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8" r:id="rId3"/>
    <p:sldId id="261" r:id="rId4"/>
    <p:sldId id="264" r:id="rId5"/>
    <p:sldId id="265" r:id="rId6"/>
    <p:sldId id="266" r:id="rId7"/>
    <p:sldId id="267" r:id="rId8"/>
    <p:sldId id="268" r:id="rId9"/>
    <p:sldId id="271" r:id="rId10"/>
    <p:sldId id="273" r:id="rId11"/>
    <p:sldId id="269" r:id="rId12"/>
    <p:sldId id="270" r:id="rId13"/>
    <p:sldId id="272" r:id="rId14"/>
    <p:sldId id="274" r:id="rId15"/>
    <p:sldId id="275" r:id="rId16"/>
    <p:sldId id="276" r:id="rId17"/>
    <p:sldId id="277" r:id="rId18"/>
    <p:sldId id="279" r:id="rId19"/>
    <p:sldId id="282" r:id="rId20"/>
    <p:sldId id="285" r:id="rId21"/>
    <p:sldId id="287" r:id="rId22"/>
    <p:sldId id="286" r:id="rId23"/>
    <p:sldId id="288" r:id="rId24"/>
    <p:sldId id="289" r:id="rId25"/>
    <p:sldId id="298" r:id="rId26"/>
    <p:sldId id="283" r:id="rId27"/>
    <p:sldId id="290" r:id="rId28"/>
    <p:sldId id="291" r:id="rId29"/>
    <p:sldId id="294" r:id="rId30"/>
    <p:sldId id="293" r:id="rId31"/>
    <p:sldId id="295" r:id="rId32"/>
    <p:sldId id="296" r:id="rId33"/>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920" y="-4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F8B9F8-195F-485B-BDD1-FDDF8C3D79A0}" type="datetimeFigureOut">
              <a:rPr lang="es-EC" smtClean="0"/>
              <a:t>19/08/2015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AF723E-5369-42FC-A7FF-F849E9C4A85C}" type="slidenum">
              <a:rPr lang="es-EC" smtClean="0"/>
              <a:t>‹Nº›</a:t>
            </a:fld>
            <a:endParaRPr lang="es-EC"/>
          </a:p>
        </p:txBody>
      </p:sp>
    </p:spTree>
    <p:extLst>
      <p:ext uri="{BB962C8B-B14F-4D97-AF65-F5344CB8AC3E}">
        <p14:creationId xmlns:p14="http://schemas.microsoft.com/office/powerpoint/2010/main" val="2608873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14</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23</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24</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25</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26</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27</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28</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29</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30</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31</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15</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16</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17</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18</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19</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20</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21</a:t>
            </a:fld>
            <a:endParaRPr lang="es-EC"/>
          </a:p>
        </p:txBody>
      </p:sp>
    </p:spTree>
    <p:extLst>
      <p:ext uri="{BB962C8B-B14F-4D97-AF65-F5344CB8AC3E}">
        <p14:creationId xmlns:p14="http://schemas.microsoft.com/office/powerpoint/2010/main" val="3301148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03AF723E-5369-42FC-A7FF-F849E9C4A85C}" type="slidenum">
              <a:rPr lang="es-EC" smtClean="0"/>
              <a:t>22</a:t>
            </a:fld>
            <a:endParaRPr lang="es-EC"/>
          </a:p>
        </p:txBody>
      </p:sp>
    </p:spTree>
    <p:extLst>
      <p:ext uri="{BB962C8B-B14F-4D97-AF65-F5344CB8AC3E}">
        <p14:creationId xmlns:p14="http://schemas.microsoft.com/office/powerpoint/2010/main" val="3301148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EBE8824B-CBBB-4401-87AC-283B82CD5A06}" type="datetimeFigureOut">
              <a:rPr lang="es-EC" smtClean="0"/>
              <a:t>19/08/2015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F045B92-E3F1-4811-BEC4-B6D83112890A}" type="slidenum">
              <a:rPr lang="es-EC" smtClean="0"/>
              <a:t>‹Nº›</a:t>
            </a:fld>
            <a:endParaRPr lang="es-EC"/>
          </a:p>
        </p:txBody>
      </p:sp>
    </p:spTree>
    <p:extLst>
      <p:ext uri="{BB962C8B-B14F-4D97-AF65-F5344CB8AC3E}">
        <p14:creationId xmlns:p14="http://schemas.microsoft.com/office/powerpoint/2010/main" val="394928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EBE8824B-CBBB-4401-87AC-283B82CD5A06}" type="datetimeFigureOut">
              <a:rPr lang="es-EC" smtClean="0"/>
              <a:t>19/08/2015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F045B92-E3F1-4811-BEC4-B6D83112890A}" type="slidenum">
              <a:rPr lang="es-EC" smtClean="0"/>
              <a:t>‹Nº›</a:t>
            </a:fld>
            <a:endParaRPr lang="es-EC"/>
          </a:p>
        </p:txBody>
      </p:sp>
    </p:spTree>
    <p:extLst>
      <p:ext uri="{BB962C8B-B14F-4D97-AF65-F5344CB8AC3E}">
        <p14:creationId xmlns:p14="http://schemas.microsoft.com/office/powerpoint/2010/main" val="2422535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EBE8824B-CBBB-4401-87AC-283B82CD5A06}" type="datetimeFigureOut">
              <a:rPr lang="es-EC" smtClean="0"/>
              <a:t>19/08/2015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F045B92-E3F1-4811-BEC4-B6D83112890A}" type="slidenum">
              <a:rPr lang="es-EC" smtClean="0"/>
              <a:t>‹Nº›</a:t>
            </a:fld>
            <a:endParaRPr lang="es-EC"/>
          </a:p>
        </p:txBody>
      </p:sp>
    </p:spTree>
    <p:extLst>
      <p:ext uri="{BB962C8B-B14F-4D97-AF65-F5344CB8AC3E}">
        <p14:creationId xmlns:p14="http://schemas.microsoft.com/office/powerpoint/2010/main" val="172480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EBE8824B-CBBB-4401-87AC-283B82CD5A06}" type="datetimeFigureOut">
              <a:rPr lang="es-EC" smtClean="0"/>
              <a:t>19/08/2015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F045B92-E3F1-4811-BEC4-B6D83112890A}" type="slidenum">
              <a:rPr lang="es-EC" smtClean="0"/>
              <a:t>‹Nº›</a:t>
            </a:fld>
            <a:endParaRPr lang="es-EC"/>
          </a:p>
        </p:txBody>
      </p:sp>
    </p:spTree>
    <p:extLst>
      <p:ext uri="{BB962C8B-B14F-4D97-AF65-F5344CB8AC3E}">
        <p14:creationId xmlns:p14="http://schemas.microsoft.com/office/powerpoint/2010/main" val="786101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BE8824B-CBBB-4401-87AC-283B82CD5A06}" type="datetimeFigureOut">
              <a:rPr lang="es-EC" smtClean="0"/>
              <a:t>19/08/2015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F045B92-E3F1-4811-BEC4-B6D83112890A}" type="slidenum">
              <a:rPr lang="es-EC" smtClean="0"/>
              <a:t>‹Nº›</a:t>
            </a:fld>
            <a:endParaRPr lang="es-EC"/>
          </a:p>
        </p:txBody>
      </p:sp>
    </p:spTree>
    <p:extLst>
      <p:ext uri="{BB962C8B-B14F-4D97-AF65-F5344CB8AC3E}">
        <p14:creationId xmlns:p14="http://schemas.microsoft.com/office/powerpoint/2010/main" val="277768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EBE8824B-CBBB-4401-87AC-283B82CD5A06}" type="datetimeFigureOut">
              <a:rPr lang="es-EC" smtClean="0"/>
              <a:t>19/08/2015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8F045B92-E3F1-4811-BEC4-B6D83112890A}" type="slidenum">
              <a:rPr lang="es-EC" smtClean="0"/>
              <a:t>‹Nº›</a:t>
            </a:fld>
            <a:endParaRPr lang="es-EC"/>
          </a:p>
        </p:txBody>
      </p:sp>
    </p:spTree>
    <p:extLst>
      <p:ext uri="{BB962C8B-B14F-4D97-AF65-F5344CB8AC3E}">
        <p14:creationId xmlns:p14="http://schemas.microsoft.com/office/powerpoint/2010/main" val="151116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EBE8824B-CBBB-4401-87AC-283B82CD5A06}" type="datetimeFigureOut">
              <a:rPr lang="es-EC" smtClean="0"/>
              <a:t>19/08/2015</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8F045B92-E3F1-4811-BEC4-B6D83112890A}" type="slidenum">
              <a:rPr lang="es-EC" smtClean="0"/>
              <a:t>‹Nº›</a:t>
            </a:fld>
            <a:endParaRPr lang="es-EC"/>
          </a:p>
        </p:txBody>
      </p:sp>
    </p:spTree>
    <p:extLst>
      <p:ext uri="{BB962C8B-B14F-4D97-AF65-F5344CB8AC3E}">
        <p14:creationId xmlns:p14="http://schemas.microsoft.com/office/powerpoint/2010/main" val="1323421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EBE8824B-CBBB-4401-87AC-283B82CD5A06}" type="datetimeFigureOut">
              <a:rPr lang="es-EC" smtClean="0"/>
              <a:t>19/08/2015</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8F045B92-E3F1-4811-BEC4-B6D83112890A}" type="slidenum">
              <a:rPr lang="es-EC" smtClean="0"/>
              <a:t>‹Nº›</a:t>
            </a:fld>
            <a:endParaRPr lang="es-EC"/>
          </a:p>
        </p:txBody>
      </p:sp>
    </p:spTree>
    <p:extLst>
      <p:ext uri="{BB962C8B-B14F-4D97-AF65-F5344CB8AC3E}">
        <p14:creationId xmlns:p14="http://schemas.microsoft.com/office/powerpoint/2010/main" val="3646625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BE8824B-CBBB-4401-87AC-283B82CD5A06}" type="datetimeFigureOut">
              <a:rPr lang="es-EC" smtClean="0"/>
              <a:t>19/08/2015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8F045B92-E3F1-4811-BEC4-B6D83112890A}" type="slidenum">
              <a:rPr lang="es-EC" smtClean="0"/>
              <a:t>‹Nº›</a:t>
            </a:fld>
            <a:endParaRPr lang="es-EC"/>
          </a:p>
        </p:txBody>
      </p:sp>
    </p:spTree>
    <p:extLst>
      <p:ext uri="{BB962C8B-B14F-4D97-AF65-F5344CB8AC3E}">
        <p14:creationId xmlns:p14="http://schemas.microsoft.com/office/powerpoint/2010/main" val="2953363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BE8824B-CBBB-4401-87AC-283B82CD5A06}" type="datetimeFigureOut">
              <a:rPr lang="es-EC" smtClean="0"/>
              <a:t>19/08/2015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8F045B92-E3F1-4811-BEC4-B6D83112890A}" type="slidenum">
              <a:rPr lang="es-EC" smtClean="0"/>
              <a:t>‹Nº›</a:t>
            </a:fld>
            <a:endParaRPr lang="es-EC"/>
          </a:p>
        </p:txBody>
      </p:sp>
    </p:spTree>
    <p:extLst>
      <p:ext uri="{BB962C8B-B14F-4D97-AF65-F5344CB8AC3E}">
        <p14:creationId xmlns:p14="http://schemas.microsoft.com/office/powerpoint/2010/main" val="203186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BE8824B-CBBB-4401-87AC-283B82CD5A06}" type="datetimeFigureOut">
              <a:rPr lang="es-EC" smtClean="0"/>
              <a:t>19/08/2015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8F045B92-E3F1-4811-BEC4-B6D83112890A}" type="slidenum">
              <a:rPr lang="es-EC" smtClean="0"/>
              <a:t>‹Nº›</a:t>
            </a:fld>
            <a:endParaRPr lang="es-EC"/>
          </a:p>
        </p:txBody>
      </p:sp>
    </p:spTree>
    <p:extLst>
      <p:ext uri="{BB962C8B-B14F-4D97-AF65-F5344CB8AC3E}">
        <p14:creationId xmlns:p14="http://schemas.microsoft.com/office/powerpoint/2010/main" val="1019086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8824B-CBBB-4401-87AC-283B82CD5A06}" type="datetimeFigureOut">
              <a:rPr lang="es-EC" smtClean="0"/>
              <a:t>19/08/2015</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045B92-E3F1-4811-BEC4-B6D83112890A}" type="slidenum">
              <a:rPr lang="es-EC" smtClean="0"/>
              <a:t>‹Nº›</a:t>
            </a:fld>
            <a:endParaRPr lang="es-EC"/>
          </a:p>
        </p:txBody>
      </p:sp>
    </p:spTree>
    <p:extLst>
      <p:ext uri="{BB962C8B-B14F-4D97-AF65-F5344CB8AC3E}">
        <p14:creationId xmlns:p14="http://schemas.microsoft.com/office/powerpoint/2010/main" val="1617679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1.emf"/><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2.emf"/><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3.emf"/><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NDRES\Desktop\TESIS ANDRES\fotos\Inicio, mantenimiento parcelas; 12-01-2015\IMG_6709.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730" y="0"/>
            <a:ext cx="9149730" cy="686229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827584" y="1382911"/>
            <a:ext cx="7772400" cy="1470025"/>
          </a:xfrm>
          <a:solidFill>
            <a:schemeClr val="accent3">
              <a:lumMod val="50000"/>
            </a:schemeClr>
          </a:solidFill>
        </p:spPr>
        <p:txBody>
          <a:bodyPr>
            <a:noAutofit/>
          </a:bodyPr>
          <a:lstStyle/>
          <a:p>
            <a:r>
              <a:rPr lang="es-EC" sz="2800" b="1" dirty="0">
                <a:solidFill>
                  <a:schemeClr val="bg1"/>
                </a:solidFill>
              </a:rPr>
              <a:t>TEMA: “PRODUCCIÓN Y CALIDAD FORRAJERA DE PASTO SABOYA (</a:t>
            </a:r>
            <a:r>
              <a:rPr lang="es-EC" sz="2800" b="1" i="1" dirty="0" err="1">
                <a:solidFill>
                  <a:schemeClr val="bg1"/>
                </a:solidFill>
              </a:rPr>
              <a:t>Panicum</a:t>
            </a:r>
            <a:r>
              <a:rPr lang="es-EC" sz="2800" b="1" i="1" dirty="0">
                <a:solidFill>
                  <a:schemeClr val="bg1"/>
                </a:solidFill>
              </a:rPr>
              <a:t> máximum </a:t>
            </a:r>
            <a:r>
              <a:rPr lang="es-EC" sz="2800" b="1" dirty="0" err="1">
                <a:solidFill>
                  <a:schemeClr val="bg1"/>
                </a:solidFill>
              </a:rPr>
              <a:t>Jacq</a:t>
            </a:r>
            <a:r>
              <a:rPr lang="es-EC" sz="2800" b="1" dirty="0">
                <a:solidFill>
                  <a:schemeClr val="bg1"/>
                </a:solidFill>
              </a:rPr>
              <a:t>) A DIFERENTES EDADES Y ALTURAS DE CORTE”</a:t>
            </a:r>
            <a:endParaRPr lang="es-EC" sz="2800" dirty="0">
              <a:solidFill>
                <a:schemeClr val="bg1"/>
              </a:solidFill>
            </a:endParaRPr>
          </a:p>
        </p:txBody>
      </p:sp>
      <p:sp>
        <p:nvSpPr>
          <p:cNvPr id="3" name="2 Subtítulo"/>
          <p:cNvSpPr>
            <a:spLocks noGrp="1"/>
          </p:cNvSpPr>
          <p:nvPr>
            <p:ph type="subTitle" idx="1"/>
          </p:nvPr>
        </p:nvSpPr>
        <p:spPr>
          <a:xfrm>
            <a:off x="0" y="6309320"/>
            <a:ext cx="9180512" cy="548680"/>
          </a:xfrm>
          <a:blipFill>
            <a:blip r:embed="rId4"/>
            <a:tile tx="0" ty="0" sx="100000" sy="100000" flip="none" algn="tl"/>
          </a:blipFill>
        </p:spPr>
        <p:txBody>
          <a:bodyPr>
            <a:normAutofit/>
          </a:bodyPr>
          <a:lstStyle/>
          <a:p>
            <a:r>
              <a:rPr lang="es-EC" sz="2400" b="1" dirty="0">
                <a:solidFill>
                  <a:schemeClr val="tx1"/>
                </a:solidFill>
              </a:rPr>
              <a:t>AUTOR:            ANDRÉS DAVID PEÑAHERRERA </a:t>
            </a:r>
            <a:r>
              <a:rPr lang="es-EC" sz="2400" b="1" dirty="0" smtClean="0">
                <a:solidFill>
                  <a:schemeClr val="tx1"/>
                </a:solidFill>
              </a:rPr>
              <a:t>CRUZ	21/08/2015</a:t>
            </a:r>
          </a:p>
        </p:txBody>
      </p:sp>
      <p:pic>
        <p:nvPicPr>
          <p:cNvPr id="4" name="3 Imagen"/>
          <p:cNvPicPr/>
          <p:nvPr/>
        </p:nvPicPr>
        <p:blipFill>
          <a:blip r:embed="rId5" cstate="print"/>
          <a:srcRect/>
          <a:stretch>
            <a:fillRect/>
          </a:stretch>
        </p:blipFill>
        <p:spPr bwMode="auto">
          <a:xfrm>
            <a:off x="1115616" y="0"/>
            <a:ext cx="7272808" cy="1440160"/>
          </a:xfrm>
          <a:prstGeom prst="rect">
            <a:avLst/>
          </a:prstGeom>
          <a:noFill/>
        </p:spPr>
      </p:pic>
    </p:spTree>
    <p:extLst>
      <p:ext uri="{BB962C8B-B14F-4D97-AF65-F5344CB8AC3E}">
        <p14:creationId xmlns:p14="http://schemas.microsoft.com/office/powerpoint/2010/main" val="17657486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NDRES\Desktop\TESIS ANDRES\fotos\Corte igualación tesis, día cero; 25-02-2015\IMG_689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1894" t="32393" r="10637"/>
          <a:stretch/>
        </p:blipFill>
        <p:spPr bwMode="auto">
          <a:xfrm rot="10800000">
            <a:off x="-36512" y="-27385"/>
            <a:ext cx="9180512" cy="6899447"/>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539552" y="548680"/>
            <a:ext cx="8280920" cy="5988730"/>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70000"/>
              </a:lnSpc>
              <a:spcBef>
                <a:spcPts val="0"/>
              </a:spcBef>
            </a:pPr>
            <a:r>
              <a:rPr lang="es-EC" sz="4000" dirty="0" smtClean="0">
                <a:solidFill>
                  <a:schemeClr val="bg1"/>
                </a:solidFill>
              </a:rPr>
              <a:t>Productividad y rendimiento</a:t>
            </a:r>
          </a:p>
          <a:p>
            <a:pPr algn="just">
              <a:lnSpc>
                <a:spcPct val="170000"/>
              </a:lnSpc>
              <a:spcBef>
                <a:spcPts val="0"/>
              </a:spcBef>
            </a:pPr>
            <a:endParaRPr lang="es-EC" sz="4000" dirty="0" smtClean="0">
              <a:solidFill>
                <a:schemeClr val="bg1"/>
              </a:solidFill>
            </a:endParaRPr>
          </a:p>
          <a:p>
            <a:pPr marL="0" indent="0" algn="just">
              <a:lnSpc>
                <a:spcPct val="170000"/>
              </a:lnSpc>
              <a:spcBef>
                <a:spcPts val="0"/>
              </a:spcBef>
              <a:buNone/>
            </a:pPr>
            <a:r>
              <a:rPr lang="es-EC" sz="4000" dirty="0" smtClean="0">
                <a:solidFill>
                  <a:schemeClr val="bg1"/>
                </a:solidFill>
              </a:rPr>
              <a:t>De 10 a 30 toneladas de MS/ha/año</a:t>
            </a:r>
          </a:p>
          <a:p>
            <a:pPr marL="0" indent="0" algn="just">
              <a:lnSpc>
                <a:spcPct val="170000"/>
              </a:lnSpc>
              <a:spcBef>
                <a:spcPts val="0"/>
              </a:spcBef>
              <a:buNone/>
            </a:pPr>
            <a:endParaRPr lang="es-EC" sz="4000" dirty="0" smtClean="0">
              <a:solidFill>
                <a:schemeClr val="bg1"/>
              </a:solidFill>
            </a:endParaRPr>
          </a:p>
          <a:p>
            <a:pPr marL="0" indent="0" algn="just">
              <a:lnSpc>
                <a:spcPct val="170000"/>
              </a:lnSpc>
              <a:spcBef>
                <a:spcPts val="0"/>
              </a:spcBef>
              <a:buNone/>
            </a:pPr>
            <a:r>
              <a:rPr lang="es-EC" sz="4000" dirty="0" smtClean="0">
                <a:solidFill>
                  <a:schemeClr val="bg1"/>
                </a:solidFill>
              </a:rPr>
              <a:t>Proteína de 10 a 14 % </a:t>
            </a:r>
          </a:p>
          <a:p>
            <a:pPr marL="0" indent="0" algn="just">
              <a:lnSpc>
                <a:spcPct val="170000"/>
              </a:lnSpc>
              <a:spcBef>
                <a:spcPts val="0"/>
              </a:spcBef>
              <a:buNone/>
            </a:pPr>
            <a:endParaRPr lang="es-EC" sz="4000" dirty="0" smtClean="0">
              <a:solidFill>
                <a:schemeClr val="bg1"/>
              </a:solidFill>
            </a:endParaRPr>
          </a:p>
          <a:p>
            <a:pPr marL="0" indent="0" algn="just">
              <a:lnSpc>
                <a:spcPct val="170000"/>
              </a:lnSpc>
              <a:spcBef>
                <a:spcPts val="0"/>
              </a:spcBef>
              <a:buNone/>
            </a:pPr>
            <a:r>
              <a:rPr lang="es-EC" sz="4000" dirty="0" smtClean="0">
                <a:solidFill>
                  <a:schemeClr val="bg1"/>
                </a:solidFill>
              </a:rPr>
              <a:t>Digestibilidad del 60 al 70 %</a:t>
            </a:r>
          </a:p>
          <a:p>
            <a:pPr marL="0" indent="0" algn="just">
              <a:lnSpc>
                <a:spcPct val="170000"/>
              </a:lnSpc>
              <a:spcBef>
                <a:spcPts val="0"/>
              </a:spcBef>
              <a:buNone/>
            </a:pPr>
            <a:endParaRPr lang="es-EC" sz="4000" dirty="0">
              <a:solidFill>
                <a:schemeClr val="bg1"/>
              </a:solidFill>
            </a:endParaRPr>
          </a:p>
          <a:p>
            <a:pPr marL="0" indent="0" algn="just">
              <a:lnSpc>
                <a:spcPct val="170000"/>
              </a:lnSpc>
              <a:spcBef>
                <a:spcPts val="0"/>
              </a:spcBef>
              <a:buNone/>
            </a:pPr>
            <a:r>
              <a:rPr lang="es-EC" sz="4000" dirty="0" smtClean="0">
                <a:solidFill>
                  <a:schemeClr val="bg1"/>
                </a:solidFill>
              </a:rPr>
              <a:t>El alto valor nutritivo de esta especie resulta en alta productividad animal</a:t>
            </a:r>
          </a:p>
          <a:p>
            <a:pPr marL="0" indent="0" algn="just">
              <a:lnSpc>
                <a:spcPct val="170000"/>
              </a:lnSpc>
              <a:spcBef>
                <a:spcPts val="0"/>
              </a:spcBef>
              <a:buNone/>
            </a:pPr>
            <a:endParaRPr lang="es-EC" sz="4000" dirty="0">
              <a:solidFill>
                <a:schemeClr val="bg1"/>
              </a:solidFill>
            </a:endParaRPr>
          </a:p>
          <a:p>
            <a:pPr marL="0" indent="0" algn="just">
              <a:lnSpc>
                <a:spcPct val="170000"/>
              </a:lnSpc>
              <a:spcBef>
                <a:spcPts val="0"/>
              </a:spcBef>
              <a:buNone/>
            </a:pPr>
            <a:r>
              <a:rPr lang="es-EC" sz="4000" dirty="0" smtClean="0">
                <a:solidFill>
                  <a:schemeClr val="bg1"/>
                </a:solidFill>
              </a:rPr>
              <a:t>Las ganancias de peso en una pradera bien manejada oscilan entre 700 g/animal/día durante época de lluvias y 170 g en época seca (</a:t>
            </a:r>
            <a:r>
              <a:rPr lang="es-EC" sz="4000" dirty="0" err="1" smtClean="0">
                <a:solidFill>
                  <a:schemeClr val="bg1"/>
                </a:solidFill>
              </a:rPr>
              <a:t>Pezo</a:t>
            </a:r>
            <a:r>
              <a:rPr lang="es-EC" sz="4000" dirty="0" smtClean="0">
                <a:solidFill>
                  <a:schemeClr val="bg1"/>
                </a:solidFill>
              </a:rPr>
              <a:t>, 1998).</a:t>
            </a:r>
          </a:p>
        </p:txBody>
      </p:sp>
      <p:pic>
        <p:nvPicPr>
          <p:cNvPr id="4" name="3 Imagen"/>
          <p:cNvPicPr/>
          <p:nvPr/>
        </p:nvPicPr>
        <p:blipFill>
          <a:blip r:embed="rId4"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4162692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NDRES\Desktop\TESIS ANDRES\fotos\Corte igualación tesis, día cero; 25-02-2015\IMG_689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1894" t="32393" r="10637"/>
          <a:stretch/>
        </p:blipFill>
        <p:spPr bwMode="auto">
          <a:xfrm rot="10800000">
            <a:off x="25524" y="30459"/>
            <a:ext cx="9118476" cy="6852825"/>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9512" y="908720"/>
            <a:ext cx="6635080" cy="5217443"/>
          </a:xfrm>
        </p:spPr>
        <p:txBody>
          <a:bodyPr>
            <a:normAutofit fontScale="70000" lnSpcReduction="20000"/>
          </a:bodyPr>
          <a:lstStyle/>
          <a:p>
            <a:pPr algn="just">
              <a:lnSpc>
                <a:spcPct val="170000"/>
              </a:lnSpc>
              <a:spcBef>
                <a:spcPts val="0"/>
              </a:spcBef>
            </a:pPr>
            <a:r>
              <a:rPr lang="es-EC" dirty="0" smtClean="0">
                <a:solidFill>
                  <a:schemeClr val="bg1"/>
                </a:solidFill>
              </a:rPr>
              <a:t>Altura de residuo</a:t>
            </a:r>
          </a:p>
          <a:p>
            <a:pPr algn="just">
              <a:lnSpc>
                <a:spcPct val="170000"/>
              </a:lnSpc>
              <a:spcBef>
                <a:spcPts val="0"/>
              </a:spcBef>
            </a:pPr>
            <a:endParaRPr lang="es-EC" dirty="0" smtClean="0">
              <a:solidFill>
                <a:schemeClr val="bg1"/>
              </a:solidFill>
            </a:endParaRPr>
          </a:p>
          <a:p>
            <a:pPr marL="0" indent="0" algn="just">
              <a:lnSpc>
                <a:spcPct val="170000"/>
              </a:lnSpc>
              <a:spcBef>
                <a:spcPts val="0"/>
              </a:spcBef>
              <a:buNone/>
            </a:pPr>
            <a:r>
              <a:rPr lang="es-EC" dirty="0" smtClean="0">
                <a:solidFill>
                  <a:schemeClr val="bg1"/>
                </a:solidFill>
              </a:rPr>
              <a:t>Según González (2013), el corte hasta los 15 centímetros ya que si la defoliación es intensa y frecuente, el área foliar remanente será mínima, ocasionando que las  reservas para el  rebrote no se acumulen. </a:t>
            </a:r>
          </a:p>
          <a:p>
            <a:pPr marL="0" indent="0" algn="just">
              <a:lnSpc>
                <a:spcPct val="170000"/>
              </a:lnSpc>
              <a:spcBef>
                <a:spcPts val="0"/>
              </a:spcBef>
              <a:buNone/>
            </a:pPr>
            <a:r>
              <a:rPr lang="es-EC" dirty="0" smtClean="0">
                <a:solidFill>
                  <a:schemeClr val="bg1"/>
                </a:solidFill>
              </a:rPr>
              <a:t>Los macollos nuevos nacerán más débiles, las reservas serán cada vez más escasas, se agotarán y como consecuencia se producirá la muerte de los macollos nuevos y habrá demoras en la aparición de hojas nuevas.</a:t>
            </a:r>
          </a:p>
        </p:txBody>
      </p:sp>
      <p:pic>
        <p:nvPicPr>
          <p:cNvPr id="6148" name="Picture 4" descr="C:\Users\ANDRES\Desktop\TESIS ANDRES\fotos\T1_T6; 17-03-2015\IMG_70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557871" y="2393885"/>
            <a:ext cx="3240360" cy="2430270"/>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p:nvPr/>
        </p:nvPicPr>
        <p:blipFill>
          <a:blip r:embed="rId5"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1749829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NDRES\Desktop\TESIS ANDRES\fotos\Corte igualación tesis, día cero; 25-02-2015\IMG_689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1894" t="32393" r="10637"/>
          <a:stretch/>
        </p:blipFill>
        <p:spPr bwMode="auto">
          <a:xfrm rot="10800000">
            <a:off x="-9972" y="-27384"/>
            <a:ext cx="9118476" cy="68528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ANDRES\Desktop\TESIS ANDRES\fotos\T4_T9; 15-04-2015\IMG_734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69" t="26253" r="22409" b="29838"/>
          <a:stretch/>
        </p:blipFill>
        <p:spPr bwMode="auto">
          <a:xfrm>
            <a:off x="6084168" y="5447178"/>
            <a:ext cx="3059832" cy="1410821"/>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35496" y="548680"/>
            <a:ext cx="8784976" cy="598873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70000"/>
              </a:lnSpc>
              <a:spcBef>
                <a:spcPts val="0"/>
              </a:spcBef>
            </a:pPr>
            <a:r>
              <a:rPr lang="es-EC" sz="3800" dirty="0" smtClean="0">
                <a:solidFill>
                  <a:schemeClr val="bg1"/>
                </a:solidFill>
              </a:rPr>
              <a:t>Edad de corte</a:t>
            </a:r>
          </a:p>
          <a:p>
            <a:pPr algn="just">
              <a:lnSpc>
                <a:spcPct val="170000"/>
              </a:lnSpc>
              <a:spcBef>
                <a:spcPts val="0"/>
              </a:spcBef>
            </a:pPr>
            <a:endParaRPr lang="es-EC" dirty="0" smtClean="0">
              <a:solidFill>
                <a:schemeClr val="bg1"/>
              </a:solidFill>
            </a:endParaRPr>
          </a:p>
          <a:p>
            <a:pPr marL="0" indent="0" algn="just">
              <a:lnSpc>
                <a:spcPct val="170000"/>
              </a:lnSpc>
              <a:spcBef>
                <a:spcPts val="0"/>
              </a:spcBef>
              <a:buFont typeface="Arial" pitchFamily="34" charset="0"/>
              <a:buNone/>
            </a:pPr>
            <a:r>
              <a:rPr lang="es-EC" dirty="0" smtClean="0">
                <a:solidFill>
                  <a:schemeClr val="bg1"/>
                </a:solidFill>
              </a:rPr>
              <a:t>Según </a:t>
            </a:r>
            <a:r>
              <a:rPr lang="es-EC" dirty="0" err="1" smtClean="0">
                <a:solidFill>
                  <a:schemeClr val="bg1"/>
                </a:solidFill>
              </a:rPr>
              <a:t>Velez</a:t>
            </a:r>
            <a:r>
              <a:rPr lang="es-EC" dirty="0" smtClean="0">
                <a:solidFill>
                  <a:schemeClr val="bg1"/>
                </a:solidFill>
              </a:rPr>
              <a:t> (2009) el pasto saboya produce progresivamente más forraje, cuando el corte se </a:t>
            </a:r>
            <a:r>
              <a:rPr lang="es-EC" dirty="0" err="1" smtClean="0">
                <a:solidFill>
                  <a:schemeClr val="bg1"/>
                </a:solidFill>
              </a:rPr>
              <a:t>efectua</a:t>
            </a:r>
            <a:r>
              <a:rPr lang="es-EC" dirty="0" smtClean="0">
                <a:solidFill>
                  <a:schemeClr val="bg1"/>
                </a:solidFill>
              </a:rPr>
              <a:t> de 1 a 2 meses de intervalo, respectivamente. </a:t>
            </a:r>
          </a:p>
          <a:p>
            <a:pPr marL="0" indent="0" algn="just">
              <a:lnSpc>
                <a:spcPct val="170000"/>
              </a:lnSpc>
              <a:spcBef>
                <a:spcPts val="0"/>
              </a:spcBef>
              <a:buFont typeface="Arial" pitchFamily="34" charset="0"/>
              <a:buNone/>
            </a:pPr>
            <a:r>
              <a:rPr lang="es-EC" dirty="0" smtClean="0">
                <a:solidFill>
                  <a:schemeClr val="bg1"/>
                </a:solidFill>
              </a:rPr>
              <a:t>No cortar a menos de 15 centímetros de la línea del suelo con una frecuencia de 6 a 8 semanas.</a:t>
            </a:r>
          </a:p>
          <a:p>
            <a:pPr marL="0" indent="0" algn="just">
              <a:lnSpc>
                <a:spcPct val="170000"/>
              </a:lnSpc>
              <a:spcBef>
                <a:spcPts val="0"/>
              </a:spcBef>
              <a:buFont typeface="Arial" pitchFamily="34" charset="0"/>
              <a:buNone/>
            </a:pPr>
            <a:endParaRPr lang="es-EC" dirty="0" smtClean="0">
              <a:solidFill>
                <a:schemeClr val="bg1"/>
              </a:solidFill>
            </a:endParaRPr>
          </a:p>
          <a:p>
            <a:pPr marL="0" indent="0" algn="just">
              <a:lnSpc>
                <a:spcPct val="170000"/>
              </a:lnSpc>
              <a:spcBef>
                <a:spcPts val="0"/>
              </a:spcBef>
              <a:buFont typeface="Arial" pitchFamily="34" charset="0"/>
              <a:buNone/>
            </a:pPr>
            <a:r>
              <a:rPr lang="es-EC" dirty="0" smtClean="0">
                <a:solidFill>
                  <a:schemeClr val="bg1"/>
                </a:solidFill>
              </a:rPr>
              <a:t>Bernal (2003), indica que en estudios sobre pasto saboya se observa que cuando aumentamos el intervalo de corte entre 6 y 9 semanas,  la edad del pasto se incrementa mientras disminuye progresivamente su calidad y digestibilidad</a:t>
            </a:r>
          </a:p>
          <a:p>
            <a:pPr marL="0" indent="0" algn="just">
              <a:lnSpc>
                <a:spcPct val="170000"/>
              </a:lnSpc>
              <a:spcBef>
                <a:spcPts val="0"/>
              </a:spcBef>
              <a:buFont typeface="Arial" pitchFamily="34" charset="0"/>
              <a:buNone/>
            </a:pPr>
            <a:endParaRPr lang="es-EC" dirty="0" smtClean="0">
              <a:solidFill>
                <a:schemeClr val="bg1"/>
              </a:solidFill>
            </a:endParaRPr>
          </a:p>
          <a:p>
            <a:pPr marL="0" indent="0" algn="just">
              <a:lnSpc>
                <a:spcPct val="170000"/>
              </a:lnSpc>
              <a:spcBef>
                <a:spcPts val="0"/>
              </a:spcBef>
              <a:buFont typeface="Arial" pitchFamily="34" charset="0"/>
              <a:buNone/>
            </a:pPr>
            <a:endParaRPr lang="es-EC" dirty="0">
              <a:solidFill>
                <a:schemeClr val="bg1"/>
              </a:solidFill>
            </a:endParaRPr>
          </a:p>
        </p:txBody>
      </p:sp>
      <p:pic>
        <p:nvPicPr>
          <p:cNvPr id="5" name="4 Imagen"/>
          <p:cNvPicPr/>
          <p:nvPr/>
        </p:nvPicPr>
        <p:blipFill>
          <a:blip r:embed="rId5"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3773485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NDRES\Desktop\TESIS ANDRES\fotos\Corte igualación tesis, día cero; 25-02-2015\IMG_689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1894" t="32393" r="10637"/>
          <a:stretch/>
        </p:blipFill>
        <p:spPr bwMode="auto">
          <a:xfrm rot="10800000">
            <a:off x="-9972" y="-27384"/>
            <a:ext cx="9118476" cy="6852825"/>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35496" y="548680"/>
            <a:ext cx="8784976" cy="598873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70000"/>
              </a:lnSpc>
              <a:spcBef>
                <a:spcPts val="0"/>
              </a:spcBef>
            </a:pPr>
            <a:r>
              <a:rPr lang="es-EC" sz="4000" dirty="0" smtClean="0">
                <a:solidFill>
                  <a:schemeClr val="bg1"/>
                </a:solidFill>
              </a:rPr>
              <a:t>Carga Animal</a:t>
            </a:r>
          </a:p>
          <a:p>
            <a:pPr algn="just">
              <a:lnSpc>
                <a:spcPct val="170000"/>
              </a:lnSpc>
              <a:spcBef>
                <a:spcPts val="0"/>
              </a:spcBef>
            </a:pPr>
            <a:endParaRPr lang="es-EC" sz="3800" dirty="0" smtClean="0">
              <a:solidFill>
                <a:schemeClr val="bg1"/>
              </a:solidFill>
            </a:endParaRPr>
          </a:p>
          <a:p>
            <a:pPr marL="0" indent="0" algn="just">
              <a:lnSpc>
                <a:spcPct val="170000"/>
              </a:lnSpc>
              <a:spcBef>
                <a:spcPts val="0"/>
              </a:spcBef>
              <a:buNone/>
            </a:pPr>
            <a:r>
              <a:rPr lang="es-EC" sz="3800" dirty="0" smtClean="0">
                <a:solidFill>
                  <a:schemeClr val="bg1"/>
                </a:solidFill>
              </a:rPr>
              <a:t>Significa el </a:t>
            </a:r>
            <a:r>
              <a:rPr lang="es-EC" sz="3800" b="1" u="sng" dirty="0" smtClean="0">
                <a:solidFill>
                  <a:schemeClr val="bg1"/>
                </a:solidFill>
              </a:rPr>
              <a:t>número de animales</a:t>
            </a:r>
            <a:r>
              <a:rPr lang="es-EC" sz="3800" dirty="0" smtClean="0">
                <a:solidFill>
                  <a:schemeClr val="bg1"/>
                </a:solidFill>
              </a:rPr>
              <a:t> que puede sostener una </a:t>
            </a:r>
            <a:r>
              <a:rPr lang="es-EC" sz="3800" b="1" u="sng" dirty="0" smtClean="0">
                <a:solidFill>
                  <a:schemeClr val="bg1"/>
                </a:solidFill>
              </a:rPr>
              <a:t>hectárea</a:t>
            </a:r>
            <a:r>
              <a:rPr lang="es-EC" sz="3800" dirty="0" smtClean="0">
                <a:solidFill>
                  <a:schemeClr val="bg1"/>
                </a:solidFill>
              </a:rPr>
              <a:t> de forraje</a:t>
            </a:r>
          </a:p>
          <a:p>
            <a:pPr marL="0" indent="0" algn="just">
              <a:lnSpc>
                <a:spcPct val="170000"/>
              </a:lnSpc>
              <a:spcBef>
                <a:spcPts val="0"/>
              </a:spcBef>
              <a:buNone/>
            </a:pPr>
            <a:endParaRPr lang="es-EC" sz="3800" dirty="0" smtClean="0">
              <a:solidFill>
                <a:schemeClr val="bg1"/>
              </a:solidFill>
            </a:endParaRPr>
          </a:p>
          <a:p>
            <a:pPr marL="0" indent="0" algn="just">
              <a:lnSpc>
                <a:spcPct val="170000"/>
              </a:lnSpc>
              <a:spcBef>
                <a:spcPts val="0"/>
              </a:spcBef>
              <a:buNone/>
            </a:pPr>
            <a:r>
              <a:rPr lang="es-EC" sz="3800" dirty="0" smtClean="0">
                <a:solidFill>
                  <a:schemeClr val="bg1"/>
                </a:solidFill>
              </a:rPr>
              <a:t>Esto varía según la época, y determina la capacidad del pasto para producir forraje de calidad</a:t>
            </a:r>
            <a:endParaRPr lang="es-EC" dirty="0">
              <a:solidFill>
                <a:schemeClr val="bg1"/>
              </a:solidFill>
            </a:endParaRPr>
          </a:p>
        </p:txBody>
      </p:sp>
      <p:pic>
        <p:nvPicPr>
          <p:cNvPr id="4" name="3 Imagen"/>
          <p:cNvPicPr/>
          <p:nvPr/>
        </p:nvPicPr>
        <p:blipFill>
          <a:blip r:embed="rId4"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770923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NDRES\Desktop\TESIS ANDRES\fotos\T4_T9; 15-04-2015\IMG_73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56" y="0"/>
            <a:ext cx="9162256" cy="687169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48072" y="1196752"/>
            <a:ext cx="8229600" cy="1143000"/>
          </a:xfrm>
        </p:spPr>
        <p:txBody>
          <a:bodyPr>
            <a:normAutofit/>
          </a:bodyPr>
          <a:lstStyle/>
          <a:p>
            <a:r>
              <a:rPr lang="es-EC" sz="5400" b="1" dirty="0" smtClean="0">
                <a:solidFill>
                  <a:schemeClr val="bg1"/>
                </a:solidFill>
              </a:rPr>
              <a:t>MATERIALES Y MÉTODOS</a:t>
            </a:r>
            <a:endParaRPr lang="es-EC" sz="5400" b="1" dirty="0">
              <a:solidFill>
                <a:schemeClr val="bg1"/>
              </a:solidFill>
            </a:endParaRPr>
          </a:p>
        </p:txBody>
      </p:sp>
      <p:pic>
        <p:nvPicPr>
          <p:cNvPr id="13315" name="Picture 3" descr="C:\Users\ANDRES\Desktop\TESIS ANDRES\fotos\T2_T7;27-03-2015\IMG_71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0" y="4533850"/>
            <a:ext cx="3131840" cy="23488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6" name="Picture 4" descr="C:\Users\ANDRES\Desktop\TESIS ANDRES\fotos\T2_T7;27-03-2015\IMG_71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6748" y="5093134"/>
            <a:ext cx="2349388" cy="17620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5 Imagen"/>
          <p:cNvPicPr/>
          <p:nvPr/>
        </p:nvPicPr>
        <p:blipFill>
          <a:blip r:embed="rId6"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7603578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NDRES\Desktop\TESIS ANDRES\fotos\T4_T9; 15-04-2015\IMG_734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8256" y="0"/>
            <a:ext cx="9162256" cy="6871692"/>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35496" y="548680"/>
            <a:ext cx="8784976" cy="59887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70000"/>
              </a:lnSpc>
              <a:spcBef>
                <a:spcPts val="0"/>
              </a:spcBef>
              <a:buNone/>
            </a:pPr>
            <a:r>
              <a:rPr lang="es-EC" sz="3800" dirty="0" smtClean="0">
                <a:solidFill>
                  <a:schemeClr val="bg1"/>
                </a:solidFill>
              </a:rPr>
              <a:t>Ubicación Geográfica</a:t>
            </a:r>
          </a:p>
          <a:p>
            <a:pPr algn="just">
              <a:lnSpc>
                <a:spcPct val="170000"/>
              </a:lnSpc>
              <a:spcBef>
                <a:spcPts val="0"/>
              </a:spcBef>
            </a:pPr>
            <a:r>
              <a:rPr lang="es-EC" dirty="0" smtClean="0">
                <a:solidFill>
                  <a:schemeClr val="bg1"/>
                </a:solidFill>
              </a:rPr>
              <a:t>El área de la Investigación se realizó en la </a:t>
            </a:r>
            <a:r>
              <a:rPr lang="es-EC" dirty="0" err="1" smtClean="0">
                <a:solidFill>
                  <a:schemeClr val="bg1"/>
                </a:solidFill>
              </a:rPr>
              <a:t>Hda</a:t>
            </a:r>
            <a:r>
              <a:rPr lang="es-EC" dirty="0">
                <a:solidFill>
                  <a:schemeClr val="bg1"/>
                </a:solidFill>
              </a:rPr>
              <a:t>. Zoila Luz km24 de la vía Santo Domingo – </a:t>
            </a:r>
            <a:r>
              <a:rPr lang="es-EC" dirty="0" smtClean="0">
                <a:solidFill>
                  <a:schemeClr val="bg1"/>
                </a:solidFill>
              </a:rPr>
              <a:t>Quevedo,  coordenadas UTM 0624569 – 9955576</a:t>
            </a:r>
          </a:p>
          <a:p>
            <a:pPr algn="just">
              <a:lnSpc>
                <a:spcPct val="170000"/>
              </a:lnSpc>
              <a:spcBef>
                <a:spcPts val="0"/>
              </a:spcBef>
            </a:pPr>
            <a:endParaRPr lang="es-EC" dirty="0" smtClean="0">
              <a:solidFill>
                <a:schemeClr val="bg1"/>
              </a:solidFill>
            </a:endParaRPr>
          </a:p>
          <a:p>
            <a:pPr algn="just">
              <a:lnSpc>
                <a:spcPct val="170000"/>
              </a:lnSpc>
              <a:spcBef>
                <a:spcPts val="0"/>
              </a:spcBef>
            </a:pPr>
            <a:r>
              <a:rPr lang="es-EC" dirty="0" smtClean="0">
                <a:solidFill>
                  <a:schemeClr val="bg1"/>
                </a:solidFill>
              </a:rPr>
              <a:t>Materiales:</a:t>
            </a:r>
          </a:p>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marL="0" indent="0" algn="just">
              <a:lnSpc>
                <a:spcPct val="170000"/>
              </a:lnSpc>
              <a:spcBef>
                <a:spcPts val="0"/>
              </a:spcBef>
              <a:buFont typeface="Arial" pitchFamily="34" charset="0"/>
              <a:buNone/>
            </a:pPr>
            <a:endParaRPr lang="es-EC" dirty="0">
              <a:solidFill>
                <a:schemeClr val="bg1"/>
              </a:solidFill>
            </a:endParaRPr>
          </a:p>
        </p:txBody>
      </p:sp>
      <p:pic>
        <p:nvPicPr>
          <p:cNvPr id="4" name="3 Imagen"/>
          <p:cNvPicPr/>
          <p:nvPr/>
        </p:nvPicPr>
        <p:blipFill>
          <a:blip r:embed="rId5"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105729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NDRES\Desktop\TESIS ANDRES\fotos\T4_T9; 15-04-2015\IMG_734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8256" y="0"/>
            <a:ext cx="9162256" cy="6871692"/>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179512" y="548680"/>
            <a:ext cx="8784976" cy="598873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70000"/>
              </a:lnSpc>
              <a:spcBef>
                <a:spcPts val="0"/>
              </a:spcBef>
              <a:buNone/>
            </a:pPr>
            <a:r>
              <a:rPr lang="es-EC" sz="3800" dirty="0" smtClean="0">
                <a:solidFill>
                  <a:schemeClr val="bg1"/>
                </a:solidFill>
              </a:rPr>
              <a:t>Ubicación Ecológica</a:t>
            </a:r>
          </a:p>
          <a:p>
            <a:pPr algn="just">
              <a:lnSpc>
                <a:spcPct val="170000"/>
              </a:lnSpc>
              <a:spcBef>
                <a:spcPts val="0"/>
              </a:spcBef>
            </a:pPr>
            <a:r>
              <a:rPr lang="es-EC" dirty="0" smtClean="0">
                <a:solidFill>
                  <a:schemeClr val="bg1"/>
                </a:solidFill>
              </a:rPr>
              <a:t>Zona de vida, Bosque muy húmedo subtropical</a:t>
            </a:r>
          </a:p>
          <a:p>
            <a:pPr algn="just">
              <a:lnSpc>
                <a:spcPct val="170000"/>
              </a:lnSpc>
              <a:spcBef>
                <a:spcPts val="0"/>
              </a:spcBef>
            </a:pPr>
            <a:r>
              <a:rPr lang="es-EC" dirty="0" smtClean="0">
                <a:solidFill>
                  <a:schemeClr val="bg1"/>
                </a:solidFill>
              </a:rPr>
              <a:t>Altitud 270 msnm</a:t>
            </a:r>
          </a:p>
          <a:p>
            <a:pPr algn="just">
              <a:lnSpc>
                <a:spcPct val="170000"/>
              </a:lnSpc>
              <a:spcBef>
                <a:spcPts val="0"/>
              </a:spcBef>
            </a:pPr>
            <a:r>
              <a:rPr lang="es-EC" dirty="0" smtClean="0">
                <a:solidFill>
                  <a:schemeClr val="bg1"/>
                </a:solidFill>
              </a:rPr>
              <a:t>Temperatura 24.4 °C</a:t>
            </a:r>
          </a:p>
          <a:p>
            <a:pPr algn="just">
              <a:lnSpc>
                <a:spcPct val="170000"/>
              </a:lnSpc>
              <a:spcBef>
                <a:spcPts val="0"/>
              </a:spcBef>
            </a:pPr>
            <a:r>
              <a:rPr lang="es-EC" dirty="0" smtClean="0">
                <a:solidFill>
                  <a:schemeClr val="bg1"/>
                </a:solidFill>
              </a:rPr>
              <a:t>Precipitación 2 900 mm/año</a:t>
            </a:r>
          </a:p>
          <a:p>
            <a:pPr algn="just">
              <a:lnSpc>
                <a:spcPct val="170000"/>
              </a:lnSpc>
              <a:spcBef>
                <a:spcPts val="0"/>
              </a:spcBef>
            </a:pPr>
            <a:r>
              <a:rPr lang="es-EC" dirty="0" smtClean="0">
                <a:solidFill>
                  <a:schemeClr val="bg1"/>
                </a:solidFill>
              </a:rPr>
              <a:t>Humedad relativa 89 %</a:t>
            </a:r>
          </a:p>
          <a:p>
            <a:pPr algn="just">
              <a:lnSpc>
                <a:spcPct val="170000"/>
              </a:lnSpc>
              <a:spcBef>
                <a:spcPts val="0"/>
              </a:spcBef>
            </a:pPr>
            <a:r>
              <a:rPr lang="es-EC" dirty="0" smtClean="0">
                <a:solidFill>
                  <a:schemeClr val="bg1"/>
                </a:solidFill>
              </a:rPr>
              <a:t>Textura de suelo franco arenoso</a:t>
            </a:r>
          </a:p>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marL="0" indent="0" algn="just">
              <a:lnSpc>
                <a:spcPct val="170000"/>
              </a:lnSpc>
              <a:spcBef>
                <a:spcPts val="0"/>
              </a:spcBef>
              <a:buFont typeface="Arial" pitchFamily="34" charset="0"/>
              <a:buNone/>
            </a:pPr>
            <a:endParaRPr lang="es-EC" dirty="0">
              <a:solidFill>
                <a:schemeClr val="bg1"/>
              </a:solidFill>
            </a:endParaRPr>
          </a:p>
        </p:txBody>
      </p:sp>
      <p:pic>
        <p:nvPicPr>
          <p:cNvPr id="4" name="3 Imagen"/>
          <p:cNvPicPr/>
          <p:nvPr/>
        </p:nvPicPr>
        <p:blipFill>
          <a:blip r:embed="rId5"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918602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NDRES\Desktop\TESIS ANDRES\fotos\T4_T9; 15-04-2015\IMG_734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8256" y="0"/>
            <a:ext cx="9162256" cy="6871692"/>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35496" y="116632"/>
            <a:ext cx="8784976" cy="655272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70000"/>
              </a:lnSpc>
              <a:spcBef>
                <a:spcPts val="0"/>
              </a:spcBef>
              <a:buNone/>
            </a:pPr>
            <a:r>
              <a:rPr lang="es-EC" sz="3800" dirty="0" smtClean="0">
                <a:solidFill>
                  <a:schemeClr val="bg1"/>
                </a:solidFill>
              </a:rPr>
              <a:t>Metodología</a:t>
            </a:r>
          </a:p>
          <a:p>
            <a:pPr algn="just">
              <a:lnSpc>
                <a:spcPct val="170000"/>
              </a:lnSpc>
              <a:spcBef>
                <a:spcPts val="0"/>
              </a:spcBef>
            </a:pPr>
            <a:r>
              <a:rPr lang="es-EC" dirty="0" smtClean="0">
                <a:solidFill>
                  <a:schemeClr val="bg1"/>
                </a:solidFill>
              </a:rPr>
              <a:t>Factores a probar</a:t>
            </a:r>
          </a:p>
          <a:p>
            <a:pPr marL="0" indent="0" algn="just">
              <a:lnSpc>
                <a:spcPct val="170000"/>
              </a:lnSpc>
              <a:spcBef>
                <a:spcPts val="0"/>
              </a:spcBef>
              <a:buNone/>
            </a:pPr>
            <a:r>
              <a:rPr lang="es-EC" dirty="0">
                <a:solidFill>
                  <a:schemeClr val="bg1"/>
                </a:solidFill>
              </a:rPr>
              <a:t>	</a:t>
            </a:r>
            <a:r>
              <a:rPr lang="es-EC" dirty="0" smtClean="0">
                <a:solidFill>
                  <a:schemeClr val="bg1"/>
                </a:solidFill>
              </a:rPr>
              <a:t>Edades de corte (20, 30, 40, 50 y 60 días)</a:t>
            </a:r>
          </a:p>
          <a:p>
            <a:pPr marL="0" indent="0" algn="just">
              <a:lnSpc>
                <a:spcPct val="170000"/>
              </a:lnSpc>
              <a:spcBef>
                <a:spcPts val="0"/>
              </a:spcBef>
              <a:buNone/>
            </a:pPr>
            <a:r>
              <a:rPr lang="es-EC" dirty="0">
                <a:solidFill>
                  <a:schemeClr val="bg1"/>
                </a:solidFill>
              </a:rPr>
              <a:t>	</a:t>
            </a:r>
            <a:r>
              <a:rPr lang="es-EC" dirty="0" smtClean="0">
                <a:solidFill>
                  <a:schemeClr val="bg1"/>
                </a:solidFill>
              </a:rPr>
              <a:t>Alturas de corte de residuo (20 y 40 cm)</a:t>
            </a:r>
          </a:p>
          <a:p>
            <a:pPr algn="just">
              <a:lnSpc>
                <a:spcPct val="170000"/>
              </a:lnSpc>
              <a:spcBef>
                <a:spcPts val="0"/>
              </a:spcBef>
            </a:pPr>
            <a:r>
              <a:rPr lang="es-EC" dirty="0" smtClean="0">
                <a:solidFill>
                  <a:schemeClr val="bg1"/>
                </a:solidFill>
              </a:rPr>
              <a:t>Tipo de diseño</a:t>
            </a:r>
          </a:p>
          <a:p>
            <a:pPr marL="0" indent="0" algn="just">
              <a:lnSpc>
                <a:spcPct val="170000"/>
              </a:lnSpc>
              <a:spcBef>
                <a:spcPts val="0"/>
              </a:spcBef>
              <a:buNone/>
            </a:pPr>
            <a:r>
              <a:rPr lang="es-EC" dirty="0">
                <a:solidFill>
                  <a:schemeClr val="bg1"/>
                </a:solidFill>
              </a:rPr>
              <a:t>	Esquema factorial (</a:t>
            </a:r>
            <a:r>
              <a:rPr lang="es-EC" dirty="0" err="1">
                <a:solidFill>
                  <a:schemeClr val="bg1"/>
                </a:solidFill>
              </a:rPr>
              <a:t>AxB</a:t>
            </a:r>
            <a:r>
              <a:rPr lang="es-EC" dirty="0">
                <a:solidFill>
                  <a:schemeClr val="bg1"/>
                </a:solidFill>
              </a:rPr>
              <a:t>) conducidos en un diseño de bloques completos al azar de (DBCA).</a:t>
            </a:r>
            <a:endParaRPr lang="es-EC" dirty="0" smtClean="0">
              <a:solidFill>
                <a:schemeClr val="bg1"/>
              </a:solidFill>
            </a:endParaRPr>
          </a:p>
          <a:p>
            <a:pPr algn="just">
              <a:lnSpc>
                <a:spcPct val="170000"/>
              </a:lnSpc>
              <a:spcBef>
                <a:spcPts val="0"/>
              </a:spcBef>
            </a:pPr>
            <a:r>
              <a:rPr lang="es-EC" dirty="0" smtClean="0">
                <a:solidFill>
                  <a:schemeClr val="bg1"/>
                </a:solidFill>
              </a:rPr>
              <a:t>Repeticiones 4 por tratamiento, área 16 m</a:t>
            </a:r>
            <a:r>
              <a:rPr lang="es-EC" baseline="30000" dirty="0" smtClean="0">
                <a:solidFill>
                  <a:schemeClr val="bg1"/>
                </a:solidFill>
              </a:rPr>
              <a:t>2</a:t>
            </a:r>
            <a:r>
              <a:rPr lang="es-EC" dirty="0" smtClean="0">
                <a:solidFill>
                  <a:schemeClr val="bg1"/>
                </a:solidFill>
              </a:rPr>
              <a:t>/UE</a:t>
            </a:r>
          </a:p>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marL="0" indent="0" algn="just">
              <a:lnSpc>
                <a:spcPct val="170000"/>
              </a:lnSpc>
              <a:spcBef>
                <a:spcPts val="0"/>
              </a:spcBef>
              <a:buFont typeface="Arial" pitchFamily="34" charset="0"/>
              <a:buNone/>
            </a:pPr>
            <a:endParaRPr lang="es-EC" dirty="0">
              <a:solidFill>
                <a:schemeClr val="bg1"/>
              </a:solidFill>
            </a:endParaRPr>
          </a:p>
        </p:txBody>
      </p:sp>
      <p:pic>
        <p:nvPicPr>
          <p:cNvPr id="4" name="3 Imagen"/>
          <p:cNvPicPr/>
          <p:nvPr/>
        </p:nvPicPr>
        <p:blipFill>
          <a:blip r:embed="rId5"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8080454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NDRES\Desktop\TESIS ANDRES\fotos\T4_T9; 15-04-2015\IMG_734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8256" y="0"/>
            <a:ext cx="9162256" cy="6871692"/>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35496" y="548680"/>
            <a:ext cx="8784976" cy="59887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70000"/>
              </a:lnSpc>
              <a:spcBef>
                <a:spcPts val="0"/>
              </a:spcBef>
              <a:buNone/>
            </a:pPr>
            <a:r>
              <a:rPr lang="es-EC" sz="3800" dirty="0" smtClean="0">
                <a:solidFill>
                  <a:schemeClr val="bg1"/>
                </a:solidFill>
              </a:rPr>
              <a:t>Tratamientos</a:t>
            </a:r>
          </a:p>
          <a:p>
            <a:pPr marL="0" indent="0" algn="just">
              <a:lnSpc>
                <a:spcPct val="170000"/>
              </a:lnSpc>
              <a:spcBef>
                <a:spcPts val="0"/>
              </a:spcBef>
              <a:buNone/>
            </a:pPr>
            <a:r>
              <a:rPr lang="es-EC" sz="2800" dirty="0">
                <a:solidFill>
                  <a:schemeClr val="bg1"/>
                </a:solidFill>
              </a:rPr>
              <a:t>	</a:t>
            </a:r>
            <a:r>
              <a:rPr lang="es-EC" sz="2800" dirty="0" smtClean="0">
                <a:solidFill>
                  <a:schemeClr val="bg1"/>
                </a:solidFill>
              </a:rPr>
              <a:t>Tratamientos empleados en la investigación</a:t>
            </a:r>
          </a:p>
          <a:p>
            <a:pPr marL="0" indent="0" algn="just">
              <a:lnSpc>
                <a:spcPct val="170000"/>
              </a:lnSpc>
              <a:spcBef>
                <a:spcPts val="0"/>
              </a:spcBef>
              <a:buNone/>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marL="0" indent="0" algn="just">
              <a:lnSpc>
                <a:spcPct val="170000"/>
              </a:lnSpc>
              <a:spcBef>
                <a:spcPts val="0"/>
              </a:spcBef>
              <a:buFont typeface="Arial" pitchFamily="34" charset="0"/>
              <a:buNone/>
            </a:pPr>
            <a:endParaRPr lang="es-EC" dirty="0">
              <a:solidFill>
                <a:schemeClr val="bg1"/>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2419307831"/>
              </p:ext>
            </p:extLst>
          </p:nvPr>
        </p:nvGraphicFramePr>
        <p:xfrm>
          <a:off x="1187624" y="2492895"/>
          <a:ext cx="6912767" cy="4032449"/>
        </p:xfrm>
        <a:graphic>
          <a:graphicData uri="http://schemas.openxmlformats.org/drawingml/2006/table">
            <a:tbl>
              <a:tblPr firstRow="1" firstCol="1" bandRow="1">
                <a:tableStyleId>{1FECB4D8-DB02-4DC6-A0A2-4F2EBAE1DC90}</a:tableStyleId>
              </a:tblPr>
              <a:tblGrid>
                <a:gridCol w="2171021"/>
                <a:gridCol w="1997338"/>
                <a:gridCol w="2744408"/>
              </a:tblGrid>
              <a:tr h="349039">
                <a:tc>
                  <a:txBody>
                    <a:bodyPr/>
                    <a:lstStyle/>
                    <a:p>
                      <a:pPr algn="ctr">
                        <a:lnSpc>
                          <a:spcPct val="115000"/>
                        </a:lnSpc>
                        <a:spcAft>
                          <a:spcPts val="0"/>
                        </a:spcAft>
                        <a:tabLst>
                          <a:tab pos="630555" algn="l"/>
                          <a:tab pos="1620520" algn="l"/>
                          <a:tab pos="3870960" algn="l"/>
                        </a:tabLst>
                      </a:pPr>
                      <a:r>
                        <a:rPr lang="es-EC" sz="1800" dirty="0">
                          <a:effectLst/>
                        </a:rPr>
                        <a:t>Tratamientos </a:t>
                      </a:r>
                      <a:endParaRPr lang="es-EC" sz="1800" dirty="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Altura residuo </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Periodo de descanso</a:t>
                      </a:r>
                      <a:endParaRPr lang="es-EC" sz="1800">
                        <a:solidFill>
                          <a:srgbClr val="000000"/>
                        </a:solidFill>
                        <a:effectLst/>
                        <a:latin typeface="Times New Roman"/>
                        <a:ea typeface="Times New Roman"/>
                      </a:endParaRPr>
                    </a:p>
                  </a:txBody>
                  <a:tcPr marL="68580" marR="68580" marT="0" marB="0"/>
                </a:tc>
              </a:tr>
              <a:tr h="379072">
                <a:tc>
                  <a:txBody>
                    <a:bodyPr/>
                    <a:lstStyle/>
                    <a:p>
                      <a:pPr algn="ctr">
                        <a:lnSpc>
                          <a:spcPct val="115000"/>
                        </a:lnSpc>
                        <a:spcAft>
                          <a:spcPts val="0"/>
                        </a:spcAft>
                        <a:tabLst>
                          <a:tab pos="630555" algn="l"/>
                          <a:tab pos="1620520" algn="l"/>
                          <a:tab pos="3870960" algn="l"/>
                        </a:tabLst>
                      </a:pPr>
                      <a:r>
                        <a:rPr lang="es-EC" sz="1800">
                          <a:effectLst/>
                        </a:rPr>
                        <a:t>T1</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20 cm</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20 días</a:t>
                      </a:r>
                      <a:endParaRPr lang="es-EC" sz="1800">
                        <a:solidFill>
                          <a:srgbClr val="000000"/>
                        </a:solidFill>
                        <a:effectLst/>
                        <a:latin typeface="Times New Roman"/>
                        <a:ea typeface="Times New Roman"/>
                      </a:endParaRPr>
                    </a:p>
                  </a:txBody>
                  <a:tcPr marL="68580" marR="68580" marT="0" marB="0"/>
                </a:tc>
              </a:tr>
              <a:tr h="379072">
                <a:tc>
                  <a:txBody>
                    <a:bodyPr/>
                    <a:lstStyle/>
                    <a:p>
                      <a:pPr algn="ctr">
                        <a:lnSpc>
                          <a:spcPct val="115000"/>
                        </a:lnSpc>
                        <a:spcAft>
                          <a:spcPts val="0"/>
                        </a:spcAft>
                        <a:tabLst>
                          <a:tab pos="630555" algn="l"/>
                          <a:tab pos="1620520" algn="l"/>
                          <a:tab pos="3870960" algn="l"/>
                        </a:tabLst>
                      </a:pPr>
                      <a:r>
                        <a:rPr lang="es-EC" sz="1800">
                          <a:effectLst/>
                        </a:rPr>
                        <a:t>T2</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20 cm</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30 días</a:t>
                      </a:r>
                      <a:endParaRPr lang="es-EC" sz="1800">
                        <a:solidFill>
                          <a:srgbClr val="000000"/>
                        </a:solidFill>
                        <a:effectLst/>
                        <a:latin typeface="Times New Roman"/>
                        <a:ea typeface="Times New Roman"/>
                      </a:endParaRPr>
                    </a:p>
                  </a:txBody>
                  <a:tcPr marL="68580" marR="68580" marT="0" marB="0"/>
                </a:tc>
              </a:tr>
              <a:tr h="363324">
                <a:tc>
                  <a:txBody>
                    <a:bodyPr/>
                    <a:lstStyle/>
                    <a:p>
                      <a:pPr algn="ctr">
                        <a:lnSpc>
                          <a:spcPct val="115000"/>
                        </a:lnSpc>
                        <a:spcAft>
                          <a:spcPts val="0"/>
                        </a:spcAft>
                        <a:tabLst>
                          <a:tab pos="630555" algn="l"/>
                          <a:tab pos="1620520" algn="l"/>
                          <a:tab pos="3870960" algn="l"/>
                        </a:tabLst>
                      </a:pPr>
                      <a:r>
                        <a:rPr lang="es-EC" sz="1800">
                          <a:effectLst/>
                        </a:rPr>
                        <a:t>T3</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20 cm</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40 días</a:t>
                      </a:r>
                      <a:endParaRPr lang="es-EC" sz="1800">
                        <a:solidFill>
                          <a:srgbClr val="000000"/>
                        </a:solidFill>
                        <a:effectLst/>
                        <a:latin typeface="Times New Roman"/>
                        <a:ea typeface="Times New Roman"/>
                      </a:endParaRPr>
                    </a:p>
                  </a:txBody>
                  <a:tcPr marL="68580" marR="68580" marT="0" marB="0"/>
                </a:tc>
              </a:tr>
              <a:tr h="363324">
                <a:tc>
                  <a:txBody>
                    <a:bodyPr/>
                    <a:lstStyle/>
                    <a:p>
                      <a:pPr algn="ctr">
                        <a:lnSpc>
                          <a:spcPct val="115000"/>
                        </a:lnSpc>
                        <a:spcAft>
                          <a:spcPts val="0"/>
                        </a:spcAft>
                        <a:tabLst>
                          <a:tab pos="630555" algn="l"/>
                          <a:tab pos="1620520" algn="l"/>
                          <a:tab pos="3870960" algn="l"/>
                        </a:tabLst>
                      </a:pPr>
                      <a:r>
                        <a:rPr lang="es-EC" sz="1800">
                          <a:effectLst/>
                        </a:rPr>
                        <a:t>T4</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20 cm</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50 días</a:t>
                      </a:r>
                      <a:endParaRPr lang="es-EC" sz="1800">
                        <a:solidFill>
                          <a:srgbClr val="000000"/>
                        </a:solidFill>
                        <a:effectLst/>
                        <a:latin typeface="Times New Roman"/>
                        <a:ea typeface="Times New Roman"/>
                      </a:endParaRPr>
                    </a:p>
                  </a:txBody>
                  <a:tcPr marL="68580" marR="68580" marT="0" marB="0"/>
                </a:tc>
              </a:tr>
              <a:tr h="363324">
                <a:tc>
                  <a:txBody>
                    <a:bodyPr/>
                    <a:lstStyle/>
                    <a:p>
                      <a:pPr algn="ctr">
                        <a:lnSpc>
                          <a:spcPct val="115000"/>
                        </a:lnSpc>
                        <a:spcAft>
                          <a:spcPts val="0"/>
                        </a:spcAft>
                        <a:tabLst>
                          <a:tab pos="630555" algn="l"/>
                          <a:tab pos="1620520" algn="l"/>
                          <a:tab pos="3870960" algn="l"/>
                        </a:tabLst>
                      </a:pPr>
                      <a:r>
                        <a:rPr lang="es-EC" sz="1800">
                          <a:effectLst/>
                        </a:rPr>
                        <a:t>T5</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20 cm</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60 días</a:t>
                      </a:r>
                      <a:endParaRPr lang="es-EC" sz="1800">
                        <a:solidFill>
                          <a:srgbClr val="000000"/>
                        </a:solidFill>
                        <a:effectLst/>
                        <a:latin typeface="Times New Roman"/>
                        <a:ea typeface="Times New Roman"/>
                      </a:endParaRPr>
                    </a:p>
                  </a:txBody>
                  <a:tcPr marL="68580" marR="68580" marT="0" marB="0"/>
                </a:tc>
              </a:tr>
              <a:tr h="379072">
                <a:tc>
                  <a:txBody>
                    <a:bodyPr/>
                    <a:lstStyle/>
                    <a:p>
                      <a:pPr algn="ctr">
                        <a:lnSpc>
                          <a:spcPct val="115000"/>
                        </a:lnSpc>
                        <a:spcAft>
                          <a:spcPts val="0"/>
                        </a:spcAft>
                        <a:tabLst>
                          <a:tab pos="630555" algn="l"/>
                          <a:tab pos="1620520" algn="l"/>
                          <a:tab pos="3870960" algn="l"/>
                        </a:tabLst>
                      </a:pPr>
                      <a:r>
                        <a:rPr lang="es-EC" sz="1800">
                          <a:effectLst/>
                        </a:rPr>
                        <a:t>T6</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40 cm</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20 días</a:t>
                      </a:r>
                      <a:endParaRPr lang="es-EC" sz="1800">
                        <a:solidFill>
                          <a:srgbClr val="000000"/>
                        </a:solidFill>
                        <a:effectLst/>
                        <a:latin typeface="Times New Roman"/>
                        <a:ea typeface="Times New Roman"/>
                      </a:endParaRPr>
                    </a:p>
                  </a:txBody>
                  <a:tcPr marL="68580" marR="68580" marT="0" marB="0"/>
                </a:tc>
              </a:tr>
              <a:tr h="379072">
                <a:tc>
                  <a:txBody>
                    <a:bodyPr/>
                    <a:lstStyle/>
                    <a:p>
                      <a:pPr algn="ctr">
                        <a:lnSpc>
                          <a:spcPct val="115000"/>
                        </a:lnSpc>
                        <a:spcAft>
                          <a:spcPts val="0"/>
                        </a:spcAft>
                        <a:tabLst>
                          <a:tab pos="630555" algn="l"/>
                          <a:tab pos="1620520" algn="l"/>
                          <a:tab pos="3870960" algn="l"/>
                        </a:tabLst>
                      </a:pPr>
                      <a:r>
                        <a:rPr lang="es-EC" sz="1800" dirty="0">
                          <a:effectLst/>
                        </a:rPr>
                        <a:t>T7</a:t>
                      </a:r>
                      <a:endParaRPr lang="es-EC" sz="1800" dirty="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40 cm</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30 días</a:t>
                      </a:r>
                      <a:endParaRPr lang="es-EC" sz="1800">
                        <a:solidFill>
                          <a:srgbClr val="000000"/>
                        </a:solidFill>
                        <a:effectLst/>
                        <a:latin typeface="Times New Roman"/>
                        <a:ea typeface="Times New Roman"/>
                      </a:endParaRPr>
                    </a:p>
                  </a:txBody>
                  <a:tcPr marL="68580" marR="68580" marT="0" marB="0"/>
                </a:tc>
              </a:tr>
              <a:tr h="379072">
                <a:tc>
                  <a:txBody>
                    <a:bodyPr/>
                    <a:lstStyle/>
                    <a:p>
                      <a:pPr algn="ctr">
                        <a:lnSpc>
                          <a:spcPct val="115000"/>
                        </a:lnSpc>
                        <a:spcAft>
                          <a:spcPts val="0"/>
                        </a:spcAft>
                        <a:tabLst>
                          <a:tab pos="630555" algn="l"/>
                          <a:tab pos="1620520" algn="l"/>
                          <a:tab pos="3870960" algn="l"/>
                        </a:tabLst>
                      </a:pPr>
                      <a:r>
                        <a:rPr lang="es-EC" sz="1800">
                          <a:effectLst/>
                        </a:rPr>
                        <a:t>T8</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40 cm</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40 días</a:t>
                      </a:r>
                      <a:endParaRPr lang="es-EC" sz="1800">
                        <a:solidFill>
                          <a:srgbClr val="000000"/>
                        </a:solidFill>
                        <a:effectLst/>
                        <a:latin typeface="Times New Roman"/>
                        <a:ea typeface="Times New Roman"/>
                      </a:endParaRPr>
                    </a:p>
                  </a:txBody>
                  <a:tcPr marL="68580" marR="68580" marT="0" marB="0"/>
                </a:tc>
              </a:tr>
              <a:tr h="349039">
                <a:tc>
                  <a:txBody>
                    <a:bodyPr/>
                    <a:lstStyle/>
                    <a:p>
                      <a:pPr algn="ctr">
                        <a:lnSpc>
                          <a:spcPct val="115000"/>
                        </a:lnSpc>
                        <a:spcAft>
                          <a:spcPts val="0"/>
                        </a:spcAft>
                        <a:tabLst>
                          <a:tab pos="630555" algn="l"/>
                          <a:tab pos="1620520" algn="l"/>
                          <a:tab pos="3870960" algn="l"/>
                        </a:tabLst>
                      </a:pPr>
                      <a:r>
                        <a:rPr lang="es-EC" sz="1800">
                          <a:effectLst/>
                        </a:rPr>
                        <a:t>T9</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40 cm</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50 días</a:t>
                      </a:r>
                      <a:endParaRPr lang="es-EC" sz="1800">
                        <a:solidFill>
                          <a:srgbClr val="000000"/>
                        </a:solidFill>
                        <a:effectLst/>
                        <a:latin typeface="Times New Roman"/>
                        <a:ea typeface="Times New Roman"/>
                      </a:endParaRPr>
                    </a:p>
                  </a:txBody>
                  <a:tcPr marL="68580" marR="68580" marT="0" marB="0"/>
                </a:tc>
              </a:tr>
              <a:tr h="349039">
                <a:tc>
                  <a:txBody>
                    <a:bodyPr/>
                    <a:lstStyle/>
                    <a:p>
                      <a:pPr algn="ctr">
                        <a:lnSpc>
                          <a:spcPct val="115000"/>
                        </a:lnSpc>
                        <a:spcAft>
                          <a:spcPts val="0"/>
                        </a:spcAft>
                        <a:tabLst>
                          <a:tab pos="630555" algn="l"/>
                          <a:tab pos="1620520" algn="l"/>
                          <a:tab pos="3870960" algn="l"/>
                        </a:tabLst>
                      </a:pPr>
                      <a:r>
                        <a:rPr lang="es-EC" sz="1800">
                          <a:effectLst/>
                        </a:rPr>
                        <a:t>T 10</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a:effectLst/>
                        </a:rPr>
                        <a:t>40 cm</a:t>
                      </a:r>
                      <a:endParaRPr lang="es-EC" sz="1800">
                        <a:solidFill>
                          <a:srgbClr val="000000"/>
                        </a:solidFill>
                        <a:effectLst/>
                        <a:latin typeface="Times New Roman"/>
                        <a:ea typeface="Times New Roman"/>
                      </a:endParaRPr>
                    </a:p>
                  </a:txBody>
                  <a:tcPr marL="68580" marR="68580" marT="0" marB="0"/>
                </a:tc>
                <a:tc>
                  <a:txBody>
                    <a:bodyPr/>
                    <a:lstStyle/>
                    <a:p>
                      <a:pPr algn="ctr">
                        <a:lnSpc>
                          <a:spcPct val="115000"/>
                        </a:lnSpc>
                        <a:spcAft>
                          <a:spcPts val="0"/>
                        </a:spcAft>
                        <a:tabLst>
                          <a:tab pos="630555" algn="l"/>
                          <a:tab pos="1620520" algn="l"/>
                          <a:tab pos="3870960" algn="l"/>
                        </a:tabLst>
                      </a:pPr>
                      <a:r>
                        <a:rPr lang="es-EC" sz="1800" dirty="0">
                          <a:effectLst/>
                        </a:rPr>
                        <a:t>60 días</a:t>
                      </a:r>
                      <a:endParaRPr lang="es-EC" sz="1800" dirty="0">
                        <a:solidFill>
                          <a:srgbClr val="000000"/>
                        </a:solidFill>
                        <a:effectLst/>
                        <a:latin typeface="Times New Roman"/>
                        <a:ea typeface="Times New Roman"/>
                      </a:endParaRPr>
                    </a:p>
                  </a:txBody>
                  <a:tcPr marL="68580" marR="68580" marT="0" marB="0"/>
                </a:tc>
              </a:tr>
            </a:tbl>
          </a:graphicData>
        </a:graphic>
      </p:graphicFrame>
      <p:pic>
        <p:nvPicPr>
          <p:cNvPr id="5" name="4 Imagen"/>
          <p:cNvPicPr/>
          <p:nvPr/>
        </p:nvPicPr>
        <p:blipFill>
          <a:blip r:embed="rId5"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14917371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NDRES\Desktop\TESIS ANDRES\fotos\T1_T6; 17-03-2015\IMG_702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125" b="20439"/>
          <a:stretch/>
        </p:blipFill>
        <p:spPr bwMode="auto">
          <a:xfrm>
            <a:off x="0" y="-8012"/>
            <a:ext cx="9144000" cy="686601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23528" y="2132856"/>
            <a:ext cx="8229600" cy="1143000"/>
          </a:xfrm>
        </p:spPr>
        <p:txBody>
          <a:bodyPr>
            <a:normAutofit/>
          </a:bodyPr>
          <a:lstStyle/>
          <a:p>
            <a:r>
              <a:rPr lang="es-EC" sz="5400" b="1" dirty="0" smtClean="0">
                <a:solidFill>
                  <a:schemeClr val="bg1"/>
                </a:solidFill>
              </a:rPr>
              <a:t>RESULTADOS</a:t>
            </a:r>
            <a:endParaRPr lang="es-EC" sz="5400" b="1" dirty="0">
              <a:solidFill>
                <a:schemeClr val="bg1"/>
              </a:solidFill>
            </a:endParaRPr>
          </a:p>
        </p:txBody>
      </p:sp>
      <p:pic>
        <p:nvPicPr>
          <p:cNvPr id="4" name="3 Imagen"/>
          <p:cNvPicPr/>
          <p:nvPr/>
        </p:nvPicPr>
        <p:blipFill>
          <a:blip r:embed="rId4"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2620839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otos.lahora.com.ec/cache/0/06/06b/06b0/-20111228095001-06b0c564c9568287ecdd7a86ebb4a95f.jp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6512" y="-32692"/>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rmAutofit/>
          </a:bodyPr>
          <a:lstStyle/>
          <a:p>
            <a:r>
              <a:rPr lang="es-EC" sz="5400" b="1" dirty="0" smtClean="0">
                <a:solidFill>
                  <a:schemeClr val="bg1"/>
                </a:solidFill>
              </a:rPr>
              <a:t>INTRODUCCIÓN</a:t>
            </a:r>
            <a:endParaRPr lang="es-EC" sz="5400" b="1" dirty="0">
              <a:solidFill>
                <a:schemeClr val="bg1"/>
              </a:solidFill>
            </a:endParaRPr>
          </a:p>
        </p:txBody>
      </p:sp>
      <p:pic>
        <p:nvPicPr>
          <p:cNvPr id="5" name="4 Imagen"/>
          <p:cNvPicPr/>
          <p:nvPr/>
        </p:nvPicPr>
        <p:blipFill>
          <a:blip r:embed="rId4"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22832842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NDRES\Desktop\TESIS ANDRES\fotos\T1_T6; 17-03-2015\IMG_702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33125" b="20439"/>
          <a:stretch/>
        </p:blipFill>
        <p:spPr bwMode="auto">
          <a:xfrm>
            <a:off x="0" y="-8012"/>
            <a:ext cx="9144000" cy="6866012"/>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35496" y="548680"/>
            <a:ext cx="8784976" cy="59887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70000"/>
              </a:lnSpc>
              <a:spcBef>
                <a:spcPts val="0"/>
              </a:spcBef>
            </a:pPr>
            <a:r>
              <a:rPr lang="es-EC" sz="3800" dirty="0" smtClean="0">
                <a:solidFill>
                  <a:schemeClr val="bg1"/>
                </a:solidFill>
              </a:rPr>
              <a:t>Resultados</a:t>
            </a:r>
          </a:p>
          <a:p>
            <a:pPr marL="0" indent="0" algn="just">
              <a:lnSpc>
                <a:spcPct val="170000"/>
              </a:lnSpc>
              <a:spcBef>
                <a:spcPts val="0"/>
              </a:spcBef>
              <a:buNone/>
            </a:pPr>
            <a:r>
              <a:rPr lang="es-EC" sz="2000" dirty="0" smtClean="0">
                <a:solidFill>
                  <a:schemeClr val="bg1"/>
                </a:solidFill>
              </a:rPr>
              <a:t>Análisis de Varianza para Producción de Materia Verde en t ha-1</a:t>
            </a:r>
          </a:p>
          <a:p>
            <a:pPr marL="0" indent="0" algn="just">
              <a:lnSpc>
                <a:spcPct val="170000"/>
              </a:lnSpc>
              <a:spcBef>
                <a:spcPts val="0"/>
              </a:spcBef>
              <a:buNone/>
            </a:pPr>
            <a:endParaRPr lang="es-EC" sz="3800" dirty="0" smtClean="0">
              <a:solidFill>
                <a:schemeClr val="bg1"/>
              </a:solidFill>
            </a:endParaRPr>
          </a:p>
          <a:p>
            <a:pPr marL="0" indent="0" algn="just">
              <a:lnSpc>
                <a:spcPct val="170000"/>
              </a:lnSpc>
              <a:spcBef>
                <a:spcPts val="0"/>
              </a:spcBef>
              <a:buNone/>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algn="just">
              <a:lnSpc>
                <a:spcPct val="170000"/>
              </a:lnSpc>
              <a:spcBef>
                <a:spcPts val="0"/>
              </a:spcBef>
            </a:pPr>
            <a:r>
              <a:rPr lang="es-EC" dirty="0" smtClean="0">
                <a:solidFill>
                  <a:schemeClr val="bg1"/>
                </a:solidFill>
              </a:rPr>
              <a:t>CV 21,85%</a:t>
            </a:r>
          </a:p>
          <a:p>
            <a:pPr algn="just">
              <a:lnSpc>
                <a:spcPct val="170000"/>
              </a:lnSpc>
              <a:spcBef>
                <a:spcPts val="0"/>
              </a:spcBef>
            </a:pPr>
            <a:endParaRPr lang="es-EC" dirty="0" smtClean="0">
              <a:solidFill>
                <a:schemeClr val="bg1"/>
              </a:solidFill>
            </a:endParaRPr>
          </a:p>
          <a:p>
            <a:pPr marL="0" indent="0" algn="just">
              <a:lnSpc>
                <a:spcPct val="170000"/>
              </a:lnSpc>
              <a:spcBef>
                <a:spcPts val="0"/>
              </a:spcBef>
              <a:buFont typeface="Arial" pitchFamily="34" charset="0"/>
              <a:buNone/>
            </a:pPr>
            <a:endParaRPr lang="es-EC" dirty="0">
              <a:solidFill>
                <a:schemeClr val="bg1"/>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3288562475"/>
              </p:ext>
            </p:extLst>
          </p:nvPr>
        </p:nvGraphicFramePr>
        <p:xfrm>
          <a:off x="457200" y="2420888"/>
          <a:ext cx="8229600" cy="2560320"/>
        </p:xfrm>
        <a:graphic>
          <a:graphicData uri="http://schemas.openxmlformats.org/drawingml/2006/table">
            <a:tbl>
              <a:tblPr firstRow="1" firstCol="1" bandRow="1">
                <a:tableStyleId>{1FECB4D8-DB02-4DC6-A0A2-4F2EBAE1DC90}</a:tableStyleId>
              </a:tblPr>
              <a:tblGrid>
                <a:gridCol w="1371600"/>
                <a:gridCol w="1371600"/>
                <a:gridCol w="1371600"/>
                <a:gridCol w="1371600"/>
                <a:gridCol w="1371600"/>
                <a:gridCol w="1371600"/>
              </a:tblGrid>
              <a:tr h="190500">
                <a:tc>
                  <a:txBody>
                    <a:bodyPr/>
                    <a:lstStyle/>
                    <a:p>
                      <a:pPr>
                        <a:lnSpc>
                          <a:spcPct val="150000"/>
                        </a:lnSpc>
                        <a:spcAft>
                          <a:spcPts val="0"/>
                        </a:spcAft>
                      </a:pPr>
                      <a:r>
                        <a:rPr lang="es-EC" sz="1400" dirty="0">
                          <a:effectLst/>
                        </a:rPr>
                        <a:t>Fuentes de Variación  </a:t>
                      </a:r>
                      <a:endParaRPr lang="es-EC" sz="2400" dirty="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Suma de Cuadrados</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Grados de Libertad</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Cuadrados Medios</a:t>
                      </a:r>
                      <a:endParaRPr lang="es-EC" sz="2400">
                        <a:solidFill>
                          <a:srgbClr val="000000"/>
                        </a:solidFill>
                        <a:effectLst/>
                        <a:latin typeface="Times New Roman"/>
                        <a:ea typeface="Times New Roman"/>
                      </a:endParaRPr>
                    </a:p>
                  </a:txBody>
                  <a:tcPr marL="68580" marR="68580" marT="0" marB="0"/>
                </a:tc>
                <a:tc>
                  <a:txBody>
                    <a:bodyPr/>
                    <a:lstStyle/>
                    <a:p>
                      <a:pPr algn="ctr">
                        <a:lnSpc>
                          <a:spcPct val="150000"/>
                        </a:lnSpc>
                        <a:spcAft>
                          <a:spcPts val="0"/>
                        </a:spcAft>
                      </a:pPr>
                      <a:r>
                        <a:rPr lang="es-EC" sz="1400">
                          <a:effectLst/>
                        </a:rPr>
                        <a:t>F</a:t>
                      </a:r>
                      <a:endParaRPr lang="es-EC" sz="24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400">
                          <a:effectLst/>
                        </a:rPr>
                        <a:t> </a:t>
                      </a:r>
                      <a:endParaRPr lang="es-EC" sz="2400">
                        <a:solidFill>
                          <a:srgbClr val="000000"/>
                        </a:solidFill>
                        <a:effectLst/>
                        <a:latin typeface="Times New Roman"/>
                        <a:ea typeface="Times New Roman"/>
                      </a:endParaRPr>
                    </a:p>
                  </a:txBody>
                  <a:tcPr marL="68580" marR="68580" marT="0" marB="0"/>
                </a:tc>
              </a:tr>
              <a:tr h="190500">
                <a:tc>
                  <a:txBody>
                    <a:bodyPr/>
                    <a:lstStyle/>
                    <a:p>
                      <a:pPr>
                        <a:lnSpc>
                          <a:spcPct val="150000"/>
                        </a:lnSpc>
                        <a:spcAft>
                          <a:spcPts val="0"/>
                        </a:spcAft>
                      </a:pPr>
                      <a:r>
                        <a:rPr lang="es-EC" sz="1400">
                          <a:effectLst/>
                        </a:rPr>
                        <a:t>Bloques</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98,15</a:t>
                      </a:r>
                      <a:endParaRPr lang="es-EC" sz="2400">
                        <a:solidFill>
                          <a:srgbClr val="000000"/>
                        </a:solidFill>
                        <a:effectLst/>
                        <a:latin typeface="Times New Roman"/>
                        <a:ea typeface="Times New Roman"/>
                      </a:endParaRPr>
                    </a:p>
                  </a:txBody>
                  <a:tcPr marL="68580" marR="68580" marT="0" marB="0"/>
                </a:tc>
                <a:tc>
                  <a:txBody>
                    <a:bodyPr/>
                    <a:lstStyle/>
                    <a:p>
                      <a:pPr algn="ctr">
                        <a:lnSpc>
                          <a:spcPct val="150000"/>
                        </a:lnSpc>
                        <a:spcAft>
                          <a:spcPts val="0"/>
                        </a:spcAft>
                      </a:pPr>
                      <a:r>
                        <a:rPr lang="es-EC" sz="1400">
                          <a:effectLst/>
                        </a:rPr>
                        <a:t>3</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32,72</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3,16</a:t>
                      </a:r>
                      <a:endParaRPr lang="es-EC" sz="24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400">
                          <a:effectLst/>
                        </a:rPr>
                        <a:t>*</a:t>
                      </a:r>
                      <a:endParaRPr lang="es-EC" sz="2400">
                        <a:solidFill>
                          <a:srgbClr val="000000"/>
                        </a:solidFill>
                        <a:effectLst/>
                        <a:latin typeface="Times New Roman"/>
                        <a:ea typeface="Times New Roman"/>
                      </a:endParaRPr>
                    </a:p>
                  </a:txBody>
                  <a:tcPr marL="68580" marR="68580" marT="0" marB="0"/>
                </a:tc>
              </a:tr>
              <a:tr h="190500">
                <a:tc>
                  <a:txBody>
                    <a:bodyPr/>
                    <a:lstStyle/>
                    <a:p>
                      <a:pPr>
                        <a:lnSpc>
                          <a:spcPct val="150000"/>
                        </a:lnSpc>
                        <a:spcAft>
                          <a:spcPts val="0"/>
                        </a:spcAft>
                      </a:pPr>
                      <a:r>
                        <a:rPr lang="es-EC" sz="1400">
                          <a:effectLst/>
                        </a:rPr>
                        <a:t>A      </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104,81</a:t>
                      </a:r>
                      <a:endParaRPr lang="es-EC" sz="2400">
                        <a:solidFill>
                          <a:srgbClr val="000000"/>
                        </a:solidFill>
                        <a:effectLst/>
                        <a:latin typeface="Times New Roman"/>
                        <a:ea typeface="Times New Roman"/>
                      </a:endParaRPr>
                    </a:p>
                  </a:txBody>
                  <a:tcPr marL="68580" marR="68580" marT="0" marB="0"/>
                </a:tc>
                <a:tc>
                  <a:txBody>
                    <a:bodyPr/>
                    <a:lstStyle/>
                    <a:p>
                      <a:pPr algn="ctr">
                        <a:lnSpc>
                          <a:spcPct val="150000"/>
                        </a:lnSpc>
                        <a:spcAft>
                          <a:spcPts val="0"/>
                        </a:spcAft>
                      </a:pPr>
                      <a:r>
                        <a:rPr lang="es-EC" sz="1400">
                          <a:effectLst/>
                        </a:rPr>
                        <a:t>1</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104,81</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10,12</a:t>
                      </a:r>
                      <a:endParaRPr lang="es-EC" sz="24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400">
                          <a:effectLst/>
                        </a:rPr>
                        <a:t>**</a:t>
                      </a:r>
                      <a:endParaRPr lang="es-EC" sz="2400">
                        <a:solidFill>
                          <a:srgbClr val="000000"/>
                        </a:solidFill>
                        <a:effectLst/>
                        <a:latin typeface="Times New Roman"/>
                        <a:ea typeface="Times New Roman"/>
                      </a:endParaRPr>
                    </a:p>
                  </a:txBody>
                  <a:tcPr marL="68580" marR="68580" marT="0" marB="0"/>
                </a:tc>
              </a:tr>
              <a:tr h="190500">
                <a:tc>
                  <a:txBody>
                    <a:bodyPr/>
                    <a:lstStyle/>
                    <a:p>
                      <a:pPr>
                        <a:lnSpc>
                          <a:spcPct val="150000"/>
                        </a:lnSpc>
                        <a:spcAft>
                          <a:spcPts val="0"/>
                        </a:spcAft>
                      </a:pPr>
                      <a:r>
                        <a:rPr lang="es-EC" sz="1400">
                          <a:effectLst/>
                        </a:rPr>
                        <a:t>E      </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1862,29</a:t>
                      </a:r>
                      <a:endParaRPr lang="es-EC" sz="2400">
                        <a:solidFill>
                          <a:srgbClr val="000000"/>
                        </a:solidFill>
                        <a:effectLst/>
                        <a:latin typeface="Times New Roman"/>
                        <a:ea typeface="Times New Roman"/>
                      </a:endParaRPr>
                    </a:p>
                  </a:txBody>
                  <a:tcPr marL="68580" marR="68580" marT="0" marB="0"/>
                </a:tc>
                <a:tc>
                  <a:txBody>
                    <a:bodyPr/>
                    <a:lstStyle/>
                    <a:p>
                      <a:pPr algn="ctr">
                        <a:lnSpc>
                          <a:spcPct val="150000"/>
                        </a:lnSpc>
                        <a:spcAft>
                          <a:spcPts val="0"/>
                        </a:spcAft>
                      </a:pPr>
                      <a:r>
                        <a:rPr lang="es-EC" sz="1400">
                          <a:effectLst/>
                        </a:rPr>
                        <a:t>4</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465,57</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44,93</a:t>
                      </a:r>
                      <a:endParaRPr lang="es-EC" sz="24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400">
                          <a:effectLst/>
                        </a:rPr>
                        <a:t>**</a:t>
                      </a:r>
                      <a:endParaRPr lang="es-EC" sz="2400">
                        <a:solidFill>
                          <a:srgbClr val="000000"/>
                        </a:solidFill>
                        <a:effectLst/>
                        <a:latin typeface="Times New Roman"/>
                        <a:ea typeface="Times New Roman"/>
                      </a:endParaRPr>
                    </a:p>
                  </a:txBody>
                  <a:tcPr marL="68580" marR="68580" marT="0" marB="0"/>
                </a:tc>
              </a:tr>
              <a:tr h="190500">
                <a:tc>
                  <a:txBody>
                    <a:bodyPr/>
                    <a:lstStyle/>
                    <a:p>
                      <a:pPr>
                        <a:lnSpc>
                          <a:spcPct val="150000"/>
                        </a:lnSpc>
                        <a:spcAft>
                          <a:spcPts val="0"/>
                        </a:spcAft>
                      </a:pPr>
                      <a:r>
                        <a:rPr lang="es-EC" sz="1400">
                          <a:effectLst/>
                        </a:rPr>
                        <a:t>A*E    </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15,65</a:t>
                      </a:r>
                      <a:endParaRPr lang="es-EC" sz="2400">
                        <a:solidFill>
                          <a:srgbClr val="000000"/>
                        </a:solidFill>
                        <a:effectLst/>
                        <a:latin typeface="Times New Roman"/>
                        <a:ea typeface="Times New Roman"/>
                      </a:endParaRPr>
                    </a:p>
                  </a:txBody>
                  <a:tcPr marL="68580" marR="68580" marT="0" marB="0"/>
                </a:tc>
                <a:tc>
                  <a:txBody>
                    <a:bodyPr/>
                    <a:lstStyle/>
                    <a:p>
                      <a:pPr algn="ctr">
                        <a:lnSpc>
                          <a:spcPct val="150000"/>
                        </a:lnSpc>
                        <a:spcAft>
                          <a:spcPts val="0"/>
                        </a:spcAft>
                      </a:pPr>
                      <a:r>
                        <a:rPr lang="es-EC" sz="1400">
                          <a:effectLst/>
                        </a:rPr>
                        <a:t>4</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3,91</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0,38</a:t>
                      </a:r>
                      <a:endParaRPr lang="es-EC" sz="24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400">
                          <a:effectLst/>
                        </a:rPr>
                        <a:t>ns</a:t>
                      </a:r>
                      <a:endParaRPr lang="es-EC" sz="2400">
                        <a:solidFill>
                          <a:srgbClr val="000000"/>
                        </a:solidFill>
                        <a:effectLst/>
                        <a:latin typeface="Times New Roman"/>
                        <a:ea typeface="Times New Roman"/>
                      </a:endParaRPr>
                    </a:p>
                  </a:txBody>
                  <a:tcPr marL="68580" marR="68580" marT="0" marB="0"/>
                </a:tc>
              </a:tr>
              <a:tr h="190500">
                <a:tc>
                  <a:txBody>
                    <a:bodyPr/>
                    <a:lstStyle/>
                    <a:p>
                      <a:pPr>
                        <a:lnSpc>
                          <a:spcPct val="150000"/>
                        </a:lnSpc>
                        <a:spcAft>
                          <a:spcPts val="0"/>
                        </a:spcAft>
                      </a:pPr>
                      <a:r>
                        <a:rPr lang="es-EC" sz="1400">
                          <a:effectLst/>
                        </a:rPr>
                        <a:t>Error  </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279,77</a:t>
                      </a:r>
                      <a:endParaRPr lang="es-EC" sz="2400">
                        <a:solidFill>
                          <a:srgbClr val="000000"/>
                        </a:solidFill>
                        <a:effectLst/>
                        <a:latin typeface="Times New Roman"/>
                        <a:ea typeface="Times New Roman"/>
                      </a:endParaRPr>
                    </a:p>
                  </a:txBody>
                  <a:tcPr marL="68580" marR="68580" marT="0" marB="0"/>
                </a:tc>
                <a:tc>
                  <a:txBody>
                    <a:bodyPr/>
                    <a:lstStyle/>
                    <a:p>
                      <a:pPr algn="ctr">
                        <a:lnSpc>
                          <a:spcPct val="150000"/>
                        </a:lnSpc>
                        <a:spcAft>
                          <a:spcPts val="0"/>
                        </a:spcAft>
                      </a:pPr>
                      <a:r>
                        <a:rPr lang="es-EC" sz="1400">
                          <a:effectLst/>
                        </a:rPr>
                        <a:t>27</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10,36</a:t>
                      </a:r>
                      <a:endParaRPr lang="es-EC" sz="24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400">
                          <a:effectLst/>
                        </a:rPr>
                        <a:t>     </a:t>
                      </a:r>
                      <a:endParaRPr lang="es-EC" sz="2400">
                        <a:solidFill>
                          <a:srgbClr val="000000"/>
                        </a:solidFill>
                        <a:effectLst/>
                        <a:latin typeface="Times New Roman"/>
                        <a:ea typeface="Times New Roman"/>
                      </a:endParaRPr>
                    </a:p>
                  </a:txBody>
                  <a:tcPr marL="68580" marR="68580" marT="0" marB="0"/>
                </a:tc>
                <a:tc>
                  <a:txBody>
                    <a:bodyPr/>
                    <a:lstStyle/>
                    <a:p>
                      <a:endParaRPr lang="es-EC" sz="2000">
                        <a:solidFill>
                          <a:srgbClr val="000000"/>
                        </a:solidFill>
                        <a:effectLst/>
                        <a:latin typeface="Calibri"/>
                      </a:endParaRPr>
                    </a:p>
                  </a:txBody>
                  <a:tcPr marL="68580" marR="68580" marT="0" marB="0"/>
                </a:tc>
              </a:tr>
              <a:tr h="190500">
                <a:tc>
                  <a:txBody>
                    <a:bodyPr/>
                    <a:lstStyle/>
                    <a:p>
                      <a:pPr>
                        <a:lnSpc>
                          <a:spcPct val="150000"/>
                        </a:lnSpc>
                        <a:spcAft>
                          <a:spcPts val="0"/>
                        </a:spcAft>
                      </a:pPr>
                      <a:r>
                        <a:rPr lang="es-EC" sz="1400">
                          <a:effectLst/>
                        </a:rPr>
                        <a:t>Total  </a:t>
                      </a:r>
                      <a:endParaRPr lang="es-EC" sz="24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400">
                          <a:effectLst/>
                        </a:rPr>
                        <a:t>2360,67</a:t>
                      </a:r>
                      <a:endParaRPr lang="es-EC" sz="2400">
                        <a:solidFill>
                          <a:srgbClr val="000000"/>
                        </a:solidFill>
                        <a:effectLst/>
                        <a:latin typeface="Times New Roman"/>
                        <a:ea typeface="Times New Roman"/>
                      </a:endParaRPr>
                    </a:p>
                  </a:txBody>
                  <a:tcPr marL="68580" marR="68580" marT="0" marB="0"/>
                </a:tc>
                <a:tc>
                  <a:txBody>
                    <a:bodyPr/>
                    <a:lstStyle/>
                    <a:p>
                      <a:pPr algn="ctr">
                        <a:lnSpc>
                          <a:spcPct val="150000"/>
                        </a:lnSpc>
                        <a:spcAft>
                          <a:spcPts val="0"/>
                        </a:spcAft>
                      </a:pPr>
                      <a:r>
                        <a:rPr lang="es-EC" sz="1400">
                          <a:effectLst/>
                        </a:rPr>
                        <a:t>39</a:t>
                      </a:r>
                      <a:endParaRPr lang="es-EC" sz="24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400">
                          <a:effectLst/>
                        </a:rPr>
                        <a:t>      </a:t>
                      </a:r>
                      <a:endParaRPr lang="es-EC" sz="24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400">
                          <a:effectLst/>
                        </a:rPr>
                        <a:t>     </a:t>
                      </a:r>
                      <a:endParaRPr lang="es-EC" sz="24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400" dirty="0">
                          <a:effectLst/>
                        </a:rPr>
                        <a:t>       </a:t>
                      </a:r>
                      <a:endParaRPr lang="es-EC" sz="2400" dirty="0">
                        <a:solidFill>
                          <a:srgbClr val="000000"/>
                        </a:solidFill>
                        <a:effectLst/>
                        <a:latin typeface="Times New Roman"/>
                        <a:ea typeface="Times New Roman"/>
                      </a:endParaRPr>
                    </a:p>
                  </a:txBody>
                  <a:tcPr marL="68580" marR="68580" marT="0" marB="0"/>
                </a:tc>
              </a:tr>
            </a:tbl>
          </a:graphicData>
        </a:graphic>
      </p:graphicFrame>
      <p:pic>
        <p:nvPicPr>
          <p:cNvPr id="7" name="6 Imagen"/>
          <p:cNvPicPr/>
          <p:nvPr/>
        </p:nvPicPr>
        <p:blipFill>
          <a:blip r:embed="rId5"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35156176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NDRES\Desktop\TESIS ANDRES\fotos\T1_T6; 17-03-2015\IMG_702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33125" b="20439"/>
          <a:stretch/>
        </p:blipFill>
        <p:spPr bwMode="auto">
          <a:xfrm>
            <a:off x="-36512" y="-8012"/>
            <a:ext cx="9144000" cy="6866012"/>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179512" y="-27384"/>
            <a:ext cx="8784976" cy="691276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70000"/>
              </a:lnSpc>
              <a:spcBef>
                <a:spcPts val="0"/>
              </a:spcBef>
            </a:pPr>
            <a:r>
              <a:rPr lang="es-EC" sz="3800" dirty="0" smtClean="0">
                <a:solidFill>
                  <a:schemeClr val="bg1"/>
                </a:solidFill>
              </a:rPr>
              <a:t>Resultados</a:t>
            </a: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r>
              <a:rPr lang="es-EC" sz="2000" dirty="0" smtClean="0">
                <a:solidFill>
                  <a:schemeClr val="bg1"/>
                </a:solidFill>
              </a:rPr>
              <a:t>Prueba de </a:t>
            </a:r>
            <a:r>
              <a:rPr lang="es-EC" sz="2000" dirty="0" err="1" smtClean="0">
                <a:solidFill>
                  <a:schemeClr val="bg1"/>
                </a:solidFill>
              </a:rPr>
              <a:t>Tukey</a:t>
            </a:r>
            <a:r>
              <a:rPr lang="es-EC" sz="2000" dirty="0" smtClean="0">
                <a:solidFill>
                  <a:schemeClr val="bg1"/>
                </a:solidFill>
              </a:rPr>
              <a:t> al 5% para la Fuente de Variación Altura de residuo (cm) en la variable Producción de Materia verde</a:t>
            </a: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r>
              <a:rPr lang="es-EC" sz="2900" dirty="0" smtClean="0">
                <a:solidFill>
                  <a:schemeClr val="bg1"/>
                </a:solidFill>
              </a:rPr>
              <a:t>- </a:t>
            </a:r>
            <a:r>
              <a:rPr lang="es-EC" sz="3100" dirty="0" smtClean="0">
                <a:solidFill>
                  <a:schemeClr val="bg1"/>
                </a:solidFill>
              </a:rPr>
              <a:t>A 20 cm tiene una producción media de 16,35 t ha-1 y ocupa el Rango A, superando significativamente en producción</a:t>
            </a:r>
          </a:p>
          <a:p>
            <a:pPr marL="0" indent="0" algn="just">
              <a:lnSpc>
                <a:spcPct val="170000"/>
              </a:lnSpc>
              <a:spcBef>
                <a:spcPts val="0"/>
              </a:spcBef>
              <a:buNone/>
            </a:pPr>
            <a:r>
              <a:rPr lang="es-EC" sz="3100" dirty="0" smtClean="0">
                <a:solidFill>
                  <a:schemeClr val="bg1"/>
                </a:solidFill>
              </a:rPr>
              <a:t>- Al cortar a 40 cm con una media de 13,11 t ha-1, Rango B.</a:t>
            </a:r>
          </a:p>
          <a:p>
            <a:pPr marL="0" indent="0" algn="just">
              <a:lnSpc>
                <a:spcPct val="170000"/>
              </a:lnSpc>
              <a:spcBef>
                <a:spcPts val="0"/>
              </a:spcBef>
              <a:buNone/>
            </a:pPr>
            <a:endParaRPr lang="es-EC" sz="4600" dirty="0" smtClean="0">
              <a:solidFill>
                <a:schemeClr val="bg1"/>
              </a:solidFill>
            </a:endParaRPr>
          </a:p>
          <a:p>
            <a:pPr marL="0" indent="0" algn="just">
              <a:lnSpc>
                <a:spcPct val="170000"/>
              </a:lnSpc>
              <a:spcBef>
                <a:spcPts val="0"/>
              </a:spcBef>
              <a:buNone/>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marL="0" indent="0" algn="just">
              <a:lnSpc>
                <a:spcPct val="170000"/>
              </a:lnSpc>
              <a:spcBef>
                <a:spcPts val="0"/>
              </a:spcBef>
              <a:buFont typeface="Arial" pitchFamily="34" charset="0"/>
              <a:buNone/>
            </a:pPr>
            <a:endParaRPr lang="es-EC" dirty="0">
              <a:solidFill>
                <a:schemeClr val="bg1"/>
              </a:solidFill>
            </a:endParaRPr>
          </a:p>
        </p:txBody>
      </p:sp>
      <p:pic>
        <p:nvPicPr>
          <p:cNvPr id="7" name="6 Imagen"/>
          <p:cNvPicPr/>
          <p:nvPr/>
        </p:nvPicPr>
        <p:blipFill>
          <a:blip r:embed="rId5">
            <a:extLst>
              <a:ext uri="{28A0092B-C50C-407E-A947-70E740481C1C}">
                <a14:useLocalDpi xmlns:a14="http://schemas.microsoft.com/office/drawing/2010/main" val="0"/>
              </a:ext>
            </a:extLst>
          </a:blip>
          <a:srcRect/>
          <a:stretch>
            <a:fillRect/>
          </a:stretch>
        </p:blipFill>
        <p:spPr bwMode="auto">
          <a:xfrm>
            <a:off x="3118209" y="260648"/>
            <a:ext cx="2907581" cy="2866953"/>
          </a:xfrm>
          <a:prstGeom prst="rect">
            <a:avLst/>
          </a:prstGeom>
          <a:noFill/>
          <a:ln w="3175">
            <a:solidFill>
              <a:schemeClr val="tx1"/>
            </a:solidFill>
          </a:ln>
        </p:spPr>
      </p:pic>
      <p:pic>
        <p:nvPicPr>
          <p:cNvPr id="8" name="7 Imagen"/>
          <p:cNvPicPr/>
          <p:nvPr/>
        </p:nvPicPr>
        <p:blipFill>
          <a:blip r:embed="rId6"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1976287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NDRES\Desktop\TESIS ANDRES\fotos\T1_T6; 17-03-2015\IMG_702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33125" b="20439"/>
          <a:stretch/>
        </p:blipFill>
        <p:spPr bwMode="auto">
          <a:xfrm>
            <a:off x="0" y="-8012"/>
            <a:ext cx="9144000" cy="6866012"/>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107504" y="0"/>
            <a:ext cx="8784976" cy="7101408"/>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70000"/>
              </a:lnSpc>
              <a:spcBef>
                <a:spcPts val="0"/>
              </a:spcBef>
            </a:pPr>
            <a:r>
              <a:rPr lang="es-EC" sz="3800" dirty="0" smtClean="0">
                <a:solidFill>
                  <a:schemeClr val="bg1"/>
                </a:solidFill>
              </a:rPr>
              <a:t>Resultados</a:t>
            </a: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r>
              <a:rPr lang="es-EC" sz="2600" dirty="0" smtClean="0">
                <a:solidFill>
                  <a:schemeClr val="bg1"/>
                </a:solidFill>
              </a:rPr>
              <a:t>Prueba de </a:t>
            </a:r>
            <a:r>
              <a:rPr lang="es-EC" sz="2600" dirty="0" err="1" smtClean="0">
                <a:solidFill>
                  <a:schemeClr val="bg1"/>
                </a:solidFill>
              </a:rPr>
              <a:t>Tukey</a:t>
            </a:r>
            <a:r>
              <a:rPr lang="es-EC" sz="2600" dirty="0" smtClean="0">
                <a:solidFill>
                  <a:schemeClr val="bg1"/>
                </a:solidFill>
              </a:rPr>
              <a:t> al 5% para la Fuente de variación Periodo de descanso (días) en la variable Producción de materia verde</a:t>
            </a: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r>
              <a:rPr lang="es-EC" sz="3400" dirty="0">
                <a:solidFill>
                  <a:schemeClr val="bg1"/>
                </a:solidFill>
              </a:rPr>
              <a:t>P</a:t>
            </a:r>
            <a:r>
              <a:rPr lang="es-EC" sz="3400" dirty="0" smtClean="0">
                <a:solidFill>
                  <a:schemeClr val="bg1"/>
                </a:solidFill>
              </a:rPr>
              <a:t>eríodo de descanso de 60 días se obtiene mayor rendimiento de materia verde, en promedio 25,91 t ha-1.</a:t>
            </a:r>
          </a:p>
          <a:p>
            <a:pPr marL="0" indent="0" algn="just">
              <a:lnSpc>
                <a:spcPct val="170000"/>
              </a:lnSpc>
              <a:spcBef>
                <a:spcPts val="0"/>
              </a:spcBef>
              <a:buNone/>
            </a:pPr>
            <a:r>
              <a:rPr lang="es-EC" sz="3400" dirty="0" smtClean="0">
                <a:solidFill>
                  <a:schemeClr val="bg1"/>
                </a:solidFill>
              </a:rPr>
              <a:t>El segundo rango B lo ocupa los 50 días de descanso con media de 18,28 t ha-1. </a:t>
            </a:r>
            <a:endParaRPr lang="es-EC" sz="2900" dirty="0" smtClean="0">
              <a:solidFill>
                <a:schemeClr val="bg1"/>
              </a:solidFill>
            </a:endParaRPr>
          </a:p>
        </p:txBody>
      </p:sp>
      <p:pic>
        <p:nvPicPr>
          <p:cNvPr id="8" name="7 Imagen"/>
          <p:cNvPicPr/>
          <p:nvPr/>
        </p:nvPicPr>
        <p:blipFill>
          <a:blip r:embed="rId5">
            <a:extLst>
              <a:ext uri="{28A0092B-C50C-407E-A947-70E740481C1C}">
                <a14:useLocalDpi xmlns:a14="http://schemas.microsoft.com/office/drawing/2010/main" val="0"/>
              </a:ext>
            </a:extLst>
          </a:blip>
          <a:srcRect/>
          <a:stretch>
            <a:fillRect/>
          </a:stretch>
        </p:blipFill>
        <p:spPr bwMode="auto">
          <a:xfrm>
            <a:off x="3195637" y="692696"/>
            <a:ext cx="2752725" cy="2505710"/>
          </a:xfrm>
          <a:prstGeom prst="rect">
            <a:avLst/>
          </a:prstGeom>
          <a:noFill/>
          <a:ln w="3175">
            <a:solidFill>
              <a:schemeClr val="tx1"/>
            </a:solidFill>
          </a:ln>
        </p:spPr>
      </p:pic>
      <p:pic>
        <p:nvPicPr>
          <p:cNvPr id="7" name="6 Imagen"/>
          <p:cNvPicPr/>
          <p:nvPr/>
        </p:nvPicPr>
        <p:blipFill>
          <a:blip r:embed="rId6"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17608726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NDRES\Desktop\TESIS ANDRES\fotos\T1_T6; 17-03-2015\IMG_702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33125" b="20439"/>
          <a:stretch/>
        </p:blipFill>
        <p:spPr bwMode="auto">
          <a:xfrm>
            <a:off x="0" y="-8012"/>
            <a:ext cx="9144000" cy="6866012"/>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35496" y="548680"/>
            <a:ext cx="8784976" cy="59887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70000"/>
              </a:lnSpc>
              <a:spcBef>
                <a:spcPts val="0"/>
              </a:spcBef>
            </a:pPr>
            <a:r>
              <a:rPr lang="es-EC" sz="3800" dirty="0" smtClean="0">
                <a:solidFill>
                  <a:schemeClr val="bg1"/>
                </a:solidFill>
              </a:rPr>
              <a:t>Resultados</a:t>
            </a: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a:solidFill>
                <a:schemeClr val="bg1"/>
              </a:solidFill>
            </a:endParaRPr>
          </a:p>
          <a:p>
            <a:pPr marL="0" indent="0" algn="just">
              <a:lnSpc>
                <a:spcPct val="170000"/>
              </a:lnSpc>
              <a:spcBef>
                <a:spcPts val="0"/>
              </a:spcBef>
              <a:buNone/>
            </a:pPr>
            <a:r>
              <a:rPr lang="es-EC" sz="2000" dirty="0" smtClean="0">
                <a:solidFill>
                  <a:schemeClr val="bg1"/>
                </a:solidFill>
              </a:rPr>
              <a:t>Resumen de Cuadrados Medios del Análisis Bromatológico (</a:t>
            </a:r>
            <a:r>
              <a:rPr lang="es-EC" sz="2000" dirty="0" err="1" smtClean="0">
                <a:solidFill>
                  <a:schemeClr val="bg1"/>
                </a:solidFill>
              </a:rPr>
              <a:t>Lab</a:t>
            </a:r>
            <a:r>
              <a:rPr lang="es-EC" sz="2000" dirty="0" smtClean="0">
                <a:solidFill>
                  <a:schemeClr val="bg1"/>
                </a:solidFill>
              </a:rPr>
              <a:t>. </a:t>
            </a:r>
            <a:r>
              <a:rPr lang="es-EC" sz="2000" dirty="0" err="1" smtClean="0">
                <a:solidFill>
                  <a:schemeClr val="bg1"/>
                </a:solidFill>
              </a:rPr>
              <a:t>Agrocalidad</a:t>
            </a:r>
            <a:r>
              <a:rPr lang="es-EC" sz="2000" dirty="0" smtClean="0">
                <a:solidFill>
                  <a:schemeClr val="bg1"/>
                </a:solidFill>
              </a:rPr>
              <a:t>) en el primer corte.</a:t>
            </a:r>
          </a:p>
          <a:p>
            <a:pPr marL="0" indent="0" algn="just">
              <a:lnSpc>
                <a:spcPct val="170000"/>
              </a:lnSpc>
              <a:spcBef>
                <a:spcPts val="0"/>
              </a:spcBef>
              <a:buNone/>
            </a:pPr>
            <a:endParaRPr lang="es-EC" sz="2300" dirty="0" smtClean="0">
              <a:solidFill>
                <a:schemeClr val="bg1"/>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175637254"/>
              </p:ext>
            </p:extLst>
          </p:nvPr>
        </p:nvGraphicFramePr>
        <p:xfrm>
          <a:off x="539552" y="2060848"/>
          <a:ext cx="7416824" cy="2514600"/>
        </p:xfrm>
        <a:graphic>
          <a:graphicData uri="http://schemas.openxmlformats.org/drawingml/2006/table">
            <a:tbl>
              <a:tblPr firstRow="1" firstCol="1" bandRow="1">
                <a:tableStyleId>{1FECB4D8-DB02-4DC6-A0A2-4F2EBAE1DC90}</a:tableStyleId>
              </a:tblPr>
              <a:tblGrid>
                <a:gridCol w="1074902"/>
                <a:gridCol w="1074902"/>
                <a:gridCol w="696895"/>
                <a:gridCol w="360092"/>
                <a:gridCol w="979953"/>
                <a:gridCol w="417420"/>
                <a:gridCol w="992493"/>
                <a:gridCol w="422795"/>
                <a:gridCol w="921728"/>
                <a:gridCol w="475644"/>
              </a:tblGrid>
              <a:tr h="381000">
                <a:tc>
                  <a:txBody>
                    <a:bodyPr/>
                    <a:lstStyle/>
                    <a:p>
                      <a:pPr>
                        <a:lnSpc>
                          <a:spcPct val="150000"/>
                        </a:lnSpc>
                        <a:spcAft>
                          <a:spcPts val="0"/>
                        </a:spcAft>
                      </a:pPr>
                      <a:r>
                        <a:rPr lang="es-EC" sz="1100">
                          <a:effectLst/>
                        </a:rPr>
                        <a:t>Fuentes de Variación</a:t>
                      </a:r>
                      <a:endParaRPr lang="es-EC" sz="1200">
                        <a:solidFill>
                          <a:srgbClr val="000000"/>
                        </a:solidFill>
                        <a:effectLst/>
                        <a:latin typeface="Times New Roman"/>
                        <a:ea typeface="Times New Roman"/>
                      </a:endParaRPr>
                    </a:p>
                  </a:txBody>
                  <a:tcPr marL="68580" marR="68580" marT="0" marB="0"/>
                </a:tc>
                <a:tc>
                  <a:txBody>
                    <a:bodyPr/>
                    <a:lstStyle/>
                    <a:p>
                      <a:pPr algn="ctr">
                        <a:lnSpc>
                          <a:spcPct val="150000"/>
                        </a:lnSpc>
                        <a:spcAft>
                          <a:spcPts val="0"/>
                        </a:spcAft>
                      </a:pPr>
                      <a:r>
                        <a:rPr lang="es-EC" sz="1100">
                          <a:effectLst/>
                        </a:rPr>
                        <a:t>Grados de Libertad</a:t>
                      </a:r>
                      <a:endParaRPr lang="es-EC" sz="1200">
                        <a:solidFill>
                          <a:srgbClr val="000000"/>
                        </a:solidFill>
                        <a:effectLst/>
                        <a:latin typeface="Times New Roman"/>
                        <a:ea typeface="Times New Roman"/>
                      </a:endParaRPr>
                    </a:p>
                  </a:txBody>
                  <a:tcPr marL="68580" marR="68580" marT="0" marB="0"/>
                </a:tc>
                <a:tc gridSpan="2">
                  <a:txBody>
                    <a:bodyPr/>
                    <a:lstStyle/>
                    <a:p>
                      <a:pPr algn="ctr">
                        <a:lnSpc>
                          <a:spcPct val="150000"/>
                        </a:lnSpc>
                        <a:spcAft>
                          <a:spcPts val="0"/>
                        </a:spcAft>
                      </a:pPr>
                      <a:r>
                        <a:rPr lang="es-EC" sz="1100">
                          <a:effectLst/>
                        </a:rPr>
                        <a:t>CENIZA %</a:t>
                      </a:r>
                      <a:endParaRPr lang="es-EC" sz="1200">
                        <a:solidFill>
                          <a:srgbClr val="000000"/>
                        </a:solidFill>
                        <a:effectLst/>
                        <a:latin typeface="Times New Roman"/>
                        <a:ea typeface="Times New Roman"/>
                      </a:endParaRPr>
                    </a:p>
                  </a:txBody>
                  <a:tcPr marL="68580" marR="68580" marT="0" marB="0"/>
                </a:tc>
                <a:tc hMerge="1">
                  <a:txBody>
                    <a:bodyPr/>
                    <a:lstStyle/>
                    <a:p>
                      <a:endParaRPr lang="es-EC"/>
                    </a:p>
                  </a:txBody>
                  <a:tcPr/>
                </a:tc>
                <a:tc gridSpan="2">
                  <a:txBody>
                    <a:bodyPr/>
                    <a:lstStyle/>
                    <a:p>
                      <a:pPr algn="ctr">
                        <a:lnSpc>
                          <a:spcPct val="150000"/>
                        </a:lnSpc>
                        <a:spcAft>
                          <a:spcPts val="0"/>
                        </a:spcAft>
                      </a:pPr>
                      <a:r>
                        <a:rPr lang="es-EC" sz="1100">
                          <a:effectLst/>
                        </a:rPr>
                        <a:t>FIBRA %</a:t>
                      </a:r>
                      <a:endParaRPr lang="es-EC" sz="1200">
                        <a:solidFill>
                          <a:srgbClr val="000000"/>
                        </a:solidFill>
                        <a:effectLst/>
                        <a:latin typeface="Times New Roman"/>
                        <a:ea typeface="Times New Roman"/>
                      </a:endParaRPr>
                    </a:p>
                  </a:txBody>
                  <a:tcPr marL="68580" marR="68580" marT="0" marB="0"/>
                </a:tc>
                <a:tc hMerge="1">
                  <a:txBody>
                    <a:bodyPr/>
                    <a:lstStyle/>
                    <a:p>
                      <a:endParaRPr lang="es-EC"/>
                    </a:p>
                  </a:txBody>
                  <a:tcPr/>
                </a:tc>
                <a:tc gridSpan="2">
                  <a:txBody>
                    <a:bodyPr/>
                    <a:lstStyle/>
                    <a:p>
                      <a:pPr algn="ctr">
                        <a:lnSpc>
                          <a:spcPct val="150000"/>
                        </a:lnSpc>
                        <a:spcAft>
                          <a:spcPts val="0"/>
                        </a:spcAft>
                      </a:pPr>
                      <a:r>
                        <a:rPr lang="es-EC" sz="1100">
                          <a:effectLst/>
                        </a:rPr>
                        <a:t>GRASA %</a:t>
                      </a:r>
                      <a:endParaRPr lang="es-EC" sz="1200">
                        <a:solidFill>
                          <a:srgbClr val="000000"/>
                        </a:solidFill>
                        <a:effectLst/>
                        <a:latin typeface="Times New Roman"/>
                        <a:ea typeface="Times New Roman"/>
                      </a:endParaRPr>
                    </a:p>
                  </a:txBody>
                  <a:tcPr marL="68580" marR="68580" marT="0" marB="0"/>
                </a:tc>
                <a:tc hMerge="1">
                  <a:txBody>
                    <a:bodyPr/>
                    <a:lstStyle/>
                    <a:p>
                      <a:endParaRPr lang="es-EC"/>
                    </a:p>
                  </a:txBody>
                  <a:tcPr/>
                </a:tc>
                <a:tc gridSpan="2">
                  <a:txBody>
                    <a:bodyPr/>
                    <a:lstStyle/>
                    <a:p>
                      <a:pPr algn="ctr">
                        <a:lnSpc>
                          <a:spcPct val="150000"/>
                        </a:lnSpc>
                        <a:spcAft>
                          <a:spcPts val="0"/>
                        </a:spcAft>
                      </a:pPr>
                      <a:r>
                        <a:rPr lang="es-EC" sz="1100">
                          <a:effectLst/>
                        </a:rPr>
                        <a:t>PROTEÍNA %</a:t>
                      </a:r>
                      <a:endParaRPr lang="es-EC" sz="1200">
                        <a:solidFill>
                          <a:srgbClr val="000000"/>
                        </a:solidFill>
                        <a:effectLst/>
                        <a:latin typeface="Times New Roman"/>
                        <a:ea typeface="Times New Roman"/>
                      </a:endParaRPr>
                    </a:p>
                  </a:txBody>
                  <a:tcPr marL="68580" marR="68580" marT="0" marB="0"/>
                </a:tc>
                <a:tc hMerge="1">
                  <a:txBody>
                    <a:bodyPr/>
                    <a:lstStyle/>
                    <a:p>
                      <a:endParaRPr lang="es-EC"/>
                    </a:p>
                  </a:txBody>
                  <a:tcPr/>
                </a:tc>
              </a:tr>
              <a:tr h="190500">
                <a:tc>
                  <a:txBody>
                    <a:bodyPr/>
                    <a:lstStyle/>
                    <a:p>
                      <a:pPr>
                        <a:lnSpc>
                          <a:spcPct val="150000"/>
                        </a:lnSpc>
                        <a:spcAft>
                          <a:spcPts val="0"/>
                        </a:spcAft>
                      </a:pPr>
                      <a:r>
                        <a:rPr lang="es-EC" sz="1100">
                          <a:effectLst/>
                        </a:rPr>
                        <a:t>Bloques</a:t>
                      </a:r>
                      <a:endParaRPr lang="es-EC" sz="1200">
                        <a:solidFill>
                          <a:srgbClr val="000000"/>
                        </a:solidFill>
                        <a:effectLst/>
                        <a:latin typeface="Times New Roman"/>
                        <a:ea typeface="Times New Roman"/>
                      </a:endParaRPr>
                    </a:p>
                  </a:txBody>
                  <a:tcPr marL="68580" marR="68580" marT="0" marB="0"/>
                </a:tc>
                <a:tc>
                  <a:txBody>
                    <a:bodyPr/>
                    <a:lstStyle/>
                    <a:p>
                      <a:pPr algn="ctr">
                        <a:lnSpc>
                          <a:spcPct val="150000"/>
                        </a:lnSpc>
                        <a:spcAft>
                          <a:spcPts val="0"/>
                        </a:spcAft>
                      </a:pPr>
                      <a:r>
                        <a:rPr lang="es-EC" sz="1100">
                          <a:effectLst/>
                        </a:rPr>
                        <a:t>3</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0,37</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NS</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3,68</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NS</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0,0032</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NS</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1,14</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NS</a:t>
                      </a:r>
                      <a:endParaRPr lang="es-EC" sz="1200">
                        <a:solidFill>
                          <a:srgbClr val="000000"/>
                        </a:solidFill>
                        <a:effectLst/>
                        <a:latin typeface="Times New Roman"/>
                        <a:ea typeface="Times New Roman"/>
                      </a:endParaRPr>
                    </a:p>
                  </a:txBody>
                  <a:tcPr marL="68580" marR="68580" marT="0" marB="0"/>
                </a:tc>
              </a:tr>
              <a:tr h="190500">
                <a:tc>
                  <a:txBody>
                    <a:bodyPr/>
                    <a:lstStyle/>
                    <a:p>
                      <a:pPr>
                        <a:lnSpc>
                          <a:spcPct val="150000"/>
                        </a:lnSpc>
                        <a:spcAft>
                          <a:spcPts val="0"/>
                        </a:spcAft>
                      </a:pPr>
                      <a:r>
                        <a:rPr lang="es-EC" sz="1100">
                          <a:effectLst/>
                        </a:rPr>
                        <a:t>A      </a:t>
                      </a:r>
                      <a:endParaRPr lang="es-EC" sz="1200">
                        <a:solidFill>
                          <a:srgbClr val="000000"/>
                        </a:solidFill>
                        <a:effectLst/>
                        <a:latin typeface="Times New Roman"/>
                        <a:ea typeface="Times New Roman"/>
                      </a:endParaRPr>
                    </a:p>
                  </a:txBody>
                  <a:tcPr marL="68580" marR="68580" marT="0" marB="0"/>
                </a:tc>
                <a:tc>
                  <a:txBody>
                    <a:bodyPr/>
                    <a:lstStyle/>
                    <a:p>
                      <a:pPr algn="ctr">
                        <a:lnSpc>
                          <a:spcPct val="150000"/>
                        </a:lnSpc>
                        <a:spcAft>
                          <a:spcPts val="0"/>
                        </a:spcAft>
                      </a:pPr>
                      <a:r>
                        <a:rPr lang="es-EC" sz="1100">
                          <a:effectLst/>
                        </a:rPr>
                        <a:t>1</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0,36</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NS</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6,59</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NS</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0,1000</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18,16</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a:t>
                      </a:r>
                      <a:endParaRPr lang="es-EC" sz="1200">
                        <a:solidFill>
                          <a:srgbClr val="000000"/>
                        </a:solidFill>
                        <a:effectLst/>
                        <a:latin typeface="Times New Roman"/>
                        <a:ea typeface="Times New Roman"/>
                      </a:endParaRPr>
                    </a:p>
                  </a:txBody>
                  <a:tcPr marL="68580" marR="68580" marT="0" marB="0"/>
                </a:tc>
              </a:tr>
              <a:tr h="190500">
                <a:tc>
                  <a:txBody>
                    <a:bodyPr/>
                    <a:lstStyle/>
                    <a:p>
                      <a:pPr>
                        <a:lnSpc>
                          <a:spcPct val="150000"/>
                        </a:lnSpc>
                        <a:spcAft>
                          <a:spcPts val="0"/>
                        </a:spcAft>
                      </a:pPr>
                      <a:r>
                        <a:rPr lang="es-EC" sz="1100">
                          <a:effectLst/>
                        </a:rPr>
                        <a:t>E      </a:t>
                      </a:r>
                      <a:endParaRPr lang="es-EC" sz="1200">
                        <a:solidFill>
                          <a:srgbClr val="000000"/>
                        </a:solidFill>
                        <a:effectLst/>
                        <a:latin typeface="Times New Roman"/>
                        <a:ea typeface="Times New Roman"/>
                      </a:endParaRPr>
                    </a:p>
                  </a:txBody>
                  <a:tcPr marL="68580" marR="68580" marT="0" marB="0"/>
                </a:tc>
                <a:tc>
                  <a:txBody>
                    <a:bodyPr/>
                    <a:lstStyle/>
                    <a:p>
                      <a:pPr algn="ctr">
                        <a:lnSpc>
                          <a:spcPct val="150000"/>
                        </a:lnSpc>
                        <a:spcAft>
                          <a:spcPts val="0"/>
                        </a:spcAft>
                      </a:pPr>
                      <a:r>
                        <a:rPr lang="es-EC" sz="1100">
                          <a:effectLst/>
                        </a:rPr>
                        <a:t>4</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0,22</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NS</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107,55</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0,5300</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13,74</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a:t>
                      </a:r>
                      <a:endParaRPr lang="es-EC" sz="1200">
                        <a:solidFill>
                          <a:srgbClr val="000000"/>
                        </a:solidFill>
                        <a:effectLst/>
                        <a:latin typeface="Times New Roman"/>
                        <a:ea typeface="Times New Roman"/>
                      </a:endParaRPr>
                    </a:p>
                  </a:txBody>
                  <a:tcPr marL="68580" marR="68580" marT="0" marB="0"/>
                </a:tc>
              </a:tr>
              <a:tr h="190500">
                <a:tc>
                  <a:txBody>
                    <a:bodyPr/>
                    <a:lstStyle/>
                    <a:p>
                      <a:pPr>
                        <a:lnSpc>
                          <a:spcPct val="150000"/>
                        </a:lnSpc>
                        <a:spcAft>
                          <a:spcPts val="0"/>
                        </a:spcAft>
                      </a:pPr>
                      <a:r>
                        <a:rPr lang="es-EC" sz="1100">
                          <a:effectLst/>
                        </a:rPr>
                        <a:t>A*E    </a:t>
                      </a:r>
                      <a:endParaRPr lang="es-EC" sz="1200">
                        <a:solidFill>
                          <a:srgbClr val="000000"/>
                        </a:solidFill>
                        <a:effectLst/>
                        <a:latin typeface="Times New Roman"/>
                        <a:ea typeface="Times New Roman"/>
                      </a:endParaRPr>
                    </a:p>
                  </a:txBody>
                  <a:tcPr marL="68580" marR="68580" marT="0" marB="0"/>
                </a:tc>
                <a:tc>
                  <a:txBody>
                    <a:bodyPr/>
                    <a:lstStyle/>
                    <a:p>
                      <a:pPr algn="ctr">
                        <a:lnSpc>
                          <a:spcPct val="150000"/>
                        </a:lnSpc>
                        <a:spcAft>
                          <a:spcPts val="0"/>
                        </a:spcAft>
                      </a:pPr>
                      <a:r>
                        <a:rPr lang="es-EC" sz="1100">
                          <a:effectLst/>
                        </a:rPr>
                        <a:t>4</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4,35</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66,8</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0,0500</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9,91</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a:t>
                      </a:r>
                      <a:endParaRPr lang="es-EC" sz="1200">
                        <a:solidFill>
                          <a:srgbClr val="000000"/>
                        </a:solidFill>
                        <a:effectLst/>
                        <a:latin typeface="Times New Roman"/>
                        <a:ea typeface="Times New Roman"/>
                      </a:endParaRPr>
                    </a:p>
                  </a:txBody>
                  <a:tcPr marL="68580" marR="68580" marT="0" marB="0"/>
                </a:tc>
              </a:tr>
              <a:tr h="190500">
                <a:tc>
                  <a:txBody>
                    <a:bodyPr/>
                    <a:lstStyle/>
                    <a:p>
                      <a:pPr>
                        <a:lnSpc>
                          <a:spcPct val="150000"/>
                        </a:lnSpc>
                        <a:spcAft>
                          <a:spcPts val="0"/>
                        </a:spcAft>
                      </a:pPr>
                      <a:r>
                        <a:rPr lang="es-EC" sz="1100">
                          <a:effectLst/>
                        </a:rPr>
                        <a:t>Error  </a:t>
                      </a:r>
                      <a:endParaRPr lang="es-EC" sz="1200">
                        <a:solidFill>
                          <a:srgbClr val="000000"/>
                        </a:solidFill>
                        <a:effectLst/>
                        <a:latin typeface="Times New Roman"/>
                        <a:ea typeface="Times New Roman"/>
                      </a:endParaRPr>
                    </a:p>
                  </a:txBody>
                  <a:tcPr marL="68580" marR="68580" marT="0" marB="0"/>
                </a:tc>
                <a:tc>
                  <a:txBody>
                    <a:bodyPr/>
                    <a:lstStyle/>
                    <a:p>
                      <a:pPr algn="ctr">
                        <a:lnSpc>
                          <a:spcPct val="150000"/>
                        </a:lnSpc>
                        <a:spcAft>
                          <a:spcPts val="0"/>
                        </a:spcAft>
                      </a:pPr>
                      <a:r>
                        <a:rPr lang="es-EC" sz="1100">
                          <a:effectLst/>
                        </a:rPr>
                        <a:t>27</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0,45</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3,58</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0,0020</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1,07</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r>
              <a:tr h="190500">
                <a:tc>
                  <a:txBody>
                    <a:bodyPr/>
                    <a:lstStyle/>
                    <a:p>
                      <a:pPr>
                        <a:lnSpc>
                          <a:spcPct val="150000"/>
                        </a:lnSpc>
                        <a:spcAft>
                          <a:spcPts val="0"/>
                        </a:spcAft>
                      </a:pPr>
                      <a:r>
                        <a:rPr lang="es-EC" sz="1100">
                          <a:effectLst/>
                        </a:rPr>
                        <a:t>Total  </a:t>
                      </a:r>
                      <a:endParaRPr lang="es-EC" sz="1200">
                        <a:solidFill>
                          <a:srgbClr val="000000"/>
                        </a:solidFill>
                        <a:effectLst/>
                        <a:latin typeface="Times New Roman"/>
                        <a:ea typeface="Times New Roman"/>
                      </a:endParaRPr>
                    </a:p>
                  </a:txBody>
                  <a:tcPr marL="68580" marR="68580" marT="0" marB="0"/>
                </a:tc>
                <a:tc>
                  <a:txBody>
                    <a:bodyPr/>
                    <a:lstStyle/>
                    <a:p>
                      <a:pPr algn="ctr">
                        <a:lnSpc>
                          <a:spcPct val="150000"/>
                        </a:lnSpc>
                        <a:spcAft>
                          <a:spcPts val="0"/>
                        </a:spcAft>
                      </a:pPr>
                      <a:r>
                        <a:rPr lang="es-EC" sz="1100">
                          <a:effectLst/>
                        </a:rPr>
                        <a:t>39</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r>
              <a:tr h="190500">
                <a:tc>
                  <a:txBody>
                    <a:bodyPr/>
                    <a:lstStyle/>
                    <a:p>
                      <a:pPr algn="ctr">
                        <a:lnSpc>
                          <a:spcPct val="150000"/>
                        </a:lnSpc>
                        <a:spcAft>
                          <a:spcPts val="0"/>
                        </a:spcAft>
                      </a:pPr>
                      <a:r>
                        <a:rPr lang="es-EC" sz="1100">
                          <a:effectLst/>
                        </a:rPr>
                        <a:t> CV %</a:t>
                      </a:r>
                      <a:endParaRPr lang="es-EC" sz="1200">
                        <a:solidFill>
                          <a:srgbClr val="000000"/>
                        </a:solidFill>
                        <a:effectLst/>
                        <a:latin typeface="Times New Roman"/>
                        <a:ea typeface="Times New Roman"/>
                      </a:endParaRPr>
                    </a:p>
                  </a:txBody>
                  <a:tcPr marL="68580" marR="68580" marT="0" marB="0"/>
                </a:tc>
                <a:tc>
                  <a:txBody>
                    <a:bodyPr/>
                    <a:lstStyle/>
                    <a:p>
                      <a:pPr algn="ct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5,33</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6,06</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3,77</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10,54</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r>
              <a:tr h="190500">
                <a:tc>
                  <a:txBody>
                    <a:bodyPr/>
                    <a:lstStyle/>
                    <a:p>
                      <a:pPr algn="ctr">
                        <a:lnSpc>
                          <a:spcPct val="150000"/>
                        </a:lnSpc>
                        <a:spcAft>
                          <a:spcPts val="0"/>
                        </a:spcAft>
                      </a:pPr>
                      <a:r>
                        <a:rPr lang="es-EC" sz="1100">
                          <a:effectLst/>
                        </a:rPr>
                        <a:t>Media</a:t>
                      </a:r>
                      <a:endParaRPr lang="es-EC" sz="1200">
                        <a:solidFill>
                          <a:srgbClr val="000000"/>
                        </a:solidFill>
                        <a:effectLst/>
                        <a:latin typeface="Times New Roman"/>
                        <a:ea typeface="Times New Roman"/>
                      </a:endParaRPr>
                    </a:p>
                  </a:txBody>
                  <a:tcPr marL="68580" marR="68580" marT="0" marB="0"/>
                </a:tc>
                <a:tc>
                  <a:txBody>
                    <a:bodyPr/>
                    <a:lstStyle/>
                    <a:p>
                      <a:pPr algn="ct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12,63</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31,23</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1,18</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a:effectLst/>
                        </a:rPr>
                        <a:t> </a:t>
                      </a:r>
                      <a:endParaRPr lang="es-EC" sz="1200">
                        <a:solidFill>
                          <a:srgbClr val="000000"/>
                        </a:solidFill>
                        <a:effectLst/>
                        <a:latin typeface="Times New Roman"/>
                        <a:ea typeface="Times New Roman"/>
                      </a:endParaRPr>
                    </a:p>
                  </a:txBody>
                  <a:tcPr marL="68580" marR="68580" marT="0" marB="0"/>
                </a:tc>
                <a:tc>
                  <a:txBody>
                    <a:bodyPr/>
                    <a:lstStyle/>
                    <a:p>
                      <a:pPr algn="r">
                        <a:lnSpc>
                          <a:spcPct val="150000"/>
                        </a:lnSpc>
                        <a:spcAft>
                          <a:spcPts val="0"/>
                        </a:spcAft>
                      </a:pPr>
                      <a:r>
                        <a:rPr lang="es-EC" sz="1100">
                          <a:effectLst/>
                        </a:rPr>
                        <a:t>9,79</a:t>
                      </a:r>
                      <a:endParaRPr lang="es-EC" sz="1200">
                        <a:solidFill>
                          <a:srgbClr val="000000"/>
                        </a:solidFill>
                        <a:effectLst/>
                        <a:latin typeface="Times New Roman"/>
                        <a:ea typeface="Times New Roman"/>
                      </a:endParaRPr>
                    </a:p>
                  </a:txBody>
                  <a:tcPr marL="68580" marR="68580" marT="0" marB="0"/>
                </a:tc>
                <a:tc>
                  <a:txBody>
                    <a:bodyPr/>
                    <a:lstStyle/>
                    <a:p>
                      <a:pPr>
                        <a:lnSpc>
                          <a:spcPct val="150000"/>
                        </a:lnSpc>
                        <a:spcAft>
                          <a:spcPts val="0"/>
                        </a:spcAft>
                      </a:pPr>
                      <a:r>
                        <a:rPr lang="es-EC" sz="1100" dirty="0">
                          <a:effectLst/>
                        </a:rPr>
                        <a:t> </a:t>
                      </a:r>
                      <a:endParaRPr lang="es-EC" sz="1200" dirty="0">
                        <a:solidFill>
                          <a:srgbClr val="000000"/>
                        </a:solidFill>
                        <a:effectLst/>
                        <a:latin typeface="Times New Roman"/>
                        <a:ea typeface="Times New Roman"/>
                      </a:endParaRPr>
                    </a:p>
                  </a:txBody>
                  <a:tcPr marL="68580" marR="68580" marT="0" marB="0"/>
                </a:tc>
              </a:tr>
            </a:tbl>
          </a:graphicData>
        </a:graphic>
      </p:graphicFrame>
      <p:sp>
        <p:nvSpPr>
          <p:cNvPr id="3" name="2 Elipse"/>
          <p:cNvSpPr/>
          <p:nvPr/>
        </p:nvSpPr>
        <p:spPr>
          <a:xfrm>
            <a:off x="6516216" y="1844824"/>
            <a:ext cx="1656184" cy="20162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6 Imagen"/>
          <p:cNvPicPr/>
          <p:nvPr/>
        </p:nvPicPr>
        <p:blipFill>
          <a:blip r:embed="rId5"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38047167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NDRES\Desktop\TESIS ANDRES\fotos\T1_T6; 17-03-2015\IMG_702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33125" b="20439"/>
          <a:stretch/>
        </p:blipFill>
        <p:spPr bwMode="auto">
          <a:xfrm>
            <a:off x="0" y="-8012"/>
            <a:ext cx="9144000" cy="6866012"/>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35496" y="548680"/>
            <a:ext cx="8784976" cy="598873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70000"/>
              </a:lnSpc>
              <a:spcBef>
                <a:spcPts val="0"/>
              </a:spcBef>
            </a:pPr>
            <a:r>
              <a:rPr lang="es-EC" sz="3800" dirty="0" smtClean="0">
                <a:solidFill>
                  <a:schemeClr val="bg1"/>
                </a:solidFill>
              </a:rPr>
              <a:t>Resultados</a:t>
            </a: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r>
              <a:rPr lang="es-EC" sz="2600" dirty="0" smtClean="0">
                <a:solidFill>
                  <a:schemeClr val="bg1"/>
                </a:solidFill>
              </a:rPr>
              <a:t>Prueba de </a:t>
            </a:r>
            <a:r>
              <a:rPr lang="es-EC" sz="2600" dirty="0" err="1" smtClean="0">
                <a:solidFill>
                  <a:schemeClr val="bg1"/>
                </a:solidFill>
              </a:rPr>
              <a:t>Tukey</a:t>
            </a:r>
            <a:r>
              <a:rPr lang="es-EC" sz="2600" dirty="0" smtClean="0">
                <a:solidFill>
                  <a:schemeClr val="bg1"/>
                </a:solidFill>
              </a:rPr>
              <a:t> al 5% para la Interacción Altura de residuo x Periodo de descanso en la variable contenido porcentual de Proteína.</a:t>
            </a:r>
          </a:p>
          <a:p>
            <a:pPr marL="0" indent="0" algn="just">
              <a:lnSpc>
                <a:spcPct val="170000"/>
              </a:lnSpc>
              <a:spcBef>
                <a:spcPts val="0"/>
              </a:spcBef>
              <a:buNone/>
            </a:pPr>
            <a:endParaRPr lang="es-EC" sz="2000" dirty="0" smtClean="0">
              <a:solidFill>
                <a:schemeClr val="bg1"/>
              </a:solidFill>
            </a:endParaRPr>
          </a:p>
          <a:p>
            <a:pPr marL="0" indent="0" algn="just">
              <a:lnSpc>
                <a:spcPct val="170000"/>
              </a:lnSpc>
              <a:spcBef>
                <a:spcPts val="0"/>
              </a:spcBef>
              <a:buNone/>
            </a:pPr>
            <a:r>
              <a:rPr lang="es-EC" sz="3600" dirty="0" smtClean="0">
                <a:solidFill>
                  <a:schemeClr val="bg1"/>
                </a:solidFill>
              </a:rPr>
              <a:t>- El mayor contenido de Proteína tiene la interacción 20 cm de altura de residuo x 20 días de descanso con una media de 12,90%</a:t>
            </a:r>
          </a:p>
          <a:p>
            <a:pPr marL="0" indent="0" algn="just">
              <a:lnSpc>
                <a:spcPct val="170000"/>
              </a:lnSpc>
              <a:spcBef>
                <a:spcPts val="0"/>
              </a:spcBef>
              <a:buNone/>
            </a:pPr>
            <a:r>
              <a:rPr lang="es-EC" sz="3600" dirty="0" smtClean="0">
                <a:solidFill>
                  <a:schemeClr val="bg1"/>
                </a:solidFill>
              </a:rPr>
              <a:t>- El menor valor lo tienen las interacciones 40cm de altura de residuo x 50 días de descanso con media de 7,49%.</a:t>
            </a:r>
            <a:endParaRPr lang="es-EC" sz="6500" dirty="0" smtClean="0">
              <a:solidFill>
                <a:schemeClr val="bg1"/>
              </a:solidFill>
            </a:endParaRPr>
          </a:p>
        </p:txBody>
      </p:sp>
      <p:pic>
        <p:nvPicPr>
          <p:cNvPr id="7" name="6 Imagen"/>
          <p:cNvPicPr/>
          <p:nvPr/>
        </p:nvPicPr>
        <p:blipFill>
          <a:blip r:embed="rId5">
            <a:extLst>
              <a:ext uri="{28A0092B-C50C-407E-A947-70E740481C1C}">
                <a14:useLocalDpi xmlns:a14="http://schemas.microsoft.com/office/drawing/2010/main" val="0"/>
              </a:ext>
            </a:extLst>
          </a:blip>
          <a:srcRect/>
          <a:stretch>
            <a:fillRect/>
          </a:stretch>
        </p:blipFill>
        <p:spPr bwMode="auto">
          <a:xfrm>
            <a:off x="2832546" y="519869"/>
            <a:ext cx="3190875" cy="2905125"/>
          </a:xfrm>
          <a:prstGeom prst="rect">
            <a:avLst/>
          </a:prstGeom>
          <a:noFill/>
          <a:ln w="3175">
            <a:solidFill>
              <a:schemeClr val="tx1"/>
            </a:solidFill>
          </a:ln>
        </p:spPr>
      </p:pic>
      <p:pic>
        <p:nvPicPr>
          <p:cNvPr id="8" name="7 Imagen"/>
          <p:cNvPicPr/>
          <p:nvPr/>
        </p:nvPicPr>
        <p:blipFill>
          <a:blip r:embed="rId6"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40426503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NDRES\Desktop\TESIS ANDRES\fotos\T1_T6; 17-03-2015\IMG_702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33125" b="20439"/>
          <a:stretch/>
        </p:blipFill>
        <p:spPr bwMode="auto">
          <a:xfrm>
            <a:off x="0" y="-8012"/>
            <a:ext cx="9144000" cy="6866012"/>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35496" y="116632"/>
            <a:ext cx="8784976" cy="66693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70000"/>
              </a:lnSpc>
              <a:spcBef>
                <a:spcPts val="0"/>
              </a:spcBef>
              <a:buNone/>
            </a:pPr>
            <a:endParaRPr lang="es-EC" sz="1400" dirty="0" smtClean="0">
              <a:solidFill>
                <a:schemeClr val="bg1"/>
              </a:solidFill>
            </a:endParaRPr>
          </a:p>
          <a:p>
            <a:pPr algn="just">
              <a:lnSpc>
                <a:spcPct val="170000"/>
              </a:lnSpc>
              <a:spcBef>
                <a:spcPts val="0"/>
              </a:spcBef>
            </a:pPr>
            <a:r>
              <a:rPr lang="es-EC" sz="2000" dirty="0">
                <a:solidFill>
                  <a:schemeClr val="bg1"/>
                </a:solidFill>
              </a:rPr>
              <a:t>El mayor contenido de Proteína </a:t>
            </a:r>
            <a:r>
              <a:rPr lang="es-EC" sz="2000" dirty="0" smtClean="0">
                <a:solidFill>
                  <a:schemeClr val="bg1"/>
                </a:solidFill>
              </a:rPr>
              <a:t>está </a:t>
            </a:r>
            <a:r>
              <a:rPr lang="es-EC" sz="2000" dirty="0">
                <a:solidFill>
                  <a:schemeClr val="bg1"/>
                </a:solidFill>
              </a:rPr>
              <a:t>a 20 cm de altura de residuo x 20 días de descanso con una media de 12,90</a:t>
            </a:r>
            <a:r>
              <a:rPr lang="es-EC" sz="2000" dirty="0" smtClean="0">
                <a:solidFill>
                  <a:schemeClr val="bg1"/>
                </a:solidFill>
              </a:rPr>
              <a:t>%, </a:t>
            </a:r>
            <a:r>
              <a:rPr lang="es-EC" sz="2000" dirty="0">
                <a:solidFill>
                  <a:schemeClr val="bg1"/>
                </a:solidFill>
              </a:rPr>
              <a:t>seguido del tratamiento </a:t>
            </a:r>
            <a:r>
              <a:rPr lang="es-EC" sz="2000" dirty="0" smtClean="0">
                <a:solidFill>
                  <a:schemeClr val="bg1"/>
                </a:solidFill>
              </a:rPr>
              <a:t>20cm </a:t>
            </a:r>
            <a:r>
              <a:rPr lang="es-EC" sz="2000" dirty="0">
                <a:solidFill>
                  <a:schemeClr val="bg1"/>
                </a:solidFill>
              </a:rPr>
              <a:t>de altura </a:t>
            </a:r>
            <a:r>
              <a:rPr lang="es-EC" sz="2000" dirty="0" smtClean="0">
                <a:solidFill>
                  <a:schemeClr val="bg1"/>
                </a:solidFill>
              </a:rPr>
              <a:t> </a:t>
            </a:r>
            <a:r>
              <a:rPr lang="es-EC" sz="2000" dirty="0">
                <a:solidFill>
                  <a:schemeClr val="bg1"/>
                </a:solidFill>
              </a:rPr>
              <a:t>x 30 días de descanso con media de 10,67</a:t>
            </a:r>
            <a:r>
              <a:rPr lang="es-EC" sz="2000" dirty="0" smtClean="0">
                <a:solidFill>
                  <a:schemeClr val="bg1"/>
                </a:solidFill>
              </a:rPr>
              <a:t>%.</a:t>
            </a:r>
          </a:p>
          <a:p>
            <a:pPr algn="just">
              <a:lnSpc>
                <a:spcPct val="170000"/>
              </a:lnSpc>
              <a:spcBef>
                <a:spcPts val="0"/>
              </a:spcBef>
            </a:pPr>
            <a:endParaRPr lang="es-EC" sz="2000" dirty="0">
              <a:solidFill>
                <a:schemeClr val="bg1"/>
              </a:solidFill>
            </a:endParaRPr>
          </a:p>
          <a:p>
            <a:pPr algn="just">
              <a:lnSpc>
                <a:spcPct val="170000"/>
              </a:lnSpc>
              <a:spcBef>
                <a:spcPts val="0"/>
              </a:spcBef>
            </a:pPr>
            <a:r>
              <a:rPr lang="es-EC" sz="2000" dirty="0" smtClean="0">
                <a:solidFill>
                  <a:schemeClr val="bg1"/>
                </a:solidFill>
              </a:rPr>
              <a:t>El </a:t>
            </a:r>
            <a:r>
              <a:rPr lang="es-EC" sz="2000" dirty="0">
                <a:solidFill>
                  <a:schemeClr val="bg1"/>
                </a:solidFill>
              </a:rPr>
              <a:t>menor contenido de Proteína tiene las interacciones 40 cm de altura de residuo x 40 y 50 días de descanso con media de 7,49% y 7,50% respectivamente. </a:t>
            </a:r>
            <a:endParaRPr lang="es-EC" sz="2000" dirty="0" smtClean="0">
              <a:solidFill>
                <a:schemeClr val="bg1"/>
              </a:solidFill>
            </a:endParaRPr>
          </a:p>
          <a:p>
            <a:pPr algn="just">
              <a:lnSpc>
                <a:spcPct val="170000"/>
              </a:lnSpc>
              <a:spcBef>
                <a:spcPts val="0"/>
              </a:spcBef>
            </a:pPr>
            <a:endParaRPr lang="es-EC" sz="2000" dirty="0">
              <a:solidFill>
                <a:schemeClr val="bg1"/>
              </a:solidFill>
            </a:endParaRPr>
          </a:p>
          <a:p>
            <a:pPr algn="just">
              <a:lnSpc>
                <a:spcPct val="170000"/>
              </a:lnSpc>
              <a:spcBef>
                <a:spcPts val="0"/>
              </a:spcBef>
            </a:pPr>
            <a:r>
              <a:rPr lang="es-EC" sz="2000" dirty="0" smtClean="0">
                <a:solidFill>
                  <a:schemeClr val="bg1"/>
                </a:solidFill>
              </a:rPr>
              <a:t>CINA </a:t>
            </a:r>
            <a:r>
              <a:rPr lang="es-EC" sz="2000" dirty="0">
                <a:solidFill>
                  <a:schemeClr val="bg1"/>
                </a:solidFill>
              </a:rPr>
              <a:t>(2012) la proteína cruda </a:t>
            </a:r>
            <a:r>
              <a:rPr lang="es-EC" sz="2000" dirty="0" smtClean="0">
                <a:solidFill>
                  <a:schemeClr val="bg1"/>
                </a:solidFill>
              </a:rPr>
              <a:t>es </a:t>
            </a:r>
            <a:r>
              <a:rPr lang="es-EC" sz="2000" dirty="0">
                <a:solidFill>
                  <a:schemeClr val="bg1"/>
                </a:solidFill>
              </a:rPr>
              <a:t>el parámetro principal para medir la calidad de los forrajes tropicales. Los valores de proteína cruda han sido correlacionados consistentemente con medidas del contenido de energía disponible de los forrajes, tales como la digestibilidad de la materia seca y el contenido de fibra.</a:t>
            </a:r>
          </a:p>
        </p:txBody>
      </p:sp>
      <p:pic>
        <p:nvPicPr>
          <p:cNvPr id="8" name="7 Imagen"/>
          <p:cNvPicPr/>
          <p:nvPr/>
        </p:nvPicPr>
        <p:blipFill>
          <a:blip r:embed="rId5"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88620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NDRES\Desktop\TESIS ANDRES\fotos\Corte igualación tesis, día cero; 25-02-2015\IMG_69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31"/>
          <a:stretch/>
        </p:blipFill>
        <p:spPr bwMode="auto">
          <a:xfrm rot="10800000">
            <a:off x="0" y="-3101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48072" y="1196752"/>
            <a:ext cx="8229600" cy="1143000"/>
          </a:xfrm>
        </p:spPr>
        <p:txBody>
          <a:bodyPr>
            <a:normAutofit/>
          </a:bodyPr>
          <a:lstStyle/>
          <a:p>
            <a:r>
              <a:rPr lang="es-EC" sz="5400" b="1" dirty="0" smtClean="0">
                <a:solidFill>
                  <a:schemeClr val="bg1"/>
                </a:solidFill>
              </a:rPr>
              <a:t>CONCLUSIONES</a:t>
            </a:r>
            <a:endParaRPr lang="es-EC" sz="5400" b="1" dirty="0">
              <a:solidFill>
                <a:schemeClr val="bg1"/>
              </a:solidFill>
            </a:endParaRPr>
          </a:p>
        </p:txBody>
      </p:sp>
      <p:pic>
        <p:nvPicPr>
          <p:cNvPr id="4" name="3 Imagen"/>
          <p:cNvPicPr/>
          <p:nvPr/>
        </p:nvPicPr>
        <p:blipFill>
          <a:blip r:embed="rId4"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27726159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NDRES\Desktop\TESIS ANDRES\fotos\Corte igualación tesis, día cero; 25-02-2015\IMG_6906.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0172" b="8453"/>
          <a:stretch/>
        </p:blipFill>
        <p:spPr bwMode="auto">
          <a:xfrm rot="10800000">
            <a:off x="0" y="0"/>
            <a:ext cx="9144000" cy="6826986"/>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35496" y="548680"/>
            <a:ext cx="8784976" cy="59887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marL="0" indent="0" algn="just">
              <a:lnSpc>
                <a:spcPct val="170000"/>
              </a:lnSpc>
              <a:spcBef>
                <a:spcPts val="0"/>
              </a:spcBef>
              <a:buFont typeface="Arial" pitchFamily="34" charset="0"/>
              <a:buNone/>
            </a:pPr>
            <a:endParaRPr lang="es-EC" dirty="0">
              <a:solidFill>
                <a:schemeClr val="bg1"/>
              </a:solidFill>
            </a:endParaRPr>
          </a:p>
        </p:txBody>
      </p:sp>
      <p:sp>
        <p:nvSpPr>
          <p:cNvPr id="6" name="2 Marcador de contenido"/>
          <p:cNvSpPr txBox="1">
            <a:spLocks/>
          </p:cNvSpPr>
          <p:nvPr/>
        </p:nvSpPr>
        <p:spPr>
          <a:xfrm>
            <a:off x="35496" y="672246"/>
            <a:ext cx="8784976" cy="6429162"/>
          </a:xfrm>
          <a:prstGeom prst="rect">
            <a:avLst/>
          </a:prstGeom>
        </p:spPr>
        <p:txBody>
          <a:bodyPr vert="horz" lIns="91440" tIns="45720" rIns="91440" bIns="45720" rtlCol="0">
            <a:normAutofit fontScale="70000" lnSpcReduction="20000"/>
          </a:bodyPr>
          <a:lstStyle>
            <a:lvl1pPr marL="342900" indent="-342900" algn="just">
              <a:lnSpc>
                <a:spcPct val="170000"/>
              </a:lnSpc>
              <a:spcBef>
                <a:spcPts val="0"/>
              </a:spcBef>
              <a:buFont typeface="Arial" pitchFamily="34" charset="0"/>
              <a:buChar char="•"/>
              <a:defRPr sz="3200">
                <a:solidFill>
                  <a:schemeClr val="bg1"/>
                </a:solidFill>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s-EC" dirty="0" smtClean="0"/>
              <a:t>A </a:t>
            </a:r>
            <a:r>
              <a:rPr lang="es-EC" dirty="0"/>
              <a:t>los 60 días de descanso se obtiene mayor rendimiento de materia verde, con 25,91 t ha-1 en </a:t>
            </a:r>
            <a:r>
              <a:rPr lang="es-EC" dirty="0" smtClean="0"/>
              <a:t>promedio, pero consideremos la disminución en el contenido de proteína del forraje verde.</a:t>
            </a:r>
          </a:p>
          <a:p>
            <a:endParaRPr lang="es-EC" dirty="0" smtClean="0"/>
          </a:p>
          <a:p>
            <a:r>
              <a:rPr lang="es-EC" dirty="0" smtClean="0"/>
              <a:t> A la altura de 20 cm de residuo y edad de 30 días obtenemos las mejores condiciones de calidad y rendimiento en materia verde.</a:t>
            </a:r>
          </a:p>
          <a:p>
            <a:endParaRPr lang="es-EC" dirty="0" smtClean="0"/>
          </a:p>
          <a:p>
            <a:r>
              <a:rPr lang="es-EC" dirty="0" smtClean="0"/>
              <a:t>A la edad de 20 días se obtienen los mejores resultados de calidad del forraje 12,90 % de proteína, provoca que sus reservas de energía se agoten retrasando el rebrote de pasto</a:t>
            </a:r>
            <a:r>
              <a:rPr lang="es-EC" dirty="0"/>
              <a:t> </a:t>
            </a:r>
            <a:r>
              <a:rPr lang="es-EC" dirty="0" smtClean="0"/>
              <a:t>y aparecen malezas. </a:t>
            </a:r>
            <a:endParaRPr lang="es-EC" dirty="0"/>
          </a:p>
          <a:p>
            <a:pPr marL="0" indent="0">
              <a:buNone/>
            </a:pPr>
            <a:r>
              <a:rPr lang="es-EC" dirty="0"/>
              <a:t> </a:t>
            </a:r>
          </a:p>
          <a:p>
            <a:endParaRPr lang="es-EC" dirty="0"/>
          </a:p>
        </p:txBody>
      </p:sp>
      <p:pic>
        <p:nvPicPr>
          <p:cNvPr id="7" name="6 Imagen"/>
          <p:cNvPicPr/>
          <p:nvPr/>
        </p:nvPicPr>
        <p:blipFill>
          <a:blip r:embed="rId5"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34239066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NDRES\Desktop\TESIS ANDRES\fotos\Corte igualación tesis, día cero; 25-02-2015\IMG_6906.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0172" b="8453"/>
          <a:stretch/>
        </p:blipFill>
        <p:spPr bwMode="auto">
          <a:xfrm rot="10800000">
            <a:off x="0" y="0"/>
            <a:ext cx="9144000" cy="6826986"/>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35496" y="548680"/>
            <a:ext cx="8784976" cy="59887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marL="0" indent="0" algn="just">
              <a:lnSpc>
                <a:spcPct val="170000"/>
              </a:lnSpc>
              <a:spcBef>
                <a:spcPts val="0"/>
              </a:spcBef>
              <a:buFont typeface="Arial" pitchFamily="34" charset="0"/>
              <a:buNone/>
            </a:pPr>
            <a:endParaRPr lang="es-EC" dirty="0">
              <a:solidFill>
                <a:schemeClr val="bg1"/>
              </a:solidFill>
            </a:endParaRPr>
          </a:p>
        </p:txBody>
      </p:sp>
      <p:sp>
        <p:nvSpPr>
          <p:cNvPr id="6" name="2 Marcador de contenido"/>
          <p:cNvSpPr txBox="1">
            <a:spLocks/>
          </p:cNvSpPr>
          <p:nvPr/>
        </p:nvSpPr>
        <p:spPr>
          <a:xfrm>
            <a:off x="35496" y="332656"/>
            <a:ext cx="8937376" cy="6357154"/>
          </a:xfrm>
          <a:prstGeom prst="rect">
            <a:avLst/>
          </a:prstGeom>
        </p:spPr>
        <p:txBody>
          <a:bodyPr vert="horz" lIns="91440" tIns="45720" rIns="91440" bIns="45720" rtlCol="0">
            <a:normAutofit fontScale="70000" lnSpcReduction="20000"/>
          </a:bodyPr>
          <a:lstStyle>
            <a:lvl1pPr marL="342900" indent="-342900" algn="just">
              <a:lnSpc>
                <a:spcPct val="170000"/>
              </a:lnSpc>
              <a:spcBef>
                <a:spcPts val="0"/>
              </a:spcBef>
              <a:buFont typeface="Arial" pitchFamily="34" charset="0"/>
              <a:buChar char="•"/>
              <a:defRPr sz="3200">
                <a:solidFill>
                  <a:schemeClr val="bg1"/>
                </a:solidFill>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s-EC" dirty="0" smtClean="0"/>
              <a:t>El </a:t>
            </a:r>
            <a:r>
              <a:rPr lang="es-EC" dirty="0"/>
              <a:t>rendimiento de Materia Seca, es influenciado por la altura de corte y los días de descanso ya que a 20 cm de corte existe una media de 4,39 t ha-1; y a los 60 días de descanso tenemos 6,96 t ha-1.</a:t>
            </a:r>
          </a:p>
          <a:p>
            <a:endParaRPr lang="es-EC" dirty="0" smtClean="0"/>
          </a:p>
          <a:p>
            <a:r>
              <a:rPr lang="es-EC" dirty="0" smtClean="0"/>
              <a:t>El </a:t>
            </a:r>
            <a:r>
              <a:rPr lang="es-EC" dirty="0"/>
              <a:t>mayor rendimiento promedio de Materia seca de los dos cortes se obtiene a 20 cm de Altura de residuo x 60 días de Descanso, obteniendo una media de 7,29 t ha-1, En cuanto a Altura de residuo, a 20 cm se obtiene 4,39 t ha-1 de materia seca y el Período de descanso de 60 días tiene el mayor rendimiento de MS con 6,96 t ha-1 </a:t>
            </a:r>
          </a:p>
          <a:p>
            <a:endParaRPr lang="es-EC" dirty="0" smtClean="0"/>
          </a:p>
          <a:p>
            <a:r>
              <a:rPr lang="es-EC" dirty="0" smtClean="0"/>
              <a:t>La Altura de residuo influye significativamente en el contenido porcentual de Grasa y Proteína y ninguna diferencia en Ceniza y Fibra. </a:t>
            </a:r>
          </a:p>
          <a:p>
            <a:endParaRPr lang="es-EC" dirty="0" smtClean="0"/>
          </a:p>
          <a:p>
            <a:endParaRPr lang="es-EC" dirty="0" smtClean="0"/>
          </a:p>
        </p:txBody>
      </p:sp>
      <p:pic>
        <p:nvPicPr>
          <p:cNvPr id="8" name="7 Imagen"/>
          <p:cNvPicPr/>
          <p:nvPr/>
        </p:nvPicPr>
        <p:blipFill>
          <a:blip r:embed="rId5"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24883077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NDRES\Desktop\TESIS ANDRES\fotos\Corte igualación tesis, día cero; 25-02-2015\IMG_6906.JPG"/>
          <p:cNvPicPr>
            <a:picLocks noChangeAspect="1" noChangeArrowheads="1"/>
          </p:cNvPicPr>
          <p:nvPr/>
        </p:nvPicPr>
        <p:blipFill rotWithShape="1">
          <a:blip r:embed="rId3">
            <a:extLst>
              <a:ext uri="{28A0092B-C50C-407E-A947-70E740481C1C}">
                <a14:useLocalDpi xmlns:a14="http://schemas.microsoft.com/office/drawing/2010/main" val="0"/>
              </a:ext>
            </a:extLst>
          </a:blip>
          <a:srcRect l="22931" t="39088"/>
          <a:stretch/>
        </p:blipFill>
        <p:spPr bwMode="auto">
          <a:xfrm rot="10800000">
            <a:off x="0" y="-31015"/>
            <a:ext cx="9144000" cy="6889014"/>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3397364"/>
            <a:ext cx="8229600" cy="1143000"/>
          </a:xfrm>
        </p:spPr>
        <p:txBody>
          <a:bodyPr>
            <a:normAutofit/>
          </a:bodyPr>
          <a:lstStyle/>
          <a:p>
            <a:r>
              <a:rPr lang="es-EC" sz="5400" b="1" dirty="0" smtClean="0">
                <a:solidFill>
                  <a:schemeClr val="bg1"/>
                </a:solidFill>
              </a:rPr>
              <a:t>RECOMENDACIONES</a:t>
            </a:r>
            <a:endParaRPr lang="es-EC" sz="5400" b="1" dirty="0">
              <a:solidFill>
                <a:schemeClr val="bg1"/>
              </a:solidFill>
            </a:endParaRPr>
          </a:p>
        </p:txBody>
      </p:sp>
      <p:pic>
        <p:nvPicPr>
          <p:cNvPr id="4" name="3 Imagen"/>
          <p:cNvPicPr/>
          <p:nvPr/>
        </p:nvPicPr>
        <p:blipFill>
          <a:blip r:embed="rId4"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14557389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otos.lahora.com.ec/cache/0/06/06b/06b0/-20111228095001-06b0c564c9568287ecdd7a86ebb4a95f.jp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6512" y="-27384"/>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57200" y="908720"/>
            <a:ext cx="8229600" cy="5217443"/>
          </a:xfrm>
        </p:spPr>
        <p:txBody>
          <a:bodyPr>
            <a:normAutofit fontScale="70000" lnSpcReduction="20000"/>
          </a:bodyPr>
          <a:lstStyle/>
          <a:p>
            <a:pPr algn="just">
              <a:lnSpc>
                <a:spcPct val="170000"/>
              </a:lnSpc>
              <a:spcBef>
                <a:spcPts val="0"/>
              </a:spcBef>
            </a:pPr>
            <a:r>
              <a:rPr lang="es-EC" dirty="0" smtClean="0">
                <a:solidFill>
                  <a:schemeClr val="bg1"/>
                </a:solidFill>
              </a:rPr>
              <a:t>Encuestas realizadas por Instituto Nacional de Estadística y Censos (INEC) determinan que el Ecuador al 2012 registró 8, 6 millones cabezas de ganado.</a:t>
            </a:r>
            <a:endParaRPr lang="es-EC" dirty="0">
              <a:solidFill>
                <a:schemeClr val="bg1"/>
              </a:solidFill>
            </a:endParaRPr>
          </a:p>
          <a:p>
            <a:pPr algn="just">
              <a:lnSpc>
                <a:spcPct val="170000"/>
              </a:lnSpc>
              <a:spcBef>
                <a:spcPts val="0"/>
              </a:spcBef>
            </a:pPr>
            <a:endParaRPr lang="es-EC" dirty="0" smtClean="0">
              <a:solidFill>
                <a:schemeClr val="bg1"/>
              </a:solidFill>
            </a:endParaRPr>
          </a:p>
          <a:p>
            <a:pPr algn="just">
              <a:lnSpc>
                <a:spcPct val="170000"/>
              </a:lnSpc>
              <a:spcBef>
                <a:spcPts val="0"/>
              </a:spcBef>
            </a:pPr>
            <a:r>
              <a:rPr lang="es-EC" dirty="0" smtClean="0">
                <a:solidFill>
                  <a:schemeClr val="bg1"/>
                </a:solidFill>
              </a:rPr>
              <a:t>La Provincia de </a:t>
            </a:r>
            <a:r>
              <a:rPr lang="es-EC" b="1" u="sng" dirty="0" smtClean="0">
                <a:solidFill>
                  <a:schemeClr val="bg1"/>
                </a:solidFill>
              </a:rPr>
              <a:t>Santo Domingo de los </a:t>
            </a:r>
            <a:r>
              <a:rPr lang="es-EC" dirty="0" smtClean="0">
                <a:solidFill>
                  <a:schemeClr val="bg1"/>
                </a:solidFill>
              </a:rPr>
              <a:t>Tsáchilas, tiene una </a:t>
            </a:r>
            <a:r>
              <a:rPr lang="es-EC" dirty="0">
                <a:solidFill>
                  <a:schemeClr val="bg1"/>
                </a:solidFill>
              </a:rPr>
              <a:t>superficie </a:t>
            </a:r>
            <a:r>
              <a:rPr lang="es-EC" dirty="0" smtClean="0">
                <a:solidFill>
                  <a:schemeClr val="bg1"/>
                </a:solidFill>
              </a:rPr>
              <a:t>cultivada de </a:t>
            </a:r>
            <a:r>
              <a:rPr lang="es-EC" dirty="0">
                <a:solidFill>
                  <a:schemeClr val="bg1"/>
                </a:solidFill>
              </a:rPr>
              <a:t>147.436 </a:t>
            </a:r>
            <a:r>
              <a:rPr lang="es-EC" dirty="0" smtClean="0">
                <a:solidFill>
                  <a:schemeClr val="bg1"/>
                </a:solidFill>
              </a:rPr>
              <a:t>Has. </a:t>
            </a:r>
            <a:r>
              <a:rPr lang="es-EC" dirty="0">
                <a:solidFill>
                  <a:schemeClr val="bg1"/>
                </a:solidFill>
              </a:rPr>
              <a:t>de las cuales el pasto saboya ocupa el 18,89 % con 27.856,03 H</a:t>
            </a:r>
            <a:r>
              <a:rPr lang="es-EC" dirty="0" smtClean="0">
                <a:solidFill>
                  <a:schemeClr val="bg1"/>
                </a:solidFill>
              </a:rPr>
              <a:t>as., se ubica en el trópico húmedo del litoral ecuatoriano, las explotaciones ganaderas utilizan principalmente este pasto como principal alimento para sus animales. </a:t>
            </a:r>
            <a:r>
              <a:rPr lang="es-EC" dirty="0">
                <a:solidFill>
                  <a:schemeClr val="bg1"/>
                </a:solidFill>
              </a:rPr>
              <a:t>(MAGAP, 2013)</a:t>
            </a:r>
            <a:endParaRPr lang="es-EC" dirty="0" smtClean="0">
              <a:solidFill>
                <a:schemeClr val="bg1"/>
              </a:solidFill>
            </a:endParaRPr>
          </a:p>
        </p:txBody>
      </p:sp>
      <p:pic>
        <p:nvPicPr>
          <p:cNvPr id="4" name="3 Imagen"/>
          <p:cNvPicPr/>
          <p:nvPr/>
        </p:nvPicPr>
        <p:blipFill>
          <a:blip r:embed="rId4"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7114893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NDRES\Desktop\TESIS ANDRES\fotos\Corte igualación tesis, día cero; 25-02-2015\IMG_6906.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2931" t="39088"/>
          <a:stretch/>
        </p:blipFill>
        <p:spPr bwMode="auto">
          <a:xfrm rot="10800000">
            <a:off x="0" y="-31015"/>
            <a:ext cx="9144000" cy="6889014"/>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35496" y="548680"/>
            <a:ext cx="8784976" cy="59887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marL="0" indent="0" algn="just">
              <a:lnSpc>
                <a:spcPct val="170000"/>
              </a:lnSpc>
              <a:spcBef>
                <a:spcPts val="0"/>
              </a:spcBef>
              <a:buFont typeface="Arial" pitchFamily="34" charset="0"/>
              <a:buNone/>
            </a:pPr>
            <a:endParaRPr lang="es-EC" dirty="0">
              <a:solidFill>
                <a:schemeClr val="bg1"/>
              </a:solidFill>
            </a:endParaRPr>
          </a:p>
        </p:txBody>
      </p:sp>
      <p:sp>
        <p:nvSpPr>
          <p:cNvPr id="6" name="2 Marcador de contenido"/>
          <p:cNvSpPr txBox="1">
            <a:spLocks/>
          </p:cNvSpPr>
          <p:nvPr/>
        </p:nvSpPr>
        <p:spPr>
          <a:xfrm>
            <a:off x="187896" y="701080"/>
            <a:ext cx="8784976" cy="5988730"/>
          </a:xfrm>
          <a:prstGeom prst="rect">
            <a:avLst/>
          </a:prstGeom>
        </p:spPr>
        <p:txBody>
          <a:bodyPr vert="horz" lIns="91440" tIns="45720" rIns="91440" bIns="45720" rtlCol="0">
            <a:normAutofit fontScale="85000" lnSpcReduction="20000"/>
          </a:bodyPr>
          <a:lstStyle>
            <a:lvl1pPr marL="342900" indent="-342900" algn="just">
              <a:lnSpc>
                <a:spcPct val="170000"/>
              </a:lnSpc>
              <a:spcBef>
                <a:spcPts val="0"/>
              </a:spcBef>
              <a:buFont typeface="Arial" pitchFamily="34" charset="0"/>
              <a:buChar char="•"/>
              <a:defRPr sz="3200">
                <a:solidFill>
                  <a:schemeClr val="bg1"/>
                </a:solidFill>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s-EC" dirty="0" smtClean="0"/>
              <a:t>Cuando manejemos </a:t>
            </a:r>
            <a:r>
              <a:rPr lang="es-EC" i="1" dirty="0" err="1" smtClean="0"/>
              <a:t>Panicum</a:t>
            </a:r>
            <a:r>
              <a:rPr lang="es-EC" i="1" dirty="0" smtClean="0"/>
              <a:t> máximum </a:t>
            </a:r>
            <a:r>
              <a:rPr lang="es-EC" dirty="0" err="1" smtClean="0"/>
              <a:t>Jacq</a:t>
            </a:r>
            <a:r>
              <a:rPr lang="es-EC" dirty="0" smtClean="0"/>
              <a:t> en Santo Domingo, realizar una rotación de potreros cada 60 días con altura de residuo de 20 cm, para tener una carga animal de 3 UBA/ha, pero con menor cantidad de proteína.</a:t>
            </a:r>
          </a:p>
          <a:p>
            <a:endParaRPr lang="es-EC" dirty="0" smtClean="0"/>
          </a:p>
          <a:p>
            <a:r>
              <a:rPr lang="es-EC" dirty="0" smtClean="0"/>
              <a:t>Realizar </a:t>
            </a:r>
            <a:r>
              <a:rPr lang="es-EC" dirty="0"/>
              <a:t>un manejo del cultivo de </a:t>
            </a:r>
            <a:r>
              <a:rPr lang="es-EC" i="1" dirty="0" err="1"/>
              <a:t>Panicum</a:t>
            </a:r>
            <a:r>
              <a:rPr lang="es-EC" i="1" dirty="0"/>
              <a:t> máximum</a:t>
            </a:r>
            <a:r>
              <a:rPr lang="es-EC" dirty="0"/>
              <a:t> </a:t>
            </a:r>
            <a:r>
              <a:rPr lang="es-EC" dirty="0" err="1"/>
              <a:t>Jacq</a:t>
            </a:r>
            <a:r>
              <a:rPr lang="es-EC" dirty="0"/>
              <a:t>, una vez </a:t>
            </a:r>
            <a:r>
              <a:rPr lang="es-EC" dirty="0" smtClean="0"/>
              <a:t>establecido </a:t>
            </a:r>
            <a:r>
              <a:rPr lang="es-EC" dirty="0"/>
              <a:t>como pradera a través de </a:t>
            </a:r>
            <a:r>
              <a:rPr lang="es-EC" dirty="0" smtClean="0"/>
              <a:t>controles </a:t>
            </a:r>
            <a:r>
              <a:rPr lang="es-EC" dirty="0"/>
              <a:t>de malezas, </a:t>
            </a:r>
            <a:r>
              <a:rPr lang="es-EC" dirty="0" smtClean="0"/>
              <a:t>fertilización, mejorar </a:t>
            </a:r>
            <a:r>
              <a:rPr lang="es-EC" dirty="0"/>
              <a:t>la rotación </a:t>
            </a:r>
            <a:r>
              <a:rPr lang="es-EC" dirty="0" smtClean="0"/>
              <a:t>del pasto para obtener mejores </a:t>
            </a:r>
            <a:r>
              <a:rPr lang="es-EC" dirty="0"/>
              <a:t>condiciones </a:t>
            </a:r>
            <a:r>
              <a:rPr lang="es-EC" dirty="0" smtClean="0"/>
              <a:t>nutricionales para el ganado.</a:t>
            </a:r>
            <a:endParaRPr lang="es-EC" dirty="0"/>
          </a:p>
          <a:p>
            <a:endParaRPr lang="es-EC" dirty="0" smtClean="0"/>
          </a:p>
        </p:txBody>
      </p:sp>
      <p:pic>
        <p:nvPicPr>
          <p:cNvPr id="8" name="7 Imagen"/>
          <p:cNvPicPr/>
          <p:nvPr/>
        </p:nvPicPr>
        <p:blipFill>
          <a:blip r:embed="rId5"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42055833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NDRES\Desktop\TESIS ANDRES\fotos\Corte igualación tesis, día cero; 25-02-2015\IMG_6906.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2931" t="39088"/>
          <a:stretch/>
        </p:blipFill>
        <p:spPr bwMode="auto">
          <a:xfrm rot="10800000">
            <a:off x="0" y="-31015"/>
            <a:ext cx="9144000" cy="6889014"/>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a:xfrm>
            <a:off x="35496" y="548680"/>
            <a:ext cx="8784976" cy="59887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algn="just">
              <a:lnSpc>
                <a:spcPct val="170000"/>
              </a:lnSpc>
              <a:spcBef>
                <a:spcPts val="0"/>
              </a:spcBef>
            </a:pPr>
            <a:endParaRPr lang="es-EC" dirty="0" smtClean="0">
              <a:solidFill>
                <a:schemeClr val="bg1"/>
              </a:solidFill>
            </a:endParaRPr>
          </a:p>
          <a:p>
            <a:pPr marL="0" indent="0" algn="just">
              <a:lnSpc>
                <a:spcPct val="170000"/>
              </a:lnSpc>
              <a:spcBef>
                <a:spcPts val="0"/>
              </a:spcBef>
              <a:buFont typeface="Arial" pitchFamily="34" charset="0"/>
              <a:buNone/>
            </a:pPr>
            <a:endParaRPr lang="es-EC" dirty="0">
              <a:solidFill>
                <a:schemeClr val="bg1"/>
              </a:solidFill>
            </a:endParaRPr>
          </a:p>
        </p:txBody>
      </p:sp>
      <p:sp>
        <p:nvSpPr>
          <p:cNvPr id="6" name="2 Marcador de contenido"/>
          <p:cNvSpPr txBox="1">
            <a:spLocks/>
          </p:cNvSpPr>
          <p:nvPr/>
        </p:nvSpPr>
        <p:spPr>
          <a:xfrm>
            <a:off x="187896" y="290563"/>
            <a:ext cx="8784976" cy="6399247"/>
          </a:xfrm>
          <a:prstGeom prst="rect">
            <a:avLst/>
          </a:prstGeom>
        </p:spPr>
        <p:txBody>
          <a:bodyPr vert="horz" lIns="91440" tIns="45720" rIns="91440" bIns="45720" rtlCol="0">
            <a:normAutofit fontScale="77500" lnSpcReduction="20000"/>
          </a:bodyPr>
          <a:lstStyle>
            <a:lvl1pPr marL="342900" indent="-342900" algn="just">
              <a:lnSpc>
                <a:spcPct val="170000"/>
              </a:lnSpc>
              <a:spcBef>
                <a:spcPts val="0"/>
              </a:spcBef>
              <a:buFont typeface="Arial" pitchFamily="34" charset="0"/>
              <a:buChar char="•"/>
              <a:defRPr sz="3200">
                <a:solidFill>
                  <a:schemeClr val="bg1"/>
                </a:solidFill>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es-EC" dirty="0" smtClean="0"/>
          </a:p>
          <a:p>
            <a:r>
              <a:rPr lang="es-EC" dirty="0" smtClean="0"/>
              <a:t>Desarrollar ensayos considerando estas alternativas de manejo en otras zonas agroecológicas donde el </a:t>
            </a:r>
            <a:r>
              <a:rPr lang="es-EC" i="1" dirty="0" err="1" smtClean="0"/>
              <a:t>Panicum</a:t>
            </a:r>
            <a:r>
              <a:rPr lang="es-EC" i="1" dirty="0" smtClean="0"/>
              <a:t> máximum</a:t>
            </a:r>
            <a:r>
              <a:rPr lang="es-EC" dirty="0" smtClean="0"/>
              <a:t> </a:t>
            </a:r>
            <a:r>
              <a:rPr lang="es-EC" dirty="0" err="1" smtClean="0"/>
              <a:t>Jacq</a:t>
            </a:r>
            <a:r>
              <a:rPr lang="es-EC" dirty="0" smtClean="0"/>
              <a:t> sea la fuente principal de alimento para bovinos.</a:t>
            </a:r>
          </a:p>
          <a:p>
            <a:endParaRPr lang="es-EC" dirty="0" smtClean="0"/>
          </a:p>
          <a:p>
            <a:r>
              <a:rPr lang="es-EC" dirty="0" smtClean="0"/>
              <a:t>Realizar </a:t>
            </a:r>
            <a:r>
              <a:rPr lang="es-EC" dirty="0"/>
              <a:t>otras investigaciones con intervalos de tiempo </a:t>
            </a:r>
            <a:r>
              <a:rPr lang="es-EC" dirty="0" smtClean="0"/>
              <a:t>de 30 </a:t>
            </a:r>
            <a:r>
              <a:rPr lang="es-EC" dirty="0"/>
              <a:t>a </a:t>
            </a:r>
            <a:r>
              <a:rPr lang="es-EC" dirty="0" smtClean="0"/>
              <a:t>50 días</a:t>
            </a:r>
          </a:p>
          <a:p>
            <a:endParaRPr lang="es-EC" dirty="0"/>
          </a:p>
          <a:p>
            <a:r>
              <a:rPr lang="es-EC" dirty="0" smtClean="0"/>
              <a:t>Efectuar este ensayo considerando </a:t>
            </a:r>
            <a:r>
              <a:rPr lang="es-EC" dirty="0"/>
              <a:t>el periodo de mínima </a:t>
            </a:r>
            <a:r>
              <a:rPr lang="es-EC" dirty="0" smtClean="0"/>
              <a:t>precipitación.</a:t>
            </a:r>
          </a:p>
          <a:p>
            <a:endParaRPr lang="es-EC" dirty="0" smtClean="0"/>
          </a:p>
          <a:p>
            <a:endParaRPr lang="es-EC" dirty="0"/>
          </a:p>
        </p:txBody>
      </p:sp>
      <p:pic>
        <p:nvPicPr>
          <p:cNvPr id="8" name="7 Imagen"/>
          <p:cNvPicPr/>
          <p:nvPr/>
        </p:nvPicPr>
        <p:blipFill>
          <a:blip r:embed="rId5"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35476135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60" t="14041" r="7563" b="11752"/>
          <a:stretch/>
        </p:blipFill>
        <p:spPr bwMode="auto">
          <a:xfrm>
            <a:off x="6015" y="243120"/>
            <a:ext cx="9165212" cy="635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1238944" y="4509120"/>
            <a:ext cx="8229600" cy="1143000"/>
          </a:xfrm>
        </p:spPr>
        <p:txBody>
          <a:bodyPr>
            <a:normAutofit/>
          </a:bodyPr>
          <a:lstStyle/>
          <a:p>
            <a:r>
              <a:rPr lang="es-EC" sz="6600" b="1" dirty="0" smtClean="0">
                <a:solidFill>
                  <a:schemeClr val="bg1"/>
                </a:solidFill>
              </a:rPr>
              <a:t>GRACIAS</a:t>
            </a:r>
            <a:endParaRPr lang="es-EC" sz="6600" b="1" dirty="0">
              <a:solidFill>
                <a:schemeClr val="bg1"/>
              </a:solidFill>
            </a:endParaRPr>
          </a:p>
        </p:txBody>
      </p:sp>
    </p:spTree>
    <p:extLst>
      <p:ext uri="{BB962C8B-B14F-4D97-AF65-F5344CB8AC3E}">
        <p14:creationId xmlns:p14="http://schemas.microsoft.com/office/powerpoint/2010/main" val="3777209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otos.lahora.com.ec/cache/0/06/06b/06b0/-20111228095001-06b0c564c9568287ecdd7a86ebb4a95f.jp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6512"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548680"/>
            <a:ext cx="8229600" cy="6336704"/>
          </a:xfrm>
        </p:spPr>
        <p:txBody>
          <a:bodyPr>
            <a:normAutofit fontScale="62500" lnSpcReduction="20000"/>
          </a:bodyPr>
          <a:lstStyle/>
          <a:p>
            <a:pPr algn="just">
              <a:lnSpc>
                <a:spcPct val="170000"/>
              </a:lnSpc>
              <a:spcBef>
                <a:spcPts val="0"/>
              </a:spcBef>
            </a:pPr>
            <a:r>
              <a:rPr lang="es-EC" dirty="0" smtClean="0">
                <a:solidFill>
                  <a:schemeClr val="bg1"/>
                </a:solidFill>
              </a:rPr>
              <a:t>En Santo Domingo la saboya es uno de los pastos que ha tenido mayor </a:t>
            </a:r>
            <a:r>
              <a:rPr lang="es-EC" b="1" u="sng" dirty="0" smtClean="0">
                <a:solidFill>
                  <a:schemeClr val="bg1"/>
                </a:solidFill>
              </a:rPr>
              <a:t>aceptación por parte de los ganaderos</a:t>
            </a:r>
            <a:r>
              <a:rPr lang="es-EC" dirty="0" smtClean="0">
                <a:solidFill>
                  <a:schemeClr val="bg1"/>
                </a:solidFill>
              </a:rPr>
              <a:t> por su versatilidad, capacidad de producción de semillas, buena adaptación al medio y producción de forraje.</a:t>
            </a:r>
          </a:p>
          <a:p>
            <a:pPr algn="just">
              <a:lnSpc>
                <a:spcPct val="170000"/>
              </a:lnSpc>
              <a:spcBef>
                <a:spcPts val="0"/>
              </a:spcBef>
            </a:pPr>
            <a:endParaRPr lang="es-EC" dirty="0" smtClean="0">
              <a:solidFill>
                <a:schemeClr val="bg1"/>
              </a:solidFill>
            </a:endParaRPr>
          </a:p>
          <a:p>
            <a:pPr algn="just">
              <a:lnSpc>
                <a:spcPct val="170000"/>
              </a:lnSpc>
              <a:spcBef>
                <a:spcPts val="0"/>
              </a:spcBef>
            </a:pPr>
            <a:r>
              <a:rPr lang="es-EC" dirty="0" smtClean="0">
                <a:solidFill>
                  <a:schemeClr val="bg1"/>
                </a:solidFill>
              </a:rPr>
              <a:t>La mayoría de ganaderos no maneja una adecuada </a:t>
            </a:r>
            <a:r>
              <a:rPr lang="es-EC" b="1" u="sng" dirty="0" smtClean="0">
                <a:solidFill>
                  <a:schemeClr val="bg1"/>
                </a:solidFill>
              </a:rPr>
              <a:t>carga animal</a:t>
            </a:r>
            <a:r>
              <a:rPr lang="es-EC" dirty="0" smtClean="0">
                <a:solidFill>
                  <a:schemeClr val="bg1"/>
                </a:solidFill>
              </a:rPr>
              <a:t> (0,7 UBA/Ha) a nivel nacional con una Ganancia de Peso de 280 gr/día, lo que  impide llevar un correcto programa de rotación de potreros que garantice la productividad del pasto. </a:t>
            </a:r>
          </a:p>
          <a:p>
            <a:pPr algn="just">
              <a:lnSpc>
                <a:spcPct val="170000"/>
              </a:lnSpc>
              <a:spcBef>
                <a:spcPts val="0"/>
              </a:spcBef>
            </a:pPr>
            <a:endParaRPr lang="es-EC" dirty="0">
              <a:solidFill>
                <a:schemeClr val="bg1"/>
              </a:solidFill>
            </a:endParaRPr>
          </a:p>
          <a:p>
            <a:pPr algn="just">
              <a:lnSpc>
                <a:spcPct val="170000"/>
              </a:lnSpc>
              <a:spcBef>
                <a:spcPts val="0"/>
              </a:spcBef>
            </a:pPr>
            <a:r>
              <a:rPr lang="es-EC" dirty="0" smtClean="0">
                <a:solidFill>
                  <a:schemeClr val="bg1"/>
                </a:solidFill>
              </a:rPr>
              <a:t>Siendo el problema principal la </a:t>
            </a:r>
            <a:r>
              <a:rPr lang="es-EC" b="1" u="sng" dirty="0" smtClean="0">
                <a:solidFill>
                  <a:schemeClr val="bg1"/>
                </a:solidFill>
              </a:rPr>
              <a:t>reducción de la productividad</a:t>
            </a:r>
            <a:r>
              <a:rPr lang="es-EC" dirty="0" smtClean="0">
                <a:solidFill>
                  <a:schemeClr val="bg1"/>
                </a:solidFill>
              </a:rPr>
              <a:t> de las pasturas, es decir biomasa consumible por el ganado y la disminución paulatina de los sistemas de explotación al pastoreo.</a:t>
            </a:r>
          </a:p>
        </p:txBody>
      </p:sp>
      <p:pic>
        <p:nvPicPr>
          <p:cNvPr id="4" name="3 Imagen"/>
          <p:cNvPicPr/>
          <p:nvPr/>
        </p:nvPicPr>
        <p:blipFill>
          <a:blip r:embed="rId4"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3192146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otos.lahora.com.ec/cache/0/06/06b/06b0/-20111228095001-06b0c564c9568287ecdd7a86ebb4a95f.jp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6512"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57200" y="404664"/>
            <a:ext cx="8229600" cy="6336704"/>
          </a:xfrm>
        </p:spPr>
        <p:txBody>
          <a:bodyPr>
            <a:normAutofit fontScale="85000" lnSpcReduction="10000"/>
          </a:bodyPr>
          <a:lstStyle/>
          <a:p>
            <a:pPr algn="just">
              <a:lnSpc>
                <a:spcPct val="170000"/>
              </a:lnSpc>
              <a:spcBef>
                <a:spcPts val="0"/>
              </a:spcBef>
            </a:pPr>
            <a:r>
              <a:rPr lang="es-EC" dirty="0" smtClean="0">
                <a:solidFill>
                  <a:schemeClr val="bg1"/>
                </a:solidFill>
              </a:rPr>
              <a:t>Las </a:t>
            </a:r>
            <a:r>
              <a:rPr lang="es-EC" b="1" u="sng" dirty="0" smtClean="0">
                <a:solidFill>
                  <a:schemeClr val="bg1"/>
                </a:solidFill>
              </a:rPr>
              <a:t>causas</a:t>
            </a:r>
            <a:r>
              <a:rPr lang="es-EC" dirty="0" smtClean="0">
                <a:solidFill>
                  <a:schemeClr val="bg1"/>
                </a:solidFill>
              </a:rPr>
              <a:t> para que disminuya la producción de pastos y forrajes son:</a:t>
            </a:r>
          </a:p>
          <a:p>
            <a:pPr lvl="1" algn="just">
              <a:lnSpc>
                <a:spcPct val="170000"/>
              </a:lnSpc>
              <a:spcBef>
                <a:spcPts val="0"/>
              </a:spcBef>
            </a:pPr>
            <a:r>
              <a:rPr lang="es-EC" dirty="0" smtClean="0">
                <a:solidFill>
                  <a:schemeClr val="bg1"/>
                </a:solidFill>
              </a:rPr>
              <a:t>Mal manejo de los periodos de descanso entre pastoreo</a:t>
            </a:r>
          </a:p>
          <a:p>
            <a:pPr lvl="1" algn="just">
              <a:lnSpc>
                <a:spcPct val="170000"/>
              </a:lnSpc>
              <a:spcBef>
                <a:spcPts val="0"/>
              </a:spcBef>
            </a:pPr>
            <a:r>
              <a:rPr lang="es-EC" dirty="0" smtClean="0">
                <a:solidFill>
                  <a:schemeClr val="bg1"/>
                </a:solidFill>
              </a:rPr>
              <a:t>Altura de corte inadecuada para el aprovechamiento de las cualidades nutricionales de los pastos</a:t>
            </a:r>
          </a:p>
          <a:p>
            <a:pPr lvl="1" algn="just">
              <a:lnSpc>
                <a:spcPct val="170000"/>
              </a:lnSpc>
              <a:spcBef>
                <a:spcPts val="0"/>
              </a:spcBef>
            </a:pPr>
            <a:r>
              <a:rPr lang="es-EC" dirty="0" smtClean="0">
                <a:solidFill>
                  <a:schemeClr val="bg1"/>
                </a:solidFill>
              </a:rPr>
              <a:t>Inexistente o escasa fertilización (química u orgánica)</a:t>
            </a:r>
          </a:p>
          <a:p>
            <a:pPr lvl="1" algn="just">
              <a:lnSpc>
                <a:spcPct val="170000"/>
              </a:lnSpc>
              <a:spcBef>
                <a:spcPts val="0"/>
              </a:spcBef>
            </a:pPr>
            <a:r>
              <a:rPr lang="es-EC" dirty="0">
                <a:solidFill>
                  <a:schemeClr val="bg1"/>
                </a:solidFill>
              </a:rPr>
              <a:t>M</a:t>
            </a:r>
            <a:r>
              <a:rPr lang="es-EC" dirty="0" smtClean="0">
                <a:solidFill>
                  <a:schemeClr val="bg1"/>
                </a:solidFill>
              </a:rPr>
              <a:t>ala rotación de potreros que genera </a:t>
            </a:r>
            <a:r>
              <a:rPr lang="es-EC" dirty="0" err="1" smtClean="0">
                <a:solidFill>
                  <a:schemeClr val="bg1"/>
                </a:solidFill>
              </a:rPr>
              <a:t>subpastoreo</a:t>
            </a:r>
            <a:r>
              <a:rPr lang="es-EC" dirty="0" smtClean="0">
                <a:solidFill>
                  <a:schemeClr val="bg1"/>
                </a:solidFill>
              </a:rPr>
              <a:t> o sobrepastoreo</a:t>
            </a:r>
          </a:p>
          <a:p>
            <a:pPr lvl="1" algn="just">
              <a:lnSpc>
                <a:spcPct val="170000"/>
              </a:lnSpc>
              <a:spcBef>
                <a:spcPts val="0"/>
              </a:spcBef>
            </a:pPr>
            <a:r>
              <a:rPr lang="es-EC" dirty="0" smtClean="0">
                <a:solidFill>
                  <a:schemeClr val="bg1"/>
                </a:solidFill>
              </a:rPr>
              <a:t>Inexistencia de asesoramiento técnico por parte de los organismos responsables hacia los productores</a:t>
            </a:r>
          </a:p>
        </p:txBody>
      </p:sp>
      <p:pic>
        <p:nvPicPr>
          <p:cNvPr id="4" name="3 Imagen"/>
          <p:cNvPicPr/>
          <p:nvPr/>
        </p:nvPicPr>
        <p:blipFill>
          <a:blip r:embed="rId4"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31965941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otos.lahora.com.ec/cache/0/06/06b/06b0/-20111228095001-06b0c564c9568287ecdd7a86ebb4a95f.jp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6512" y="0"/>
            <a:ext cx="9180512" cy="68853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NDRES\Desktop\TESIS ANDRES\fotos\Instalación tesis; 29-01-2015\IMG_673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062" r="22676"/>
          <a:stretch/>
        </p:blipFill>
        <p:spPr bwMode="auto">
          <a:xfrm>
            <a:off x="6455701" y="5318696"/>
            <a:ext cx="2688299" cy="2214760"/>
          </a:xfrm>
          <a:prstGeom prst="rect">
            <a:avLst/>
          </a:prstGeom>
          <a:noFill/>
          <a:extLst>
            <a:ext uri="{909E8E84-426E-40DD-AFC4-6F175D3DCCD1}">
              <a14:hiddenFill xmlns:a14="http://schemas.microsoft.com/office/drawing/2010/main">
                <a:solidFill>
                  <a:srgbClr val="FFFFFF"/>
                </a:solidFill>
              </a14:hiddenFill>
            </a:ext>
          </a:extLst>
        </p:spPr>
      </p:pic>
      <p:pic>
        <p:nvPicPr>
          <p:cNvPr id="4" name="3 Imagen"/>
          <p:cNvPicPr/>
          <p:nvPr/>
        </p:nvPicPr>
        <p:blipFill>
          <a:blip r:embed="rId5" cstate="print"/>
          <a:srcRect/>
          <a:stretch>
            <a:fillRect/>
          </a:stretch>
        </p:blipFill>
        <p:spPr bwMode="auto">
          <a:xfrm>
            <a:off x="6841298" y="-39560"/>
            <a:ext cx="2304256" cy="660247"/>
          </a:xfrm>
          <a:prstGeom prst="rect">
            <a:avLst/>
          </a:prstGeom>
          <a:noFill/>
        </p:spPr>
      </p:pic>
      <p:sp>
        <p:nvSpPr>
          <p:cNvPr id="8" name="2 Marcador de contenido"/>
          <p:cNvSpPr txBox="1">
            <a:spLocks/>
          </p:cNvSpPr>
          <p:nvPr/>
        </p:nvSpPr>
        <p:spPr>
          <a:xfrm>
            <a:off x="158824" y="476672"/>
            <a:ext cx="8229600" cy="633670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70000"/>
              </a:lnSpc>
              <a:spcBef>
                <a:spcPts val="0"/>
              </a:spcBef>
            </a:pPr>
            <a:r>
              <a:rPr lang="es-EC" dirty="0" smtClean="0">
                <a:solidFill>
                  <a:schemeClr val="bg1"/>
                </a:solidFill>
              </a:rPr>
              <a:t>El objetivo general de la investigación fue determinar la </a:t>
            </a:r>
            <a:r>
              <a:rPr lang="es-EC" b="1" u="sng" dirty="0" smtClean="0">
                <a:solidFill>
                  <a:schemeClr val="bg1"/>
                </a:solidFill>
              </a:rPr>
              <a:t>producción y calidad forrajera de pasto Saboya, a cinco edades y dos alturas de corte para conocer la mejor época de aprovechamiento del pasto</a:t>
            </a:r>
            <a:r>
              <a:rPr lang="es-EC" dirty="0" smtClean="0">
                <a:solidFill>
                  <a:schemeClr val="bg1"/>
                </a:solidFill>
              </a:rPr>
              <a:t>.</a:t>
            </a:r>
          </a:p>
          <a:p>
            <a:pPr marL="0" indent="0" algn="just">
              <a:lnSpc>
                <a:spcPct val="170000"/>
              </a:lnSpc>
              <a:spcBef>
                <a:spcPts val="0"/>
              </a:spcBef>
              <a:buFont typeface="Arial" pitchFamily="34" charset="0"/>
              <a:buNone/>
            </a:pPr>
            <a:endParaRPr lang="es-EC" dirty="0" smtClean="0">
              <a:solidFill>
                <a:schemeClr val="bg1"/>
              </a:solidFill>
            </a:endParaRPr>
          </a:p>
          <a:p>
            <a:pPr lvl="1" algn="just">
              <a:lnSpc>
                <a:spcPct val="170000"/>
              </a:lnSpc>
              <a:spcBef>
                <a:spcPts val="0"/>
              </a:spcBef>
            </a:pPr>
            <a:r>
              <a:rPr lang="es-EC" dirty="0" smtClean="0">
                <a:solidFill>
                  <a:schemeClr val="bg1"/>
                </a:solidFill>
              </a:rPr>
              <a:t>Los objetivos específicos fueron, evaluar la producción de pasto Saboya en dos períodos de corte a los 20 y 40 centímetros de altura de residuo y 20, 30, 40, 50, 60 días de edad de corte, a través de materia seca y medir la calidad de pasto Saboya en un período de corte a los 20 y 40 centímetros de altura de residuo y 20, 30, 40, 50, 60 días de edad de corte a través de análisis bromatológico.</a:t>
            </a:r>
            <a:endParaRPr lang="es-EC" dirty="0" smtClean="0">
              <a:solidFill>
                <a:schemeClr val="bg1"/>
              </a:solidFill>
            </a:endParaRPr>
          </a:p>
        </p:txBody>
      </p:sp>
    </p:spTree>
    <p:extLst>
      <p:ext uri="{BB962C8B-B14F-4D97-AF65-F5344CB8AC3E}">
        <p14:creationId xmlns:p14="http://schemas.microsoft.com/office/powerpoint/2010/main" val="3436798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NDRES\Desktop\TESIS ANDRES\fotos\Inicio, mantenimiento parcelas; 12-01-2015\IMG_6520.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611560" y="1988840"/>
            <a:ext cx="8229600" cy="1143000"/>
          </a:xfrm>
        </p:spPr>
        <p:txBody>
          <a:bodyPr>
            <a:normAutofit/>
          </a:bodyPr>
          <a:lstStyle/>
          <a:p>
            <a:r>
              <a:rPr lang="es-EC" sz="5400" b="1" dirty="0" smtClean="0">
                <a:solidFill>
                  <a:schemeClr val="bg1"/>
                </a:solidFill>
              </a:rPr>
              <a:t>REVISIÓN DE LITERATURA</a:t>
            </a:r>
            <a:endParaRPr lang="es-EC" sz="5400" b="1" dirty="0">
              <a:solidFill>
                <a:schemeClr val="bg1"/>
              </a:solidFill>
            </a:endParaRPr>
          </a:p>
        </p:txBody>
      </p:sp>
      <p:pic>
        <p:nvPicPr>
          <p:cNvPr id="4" name="3 Imagen"/>
          <p:cNvPicPr/>
          <p:nvPr/>
        </p:nvPicPr>
        <p:blipFill>
          <a:blip r:embed="rId4"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370104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NDRES\Desktop\TESIS ANDRES\fotos\Inicio, mantenimiento parcelas; 12-01-2015\IMG_6520.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57200" y="908720"/>
            <a:ext cx="6635080" cy="5217443"/>
          </a:xfrm>
        </p:spPr>
        <p:txBody>
          <a:bodyPr>
            <a:normAutofit fontScale="55000" lnSpcReduction="20000"/>
          </a:bodyPr>
          <a:lstStyle/>
          <a:p>
            <a:pPr algn="just">
              <a:lnSpc>
                <a:spcPct val="170000"/>
              </a:lnSpc>
              <a:spcBef>
                <a:spcPts val="0"/>
              </a:spcBef>
            </a:pPr>
            <a:r>
              <a:rPr lang="es-EC" dirty="0" smtClean="0">
                <a:solidFill>
                  <a:schemeClr val="bg1"/>
                </a:solidFill>
              </a:rPr>
              <a:t>Pasto saboya (</a:t>
            </a:r>
            <a:r>
              <a:rPr lang="es-EC" i="1" dirty="0" err="1" smtClean="0">
                <a:solidFill>
                  <a:schemeClr val="bg1"/>
                </a:solidFill>
              </a:rPr>
              <a:t>Panicum</a:t>
            </a:r>
            <a:r>
              <a:rPr lang="es-EC" i="1" dirty="0" smtClean="0">
                <a:solidFill>
                  <a:schemeClr val="bg1"/>
                </a:solidFill>
              </a:rPr>
              <a:t> máximum</a:t>
            </a:r>
            <a:r>
              <a:rPr lang="es-EC" dirty="0" smtClean="0">
                <a:solidFill>
                  <a:schemeClr val="bg1"/>
                </a:solidFill>
              </a:rPr>
              <a:t> </a:t>
            </a:r>
            <a:r>
              <a:rPr lang="es-EC" dirty="0" err="1" smtClean="0">
                <a:solidFill>
                  <a:schemeClr val="bg1"/>
                </a:solidFill>
              </a:rPr>
              <a:t>Jacq</a:t>
            </a:r>
            <a:r>
              <a:rPr lang="es-EC" dirty="0" smtClean="0">
                <a:solidFill>
                  <a:schemeClr val="bg1"/>
                </a:solidFill>
              </a:rPr>
              <a:t>) </a:t>
            </a:r>
          </a:p>
          <a:p>
            <a:pPr algn="just">
              <a:lnSpc>
                <a:spcPct val="170000"/>
              </a:lnSpc>
              <a:spcBef>
                <a:spcPts val="0"/>
              </a:spcBef>
            </a:pPr>
            <a:endParaRPr lang="es-EC" dirty="0" smtClean="0">
              <a:solidFill>
                <a:schemeClr val="bg1"/>
              </a:solidFill>
            </a:endParaRPr>
          </a:p>
          <a:p>
            <a:pPr marL="0" indent="0" algn="just">
              <a:lnSpc>
                <a:spcPct val="170000"/>
              </a:lnSpc>
              <a:spcBef>
                <a:spcPts val="0"/>
              </a:spcBef>
              <a:buNone/>
            </a:pPr>
            <a:r>
              <a:rPr lang="es-EC" dirty="0" smtClean="0">
                <a:solidFill>
                  <a:schemeClr val="bg1"/>
                </a:solidFill>
              </a:rPr>
              <a:t>Gramínea exótica originaria de África, perenne, alta (hasta 250 cm) y vigorosa. </a:t>
            </a:r>
          </a:p>
          <a:p>
            <a:pPr marL="0" indent="0" algn="just">
              <a:lnSpc>
                <a:spcPct val="170000"/>
              </a:lnSpc>
              <a:spcBef>
                <a:spcPts val="0"/>
              </a:spcBef>
              <a:buNone/>
            </a:pPr>
            <a:endParaRPr lang="es-EC" dirty="0" smtClean="0">
              <a:solidFill>
                <a:schemeClr val="bg1"/>
              </a:solidFill>
            </a:endParaRPr>
          </a:p>
          <a:p>
            <a:pPr marL="0" indent="0" algn="just">
              <a:lnSpc>
                <a:spcPct val="170000"/>
              </a:lnSpc>
              <a:spcBef>
                <a:spcPts val="0"/>
              </a:spcBef>
              <a:buNone/>
            </a:pPr>
            <a:r>
              <a:rPr lang="es-EC" dirty="0" smtClean="0">
                <a:solidFill>
                  <a:schemeClr val="bg1"/>
                </a:solidFill>
              </a:rPr>
              <a:t>Raíz es adventicia</a:t>
            </a:r>
          </a:p>
          <a:p>
            <a:pPr marL="0" indent="0" algn="just">
              <a:lnSpc>
                <a:spcPct val="170000"/>
              </a:lnSpc>
              <a:spcBef>
                <a:spcPts val="0"/>
              </a:spcBef>
              <a:buNone/>
            </a:pPr>
            <a:endParaRPr lang="es-EC" dirty="0" smtClean="0">
              <a:solidFill>
                <a:schemeClr val="bg1"/>
              </a:solidFill>
            </a:endParaRPr>
          </a:p>
          <a:p>
            <a:pPr marL="0" indent="0" algn="just">
              <a:lnSpc>
                <a:spcPct val="170000"/>
              </a:lnSpc>
              <a:spcBef>
                <a:spcPts val="0"/>
              </a:spcBef>
              <a:buNone/>
            </a:pPr>
            <a:r>
              <a:rPr lang="es-EC" dirty="0" smtClean="0">
                <a:solidFill>
                  <a:schemeClr val="bg1"/>
                </a:solidFill>
              </a:rPr>
              <a:t>Tallo posee generalmente pelos largos en los nudos</a:t>
            </a:r>
          </a:p>
          <a:p>
            <a:pPr marL="0" indent="0" algn="just">
              <a:lnSpc>
                <a:spcPct val="170000"/>
              </a:lnSpc>
              <a:spcBef>
                <a:spcPts val="0"/>
              </a:spcBef>
              <a:buNone/>
            </a:pPr>
            <a:endParaRPr lang="es-EC" dirty="0" smtClean="0">
              <a:solidFill>
                <a:schemeClr val="bg1"/>
              </a:solidFill>
            </a:endParaRPr>
          </a:p>
          <a:p>
            <a:pPr marL="0" indent="0" algn="just">
              <a:lnSpc>
                <a:spcPct val="170000"/>
              </a:lnSpc>
              <a:spcBef>
                <a:spcPts val="0"/>
              </a:spcBef>
              <a:buNone/>
            </a:pPr>
            <a:r>
              <a:rPr lang="es-EC" dirty="0" smtClean="0">
                <a:solidFill>
                  <a:schemeClr val="bg1"/>
                </a:solidFill>
              </a:rPr>
              <a:t>Hojas son alternas, dispuestas en 2 hileras sobre el tallo</a:t>
            </a:r>
          </a:p>
          <a:p>
            <a:pPr marL="0" indent="0" algn="just">
              <a:lnSpc>
                <a:spcPct val="170000"/>
              </a:lnSpc>
              <a:spcBef>
                <a:spcPts val="0"/>
              </a:spcBef>
              <a:buNone/>
            </a:pPr>
            <a:endParaRPr lang="es-EC" dirty="0" smtClean="0">
              <a:solidFill>
                <a:schemeClr val="bg1"/>
              </a:solidFill>
            </a:endParaRPr>
          </a:p>
          <a:p>
            <a:pPr marL="0" indent="0" algn="just">
              <a:lnSpc>
                <a:spcPct val="170000"/>
              </a:lnSpc>
              <a:spcBef>
                <a:spcPts val="0"/>
              </a:spcBef>
              <a:buNone/>
            </a:pPr>
            <a:r>
              <a:rPr lang="es-EC" dirty="0" smtClean="0">
                <a:solidFill>
                  <a:schemeClr val="bg1"/>
                </a:solidFill>
              </a:rPr>
              <a:t>Inflorescencia es una panícula grande</a:t>
            </a:r>
          </a:p>
        </p:txBody>
      </p:sp>
      <p:pic>
        <p:nvPicPr>
          <p:cNvPr id="6" name="Picture 2" descr="C:\Users\ANDRES\Desktop\TESIS ANDRES\fotos\T3_T8;RT1_T6;06-04-2015\IMG_72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692611" y="2303875"/>
            <a:ext cx="3672408" cy="2754306"/>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p:nvPr/>
        </p:nvPicPr>
        <p:blipFill>
          <a:blip r:embed="rId5"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478350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NDRES\Desktop\TESIS ANDRES\fotos\Inicio, mantenimiento parcelas; 12-01-2015\IMG_6520.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Marcador de contenido"/>
          <p:cNvGraphicFramePr>
            <a:graphicFrameLocks noGrp="1"/>
          </p:cNvGraphicFramePr>
          <p:nvPr>
            <p:ph idx="1"/>
            <p:extLst>
              <p:ext uri="{D42A27DB-BD31-4B8C-83A1-F6EECF244321}">
                <p14:modId xmlns:p14="http://schemas.microsoft.com/office/powerpoint/2010/main" val="3290931508"/>
              </p:ext>
            </p:extLst>
          </p:nvPr>
        </p:nvGraphicFramePr>
        <p:xfrm>
          <a:off x="1275472" y="980728"/>
          <a:ext cx="6032832" cy="5852160"/>
        </p:xfrm>
        <a:graphic>
          <a:graphicData uri="http://schemas.openxmlformats.org/drawingml/2006/table">
            <a:tbl>
              <a:tblPr firstRow="1" firstCol="1" bandRow="1">
                <a:tableStyleId>{1FECB4D8-DB02-4DC6-A0A2-4F2EBAE1DC90}</a:tableStyleId>
              </a:tblPr>
              <a:tblGrid>
                <a:gridCol w="2564412"/>
                <a:gridCol w="3468420"/>
              </a:tblGrid>
              <a:tr h="373150">
                <a:tc>
                  <a:txBody>
                    <a:bodyPr/>
                    <a:lstStyle/>
                    <a:p>
                      <a:pPr>
                        <a:lnSpc>
                          <a:spcPct val="200000"/>
                        </a:lnSpc>
                        <a:spcAft>
                          <a:spcPts val="0"/>
                        </a:spcAft>
                      </a:pPr>
                      <a:r>
                        <a:rPr lang="es-EC" sz="1600" dirty="0">
                          <a:effectLst/>
                        </a:rPr>
                        <a:t>Familia</a:t>
                      </a:r>
                      <a:endParaRPr lang="es-EC" sz="1600" dirty="0">
                        <a:solidFill>
                          <a:srgbClr val="000000"/>
                        </a:solidFill>
                        <a:effectLst/>
                        <a:latin typeface="Times New Roman"/>
                        <a:ea typeface="Times New Roman"/>
                      </a:endParaRPr>
                    </a:p>
                  </a:txBody>
                  <a:tcPr marL="68580" marR="68580" marT="0" marB="0"/>
                </a:tc>
                <a:tc>
                  <a:txBody>
                    <a:bodyPr/>
                    <a:lstStyle/>
                    <a:p>
                      <a:pPr>
                        <a:lnSpc>
                          <a:spcPct val="200000"/>
                        </a:lnSpc>
                        <a:spcAft>
                          <a:spcPts val="0"/>
                        </a:spcAft>
                      </a:pPr>
                      <a:r>
                        <a:rPr lang="es-EC" sz="1600" dirty="0">
                          <a:effectLst/>
                        </a:rPr>
                        <a:t>Gramínea</a:t>
                      </a:r>
                      <a:endParaRPr lang="es-EC" sz="1600" dirty="0">
                        <a:solidFill>
                          <a:srgbClr val="000000"/>
                        </a:solidFill>
                        <a:effectLst/>
                        <a:latin typeface="Times New Roman"/>
                        <a:ea typeface="Times New Roman"/>
                      </a:endParaRPr>
                    </a:p>
                  </a:txBody>
                  <a:tcPr marL="68580" marR="68580" marT="0" marB="0"/>
                </a:tc>
              </a:tr>
              <a:tr h="373150">
                <a:tc>
                  <a:txBody>
                    <a:bodyPr/>
                    <a:lstStyle/>
                    <a:p>
                      <a:pPr>
                        <a:lnSpc>
                          <a:spcPct val="200000"/>
                        </a:lnSpc>
                        <a:spcAft>
                          <a:spcPts val="0"/>
                        </a:spcAft>
                      </a:pPr>
                      <a:r>
                        <a:rPr lang="es-EC" sz="1600">
                          <a:effectLst/>
                        </a:rPr>
                        <a:t>Ciclo vegetativo</a:t>
                      </a:r>
                      <a:endParaRPr lang="es-EC" sz="1600">
                        <a:solidFill>
                          <a:srgbClr val="000000"/>
                        </a:solidFill>
                        <a:effectLst/>
                        <a:latin typeface="Times New Roman"/>
                        <a:ea typeface="Times New Roman"/>
                      </a:endParaRPr>
                    </a:p>
                  </a:txBody>
                  <a:tcPr marL="68580" marR="68580" marT="0" marB="0"/>
                </a:tc>
                <a:tc>
                  <a:txBody>
                    <a:bodyPr/>
                    <a:lstStyle/>
                    <a:p>
                      <a:pPr>
                        <a:lnSpc>
                          <a:spcPct val="200000"/>
                        </a:lnSpc>
                        <a:spcAft>
                          <a:spcPts val="0"/>
                        </a:spcAft>
                      </a:pPr>
                      <a:r>
                        <a:rPr lang="es-EC" sz="1600">
                          <a:effectLst/>
                        </a:rPr>
                        <a:t>Perenne, persistente</a:t>
                      </a:r>
                      <a:endParaRPr lang="es-EC" sz="1600">
                        <a:solidFill>
                          <a:srgbClr val="000000"/>
                        </a:solidFill>
                        <a:effectLst/>
                        <a:latin typeface="Times New Roman"/>
                        <a:ea typeface="Times New Roman"/>
                      </a:endParaRPr>
                    </a:p>
                  </a:txBody>
                  <a:tcPr marL="68580" marR="68580" marT="0" marB="0"/>
                </a:tc>
              </a:tr>
              <a:tr h="373150">
                <a:tc>
                  <a:txBody>
                    <a:bodyPr/>
                    <a:lstStyle/>
                    <a:p>
                      <a:pPr>
                        <a:lnSpc>
                          <a:spcPct val="200000"/>
                        </a:lnSpc>
                        <a:spcAft>
                          <a:spcPts val="0"/>
                        </a:spcAft>
                      </a:pPr>
                      <a:r>
                        <a:rPr lang="es-EC" sz="1600" dirty="0" smtClean="0">
                          <a:effectLst/>
                        </a:rPr>
                        <a:t>pH</a:t>
                      </a:r>
                      <a:endParaRPr lang="es-EC" sz="1600" dirty="0">
                        <a:solidFill>
                          <a:srgbClr val="000000"/>
                        </a:solidFill>
                        <a:effectLst/>
                        <a:latin typeface="Times New Roman"/>
                        <a:ea typeface="Times New Roman"/>
                      </a:endParaRPr>
                    </a:p>
                  </a:txBody>
                  <a:tcPr marL="68580" marR="68580" marT="0" marB="0"/>
                </a:tc>
                <a:tc>
                  <a:txBody>
                    <a:bodyPr/>
                    <a:lstStyle/>
                    <a:p>
                      <a:pPr>
                        <a:lnSpc>
                          <a:spcPct val="200000"/>
                        </a:lnSpc>
                        <a:spcAft>
                          <a:spcPts val="0"/>
                        </a:spcAft>
                      </a:pPr>
                      <a:r>
                        <a:rPr lang="es-EC" sz="1600">
                          <a:effectLst/>
                        </a:rPr>
                        <a:t>5.0 – 8.0</a:t>
                      </a:r>
                      <a:endParaRPr lang="es-EC" sz="1600">
                        <a:solidFill>
                          <a:srgbClr val="000000"/>
                        </a:solidFill>
                        <a:effectLst/>
                        <a:latin typeface="Times New Roman"/>
                        <a:ea typeface="Times New Roman"/>
                      </a:endParaRPr>
                    </a:p>
                  </a:txBody>
                  <a:tcPr marL="68580" marR="68580" marT="0" marB="0"/>
                </a:tc>
              </a:tr>
              <a:tr h="373150">
                <a:tc>
                  <a:txBody>
                    <a:bodyPr/>
                    <a:lstStyle/>
                    <a:p>
                      <a:pPr>
                        <a:lnSpc>
                          <a:spcPct val="200000"/>
                        </a:lnSpc>
                        <a:spcAft>
                          <a:spcPts val="0"/>
                        </a:spcAft>
                      </a:pPr>
                      <a:r>
                        <a:rPr lang="es-EC" sz="1600">
                          <a:effectLst/>
                        </a:rPr>
                        <a:t>Fertilidad del suelo</a:t>
                      </a:r>
                      <a:endParaRPr lang="es-EC" sz="1600">
                        <a:solidFill>
                          <a:srgbClr val="000000"/>
                        </a:solidFill>
                        <a:effectLst/>
                        <a:latin typeface="Times New Roman"/>
                        <a:ea typeface="Times New Roman"/>
                      </a:endParaRPr>
                    </a:p>
                  </a:txBody>
                  <a:tcPr marL="68580" marR="68580" marT="0" marB="0"/>
                </a:tc>
                <a:tc>
                  <a:txBody>
                    <a:bodyPr/>
                    <a:lstStyle/>
                    <a:p>
                      <a:pPr>
                        <a:lnSpc>
                          <a:spcPct val="200000"/>
                        </a:lnSpc>
                        <a:spcAft>
                          <a:spcPts val="0"/>
                        </a:spcAft>
                      </a:pPr>
                      <a:r>
                        <a:rPr lang="es-EC" sz="1600" dirty="0">
                          <a:effectLst/>
                        </a:rPr>
                        <a:t>Media alta</a:t>
                      </a:r>
                      <a:endParaRPr lang="es-EC" sz="1600" dirty="0">
                        <a:solidFill>
                          <a:srgbClr val="000000"/>
                        </a:solidFill>
                        <a:effectLst/>
                        <a:latin typeface="Times New Roman"/>
                        <a:ea typeface="Times New Roman"/>
                      </a:endParaRPr>
                    </a:p>
                  </a:txBody>
                  <a:tcPr marL="68580" marR="68580" marT="0" marB="0"/>
                </a:tc>
              </a:tr>
              <a:tr h="373150">
                <a:tc>
                  <a:txBody>
                    <a:bodyPr/>
                    <a:lstStyle/>
                    <a:p>
                      <a:pPr>
                        <a:lnSpc>
                          <a:spcPct val="200000"/>
                        </a:lnSpc>
                        <a:spcAft>
                          <a:spcPts val="0"/>
                        </a:spcAft>
                      </a:pPr>
                      <a:r>
                        <a:rPr lang="es-EC" sz="1600">
                          <a:effectLst/>
                        </a:rPr>
                        <a:t>Drenaje</a:t>
                      </a:r>
                      <a:endParaRPr lang="es-EC" sz="1600">
                        <a:solidFill>
                          <a:srgbClr val="000000"/>
                        </a:solidFill>
                        <a:effectLst/>
                        <a:latin typeface="Times New Roman"/>
                        <a:ea typeface="Times New Roman"/>
                      </a:endParaRPr>
                    </a:p>
                  </a:txBody>
                  <a:tcPr marL="68580" marR="68580" marT="0" marB="0"/>
                </a:tc>
                <a:tc>
                  <a:txBody>
                    <a:bodyPr/>
                    <a:lstStyle/>
                    <a:p>
                      <a:pPr>
                        <a:lnSpc>
                          <a:spcPct val="200000"/>
                        </a:lnSpc>
                        <a:spcAft>
                          <a:spcPts val="0"/>
                        </a:spcAft>
                      </a:pPr>
                      <a:r>
                        <a:rPr lang="es-EC" sz="1600">
                          <a:effectLst/>
                        </a:rPr>
                        <a:t>Buen drenaje</a:t>
                      </a:r>
                      <a:endParaRPr lang="es-EC" sz="1600">
                        <a:solidFill>
                          <a:srgbClr val="000000"/>
                        </a:solidFill>
                        <a:effectLst/>
                        <a:latin typeface="Times New Roman"/>
                        <a:ea typeface="Times New Roman"/>
                      </a:endParaRPr>
                    </a:p>
                  </a:txBody>
                  <a:tcPr marL="68580" marR="68580" marT="0" marB="0"/>
                </a:tc>
              </a:tr>
              <a:tr h="373150">
                <a:tc>
                  <a:txBody>
                    <a:bodyPr/>
                    <a:lstStyle/>
                    <a:p>
                      <a:pPr>
                        <a:lnSpc>
                          <a:spcPct val="200000"/>
                        </a:lnSpc>
                        <a:spcAft>
                          <a:spcPts val="0"/>
                        </a:spcAft>
                      </a:pPr>
                      <a:r>
                        <a:rPr lang="es-EC" sz="1600">
                          <a:effectLst/>
                        </a:rPr>
                        <a:t>m.s.n.m.</a:t>
                      </a:r>
                      <a:endParaRPr lang="es-EC" sz="1600">
                        <a:solidFill>
                          <a:srgbClr val="000000"/>
                        </a:solidFill>
                        <a:effectLst/>
                        <a:latin typeface="Times New Roman"/>
                        <a:ea typeface="Times New Roman"/>
                      </a:endParaRPr>
                    </a:p>
                  </a:txBody>
                  <a:tcPr marL="68580" marR="68580" marT="0" marB="0"/>
                </a:tc>
                <a:tc>
                  <a:txBody>
                    <a:bodyPr/>
                    <a:lstStyle/>
                    <a:p>
                      <a:pPr>
                        <a:lnSpc>
                          <a:spcPct val="200000"/>
                        </a:lnSpc>
                        <a:spcAft>
                          <a:spcPts val="0"/>
                        </a:spcAft>
                      </a:pPr>
                      <a:r>
                        <a:rPr lang="es-EC" sz="1600">
                          <a:effectLst/>
                        </a:rPr>
                        <a:t>0 – 1500 m</a:t>
                      </a:r>
                      <a:endParaRPr lang="es-EC" sz="1600">
                        <a:solidFill>
                          <a:srgbClr val="000000"/>
                        </a:solidFill>
                        <a:effectLst/>
                        <a:latin typeface="Times New Roman"/>
                        <a:ea typeface="Times New Roman"/>
                      </a:endParaRPr>
                    </a:p>
                  </a:txBody>
                  <a:tcPr marL="68580" marR="68580" marT="0" marB="0"/>
                </a:tc>
              </a:tr>
              <a:tr h="373150">
                <a:tc>
                  <a:txBody>
                    <a:bodyPr/>
                    <a:lstStyle/>
                    <a:p>
                      <a:pPr>
                        <a:lnSpc>
                          <a:spcPct val="200000"/>
                        </a:lnSpc>
                        <a:spcAft>
                          <a:spcPts val="0"/>
                        </a:spcAft>
                      </a:pPr>
                      <a:r>
                        <a:rPr lang="es-EC" sz="1600">
                          <a:effectLst/>
                        </a:rPr>
                        <a:t>Precipitación</a:t>
                      </a:r>
                      <a:endParaRPr lang="es-EC" sz="1600">
                        <a:solidFill>
                          <a:srgbClr val="000000"/>
                        </a:solidFill>
                        <a:effectLst/>
                        <a:latin typeface="Times New Roman"/>
                        <a:ea typeface="Times New Roman"/>
                      </a:endParaRPr>
                    </a:p>
                  </a:txBody>
                  <a:tcPr marL="68580" marR="68580" marT="0" marB="0"/>
                </a:tc>
                <a:tc>
                  <a:txBody>
                    <a:bodyPr/>
                    <a:lstStyle/>
                    <a:p>
                      <a:pPr>
                        <a:lnSpc>
                          <a:spcPct val="200000"/>
                        </a:lnSpc>
                        <a:spcAft>
                          <a:spcPts val="0"/>
                        </a:spcAft>
                      </a:pPr>
                      <a:r>
                        <a:rPr lang="es-EC" sz="1600">
                          <a:effectLst/>
                        </a:rPr>
                        <a:t>1000 a 3500 mm </a:t>
                      </a:r>
                      <a:endParaRPr lang="es-EC" sz="1600">
                        <a:solidFill>
                          <a:srgbClr val="000000"/>
                        </a:solidFill>
                        <a:effectLst/>
                        <a:latin typeface="Times New Roman"/>
                        <a:ea typeface="Times New Roman"/>
                      </a:endParaRPr>
                    </a:p>
                  </a:txBody>
                  <a:tcPr marL="68580" marR="68580" marT="0" marB="0"/>
                </a:tc>
              </a:tr>
              <a:tr h="373150">
                <a:tc>
                  <a:txBody>
                    <a:bodyPr/>
                    <a:lstStyle/>
                    <a:p>
                      <a:pPr>
                        <a:lnSpc>
                          <a:spcPct val="200000"/>
                        </a:lnSpc>
                        <a:spcAft>
                          <a:spcPts val="0"/>
                        </a:spcAft>
                      </a:pPr>
                      <a:r>
                        <a:rPr lang="es-EC" sz="1600">
                          <a:effectLst/>
                        </a:rPr>
                        <a:t>Densidad de siembra</a:t>
                      </a:r>
                      <a:endParaRPr lang="es-EC" sz="1600">
                        <a:solidFill>
                          <a:srgbClr val="000000"/>
                        </a:solidFill>
                        <a:effectLst/>
                        <a:latin typeface="Times New Roman"/>
                        <a:ea typeface="Times New Roman"/>
                      </a:endParaRPr>
                    </a:p>
                  </a:txBody>
                  <a:tcPr marL="68580" marR="68580" marT="0" marB="0"/>
                </a:tc>
                <a:tc>
                  <a:txBody>
                    <a:bodyPr/>
                    <a:lstStyle/>
                    <a:p>
                      <a:pPr>
                        <a:lnSpc>
                          <a:spcPct val="200000"/>
                        </a:lnSpc>
                        <a:spcAft>
                          <a:spcPts val="0"/>
                        </a:spcAft>
                      </a:pPr>
                      <a:r>
                        <a:rPr lang="es-EC" sz="1600">
                          <a:effectLst/>
                        </a:rPr>
                        <a:t>6 – 8 kg/ha</a:t>
                      </a:r>
                      <a:endParaRPr lang="es-EC" sz="1600">
                        <a:solidFill>
                          <a:srgbClr val="000000"/>
                        </a:solidFill>
                        <a:effectLst/>
                        <a:latin typeface="Times New Roman"/>
                        <a:ea typeface="Times New Roman"/>
                      </a:endParaRPr>
                    </a:p>
                  </a:txBody>
                  <a:tcPr marL="68580" marR="68580" marT="0" marB="0"/>
                </a:tc>
              </a:tr>
              <a:tr h="373150">
                <a:tc>
                  <a:txBody>
                    <a:bodyPr/>
                    <a:lstStyle/>
                    <a:p>
                      <a:pPr>
                        <a:lnSpc>
                          <a:spcPct val="200000"/>
                        </a:lnSpc>
                        <a:spcAft>
                          <a:spcPts val="0"/>
                        </a:spcAft>
                      </a:pPr>
                      <a:r>
                        <a:rPr lang="es-EC" sz="1600">
                          <a:effectLst/>
                        </a:rPr>
                        <a:t>Profundidad de siembra</a:t>
                      </a:r>
                      <a:endParaRPr lang="es-EC" sz="1600">
                        <a:solidFill>
                          <a:srgbClr val="000000"/>
                        </a:solidFill>
                        <a:effectLst/>
                        <a:latin typeface="Times New Roman"/>
                        <a:ea typeface="Times New Roman"/>
                      </a:endParaRPr>
                    </a:p>
                  </a:txBody>
                  <a:tcPr marL="68580" marR="68580" marT="0" marB="0"/>
                </a:tc>
                <a:tc>
                  <a:txBody>
                    <a:bodyPr/>
                    <a:lstStyle/>
                    <a:p>
                      <a:pPr>
                        <a:lnSpc>
                          <a:spcPct val="200000"/>
                        </a:lnSpc>
                        <a:spcAft>
                          <a:spcPts val="0"/>
                        </a:spcAft>
                      </a:pPr>
                      <a:r>
                        <a:rPr lang="es-EC" sz="1600" dirty="0">
                          <a:effectLst/>
                        </a:rPr>
                        <a:t>Sobre el suelo, ligeramente </a:t>
                      </a:r>
                      <a:r>
                        <a:rPr lang="es-EC" sz="1600" dirty="0" smtClean="0">
                          <a:effectLst/>
                        </a:rPr>
                        <a:t> tapada</a:t>
                      </a:r>
                      <a:endParaRPr lang="es-EC" sz="1600" dirty="0">
                        <a:solidFill>
                          <a:srgbClr val="000000"/>
                        </a:solidFill>
                        <a:effectLst/>
                        <a:latin typeface="Times New Roman"/>
                        <a:ea typeface="Times New Roman"/>
                      </a:endParaRPr>
                    </a:p>
                  </a:txBody>
                  <a:tcPr marL="68580" marR="68580" marT="0" marB="0"/>
                </a:tc>
              </a:tr>
              <a:tr h="373150">
                <a:tc>
                  <a:txBody>
                    <a:bodyPr/>
                    <a:lstStyle/>
                    <a:p>
                      <a:pPr>
                        <a:lnSpc>
                          <a:spcPct val="200000"/>
                        </a:lnSpc>
                        <a:spcAft>
                          <a:spcPts val="0"/>
                        </a:spcAft>
                      </a:pPr>
                      <a:r>
                        <a:rPr lang="es-EC" sz="1600" dirty="0">
                          <a:effectLst/>
                        </a:rPr>
                        <a:t>Valor nutritivo</a:t>
                      </a:r>
                      <a:endParaRPr lang="es-EC" sz="1600" dirty="0">
                        <a:solidFill>
                          <a:srgbClr val="000000"/>
                        </a:solidFill>
                        <a:effectLst/>
                        <a:latin typeface="Times New Roman"/>
                        <a:ea typeface="Times New Roman"/>
                      </a:endParaRPr>
                    </a:p>
                  </a:txBody>
                  <a:tcPr marL="68580" marR="68580" marT="0" marB="0"/>
                </a:tc>
                <a:tc>
                  <a:txBody>
                    <a:bodyPr/>
                    <a:lstStyle/>
                    <a:p>
                      <a:pPr>
                        <a:lnSpc>
                          <a:spcPct val="200000"/>
                        </a:lnSpc>
                        <a:spcAft>
                          <a:spcPts val="0"/>
                        </a:spcAft>
                      </a:pPr>
                      <a:r>
                        <a:rPr lang="es-EC" sz="1600">
                          <a:effectLst/>
                        </a:rPr>
                        <a:t>Proteína 10 – 14 %, digestibilidad 60 – 70 % </a:t>
                      </a:r>
                      <a:endParaRPr lang="es-EC" sz="1600">
                        <a:solidFill>
                          <a:srgbClr val="000000"/>
                        </a:solidFill>
                        <a:effectLst/>
                        <a:latin typeface="Times New Roman"/>
                        <a:ea typeface="Times New Roman"/>
                      </a:endParaRPr>
                    </a:p>
                  </a:txBody>
                  <a:tcPr marL="68580" marR="68580" marT="0" marB="0"/>
                </a:tc>
              </a:tr>
              <a:tr h="373150">
                <a:tc>
                  <a:txBody>
                    <a:bodyPr/>
                    <a:lstStyle/>
                    <a:p>
                      <a:pPr>
                        <a:lnSpc>
                          <a:spcPct val="200000"/>
                        </a:lnSpc>
                        <a:spcAft>
                          <a:spcPts val="0"/>
                        </a:spcAft>
                      </a:pPr>
                      <a:r>
                        <a:rPr lang="es-EC" sz="1600">
                          <a:effectLst/>
                        </a:rPr>
                        <a:t>Utilización</a:t>
                      </a:r>
                      <a:endParaRPr lang="es-EC" sz="1600">
                        <a:solidFill>
                          <a:srgbClr val="000000"/>
                        </a:solidFill>
                        <a:effectLst/>
                        <a:latin typeface="Times New Roman"/>
                        <a:ea typeface="Times New Roman"/>
                      </a:endParaRPr>
                    </a:p>
                  </a:txBody>
                  <a:tcPr marL="68580" marR="68580" marT="0" marB="0"/>
                </a:tc>
                <a:tc>
                  <a:txBody>
                    <a:bodyPr/>
                    <a:lstStyle/>
                    <a:p>
                      <a:pPr>
                        <a:lnSpc>
                          <a:spcPct val="200000"/>
                        </a:lnSpc>
                        <a:spcAft>
                          <a:spcPts val="0"/>
                        </a:spcAft>
                      </a:pPr>
                      <a:r>
                        <a:rPr lang="es-EC" sz="1600" dirty="0">
                          <a:effectLst/>
                        </a:rPr>
                        <a:t>Pastoreo, corte y acarreo, barreras vivas</a:t>
                      </a:r>
                      <a:endParaRPr lang="es-EC" sz="1600" dirty="0">
                        <a:solidFill>
                          <a:srgbClr val="000000"/>
                        </a:solidFill>
                        <a:effectLst/>
                        <a:latin typeface="Times New Roman"/>
                        <a:ea typeface="Times New Roman"/>
                      </a:endParaRPr>
                    </a:p>
                  </a:txBody>
                  <a:tcPr marL="68580" marR="68580" marT="0" marB="0"/>
                </a:tc>
              </a:tr>
            </a:tbl>
          </a:graphicData>
        </a:graphic>
      </p:graphicFrame>
      <p:sp>
        <p:nvSpPr>
          <p:cNvPr id="8" name="2 Marcador de contenido"/>
          <p:cNvSpPr txBox="1">
            <a:spLocks/>
          </p:cNvSpPr>
          <p:nvPr/>
        </p:nvSpPr>
        <p:spPr>
          <a:xfrm>
            <a:off x="395536" y="260648"/>
            <a:ext cx="6635080" cy="93610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70000"/>
              </a:lnSpc>
              <a:spcBef>
                <a:spcPts val="0"/>
              </a:spcBef>
              <a:buNone/>
            </a:pPr>
            <a:r>
              <a:rPr lang="es-EC" dirty="0" smtClean="0">
                <a:solidFill>
                  <a:schemeClr val="bg1"/>
                </a:solidFill>
              </a:rPr>
              <a:t>Características agronómicas del pasto saboya</a:t>
            </a:r>
            <a:endParaRPr lang="es-EC" dirty="0">
              <a:solidFill>
                <a:schemeClr val="bg1"/>
              </a:solidFill>
            </a:endParaRPr>
          </a:p>
        </p:txBody>
      </p:sp>
      <p:pic>
        <p:nvPicPr>
          <p:cNvPr id="6" name="5 Imagen"/>
          <p:cNvPicPr/>
          <p:nvPr/>
        </p:nvPicPr>
        <p:blipFill>
          <a:blip r:embed="rId4" cstate="print"/>
          <a:srcRect/>
          <a:stretch>
            <a:fillRect/>
          </a:stretch>
        </p:blipFill>
        <p:spPr bwMode="auto">
          <a:xfrm>
            <a:off x="6841298" y="-39560"/>
            <a:ext cx="2304256" cy="660247"/>
          </a:xfrm>
          <a:prstGeom prst="rect">
            <a:avLst/>
          </a:prstGeom>
          <a:noFill/>
        </p:spPr>
      </p:pic>
    </p:spTree>
    <p:extLst>
      <p:ext uri="{BB962C8B-B14F-4D97-AF65-F5344CB8AC3E}">
        <p14:creationId xmlns:p14="http://schemas.microsoft.com/office/powerpoint/2010/main" val="26334017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TotalTime>
  <Words>1810</Words>
  <Application>Microsoft Office PowerPoint</Application>
  <PresentationFormat>Presentación en pantalla (4:3)</PresentationFormat>
  <Paragraphs>389</Paragraphs>
  <Slides>32</Slides>
  <Notes>18</Notes>
  <HiddenSlides>0</HiddenSlides>
  <MMClips>0</MMClips>
  <ScaleCrop>false</ScaleCrop>
  <HeadingPairs>
    <vt:vector size="4" baseType="variant">
      <vt:variant>
        <vt:lpstr>Tema</vt:lpstr>
      </vt:variant>
      <vt:variant>
        <vt:i4>1</vt:i4>
      </vt:variant>
      <vt:variant>
        <vt:lpstr>Títulos de diapositiva</vt:lpstr>
      </vt:variant>
      <vt:variant>
        <vt:i4>32</vt:i4>
      </vt:variant>
    </vt:vector>
  </HeadingPairs>
  <TitlesOfParts>
    <vt:vector size="33" baseType="lpstr">
      <vt:lpstr>Tema de Office</vt:lpstr>
      <vt:lpstr>TEMA: “PRODUCCIÓN Y CALIDAD FORRAJERA DE PASTO SABOYA (Panicum máximum Jacq) A DIFERENTES EDADES Y ALTURAS DE CORTE”</vt:lpstr>
      <vt:lpstr>INTRODUCCIÓN</vt:lpstr>
      <vt:lpstr>Presentación de PowerPoint</vt:lpstr>
      <vt:lpstr>Presentación de PowerPoint</vt:lpstr>
      <vt:lpstr>Presentación de PowerPoint</vt:lpstr>
      <vt:lpstr>Presentación de PowerPoint</vt:lpstr>
      <vt:lpstr>REVISIÓN DE LITERATURA</vt:lpstr>
      <vt:lpstr>Presentación de PowerPoint</vt:lpstr>
      <vt:lpstr>Presentación de PowerPoint</vt:lpstr>
      <vt:lpstr>Presentación de PowerPoint</vt:lpstr>
      <vt:lpstr>Presentación de PowerPoint</vt:lpstr>
      <vt:lpstr>Presentación de PowerPoint</vt:lpstr>
      <vt:lpstr>Presentación de PowerPoint</vt:lpstr>
      <vt:lpstr>MATERIALES Y MÉTODOS</vt:lpstr>
      <vt:lpstr>Presentación de PowerPoint</vt:lpstr>
      <vt:lpstr>Presentación de PowerPoint</vt:lpstr>
      <vt:lpstr>Presentación de PowerPoint</vt:lpstr>
      <vt:lpstr>Presentación de PowerPoint</vt:lpstr>
      <vt:lpstr>RESULTADOS</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lpstr>Presentación de PowerPoint</vt:lpstr>
      <vt:lpstr>RECOMENDACIONES</vt:lpstr>
      <vt:lpstr>Presentación de PowerPoint</vt:lpstr>
      <vt:lpstr>Presentación de PowerPoint</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“PRODUCCIÓN Y CALIDAD FORRAJERA DE PASTO SABOYA (Panicum máximum Jacq) A DIFERENTES EDADES Y ALTURAS DE CORTE”</dc:title>
  <dc:creator>ANDRES</dc:creator>
  <cp:lastModifiedBy>ANDRES</cp:lastModifiedBy>
  <cp:revision>46</cp:revision>
  <dcterms:created xsi:type="dcterms:W3CDTF">2015-08-17T12:51:16Z</dcterms:created>
  <dcterms:modified xsi:type="dcterms:W3CDTF">2015-08-19T16:05:05Z</dcterms:modified>
</cp:coreProperties>
</file>