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8" r:id="rId3"/>
    <p:sldId id="259" r:id="rId4"/>
    <p:sldId id="274" r:id="rId5"/>
    <p:sldId id="275" r:id="rId6"/>
    <p:sldId id="276" r:id="rId7"/>
    <p:sldId id="278" r:id="rId8"/>
    <p:sldId id="277" r:id="rId9"/>
    <p:sldId id="279" r:id="rId10"/>
    <p:sldId id="280" r:id="rId11"/>
    <p:sldId id="281" r:id="rId12"/>
    <p:sldId id="282" r:id="rId13"/>
    <p:sldId id="288" r:id="rId14"/>
    <p:sldId id="289" r:id="rId15"/>
    <p:sldId id="283" r:id="rId16"/>
    <p:sldId id="284" r:id="rId17"/>
    <p:sldId id="285" r:id="rId18"/>
    <p:sldId id="286"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6842B1-260B-4627-8641-820548973315}" type="datetimeFigureOut">
              <a:rPr lang="es-EC" smtClean="0"/>
              <a:t>16/06/2015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581DFD-5A85-4900-A6A1-06E6D880F165}" type="slidenum">
              <a:rPr lang="es-EC" smtClean="0"/>
              <a:t>‹Nº›</a:t>
            </a:fld>
            <a:endParaRPr lang="es-EC"/>
          </a:p>
        </p:txBody>
      </p:sp>
    </p:spTree>
    <p:extLst>
      <p:ext uri="{BB962C8B-B14F-4D97-AF65-F5344CB8AC3E}">
        <p14:creationId xmlns:p14="http://schemas.microsoft.com/office/powerpoint/2010/main" val="346645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28581DFD-5A85-4900-A6A1-06E6D880F165}" type="slidenum">
              <a:rPr lang="es-EC" smtClean="0"/>
              <a:t>29</a:t>
            </a:fld>
            <a:endParaRPr lang="es-EC"/>
          </a:p>
        </p:txBody>
      </p:sp>
    </p:spTree>
    <p:extLst>
      <p:ext uri="{BB962C8B-B14F-4D97-AF65-F5344CB8AC3E}">
        <p14:creationId xmlns:p14="http://schemas.microsoft.com/office/powerpoint/2010/main" val="3841974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586079F-2852-4C17-9BC2-3A6D65D9DF1B}" type="datetimeFigureOut">
              <a:rPr lang="es-ES" smtClean="0"/>
              <a:t>16/06/2015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BE6F589-0355-45C7-BABC-A86D6F1405B9}" type="slidenum">
              <a:rPr lang="es-ES" smtClean="0"/>
              <a:t>‹Nº›</a:t>
            </a:fld>
            <a:endParaRPr lang="es-ES"/>
          </a:p>
        </p:txBody>
      </p:sp>
    </p:spTree>
    <p:extLst>
      <p:ext uri="{BB962C8B-B14F-4D97-AF65-F5344CB8AC3E}">
        <p14:creationId xmlns:p14="http://schemas.microsoft.com/office/powerpoint/2010/main" val="3592216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586079F-2852-4C17-9BC2-3A6D65D9DF1B}" type="datetimeFigureOut">
              <a:rPr lang="es-ES" smtClean="0"/>
              <a:t>16/06/2015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BE6F589-0355-45C7-BABC-A86D6F1405B9}" type="slidenum">
              <a:rPr lang="es-ES" smtClean="0"/>
              <a:t>‹Nº›</a:t>
            </a:fld>
            <a:endParaRPr lang="es-ES"/>
          </a:p>
        </p:txBody>
      </p:sp>
    </p:spTree>
    <p:extLst>
      <p:ext uri="{BB962C8B-B14F-4D97-AF65-F5344CB8AC3E}">
        <p14:creationId xmlns:p14="http://schemas.microsoft.com/office/powerpoint/2010/main" val="1331363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586079F-2852-4C17-9BC2-3A6D65D9DF1B}" type="datetimeFigureOut">
              <a:rPr lang="es-ES" smtClean="0"/>
              <a:t>16/06/2015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BE6F589-0355-45C7-BABC-A86D6F1405B9}" type="slidenum">
              <a:rPr lang="es-ES" smtClean="0"/>
              <a:t>‹Nº›</a:t>
            </a:fld>
            <a:endParaRPr lang="es-ES"/>
          </a:p>
        </p:txBody>
      </p:sp>
    </p:spTree>
    <p:extLst>
      <p:ext uri="{BB962C8B-B14F-4D97-AF65-F5344CB8AC3E}">
        <p14:creationId xmlns:p14="http://schemas.microsoft.com/office/powerpoint/2010/main" val="3404094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586079F-2852-4C17-9BC2-3A6D65D9DF1B}" type="datetimeFigureOut">
              <a:rPr lang="es-ES" smtClean="0"/>
              <a:t>16/06/2015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BE6F589-0355-45C7-BABC-A86D6F1405B9}" type="slidenum">
              <a:rPr lang="es-ES" smtClean="0"/>
              <a:t>‹Nº›</a:t>
            </a:fld>
            <a:endParaRPr lang="es-ES"/>
          </a:p>
        </p:txBody>
      </p:sp>
    </p:spTree>
    <p:extLst>
      <p:ext uri="{BB962C8B-B14F-4D97-AF65-F5344CB8AC3E}">
        <p14:creationId xmlns:p14="http://schemas.microsoft.com/office/powerpoint/2010/main" val="212031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586079F-2852-4C17-9BC2-3A6D65D9DF1B}" type="datetimeFigureOut">
              <a:rPr lang="es-ES" smtClean="0"/>
              <a:t>16/06/2015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BE6F589-0355-45C7-BABC-A86D6F1405B9}" type="slidenum">
              <a:rPr lang="es-ES" smtClean="0"/>
              <a:t>‹Nº›</a:t>
            </a:fld>
            <a:endParaRPr lang="es-ES"/>
          </a:p>
        </p:txBody>
      </p:sp>
    </p:spTree>
    <p:extLst>
      <p:ext uri="{BB962C8B-B14F-4D97-AF65-F5344CB8AC3E}">
        <p14:creationId xmlns:p14="http://schemas.microsoft.com/office/powerpoint/2010/main" val="4116584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586079F-2852-4C17-9BC2-3A6D65D9DF1B}" type="datetimeFigureOut">
              <a:rPr lang="es-ES" smtClean="0"/>
              <a:t>16/06/2015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BE6F589-0355-45C7-BABC-A86D6F1405B9}" type="slidenum">
              <a:rPr lang="es-ES" smtClean="0"/>
              <a:t>‹Nº›</a:t>
            </a:fld>
            <a:endParaRPr lang="es-ES"/>
          </a:p>
        </p:txBody>
      </p:sp>
    </p:spTree>
    <p:extLst>
      <p:ext uri="{BB962C8B-B14F-4D97-AF65-F5344CB8AC3E}">
        <p14:creationId xmlns:p14="http://schemas.microsoft.com/office/powerpoint/2010/main" val="2946647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586079F-2852-4C17-9BC2-3A6D65D9DF1B}" type="datetimeFigureOut">
              <a:rPr lang="es-ES" smtClean="0"/>
              <a:t>16/06/2015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BE6F589-0355-45C7-BABC-A86D6F1405B9}" type="slidenum">
              <a:rPr lang="es-ES" smtClean="0"/>
              <a:t>‹Nº›</a:t>
            </a:fld>
            <a:endParaRPr lang="es-ES"/>
          </a:p>
        </p:txBody>
      </p:sp>
    </p:spTree>
    <p:extLst>
      <p:ext uri="{BB962C8B-B14F-4D97-AF65-F5344CB8AC3E}">
        <p14:creationId xmlns:p14="http://schemas.microsoft.com/office/powerpoint/2010/main" val="93682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586079F-2852-4C17-9BC2-3A6D65D9DF1B}" type="datetimeFigureOut">
              <a:rPr lang="es-ES" smtClean="0"/>
              <a:t>16/06/2015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BE6F589-0355-45C7-BABC-A86D6F1405B9}" type="slidenum">
              <a:rPr lang="es-ES" smtClean="0"/>
              <a:t>‹Nº›</a:t>
            </a:fld>
            <a:endParaRPr lang="es-ES"/>
          </a:p>
        </p:txBody>
      </p:sp>
    </p:spTree>
    <p:extLst>
      <p:ext uri="{BB962C8B-B14F-4D97-AF65-F5344CB8AC3E}">
        <p14:creationId xmlns:p14="http://schemas.microsoft.com/office/powerpoint/2010/main" val="44816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586079F-2852-4C17-9BC2-3A6D65D9DF1B}" type="datetimeFigureOut">
              <a:rPr lang="es-ES" smtClean="0"/>
              <a:t>16/06/2015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BE6F589-0355-45C7-BABC-A86D6F1405B9}" type="slidenum">
              <a:rPr lang="es-ES" smtClean="0"/>
              <a:t>‹Nº›</a:t>
            </a:fld>
            <a:endParaRPr lang="es-ES"/>
          </a:p>
        </p:txBody>
      </p:sp>
    </p:spTree>
    <p:extLst>
      <p:ext uri="{BB962C8B-B14F-4D97-AF65-F5344CB8AC3E}">
        <p14:creationId xmlns:p14="http://schemas.microsoft.com/office/powerpoint/2010/main" val="3203848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586079F-2852-4C17-9BC2-3A6D65D9DF1B}" type="datetimeFigureOut">
              <a:rPr lang="es-ES" smtClean="0"/>
              <a:t>16/06/2015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BE6F589-0355-45C7-BABC-A86D6F1405B9}" type="slidenum">
              <a:rPr lang="es-ES" smtClean="0"/>
              <a:t>‹Nº›</a:t>
            </a:fld>
            <a:endParaRPr lang="es-ES"/>
          </a:p>
        </p:txBody>
      </p:sp>
    </p:spTree>
    <p:extLst>
      <p:ext uri="{BB962C8B-B14F-4D97-AF65-F5344CB8AC3E}">
        <p14:creationId xmlns:p14="http://schemas.microsoft.com/office/powerpoint/2010/main" val="4046875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586079F-2852-4C17-9BC2-3A6D65D9DF1B}" type="datetimeFigureOut">
              <a:rPr lang="es-ES" smtClean="0"/>
              <a:t>16/06/2015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BE6F589-0355-45C7-BABC-A86D6F1405B9}" type="slidenum">
              <a:rPr lang="es-ES" smtClean="0"/>
              <a:t>‹Nº›</a:t>
            </a:fld>
            <a:endParaRPr lang="es-ES"/>
          </a:p>
        </p:txBody>
      </p:sp>
    </p:spTree>
    <p:extLst>
      <p:ext uri="{BB962C8B-B14F-4D97-AF65-F5344CB8AC3E}">
        <p14:creationId xmlns:p14="http://schemas.microsoft.com/office/powerpoint/2010/main" val="792045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86079F-2852-4C17-9BC2-3A6D65D9DF1B}" type="datetimeFigureOut">
              <a:rPr lang="es-ES" smtClean="0"/>
              <a:t>16/06/2015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E6F589-0355-45C7-BABC-A86D6F1405B9}" type="slidenum">
              <a:rPr lang="es-ES" smtClean="0"/>
              <a:t>‹Nº›</a:t>
            </a:fld>
            <a:endParaRPr lang="es-ES"/>
          </a:p>
        </p:txBody>
      </p:sp>
    </p:spTree>
    <p:extLst>
      <p:ext uri="{BB962C8B-B14F-4D97-AF65-F5344CB8AC3E}">
        <p14:creationId xmlns:p14="http://schemas.microsoft.com/office/powerpoint/2010/main" val="3655663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683568" y="2708920"/>
            <a:ext cx="8229600" cy="1944216"/>
          </a:xfrm>
        </p:spPr>
        <p:txBody>
          <a:bodyPr>
            <a:normAutofit/>
          </a:bodyPr>
          <a:lstStyle/>
          <a:p>
            <a:pPr marL="0" indent="0" algn="ctr">
              <a:buNone/>
            </a:pPr>
            <a:r>
              <a:rPr lang="es-ES" sz="2800" b="1" dirty="0"/>
              <a:t>EVALUACIÓN  DE DOS DILUYENTES CASEROS Y UN DILUYENTE COMERCIAL PARA CRIOPRESERVAR SEMEN BOVINO DE LAS RAZAS BROWN SWISS Y PATUA </a:t>
            </a:r>
            <a:endParaRPr lang="es-ES" sz="2800" b="1" dirty="0" smtClean="0"/>
          </a:p>
          <a:p>
            <a:pPr marL="0" indent="0" algn="ctr">
              <a:buNone/>
            </a:pPr>
            <a:r>
              <a:rPr lang="es-ES" sz="2800" b="1" dirty="0" smtClean="0"/>
              <a:t>(</a:t>
            </a:r>
            <a:r>
              <a:rPr lang="es-ES" sz="2800" b="1" i="1" dirty="0" err="1"/>
              <a:t>Bos</a:t>
            </a:r>
            <a:r>
              <a:rPr lang="es-ES" sz="2800" b="1" i="1" dirty="0"/>
              <a:t> </a:t>
            </a:r>
            <a:r>
              <a:rPr lang="es-ES" sz="2800" b="1" i="1" dirty="0" err="1"/>
              <a:t>taurus</a:t>
            </a:r>
            <a:r>
              <a:rPr lang="es-ES" sz="2800" b="1" i="1" dirty="0"/>
              <a:t>) </a:t>
            </a:r>
            <a:r>
              <a:rPr lang="es-ES" sz="2800" b="1" dirty="0"/>
              <a:t>EN EL TRÓPICO HÚMEDO</a:t>
            </a:r>
            <a:endParaRPr lang="es-ES" sz="2800" dirty="0"/>
          </a:p>
          <a:p>
            <a:endParaRPr lang="es-ES" sz="4000" dirty="0"/>
          </a:p>
          <a:p>
            <a:pPr marL="0" indent="0" algn="ctr">
              <a:buNone/>
            </a:pPr>
            <a:endParaRPr lang="es-ES" sz="4000" dirty="0"/>
          </a:p>
        </p:txBody>
      </p:sp>
      <p:pic>
        <p:nvPicPr>
          <p:cNvPr id="1026" name="Picture 2" descr="http://blogs.espe.edu.ec/wp-content/uploads/2013/09/LOGO-PRINCIPAL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83816"/>
            <a:ext cx="7390808" cy="1629847"/>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4216896" y="5335761"/>
            <a:ext cx="4572000" cy="1077218"/>
          </a:xfrm>
          <a:prstGeom prst="rect">
            <a:avLst/>
          </a:prstGeom>
        </p:spPr>
        <p:txBody>
          <a:bodyPr>
            <a:spAutoFit/>
          </a:bodyPr>
          <a:lstStyle/>
          <a:p>
            <a:r>
              <a:rPr lang="es-ES_tradnl" sz="1600" b="1" dirty="0"/>
              <a:t>AUTORA: PALACIOS RAMÍREZ LISBETH FABIOLA</a:t>
            </a:r>
            <a:endParaRPr lang="es-ES" sz="1600" dirty="0" smtClean="0">
              <a:effectLst/>
            </a:endParaRPr>
          </a:p>
          <a:p>
            <a:r>
              <a:rPr lang="es-ES_tradnl" sz="1600" b="1" dirty="0"/>
              <a:t>  </a:t>
            </a:r>
            <a:endParaRPr lang="es-ES" sz="1600" dirty="0" smtClean="0">
              <a:effectLst/>
            </a:endParaRPr>
          </a:p>
          <a:p>
            <a:r>
              <a:rPr lang="es-ES_tradnl" sz="1600" b="1" dirty="0"/>
              <a:t>DIRECTOR: 	Dr. FREDY CARRERA MSc.</a:t>
            </a:r>
            <a:endParaRPr lang="es-ES" sz="1600" dirty="0"/>
          </a:p>
          <a:p>
            <a:r>
              <a:rPr lang="es-ES_tradnl" sz="1600" b="1" dirty="0"/>
              <a:t>CODIRECTOR: 	Dr. FÉLIX VALDIVIESO</a:t>
            </a:r>
            <a:endParaRPr lang="es-ES" sz="1600" dirty="0">
              <a:effectLst/>
            </a:endParaRPr>
          </a:p>
        </p:txBody>
      </p:sp>
    </p:spTree>
    <p:extLst>
      <p:ext uri="{BB962C8B-B14F-4D97-AF65-F5344CB8AC3E}">
        <p14:creationId xmlns:p14="http://schemas.microsoft.com/office/powerpoint/2010/main" val="2460765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DILUYENTES-PREPARACIÓN</a:t>
            </a:r>
          </a:p>
        </p:txBody>
      </p:sp>
      <p:sp>
        <p:nvSpPr>
          <p:cNvPr id="5" name="4 Rectángulo redondeado"/>
          <p:cNvSpPr/>
          <p:nvPr/>
        </p:nvSpPr>
        <p:spPr>
          <a:xfrm>
            <a:off x="971600" y="1484784"/>
            <a:ext cx="1872208" cy="7200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600" dirty="0" smtClean="0">
                <a:solidFill>
                  <a:schemeClr val="tx1"/>
                </a:solidFill>
              </a:rPr>
              <a:t>Andromed</a:t>
            </a:r>
            <a:endParaRPr lang="es-EC" sz="1600" dirty="0">
              <a:solidFill>
                <a:schemeClr val="tx1"/>
              </a:solidFill>
            </a:endParaRPr>
          </a:p>
        </p:txBody>
      </p:sp>
      <p:sp>
        <p:nvSpPr>
          <p:cNvPr id="6" name="5 Rectángulo redondeado"/>
          <p:cNvSpPr/>
          <p:nvPr/>
        </p:nvSpPr>
        <p:spPr>
          <a:xfrm>
            <a:off x="3563888" y="1431713"/>
            <a:ext cx="1872208" cy="7200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600" dirty="0" smtClean="0">
                <a:solidFill>
                  <a:schemeClr val="tx1"/>
                </a:solidFill>
              </a:rPr>
              <a:t>Yema de huevo y citrato (EYC)</a:t>
            </a:r>
            <a:endParaRPr lang="es-EC" sz="1600" dirty="0">
              <a:solidFill>
                <a:schemeClr val="tx1"/>
              </a:solidFill>
            </a:endParaRPr>
          </a:p>
        </p:txBody>
      </p:sp>
      <p:sp>
        <p:nvSpPr>
          <p:cNvPr id="7" name="6 Rectángulo redondeado"/>
          <p:cNvSpPr/>
          <p:nvPr/>
        </p:nvSpPr>
        <p:spPr>
          <a:xfrm>
            <a:off x="6516216" y="1404183"/>
            <a:ext cx="1872208"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600" dirty="0" smtClean="0">
                <a:solidFill>
                  <a:schemeClr val="tx1"/>
                </a:solidFill>
              </a:rPr>
              <a:t>Triladyl</a:t>
            </a:r>
            <a:endParaRPr lang="es-EC" sz="1600" dirty="0">
              <a:solidFill>
                <a:schemeClr val="tx1"/>
              </a:solidFill>
            </a:endParaRPr>
          </a:p>
        </p:txBody>
      </p:sp>
      <p:pic>
        <p:nvPicPr>
          <p:cNvPr id="8" name="7 Imagen" descr="C:\Users\Usuario\Desktop\ESPE LIS\lis fotos\fotos tesis lis\DSC0928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304" y="4725144"/>
            <a:ext cx="2014872" cy="18448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3" descr="C:\Users\Usuario\Desktop\ESPE LIS\lis fotos\fotos tesis lis\DSC0985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781" r="4831" b="24101"/>
          <a:stretch/>
        </p:blipFill>
        <p:spPr bwMode="auto">
          <a:xfrm>
            <a:off x="6325936" y="2729552"/>
            <a:ext cx="2252768" cy="22836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10 Flecha derecha"/>
          <p:cNvSpPr/>
          <p:nvPr/>
        </p:nvSpPr>
        <p:spPr>
          <a:xfrm rot="18859021">
            <a:off x="3171203" y="5517232"/>
            <a:ext cx="364620" cy="428605"/>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C"/>
          </a:p>
        </p:txBody>
      </p:sp>
      <p:sp>
        <p:nvSpPr>
          <p:cNvPr id="12" name="11 Flecha derecha"/>
          <p:cNvSpPr/>
          <p:nvPr/>
        </p:nvSpPr>
        <p:spPr>
          <a:xfrm>
            <a:off x="5724128" y="3706783"/>
            <a:ext cx="432048" cy="298281"/>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C"/>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5823" y="2745981"/>
            <a:ext cx="2366656" cy="2507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12 Imagen" descr="C:\Users\Usuario\Desktop\ESPE LIS\lis fotos\fotos cam\DSC0928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8938" y="2476076"/>
            <a:ext cx="2269604" cy="17398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2 Flecha abajo"/>
          <p:cNvSpPr/>
          <p:nvPr/>
        </p:nvSpPr>
        <p:spPr>
          <a:xfrm>
            <a:off x="1753740" y="4365104"/>
            <a:ext cx="15396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84674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ircle(in)">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circle(in)">
                                      <p:cBhvr>
                                        <p:cTn id="51" dur="20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down)">
                                      <p:cBhvr>
                                        <p:cTn id="5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11" grpId="0" animBg="1"/>
      <p:bldP spid="1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948903" y="908720"/>
            <a:ext cx="2232248" cy="72008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C" sz="1600" dirty="0" smtClean="0">
                <a:solidFill>
                  <a:schemeClr val="tx1"/>
                </a:solidFill>
              </a:rPr>
              <a:t>Armado de la vagina artificial</a:t>
            </a:r>
            <a:endParaRPr lang="es-EC" sz="1600" dirty="0">
              <a:solidFill>
                <a:schemeClr val="tx1"/>
              </a:solidFill>
            </a:endParaRPr>
          </a:p>
        </p:txBody>
      </p:sp>
      <p:sp>
        <p:nvSpPr>
          <p:cNvPr id="5" name="4 Rectángulo redondeado"/>
          <p:cNvSpPr/>
          <p:nvPr/>
        </p:nvSpPr>
        <p:spPr>
          <a:xfrm>
            <a:off x="4896036" y="1916833"/>
            <a:ext cx="2232248" cy="72008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C" sz="1600" dirty="0" smtClean="0">
                <a:solidFill>
                  <a:schemeClr val="tx1"/>
                </a:solidFill>
              </a:rPr>
              <a:t>Preparación del laboratorio</a:t>
            </a:r>
            <a:endParaRPr lang="es-EC" sz="1600" dirty="0">
              <a:solidFill>
                <a:schemeClr val="tx1"/>
              </a:solidFill>
            </a:endParaRPr>
          </a:p>
        </p:txBody>
      </p:sp>
      <p:pic>
        <p:nvPicPr>
          <p:cNvPr id="6" name="5 Imagen" descr="E:\BlackBerry\pictures\tesis\Laboratorio\vaginas artificiales.jpg"/>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9552" y="1916833"/>
            <a:ext cx="2676445" cy="20763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6 Imagen" descr="C:\Users\Usuario\Desktop\ESPE LIS\lis fotos\fotos tesis lis\DSC0980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3645024"/>
            <a:ext cx="2520280" cy="2304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7 Imagen" descr="C:\Users\Usuario\Desktop\ESPE LIS\lis fotos\fotos tesis lis\DSC09848.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872" y="3284984"/>
            <a:ext cx="2232248" cy="2202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9 Flecha derecha"/>
          <p:cNvSpPr/>
          <p:nvPr/>
        </p:nvSpPr>
        <p:spPr>
          <a:xfrm>
            <a:off x="5796136" y="4509120"/>
            <a:ext cx="21602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10004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948902" y="908720"/>
            <a:ext cx="5207273" cy="72008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C" sz="2400" dirty="0" smtClean="0">
                <a:solidFill>
                  <a:schemeClr val="tx1"/>
                </a:solidFill>
              </a:rPr>
              <a:t>Recolección de semen bovino</a:t>
            </a:r>
            <a:endParaRPr lang="es-EC" sz="2400" dirty="0">
              <a:solidFill>
                <a:schemeClr val="tx1"/>
              </a:solidFill>
            </a:endParaRPr>
          </a:p>
        </p:txBody>
      </p:sp>
      <p:pic>
        <p:nvPicPr>
          <p:cNvPr id="5" name="4 Imagen" descr="C:\Users\Usuario\Desktop\ESPE LIS\lis fotos\fotos tesis lis\DSC0985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988840"/>
            <a:ext cx="3456384" cy="2880320"/>
          </a:xfrm>
          <a:prstGeom prst="rect">
            <a:avLst/>
          </a:prstGeom>
          <a:ln w="88900" cap="sq" cmpd="thickThin">
            <a:solidFill>
              <a:srgbClr val="000000"/>
            </a:solidFill>
            <a:prstDash val="solid"/>
            <a:miter lim="800000"/>
          </a:ln>
          <a:effectLst>
            <a:innerShdw blurRad="76200">
              <a:srgbClr val="000000"/>
            </a:innerShdw>
          </a:effectLst>
        </p:spPr>
      </p:pic>
      <p:pic>
        <p:nvPicPr>
          <p:cNvPr id="6" name="5 Imagen" descr="C:\Users\Usuario\Desktop\ESPE LIS\lis fotos\fotos tesis lis\DSC0985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2276872"/>
            <a:ext cx="3384376" cy="2796004"/>
          </a:xfrm>
          <a:prstGeom prst="rect">
            <a:avLst/>
          </a:prstGeom>
          <a:ln w="88900" cap="sq" cmpd="thickThin">
            <a:solidFill>
              <a:srgbClr val="000000"/>
            </a:solidFill>
            <a:prstDash val="solid"/>
            <a:miter lim="800000"/>
          </a:ln>
          <a:effectLst>
            <a:innerShdw blurRad="76200">
              <a:srgbClr val="000000"/>
            </a:innerShdw>
          </a:effectLst>
        </p:spPr>
      </p:pic>
      <p:sp>
        <p:nvSpPr>
          <p:cNvPr id="7" name="6 Rectángulo redondeado"/>
          <p:cNvSpPr/>
          <p:nvPr/>
        </p:nvSpPr>
        <p:spPr>
          <a:xfrm>
            <a:off x="1074307" y="5105846"/>
            <a:ext cx="2129541" cy="7200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400" i="1" dirty="0" smtClean="0">
                <a:solidFill>
                  <a:schemeClr val="tx1"/>
                </a:solidFill>
              </a:rPr>
              <a:t>Brown swiss</a:t>
            </a:r>
            <a:endParaRPr lang="es-EC" sz="2400" i="1" dirty="0">
              <a:solidFill>
                <a:schemeClr val="tx1"/>
              </a:solidFill>
            </a:endParaRPr>
          </a:p>
        </p:txBody>
      </p:sp>
      <p:sp>
        <p:nvSpPr>
          <p:cNvPr id="8" name="7 Rectángulo redondeado"/>
          <p:cNvSpPr/>
          <p:nvPr/>
        </p:nvSpPr>
        <p:spPr>
          <a:xfrm>
            <a:off x="5523453" y="5465886"/>
            <a:ext cx="2129541" cy="7200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400" i="1" dirty="0" smtClean="0">
                <a:solidFill>
                  <a:schemeClr val="tx1"/>
                </a:solidFill>
              </a:rPr>
              <a:t>Patua</a:t>
            </a:r>
            <a:endParaRPr lang="es-EC" sz="2400" i="1" dirty="0">
              <a:solidFill>
                <a:schemeClr val="tx1"/>
              </a:solidFill>
            </a:endParaRPr>
          </a:p>
        </p:txBody>
      </p:sp>
    </p:spTree>
    <p:extLst>
      <p:ext uri="{BB962C8B-B14F-4D97-AF65-F5344CB8AC3E}">
        <p14:creationId xmlns:p14="http://schemas.microsoft.com/office/powerpoint/2010/main" val="149848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2123728" y="692696"/>
            <a:ext cx="5207273" cy="7200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2400" dirty="0"/>
              <a:t>Protocolo de </a:t>
            </a:r>
            <a:r>
              <a:rPr lang="es-EC" sz="2400" dirty="0" smtClean="0"/>
              <a:t>congelamiento de semen</a:t>
            </a:r>
            <a:endParaRPr lang="es-EC" sz="2400" dirty="0">
              <a:solidFill>
                <a:schemeClr val="tx1"/>
              </a:solidFill>
            </a:endParaRPr>
          </a:p>
        </p:txBody>
      </p:sp>
      <p:pic>
        <p:nvPicPr>
          <p:cNvPr id="5" name="4 Imagen" descr="C:\Users\Usuario\Desktop\ESPE LIS\lis fotos\fotos tesis lis\DSC0984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700808"/>
            <a:ext cx="2088232" cy="1656184"/>
          </a:xfrm>
          <a:prstGeom prst="rect">
            <a:avLst/>
          </a:prstGeom>
          <a:noFill/>
          <a:ln>
            <a:noFill/>
          </a:ln>
        </p:spPr>
      </p:pic>
      <p:pic>
        <p:nvPicPr>
          <p:cNvPr id="6" name="5 Imagen" descr="C:\Users\Usuario\Desktop\ESPE LIS\lis fotos\fotos tesis lis\DSC0986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2780928"/>
            <a:ext cx="2376264" cy="1872208"/>
          </a:xfrm>
          <a:prstGeom prst="rect">
            <a:avLst/>
          </a:prstGeom>
          <a:noFill/>
          <a:ln>
            <a:noFill/>
          </a:ln>
        </p:spPr>
      </p:pic>
      <p:pic>
        <p:nvPicPr>
          <p:cNvPr id="7"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20976" y="3933056"/>
            <a:ext cx="2660935" cy="2005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redondeado"/>
          <p:cNvSpPr/>
          <p:nvPr/>
        </p:nvSpPr>
        <p:spPr>
          <a:xfrm>
            <a:off x="1034480" y="3901868"/>
            <a:ext cx="1665312" cy="7200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2400" b="1" dirty="0" smtClean="0"/>
              <a:t>Diluyente</a:t>
            </a:r>
            <a:endParaRPr lang="es-EC" sz="2400" dirty="0">
              <a:solidFill>
                <a:schemeClr val="tx1"/>
              </a:solidFill>
            </a:endParaRPr>
          </a:p>
        </p:txBody>
      </p:sp>
      <p:sp>
        <p:nvSpPr>
          <p:cNvPr id="9" name="8 Rectángulo redondeado"/>
          <p:cNvSpPr/>
          <p:nvPr/>
        </p:nvSpPr>
        <p:spPr>
          <a:xfrm>
            <a:off x="6498345" y="2780928"/>
            <a:ext cx="1665312" cy="7200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2400" b="1" dirty="0" smtClean="0"/>
              <a:t>Envasado</a:t>
            </a:r>
            <a:endParaRPr lang="es-EC" sz="2400" dirty="0">
              <a:solidFill>
                <a:schemeClr val="tx1"/>
              </a:solidFill>
            </a:endParaRPr>
          </a:p>
        </p:txBody>
      </p:sp>
    </p:spTree>
    <p:extLst>
      <p:ext uri="{BB962C8B-B14F-4D97-AF65-F5344CB8AC3E}">
        <p14:creationId xmlns:p14="http://schemas.microsoft.com/office/powerpoint/2010/main" val="390960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2123728" y="692696"/>
            <a:ext cx="5207273" cy="7200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2400" dirty="0"/>
              <a:t>Protocolo de </a:t>
            </a:r>
            <a:r>
              <a:rPr lang="es-EC" sz="2400" dirty="0" smtClean="0"/>
              <a:t>congelamiento de semen</a:t>
            </a:r>
            <a:endParaRPr lang="es-EC" sz="2400" dirty="0">
              <a:solidFill>
                <a:schemeClr val="tx1"/>
              </a:solidFill>
            </a:endParaRPr>
          </a:p>
        </p:txBody>
      </p:sp>
      <p:pic>
        <p:nvPicPr>
          <p:cNvPr id="5" name="4 Imagen" descr="C:\Users\Usuario\Desktop\ESPE LIS\lis fotos\fotos tesis lis\DSC0987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2302" y="4002771"/>
            <a:ext cx="2197398" cy="2007850"/>
          </a:xfrm>
          <a:prstGeom prst="rect">
            <a:avLst/>
          </a:prstGeom>
          <a:noFill/>
          <a:ln>
            <a:noFill/>
          </a:ln>
        </p:spPr>
      </p:pic>
      <p:pic>
        <p:nvPicPr>
          <p:cNvPr id="6" name="5 Imagen" descr="C:\Users\Usuario\Desktop\ESPE LIS\lis fotos\fotos tesis lis\DSC0988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520825"/>
            <a:ext cx="2232248" cy="2196207"/>
          </a:xfrm>
          <a:prstGeom prst="rect">
            <a:avLst/>
          </a:prstGeom>
          <a:noFill/>
          <a:ln>
            <a:noFill/>
          </a:ln>
        </p:spPr>
      </p:pic>
      <p:pic>
        <p:nvPicPr>
          <p:cNvPr id="10"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31840" y="2994176"/>
            <a:ext cx="2672909" cy="2010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Rectángulo redondeado"/>
          <p:cNvSpPr/>
          <p:nvPr/>
        </p:nvSpPr>
        <p:spPr>
          <a:xfrm>
            <a:off x="467544" y="3901868"/>
            <a:ext cx="2232248" cy="7200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2400" b="1" dirty="0" smtClean="0"/>
              <a:t>Curva de congelamiento</a:t>
            </a:r>
            <a:endParaRPr lang="es-EC" sz="2400" dirty="0">
              <a:solidFill>
                <a:schemeClr val="tx1"/>
              </a:solidFill>
            </a:endParaRPr>
          </a:p>
        </p:txBody>
      </p:sp>
      <p:sp>
        <p:nvSpPr>
          <p:cNvPr id="12" name="11 Rectángulo redondeado"/>
          <p:cNvSpPr/>
          <p:nvPr/>
        </p:nvSpPr>
        <p:spPr>
          <a:xfrm>
            <a:off x="6173547" y="2780928"/>
            <a:ext cx="2232248" cy="7200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2400" b="1" dirty="0" smtClean="0"/>
              <a:t>Nitrógeno líquido</a:t>
            </a:r>
            <a:endParaRPr lang="es-EC" sz="2400" dirty="0">
              <a:solidFill>
                <a:schemeClr val="tx1"/>
              </a:solidFill>
            </a:endParaRPr>
          </a:p>
        </p:txBody>
      </p:sp>
      <p:sp>
        <p:nvSpPr>
          <p:cNvPr id="13" name="12 Rectángulo redondeado"/>
          <p:cNvSpPr/>
          <p:nvPr/>
        </p:nvSpPr>
        <p:spPr>
          <a:xfrm>
            <a:off x="3557043" y="5157192"/>
            <a:ext cx="2232248" cy="7200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2400" b="1" dirty="0" smtClean="0"/>
              <a:t>Ice Cube</a:t>
            </a:r>
            <a:endParaRPr lang="es-EC" sz="2400" dirty="0">
              <a:solidFill>
                <a:schemeClr val="tx1"/>
              </a:solidFill>
            </a:endParaRPr>
          </a:p>
        </p:txBody>
      </p:sp>
    </p:spTree>
    <p:extLst>
      <p:ext uri="{BB962C8B-B14F-4D97-AF65-F5344CB8AC3E}">
        <p14:creationId xmlns:p14="http://schemas.microsoft.com/office/powerpoint/2010/main" val="231775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circle(in)">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1440160"/>
          </a:xfrm>
        </p:spPr>
        <p:txBody>
          <a:bodyPr/>
          <a:lstStyle/>
          <a:p>
            <a:r>
              <a:rPr lang="es-ES"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EVALUACIÓN DE SEMEN </a:t>
            </a:r>
            <a:r>
              <a:rPr lang="es-ES"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FRESCO</a:t>
            </a:r>
            <a:r>
              <a:rPr lang="es-ES" u="sng" dirty="0" smtClean="0"/>
              <a:t/>
            </a:r>
            <a:br>
              <a:rPr lang="es-ES" u="sng" dirty="0" smtClean="0"/>
            </a:br>
            <a:endParaRPr lang="es-EC" sz="3500" b="1" u="sng" dirty="0"/>
          </a:p>
        </p:txBody>
      </p:sp>
      <p:sp>
        <p:nvSpPr>
          <p:cNvPr id="5" name="4 Rectángulo redondeado"/>
          <p:cNvSpPr/>
          <p:nvPr/>
        </p:nvSpPr>
        <p:spPr>
          <a:xfrm>
            <a:off x="2915816" y="1141124"/>
            <a:ext cx="3672408"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400" b="1" dirty="0"/>
              <a:t>Evaluación macroscópica de semen fresco</a:t>
            </a:r>
            <a:endParaRPr lang="es-EC" sz="2400" dirty="0">
              <a:solidFill>
                <a:schemeClr val="tx1"/>
              </a:solidFill>
            </a:endParaRPr>
          </a:p>
        </p:txBody>
      </p:sp>
      <p:sp>
        <p:nvSpPr>
          <p:cNvPr id="7" name="6 Rectángulo redondeado"/>
          <p:cNvSpPr/>
          <p:nvPr/>
        </p:nvSpPr>
        <p:spPr>
          <a:xfrm>
            <a:off x="683172" y="2060848"/>
            <a:ext cx="1242392" cy="7200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2400" b="1" dirty="0" smtClean="0"/>
              <a:t>Color</a:t>
            </a:r>
            <a:endParaRPr lang="es-EC" sz="2400" dirty="0">
              <a:solidFill>
                <a:schemeClr val="tx1"/>
              </a:solidFill>
            </a:endParaRPr>
          </a:p>
        </p:txBody>
      </p:sp>
      <p:sp>
        <p:nvSpPr>
          <p:cNvPr id="8" name="7 Rectángulo redondeado"/>
          <p:cNvSpPr/>
          <p:nvPr/>
        </p:nvSpPr>
        <p:spPr>
          <a:xfrm>
            <a:off x="395536" y="4782553"/>
            <a:ext cx="1432172"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400" b="1" dirty="0" smtClean="0">
                <a:solidFill>
                  <a:schemeClr val="dk1"/>
                </a:solidFill>
              </a:rPr>
              <a:t>Volumen</a:t>
            </a:r>
            <a:endParaRPr lang="es-EC" sz="2400" b="1" dirty="0">
              <a:solidFill>
                <a:schemeClr val="dk1"/>
              </a:solidFill>
            </a:endParaRPr>
          </a:p>
        </p:txBody>
      </p:sp>
      <p:sp>
        <p:nvSpPr>
          <p:cNvPr id="9" name="8 Rectángulo redondeado"/>
          <p:cNvSpPr/>
          <p:nvPr/>
        </p:nvSpPr>
        <p:spPr>
          <a:xfrm>
            <a:off x="1925564" y="4532117"/>
            <a:ext cx="1584920" cy="7200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400" b="1" dirty="0">
                <a:solidFill>
                  <a:schemeClr val="dk1"/>
                </a:solidFill>
              </a:rPr>
              <a:t>Cuerpos extraños</a:t>
            </a:r>
          </a:p>
        </p:txBody>
      </p:sp>
      <p:sp>
        <p:nvSpPr>
          <p:cNvPr id="10" name="9 Rectángulo redondeado"/>
          <p:cNvSpPr/>
          <p:nvPr/>
        </p:nvSpPr>
        <p:spPr>
          <a:xfrm>
            <a:off x="6833147" y="1985079"/>
            <a:ext cx="1242392"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b="1" dirty="0" smtClean="0">
                <a:solidFill>
                  <a:schemeClr val="dk1"/>
                </a:solidFill>
              </a:rPr>
              <a:t>pH</a:t>
            </a:r>
            <a:endParaRPr lang="es-EC" sz="2400" b="1" dirty="0">
              <a:solidFill>
                <a:schemeClr val="dk1"/>
              </a:solidFill>
            </a:endParaRPr>
          </a:p>
        </p:txBody>
      </p:sp>
      <p:sp>
        <p:nvSpPr>
          <p:cNvPr id="13" name="12 Rectángulo"/>
          <p:cNvSpPr/>
          <p:nvPr/>
        </p:nvSpPr>
        <p:spPr>
          <a:xfrm>
            <a:off x="395537" y="2997771"/>
            <a:ext cx="1530028" cy="1548478"/>
          </a:xfrm>
          <a:prstGeom prst="rect">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544537"/>
              <a:satOff val="21210"/>
              <a:lumOff val="3830"/>
              <a:alphaOff val="0"/>
            </a:schemeClr>
          </a:effectRef>
          <a:fontRef idx="minor">
            <a:schemeClr val="lt1">
              <a:hueOff val="0"/>
              <a:satOff val="0"/>
              <a:lumOff val="0"/>
              <a:alphaOff val="0"/>
            </a:schemeClr>
          </a:fontRef>
        </p:style>
      </p:sp>
      <p:sp>
        <p:nvSpPr>
          <p:cNvPr id="12" name="11 Rectángulo redondeado"/>
          <p:cNvSpPr/>
          <p:nvPr/>
        </p:nvSpPr>
        <p:spPr>
          <a:xfrm>
            <a:off x="2077964" y="3341539"/>
            <a:ext cx="1242392" cy="7200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2400" b="1" dirty="0" smtClean="0"/>
              <a:t>Olor</a:t>
            </a:r>
            <a:endParaRPr lang="es-EC" sz="2400" dirty="0">
              <a:solidFill>
                <a:schemeClr val="tx1"/>
              </a:solidFill>
            </a:endParaRPr>
          </a:p>
        </p:txBody>
      </p:sp>
      <p:sp>
        <p:nvSpPr>
          <p:cNvPr id="15" name="14 Rectángulo"/>
          <p:cNvSpPr/>
          <p:nvPr/>
        </p:nvSpPr>
        <p:spPr>
          <a:xfrm>
            <a:off x="6803834" y="2997770"/>
            <a:ext cx="1872622" cy="1894387"/>
          </a:xfrm>
          <a:prstGeom prst="rect">
            <a:avLst/>
          </a:prstGeom>
          <a:blipFill rotWithShape="1">
            <a:blip r:embed="rId3"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1089074"/>
              <a:satOff val="42421"/>
              <a:lumOff val="7660"/>
              <a:alphaOff val="0"/>
            </a:schemeClr>
          </a:effectRef>
          <a:fontRef idx="minor">
            <a:schemeClr val="lt1">
              <a:hueOff val="0"/>
              <a:satOff val="0"/>
              <a:lumOff val="0"/>
              <a:alphaOff val="0"/>
            </a:schemeClr>
          </a:fontRef>
        </p:style>
      </p:sp>
      <p:sp>
        <p:nvSpPr>
          <p:cNvPr id="11" name="10 Rectángulo redondeado"/>
          <p:cNvSpPr/>
          <p:nvPr/>
        </p:nvSpPr>
        <p:spPr>
          <a:xfrm>
            <a:off x="3707904" y="3357668"/>
            <a:ext cx="2640748" cy="7200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2400" b="1" dirty="0" smtClean="0">
                <a:solidFill>
                  <a:schemeClr val="dk1"/>
                </a:solidFill>
              </a:rPr>
              <a:t>Concentración espermática</a:t>
            </a:r>
            <a:endParaRPr lang="es-EC" sz="2400" b="1" dirty="0">
              <a:solidFill>
                <a:schemeClr val="dk1"/>
              </a:solidFill>
            </a:endParaRPr>
          </a:p>
        </p:txBody>
      </p:sp>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7334" y="4307237"/>
            <a:ext cx="2401887" cy="2189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05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ircle(in)">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arn(inVertic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animBg="1"/>
      <p:bldP spid="8" grpId="0" animBg="1"/>
      <p:bldP spid="9" grpId="0" animBg="1"/>
      <p:bldP spid="10" grpId="0" animBg="1"/>
      <p:bldP spid="12"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2051720" y="620688"/>
            <a:ext cx="4999677" cy="93737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400" b="1" dirty="0"/>
              <a:t>Evaluación </a:t>
            </a:r>
            <a:r>
              <a:rPr lang="es-ES" sz="2400" b="1" dirty="0" smtClean="0"/>
              <a:t>microscópica </a:t>
            </a:r>
            <a:r>
              <a:rPr lang="es-ES" sz="2400" b="1" dirty="0"/>
              <a:t>de semen </a:t>
            </a:r>
            <a:r>
              <a:rPr lang="es-ES" sz="2400" b="1" dirty="0" smtClean="0"/>
              <a:t>fresco/congelado-descongelado</a:t>
            </a:r>
            <a:endParaRPr lang="es-EC" sz="2400" dirty="0">
              <a:solidFill>
                <a:schemeClr val="tx1"/>
              </a:solidFill>
            </a:endParaRPr>
          </a:p>
        </p:txBody>
      </p:sp>
      <p:sp>
        <p:nvSpPr>
          <p:cNvPr id="7" name="6 Rectángulo redondeado"/>
          <p:cNvSpPr/>
          <p:nvPr/>
        </p:nvSpPr>
        <p:spPr>
          <a:xfrm>
            <a:off x="899592" y="1933616"/>
            <a:ext cx="2918462" cy="10175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2400" b="1" dirty="0" smtClean="0">
                <a:solidFill>
                  <a:schemeClr val="dk1"/>
                </a:solidFill>
              </a:rPr>
              <a:t>Evaluación de la motilidad CASA</a:t>
            </a:r>
            <a:endParaRPr lang="es-EC" sz="2400" b="1" dirty="0">
              <a:solidFill>
                <a:schemeClr val="dk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3408072"/>
            <a:ext cx="3103589" cy="21121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5220072" y="4077072"/>
            <a:ext cx="3356205" cy="23420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4856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27"/>
                                        </p:tgtEl>
                                        <p:attrNameLst>
                                          <p:attrName>style.visibility</p:attrName>
                                        </p:attrNameLst>
                                      </p:cBhvr>
                                      <p:to>
                                        <p:strVal val="visible"/>
                                      </p:to>
                                    </p:set>
                                    <p:animEffect transition="in" filter="barn(inVertical)">
                                      <p:cBhvr>
                                        <p:cTn id="26"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2264975" y="406563"/>
            <a:ext cx="5187343" cy="86282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400" b="1" dirty="0"/>
              <a:t>Evaluación </a:t>
            </a:r>
            <a:r>
              <a:rPr lang="es-ES" sz="2400" b="1" dirty="0" smtClean="0"/>
              <a:t>microscópica </a:t>
            </a:r>
            <a:r>
              <a:rPr lang="es-ES" sz="2400" b="1" dirty="0"/>
              <a:t>de semen </a:t>
            </a:r>
            <a:r>
              <a:rPr lang="es-ES" sz="2400" b="1" dirty="0" smtClean="0"/>
              <a:t>fresco/congelado-descongelado</a:t>
            </a:r>
            <a:endParaRPr lang="es-EC" sz="2400" dirty="0">
              <a:solidFill>
                <a:schemeClr val="tx1"/>
              </a:solidFill>
            </a:endParaRPr>
          </a:p>
        </p:txBody>
      </p:sp>
      <p:pic>
        <p:nvPicPr>
          <p:cNvPr id="7" name="6 Imagen" descr="C:\Users\Usuario\Desktop\ESPE LIS\lis fotos\fotos tesis lis\DSC0986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1051" y="2396954"/>
            <a:ext cx="1847850" cy="16801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8 Imagen" descr="C:\Users\Usuario\Desktop\ESPE LIS\lis fotos\fotos tesis lis\DSC0986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2376173"/>
            <a:ext cx="1872208" cy="17008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9 Imagen" descr="C:\Users\Usuario\Desktop\ESPE LIS\lis fotos\fotos tesis lis\DSC0988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2396954"/>
            <a:ext cx="1944216" cy="16801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10 Rectángulo redondeado"/>
          <p:cNvSpPr/>
          <p:nvPr/>
        </p:nvSpPr>
        <p:spPr>
          <a:xfrm>
            <a:off x="675082" y="1484784"/>
            <a:ext cx="1589894" cy="5040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2400" b="1" dirty="0" smtClean="0"/>
              <a:t>Viabilidad</a:t>
            </a:r>
            <a:endParaRPr lang="es-EC" sz="2400" dirty="0">
              <a:solidFill>
                <a:schemeClr val="tx1"/>
              </a:solidFill>
            </a:endParaRPr>
          </a:p>
        </p:txBody>
      </p:sp>
      <p:sp>
        <p:nvSpPr>
          <p:cNvPr id="12" name="11 Rectángulo redondeado"/>
          <p:cNvSpPr/>
          <p:nvPr/>
        </p:nvSpPr>
        <p:spPr>
          <a:xfrm>
            <a:off x="4524431" y="4443505"/>
            <a:ext cx="1677099"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400" b="1" dirty="0" smtClean="0"/>
              <a:t>Test Host</a:t>
            </a:r>
            <a:endParaRPr lang="es-EC" sz="2400" dirty="0">
              <a:solidFill>
                <a:schemeClr val="tx1"/>
              </a:solidFill>
            </a:endParaRPr>
          </a:p>
        </p:txBody>
      </p:sp>
      <p:sp>
        <p:nvSpPr>
          <p:cNvPr id="8" name="7 Rectángulo redondeado"/>
          <p:cNvSpPr/>
          <p:nvPr/>
        </p:nvSpPr>
        <p:spPr>
          <a:xfrm>
            <a:off x="2483768" y="6042946"/>
            <a:ext cx="1677099" cy="50405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ES" sz="2400" b="1" dirty="0" smtClean="0"/>
              <a:t>Morfología</a:t>
            </a:r>
            <a:endParaRPr lang="es-EC" sz="2400" dirty="0">
              <a:solidFill>
                <a:schemeClr val="tx1"/>
              </a:solidFill>
            </a:endParaRPr>
          </a:p>
        </p:txBody>
      </p:sp>
      <p:sp>
        <p:nvSpPr>
          <p:cNvPr id="16" name="15 Elipse"/>
          <p:cNvSpPr/>
          <p:nvPr/>
        </p:nvSpPr>
        <p:spPr>
          <a:xfrm>
            <a:off x="398256" y="4445140"/>
            <a:ext cx="2143546" cy="2016365"/>
          </a:xfrm>
          <a:prstGeom prst="ellipse">
            <a:avLst/>
          </a:prstGeom>
          <a:blipFill rotWithShape="1">
            <a:blip r:embed="rId5" cstate="email">
              <a:extLst>
                <a:ext uri="{28A0092B-C50C-407E-A947-70E740481C1C}">
                  <a14:useLocalDpi xmlns:a14="http://schemas.microsoft.com/office/drawing/2010/main"/>
                </a:ext>
              </a:extLst>
            </a:blip>
            <a:stretch>
              <a:fillRect/>
            </a:stretch>
          </a:blipFill>
          <a:ln>
            <a:solidFill>
              <a:schemeClr val="bg2"/>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16 Elipse"/>
          <p:cNvSpPr/>
          <p:nvPr/>
        </p:nvSpPr>
        <p:spPr>
          <a:xfrm>
            <a:off x="6201530" y="4398685"/>
            <a:ext cx="2618942" cy="2342683"/>
          </a:xfrm>
          <a:prstGeom prst="ellipse">
            <a:avLst/>
          </a:prstGeom>
          <a:blipFill rotWithShape="1">
            <a:blip r:embed="rId6" cstate="email">
              <a:extLst>
                <a:ext uri="{28A0092B-C50C-407E-A947-70E740481C1C}">
                  <a14:useLocalDpi xmlns:a14="http://schemas.microsoft.com/office/drawing/2010/main"/>
                </a:ext>
              </a:extLst>
            </a:blip>
            <a:stretch>
              <a:fillRect/>
            </a:stretch>
          </a:blipFill>
          <a:ln>
            <a:solidFill>
              <a:srgbClr val="66CCFF"/>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67163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circle(in)">
                                      <p:cBhvr>
                                        <p:cTn id="48" dur="20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899592" y="1628800"/>
            <a:ext cx="3645434" cy="3391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redondeado"/>
          <p:cNvSpPr/>
          <p:nvPr/>
        </p:nvSpPr>
        <p:spPr>
          <a:xfrm>
            <a:off x="2264975" y="406563"/>
            <a:ext cx="5187343" cy="86282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2400" b="1" dirty="0"/>
              <a:t>Evaluación </a:t>
            </a:r>
            <a:r>
              <a:rPr lang="es-ES" sz="2400" b="1" dirty="0" smtClean="0"/>
              <a:t>microscópica </a:t>
            </a:r>
            <a:r>
              <a:rPr lang="es-ES" sz="2400" b="1" dirty="0"/>
              <a:t>de semen </a:t>
            </a:r>
            <a:r>
              <a:rPr lang="es-ES" sz="2400" b="1" dirty="0" smtClean="0"/>
              <a:t>fresco/congelado-descongelado</a:t>
            </a:r>
            <a:endParaRPr lang="es-EC" sz="2400" dirty="0">
              <a:solidFill>
                <a:schemeClr val="tx1"/>
              </a:solidFill>
            </a:endParaRPr>
          </a:p>
        </p:txBody>
      </p:sp>
      <p:pic>
        <p:nvPicPr>
          <p:cNvPr id="6" name="Picture 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44008" y="1628800"/>
            <a:ext cx="3600400"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redondeado"/>
          <p:cNvSpPr/>
          <p:nvPr/>
        </p:nvSpPr>
        <p:spPr>
          <a:xfrm>
            <a:off x="1547664" y="5343159"/>
            <a:ext cx="2304256"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400" b="1" dirty="0" smtClean="0"/>
              <a:t>Vivos y muertos</a:t>
            </a:r>
            <a:endParaRPr lang="es-EC" sz="2400" dirty="0">
              <a:solidFill>
                <a:schemeClr val="tx1"/>
              </a:solidFill>
            </a:endParaRPr>
          </a:p>
        </p:txBody>
      </p:sp>
      <p:sp>
        <p:nvSpPr>
          <p:cNvPr id="8" name="7 Rectángulo redondeado"/>
          <p:cNvSpPr/>
          <p:nvPr/>
        </p:nvSpPr>
        <p:spPr>
          <a:xfrm>
            <a:off x="5268594" y="5343158"/>
            <a:ext cx="2615774" cy="67812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b="1" dirty="0" smtClean="0"/>
              <a:t>Funcionalidad de membrana</a:t>
            </a:r>
            <a:endParaRPr lang="es-EC" sz="2400" dirty="0">
              <a:solidFill>
                <a:schemeClr val="tx1"/>
              </a:solidFill>
            </a:endParaRPr>
          </a:p>
        </p:txBody>
      </p:sp>
    </p:spTree>
    <p:extLst>
      <p:ext uri="{BB962C8B-B14F-4D97-AF65-F5344CB8AC3E}">
        <p14:creationId xmlns:p14="http://schemas.microsoft.com/office/powerpoint/2010/main" val="168892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Usuario\Desktop\exp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86" y="-1"/>
            <a:ext cx="9267506"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1475656" y="509286"/>
            <a:ext cx="6552728" cy="1446550"/>
          </a:xfrm>
          <a:prstGeom prst="rect">
            <a:avLst/>
          </a:prstGeom>
          <a:noFill/>
        </p:spPr>
        <p:txBody>
          <a:bodyPr wrap="square" lIns="91440" tIns="45720" rIns="91440" bIns="45720">
            <a:spAutoFit/>
          </a:bodyPr>
          <a:lstStyle/>
          <a:p>
            <a:pPr algn="ctr"/>
            <a:r>
              <a:rPr lang="es-ES" sz="8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RESULTADOS</a:t>
            </a:r>
            <a:endParaRPr lang="es-ES" sz="8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46210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viajandox.com/santo_domingo/sto_stodomingo_ma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820" y="4581128"/>
            <a:ext cx="1727487" cy="15004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3 Rectángulo"/>
          <p:cNvSpPr/>
          <p:nvPr/>
        </p:nvSpPr>
        <p:spPr>
          <a:xfrm>
            <a:off x="539553" y="4664821"/>
            <a:ext cx="2493354" cy="86409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s-ES" dirty="0"/>
              <a:t>INEC, en el 2013 existe un total de 46 171 bovinos nacidos </a:t>
            </a:r>
          </a:p>
        </p:txBody>
      </p:sp>
      <p:sp>
        <p:nvSpPr>
          <p:cNvPr id="8" name="7 Rectángulo"/>
          <p:cNvSpPr/>
          <p:nvPr/>
        </p:nvSpPr>
        <p:spPr>
          <a:xfrm>
            <a:off x="5757699" y="4527447"/>
            <a:ext cx="2952328" cy="77205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_tradnl" dirty="0" smtClean="0"/>
              <a:t>Desconocimiento de biotécnicas reproductivas (I.A.) (T.E.)</a:t>
            </a:r>
            <a:endParaRPr lang="es-ES" dirty="0"/>
          </a:p>
        </p:txBody>
      </p:sp>
      <p:sp>
        <p:nvSpPr>
          <p:cNvPr id="7" name="6 Rectángulo"/>
          <p:cNvSpPr/>
          <p:nvPr/>
        </p:nvSpPr>
        <p:spPr>
          <a:xfrm>
            <a:off x="625422" y="1443398"/>
            <a:ext cx="1872208" cy="72008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s-ES_tradnl" dirty="0" smtClean="0"/>
              <a:t>Criopreservación </a:t>
            </a:r>
            <a:r>
              <a:rPr lang="es-ES" dirty="0" smtClean="0"/>
              <a:t>Ramos (1996</a:t>
            </a:r>
            <a:r>
              <a:rPr lang="es-ES" dirty="0"/>
              <a:t>).</a:t>
            </a:r>
          </a:p>
        </p:txBody>
      </p:sp>
      <p:pic>
        <p:nvPicPr>
          <p:cNvPr id="1026" name="Picture 2" descr="C:\Users\Usuario\Desktop\ESPE LIS\lis fotos\fotos tesis lis\DSC0984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0948" y="1041973"/>
            <a:ext cx="1926915" cy="1522931"/>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p:nvSpPr>
        <p:spPr>
          <a:xfrm>
            <a:off x="6779212" y="1124744"/>
            <a:ext cx="2269651" cy="72008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s-ES_tradnl" dirty="0" smtClean="0"/>
              <a:t>Bancos genéticos</a:t>
            </a:r>
          </a:p>
          <a:p>
            <a:pPr algn="just"/>
            <a:r>
              <a:rPr lang="es-ES" dirty="0" smtClean="0"/>
              <a:t>Medina-Robles (2006)</a:t>
            </a:r>
            <a:endParaRPr lang="es-ES" dirty="0"/>
          </a:p>
        </p:txBody>
      </p:sp>
      <p:pic>
        <p:nvPicPr>
          <p:cNvPr id="11" name="Picture 2" descr="C:\Users\Usuario\Desktop\ESPE LIS\lis fotos\fotos tesis lis\DSC0987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1041973"/>
            <a:ext cx="1911552" cy="1522931"/>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728828" y="2813499"/>
            <a:ext cx="1731392" cy="76155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s-ES_tradnl" dirty="0"/>
              <a:t>Economía</a:t>
            </a:r>
            <a:endParaRPr lang="es-ES" dirty="0"/>
          </a:p>
          <a:p>
            <a:pPr algn="just"/>
            <a:r>
              <a:rPr lang="es-ES" dirty="0" smtClean="0"/>
              <a:t>Castelo </a:t>
            </a:r>
            <a:r>
              <a:rPr lang="es-ES" dirty="0"/>
              <a:t>(2008</a:t>
            </a:r>
            <a:r>
              <a:rPr lang="es-ES" dirty="0" smtClean="0"/>
              <a:t>)</a:t>
            </a:r>
            <a:endParaRPr lang="es-ES" dirty="0"/>
          </a:p>
        </p:txBody>
      </p:sp>
      <p:pic>
        <p:nvPicPr>
          <p:cNvPr id="13" name="Picture 3" descr="C:\Users\Usuario\Desktop\ESPE LIS\lis fotos\fotos tesis lis\DSC0985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05974" y="2569417"/>
            <a:ext cx="1938033" cy="165167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uario\Desktop\ESPE LIS\lis fotos\fotos tesis lis\DSC0985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4007" y="2569417"/>
            <a:ext cx="1911553" cy="1651671"/>
          </a:xfrm>
          <a:prstGeom prst="rect">
            <a:avLst/>
          </a:prstGeom>
          <a:noFill/>
          <a:extLst>
            <a:ext uri="{909E8E84-426E-40DD-AFC4-6F175D3DCCD1}">
              <a14:hiddenFill xmlns:a14="http://schemas.microsoft.com/office/drawing/2010/main">
                <a:solidFill>
                  <a:srgbClr val="FFFFFF"/>
                </a:solidFill>
              </a14:hiddenFill>
            </a:ext>
          </a:extLst>
        </p:spPr>
      </p:pic>
      <p:sp>
        <p:nvSpPr>
          <p:cNvPr id="15" name="14 Rectángulo"/>
          <p:cNvSpPr/>
          <p:nvPr/>
        </p:nvSpPr>
        <p:spPr>
          <a:xfrm>
            <a:off x="6771960" y="2810139"/>
            <a:ext cx="1969252" cy="76155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s-ES_tradnl" dirty="0" smtClean="0"/>
              <a:t>Diluyentes adecuados Gadea (2003)</a:t>
            </a:r>
            <a:endParaRPr lang="es-ES" dirty="0"/>
          </a:p>
        </p:txBody>
      </p:sp>
      <p:sp>
        <p:nvSpPr>
          <p:cNvPr id="14" name="13 Rectángulo"/>
          <p:cNvSpPr/>
          <p:nvPr/>
        </p:nvSpPr>
        <p:spPr>
          <a:xfrm>
            <a:off x="5771046" y="5528918"/>
            <a:ext cx="2970165" cy="1192414"/>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S" sz="1200" b="1" dirty="0" smtClean="0"/>
          </a:p>
          <a:p>
            <a:pPr algn="ctr"/>
            <a:r>
              <a:rPr lang="es-ES" sz="1500" dirty="0">
                <a:solidFill>
                  <a:schemeClr val="tx1"/>
                </a:solidFill>
              </a:rPr>
              <a:t>Evaluar  dos diluyentes caseros y un diluyente comercial para criopreservar semen bovino de las razas </a:t>
            </a:r>
            <a:r>
              <a:rPr lang="es-ES" sz="1500" dirty="0" smtClean="0">
                <a:solidFill>
                  <a:schemeClr val="tx1"/>
                </a:solidFill>
              </a:rPr>
              <a:t>Brown </a:t>
            </a:r>
            <a:r>
              <a:rPr lang="es-ES" sz="1500" dirty="0">
                <a:solidFill>
                  <a:schemeClr val="tx1"/>
                </a:solidFill>
              </a:rPr>
              <a:t>swiss y </a:t>
            </a:r>
            <a:r>
              <a:rPr lang="es-ES" sz="1500" dirty="0" smtClean="0">
                <a:solidFill>
                  <a:schemeClr val="tx1"/>
                </a:solidFill>
              </a:rPr>
              <a:t>Patua (</a:t>
            </a:r>
            <a:r>
              <a:rPr lang="es-ES" sz="1500" i="1" dirty="0" err="1" smtClean="0">
                <a:solidFill>
                  <a:schemeClr val="tx1"/>
                </a:solidFill>
              </a:rPr>
              <a:t>Bos</a:t>
            </a:r>
            <a:r>
              <a:rPr lang="es-ES" sz="1500" i="1" dirty="0" smtClean="0">
                <a:solidFill>
                  <a:schemeClr val="tx1"/>
                </a:solidFill>
              </a:rPr>
              <a:t> </a:t>
            </a:r>
            <a:r>
              <a:rPr lang="es-ES" sz="1500" i="1" dirty="0" err="1">
                <a:solidFill>
                  <a:schemeClr val="tx1"/>
                </a:solidFill>
              </a:rPr>
              <a:t>taurus</a:t>
            </a:r>
            <a:r>
              <a:rPr lang="es-ES" sz="1500" dirty="0">
                <a:solidFill>
                  <a:schemeClr val="tx1"/>
                </a:solidFill>
              </a:rPr>
              <a:t>) en el trópico </a:t>
            </a:r>
            <a:r>
              <a:rPr lang="es-ES" sz="1500" dirty="0" smtClean="0">
                <a:solidFill>
                  <a:schemeClr val="tx1"/>
                </a:solidFill>
              </a:rPr>
              <a:t>húmedo.</a:t>
            </a:r>
            <a:endParaRPr lang="es-ES" sz="1500" dirty="0">
              <a:solidFill>
                <a:schemeClr val="tx1"/>
              </a:solidFill>
            </a:endParaRPr>
          </a:p>
          <a:p>
            <a:pPr algn="ctr"/>
            <a:endParaRPr lang="es-ES" sz="1500" dirty="0"/>
          </a:p>
        </p:txBody>
      </p:sp>
      <p:sp>
        <p:nvSpPr>
          <p:cNvPr id="6" name="5 Rectángulo"/>
          <p:cNvSpPr/>
          <p:nvPr/>
        </p:nvSpPr>
        <p:spPr>
          <a:xfrm>
            <a:off x="2915816" y="201414"/>
            <a:ext cx="3639744" cy="523220"/>
          </a:xfrm>
          <a:prstGeom prst="rect">
            <a:avLst/>
          </a:prstGeom>
          <a:noFill/>
        </p:spPr>
        <p:txBody>
          <a:bodyPr wrap="square" lIns="91440" tIns="45720" rIns="91440" bIns="45720">
            <a:spAutoFit/>
          </a:bodyPr>
          <a:lstStyle/>
          <a:p>
            <a:pPr algn="ctr"/>
            <a:r>
              <a:rPr lang="es-E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introducción</a:t>
            </a:r>
            <a:endParaRPr lang="es-E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Tree>
    <p:extLst>
      <p:ext uri="{BB962C8B-B14F-4D97-AF65-F5344CB8AC3E}">
        <p14:creationId xmlns:p14="http://schemas.microsoft.com/office/powerpoint/2010/main" val="128150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circle(in)">
                                      <p:cBhvr>
                                        <p:cTn id="35" dur="20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027"/>
                                        </p:tgtEl>
                                        <p:attrNameLst>
                                          <p:attrName>style.visibility</p:attrName>
                                        </p:attrNameLst>
                                      </p:cBhvr>
                                      <p:to>
                                        <p:strVal val="visible"/>
                                      </p:to>
                                    </p:set>
                                    <p:animEffect transition="in" filter="barn(inVertical)">
                                      <p:cBhvr>
                                        <p:cTn id="40" dur="500"/>
                                        <p:tgtEl>
                                          <p:spTgt spid="1027"/>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050"/>
                                        </p:tgtEl>
                                        <p:attrNameLst>
                                          <p:attrName>style.visibility</p:attrName>
                                        </p:attrNameLst>
                                      </p:cBhvr>
                                      <p:to>
                                        <p:strVal val="visible"/>
                                      </p:to>
                                    </p:set>
                                    <p:anim calcmode="lin" valueType="num">
                                      <p:cBhvr additive="base">
                                        <p:cTn id="52" dur="500" fill="hold"/>
                                        <p:tgtEl>
                                          <p:spTgt spid="2050"/>
                                        </p:tgtEl>
                                        <p:attrNameLst>
                                          <p:attrName>ppt_x</p:attrName>
                                        </p:attrNameLst>
                                      </p:cBhvr>
                                      <p:tavLst>
                                        <p:tav tm="0">
                                          <p:val>
                                            <p:strVal val="#ppt_x"/>
                                          </p:val>
                                        </p:tav>
                                        <p:tav tm="100000">
                                          <p:val>
                                            <p:strVal val="#ppt_x"/>
                                          </p:val>
                                        </p:tav>
                                      </p:tavLst>
                                    </p:anim>
                                    <p:anim calcmode="lin" valueType="num">
                                      <p:cBhvr additive="base">
                                        <p:cTn id="5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7" grpId="0" animBg="1"/>
      <p:bldP spid="10" grpId="0" animBg="1"/>
      <p:bldP spid="3" grpId="0" animBg="1"/>
      <p:bldP spid="15"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695212579"/>
              </p:ext>
            </p:extLst>
          </p:nvPr>
        </p:nvGraphicFramePr>
        <p:xfrm>
          <a:off x="971600" y="1628800"/>
          <a:ext cx="7356398" cy="3964878"/>
        </p:xfrm>
        <a:graphic>
          <a:graphicData uri="http://schemas.openxmlformats.org/drawingml/2006/table">
            <a:tbl>
              <a:tblPr firstRow="1" firstCol="1" bandRow="1">
                <a:tableStyleId>{93296810-A885-4BE3-A3E7-6D5BEEA58F35}</a:tableStyleId>
              </a:tblPr>
              <a:tblGrid>
                <a:gridCol w="1295718"/>
                <a:gridCol w="1212136"/>
                <a:gridCol w="1212136"/>
                <a:gridCol w="1212136"/>
                <a:gridCol w="1212136"/>
                <a:gridCol w="1212136"/>
              </a:tblGrid>
              <a:tr h="788574">
                <a:tc gridSpan="6">
                  <a:txBody>
                    <a:bodyPr/>
                    <a:lstStyle/>
                    <a:p>
                      <a:pPr algn="ctr">
                        <a:lnSpc>
                          <a:spcPct val="150000"/>
                        </a:lnSpc>
                        <a:spcAft>
                          <a:spcPts val="0"/>
                        </a:spcAft>
                      </a:pPr>
                      <a:r>
                        <a:rPr lang="es-ES_tradnl" sz="2000" b="1" dirty="0">
                          <a:effectLst/>
                        </a:rPr>
                        <a:t>Promedio de los parámetros de evaluación.</a:t>
                      </a:r>
                      <a:endParaRPr lang="es-EC" sz="2000" b="1" dirty="0">
                        <a:effectLst/>
                        <a:latin typeface="Calibri"/>
                        <a:ea typeface="Times New Roman"/>
                        <a:cs typeface="Times New Roman"/>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058768">
                <a:tc>
                  <a:txBody>
                    <a:bodyPr/>
                    <a:lstStyle/>
                    <a:p>
                      <a:pPr>
                        <a:lnSpc>
                          <a:spcPct val="150000"/>
                        </a:lnSpc>
                        <a:spcAft>
                          <a:spcPts val="0"/>
                        </a:spcAft>
                      </a:pPr>
                      <a:r>
                        <a:rPr lang="es-ES_tradnl" sz="2000" b="1" dirty="0">
                          <a:effectLst/>
                        </a:rPr>
                        <a:t>Donadores</a:t>
                      </a:r>
                      <a:endParaRPr lang="es-EC" sz="2000" b="1" dirty="0">
                        <a:effectLst/>
                        <a:latin typeface="Calibri"/>
                        <a:ea typeface="Times New Roman"/>
                        <a:cs typeface="Times New Roman"/>
                      </a:endParaRPr>
                    </a:p>
                  </a:txBody>
                  <a:tcPr marL="44450" marR="44450" marT="0" marB="0" anchor="ctr"/>
                </a:tc>
                <a:tc>
                  <a:txBody>
                    <a:bodyPr/>
                    <a:lstStyle/>
                    <a:p>
                      <a:pPr>
                        <a:lnSpc>
                          <a:spcPct val="150000"/>
                        </a:lnSpc>
                        <a:spcAft>
                          <a:spcPts val="0"/>
                        </a:spcAft>
                      </a:pPr>
                      <a:r>
                        <a:rPr lang="es-ES_tradnl" sz="1500" dirty="0">
                          <a:effectLst/>
                        </a:rPr>
                        <a:t>Volumen ml.</a:t>
                      </a:r>
                      <a:endParaRPr lang="es-EC" sz="1500" dirty="0">
                        <a:effectLst/>
                        <a:latin typeface="Calibri"/>
                        <a:ea typeface="Times New Roman"/>
                        <a:cs typeface="Times New Roman"/>
                      </a:endParaRPr>
                    </a:p>
                  </a:txBody>
                  <a:tcPr marL="44450" marR="44450" marT="0" marB="0" anchor="ctr"/>
                </a:tc>
                <a:tc>
                  <a:txBody>
                    <a:bodyPr/>
                    <a:lstStyle/>
                    <a:p>
                      <a:pPr>
                        <a:lnSpc>
                          <a:spcPct val="150000"/>
                        </a:lnSpc>
                        <a:spcAft>
                          <a:spcPts val="0"/>
                        </a:spcAft>
                      </a:pPr>
                      <a:r>
                        <a:rPr lang="es-ES_tradnl" sz="1500" dirty="0">
                          <a:effectLst/>
                        </a:rPr>
                        <a:t>Concentración 10</a:t>
                      </a:r>
                      <a:r>
                        <a:rPr lang="es-ES_tradnl" sz="1500" baseline="30000" dirty="0">
                          <a:effectLst/>
                        </a:rPr>
                        <a:t>6</a:t>
                      </a:r>
                      <a:endParaRPr lang="es-EC" sz="1500" dirty="0">
                        <a:effectLst/>
                        <a:latin typeface="Calibri"/>
                        <a:ea typeface="Times New Roman"/>
                        <a:cs typeface="Times New Roman"/>
                      </a:endParaRPr>
                    </a:p>
                  </a:txBody>
                  <a:tcPr marL="44450" marR="44450" marT="0" marB="0" anchor="ctr"/>
                </a:tc>
                <a:tc>
                  <a:txBody>
                    <a:bodyPr/>
                    <a:lstStyle/>
                    <a:p>
                      <a:pPr>
                        <a:lnSpc>
                          <a:spcPct val="150000"/>
                        </a:lnSpc>
                        <a:spcAft>
                          <a:spcPts val="0"/>
                        </a:spcAft>
                      </a:pPr>
                      <a:r>
                        <a:rPr lang="es-ES_tradnl" sz="1500">
                          <a:effectLst/>
                        </a:rPr>
                        <a:t>Color</a:t>
                      </a:r>
                      <a:endParaRPr lang="es-EC" sz="1500">
                        <a:effectLst/>
                        <a:latin typeface="Calibri"/>
                        <a:ea typeface="Times New Roman"/>
                        <a:cs typeface="Times New Roman"/>
                      </a:endParaRPr>
                    </a:p>
                  </a:txBody>
                  <a:tcPr marL="44450" marR="44450" marT="0" marB="0" anchor="ctr"/>
                </a:tc>
                <a:tc>
                  <a:txBody>
                    <a:bodyPr/>
                    <a:lstStyle/>
                    <a:p>
                      <a:pPr>
                        <a:lnSpc>
                          <a:spcPct val="150000"/>
                        </a:lnSpc>
                        <a:spcAft>
                          <a:spcPts val="0"/>
                        </a:spcAft>
                      </a:pPr>
                      <a:r>
                        <a:rPr lang="es-ES_tradnl" sz="1500">
                          <a:effectLst/>
                        </a:rPr>
                        <a:t>Olor</a:t>
                      </a:r>
                      <a:endParaRPr lang="es-EC" sz="1500">
                        <a:effectLst/>
                        <a:latin typeface="Calibri"/>
                        <a:ea typeface="Times New Roman"/>
                        <a:cs typeface="Times New Roman"/>
                      </a:endParaRPr>
                    </a:p>
                  </a:txBody>
                  <a:tcPr marL="44450" marR="44450" marT="0" marB="0" anchor="ctr"/>
                </a:tc>
                <a:tc>
                  <a:txBody>
                    <a:bodyPr/>
                    <a:lstStyle/>
                    <a:p>
                      <a:pPr>
                        <a:lnSpc>
                          <a:spcPct val="150000"/>
                        </a:lnSpc>
                        <a:spcAft>
                          <a:spcPts val="0"/>
                        </a:spcAft>
                      </a:pPr>
                      <a:r>
                        <a:rPr lang="es-ES_tradnl" sz="1500">
                          <a:effectLst/>
                        </a:rPr>
                        <a:t>pH</a:t>
                      </a:r>
                      <a:endParaRPr lang="es-EC" sz="1500">
                        <a:effectLst/>
                        <a:latin typeface="Calibri"/>
                        <a:ea typeface="Times New Roman"/>
                        <a:cs typeface="Times New Roman"/>
                      </a:endParaRPr>
                    </a:p>
                  </a:txBody>
                  <a:tcPr marL="44450" marR="44450" marT="0" marB="0" anchor="ctr"/>
                </a:tc>
              </a:tr>
              <a:tr h="1058768">
                <a:tc>
                  <a:txBody>
                    <a:bodyPr/>
                    <a:lstStyle/>
                    <a:p>
                      <a:pPr>
                        <a:lnSpc>
                          <a:spcPct val="150000"/>
                        </a:lnSpc>
                        <a:spcAft>
                          <a:spcPts val="0"/>
                        </a:spcAft>
                      </a:pPr>
                      <a:r>
                        <a:rPr lang="es-ES_tradnl" sz="2000" b="1">
                          <a:effectLst/>
                        </a:rPr>
                        <a:t>Teutón </a:t>
                      </a:r>
                      <a:endParaRPr lang="es-EC" sz="2000" b="1">
                        <a:effectLst/>
                        <a:latin typeface="Calibri"/>
                        <a:ea typeface="Times New Roman"/>
                        <a:cs typeface="Times New Roman"/>
                      </a:endParaRPr>
                    </a:p>
                  </a:txBody>
                  <a:tcPr marL="44450" marR="44450" marT="0" marB="0" anchor="ctr"/>
                </a:tc>
                <a:tc>
                  <a:txBody>
                    <a:bodyPr/>
                    <a:lstStyle/>
                    <a:p>
                      <a:pPr algn="ctr">
                        <a:lnSpc>
                          <a:spcPct val="150000"/>
                        </a:lnSpc>
                        <a:spcAft>
                          <a:spcPts val="0"/>
                        </a:spcAft>
                      </a:pPr>
                      <a:r>
                        <a:rPr lang="es-ES_tradnl" sz="1500" dirty="0">
                          <a:effectLst/>
                        </a:rPr>
                        <a:t>4,25</a:t>
                      </a:r>
                      <a:endParaRPr lang="es-EC" sz="1500" dirty="0">
                        <a:effectLst/>
                        <a:latin typeface="Calibri"/>
                        <a:ea typeface="Times New Roman"/>
                        <a:cs typeface="Times New Roman"/>
                      </a:endParaRPr>
                    </a:p>
                  </a:txBody>
                  <a:tcPr marL="44450" marR="44450" marT="0" marB="0" anchor="ctr"/>
                </a:tc>
                <a:tc>
                  <a:txBody>
                    <a:bodyPr/>
                    <a:lstStyle/>
                    <a:p>
                      <a:pPr algn="ctr">
                        <a:lnSpc>
                          <a:spcPct val="150000"/>
                        </a:lnSpc>
                        <a:spcAft>
                          <a:spcPts val="0"/>
                        </a:spcAft>
                      </a:pPr>
                      <a:r>
                        <a:rPr lang="es-ES_tradnl" sz="1500" dirty="0">
                          <a:effectLst/>
                        </a:rPr>
                        <a:t>750</a:t>
                      </a:r>
                      <a:endParaRPr lang="es-EC" sz="1500" dirty="0">
                        <a:effectLst/>
                        <a:latin typeface="Calibri"/>
                        <a:ea typeface="Times New Roman"/>
                        <a:cs typeface="Times New Roman"/>
                      </a:endParaRPr>
                    </a:p>
                  </a:txBody>
                  <a:tcPr marL="44450" marR="44450" marT="0" marB="0" anchor="ctr"/>
                </a:tc>
                <a:tc>
                  <a:txBody>
                    <a:bodyPr/>
                    <a:lstStyle/>
                    <a:p>
                      <a:pPr algn="ctr">
                        <a:lnSpc>
                          <a:spcPct val="150000"/>
                        </a:lnSpc>
                        <a:spcAft>
                          <a:spcPts val="0"/>
                        </a:spcAft>
                      </a:pPr>
                      <a:r>
                        <a:rPr lang="es-ES_tradnl" sz="1500" dirty="0">
                          <a:effectLst/>
                        </a:rPr>
                        <a:t>lechoso-cremoso</a:t>
                      </a:r>
                      <a:endParaRPr lang="es-EC" sz="1500" dirty="0">
                        <a:effectLst/>
                        <a:latin typeface="Calibri"/>
                        <a:ea typeface="Times New Roman"/>
                        <a:cs typeface="Times New Roman"/>
                      </a:endParaRPr>
                    </a:p>
                  </a:txBody>
                  <a:tcPr marL="44450" marR="44450" marT="0" marB="0" anchor="ctr"/>
                </a:tc>
                <a:tc>
                  <a:txBody>
                    <a:bodyPr/>
                    <a:lstStyle/>
                    <a:p>
                      <a:pPr algn="ctr">
                        <a:lnSpc>
                          <a:spcPct val="150000"/>
                        </a:lnSpc>
                        <a:spcAft>
                          <a:spcPts val="0"/>
                        </a:spcAft>
                      </a:pPr>
                      <a:r>
                        <a:rPr lang="es-ES_tradnl" sz="1500">
                          <a:effectLst/>
                        </a:rPr>
                        <a:t>característico</a:t>
                      </a:r>
                      <a:endParaRPr lang="es-EC" sz="1500">
                        <a:effectLst/>
                        <a:latin typeface="Calibri"/>
                        <a:ea typeface="Times New Roman"/>
                        <a:cs typeface="Times New Roman"/>
                      </a:endParaRPr>
                    </a:p>
                  </a:txBody>
                  <a:tcPr marL="44450" marR="44450" marT="0" marB="0" anchor="ctr"/>
                </a:tc>
                <a:tc>
                  <a:txBody>
                    <a:bodyPr/>
                    <a:lstStyle/>
                    <a:p>
                      <a:pPr algn="ctr">
                        <a:lnSpc>
                          <a:spcPct val="150000"/>
                        </a:lnSpc>
                        <a:spcAft>
                          <a:spcPts val="0"/>
                        </a:spcAft>
                      </a:pPr>
                      <a:r>
                        <a:rPr lang="es-ES_tradnl" sz="1500">
                          <a:effectLst/>
                        </a:rPr>
                        <a:t>7</a:t>
                      </a:r>
                      <a:endParaRPr lang="es-EC" sz="1500">
                        <a:effectLst/>
                        <a:latin typeface="Calibri"/>
                        <a:ea typeface="Times New Roman"/>
                        <a:cs typeface="Times New Roman"/>
                      </a:endParaRPr>
                    </a:p>
                  </a:txBody>
                  <a:tcPr marL="44450" marR="44450" marT="0" marB="0" anchor="ctr"/>
                </a:tc>
              </a:tr>
              <a:tr h="1058768">
                <a:tc>
                  <a:txBody>
                    <a:bodyPr/>
                    <a:lstStyle/>
                    <a:p>
                      <a:pPr>
                        <a:lnSpc>
                          <a:spcPct val="150000"/>
                        </a:lnSpc>
                        <a:spcAft>
                          <a:spcPts val="0"/>
                        </a:spcAft>
                      </a:pPr>
                      <a:r>
                        <a:rPr lang="es-ES_tradnl" sz="2000" b="1" dirty="0">
                          <a:effectLst/>
                        </a:rPr>
                        <a:t>Manuelito</a:t>
                      </a:r>
                      <a:endParaRPr lang="es-EC" sz="2000" b="1" dirty="0">
                        <a:effectLst/>
                        <a:latin typeface="Calibri"/>
                        <a:ea typeface="Times New Roman"/>
                        <a:cs typeface="Times New Roman"/>
                      </a:endParaRPr>
                    </a:p>
                  </a:txBody>
                  <a:tcPr marL="44450" marR="44450" marT="0" marB="0" anchor="ctr"/>
                </a:tc>
                <a:tc>
                  <a:txBody>
                    <a:bodyPr/>
                    <a:lstStyle/>
                    <a:p>
                      <a:pPr algn="ctr">
                        <a:lnSpc>
                          <a:spcPct val="150000"/>
                        </a:lnSpc>
                        <a:spcAft>
                          <a:spcPts val="0"/>
                        </a:spcAft>
                      </a:pPr>
                      <a:r>
                        <a:rPr lang="es-ES_tradnl" sz="1500">
                          <a:effectLst/>
                        </a:rPr>
                        <a:t>3,75</a:t>
                      </a:r>
                      <a:endParaRPr lang="es-EC" sz="1500">
                        <a:effectLst/>
                        <a:latin typeface="Calibri"/>
                        <a:ea typeface="Times New Roman"/>
                        <a:cs typeface="Times New Roman"/>
                      </a:endParaRPr>
                    </a:p>
                  </a:txBody>
                  <a:tcPr marL="44450" marR="44450" marT="0" marB="0" anchor="ctr"/>
                </a:tc>
                <a:tc>
                  <a:txBody>
                    <a:bodyPr/>
                    <a:lstStyle/>
                    <a:p>
                      <a:pPr algn="ctr">
                        <a:lnSpc>
                          <a:spcPct val="150000"/>
                        </a:lnSpc>
                        <a:spcAft>
                          <a:spcPts val="0"/>
                        </a:spcAft>
                      </a:pPr>
                      <a:r>
                        <a:rPr lang="es-ES_tradnl" sz="1500">
                          <a:effectLst/>
                        </a:rPr>
                        <a:t>761,5</a:t>
                      </a:r>
                      <a:endParaRPr lang="es-EC" sz="1500">
                        <a:effectLst/>
                        <a:latin typeface="Calibri"/>
                        <a:ea typeface="Times New Roman"/>
                        <a:cs typeface="Times New Roman"/>
                      </a:endParaRPr>
                    </a:p>
                  </a:txBody>
                  <a:tcPr marL="44450" marR="44450" marT="0" marB="0" anchor="ctr"/>
                </a:tc>
                <a:tc>
                  <a:txBody>
                    <a:bodyPr/>
                    <a:lstStyle/>
                    <a:p>
                      <a:pPr algn="ctr">
                        <a:lnSpc>
                          <a:spcPct val="150000"/>
                        </a:lnSpc>
                        <a:spcAft>
                          <a:spcPts val="0"/>
                        </a:spcAft>
                      </a:pPr>
                      <a:r>
                        <a:rPr lang="es-ES_tradnl" sz="1500" dirty="0">
                          <a:effectLst/>
                        </a:rPr>
                        <a:t>lechoso-cremoso</a:t>
                      </a:r>
                      <a:endParaRPr lang="es-EC" sz="1500" dirty="0">
                        <a:effectLst/>
                        <a:latin typeface="Calibri"/>
                        <a:ea typeface="Times New Roman"/>
                        <a:cs typeface="Times New Roman"/>
                      </a:endParaRPr>
                    </a:p>
                  </a:txBody>
                  <a:tcPr marL="44450" marR="44450" marT="0" marB="0" anchor="ctr"/>
                </a:tc>
                <a:tc>
                  <a:txBody>
                    <a:bodyPr/>
                    <a:lstStyle/>
                    <a:p>
                      <a:pPr algn="ctr">
                        <a:lnSpc>
                          <a:spcPct val="150000"/>
                        </a:lnSpc>
                        <a:spcAft>
                          <a:spcPts val="0"/>
                        </a:spcAft>
                      </a:pPr>
                      <a:r>
                        <a:rPr lang="es-ES_tradnl" sz="1500" dirty="0">
                          <a:effectLst/>
                        </a:rPr>
                        <a:t>característico</a:t>
                      </a:r>
                      <a:endParaRPr lang="es-EC" sz="1500" dirty="0">
                        <a:effectLst/>
                        <a:latin typeface="Calibri"/>
                        <a:ea typeface="Times New Roman"/>
                        <a:cs typeface="Times New Roman"/>
                      </a:endParaRPr>
                    </a:p>
                  </a:txBody>
                  <a:tcPr marL="44450" marR="44450" marT="0" marB="0" anchor="ctr"/>
                </a:tc>
                <a:tc>
                  <a:txBody>
                    <a:bodyPr/>
                    <a:lstStyle/>
                    <a:p>
                      <a:pPr algn="ctr">
                        <a:lnSpc>
                          <a:spcPct val="150000"/>
                        </a:lnSpc>
                        <a:spcAft>
                          <a:spcPts val="0"/>
                        </a:spcAft>
                      </a:pPr>
                      <a:r>
                        <a:rPr lang="es-ES_tradnl" sz="1500" dirty="0">
                          <a:effectLst/>
                        </a:rPr>
                        <a:t>7</a:t>
                      </a:r>
                      <a:endParaRPr lang="es-EC" sz="1500" dirty="0">
                        <a:effectLst/>
                        <a:latin typeface="Calibri"/>
                        <a:ea typeface="Times New Roman"/>
                        <a:cs typeface="Times New Roman"/>
                      </a:endParaRPr>
                    </a:p>
                  </a:txBody>
                  <a:tcPr marL="44450" marR="44450" marT="0" marB="0" anchor="ctr"/>
                </a:tc>
              </a:tr>
            </a:tbl>
          </a:graphicData>
        </a:graphic>
      </p:graphicFrame>
      <p:sp>
        <p:nvSpPr>
          <p:cNvPr id="5" name="4 Rectángulo redondeado"/>
          <p:cNvSpPr/>
          <p:nvPr/>
        </p:nvSpPr>
        <p:spPr>
          <a:xfrm>
            <a:off x="2264975" y="406563"/>
            <a:ext cx="5187343" cy="86282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_tradnl" sz="2400" dirty="0"/>
              <a:t>EVALUACIÓN</a:t>
            </a:r>
            <a:r>
              <a:rPr lang="es-ES" sz="2400" dirty="0"/>
              <a:t> MACROSCÓPICA PRE CONGELACIÓN.</a:t>
            </a:r>
            <a:endParaRPr lang="es-EC" sz="2400" dirty="0">
              <a:solidFill>
                <a:schemeClr val="tx1"/>
              </a:solidFill>
            </a:endParaRPr>
          </a:p>
        </p:txBody>
      </p:sp>
      <p:sp>
        <p:nvSpPr>
          <p:cNvPr id="3" name="2 Rectángulo"/>
          <p:cNvSpPr/>
          <p:nvPr/>
        </p:nvSpPr>
        <p:spPr>
          <a:xfrm>
            <a:off x="899592" y="5949280"/>
            <a:ext cx="1949380" cy="369332"/>
          </a:xfrm>
          <a:prstGeom prst="rect">
            <a:avLst/>
          </a:prstGeom>
        </p:spPr>
        <p:txBody>
          <a:bodyPr wrap="none">
            <a:spAutoFit/>
          </a:bodyPr>
          <a:lstStyle/>
          <a:p>
            <a:r>
              <a:rPr lang="es-ES" dirty="0" smtClean="0"/>
              <a:t>Rosenberger 1981</a:t>
            </a:r>
            <a:endParaRPr lang="es-EC" dirty="0"/>
          </a:p>
        </p:txBody>
      </p:sp>
      <p:sp>
        <p:nvSpPr>
          <p:cNvPr id="6" name="5 Rectángulo"/>
          <p:cNvSpPr/>
          <p:nvPr/>
        </p:nvSpPr>
        <p:spPr>
          <a:xfrm>
            <a:off x="2942817" y="5919076"/>
            <a:ext cx="2518253" cy="369332"/>
          </a:xfrm>
          <a:prstGeom prst="rect">
            <a:avLst/>
          </a:prstGeom>
        </p:spPr>
        <p:txBody>
          <a:bodyPr wrap="none">
            <a:spAutoFit/>
          </a:bodyPr>
          <a:lstStyle/>
          <a:p>
            <a:r>
              <a:rPr lang="es-ES" dirty="0"/>
              <a:t>Krause y </a:t>
            </a:r>
            <a:r>
              <a:rPr lang="es-ES" dirty="0" err="1"/>
              <a:t>Dittmar</a:t>
            </a:r>
            <a:r>
              <a:rPr lang="es-ES" dirty="0"/>
              <a:t> (1962</a:t>
            </a:r>
            <a:r>
              <a:rPr lang="es-ES" dirty="0" smtClean="0"/>
              <a:t>) </a:t>
            </a:r>
            <a:endParaRPr lang="es-EC" dirty="0"/>
          </a:p>
        </p:txBody>
      </p:sp>
      <p:sp>
        <p:nvSpPr>
          <p:cNvPr id="7" name="6 Rectángulo"/>
          <p:cNvSpPr/>
          <p:nvPr/>
        </p:nvSpPr>
        <p:spPr>
          <a:xfrm>
            <a:off x="5436096" y="5917520"/>
            <a:ext cx="3168352" cy="646331"/>
          </a:xfrm>
          <a:prstGeom prst="rect">
            <a:avLst/>
          </a:prstGeom>
        </p:spPr>
        <p:txBody>
          <a:bodyPr wrap="square">
            <a:spAutoFit/>
          </a:bodyPr>
          <a:lstStyle/>
          <a:p>
            <a:r>
              <a:rPr lang="es-ES" dirty="0" err="1" smtClean="0"/>
              <a:t>Jeyendran</a:t>
            </a:r>
            <a:r>
              <a:rPr lang="es-ES" dirty="0"/>
              <a:t>, Van der Ven, Pérez, Grabo y </a:t>
            </a:r>
            <a:r>
              <a:rPr lang="es-ES" dirty="0" err="1"/>
              <a:t>Zaneveld</a:t>
            </a:r>
            <a:r>
              <a:rPr lang="es-ES" dirty="0"/>
              <a:t>  (1984)</a:t>
            </a:r>
            <a:endParaRPr lang="es-EC" dirty="0"/>
          </a:p>
        </p:txBody>
      </p:sp>
    </p:spTree>
    <p:extLst>
      <p:ext uri="{BB962C8B-B14F-4D97-AF65-F5344CB8AC3E}">
        <p14:creationId xmlns:p14="http://schemas.microsoft.com/office/powerpoint/2010/main" val="215560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1475655" y="406563"/>
            <a:ext cx="6048673" cy="79018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sz="2000" b="1" dirty="0" smtClean="0"/>
          </a:p>
          <a:p>
            <a:pPr algn="ctr"/>
            <a:r>
              <a:rPr lang="es-ES" sz="2000" b="1" dirty="0" smtClean="0"/>
              <a:t>EVALUACIÓN </a:t>
            </a:r>
            <a:r>
              <a:rPr lang="es-ES" sz="2000" b="1" dirty="0"/>
              <a:t>MICROSCÓPICA PRE CONGELACIÓN Y POST </a:t>
            </a:r>
            <a:r>
              <a:rPr lang="es-ES" sz="2000" b="1" dirty="0" smtClean="0"/>
              <a:t>DESCONGELACIÓN</a:t>
            </a:r>
            <a:endParaRPr lang="es-EC" sz="2000" b="1" dirty="0"/>
          </a:p>
          <a:p>
            <a:pPr algn="ctr"/>
            <a:endParaRPr lang="es-EC" sz="2400" dirty="0">
              <a:solidFill>
                <a:schemeClr val="tx1"/>
              </a:solidFill>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420888"/>
            <a:ext cx="4900191" cy="3364453"/>
          </a:xfrm>
          <a:prstGeom prst="rect">
            <a:avLst/>
          </a:prstGeom>
          <a:noFill/>
          <a:ln>
            <a:noFill/>
          </a:ln>
        </p:spPr>
      </p:pic>
      <p:sp>
        <p:nvSpPr>
          <p:cNvPr id="6" name="5 Rectángulo redondeado"/>
          <p:cNvSpPr/>
          <p:nvPr/>
        </p:nvSpPr>
        <p:spPr>
          <a:xfrm>
            <a:off x="637104" y="1655943"/>
            <a:ext cx="2638751" cy="50405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ES" sz="2400" b="1" dirty="0" smtClean="0"/>
              <a:t>Motilidad total</a:t>
            </a:r>
            <a:endParaRPr lang="es-EC" sz="2400" dirty="0">
              <a:solidFill>
                <a:schemeClr val="tx1"/>
              </a:solidFill>
            </a:endParaRPr>
          </a:p>
        </p:txBody>
      </p:sp>
      <p:sp>
        <p:nvSpPr>
          <p:cNvPr id="8" name="7 Marcador de contenido"/>
          <p:cNvSpPr>
            <a:spLocks noGrp="1"/>
          </p:cNvSpPr>
          <p:nvPr>
            <p:ph idx="4294967295"/>
          </p:nvPr>
        </p:nvSpPr>
        <p:spPr>
          <a:xfrm>
            <a:off x="169168" y="1574783"/>
            <a:ext cx="8229600" cy="5068888"/>
          </a:xfrm>
        </p:spPr>
        <p:txBody>
          <a:bodyPr/>
          <a:lstStyle/>
          <a:p>
            <a:endParaRPr lang="es-ES_tradnl" dirty="0" smtClean="0"/>
          </a:p>
          <a:p>
            <a:endParaRPr lang="es-ES_tradnl" dirty="0"/>
          </a:p>
          <a:p>
            <a:endParaRPr lang="es-ES_tradnl" dirty="0" smtClean="0"/>
          </a:p>
          <a:p>
            <a:endParaRPr lang="es-ES_tradnl" dirty="0"/>
          </a:p>
          <a:p>
            <a:endParaRPr lang="es-ES_tradnl" dirty="0" smtClean="0"/>
          </a:p>
          <a:p>
            <a:endParaRPr lang="es-EC" dirty="0"/>
          </a:p>
        </p:txBody>
      </p:sp>
      <p:sp>
        <p:nvSpPr>
          <p:cNvPr id="9" name="14 Rectángulo"/>
          <p:cNvSpPr>
            <a:spLocks/>
          </p:cNvSpPr>
          <p:nvPr/>
        </p:nvSpPr>
        <p:spPr>
          <a:xfrm>
            <a:off x="3563888" y="2159999"/>
            <a:ext cx="720080" cy="360901"/>
          </a:xfrm>
          <a:prstGeom prst="rect">
            <a:avLst/>
          </a:prstGeom>
          <a:ln w="3175">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_tradnl" sz="1200" dirty="0">
                <a:solidFill>
                  <a:srgbClr val="7F7F7F"/>
                </a:solidFill>
                <a:effectLst/>
                <a:ea typeface="Times New Roman"/>
                <a:cs typeface="Times New Roman"/>
              </a:rPr>
              <a:t>9a</a:t>
            </a:r>
            <a:endParaRPr lang="es-EC" sz="1200" dirty="0">
              <a:solidFill>
                <a:srgbClr val="FFFFFF"/>
              </a:solidFill>
              <a:effectLst/>
              <a:ea typeface="Times New Roman"/>
              <a:cs typeface="Times New Roman"/>
            </a:endParaRPr>
          </a:p>
        </p:txBody>
      </p:sp>
      <p:sp>
        <p:nvSpPr>
          <p:cNvPr id="10" name="14 Rectángulo"/>
          <p:cNvSpPr>
            <a:spLocks/>
          </p:cNvSpPr>
          <p:nvPr/>
        </p:nvSpPr>
        <p:spPr>
          <a:xfrm>
            <a:off x="5364088" y="2117124"/>
            <a:ext cx="720080" cy="360901"/>
          </a:xfrm>
          <a:prstGeom prst="rect">
            <a:avLst/>
          </a:prstGeom>
          <a:ln w="3175">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_tradnl" sz="1200" dirty="0" smtClean="0">
                <a:solidFill>
                  <a:srgbClr val="7F7F7F"/>
                </a:solidFill>
                <a:effectLst/>
                <a:ea typeface="Times New Roman"/>
                <a:cs typeface="Times New Roman"/>
              </a:rPr>
              <a:t>9b</a:t>
            </a:r>
            <a:endParaRPr lang="es-EC" sz="1200" dirty="0">
              <a:solidFill>
                <a:srgbClr val="FFFFFF"/>
              </a:solidFill>
              <a:effectLst/>
              <a:ea typeface="Times New Roman"/>
              <a:cs typeface="Times New Roman"/>
            </a:endParaRPr>
          </a:p>
        </p:txBody>
      </p:sp>
      <p:sp>
        <p:nvSpPr>
          <p:cNvPr id="11" name="10 Rectángulo"/>
          <p:cNvSpPr/>
          <p:nvPr/>
        </p:nvSpPr>
        <p:spPr>
          <a:xfrm>
            <a:off x="989854" y="5657671"/>
            <a:ext cx="2286001" cy="923330"/>
          </a:xfrm>
          <a:prstGeom prst="rect">
            <a:avLst/>
          </a:prstGeom>
        </p:spPr>
        <p:txBody>
          <a:bodyPr wrap="square">
            <a:spAutoFit/>
          </a:bodyPr>
          <a:lstStyle/>
          <a:p>
            <a:r>
              <a:rPr lang="es-ES" dirty="0" err="1" smtClean="0"/>
              <a:t>Aamdal</a:t>
            </a:r>
            <a:r>
              <a:rPr lang="es-ES" dirty="0" smtClean="0"/>
              <a:t> </a:t>
            </a:r>
            <a:r>
              <a:rPr lang="es-ES" dirty="0"/>
              <a:t>y </a:t>
            </a:r>
            <a:r>
              <a:rPr lang="es-ES" dirty="0" smtClean="0"/>
              <a:t>col,  (1968) velocidades descongelamiento </a:t>
            </a:r>
            <a:endParaRPr lang="es-EC" dirty="0"/>
          </a:p>
        </p:txBody>
      </p:sp>
      <p:sp>
        <p:nvSpPr>
          <p:cNvPr id="12" name="11 Rectángulo"/>
          <p:cNvSpPr/>
          <p:nvPr/>
        </p:nvSpPr>
        <p:spPr>
          <a:xfrm>
            <a:off x="5148064" y="5808585"/>
            <a:ext cx="3384376" cy="646331"/>
          </a:xfrm>
          <a:prstGeom prst="rect">
            <a:avLst/>
          </a:prstGeom>
        </p:spPr>
        <p:txBody>
          <a:bodyPr wrap="square">
            <a:spAutoFit/>
          </a:bodyPr>
          <a:lstStyle/>
          <a:p>
            <a:r>
              <a:rPr lang="es-ES_tradnl" dirty="0" err="1"/>
              <a:t>Galina</a:t>
            </a:r>
            <a:r>
              <a:rPr lang="es-ES_tradnl" dirty="0"/>
              <a:t> y Valencia (2006</a:t>
            </a:r>
            <a:r>
              <a:rPr lang="es-ES_tradnl" dirty="0" smtClean="0"/>
              <a:t>) </a:t>
            </a:r>
          </a:p>
          <a:p>
            <a:r>
              <a:rPr lang="es-ES_tradnl" dirty="0" smtClean="0"/>
              <a:t>lesiones no </a:t>
            </a:r>
            <a:r>
              <a:rPr lang="es-ES_tradnl" dirty="0" err="1" smtClean="0"/>
              <a:t>inmedias</a:t>
            </a:r>
            <a:r>
              <a:rPr lang="es-ES_tradnl" dirty="0" smtClean="0"/>
              <a:t> </a:t>
            </a:r>
            <a:endParaRPr lang="es-EC" dirty="0"/>
          </a:p>
        </p:txBody>
      </p:sp>
    </p:spTree>
    <p:extLst>
      <p:ext uri="{BB962C8B-B14F-4D97-AF65-F5344CB8AC3E}">
        <p14:creationId xmlns:p14="http://schemas.microsoft.com/office/powerpoint/2010/main" val="358412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2555776" y="2204864"/>
            <a:ext cx="4248472" cy="3384376"/>
          </a:xfrm>
          <a:prstGeom prst="rect">
            <a:avLst/>
          </a:prstGeom>
          <a:noFill/>
          <a:ln w="9525">
            <a:noFill/>
            <a:miter lim="800000"/>
            <a:headEnd/>
            <a:tailEnd/>
          </a:ln>
        </p:spPr>
      </p:pic>
      <p:sp>
        <p:nvSpPr>
          <p:cNvPr id="5" name="4 Rectángulo redondeado"/>
          <p:cNvSpPr/>
          <p:nvPr/>
        </p:nvSpPr>
        <p:spPr>
          <a:xfrm>
            <a:off x="1475655" y="406563"/>
            <a:ext cx="6048673" cy="79018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sz="2000" b="1" dirty="0" smtClean="0"/>
          </a:p>
          <a:p>
            <a:pPr algn="ctr"/>
            <a:r>
              <a:rPr lang="es-ES" sz="2000" b="1" dirty="0" smtClean="0"/>
              <a:t>EVALUACIÓN </a:t>
            </a:r>
            <a:r>
              <a:rPr lang="es-ES" sz="2000" b="1" dirty="0"/>
              <a:t>MICROSCÓPICA PRE CONGELACIÓN Y POST </a:t>
            </a:r>
            <a:r>
              <a:rPr lang="es-ES" sz="2000" b="1" dirty="0" smtClean="0"/>
              <a:t>DESCONGELACIÓN</a:t>
            </a:r>
            <a:endParaRPr lang="es-EC" sz="2000" b="1" dirty="0"/>
          </a:p>
          <a:p>
            <a:pPr algn="ctr"/>
            <a:endParaRPr lang="es-EC" sz="2400" dirty="0">
              <a:solidFill>
                <a:schemeClr val="tx1"/>
              </a:solidFill>
            </a:endParaRPr>
          </a:p>
        </p:txBody>
      </p:sp>
      <p:sp>
        <p:nvSpPr>
          <p:cNvPr id="6" name="5 Rectángulo redondeado"/>
          <p:cNvSpPr/>
          <p:nvPr/>
        </p:nvSpPr>
        <p:spPr>
          <a:xfrm>
            <a:off x="637104" y="1655943"/>
            <a:ext cx="2926784" cy="50405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2400" b="1" dirty="0" smtClean="0"/>
              <a:t>Motilidad progresiva</a:t>
            </a:r>
            <a:endParaRPr lang="es-EC" sz="2400" dirty="0">
              <a:solidFill>
                <a:schemeClr val="tx1"/>
              </a:solidFill>
            </a:endParaRPr>
          </a:p>
        </p:txBody>
      </p:sp>
      <p:sp>
        <p:nvSpPr>
          <p:cNvPr id="7" name="6 Rectángulo"/>
          <p:cNvSpPr/>
          <p:nvPr/>
        </p:nvSpPr>
        <p:spPr>
          <a:xfrm>
            <a:off x="799784" y="6021288"/>
            <a:ext cx="7854714" cy="369332"/>
          </a:xfrm>
          <a:prstGeom prst="rect">
            <a:avLst/>
          </a:prstGeom>
        </p:spPr>
        <p:txBody>
          <a:bodyPr wrap="none">
            <a:spAutoFit/>
          </a:bodyPr>
          <a:lstStyle/>
          <a:p>
            <a:r>
              <a:rPr lang="es-ES" dirty="0"/>
              <a:t>(Salisbury, </a:t>
            </a:r>
            <a:r>
              <a:rPr lang="es-ES" dirty="0" err="1"/>
              <a:t>Vandemark</a:t>
            </a:r>
            <a:r>
              <a:rPr lang="es-ES" dirty="0"/>
              <a:t> y </a:t>
            </a:r>
            <a:r>
              <a:rPr lang="es-ES" dirty="0" err="1"/>
              <a:t>Lodge</a:t>
            </a:r>
            <a:r>
              <a:rPr lang="es-ES" dirty="0"/>
              <a:t>, 1978) </a:t>
            </a:r>
            <a:r>
              <a:rPr lang="es-ES" dirty="0" smtClean="0"/>
              <a:t> %mayor 50 no son buenos en semen fresco</a:t>
            </a:r>
            <a:endParaRPr lang="es-EC" dirty="0"/>
          </a:p>
        </p:txBody>
      </p:sp>
      <p:sp>
        <p:nvSpPr>
          <p:cNvPr id="2" name="1 Rectángulo"/>
          <p:cNvSpPr/>
          <p:nvPr/>
        </p:nvSpPr>
        <p:spPr>
          <a:xfrm>
            <a:off x="3059832" y="2564904"/>
            <a:ext cx="360040" cy="14401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1400" dirty="0" smtClean="0"/>
              <a:t>a</a:t>
            </a:r>
            <a:endParaRPr lang="es-EC" sz="1400" dirty="0"/>
          </a:p>
        </p:txBody>
      </p:sp>
      <p:sp>
        <p:nvSpPr>
          <p:cNvPr id="10" name="9 Rectángulo"/>
          <p:cNvSpPr/>
          <p:nvPr/>
        </p:nvSpPr>
        <p:spPr>
          <a:xfrm>
            <a:off x="3572272" y="2717304"/>
            <a:ext cx="495672" cy="14401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1400" dirty="0" smtClean="0"/>
              <a:t>ab</a:t>
            </a:r>
            <a:endParaRPr lang="es-EC" sz="1400" dirty="0"/>
          </a:p>
        </p:txBody>
      </p:sp>
      <p:sp>
        <p:nvSpPr>
          <p:cNvPr id="11" name="10 Rectángulo"/>
          <p:cNvSpPr/>
          <p:nvPr/>
        </p:nvSpPr>
        <p:spPr>
          <a:xfrm>
            <a:off x="4108106" y="3017912"/>
            <a:ext cx="360040" cy="14401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1400" dirty="0" smtClean="0"/>
              <a:t>b</a:t>
            </a:r>
            <a:endParaRPr lang="es-EC" sz="1400" dirty="0"/>
          </a:p>
        </p:txBody>
      </p:sp>
    </p:spTree>
    <p:extLst>
      <p:ext uri="{BB962C8B-B14F-4D97-AF65-F5344CB8AC3E}">
        <p14:creationId xmlns:p14="http://schemas.microsoft.com/office/powerpoint/2010/main" val="294451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1475655" y="406563"/>
            <a:ext cx="6048673" cy="79018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sz="2000" b="1" dirty="0" smtClean="0"/>
          </a:p>
          <a:p>
            <a:pPr algn="ctr"/>
            <a:r>
              <a:rPr lang="es-ES" sz="2000" b="1" dirty="0" smtClean="0"/>
              <a:t>EVALUACIÓN </a:t>
            </a:r>
            <a:r>
              <a:rPr lang="es-ES" sz="2000" b="1" dirty="0"/>
              <a:t>MICROSCÓPICA PRE CONGELACIÓN Y POST </a:t>
            </a:r>
            <a:r>
              <a:rPr lang="es-ES" sz="2000" b="1" dirty="0" smtClean="0"/>
              <a:t>DESCONGELACIÓN</a:t>
            </a:r>
            <a:endParaRPr lang="es-EC" sz="2000" b="1" dirty="0"/>
          </a:p>
          <a:p>
            <a:pPr algn="ctr"/>
            <a:endParaRPr lang="es-EC" sz="2400" dirty="0">
              <a:solidFill>
                <a:schemeClr val="tx1"/>
              </a:solidFill>
            </a:endParaRPr>
          </a:p>
        </p:txBody>
      </p:sp>
      <p:sp>
        <p:nvSpPr>
          <p:cNvPr id="7" name="6 Rectángulo redondeado"/>
          <p:cNvSpPr/>
          <p:nvPr/>
        </p:nvSpPr>
        <p:spPr>
          <a:xfrm>
            <a:off x="637104" y="1655943"/>
            <a:ext cx="2926784" cy="5040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b="1" dirty="0" smtClean="0"/>
              <a:t>Motilidad local</a:t>
            </a:r>
            <a:endParaRPr lang="es-EC" sz="2400" dirty="0">
              <a:solidFill>
                <a:schemeClr val="tx1"/>
              </a:solidFill>
            </a:endParaRPr>
          </a:p>
        </p:txBody>
      </p:sp>
      <p:pic>
        <p:nvPicPr>
          <p:cNvPr id="8" name="7 Imagen"/>
          <p:cNvPicPr/>
          <p:nvPr/>
        </p:nvPicPr>
        <p:blipFill rotWithShape="1">
          <a:blip r:embed="rId2">
            <a:extLst>
              <a:ext uri="{28A0092B-C50C-407E-A947-70E740481C1C}">
                <a14:useLocalDpi xmlns:a14="http://schemas.microsoft.com/office/drawing/2010/main" val="0"/>
              </a:ext>
            </a:extLst>
          </a:blip>
          <a:srcRect r="42449" b="13105"/>
          <a:stretch/>
        </p:blipFill>
        <p:spPr bwMode="auto">
          <a:xfrm>
            <a:off x="2411760" y="2780928"/>
            <a:ext cx="4824536" cy="3384376"/>
          </a:xfrm>
          <a:prstGeom prst="rect">
            <a:avLst/>
          </a:prstGeom>
          <a:noFill/>
          <a:ln>
            <a:noFill/>
          </a:ln>
          <a:extLst>
            <a:ext uri="{53640926-AAD7-44D8-BBD7-CCE9431645EC}">
              <a14:shadowObscured xmlns:a14="http://schemas.microsoft.com/office/drawing/2010/main"/>
            </a:ext>
          </a:extLst>
        </p:spPr>
      </p:pic>
      <p:sp>
        <p:nvSpPr>
          <p:cNvPr id="9" name="14 Rectángulo"/>
          <p:cNvSpPr>
            <a:spLocks/>
          </p:cNvSpPr>
          <p:nvPr/>
        </p:nvSpPr>
        <p:spPr>
          <a:xfrm>
            <a:off x="2843808" y="2446426"/>
            <a:ext cx="720080" cy="360901"/>
          </a:xfrm>
          <a:prstGeom prst="rect">
            <a:avLst/>
          </a:prstGeom>
          <a:ln w="3175">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_tradnl" sz="1200" dirty="0" smtClean="0">
                <a:solidFill>
                  <a:srgbClr val="7F7F7F"/>
                </a:solidFill>
                <a:effectLst/>
                <a:ea typeface="Times New Roman"/>
                <a:cs typeface="Times New Roman"/>
              </a:rPr>
              <a:t>11a</a:t>
            </a:r>
            <a:endParaRPr lang="es-EC" sz="1200" dirty="0">
              <a:solidFill>
                <a:srgbClr val="FFFFFF"/>
              </a:solidFill>
              <a:effectLst/>
              <a:ea typeface="Times New Roman"/>
              <a:cs typeface="Times New Roman"/>
            </a:endParaRPr>
          </a:p>
        </p:txBody>
      </p:sp>
      <p:sp>
        <p:nvSpPr>
          <p:cNvPr id="10" name="14 Rectángulo"/>
          <p:cNvSpPr>
            <a:spLocks/>
          </p:cNvSpPr>
          <p:nvPr/>
        </p:nvSpPr>
        <p:spPr>
          <a:xfrm>
            <a:off x="5436096" y="2468307"/>
            <a:ext cx="720080" cy="360901"/>
          </a:xfrm>
          <a:prstGeom prst="rect">
            <a:avLst/>
          </a:prstGeom>
          <a:ln w="3175">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_tradnl" sz="1200" dirty="0" smtClean="0">
                <a:solidFill>
                  <a:srgbClr val="7F7F7F"/>
                </a:solidFill>
                <a:effectLst/>
                <a:ea typeface="Times New Roman"/>
                <a:cs typeface="Times New Roman"/>
              </a:rPr>
              <a:t>11b</a:t>
            </a:r>
            <a:endParaRPr lang="es-EC" sz="1200" dirty="0">
              <a:solidFill>
                <a:srgbClr val="FFFFFF"/>
              </a:solidFill>
              <a:effectLst/>
              <a:ea typeface="Times New Roman"/>
              <a:cs typeface="Times New Roman"/>
            </a:endParaRPr>
          </a:p>
        </p:txBody>
      </p:sp>
      <p:sp>
        <p:nvSpPr>
          <p:cNvPr id="11" name="10 Rectángulo"/>
          <p:cNvSpPr/>
          <p:nvPr/>
        </p:nvSpPr>
        <p:spPr>
          <a:xfrm>
            <a:off x="1331640" y="6391750"/>
            <a:ext cx="7696915" cy="369332"/>
          </a:xfrm>
          <a:prstGeom prst="rect">
            <a:avLst/>
          </a:prstGeom>
        </p:spPr>
        <p:txBody>
          <a:bodyPr wrap="none">
            <a:spAutoFit/>
          </a:bodyPr>
          <a:lstStyle/>
          <a:p>
            <a:r>
              <a:rPr lang="es-ES_tradnl" dirty="0"/>
              <a:t>Müller-</a:t>
            </a:r>
            <a:r>
              <a:rPr lang="es-ES_tradnl" dirty="0" err="1"/>
              <a:t>Schlösser</a:t>
            </a:r>
            <a:r>
              <a:rPr lang="es-ES_tradnl" dirty="0"/>
              <a:t> </a:t>
            </a:r>
            <a:r>
              <a:rPr lang="es-ES_tradnl" i="1" dirty="0"/>
              <a:t>et al</a:t>
            </a:r>
            <a:r>
              <a:rPr lang="es-ES_tradnl" dirty="0"/>
              <a:t>. (</a:t>
            </a:r>
            <a:r>
              <a:rPr lang="es-ES_tradnl" dirty="0" smtClean="0"/>
              <a:t>2001) </a:t>
            </a:r>
            <a:r>
              <a:rPr lang="es-ES_tradnl" sz="1600" dirty="0" smtClean="0"/>
              <a:t>no diferencias entre diluyentes proteína vegetal y animal </a:t>
            </a:r>
            <a:endParaRPr lang="es-EC" sz="1600" dirty="0"/>
          </a:p>
        </p:txBody>
      </p:sp>
      <p:sp>
        <p:nvSpPr>
          <p:cNvPr id="12" name="11 Rectángulo"/>
          <p:cNvSpPr/>
          <p:nvPr/>
        </p:nvSpPr>
        <p:spPr>
          <a:xfrm>
            <a:off x="664647" y="5980638"/>
            <a:ext cx="4739695" cy="369332"/>
          </a:xfrm>
          <a:prstGeom prst="rect">
            <a:avLst/>
          </a:prstGeom>
        </p:spPr>
        <p:txBody>
          <a:bodyPr wrap="none">
            <a:spAutoFit/>
          </a:bodyPr>
          <a:lstStyle/>
          <a:p>
            <a:r>
              <a:rPr lang="es-ES_tradnl" dirty="0"/>
              <a:t>(</a:t>
            </a:r>
            <a:r>
              <a:rPr lang="es-ES_tradnl" dirty="0" err="1"/>
              <a:t>Pickett</a:t>
            </a:r>
            <a:r>
              <a:rPr lang="es-ES_tradnl" dirty="0"/>
              <a:t> y </a:t>
            </a:r>
            <a:r>
              <a:rPr lang="es-ES_tradnl" dirty="0" err="1" smtClean="0"/>
              <a:t>Berndtson</a:t>
            </a:r>
            <a:r>
              <a:rPr lang="es-ES_tradnl" dirty="0" smtClean="0"/>
              <a:t> (1978) </a:t>
            </a:r>
            <a:r>
              <a:rPr lang="es-ES_tradnl" sz="1600" dirty="0" smtClean="0"/>
              <a:t>mejor proteína vegetal</a:t>
            </a:r>
            <a:r>
              <a:rPr lang="es-ES_tradnl" dirty="0" smtClean="0"/>
              <a:t>.</a:t>
            </a:r>
            <a:endParaRPr lang="es-EC" dirty="0"/>
          </a:p>
        </p:txBody>
      </p:sp>
    </p:spTree>
    <p:extLst>
      <p:ext uri="{BB962C8B-B14F-4D97-AF65-F5344CB8AC3E}">
        <p14:creationId xmlns:p14="http://schemas.microsoft.com/office/powerpoint/2010/main" val="170125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475655" y="406563"/>
            <a:ext cx="6048673" cy="79018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sz="2000" b="1" dirty="0" smtClean="0"/>
          </a:p>
          <a:p>
            <a:pPr algn="ctr"/>
            <a:r>
              <a:rPr lang="es-ES" sz="2000" b="1" dirty="0" smtClean="0"/>
              <a:t>EVALUACIÓN </a:t>
            </a:r>
            <a:r>
              <a:rPr lang="es-ES" sz="2000" b="1" dirty="0"/>
              <a:t>MICROSCÓPICA PRE CONGELACIÓN Y POST </a:t>
            </a:r>
            <a:r>
              <a:rPr lang="es-ES" sz="2000" b="1" dirty="0" smtClean="0"/>
              <a:t>DESCONGELACIÓN</a:t>
            </a:r>
            <a:endParaRPr lang="es-EC" sz="2000" b="1" dirty="0"/>
          </a:p>
          <a:p>
            <a:pPr algn="ctr"/>
            <a:endParaRPr lang="es-EC" sz="2400" dirty="0">
              <a:solidFill>
                <a:schemeClr val="tx1"/>
              </a:solidFill>
            </a:endParaRPr>
          </a:p>
        </p:txBody>
      </p:sp>
      <p:sp>
        <p:nvSpPr>
          <p:cNvPr id="3" name="2 Rectángulo redondeado"/>
          <p:cNvSpPr/>
          <p:nvPr/>
        </p:nvSpPr>
        <p:spPr>
          <a:xfrm>
            <a:off x="971600" y="1655943"/>
            <a:ext cx="6552728" cy="5040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dirty="0"/>
              <a:t>Velocidad Curvilínea de Espermatozoide (VCL</a:t>
            </a:r>
            <a:r>
              <a:rPr lang="es-ES" sz="2400" u="sng" dirty="0"/>
              <a:t>)</a:t>
            </a:r>
            <a:endParaRPr lang="es-EC" sz="2400" dirty="0">
              <a:solidFill>
                <a:schemeClr val="tx1"/>
              </a:solidFill>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780929"/>
            <a:ext cx="4032448" cy="2999476"/>
          </a:xfrm>
          <a:prstGeom prst="rect">
            <a:avLst/>
          </a:prstGeom>
          <a:noFill/>
          <a:ln>
            <a:noFill/>
          </a:ln>
        </p:spPr>
      </p:pic>
      <p:sp>
        <p:nvSpPr>
          <p:cNvPr id="5" name="14 Rectángulo"/>
          <p:cNvSpPr>
            <a:spLocks/>
          </p:cNvSpPr>
          <p:nvPr/>
        </p:nvSpPr>
        <p:spPr>
          <a:xfrm>
            <a:off x="2843808" y="2446426"/>
            <a:ext cx="720080" cy="360901"/>
          </a:xfrm>
          <a:prstGeom prst="rect">
            <a:avLst/>
          </a:prstGeom>
          <a:ln w="3175">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_tradnl" sz="1200" dirty="0" smtClean="0">
                <a:solidFill>
                  <a:srgbClr val="7F7F7F"/>
                </a:solidFill>
                <a:effectLst/>
                <a:ea typeface="Times New Roman"/>
                <a:cs typeface="Times New Roman"/>
              </a:rPr>
              <a:t>12a</a:t>
            </a:r>
            <a:endParaRPr lang="es-EC" sz="1200" dirty="0">
              <a:solidFill>
                <a:srgbClr val="FFFFFF"/>
              </a:solidFill>
              <a:effectLst/>
              <a:ea typeface="Times New Roman"/>
              <a:cs typeface="Times New Roman"/>
            </a:endParaRPr>
          </a:p>
        </p:txBody>
      </p:sp>
      <p:sp>
        <p:nvSpPr>
          <p:cNvPr id="6" name="14 Rectángulo"/>
          <p:cNvSpPr>
            <a:spLocks/>
          </p:cNvSpPr>
          <p:nvPr/>
        </p:nvSpPr>
        <p:spPr>
          <a:xfrm>
            <a:off x="5061845" y="2420028"/>
            <a:ext cx="720080" cy="360901"/>
          </a:xfrm>
          <a:prstGeom prst="rect">
            <a:avLst/>
          </a:prstGeom>
          <a:ln w="3175">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_tradnl" sz="1200" dirty="0" smtClean="0">
                <a:solidFill>
                  <a:srgbClr val="7F7F7F"/>
                </a:solidFill>
                <a:effectLst/>
                <a:ea typeface="Times New Roman"/>
                <a:cs typeface="Times New Roman"/>
              </a:rPr>
              <a:t>12b</a:t>
            </a:r>
            <a:endParaRPr lang="es-EC" sz="1200" dirty="0">
              <a:solidFill>
                <a:srgbClr val="FFFFFF"/>
              </a:solidFill>
              <a:effectLst/>
              <a:ea typeface="Times New Roman"/>
              <a:cs typeface="Times New Roman"/>
            </a:endParaRPr>
          </a:p>
        </p:txBody>
      </p:sp>
      <p:sp>
        <p:nvSpPr>
          <p:cNvPr id="7" name="6 Rectángulo"/>
          <p:cNvSpPr/>
          <p:nvPr/>
        </p:nvSpPr>
        <p:spPr>
          <a:xfrm>
            <a:off x="1055812" y="6021288"/>
            <a:ext cx="6612532" cy="369332"/>
          </a:xfrm>
          <a:prstGeom prst="rect">
            <a:avLst/>
          </a:prstGeom>
        </p:spPr>
        <p:txBody>
          <a:bodyPr wrap="square">
            <a:spAutoFit/>
          </a:bodyPr>
          <a:lstStyle/>
          <a:p>
            <a:r>
              <a:rPr lang="es-ES_tradnl" dirty="0" err="1"/>
              <a:t>Catena</a:t>
            </a:r>
            <a:r>
              <a:rPr lang="es-ES_tradnl" dirty="0"/>
              <a:t> y </a:t>
            </a:r>
            <a:r>
              <a:rPr lang="es-ES_tradnl" dirty="0" err="1"/>
              <a:t>Cabodevila</a:t>
            </a:r>
            <a:r>
              <a:rPr lang="es-ES_tradnl" dirty="0"/>
              <a:t>, (1999</a:t>
            </a:r>
            <a:r>
              <a:rPr lang="es-ES_tradnl" dirty="0" smtClean="0"/>
              <a:t>) </a:t>
            </a:r>
            <a:r>
              <a:rPr lang="es-ES_tradnl" sz="1600" dirty="0" smtClean="0"/>
              <a:t>valores disminuyen luego de criopreservación </a:t>
            </a:r>
            <a:endParaRPr lang="es-EC" sz="1600" dirty="0"/>
          </a:p>
        </p:txBody>
      </p:sp>
    </p:spTree>
    <p:extLst>
      <p:ext uri="{BB962C8B-B14F-4D97-AF65-F5344CB8AC3E}">
        <p14:creationId xmlns:p14="http://schemas.microsoft.com/office/powerpoint/2010/main" val="52263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475655" y="406563"/>
            <a:ext cx="6048673" cy="79018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sz="2000" b="1" dirty="0" smtClean="0"/>
          </a:p>
          <a:p>
            <a:pPr algn="ctr"/>
            <a:r>
              <a:rPr lang="es-ES" sz="2000" b="1" dirty="0" smtClean="0"/>
              <a:t>EVALUACIÓN </a:t>
            </a:r>
            <a:r>
              <a:rPr lang="es-ES" sz="2000" b="1" dirty="0"/>
              <a:t>MICROSCÓPICA PRE CONGELACIÓN Y POST </a:t>
            </a:r>
            <a:r>
              <a:rPr lang="es-ES" sz="2000" b="1" dirty="0" smtClean="0"/>
              <a:t>DESCONGELACIÓN</a:t>
            </a:r>
            <a:endParaRPr lang="es-EC" sz="2000" b="1" dirty="0"/>
          </a:p>
          <a:p>
            <a:pPr algn="ctr"/>
            <a:endParaRPr lang="es-EC" sz="2400" dirty="0">
              <a:solidFill>
                <a:schemeClr val="tx1"/>
              </a:solidFill>
            </a:endParaRPr>
          </a:p>
        </p:txBody>
      </p:sp>
      <p:sp>
        <p:nvSpPr>
          <p:cNvPr id="3" name="2 Rectángulo redondeado"/>
          <p:cNvSpPr/>
          <p:nvPr/>
        </p:nvSpPr>
        <p:spPr>
          <a:xfrm>
            <a:off x="1475655" y="1484784"/>
            <a:ext cx="5832648" cy="69293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es-ES" sz="2400" b="1" u="sng" dirty="0" smtClean="0"/>
          </a:p>
          <a:p>
            <a:endParaRPr lang="es-ES" sz="2400" b="1" u="sng" dirty="0"/>
          </a:p>
          <a:p>
            <a:r>
              <a:rPr lang="es-ES" sz="2400" b="1" dirty="0" smtClean="0"/>
              <a:t>Velocidad </a:t>
            </a:r>
            <a:r>
              <a:rPr lang="es-ES" sz="2400" b="1" dirty="0"/>
              <a:t>Media de Espermatozoides (VAP)</a:t>
            </a:r>
            <a:endParaRPr lang="es-EC" sz="2400" b="1" dirty="0"/>
          </a:p>
          <a:p>
            <a:r>
              <a:rPr lang="es-ES_tradnl" sz="2400" dirty="0"/>
              <a:t> </a:t>
            </a:r>
            <a:endParaRPr lang="es-EC" sz="2400" dirty="0"/>
          </a:p>
          <a:p>
            <a:pPr algn="ctr"/>
            <a:endParaRPr lang="es-EC" sz="2400" dirty="0">
              <a:solidFill>
                <a:schemeClr val="tx1"/>
              </a:solidFill>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924945"/>
            <a:ext cx="4752526" cy="3096344"/>
          </a:xfrm>
          <a:prstGeom prst="rect">
            <a:avLst/>
          </a:prstGeom>
          <a:noFill/>
          <a:ln>
            <a:noFill/>
          </a:ln>
        </p:spPr>
      </p:pic>
      <p:sp>
        <p:nvSpPr>
          <p:cNvPr id="5" name="14 Rectángulo"/>
          <p:cNvSpPr>
            <a:spLocks/>
          </p:cNvSpPr>
          <p:nvPr/>
        </p:nvSpPr>
        <p:spPr>
          <a:xfrm>
            <a:off x="2843808" y="2446426"/>
            <a:ext cx="720080" cy="360901"/>
          </a:xfrm>
          <a:prstGeom prst="rect">
            <a:avLst/>
          </a:prstGeom>
          <a:ln w="3175">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_tradnl" sz="1200" dirty="0" smtClean="0">
                <a:solidFill>
                  <a:srgbClr val="7F7F7F"/>
                </a:solidFill>
                <a:effectLst/>
                <a:ea typeface="Times New Roman"/>
                <a:cs typeface="Times New Roman"/>
              </a:rPr>
              <a:t>13a</a:t>
            </a:r>
            <a:endParaRPr lang="es-EC" sz="1200" dirty="0">
              <a:solidFill>
                <a:srgbClr val="FFFFFF"/>
              </a:solidFill>
              <a:effectLst/>
              <a:ea typeface="Times New Roman"/>
              <a:cs typeface="Times New Roman"/>
            </a:endParaRPr>
          </a:p>
        </p:txBody>
      </p:sp>
      <p:sp>
        <p:nvSpPr>
          <p:cNvPr id="6" name="14 Rectángulo"/>
          <p:cNvSpPr>
            <a:spLocks/>
          </p:cNvSpPr>
          <p:nvPr/>
        </p:nvSpPr>
        <p:spPr>
          <a:xfrm>
            <a:off x="5249982" y="2446426"/>
            <a:ext cx="720080" cy="360901"/>
          </a:xfrm>
          <a:prstGeom prst="rect">
            <a:avLst/>
          </a:prstGeom>
          <a:ln w="3175">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_tradnl" sz="1200" dirty="0" smtClean="0">
                <a:solidFill>
                  <a:srgbClr val="7F7F7F"/>
                </a:solidFill>
                <a:effectLst/>
                <a:ea typeface="Times New Roman"/>
                <a:cs typeface="Times New Roman"/>
              </a:rPr>
              <a:t>13b</a:t>
            </a:r>
            <a:endParaRPr lang="es-EC" sz="1200" dirty="0">
              <a:solidFill>
                <a:srgbClr val="FFFFFF"/>
              </a:solidFill>
              <a:effectLst/>
              <a:ea typeface="Times New Roman"/>
              <a:cs typeface="Times New Roman"/>
            </a:endParaRPr>
          </a:p>
        </p:txBody>
      </p:sp>
      <p:sp>
        <p:nvSpPr>
          <p:cNvPr id="7" name="6 Rectángulo"/>
          <p:cNvSpPr/>
          <p:nvPr/>
        </p:nvSpPr>
        <p:spPr>
          <a:xfrm>
            <a:off x="734687" y="6037514"/>
            <a:ext cx="6933657" cy="369332"/>
          </a:xfrm>
          <a:prstGeom prst="rect">
            <a:avLst/>
          </a:prstGeom>
        </p:spPr>
        <p:txBody>
          <a:bodyPr wrap="square">
            <a:spAutoFit/>
          </a:bodyPr>
          <a:lstStyle/>
          <a:p>
            <a:r>
              <a:rPr lang="es-ES_tradnl" dirty="0"/>
              <a:t>Quintero-Moreno, (2003</a:t>
            </a:r>
            <a:r>
              <a:rPr lang="es-ES_tradnl" dirty="0" smtClean="0"/>
              <a:t>) </a:t>
            </a:r>
            <a:r>
              <a:rPr lang="es-ES_tradnl" sz="1600" dirty="0" smtClean="0"/>
              <a:t>subpoblaciones con diferente velocidad</a:t>
            </a:r>
            <a:endParaRPr lang="es-EC" sz="1600" dirty="0"/>
          </a:p>
        </p:txBody>
      </p:sp>
    </p:spTree>
    <p:extLst>
      <p:ext uri="{BB962C8B-B14F-4D97-AF65-F5344CB8AC3E}">
        <p14:creationId xmlns:p14="http://schemas.microsoft.com/office/powerpoint/2010/main" val="343999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475655" y="406563"/>
            <a:ext cx="6048673" cy="79018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sz="2000" b="1" dirty="0" smtClean="0"/>
          </a:p>
          <a:p>
            <a:pPr algn="ctr"/>
            <a:r>
              <a:rPr lang="es-ES" sz="2000" b="1" dirty="0" smtClean="0"/>
              <a:t>EVALUACIÓN </a:t>
            </a:r>
            <a:r>
              <a:rPr lang="es-ES" sz="2000" b="1" dirty="0"/>
              <a:t>MICROSCÓPICA PRE CONGELACIÓN Y POST </a:t>
            </a:r>
            <a:r>
              <a:rPr lang="es-ES" sz="2000" b="1" dirty="0" smtClean="0"/>
              <a:t>DESCONGELACIÓN</a:t>
            </a:r>
            <a:endParaRPr lang="es-EC" sz="2000" b="1" dirty="0"/>
          </a:p>
          <a:p>
            <a:pPr algn="ctr"/>
            <a:endParaRPr lang="es-EC" sz="2400" dirty="0">
              <a:solidFill>
                <a:schemeClr val="tx1"/>
              </a:solidFill>
            </a:endParaRPr>
          </a:p>
        </p:txBody>
      </p:sp>
      <p:sp>
        <p:nvSpPr>
          <p:cNvPr id="3" name="2 Rectángulo redondeado"/>
          <p:cNvSpPr/>
          <p:nvPr/>
        </p:nvSpPr>
        <p:spPr>
          <a:xfrm>
            <a:off x="1475654" y="1484784"/>
            <a:ext cx="6192689" cy="69293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es-ES" sz="2400" b="1" u="sng" dirty="0" smtClean="0"/>
          </a:p>
          <a:p>
            <a:r>
              <a:rPr lang="es-ES" sz="2400" dirty="0" smtClean="0"/>
              <a:t>Velocidad </a:t>
            </a:r>
            <a:r>
              <a:rPr lang="es-ES" sz="2400" dirty="0"/>
              <a:t>Rectilínea de Espermatozoides (VSL)</a:t>
            </a:r>
            <a:r>
              <a:rPr lang="es-ES_tradnl" sz="2400" dirty="0"/>
              <a:t> </a:t>
            </a:r>
            <a:endParaRPr lang="es-EC" sz="2400" dirty="0"/>
          </a:p>
          <a:p>
            <a:pPr algn="ctr"/>
            <a:endParaRPr lang="es-EC" sz="2400" dirty="0">
              <a:solidFill>
                <a:schemeClr val="tx1"/>
              </a:solidFill>
            </a:endParaRPr>
          </a:p>
        </p:txBody>
      </p:sp>
      <p:pic>
        <p:nvPicPr>
          <p:cNvPr id="4" name="3 Imagen"/>
          <p:cNvPicPr/>
          <p:nvPr/>
        </p:nvPicPr>
        <p:blipFill rotWithShape="1">
          <a:blip r:embed="rId2">
            <a:extLst>
              <a:ext uri="{28A0092B-C50C-407E-A947-70E740481C1C}">
                <a14:useLocalDpi xmlns:a14="http://schemas.microsoft.com/office/drawing/2010/main" val="0"/>
              </a:ext>
            </a:extLst>
          </a:blip>
          <a:srcRect b="4766"/>
          <a:stretch/>
        </p:blipFill>
        <p:spPr bwMode="auto">
          <a:xfrm>
            <a:off x="2411759" y="2675375"/>
            <a:ext cx="4614441" cy="3312368"/>
          </a:xfrm>
          <a:prstGeom prst="rect">
            <a:avLst/>
          </a:prstGeom>
          <a:noFill/>
          <a:ln>
            <a:noFill/>
          </a:ln>
          <a:extLst>
            <a:ext uri="{53640926-AAD7-44D8-BBD7-CCE9431645EC}">
              <a14:shadowObscured xmlns:a14="http://schemas.microsoft.com/office/drawing/2010/main"/>
            </a:ext>
          </a:extLst>
        </p:spPr>
      </p:pic>
      <p:sp>
        <p:nvSpPr>
          <p:cNvPr id="5" name="14 Rectángulo"/>
          <p:cNvSpPr>
            <a:spLocks/>
          </p:cNvSpPr>
          <p:nvPr/>
        </p:nvSpPr>
        <p:spPr>
          <a:xfrm>
            <a:off x="2843808" y="2314474"/>
            <a:ext cx="720080" cy="360901"/>
          </a:xfrm>
          <a:prstGeom prst="rect">
            <a:avLst/>
          </a:prstGeom>
          <a:ln w="3175">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_tradnl" sz="1200" dirty="0" smtClean="0">
                <a:solidFill>
                  <a:srgbClr val="7F7F7F"/>
                </a:solidFill>
                <a:effectLst/>
                <a:ea typeface="Times New Roman"/>
                <a:cs typeface="Times New Roman"/>
              </a:rPr>
              <a:t>14a</a:t>
            </a:r>
            <a:endParaRPr lang="es-EC" sz="1200" dirty="0">
              <a:solidFill>
                <a:srgbClr val="FFFFFF"/>
              </a:solidFill>
              <a:effectLst/>
              <a:ea typeface="Times New Roman"/>
              <a:cs typeface="Times New Roman"/>
            </a:endParaRPr>
          </a:p>
        </p:txBody>
      </p:sp>
      <p:sp>
        <p:nvSpPr>
          <p:cNvPr id="6" name="14 Rectángulo"/>
          <p:cNvSpPr>
            <a:spLocks/>
          </p:cNvSpPr>
          <p:nvPr/>
        </p:nvSpPr>
        <p:spPr>
          <a:xfrm>
            <a:off x="5148064" y="2314474"/>
            <a:ext cx="720080" cy="360901"/>
          </a:xfrm>
          <a:prstGeom prst="rect">
            <a:avLst/>
          </a:prstGeom>
          <a:ln w="3175">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_tradnl" sz="1200" dirty="0" smtClean="0">
                <a:solidFill>
                  <a:srgbClr val="7F7F7F"/>
                </a:solidFill>
                <a:effectLst/>
                <a:ea typeface="Times New Roman"/>
                <a:cs typeface="Times New Roman"/>
              </a:rPr>
              <a:t>14b</a:t>
            </a:r>
            <a:endParaRPr lang="es-EC" sz="1200" dirty="0">
              <a:solidFill>
                <a:srgbClr val="FFFFFF"/>
              </a:solidFill>
              <a:effectLst/>
              <a:ea typeface="Times New Roman"/>
              <a:cs typeface="Times New Roman"/>
            </a:endParaRPr>
          </a:p>
        </p:txBody>
      </p:sp>
      <p:sp>
        <p:nvSpPr>
          <p:cNvPr id="8" name="7 Rectángulo"/>
          <p:cNvSpPr/>
          <p:nvPr/>
        </p:nvSpPr>
        <p:spPr>
          <a:xfrm>
            <a:off x="807120" y="5987743"/>
            <a:ext cx="7149256" cy="369332"/>
          </a:xfrm>
          <a:prstGeom prst="rect">
            <a:avLst/>
          </a:prstGeom>
        </p:spPr>
        <p:txBody>
          <a:bodyPr wrap="square">
            <a:spAutoFit/>
          </a:bodyPr>
          <a:lstStyle/>
          <a:p>
            <a:r>
              <a:rPr lang="es-ES_tradnl" dirty="0" err="1"/>
              <a:t>Liu</a:t>
            </a:r>
            <a:r>
              <a:rPr lang="es-ES_tradnl" dirty="0"/>
              <a:t> </a:t>
            </a:r>
            <a:r>
              <a:rPr lang="es-ES_tradnl" i="1" dirty="0"/>
              <a:t>et al</a:t>
            </a:r>
            <a:r>
              <a:rPr lang="es-ES_tradnl" dirty="0"/>
              <a:t>., (1991); Vázquez </a:t>
            </a:r>
            <a:r>
              <a:rPr lang="es-ES_tradnl" i="1" dirty="0"/>
              <a:t>et al</a:t>
            </a:r>
            <a:r>
              <a:rPr lang="es-ES_tradnl" dirty="0" smtClean="0"/>
              <a:t>., </a:t>
            </a:r>
            <a:r>
              <a:rPr lang="es-ES_tradnl" sz="1600" dirty="0" smtClean="0"/>
              <a:t>VCL mayor que VSL  bajo nivel de fertilización   </a:t>
            </a:r>
            <a:endParaRPr lang="es-EC" sz="1600" dirty="0"/>
          </a:p>
        </p:txBody>
      </p:sp>
    </p:spTree>
    <p:extLst>
      <p:ext uri="{BB962C8B-B14F-4D97-AF65-F5344CB8AC3E}">
        <p14:creationId xmlns:p14="http://schemas.microsoft.com/office/powerpoint/2010/main" val="210880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475655" y="406563"/>
            <a:ext cx="6048673" cy="79018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sz="2000" b="1" dirty="0" smtClean="0"/>
          </a:p>
          <a:p>
            <a:pPr algn="ctr"/>
            <a:r>
              <a:rPr lang="es-ES" sz="2000" b="1" dirty="0" smtClean="0"/>
              <a:t>EVALUACIÓN </a:t>
            </a:r>
            <a:r>
              <a:rPr lang="es-ES" sz="2000" b="1" dirty="0"/>
              <a:t>MICROSCÓPICA PRE CONGELACIÓN Y POST </a:t>
            </a:r>
            <a:r>
              <a:rPr lang="es-ES" sz="2000" b="1" dirty="0" smtClean="0"/>
              <a:t>DESCONGELACIÓN</a:t>
            </a:r>
            <a:endParaRPr lang="es-EC" sz="2000" b="1" dirty="0"/>
          </a:p>
          <a:p>
            <a:pPr algn="ctr"/>
            <a:endParaRPr lang="es-EC" sz="2400" dirty="0">
              <a:solidFill>
                <a:schemeClr val="tx1"/>
              </a:solidFill>
            </a:endParaRPr>
          </a:p>
        </p:txBody>
      </p:sp>
      <p:sp>
        <p:nvSpPr>
          <p:cNvPr id="3" name="2 Rectángulo redondeado"/>
          <p:cNvSpPr/>
          <p:nvPr/>
        </p:nvSpPr>
        <p:spPr>
          <a:xfrm>
            <a:off x="1475654" y="1484784"/>
            <a:ext cx="6192689" cy="6929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400" dirty="0" smtClean="0"/>
              <a:t>Índice </a:t>
            </a:r>
            <a:r>
              <a:rPr lang="es-ES" sz="2400" dirty="0"/>
              <a:t>de Linealidad de Espermatozoides (LIN)</a:t>
            </a:r>
            <a:endParaRPr lang="es-EC" sz="2400" dirty="0">
              <a:solidFill>
                <a:schemeClr val="tx1"/>
              </a:solidFill>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400102"/>
            <a:ext cx="3744416" cy="3847812"/>
          </a:xfrm>
          <a:prstGeom prst="rect">
            <a:avLst/>
          </a:prstGeom>
          <a:noFill/>
          <a:ln>
            <a:noFill/>
          </a:ln>
        </p:spPr>
      </p:pic>
      <p:sp>
        <p:nvSpPr>
          <p:cNvPr id="6" name="5 Rectángulo"/>
          <p:cNvSpPr/>
          <p:nvPr/>
        </p:nvSpPr>
        <p:spPr>
          <a:xfrm>
            <a:off x="430968" y="6236430"/>
            <a:ext cx="5533374" cy="369332"/>
          </a:xfrm>
          <a:prstGeom prst="rect">
            <a:avLst/>
          </a:prstGeom>
        </p:spPr>
        <p:txBody>
          <a:bodyPr wrap="none">
            <a:spAutoFit/>
          </a:bodyPr>
          <a:lstStyle/>
          <a:p>
            <a:r>
              <a:rPr lang="es-ES_tradnl" dirty="0" err="1"/>
              <a:t>Holt</a:t>
            </a:r>
            <a:r>
              <a:rPr lang="es-ES_tradnl" dirty="0"/>
              <a:t> y Van Look, (2004</a:t>
            </a:r>
            <a:r>
              <a:rPr lang="es-ES_tradnl" dirty="0" smtClean="0"/>
              <a:t>) </a:t>
            </a:r>
            <a:r>
              <a:rPr lang="es-ES_tradnl" sz="1600" dirty="0"/>
              <a:t>subpoblaciones con mejor velocidad</a:t>
            </a:r>
            <a:r>
              <a:rPr lang="es-ES_tradnl" sz="1600" dirty="0" smtClean="0"/>
              <a:t>  </a:t>
            </a:r>
            <a:endParaRPr lang="es-EC" sz="1600" dirty="0"/>
          </a:p>
        </p:txBody>
      </p:sp>
    </p:spTree>
    <p:extLst>
      <p:ext uri="{BB962C8B-B14F-4D97-AF65-F5344CB8AC3E}">
        <p14:creationId xmlns:p14="http://schemas.microsoft.com/office/powerpoint/2010/main" val="120542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475655" y="406563"/>
            <a:ext cx="6048673" cy="79018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sz="2000" b="1" dirty="0" smtClean="0"/>
          </a:p>
          <a:p>
            <a:pPr algn="ctr"/>
            <a:r>
              <a:rPr lang="es-ES" sz="2000" b="1" dirty="0" smtClean="0"/>
              <a:t>EVALUACIÓN </a:t>
            </a:r>
            <a:r>
              <a:rPr lang="es-ES" sz="2000" b="1" dirty="0"/>
              <a:t>MICROSCÓPICA PRE CONGELACIÓN Y POST </a:t>
            </a:r>
            <a:r>
              <a:rPr lang="es-ES" sz="2000" b="1" dirty="0" smtClean="0"/>
              <a:t>DESCONGELACIÓN</a:t>
            </a:r>
            <a:endParaRPr lang="es-EC" sz="2000" b="1" dirty="0"/>
          </a:p>
          <a:p>
            <a:pPr algn="ctr"/>
            <a:endParaRPr lang="es-EC" sz="2400" dirty="0">
              <a:solidFill>
                <a:schemeClr val="tx1"/>
              </a:solidFill>
            </a:endParaRPr>
          </a:p>
        </p:txBody>
      </p:sp>
      <p:sp>
        <p:nvSpPr>
          <p:cNvPr id="3" name="2 Rectángulo redondeado"/>
          <p:cNvSpPr/>
          <p:nvPr/>
        </p:nvSpPr>
        <p:spPr>
          <a:xfrm>
            <a:off x="1475654" y="1484784"/>
            <a:ext cx="6192689" cy="69293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2400" dirty="0"/>
              <a:t>Índice de Rectitud de Espermatozoides (STR)</a:t>
            </a:r>
            <a:endParaRPr lang="es-EC" sz="2400" dirty="0">
              <a:solidFill>
                <a:schemeClr val="tx1"/>
              </a:solidFill>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140968"/>
            <a:ext cx="4464496" cy="3168352"/>
          </a:xfrm>
          <a:prstGeom prst="rect">
            <a:avLst/>
          </a:prstGeom>
          <a:noFill/>
          <a:ln>
            <a:noFill/>
          </a:ln>
        </p:spPr>
      </p:pic>
      <p:sp>
        <p:nvSpPr>
          <p:cNvPr id="5" name="14 Rectángulo"/>
          <p:cNvSpPr>
            <a:spLocks/>
          </p:cNvSpPr>
          <p:nvPr/>
        </p:nvSpPr>
        <p:spPr>
          <a:xfrm>
            <a:off x="2843808" y="2446426"/>
            <a:ext cx="720080" cy="360901"/>
          </a:xfrm>
          <a:prstGeom prst="rect">
            <a:avLst/>
          </a:prstGeom>
          <a:ln w="3175">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_tradnl" sz="1200" dirty="0" smtClean="0">
                <a:solidFill>
                  <a:srgbClr val="7F7F7F"/>
                </a:solidFill>
                <a:effectLst/>
                <a:ea typeface="Times New Roman"/>
                <a:cs typeface="Times New Roman"/>
              </a:rPr>
              <a:t>16a</a:t>
            </a:r>
            <a:endParaRPr lang="es-EC" sz="1200" dirty="0">
              <a:solidFill>
                <a:srgbClr val="FFFFFF"/>
              </a:solidFill>
              <a:effectLst/>
              <a:ea typeface="Times New Roman"/>
              <a:cs typeface="Times New Roman"/>
            </a:endParaRPr>
          </a:p>
        </p:txBody>
      </p:sp>
      <p:sp>
        <p:nvSpPr>
          <p:cNvPr id="6" name="14 Rectángulo"/>
          <p:cNvSpPr>
            <a:spLocks/>
          </p:cNvSpPr>
          <p:nvPr/>
        </p:nvSpPr>
        <p:spPr>
          <a:xfrm>
            <a:off x="5310871" y="2446426"/>
            <a:ext cx="720080" cy="360901"/>
          </a:xfrm>
          <a:prstGeom prst="rect">
            <a:avLst/>
          </a:prstGeom>
          <a:ln w="3175">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_tradnl" sz="1200" dirty="0" smtClean="0">
                <a:solidFill>
                  <a:srgbClr val="7F7F7F"/>
                </a:solidFill>
                <a:effectLst/>
                <a:ea typeface="Times New Roman"/>
                <a:cs typeface="Times New Roman"/>
              </a:rPr>
              <a:t>16b</a:t>
            </a:r>
            <a:endParaRPr lang="es-EC" sz="1200" dirty="0">
              <a:solidFill>
                <a:srgbClr val="FFFFFF"/>
              </a:solidFill>
              <a:effectLst/>
              <a:ea typeface="Times New Roman"/>
              <a:cs typeface="Times New Roman"/>
            </a:endParaRPr>
          </a:p>
        </p:txBody>
      </p:sp>
      <p:sp>
        <p:nvSpPr>
          <p:cNvPr id="7" name="6 Rectángulo"/>
          <p:cNvSpPr/>
          <p:nvPr/>
        </p:nvSpPr>
        <p:spPr>
          <a:xfrm>
            <a:off x="738108" y="6124654"/>
            <a:ext cx="5498108" cy="923330"/>
          </a:xfrm>
          <a:prstGeom prst="rect">
            <a:avLst/>
          </a:prstGeom>
        </p:spPr>
        <p:txBody>
          <a:bodyPr wrap="none">
            <a:spAutoFit/>
          </a:bodyPr>
          <a:lstStyle/>
          <a:p>
            <a:r>
              <a:rPr lang="es-ES_tradnl" dirty="0" err="1"/>
              <a:t>Holt</a:t>
            </a:r>
            <a:r>
              <a:rPr lang="es-ES_tradnl" dirty="0"/>
              <a:t> y Van </a:t>
            </a:r>
            <a:r>
              <a:rPr lang="es-ES_tradnl" dirty="0" smtClean="0"/>
              <a:t>Look, (2004) </a:t>
            </a:r>
            <a:r>
              <a:rPr lang="es-ES_tradnl" sz="1600" dirty="0"/>
              <a:t>subpoblaciones con mejor velocidad</a:t>
            </a:r>
            <a:r>
              <a:rPr lang="es-ES_tradnl" dirty="0"/>
              <a:t>.</a:t>
            </a:r>
            <a:endParaRPr lang="es-EC" dirty="0"/>
          </a:p>
          <a:p>
            <a:r>
              <a:rPr lang="es-ES_tradnl" dirty="0"/>
              <a:t> </a:t>
            </a:r>
            <a:endParaRPr lang="es-EC" dirty="0"/>
          </a:p>
          <a:p>
            <a:r>
              <a:rPr lang="es-ES_tradnl" dirty="0" smtClean="0"/>
              <a:t> </a:t>
            </a:r>
            <a:endParaRPr lang="es-EC" dirty="0"/>
          </a:p>
        </p:txBody>
      </p:sp>
    </p:spTree>
    <p:extLst>
      <p:ext uri="{BB962C8B-B14F-4D97-AF65-F5344CB8AC3E}">
        <p14:creationId xmlns:p14="http://schemas.microsoft.com/office/powerpoint/2010/main" val="224311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475655" y="406563"/>
            <a:ext cx="6048673" cy="79018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sz="2000" b="1" dirty="0" smtClean="0"/>
          </a:p>
          <a:p>
            <a:pPr algn="ctr"/>
            <a:r>
              <a:rPr lang="es-ES" sz="2000" b="1" dirty="0" smtClean="0"/>
              <a:t>EVALUACIÓN </a:t>
            </a:r>
            <a:r>
              <a:rPr lang="es-ES" sz="2000" b="1" dirty="0"/>
              <a:t>MICROSCÓPICA PRE CONGELACIÓN Y POST </a:t>
            </a:r>
            <a:r>
              <a:rPr lang="es-ES" sz="2000" b="1" dirty="0" smtClean="0"/>
              <a:t>DESCONGELACIÓN</a:t>
            </a:r>
            <a:endParaRPr lang="es-EC" sz="2000" b="1" dirty="0"/>
          </a:p>
          <a:p>
            <a:pPr algn="ctr"/>
            <a:endParaRPr lang="es-EC" sz="2400" dirty="0">
              <a:solidFill>
                <a:schemeClr val="tx1"/>
              </a:solidFill>
            </a:endParaRPr>
          </a:p>
        </p:txBody>
      </p:sp>
      <p:sp>
        <p:nvSpPr>
          <p:cNvPr id="3" name="2 Rectángulo redondeado"/>
          <p:cNvSpPr/>
          <p:nvPr/>
        </p:nvSpPr>
        <p:spPr>
          <a:xfrm>
            <a:off x="1475654" y="1484784"/>
            <a:ext cx="6192689" cy="6929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sz="2400" b="1" u="sng" dirty="0" smtClean="0"/>
          </a:p>
          <a:p>
            <a:pPr algn="ctr"/>
            <a:r>
              <a:rPr lang="es-ES" sz="2400" b="1" dirty="0" smtClean="0"/>
              <a:t>Frecuencia </a:t>
            </a:r>
            <a:r>
              <a:rPr lang="es-ES" sz="2400" b="1" dirty="0"/>
              <a:t>de Batida de Espermatozoides (BCF)</a:t>
            </a:r>
            <a:endParaRPr lang="es-EC" sz="2400" b="1" dirty="0"/>
          </a:p>
          <a:p>
            <a:pPr algn="ctr"/>
            <a:endParaRPr lang="es-EC" sz="2400" dirty="0">
              <a:solidFill>
                <a:schemeClr val="tx1"/>
              </a:solidFill>
            </a:endParaRPr>
          </a:p>
        </p:txBody>
      </p:sp>
      <p:pic>
        <p:nvPicPr>
          <p:cNvPr id="4" name="3 Imagen" descr="D:\Nuevos\BCF2.jpeg"/>
          <p:cNvPicPr/>
          <p:nvPr/>
        </p:nvPicPr>
        <p:blipFill rotWithShape="1">
          <a:blip r:embed="rId3" cstate="print">
            <a:extLst>
              <a:ext uri="{28A0092B-C50C-407E-A947-70E740481C1C}">
                <a14:useLocalDpi xmlns:a14="http://schemas.microsoft.com/office/drawing/2010/main" val="0"/>
              </a:ext>
            </a:extLst>
          </a:blip>
          <a:srcRect t="8388"/>
          <a:stretch/>
        </p:blipFill>
        <p:spPr bwMode="auto">
          <a:xfrm>
            <a:off x="2663786" y="2924944"/>
            <a:ext cx="3816424" cy="3168352"/>
          </a:xfrm>
          <a:prstGeom prst="rect">
            <a:avLst/>
          </a:prstGeom>
          <a:noFill/>
          <a:ln>
            <a:noFill/>
          </a:ln>
          <a:extLst>
            <a:ext uri="{53640926-AAD7-44D8-BBD7-CCE9431645EC}">
              <a14:shadowObscured xmlns:a14="http://schemas.microsoft.com/office/drawing/2010/main"/>
            </a:ext>
          </a:extLst>
        </p:spPr>
      </p:pic>
      <p:sp>
        <p:nvSpPr>
          <p:cNvPr id="5" name="4 Rectángulo"/>
          <p:cNvSpPr/>
          <p:nvPr/>
        </p:nvSpPr>
        <p:spPr>
          <a:xfrm>
            <a:off x="467544" y="5947006"/>
            <a:ext cx="5443029" cy="369332"/>
          </a:xfrm>
          <a:prstGeom prst="rect">
            <a:avLst/>
          </a:prstGeom>
        </p:spPr>
        <p:txBody>
          <a:bodyPr wrap="none">
            <a:spAutoFit/>
          </a:bodyPr>
          <a:lstStyle/>
          <a:p>
            <a:r>
              <a:rPr lang="es-ES_tradnl" dirty="0"/>
              <a:t>(</a:t>
            </a:r>
            <a:r>
              <a:rPr lang="es-ES_tradnl" dirty="0" err="1"/>
              <a:t>Brogliatti</a:t>
            </a:r>
            <a:r>
              <a:rPr lang="es-ES_tradnl" dirty="0"/>
              <a:t>, </a:t>
            </a:r>
            <a:r>
              <a:rPr lang="es-ES_tradnl" dirty="0" smtClean="0"/>
              <a:t>2005) </a:t>
            </a:r>
            <a:r>
              <a:rPr lang="es-ES_tradnl" sz="1600" dirty="0" smtClean="0"/>
              <a:t>valores  altos incrementan tasa de fertilidad</a:t>
            </a:r>
            <a:endParaRPr lang="es-EC" sz="1600" dirty="0"/>
          </a:p>
        </p:txBody>
      </p:sp>
    </p:spTree>
    <p:extLst>
      <p:ext uri="{BB962C8B-B14F-4D97-AF65-F5344CB8AC3E}">
        <p14:creationId xmlns:p14="http://schemas.microsoft.com/office/powerpoint/2010/main" val="244253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417638"/>
          </a:xfrm>
        </p:spPr>
        <p:txBody>
          <a:bodyPr>
            <a:normAutofit/>
          </a:bodyPr>
          <a:lstStyle/>
          <a:p>
            <a:r>
              <a:rPr lang="es-ES_tradnl"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mn-ea"/>
                <a:cs typeface="Arial" pitchFamily="34" charset="0"/>
              </a:rPr>
              <a:t>OBJETIVOS</a:t>
            </a:r>
            <a:endParaRPr lang="es-E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mn-ea"/>
              <a:cs typeface="Arial" pitchFamily="34" charset="0"/>
            </a:endParaRPr>
          </a:p>
        </p:txBody>
      </p:sp>
      <p:sp>
        <p:nvSpPr>
          <p:cNvPr id="4" name="3 Marcador de contenido"/>
          <p:cNvSpPr>
            <a:spLocks noGrp="1"/>
          </p:cNvSpPr>
          <p:nvPr>
            <p:ph idx="1"/>
          </p:nvPr>
        </p:nvSpPr>
        <p:spPr>
          <a:xfrm>
            <a:off x="457200" y="1196752"/>
            <a:ext cx="8229600" cy="4929411"/>
          </a:xfrm>
        </p:spPr>
        <p:txBody>
          <a:bodyPr>
            <a:normAutofit fontScale="77500" lnSpcReduction="20000"/>
          </a:bodyPr>
          <a:lstStyle/>
          <a:p>
            <a:pPr marL="0" indent="0" algn="just">
              <a:buNone/>
            </a:pPr>
            <a:endParaRPr lang="es-ES" sz="2900" dirty="0">
              <a:latin typeface="Arial" pitchFamily="34" charset="0"/>
              <a:cs typeface="Arial" pitchFamily="34" charset="0"/>
            </a:endParaRPr>
          </a:p>
          <a:p>
            <a:pPr lvl="0" algn="just">
              <a:buFont typeface="Wingdings" panose="05000000000000000000" pitchFamily="2" charset="2"/>
              <a:buChar char="ü"/>
            </a:pPr>
            <a:r>
              <a:rPr lang="es-ES_tradnl" sz="2900" b="1" dirty="0">
                <a:latin typeface="Arial" pitchFamily="34" charset="0"/>
                <a:cs typeface="Arial" pitchFamily="34" charset="0"/>
              </a:rPr>
              <a:t>Evaluar dos diluyentes caseros (Triladyl y EYC) y un diluyente comercial (Andromed) para </a:t>
            </a:r>
            <a:r>
              <a:rPr lang="es-ES_tradnl" sz="2900" b="1" dirty="0" err="1">
                <a:latin typeface="Arial" pitchFamily="34" charset="0"/>
                <a:cs typeface="Arial" pitchFamily="34" charset="0"/>
              </a:rPr>
              <a:t>criopreservar</a:t>
            </a:r>
            <a:r>
              <a:rPr lang="es-ES_tradnl" sz="2900" b="1" dirty="0">
                <a:latin typeface="Arial" pitchFamily="34" charset="0"/>
                <a:cs typeface="Arial" pitchFamily="34" charset="0"/>
              </a:rPr>
              <a:t> semen bovino de la raza Brown swiss y Patua (</a:t>
            </a:r>
            <a:r>
              <a:rPr lang="es-ES_tradnl" sz="2900" b="1" i="1" dirty="0" err="1">
                <a:latin typeface="Arial" pitchFamily="34" charset="0"/>
                <a:cs typeface="Arial" pitchFamily="34" charset="0"/>
              </a:rPr>
              <a:t>Bos</a:t>
            </a:r>
            <a:r>
              <a:rPr lang="es-ES_tradnl" sz="2900" b="1" i="1" dirty="0">
                <a:latin typeface="Arial" pitchFamily="34" charset="0"/>
                <a:cs typeface="Arial" pitchFamily="34" charset="0"/>
              </a:rPr>
              <a:t> </a:t>
            </a:r>
            <a:r>
              <a:rPr lang="es-ES_tradnl" sz="2900" b="1" i="1" dirty="0" err="1">
                <a:latin typeface="Arial" pitchFamily="34" charset="0"/>
                <a:cs typeface="Arial" pitchFamily="34" charset="0"/>
              </a:rPr>
              <a:t>taurus</a:t>
            </a:r>
            <a:r>
              <a:rPr lang="es-ES_tradnl" sz="2900" b="1" dirty="0">
                <a:latin typeface="Arial" pitchFamily="34" charset="0"/>
                <a:cs typeface="Arial" pitchFamily="34" charset="0"/>
              </a:rPr>
              <a:t>) en el trópico húmedo.</a:t>
            </a:r>
          </a:p>
          <a:p>
            <a:pPr lvl="0" algn="just">
              <a:buFont typeface="Wingdings" panose="05000000000000000000" pitchFamily="2" charset="2"/>
              <a:buChar char="ü"/>
            </a:pPr>
            <a:endParaRPr lang="es-ES_tradnl" sz="2900" b="1" dirty="0">
              <a:latin typeface="Arial" pitchFamily="34" charset="0"/>
              <a:cs typeface="Arial" pitchFamily="34" charset="0"/>
            </a:endParaRPr>
          </a:p>
          <a:p>
            <a:pPr algn="just">
              <a:buFont typeface="Wingdings" panose="05000000000000000000" pitchFamily="2" charset="2"/>
              <a:buChar char="ü"/>
            </a:pPr>
            <a:r>
              <a:rPr lang="es-ES" sz="2900" b="1" dirty="0">
                <a:latin typeface="Arial" pitchFamily="34" charset="0"/>
                <a:cs typeface="Arial" pitchFamily="34" charset="0"/>
              </a:rPr>
              <a:t>Determinar parámetros de motilidad del semen pre y post descongelación con el fin de evaluar la efectividad de los distintos diluyentes de un eyaculado de toros de raza Brown swiss y Patua (</a:t>
            </a:r>
            <a:r>
              <a:rPr lang="es-ES" sz="2900" b="1" i="1" dirty="0" err="1">
                <a:latin typeface="Arial" pitchFamily="34" charset="0"/>
                <a:cs typeface="Arial" pitchFamily="34" charset="0"/>
              </a:rPr>
              <a:t>Bos</a:t>
            </a:r>
            <a:r>
              <a:rPr lang="es-ES" sz="2900" b="1" i="1" dirty="0">
                <a:latin typeface="Arial" pitchFamily="34" charset="0"/>
                <a:cs typeface="Arial" pitchFamily="34" charset="0"/>
              </a:rPr>
              <a:t> </a:t>
            </a:r>
            <a:r>
              <a:rPr lang="es-ES" sz="2900" b="1" i="1" dirty="0" err="1">
                <a:latin typeface="Arial" pitchFamily="34" charset="0"/>
                <a:cs typeface="Arial" pitchFamily="34" charset="0"/>
              </a:rPr>
              <a:t>taurus</a:t>
            </a:r>
            <a:r>
              <a:rPr lang="es-ES" sz="2900" b="1" i="1" dirty="0">
                <a:latin typeface="Arial" pitchFamily="34" charset="0"/>
                <a:cs typeface="Arial" pitchFamily="34" charset="0"/>
              </a:rPr>
              <a:t>).</a:t>
            </a:r>
          </a:p>
          <a:p>
            <a:pPr algn="just">
              <a:buFont typeface="Wingdings" panose="05000000000000000000" pitchFamily="2" charset="2"/>
              <a:buChar char="ü"/>
            </a:pPr>
            <a:endParaRPr lang="es-ES" sz="2900" b="1" dirty="0">
              <a:latin typeface="Arial" pitchFamily="34" charset="0"/>
              <a:cs typeface="Arial" pitchFamily="34" charset="0"/>
            </a:endParaRPr>
          </a:p>
          <a:p>
            <a:pPr algn="just">
              <a:buFont typeface="Wingdings" panose="05000000000000000000" pitchFamily="2" charset="2"/>
              <a:buChar char="ü"/>
            </a:pPr>
            <a:r>
              <a:rPr lang="es-ES" sz="2900" b="1" dirty="0">
                <a:latin typeface="Arial" pitchFamily="34" charset="0"/>
                <a:cs typeface="Arial" pitchFamily="34" charset="0"/>
              </a:rPr>
              <a:t>Evaluar los diluyentes utilizados en parámetros de morfología, concentración, viabilidad y funcionalidad de membrana (test HOST) a nivel espermático.</a:t>
            </a:r>
          </a:p>
          <a:p>
            <a:pPr marL="0" indent="0" algn="just">
              <a:buNone/>
            </a:pPr>
            <a:r>
              <a:rPr lang="es-ES" sz="2900" dirty="0">
                <a:latin typeface="Arial" pitchFamily="34" charset="0"/>
                <a:cs typeface="Arial" pitchFamily="34" charset="0"/>
              </a:rPr>
              <a:t> </a:t>
            </a:r>
          </a:p>
          <a:p>
            <a:endParaRPr lang="es-EC" dirty="0"/>
          </a:p>
        </p:txBody>
      </p:sp>
    </p:spTree>
    <p:extLst>
      <p:ext uri="{BB962C8B-B14F-4D97-AF65-F5344CB8AC3E}">
        <p14:creationId xmlns:p14="http://schemas.microsoft.com/office/powerpoint/2010/main" val="195272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anim calcmode="lin" valueType="num">
                                      <p:cBhvr>
                                        <p:cTn id="1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1000"/>
                                        <p:tgtEl>
                                          <p:spTgt spid="4">
                                            <p:txEl>
                                              <p:pRg st="3" end="3"/>
                                            </p:txEl>
                                          </p:spTgt>
                                        </p:tgtEl>
                                      </p:cBhvr>
                                    </p:animEffect>
                                    <p:anim calcmode="lin" valueType="num">
                                      <p:cBhvr>
                                        <p:cTn id="1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1000"/>
                                        <p:tgtEl>
                                          <p:spTgt spid="4">
                                            <p:txEl>
                                              <p:pRg st="5" end="5"/>
                                            </p:txEl>
                                          </p:spTgt>
                                        </p:tgtEl>
                                      </p:cBhvr>
                                    </p:animEffect>
                                    <p:anim calcmode="lin" valueType="num">
                                      <p:cBhvr>
                                        <p:cTn id="2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1000"/>
                                        <p:tgtEl>
                                          <p:spTgt spid="4">
                                            <p:txEl>
                                              <p:pRg st="6" end="6"/>
                                            </p:txEl>
                                          </p:spTgt>
                                        </p:tgtEl>
                                      </p:cBhvr>
                                    </p:animEffect>
                                    <p:anim calcmode="lin" valueType="num">
                                      <p:cBhvr>
                                        <p:cTn id="3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871698" y="406562"/>
            <a:ext cx="6048673" cy="79018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sz="2000" b="1" dirty="0" smtClean="0"/>
          </a:p>
          <a:p>
            <a:pPr algn="ctr"/>
            <a:r>
              <a:rPr lang="es-ES" sz="2000" b="1" dirty="0" smtClean="0"/>
              <a:t>EVALUACIÓN </a:t>
            </a:r>
            <a:r>
              <a:rPr lang="es-ES" sz="2000" b="1" dirty="0"/>
              <a:t>MICROSCÓPICA PRE CONGELACIÓN Y POST </a:t>
            </a:r>
            <a:r>
              <a:rPr lang="es-ES" sz="2000" b="1" dirty="0" smtClean="0"/>
              <a:t>DESCONGELACIÓN</a:t>
            </a:r>
            <a:endParaRPr lang="es-EC" sz="2000" b="1" dirty="0"/>
          </a:p>
          <a:p>
            <a:pPr algn="ctr"/>
            <a:endParaRPr lang="es-EC" sz="2400" dirty="0">
              <a:solidFill>
                <a:schemeClr val="tx1"/>
              </a:solidFill>
            </a:endParaRPr>
          </a:p>
        </p:txBody>
      </p:sp>
      <p:sp>
        <p:nvSpPr>
          <p:cNvPr id="3" name="2 Rectángulo redondeado"/>
          <p:cNvSpPr/>
          <p:nvPr/>
        </p:nvSpPr>
        <p:spPr>
          <a:xfrm>
            <a:off x="1475654" y="1484784"/>
            <a:ext cx="6840762" cy="7920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sz="2400" b="1" dirty="0" smtClean="0"/>
          </a:p>
          <a:p>
            <a:pPr algn="ctr"/>
            <a:r>
              <a:rPr lang="es-ES" sz="2400" b="1" dirty="0" smtClean="0"/>
              <a:t>Amplitud </a:t>
            </a:r>
            <a:r>
              <a:rPr lang="es-ES" sz="2400" b="1" dirty="0"/>
              <a:t>Media del Desplazamiento Lateral de la Cabeza </a:t>
            </a:r>
            <a:r>
              <a:rPr lang="es-ES" sz="2400" b="1" dirty="0" smtClean="0"/>
              <a:t>de Espermatozoides </a:t>
            </a:r>
            <a:r>
              <a:rPr lang="es-ES" sz="2400" b="1" dirty="0"/>
              <a:t>(ALH)</a:t>
            </a:r>
            <a:endParaRPr lang="es-EC" sz="2400" b="1" dirty="0"/>
          </a:p>
          <a:p>
            <a:pPr algn="ctr"/>
            <a:endParaRPr lang="es-EC" sz="2400" dirty="0">
              <a:solidFill>
                <a:schemeClr val="tx1"/>
              </a:solidFill>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492896"/>
            <a:ext cx="3600400" cy="3456384"/>
          </a:xfrm>
          <a:prstGeom prst="rect">
            <a:avLst/>
          </a:prstGeom>
          <a:noFill/>
          <a:ln>
            <a:noFill/>
          </a:ln>
        </p:spPr>
      </p:pic>
      <p:sp>
        <p:nvSpPr>
          <p:cNvPr id="5" name="4 Rectángulo"/>
          <p:cNvSpPr/>
          <p:nvPr/>
        </p:nvSpPr>
        <p:spPr>
          <a:xfrm>
            <a:off x="251520" y="5949279"/>
            <a:ext cx="8424936" cy="615553"/>
          </a:xfrm>
          <a:prstGeom prst="rect">
            <a:avLst/>
          </a:prstGeom>
        </p:spPr>
        <p:txBody>
          <a:bodyPr wrap="square">
            <a:spAutoFit/>
          </a:bodyPr>
          <a:lstStyle/>
          <a:p>
            <a:pPr algn="just"/>
            <a:r>
              <a:rPr lang="es-ES_tradnl" dirty="0" err="1"/>
              <a:t>Shanis</a:t>
            </a:r>
            <a:r>
              <a:rPr lang="es-ES_tradnl" dirty="0"/>
              <a:t> </a:t>
            </a:r>
            <a:r>
              <a:rPr lang="es-ES_tradnl" i="1" dirty="0"/>
              <a:t>et al</a:t>
            </a:r>
            <a:r>
              <a:rPr lang="es-ES_tradnl" dirty="0"/>
              <a:t>. (1989</a:t>
            </a:r>
            <a:r>
              <a:rPr lang="es-ES_tradnl" dirty="0" smtClean="0"/>
              <a:t>) </a:t>
            </a:r>
            <a:r>
              <a:rPr lang="es-ES_tradnl" sz="1600" dirty="0"/>
              <a:t>en presencia de moco cervical, el ALH disminuye mientras que el BCF aumenta para ayudar a la penetración de la célula </a:t>
            </a:r>
            <a:r>
              <a:rPr lang="es-ES_tradnl" sz="1600" dirty="0" smtClean="0"/>
              <a:t>espermática.</a:t>
            </a:r>
            <a:endParaRPr lang="es-EC" dirty="0"/>
          </a:p>
        </p:txBody>
      </p:sp>
    </p:spTree>
    <p:extLst>
      <p:ext uri="{BB962C8B-B14F-4D97-AF65-F5344CB8AC3E}">
        <p14:creationId xmlns:p14="http://schemas.microsoft.com/office/powerpoint/2010/main" val="270832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871698" y="406562"/>
            <a:ext cx="6048673" cy="79018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sz="2000" b="1" dirty="0" smtClean="0"/>
          </a:p>
          <a:p>
            <a:pPr algn="ctr"/>
            <a:r>
              <a:rPr lang="es-ES" sz="2000" b="1" dirty="0" smtClean="0"/>
              <a:t>EVALUACIÓN </a:t>
            </a:r>
            <a:r>
              <a:rPr lang="es-ES" sz="2000" b="1" dirty="0"/>
              <a:t>MICROSCÓPICA PRE CONGELACIÓN Y POST </a:t>
            </a:r>
            <a:r>
              <a:rPr lang="es-ES" sz="2000" b="1" dirty="0" smtClean="0"/>
              <a:t>DESCONGELACIÓN</a:t>
            </a:r>
            <a:endParaRPr lang="es-EC" sz="2000" b="1" dirty="0"/>
          </a:p>
          <a:p>
            <a:pPr algn="ctr"/>
            <a:endParaRPr lang="es-EC" sz="2400" dirty="0">
              <a:solidFill>
                <a:schemeClr val="tx1"/>
              </a:solidFill>
            </a:endParaRPr>
          </a:p>
        </p:txBody>
      </p:sp>
      <p:sp>
        <p:nvSpPr>
          <p:cNvPr id="3" name="2 Rectángulo redondeado"/>
          <p:cNvSpPr/>
          <p:nvPr/>
        </p:nvSpPr>
        <p:spPr>
          <a:xfrm>
            <a:off x="1043608" y="1509103"/>
            <a:ext cx="1656184"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2400" b="1" dirty="0"/>
              <a:t>Viabilidad.</a:t>
            </a:r>
            <a:endParaRPr lang="es-ES" sz="2400" b="1" dirty="0" smtClean="0"/>
          </a:p>
        </p:txBody>
      </p:sp>
      <p:pic>
        <p:nvPicPr>
          <p:cNvPr id="4" name="3 Imagen" descr="D:\Nuevos\Vivos2.jpeg"/>
          <p:cNvPicPr/>
          <p:nvPr/>
        </p:nvPicPr>
        <p:blipFill rotWithShape="1">
          <a:blip r:embed="rId2" cstate="print">
            <a:extLst>
              <a:ext uri="{28A0092B-C50C-407E-A947-70E740481C1C}">
                <a14:useLocalDpi xmlns:a14="http://schemas.microsoft.com/office/drawing/2010/main" val="0"/>
              </a:ext>
            </a:extLst>
          </a:blip>
          <a:srcRect t="10401"/>
          <a:stretch/>
        </p:blipFill>
        <p:spPr bwMode="auto">
          <a:xfrm>
            <a:off x="2725122" y="2132856"/>
            <a:ext cx="3744416" cy="3744416"/>
          </a:xfrm>
          <a:prstGeom prst="rect">
            <a:avLst/>
          </a:prstGeom>
          <a:noFill/>
          <a:ln>
            <a:noFill/>
          </a:ln>
          <a:extLst>
            <a:ext uri="{53640926-AAD7-44D8-BBD7-CCE9431645EC}">
              <a14:shadowObscured xmlns:a14="http://schemas.microsoft.com/office/drawing/2010/main"/>
            </a:ext>
          </a:extLst>
        </p:spPr>
      </p:pic>
      <p:sp>
        <p:nvSpPr>
          <p:cNvPr id="5" name="14 Rectángulo"/>
          <p:cNvSpPr>
            <a:spLocks/>
          </p:cNvSpPr>
          <p:nvPr/>
        </p:nvSpPr>
        <p:spPr>
          <a:xfrm>
            <a:off x="2852727" y="1940290"/>
            <a:ext cx="720080" cy="360901"/>
          </a:xfrm>
          <a:prstGeom prst="rect">
            <a:avLst/>
          </a:prstGeom>
          <a:ln w="3175">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_tradnl" sz="1200" dirty="0" smtClean="0">
                <a:solidFill>
                  <a:srgbClr val="7F7F7F"/>
                </a:solidFill>
                <a:effectLst/>
                <a:ea typeface="Times New Roman"/>
                <a:cs typeface="Times New Roman"/>
              </a:rPr>
              <a:t>19a</a:t>
            </a:r>
            <a:endParaRPr lang="es-EC" sz="1200" dirty="0">
              <a:solidFill>
                <a:srgbClr val="FFFFFF"/>
              </a:solidFill>
              <a:effectLst/>
              <a:ea typeface="Times New Roman"/>
              <a:cs typeface="Times New Roman"/>
            </a:endParaRPr>
          </a:p>
        </p:txBody>
      </p:sp>
      <p:sp>
        <p:nvSpPr>
          <p:cNvPr id="6" name="14 Rectángulo"/>
          <p:cNvSpPr>
            <a:spLocks/>
          </p:cNvSpPr>
          <p:nvPr/>
        </p:nvSpPr>
        <p:spPr>
          <a:xfrm>
            <a:off x="4597330" y="1905147"/>
            <a:ext cx="720080" cy="360901"/>
          </a:xfrm>
          <a:prstGeom prst="rect">
            <a:avLst/>
          </a:prstGeom>
          <a:ln w="3175">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_tradnl" sz="1200" dirty="0" smtClean="0">
                <a:solidFill>
                  <a:srgbClr val="7F7F7F"/>
                </a:solidFill>
                <a:effectLst/>
                <a:ea typeface="Times New Roman"/>
                <a:cs typeface="Times New Roman"/>
              </a:rPr>
              <a:t>19b</a:t>
            </a:r>
            <a:endParaRPr lang="es-EC" sz="1200" dirty="0">
              <a:solidFill>
                <a:srgbClr val="FFFFFF"/>
              </a:solidFill>
              <a:effectLst/>
              <a:ea typeface="Times New Roman"/>
              <a:cs typeface="Times New Roman"/>
            </a:endParaRPr>
          </a:p>
        </p:txBody>
      </p:sp>
      <p:sp>
        <p:nvSpPr>
          <p:cNvPr id="7" name="6 Rectángulo"/>
          <p:cNvSpPr/>
          <p:nvPr/>
        </p:nvSpPr>
        <p:spPr>
          <a:xfrm>
            <a:off x="733215" y="6093296"/>
            <a:ext cx="6338530" cy="369332"/>
          </a:xfrm>
          <a:prstGeom prst="rect">
            <a:avLst/>
          </a:prstGeom>
        </p:spPr>
        <p:txBody>
          <a:bodyPr wrap="none">
            <a:spAutoFit/>
          </a:bodyPr>
          <a:lstStyle/>
          <a:p>
            <a:r>
              <a:rPr lang="es-ES_tradnl" dirty="0"/>
              <a:t>Thomas </a:t>
            </a:r>
            <a:r>
              <a:rPr lang="es-ES_tradnl" i="1" dirty="0"/>
              <a:t>et, al</a:t>
            </a:r>
            <a:r>
              <a:rPr lang="es-ES_tradnl" dirty="0"/>
              <a:t>. (1998</a:t>
            </a:r>
            <a:r>
              <a:rPr lang="es-ES_tradnl" dirty="0" smtClean="0"/>
              <a:t>) </a:t>
            </a:r>
            <a:r>
              <a:rPr lang="es-ES_tradnl" sz="1600" dirty="0"/>
              <a:t>disminución del 50% de la viabilidad espermática</a:t>
            </a:r>
            <a:r>
              <a:rPr lang="es-ES_tradnl" sz="1600" dirty="0" smtClean="0"/>
              <a:t> </a:t>
            </a:r>
            <a:endParaRPr lang="es-EC" sz="1600" dirty="0"/>
          </a:p>
        </p:txBody>
      </p:sp>
    </p:spTree>
    <p:extLst>
      <p:ext uri="{BB962C8B-B14F-4D97-AF65-F5344CB8AC3E}">
        <p14:creationId xmlns:p14="http://schemas.microsoft.com/office/powerpoint/2010/main" val="383152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871698" y="406562"/>
            <a:ext cx="6048673" cy="79018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sz="2000" b="1" dirty="0" smtClean="0"/>
          </a:p>
          <a:p>
            <a:pPr algn="ctr"/>
            <a:r>
              <a:rPr lang="es-ES" sz="2000" b="1" dirty="0" smtClean="0"/>
              <a:t>EVALUACIÓN </a:t>
            </a:r>
            <a:r>
              <a:rPr lang="es-ES" sz="2000" b="1" dirty="0"/>
              <a:t>MICROSCÓPICA PRE CONGELACIÓN Y POST </a:t>
            </a:r>
            <a:r>
              <a:rPr lang="es-ES" sz="2000" b="1" dirty="0" smtClean="0"/>
              <a:t>DESCONGELACIÓN</a:t>
            </a:r>
            <a:endParaRPr lang="es-EC" sz="2000" b="1" dirty="0"/>
          </a:p>
          <a:p>
            <a:pPr algn="ctr"/>
            <a:endParaRPr lang="es-EC" sz="2400" dirty="0">
              <a:solidFill>
                <a:schemeClr val="tx1"/>
              </a:solidFill>
            </a:endParaRPr>
          </a:p>
        </p:txBody>
      </p:sp>
      <p:sp>
        <p:nvSpPr>
          <p:cNvPr id="3" name="2 Rectángulo redondeado"/>
          <p:cNvSpPr/>
          <p:nvPr/>
        </p:nvSpPr>
        <p:spPr>
          <a:xfrm>
            <a:off x="1043608" y="1509103"/>
            <a:ext cx="1800200" cy="7920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2400" b="1" dirty="0" smtClean="0"/>
              <a:t>Morfología</a:t>
            </a:r>
          </a:p>
        </p:txBody>
      </p:sp>
      <p:pic>
        <p:nvPicPr>
          <p:cNvPr id="4" name="3 Imagen" descr="D:\Nuevos\Normales2.jpeg"/>
          <p:cNvPicPr/>
          <p:nvPr/>
        </p:nvPicPr>
        <p:blipFill rotWithShape="1">
          <a:blip r:embed="rId2" cstate="print">
            <a:extLst>
              <a:ext uri="{28A0092B-C50C-407E-A947-70E740481C1C}">
                <a14:useLocalDpi xmlns:a14="http://schemas.microsoft.com/office/drawing/2010/main" val="0"/>
              </a:ext>
            </a:extLst>
          </a:blip>
          <a:srcRect l="48757" t="10401"/>
          <a:stretch/>
        </p:blipFill>
        <p:spPr bwMode="auto">
          <a:xfrm>
            <a:off x="3203848" y="2564904"/>
            <a:ext cx="3024336" cy="3240360"/>
          </a:xfrm>
          <a:prstGeom prst="rect">
            <a:avLst/>
          </a:prstGeom>
          <a:noFill/>
          <a:ln>
            <a:noFill/>
          </a:ln>
          <a:extLst>
            <a:ext uri="{53640926-AAD7-44D8-BBD7-CCE9431645EC}">
              <a14:shadowObscured xmlns:a14="http://schemas.microsoft.com/office/drawing/2010/main"/>
            </a:ext>
          </a:extLst>
        </p:spPr>
      </p:pic>
      <p:sp>
        <p:nvSpPr>
          <p:cNvPr id="5" name="4 Rectángulo"/>
          <p:cNvSpPr/>
          <p:nvPr/>
        </p:nvSpPr>
        <p:spPr>
          <a:xfrm>
            <a:off x="755577" y="5833392"/>
            <a:ext cx="8064896" cy="615553"/>
          </a:xfrm>
          <a:prstGeom prst="rect">
            <a:avLst/>
          </a:prstGeom>
        </p:spPr>
        <p:txBody>
          <a:bodyPr wrap="square">
            <a:spAutoFit/>
          </a:bodyPr>
          <a:lstStyle/>
          <a:p>
            <a:r>
              <a:rPr lang="es-ES_tradnl" dirty="0"/>
              <a:t>(Davies, Hall, </a:t>
            </a:r>
            <a:r>
              <a:rPr lang="es-ES_tradnl" dirty="0" err="1"/>
              <a:t>Hibbit</a:t>
            </a:r>
            <a:r>
              <a:rPr lang="es-ES_tradnl" dirty="0"/>
              <a:t> y Moore, 1975</a:t>
            </a:r>
            <a:r>
              <a:rPr lang="es-ES_tradnl" dirty="0" smtClean="0"/>
              <a:t>) </a:t>
            </a:r>
            <a:r>
              <a:rPr lang="es-ES_tradnl" sz="1600" dirty="0"/>
              <a:t>a mayor número de anormalidades pre y post-congelación disminuye la capacidad fértil de los </a:t>
            </a:r>
            <a:r>
              <a:rPr lang="es-ES_tradnl" sz="1600" dirty="0" smtClean="0"/>
              <a:t>espermatozoides.</a:t>
            </a:r>
            <a:endParaRPr lang="es-EC" sz="1600" dirty="0"/>
          </a:p>
        </p:txBody>
      </p:sp>
      <p:sp>
        <p:nvSpPr>
          <p:cNvPr id="6" name="5 Rectángulo"/>
          <p:cNvSpPr/>
          <p:nvPr/>
        </p:nvSpPr>
        <p:spPr>
          <a:xfrm>
            <a:off x="6084168" y="1701026"/>
            <a:ext cx="2592288" cy="1107996"/>
          </a:xfrm>
          <a:prstGeom prst="rect">
            <a:avLst/>
          </a:prstGeom>
        </p:spPr>
        <p:txBody>
          <a:bodyPr wrap="square">
            <a:spAutoFit/>
          </a:bodyPr>
          <a:lstStyle/>
          <a:p>
            <a:pPr algn="just"/>
            <a:r>
              <a:rPr lang="es-ES" dirty="0" err="1" smtClean="0"/>
              <a:t>Chenoweth</a:t>
            </a:r>
            <a:r>
              <a:rPr lang="es-ES" dirty="0" smtClean="0"/>
              <a:t> </a:t>
            </a:r>
            <a:r>
              <a:rPr lang="es-ES" dirty="0"/>
              <a:t>(1997) </a:t>
            </a:r>
            <a:r>
              <a:rPr lang="es-ES" sz="1600" dirty="0"/>
              <a:t>el 70% de los espermatozoides bovinos evaluados deben ser </a:t>
            </a:r>
            <a:r>
              <a:rPr lang="es-ES" sz="1600" dirty="0" smtClean="0"/>
              <a:t>normales</a:t>
            </a:r>
            <a:endParaRPr lang="es-EC" sz="1600" dirty="0"/>
          </a:p>
        </p:txBody>
      </p:sp>
    </p:spTree>
    <p:extLst>
      <p:ext uri="{BB962C8B-B14F-4D97-AF65-F5344CB8AC3E}">
        <p14:creationId xmlns:p14="http://schemas.microsoft.com/office/powerpoint/2010/main" val="371751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871698" y="406562"/>
            <a:ext cx="6048673" cy="79018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sz="2000" b="1" dirty="0" smtClean="0"/>
          </a:p>
          <a:p>
            <a:pPr algn="ctr"/>
            <a:r>
              <a:rPr lang="es-ES" sz="2000" b="1" dirty="0" smtClean="0"/>
              <a:t>EVALUACIÓN </a:t>
            </a:r>
            <a:r>
              <a:rPr lang="es-ES" sz="2000" b="1" dirty="0"/>
              <a:t>MICROSCÓPICA PRE CONGELACIÓN Y POST </a:t>
            </a:r>
            <a:r>
              <a:rPr lang="es-ES" sz="2000" b="1" dirty="0" smtClean="0"/>
              <a:t>DESCONGELACIÓN</a:t>
            </a:r>
            <a:endParaRPr lang="es-EC" sz="2000" b="1" dirty="0"/>
          </a:p>
          <a:p>
            <a:pPr algn="ctr"/>
            <a:endParaRPr lang="es-EC" sz="2400" dirty="0">
              <a:solidFill>
                <a:schemeClr val="tx1"/>
              </a:solidFill>
            </a:endParaRPr>
          </a:p>
        </p:txBody>
      </p:sp>
      <p:sp>
        <p:nvSpPr>
          <p:cNvPr id="3" name="2 Rectángulo redondeado"/>
          <p:cNvSpPr/>
          <p:nvPr/>
        </p:nvSpPr>
        <p:spPr>
          <a:xfrm>
            <a:off x="1043608" y="1509103"/>
            <a:ext cx="1800200" cy="7920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2400" b="1" dirty="0"/>
              <a:t>Test Host.</a:t>
            </a:r>
            <a:endParaRPr lang="es-ES" sz="2400" b="1" dirty="0" smtClean="0"/>
          </a:p>
        </p:txBody>
      </p:sp>
      <p:pic>
        <p:nvPicPr>
          <p:cNvPr id="4" name="3 Imagen" descr="D:\Nuevos\Hostpos2.jpeg"/>
          <p:cNvPicPr/>
          <p:nvPr/>
        </p:nvPicPr>
        <p:blipFill rotWithShape="1">
          <a:blip r:embed="rId2" cstate="print">
            <a:extLst>
              <a:ext uri="{28A0092B-C50C-407E-A947-70E740481C1C}">
                <a14:useLocalDpi xmlns:a14="http://schemas.microsoft.com/office/drawing/2010/main" val="0"/>
              </a:ext>
            </a:extLst>
          </a:blip>
          <a:srcRect t="9375"/>
          <a:stretch/>
        </p:blipFill>
        <p:spPr bwMode="auto">
          <a:xfrm>
            <a:off x="3254692" y="2308296"/>
            <a:ext cx="2901484" cy="3424960"/>
          </a:xfrm>
          <a:prstGeom prst="rect">
            <a:avLst/>
          </a:prstGeom>
          <a:noFill/>
          <a:ln>
            <a:noFill/>
          </a:ln>
          <a:extLst>
            <a:ext uri="{53640926-AAD7-44D8-BBD7-CCE9431645EC}">
              <a14:shadowObscured xmlns:a14="http://schemas.microsoft.com/office/drawing/2010/main"/>
            </a:ext>
          </a:extLst>
        </p:spPr>
      </p:pic>
      <p:sp>
        <p:nvSpPr>
          <p:cNvPr id="5" name="4 Rectángulo"/>
          <p:cNvSpPr/>
          <p:nvPr/>
        </p:nvSpPr>
        <p:spPr>
          <a:xfrm>
            <a:off x="833476" y="5949280"/>
            <a:ext cx="7914988" cy="615553"/>
          </a:xfrm>
          <a:prstGeom prst="rect">
            <a:avLst/>
          </a:prstGeom>
        </p:spPr>
        <p:txBody>
          <a:bodyPr wrap="square">
            <a:spAutoFit/>
          </a:bodyPr>
          <a:lstStyle/>
          <a:p>
            <a:r>
              <a:rPr lang="es-ES_tradnl" dirty="0"/>
              <a:t>(</a:t>
            </a:r>
            <a:r>
              <a:rPr lang="es-ES_tradnl" dirty="0" err="1"/>
              <a:t>Jeyendran</a:t>
            </a:r>
            <a:r>
              <a:rPr lang="es-ES_tradnl" dirty="0"/>
              <a:t> </a:t>
            </a:r>
            <a:r>
              <a:rPr lang="es-ES_tradnl" i="1" dirty="0"/>
              <a:t>et al</a:t>
            </a:r>
            <a:r>
              <a:rPr lang="es-ES_tradnl" dirty="0"/>
              <a:t>., 1984</a:t>
            </a:r>
            <a:r>
              <a:rPr lang="es-ES_tradnl" sz="1600" dirty="0" smtClean="0"/>
              <a:t>) </a:t>
            </a:r>
            <a:r>
              <a:rPr lang="es-ES_tradnl" sz="1600" dirty="0"/>
              <a:t>funcionamiento de la membrana plasmática es un parámetro indicador de la capacidad fecundante de los espermatozoides </a:t>
            </a:r>
            <a:r>
              <a:rPr lang="es-ES_tradnl" sz="1600" dirty="0" smtClean="0"/>
              <a:t> </a:t>
            </a:r>
            <a:endParaRPr lang="es-EC" sz="1600" dirty="0"/>
          </a:p>
        </p:txBody>
      </p:sp>
    </p:spTree>
    <p:extLst>
      <p:ext uri="{BB962C8B-B14F-4D97-AF65-F5344CB8AC3E}">
        <p14:creationId xmlns:p14="http://schemas.microsoft.com/office/powerpoint/2010/main" val="256964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CONCLUSIONES</a:t>
            </a:r>
          </a:p>
        </p:txBody>
      </p:sp>
      <p:sp>
        <p:nvSpPr>
          <p:cNvPr id="4" name="3 Marcador de contenido"/>
          <p:cNvSpPr>
            <a:spLocks noGrp="1"/>
          </p:cNvSpPr>
          <p:nvPr>
            <p:ph idx="1"/>
          </p:nvPr>
        </p:nvSpPr>
        <p:spPr/>
        <p:txBody>
          <a:bodyPr>
            <a:normAutofit fontScale="32500" lnSpcReduction="20000"/>
          </a:bodyPr>
          <a:lstStyle/>
          <a:p>
            <a:endParaRPr lang="es-EC" b="1" dirty="0"/>
          </a:p>
          <a:p>
            <a:pPr algn="just">
              <a:buFont typeface="Wingdings" pitchFamily="2" charset="2"/>
              <a:buChar char="Ø"/>
            </a:pPr>
            <a:r>
              <a:rPr lang="es-ES_tradnl" sz="5200" dirty="0" smtClean="0"/>
              <a:t>Los toros </a:t>
            </a:r>
            <a:r>
              <a:rPr lang="es-ES_tradnl" sz="5200" i="1" dirty="0" smtClean="0"/>
              <a:t>(</a:t>
            </a:r>
            <a:r>
              <a:rPr lang="es-ES_tradnl" sz="5200" i="1" dirty="0" err="1" smtClean="0"/>
              <a:t>Bos</a:t>
            </a:r>
            <a:r>
              <a:rPr lang="es-ES_tradnl" sz="5200" i="1" dirty="0" smtClean="0"/>
              <a:t> </a:t>
            </a:r>
            <a:r>
              <a:rPr lang="es-ES_tradnl" sz="5200" i="1" dirty="0" err="1" smtClean="0"/>
              <a:t>taurus</a:t>
            </a:r>
            <a:r>
              <a:rPr lang="es-ES_tradnl" sz="5200" i="1" dirty="0" smtClean="0"/>
              <a:t>) </a:t>
            </a:r>
            <a:r>
              <a:rPr lang="es-ES_tradnl" sz="5200" dirty="0" smtClean="0"/>
              <a:t>utilizados en la investigación presentaron características similares en cuanto a volumen, pH, y concentración espermática.</a:t>
            </a:r>
          </a:p>
          <a:p>
            <a:pPr algn="just">
              <a:buFont typeface="Wingdings" pitchFamily="2" charset="2"/>
              <a:buChar char="Ø"/>
            </a:pPr>
            <a:endParaRPr lang="es-EC" sz="5200" dirty="0" smtClean="0"/>
          </a:p>
          <a:p>
            <a:pPr algn="just">
              <a:buFont typeface="Wingdings" pitchFamily="2" charset="2"/>
              <a:buChar char="Ø"/>
            </a:pPr>
            <a:r>
              <a:rPr lang="es-ES_tradnl" sz="5200" dirty="0" smtClean="0"/>
              <a:t>En </a:t>
            </a:r>
            <a:r>
              <a:rPr lang="es-ES_tradnl" sz="5200" dirty="0"/>
              <a:t>cuanto a la motilidad espermática evaluada mediante el sistema CASA esta fue mayor para Andromed seguido por EYC para semen fresco, mientras que para semen congelado/descongelado Andromed ofrece mejor protección a las células espermáticas.</a:t>
            </a:r>
            <a:endParaRPr lang="es-EC" sz="5200" dirty="0"/>
          </a:p>
          <a:p>
            <a:pPr algn="just">
              <a:buFont typeface="Wingdings" pitchFamily="2" charset="2"/>
              <a:buChar char="Ø"/>
            </a:pPr>
            <a:endParaRPr lang="es-ES_tradnl" sz="5200" dirty="0" smtClean="0"/>
          </a:p>
          <a:p>
            <a:pPr algn="just">
              <a:buFont typeface="Wingdings" pitchFamily="2" charset="2"/>
              <a:buChar char="Ø"/>
            </a:pPr>
            <a:r>
              <a:rPr lang="es-ES_tradnl" sz="5200" dirty="0" smtClean="0"/>
              <a:t>El </a:t>
            </a:r>
            <a:r>
              <a:rPr lang="es-ES_tradnl" sz="5200" dirty="0"/>
              <a:t>eficiente uso y fácil preparación de Andromed, hacen que la lectura espermática en el sistema CASA sea óptima obteniendo resultados totalmente confiables, al no contener partículas de yema de huevo como los diluyentes Triladyl y EYC</a:t>
            </a:r>
            <a:r>
              <a:rPr lang="es-ES_tradnl" sz="5200" dirty="0" smtClean="0"/>
              <a:t>.</a:t>
            </a:r>
          </a:p>
          <a:p>
            <a:pPr algn="just">
              <a:buFont typeface="Wingdings" pitchFamily="2" charset="2"/>
              <a:buChar char="Ø"/>
            </a:pPr>
            <a:endParaRPr lang="es-EC" sz="5200" dirty="0"/>
          </a:p>
          <a:p>
            <a:pPr algn="just">
              <a:buFont typeface="Wingdings" pitchFamily="2" charset="2"/>
              <a:buChar char="Ø"/>
            </a:pPr>
            <a:r>
              <a:rPr lang="es-ES_tradnl" sz="5200" dirty="0" smtClean="0"/>
              <a:t>En </a:t>
            </a:r>
            <a:r>
              <a:rPr lang="es-ES_tradnl" sz="5200" dirty="0"/>
              <a:t>cuanto a la viabilidad espermática luego del proceso de descongelación el diluyente que mayor porcentaje de supervivencia celular proporcionó fue Andromed, ya que se obtuvo mayor cantidad de células espermáticas vivas</a:t>
            </a:r>
            <a:r>
              <a:rPr lang="es-ES_tradnl" sz="5200" dirty="0" smtClean="0"/>
              <a:t>.</a:t>
            </a:r>
          </a:p>
          <a:p>
            <a:pPr algn="just">
              <a:buFont typeface="Wingdings" pitchFamily="2" charset="2"/>
              <a:buChar char="Ø"/>
            </a:pPr>
            <a:endParaRPr lang="es-EC" sz="5200" dirty="0"/>
          </a:p>
          <a:p>
            <a:pPr algn="just">
              <a:buFont typeface="Wingdings" pitchFamily="2" charset="2"/>
              <a:buChar char="Ø"/>
            </a:pPr>
            <a:r>
              <a:rPr lang="es-ES_tradnl" sz="5200" dirty="0" smtClean="0"/>
              <a:t>La </a:t>
            </a:r>
            <a:r>
              <a:rPr lang="es-ES_tradnl" sz="5200" dirty="0"/>
              <a:t>funcionalidad de la membrana plasmática de las células espermáticas (test Host) fue mayor con el diluyente Andromed en el descongelamiento celular.</a:t>
            </a:r>
            <a:endParaRPr lang="es-EC" sz="5200" dirty="0"/>
          </a:p>
          <a:p>
            <a:pPr marL="0" indent="0" algn="just">
              <a:buNone/>
            </a:pPr>
            <a:endParaRPr lang="es-EC" sz="4500" dirty="0"/>
          </a:p>
        </p:txBody>
      </p:sp>
    </p:spTree>
    <p:extLst>
      <p:ext uri="{BB962C8B-B14F-4D97-AF65-F5344CB8AC3E}">
        <p14:creationId xmlns:p14="http://schemas.microsoft.com/office/powerpoint/2010/main" val="337818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fade">
                                      <p:cBhvr>
                                        <p:cTn id="29" dur="500"/>
                                        <p:tgtEl>
                                          <p:spTgt spid="4">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fade">
                                      <p:cBhvr>
                                        <p:cTn id="34"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RECOMENDACIONES</a:t>
            </a:r>
          </a:p>
        </p:txBody>
      </p:sp>
      <p:sp>
        <p:nvSpPr>
          <p:cNvPr id="3" name="2 Marcador de contenido"/>
          <p:cNvSpPr>
            <a:spLocks noGrp="1"/>
          </p:cNvSpPr>
          <p:nvPr>
            <p:ph idx="1"/>
          </p:nvPr>
        </p:nvSpPr>
        <p:spPr>
          <a:xfrm>
            <a:off x="395536" y="1556792"/>
            <a:ext cx="8229600" cy="4525963"/>
          </a:xfrm>
        </p:spPr>
        <p:txBody>
          <a:bodyPr>
            <a:normAutofit fontScale="32500" lnSpcReduction="20000"/>
          </a:bodyPr>
          <a:lstStyle/>
          <a:p>
            <a:pPr algn="just">
              <a:buFont typeface="Wingdings" pitchFamily="2" charset="2"/>
              <a:buChar char="Ø"/>
            </a:pPr>
            <a:r>
              <a:rPr lang="es-ES_tradnl" sz="4900" dirty="0"/>
              <a:t>Los toros seleccionados </a:t>
            </a:r>
            <a:r>
              <a:rPr lang="es-ES_tradnl" sz="4900" dirty="0" smtClean="0"/>
              <a:t>deben </a:t>
            </a:r>
            <a:r>
              <a:rPr lang="es-ES_tradnl" sz="4900" dirty="0"/>
              <a:t>tener una alimentación adecuada a base de pasto, agua y sales minerales, además deben estar totalmente libre </a:t>
            </a:r>
            <a:r>
              <a:rPr lang="es-ES_tradnl" sz="4900" dirty="0" smtClean="0"/>
              <a:t>de enfermedades para lograr </a:t>
            </a:r>
            <a:r>
              <a:rPr lang="es-ES_tradnl" sz="4900" dirty="0"/>
              <a:t>muestras de semen con valores normales y confianza en su uso en programas de IA</a:t>
            </a:r>
            <a:r>
              <a:rPr lang="es-ES_tradnl" sz="4900" dirty="0" smtClean="0"/>
              <a:t>.</a:t>
            </a:r>
          </a:p>
          <a:p>
            <a:pPr algn="just">
              <a:buFont typeface="Wingdings" pitchFamily="2" charset="2"/>
              <a:buChar char="Ø"/>
            </a:pPr>
            <a:endParaRPr lang="es-EC" sz="4900" dirty="0"/>
          </a:p>
          <a:p>
            <a:pPr algn="just">
              <a:buFont typeface="Wingdings" pitchFamily="2" charset="2"/>
              <a:buChar char="Ø"/>
            </a:pPr>
            <a:r>
              <a:rPr lang="es-ES_tradnl" sz="4900" dirty="0" smtClean="0"/>
              <a:t>Para </a:t>
            </a:r>
            <a:r>
              <a:rPr lang="es-ES_tradnl" sz="4900" dirty="0"/>
              <a:t>la preparación de los diluyentes se debe realizar 24 horas previo al proceso de extracción seminal</a:t>
            </a:r>
            <a:r>
              <a:rPr lang="es-ES_tradnl" sz="4900" dirty="0" smtClean="0"/>
              <a:t>, debido </a:t>
            </a:r>
            <a:r>
              <a:rPr lang="es-ES_tradnl" sz="4900" dirty="0"/>
              <a:t>al limitado tiempo entre la colecta de semen y su dilución para así asegurar una buena viabilidad </a:t>
            </a:r>
            <a:r>
              <a:rPr lang="es-ES_tradnl" sz="4900" dirty="0" smtClean="0"/>
              <a:t>espermática.</a:t>
            </a:r>
            <a:endParaRPr lang="es-EC" sz="4900" dirty="0"/>
          </a:p>
          <a:p>
            <a:pPr algn="just">
              <a:buFont typeface="Wingdings" pitchFamily="2" charset="2"/>
              <a:buChar char="Ø"/>
            </a:pPr>
            <a:endParaRPr lang="es-EC" sz="4900" dirty="0"/>
          </a:p>
          <a:p>
            <a:pPr algn="just">
              <a:buFont typeface="Wingdings" pitchFamily="2" charset="2"/>
              <a:buChar char="Ø"/>
            </a:pPr>
            <a:r>
              <a:rPr lang="es-ES_tradnl" sz="4900" dirty="0"/>
              <a:t>Es recomendable filtrar el contenido de yema de huevo en la preparación de Triladyl y EYC, para evitar grumos que dificulten la lectura en el sistema CASA evitando con este proceso la lectura </a:t>
            </a:r>
            <a:r>
              <a:rPr lang="es-ES_tradnl" sz="4900" dirty="0" smtClean="0"/>
              <a:t>errónea </a:t>
            </a:r>
            <a:r>
              <a:rPr lang="es-ES_tradnl" sz="4900" dirty="0"/>
              <a:t>del sistema CASA en donde lea los grumos de yema de huevo como células espermáticas muertas proporcionando tasas bajas en cuanto a la motilidad</a:t>
            </a:r>
            <a:r>
              <a:rPr lang="es-ES_tradnl" sz="4900" dirty="0" smtClean="0"/>
              <a:t>.</a:t>
            </a:r>
          </a:p>
          <a:p>
            <a:pPr algn="just">
              <a:buFont typeface="Wingdings" pitchFamily="2" charset="2"/>
              <a:buChar char="Ø"/>
            </a:pPr>
            <a:endParaRPr lang="es-ES_tradnl" sz="4900" dirty="0" smtClean="0"/>
          </a:p>
          <a:p>
            <a:pPr algn="just">
              <a:buFont typeface="Wingdings" pitchFamily="2" charset="2"/>
              <a:buChar char="Ø"/>
            </a:pPr>
            <a:r>
              <a:rPr lang="es-ES_tradnl" sz="4900" dirty="0"/>
              <a:t> </a:t>
            </a:r>
            <a:r>
              <a:rPr lang="es-ES_tradnl" sz="4900" dirty="0" smtClean="0"/>
              <a:t>Realizar </a:t>
            </a:r>
            <a:r>
              <a:rPr lang="es-ES_tradnl" sz="4900" dirty="0"/>
              <a:t>en lo posterior investigaciones en la que se comparen diluyentes a base de proteína vegetal, ya que Andromed a base de lecitina de soya ofreció los mejores resultados en cuanto a criopreservación celular respecto del uso de </a:t>
            </a:r>
            <a:r>
              <a:rPr lang="es-ES_tradnl" sz="4900" dirty="0" smtClean="0"/>
              <a:t>proteínas </a:t>
            </a:r>
            <a:r>
              <a:rPr lang="es-ES_tradnl" sz="4900" dirty="0"/>
              <a:t>animales en la preparación de diluyentes seminales.</a:t>
            </a:r>
            <a:endParaRPr lang="es-EC" sz="4900" dirty="0"/>
          </a:p>
          <a:p>
            <a:pPr marL="0" indent="0">
              <a:buNone/>
            </a:pPr>
            <a:endParaRPr lang="es-EC" dirty="0"/>
          </a:p>
        </p:txBody>
      </p:sp>
    </p:spTree>
    <p:extLst>
      <p:ext uri="{BB962C8B-B14F-4D97-AF65-F5344CB8AC3E}">
        <p14:creationId xmlns:p14="http://schemas.microsoft.com/office/powerpoint/2010/main" val="19300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88024" y="3466641"/>
            <a:ext cx="4300564" cy="3391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8 Marcador de contenido" descr="C:\Users\Usuario\Desktop\ESPE LIS\DR. CARRERA\fotos tesis lis\DSC09849.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5330" y="3585412"/>
            <a:ext cx="4762694" cy="3272588"/>
          </a:xfrm>
          <a:prstGeom prst="rect">
            <a:avLst/>
          </a:prstGeom>
          <a:noFill/>
          <a:ln>
            <a:noFill/>
          </a:ln>
        </p:spPr>
      </p:pic>
      <p:pic>
        <p:nvPicPr>
          <p:cNvPr id="6" name="5 Imagen" descr="C:\Users\Usuario\Desktop\ESPE LIS\DR. CARRERA\fotos tesis lis\DSC0925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59074"/>
            <a:ext cx="4084540" cy="3513941"/>
          </a:xfrm>
          <a:prstGeom prst="rect">
            <a:avLst/>
          </a:prstGeom>
          <a:noFill/>
          <a:ln>
            <a:noFill/>
          </a:ln>
        </p:spPr>
      </p:pic>
      <p:pic>
        <p:nvPicPr>
          <p:cNvPr id="7" name="6 Imagen" descr="C:\Users\Usuario\Desktop\ESPE LIS\DR. CARRERA\fotos tesis lis\DSC0926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5004048" cy="3573015"/>
          </a:xfrm>
          <a:prstGeom prst="rect">
            <a:avLst/>
          </a:prstGeom>
          <a:noFill/>
          <a:ln>
            <a:noFill/>
          </a:ln>
        </p:spPr>
      </p:pic>
      <p:sp>
        <p:nvSpPr>
          <p:cNvPr id="4" name="3 Rectángulo"/>
          <p:cNvSpPr/>
          <p:nvPr/>
        </p:nvSpPr>
        <p:spPr>
          <a:xfrm>
            <a:off x="480854" y="2967335"/>
            <a:ext cx="818230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GRACIAS POR SU ATENCIÓN</a:t>
            </a:r>
            <a:endParaRPr lang="es-E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07067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a:bodyPr>
          <a:lstStyle/>
          <a:p>
            <a:r>
              <a:rPr lang="es-ES"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métodos</a:t>
            </a:r>
            <a:endParaRPr lang="es-ES"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pic>
        <p:nvPicPr>
          <p:cNvPr id="3074" name="Picture 2" descr="C:\Users\Usuario\Desktop\ESPE LIS\lis fotos\fotos tesis lis\DSC092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9455" y="692696"/>
            <a:ext cx="1728192" cy="129614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4 Imagen" descr="C:\Users\Usuario\Desktop\ESPE LIS\lis fotos\fotos tesis lis\DSC0926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692696"/>
            <a:ext cx="1728192" cy="1296143"/>
          </a:xfrm>
          <a:prstGeom prst="ellipse">
            <a:avLst/>
          </a:prstGeom>
          <a:ln>
            <a:noFill/>
          </a:ln>
          <a:effectLst>
            <a:softEdge rad="112500"/>
          </a:effectLst>
        </p:spPr>
      </p:pic>
      <p:sp>
        <p:nvSpPr>
          <p:cNvPr id="4" name="3 CuadroTexto"/>
          <p:cNvSpPr txBox="1"/>
          <p:nvPr/>
        </p:nvSpPr>
        <p:spPr>
          <a:xfrm>
            <a:off x="1907704" y="2132856"/>
            <a:ext cx="1904319" cy="369332"/>
          </a:xfrm>
          <a:prstGeom prst="rect">
            <a:avLst/>
          </a:prstGeom>
          <a:noFill/>
        </p:spPr>
        <p:txBody>
          <a:bodyPr wrap="square" rtlCol="0">
            <a:spAutoFit/>
          </a:bodyPr>
          <a:lstStyle/>
          <a:p>
            <a:r>
              <a:rPr lang="es-ES_tradnl" dirty="0" smtClean="0"/>
              <a:t>Patua (</a:t>
            </a:r>
            <a:r>
              <a:rPr lang="es-ES_tradnl" i="1" dirty="0" smtClean="0"/>
              <a:t>Bos taurus</a:t>
            </a:r>
            <a:r>
              <a:rPr lang="es-ES_tradnl" dirty="0" smtClean="0"/>
              <a:t>)</a:t>
            </a:r>
            <a:endParaRPr lang="es-ES" dirty="0"/>
          </a:p>
        </p:txBody>
      </p:sp>
      <p:sp>
        <p:nvSpPr>
          <p:cNvPr id="7" name="6 CuadroTexto"/>
          <p:cNvSpPr txBox="1"/>
          <p:nvPr/>
        </p:nvSpPr>
        <p:spPr>
          <a:xfrm>
            <a:off x="5148064" y="2132856"/>
            <a:ext cx="2844406" cy="369332"/>
          </a:xfrm>
          <a:prstGeom prst="rect">
            <a:avLst/>
          </a:prstGeom>
          <a:noFill/>
        </p:spPr>
        <p:txBody>
          <a:bodyPr wrap="square" rtlCol="0">
            <a:spAutoFit/>
          </a:bodyPr>
          <a:lstStyle/>
          <a:p>
            <a:r>
              <a:rPr lang="es-ES_tradnl" dirty="0" smtClean="0"/>
              <a:t>Brown swiss (</a:t>
            </a:r>
            <a:r>
              <a:rPr lang="es-ES_tradnl" i="1" dirty="0" smtClean="0"/>
              <a:t>Bos taurus</a:t>
            </a:r>
            <a:r>
              <a:rPr lang="es-ES_tradnl" dirty="0" smtClean="0"/>
              <a:t>)</a:t>
            </a:r>
            <a:endParaRPr lang="es-ES" dirty="0"/>
          </a:p>
        </p:txBody>
      </p:sp>
      <p:pic>
        <p:nvPicPr>
          <p:cNvPr id="8" name="Picture 3" descr="C:\Users\Usuario\Desktop\ESPE LIS\lis fotos\fotos tesis lis\DSC0985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4781" r="4831" b="24101"/>
          <a:stretch/>
        </p:blipFill>
        <p:spPr bwMode="auto">
          <a:xfrm>
            <a:off x="3792531" y="2502188"/>
            <a:ext cx="1476164" cy="11355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1907704" y="3933056"/>
            <a:ext cx="6624736" cy="369332"/>
          </a:xfrm>
          <a:prstGeom prst="rect">
            <a:avLst/>
          </a:prstGeom>
          <a:noFill/>
        </p:spPr>
        <p:txBody>
          <a:bodyPr wrap="square" rtlCol="0">
            <a:spAutoFit/>
          </a:bodyPr>
          <a:lstStyle/>
          <a:p>
            <a:r>
              <a:rPr lang="es-ES_tradnl" dirty="0" smtClean="0"/>
              <a:t>Diluyente comercial  (Andromed)diluyentes caseros (Triladyl y EYC)</a:t>
            </a:r>
            <a:endParaRPr lang="es-ES" dirty="0"/>
          </a:p>
        </p:txBody>
      </p:sp>
      <p:sp>
        <p:nvSpPr>
          <p:cNvPr id="6" name="5 Dodecágono"/>
          <p:cNvSpPr/>
          <p:nvPr/>
        </p:nvSpPr>
        <p:spPr>
          <a:xfrm>
            <a:off x="1923759" y="4509120"/>
            <a:ext cx="936104" cy="720080"/>
          </a:xfrm>
          <a:prstGeom prst="dodecag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_tradnl" dirty="0" smtClean="0"/>
              <a:t>0 hora</a:t>
            </a:r>
            <a:endParaRPr lang="es-ES" dirty="0"/>
          </a:p>
        </p:txBody>
      </p:sp>
      <p:sp>
        <p:nvSpPr>
          <p:cNvPr id="11" name="10 Dodecágono"/>
          <p:cNvSpPr/>
          <p:nvPr/>
        </p:nvSpPr>
        <p:spPr>
          <a:xfrm>
            <a:off x="4211960" y="4459916"/>
            <a:ext cx="936104" cy="720080"/>
          </a:xfrm>
          <a:prstGeom prst="dodec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_tradnl" dirty="0" smtClean="0"/>
              <a:t>1 hora</a:t>
            </a:r>
            <a:endParaRPr lang="es-ES" dirty="0"/>
          </a:p>
        </p:txBody>
      </p:sp>
      <p:sp>
        <p:nvSpPr>
          <p:cNvPr id="12" name="11 Dodecágono"/>
          <p:cNvSpPr/>
          <p:nvPr/>
        </p:nvSpPr>
        <p:spPr>
          <a:xfrm>
            <a:off x="6228184" y="4509120"/>
            <a:ext cx="936104" cy="720080"/>
          </a:xfrm>
          <a:prstGeom prst="dodec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_tradnl" dirty="0" smtClean="0"/>
              <a:t>2 hora</a:t>
            </a:r>
            <a:endParaRPr lang="es-ES" dirty="0"/>
          </a:p>
        </p:txBody>
      </p:sp>
      <p:sp>
        <p:nvSpPr>
          <p:cNvPr id="13" name="12 CuadroTexto"/>
          <p:cNvSpPr txBox="1"/>
          <p:nvPr/>
        </p:nvSpPr>
        <p:spPr>
          <a:xfrm>
            <a:off x="1403648" y="5445224"/>
            <a:ext cx="6840760" cy="369332"/>
          </a:xfrm>
          <a:prstGeom prst="rect">
            <a:avLst/>
          </a:prstGeom>
          <a:noFill/>
        </p:spPr>
        <p:txBody>
          <a:bodyPr wrap="square" rtlCol="0">
            <a:spAutoFit/>
          </a:bodyPr>
          <a:lstStyle/>
          <a:p>
            <a:r>
              <a:rPr lang="es-ES_tradnl" dirty="0" smtClean="0"/>
              <a:t>Evaluación luego de haber sido recolectada o descongelada la muestra</a:t>
            </a:r>
            <a:endParaRPr lang="es-ES" dirty="0"/>
          </a:p>
        </p:txBody>
      </p:sp>
    </p:spTree>
    <p:extLst>
      <p:ext uri="{BB962C8B-B14F-4D97-AF65-F5344CB8AC3E}">
        <p14:creationId xmlns:p14="http://schemas.microsoft.com/office/powerpoint/2010/main" val="390446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arn(inVertical)">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barn(inVertical)">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down)">
                                      <p:cBhvr>
                                        <p:cTn id="6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9" grpId="0"/>
      <p:bldP spid="6" grpId="0" animBg="1"/>
      <p:bldP spid="11" grpId="0" animBg="1"/>
      <p:bldP spid="12"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796950"/>
          </a:xfrm>
        </p:spPr>
        <p:txBody>
          <a:bodyPr>
            <a:normAutofit/>
          </a:bodyPr>
          <a:lstStyle/>
          <a:p>
            <a:r>
              <a:rPr lang="es-ES_tradnl"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FACTORES Y NIVELES A PROBAR</a:t>
            </a:r>
            <a:endParaRPr lang="es-ES"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367943218"/>
              </p:ext>
            </p:extLst>
          </p:nvPr>
        </p:nvGraphicFramePr>
        <p:xfrm>
          <a:off x="611560" y="2132856"/>
          <a:ext cx="8109681" cy="3018441"/>
        </p:xfrm>
        <a:graphic>
          <a:graphicData uri="http://schemas.openxmlformats.org/drawingml/2006/table">
            <a:tbl>
              <a:tblPr firstRow="1" firstCol="1" bandRow="1"/>
              <a:tblGrid>
                <a:gridCol w="2565065"/>
                <a:gridCol w="5544616"/>
              </a:tblGrid>
              <a:tr h="420808">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pPr algn="ctr">
                        <a:lnSpc>
                          <a:spcPct val="115000"/>
                        </a:lnSpc>
                        <a:spcAft>
                          <a:spcPts val="0"/>
                        </a:spcAft>
                      </a:pPr>
                      <a:r>
                        <a:rPr lang="es-ES_tradnl" sz="2400" dirty="0">
                          <a:effectLst/>
                        </a:rPr>
                        <a:t>Factor.</a:t>
                      </a:r>
                      <a:endParaRPr lang="es-EC" sz="2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mpd="sng">
                      <a:solidFill>
                        <a:srgbClr val="DC5924"/>
                      </a:solidFill>
                    </a:lnL>
                    <a:lnR w="12700" cmpd="sng">
                      <a:solidFill>
                        <a:srgbClr val="DC5924"/>
                      </a:solidFill>
                    </a:lnR>
                    <a:lnT w="12700" cmpd="sng">
                      <a:solidFill>
                        <a:srgbClr val="DC5924"/>
                      </a:solidFill>
                    </a:lnT>
                    <a:lnB w="12700" cmpd="sng">
                      <a:solidFill>
                        <a:srgbClr val="DC5924"/>
                      </a:solidFill>
                    </a:lnB>
                    <a:lnTlToBr w="12700" cmpd="sng">
                      <a:noFill/>
                      <a:prstDash val="solid"/>
                    </a:lnTlToBr>
                    <a:lnBlToTr w="12700" cmpd="sng">
                      <a:noFill/>
                      <a:prstDash val="solid"/>
                    </a:lnBlToTr>
                    <a:solidFill>
                      <a:srgbClr val="DC5924">
                        <a:tint val="20000"/>
                      </a:srgbClr>
                    </a:solidFill>
                  </a:tcPr>
                </a:tc>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pPr algn="ctr">
                        <a:lnSpc>
                          <a:spcPct val="115000"/>
                        </a:lnSpc>
                        <a:spcAft>
                          <a:spcPts val="0"/>
                        </a:spcAft>
                      </a:pPr>
                      <a:r>
                        <a:rPr lang="es-ES_tradnl" sz="2400" dirty="0">
                          <a:effectLst/>
                        </a:rPr>
                        <a:t>Niveles.</a:t>
                      </a:r>
                      <a:endParaRPr lang="es-EC" sz="2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mpd="sng">
                      <a:solidFill>
                        <a:srgbClr val="DC5924"/>
                      </a:solidFill>
                    </a:lnL>
                    <a:lnR w="12700" cmpd="sng">
                      <a:solidFill>
                        <a:srgbClr val="DC5924"/>
                      </a:solidFill>
                    </a:lnR>
                    <a:lnT w="12700" cmpd="sng">
                      <a:solidFill>
                        <a:srgbClr val="DC5924"/>
                      </a:solidFill>
                    </a:lnT>
                    <a:lnB w="12700" cmpd="sng">
                      <a:solidFill>
                        <a:srgbClr val="DC5924"/>
                      </a:solidFill>
                    </a:lnB>
                    <a:lnTlToBr w="12700" cmpd="sng">
                      <a:noFill/>
                      <a:prstDash val="solid"/>
                    </a:lnTlToBr>
                    <a:lnBlToTr w="12700" cmpd="sng">
                      <a:noFill/>
                      <a:prstDash val="solid"/>
                    </a:lnBlToTr>
                    <a:solidFill>
                      <a:srgbClr val="DC5924">
                        <a:tint val="20000"/>
                      </a:srgbClr>
                    </a:solidFill>
                  </a:tcPr>
                </a:tc>
              </a:tr>
              <a:tr h="947344">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pPr algn="ctr">
                        <a:lnSpc>
                          <a:spcPct val="115000"/>
                        </a:lnSpc>
                        <a:spcAft>
                          <a:spcPts val="0"/>
                        </a:spcAft>
                      </a:pPr>
                      <a:endParaRPr lang="es-ES_tradnl" sz="2400" dirty="0" smtClean="0">
                        <a:effectLst/>
                      </a:endParaRPr>
                    </a:p>
                    <a:p>
                      <a:pPr algn="ctr">
                        <a:lnSpc>
                          <a:spcPct val="115000"/>
                        </a:lnSpc>
                        <a:spcAft>
                          <a:spcPts val="0"/>
                        </a:spcAft>
                      </a:pPr>
                      <a:r>
                        <a:rPr lang="es-ES_tradnl" sz="2400" dirty="0" smtClean="0">
                          <a:effectLst/>
                        </a:rPr>
                        <a:t>Semen </a:t>
                      </a:r>
                      <a:r>
                        <a:rPr lang="es-ES_tradnl" sz="2400" dirty="0">
                          <a:effectLst/>
                        </a:rPr>
                        <a:t>bovino (S).</a:t>
                      </a:r>
                      <a:endParaRPr lang="es-EC" sz="2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mpd="sng">
                      <a:solidFill>
                        <a:srgbClr val="DC5924"/>
                      </a:solidFill>
                    </a:lnL>
                    <a:lnR w="12700" cmpd="sng">
                      <a:solidFill>
                        <a:srgbClr val="DC5924"/>
                      </a:solidFill>
                    </a:lnR>
                    <a:lnT w="12700" cmpd="sng">
                      <a:solidFill>
                        <a:srgbClr val="DC5924"/>
                      </a:solidFill>
                    </a:lnT>
                    <a:lnB w="12700" cmpd="sng">
                      <a:solidFill>
                        <a:srgbClr val="DC5924"/>
                      </a:solidFill>
                    </a:lnB>
                    <a:lnTlToBr w="12700" cmpd="sng">
                      <a:noFill/>
                      <a:prstDash val="solid"/>
                    </a:lnTlToBr>
                    <a:lnBlToTr w="12700" cmpd="sng">
                      <a:noFill/>
                      <a:prstDash val="solid"/>
                    </a:lnBlToTr>
                    <a:solidFill>
                      <a:srgbClr val="DC5924">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just">
                        <a:lnSpc>
                          <a:spcPct val="115000"/>
                        </a:lnSpc>
                        <a:spcAft>
                          <a:spcPts val="0"/>
                        </a:spcAft>
                      </a:pPr>
                      <a:r>
                        <a:rPr lang="en-US" sz="2400" dirty="0">
                          <a:effectLst/>
                        </a:rPr>
                        <a:t>S1 = </a:t>
                      </a:r>
                      <a:r>
                        <a:rPr lang="en-US" sz="2400" dirty="0" smtClean="0">
                          <a:effectLst/>
                        </a:rPr>
                        <a:t>Teutón (Brown swiss).</a:t>
                      </a:r>
                      <a:endParaRPr lang="es-EC" sz="2400" dirty="0">
                        <a:effectLst/>
                      </a:endParaRPr>
                    </a:p>
                    <a:p>
                      <a:pPr algn="just">
                        <a:lnSpc>
                          <a:spcPct val="115000"/>
                        </a:lnSpc>
                        <a:spcAft>
                          <a:spcPts val="0"/>
                        </a:spcAft>
                      </a:pPr>
                      <a:r>
                        <a:rPr lang="en-US" sz="2400" dirty="0">
                          <a:effectLst/>
                        </a:rPr>
                        <a:t>S2 </a:t>
                      </a:r>
                      <a:r>
                        <a:rPr lang="en-US" sz="2400" dirty="0" smtClean="0">
                          <a:effectLst/>
                        </a:rPr>
                        <a:t>= Manuelito (Patua).</a:t>
                      </a:r>
                    </a:p>
                    <a:p>
                      <a:pPr algn="just">
                        <a:lnSpc>
                          <a:spcPct val="115000"/>
                        </a:lnSpc>
                        <a:spcAft>
                          <a:spcPts val="0"/>
                        </a:spcAft>
                      </a:pPr>
                      <a:endParaRPr lang="es-EC" sz="24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mpd="sng">
                      <a:solidFill>
                        <a:srgbClr val="DC5924"/>
                      </a:solidFill>
                    </a:lnL>
                    <a:lnR w="12700" cmpd="sng">
                      <a:solidFill>
                        <a:srgbClr val="DC5924"/>
                      </a:solidFill>
                    </a:lnR>
                    <a:lnT w="12700" cmpd="sng">
                      <a:solidFill>
                        <a:srgbClr val="DC5924"/>
                      </a:solidFill>
                    </a:lnT>
                    <a:lnB w="12700" cmpd="sng">
                      <a:solidFill>
                        <a:srgbClr val="DC5924"/>
                      </a:solidFill>
                    </a:lnB>
                    <a:lnTlToBr w="12700" cmpd="sng">
                      <a:noFill/>
                      <a:prstDash val="solid"/>
                    </a:lnTlToBr>
                    <a:lnBlToTr w="12700" cmpd="sng">
                      <a:noFill/>
                      <a:prstDash val="solid"/>
                    </a:lnBlToTr>
                    <a:solidFill>
                      <a:srgbClr val="DC5924">
                        <a:tint val="40000"/>
                      </a:srgbClr>
                    </a:solidFill>
                  </a:tcPr>
                </a:tc>
              </a:tr>
              <a:tr h="1335761">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pPr algn="ctr">
                        <a:lnSpc>
                          <a:spcPct val="115000"/>
                        </a:lnSpc>
                        <a:spcAft>
                          <a:spcPts val="0"/>
                        </a:spcAft>
                      </a:pPr>
                      <a:endParaRPr lang="es-ES_tradnl" sz="2400" dirty="0" smtClean="0">
                        <a:effectLst/>
                      </a:endParaRPr>
                    </a:p>
                    <a:p>
                      <a:pPr algn="ctr">
                        <a:lnSpc>
                          <a:spcPct val="115000"/>
                        </a:lnSpc>
                        <a:spcAft>
                          <a:spcPts val="0"/>
                        </a:spcAft>
                      </a:pPr>
                      <a:r>
                        <a:rPr lang="es-ES_tradnl" sz="2400" dirty="0" smtClean="0">
                          <a:effectLst/>
                        </a:rPr>
                        <a:t>Diluyentes </a:t>
                      </a:r>
                      <a:r>
                        <a:rPr lang="es-ES_tradnl" sz="2400" dirty="0">
                          <a:effectLst/>
                        </a:rPr>
                        <a:t>(D).</a:t>
                      </a:r>
                      <a:endParaRPr lang="es-EC" sz="2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mpd="sng">
                      <a:solidFill>
                        <a:srgbClr val="DC5924"/>
                      </a:solidFill>
                    </a:lnL>
                    <a:lnR w="12700" cmpd="sng">
                      <a:solidFill>
                        <a:srgbClr val="DC5924"/>
                      </a:solidFill>
                    </a:lnR>
                    <a:lnT w="12700" cmpd="sng">
                      <a:solidFill>
                        <a:srgbClr val="DC5924"/>
                      </a:solidFill>
                    </a:lnT>
                    <a:lnB w="12700" cmpd="sng">
                      <a:solidFill>
                        <a:srgbClr val="DC5924"/>
                      </a:solidFill>
                    </a:lnB>
                    <a:lnTlToBr w="12700" cmpd="sng">
                      <a:noFill/>
                      <a:prstDash val="solid"/>
                    </a:lnTlToBr>
                    <a:lnBlToTr w="12700" cmpd="sng">
                      <a:noFill/>
                      <a:prstDash val="solid"/>
                    </a:lnBlToTr>
                    <a:solidFill>
                      <a:srgbClr val="DC5924">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just" defTabSz="1028700" rtl="0" eaLnBrk="1" fontAlgn="auto" latinLnBrk="0" hangingPunct="1">
                        <a:lnSpc>
                          <a:spcPct val="115000"/>
                        </a:lnSpc>
                        <a:spcBef>
                          <a:spcPts val="0"/>
                        </a:spcBef>
                        <a:spcAft>
                          <a:spcPts val="0"/>
                        </a:spcAft>
                        <a:buClrTx/>
                        <a:buSzTx/>
                        <a:buFontTx/>
                        <a:buNone/>
                        <a:tabLst/>
                        <a:defRPr/>
                      </a:pPr>
                      <a:r>
                        <a:rPr lang="en-US" sz="2400" dirty="0">
                          <a:effectLst/>
                        </a:rPr>
                        <a:t>D1 = </a:t>
                      </a:r>
                      <a:r>
                        <a:rPr lang="en-US" sz="2400" dirty="0" smtClean="0">
                          <a:effectLst/>
                        </a:rPr>
                        <a:t>Yema de huevo citrato (EYC) (casero).</a:t>
                      </a:r>
                      <a:endParaRPr lang="es-EC" sz="2400" dirty="0" smtClean="0">
                        <a:effectLst/>
                      </a:endParaRPr>
                    </a:p>
                    <a:p>
                      <a:pPr marL="0" marR="0" indent="0" algn="just" defTabSz="1028700" rtl="0" eaLnBrk="1" fontAlgn="auto" latinLnBrk="0" hangingPunct="1">
                        <a:lnSpc>
                          <a:spcPct val="115000"/>
                        </a:lnSpc>
                        <a:spcBef>
                          <a:spcPts val="0"/>
                        </a:spcBef>
                        <a:spcAft>
                          <a:spcPts val="0"/>
                        </a:spcAft>
                        <a:buClrTx/>
                        <a:buSzTx/>
                        <a:buFontTx/>
                        <a:buNone/>
                        <a:tabLst/>
                        <a:defRPr/>
                      </a:pPr>
                      <a:r>
                        <a:rPr lang="en-US" sz="2400" dirty="0" smtClean="0">
                          <a:effectLst/>
                        </a:rPr>
                        <a:t>D2 = Triladyl (casero).</a:t>
                      </a:r>
                    </a:p>
                    <a:p>
                      <a:pPr algn="just">
                        <a:lnSpc>
                          <a:spcPct val="115000"/>
                        </a:lnSpc>
                        <a:spcAft>
                          <a:spcPts val="0"/>
                        </a:spcAft>
                      </a:pPr>
                      <a:r>
                        <a:rPr lang="en-US" sz="2400" dirty="0" smtClean="0">
                          <a:effectLst/>
                        </a:rPr>
                        <a:t>D3 = Andromed (commercial).</a:t>
                      </a:r>
                      <a:endParaRPr lang="es-EC" sz="2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mpd="sng">
                      <a:solidFill>
                        <a:srgbClr val="DC5924"/>
                      </a:solidFill>
                    </a:lnL>
                    <a:lnR w="12700" cmpd="sng">
                      <a:solidFill>
                        <a:srgbClr val="DC5924"/>
                      </a:solidFill>
                    </a:lnR>
                    <a:lnT w="12700" cmpd="sng">
                      <a:solidFill>
                        <a:srgbClr val="DC5924"/>
                      </a:solidFill>
                    </a:lnT>
                    <a:lnB w="12700" cmpd="sng">
                      <a:solidFill>
                        <a:srgbClr val="DC5924"/>
                      </a:solidFill>
                    </a:lnB>
                    <a:lnTlToBr w="12700" cmpd="sng">
                      <a:noFill/>
                      <a:prstDash val="solid"/>
                    </a:lnTlToBr>
                    <a:lnBlToTr w="12700" cmpd="sng">
                      <a:noFill/>
                      <a:prstDash val="solid"/>
                    </a:lnBlToTr>
                    <a:solidFill>
                      <a:srgbClr val="DC5924">
                        <a:tint val="20000"/>
                      </a:srgbClr>
                    </a:solidFill>
                  </a:tcPr>
                </a:tc>
              </a:tr>
            </a:tbl>
          </a:graphicData>
        </a:graphic>
      </p:graphicFrame>
    </p:spTree>
    <p:extLst>
      <p:ext uri="{BB962C8B-B14F-4D97-AF65-F5344CB8AC3E}">
        <p14:creationId xmlns:p14="http://schemas.microsoft.com/office/powerpoint/2010/main" val="114342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normAutofit/>
          </a:bodyPr>
          <a:lstStyle/>
          <a:p>
            <a:r>
              <a:rPr lang="es-ES_tradnl"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TRATAMIENTOS A COMPARAR</a:t>
            </a:r>
            <a:endParaRPr lang="es-ES"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5550" y="1124745"/>
            <a:ext cx="7131273"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481046" y="5985284"/>
            <a:ext cx="2520280" cy="50405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_tradnl" b="1" dirty="0" smtClean="0">
                <a:solidFill>
                  <a:schemeClr val="tx1"/>
                </a:solidFill>
              </a:rPr>
              <a:t>4 Repeticiones</a:t>
            </a:r>
            <a:endParaRPr lang="es-ES" b="1" dirty="0">
              <a:solidFill>
                <a:schemeClr val="tx1"/>
              </a:solidFill>
            </a:endParaRPr>
          </a:p>
        </p:txBody>
      </p:sp>
    </p:spTree>
    <p:extLst>
      <p:ext uri="{BB962C8B-B14F-4D97-AF65-F5344CB8AC3E}">
        <p14:creationId xmlns:p14="http://schemas.microsoft.com/office/powerpoint/2010/main" val="139839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548680"/>
            <a:ext cx="4038600" cy="5577483"/>
          </a:xfrm>
        </p:spPr>
        <p:style>
          <a:lnRef idx="1">
            <a:schemeClr val="accent5"/>
          </a:lnRef>
          <a:fillRef idx="2">
            <a:schemeClr val="accent5"/>
          </a:fillRef>
          <a:effectRef idx="1">
            <a:schemeClr val="accent5"/>
          </a:effectRef>
          <a:fontRef idx="minor">
            <a:schemeClr val="dk1"/>
          </a:fontRef>
        </p:style>
        <p:txBody>
          <a:bodyPr>
            <a:normAutofit/>
          </a:bodyPr>
          <a:lstStyle/>
          <a:p>
            <a:pPr marL="0" indent="0" algn="just">
              <a:buNone/>
            </a:pPr>
            <a:r>
              <a:rPr lang="es-ES" b="1" dirty="0" smtClean="0"/>
              <a:t>Diseño </a:t>
            </a:r>
            <a:r>
              <a:rPr lang="es-ES" b="1" dirty="0"/>
              <a:t>Experimental</a:t>
            </a:r>
          </a:p>
          <a:p>
            <a:pPr marL="0" indent="0" algn="just">
              <a:buNone/>
            </a:pPr>
            <a:r>
              <a:rPr lang="es-ES" sz="2400" dirty="0" smtClean="0"/>
              <a:t>Esquema </a:t>
            </a:r>
            <a:r>
              <a:rPr lang="es-ES" sz="2400" dirty="0"/>
              <a:t>Bifactorial AxB conducido en </a:t>
            </a:r>
            <a:r>
              <a:rPr lang="es-ES" sz="2400" dirty="0" smtClean="0"/>
              <a:t>Diseño Completamente </a:t>
            </a:r>
            <a:r>
              <a:rPr lang="es-ES" sz="2400" dirty="0"/>
              <a:t>al Azar</a:t>
            </a:r>
            <a:r>
              <a:rPr lang="es-ES" sz="2400" dirty="0" smtClean="0"/>
              <a:t>.</a:t>
            </a:r>
          </a:p>
          <a:p>
            <a:pPr marL="0" indent="0" algn="just">
              <a:buNone/>
            </a:pPr>
            <a:endParaRPr lang="es-ES" sz="2400" dirty="0" smtClean="0"/>
          </a:p>
          <a:p>
            <a:pPr marL="0" indent="0" algn="just">
              <a:buNone/>
            </a:pPr>
            <a:endParaRPr lang="es-ES" dirty="0"/>
          </a:p>
          <a:p>
            <a:endParaRPr lang="es-ES" dirty="0"/>
          </a:p>
        </p:txBody>
      </p:sp>
      <p:sp>
        <p:nvSpPr>
          <p:cNvPr id="4" name="3 Marcador de contenido"/>
          <p:cNvSpPr>
            <a:spLocks noGrp="1"/>
          </p:cNvSpPr>
          <p:nvPr>
            <p:ph sz="half" idx="2"/>
          </p:nvPr>
        </p:nvSpPr>
        <p:spPr>
          <a:xfrm>
            <a:off x="4784948" y="548680"/>
            <a:ext cx="4038600" cy="5577483"/>
          </a:xfrm>
        </p:spPr>
        <p:style>
          <a:lnRef idx="1">
            <a:schemeClr val="accent4"/>
          </a:lnRef>
          <a:fillRef idx="2">
            <a:schemeClr val="accent4"/>
          </a:fillRef>
          <a:effectRef idx="1">
            <a:schemeClr val="accent4"/>
          </a:effectRef>
          <a:fontRef idx="minor">
            <a:schemeClr val="dk1"/>
          </a:fontRef>
        </p:style>
        <p:txBody>
          <a:bodyPr>
            <a:normAutofit/>
          </a:bodyPr>
          <a:lstStyle/>
          <a:p>
            <a:pPr marL="0" indent="0" algn="just">
              <a:buNone/>
            </a:pPr>
            <a:r>
              <a:rPr lang="es-ES_tradnl" b="1" dirty="0"/>
              <a:t>Características de la unidad experimental</a:t>
            </a:r>
          </a:p>
          <a:p>
            <a:pPr marL="0" indent="0" algn="just">
              <a:buNone/>
            </a:pPr>
            <a:r>
              <a:rPr lang="es-ES" sz="2400" dirty="0"/>
              <a:t>24 unidades experimentales, cada unidad experimental contiene 1 ml de diluyente (casero o comercial) más 0,5 ml de semen de toro de raza Brown swiss </a:t>
            </a:r>
            <a:r>
              <a:rPr lang="es-ES" sz="2400" dirty="0" smtClean="0"/>
              <a:t>o Patua </a:t>
            </a:r>
            <a:r>
              <a:rPr lang="es-ES" sz="2400" i="1" dirty="0"/>
              <a:t>(Bos taurus).</a:t>
            </a:r>
            <a:endParaRPr lang="es-ES" sz="2400" dirty="0"/>
          </a:p>
          <a:p>
            <a:endParaRPr lang="es-ES" dirty="0"/>
          </a:p>
        </p:txBody>
      </p:sp>
      <p:pic>
        <p:nvPicPr>
          <p:cNvPr id="7" name="Picture 2" descr="C:\Users\Usuario\Desktop\ESPE LIS\lis fotos\fotos tesis lis\DSC0980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4149080"/>
            <a:ext cx="2016224" cy="15121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pic>
        <p:nvPicPr>
          <p:cNvPr id="8" name="7 Imagen" descr="C:\Users\Usuario\Desktop\ESPE LIS\lis fotos\fotos tesis lis\DSC0984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2780928"/>
            <a:ext cx="2454275" cy="18402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5687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bg/>
                                          </p:spTgt>
                                        </p:tgtEl>
                                        <p:attrNameLst>
                                          <p:attrName>style.visibility</p:attrName>
                                        </p:attrNameLst>
                                      </p:cBhvr>
                                      <p:to>
                                        <p:strVal val="visible"/>
                                      </p:to>
                                    </p:set>
                                    <p:animEffect transition="in" filter="wipe(down)">
                                      <p:cBhvr>
                                        <p:cTn id="28" dur="500"/>
                                        <p:tgtEl>
                                          <p:spTgt spid="4">
                                            <p:bg/>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wipe(down)">
                                      <p:cBhvr>
                                        <p:cTn id="33" dur="500"/>
                                        <p:tgtEl>
                                          <p:spTgt spid="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wipe(down)">
                                      <p:cBhvr>
                                        <p:cTn id="38" dur="500"/>
                                        <p:tgtEl>
                                          <p:spTgt spid="4">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circle(in)">
                                      <p:cBhvr>
                                        <p:cTn id="4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ANÁLISIS ESTADÍSTICO</a:t>
            </a:r>
            <a:endParaRPr lang="es-ES"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356823862"/>
              </p:ext>
            </p:extLst>
          </p:nvPr>
        </p:nvGraphicFramePr>
        <p:xfrm>
          <a:off x="3059832" y="1556792"/>
          <a:ext cx="2520280" cy="3200400"/>
        </p:xfrm>
        <a:graphic>
          <a:graphicData uri="http://schemas.openxmlformats.org/drawingml/2006/table">
            <a:tbl>
              <a:tblPr firstRow="1" firstCol="1" bandRow="1">
                <a:tableStyleId>{93296810-A885-4BE3-A3E7-6D5BEEA58F35}</a:tableStyleId>
              </a:tblPr>
              <a:tblGrid>
                <a:gridCol w="1140127"/>
                <a:gridCol w="1380153"/>
              </a:tblGrid>
              <a:tr h="856238">
                <a:tc>
                  <a:txBody>
                    <a:bodyPr/>
                    <a:lstStyle/>
                    <a:p>
                      <a:pPr algn="ctr">
                        <a:lnSpc>
                          <a:spcPct val="150000"/>
                        </a:lnSpc>
                        <a:spcAft>
                          <a:spcPts val="0"/>
                        </a:spcAft>
                      </a:pPr>
                      <a:r>
                        <a:rPr lang="es-EC" sz="2000" b="0" dirty="0">
                          <a:solidFill>
                            <a:schemeClr val="tx1"/>
                          </a:solidFill>
                          <a:effectLst/>
                        </a:rPr>
                        <a:t>Fuente de variación</a:t>
                      </a:r>
                      <a:endParaRPr lang="es-ES" sz="2000" b="0" dirty="0">
                        <a:solidFill>
                          <a:schemeClr val="tx1"/>
                        </a:solidFill>
                        <a:effectLst/>
                        <a:latin typeface="Calibri"/>
                        <a:ea typeface="Times New Roman"/>
                        <a:cs typeface="Times New Roman"/>
                      </a:endParaRPr>
                    </a:p>
                  </a:txBody>
                  <a:tcPr marL="44450" marR="44450" marT="0" marB="0" anchor="ctr"/>
                </a:tc>
                <a:tc>
                  <a:txBody>
                    <a:bodyPr/>
                    <a:lstStyle/>
                    <a:p>
                      <a:pPr algn="ctr">
                        <a:lnSpc>
                          <a:spcPct val="150000"/>
                        </a:lnSpc>
                        <a:spcAft>
                          <a:spcPts val="0"/>
                        </a:spcAft>
                      </a:pPr>
                      <a:r>
                        <a:rPr lang="es-EC" sz="2000" b="0" dirty="0">
                          <a:solidFill>
                            <a:schemeClr val="tx1"/>
                          </a:solidFill>
                          <a:effectLst/>
                        </a:rPr>
                        <a:t>G.L.</a:t>
                      </a:r>
                      <a:endParaRPr lang="es-ES" sz="2000" b="0" dirty="0">
                        <a:solidFill>
                          <a:schemeClr val="tx1"/>
                        </a:solidFill>
                        <a:effectLst/>
                        <a:latin typeface="Calibri"/>
                        <a:ea typeface="Times New Roman"/>
                        <a:cs typeface="Times New Roman"/>
                      </a:endParaRPr>
                    </a:p>
                  </a:txBody>
                  <a:tcPr marL="44450" marR="44450" marT="0" marB="0" anchor="ctr"/>
                </a:tc>
              </a:tr>
              <a:tr h="404816">
                <a:tc>
                  <a:txBody>
                    <a:bodyPr/>
                    <a:lstStyle/>
                    <a:p>
                      <a:pPr algn="just">
                        <a:lnSpc>
                          <a:spcPct val="150000"/>
                        </a:lnSpc>
                        <a:spcAft>
                          <a:spcPts val="0"/>
                        </a:spcAft>
                      </a:pPr>
                      <a:r>
                        <a:rPr lang="es-EC" sz="2000" b="0" dirty="0">
                          <a:solidFill>
                            <a:schemeClr val="tx1"/>
                          </a:solidFill>
                          <a:effectLst/>
                        </a:rPr>
                        <a:t>A</a:t>
                      </a:r>
                      <a:endParaRPr lang="es-ES" sz="2000" b="0" dirty="0">
                        <a:solidFill>
                          <a:schemeClr val="tx1"/>
                        </a:solidFill>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2000" b="0" dirty="0">
                          <a:solidFill>
                            <a:schemeClr val="tx1"/>
                          </a:solidFill>
                          <a:effectLst/>
                        </a:rPr>
                        <a:t>2</a:t>
                      </a:r>
                      <a:endParaRPr lang="es-ES" sz="2000" b="0" dirty="0">
                        <a:solidFill>
                          <a:schemeClr val="tx1"/>
                        </a:solidFill>
                        <a:effectLst/>
                        <a:latin typeface="Calibri"/>
                        <a:ea typeface="Times New Roman"/>
                        <a:cs typeface="Times New Roman"/>
                      </a:endParaRPr>
                    </a:p>
                  </a:txBody>
                  <a:tcPr marL="44450" marR="44450" marT="0" marB="0" anchor="ctr"/>
                </a:tc>
              </a:tr>
              <a:tr h="404816">
                <a:tc>
                  <a:txBody>
                    <a:bodyPr/>
                    <a:lstStyle/>
                    <a:p>
                      <a:pPr algn="just">
                        <a:lnSpc>
                          <a:spcPct val="150000"/>
                        </a:lnSpc>
                        <a:spcAft>
                          <a:spcPts val="0"/>
                        </a:spcAft>
                      </a:pPr>
                      <a:r>
                        <a:rPr lang="es-EC" sz="2000" b="0">
                          <a:solidFill>
                            <a:schemeClr val="tx1"/>
                          </a:solidFill>
                          <a:effectLst/>
                        </a:rPr>
                        <a:t>B</a:t>
                      </a:r>
                      <a:endParaRPr lang="es-ES" sz="2000" b="0">
                        <a:solidFill>
                          <a:schemeClr val="tx1"/>
                        </a:solidFill>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2000" b="0" dirty="0">
                          <a:solidFill>
                            <a:schemeClr val="tx1"/>
                          </a:solidFill>
                          <a:effectLst/>
                        </a:rPr>
                        <a:t>1</a:t>
                      </a:r>
                      <a:endParaRPr lang="es-ES" sz="2000" b="0" dirty="0">
                        <a:solidFill>
                          <a:schemeClr val="tx1"/>
                        </a:solidFill>
                        <a:effectLst/>
                        <a:latin typeface="Calibri"/>
                        <a:ea typeface="Times New Roman"/>
                        <a:cs typeface="Times New Roman"/>
                      </a:endParaRPr>
                    </a:p>
                  </a:txBody>
                  <a:tcPr marL="44450" marR="44450" marT="0" marB="0" anchor="ctr"/>
                </a:tc>
              </a:tr>
              <a:tr h="404816">
                <a:tc>
                  <a:txBody>
                    <a:bodyPr/>
                    <a:lstStyle/>
                    <a:p>
                      <a:pPr algn="just">
                        <a:lnSpc>
                          <a:spcPct val="150000"/>
                        </a:lnSpc>
                        <a:spcAft>
                          <a:spcPts val="0"/>
                        </a:spcAft>
                      </a:pPr>
                      <a:r>
                        <a:rPr lang="es-EC" sz="2000" b="0">
                          <a:solidFill>
                            <a:schemeClr val="tx1"/>
                          </a:solidFill>
                          <a:effectLst/>
                        </a:rPr>
                        <a:t>AxB</a:t>
                      </a:r>
                      <a:endParaRPr lang="es-ES" sz="2000" b="0">
                        <a:solidFill>
                          <a:schemeClr val="tx1"/>
                        </a:solidFill>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2000" b="0">
                          <a:solidFill>
                            <a:schemeClr val="tx1"/>
                          </a:solidFill>
                          <a:effectLst/>
                        </a:rPr>
                        <a:t>2</a:t>
                      </a:r>
                      <a:endParaRPr lang="es-ES" sz="2000" b="0">
                        <a:solidFill>
                          <a:schemeClr val="tx1"/>
                        </a:solidFill>
                        <a:effectLst/>
                        <a:latin typeface="Calibri"/>
                        <a:ea typeface="Times New Roman"/>
                        <a:cs typeface="Times New Roman"/>
                      </a:endParaRPr>
                    </a:p>
                  </a:txBody>
                  <a:tcPr marL="44450" marR="44450" marT="0" marB="0" anchor="ctr"/>
                </a:tc>
              </a:tr>
              <a:tr h="404816">
                <a:tc>
                  <a:txBody>
                    <a:bodyPr/>
                    <a:lstStyle/>
                    <a:p>
                      <a:pPr algn="just">
                        <a:lnSpc>
                          <a:spcPct val="150000"/>
                        </a:lnSpc>
                        <a:spcAft>
                          <a:spcPts val="0"/>
                        </a:spcAft>
                      </a:pPr>
                      <a:r>
                        <a:rPr lang="es-EC" sz="2000" b="0">
                          <a:solidFill>
                            <a:schemeClr val="tx1"/>
                          </a:solidFill>
                          <a:effectLst/>
                        </a:rPr>
                        <a:t>Error</a:t>
                      </a:r>
                      <a:endParaRPr lang="es-ES" sz="2000" b="0">
                        <a:solidFill>
                          <a:schemeClr val="tx1"/>
                        </a:solidFill>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S_tradnl" sz="2000" b="0" smtClean="0">
                          <a:solidFill>
                            <a:schemeClr val="tx1"/>
                          </a:solidFill>
                          <a:effectLst/>
                          <a:latin typeface="Calibri"/>
                          <a:ea typeface="Times New Roman"/>
                          <a:cs typeface="Times New Roman"/>
                        </a:rPr>
                        <a:t>21</a:t>
                      </a:r>
                      <a:endParaRPr lang="es-ES" sz="2000" b="0" dirty="0">
                        <a:solidFill>
                          <a:schemeClr val="tx1"/>
                        </a:solidFill>
                        <a:effectLst/>
                        <a:latin typeface="Calibri"/>
                        <a:ea typeface="Times New Roman"/>
                        <a:cs typeface="Times New Roman"/>
                      </a:endParaRPr>
                    </a:p>
                  </a:txBody>
                  <a:tcPr marL="44450" marR="44450" marT="0" marB="0" anchor="ctr"/>
                </a:tc>
              </a:tr>
              <a:tr h="404816">
                <a:tc>
                  <a:txBody>
                    <a:bodyPr/>
                    <a:lstStyle/>
                    <a:p>
                      <a:pPr algn="just">
                        <a:lnSpc>
                          <a:spcPct val="150000"/>
                        </a:lnSpc>
                        <a:spcAft>
                          <a:spcPts val="0"/>
                        </a:spcAft>
                      </a:pPr>
                      <a:r>
                        <a:rPr lang="es-EC" sz="2000" b="0">
                          <a:solidFill>
                            <a:schemeClr val="tx1"/>
                          </a:solidFill>
                          <a:effectLst/>
                        </a:rPr>
                        <a:t>Total</a:t>
                      </a:r>
                      <a:endParaRPr lang="es-ES" sz="2000" b="0">
                        <a:solidFill>
                          <a:schemeClr val="tx1"/>
                        </a:solidFill>
                        <a:effectLst/>
                        <a:latin typeface="Calibri"/>
                        <a:ea typeface="Times New Roman"/>
                        <a:cs typeface="Times New Roman"/>
                      </a:endParaRPr>
                    </a:p>
                  </a:txBody>
                  <a:tcPr marL="44450" marR="44450" marT="0" marB="0" anchor="b"/>
                </a:tc>
                <a:tc>
                  <a:txBody>
                    <a:bodyPr/>
                    <a:lstStyle/>
                    <a:p>
                      <a:pPr algn="ctr">
                        <a:lnSpc>
                          <a:spcPct val="150000"/>
                        </a:lnSpc>
                        <a:spcAft>
                          <a:spcPts val="0"/>
                        </a:spcAft>
                      </a:pPr>
                      <a:r>
                        <a:rPr lang="es-EC" sz="2000" b="0" dirty="0">
                          <a:solidFill>
                            <a:schemeClr val="tx1"/>
                          </a:solidFill>
                          <a:effectLst/>
                        </a:rPr>
                        <a:t>23</a:t>
                      </a:r>
                      <a:endParaRPr lang="es-ES" sz="2000" b="0" dirty="0">
                        <a:solidFill>
                          <a:schemeClr val="tx1"/>
                        </a:solidFill>
                        <a:effectLst/>
                        <a:latin typeface="Calibri"/>
                        <a:ea typeface="Times New Roman"/>
                        <a:cs typeface="Times New Roman"/>
                      </a:endParaRPr>
                    </a:p>
                  </a:txBody>
                  <a:tcPr marL="44450" marR="44450" marT="0" marB="0" anchor="ctr"/>
                </a:tc>
              </a:tr>
            </a:tbl>
          </a:graphicData>
        </a:graphic>
      </p:graphicFrame>
      <p:sp>
        <p:nvSpPr>
          <p:cNvPr id="5" name="4 Rectángulo"/>
          <p:cNvSpPr/>
          <p:nvPr/>
        </p:nvSpPr>
        <p:spPr>
          <a:xfrm>
            <a:off x="1403648" y="4941168"/>
            <a:ext cx="6624736"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lgn="just">
              <a:buFont typeface="Wingdings" panose="05000000000000000000" pitchFamily="2" charset="2"/>
              <a:buChar char="Ø"/>
            </a:pPr>
            <a:r>
              <a:rPr lang="es-ES" dirty="0">
                <a:ln w="50800"/>
                <a:cs typeface="Times New Roman" panose="02020603050405020304" pitchFamily="18" charset="0"/>
              </a:rPr>
              <a:t>Para el análisis estadístico se </a:t>
            </a:r>
            <a:r>
              <a:rPr lang="es-ES" dirty="0" smtClean="0">
                <a:ln w="50800"/>
                <a:cs typeface="Times New Roman" panose="02020603050405020304" pitchFamily="18" charset="0"/>
              </a:rPr>
              <a:t>utilizó </a:t>
            </a:r>
            <a:r>
              <a:rPr lang="es-ES" dirty="0">
                <a:ln w="50800"/>
                <a:cs typeface="Times New Roman" panose="02020603050405020304" pitchFamily="18" charset="0"/>
              </a:rPr>
              <a:t>el programa </a:t>
            </a:r>
            <a:r>
              <a:rPr lang="es-ES" dirty="0" smtClean="0">
                <a:ln w="50800"/>
                <a:cs typeface="Times New Roman" panose="02020603050405020304" pitchFamily="18" charset="0"/>
              </a:rPr>
              <a:t>R3.0,2. </a:t>
            </a:r>
          </a:p>
          <a:p>
            <a:pPr marL="285750" indent="-285750" algn="just">
              <a:buFont typeface="Wingdings" panose="05000000000000000000" pitchFamily="2" charset="2"/>
              <a:buChar char="Ø"/>
            </a:pPr>
            <a:r>
              <a:rPr lang="es-ES" dirty="0" smtClean="0">
                <a:ln w="50800"/>
                <a:cs typeface="Times New Roman" panose="02020603050405020304" pitchFamily="18" charset="0"/>
              </a:rPr>
              <a:t>Para </a:t>
            </a:r>
            <a:r>
              <a:rPr lang="es-ES" dirty="0">
                <a:ln w="50800"/>
                <a:cs typeface="Times New Roman" panose="02020603050405020304" pitchFamily="18" charset="0"/>
              </a:rPr>
              <a:t>los gráficos y análisis de </a:t>
            </a:r>
            <a:r>
              <a:rPr lang="es-ES" dirty="0" smtClean="0">
                <a:ln w="50800"/>
                <a:cs typeface="Times New Roman" panose="02020603050405020304" pitchFamily="18" charset="0"/>
              </a:rPr>
              <a:t>funciones se utilizó </a:t>
            </a:r>
            <a:r>
              <a:rPr lang="es-ES" dirty="0">
                <a:ln w="50800"/>
                <a:cs typeface="Times New Roman" panose="02020603050405020304" pitchFamily="18" charset="0"/>
              </a:rPr>
              <a:t>los paquetes agricolae  y  sciplot </a:t>
            </a:r>
            <a:r>
              <a:rPr lang="es-ES" dirty="0" smtClean="0">
                <a:ln w="50800"/>
                <a:cs typeface="Times New Roman" panose="02020603050405020304" pitchFamily="18" charset="0"/>
              </a:rPr>
              <a:t>.</a:t>
            </a:r>
            <a:endParaRPr lang="es-EC" dirty="0">
              <a:ln w="50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355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5505475"/>
          </a:xfrm>
        </p:spPr>
        <p:txBody>
          <a:bodyPr>
            <a:normAutofit/>
          </a:bodyPr>
          <a:lstStyle/>
          <a:p>
            <a:pPr marL="0" indent="0" algn="ctr">
              <a:spcBef>
                <a:spcPct val="0"/>
              </a:spcBef>
              <a:buNone/>
            </a:pPr>
            <a:r>
              <a:rPr lang="es-EC"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mj-ea"/>
                <a:cs typeface="Arial" pitchFamily="34" charset="0"/>
              </a:rPr>
              <a:t>METODOLOGÍA</a:t>
            </a:r>
          </a:p>
          <a:p>
            <a:pPr marL="0" indent="0" algn="ctr">
              <a:spcBef>
                <a:spcPct val="0"/>
              </a:spcBef>
              <a:buNone/>
            </a:pPr>
            <a:endParaRPr lang="es-EC" sz="3500" b="1" u="sng" dirty="0" smtClean="0">
              <a:latin typeface="+mj-lt"/>
              <a:ea typeface="+mj-ea"/>
              <a:cs typeface="+mj-cs"/>
            </a:endParaRPr>
          </a:p>
          <a:p>
            <a:pPr marL="0" indent="0" algn="ctr">
              <a:spcBef>
                <a:spcPct val="0"/>
              </a:spcBef>
              <a:buNone/>
            </a:pPr>
            <a:endParaRPr lang="es-EC" sz="3500" b="1" u="sng" dirty="0">
              <a:latin typeface="+mj-lt"/>
              <a:ea typeface="+mj-ea"/>
              <a:cs typeface="+mj-cs"/>
            </a:endParaRPr>
          </a:p>
        </p:txBody>
      </p:sp>
      <p:sp>
        <p:nvSpPr>
          <p:cNvPr id="4" name="3 Rectángulo redondeado"/>
          <p:cNvSpPr/>
          <p:nvPr/>
        </p:nvSpPr>
        <p:spPr>
          <a:xfrm>
            <a:off x="971600" y="1484784"/>
            <a:ext cx="1872208"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600" dirty="0" smtClean="0">
                <a:solidFill>
                  <a:schemeClr val="tx1"/>
                </a:solidFill>
              </a:rPr>
              <a:t>Preparación del montadero</a:t>
            </a:r>
            <a:endParaRPr lang="es-EC" sz="1600" dirty="0">
              <a:solidFill>
                <a:schemeClr val="tx1"/>
              </a:solidFill>
            </a:endParaRPr>
          </a:p>
        </p:txBody>
      </p:sp>
      <p:sp>
        <p:nvSpPr>
          <p:cNvPr id="5" name="4 Rectángulo redondeado"/>
          <p:cNvSpPr/>
          <p:nvPr/>
        </p:nvSpPr>
        <p:spPr>
          <a:xfrm>
            <a:off x="3987374" y="2636912"/>
            <a:ext cx="1872208"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600" dirty="0" smtClean="0">
                <a:solidFill>
                  <a:schemeClr val="tx1"/>
                </a:solidFill>
              </a:rPr>
              <a:t>Impresión de pajuelas</a:t>
            </a:r>
            <a:endParaRPr lang="es-EC" sz="1600" dirty="0">
              <a:solidFill>
                <a:schemeClr val="tx1"/>
              </a:solidFill>
            </a:endParaRPr>
          </a:p>
        </p:txBody>
      </p:sp>
      <p:sp>
        <p:nvSpPr>
          <p:cNvPr id="6" name="5 Rectángulo redondeado"/>
          <p:cNvSpPr/>
          <p:nvPr/>
        </p:nvSpPr>
        <p:spPr>
          <a:xfrm>
            <a:off x="6615933" y="3720689"/>
            <a:ext cx="1872208"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600" dirty="0" smtClean="0">
                <a:solidFill>
                  <a:schemeClr val="tx1"/>
                </a:solidFill>
              </a:rPr>
              <a:t>Limpieza y desinfección de laboratorio</a:t>
            </a:r>
            <a:endParaRPr lang="es-EC" sz="1600" dirty="0">
              <a:solidFill>
                <a:schemeClr val="tx1"/>
              </a:solidFill>
            </a:endParaRPr>
          </a:p>
        </p:txBody>
      </p:sp>
      <p:pic>
        <p:nvPicPr>
          <p:cNvPr id="7" name="6 Imagen" descr="C:\Users\Usuario\Desktop\ESPE LIS\lis fotos\fotos tesis lis\DSC0923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3573016"/>
            <a:ext cx="2160240" cy="21242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7 Imagen" descr="C:\Users\Usuario\Desktop\ESPE LIS\lis fotos\fotos tesis lis\DSC0923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4635134"/>
            <a:ext cx="2088232" cy="18902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8 Imagen" descr="C:\Users\Usuario\Desktop\ESPE LIS\lis fotos\fotos tesis lis\DSC09670.JPG"/>
          <p:cNvPicPr/>
          <p:nvPr/>
        </p:nvPicPr>
        <p:blipFill rotWithShape="1">
          <a:blip r:embed="rId4" cstate="print">
            <a:extLst>
              <a:ext uri="{28A0092B-C50C-407E-A947-70E740481C1C}">
                <a14:useLocalDpi xmlns:a14="http://schemas.microsoft.com/office/drawing/2010/main" val="0"/>
              </a:ext>
            </a:extLst>
          </a:blip>
          <a:srcRect r="40123" b="36214"/>
          <a:stretch/>
        </p:blipFill>
        <p:spPr bwMode="auto">
          <a:xfrm>
            <a:off x="971600" y="2618804"/>
            <a:ext cx="2160239" cy="21063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10" name="9 Rectángulo redondeado"/>
          <p:cNvSpPr/>
          <p:nvPr/>
        </p:nvSpPr>
        <p:spPr>
          <a:xfrm>
            <a:off x="2898692" y="5481228"/>
            <a:ext cx="1088682" cy="43204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1600" dirty="0" smtClean="0">
                <a:solidFill>
                  <a:schemeClr val="tx1"/>
                </a:solidFill>
              </a:rPr>
              <a:t>Código 1TA</a:t>
            </a:r>
            <a:endParaRPr lang="es-EC" sz="1600" dirty="0">
              <a:solidFill>
                <a:schemeClr val="tx1"/>
              </a:solidFill>
            </a:endParaRPr>
          </a:p>
        </p:txBody>
      </p:sp>
    </p:spTree>
    <p:extLst>
      <p:ext uri="{BB962C8B-B14F-4D97-AF65-F5344CB8AC3E}">
        <p14:creationId xmlns:p14="http://schemas.microsoft.com/office/powerpoint/2010/main" val="291305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ircle(in)">
                                      <p:cBhvr>
                                        <p:cTn id="34" dur="2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10"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832</TotalTime>
  <Words>1294</Words>
  <Application>Microsoft Office PowerPoint</Application>
  <PresentationFormat>Presentación en pantalla (4:3)</PresentationFormat>
  <Paragraphs>235</Paragraphs>
  <Slides>36</Slides>
  <Notes>1</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Tema de Office</vt:lpstr>
      <vt:lpstr>Presentación de PowerPoint</vt:lpstr>
      <vt:lpstr>Presentación de PowerPoint</vt:lpstr>
      <vt:lpstr>OBJETIVOS</vt:lpstr>
      <vt:lpstr>métodos</vt:lpstr>
      <vt:lpstr>FACTORES Y NIVELES A PROBAR</vt:lpstr>
      <vt:lpstr>TRATAMIENTOS A COMPARAR</vt:lpstr>
      <vt:lpstr>Presentación de PowerPoint</vt:lpstr>
      <vt:lpstr>ANÁLISIS ESTADÍSTICO</vt:lpstr>
      <vt:lpstr>Presentación de PowerPoint</vt:lpstr>
      <vt:lpstr>DILUYENTES-PREPARACIÓN</vt:lpstr>
      <vt:lpstr>Presentación de PowerPoint</vt:lpstr>
      <vt:lpstr>Presentación de PowerPoint</vt:lpstr>
      <vt:lpstr>Presentación de PowerPoint</vt:lpstr>
      <vt:lpstr>Presentación de PowerPoint</vt:lpstr>
      <vt:lpstr>EVALUACIÓN DE SEMEN FRESCO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106</cp:revision>
  <dcterms:created xsi:type="dcterms:W3CDTF">2015-05-28T15:45:32Z</dcterms:created>
  <dcterms:modified xsi:type="dcterms:W3CDTF">2015-06-16T23:32:08Z</dcterms:modified>
</cp:coreProperties>
</file>