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3" r:id="rId2"/>
    <p:sldId id="284" r:id="rId3"/>
    <p:sldId id="285" r:id="rId4"/>
    <p:sldId id="286" r:id="rId5"/>
    <p:sldId id="287" r:id="rId6"/>
    <p:sldId id="288" r:id="rId7"/>
    <p:sldId id="289" r:id="rId8"/>
    <p:sldId id="290" r:id="rId9"/>
    <p:sldId id="291" r:id="rId10"/>
    <p:sldId id="292" r:id="rId11"/>
    <p:sldId id="293" r:id="rId12"/>
    <p:sldId id="265" r:id="rId13"/>
    <p:sldId id="266" r:id="rId14"/>
    <p:sldId id="262" r:id="rId15"/>
    <p:sldId id="267" r:id="rId16"/>
    <p:sldId id="268" r:id="rId17"/>
    <p:sldId id="269" r:id="rId18"/>
    <p:sldId id="273" r:id="rId19"/>
    <p:sldId id="270" r:id="rId20"/>
    <p:sldId id="296" r:id="rId21"/>
    <p:sldId id="294" r:id="rId22"/>
    <p:sldId id="271" r:id="rId23"/>
    <p:sldId id="295" r:id="rId24"/>
    <p:sldId id="282" r:id="rId25"/>
    <p:sldId id="277" r:id="rId2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C3EC03E-E011-4EDB-921D-7D462019FBE5}" type="datetimeFigureOut">
              <a:rPr lang="es-EC" smtClean="0"/>
              <a:t>21/07/2015</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47610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3EC03E-E011-4EDB-921D-7D462019FBE5}" type="datetimeFigureOut">
              <a:rPr lang="es-EC" smtClean="0"/>
              <a:t>21/07/2015</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C43C68F-D34D-4ADE-BF91-CEE46B748CAF}" type="slidenum">
              <a:rPr lang="es-EC" smtClean="0"/>
              <a:t>‹Nº›</a:t>
            </a:fld>
            <a:endParaRPr lang="es-EC"/>
          </a:p>
        </p:txBody>
      </p:sp>
      <p:cxnSp>
        <p:nvCxnSpPr>
          <p:cNvPr id="8" name="7 Conector recto"/>
          <p:cNvCxnSpPr/>
          <p:nvPr userDrawn="1"/>
        </p:nvCxnSpPr>
        <p:spPr>
          <a:xfrm>
            <a:off x="1226888" y="1097312"/>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0" name="13 Conector recto"/>
          <p:cNvCxnSpPr/>
          <p:nvPr userDrawn="1"/>
        </p:nvCxnSpPr>
        <p:spPr>
          <a:xfrm>
            <a:off x="1405410" y="1097312"/>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520043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3EC03E-E011-4EDB-921D-7D462019FBE5}" type="datetimeFigureOut">
              <a:rPr lang="es-EC" smtClean="0"/>
              <a:t>21/07/2015</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C43C68F-D34D-4ADE-BF91-CEE46B748CAF}"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cxnSp>
        <p:nvCxnSpPr>
          <p:cNvPr id="12" name="7 Conector recto"/>
          <p:cNvCxnSpPr/>
          <p:nvPr userDrawn="1"/>
        </p:nvCxnSpPr>
        <p:spPr>
          <a:xfrm>
            <a:off x="1226888" y="1097312"/>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6" name="13 Conector recto"/>
          <p:cNvCxnSpPr/>
          <p:nvPr userDrawn="1"/>
        </p:nvCxnSpPr>
        <p:spPr>
          <a:xfrm>
            <a:off x="1405410" y="1097312"/>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36134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C3EC03E-E011-4EDB-921D-7D462019FBE5}" type="datetimeFigureOut">
              <a:rPr lang="es-EC" smtClean="0"/>
              <a:t>21/07/2015</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C43C68F-D34D-4ADE-BF91-CEE46B748CAF}" type="slidenum">
              <a:rPr lang="es-EC" smtClean="0"/>
              <a:t>‹Nº›</a:t>
            </a:fld>
            <a:endParaRPr lang="es-EC"/>
          </a:p>
        </p:txBody>
      </p:sp>
      <p:cxnSp>
        <p:nvCxnSpPr>
          <p:cNvPr id="8" name="7 Conector recto"/>
          <p:cNvCxnSpPr/>
          <p:nvPr userDrawn="1"/>
        </p:nvCxnSpPr>
        <p:spPr>
          <a:xfrm>
            <a:off x="1226888" y="1097312"/>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0" name="13 Conector recto"/>
          <p:cNvCxnSpPr/>
          <p:nvPr userDrawn="1"/>
        </p:nvCxnSpPr>
        <p:spPr>
          <a:xfrm>
            <a:off x="1405410" y="1097312"/>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479947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C3EC03E-E011-4EDB-921D-7D462019FBE5}" type="datetimeFigureOut">
              <a:rPr lang="es-EC" smtClean="0"/>
              <a:t>21/07/2015</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C43C68F-D34D-4ADE-BF91-CEE46B748CAF}"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cxnSp>
        <p:nvCxnSpPr>
          <p:cNvPr id="13" name="7 Conector recto"/>
          <p:cNvCxnSpPr/>
          <p:nvPr userDrawn="1"/>
        </p:nvCxnSpPr>
        <p:spPr>
          <a:xfrm>
            <a:off x="1226888" y="1097312"/>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4" name="13 Conector recto"/>
          <p:cNvCxnSpPr/>
          <p:nvPr userDrawn="1"/>
        </p:nvCxnSpPr>
        <p:spPr>
          <a:xfrm>
            <a:off x="1405410" y="1097312"/>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039126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C3EC03E-E011-4EDB-921D-7D462019FBE5}" type="datetimeFigureOut">
              <a:rPr lang="es-EC" smtClean="0"/>
              <a:t>21/07/2015</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C43C68F-D34D-4ADE-BF91-CEE46B748CAF}" type="slidenum">
              <a:rPr lang="es-EC" smtClean="0"/>
              <a:t>‹Nº›</a:t>
            </a:fld>
            <a:endParaRPr lang="es-EC"/>
          </a:p>
        </p:txBody>
      </p:sp>
      <p:cxnSp>
        <p:nvCxnSpPr>
          <p:cNvPr id="10" name="7 Conector recto"/>
          <p:cNvCxnSpPr/>
          <p:nvPr userDrawn="1"/>
        </p:nvCxnSpPr>
        <p:spPr>
          <a:xfrm>
            <a:off x="1226888" y="1097312"/>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1" name="13 Conector recto"/>
          <p:cNvCxnSpPr/>
          <p:nvPr userDrawn="1"/>
        </p:nvCxnSpPr>
        <p:spPr>
          <a:xfrm>
            <a:off x="1405410" y="1097312"/>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312639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3EC03E-E011-4EDB-921D-7D462019FBE5}" type="datetimeFigureOut">
              <a:rPr lang="es-EC" smtClean="0"/>
              <a:t>21/07/2015</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592819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3EC03E-E011-4EDB-921D-7D462019FBE5}" type="datetimeFigureOut">
              <a:rPr lang="es-EC" smtClean="0"/>
              <a:t>21/07/2015</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167207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3EC03E-E011-4EDB-921D-7D462019FBE5}" type="datetimeFigureOut">
              <a:rPr lang="es-EC" smtClean="0"/>
              <a:t>21/07/2015</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3673095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C3EC03E-E011-4EDB-921D-7D462019FBE5}" type="datetimeFigureOut">
              <a:rPr lang="es-EC" smtClean="0"/>
              <a:t>21/07/2015</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377823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C3EC03E-E011-4EDB-921D-7D462019FBE5}" type="datetimeFigureOut">
              <a:rPr lang="es-EC" smtClean="0"/>
              <a:t>21/07/2015</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C43C68F-D34D-4ADE-BF91-CEE46B748CAF}" type="slidenum">
              <a:rPr lang="es-EC" smtClean="0"/>
              <a:t>‹Nº›</a:t>
            </a:fld>
            <a:endParaRPr lang="es-EC"/>
          </a:p>
        </p:txBody>
      </p:sp>
      <p:pic>
        <p:nvPicPr>
          <p:cNvPr id="9" name="Picture 6" descr="http://blogs.espe.edu.ec/wp-content/uploads/2013/09/Logo-RP-UFA-ESPE.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885539" y="230188"/>
            <a:ext cx="3009010" cy="55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51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C3EC03E-E011-4EDB-921D-7D462019FBE5}" type="datetimeFigureOut">
              <a:rPr lang="es-EC" smtClean="0"/>
              <a:t>21/07/2015</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137675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C3EC03E-E011-4EDB-921D-7D462019FBE5}" type="datetimeFigureOut">
              <a:rPr lang="es-EC" smtClean="0"/>
              <a:t>21/07/2015</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1956410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EC03E-E011-4EDB-921D-7D462019FBE5}" type="datetimeFigureOut">
              <a:rPr lang="es-EC" smtClean="0"/>
              <a:t>21/07/2015</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313170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C3EC03E-E011-4EDB-921D-7D462019FBE5}" type="datetimeFigureOut">
              <a:rPr lang="es-EC" smtClean="0"/>
              <a:t>21/07/2015</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C43C68F-D34D-4ADE-BF91-CEE46B748CAF}" type="slidenum">
              <a:rPr lang="es-EC" smtClean="0"/>
              <a:t>‹Nº›</a:t>
            </a:fld>
            <a:endParaRPr lang="es-EC"/>
          </a:p>
        </p:txBody>
      </p:sp>
    </p:spTree>
    <p:extLst>
      <p:ext uri="{BB962C8B-B14F-4D97-AF65-F5344CB8AC3E}">
        <p14:creationId xmlns:p14="http://schemas.microsoft.com/office/powerpoint/2010/main" val="3159966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C3EC03E-E011-4EDB-921D-7D462019FBE5}" type="datetimeFigureOut">
              <a:rPr lang="es-EC" smtClean="0"/>
              <a:t>21/07/2015</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C43C68F-D34D-4ADE-BF91-CEE46B748CAF}" type="slidenum">
              <a:rPr lang="es-EC" smtClean="0"/>
              <a:t>‹Nº›</a:t>
            </a:fld>
            <a:endParaRPr lang="es-EC"/>
          </a:p>
        </p:txBody>
      </p:sp>
      <p:cxnSp>
        <p:nvCxnSpPr>
          <p:cNvPr id="10" name="7 Conector recto"/>
          <p:cNvCxnSpPr/>
          <p:nvPr userDrawn="1"/>
        </p:nvCxnSpPr>
        <p:spPr>
          <a:xfrm>
            <a:off x="1226888" y="1097312"/>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1" name="13 Conector recto"/>
          <p:cNvCxnSpPr/>
          <p:nvPr userDrawn="1"/>
        </p:nvCxnSpPr>
        <p:spPr>
          <a:xfrm>
            <a:off x="1405410" y="1097312"/>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532839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C3EC03E-E011-4EDB-921D-7D462019FBE5}" type="datetimeFigureOut">
              <a:rPr lang="es-EC" smtClean="0"/>
              <a:t>21/07/2015</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C43C68F-D34D-4ADE-BF91-CEE46B748CAF}" type="slidenum">
              <a:rPr lang="es-EC" smtClean="0"/>
              <a:t>‹Nº›</a:t>
            </a:fld>
            <a:endParaRPr lang="es-EC"/>
          </a:p>
        </p:txBody>
      </p:sp>
    </p:spTree>
    <p:extLst>
      <p:ext uri="{BB962C8B-B14F-4D97-AF65-F5344CB8AC3E}">
        <p14:creationId xmlns:p14="http://schemas.microsoft.com/office/powerpoint/2010/main" val="3657903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1.wdp"/><Relationship Id="rId2" Type="http://schemas.openxmlformats.org/officeDocument/2006/relationships/image" Target="../media/image24.tif"/><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jpeg"/><Relationship Id="rId7"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7.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tif"/><Relationship Id="rId5" Type="http://schemas.openxmlformats.org/officeDocument/2006/relationships/image" Target="../media/image18.jpeg"/><Relationship Id="rId10" Type="http://schemas.openxmlformats.org/officeDocument/2006/relationships/image" Target="../media/image23.jpeg"/><Relationship Id="rId4" Type="http://schemas.microsoft.com/office/2007/relationships/hdphoto" Target="../media/hdphoto1.wdp"/><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2574" y="0"/>
            <a:ext cx="102869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7 Conector recto"/>
          <p:cNvCxnSpPr/>
          <p:nvPr/>
        </p:nvCxnSpPr>
        <p:spPr>
          <a:xfrm>
            <a:off x="1226888" y="1097312"/>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4" name="13 Conector recto"/>
          <p:cNvCxnSpPr/>
          <p:nvPr/>
        </p:nvCxnSpPr>
        <p:spPr>
          <a:xfrm>
            <a:off x="1405410" y="1097312"/>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pic>
        <p:nvPicPr>
          <p:cNvPr id="1035" name="Picture 11"/>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14609" y="438233"/>
            <a:ext cx="6173991" cy="1319085"/>
          </a:xfrm>
          <a:prstGeom prst="roundRect">
            <a:avLst>
              <a:gd name="adj" fmla="val 16667"/>
            </a:avLst>
          </a:prstGeom>
          <a:ln w="28575">
            <a:solidFill>
              <a:srgbClr val="00B050"/>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10" name="9 CuadroTexto"/>
          <p:cNvSpPr txBox="1"/>
          <p:nvPr/>
        </p:nvSpPr>
        <p:spPr>
          <a:xfrm>
            <a:off x="1583929" y="3154684"/>
            <a:ext cx="9312605" cy="1195914"/>
          </a:xfrm>
          <a:prstGeom prst="rect">
            <a:avLst/>
          </a:prstGeom>
          <a:noFill/>
        </p:spPr>
        <p:txBody>
          <a:bodyPr wrap="square" lIns="87069" tIns="43534" rIns="87069" bIns="43534" rtlCol="0">
            <a:spAutoFit/>
          </a:bodyPr>
          <a:lstStyle/>
          <a:p>
            <a:pPr algn="ctr" defTabSz="783387"/>
            <a:r>
              <a:rPr lang="es-EC" sz="2400" b="1" dirty="0">
                <a:latin typeface="Times New Roman" panose="02020603050405020304" pitchFamily="18" charset="0"/>
                <a:cs typeface="Times New Roman" panose="02020603050405020304" pitchFamily="18" charset="0"/>
              </a:rPr>
              <a:t>“ESTUDIO EPIDEMIOLÓGICO DE BRUCELOSIS HUMANA Y ANIMAL EN CUATRO COMUNIDADES DE PEQUEÑOS GANADEROS DE  SANTO DOMINGO DE LOS TSÁCHILAS.”</a:t>
            </a:r>
            <a:endParaRPr lang="es-EC" sz="2191" dirty="0">
              <a:solidFill>
                <a:prstClr val="black"/>
              </a:solidFill>
              <a:latin typeface="Times New Roman" panose="02020603050405020304" pitchFamily="18" charset="0"/>
              <a:cs typeface="Times New Roman" panose="02020603050405020304" pitchFamily="18" charset="0"/>
            </a:endParaRPr>
          </a:p>
        </p:txBody>
      </p:sp>
      <p:sp>
        <p:nvSpPr>
          <p:cNvPr id="3" name="2 Rectángulo"/>
          <p:cNvSpPr/>
          <p:nvPr/>
        </p:nvSpPr>
        <p:spPr>
          <a:xfrm>
            <a:off x="1571288" y="5762198"/>
            <a:ext cx="4226863" cy="791444"/>
          </a:xfrm>
          <a:prstGeom prst="rect">
            <a:avLst/>
          </a:prstGeom>
        </p:spPr>
        <p:txBody>
          <a:bodyPr wrap="square" lIns="87069" tIns="43534" rIns="87069" bIns="43534">
            <a:spAutoFit/>
          </a:bodyPr>
          <a:lstStyle/>
          <a:p>
            <a:pPr defTabSz="783387">
              <a:buClr>
                <a:srgbClr val="4D4D4D">
                  <a:lumMod val="75000"/>
                </a:srgbClr>
              </a:buClr>
              <a:defRPr/>
            </a:pPr>
            <a:r>
              <a:rPr lang="es-ES" sz="2286" b="1" dirty="0">
                <a:solidFill>
                  <a:prstClr val="black"/>
                </a:solidFill>
                <a:latin typeface="Times New Roman" panose="02020603050405020304" pitchFamily="18" charset="0"/>
                <a:cs typeface="Times New Roman" panose="02020603050405020304" pitchFamily="18" charset="0"/>
              </a:rPr>
              <a:t>Proyecto Investigativo </a:t>
            </a:r>
            <a:r>
              <a:rPr lang="es-ES" sz="2286" b="1">
                <a:solidFill>
                  <a:prstClr val="black"/>
                </a:solidFill>
                <a:latin typeface="Times New Roman" panose="02020603050405020304" pitchFamily="18" charset="0"/>
                <a:cs typeface="Times New Roman" panose="02020603050405020304" pitchFamily="18" charset="0"/>
              </a:rPr>
              <a:t>de </a:t>
            </a:r>
            <a:r>
              <a:rPr lang="es-ES" sz="2286" b="1" smtClean="0">
                <a:solidFill>
                  <a:prstClr val="black"/>
                </a:solidFill>
                <a:latin typeface="Times New Roman" panose="02020603050405020304" pitchFamily="18" charset="0"/>
                <a:cs typeface="Times New Roman" panose="02020603050405020304" pitchFamily="18" charset="0"/>
              </a:rPr>
              <a:t>Tesis</a:t>
            </a:r>
            <a:endParaRPr lang="es-ES" sz="2286" b="1" dirty="0">
              <a:solidFill>
                <a:prstClr val="black"/>
              </a:solidFill>
              <a:latin typeface="Times New Roman" panose="02020603050405020304" pitchFamily="18" charset="0"/>
              <a:cs typeface="Times New Roman" panose="02020603050405020304" pitchFamily="18" charset="0"/>
            </a:endParaRPr>
          </a:p>
          <a:p>
            <a:pPr defTabSz="783387">
              <a:buClr>
                <a:srgbClr val="4D4D4D">
                  <a:lumMod val="75000"/>
                </a:srgbClr>
              </a:buClr>
              <a:defRPr/>
            </a:pPr>
            <a:r>
              <a:rPr lang="es-ES" sz="2286" b="1" dirty="0">
                <a:solidFill>
                  <a:prstClr val="black"/>
                </a:solidFill>
                <a:latin typeface="Times New Roman" panose="02020603050405020304" pitchFamily="18" charset="0"/>
                <a:cs typeface="Times New Roman" panose="02020603050405020304" pitchFamily="18" charset="0"/>
              </a:rPr>
              <a:t>Área  Pecuaria.</a:t>
            </a:r>
          </a:p>
        </p:txBody>
      </p:sp>
      <p:pic>
        <p:nvPicPr>
          <p:cNvPr id="17" name="Imagen 5"/>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1250" t="8627" r="74375" b="8627"/>
          <a:stretch/>
        </p:blipFill>
        <p:spPr bwMode="auto">
          <a:xfrm>
            <a:off x="1829011" y="190770"/>
            <a:ext cx="1988865" cy="1851681"/>
          </a:xfrm>
          <a:prstGeom prst="rect">
            <a:avLst/>
          </a:prstGeom>
          <a:noFill/>
          <a:ln w="9525">
            <a:noFill/>
            <a:miter lim="800000"/>
            <a:headEnd/>
            <a:tailEnd/>
          </a:ln>
        </p:spPr>
      </p:pic>
    </p:spTree>
    <p:extLst>
      <p:ext uri="{BB962C8B-B14F-4D97-AF65-F5344CB8AC3E}">
        <p14:creationId xmlns:p14="http://schemas.microsoft.com/office/powerpoint/2010/main" val="3909677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1 CuadroTexto"/>
          <p:cNvSpPr txBox="1">
            <a:spLocks noChangeArrowheads="1"/>
          </p:cNvSpPr>
          <p:nvPr/>
        </p:nvSpPr>
        <p:spPr bwMode="auto">
          <a:xfrm>
            <a:off x="2419206" y="3096582"/>
            <a:ext cx="39300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Century Gothic" panose="020B0502020202020204" pitchFamily="34" charset="0"/>
              <a:buChar char="―"/>
            </a:pPr>
            <a:r>
              <a:rPr lang="es-EC" dirty="0">
                <a:latin typeface="Century Gothic" panose="020B0502020202020204" pitchFamily="34" charset="0"/>
              </a:rPr>
              <a:t>Prueba Rosa de Bengala (RB</a:t>
            </a:r>
            <a:r>
              <a:rPr lang="es-EC" dirty="0" smtClean="0">
                <a:latin typeface="Century Gothic" panose="020B0502020202020204" pitchFamily="34" charset="0"/>
              </a:rPr>
              <a:t>)</a:t>
            </a:r>
          </a:p>
          <a:p>
            <a:pPr eaLnBrk="1" hangingPunct="1">
              <a:buFont typeface="Century Gothic" panose="020B0502020202020204" pitchFamily="34" charset="0"/>
              <a:buChar char="―"/>
            </a:pPr>
            <a:r>
              <a:rPr lang="es-EC" dirty="0" smtClean="0">
                <a:latin typeface="Century Gothic" panose="020B0502020202020204" pitchFamily="34" charset="0"/>
              </a:rPr>
              <a:t>Prueba SAT EDTA</a:t>
            </a:r>
          </a:p>
          <a:p>
            <a:pPr eaLnBrk="1" hangingPunct="1"/>
            <a:endParaRPr lang="es-EC" dirty="0" smtClean="0">
              <a:latin typeface="Century Gothic" panose="020B0502020202020204" pitchFamily="34" charset="0"/>
            </a:endParaRPr>
          </a:p>
        </p:txBody>
      </p:sp>
      <p:sp>
        <p:nvSpPr>
          <p:cNvPr id="5" name="7 Marcador de contenido"/>
          <p:cNvSpPr txBox="1">
            <a:spLocks/>
          </p:cNvSpPr>
          <p:nvPr/>
        </p:nvSpPr>
        <p:spPr bwMode="auto">
          <a:xfrm>
            <a:off x="2021984" y="1676754"/>
            <a:ext cx="8886422" cy="11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38258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accent1"/>
              </a:buClr>
              <a:buSzPct val="80000"/>
              <a:buFont typeface="Wingdings 2" panose="05020102010507070707" pitchFamily="18" charset="2"/>
              <a:buNone/>
            </a:pPr>
            <a:r>
              <a:rPr lang="es-EC" sz="2000" dirty="0" smtClean="0">
                <a:latin typeface="Century Gothic" panose="020B0502020202020204" pitchFamily="34" charset="0"/>
              </a:rPr>
              <a:t>Se realizo las pruebas en el CIZ (Centro Internacional de Zoonosis) de la Facultad de veterinaria de la Universidad Central del Ecuador, se </a:t>
            </a:r>
            <a:r>
              <a:rPr lang="es-EC" sz="2000" dirty="0" err="1" smtClean="0">
                <a:latin typeface="Century Gothic" panose="020B0502020202020204" pitchFamily="34" charset="0"/>
              </a:rPr>
              <a:t>realizarón</a:t>
            </a:r>
            <a:r>
              <a:rPr lang="es-EC" sz="2000" dirty="0" smtClean="0">
                <a:latin typeface="Century Gothic" panose="020B0502020202020204" pitchFamily="34" charset="0"/>
              </a:rPr>
              <a:t> las siguientes pruebas:</a:t>
            </a:r>
            <a:endParaRPr lang="es-EC" sz="2000" dirty="0">
              <a:latin typeface="Century Gothic" panose="020B0502020202020204" pitchFamily="34" charset="0"/>
            </a:endParaRPr>
          </a:p>
        </p:txBody>
      </p:sp>
      <p:sp>
        <p:nvSpPr>
          <p:cNvPr id="8" name="9 Título"/>
          <p:cNvSpPr txBox="1">
            <a:spLocks noGrp="1"/>
          </p:cNvSpPr>
          <p:nvPr>
            <p:ph type="title"/>
          </p:nvPr>
        </p:nvSpPr>
        <p:spPr>
          <a:xfrm>
            <a:off x="1518880" y="538140"/>
            <a:ext cx="9143620" cy="569307"/>
          </a:xfrm>
        </p:spPr>
        <p:txBody>
          <a:bodyPr>
            <a:noAutofit/>
          </a:bodyPr>
          <a:lstStyle/>
          <a:p>
            <a:pPr marL="484632" algn="ctr" eaLnBrk="1" fontAlgn="auto" hangingPunct="1">
              <a:spcAft>
                <a:spcPts val="0"/>
              </a:spcAft>
              <a:defRPr/>
            </a:pPr>
            <a:r>
              <a:rPr lang="es-EC" sz="3200" b="1" dirty="0" smtClean="0">
                <a:ln w="900" cmpd="sng">
                  <a:solidFill>
                    <a:schemeClr val="tx1">
                      <a:alpha val="55000"/>
                    </a:schemeClr>
                  </a:solidFill>
                  <a:prstDash val="solid"/>
                </a:ln>
                <a:solidFill>
                  <a:srgbClr val="FFFF00"/>
                </a:solidFill>
                <a:effectLst>
                  <a:innerShdw blurRad="101600" dist="76200" dir="5400000">
                    <a:schemeClr val="accent1">
                      <a:satMod val="190000"/>
                      <a:tint val="100000"/>
                      <a:alpha val="74000"/>
                    </a:schemeClr>
                  </a:innerShdw>
                </a:effectLst>
              </a:rPr>
              <a:t>METODOLOGÍA DE LA FASE LABORATORIO</a:t>
            </a:r>
            <a:endParaRPr lang="es-EC" sz="3200" b="1" dirty="0">
              <a:ln w="900" cmpd="sng">
                <a:solidFill>
                  <a:schemeClr val="tx1">
                    <a:alpha val="55000"/>
                  </a:schemeClr>
                </a:solidFill>
                <a:prstDash val="solid"/>
              </a:ln>
              <a:solidFill>
                <a:srgbClr val="FFFF00"/>
              </a:solidFill>
              <a:effectLst>
                <a:innerShdw blurRad="101600" dist="76200" dir="5400000">
                  <a:schemeClr val="accent1">
                    <a:satMod val="190000"/>
                    <a:tint val="100000"/>
                    <a:alpha val="74000"/>
                  </a:schemeClr>
                </a:innerShdw>
              </a:effectLst>
            </a:endParaRPr>
          </a:p>
        </p:txBody>
      </p:sp>
      <p:sp>
        <p:nvSpPr>
          <p:cNvPr id="9" name="9 Título"/>
          <p:cNvSpPr txBox="1">
            <a:spLocks/>
          </p:cNvSpPr>
          <p:nvPr/>
        </p:nvSpPr>
        <p:spPr>
          <a:xfrm>
            <a:off x="1582671" y="1107447"/>
            <a:ext cx="9016038" cy="5423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s-EC" sz="2800" b="1" dirty="0" smtClean="0">
                <a:ln w="900" cmpd="sng">
                  <a:solidFill>
                    <a:schemeClr val="tx1">
                      <a:alpha val="55000"/>
                    </a:schemeClr>
                  </a:solidFill>
                  <a:prstDash val="solid"/>
                </a:ln>
                <a:solidFill>
                  <a:schemeClr val="accent1">
                    <a:lumMod val="60000"/>
                    <a:lumOff val="40000"/>
                  </a:schemeClr>
                </a:solidFill>
                <a:effectLst>
                  <a:innerShdw blurRad="101600" dist="76200" dir="5400000">
                    <a:schemeClr val="accent1">
                      <a:satMod val="190000"/>
                      <a:tint val="100000"/>
                      <a:alpha val="74000"/>
                    </a:schemeClr>
                  </a:innerShdw>
                </a:effectLst>
              </a:rPr>
              <a:t>Análisis en humanos</a:t>
            </a:r>
            <a:endParaRPr lang="es-EC" sz="2800" b="1" dirty="0">
              <a:ln w="900" cmpd="sng">
                <a:solidFill>
                  <a:schemeClr val="tx1">
                    <a:alpha val="55000"/>
                  </a:schemeClr>
                </a:solidFill>
                <a:prstDash val="solid"/>
              </a:ln>
              <a:solidFill>
                <a:schemeClr val="accent1">
                  <a:lumMod val="60000"/>
                  <a:lumOff val="40000"/>
                </a:schemeClr>
              </a:solidFill>
              <a:effectLst>
                <a:innerShdw blurRad="101600" dist="76200" dir="5400000">
                  <a:schemeClr val="accent1">
                    <a:satMod val="190000"/>
                    <a:tint val="100000"/>
                    <a:alpha val="74000"/>
                  </a:schemeClr>
                </a:innerShdw>
              </a:effectLst>
            </a:endParaRP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3367" y="4504007"/>
            <a:ext cx="2905039" cy="2056753"/>
          </a:xfrm>
          <a:prstGeom prst="rect">
            <a:avLst/>
          </a:prstGeom>
        </p:spPr>
      </p:pic>
      <p:pic>
        <p:nvPicPr>
          <p:cNvPr id="15" name="Imagen 14" descr="C:\Users\geovanny ramirez\Desktop\fotos 2\IMG-20150211-WA0078.jpg"/>
          <p:cNvPicPr/>
          <p:nvPr/>
        </p:nvPicPr>
        <p:blipFill rotWithShape="1">
          <a:blip r:embed="rId3" cstate="print">
            <a:extLst>
              <a:ext uri="{28A0092B-C50C-407E-A947-70E740481C1C}">
                <a14:useLocalDpi xmlns:a14="http://schemas.microsoft.com/office/drawing/2010/main" val="0"/>
              </a:ext>
            </a:extLst>
          </a:blip>
          <a:srcRect l="28999" r="11298"/>
          <a:stretch/>
        </p:blipFill>
        <p:spPr bwMode="auto">
          <a:xfrm>
            <a:off x="2550018" y="4602539"/>
            <a:ext cx="2183568" cy="1828977"/>
          </a:xfrm>
          <a:prstGeom prst="rect">
            <a:avLst/>
          </a:prstGeom>
          <a:noFill/>
          <a:ln>
            <a:noFill/>
          </a:ln>
          <a:extLst>
            <a:ext uri="{53640926-AAD7-44D8-BBD7-CCE9431645EC}">
              <a14:shadowObscured xmlns:a14="http://schemas.microsoft.com/office/drawing/2010/main"/>
            </a:ext>
          </a:extLst>
        </p:spPr>
      </p:pic>
      <p:pic>
        <p:nvPicPr>
          <p:cNvPr id="18" name="Imagen 17" descr="C:\Users\geovanny ramirez\Desktop\fotos 2\IMG-20150211-WA0038.jpg"/>
          <p:cNvPicPr/>
          <p:nvPr/>
        </p:nvPicPr>
        <p:blipFill rotWithShape="1">
          <a:blip r:embed="rId4" cstate="print">
            <a:extLst>
              <a:ext uri="{28A0092B-C50C-407E-A947-70E740481C1C}">
                <a14:useLocalDpi xmlns:a14="http://schemas.microsoft.com/office/drawing/2010/main" val="0"/>
              </a:ext>
            </a:extLst>
          </a:blip>
          <a:srcRect t="26488" b="13095"/>
          <a:stretch/>
        </p:blipFill>
        <p:spPr bwMode="auto">
          <a:xfrm>
            <a:off x="5193020" y="4593870"/>
            <a:ext cx="1795340" cy="1734441"/>
          </a:xfrm>
          <a:prstGeom prst="rect">
            <a:avLst/>
          </a:prstGeom>
          <a:noFill/>
          <a:ln>
            <a:noFill/>
          </a:ln>
          <a:extLst>
            <a:ext uri="{53640926-AAD7-44D8-BBD7-CCE9431645EC}">
              <a14:shadowObscured xmlns:a14="http://schemas.microsoft.com/office/drawing/2010/main"/>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335" y="61013"/>
            <a:ext cx="1012722" cy="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http://blogs.espe.edu.ec/wp-content/uploads/2013/09/Logo-RP-UFA-ESPE.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512149" y="51553"/>
            <a:ext cx="3078525" cy="56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1 CuadroTexto"/>
          <p:cNvSpPr txBox="1">
            <a:spLocks noChangeArrowheads="1"/>
          </p:cNvSpPr>
          <p:nvPr/>
        </p:nvSpPr>
        <p:spPr bwMode="auto">
          <a:xfrm>
            <a:off x="2534703" y="2826307"/>
            <a:ext cx="39300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Century Gothic" panose="020B0502020202020204" pitchFamily="34" charset="0"/>
              <a:buChar char="―"/>
            </a:pPr>
            <a:r>
              <a:rPr lang="es-EC" dirty="0">
                <a:latin typeface="Century Gothic" panose="020B0502020202020204" pitchFamily="34" charset="0"/>
              </a:rPr>
              <a:t>Prueba Rosa de Bengala (RB</a:t>
            </a:r>
            <a:r>
              <a:rPr lang="es-EC" dirty="0" smtClean="0">
                <a:latin typeface="Century Gothic" panose="020B0502020202020204" pitchFamily="34" charset="0"/>
              </a:rPr>
              <a:t>)</a:t>
            </a:r>
          </a:p>
          <a:p>
            <a:pPr eaLnBrk="1" hangingPunct="1">
              <a:buFont typeface="Century Gothic" panose="020B0502020202020204" pitchFamily="34" charset="0"/>
              <a:buChar char="―"/>
            </a:pPr>
            <a:r>
              <a:rPr lang="es-EC" dirty="0" smtClean="0">
                <a:latin typeface="Century Gothic" panose="020B0502020202020204" pitchFamily="34" charset="0"/>
              </a:rPr>
              <a:t>Prueba SAT EDTA</a:t>
            </a:r>
            <a:endParaRPr lang="es-EC" dirty="0">
              <a:latin typeface="Century Gothic" panose="020B0502020202020204" pitchFamily="34" charset="0"/>
            </a:endParaRPr>
          </a:p>
        </p:txBody>
      </p:sp>
      <p:sp>
        <p:nvSpPr>
          <p:cNvPr id="5" name="7 Marcador de contenido"/>
          <p:cNvSpPr txBox="1">
            <a:spLocks/>
          </p:cNvSpPr>
          <p:nvPr/>
        </p:nvSpPr>
        <p:spPr bwMode="auto">
          <a:xfrm>
            <a:off x="2021571" y="1472222"/>
            <a:ext cx="8886422" cy="11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38258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Clr>
                <a:schemeClr val="accent1"/>
              </a:buClr>
              <a:buSzPct val="80000"/>
              <a:buFont typeface="Wingdings 2" panose="05020102010507070707" pitchFamily="18" charset="2"/>
              <a:buNone/>
            </a:pPr>
            <a:r>
              <a:rPr lang="es-EC" sz="2000" dirty="0" smtClean="0">
                <a:latin typeface="Century Gothic" panose="020B0502020202020204" pitchFamily="34" charset="0"/>
              </a:rPr>
              <a:t>Se realizo las pruebas en el laboratorio Livexlab de la ciudad de Quito, mismo que esta acreditado por </a:t>
            </a:r>
            <a:r>
              <a:rPr lang="es-EC" sz="2000" dirty="0" err="1" smtClean="0">
                <a:latin typeface="Century Gothic" panose="020B0502020202020204" pitchFamily="34" charset="0"/>
              </a:rPr>
              <a:t>Agrocalidad</a:t>
            </a:r>
            <a:r>
              <a:rPr lang="es-EC" sz="2000" dirty="0" smtClean="0">
                <a:latin typeface="Century Gothic" panose="020B0502020202020204" pitchFamily="34" charset="0"/>
              </a:rPr>
              <a:t>, se </a:t>
            </a:r>
            <a:r>
              <a:rPr lang="es-EC" sz="2000" dirty="0" err="1">
                <a:latin typeface="Century Gothic" panose="020B0502020202020204" pitchFamily="34" charset="0"/>
              </a:rPr>
              <a:t>realizarón</a:t>
            </a:r>
            <a:r>
              <a:rPr lang="es-EC" sz="2000" dirty="0">
                <a:latin typeface="Century Gothic" panose="020B0502020202020204" pitchFamily="34" charset="0"/>
              </a:rPr>
              <a:t> las siguientes pruebas:</a:t>
            </a:r>
          </a:p>
        </p:txBody>
      </p:sp>
      <p:sp>
        <p:nvSpPr>
          <p:cNvPr id="6" name="9 Título"/>
          <p:cNvSpPr txBox="1">
            <a:spLocks/>
          </p:cNvSpPr>
          <p:nvPr/>
        </p:nvSpPr>
        <p:spPr>
          <a:xfrm>
            <a:off x="1583274" y="839607"/>
            <a:ext cx="9016038" cy="5423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s-EC" sz="2800" b="1" dirty="0" smtClean="0">
                <a:ln w="900" cmpd="sng">
                  <a:solidFill>
                    <a:schemeClr val="tx1">
                      <a:alpha val="55000"/>
                    </a:schemeClr>
                  </a:solidFill>
                  <a:prstDash val="solid"/>
                </a:ln>
                <a:solidFill>
                  <a:schemeClr val="accent1">
                    <a:lumMod val="60000"/>
                    <a:lumOff val="40000"/>
                  </a:schemeClr>
                </a:solidFill>
                <a:effectLst>
                  <a:innerShdw blurRad="101600" dist="76200" dir="5400000">
                    <a:schemeClr val="accent1">
                      <a:satMod val="190000"/>
                      <a:tint val="100000"/>
                      <a:alpha val="74000"/>
                    </a:schemeClr>
                  </a:innerShdw>
                </a:effectLst>
              </a:rPr>
              <a:t>Análisis en animales</a:t>
            </a:r>
            <a:endParaRPr lang="es-EC" sz="2800" b="1" dirty="0">
              <a:ln w="900" cmpd="sng">
                <a:solidFill>
                  <a:schemeClr val="tx1">
                    <a:alpha val="55000"/>
                  </a:schemeClr>
                </a:solidFill>
                <a:prstDash val="solid"/>
              </a:ln>
              <a:solidFill>
                <a:schemeClr val="accent1">
                  <a:lumMod val="60000"/>
                  <a:lumOff val="40000"/>
                </a:schemeClr>
              </a:solidFill>
              <a:effectLst>
                <a:innerShdw blurRad="101600" dist="76200" dir="5400000">
                  <a:schemeClr val="accent1">
                    <a:satMod val="190000"/>
                    <a:tint val="100000"/>
                    <a:alpha val="74000"/>
                  </a:schemeClr>
                </a:innerShdw>
              </a:effectLst>
            </a:endParaRPr>
          </a:p>
        </p:txBody>
      </p:sp>
      <p:sp>
        <p:nvSpPr>
          <p:cNvPr id="11" name="16 Flecha derecha"/>
          <p:cNvSpPr/>
          <p:nvPr/>
        </p:nvSpPr>
        <p:spPr>
          <a:xfrm>
            <a:off x="5065498" y="4798569"/>
            <a:ext cx="1025795" cy="370797"/>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sp>
        <p:nvSpPr>
          <p:cNvPr id="12" name="16 Flecha derecha"/>
          <p:cNvSpPr/>
          <p:nvPr/>
        </p:nvSpPr>
        <p:spPr>
          <a:xfrm>
            <a:off x="7921309" y="4752405"/>
            <a:ext cx="785863" cy="370797"/>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pic>
        <p:nvPicPr>
          <p:cNvPr id="13" name="Imagen 12" descr="C:\Users\Usuario\Desktop\bruce 2\IMG-20141207-WA0011.jpg"/>
          <p:cNvPicPr/>
          <p:nvPr/>
        </p:nvPicPr>
        <p:blipFill>
          <a:blip r:embed="rId2" cstate="print"/>
          <a:srcRect/>
          <a:stretch>
            <a:fillRect/>
          </a:stretch>
        </p:blipFill>
        <p:spPr bwMode="auto">
          <a:xfrm>
            <a:off x="8765688" y="4247125"/>
            <a:ext cx="2606358" cy="1682743"/>
          </a:xfrm>
          <a:prstGeom prst="rect">
            <a:avLst/>
          </a:prstGeom>
          <a:noFill/>
          <a:ln w="9525">
            <a:noFill/>
            <a:miter lim="800000"/>
            <a:headEnd/>
            <a:tailEnd/>
          </a:ln>
        </p:spPr>
      </p:pic>
      <p:pic>
        <p:nvPicPr>
          <p:cNvPr id="14" name="Imagen 13" descr="C:\Users\Usuario\Desktop\bruce 2\IMG-20141207-WA0018.jpg"/>
          <p:cNvPicPr/>
          <p:nvPr/>
        </p:nvPicPr>
        <p:blipFill>
          <a:blip r:embed="rId3" cstate="print"/>
          <a:srcRect t="19634" r="20746"/>
          <a:stretch>
            <a:fillRect/>
          </a:stretch>
        </p:blipFill>
        <p:spPr bwMode="auto">
          <a:xfrm>
            <a:off x="2268125" y="5374420"/>
            <a:ext cx="2327243" cy="1329235"/>
          </a:xfrm>
          <a:prstGeom prst="rect">
            <a:avLst/>
          </a:prstGeom>
          <a:noFill/>
          <a:ln w="9525">
            <a:noFill/>
            <a:miter lim="800000"/>
            <a:headEnd/>
            <a:tailEnd/>
          </a:ln>
        </p:spPr>
      </p:pic>
      <p:pic>
        <p:nvPicPr>
          <p:cNvPr id="15" name="Imagen 14" descr="H:\2do muestreo fotos leo david\IMG-20141211-WA00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9638" y="4066231"/>
            <a:ext cx="1633155" cy="2174558"/>
          </a:xfrm>
          <a:prstGeom prst="rect">
            <a:avLst/>
          </a:prstGeom>
          <a:noFill/>
          <a:ln>
            <a:noFill/>
          </a:ln>
        </p:spPr>
      </p:pic>
      <p:pic>
        <p:nvPicPr>
          <p:cNvPr id="17" name="Imagen 16" descr="H:\2do muestreo fotos leo david\IMG-20141211-WA0005.jpg"/>
          <p:cNvPicPr/>
          <p:nvPr/>
        </p:nvPicPr>
        <p:blipFill rotWithShape="1">
          <a:blip r:embed="rId5" cstate="print">
            <a:extLst>
              <a:ext uri="{28A0092B-C50C-407E-A947-70E740481C1C}">
                <a14:useLocalDpi xmlns:a14="http://schemas.microsoft.com/office/drawing/2010/main" val="0"/>
              </a:ext>
            </a:extLst>
          </a:blip>
          <a:srcRect l="1" r="23932"/>
          <a:stretch/>
        </p:blipFill>
        <p:spPr bwMode="auto">
          <a:xfrm>
            <a:off x="2268125" y="3653036"/>
            <a:ext cx="2359342" cy="1540986"/>
          </a:xfrm>
          <a:prstGeom prst="rect">
            <a:avLst/>
          </a:prstGeom>
          <a:noFill/>
          <a:ln>
            <a:noFill/>
          </a:ln>
          <a:extLst>
            <a:ext uri="{53640926-AAD7-44D8-BBD7-CCE9431645EC}">
              <a14:shadowObscured xmlns:a14="http://schemas.microsoft.com/office/drawing/2010/main"/>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061" y="61013"/>
            <a:ext cx="1012722" cy="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descr="http://blogs.espe.edu.ec/wp-content/uploads/2013/09/Logo-RP-UFA-ESPE.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434875" y="51553"/>
            <a:ext cx="3078525" cy="56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Rectángulo"/>
          <p:cNvSpPr>
            <a:spLocks noChangeArrowheads="1"/>
          </p:cNvSpPr>
          <p:nvPr/>
        </p:nvSpPr>
        <p:spPr bwMode="auto">
          <a:xfrm>
            <a:off x="1692275" y="4149725"/>
            <a:ext cx="46402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C" sz="2000" b="1" dirty="0">
              <a:latin typeface="Times New Roman" panose="02020603050405020304" pitchFamily="18" charset="0"/>
              <a:cs typeface="Times New Roman" panose="02020603050405020304" pitchFamily="18" charset="0"/>
            </a:endParaRPr>
          </a:p>
          <a:p>
            <a:pPr eaLnBrk="1" hangingPunct="1"/>
            <a:endParaRPr lang="es-EC" sz="2000" b="1" dirty="0">
              <a:latin typeface="Times New Roman" panose="02020603050405020304" pitchFamily="18" charset="0"/>
              <a:cs typeface="Times New Roman" panose="02020603050405020304" pitchFamily="18" charset="0"/>
            </a:endParaRPr>
          </a:p>
          <a:p>
            <a:pPr eaLnBrk="1" hangingPunct="1"/>
            <a:r>
              <a:rPr lang="es-EC" sz="2000" b="1" dirty="0">
                <a:latin typeface="Times New Roman" panose="02020603050405020304" pitchFamily="18" charset="0"/>
                <a:cs typeface="Times New Roman" panose="02020603050405020304" pitchFamily="18" charset="0"/>
              </a:rPr>
              <a:t> </a:t>
            </a:r>
          </a:p>
          <a:p>
            <a:pPr eaLnBrk="1" hangingPunct="1"/>
            <a:r>
              <a:rPr lang="es-EC" sz="2000" b="1" dirty="0">
                <a:latin typeface="Times New Roman" panose="02020603050405020304" pitchFamily="18" charset="0"/>
                <a:cs typeface="Times New Roman" panose="02020603050405020304" pitchFamily="18" charset="0"/>
              </a:rPr>
              <a:t>P= </a:t>
            </a:r>
            <a:r>
              <a:rPr lang="es-EC" sz="2000" b="1" dirty="0" smtClean="0">
                <a:latin typeface="Times New Roman" panose="02020603050405020304" pitchFamily="18" charset="0"/>
                <a:cs typeface="Times New Roman" panose="02020603050405020304" pitchFamily="18" charset="0"/>
              </a:rPr>
              <a:t>3/65 </a:t>
            </a:r>
            <a:r>
              <a:rPr lang="es-EC" sz="2000" b="1" dirty="0">
                <a:latin typeface="Times New Roman" panose="02020603050405020304" pitchFamily="18" charset="0"/>
                <a:cs typeface="Times New Roman" panose="02020603050405020304" pitchFamily="18" charset="0"/>
              </a:rPr>
              <a:t>* 100 = </a:t>
            </a:r>
            <a:r>
              <a:rPr lang="es-EC" sz="2000" b="1" dirty="0" smtClean="0">
                <a:latin typeface="Times New Roman" panose="02020603050405020304" pitchFamily="18" charset="0"/>
                <a:cs typeface="Times New Roman" panose="02020603050405020304" pitchFamily="18" charset="0"/>
              </a:rPr>
              <a:t>4,61 </a:t>
            </a:r>
            <a:r>
              <a:rPr lang="es-EC" sz="2000" b="1" dirty="0">
                <a:latin typeface="Times New Roman" panose="02020603050405020304" pitchFamily="18" charset="0"/>
                <a:cs typeface="Times New Roman" panose="02020603050405020304" pitchFamily="18" charset="0"/>
              </a:rPr>
              <a:t>%</a:t>
            </a:r>
          </a:p>
        </p:txBody>
      </p:sp>
      <p:sp>
        <p:nvSpPr>
          <p:cNvPr id="5" name="8 Rectángulo"/>
          <p:cNvSpPr>
            <a:spLocks noChangeArrowheads="1"/>
          </p:cNvSpPr>
          <p:nvPr/>
        </p:nvSpPr>
        <p:spPr bwMode="auto">
          <a:xfrm>
            <a:off x="3348038" y="1989138"/>
            <a:ext cx="3816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C" sz="2000" b="1" dirty="0">
                <a:solidFill>
                  <a:srgbClr val="FF0000"/>
                </a:solidFill>
                <a:latin typeface="Times New Roman" panose="02020603050405020304" pitchFamily="18" charset="0"/>
                <a:cs typeface="Times New Roman" panose="02020603050405020304" pitchFamily="18" charset="0"/>
              </a:rPr>
              <a:t>PREVALENCIA HUMANA</a:t>
            </a:r>
          </a:p>
        </p:txBody>
      </p:sp>
      <p:sp>
        <p:nvSpPr>
          <p:cNvPr id="6" name="Rectangle 8"/>
          <p:cNvSpPr>
            <a:spLocks noChangeArrowheads="1"/>
          </p:cNvSpPr>
          <p:nvPr/>
        </p:nvSpPr>
        <p:spPr bwMode="auto">
          <a:xfrm>
            <a:off x="1403350" y="2852738"/>
            <a:ext cx="68405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EC" sz="2000" b="1" dirty="0">
                <a:latin typeface="Times New Roman" panose="02020603050405020304" pitchFamily="18" charset="0"/>
                <a:ea typeface="Calibri" panose="020F0502020204030204" pitchFamily="34" charset="0"/>
                <a:cs typeface="Times New Roman" panose="02020603050405020304" pitchFamily="18" charset="0"/>
              </a:rPr>
              <a:t>                 ( N+) </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        P =  -------------    *    100</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                    T</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(P) =     % </a:t>
            </a:r>
            <a:r>
              <a:rPr lang="es-EC" sz="2000" dirty="0">
                <a:latin typeface="Times New Roman" panose="02020603050405020304" pitchFamily="18" charset="0"/>
                <a:ea typeface="Calibri" panose="020F0502020204030204" pitchFamily="34" charset="0"/>
                <a:cs typeface="Times New Roman" panose="02020603050405020304" pitchFamily="18" charset="0"/>
              </a:rPr>
              <a:t>Prevalencia</a:t>
            </a: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(N +)</a:t>
            </a:r>
            <a:r>
              <a:rPr lang="es-EC" sz="2000" dirty="0">
                <a:latin typeface="Times New Roman" panose="02020603050405020304" pitchFamily="18" charset="0"/>
                <a:ea typeface="Calibri" panose="020F0502020204030204" pitchFamily="34" charset="0"/>
                <a:cs typeface="Times New Roman" panose="02020603050405020304" pitchFamily="18" charset="0"/>
              </a:rPr>
              <a:t> =  Número de Individuos Positivos</a:t>
            </a: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T = </a:t>
            </a:r>
            <a:r>
              <a:rPr lang="es-EC" sz="2000" dirty="0">
                <a:latin typeface="Times New Roman" panose="02020603050405020304" pitchFamily="18" charset="0"/>
                <a:ea typeface="Calibri" panose="020F0502020204030204" pitchFamily="34" charset="0"/>
                <a:cs typeface="Times New Roman" panose="02020603050405020304" pitchFamily="18" charset="0"/>
              </a:rPr>
              <a:t>       Total de Individuos Analizados</a:t>
            </a:r>
          </a:p>
        </p:txBody>
      </p:sp>
      <p:sp>
        <p:nvSpPr>
          <p:cNvPr id="7" name="7 Rectángulo"/>
          <p:cNvSpPr>
            <a:spLocks noChangeArrowheads="1"/>
          </p:cNvSpPr>
          <p:nvPr/>
        </p:nvSpPr>
        <p:spPr bwMode="auto">
          <a:xfrm>
            <a:off x="827088" y="1412875"/>
            <a:ext cx="5113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C" sz="2000" b="1" dirty="0">
                <a:latin typeface="Times New Roman" panose="02020603050405020304" pitchFamily="18" charset="0"/>
                <a:cs typeface="Times New Roman" panose="02020603050405020304" pitchFamily="18" charset="0"/>
              </a:rPr>
              <a:t>Número de personas Positivas: </a:t>
            </a:r>
            <a:r>
              <a:rPr lang="es-EC" sz="2000" b="1" dirty="0" smtClean="0">
                <a:latin typeface="Times New Roman" panose="02020603050405020304" pitchFamily="18" charset="0"/>
                <a:cs typeface="Times New Roman" panose="02020603050405020304" pitchFamily="18" charset="0"/>
              </a:rPr>
              <a:t>3</a:t>
            </a:r>
            <a:endParaRPr lang="es-EC" sz="2000" b="1" dirty="0">
              <a:latin typeface="Times New Roman" panose="02020603050405020304" pitchFamily="18" charset="0"/>
              <a:cs typeface="Times New Roman" panose="02020603050405020304" pitchFamily="18" charset="0"/>
            </a:endParaRPr>
          </a:p>
        </p:txBody>
      </p:sp>
      <p:sp>
        <p:nvSpPr>
          <p:cNvPr id="8" name="1 Título"/>
          <p:cNvSpPr>
            <a:spLocks noGrp="1"/>
          </p:cNvSpPr>
          <p:nvPr>
            <p:ph type="title"/>
          </p:nvPr>
        </p:nvSpPr>
        <p:spPr>
          <a:xfrm>
            <a:off x="1605409" y="481741"/>
            <a:ext cx="8023820" cy="400645"/>
          </a:xfrm>
        </p:spPr>
        <p:txBody>
          <a:bodyPr>
            <a:noAutofit/>
          </a:body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latin typeface="Times New Roman" panose="02020603050405020304" pitchFamily="18" charset="0"/>
                <a:cs typeface="Times New Roman" panose="02020603050405020304" pitchFamily="18" charset="0"/>
              </a:rPr>
              <a:t>RESULTADOS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latin typeface="Times New Roman" panose="02020603050405020304" pitchFamily="18" charset="0"/>
              <a:cs typeface="Times New Roman" panose="02020603050405020304" pitchFamily="18" charset="0"/>
            </a:endParaRPr>
          </a:p>
        </p:txBody>
      </p:sp>
      <p:sp>
        <p:nvSpPr>
          <p:cNvPr id="9" name="1 Título"/>
          <p:cNvSpPr txBox="1">
            <a:spLocks/>
          </p:cNvSpPr>
          <p:nvPr/>
        </p:nvSpPr>
        <p:spPr>
          <a:xfrm>
            <a:off x="811709" y="979488"/>
            <a:ext cx="8023820" cy="369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280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latin typeface="Times New Roman" panose="02020603050405020304" pitchFamily="18" charset="0"/>
              <a:cs typeface="Times New Roman" panose="02020603050405020304" pitchFamily="18" charset="0"/>
            </a:endParaRPr>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02" y="86771"/>
            <a:ext cx="994207" cy="6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642508" y="86771"/>
            <a:ext cx="2562134" cy="47136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C:\Users\geovanny ramirez\Desktop\fotos 2\IMG-20150211-WA0038.jpg"/>
          <p:cNvPicPr/>
          <p:nvPr/>
        </p:nvPicPr>
        <p:blipFill rotWithShape="1">
          <a:blip r:embed="rId5" cstate="print">
            <a:extLst>
              <a:ext uri="{28A0092B-C50C-407E-A947-70E740481C1C}">
                <a14:useLocalDpi xmlns:a14="http://schemas.microsoft.com/office/drawing/2010/main" val="0"/>
              </a:ext>
            </a:extLst>
          </a:blip>
          <a:srcRect t="26488" b="13095"/>
          <a:stretch/>
        </p:blipFill>
        <p:spPr bwMode="auto">
          <a:xfrm>
            <a:off x="8053882" y="1345937"/>
            <a:ext cx="2645784" cy="1506802"/>
          </a:xfrm>
          <a:prstGeom prst="rect">
            <a:avLst/>
          </a:prstGeom>
          <a:noFill/>
          <a:ln>
            <a:noFill/>
          </a:ln>
          <a:extLst>
            <a:ext uri="{53640926-AAD7-44D8-BBD7-CCE9431645EC}">
              <a14:shadowObscured xmlns:a14="http://schemas.microsoft.com/office/drawing/2010/main"/>
            </a:ext>
          </a:extLst>
        </p:spPr>
      </p:pic>
      <p:pic>
        <p:nvPicPr>
          <p:cNvPr id="13" name="Imagen 12" descr="C:\Users\geovanny ramirez\Desktop\fotos 2\IMG-20150211-WA0078.jpg"/>
          <p:cNvPicPr/>
          <p:nvPr/>
        </p:nvPicPr>
        <p:blipFill rotWithShape="1">
          <a:blip r:embed="rId6" cstate="print">
            <a:extLst>
              <a:ext uri="{28A0092B-C50C-407E-A947-70E740481C1C}">
                <a14:useLocalDpi xmlns:a14="http://schemas.microsoft.com/office/drawing/2010/main" val="0"/>
              </a:ext>
            </a:extLst>
          </a:blip>
          <a:srcRect l="28999" r="11298"/>
          <a:stretch/>
        </p:blipFill>
        <p:spPr bwMode="auto">
          <a:xfrm>
            <a:off x="8053883" y="3316289"/>
            <a:ext cx="2645784" cy="1577683"/>
          </a:xfrm>
          <a:prstGeom prst="rect">
            <a:avLst/>
          </a:prstGeom>
          <a:noFill/>
          <a:ln>
            <a:noFill/>
          </a:ln>
          <a:extLst>
            <a:ext uri="{53640926-AAD7-44D8-BBD7-CCE9431645EC}">
              <a14:shadowObscured xmlns:a14="http://schemas.microsoft.com/office/drawing/2010/main"/>
            </a:ext>
          </a:extLst>
        </p:spPr>
      </p:pic>
      <p:pic>
        <p:nvPicPr>
          <p:cNvPr id="14" name="Imagen 13" descr="C:\Users\geovanny ramirez\Desktop\fotos 2\IMG-20150211-WA0074.jpg"/>
          <p:cNvPicPr/>
          <p:nvPr/>
        </p:nvPicPr>
        <p:blipFill rotWithShape="1">
          <a:blip r:embed="rId7" cstate="print">
            <a:extLst>
              <a:ext uri="{28A0092B-C50C-407E-A947-70E740481C1C}">
                <a14:useLocalDpi xmlns:a14="http://schemas.microsoft.com/office/drawing/2010/main" val="0"/>
              </a:ext>
            </a:extLst>
          </a:blip>
          <a:srcRect r="7722"/>
          <a:stretch/>
        </p:blipFill>
        <p:spPr bwMode="auto">
          <a:xfrm>
            <a:off x="8081512" y="5203535"/>
            <a:ext cx="2618153" cy="1390448"/>
          </a:xfrm>
          <a:prstGeom prst="rect">
            <a:avLst/>
          </a:prstGeom>
          <a:noFill/>
          <a:ln>
            <a:noFill/>
          </a:ln>
          <a:extLst>
            <a:ext uri="{53640926-AAD7-44D8-BBD7-CCE9431645EC}">
              <a14:shadowObscured xmlns:a14="http://schemas.microsoft.com/office/drawing/2010/main"/>
            </a:ext>
          </a:extLst>
        </p:spPr>
      </p:pic>
      <p:cxnSp>
        <p:nvCxnSpPr>
          <p:cNvPr id="15"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6"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769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Rectángulo"/>
          <p:cNvSpPr>
            <a:spLocks noChangeArrowheads="1"/>
          </p:cNvSpPr>
          <p:nvPr/>
        </p:nvSpPr>
        <p:spPr bwMode="auto">
          <a:xfrm>
            <a:off x="1692275" y="4149725"/>
            <a:ext cx="46402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C" sz="2000" b="1" dirty="0">
              <a:latin typeface="Times New Roman" panose="02020603050405020304" pitchFamily="18" charset="0"/>
              <a:cs typeface="Times New Roman" panose="02020603050405020304" pitchFamily="18" charset="0"/>
            </a:endParaRPr>
          </a:p>
          <a:p>
            <a:pPr eaLnBrk="1" hangingPunct="1"/>
            <a:endParaRPr lang="es-EC" sz="2000" b="1" dirty="0">
              <a:latin typeface="Times New Roman" panose="02020603050405020304" pitchFamily="18" charset="0"/>
              <a:cs typeface="Times New Roman" panose="02020603050405020304" pitchFamily="18" charset="0"/>
            </a:endParaRPr>
          </a:p>
          <a:p>
            <a:pPr eaLnBrk="1" hangingPunct="1"/>
            <a:r>
              <a:rPr lang="es-EC" sz="2000" b="1" dirty="0">
                <a:latin typeface="Times New Roman" panose="02020603050405020304" pitchFamily="18" charset="0"/>
                <a:cs typeface="Times New Roman" panose="02020603050405020304" pitchFamily="18" charset="0"/>
              </a:rPr>
              <a:t> </a:t>
            </a:r>
          </a:p>
          <a:p>
            <a:pPr eaLnBrk="1" hangingPunct="1"/>
            <a:r>
              <a:rPr lang="es-EC" sz="2000" b="1" dirty="0">
                <a:latin typeface="Times New Roman" panose="02020603050405020304" pitchFamily="18" charset="0"/>
                <a:cs typeface="Times New Roman" panose="02020603050405020304" pitchFamily="18" charset="0"/>
              </a:rPr>
              <a:t>P= </a:t>
            </a:r>
            <a:r>
              <a:rPr lang="es-EC" sz="2000" b="1" dirty="0" smtClean="0">
                <a:latin typeface="Times New Roman" panose="02020603050405020304" pitchFamily="18" charset="0"/>
                <a:cs typeface="Times New Roman" panose="02020603050405020304" pitchFamily="18" charset="0"/>
              </a:rPr>
              <a:t>7/1022 </a:t>
            </a:r>
            <a:r>
              <a:rPr lang="es-EC" sz="2000" b="1" dirty="0">
                <a:latin typeface="Times New Roman" panose="02020603050405020304" pitchFamily="18" charset="0"/>
                <a:cs typeface="Times New Roman" panose="02020603050405020304" pitchFamily="18" charset="0"/>
              </a:rPr>
              <a:t>* 100 = </a:t>
            </a:r>
            <a:r>
              <a:rPr lang="es-EC" sz="2000" b="1" dirty="0" smtClean="0">
                <a:latin typeface="Times New Roman" panose="02020603050405020304" pitchFamily="18" charset="0"/>
                <a:cs typeface="Times New Roman" panose="02020603050405020304" pitchFamily="18" charset="0"/>
              </a:rPr>
              <a:t>0,68 </a:t>
            </a:r>
            <a:r>
              <a:rPr lang="es-EC" sz="2000" b="1" dirty="0">
                <a:latin typeface="Times New Roman" panose="02020603050405020304" pitchFamily="18" charset="0"/>
                <a:cs typeface="Times New Roman" panose="02020603050405020304" pitchFamily="18" charset="0"/>
              </a:rPr>
              <a:t>%</a:t>
            </a:r>
          </a:p>
        </p:txBody>
      </p:sp>
      <p:sp>
        <p:nvSpPr>
          <p:cNvPr id="5" name="8 Rectángulo"/>
          <p:cNvSpPr>
            <a:spLocks noChangeArrowheads="1"/>
          </p:cNvSpPr>
          <p:nvPr/>
        </p:nvSpPr>
        <p:spPr bwMode="auto">
          <a:xfrm>
            <a:off x="3348038" y="1989138"/>
            <a:ext cx="3816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C" sz="2000" b="1" dirty="0">
                <a:solidFill>
                  <a:srgbClr val="FF0000"/>
                </a:solidFill>
                <a:latin typeface="Times New Roman" panose="02020603050405020304" pitchFamily="18" charset="0"/>
                <a:cs typeface="Times New Roman" panose="02020603050405020304" pitchFamily="18" charset="0"/>
              </a:rPr>
              <a:t>PREVALENCIA </a:t>
            </a:r>
            <a:r>
              <a:rPr lang="es-EC" sz="2000" b="1" dirty="0" smtClean="0">
                <a:solidFill>
                  <a:srgbClr val="FF0000"/>
                </a:solidFill>
                <a:latin typeface="Times New Roman" panose="02020603050405020304" pitchFamily="18" charset="0"/>
                <a:cs typeface="Times New Roman" panose="02020603050405020304" pitchFamily="18" charset="0"/>
              </a:rPr>
              <a:t>ANIMAL</a:t>
            </a:r>
            <a:endParaRPr lang="es-EC" sz="2000" b="1" dirty="0">
              <a:solidFill>
                <a:srgbClr val="FF0000"/>
              </a:solidFill>
              <a:latin typeface="Times New Roman" panose="02020603050405020304" pitchFamily="18" charset="0"/>
              <a:cs typeface="Times New Roman" panose="02020603050405020304" pitchFamily="18" charset="0"/>
            </a:endParaRPr>
          </a:p>
        </p:txBody>
      </p:sp>
      <p:sp>
        <p:nvSpPr>
          <p:cNvPr id="6" name="Rectangle 8"/>
          <p:cNvSpPr>
            <a:spLocks noChangeArrowheads="1"/>
          </p:cNvSpPr>
          <p:nvPr/>
        </p:nvSpPr>
        <p:spPr bwMode="auto">
          <a:xfrm>
            <a:off x="1403350" y="2852738"/>
            <a:ext cx="68405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EC" sz="2000" b="1" dirty="0">
                <a:latin typeface="Times New Roman" panose="02020603050405020304" pitchFamily="18" charset="0"/>
                <a:ea typeface="Calibri" panose="020F0502020204030204" pitchFamily="34" charset="0"/>
                <a:cs typeface="Times New Roman" panose="02020603050405020304" pitchFamily="18" charset="0"/>
              </a:rPr>
              <a:t>                 ( N+) </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        P =  -------------    *    100</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                    T</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(P) =     % </a:t>
            </a:r>
            <a:r>
              <a:rPr lang="es-EC" sz="2000" dirty="0">
                <a:latin typeface="Times New Roman" panose="02020603050405020304" pitchFamily="18" charset="0"/>
                <a:ea typeface="Calibri" panose="020F0502020204030204" pitchFamily="34" charset="0"/>
                <a:cs typeface="Times New Roman" panose="02020603050405020304" pitchFamily="18" charset="0"/>
              </a:rPr>
              <a:t>Prevalencia</a:t>
            </a: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(N +)</a:t>
            </a:r>
            <a:r>
              <a:rPr lang="es-EC" sz="2000" dirty="0">
                <a:latin typeface="Times New Roman" panose="02020603050405020304" pitchFamily="18" charset="0"/>
                <a:ea typeface="Calibri" panose="020F0502020204030204" pitchFamily="34" charset="0"/>
                <a:cs typeface="Times New Roman" panose="02020603050405020304" pitchFamily="18" charset="0"/>
              </a:rPr>
              <a:t> =  Número de </a:t>
            </a:r>
            <a:r>
              <a:rPr lang="es-EC" sz="2000" dirty="0" smtClean="0">
                <a:latin typeface="Times New Roman" panose="02020603050405020304" pitchFamily="18" charset="0"/>
                <a:ea typeface="Calibri" panose="020F0502020204030204" pitchFamily="34" charset="0"/>
                <a:cs typeface="Times New Roman" panose="02020603050405020304" pitchFamily="18" charset="0"/>
              </a:rPr>
              <a:t>animales Positivos</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2000" b="1" dirty="0">
                <a:latin typeface="Times New Roman" panose="02020603050405020304" pitchFamily="18" charset="0"/>
                <a:ea typeface="Calibri" panose="020F0502020204030204" pitchFamily="34" charset="0"/>
                <a:cs typeface="Times New Roman" panose="02020603050405020304" pitchFamily="18" charset="0"/>
              </a:rPr>
              <a:t>T = </a:t>
            </a:r>
            <a:r>
              <a:rPr lang="es-EC" sz="2000" dirty="0">
                <a:latin typeface="Times New Roman" panose="02020603050405020304" pitchFamily="18" charset="0"/>
                <a:ea typeface="Calibri" panose="020F0502020204030204" pitchFamily="34" charset="0"/>
                <a:cs typeface="Times New Roman" panose="02020603050405020304" pitchFamily="18" charset="0"/>
              </a:rPr>
              <a:t>       Total de </a:t>
            </a:r>
            <a:r>
              <a:rPr lang="es-EC" sz="2000" dirty="0" smtClean="0">
                <a:latin typeface="Times New Roman" panose="02020603050405020304" pitchFamily="18" charset="0"/>
                <a:ea typeface="Calibri" panose="020F0502020204030204" pitchFamily="34" charset="0"/>
                <a:cs typeface="Times New Roman" panose="02020603050405020304" pitchFamily="18" charset="0"/>
              </a:rPr>
              <a:t>animales Analizados</a:t>
            </a:r>
            <a:endParaRPr lang="es-EC"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7 Rectángulo"/>
          <p:cNvSpPr>
            <a:spLocks noChangeArrowheads="1"/>
          </p:cNvSpPr>
          <p:nvPr/>
        </p:nvSpPr>
        <p:spPr bwMode="auto">
          <a:xfrm>
            <a:off x="827088" y="1412875"/>
            <a:ext cx="5113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C" sz="2000" b="1" dirty="0">
                <a:latin typeface="Times New Roman" panose="02020603050405020304" pitchFamily="18" charset="0"/>
                <a:cs typeface="Times New Roman" panose="02020603050405020304" pitchFamily="18" charset="0"/>
              </a:rPr>
              <a:t>Número de </a:t>
            </a:r>
            <a:r>
              <a:rPr lang="es-EC" sz="2000" b="1" dirty="0" smtClean="0">
                <a:latin typeface="Times New Roman" panose="02020603050405020304" pitchFamily="18" charset="0"/>
                <a:cs typeface="Times New Roman" panose="02020603050405020304" pitchFamily="18" charset="0"/>
              </a:rPr>
              <a:t>animales positivos</a:t>
            </a:r>
            <a:r>
              <a:rPr lang="es-EC" sz="2000" b="1" dirty="0">
                <a:latin typeface="Times New Roman" panose="02020603050405020304" pitchFamily="18" charset="0"/>
                <a:cs typeface="Times New Roman" panose="02020603050405020304" pitchFamily="18" charset="0"/>
              </a:rPr>
              <a:t>: </a:t>
            </a:r>
            <a:r>
              <a:rPr lang="es-EC" sz="2000" b="1" dirty="0" smtClean="0">
                <a:latin typeface="Times New Roman" panose="02020603050405020304" pitchFamily="18" charset="0"/>
                <a:cs typeface="Times New Roman" panose="02020603050405020304" pitchFamily="18" charset="0"/>
              </a:rPr>
              <a:t>7</a:t>
            </a:r>
            <a:endParaRPr lang="es-EC" sz="2000" b="1" dirty="0">
              <a:latin typeface="Times New Roman" panose="02020603050405020304" pitchFamily="18" charset="0"/>
              <a:cs typeface="Times New Roman" panose="02020603050405020304" pitchFamily="18" charset="0"/>
            </a:endParaRPr>
          </a:p>
        </p:txBody>
      </p:sp>
      <p:sp>
        <p:nvSpPr>
          <p:cNvPr id="8" name="1 Título"/>
          <p:cNvSpPr>
            <a:spLocks noGrp="1"/>
          </p:cNvSpPr>
          <p:nvPr>
            <p:ph type="title"/>
          </p:nvPr>
        </p:nvSpPr>
        <p:spPr>
          <a:xfrm>
            <a:off x="1605409" y="481741"/>
            <a:ext cx="8023820" cy="400645"/>
          </a:xfrm>
        </p:spPr>
        <p:txBody>
          <a:bodyPr>
            <a:noAutofit/>
          </a:body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latin typeface="Times New Roman" panose="02020603050405020304" pitchFamily="18" charset="0"/>
                <a:cs typeface="Times New Roman" panose="02020603050405020304" pitchFamily="18" charset="0"/>
              </a:rPr>
              <a:t>RESULTADOS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latin typeface="Times New Roman" panose="02020603050405020304" pitchFamily="18" charset="0"/>
              <a:cs typeface="Times New Roman" panose="02020603050405020304" pitchFamily="18" charset="0"/>
            </a:endParaRPr>
          </a:p>
        </p:txBody>
      </p:sp>
      <p:sp>
        <p:nvSpPr>
          <p:cNvPr id="9" name="1 Título"/>
          <p:cNvSpPr txBox="1">
            <a:spLocks/>
          </p:cNvSpPr>
          <p:nvPr/>
        </p:nvSpPr>
        <p:spPr>
          <a:xfrm>
            <a:off x="811709" y="979488"/>
            <a:ext cx="8023820" cy="369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280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latin typeface="Times New Roman" panose="02020603050405020304" pitchFamily="18" charset="0"/>
              <a:cs typeface="Times New Roman" panose="02020603050405020304" pitchFamily="18" charset="0"/>
            </a:endParaRPr>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02" y="86771"/>
            <a:ext cx="994207" cy="6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642508" y="86771"/>
            <a:ext cx="2562134" cy="47136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C:\Users\Usuario\Desktop\bruce 2\IMG-20141207-WA0018.jpg"/>
          <p:cNvPicPr/>
          <p:nvPr/>
        </p:nvPicPr>
        <p:blipFill rotWithShape="1">
          <a:blip r:embed="rId5" cstate="print"/>
          <a:srcRect t="19634" r="26489"/>
          <a:stretch/>
        </p:blipFill>
        <p:spPr bwMode="auto">
          <a:xfrm>
            <a:off x="8093813" y="1170938"/>
            <a:ext cx="2720304" cy="1692714"/>
          </a:xfrm>
          <a:prstGeom prst="rect">
            <a:avLst/>
          </a:prstGeom>
          <a:noFill/>
          <a:ln>
            <a:noFill/>
          </a:ln>
          <a:extLst>
            <a:ext uri="{53640926-AAD7-44D8-BBD7-CCE9431645EC}">
              <a14:shadowObscured xmlns:a14="http://schemas.microsoft.com/office/drawing/2010/main"/>
            </a:ext>
          </a:extLst>
        </p:spPr>
      </p:pic>
      <p:pic>
        <p:nvPicPr>
          <p:cNvPr id="13" name="Imagen 12" descr="C:\Users\Usuario\Desktop\bruce 2\IMG-20141207-WA0020.jpg"/>
          <p:cNvPicPr/>
          <p:nvPr/>
        </p:nvPicPr>
        <p:blipFill rotWithShape="1">
          <a:blip r:embed="rId6" cstate="print">
            <a:extLst>
              <a:ext uri="{28A0092B-C50C-407E-A947-70E740481C1C}">
                <a14:useLocalDpi xmlns:a14="http://schemas.microsoft.com/office/drawing/2010/main" val="0"/>
              </a:ext>
            </a:extLst>
          </a:blip>
          <a:srcRect l="6596"/>
          <a:stretch/>
        </p:blipFill>
        <p:spPr bwMode="auto">
          <a:xfrm>
            <a:off x="8093813" y="3070019"/>
            <a:ext cx="2720304" cy="1648444"/>
          </a:xfrm>
          <a:prstGeom prst="rect">
            <a:avLst/>
          </a:prstGeom>
          <a:noFill/>
          <a:ln>
            <a:noFill/>
          </a:ln>
          <a:extLst>
            <a:ext uri="{53640926-AAD7-44D8-BBD7-CCE9431645EC}">
              <a14:shadowObscured xmlns:a14="http://schemas.microsoft.com/office/drawing/2010/main"/>
            </a:ext>
          </a:extLst>
        </p:spPr>
      </p:pic>
      <p:pic>
        <p:nvPicPr>
          <p:cNvPr id="14" name="Imagen 13" descr="H:\2do muestreo fotos leo david\IMG-20141211-WA0009.jpg"/>
          <p:cNvPicPr/>
          <p:nvPr/>
        </p:nvPicPr>
        <p:blipFill rotWithShape="1">
          <a:blip r:embed="rId7" cstate="print">
            <a:extLst>
              <a:ext uri="{28A0092B-C50C-407E-A947-70E740481C1C}">
                <a14:useLocalDpi xmlns:a14="http://schemas.microsoft.com/office/drawing/2010/main" val="0"/>
              </a:ext>
            </a:extLst>
          </a:blip>
          <a:srcRect l="15304"/>
          <a:stretch/>
        </p:blipFill>
        <p:spPr bwMode="auto">
          <a:xfrm>
            <a:off x="8093813" y="5051285"/>
            <a:ext cx="2720304" cy="1559205"/>
          </a:xfrm>
          <a:prstGeom prst="rect">
            <a:avLst/>
          </a:prstGeom>
          <a:noFill/>
          <a:ln>
            <a:noFill/>
          </a:ln>
          <a:extLst>
            <a:ext uri="{53640926-AAD7-44D8-BBD7-CCE9431645EC}">
              <a14:shadowObscured xmlns:a14="http://schemas.microsoft.com/office/drawing/2010/main"/>
            </a:ext>
          </a:extLst>
        </p:spPr>
      </p:pic>
      <p:cxnSp>
        <p:nvCxnSpPr>
          <p:cNvPr id="15"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6"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1312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02" y="86771"/>
            <a:ext cx="994207" cy="6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642508" y="86771"/>
            <a:ext cx="2562134" cy="47136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875353" y="802841"/>
            <a:ext cx="8898577" cy="507831"/>
          </a:xfrm>
          <a:prstGeom prst="rect">
            <a:avLst/>
          </a:prstGeom>
        </p:spPr>
        <p:txBody>
          <a:bodyPr wrap="square">
            <a:spAutoFit/>
          </a:bodyPr>
          <a:lstStyle/>
          <a:p>
            <a:pPr indent="449580">
              <a:lnSpc>
                <a:spcPct val="150000"/>
              </a:lnSpc>
              <a:spcAft>
                <a:spcPts val="0"/>
              </a:spcAft>
            </a:pPr>
            <a:r>
              <a:rPr lang="es-EC" dirty="0" smtClean="0">
                <a:solidFill>
                  <a:srgbClr val="000000"/>
                </a:solidFill>
                <a:effectLst/>
                <a:latin typeface="Times New Roman" panose="02020603050405020304" pitchFamily="18" charset="0"/>
                <a:ea typeface="Times New Roman" panose="02020603050405020304" pitchFamily="18" charset="0"/>
              </a:rPr>
              <a:t>Cuadro 1. Número de animales con resultado positivo por comunidad</a:t>
            </a:r>
            <a:endParaRPr lang="es-EC" dirty="0">
              <a:effectLst/>
              <a:latin typeface="Times New Roman" panose="02020603050405020304" pitchFamily="18" charset="0"/>
              <a:ea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1158669818"/>
              </p:ext>
            </p:extLst>
          </p:nvPr>
        </p:nvGraphicFramePr>
        <p:xfrm>
          <a:off x="1875353" y="1231428"/>
          <a:ext cx="8048221" cy="2779031"/>
        </p:xfrm>
        <a:graphic>
          <a:graphicData uri="http://schemas.openxmlformats.org/drawingml/2006/table">
            <a:tbl>
              <a:tblPr firstRow="1" firstCol="1" bandRow="1">
                <a:tableStyleId>{5C22544A-7EE6-4342-B048-85BDC9FD1C3A}</a:tableStyleId>
              </a:tblPr>
              <a:tblGrid>
                <a:gridCol w="2337413"/>
                <a:gridCol w="1611297"/>
                <a:gridCol w="1024619"/>
                <a:gridCol w="1610264"/>
                <a:gridCol w="1464628"/>
              </a:tblGrid>
              <a:tr h="727486">
                <a:tc>
                  <a:txBody>
                    <a:bodyPr/>
                    <a:lstStyle/>
                    <a:p>
                      <a:pPr>
                        <a:spcAft>
                          <a:spcPts val="0"/>
                        </a:spcAft>
                      </a:pPr>
                      <a:r>
                        <a:rPr lang="en-US" sz="1600" dirty="0">
                          <a:effectLst/>
                        </a:rPr>
                        <a:t>Comunidad</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Parroquia</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 de predios</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 animales muestreados     </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spcAft>
                          <a:spcPts val="800"/>
                        </a:spcAft>
                      </a:pPr>
                      <a:r>
                        <a:rPr lang="en-US" sz="1600">
                          <a:effectLst/>
                        </a:rPr>
                        <a:t># animales infectados</a:t>
                      </a:r>
                      <a:endParaRPr lang="es-EC" sz="1600">
                        <a:effectLst/>
                      </a:endParaRPr>
                    </a:p>
                    <a:p>
                      <a:pPr>
                        <a:spcAft>
                          <a:spcPts val="0"/>
                        </a:spcAft>
                      </a:pPr>
                      <a:r>
                        <a:rPr lang="en-US" sz="1600">
                          <a:effectLst/>
                        </a:rPr>
                        <a:t> </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204536">
                <a:tc>
                  <a:txBody>
                    <a:bodyPr/>
                    <a:lstStyle/>
                    <a:p>
                      <a:pPr>
                        <a:spcAft>
                          <a:spcPts val="0"/>
                        </a:spcAft>
                      </a:pPr>
                      <a:r>
                        <a:rPr lang="en-US" sz="1600">
                          <a:effectLst/>
                        </a:rPr>
                        <a:t>San Miguel de Lelia</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Alluriquin</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22</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456</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0</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330026">
                <a:tc>
                  <a:txBody>
                    <a:bodyPr/>
                    <a:lstStyle/>
                    <a:p>
                      <a:pPr>
                        <a:spcAft>
                          <a:spcPts val="0"/>
                        </a:spcAft>
                      </a:pPr>
                      <a:r>
                        <a:rPr lang="en-US" sz="1600">
                          <a:effectLst/>
                        </a:rPr>
                        <a:t>La Florida</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dirty="0" smtClean="0">
                          <a:effectLst/>
                        </a:rPr>
                        <a:t>Alluriquin</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10</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221</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1</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207795">
                <a:tc>
                  <a:txBody>
                    <a:bodyPr/>
                    <a:lstStyle/>
                    <a:p>
                      <a:pPr>
                        <a:spcAft>
                          <a:spcPts val="0"/>
                        </a:spcAft>
                      </a:pPr>
                      <a:r>
                        <a:rPr lang="en-US" sz="1600" dirty="0" err="1">
                          <a:effectLst/>
                        </a:rPr>
                        <a:t>Diez</a:t>
                      </a:r>
                      <a:r>
                        <a:rPr lang="en-US" sz="1600" dirty="0">
                          <a:effectLst/>
                        </a:rPr>
                        <a:t> de Agosto</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Alluriquin </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8</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179</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3</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508623">
                <a:tc>
                  <a:txBody>
                    <a:bodyPr/>
                    <a:lstStyle/>
                    <a:p>
                      <a:pPr>
                        <a:spcAft>
                          <a:spcPts val="0"/>
                        </a:spcAft>
                      </a:pPr>
                      <a:r>
                        <a:rPr lang="en-US" sz="1600">
                          <a:effectLst/>
                        </a:rPr>
                        <a:t>La Reforma</a:t>
                      </a:r>
                      <a:endParaRPr lang="es-EC" sz="1600">
                        <a:effectLst/>
                      </a:endParaRPr>
                    </a:p>
                    <a:p>
                      <a:pPr>
                        <a:spcAft>
                          <a:spcPts val="0"/>
                        </a:spcAft>
                      </a:pPr>
                      <a:r>
                        <a:rPr lang="en-US" sz="1600">
                          <a:effectLst/>
                        </a:rPr>
                        <a:t> </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El Esfuerzo</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07000"/>
                        </a:lnSpc>
                        <a:spcAft>
                          <a:spcPts val="800"/>
                        </a:spcAft>
                      </a:pPr>
                      <a:r>
                        <a:rPr lang="en-US" sz="1600" dirty="0">
                          <a:effectLst/>
                        </a:rPr>
                        <a:t>7</a:t>
                      </a:r>
                      <a:endParaRPr lang="es-EC" sz="1600" dirty="0">
                        <a:effectLst/>
                      </a:endParaRPr>
                    </a:p>
                    <a:p>
                      <a:pPr>
                        <a:spcAft>
                          <a:spcPts val="0"/>
                        </a:spcAft>
                      </a:pPr>
                      <a:r>
                        <a:rPr lang="en-US" sz="1600" dirty="0">
                          <a:effectLst/>
                        </a:rPr>
                        <a:t> </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166</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3</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409071">
                <a:tc>
                  <a:txBody>
                    <a:bodyPr/>
                    <a:lstStyle/>
                    <a:p>
                      <a:pPr>
                        <a:spcAft>
                          <a:spcPts val="0"/>
                        </a:spcAft>
                      </a:pPr>
                      <a:r>
                        <a:rPr lang="en-US" sz="1600" dirty="0">
                          <a:effectLst/>
                        </a:rPr>
                        <a:t>TOTAL</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 </a:t>
                      </a:r>
                      <a:endParaRPr lang="es-EC" sz="1600">
                        <a:effectLst/>
                      </a:endParaRPr>
                    </a:p>
                    <a:p>
                      <a:pPr>
                        <a:spcAft>
                          <a:spcPts val="0"/>
                        </a:spcAft>
                      </a:pPr>
                      <a:r>
                        <a:rPr lang="en-US" sz="1600">
                          <a:effectLst/>
                        </a:rPr>
                        <a:t> </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1600">
                          <a:effectLst/>
                        </a:rPr>
                        <a:t>47</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a:effectLst/>
                        </a:rPr>
                        <a:t>1022</a:t>
                      </a:r>
                      <a:endParaRPr lang="es-EC" sz="16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1600" dirty="0">
                          <a:effectLst/>
                        </a:rPr>
                        <a:t>7</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9" name="Rectángulo 8"/>
          <p:cNvSpPr/>
          <p:nvPr/>
        </p:nvSpPr>
        <p:spPr>
          <a:xfrm>
            <a:off x="1875353" y="5843149"/>
            <a:ext cx="8601693" cy="646331"/>
          </a:xfrm>
          <a:prstGeom prst="rect">
            <a:avLst/>
          </a:prstGeom>
        </p:spPr>
        <p:txBody>
          <a:bodyPr wrap="square">
            <a:spAutoFit/>
          </a:bodyPr>
          <a:lstStyle/>
          <a:p>
            <a:r>
              <a:rPr lang="es-EC" dirty="0" smtClean="0">
                <a:solidFill>
                  <a:srgbClr val="000000"/>
                </a:solidFill>
                <a:effectLst/>
                <a:latin typeface="Times New Roman" panose="02020603050405020304" pitchFamily="18" charset="0"/>
                <a:ea typeface="Times New Roman" panose="02020603050405020304" pitchFamily="18" charset="0"/>
              </a:rPr>
              <a:t>El costo por descarte por cada animal es de 1 630 dólares lo que genera un total de </a:t>
            </a:r>
            <a:r>
              <a:rPr lang="es-EC" dirty="0" smtClean="0">
                <a:solidFill>
                  <a:srgbClr val="000000"/>
                </a:solidFill>
                <a:latin typeface="Times New Roman" panose="02020603050405020304" pitchFamily="18" charset="0"/>
                <a:ea typeface="Times New Roman" panose="02020603050405020304" pitchFamily="18" charset="0"/>
              </a:rPr>
              <a:t>11470</a:t>
            </a:r>
            <a:r>
              <a:rPr lang="es-EC" dirty="0" smtClean="0">
                <a:solidFill>
                  <a:srgbClr val="000000"/>
                </a:solidFill>
                <a:effectLst/>
                <a:latin typeface="Times New Roman" panose="02020603050405020304" pitchFamily="18" charset="0"/>
                <a:ea typeface="Times New Roman" panose="02020603050405020304" pitchFamily="18" charset="0"/>
              </a:rPr>
              <a:t> dólares de costo totales por los 7 animales que dieron positivo.</a:t>
            </a:r>
            <a:endParaRPr lang="es-EC" dirty="0"/>
          </a:p>
        </p:txBody>
      </p:sp>
      <p:cxnSp>
        <p:nvCxnSpPr>
          <p:cNvPr id="7"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0"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graphicFrame>
        <p:nvGraphicFramePr>
          <p:cNvPr id="11" name="5 Tabla"/>
          <p:cNvGraphicFramePr>
            <a:graphicFrameLocks noGrp="1"/>
          </p:cNvGraphicFramePr>
          <p:nvPr>
            <p:extLst>
              <p:ext uri="{D42A27DB-BD31-4B8C-83A1-F6EECF244321}">
                <p14:modId xmlns:p14="http://schemas.microsoft.com/office/powerpoint/2010/main" val="2196817659"/>
              </p:ext>
            </p:extLst>
          </p:nvPr>
        </p:nvGraphicFramePr>
        <p:xfrm>
          <a:off x="1875353" y="4116813"/>
          <a:ext cx="8234561" cy="1588529"/>
        </p:xfrm>
        <a:graphic>
          <a:graphicData uri="http://schemas.openxmlformats.org/drawingml/2006/table">
            <a:tbl>
              <a:tblPr>
                <a:tableStyleId>{BC89EF96-8CEA-46FF-86C4-4CE0E7609802}</a:tableStyleId>
              </a:tblPr>
              <a:tblGrid>
                <a:gridCol w="2916740"/>
                <a:gridCol w="1669745"/>
                <a:gridCol w="2015061"/>
                <a:gridCol w="1633015"/>
              </a:tblGrid>
              <a:tr h="635411">
                <a:tc>
                  <a:txBody>
                    <a:bodyPr/>
                    <a:lstStyle/>
                    <a:p>
                      <a:pPr algn="ctr">
                        <a:lnSpc>
                          <a:spcPct val="115000"/>
                        </a:lnSpc>
                        <a:spcAft>
                          <a:spcPts val="0"/>
                        </a:spcAft>
                      </a:pPr>
                      <a:r>
                        <a:rPr lang="es-EC" sz="1800" b="1" dirty="0"/>
                        <a:t>Detalle</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b="1" dirty="0"/>
                        <a:t> Días de producción</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b="1" dirty="0"/>
                        <a:t>Costo/nivel de finca</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b="1" dirty="0"/>
                        <a:t>Costo</a:t>
                      </a:r>
                      <a:endParaRPr lang="es-EC" sz="1800" b="1" dirty="0">
                        <a:solidFill>
                          <a:schemeClr val="bg1"/>
                        </a:solidFill>
                        <a:latin typeface="Calibri"/>
                        <a:ea typeface="Calibri"/>
                        <a:cs typeface="Times New Roman"/>
                      </a:endParaRPr>
                    </a:p>
                  </a:txBody>
                  <a:tcPr marL="44450" marR="44450" marT="0" marB="0" anchor="b"/>
                </a:tc>
              </a:tr>
              <a:tr h="317706">
                <a:tc>
                  <a:txBody>
                    <a:bodyPr/>
                    <a:lstStyle/>
                    <a:p>
                      <a:pPr>
                        <a:lnSpc>
                          <a:spcPct val="115000"/>
                        </a:lnSpc>
                        <a:spcAft>
                          <a:spcPts val="0"/>
                        </a:spcAft>
                      </a:pPr>
                      <a:r>
                        <a:rPr lang="es-EC" sz="1800" dirty="0"/>
                        <a:t>Descarte del animal</a:t>
                      </a:r>
                      <a:endParaRPr lang="es-EC" sz="1800" b="1" dirty="0">
                        <a:solidFill>
                          <a:schemeClr val="bg1"/>
                        </a:solidFill>
                        <a:latin typeface="Calibri"/>
                        <a:ea typeface="Calibri"/>
                        <a:cs typeface="Times New Roman"/>
                      </a:endParaRPr>
                    </a:p>
                  </a:txBody>
                  <a:tcPr marL="44450" marR="44450" marT="0" marB="0" anchor="b"/>
                </a:tc>
                <a:tc>
                  <a:txBody>
                    <a:bodyPr/>
                    <a:lstStyle/>
                    <a:p>
                      <a:pPr>
                        <a:lnSpc>
                          <a:spcPct val="115000"/>
                        </a:lnSpc>
                        <a:spcAft>
                          <a:spcPts val="0"/>
                        </a:spcAft>
                      </a:pPr>
                      <a:r>
                        <a:rPr lang="es-EC" sz="1800" dirty="0"/>
                        <a:t> </a:t>
                      </a:r>
                      <a:endParaRPr lang="es-EC" sz="1800" b="1" dirty="0">
                        <a:solidFill>
                          <a:schemeClr val="bg1"/>
                        </a:solidFill>
                        <a:latin typeface="Calibri"/>
                        <a:ea typeface="Calibri"/>
                        <a:cs typeface="Times New Roman"/>
                      </a:endParaRPr>
                    </a:p>
                  </a:txBody>
                  <a:tcPr marL="44450" marR="44450" marT="0" marB="0" anchor="b"/>
                </a:tc>
                <a:tc>
                  <a:txBody>
                    <a:bodyPr/>
                    <a:lstStyle/>
                    <a:p>
                      <a:pPr>
                        <a:lnSpc>
                          <a:spcPct val="115000"/>
                        </a:lnSpc>
                        <a:spcAft>
                          <a:spcPts val="0"/>
                        </a:spcAft>
                      </a:pPr>
                      <a:r>
                        <a:rPr lang="es-EC" sz="1800" dirty="0"/>
                        <a:t> </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dirty="0" smtClean="0"/>
                        <a:t>1000,00</a:t>
                      </a:r>
                      <a:endParaRPr lang="es-EC" sz="1800" b="1" dirty="0">
                        <a:solidFill>
                          <a:schemeClr val="bg1"/>
                        </a:solidFill>
                        <a:latin typeface="Calibri"/>
                        <a:ea typeface="Calibri"/>
                        <a:cs typeface="Times New Roman"/>
                      </a:endParaRPr>
                    </a:p>
                  </a:txBody>
                  <a:tcPr marL="44450" marR="44450" marT="0" marB="0" anchor="b"/>
                </a:tc>
              </a:tr>
              <a:tr h="317706">
                <a:tc>
                  <a:txBody>
                    <a:bodyPr/>
                    <a:lstStyle/>
                    <a:p>
                      <a:pPr>
                        <a:lnSpc>
                          <a:spcPct val="115000"/>
                        </a:lnSpc>
                        <a:spcAft>
                          <a:spcPts val="0"/>
                        </a:spcAft>
                      </a:pPr>
                      <a:r>
                        <a:rPr lang="es-EC" sz="1800" dirty="0"/>
                        <a:t>Producción </a:t>
                      </a:r>
                      <a:r>
                        <a:rPr lang="es-EC" sz="1800" dirty="0" smtClean="0"/>
                        <a:t>7 lt/</a:t>
                      </a:r>
                      <a:r>
                        <a:rPr lang="es-EC" sz="1800" dirty="0" err="1" smtClean="0"/>
                        <a:t>dia</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dirty="0" smtClean="0"/>
                        <a:t>180</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dirty="0" smtClean="0"/>
                        <a:t>0,50</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dirty="0" smtClean="0"/>
                        <a:t>630,00</a:t>
                      </a:r>
                      <a:endParaRPr lang="es-EC" sz="1800" b="1" dirty="0">
                        <a:solidFill>
                          <a:schemeClr val="bg1"/>
                        </a:solidFill>
                        <a:latin typeface="Calibri"/>
                        <a:ea typeface="Calibri"/>
                        <a:cs typeface="Times New Roman"/>
                      </a:endParaRPr>
                    </a:p>
                  </a:txBody>
                  <a:tcPr marL="44450" marR="44450" marT="0" marB="0" anchor="b"/>
                </a:tc>
              </a:tr>
              <a:tr h="317706">
                <a:tc>
                  <a:txBody>
                    <a:bodyPr/>
                    <a:lstStyle/>
                    <a:p>
                      <a:pPr algn="ctr">
                        <a:lnSpc>
                          <a:spcPct val="115000"/>
                        </a:lnSpc>
                        <a:spcAft>
                          <a:spcPts val="0"/>
                        </a:spcAft>
                      </a:pPr>
                      <a:r>
                        <a:rPr lang="es-EC" sz="1800" dirty="0"/>
                        <a:t>TOTAL</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dirty="0"/>
                        <a:t> </a:t>
                      </a:r>
                      <a:endParaRPr lang="es-EC" sz="1800" b="1" dirty="0">
                        <a:solidFill>
                          <a:schemeClr val="bg1"/>
                        </a:solidFill>
                        <a:latin typeface="Calibri"/>
                        <a:ea typeface="Calibri"/>
                        <a:cs typeface="Times New Roman"/>
                      </a:endParaRPr>
                    </a:p>
                  </a:txBody>
                  <a:tcPr marL="44450" marR="44450" marT="0" marB="0" anchor="b"/>
                </a:tc>
                <a:tc>
                  <a:txBody>
                    <a:bodyPr/>
                    <a:lstStyle/>
                    <a:p>
                      <a:pPr>
                        <a:lnSpc>
                          <a:spcPct val="115000"/>
                        </a:lnSpc>
                        <a:spcAft>
                          <a:spcPts val="0"/>
                        </a:spcAft>
                      </a:pPr>
                      <a:r>
                        <a:rPr lang="es-EC" sz="1800" dirty="0"/>
                        <a:t> </a:t>
                      </a:r>
                      <a:endParaRPr lang="es-EC" sz="1800" b="1" dirty="0">
                        <a:solidFill>
                          <a:schemeClr val="bg1"/>
                        </a:solidFill>
                        <a:latin typeface="Calibri"/>
                        <a:ea typeface="Calibri"/>
                        <a:cs typeface="Times New Roman"/>
                      </a:endParaRPr>
                    </a:p>
                  </a:txBody>
                  <a:tcPr marL="44450" marR="44450" marT="0" marB="0" anchor="b"/>
                </a:tc>
                <a:tc>
                  <a:txBody>
                    <a:bodyPr/>
                    <a:lstStyle/>
                    <a:p>
                      <a:pPr algn="ctr">
                        <a:lnSpc>
                          <a:spcPct val="115000"/>
                        </a:lnSpc>
                        <a:spcAft>
                          <a:spcPts val="0"/>
                        </a:spcAft>
                      </a:pPr>
                      <a:r>
                        <a:rPr lang="es-EC" sz="1800" dirty="0" smtClean="0"/>
                        <a:t>1630,00</a:t>
                      </a:r>
                      <a:endParaRPr lang="es-EC" sz="1800" b="1" dirty="0">
                        <a:solidFill>
                          <a:schemeClr val="bg1"/>
                        </a:solidFill>
                        <a:latin typeface="Calibri"/>
                        <a:ea typeface="Calibri"/>
                        <a:cs typeface="Times New Roman"/>
                      </a:endParaRPr>
                    </a:p>
                  </a:txBody>
                  <a:tcPr marL="44450" marR="44450" marT="0" marB="0" anchor="b"/>
                </a:tc>
              </a:tr>
            </a:tbl>
          </a:graphicData>
        </a:graphic>
      </p:graphicFrame>
      <p:sp>
        <p:nvSpPr>
          <p:cNvPr id="2" name="CuadroTexto 1"/>
          <p:cNvSpPr txBox="1"/>
          <p:nvPr/>
        </p:nvSpPr>
        <p:spPr>
          <a:xfrm>
            <a:off x="2053874" y="257577"/>
            <a:ext cx="6588633" cy="584775"/>
          </a:xfrm>
          <a:prstGeom prst="rect">
            <a:avLst/>
          </a:prstGeom>
          <a:noFill/>
        </p:spPr>
        <p:txBody>
          <a:bodyPr wrap="square" rtlCol="0">
            <a:spAutoFit/>
          </a:bodyPr>
          <a:lstStyle/>
          <a:p>
            <a:pPr algn="ctr"/>
            <a:r>
              <a:rPr lang="es-EC" sz="1600" b="1" dirty="0"/>
              <a:t>Análisis descriptivo de los resultados de laboratorio en el </a:t>
            </a:r>
            <a:r>
              <a:rPr lang="es-EC" sz="1600" b="1" dirty="0" smtClean="0"/>
              <a:t>muestreo serológico </a:t>
            </a:r>
            <a:r>
              <a:rPr lang="es-EC" sz="1600" b="1" dirty="0"/>
              <a:t>animal</a:t>
            </a:r>
          </a:p>
        </p:txBody>
      </p:sp>
    </p:spTree>
    <p:extLst>
      <p:ext uri="{BB962C8B-B14F-4D97-AF65-F5344CB8AC3E}">
        <p14:creationId xmlns:p14="http://schemas.microsoft.com/office/powerpoint/2010/main" val="29748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75486929"/>
              </p:ext>
            </p:extLst>
          </p:nvPr>
        </p:nvGraphicFramePr>
        <p:xfrm>
          <a:off x="1452747" y="2008967"/>
          <a:ext cx="8680862" cy="3532098"/>
        </p:xfrm>
        <a:graphic>
          <a:graphicData uri="http://schemas.openxmlformats.org/drawingml/2006/table">
            <a:tbl>
              <a:tblPr firstRow="1" firstCol="1" bandRow="1">
                <a:tableStyleId>{5C22544A-7EE6-4342-B048-85BDC9FD1C3A}</a:tableStyleId>
              </a:tblPr>
              <a:tblGrid>
                <a:gridCol w="2683079"/>
                <a:gridCol w="1870538"/>
                <a:gridCol w="1829276"/>
                <a:gridCol w="2297969"/>
              </a:tblGrid>
              <a:tr h="798827">
                <a:tc>
                  <a:txBody>
                    <a:bodyPr/>
                    <a:lstStyle/>
                    <a:p>
                      <a:pPr>
                        <a:spcAft>
                          <a:spcPts val="0"/>
                        </a:spcAft>
                      </a:pPr>
                      <a:r>
                        <a:rPr lang="en-US" sz="2000" dirty="0">
                          <a:effectLst/>
                        </a:rPr>
                        <a:t>Comunidad</a:t>
                      </a:r>
                      <a:endParaRPr lang="es-EC"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2000">
                          <a:effectLst/>
                        </a:rPr>
                        <a:t>Parroquia</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2000" dirty="0">
                          <a:effectLst/>
                        </a:rPr>
                        <a:t># de personas </a:t>
                      </a:r>
                      <a:r>
                        <a:rPr lang="en-US" sz="2000" dirty="0" err="1">
                          <a:effectLst/>
                        </a:rPr>
                        <a:t>muestreadas</a:t>
                      </a:r>
                      <a:endParaRPr lang="es-EC"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2000">
                          <a:effectLst/>
                        </a:rPr>
                        <a:t># personas resultado positiva</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399413">
                <a:tc>
                  <a:txBody>
                    <a:bodyPr/>
                    <a:lstStyle/>
                    <a:p>
                      <a:pPr>
                        <a:spcAft>
                          <a:spcPts val="0"/>
                        </a:spcAft>
                      </a:pPr>
                      <a:r>
                        <a:rPr lang="en-US" sz="2000">
                          <a:effectLst/>
                        </a:rPr>
                        <a:t>San Miguel de Lelia</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2000">
                          <a:effectLst/>
                        </a:rPr>
                        <a:t>Alluriquin</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a:effectLst/>
                        </a:rPr>
                        <a:t>31</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a:effectLst/>
                        </a:rPr>
                        <a:t>1</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399413">
                <a:tc>
                  <a:txBody>
                    <a:bodyPr/>
                    <a:lstStyle/>
                    <a:p>
                      <a:pPr>
                        <a:spcAft>
                          <a:spcPts val="0"/>
                        </a:spcAft>
                      </a:pPr>
                      <a:r>
                        <a:rPr lang="en-US" sz="2000">
                          <a:effectLst/>
                        </a:rPr>
                        <a:t>La Florida</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2000">
                          <a:effectLst/>
                        </a:rPr>
                        <a:t>Santo Domingo</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a:effectLst/>
                        </a:rPr>
                        <a:t>14</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a:effectLst/>
                        </a:rPr>
                        <a:t>0</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399413">
                <a:tc>
                  <a:txBody>
                    <a:bodyPr/>
                    <a:lstStyle/>
                    <a:p>
                      <a:pPr>
                        <a:spcAft>
                          <a:spcPts val="0"/>
                        </a:spcAft>
                      </a:pPr>
                      <a:r>
                        <a:rPr lang="en-US" sz="2000">
                          <a:effectLst/>
                        </a:rPr>
                        <a:t>Diez de Agosto</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2000">
                          <a:effectLst/>
                        </a:rPr>
                        <a:t>Alluriquin </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a:effectLst/>
                        </a:rPr>
                        <a:t>11</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a:effectLst/>
                        </a:rPr>
                        <a:t>1</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410445">
                <a:tc>
                  <a:txBody>
                    <a:bodyPr/>
                    <a:lstStyle/>
                    <a:p>
                      <a:pPr>
                        <a:spcAft>
                          <a:spcPts val="0"/>
                        </a:spcAft>
                      </a:pPr>
                      <a:r>
                        <a:rPr lang="en-US" sz="2000">
                          <a:effectLst/>
                        </a:rPr>
                        <a:t>La Reforma</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2000">
                          <a:effectLst/>
                        </a:rPr>
                        <a:t>El Esfuerzo</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rPr>
                        <a:t>9</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a:effectLst/>
                        </a:rPr>
                        <a:t>1</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798827">
                <a:tc>
                  <a:txBody>
                    <a:bodyPr/>
                    <a:lstStyle/>
                    <a:p>
                      <a:pPr>
                        <a:spcAft>
                          <a:spcPts val="0"/>
                        </a:spcAft>
                      </a:pPr>
                      <a:r>
                        <a:rPr lang="en-US" sz="2000">
                          <a:effectLst/>
                        </a:rPr>
                        <a:t>TOTAL</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US" sz="2000">
                          <a:effectLst/>
                        </a:rPr>
                        <a:t> </a:t>
                      </a:r>
                      <a:endParaRPr lang="es-EC" sz="2000">
                        <a:effectLst/>
                      </a:endParaRPr>
                    </a:p>
                    <a:p>
                      <a:pPr>
                        <a:spcAft>
                          <a:spcPts val="0"/>
                        </a:spcAft>
                      </a:pPr>
                      <a:r>
                        <a:rPr lang="en-US" sz="2000">
                          <a:effectLst/>
                        </a:rPr>
                        <a:t> </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a:effectLst/>
                        </a:rPr>
                        <a:t>65</a:t>
                      </a:r>
                      <a:endParaRPr lang="es-EC"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US" sz="2000" dirty="0">
                          <a:effectLst/>
                        </a:rPr>
                        <a:t>3</a:t>
                      </a:r>
                      <a:endParaRPr lang="es-EC"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5" name="Rectángulo 4"/>
          <p:cNvSpPr/>
          <p:nvPr/>
        </p:nvSpPr>
        <p:spPr>
          <a:xfrm>
            <a:off x="2279674" y="1180030"/>
            <a:ext cx="7027008" cy="507831"/>
          </a:xfrm>
          <a:prstGeom prst="rect">
            <a:avLst/>
          </a:prstGeom>
        </p:spPr>
        <p:txBody>
          <a:bodyPr wrap="square">
            <a:spAutoFit/>
          </a:bodyPr>
          <a:lstStyle/>
          <a:p>
            <a:pPr indent="449580" algn="just">
              <a:lnSpc>
                <a:spcPct val="150000"/>
              </a:lnSpc>
              <a:spcAft>
                <a:spcPts val="0"/>
              </a:spcAft>
            </a:pPr>
            <a:r>
              <a:rPr lang="es-EC" dirty="0" smtClean="0">
                <a:effectLst/>
                <a:latin typeface="Times New Roman" panose="02020603050405020304" pitchFamily="18" charset="0"/>
                <a:ea typeface="Times New Roman" panose="02020603050405020304" pitchFamily="18" charset="0"/>
              </a:rPr>
              <a:t>Cuadro 2. Número de personas muestreadas por comunidad</a:t>
            </a:r>
            <a:endParaRPr lang="es-EC" dirty="0">
              <a:effectLst/>
              <a:latin typeface="Times New Roman" panose="02020603050405020304" pitchFamily="18" charset="0"/>
              <a:ea typeface="Times New Roman" panose="02020603050405020304" pitchFamily="18" charset="0"/>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02" y="86771"/>
            <a:ext cx="994207" cy="6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642508" y="86771"/>
            <a:ext cx="2562134" cy="471369"/>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1349828" y="5548285"/>
            <a:ext cx="8886701" cy="923330"/>
          </a:xfrm>
          <a:prstGeom prst="rect">
            <a:avLst/>
          </a:prstGeom>
        </p:spPr>
        <p:txBody>
          <a:bodyPr wrap="square">
            <a:spAutoFit/>
          </a:bodyPr>
          <a:lstStyle/>
          <a:p>
            <a:r>
              <a:rPr lang="es-EC" dirty="0" smtClean="0">
                <a:effectLst/>
                <a:latin typeface="Times New Roman" panose="02020603050405020304" pitchFamily="18" charset="0"/>
                <a:ea typeface="Times New Roman" panose="02020603050405020304" pitchFamily="18" charset="0"/>
              </a:rPr>
              <a:t> los resultados a través de las pruebas de diagnóstico realizadas a 65 personas tanto en (RB) Y (SAT – EDTA) tres persona resultaron positivas en al menos una de las pruebas, lo cual indica que existe una prevalencia del 4,61 %.</a:t>
            </a:r>
            <a:endParaRPr lang="es-EC" dirty="0"/>
          </a:p>
        </p:txBody>
      </p:sp>
      <p:cxnSp>
        <p:nvCxnSpPr>
          <p:cNvPr id="9"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0"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
        <p:nvSpPr>
          <p:cNvPr id="2" name="CuadroTexto 1"/>
          <p:cNvSpPr txBox="1"/>
          <p:nvPr/>
        </p:nvSpPr>
        <p:spPr>
          <a:xfrm>
            <a:off x="2279674" y="412124"/>
            <a:ext cx="6246140" cy="646331"/>
          </a:xfrm>
          <a:prstGeom prst="rect">
            <a:avLst/>
          </a:prstGeom>
          <a:noFill/>
        </p:spPr>
        <p:txBody>
          <a:bodyPr wrap="square" rtlCol="0">
            <a:spAutoFit/>
          </a:bodyPr>
          <a:lstStyle/>
          <a:p>
            <a:pPr algn="ctr"/>
            <a:r>
              <a:rPr lang="es-EC" b="1" dirty="0"/>
              <a:t>Análisis descriptivo de los resultados de laboratorio en el </a:t>
            </a:r>
            <a:r>
              <a:rPr lang="es-EC" b="1" dirty="0" smtClean="0"/>
              <a:t>muestreo serológico humano</a:t>
            </a:r>
            <a:endParaRPr lang="es-EC" b="1" dirty="0"/>
          </a:p>
        </p:txBody>
      </p:sp>
    </p:spTree>
    <p:extLst>
      <p:ext uri="{BB962C8B-B14F-4D97-AF65-F5344CB8AC3E}">
        <p14:creationId xmlns:p14="http://schemas.microsoft.com/office/powerpoint/2010/main" val="3908954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311491" y="1696942"/>
            <a:ext cx="755270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Cuadro 3. Tipo de Actividad que realizan las personas de las comunidades</a:t>
            </a:r>
            <a:endParaRPr kumimoji="0" lang="es-EC" sz="1400" b="0" i="0" u="none" strike="noStrike" cap="none" normalizeH="0" baseline="0" dirty="0" smtClean="0">
              <a:ln>
                <a:noFill/>
              </a:ln>
              <a:solidFill>
                <a:schemeClr val="tx1"/>
              </a:solidFill>
              <a:effectLst/>
              <a:latin typeface="Arial" panose="020B0604020202020204"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42326562"/>
              </p:ext>
            </p:extLst>
          </p:nvPr>
        </p:nvGraphicFramePr>
        <p:xfrm>
          <a:off x="1777340" y="2131621"/>
          <a:ext cx="8514608" cy="1828800"/>
        </p:xfrm>
        <a:graphic>
          <a:graphicData uri="http://schemas.openxmlformats.org/drawingml/2006/table">
            <a:tbl>
              <a:tblPr firstRow="1" firstCol="1" bandRow="1">
                <a:tableStyleId>{69012ECD-51FC-41F1-AA8D-1B2483CD663E}</a:tableStyleId>
              </a:tblPr>
              <a:tblGrid>
                <a:gridCol w="8514608"/>
              </a:tblGrid>
              <a:tr h="334605">
                <a:tc>
                  <a:txBody>
                    <a:bodyPr/>
                    <a:lstStyle/>
                    <a:p>
                      <a:pPr algn="just">
                        <a:lnSpc>
                          <a:spcPct val="150000"/>
                        </a:lnSpc>
                        <a:spcAft>
                          <a:spcPts val="0"/>
                        </a:spcAft>
                      </a:pPr>
                      <a:r>
                        <a:rPr lang="es-ES" sz="1600" dirty="0">
                          <a:effectLst/>
                        </a:rPr>
                        <a:t>Par</a:t>
                      </a:r>
                      <a:r>
                        <a:rPr lang="en-US" sz="1600" dirty="0">
                          <a:effectLst/>
                        </a:rPr>
                        <a:t>á</a:t>
                      </a:r>
                      <a:r>
                        <a:rPr lang="es-ES" sz="1600" dirty="0">
                          <a:effectLst/>
                        </a:rPr>
                        <a:t>metro                                                              N</a:t>
                      </a:r>
                      <a:r>
                        <a:rPr lang="en-US" sz="1600" dirty="0">
                          <a:effectLst/>
                        </a:rPr>
                        <a:t>ú</a:t>
                      </a:r>
                      <a:r>
                        <a:rPr lang="es-ES" sz="1600" dirty="0">
                          <a:effectLst/>
                        </a:rPr>
                        <a:t>mero de personas    Porcentaje (%)</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1458630">
                <a:tc>
                  <a:txBody>
                    <a:bodyPr/>
                    <a:lstStyle/>
                    <a:p>
                      <a:pPr algn="just">
                        <a:lnSpc>
                          <a:spcPct val="150000"/>
                        </a:lnSpc>
                        <a:spcAft>
                          <a:spcPts val="0"/>
                        </a:spcAft>
                      </a:pPr>
                      <a:r>
                        <a:rPr lang="en-US" sz="1600" dirty="0">
                          <a:effectLst/>
                        </a:rPr>
                        <a:t>Personas en  la actividad pecuaria                                           </a:t>
                      </a:r>
                      <a:r>
                        <a:rPr lang="en-US" sz="1600" dirty="0" smtClean="0">
                          <a:effectLst/>
                        </a:rPr>
                        <a:t> </a:t>
                      </a:r>
                      <a:r>
                        <a:rPr lang="es-ES" sz="1600" dirty="0" smtClean="0">
                          <a:effectLst/>
                        </a:rPr>
                        <a:t>45                           </a:t>
                      </a:r>
                      <a:r>
                        <a:rPr lang="es-ES" sz="1600" dirty="0">
                          <a:effectLst/>
                        </a:rPr>
                        <a:t>69   </a:t>
                      </a:r>
                      <a:r>
                        <a:rPr lang="es-ES" sz="1600" dirty="0" smtClean="0">
                          <a:effectLst/>
                        </a:rPr>
                        <a:t>%</a:t>
                      </a:r>
                      <a:endParaRPr lang="es-EC" sz="1600" dirty="0" smtClean="0">
                        <a:effectLst/>
                      </a:endParaRPr>
                    </a:p>
                    <a:p>
                      <a:pPr algn="just">
                        <a:lnSpc>
                          <a:spcPct val="150000"/>
                        </a:lnSpc>
                        <a:spcAft>
                          <a:spcPts val="0"/>
                        </a:spcAft>
                      </a:pPr>
                      <a:r>
                        <a:rPr lang="en-US" sz="1600" dirty="0" smtClean="0">
                          <a:effectLst/>
                        </a:rPr>
                        <a:t>Personas en la actividad agrícola administrativa                     </a:t>
                      </a:r>
                      <a:r>
                        <a:rPr lang="es-ES" sz="1600" dirty="0" smtClean="0">
                          <a:effectLst/>
                        </a:rPr>
                        <a:t>12                           18,4 %</a:t>
                      </a:r>
                      <a:endParaRPr lang="es-EC" sz="1600" dirty="0" smtClean="0">
                        <a:effectLst/>
                      </a:endParaRPr>
                    </a:p>
                    <a:p>
                      <a:pPr algn="just">
                        <a:lnSpc>
                          <a:spcPct val="150000"/>
                        </a:lnSpc>
                        <a:spcAft>
                          <a:spcPts val="0"/>
                        </a:spcAft>
                      </a:pPr>
                      <a:r>
                        <a:rPr lang="en-US" sz="1600" dirty="0" smtClean="0">
                          <a:effectLst/>
                        </a:rPr>
                        <a:t>Personas </a:t>
                      </a:r>
                      <a:r>
                        <a:rPr lang="en-US" sz="1600" dirty="0">
                          <a:effectLst/>
                        </a:rPr>
                        <a:t>en la actividad administrativa                                    </a:t>
                      </a:r>
                      <a:r>
                        <a:rPr lang="en-US" sz="1600" dirty="0" smtClean="0">
                          <a:effectLst/>
                        </a:rPr>
                        <a:t>8</a:t>
                      </a:r>
                      <a:r>
                        <a:rPr lang="es-ES" sz="1600" dirty="0" smtClean="0">
                          <a:effectLst/>
                        </a:rPr>
                        <a:t>                             </a:t>
                      </a:r>
                      <a:r>
                        <a:rPr lang="es-ES" sz="1600" dirty="0">
                          <a:effectLst/>
                        </a:rPr>
                        <a:t>12,1 %</a:t>
                      </a:r>
                      <a:r>
                        <a:rPr lang="en-US" sz="1600" dirty="0">
                          <a:effectLst/>
                        </a:rPr>
                        <a:t>                                                     </a:t>
                      </a:r>
                      <a:endParaRPr lang="es-EC" sz="1600" dirty="0">
                        <a:effectLst/>
                      </a:endParaRPr>
                    </a:p>
                    <a:p>
                      <a:pPr algn="just">
                        <a:lnSpc>
                          <a:spcPct val="150000"/>
                        </a:lnSpc>
                        <a:spcAft>
                          <a:spcPts val="0"/>
                        </a:spcAft>
                      </a:pPr>
                      <a:r>
                        <a:rPr lang="es-ES" sz="1600" dirty="0">
                          <a:effectLst/>
                        </a:rPr>
                        <a:t>Total                                                                                        </a:t>
                      </a:r>
                      <a:r>
                        <a:rPr lang="es-ES" sz="1600" dirty="0" smtClean="0">
                          <a:effectLst/>
                        </a:rPr>
                        <a:t>       65                           </a:t>
                      </a:r>
                      <a:r>
                        <a:rPr lang="es-ES" sz="1600" dirty="0">
                          <a:effectLst/>
                        </a:rPr>
                        <a:t>100%</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225" y="253025"/>
            <a:ext cx="994207" cy="6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583131" y="253025"/>
            <a:ext cx="2562134" cy="4713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1777340" y="4570642"/>
            <a:ext cx="8815450" cy="1077218"/>
          </a:xfrm>
          <a:prstGeom prst="rect">
            <a:avLst/>
          </a:prstGeom>
        </p:spPr>
        <p:txBody>
          <a:bodyPr wrap="square">
            <a:spAutoFit/>
          </a:bodyPr>
          <a:lstStyle/>
          <a:p>
            <a:pPr algn="just"/>
            <a:r>
              <a:rPr lang="es-EC" sz="1600" dirty="0" smtClean="0">
                <a:latin typeface="Times New Roman" panose="02020603050405020304" pitchFamily="18" charset="0"/>
                <a:ea typeface="Times New Roman" panose="02020603050405020304" pitchFamily="18" charset="0"/>
              </a:rPr>
              <a:t>El </a:t>
            </a:r>
            <a:r>
              <a:rPr lang="es-EC" sz="1600" dirty="0" smtClean="0">
                <a:effectLst/>
                <a:latin typeface="Times New Roman" panose="02020603050405020304" pitchFamily="18" charset="0"/>
                <a:ea typeface="Times New Roman" panose="02020603050405020304" pitchFamily="18" charset="0"/>
              </a:rPr>
              <a:t>69 % (45/65) está directamente relacionado con la actividad pecuaria y ganadera. Según Macías 2013, la enfermedad se transmite por dos mecanismos claramente definidos: por contagio directo, mediante contacto, inoculación o inhalación, o por vía indirecta, a través de la ingestión de productos lácteos contaminados o no pasteurizados</a:t>
            </a:r>
            <a:endParaRPr lang="es-EC" sz="1600" dirty="0"/>
          </a:p>
        </p:txBody>
      </p:sp>
      <p:cxnSp>
        <p:nvCxnSpPr>
          <p:cNvPr id="11"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2"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
        <p:nvSpPr>
          <p:cNvPr id="2" name="CuadroTexto 1"/>
          <p:cNvSpPr txBox="1"/>
          <p:nvPr/>
        </p:nvSpPr>
        <p:spPr>
          <a:xfrm>
            <a:off x="1917432" y="253025"/>
            <a:ext cx="6665699" cy="923330"/>
          </a:xfrm>
          <a:prstGeom prst="rect">
            <a:avLst/>
          </a:prstGeom>
          <a:noFill/>
        </p:spPr>
        <p:txBody>
          <a:bodyPr wrap="square" rtlCol="0">
            <a:spAutoFit/>
          </a:bodyPr>
          <a:lstStyle/>
          <a:p>
            <a:pPr algn="ctr"/>
            <a:r>
              <a:rPr lang="es-EC" b="1" dirty="0"/>
              <a:t>Análisis descriptivo de los resultados de la </a:t>
            </a:r>
            <a:r>
              <a:rPr lang="es-EC" b="1" dirty="0" smtClean="0"/>
              <a:t>encuesta sobre </a:t>
            </a:r>
            <a:r>
              <a:rPr lang="es-EC" b="1" dirty="0"/>
              <a:t>factores de</a:t>
            </a:r>
          </a:p>
          <a:p>
            <a:pPr algn="ctr"/>
            <a:r>
              <a:rPr lang="es-EC" b="1" dirty="0"/>
              <a:t>riesgo aplicada al personal en estudio</a:t>
            </a:r>
          </a:p>
        </p:txBody>
      </p:sp>
    </p:spTree>
    <p:extLst>
      <p:ext uri="{BB962C8B-B14F-4D97-AF65-F5344CB8AC3E}">
        <p14:creationId xmlns:p14="http://schemas.microsoft.com/office/powerpoint/2010/main" val="1896577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921959385"/>
              </p:ext>
            </p:extLst>
          </p:nvPr>
        </p:nvGraphicFramePr>
        <p:xfrm>
          <a:off x="1984014" y="2288427"/>
          <a:ext cx="8100143" cy="2129028"/>
        </p:xfrm>
        <a:graphic>
          <a:graphicData uri="http://schemas.openxmlformats.org/drawingml/2006/table">
            <a:tbl>
              <a:tblPr firstRow="1" firstCol="1" bandRow="1">
                <a:tableStyleId>{69012ECD-51FC-41F1-AA8D-1B2483CD663E}</a:tableStyleId>
              </a:tblPr>
              <a:tblGrid>
                <a:gridCol w="8100143"/>
              </a:tblGrid>
              <a:tr h="689754">
                <a:tc>
                  <a:txBody>
                    <a:bodyPr/>
                    <a:lstStyle/>
                    <a:p>
                      <a:pPr algn="l">
                        <a:lnSpc>
                          <a:spcPct val="150000"/>
                        </a:lnSpc>
                        <a:spcAft>
                          <a:spcPts val="0"/>
                        </a:spcAft>
                      </a:pPr>
                      <a:r>
                        <a:rPr lang="es-ES" sz="1600" dirty="0" smtClean="0">
                          <a:effectLst/>
                        </a:rPr>
                        <a:t>Par</a:t>
                      </a:r>
                      <a:r>
                        <a:rPr lang="en-US" sz="1600" dirty="0" smtClean="0">
                          <a:effectLst/>
                        </a:rPr>
                        <a:t>á</a:t>
                      </a:r>
                      <a:r>
                        <a:rPr lang="es-ES" sz="1600" dirty="0" smtClean="0">
                          <a:effectLst/>
                        </a:rPr>
                        <a:t>metro                                       N</a:t>
                      </a:r>
                      <a:r>
                        <a:rPr lang="en-US" sz="1600" dirty="0" smtClean="0">
                          <a:effectLst/>
                        </a:rPr>
                        <a:t>ú</a:t>
                      </a:r>
                      <a:r>
                        <a:rPr lang="es-ES" sz="1600" dirty="0" smtClean="0">
                          <a:effectLst/>
                        </a:rPr>
                        <a:t>mero de personas             Porcentaje (%)</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1439274">
                <a:tc>
                  <a:txBody>
                    <a:bodyPr/>
                    <a:lstStyle/>
                    <a:p>
                      <a:pPr algn="l">
                        <a:lnSpc>
                          <a:spcPct val="150000"/>
                        </a:lnSpc>
                        <a:spcAft>
                          <a:spcPts val="0"/>
                        </a:spcAft>
                      </a:pPr>
                      <a:r>
                        <a:rPr lang="en-US" sz="1600" dirty="0">
                          <a:effectLst/>
                        </a:rPr>
                        <a:t>Personas con </a:t>
                      </a:r>
                      <a:r>
                        <a:rPr lang="en-US" sz="1600" dirty="0" err="1">
                          <a:effectLst/>
                        </a:rPr>
                        <a:t>Fiebre</a:t>
                      </a:r>
                      <a:r>
                        <a:rPr lang="en-US" sz="1600" dirty="0">
                          <a:effectLst/>
                        </a:rPr>
                        <a:t> </a:t>
                      </a:r>
                      <a:r>
                        <a:rPr lang="en-US" sz="1600" dirty="0" err="1">
                          <a:effectLst/>
                        </a:rPr>
                        <a:t>Ondulante</a:t>
                      </a:r>
                      <a:r>
                        <a:rPr lang="en-US" sz="1600" dirty="0">
                          <a:effectLst/>
                        </a:rPr>
                        <a:t>                6                                     9,23</a:t>
                      </a:r>
                      <a:endParaRPr lang="es-EC" sz="1600" dirty="0">
                        <a:effectLst/>
                      </a:endParaRPr>
                    </a:p>
                    <a:p>
                      <a:pPr algn="l">
                        <a:lnSpc>
                          <a:spcPct val="150000"/>
                        </a:lnSpc>
                        <a:spcAft>
                          <a:spcPts val="0"/>
                        </a:spcAft>
                      </a:pPr>
                      <a:r>
                        <a:rPr lang="en-US" sz="1600" dirty="0">
                          <a:effectLst/>
                        </a:rPr>
                        <a:t>Personas con </a:t>
                      </a:r>
                      <a:r>
                        <a:rPr lang="en-US" sz="1600" dirty="0" err="1">
                          <a:effectLst/>
                        </a:rPr>
                        <a:t>dolores</a:t>
                      </a:r>
                      <a:r>
                        <a:rPr lang="en-US" sz="1600" dirty="0">
                          <a:effectLst/>
                        </a:rPr>
                        <a:t> </a:t>
                      </a:r>
                      <a:r>
                        <a:rPr lang="en-US" sz="1600" dirty="0" err="1">
                          <a:effectLst/>
                        </a:rPr>
                        <a:t>articulares</a:t>
                      </a:r>
                      <a:r>
                        <a:rPr lang="en-US" sz="1600" dirty="0">
                          <a:effectLst/>
                        </a:rPr>
                        <a:t>              11                                    16,92</a:t>
                      </a:r>
                      <a:endParaRPr lang="es-EC" sz="1600" dirty="0">
                        <a:effectLst/>
                      </a:endParaRPr>
                    </a:p>
                    <a:p>
                      <a:pPr algn="l">
                        <a:lnSpc>
                          <a:spcPct val="150000"/>
                        </a:lnSpc>
                        <a:spcAft>
                          <a:spcPts val="0"/>
                        </a:spcAft>
                      </a:pPr>
                      <a:r>
                        <a:rPr lang="en-US" sz="1600" dirty="0">
                          <a:effectLst/>
                        </a:rPr>
                        <a:t>Personas con </a:t>
                      </a:r>
                      <a:r>
                        <a:rPr lang="en-US" sz="1600" dirty="0" err="1">
                          <a:effectLst/>
                        </a:rPr>
                        <a:t>falta</a:t>
                      </a:r>
                      <a:r>
                        <a:rPr lang="en-US" sz="1600" dirty="0">
                          <a:effectLst/>
                        </a:rPr>
                        <a:t> de </a:t>
                      </a:r>
                      <a:r>
                        <a:rPr lang="en-US" sz="1600" dirty="0" err="1">
                          <a:effectLst/>
                        </a:rPr>
                        <a:t>apetito</a:t>
                      </a:r>
                      <a:r>
                        <a:rPr lang="en-US" sz="1600" dirty="0">
                          <a:effectLst/>
                        </a:rPr>
                        <a:t>                    2                                     4,61</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5" name="Rectángulo 4"/>
          <p:cNvSpPr/>
          <p:nvPr/>
        </p:nvSpPr>
        <p:spPr>
          <a:xfrm>
            <a:off x="1402655" y="4837253"/>
            <a:ext cx="9254836" cy="1200329"/>
          </a:xfrm>
          <a:prstGeom prst="rect">
            <a:avLst/>
          </a:prstGeom>
        </p:spPr>
        <p:txBody>
          <a:bodyPr wrap="square">
            <a:spAutoFit/>
          </a:bodyPr>
          <a:lstStyle/>
          <a:p>
            <a:pPr algn="ctr">
              <a:spcAft>
                <a:spcPts val="0"/>
              </a:spcAft>
            </a:pPr>
            <a:r>
              <a:rPr lang="es-EC" dirty="0" smtClean="0">
                <a:solidFill>
                  <a:srgbClr val="000000"/>
                </a:solidFill>
                <a:effectLst/>
                <a:latin typeface="Times New Roman" panose="02020603050405020304" pitchFamily="18" charset="0"/>
                <a:ea typeface="Times New Roman" panose="02020603050405020304" pitchFamily="18" charset="0"/>
              </a:rPr>
              <a:t>Ninguna de las personas no se han realizado un examen para determinar la existencia de la enfermedad Macías (2013), menciona que l</a:t>
            </a:r>
            <a:r>
              <a:rPr lang="es-EC" dirty="0" smtClean="0">
                <a:effectLst/>
                <a:latin typeface="Times New Roman" panose="02020603050405020304" pitchFamily="18" charset="0"/>
                <a:ea typeface="Times New Roman" panose="02020603050405020304" pitchFamily="18" charset="0"/>
              </a:rPr>
              <a:t>a brucelosis humana presenta manifestaciones clínicas muy polimorfas, a veces es asintomática los síntomas y signos iniciales son, a menudo, inespecíficos </a:t>
            </a:r>
            <a:endParaRPr lang="es-EC" dirty="0">
              <a:effectLst/>
              <a:latin typeface="Times New Roman" panose="02020603050405020304" pitchFamily="18" charset="0"/>
              <a:ea typeface="Times New Roman" panose="02020603050405020304" pitchFamily="18" charset="0"/>
            </a:endParaRPr>
          </a:p>
        </p:txBody>
      </p:sp>
      <p:sp>
        <p:nvSpPr>
          <p:cNvPr id="6" name="Rectángulo 5"/>
          <p:cNvSpPr/>
          <p:nvPr/>
        </p:nvSpPr>
        <p:spPr>
          <a:xfrm>
            <a:off x="2513609" y="1197913"/>
            <a:ext cx="9302337" cy="507831"/>
          </a:xfrm>
          <a:prstGeom prst="rect">
            <a:avLst/>
          </a:prstGeom>
        </p:spPr>
        <p:txBody>
          <a:bodyPr wrap="square">
            <a:spAutoFit/>
          </a:bodyPr>
          <a:lstStyle/>
          <a:p>
            <a:pPr algn="just">
              <a:lnSpc>
                <a:spcPct val="150000"/>
              </a:lnSpc>
              <a:spcAft>
                <a:spcPts val="0"/>
              </a:spcAft>
            </a:pPr>
            <a:r>
              <a:rPr lang="es-EC" dirty="0" smtClean="0">
                <a:effectLst/>
                <a:latin typeface="Times New Roman" panose="02020603050405020304" pitchFamily="18" charset="0"/>
                <a:ea typeface="Times New Roman" panose="02020603050405020304" pitchFamily="18" charset="0"/>
              </a:rPr>
              <a:t>Cuadro 4. Presencia de Síntomas relacionados a brucelosis humana</a:t>
            </a:r>
            <a:endParaRPr lang="es-EC" dirty="0">
              <a:effectLst/>
              <a:latin typeface="Times New Roman" panose="02020603050405020304" pitchFamily="18" charset="0"/>
              <a:ea typeface="Times New Roman" panose="02020603050405020304" pitchFamily="18" charset="0"/>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225" y="253024"/>
            <a:ext cx="1312377" cy="841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7970369" y="253025"/>
            <a:ext cx="3174896" cy="58410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0"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9139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205594723"/>
              </p:ext>
            </p:extLst>
          </p:nvPr>
        </p:nvGraphicFramePr>
        <p:xfrm>
          <a:off x="1438140" y="2459865"/>
          <a:ext cx="9006626" cy="2047741"/>
        </p:xfrm>
        <a:graphic>
          <a:graphicData uri="http://schemas.openxmlformats.org/drawingml/2006/table">
            <a:tbl>
              <a:tblPr firstRow="1" firstCol="1" bandRow="1">
                <a:tableStyleId>{69012ECD-51FC-41F1-AA8D-1B2483CD663E}</a:tableStyleId>
              </a:tblPr>
              <a:tblGrid>
                <a:gridCol w="9006626"/>
              </a:tblGrid>
              <a:tr h="495905">
                <a:tc>
                  <a:txBody>
                    <a:bodyPr/>
                    <a:lstStyle/>
                    <a:p>
                      <a:pPr algn="l">
                        <a:lnSpc>
                          <a:spcPct val="150000"/>
                        </a:lnSpc>
                        <a:spcAft>
                          <a:spcPts val="0"/>
                        </a:spcAft>
                      </a:pPr>
                      <a:r>
                        <a:rPr lang="es-ES" sz="1600" dirty="0">
                          <a:effectLst/>
                        </a:rPr>
                        <a:t>Par</a:t>
                      </a:r>
                      <a:r>
                        <a:rPr lang="en-US" sz="1600" dirty="0">
                          <a:effectLst/>
                        </a:rPr>
                        <a:t>á</a:t>
                      </a:r>
                      <a:r>
                        <a:rPr lang="es-ES" sz="1600" dirty="0">
                          <a:effectLst/>
                        </a:rPr>
                        <a:t>metro                                                               N</a:t>
                      </a:r>
                      <a:r>
                        <a:rPr lang="en-US" sz="1600" dirty="0">
                          <a:effectLst/>
                        </a:rPr>
                        <a:t>ú</a:t>
                      </a:r>
                      <a:r>
                        <a:rPr lang="es-ES" sz="1600" dirty="0">
                          <a:effectLst/>
                        </a:rPr>
                        <a:t>mero de personas     Porcentaje (%)</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r h="1551836">
                <a:tc>
                  <a:txBody>
                    <a:bodyPr/>
                    <a:lstStyle/>
                    <a:p>
                      <a:pPr algn="l">
                        <a:lnSpc>
                          <a:spcPct val="150000"/>
                        </a:lnSpc>
                        <a:spcAft>
                          <a:spcPts val="0"/>
                        </a:spcAft>
                      </a:pPr>
                      <a:r>
                        <a:rPr lang="en-US" sz="1600" dirty="0">
                          <a:effectLst/>
                        </a:rPr>
                        <a:t>Personas que </a:t>
                      </a:r>
                      <a:r>
                        <a:rPr lang="en-US" sz="1600" dirty="0" err="1">
                          <a:effectLst/>
                        </a:rPr>
                        <a:t>han</a:t>
                      </a:r>
                      <a:r>
                        <a:rPr lang="en-US" sz="1600" dirty="0">
                          <a:effectLst/>
                        </a:rPr>
                        <a:t> </a:t>
                      </a:r>
                      <a:r>
                        <a:rPr lang="en-US" sz="1600" dirty="0" err="1">
                          <a:effectLst/>
                        </a:rPr>
                        <a:t>tenido</a:t>
                      </a:r>
                      <a:r>
                        <a:rPr lang="en-US" sz="1600" dirty="0">
                          <a:effectLst/>
                        </a:rPr>
                        <a:t> </a:t>
                      </a:r>
                      <a:r>
                        <a:rPr lang="en-US" sz="1600" dirty="0" err="1">
                          <a:effectLst/>
                        </a:rPr>
                        <a:t>Contacto</a:t>
                      </a:r>
                      <a:r>
                        <a:rPr lang="en-US" sz="1600" dirty="0">
                          <a:effectLst/>
                        </a:rPr>
                        <a:t> con </a:t>
                      </a:r>
                      <a:r>
                        <a:rPr lang="en-US" sz="1600" dirty="0" err="1">
                          <a:effectLst/>
                        </a:rPr>
                        <a:t>Bovinos</a:t>
                      </a:r>
                      <a:r>
                        <a:rPr lang="en-US" sz="1600" dirty="0">
                          <a:effectLst/>
                        </a:rPr>
                        <a:t>                      </a:t>
                      </a:r>
                      <a:r>
                        <a:rPr lang="es-ES" sz="1600" dirty="0">
                          <a:effectLst/>
                        </a:rPr>
                        <a:t>65                           100</a:t>
                      </a:r>
                      <a:endParaRPr lang="es-EC" sz="1600" dirty="0">
                        <a:effectLst/>
                      </a:endParaRPr>
                    </a:p>
                    <a:p>
                      <a:pPr algn="l">
                        <a:lnSpc>
                          <a:spcPct val="150000"/>
                        </a:lnSpc>
                        <a:spcAft>
                          <a:spcPts val="0"/>
                        </a:spcAft>
                      </a:pPr>
                      <a:r>
                        <a:rPr lang="en-US" sz="1600" dirty="0">
                          <a:effectLst/>
                        </a:rPr>
                        <a:t>Personas que </a:t>
                      </a:r>
                      <a:r>
                        <a:rPr lang="en-US" sz="1600" dirty="0" err="1">
                          <a:effectLst/>
                        </a:rPr>
                        <a:t>han</a:t>
                      </a:r>
                      <a:r>
                        <a:rPr lang="en-US" sz="1600" dirty="0">
                          <a:effectLst/>
                        </a:rPr>
                        <a:t> </a:t>
                      </a:r>
                      <a:r>
                        <a:rPr lang="en-US" sz="1600" dirty="0" err="1">
                          <a:effectLst/>
                        </a:rPr>
                        <a:t>tenido</a:t>
                      </a:r>
                      <a:r>
                        <a:rPr lang="en-US" sz="1600" dirty="0">
                          <a:effectLst/>
                        </a:rPr>
                        <a:t> </a:t>
                      </a:r>
                      <a:r>
                        <a:rPr lang="en-US" sz="1600" dirty="0" err="1">
                          <a:effectLst/>
                        </a:rPr>
                        <a:t>Contacto</a:t>
                      </a:r>
                      <a:r>
                        <a:rPr lang="en-US" sz="1600" dirty="0">
                          <a:effectLst/>
                        </a:rPr>
                        <a:t> con </a:t>
                      </a:r>
                      <a:r>
                        <a:rPr lang="en-US" sz="1600" dirty="0" err="1">
                          <a:effectLst/>
                        </a:rPr>
                        <a:t>Porcinos</a:t>
                      </a:r>
                      <a:r>
                        <a:rPr lang="en-US" sz="1600" dirty="0">
                          <a:effectLst/>
                        </a:rPr>
                        <a:t>                     </a:t>
                      </a:r>
                      <a:r>
                        <a:rPr lang="es-ES" sz="1600" dirty="0">
                          <a:effectLst/>
                        </a:rPr>
                        <a:t>65                            100</a:t>
                      </a:r>
                      <a:endParaRPr lang="es-EC" sz="1600" dirty="0">
                        <a:effectLst/>
                      </a:endParaRPr>
                    </a:p>
                    <a:p>
                      <a:pPr algn="l">
                        <a:lnSpc>
                          <a:spcPct val="150000"/>
                        </a:lnSpc>
                        <a:spcAft>
                          <a:spcPts val="0"/>
                        </a:spcAft>
                      </a:pPr>
                      <a:r>
                        <a:rPr lang="en-US" sz="1600" dirty="0">
                          <a:effectLst/>
                        </a:rPr>
                        <a:t>Personas que </a:t>
                      </a:r>
                      <a:r>
                        <a:rPr lang="en-US" sz="1600" dirty="0" err="1">
                          <a:effectLst/>
                        </a:rPr>
                        <a:t>han</a:t>
                      </a:r>
                      <a:r>
                        <a:rPr lang="en-US" sz="1600" dirty="0">
                          <a:effectLst/>
                        </a:rPr>
                        <a:t> </a:t>
                      </a:r>
                      <a:r>
                        <a:rPr lang="en-US" sz="1600" dirty="0" err="1">
                          <a:effectLst/>
                        </a:rPr>
                        <a:t>tenido</a:t>
                      </a:r>
                      <a:r>
                        <a:rPr lang="en-US" sz="1600" dirty="0">
                          <a:effectLst/>
                        </a:rPr>
                        <a:t> </a:t>
                      </a:r>
                      <a:r>
                        <a:rPr lang="en-US" sz="1600" dirty="0" err="1">
                          <a:effectLst/>
                        </a:rPr>
                        <a:t>Contacto</a:t>
                      </a:r>
                      <a:r>
                        <a:rPr lang="en-US" sz="1600" dirty="0">
                          <a:effectLst/>
                        </a:rPr>
                        <a:t> con </a:t>
                      </a:r>
                      <a:r>
                        <a:rPr lang="en-US" sz="1600" dirty="0" err="1">
                          <a:effectLst/>
                        </a:rPr>
                        <a:t>Equinos</a:t>
                      </a:r>
                      <a:r>
                        <a:rPr lang="en-US" sz="1600" dirty="0">
                          <a:effectLst/>
                        </a:rPr>
                        <a:t>                      </a:t>
                      </a:r>
                      <a:r>
                        <a:rPr lang="es-ES" sz="1600" dirty="0">
                          <a:effectLst/>
                        </a:rPr>
                        <a:t>60                            92,30</a:t>
                      </a:r>
                      <a:endParaRPr lang="es-EC" sz="16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7" name="Rectángulo 6"/>
          <p:cNvSpPr/>
          <p:nvPr/>
        </p:nvSpPr>
        <p:spPr>
          <a:xfrm>
            <a:off x="2814374" y="1578105"/>
            <a:ext cx="6947812" cy="507831"/>
          </a:xfrm>
          <a:prstGeom prst="rect">
            <a:avLst/>
          </a:prstGeom>
        </p:spPr>
        <p:txBody>
          <a:bodyPr wrap="square">
            <a:spAutoFit/>
          </a:bodyPr>
          <a:lstStyle/>
          <a:p>
            <a:pPr algn="just">
              <a:lnSpc>
                <a:spcPct val="150000"/>
              </a:lnSpc>
              <a:spcAft>
                <a:spcPts val="0"/>
              </a:spcAft>
            </a:pPr>
            <a:r>
              <a:rPr lang="es-EC" dirty="0">
                <a:latin typeface="Times New Roman" panose="02020603050405020304" pitchFamily="18" charset="0"/>
                <a:ea typeface="Times New Roman" panose="02020603050405020304" pitchFamily="18" charset="0"/>
              </a:rPr>
              <a:t>Cuadro </a:t>
            </a:r>
            <a:r>
              <a:rPr lang="es-EC" dirty="0" smtClean="0">
                <a:latin typeface="Times New Roman" panose="02020603050405020304" pitchFamily="18" charset="0"/>
                <a:ea typeface="Times New Roman" panose="02020603050405020304" pitchFamily="18" charset="0"/>
              </a:rPr>
              <a:t>5. </a:t>
            </a:r>
            <a:r>
              <a:rPr lang="es-EC" dirty="0">
                <a:latin typeface="Times New Roman" panose="02020603050405020304" pitchFamily="18" charset="0"/>
                <a:ea typeface="Times New Roman" panose="02020603050405020304" pitchFamily="18" charset="0"/>
              </a:rPr>
              <a:t>Contacto de las personas por tipo de animales</a:t>
            </a:r>
            <a:endParaRPr lang="es-EC" dirty="0">
              <a:effectLst/>
              <a:latin typeface="Times New Roman" panose="02020603050405020304" pitchFamily="18" charset="0"/>
              <a:ea typeface="Times New Roman" panose="02020603050405020304" pitchFamily="18" charset="0"/>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225" y="253024"/>
            <a:ext cx="1312377" cy="841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7944611" y="253025"/>
            <a:ext cx="3174896" cy="5841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1618443" y="4886081"/>
            <a:ext cx="8993749" cy="1077218"/>
          </a:xfrm>
          <a:prstGeom prst="rect">
            <a:avLst/>
          </a:prstGeom>
        </p:spPr>
        <p:txBody>
          <a:bodyPr wrap="square">
            <a:spAutoFit/>
          </a:bodyPr>
          <a:lstStyle/>
          <a:p>
            <a:r>
              <a:rPr lang="es-EC" sz="1600" dirty="0" smtClean="0">
                <a:latin typeface="Times New Roman" panose="02020603050405020304" pitchFamily="18" charset="0"/>
                <a:ea typeface="Times New Roman" panose="02020603050405020304" pitchFamily="18" charset="0"/>
              </a:rPr>
              <a:t>El 100 </a:t>
            </a:r>
            <a:r>
              <a:rPr lang="es-EC" sz="1600" dirty="0">
                <a:latin typeface="Times New Roman" panose="02020603050405020304" pitchFamily="18" charset="0"/>
                <a:ea typeface="Times New Roman" panose="02020603050405020304" pitchFamily="18" charset="0"/>
              </a:rPr>
              <a:t>% (65/65) de las personas en estudio han tenido contacto con los bovinos, el 100 %  (65/65) de las personas han tenido contacto con porcinos y el 92,30 % (60/65) persona han tenido contacto con equinos según  (Agrocalidad, 2009) la brucelosis es una enfermedad infecto-contagiosa causada por la bacteria </a:t>
            </a:r>
            <a:r>
              <a:rPr lang="es-EC" sz="1600" i="1" dirty="0" err="1">
                <a:latin typeface="Times New Roman" panose="02020603050405020304" pitchFamily="18" charset="0"/>
                <a:ea typeface="Times New Roman" panose="02020603050405020304" pitchFamily="18" charset="0"/>
              </a:rPr>
              <a:t>Brucella</a:t>
            </a:r>
            <a:r>
              <a:rPr lang="es-EC" sz="1600" dirty="0">
                <a:latin typeface="Times New Roman" panose="02020603050405020304" pitchFamily="18" charset="0"/>
                <a:ea typeface="Times New Roman" panose="02020603050405020304" pitchFamily="18" charset="0"/>
              </a:rPr>
              <a:t>, ataca a bovinos, caprinos, ovinos y cerdos, provocando abortos</a:t>
            </a:r>
            <a:endParaRPr lang="es-EC" sz="1600" dirty="0"/>
          </a:p>
        </p:txBody>
      </p:sp>
      <p:cxnSp>
        <p:nvCxnSpPr>
          <p:cNvPr id="11"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2"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13087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569783" y="518338"/>
            <a:ext cx="8023820" cy="576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cs typeface="Times New Roman" panose="02020603050405020304" pitchFamily="18" charset="0"/>
              </a:rPr>
              <a:t>CONCLUSIONES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061" y="99650"/>
            <a:ext cx="1012722" cy="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434875" y="90190"/>
            <a:ext cx="3078525" cy="56637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807521" y="1769999"/>
            <a:ext cx="11079679" cy="5262979"/>
          </a:xfrm>
          <a:prstGeom prst="rect">
            <a:avLst/>
          </a:prstGeom>
        </p:spPr>
        <p:txBody>
          <a:bodyPr wrap="square">
            <a:spAutoFit/>
          </a:bodyPr>
          <a:lstStyle/>
          <a:p>
            <a:pPr marL="457200" indent="-457200" algn="just">
              <a:lnSpc>
                <a:spcPct val="150000"/>
              </a:lnSpc>
              <a:spcAft>
                <a:spcPts val="0"/>
              </a:spcAft>
              <a:buFont typeface="Wingdings" panose="05000000000000000000" pitchFamily="2" charset="2"/>
              <a:buChar char="Ø"/>
            </a:pPr>
            <a:r>
              <a:rPr lang="es-EC" sz="3200" dirty="0">
                <a:solidFill>
                  <a:schemeClr val="tx1">
                    <a:lumMod val="75000"/>
                    <a:lumOff val="25000"/>
                  </a:schemeClr>
                </a:solidFill>
                <a:ea typeface="Times New Roman" panose="02020603050405020304" pitchFamily="18" charset="0"/>
              </a:rPr>
              <a:t>A través del presente Estudio Epidemiológico se puede determinar que existe una prevalencia de brucelosis humana del 4,61 % y al tratarse de una enfermedad zoonósica, el riesgo epidemiológico está latente en la zona de estudio. </a:t>
            </a:r>
          </a:p>
          <a:p>
            <a:pPr algn="just">
              <a:lnSpc>
                <a:spcPct val="150000"/>
              </a:lnSpc>
              <a:spcAft>
                <a:spcPts val="0"/>
              </a:spcAft>
            </a:pPr>
            <a:endParaRPr lang="es-EC" sz="3200" dirty="0" smtClean="0">
              <a:effectLst/>
              <a:latin typeface="Times New Roman" panose="02020603050405020304" pitchFamily="18" charset="0"/>
              <a:ea typeface="Times New Roman" panose="02020603050405020304" pitchFamily="18" charset="0"/>
            </a:endParaRPr>
          </a:p>
          <a:p>
            <a:pPr>
              <a:lnSpc>
                <a:spcPct val="150000"/>
              </a:lnSpc>
              <a:spcAft>
                <a:spcPts val="1000"/>
              </a:spcAft>
            </a:pPr>
            <a:r>
              <a:rPr lang="es-EC" sz="3200" dirty="0" smtClean="0">
                <a:effectLst/>
                <a:latin typeface="Times New Roman" panose="02020603050405020304" pitchFamily="18" charset="0"/>
                <a:ea typeface="Times New Roman" panose="02020603050405020304" pitchFamily="18" charset="0"/>
              </a:rPr>
              <a:t> </a:t>
            </a:r>
            <a:endParaRPr lang="es-EC" sz="3200" dirty="0">
              <a:effectLst/>
              <a:latin typeface="Times New Roman" panose="02020603050405020304" pitchFamily="18" charset="0"/>
              <a:ea typeface="Times New Roman" panose="02020603050405020304" pitchFamily="18" charset="0"/>
            </a:endParaRPr>
          </a:p>
        </p:txBody>
      </p:sp>
      <p:cxnSp>
        <p:nvCxnSpPr>
          <p:cNvPr id="8"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9"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03108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1021151" y="411522"/>
            <a:ext cx="6423597" cy="804430"/>
          </a:xfrm>
          <a:prstGeom prst="rect">
            <a:avLst/>
          </a:prstGeom>
        </p:spPr>
        <p:txBody>
          <a:bodyPr vert="horz" lIns="97952" tIns="48975" rIns="97952" bIns="48975" anchor="b">
            <a:normAutofit lnSpcReduction="10000"/>
          </a:bodyPr>
          <a:lstStyle>
            <a:lvl1pPr marL="545211" algn="r" rtl="0" eaLnBrk="1" latinLnBrk="0" hangingPunct="1">
              <a:spcBef>
                <a:spcPct val="0"/>
              </a:spcBef>
              <a:buNone/>
              <a:defRPr kumimoji="0" sz="50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lgn="ctr" defTabSz="870701"/>
            <a:r>
              <a:rPr lang="es-EC" sz="4762" b="1" dirty="0">
                <a:ln w="17780" cmpd="sng">
                  <a:solidFill>
                    <a:srgbClr val="DDDDDD">
                      <a:tint val="3000"/>
                    </a:srgbClr>
                  </a:solidFill>
                  <a:prstDash val="solid"/>
                  <a:miter lim="800000"/>
                </a:ln>
                <a:solidFill>
                  <a:schemeClr val="tx2">
                    <a:lumMod val="75000"/>
                  </a:schemeClr>
                </a:solidFill>
                <a:effectLst>
                  <a:outerShdw blurRad="55000" dist="50800" dir="5400000" algn="tl">
                    <a:srgbClr val="000000">
                      <a:alpha val="33000"/>
                    </a:srgbClr>
                  </a:outerShdw>
                </a:effectLst>
              </a:rPr>
              <a:t>PRESENTACIÓN</a:t>
            </a:r>
            <a:r>
              <a:rPr lang="en-US" sz="4762" b="1" dirty="0">
                <a:ln w="17780" cmpd="sng">
                  <a:solidFill>
                    <a:srgbClr val="DDDDDD">
                      <a:tint val="3000"/>
                    </a:srgbClr>
                  </a:solidFill>
                  <a:prstDash val="solid"/>
                  <a:miter lim="800000"/>
                </a:ln>
                <a:solidFill>
                  <a:schemeClr val="tx2">
                    <a:lumMod val="75000"/>
                  </a:schemeClr>
                </a:solidFill>
                <a:effectLst>
                  <a:outerShdw blurRad="55000" dist="50800" dir="5400000" algn="tl">
                    <a:srgbClr val="000000">
                      <a:alpha val="33000"/>
                    </a:srgbClr>
                  </a:outerShdw>
                </a:effectLst>
              </a:rPr>
              <a:t>.</a:t>
            </a:r>
          </a:p>
        </p:txBody>
      </p:sp>
      <p:sp>
        <p:nvSpPr>
          <p:cNvPr id="7" name="2 Marcador de contenido"/>
          <p:cNvSpPr txBox="1">
            <a:spLocks/>
          </p:cNvSpPr>
          <p:nvPr/>
        </p:nvSpPr>
        <p:spPr>
          <a:xfrm>
            <a:off x="1295468" y="1714524"/>
            <a:ext cx="5486325" cy="2562842"/>
          </a:xfrm>
          <a:prstGeom prst="rect">
            <a:avLst/>
          </a:prstGeom>
        </p:spPr>
        <p:txBody>
          <a:bodyPr vert="horz" lIns="97952" tIns="48975" rIns="97952" bIns="48975" anchor="t">
            <a:normAutofit/>
            <a:scene3d>
              <a:camera prst="orthographicFront"/>
              <a:lightRig rig="balanced" dir="t">
                <a:rot lat="0" lon="0" rev="2100000"/>
              </a:lightRig>
            </a:scene3d>
            <a:sp3d extrusionH="57150" prstMaterial="metal">
              <a:bevelT w="38100" h="25400"/>
              <a:contourClr>
                <a:schemeClr val="bg2"/>
              </a:contourClr>
            </a:sp3d>
          </a:bodyPr>
          <a:lstStyle>
            <a:lvl1pPr marL="0" marR="41148" indent="0" algn="r" rtl="0" eaLnBrk="1" latinLnBrk="0" hangingPunct="1">
              <a:spcBef>
                <a:spcPts val="0"/>
              </a:spcBef>
              <a:buClr>
                <a:schemeClr val="accent1"/>
              </a:buClr>
              <a:buSzPct val="80000"/>
              <a:buFont typeface="Wingdings 2"/>
              <a:buNone/>
              <a:defRPr kumimoji="0" sz="3400" kern="1200">
                <a:ln>
                  <a:solidFill>
                    <a:schemeClr val="bg2"/>
                  </a:solidFill>
                </a:ln>
                <a:solidFill>
                  <a:schemeClr val="tx1">
                    <a:tint val="75000"/>
                  </a:schemeClr>
                </a:solidFill>
                <a:latin typeface="+mn-lt"/>
                <a:ea typeface="+mn-ea"/>
                <a:cs typeface="+mn-cs"/>
              </a:defRPr>
            </a:lvl1pPr>
            <a:lvl2pPr marL="514350" indent="0" algn="ctr" rtl="0" eaLnBrk="1" latinLnBrk="0" hangingPunct="1">
              <a:spcBef>
                <a:spcPct val="20000"/>
              </a:spcBef>
              <a:buClr>
                <a:schemeClr val="accent1"/>
              </a:buClr>
              <a:buSzPct val="95000"/>
              <a:buFont typeface="Verdana"/>
              <a:buNone/>
              <a:defRPr kumimoji="0" sz="2900" kern="1200">
                <a:solidFill>
                  <a:schemeClr val="tx1"/>
                </a:solidFill>
                <a:latin typeface="+mn-lt"/>
                <a:ea typeface="+mn-ea"/>
                <a:cs typeface="+mn-cs"/>
              </a:defRPr>
            </a:lvl2pPr>
            <a:lvl3pPr marL="1028700" indent="0" algn="ctr" rtl="0" eaLnBrk="1" latinLnBrk="0" hangingPunct="1">
              <a:spcBef>
                <a:spcPct val="20000"/>
              </a:spcBef>
              <a:buClr>
                <a:schemeClr val="accent1"/>
              </a:buClr>
              <a:buFont typeface="Wingdings 2"/>
              <a:buNone/>
              <a:defRPr kumimoji="0" sz="2700" kern="1200">
                <a:solidFill>
                  <a:schemeClr val="tx1"/>
                </a:solidFill>
                <a:latin typeface="+mn-lt"/>
                <a:ea typeface="+mn-ea"/>
                <a:cs typeface="+mn-cs"/>
              </a:defRPr>
            </a:lvl3pPr>
            <a:lvl4pPr marL="1543050" indent="0" algn="ctr" rtl="0" eaLnBrk="1" latinLnBrk="0" hangingPunct="1">
              <a:spcBef>
                <a:spcPct val="20000"/>
              </a:spcBef>
              <a:buClr>
                <a:schemeClr val="accent1"/>
              </a:buClr>
              <a:buFont typeface="Wingdings 2"/>
              <a:buNone/>
              <a:defRPr kumimoji="0" sz="2300" kern="1200">
                <a:solidFill>
                  <a:schemeClr val="tx1"/>
                </a:solidFill>
                <a:latin typeface="+mn-lt"/>
                <a:ea typeface="+mn-ea"/>
                <a:cs typeface="+mn-cs"/>
              </a:defRPr>
            </a:lvl4pPr>
            <a:lvl5pPr marL="2057400" indent="0" algn="ctr" rtl="0" eaLnBrk="1" latinLnBrk="0" hangingPunct="1">
              <a:spcBef>
                <a:spcPct val="20000"/>
              </a:spcBef>
              <a:buClr>
                <a:schemeClr val="accent1">
                  <a:tint val="75000"/>
                </a:schemeClr>
              </a:buClr>
              <a:buFont typeface="Wingdings 2"/>
              <a:buNone/>
              <a:defRPr kumimoji="0" sz="2100" kern="1200">
                <a:solidFill>
                  <a:schemeClr val="tx1"/>
                </a:solidFill>
                <a:latin typeface="+mn-lt"/>
                <a:ea typeface="+mn-ea"/>
                <a:cs typeface="+mn-cs"/>
              </a:defRPr>
            </a:lvl5pPr>
            <a:lvl6pPr marL="2571750" indent="0" algn="ctr" rtl="0" eaLnBrk="1" latinLnBrk="0" hangingPunct="1">
              <a:spcBef>
                <a:spcPct val="20000"/>
              </a:spcBef>
              <a:buClr>
                <a:schemeClr val="accent1">
                  <a:tint val="75000"/>
                </a:schemeClr>
              </a:buClr>
              <a:buFont typeface="Wingdings 2"/>
              <a:buNone/>
              <a:defRPr kumimoji="0" sz="2000" kern="1200">
                <a:solidFill>
                  <a:schemeClr val="tx1"/>
                </a:solidFill>
                <a:latin typeface="+mn-lt"/>
                <a:ea typeface="+mn-ea"/>
                <a:cs typeface="+mn-cs"/>
              </a:defRPr>
            </a:lvl6pPr>
            <a:lvl7pPr marL="3086100" indent="0" algn="ctr" rtl="0" eaLnBrk="1" latinLnBrk="0" hangingPunct="1">
              <a:spcBef>
                <a:spcPct val="20000"/>
              </a:spcBef>
              <a:buClr>
                <a:schemeClr val="accent1">
                  <a:tint val="75000"/>
                </a:schemeClr>
              </a:buClr>
              <a:buFont typeface="Wingdings 2"/>
              <a:buNone/>
              <a:defRPr kumimoji="0" sz="1800" kern="1200">
                <a:solidFill>
                  <a:schemeClr val="tx1"/>
                </a:solidFill>
                <a:latin typeface="+mn-lt"/>
                <a:ea typeface="+mn-ea"/>
                <a:cs typeface="+mn-cs"/>
              </a:defRPr>
            </a:lvl7pPr>
            <a:lvl8pPr marL="3600450" indent="0" algn="ctr" rtl="0" eaLnBrk="1" latinLnBrk="0" hangingPunct="1">
              <a:spcBef>
                <a:spcPct val="20000"/>
              </a:spcBef>
              <a:buClr>
                <a:schemeClr val="accent1">
                  <a:tint val="75000"/>
                </a:schemeClr>
              </a:buClr>
              <a:buFont typeface="Wingdings 2"/>
              <a:buNone/>
              <a:defRPr kumimoji="0" sz="1800" kern="1200">
                <a:solidFill>
                  <a:schemeClr val="tx1"/>
                </a:solidFill>
                <a:latin typeface="+mn-lt"/>
                <a:ea typeface="+mn-ea"/>
                <a:cs typeface="+mn-cs"/>
              </a:defRPr>
            </a:lvl8pPr>
            <a:lvl9pPr marL="4114800" indent="0" algn="ctr" rtl="0" eaLnBrk="1" latinLnBrk="0" hangingPunct="1">
              <a:spcBef>
                <a:spcPct val="20000"/>
              </a:spcBef>
              <a:buClr>
                <a:schemeClr val="accent1">
                  <a:tint val="75000"/>
                </a:schemeClr>
              </a:buClr>
              <a:buFont typeface="Wingdings 2"/>
              <a:buNone/>
              <a:defRPr kumimoji="0" sz="1800" kern="1200">
                <a:solidFill>
                  <a:schemeClr val="tx1"/>
                </a:solidFill>
                <a:latin typeface="+mn-lt"/>
                <a:ea typeface="+mn-ea"/>
                <a:cs typeface="+mn-cs"/>
              </a:defRPr>
            </a:lvl9pPr>
          </a:lstStyle>
          <a:p>
            <a:pPr algn="just" defTabSz="870701">
              <a:buClr>
                <a:srgbClr val="DDDDDD"/>
              </a:buClr>
            </a:pPr>
            <a:r>
              <a:rPr lang="es-ES" sz="3048" b="1" dirty="0">
                <a:ln w="50800"/>
                <a:solidFill>
                  <a:schemeClr val="tx1"/>
                </a:solidFill>
                <a:latin typeface="Times New Roman" panose="02020603050405020304" pitchFamily="18" charset="0"/>
                <a:cs typeface="Times New Roman" panose="02020603050405020304" pitchFamily="18" charset="0"/>
              </a:rPr>
              <a:t>Director</a:t>
            </a:r>
          </a:p>
          <a:p>
            <a:pPr algn="just" defTabSz="870701">
              <a:buClr>
                <a:srgbClr val="DDDDDD"/>
              </a:buClr>
            </a:pPr>
            <a:r>
              <a:rPr lang="es-ES" sz="3048" b="1" dirty="0">
                <a:ln w="50800"/>
                <a:solidFill>
                  <a:schemeClr val="tx1"/>
                </a:solidFill>
                <a:latin typeface="Times New Roman" panose="02020603050405020304" pitchFamily="18" charset="0"/>
                <a:cs typeface="Times New Roman" panose="02020603050405020304" pitchFamily="18" charset="0"/>
              </a:rPr>
              <a:t>Dr. </a:t>
            </a:r>
            <a:r>
              <a:rPr lang="es-ES" sz="3048" b="1" dirty="0" smtClean="0">
                <a:ln w="50800"/>
                <a:solidFill>
                  <a:schemeClr val="tx1"/>
                </a:solidFill>
                <a:latin typeface="Times New Roman" panose="02020603050405020304" pitchFamily="18" charset="0"/>
                <a:cs typeface="Times New Roman" panose="02020603050405020304" pitchFamily="18" charset="0"/>
              </a:rPr>
              <a:t>Gelacio Gómez </a:t>
            </a:r>
            <a:r>
              <a:rPr lang="es-ES" sz="3048" b="1" dirty="0" err="1" smtClean="0">
                <a:ln w="50800"/>
                <a:solidFill>
                  <a:schemeClr val="tx1"/>
                </a:solidFill>
                <a:latin typeface="Times New Roman" panose="02020603050405020304" pitchFamily="18" charset="0"/>
                <a:cs typeface="Times New Roman" panose="02020603050405020304" pitchFamily="18" charset="0"/>
              </a:rPr>
              <a:t>MSc</a:t>
            </a:r>
            <a:r>
              <a:rPr lang="es-ES" sz="3048" b="1" dirty="0" smtClean="0">
                <a:ln w="50800"/>
                <a:solidFill>
                  <a:schemeClr val="tx1"/>
                </a:solidFill>
                <a:latin typeface="Times New Roman" panose="02020603050405020304" pitchFamily="18" charset="0"/>
                <a:cs typeface="Times New Roman" panose="02020603050405020304" pitchFamily="18" charset="0"/>
              </a:rPr>
              <a:t>.</a:t>
            </a:r>
            <a:endParaRPr lang="es-ES" sz="3048" b="1" dirty="0">
              <a:ln w="50800"/>
              <a:solidFill>
                <a:schemeClr val="tx1"/>
              </a:solidFill>
              <a:latin typeface="Times New Roman" panose="02020603050405020304" pitchFamily="18" charset="0"/>
              <a:cs typeface="Times New Roman" panose="02020603050405020304" pitchFamily="18" charset="0"/>
            </a:endParaRPr>
          </a:p>
          <a:p>
            <a:pPr algn="just" defTabSz="870701">
              <a:buClr>
                <a:srgbClr val="DDDDDD"/>
              </a:buClr>
            </a:pPr>
            <a:endParaRPr lang="es-ES" sz="3048" b="1" dirty="0">
              <a:ln w="50800"/>
              <a:solidFill>
                <a:schemeClr val="tx1"/>
              </a:solidFill>
              <a:latin typeface="Times New Roman" panose="02020603050405020304" pitchFamily="18" charset="0"/>
              <a:cs typeface="Times New Roman" panose="02020603050405020304" pitchFamily="18" charset="0"/>
            </a:endParaRPr>
          </a:p>
          <a:p>
            <a:pPr algn="just" defTabSz="870701">
              <a:buClr>
                <a:srgbClr val="DDDDDD"/>
              </a:buClr>
            </a:pPr>
            <a:r>
              <a:rPr lang="es-ES" sz="3048" b="1" dirty="0">
                <a:ln w="50800"/>
                <a:solidFill>
                  <a:schemeClr val="tx1"/>
                </a:solidFill>
                <a:latin typeface="Times New Roman" panose="02020603050405020304" pitchFamily="18" charset="0"/>
                <a:cs typeface="Times New Roman" panose="02020603050405020304" pitchFamily="18" charset="0"/>
              </a:rPr>
              <a:t>Codirector</a:t>
            </a:r>
          </a:p>
          <a:p>
            <a:pPr algn="just" defTabSz="870701">
              <a:buClr>
                <a:srgbClr val="DDDDDD"/>
              </a:buClr>
            </a:pPr>
            <a:r>
              <a:rPr lang="es-ES" sz="3048" b="1" dirty="0">
                <a:ln w="50800"/>
                <a:solidFill>
                  <a:schemeClr val="tx1"/>
                </a:solidFill>
                <a:latin typeface="Times New Roman" panose="02020603050405020304" pitchFamily="18" charset="0"/>
                <a:cs typeface="Times New Roman" panose="02020603050405020304" pitchFamily="18" charset="0"/>
              </a:rPr>
              <a:t>Dr. </a:t>
            </a:r>
            <a:r>
              <a:rPr lang="es-ES" sz="3048" b="1" dirty="0" smtClean="0">
                <a:ln w="50800"/>
                <a:solidFill>
                  <a:schemeClr val="tx1"/>
                </a:solidFill>
                <a:latin typeface="Times New Roman" panose="02020603050405020304" pitchFamily="18" charset="0"/>
                <a:cs typeface="Times New Roman" panose="02020603050405020304" pitchFamily="18" charset="0"/>
              </a:rPr>
              <a:t>Félix </a:t>
            </a:r>
            <a:r>
              <a:rPr lang="es-ES" sz="3048" b="1" dirty="0">
                <a:ln w="50800"/>
                <a:solidFill>
                  <a:schemeClr val="tx1"/>
                </a:solidFill>
                <a:latin typeface="Times New Roman" panose="02020603050405020304" pitchFamily="18" charset="0"/>
                <a:cs typeface="Times New Roman" panose="02020603050405020304" pitchFamily="18" charset="0"/>
              </a:rPr>
              <a:t>Valdivieso </a:t>
            </a:r>
            <a:r>
              <a:rPr lang="es-ES" sz="3048" b="1" dirty="0" err="1">
                <a:ln w="50800"/>
                <a:solidFill>
                  <a:schemeClr val="tx1"/>
                </a:solidFill>
                <a:latin typeface="Times New Roman" panose="02020603050405020304" pitchFamily="18" charset="0"/>
                <a:cs typeface="Times New Roman" panose="02020603050405020304" pitchFamily="18" charset="0"/>
              </a:rPr>
              <a:t>MSc</a:t>
            </a:r>
            <a:r>
              <a:rPr lang="es-ES" sz="3048" b="1" dirty="0">
                <a:ln w="50800"/>
                <a:solidFill>
                  <a:schemeClr val="tx1"/>
                </a:solidFill>
                <a:latin typeface="Times New Roman" panose="02020603050405020304" pitchFamily="18" charset="0"/>
                <a:cs typeface="Times New Roman" panose="02020603050405020304" pitchFamily="18" charset="0"/>
              </a:rPr>
              <a:t>.</a:t>
            </a:r>
          </a:p>
          <a:p>
            <a:pPr marL="65303" algn="just" defTabSz="870701">
              <a:buClr>
                <a:srgbClr val="DDDDDD"/>
              </a:buClr>
            </a:pPr>
            <a:endParaRPr lang="es-ES" sz="3048" b="1" dirty="0">
              <a:ln w="50800"/>
              <a:solidFill>
                <a:schemeClr val="tx1"/>
              </a:solidFill>
              <a:latin typeface="Times New Roman" panose="02020603050405020304" pitchFamily="18" charset="0"/>
              <a:cs typeface="Times New Roman" panose="02020603050405020304" pitchFamily="18" charset="0"/>
            </a:endParaRPr>
          </a:p>
        </p:txBody>
      </p:sp>
      <p:sp>
        <p:nvSpPr>
          <p:cNvPr id="4" name="3 Rectángulo"/>
          <p:cNvSpPr/>
          <p:nvPr/>
        </p:nvSpPr>
        <p:spPr>
          <a:xfrm>
            <a:off x="4353059" y="4732595"/>
            <a:ext cx="6528964" cy="1495035"/>
          </a:xfrm>
          <a:prstGeom prst="rect">
            <a:avLst/>
          </a:prstGeom>
        </p:spPr>
        <p:txBody>
          <a:bodyPr wrap="square" lIns="87069" tIns="43534" rIns="87069" bIns="43534">
            <a:spAutoFit/>
          </a:bodyPr>
          <a:lstStyle/>
          <a:p>
            <a:pPr algn="just" defTabSz="870701"/>
            <a:r>
              <a:rPr lang="es-ES" sz="3048" b="1" dirty="0">
                <a:ln w="50800"/>
                <a:latin typeface="Times New Roman" panose="02020603050405020304" pitchFamily="18" charset="0"/>
                <a:cs typeface="Times New Roman" panose="02020603050405020304" pitchFamily="18" charset="0"/>
              </a:rPr>
              <a:t>Autores</a:t>
            </a:r>
          </a:p>
          <a:p>
            <a:pPr marL="65303" algn="just" defTabSz="870701"/>
            <a:r>
              <a:rPr lang="es-ES" sz="3048" b="1" dirty="0" smtClean="0">
                <a:ln w="50800"/>
                <a:latin typeface="Times New Roman" panose="02020603050405020304" pitchFamily="18" charset="0"/>
                <a:cs typeface="Times New Roman" panose="02020603050405020304" pitchFamily="18" charset="0"/>
              </a:rPr>
              <a:t>Héctor Leonardo Intriago Zambrano</a:t>
            </a:r>
            <a:endParaRPr lang="es-ES" sz="3048" b="1" dirty="0">
              <a:ln w="50800"/>
              <a:latin typeface="Times New Roman" panose="02020603050405020304" pitchFamily="18" charset="0"/>
              <a:cs typeface="Times New Roman" panose="02020603050405020304" pitchFamily="18" charset="0"/>
            </a:endParaRPr>
          </a:p>
          <a:p>
            <a:pPr marL="65303" algn="just" defTabSz="870701"/>
            <a:r>
              <a:rPr lang="es-ES" sz="3048" b="1" dirty="0" smtClean="0">
                <a:ln w="50800"/>
                <a:latin typeface="Times New Roman" panose="02020603050405020304" pitchFamily="18" charset="0"/>
                <a:cs typeface="Times New Roman" panose="02020603050405020304" pitchFamily="18" charset="0"/>
              </a:rPr>
              <a:t>David Esteban Mendoza Bombon</a:t>
            </a:r>
            <a:endParaRPr lang="es-ES" sz="3048" b="1" dirty="0">
              <a:ln w="50800"/>
              <a:latin typeface="Times New Roman" panose="02020603050405020304" pitchFamily="18" charset="0"/>
              <a:cs typeface="Times New Roman" panose="02020603050405020304" pitchFamily="18" charset="0"/>
            </a:endParaRPr>
          </a:p>
        </p:txBody>
      </p:sp>
      <p:cxnSp>
        <p:nvCxnSpPr>
          <p:cNvPr id="5" name="7 Conector recto"/>
          <p:cNvCxnSpPr/>
          <p:nvPr/>
        </p:nvCxnSpPr>
        <p:spPr>
          <a:xfrm>
            <a:off x="930674" y="957278"/>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8" name="13 Conector recto"/>
          <p:cNvCxnSpPr/>
          <p:nvPr/>
        </p:nvCxnSpPr>
        <p:spPr>
          <a:xfrm>
            <a:off x="1109196" y="957278"/>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49580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08140" y="1940417"/>
            <a:ext cx="10869212" cy="3777622"/>
          </a:xfrm>
        </p:spPr>
        <p:txBody>
          <a:bodyPr>
            <a:noAutofit/>
          </a:bodyPr>
          <a:lstStyle/>
          <a:p>
            <a:pPr algn="just"/>
            <a:r>
              <a:rPr lang="es-EC" sz="2800" dirty="0" smtClean="0">
                <a:ea typeface="Times New Roman" panose="02020603050405020304" pitchFamily="18" charset="0"/>
              </a:rPr>
              <a:t>Existe </a:t>
            </a:r>
            <a:r>
              <a:rPr lang="es-EC" sz="2800" dirty="0">
                <a:ea typeface="Times New Roman" panose="02020603050405020304" pitchFamily="18" charset="0"/>
              </a:rPr>
              <a:t>una prevalencia de brucelosis animal del 0,68 %, aunque el valor no es significativo  actualmente existe la enfermedad en algunos sectores, lo que se convierte en un riesgo, debido a que no existe una cultura de prevención de la enfermedad, pues la mayoría de ganaderos no realiza un manejo sanitario preventivo  a través de la vacunación de sus animales, además existe el riesgo de transmisión a las personas en campo y a los que consumen los subproductos lácteos</a:t>
            </a:r>
            <a:r>
              <a:rPr lang="es-EC" sz="2800" dirty="0" smtClean="0">
                <a:ea typeface="Times New Roman" panose="02020603050405020304" pitchFamily="18" charset="0"/>
              </a:rPr>
              <a:t>.</a:t>
            </a:r>
            <a:endParaRPr lang="es-EC" sz="2800" dirty="0">
              <a:ea typeface="Times New Roman" panose="02020603050405020304" pitchFamily="18" charset="0"/>
            </a:endParaRPr>
          </a:p>
        </p:txBody>
      </p:sp>
      <p:sp>
        <p:nvSpPr>
          <p:cNvPr id="4" name="1 Título"/>
          <p:cNvSpPr txBox="1">
            <a:spLocks/>
          </p:cNvSpPr>
          <p:nvPr/>
        </p:nvSpPr>
        <p:spPr>
          <a:xfrm>
            <a:off x="2046300" y="943343"/>
            <a:ext cx="8023820" cy="576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cs typeface="Times New Roman" panose="02020603050405020304" pitchFamily="18" charset="0"/>
              </a:rPr>
              <a:t>CONCLUSIONES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endParaRPr>
          </a:p>
        </p:txBody>
      </p:sp>
    </p:spTree>
    <p:extLst>
      <p:ext uri="{BB962C8B-B14F-4D97-AF65-F5344CB8AC3E}">
        <p14:creationId xmlns:p14="http://schemas.microsoft.com/office/powerpoint/2010/main" val="3845505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36179" y="2378301"/>
            <a:ext cx="9916170" cy="3777622"/>
          </a:xfrm>
        </p:spPr>
        <p:txBody>
          <a:bodyPr>
            <a:normAutofit/>
          </a:bodyPr>
          <a:lstStyle/>
          <a:p>
            <a:pPr algn="just"/>
            <a:r>
              <a:rPr lang="es-EC" sz="3200" dirty="0">
                <a:ea typeface="Times New Roman" panose="02020603050405020304" pitchFamily="18" charset="0"/>
              </a:rPr>
              <a:t>Se puede considerar que existe relación entre la brucelosis humana y animal ya que los análisis muestran que existe prevalencia con un porcentaje del  4,61 % y el 0,68% respectivamente, por lo que se deben tomar las medidas correctivas para controlar la enfermedad.</a:t>
            </a:r>
          </a:p>
          <a:p>
            <a:pPr marL="0" indent="0" algn="just">
              <a:buNone/>
            </a:pPr>
            <a:endParaRPr lang="es-EC" sz="3200" dirty="0"/>
          </a:p>
        </p:txBody>
      </p:sp>
      <p:sp>
        <p:nvSpPr>
          <p:cNvPr id="5" name="1 Título"/>
          <p:cNvSpPr txBox="1">
            <a:spLocks/>
          </p:cNvSpPr>
          <p:nvPr/>
        </p:nvSpPr>
        <p:spPr>
          <a:xfrm>
            <a:off x="2046300" y="943343"/>
            <a:ext cx="8023820" cy="576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cs typeface="Times New Roman" panose="02020603050405020304" pitchFamily="18" charset="0"/>
              </a:rPr>
              <a:t>CONCLUSIONES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488" y="61013"/>
            <a:ext cx="1012722" cy="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602302" y="128827"/>
            <a:ext cx="3078525" cy="56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386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9837" y="1709711"/>
            <a:ext cx="11088878" cy="5167606"/>
          </a:xfrm>
        </p:spPr>
        <p:txBody>
          <a:bodyPr>
            <a:noAutofit/>
          </a:bodyPr>
          <a:lstStyle/>
          <a:p>
            <a:pPr algn="just"/>
            <a:r>
              <a:rPr lang="es-EC" sz="2800" dirty="0"/>
              <a:t>Coordinar con el Ministerio de Salud Pública del Ecuador, para que las personas que resultaron positivas, se les realicen el análisis después de seis meses como lo recomienda el Centro Internacional de Zoonosis y determinar el mejor tratamiento a seguir</a:t>
            </a:r>
            <a:r>
              <a:rPr lang="es-EC" sz="2800" dirty="0" smtClean="0"/>
              <a:t>.</a:t>
            </a:r>
            <a:r>
              <a:rPr lang="es-EC" sz="2800" dirty="0"/>
              <a:t> </a:t>
            </a:r>
          </a:p>
          <a:p>
            <a:pPr marL="0" indent="0" algn="just">
              <a:buNone/>
            </a:pPr>
            <a:endParaRPr lang="es-EC" sz="2800" dirty="0"/>
          </a:p>
          <a:p>
            <a:pPr algn="just"/>
            <a:r>
              <a:rPr lang="es-EC" sz="2800" dirty="0"/>
              <a:t>Tener precaución con el manejo de secreciones, placentas las cuales se debe incinerar o enterrar con cal así como tener precaución en el consumo de productos y subproductos lácteos no pasteurizados; ya que todos estos son un foco de infección</a:t>
            </a:r>
            <a:r>
              <a:rPr lang="es-EC" sz="2800" dirty="0" smtClean="0"/>
              <a:t>.</a:t>
            </a:r>
            <a:r>
              <a:rPr lang="es-EC" sz="2800" dirty="0"/>
              <a:t> </a:t>
            </a:r>
            <a:endParaRPr lang="es-EC" sz="2800" dirty="0" smtClean="0"/>
          </a:p>
        </p:txBody>
      </p:sp>
      <p:sp>
        <p:nvSpPr>
          <p:cNvPr id="4" name="1 Título"/>
          <p:cNvSpPr txBox="1">
            <a:spLocks/>
          </p:cNvSpPr>
          <p:nvPr/>
        </p:nvSpPr>
        <p:spPr>
          <a:xfrm>
            <a:off x="1569783" y="943343"/>
            <a:ext cx="8023820" cy="576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cs typeface="Times New Roman" panose="02020603050405020304" pitchFamily="18" charset="0"/>
              </a:rPr>
              <a:t>RECOMENDACIONES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061" y="86771"/>
            <a:ext cx="1012722" cy="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434875" y="77311"/>
            <a:ext cx="3078525" cy="56637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8"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54110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74813" y="1837384"/>
            <a:ext cx="10160872" cy="3777622"/>
          </a:xfrm>
        </p:spPr>
        <p:txBody>
          <a:bodyPr>
            <a:normAutofit/>
          </a:bodyPr>
          <a:lstStyle/>
          <a:p>
            <a:pPr algn="just"/>
            <a:r>
              <a:rPr lang="es-EC" sz="2800" dirty="0"/>
              <a:t>Realizar capacitaciones permanentes, a través de los técnicos del MAGAP a los productores ganaderos de la Provincia con la finalidad de crear conciencia en las personas, principalmente para que mejoren sus prácticas sanitarias, puesto que la mejor medida de prevención es la vacunación, que la mayoría no la utiliza por el desconocimiento existente. </a:t>
            </a:r>
          </a:p>
          <a:p>
            <a:pPr algn="just"/>
            <a:endParaRPr lang="es-EC" sz="2800" dirty="0"/>
          </a:p>
        </p:txBody>
      </p:sp>
      <p:sp>
        <p:nvSpPr>
          <p:cNvPr id="4" name="1 Título"/>
          <p:cNvSpPr txBox="1">
            <a:spLocks/>
          </p:cNvSpPr>
          <p:nvPr/>
        </p:nvSpPr>
        <p:spPr>
          <a:xfrm>
            <a:off x="2072058" y="943343"/>
            <a:ext cx="8023820" cy="576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cs typeface="Times New Roman" panose="02020603050405020304" pitchFamily="18" charset="0"/>
              </a:rPr>
              <a:t>RECOMENDACIONES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061" y="61013"/>
            <a:ext cx="1012722" cy="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434875" y="51553"/>
            <a:ext cx="3078525" cy="56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245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97800" y="1726500"/>
            <a:ext cx="10979552" cy="4493996"/>
          </a:xfrm>
        </p:spPr>
        <p:txBody>
          <a:bodyPr>
            <a:noAutofit/>
          </a:bodyPr>
          <a:lstStyle/>
          <a:p>
            <a:pPr algn="just"/>
            <a:r>
              <a:rPr lang="es-EC" sz="2800" dirty="0" smtClean="0"/>
              <a:t>Promover </a:t>
            </a:r>
            <a:r>
              <a:rPr lang="es-EC" sz="2800" dirty="0"/>
              <a:t>que Agrocalidad como organismo de control sanitario nacional exija e inspeccione la vacunación y revacunación según el caso para prevenir la enfermedad de las terneras entre los tres a ocho meses en las fincas de la Provincia</a:t>
            </a:r>
            <a:r>
              <a:rPr lang="es-EC" sz="2800" dirty="0" smtClean="0"/>
              <a:t>.</a:t>
            </a:r>
            <a:endParaRPr lang="es-EC" sz="2800" dirty="0"/>
          </a:p>
          <a:p>
            <a:pPr algn="just"/>
            <a:r>
              <a:rPr lang="es-EC" sz="2800" dirty="0"/>
              <a:t>Realizar exámenes sanitarios a los animales con síntomas de la enfermedad y recomendar el sacrificio de los que resulten positivos, además aplicar técnicas de reproducción como la inseminación artificial para evitar el </a:t>
            </a:r>
            <a:r>
              <a:rPr lang="es-EC" sz="2800" dirty="0" smtClean="0"/>
              <a:t>contagio reproductivo </a:t>
            </a:r>
            <a:r>
              <a:rPr lang="es-EC" sz="2800" dirty="0"/>
              <a:t>de los animales</a:t>
            </a:r>
            <a:r>
              <a:rPr lang="es-EC" sz="2800" dirty="0" smtClean="0"/>
              <a:t>.</a:t>
            </a:r>
            <a:endParaRPr lang="es-EC" sz="2800" dirty="0"/>
          </a:p>
        </p:txBody>
      </p:sp>
      <p:sp>
        <p:nvSpPr>
          <p:cNvPr id="4" name="1 Título"/>
          <p:cNvSpPr txBox="1">
            <a:spLocks/>
          </p:cNvSpPr>
          <p:nvPr/>
        </p:nvSpPr>
        <p:spPr>
          <a:xfrm>
            <a:off x="1569783" y="943343"/>
            <a:ext cx="8023820" cy="576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cs typeface="Times New Roman" panose="02020603050405020304" pitchFamily="18" charset="0"/>
              </a:rPr>
              <a:t>RECOMENDACIONES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061" y="86771"/>
            <a:ext cx="1012722" cy="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434875" y="77311"/>
            <a:ext cx="3078525" cy="56637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8"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39481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8339" y="193182"/>
            <a:ext cx="7881942" cy="6664817"/>
          </a:xfrm>
          <a:prstGeom prst="rect">
            <a:avLst/>
          </a:prstGeom>
        </p:spPr>
      </p:pic>
      <p:pic>
        <p:nvPicPr>
          <p:cNvPr id="5" name="Imagen 4"/>
          <p:cNvPicPr>
            <a:picLocks noChangeAspect="1"/>
          </p:cNvPicPr>
          <p:nvPr/>
        </p:nvPicPr>
        <p:blipFill>
          <a:blip r:embed="rId3"/>
          <a:stretch>
            <a:fillRect/>
          </a:stretch>
        </p:blipFill>
        <p:spPr>
          <a:xfrm>
            <a:off x="7920282" y="206061"/>
            <a:ext cx="4284598" cy="6651937"/>
          </a:xfrm>
          <a:prstGeom prst="rect">
            <a:avLst/>
          </a:prstGeom>
        </p:spPr>
      </p:pic>
      <p:sp>
        <p:nvSpPr>
          <p:cNvPr id="6" name="Rectángulo 5"/>
          <p:cNvSpPr/>
          <p:nvPr/>
        </p:nvSpPr>
        <p:spPr>
          <a:xfrm rot="20968146">
            <a:off x="4434984" y="2791828"/>
            <a:ext cx="5210254" cy="923330"/>
          </a:xfrm>
          <a:prstGeom prst="rect">
            <a:avLst/>
          </a:prstGeom>
          <a:noFill/>
          <a:ln>
            <a:solidFill>
              <a:srgbClr val="FFC000"/>
            </a:solidFill>
          </a:ln>
        </p:spPr>
        <p:txBody>
          <a:bodyPr wrap="square" lIns="91440" tIns="45720" rIns="91440" bIns="45720">
            <a:spAutoFit/>
          </a:bodyPr>
          <a:lstStyle/>
          <a:p>
            <a:pPr algn="ct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GRACIAS</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369852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02" y="86771"/>
            <a:ext cx="1034876" cy="66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9229923" y="86771"/>
            <a:ext cx="2538501" cy="467021"/>
          </a:xfrm>
          <a:prstGeom prst="rect">
            <a:avLst/>
          </a:prstGeom>
          <a:noFill/>
          <a:extLst>
            <a:ext uri="{909E8E84-426E-40DD-AFC4-6F175D3DCCD1}">
              <a14:hiddenFill xmlns:a14="http://schemas.microsoft.com/office/drawing/2010/main">
                <a:solidFill>
                  <a:srgbClr val="FFFFFF"/>
                </a:solidFill>
              </a14:hiddenFill>
            </a:ext>
          </a:extLst>
        </p:spPr>
      </p:pic>
      <p:sp>
        <p:nvSpPr>
          <p:cNvPr id="12" name="11 Título"/>
          <p:cNvSpPr>
            <a:spLocks noGrp="1"/>
          </p:cNvSpPr>
          <p:nvPr>
            <p:ph type="ctrTitle"/>
          </p:nvPr>
        </p:nvSpPr>
        <p:spPr>
          <a:xfrm>
            <a:off x="3284258" y="292864"/>
            <a:ext cx="4946210" cy="457614"/>
          </a:xfrm>
        </p:spPr>
        <p:txBody>
          <a:bodyPr vert="horz">
            <a:noAutofit/>
          </a:bodyPr>
          <a:lstStyle/>
          <a:p>
            <a:pPr marL="169304"/>
            <a:r>
              <a:rPr lang="es-EC" sz="3810" b="1" dirty="0">
                <a:ln w="17780" cmpd="sng">
                  <a:solidFill>
                    <a:schemeClr val="bg1"/>
                  </a:solidFill>
                  <a:prstDash val="solid"/>
                  <a:miter lim="800000"/>
                </a:ln>
                <a:solidFill>
                  <a:schemeClr val="tx2">
                    <a:lumMod val="75000"/>
                  </a:schemeClr>
                </a:solidFill>
                <a:effectLst>
                  <a:outerShdw blurRad="55000" dist="50800" dir="5400000" algn="tl">
                    <a:srgbClr val="000000">
                      <a:alpha val="33000"/>
                    </a:srgbClr>
                  </a:outerShdw>
                </a:effectLst>
                <a:latin typeface="Arial" panose="020B0604020202020204" pitchFamily="34" charset="0"/>
                <a:cs typeface="Arial" panose="020B0604020202020204" pitchFamily="34" charset="0"/>
              </a:rPr>
              <a:t>INTRODUCCIÓN</a:t>
            </a:r>
          </a:p>
        </p:txBody>
      </p:sp>
      <p:grpSp>
        <p:nvGrpSpPr>
          <p:cNvPr id="28" name="27 Grupo"/>
          <p:cNvGrpSpPr/>
          <p:nvPr/>
        </p:nvGrpSpPr>
        <p:grpSpPr>
          <a:xfrm>
            <a:off x="1086914" y="1004833"/>
            <a:ext cx="3057257" cy="1259993"/>
            <a:chOff x="257838" y="989765"/>
            <a:chExt cx="3210120" cy="1322991"/>
          </a:xfrm>
        </p:grpSpPr>
        <p:sp>
          <p:nvSpPr>
            <p:cNvPr id="4" name="3 Rectángulo"/>
            <p:cNvSpPr/>
            <p:nvPr/>
          </p:nvSpPr>
          <p:spPr>
            <a:xfrm>
              <a:off x="257838" y="1440210"/>
              <a:ext cx="2554875" cy="872546"/>
            </a:xfrm>
            <a:prstGeom prst="rect">
              <a:avLst/>
            </a:prstGeom>
          </p:spPr>
          <p:txBody>
            <a:bodyPr wrap="square">
              <a:spAutoFit/>
            </a:bodyPr>
            <a:lstStyle/>
            <a:p>
              <a:pPr algn="ctr"/>
              <a:r>
                <a:rPr lang="es-EC" sz="1600" dirty="0"/>
                <a:t>(Agrocalidad, 2009</a:t>
              </a:r>
              <a:r>
                <a:rPr lang="es-EC" sz="1600" dirty="0" smtClean="0"/>
                <a:t>).</a:t>
              </a:r>
            </a:p>
            <a:p>
              <a:r>
                <a:rPr lang="es-EC" sz="1600" dirty="0" smtClean="0"/>
                <a:t>Zoonósica, ampliamente </a:t>
              </a:r>
              <a:r>
                <a:rPr lang="es-EC" sz="1600" dirty="0"/>
                <a:t>difundida</a:t>
              </a:r>
            </a:p>
          </p:txBody>
        </p:sp>
        <p:sp>
          <p:nvSpPr>
            <p:cNvPr id="17" name="16 Flecha derecha"/>
            <p:cNvSpPr/>
            <p:nvPr/>
          </p:nvSpPr>
          <p:spPr>
            <a:xfrm rot="19568107">
              <a:off x="2390873" y="989765"/>
              <a:ext cx="1077085" cy="389336"/>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grpSp>
      <p:grpSp>
        <p:nvGrpSpPr>
          <p:cNvPr id="29" name="28 Grupo"/>
          <p:cNvGrpSpPr/>
          <p:nvPr/>
        </p:nvGrpSpPr>
        <p:grpSpPr>
          <a:xfrm>
            <a:off x="7457827" y="1038627"/>
            <a:ext cx="3602938" cy="1212346"/>
            <a:chOff x="6830593" y="1090558"/>
            <a:chExt cx="3783085" cy="1272962"/>
          </a:xfrm>
        </p:grpSpPr>
        <p:sp>
          <p:nvSpPr>
            <p:cNvPr id="5" name="4 Rectángulo"/>
            <p:cNvSpPr/>
            <p:nvPr/>
          </p:nvSpPr>
          <p:spPr>
            <a:xfrm>
              <a:off x="7088391" y="1440210"/>
              <a:ext cx="3525287" cy="923310"/>
            </a:xfrm>
            <a:prstGeom prst="rect">
              <a:avLst/>
            </a:prstGeom>
          </p:spPr>
          <p:txBody>
            <a:bodyPr wrap="square">
              <a:spAutoFit/>
            </a:bodyPr>
            <a:lstStyle/>
            <a:p>
              <a:pPr algn="ctr"/>
              <a:r>
                <a:rPr lang="es-EC" sz="1600" dirty="0" err="1" smtClean="0"/>
                <a:t>Oliviera</a:t>
              </a:r>
              <a:r>
                <a:rPr lang="es-EC" sz="1600" dirty="0" smtClean="0"/>
                <a:t> (2000). </a:t>
              </a:r>
              <a:endParaRPr lang="es-EC" sz="1714" dirty="0" smtClean="0">
                <a:ln w="50800"/>
                <a:cs typeface="Times New Roman" panose="02020603050405020304" pitchFamily="18" charset="0"/>
              </a:endParaRPr>
            </a:p>
            <a:p>
              <a:pPr algn="ctr"/>
              <a:r>
                <a:rPr lang="es-EC" sz="1714" dirty="0" smtClean="0">
                  <a:ln w="50800"/>
                  <a:cs typeface="Times New Roman" panose="02020603050405020304" pitchFamily="18" charset="0"/>
                </a:rPr>
                <a:t>Enfermedad Infectocontagiosa</a:t>
              </a:r>
            </a:p>
            <a:p>
              <a:pPr algn="ctr"/>
              <a:r>
                <a:rPr lang="es-EC" sz="1600" i="1" dirty="0" err="1"/>
                <a:t>Brucella</a:t>
              </a:r>
              <a:r>
                <a:rPr lang="es-EC" sz="1600" i="1" dirty="0"/>
                <a:t> </a:t>
              </a:r>
              <a:r>
                <a:rPr lang="es-EC" sz="1600" i="1" dirty="0" err="1"/>
                <a:t>abortus</a:t>
              </a:r>
              <a:r>
                <a:rPr lang="es-EC" sz="1714" dirty="0" smtClean="0">
                  <a:ln w="50800"/>
                  <a:cs typeface="Times New Roman" panose="02020603050405020304" pitchFamily="18" charset="0"/>
                </a:rPr>
                <a:t> </a:t>
              </a:r>
            </a:p>
          </p:txBody>
        </p:sp>
        <p:sp>
          <p:nvSpPr>
            <p:cNvPr id="25" name="24 Flecha derecha"/>
            <p:cNvSpPr/>
            <p:nvPr/>
          </p:nvSpPr>
          <p:spPr>
            <a:xfrm rot="12340254">
              <a:off x="6830593" y="1090558"/>
              <a:ext cx="1134004" cy="389337"/>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grpSp>
      <p:grpSp>
        <p:nvGrpSpPr>
          <p:cNvPr id="30" name="29 Grupo"/>
          <p:cNvGrpSpPr/>
          <p:nvPr/>
        </p:nvGrpSpPr>
        <p:grpSpPr>
          <a:xfrm>
            <a:off x="1008352" y="3201167"/>
            <a:ext cx="2961697" cy="1323439"/>
            <a:chOff x="58645" y="3361226"/>
            <a:chExt cx="3109782" cy="1389611"/>
          </a:xfrm>
        </p:grpSpPr>
        <p:sp>
          <p:nvSpPr>
            <p:cNvPr id="6" name="5 Rectángulo"/>
            <p:cNvSpPr/>
            <p:nvPr/>
          </p:nvSpPr>
          <p:spPr>
            <a:xfrm>
              <a:off x="58645" y="3361226"/>
              <a:ext cx="2600261" cy="1389611"/>
            </a:xfrm>
            <a:prstGeom prst="rect">
              <a:avLst/>
            </a:prstGeom>
          </p:spPr>
          <p:txBody>
            <a:bodyPr wrap="square">
              <a:spAutoFit/>
            </a:bodyPr>
            <a:lstStyle/>
            <a:p>
              <a:r>
                <a:rPr lang="es-EC" sz="1600" dirty="0" smtClean="0"/>
                <a:t>MAGAP (2009).</a:t>
              </a:r>
            </a:p>
            <a:p>
              <a:r>
                <a:rPr lang="es-EC" sz="1600" dirty="0"/>
                <a:t>disminución de la eficiencia reproductiva </a:t>
              </a:r>
            </a:p>
            <a:p>
              <a:endParaRPr lang="es-EC" sz="1600" dirty="0" smtClean="0"/>
            </a:p>
            <a:p>
              <a:endParaRPr lang="es-EC" sz="1600" dirty="0"/>
            </a:p>
          </p:txBody>
        </p:sp>
        <p:sp>
          <p:nvSpPr>
            <p:cNvPr id="26" name="25 Flecha derecha"/>
            <p:cNvSpPr/>
            <p:nvPr/>
          </p:nvSpPr>
          <p:spPr>
            <a:xfrm>
              <a:off x="2231233" y="4032498"/>
              <a:ext cx="937194" cy="389337"/>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grpSp>
      <p:sp>
        <p:nvSpPr>
          <p:cNvPr id="19" name="18 Flecha arriba y abajo"/>
          <p:cNvSpPr/>
          <p:nvPr/>
        </p:nvSpPr>
        <p:spPr>
          <a:xfrm>
            <a:off x="5600931" y="4223093"/>
            <a:ext cx="312865" cy="623307"/>
          </a:xfrm>
          <a:prstGeom prst="up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grpSp>
        <p:nvGrpSpPr>
          <p:cNvPr id="2048" name="2047 Grupo"/>
          <p:cNvGrpSpPr/>
          <p:nvPr/>
        </p:nvGrpSpPr>
        <p:grpSpPr>
          <a:xfrm>
            <a:off x="7113332" y="3360334"/>
            <a:ext cx="3667176" cy="1174410"/>
            <a:chOff x="-76633" y="5883246"/>
            <a:chExt cx="3850535" cy="1233131"/>
          </a:xfrm>
        </p:grpSpPr>
        <p:sp>
          <p:nvSpPr>
            <p:cNvPr id="9" name="8 Rectángulo"/>
            <p:cNvSpPr/>
            <p:nvPr/>
          </p:nvSpPr>
          <p:spPr>
            <a:xfrm>
              <a:off x="-76633" y="5883246"/>
              <a:ext cx="3850535" cy="927889"/>
            </a:xfrm>
            <a:prstGeom prst="rect">
              <a:avLst/>
            </a:prstGeom>
          </p:spPr>
          <p:txBody>
            <a:bodyPr>
              <a:spAutoFit/>
            </a:bodyPr>
            <a:lstStyle/>
            <a:p>
              <a:pPr algn="ctr"/>
              <a:r>
                <a:rPr lang="es-EC" sz="1714" dirty="0" smtClean="0">
                  <a:ln w="50800"/>
                  <a:cs typeface="Times New Roman" panose="02020603050405020304" pitchFamily="18" charset="0"/>
                </a:rPr>
                <a:t>MAGAP (2009).</a:t>
              </a:r>
            </a:p>
            <a:p>
              <a:pPr algn="ctr"/>
              <a:r>
                <a:rPr lang="es-EC" sz="1714" dirty="0" smtClean="0">
                  <a:ln w="50800"/>
                  <a:cs typeface="Times New Roman" panose="02020603050405020304" pitchFamily="18" charset="0"/>
                </a:rPr>
                <a:t>Disminución del numero de crías al año</a:t>
              </a:r>
              <a:endParaRPr lang="es-EC" sz="1714" dirty="0">
                <a:ln w="50800"/>
                <a:cs typeface="Times New Roman" panose="02020603050405020304" pitchFamily="18" charset="0"/>
              </a:endParaRPr>
            </a:p>
          </p:txBody>
        </p:sp>
        <p:sp>
          <p:nvSpPr>
            <p:cNvPr id="20" name="19 Cheurón"/>
            <p:cNvSpPr/>
            <p:nvPr/>
          </p:nvSpPr>
          <p:spPr>
            <a:xfrm rot="5400000">
              <a:off x="1667799" y="6758571"/>
              <a:ext cx="361668" cy="353943"/>
            </a:xfrm>
            <a:prstGeom prst="chevron">
              <a:avLst/>
            </a:prstGeom>
            <a:solidFill>
              <a:srgbClr val="00B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solidFill>
                  <a:schemeClr val="tx1"/>
                </a:solidFill>
              </a:endParaRPr>
            </a:p>
          </p:txBody>
        </p:sp>
      </p:grpSp>
      <p:sp>
        <p:nvSpPr>
          <p:cNvPr id="22" name="21 Terminador"/>
          <p:cNvSpPr/>
          <p:nvPr/>
        </p:nvSpPr>
        <p:spPr>
          <a:xfrm>
            <a:off x="7242318" y="5163964"/>
            <a:ext cx="3746292" cy="1103122"/>
          </a:xfrm>
          <a:prstGeom prst="flowChartTerminator">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714" b="1" dirty="0" smtClean="0">
                <a:solidFill>
                  <a:schemeClr val="tx1"/>
                </a:solidFill>
                <a:latin typeface="Arial" panose="020B0604020202020204" pitchFamily="34" charset="0"/>
                <a:cs typeface="Arial" panose="020B0604020202020204" pitchFamily="34" charset="0"/>
              </a:rPr>
              <a:t>MENOS INGRESOS ECONÓMICOS AL PEQUEÑO PRODUCTOR</a:t>
            </a:r>
            <a:endParaRPr lang="es-EC" sz="1714" dirty="0">
              <a:latin typeface="Arial" panose="020B0604020202020204" pitchFamily="34" charset="0"/>
              <a:cs typeface="Arial" panose="020B0604020202020204" pitchFamily="34" charset="0"/>
            </a:endParaRPr>
          </a:p>
        </p:txBody>
      </p:sp>
      <p:pic>
        <p:nvPicPr>
          <p:cNvPr id="2" name="Picture 2" descr="http://t2.gstatic.com/images?q=tbn:ANd9GcT5fqaqz99ul8RalmvO1CyDu553AJdIrrIZUYEUC-k9Nabs9tUCz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8929" y="767519"/>
            <a:ext cx="2556765" cy="1678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t2.gstatic.com/images?q=tbn:ANd9GcQlrgd24JjEzv1p6EJ6BOyGnF4H7QBk2WTA-DXnwpFGP8zZ1XS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8929" y="3233492"/>
            <a:ext cx="2381250" cy="24384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7 Conector recto"/>
          <p:cNvCxnSpPr/>
          <p:nvPr/>
        </p:nvCxnSpPr>
        <p:spPr>
          <a:xfrm>
            <a:off x="685976" y="960130"/>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23" name="13 Conector recto"/>
          <p:cNvCxnSpPr/>
          <p:nvPr/>
        </p:nvCxnSpPr>
        <p:spPr>
          <a:xfrm>
            <a:off x="864498" y="960130"/>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7912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a:spLocks noChangeArrowheads="1"/>
          </p:cNvSpPr>
          <p:nvPr/>
        </p:nvSpPr>
        <p:spPr bwMode="auto">
          <a:xfrm>
            <a:off x="1850231" y="1031875"/>
            <a:ext cx="464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EC"/>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s-EC" sz="2000" b="1">
                <a:latin typeface="Century Gothic" panose="020B0502020202020204" pitchFamily="34" charset="0"/>
              </a:rPr>
              <a:t>ENFERMEDAD REPRODUCTIVA</a:t>
            </a:r>
          </a:p>
        </p:txBody>
      </p:sp>
      <p:sp>
        <p:nvSpPr>
          <p:cNvPr id="5" name="6 CuadroTexto"/>
          <p:cNvSpPr txBox="1">
            <a:spLocks noChangeArrowheads="1"/>
          </p:cNvSpPr>
          <p:nvPr/>
        </p:nvSpPr>
        <p:spPr bwMode="auto">
          <a:xfrm>
            <a:off x="4409281" y="1736725"/>
            <a:ext cx="328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EC"/>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s-EC" sz="2000" b="1">
                <a:latin typeface="Century Gothic" panose="020B0502020202020204" pitchFamily="34" charset="0"/>
              </a:rPr>
              <a:t>SINTOMAS:</a:t>
            </a:r>
          </a:p>
        </p:txBody>
      </p:sp>
      <p:pic>
        <p:nvPicPr>
          <p:cNvPr id="6" name="Picture 6" descr="http://www.exopol.com/general/circulares/figuras/319/20031231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918" y="2003303"/>
            <a:ext cx="2608788" cy="173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9 CuadroTexto"/>
          <p:cNvSpPr txBox="1">
            <a:spLocks noChangeArrowheads="1"/>
          </p:cNvSpPr>
          <p:nvPr/>
        </p:nvSpPr>
        <p:spPr bwMode="auto">
          <a:xfrm>
            <a:off x="4841081" y="2527300"/>
            <a:ext cx="550068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s-EC"/>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buFont typeface="Century Gothic" panose="020B0502020202020204" pitchFamily="34" charset="0"/>
              <a:buChar char="―"/>
            </a:pPr>
            <a:r>
              <a:rPr lang="es-EC" b="1">
                <a:latin typeface="Century Gothic" panose="020B0502020202020204" pitchFamily="34" charset="0"/>
              </a:rPr>
              <a:t>Epididimitis  ( Machos ) </a:t>
            </a:r>
          </a:p>
          <a:p>
            <a:pPr eaLnBrk="1" hangingPunct="1">
              <a:buFont typeface="Century Gothic" panose="020B0502020202020204" pitchFamily="34" charset="0"/>
              <a:buChar char="―"/>
            </a:pPr>
            <a:r>
              <a:rPr lang="es-EC" b="1">
                <a:latin typeface="Century Gothic" panose="020B0502020202020204" pitchFamily="34" charset="0"/>
              </a:rPr>
              <a:t>Orquitis          ( Machos )</a:t>
            </a:r>
          </a:p>
          <a:p>
            <a:pPr eaLnBrk="1" hangingPunct="1"/>
            <a:endParaRPr lang="es-EC" b="1">
              <a:latin typeface="Century Gothic" panose="020B0502020202020204" pitchFamily="34" charset="0"/>
            </a:endParaRPr>
          </a:p>
          <a:p>
            <a:pPr eaLnBrk="1" hangingPunct="1">
              <a:buFont typeface="Century Gothic" panose="020B0502020202020204" pitchFamily="34" charset="0"/>
              <a:buChar char="―"/>
            </a:pPr>
            <a:r>
              <a:rPr lang="es-EC" b="1">
                <a:latin typeface="Century Gothic" panose="020B0502020202020204" pitchFamily="34" charset="0"/>
              </a:rPr>
              <a:t>Disminución de la producción láctea</a:t>
            </a:r>
          </a:p>
          <a:p>
            <a:pPr eaLnBrk="1" hangingPunct="1">
              <a:buFont typeface="Century Gothic" panose="020B0502020202020204" pitchFamily="34" charset="0"/>
              <a:buChar char="―"/>
            </a:pPr>
            <a:r>
              <a:rPr lang="es-EC" b="1">
                <a:latin typeface="Century Gothic" panose="020B0502020202020204" pitchFamily="34" charset="0"/>
              </a:rPr>
              <a:t>Placentitis</a:t>
            </a:r>
          </a:p>
          <a:p>
            <a:pPr eaLnBrk="1" hangingPunct="1">
              <a:buFont typeface="Century Gothic" panose="020B0502020202020204" pitchFamily="34" charset="0"/>
              <a:buChar char="―"/>
            </a:pPr>
            <a:r>
              <a:rPr lang="es-EC" b="1">
                <a:latin typeface="Century Gothic" panose="020B0502020202020204" pitchFamily="34" charset="0"/>
              </a:rPr>
              <a:t>Infertilidad</a:t>
            </a:r>
          </a:p>
          <a:p>
            <a:pPr eaLnBrk="1" hangingPunct="1">
              <a:buFont typeface="Century Gothic" panose="020B0502020202020204" pitchFamily="34" charset="0"/>
              <a:buChar char="―"/>
            </a:pPr>
            <a:r>
              <a:rPr lang="es-EC" b="1">
                <a:latin typeface="Century Gothic" panose="020B0502020202020204" pitchFamily="34" charset="0"/>
              </a:rPr>
              <a:t>Esterilidad</a:t>
            </a:r>
          </a:p>
          <a:p>
            <a:pPr eaLnBrk="1" hangingPunct="1">
              <a:buFont typeface="Century Gothic" panose="020B0502020202020204" pitchFamily="34" charset="0"/>
              <a:buChar char="―"/>
            </a:pPr>
            <a:r>
              <a:rPr lang="es-EC" b="1">
                <a:latin typeface="Century Gothic" panose="020B0502020202020204" pitchFamily="34" charset="0"/>
              </a:rPr>
              <a:t>Abortos</a:t>
            </a:r>
          </a:p>
          <a:p>
            <a:pPr eaLnBrk="1" hangingPunct="1">
              <a:buFont typeface="Century Gothic" panose="020B0502020202020204" pitchFamily="34" charset="0"/>
              <a:buChar char="―"/>
            </a:pPr>
            <a:r>
              <a:rPr lang="es-EC" b="1">
                <a:latin typeface="Century Gothic" panose="020B0502020202020204" pitchFamily="34" charset="0"/>
              </a:rPr>
              <a:t>Crías débiles</a:t>
            </a:r>
          </a:p>
          <a:p>
            <a:pPr eaLnBrk="1" hangingPunct="1">
              <a:buFont typeface="Century Gothic" panose="020B0502020202020204" pitchFamily="34" charset="0"/>
              <a:buChar char="―"/>
            </a:pPr>
            <a:r>
              <a:rPr lang="es-EC" b="1">
                <a:latin typeface="Century Gothic" panose="020B0502020202020204" pitchFamily="34" charset="0"/>
              </a:rPr>
              <a:t>Interrupción de programas de Mejoramiento genético </a:t>
            </a:r>
          </a:p>
        </p:txBody>
      </p:sp>
      <p:pic>
        <p:nvPicPr>
          <p:cNvPr id="8" name="Picture 3" descr="F:\TESIS\14042005-17_59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687" y="4097337"/>
            <a:ext cx="2889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114" y="112810"/>
            <a:ext cx="1034876" cy="66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descr="http://blogs.espe.edu.ec/wp-content/uploads/2013/09/Logo-RP-UFA-ESP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856435" y="309496"/>
            <a:ext cx="2538501" cy="46702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7 Conector recto"/>
          <p:cNvCxnSpPr/>
          <p:nvPr/>
        </p:nvCxnSpPr>
        <p:spPr>
          <a:xfrm>
            <a:off x="930674" y="957278"/>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2" name="13 Conector recto"/>
          <p:cNvCxnSpPr/>
          <p:nvPr/>
        </p:nvCxnSpPr>
        <p:spPr>
          <a:xfrm>
            <a:off x="1109196" y="957278"/>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51022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95541" y="548680"/>
            <a:ext cx="8023820" cy="576084"/>
          </a:xfrm>
        </p:spPr>
        <p:txBody>
          <a:bodyPr>
            <a:noAutofit/>
          </a:bodyPr>
          <a:lstStyle/>
          <a:p>
            <a:pPr algn="ctr"/>
            <a:r>
              <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cs typeface="Times New Roman" panose="02020603050405020304" pitchFamily="18" charset="0"/>
              </a:rPr>
              <a:t>OBJETIVOS</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02" y="86771"/>
            <a:ext cx="1236840" cy="79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179421" y="86771"/>
            <a:ext cx="3308534" cy="60868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04745" y="1509221"/>
            <a:ext cx="10383210" cy="4846711"/>
          </a:xfrm>
          <a:prstGeom prst="rect">
            <a:avLst/>
          </a:prstGeom>
        </p:spPr>
        <p:txBody>
          <a:bodyPr wrap="square">
            <a:spAutoFit/>
          </a:bodyPr>
          <a:lstStyle/>
          <a:p>
            <a:pPr marL="342900" indent="-342900" algn="just">
              <a:buFont typeface="Wingdings" panose="05000000000000000000" pitchFamily="2" charset="2"/>
              <a:buChar char="Ø"/>
            </a:pPr>
            <a:r>
              <a:rPr lang="es-EC" sz="2400" dirty="0" smtClean="0"/>
              <a:t>Determinar </a:t>
            </a:r>
            <a:r>
              <a:rPr lang="es-EC" sz="2400" dirty="0"/>
              <a:t>la prevalencia de brucelosis humana y animal, en cuatro comunidades de pequeños ganaderos de la Provincia de Santo Domingo de los Tsáchilas. </a:t>
            </a:r>
          </a:p>
          <a:p>
            <a:pPr algn="just"/>
            <a:r>
              <a:rPr lang="es-EC" sz="2400" dirty="0"/>
              <a:t> </a:t>
            </a:r>
          </a:p>
          <a:p>
            <a:pPr marL="342900" lvl="0" indent="-342900" algn="just">
              <a:buFont typeface="Wingdings" panose="05000000000000000000" pitchFamily="2" charset="2"/>
              <a:buChar char="Ø"/>
            </a:pPr>
            <a:r>
              <a:rPr lang="es-EC" sz="2400" dirty="0" smtClean="0"/>
              <a:t>Determinar </a:t>
            </a:r>
            <a:r>
              <a:rPr lang="es-EC" sz="2400" dirty="0"/>
              <a:t>la prevalencia de Brucelosis Bovina y Humana, mediante análisis serológicos.</a:t>
            </a:r>
          </a:p>
          <a:p>
            <a:pPr algn="just"/>
            <a:r>
              <a:rPr lang="es-EC" sz="2400" dirty="0"/>
              <a:t> </a:t>
            </a:r>
          </a:p>
          <a:p>
            <a:pPr marL="342900" lvl="0" indent="-342900" algn="just">
              <a:buFont typeface="Wingdings" panose="05000000000000000000" pitchFamily="2" charset="2"/>
              <a:buChar char="Ø"/>
            </a:pPr>
            <a:r>
              <a:rPr lang="es-EC" sz="2400" dirty="0"/>
              <a:t>Establecer la Relación entre brucelosis bovina y humana.</a:t>
            </a:r>
          </a:p>
          <a:p>
            <a:pPr algn="just"/>
            <a:r>
              <a:rPr lang="es-EC" sz="2400" dirty="0"/>
              <a:t> </a:t>
            </a:r>
          </a:p>
          <a:p>
            <a:pPr marL="342900" lvl="0" indent="-342900" algn="just">
              <a:buFont typeface="Wingdings" panose="05000000000000000000" pitchFamily="2" charset="2"/>
              <a:buChar char="Ø"/>
            </a:pPr>
            <a:r>
              <a:rPr lang="es-EC" sz="2400" dirty="0" smtClean="0"/>
              <a:t>Determinar </a:t>
            </a:r>
            <a:r>
              <a:rPr lang="es-EC" sz="2400" dirty="0"/>
              <a:t>los factores de riesgos zoonósicos de brucelosis a través de encuestas </a:t>
            </a:r>
            <a:r>
              <a:rPr lang="es-EC" sz="2400" dirty="0" smtClean="0"/>
              <a:t>epidemiológicas</a:t>
            </a:r>
          </a:p>
          <a:p>
            <a:pPr lvl="0" algn="just"/>
            <a:endParaRPr lang="es-EC" sz="2400" dirty="0" smtClean="0"/>
          </a:p>
          <a:p>
            <a:pPr marL="326578" indent="-326578" algn="just">
              <a:buFont typeface="Wingdings" panose="05000000000000000000" pitchFamily="2" charset="2"/>
              <a:buChar char="ü"/>
            </a:pPr>
            <a:endParaRPr lang="es-EC" sz="2095" dirty="0">
              <a:cs typeface="Times New Roman" panose="02020603050405020304" pitchFamily="18" charset="0"/>
            </a:endParaRPr>
          </a:p>
        </p:txBody>
      </p:sp>
      <p:cxnSp>
        <p:nvCxnSpPr>
          <p:cNvPr id="7" name="7 Conector recto"/>
          <p:cNvCxnSpPr/>
          <p:nvPr/>
        </p:nvCxnSpPr>
        <p:spPr>
          <a:xfrm>
            <a:off x="673097" y="880005"/>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8" name="13 Conector recto"/>
          <p:cNvCxnSpPr/>
          <p:nvPr/>
        </p:nvCxnSpPr>
        <p:spPr>
          <a:xfrm>
            <a:off x="851619" y="880005"/>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5237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1 Título"/>
          <p:cNvSpPr txBox="1">
            <a:spLocks/>
          </p:cNvSpPr>
          <p:nvPr/>
        </p:nvSpPr>
        <p:spPr>
          <a:xfrm>
            <a:off x="1591357" y="665317"/>
            <a:ext cx="9070776" cy="647076"/>
          </a:xfrm>
          <a:prstGeom prst="rect">
            <a:avLst/>
          </a:prstGeom>
        </p:spPr>
        <p:txBody>
          <a:bodyPr vert="horz" lIns="97971" tIns="48986" rIns="97971" bIns="48986" rtlCol="0" anchor="b">
            <a:normAutofit lnSpcReduction="10000"/>
          </a:bodyPr>
          <a:lstStyle>
            <a:lvl1pPr algn="l" defTabSz="1028700" rtl="0" eaLnBrk="1" latinLnBrk="0" hangingPunct="1">
              <a:spcBef>
                <a:spcPct val="0"/>
              </a:spcBef>
              <a:buNone/>
              <a:defRPr sz="4100" kern="1200" cap="all" spc="-68" baseline="0">
                <a:solidFill>
                  <a:schemeClr val="tx2"/>
                </a:solidFill>
                <a:latin typeface="+mj-lt"/>
                <a:ea typeface="+mj-ea"/>
                <a:cs typeface="+mj-cs"/>
              </a:defRPr>
            </a:lvl1pPr>
          </a:lstStyle>
          <a:p>
            <a:pPr marL="169304" algn="ctr"/>
            <a:r>
              <a:rPr lang="es-EC" sz="3810" b="1" dirty="0" smtClean="0">
                <a:ln w="17780" cmpd="sng">
                  <a:solidFill>
                    <a:schemeClr val="bg1"/>
                  </a:solidFill>
                  <a:prstDash val="solid"/>
                  <a:miter lim="800000"/>
                </a:ln>
                <a:solidFill>
                  <a:srgbClr val="C00000"/>
                </a:solidFill>
                <a:effectLst>
                  <a:outerShdw blurRad="55000" dist="50800" dir="5400000" algn="tl">
                    <a:srgbClr val="000000">
                      <a:alpha val="33000"/>
                    </a:srgbClr>
                  </a:outerShdw>
                </a:effectLst>
                <a:latin typeface="Arial" panose="020B0604020202020204" pitchFamily="34" charset="0"/>
                <a:cs typeface="Arial" panose="020B0604020202020204" pitchFamily="34" charset="0"/>
              </a:rPr>
              <a:t>Objetivo institucional</a:t>
            </a:r>
            <a:endParaRPr lang="es-EC" sz="3810" b="1" dirty="0">
              <a:ln w="17780" cmpd="sng">
                <a:solidFill>
                  <a:schemeClr val="bg1"/>
                </a:solidFill>
                <a:prstDash val="solid"/>
                <a:miter lim="800000"/>
              </a:ln>
              <a:solidFill>
                <a:srgbClr val="C00000"/>
              </a:solidFill>
              <a:effectLst>
                <a:outerShdw blurRad="55000" dist="50800" dir="5400000" algn="tl">
                  <a:srgbClr val="000000">
                    <a:alpha val="33000"/>
                  </a:srgbClr>
                </a:outerShdw>
              </a:effectLst>
              <a:latin typeface="Arial" panose="020B0604020202020204" pitchFamily="34" charset="0"/>
              <a:cs typeface="Arial" panose="020B0604020202020204" pitchFamily="34" charset="0"/>
            </a:endParaRPr>
          </a:p>
        </p:txBody>
      </p:sp>
      <p:pic>
        <p:nvPicPr>
          <p:cNvPr id="5" name="Imagen 4" descr="C:\Users\geovanny ramirez\Desktop\h 002.jpg"/>
          <p:cNvPicPr/>
          <p:nvPr/>
        </p:nvPicPr>
        <p:blipFill rotWithShape="1">
          <a:blip r:embed="rId2" cstate="print">
            <a:extLst>
              <a:ext uri="{28A0092B-C50C-407E-A947-70E740481C1C}">
                <a14:useLocalDpi xmlns:a14="http://schemas.microsoft.com/office/drawing/2010/main" val="0"/>
              </a:ext>
            </a:extLst>
          </a:blip>
          <a:srcRect b="18139"/>
          <a:stretch/>
        </p:blipFill>
        <p:spPr bwMode="auto">
          <a:xfrm rot="16200000">
            <a:off x="7061568" y="1219485"/>
            <a:ext cx="3814445" cy="5140325"/>
          </a:xfrm>
          <a:prstGeom prst="rect">
            <a:avLst/>
          </a:prstGeom>
          <a:noFill/>
          <a:ln>
            <a:solidFill>
              <a:schemeClr val="tx1"/>
            </a:solidFill>
          </a:ln>
          <a:extLst>
            <a:ext uri="{53640926-AAD7-44D8-BBD7-CCE9431645EC}">
              <a14:shadowObscured xmlns:a14="http://schemas.microsoft.com/office/drawing/2010/main"/>
            </a:ext>
          </a:extLst>
        </p:spPr>
      </p:pic>
      <p:pic>
        <p:nvPicPr>
          <p:cNvPr id="6" name="Imagen 5" descr="C:\Users\geovanny ramirez\Desktop\h 001sdds.jpg"/>
          <p:cNvPicPr/>
          <p:nvPr/>
        </p:nvPicPr>
        <p:blipFill rotWithShape="1">
          <a:blip r:embed="rId3" cstate="print">
            <a:extLst>
              <a:ext uri="{28A0092B-C50C-407E-A947-70E740481C1C}">
                <a14:useLocalDpi xmlns:a14="http://schemas.microsoft.com/office/drawing/2010/main" val="0"/>
              </a:ext>
            </a:extLst>
          </a:blip>
          <a:srcRect r="2224" b="17709"/>
          <a:stretch/>
        </p:blipFill>
        <p:spPr bwMode="auto">
          <a:xfrm rot="5400000">
            <a:off x="1607767" y="1177892"/>
            <a:ext cx="3814446" cy="5223510"/>
          </a:xfrm>
          <a:prstGeom prst="rect">
            <a:avLst/>
          </a:prstGeom>
          <a:noFill/>
          <a:ln>
            <a:solidFill>
              <a:schemeClr val="tx1"/>
            </a:solidFill>
          </a:ln>
          <a:extLst>
            <a:ext uri="{53640926-AAD7-44D8-BBD7-CCE9431645EC}">
              <a14:shadowObscured xmlns:a14="http://schemas.microsoft.com/office/drawing/2010/main"/>
            </a:ext>
          </a:extLst>
        </p:spPr>
      </p:pic>
      <p:pic>
        <p:nvPicPr>
          <p:cNvPr id="8" name="Imagen 7"/>
          <p:cNvPicPr/>
          <p:nvPr/>
        </p:nvPicPr>
        <p:blipFill rotWithShape="1">
          <a:blip r:embed="rId4" cstate="print">
            <a:extLst>
              <a:ext uri="{28A0092B-C50C-407E-A947-70E740481C1C}">
                <a14:useLocalDpi xmlns:a14="http://schemas.microsoft.com/office/drawing/2010/main" val="0"/>
              </a:ext>
            </a:extLst>
          </a:blip>
          <a:srcRect l="3829" t="45048" r="72023" b="33473"/>
          <a:stretch/>
        </p:blipFill>
        <p:spPr bwMode="auto">
          <a:xfrm>
            <a:off x="3114956" y="3648428"/>
            <a:ext cx="897890" cy="448945"/>
          </a:xfrm>
          <a:prstGeom prst="rect">
            <a:avLst/>
          </a:prstGeom>
          <a:ln>
            <a:noFill/>
          </a:ln>
          <a:extLst>
            <a:ext uri="{53640926-AAD7-44D8-BBD7-CCE9431645EC}">
              <a14:shadowObscured xmlns:a14="http://schemas.microsoft.com/office/drawing/2010/main"/>
            </a:ext>
          </a:extLst>
        </p:spPr>
      </p:pic>
      <p:pic>
        <p:nvPicPr>
          <p:cNvPr id="9" name="irc_mi" descr="http://www.agricultura.gob.ec/wp-content/uploads/2013/10/magap-logo15.jpg"/>
          <p:cNvPicPr/>
          <p:nvPr/>
        </p:nvPicPr>
        <p:blipFill rotWithShape="1">
          <a:blip r:embed="rId5" cstate="print">
            <a:extLst>
              <a:ext uri="{28A0092B-C50C-407E-A947-70E740481C1C}">
                <a14:useLocalDpi xmlns:a14="http://schemas.microsoft.com/office/drawing/2010/main" val="0"/>
              </a:ext>
            </a:extLst>
          </a:blip>
          <a:srcRect t="19107" b="20870"/>
          <a:stretch/>
        </p:blipFill>
        <p:spPr bwMode="auto">
          <a:xfrm>
            <a:off x="3034946" y="4051653"/>
            <a:ext cx="1016000" cy="349250"/>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a:blip r:embed="rId6" cstate="print"/>
          <a:srcRect/>
          <a:stretch>
            <a:fillRect/>
          </a:stretch>
        </p:blipFill>
        <p:spPr bwMode="auto">
          <a:xfrm>
            <a:off x="2932711" y="4435193"/>
            <a:ext cx="1200785" cy="242570"/>
          </a:xfrm>
          <a:prstGeom prst="rect">
            <a:avLst/>
          </a:prstGeom>
          <a:noFill/>
        </p:spPr>
      </p:pic>
      <p:pic>
        <p:nvPicPr>
          <p:cNvPr id="11" name="Imagen 10"/>
          <p:cNvPicPr/>
          <p:nvPr/>
        </p:nvPicPr>
        <p:blipFill rotWithShape="1">
          <a:blip r:embed="rId7" cstate="print">
            <a:extLst>
              <a:ext uri="{28A0092B-C50C-407E-A947-70E740481C1C}">
                <a14:useLocalDpi xmlns:a14="http://schemas.microsoft.com/office/drawing/2010/main" val="0"/>
              </a:ext>
            </a:extLst>
          </a:blip>
          <a:srcRect l="52570" t="46096" r="24610" b="32426"/>
          <a:stretch/>
        </p:blipFill>
        <p:spPr bwMode="auto">
          <a:xfrm>
            <a:off x="10006178" y="2206209"/>
            <a:ext cx="1311910" cy="694055"/>
          </a:xfrm>
          <a:prstGeom prst="rect">
            <a:avLst/>
          </a:prstGeom>
          <a:ln>
            <a:noFill/>
          </a:ln>
          <a:extLst>
            <a:ext uri="{53640926-AAD7-44D8-BBD7-CCE9431645EC}">
              <a14:shadowObscured xmlns:a14="http://schemas.microsoft.com/office/drawing/2010/main"/>
            </a:ext>
          </a:extLst>
        </p:spPr>
      </p:pic>
      <p:cxnSp>
        <p:nvCxnSpPr>
          <p:cNvPr id="12"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3"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
        <p:nvSpPr>
          <p:cNvPr id="2" name="Rectángulo 1"/>
          <p:cNvSpPr/>
          <p:nvPr/>
        </p:nvSpPr>
        <p:spPr>
          <a:xfrm>
            <a:off x="1475447" y="5804937"/>
            <a:ext cx="10347358" cy="923330"/>
          </a:xfrm>
          <a:prstGeom prst="rect">
            <a:avLst/>
          </a:prstGeom>
        </p:spPr>
        <p:txBody>
          <a:bodyPr wrap="square">
            <a:spAutoFit/>
          </a:bodyPr>
          <a:lstStyle/>
          <a:p>
            <a:pPr marL="342900" lvl="0" indent="-342900">
              <a:buFont typeface="Wingdings" panose="05000000000000000000" pitchFamily="2" charset="2"/>
              <a:buChar char="Ø"/>
            </a:pPr>
            <a:r>
              <a:rPr lang="es-EC" dirty="0"/>
              <a:t>Difundir los resultados, conclusiones y recomendaciones del diagnóstico, a la población para su conocimiento mediante un documento técnico investigativo a través del cual se difundan  las medidas de prevención y control de la enfermedad</a:t>
            </a:r>
          </a:p>
        </p:txBody>
      </p:sp>
      <p:pic>
        <p:nvPicPr>
          <p:cNvPr id="1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5447" y="86771"/>
            <a:ext cx="1236840" cy="79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descr="http://blogs.espe.edu.ec/wp-content/uploads/2013/09/Logo-RP-UFA-ESPE.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179421" y="86771"/>
            <a:ext cx="3308534" cy="60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13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06371" y="2348194"/>
            <a:ext cx="6607629" cy="3539430"/>
          </a:xfrm>
          <a:prstGeom prst="rect">
            <a:avLst/>
          </a:prstGeom>
        </p:spPr>
        <p:txBody>
          <a:bodyPr wrap="square">
            <a:spAutoFit/>
          </a:bodyPr>
          <a:lstStyle/>
          <a:p>
            <a:pPr marL="228600">
              <a:lnSpc>
                <a:spcPct val="200000"/>
              </a:lnSpc>
              <a:spcAft>
                <a:spcPts val="0"/>
              </a:spcAft>
            </a:pPr>
            <a:r>
              <a:rPr lang="es-ES" sz="1600" b="1" dirty="0" smtClean="0">
                <a:effectLst/>
                <a:latin typeface="Times New Roman" panose="02020603050405020304" pitchFamily="18" charset="0"/>
                <a:ea typeface="Calibri" panose="020F0502020204030204" pitchFamily="34" charset="0"/>
              </a:rPr>
              <a:t>	UBICACIÓN </a:t>
            </a:r>
            <a:r>
              <a:rPr lang="es-EC" sz="1600" b="1" dirty="0" smtClean="0">
                <a:effectLst/>
                <a:latin typeface="Times New Roman" panose="02020603050405020304" pitchFamily="18" charset="0"/>
                <a:ea typeface="Calibri" panose="020F0502020204030204" pitchFamily="34" charset="0"/>
              </a:rPr>
              <a:t>POLÍTICA</a:t>
            </a:r>
          </a:p>
          <a:p>
            <a:pPr marL="900430" algn="just">
              <a:lnSpc>
                <a:spcPct val="200000"/>
              </a:lnSpc>
              <a:spcAft>
                <a:spcPts val="0"/>
              </a:spcAft>
            </a:pPr>
            <a:r>
              <a:rPr lang="es-EC" sz="1600" dirty="0" smtClean="0">
                <a:effectLst/>
                <a:latin typeface="Times New Roman" panose="02020603050405020304" pitchFamily="18" charset="0"/>
                <a:ea typeface="Times New Roman" panose="02020603050405020304" pitchFamily="18" charset="0"/>
              </a:rPr>
              <a:t>País		:	Ecuador</a:t>
            </a:r>
          </a:p>
          <a:p>
            <a:pPr marL="900430" algn="just">
              <a:lnSpc>
                <a:spcPct val="200000"/>
              </a:lnSpc>
              <a:spcAft>
                <a:spcPts val="0"/>
              </a:spcAft>
            </a:pPr>
            <a:r>
              <a:rPr lang="es-EC" sz="1600" dirty="0" smtClean="0">
                <a:effectLst/>
                <a:latin typeface="Times New Roman" panose="02020603050405020304" pitchFamily="18" charset="0"/>
                <a:ea typeface="Times New Roman" panose="02020603050405020304" pitchFamily="18" charset="0"/>
              </a:rPr>
              <a:t>Provincia		:	Santo Domingo de los Tsáchilas</a:t>
            </a:r>
          </a:p>
          <a:p>
            <a:pPr marL="900430" algn="just">
              <a:lnSpc>
                <a:spcPct val="200000"/>
              </a:lnSpc>
              <a:spcAft>
                <a:spcPts val="0"/>
              </a:spcAft>
            </a:pPr>
            <a:r>
              <a:rPr lang="es-EC" sz="1600" dirty="0" smtClean="0">
                <a:effectLst/>
                <a:latin typeface="Times New Roman" panose="02020603050405020304" pitchFamily="18" charset="0"/>
                <a:ea typeface="Times New Roman" panose="02020603050405020304" pitchFamily="18" charset="0"/>
              </a:rPr>
              <a:t>Cantón		:	Santo Domingo</a:t>
            </a:r>
          </a:p>
          <a:p>
            <a:pPr marL="900430" algn="just">
              <a:lnSpc>
                <a:spcPct val="200000"/>
              </a:lnSpc>
              <a:spcAft>
                <a:spcPts val="0"/>
              </a:spcAft>
            </a:pPr>
            <a:r>
              <a:rPr lang="es-EC" sz="1600" dirty="0" smtClean="0">
                <a:effectLst/>
                <a:latin typeface="Times New Roman" panose="02020603050405020304" pitchFamily="18" charset="0"/>
                <a:ea typeface="Times New Roman" panose="02020603050405020304" pitchFamily="18" charset="0"/>
              </a:rPr>
              <a:t>Parroquias		:	Alluriquín y El Esfuerzo</a:t>
            </a:r>
          </a:p>
          <a:p>
            <a:pPr marL="2247900" indent="-1348740" algn="just">
              <a:lnSpc>
                <a:spcPct val="200000"/>
              </a:lnSpc>
              <a:spcAft>
                <a:spcPts val="0"/>
              </a:spcAft>
            </a:pPr>
            <a:r>
              <a:rPr lang="es-EC" sz="1600" dirty="0" smtClean="0">
                <a:effectLst/>
                <a:latin typeface="Times New Roman" panose="02020603050405020304" pitchFamily="18" charset="0"/>
                <a:ea typeface="Times New Roman" panose="02020603050405020304" pitchFamily="18" charset="0"/>
              </a:rPr>
              <a:t>Comunidades  		:	San Miguel de Lelia, La Florida, 			Diez de Agosto y La Reforma</a:t>
            </a:r>
            <a:endParaRPr lang="es-EC" sz="1600" dirty="0">
              <a:effectLst/>
              <a:latin typeface="Times New Roman" panose="02020603050405020304" pitchFamily="18" charset="0"/>
              <a:ea typeface="Times New Roman" panose="02020603050405020304" pitchFamily="18" charset="0"/>
            </a:endParaRPr>
          </a:p>
        </p:txBody>
      </p:sp>
      <p:pic>
        <p:nvPicPr>
          <p:cNvPr id="9" name="Imagen 8" descr="C:\Users\geovanny ramirez\AppData\Local\Microsoft\Windows\INetCache\Content.Outlook\OH983PRZ\02_Mapa_politico_administrativo.jpg"/>
          <p:cNvPicPr/>
          <p:nvPr/>
        </p:nvPicPr>
        <p:blipFill rotWithShape="1">
          <a:blip r:embed="rId2" cstate="print">
            <a:extLst>
              <a:ext uri="{28A0092B-C50C-407E-A947-70E740481C1C}">
                <a14:useLocalDpi xmlns:a14="http://schemas.microsoft.com/office/drawing/2010/main" val="0"/>
              </a:ext>
            </a:extLst>
          </a:blip>
          <a:srcRect t="1723" r="16672"/>
          <a:stretch/>
        </p:blipFill>
        <p:spPr bwMode="auto">
          <a:xfrm>
            <a:off x="7137849" y="2693604"/>
            <a:ext cx="4309964" cy="3552817"/>
          </a:xfrm>
          <a:prstGeom prst="rect">
            <a:avLst/>
          </a:prstGeom>
          <a:noFill/>
          <a:ln>
            <a:noFill/>
          </a:ln>
          <a:extLst>
            <a:ext uri="{53640926-AAD7-44D8-BBD7-CCE9431645EC}">
              <a14:shadowObscured xmlns:a14="http://schemas.microsoft.com/office/drawing/2010/main"/>
            </a:ext>
          </a:extLst>
        </p:spPr>
      </p:pic>
      <p:sp>
        <p:nvSpPr>
          <p:cNvPr id="5" name="Llamada rectangular redondeada 4"/>
          <p:cNvSpPr>
            <a:spLocks noChangeArrowheads="1"/>
          </p:cNvSpPr>
          <p:nvPr/>
        </p:nvSpPr>
        <p:spPr bwMode="auto">
          <a:xfrm>
            <a:off x="9813739" y="4117909"/>
            <a:ext cx="1112852" cy="497009"/>
          </a:xfrm>
          <a:prstGeom prst="wedgeRoundRectCallout">
            <a:avLst>
              <a:gd name="adj1" fmla="val -53533"/>
              <a:gd name="adj2" fmla="val -90850"/>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s-ES" sz="900">
                <a:effectLst/>
                <a:latin typeface="Times New Roman" panose="02020603050405020304" pitchFamily="18" charset="0"/>
                <a:ea typeface="Times New Roman" panose="02020603050405020304" pitchFamily="18" charset="0"/>
              </a:rPr>
              <a:t>San Miguel de Lelia</a:t>
            </a:r>
            <a:endParaRPr lang="es-EC" sz="1200">
              <a:effectLst/>
              <a:latin typeface="Times New Roman" panose="02020603050405020304" pitchFamily="18" charset="0"/>
              <a:ea typeface="Times New Roman" panose="02020603050405020304" pitchFamily="18" charset="0"/>
            </a:endParaRPr>
          </a:p>
        </p:txBody>
      </p:sp>
      <p:sp>
        <p:nvSpPr>
          <p:cNvPr id="6" name="Llamada rectangular redondeada 5"/>
          <p:cNvSpPr>
            <a:spLocks noChangeArrowheads="1"/>
          </p:cNvSpPr>
          <p:nvPr/>
        </p:nvSpPr>
        <p:spPr bwMode="auto">
          <a:xfrm>
            <a:off x="9392734" y="3163505"/>
            <a:ext cx="1112852" cy="295800"/>
          </a:xfrm>
          <a:prstGeom prst="wedgeRoundRectCallout">
            <a:avLst>
              <a:gd name="adj1" fmla="val -29751"/>
              <a:gd name="adj2" fmla="val 135870"/>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s-ES" sz="900">
                <a:effectLst/>
                <a:latin typeface="Times New Roman" panose="02020603050405020304" pitchFamily="18" charset="0"/>
                <a:ea typeface="Times New Roman" panose="02020603050405020304" pitchFamily="18" charset="0"/>
              </a:rPr>
              <a:t>10 de agosto</a:t>
            </a:r>
            <a:endParaRPr lang="es-EC" sz="1200">
              <a:effectLst/>
              <a:latin typeface="Times New Roman" panose="02020603050405020304" pitchFamily="18" charset="0"/>
              <a:ea typeface="Times New Roman" panose="02020603050405020304" pitchFamily="18" charset="0"/>
            </a:endParaRPr>
          </a:p>
        </p:txBody>
      </p:sp>
      <p:sp>
        <p:nvSpPr>
          <p:cNvPr id="7" name="Llamada rectangular redondeada 6"/>
          <p:cNvSpPr>
            <a:spLocks noChangeArrowheads="1"/>
          </p:cNvSpPr>
          <p:nvPr/>
        </p:nvSpPr>
        <p:spPr bwMode="auto">
          <a:xfrm>
            <a:off x="8550723" y="3886135"/>
            <a:ext cx="1077897" cy="295800"/>
          </a:xfrm>
          <a:prstGeom prst="wedgeRoundRectCallout">
            <a:avLst>
              <a:gd name="adj1" fmla="val -38083"/>
              <a:gd name="adj2" fmla="val 156231"/>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s-ES" sz="900" dirty="0">
                <a:effectLst/>
                <a:latin typeface="Times New Roman" panose="02020603050405020304" pitchFamily="18" charset="0"/>
                <a:ea typeface="Times New Roman" panose="02020603050405020304" pitchFamily="18" charset="0"/>
              </a:rPr>
              <a:t>La Reforma </a:t>
            </a:r>
            <a:endParaRPr lang="es-EC" sz="1200" dirty="0">
              <a:effectLst/>
              <a:latin typeface="Times New Roman" panose="02020603050405020304" pitchFamily="18" charset="0"/>
              <a:ea typeface="Times New Roman" panose="02020603050405020304" pitchFamily="18" charset="0"/>
            </a:endParaRPr>
          </a:p>
        </p:txBody>
      </p:sp>
      <p:sp>
        <p:nvSpPr>
          <p:cNvPr id="8" name="Llamada rectangular redondeada 7"/>
          <p:cNvSpPr>
            <a:spLocks noChangeArrowheads="1"/>
          </p:cNvSpPr>
          <p:nvPr/>
        </p:nvSpPr>
        <p:spPr bwMode="auto">
          <a:xfrm>
            <a:off x="9742619" y="3545140"/>
            <a:ext cx="1112852" cy="295800"/>
          </a:xfrm>
          <a:prstGeom prst="wedgeRoundRectCallout">
            <a:avLst>
              <a:gd name="adj1" fmla="val -86461"/>
              <a:gd name="adj2" fmla="val 57822"/>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es-ES" sz="900">
                <a:effectLst/>
                <a:latin typeface="Times New Roman" panose="02020603050405020304" pitchFamily="18" charset="0"/>
                <a:ea typeface="Times New Roman" panose="02020603050405020304" pitchFamily="18" charset="0"/>
              </a:rPr>
              <a:t>La Florida</a:t>
            </a:r>
            <a:endParaRPr lang="es-EC" sz="1200">
              <a:effectLst/>
              <a:latin typeface="Times New Roman" panose="02020603050405020304" pitchFamily="18" charset="0"/>
              <a:ea typeface="Times New Roman" panose="02020603050405020304" pitchFamily="18" charset="0"/>
            </a:endParaRPr>
          </a:p>
        </p:txBody>
      </p:sp>
      <p:sp>
        <p:nvSpPr>
          <p:cNvPr id="10" name="Rectángulo 9"/>
          <p:cNvSpPr/>
          <p:nvPr/>
        </p:nvSpPr>
        <p:spPr>
          <a:xfrm>
            <a:off x="7006560" y="1979378"/>
            <a:ext cx="2961067" cy="561949"/>
          </a:xfrm>
          <a:prstGeom prst="rect">
            <a:avLst/>
          </a:prstGeom>
        </p:spPr>
        <p:txBody>
          <a:bodyPr wrap="none">
            <a:spAutoFit/>
          </a:bodyPr>
          <a:lstStyle/>
          <a:p>
            <a:pPr marL="228600">
              <a:lnSpc>
                <a:spcPct val="200000"/>
              </a:lnSpc>
              <a:spcAft>
                <a:spcPts val="0"/>
              </a:spcAft>
            </a:pPr>
            <a:r>
              <a:rPr lang="es-ES" b="1" dirty="0" smtClean="0">
                <a:effectLst/>
                <a:latin typeface="Times New Roman" panose="02020603050405020304" pitchFamily="18" charset="0"/>
                <a:ea typeface="Calibri" panose="020F0502020204030204" pitchFamily="34" charset="0"/>
              </a:rPr>
              <a:t>UBICACIÓN </a:t>
            </a:r>
            <a:r>
              <a:rPr lang="es-EC" b="1" dirty="0" smtClean="0">
                <a:effectLst/>
                <a:latin typeface="Times New Roman" panose="02020603050405020304" pitchFamily="18" charset="0"/>
                <a:ea typeface="Calibri" panose="020F0502020204030204" pitchFamily="34" charset="0"/>
              </a:rPr>
              <a:t>POLÍTICA</a:t>
            </a:r>
          </a:p>
        </p:txBody>
      </p:sp>
      <p:sp>
        <p:nvSpPr>
          <p:cNvPr id="11" name="1 Título"/>
          <p:cNvSpPr>
            <a:spLocks noGrp="1"/>
          </p:cNvSpPr>
          <p:nvPr>
            <p:ph type="title"/>
          </p:nvPr>
        </p:nvSpPr>
        <p:spPr>
          <a:xfrm>
            <a:off x="1479705" y="1139659"/>
            <a:ext cx="10362974" cy="576084"/>
          </a:xfrm>
        </p:spPr>
        <p:txBody>
          <a:bodyPr>
            <a:noAutofit/>
          </a:bodyPr>
          <a:lstStyle/>
          <a:p>
            <a:pPr algn="ctr"/>
            <a:r>
              <a:rPr lang="es-EC" sz="3810" b="1" dirty="0" smtClean="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cs typeface="Times New Roman" panose="02020603050405020304" pitchFamily="18" charset="0"/>
              </a:rPr>
              <a:t>UBICACIÓN DEL LUGAR DE INVESTIGACIÓN</a:t>
            </a:r>
            <a:endParaRPr lang="es-EC" sz="3810" b="1" dirty="0">
              <a:ln w="17780" cmpd="sng">
                <a:solidFill>
                  <a:schemeClr val="bg1"/>
                </a:solidFill>
                <a:prstDash val="solid"/>
                <a:miter lim="800000"/>
              </a:ln>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50000" t="50000" r="50000" b="50000"/>
                </a:path>
                <a:tileRect/>
              </a:gradFill>
              <a:effectLst>
                <a:outerShdw blurRad="55000" dist="50800" dir="5400000" algn="tl">
                  <a:srgbClr val="000000">
                    <a:alpha val="33000"/>
                  </a:srgbClr>
                </a:outerShdw>
              </a:effectLst>
              <a:latin typeface="+mn-lt"/>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602" y="86771"/>
            <a:ext cx="994207" cy="6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descr="http://blogs.espe.edu.ec/wp-content/uploads/2013/09/Logo-RP-UFA-ESP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642508" y="86771"/>
            <a:ext cx="2562134" cy="47136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7 Conector recto"/>
          <p:cNvCxnSpPr/>
          <p:nvPr/>
        </p:nvCxnSpPr>
        <p:spPr>
          <a:xfrm>
            <a:off x="492792" y="1005791"/>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5" name="13 Conector recto"/>
          <p:cNvCxnSpPr/>
          <p:nvPr/>
        </p:nvCxnSpPr>
        <p:spPr>
          <a:xfrm>
            <a:off x="671314" y="1005791"/>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74764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02" y="86771"/>
            <a:ext cx="994207" cy="63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blogs.espe.edu.ec/wp-content/uploads/2013/09/Logo-RP-UFA-ESP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642508" y="86771"/>
            <a:ext cx="2562134" cy="471369"/>
          </a:xfrm>
          <a:prstGeom prst="rect">
            <a:avLst/>
          </a:prstGeom>
          <a:noFill/>
          <a:extLst>
            <a:ext uri="{909E8E84-426E-40DD-AFC4-6F175D3DCCD1}">
              <a14:hiddenFill xmlns:a14="http://schemas.microsoft.com/office/drawing/2010/main">
                <a:solidFill>
                  <a:srgbClr val="FFFFFF"/>
                </a:solidFill>
              </a14:hiddenFill>
            </a:ext>
          </a:extLst>
        </p:spPr>
      </p:pic>
      <p:sp>
        <p:nvSpPr>
          <p:cNvPr id="7" name="11 Título"/>
          <p:cNvSpPr txBox="1">
            <a:spLocks/>
          </p:cNvSpPr>
          <p:nvPr/>
        </p:nvSpPr>
        <p:spPr>
          <a:xfrm>
            <a:off x="1501205" y="175920"/>
            <a:ext cx="9070776" cy="647076"/>
          </a:xfrm>
          <a:prstGeom prst="rect">
            <a:avLst/>
          </a:prstGeom>
        </p:spPr>
        <p:txBody>
          <a:bodyPr vert="horz" lIns="97971" tIns="48986" rIns="97971" bIns="48986" rtlCol="0" anchor="b">
            <a:normAutofit lnSpcReduction="10000"/>
          </a:bodyPr>
          <a:lstStyle>
            <a:lvl1pPr algn="l" defTabSz="1028700" rtl="0" eaLnBrk="1" latinLnBrk="0" hangingPunct="1">
              <a:spcBef>
                <a:spcPct val="0"/>
              </a:spcBef>
              <a:buNone/>
              <a:defRPr sz="4100" kern="1200" cap="all" spc="-68" baseline="0">
                <a:solidFill>
                  <a:schemeClr val="tx2"/>
                </a:solidFill>
                <a:latin typeface="+mj-lt"/>
                <a:ea typeface="+mj-ea"/>
                <a:cs typeface="+mj-cs"/>
              </a:defRPr>
            </a:lvl1pPr>
          </a:lstStyle>
          <a:p>
            <a:pPr marL="169304" algn="ctr"/>
            <a:r>
              <a:rPr lang="es-EC" sz="3810" b="1" dirty="0">
                <a:ln w="17780" cmpd="sng">
                  <a:solidFill>
                    <a:schemeClr val="bg1"/>
                  </a:solidFill>
                  <a:prstDash val="solid"/>
                  <a:miter lim="800000"/>
                </a:ln>
                <a:solidFill>
                  <a:srgbClr val="C00000"/>
                </a:solidFill>
                <a:effectLst>
                  <a:outerShdw blurRad="55000" dist="50800" dir="5400000" algn="tl">
                    <a:srgbClr val="000000">
                      <a:alpha val="33000"/>
                    </a:srgbClr>
                  </a:outerShdw>
                </a:effectLst>
                <a:latin typeface="Arial" panose="020B0604020202020204" pitchFamily="34" charset="0"/>
                <a:cs typeface="Arial" panose="020B0604020202020204" pitchFamily="34" charset="0"/>
              </a:rPr>
              <a:t>MÉTODOS</a:t>
            </a:r>
          </a:p>
        </p:txBody>
      </p:sp>
      <p:pic>
        <p:nvPicPr>
          <p:cNvPr id="35" name="Imagen 34" descr="C:\Users\Usuario\Desktop\bruce 2\2013-12-11 11.27.19.jpg"/>
          <p:cNvPicPr/>
          <p:nvPr/>
        </p:nvPicPr>
        <p:blipFill rotWithShape="1">
          <a:blip r:embed="rId5" cstate="print"/>
          <a:srcRect l="5303"/>
          <a:stretch/>
        </p:blipFill>
        <p:spPr bwMode="auto">
          <a:xfrm>
            <a:off x="650093" y="2200187"/>
            <a:ext cx="2342489" cy="1713016"/>
          </a:xfrm>
          <a:prstGeom prst="rect">
            <a:avLst/>
          </a:prstGeom>
          <a:noFill/>
          <a:ln>
            <a:noFill/>
          </a:ln>
          <a:extLst>
            <a:ext uri="{53640926-AAD7-44D8-BBD7-CCE9431645EC}">
              <a14:shadowObscured xmlns:a14="http://schemas.microsoft.com/office/drawing/2010/main"/>
            </a:ext>
          </a:extLst>
        </p:spPr>
      </p:pic>
      <p:pic>
        <p:nvPicPr>
          <p:cNvPr id="36" name="Imagen 35" descr="C:\Users\geovanny ramirez\Desktop\fotos 2\IMG-20150211-WA0038.jpg"/>
          <p:cNvPicPr/>
          <p:nvPr/>
        </p:nvPicPr>
        <p:blipFill rotWithShape="1">
          <a:blip r:embed="rId6" cstate="print">
            <a:extLst>
              <a:ext uri="{28A0092B-C50C-407E-A947-70E740481C1C}">
                <a14:useLocalDpi xmlns:a14="http://schemas.microsoft.com/office/drawing/2010/main" val="0"/>
              </a:ext>
            </a:extLst>
          </a:blip>
          <a:srcRect t="26488" b="13095"/>
          <a:stretch/>
        </p:blipFill>
        <p:spPr bwMode="auto">
          <a:xfrm>
            <a:off x="3368268" y="1505616"/>
            <a:ext cx="1795340" cy="1734441"/>
          </a:xfrm>
          <a:prstGeom prst="rect">
            <a:avLst/>
          </a:prstGeom>
          <a:noFill/>
          <a:ln>
            <a:noFill/>
          </a:ln>
          <a:extLst>
            <a:ext uri="{53640926-AAD7-44D8-BBD7-CCE9431645EC}">
              <a14:shadowObscured xmlns:a14="http://schemas.microsoft.com/office/drawing/2010/main"/>
            </a:ext>
          </a:extLst>
        </p:spPr>
      </p:pic>
      <p:pic>
        <p:nvPicPr>
          <p:cNvPr id="38" name="Imagen 37" descr="C:\Users\geovanny ramirez\Desktop\fotos 2\IMG-20150211-WA0078.jpg"/>
          <p:cNvPicPr/>
          <p:nvPr/>
        </p:nvPicPr>
        <p:blipFill rotWithShape="1">
          <a:blip r:embed="rId7" cstate="print">
            <a:extLst>
              <a:ext uri="{28A0092B-C50C-407E-A947-70E740481C1C}">
                <a14:useLocalDpi xmlns:a14="http://schemas.microsoft.com/office/drawing/2010/main" val="0"/>
              </a:ext>
            </a:extLst>
          </a:blip>
          <a:srcRect l="28999" r="11298"/>
          <a:stretch/>
        </p:blipFill>
        <p:spPr bwMode="auto">
          <a:xfrm>
            <a:off x="5633908" y="1505616"/>
            <a:ext cx="1749108" cy="1734441"/>
          </a:xfrm>
          <a:prstGeom prst="rect">
            <a:avLst/>
          </a:prstGeom>
          <a:noFill/>
          <a:ln>
            <a:noFill/>
          </a:ln>
          <a:extLst>
            <a:ext uri="{53640926-AAD7-44D8-BBD7-CCE9431645EC}">
              <a14:shadowObscured xmlns:a14="http://schemas.microsoft.com/office/drawing/2010/main"/>
            </a:ext>
          </a:extLst>
        </p:spPr>
      </p:pic>
      <p:pic>
        <p:nvPicPr>
          <p:cNvPr id="39" name="Imagen 38" descr="C:\Users\Usuario\Desktop\bruce 2\IMG-20141201-WA0000.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68268" y="3922677"/>
            <a:ext cx="1961595" cy="1466318"/>
          </a:xfrm>
          <a:prstGeom prst="rect">
            <a:avLst/>
          </a:prstGeom>
          <a:noFill/>
          <a:ln w="9525">
            <a:noFill/>
            <a:miter lim="800000"/>
            <a:headEnd/>
            <a:tailEnd/>
          </a:ln>
        </p:spPr>
      </p:pic>
      <p:pic>
        <p:nvPicPr>
          <p:cNvPr id="40" name="Imagen 39" descr="C:\Users\Usuario\Desktop\bruce 2\IMG-20141130-WA0013.jpg"/>
          <p:cNvPicPr/>
          <p:nvPr/>
        </p:nvPicPr>
        <p:blipFill rotWithShape="1">
          <a:blip r:embed="rId9" cstate="print">
            <a:extLst>
              <a:ext uri="{28A0092B-C50C-407E-A947-70E740481C1C}">
                <a14:useLocalDpi xmlns:a14="http://schemas.microsoft.com/office/drawing/2010/main" val="0"/>
              </a:ext>
            </a:extLst>
          </a:blip>
          <a:srcRect r="12485"/>
          <a:stretch/>
        </p:blipFill>
        <p:spPr bwMode="auto">
          <a:xfrm>
            <a:off x="5633908" y="3922677"/>
            <a:ext cx="1764419" cy="1466318"/>
          </a:xfrm>
          <a:prstGeom prst="rect">
            <a:avLst/>
          </a:prstGeom>
          <a:noFill/>
          <a:ln w="9525">
            <a:noFill/>
            <a:miter lim="800000"/>
            <a:headEnd/>
            <a:tailEnd/>
          </a:ln>
        </p:spPr>
      </p:pic>
      <p:pic>
        <p:nvPicPr>
          <p:cNvPr id="41" name="Imagen 40" descr="C:\Users\Usuario\Desktop\bruce 2\IMG-20141207-WA0007.jpg"/>
          <p:cNvPicPr/>
          <p:nvPr/>
        </p:nvPicPr>
        <p:blipFill>
          <a:blip r:embed="rId10" cstate="print"/>
          <a:srcRect/>
          <a:stretch>
            <a:fillRect/>
          </a:stretch>
        </p:blipFill>
        <p:spPr bwMode="auto">
          <a:xfrm>
            <a:off x="8714788" y="1505616"/>
            <a:ext cx="2074668" cy="1764665"/>
          </a:xfrm>
          <a:prstGeom prst="rect">
            <a:avLst/>
          </a:prstGeom>
          <a:noFill/>
          <a:ln w="9525">
            <a:noFill/>
            <a:miter lim="800000"/>
            <a:headEnd/>
            <a:tailEnd/>
          </a:ln>
        </p:spPr>
      </p:pic>
      <p:pic>
        <p:nvPicPr>
          <p:cNvPr id="26" name="Imagen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99603" y="3922677"/>
            <a:ext cx="2905039" cy="2056753"/>
          </a:xfrm>
          <a:prstGeom prst="rect">
            <a:avLst/>
          </a:prstGeom>
        </p:spPr>
      </p:pic>
      <p:sp>
        <p:nvSpPr>
          <p:cNvPr id="42" name="16 Flecha derecha"/>
          <p:cNvSpPr/>
          <p:nvPr/>
        </p:nvSpPr>
        <p:spPr>
          <a:xfrm rot="19568107">
            <a:off x="2189485" y="1575037"/>
            <a:ext cx="1025795" cy="370797"/>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sp>
        <p:nvSpPr>
          <p:cNvPr id="43" name="16 Flecha derecha"/>
          <p:cNvSpPr/>
          <p:nvPr/>
        </p:nvSpPr>
        <p:spPr>
          <a:xfrm rot="1434625">
            <a:off x="2112206" y="4388285"/>
            <a:ext cx="1025795" cy="370797"/>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sp>
        <p:nvSpPr>
          <p:cNvPr id="44" name="16 Flecha derecha"/>
          <p:cNvSpPr/>
          <p:nvPr/>
        </p:nvSpPr>
        <p:spPr>
          <a:xfrm>
            <a:off x="7398327" y="3270281"/>
            <a:ext cx="1025795" cy="370797"/>
          </a:xfrm>
          <a:prstGeom prst="right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4"/>
          </a:p>
        </p:txBody>
      </p:sp>
      <p:cxnSp>
        <p:nvCxnSpPr>
          <p:cNvPr id="15" name="7 Conector recto"/>
          <p:cNvCxnSpPr/>
          <p:nvPr/>
        </p:nvCxnSpPr>
        <p:spPr>
          <a:xfrm>
            <a:off x="286730" y="1032859"/>
            <a:ext cx="0" cy="5760688"/>
          </a:xfrm>
          <a:prstGeom prst="line">
            <a:avLst/>
          </a:prstGeom>
          <a:ln w="127000" cmpd="tri">
            <a:solidFill>
              <a:srgbClr val="C00000"/>
            </a:solidFill>
          </a:ln>
        </p:spPr>
        <p:style>
          <a:lnRef idx="3">
            <a:schemeClr val="dk1"/>
          </a:lnRef>
          <a:fillRef idx="0">
            <a:schemeClr val="dk1"/>
          </a:fillRef>
          <a:effectRef idx="2">
            <a:schemeClr val="dk1"/>
          </a:effectRef>
          <a:fontRef idx="minor">
            <a:schemeClr val="tx1"/>
          </a:fontRef>
        </p:style>
      </p:cxnSp>
      <p:cxnSp>
        <p:nvCxnSpPr>
          <p:cNvPr id="16" name="13 Conector recto"/>
          <p:cNvCxnSpPr/>
          <p:nvPr/>
        </p:nvCxnSpPr>
        <p:spPr>
          <a:xfrm>
            <a:off x="465252" y="1032859"/>
            <a:ext cx="0" cy="5760688"/>
          </a:xfrm>
          <a:prstGeom prst="line">
            <a:avLst/>
          </a:prstGeom>
          <a:ln w="127000" cmpd="tri">
            <a:solidFill>
              <a:srgbClr val="008000"/>
            </a:solidFill>
          </a:ln>
        </p:spPr>
        <p:style>
          <a:lnRef idx="3">
            <a:schemeClr val="dk1"/>
          </a:lnRef>
          <a:fillRef idx="0">
            <a:schemeClr val="dk1"/>
          </a:fillRef>
          <a:effectRef idx="2">
            <a:schemeClr val="dk1"/>
          </a:effectRef>
          <a:fontRef idx="minor">
            <a:schemeClr val="tx1"/>
          </a:fontRef>
        </p:style>
      </p:cxnSp>
      <p:sp>
        <p:nvSpPr>
          <p:cNvPr id="17" name="11 CuadroTexto"/>
          <p:cNvSpPr txBox="1">
            <a:spLocks noChangeArrowheads="1"/>
          </p:cNvSpPr>
          <p:nvPr/>
        </p:nvSpPr>
        <p:spPr bwMode="auto">
          <a:xfrm>
            <a:off x="3231580" y="912145"/>
            <a:ext cx="4166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C" dirty="0" smtClean="0">
                <a:latin typeface="Century Gothic" panose="020B0502020202020204" pitchFamily="34" charset="0"/>
              </a:rPr>
              <a:t>Análisis en humanos (intravenosa)</a:t>
            </a:r>
          </a:p>
        </p:txBody>
      </p:sp>
      <p:sp>
        <p:nvSpPr>
          <p:cNvPr id="18" name="11 CuadroTexto"/>
          <p:cNvSpPr txBox="1">
            <a:spLocks noChangeArrowheads="1"/>
          </p:cNvSpPr>
          <p:nvPr/>
        </p:nvSpPr>
        <p:spPr bwMode="auto">
          <a:xfrm>
            <a:off x="3231579" y="5670594"/>
            <a:ext cx="41667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C" dirty="0" smtClean="0">
                <a:latin typeface="Century Gothic" panose="020B0502020202020204" pitchFamily="34" charset="0"/>
              </a:rPr>
              <a:t>Análisis en animales(3ra vena coccígea arteria caudal)</a:t>
            </a:r>
          </a:p>
        </p:txBody>
      </p:sp>
      <p:sp>
        <p:nvSpPr>
          <p:cNvPr id="19" name="11 CuadroTexto"/>
          <p:cNvSpPr txBox="1">
            <a:spLocks noChangeArrowheads="1"/>
          </p:cNvSpPr>
          <p:nvPr/>
        </p:nvSpPr>
        <p:spPr bwMode="auto">
          <a:xfrm>
            <a:off x="590776" y="4010136"/>
            <a:ext cx="4166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C" dirty="0" smtClean="0">
                <a:latin typeface="Century Gothic" panose="020B0502020202020204" pitchFamily="34" charset="0"/>
              </a:rPr>
              <a:t>Socialización</a:t>
            </a:r>
          </a:p>
        </p:txBody>
      </p:sp>
    </p:spTree>
    <p:extLst>
      <p:ext uri="{BB962C8B-B14F-4D97-AF65-F5344CB8AC3E}">
        <p14:creationId xmlns:p14="http://schemas.microsoft.com/office/powerpoint/2010/main" val="405720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 Título"/>
          <p:cNvSpPr txBox="1">
            <a:spLocks noGrp="1"/>
          </p:cNvSpPr>
          <p:nvPr>
            <p:ph type="title"/>
          </p:nvPr>
        </p:nvSpPr>
        <p:spPr>
          <a:xfrm>
            <a:off x="1518880" y="538140"/>
            <a:ext cx="9143620" cy="569307"/>
          </a:xfrm>
        </p:spPr>
        <p:txBody>
          <a:bodyPr>
            <a:noAutofit/>
          </a:bodyPr>
          <a:lstStyle/>
          <a:p>
            <a:pPr marL="484632" algn="ctr" eaLnBrk="1" fontAlgn="auto" hangingPunct="1">
              <a:spcAft>
                <a:spcPts val="0"/>
              </a:spcAft>
              <a:defRPr/>
            </a:pPr>
            <a:r>
              <a:rPr lang="es-EC" sz="3200" b="1" dirty="0" smtClean="0">
                <a:ln w="900" cmpd="sng">
                  <a:solidFill>
                    <a:schemeClr val="tx1">
                      <a:alpha val="55000"/>
                    </a:schemeClr>
                  </a:solidFill>
                  <a:prstDash val="solid"/>
                </a:ln>
                <a:solidFill>
                  <a:srgbClr val="FFFF00"/>
                </a:solidFill>
                <a:effectLst>
                  <a:innerShdw blurRad="101600" dist="76200" dir="5400000">
                    <a:schemeClr val="accent1">
                      <a:satMod val="190000"/>
                      <a:tint val="100000"/>
                      <a:alpha val="74000"/>
                    </a:schemeClr>
                  </a:innerShdw>
                </a:effectLst>
              </a:rPr>
              <a:t>MATERIALES Y METODOS</a:t>
            </a:r>
            <a:endParaRPr lang="es-EC" sz="3200" b="1" dirty="0">
              <a:ln w="900" cmpd="sng">
                <a:solidFill>
                  <a:schemeClr val="tx1">
                    <a:alpha val="55000"/>
                  </a:schemeClr>
                </a:solidFill>
                <a:prstDash val="solid"/>
              </a:ln>
              <a:solidFill>
                <a:srgbClr val="FFFF00"/>
              </a:solidFill>
              <a:effectLst>
                <a:innerShdw blurRad="101600" dist="76200" dir="5400000">
                  <a:schemeClr val="accent1">
                    <a:satMod val="190000"/>
                    <a:tint val="100000"/>
                    <a:alpha val="74000"/>
                  </a:schemeClr>
                </a:innerShdw>
              </a:effectLst>
            </a:endParaRPr>
          </a:p>
        </p:txBody>
      </p:sp>
      <p:sp>
        <p:nvSpPr>
          <p:cNvPr id="5" name="Rectángulo 4"/>
          <p:cNvSpPr/>
          <p:nvPr/>
        </p:nvSpPr>
        <p:spPr>
          <a:xfrm>
            <a:off x="874059" y="1282142"/>
            <a:ext cx="7854597" cy="4724370"/>
          </a:xfrm>
          <a:prstGeom prst="rect">
            <a:avLst/>
          </a:prstGeom>
        </p:spPr>
        <p:txBody>
          <a:bodyPr wrap="square">
            <a:spAutoFit/>
          </a:bodyPr>
          <a:lstStyle/>
          <a:p>
            <a:pPr algn="just">
              <a:lnSpc>
                <a:spcPct val="150000"/>
              </a:lnSpc>
              <a:spcAft>
                <a:spcPts val="0"/>
              </a:spcAft>
            </a:pPr>
            <a:endParaRPr lang="es-EC" sz="1400" b="1" dirty="0" smtClean="0">
              <a:latin typeface="Times New Roman" panose="02020603050405020304" pitchFamily="18" charset="0"/>
              <a:ea typeface="Times New Roman" panose="02020603050405020304" pitchFamily="18" charset="0"/>
            </a:endParaRPr>
          </a:p>
          <a:p>
            <a:r>
              <a:rPr lang="es-EC" sz="2000" b="1" dirty="0">
                <a:latin typeface="Times New Roman" panose="02020603050405020304" pitchFamily="18" charset="0"/>
                <a:cs typeface="Times New Roman" panose="02020603050405020304" pitchFamily="18" charset="0"/>
              </a:rPr>
              <a:t>Materiales de campo. </a:t>
            </a:r>
          </a:p>
          <a:p>
            <a:r>
              <a:rPr lang="es-EC" sz="2000" dirty="0">
                <a:latin typeface="Times New Roman" panose="02020603050405020304" pitchFamily="18" charset="0"/>
                <a:cs typeface="Times New Roman" panose="02020603050405020304" pitchFamily="18" charset="0"/>
              </a:rPr>
              <a:t> </a:t>
            </a:r>
          </a:p>
          <a:p>
            <a:pPr algn="just"/>
            <a:r>
              <a:rPr lang="es-EC" sz="2000" dirty="0">
                <a:latin typeface="Times New Roman" panose="02020603050405020304" pitchFamily="18" charset="0"/>
                <a:cs typeface="Times New Roman" panose="02020603050405020304" pitchFamily="18" charset="0"/>
              </a:rPr>
              <a:t>Encuestas </a:t>
            </a:r>
            <a:r>
              <a:rPr lang="es-EC" sz="2000" dirty="0" err="1" smtClean="0">
                <a:latin typeface="Times New Roman" panose="02020603050405020304" pitchFamily="18" charset="0"/>
                <a:cs typeface="Times New Roman" panose="02020603050405020304" pitchFamily="18" charset="0"/>
              </a:rPr>
              <a:t>epidemiológicas,guantes</a:t>
            </a:r>
            <a:r>
              <a:rPr lang="es-EC" sz="2000" dirty="0" smtClean="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quirúrgicos, guantes ginecológicos, agujas </a:t>
            </a:r>
            <a:r>
              <a:rPr lang="es-EC" sz="2000" dirty="0" err="1">
                <a:latin typeface="Times New Roman" panose="02020603050405020304" pitchFamily="18" charset="0"/>
                <a:cs typeface="Times New Roman" panose="02020603050405020304" pitchFamily="18" charset="0"/>
              </a:rPr>
              <a:t>vacutaimer</a:t>
            </a:r>
            <a:r>
              <a:rPr lang="es-EC" sz="2000" dirty="0">
                <a:latin typeface="Times New Roman" panose="02020603050405020304" pitchFamily="18" charset="0"/>
                <a:cs typeface="Times New Roman" panose="02020603050405020304" pitchFamily="18" charset="0"/>
              </a:rPr>
              <a:t>, copa para </a:t>
            </a:r>
            <a:r>
              <a:rPr lang="es-EC" sz="2000" dirty="0" err="1">
                <a:latin typeface="Times New Roman" panose="02020603050405020304" pitchFamily="18" charset="0"/>
                <a:cs typeface="Times New Roman" panose="02020603050405020304" pitchFamily="18" charset="0"/>
              </a:rPr>
              <a:t>vacutaimer</a:t>
            </a:r>
            <a:r>
              <a:rPr lang="es-EC" sz="2000" dirty="0">
                <a:latin typeface="Times New Roman" panose="02020603050405020304" pitchFamily="18" charset="0"/>
                <a:cs typeface="Times New Roman" panose="02020603050405020304" pitchFamily="18" charset="0"/>
              </a:rPr>
              <a:t>, tubos de ensayo, caja </a:t>
            </a:r>
            <a:r>
              <a:rPr lang="es-EC" sz="2000" dirty="0" smtClean="0">
                <a:latin typeface="Times New Roman" panose="02020603050405020304" pitchFamily="18" charset="0"/>
                <a:cs typeface="Times New Roman" panose="02020603050405020304" pitchFamily="18" charset="0"/>
              </a:rPr>
              <a:t>refrigerante, jeringas, </a:t>
            </a:r>
            <a:r>
              <a:rPr lang="es-EC" sz="2000" dirty="0">
                <a:latin typeface="Times New Roman" panose="02020603050405020304" pitchFamily="18" charset="0"/>
                <a:cs typeface="Times New Roman" panose="02020603050405020304" pitchFamily="18" charset="0"/>
              </a:rPr>
              <a:t>1022 unidades bovinas (vacas y vaconas</a:t>
            </a:r>
            <a:r>
              <a:rPr lang="es-EC" sz="2000" dirty="0" smtClean="0">
                <a:latin typeface="Times New Roman" panose="02020603050405020304" pitchFamily="18" charset="0"/>
                <a:cs typeface="Times New Roman" panose="02020603050405020304" pitchFamily="18" charset="0"/>
              </a:rPr>
              <a:t>).</a:t>
            </a:r>
          </a:p>
          <a:p>
            <a:endParaRPr lang="es-EC"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s-EC" sz="20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0"/>
              </a:spcAft>
            </a:pPr>
            <a:r>
              <a:rPr lang="es-EC" sz="2000" dirty="0">
                <a:latin typeface="Times New Roman" panose="02020603050405020304" pitchFamily="18" charset="0"/>
                <a:ea typeface="Times New Roman" panose="02020603050405020304" pitchFamily="18" charset="0"/>
                <a:cs typeface="Times New Roman" panose="02020603050405020304" pitchFamily="18" charset="0"/>
              </a:rPr>
              <a:t> </a:t>
            </a:r>
            <a:r>
              <a:rPr lang="es-EC" sz="2000" b="1" dirty="0" smtClean="0">
                <a:latin typeface="Times New Roman" panose="02020603050405020304" pitchFamily="18" charset="0"/>
                <a:ea typeface="Times New Roman" panose="02020603050405020304" pitchFamily="18" charset="0"/>
                <a:cs typeface="Times New Roman" panose="02020603050405020304" pitchFamily="18" charset="0"/>
              </a:rPr>
              <a:t>Equipos </a:t>
            </a:r>
            <a:endParaRPr lang="es-EC" sz="2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s-EC" sz="2000" dirty="0">
                <a:latin typeface="Times New Roman" panose="02020603050405020304" pitchFamily="18" charset="0"/>
                <a:ea typeface="Times New Roman" panose="02020603050405020304" pitchFamily="18" charset="0"/>
                <a:cs typeface="Times New Roman" panose="02020603050405020304" pitchFamily="18" charset="0"/>
              </a:rPr>
              <a:t> </a:t>
            </a:r>
            <a:r>
              <a:rPr lang="es-EC" sz="2000" dirty="0" smtClean="0">
                <a:latin typeface="Times New Roman" panose="02020603050405020304" pitchFamily="18" charset="0"/>
                <a:ea typeface="Times New Roman" panose="02020603050405020304" pitchFamily="18" charset="0"/>
                <a:cs typeface="Times New Roman" panose="02020603050405020304" pitchFamily="18" charset="0"/>
              </a:rPr>
              <a:t>Los </a:t>
            </a:r>
            <a:r>
              <a:rPr lang="es-EC" sz="2000" dirty="0">
                <a:latin typeface="Times New Roman" panose="02020603050405020304" pitchFamily="18" charset="0"/>
                <a:ea typeface="Times New Roman" panose="02020603050405020304" pitchFamily="18" charset="0"/>
                <a:cs typeface="Times New Roman" panose="02020603050405020304" pitchFamily="18" charset="0"/>
              </a:rPr>
              <a:t>equipos son: Centrífuga, Refrigeradora, </a:t>
            </a:r>
            <a:r>
              <a:rPr lang="es-EC" sz="2000" dirty="0" err="1">
                <a:latin typeface="Times New Roman" panose="02020603050405020304" pitchFamily="18" charset="0"/>
                <a:ea typeface="Times New Roman" panose="02020603050405020304" pitchFamily="18" charset="0"/>
                <a:cs typeface="Times New Roman" panose="02020603050405020304" pitchFamily="18" charset="0"/>
              </a:rPr>
              <a:t>Aglutinoscopio</a:t>
            </a:r>
            <a:r>
              <a:rPr lang="es-EC" sz="2000" dirty="0">
                <a:latin typeface="Times New Roman" panose="02020603050405020304" pitchFamily="18" charset="0"/>
                <a:ea typeface="Times New Roman" panose="02020603050405020304" pitchFamily="18" charset="0"/>
                <a:cs typeface="Times New Roman" panose="02020603050405020304" pitchFamily="18" charset="0"/>
              </a:rPr>
              <a:t>, Estufa.</a:t>
            </a:r>
          </a:p>
          <a:p>
            <a:pPr algn="just">
              <a:spcAft>
                <a:spcPts val="0"/>
              </a:spcAft>
            </a:pPr>
            <a:r>
              <a:rPr lang="es-EC" sz="2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s-EC" sz="2000" b="1" dirty="0" smtClean="0">
                <a:latin typeface="Times New Roman" panose="02020603050405020304" pitchFamily="18" charset="0"/>
                <a:ea typeface="Times New Roman" panose="02020603050405020304" pitchFamily="18" charset="0"/>
                <a:cs typeface="Times New Roman" panose="02020603050405020304" pitchFamily="18" charset="0"/>
              </a:rPr>
              <a:t>Reactivos</a:t>
            </a:r>
            <a:r>
              <a:rPr lang="es-EC" sz="2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s-EC" sz="2000" dirty="0" smtClean="0">
                <a:latin typeface="Times New Roman" panose="02020603050405020304" pitchFamily="18" charset="0"/>
                <a:ea typeface="Times New Roman" panose="02020603050405020304" pitchFamily="18" charset="0"/>
                <a:cs typeface="Times New Roman" panose="02020603050405020304" pitchFamily="18" charset="0"/>
              </a:rPr>
              <a:t>Los </a:t>
            </a:r>
            <a:r>
              <a:rPr lang="es-EC" sz="2000" dirty="0">
                <a:latin typeface="Times New Roman" panose="02020603050405020304" pitchFamily="18" charset="0"/>
                <a:ea typeface="Times New Roman" panose="02020603050405020304" pitchFamily="18" charset="0"/>
                <a:cs typeface="Times New Roman" panose="02020603050405020304" pitchFamily="18" charset="0"/>
              </a:rPr>
              <a:t>reactivos son los siguientes: antígeno SAT (antígeno para el diagnóstico serológico de </a:t>
            </a:r>
            <a:r>
              <a:rPr lang="es-EC" sz="2000" dirty="0" smtClean="0">
                <a:latin typeface="Times New Roman" panose="02020603050405020304" pitchFamily="18" charset="0"/>
                <a:ea typeface="Times New Roman" panose="02020603050405020304" pitchFamily="18" charset="0"/>
                <a:cs typeface="Times New Roman" panose="02020603050405020304" pitchFamily="18" charset="0"/>
              </a:rPr>
              <a:t>brucelosis. RB </a:t>
            </a:r>
            <a:r>
              <a:rPr lang="es-EC" sz="2000" dirty="0">
                <a:latin typeface="Times New Roman" panose="02020603050405020304" pitchFamily="18" charset="0"/>
                <a:ea typeface="Times New Roman" panose="02020603050405020304" pitchFamily="18" charset="0"/>
                <a:cs typeface="Times New Roman" panose="02020603050405020304" pitchFamily="18" charset="0"/>
              </a:rPr>
              <a:t>(</a:t>
            </a:r>
            <a:r>
              <a:rPr lang="es-EC" sz="2000" dirty="0" err="1">
                <a:latin typeface="Times New Roman" panose="02020603050405020304" pitchFamily="18" charset="0"/>
                <a:ea typeface="Times New Roman" panose="02020603050405020304" pitchFamily="18" charset="0"/>
                <a:cs typeface="Times New Roman" panose="02020603050405020304" pitchFamily="18" charset="0"/>
              </a:rPr>
              <a:t>antigeno</a:t>
            </a:r>
            <a:r>
              <a:rPr lang="es-EC" sz="2000" dirty="0">
                <a:latin typeface="Times New Roman" panose="02020603050405020304" pitchFamily="18" charset="0"/>
                <a:ea typeface="Times New Roman" panose="02020603050405020304" pitchFamily="18" charset="0"/>
                <a:cs typeface="Times New Roman" panose="02020603050405020304" pitchFamily="18" charset="0"/>
              </a:rPr>
              <a:t> para el diagnostico serológico de brucelosis).</a:t>
            </a:r>
            <a:endParaRPr lang="es-EC" sz="2000" dirty="0">
              <a:latin typeface="Times New Roman" panose="02020603050405020304" pitchFamily="18" charset="0"/>
              <a:cs typeface="Times New Roman" panose="02020603050405020304" pitchFamily="18" charset="0"/>
            </a:endParaRPr>
          </a:p>
        </p:txBody>
      </p:sp>
      <p:pic>
        <p:nvPicPr>
          <p:cNvPr id="6" name="Imagen 5" descr="C:\Users\Usuario\Desktop\bruce 2\IMG-20141207-WA0007.jpg"/>
          <p:cNvPicPr/>
          <p:nvPr/>
        </p:nvPicPr>
        <p:blipFill>
          <a:blip r:embed="rId2" cstate="print"/>
          <a:srcRect/>
          <a:stretch>
            <a:fillRect/>
          </a:stretch>
        </p:blipFill>
        <p:spPr bwMode="auto">
          <a:xfrm>
            <a:off x="9111525" y="2916674"/>
            <a:ext cx="2074668" cy="1764665"/>
          </a:xfrm>
          <a:prstGeom prst="rect">
            <a:avLst/>
          </a:prstGeom>
          <a:noFill/>
          <a:ln w="9525">
            <a:noFill/>
            <a:miter lim="800000"/>
            <a:headEnd/>
            <a:tailEnd/>
          </a:ln>
        </p:spPr>
      </p:pic>
      <p:pic>
        <p:nvPicPr>
          <p:cNvPr id="7" name="12 Imagen" descr="C:\Users\DIEGO\Desktop\Nueva carpeta\P270912_12.07.jpg"/>
          <p:cNvPicPr>
            <a:picLocks noChangeAspect="1" noChangeArrowheads="1"/>
          </p:cNvPicPr>
          <p:nvPr/>
        </p:nvPicPr>
        <p:blipFill>
          <a:blip r:embed="rId3">
            <a:extLst>
              <a:ext uri="{28A0092B-C50C-407E-A947-70E740481C1C}">
                <a14:useLocalDpi xmlns:a14="http://schemas.microsoft.com/office/drawing/2010/main" val="0"/>
              </a:ext>
            </a:extLst>
          </a:blip>
          <a:srcRect l="5632" t="12703"/>
          <a:stretch>
            <a:fillRect/>
          </a:stretch>
        </p:blipFill>
        <p:spPr bwMode="auto">
          <a:xfrm>
            <a:off x="9155486" y="4856035"/>
            <a:ext cx="2074668" cy="183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descr="C:\Users\Usuario\Desktop\bruce 2\IMG-20141201-WA000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1525" y="1282142"/>
            <a:ext cx="2074668" cy="1459835"/>
          </a:xfrm>
          <a:prstGeom prst="rect">
            <a:avLst/>
          </a:prstGeom>
          <a:noFill/>
          <a:ln w="9525">
            <a:noFill/>
            <a:miter lim="800000"/>
            <a:headEnd/>
            <a:tailEnd/>
          </a:ln>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61" y="61013"/>
            <a:ext cx="1012722" cy="6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descr="http://blogs.espe.edu.ec/wp-content/uploads/2013/09/Logo-RP-UFA-ESPE.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502" t="4623" r="1523" b="21397"/>
          <a:stretch/>
        </p:blipFill>
        <p:spPr bwMode="auto">
          <a:xfrm>
            <a:off x="8434875" y="51553"/>
            <a:ext cx="3078525" cy="56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28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696</TotalTime>
  <Words>1335</Words>
  <Application>Microsoft Office PowerPoint</Application>
  <PresentationFormat>Panorámica</PresentationFormat>
  <Paragraphs>229</Paragraphs>
  <Slides>25</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25</vt:i4>
      </vt:variant>
    </vt:vector>
  </HeadingPairs>
  <TitlesOfParts>
    <vt:vector size="33" baseType="lpstr">
      <vt:lpstr>Arial</vt:lpstr>
      <vt:lpstr>Calibri</vt:lpstr>
      <vt:lpstr>Century Gothic</vt:lpstr>
      <vt:lpstr>Times New Roman</vt:lpstr>
      <vt:lpstr>Wingdings</vt:lpstr>
      <vt:lpstr>Wingdings 2</vt:lpstr>
      <vt:lpstr>Wingdings 3</vt:lpstr>
      <vt:lpstr>Espiral</vt:lpstr>
      <vt:lpstr>Presentación de PowerPoint</vt:lpstr>
      <vt:lpstr>Presentación de PowerPoint</vt:lpstr>
      <vt:lpstr>INTRODUCCIÓN</vt:lpstr>
      <vt:lpstr>Presentación de PowerPoint</vt:lpstr>
      <vt:lpstr>OBJETIVOS</vt:lpstr>
      <vt:lpstr>Presentación de PowerPoint</vt:lpstr>
      <vt:lpstr>UBICACIÓN DEL LUGAR DE INVESTIGACIÓN</vt:lpstr>
      <vt:lpstr>Presentación de PowerPoint</vt:lpstr>
      <vt:lpstr>MATERIALES Y METODOS</vt:lpstr>
      <vt:lpstr>METODOLOGÍA DE LA FASE LABORATORIO</vt:lpstr>
      <vt:lpstr>Presentación de PowerPoint</vt:lpstr>
      <vt:lpstr>RESULTADOS</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Mendoza;Hector Intriago</dc:creator>
  <cp:lastModifiedBy>David Mendoza</cp:lastModifiedBy>
  <cp:revision>41</cp:revision>
  <dcterms:created xsi:type="dcterms:W3CDTF">2015-07-14T01:41:16Z</dcterms:created>
  <dcterms:modified xsi:type="dcterms:W3CDTF">2015-07-21T14:55:54Z</dcterms:modified>
</cp:coreProperties>
</file>