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60" r:id="rId2"/>
  </p:sldMasterIdLst>
  <p:notesMasterIdLst>
    <p:notesMasterId r:id="rId47"/>
  </p:notesMasterIdLst>
  <p:sldIdLst>
    <p:sldId id="287" r:id="rId3"/>
    <p:sldId id="257" r:id="rId4"/>
    <p:sldId id="289" r:id="rId5"/>
    <p:sldId id="297" r:id="rId6"/>
    <p:sldId id="288" r:id="rId7"/>
    <p:sldId id="260" r:id="rId8"/>
    <p:sldId id="290" r:id="rId9"/>
    <p:sldId id="298" r:id="rId10"/>
    <p:sldId id="291" r:id="rId11"/>
    <p:sldId id="293" r:id="rId12"/>
    <p:sldId id="299" r:id="rId13"/>
    <p:sldId id="295" r:id="rId14"/>
    <p:sldId id="294" r:id="rId15"/>
    <p:sldId id="296" r:id="rId16"/>
    <p:sldId id="259" r:id="rId17"/>
    <p:sldId id="258" r:id="rId18"/>
    <p:sldId id="261" r:id="rId19"/>
    <p:sldId id="262" r:id="rId20"/>
    <p:sldId id="268" r:id="rId21"/>
    <p:sldId id="269" r:id="rId22"/>
    <p:sldId id="263" r:id="rId23"/>
    <p:sldId id="264" r:id="rId24"/>
    <p:sldId id="300" r:id="rId25"/>
    <p:sldId id="301" r:id="rId26"/>
    <p:sldId id="270" r:id="rId27"/>
    <p:sldId id="302" r:id="rId28"/>
    <p:sldId id="303" r:id="rId29"/>
    <p:sldId id="305" r:id="rId30"/>
    <p:sldId id="304" r:id="rId31"/>
    <p:sldId id="306" r:id="rId32"/>
    <p:sldId id="271" r:id="rId33"/>
    <p:sldId id="307" r:id="rId34"/>
    <p:sldId id="273" r:id="rId35"/>
    <p:sldId id="308" r:id="rId36"/>
    <p:sldId id="309" r:id="rId37"/>
    <p:sldId id="277" r:id="rId38"/>
    <p:sldId id="279" r:id="rId39"/>
    <p:sldId id="278" r:id="rId40"/>
    <p:sldId id="281" r:id="rId41"/>
    <p:sldId id="283" r:id="rId42"/>
    <p:sldId id="280" r:id="rId43"/>
    <p:sldId id="267" r:id="rId44"/>
    <p:sldId id="285" r:id="rId45"/>
    <p:sldId id="286"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6634C-690E-4235-98BB-244D11FD6F3A}" type="datetimeFigureOut">
              <a:rPr lang="es-EC" smtClean="0"/>
              <a:pPr/>
              <a:t>24/11/2015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E2E69-ECD9-4499-AC59-60D70AAF72E1}" type="slidenum">
              <a:rPr lang="es-EC" smtClean="0"/>
              <a:pPr/>
              <a:t>‹Nº›</a:t>
            </a:fld>
            <a:endParaRPr lang="es-EC"/>
          </a:p>
        </p:txBody>
      </p:sp>
    </p:spTree>
    <p:extLst>
      <p:ext uri="{BB962C8B-B14F-4D97-AF65-F5344CB8AC3E}">
        <p14:creationId xmlns:p14="http://schemas.microsoft.com/office/powerpoint/2010/main" val="49840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95E2E69-ECD9-4499-AC59-60D70AAF72E1}" type="slidenum">
              <a:rPr lang="es-EC" smtClean="0"/>
              <a:pPr/>
              <a:t>36</a:t>
            </a:fld>
            <a:endParaRPr lang="es-EC"/>
          </a:p>
        </p:txBody>
      </p:sp>
    </p:spTree>
    <p:extLst>
      <p:ext uri="{BB962C8B-B14F-4D97-AF65-F5344CB8AC3E}">
        <p14:creationId xmlns:p14="http://schemas.microsoft.com/office/powerpoint/2010/main" val="378174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C" smtClean="0"/>
              <a:t>Haga clic para modificar el estilo de título del patrón</a:t>
            </a:r>
            <a:endParaRPr kumimoji="0" lang="es-EC"/>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C" smtClean="0"/>
              <a:t>Haga clic para modificar el estilo de subtítulo del patrón</a:t>
            </a:r>
            <a:endParaRPr kumimoji="0" lang="es-EC"/>
          </a:p>
        </p:txBody>
      </p:sp>
      <p:sp>
        <p:nvSpPr>
          <p:cNvPr id="30" name="29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C" smtClean="0"/>
              <a:t>Haga clic para modificar el estilo de título del patrón</a:t>
            </a:r>
            <a:endParaRPr kumimoji="0" lang="es-EC"/>
          </a:p>
        </p:txBody>
      </p:sp>
      <p:sp>
        <p:nvSpPr>
          <p:cNvPr id="3" name="2 Marcador de texto vertical"/>
          <p:cNvSpPr>
            <a:spLocks noGrp="1"/>
          </p:cNvSpPr>
          <p:nvPr>
            <p:ph type="body" orient="vert" idx="1"/>
          </p:nvPr>
        </p:nvSpPr>
        <p:spPr/>
        <p:txBody>
          <a:bodyPr vert="eaVert"/>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4" name="3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C" smtClean="0"/>
              <a:t>Haga clic para modificar el estilo de título del patrón</a:t>
            </a:r>
            <a:endParaRPr kumimoji="0"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4" name="3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C" smtClean="0"/>
              <a:t>Haga clic para modificar el estilo de título del patrón</a:t>
            </a:r>
            <a:endParaRPr kumimoji="0" lang="es-EC"/>
          </a:p>
        </p:txBody>
      </p:sp>
      <p:sp>
        <p:nvSpPr>
          <p:cNvPr id="3" name="2 Marcador de contenido"/>
          <p:cNvSpPr>
            <a:spLocks noGrp="1"/>
          </p:cNvSpPr>
          <p:nvPr>
            <p:ph idx="1"/>
          </p:nvPr>
        </p:nvSpPr>
        <p:spPr/>
        <p:txBody>
          <a:body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4" name="3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C" smtClean="0"/>
              <a:t>Haga clic para modificar el estilo de título del patrón</a:t>
            </a:r>
            <a:endParaRPr kumimoji="0" lang="es-EC"/>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C" smtClean="0"/>
              <a:t>Haga clic para modificar el estilo de texto del patrón</a:t>
            </a:r>
          </a:p>
        </p:txBody>
      </p:sp>
      <p:sp>
        <p:nvSpPr>
          <p:cNvPr id="4" name="3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C" smtClean="0"/>
              <a:t>Haga clic para modificar el estilo de título del patrón</a:t>
            </a:r>
            <a:endParaRPr kumimoji="0" lang="es-EC"/>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5" name="4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C" smtClean="0"/>
              <a:t>Haga clic para modificar el estilo de título del patrón</a:t>
            </a:r>
            <a:endParaRPr kumimoji="0" lang="es-EC"/>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C"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C"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7" name="6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C" smtClean="0"/>
              <a:t>Haga clic para modificar el estilo de título del patrón</a:t>
            </a:r>
            <a:endParaRPr kumimoji="0" lang="es-EC"/>
          </a:p>
        </p:txBody>
      </p:sp>
      <p:sp>
        <p:nvSpPr>
          <p:cNvPr id="7" name="6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8" name="7 Marcador de número de diapositiva"/>
          <p:cNvSpPr>
            <a:spLocks noGrp="1"/>
          </p:cNvSpPr>
          <p:nvPr>
            <p:ph type="sldNum" sz="quarter" idx="11"/>
          </p:nvPr>
        </p:nvSpPr>
        <p:spPr/>
        <p:txBody>
          <a:bodyPr/>
          <a:lstStyle/>
          <a:p>
            <a:fld id="{A585962A-95DF-4B99-9FE0-DB3122768993}"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C" smtClean="0"/>
              <a:t>Haga clic para modificar el estilo de título del patrón</a:t>
            </a:r>
            <a:endParaRPr kumimoji="0" lang="es-EC"/>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C"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C" smtClean="0"/>
              <a:t>Haga clic para modificar el estilo de texto del patrón</a:t>
            </a:r>
          </a:p>
          <a:p>
            <a:pPr lvl="1" eaLnBrk="1" latinLnBrk="0" hangingPunct="1"/>
            <a:r>
              <a:rPr lang="es-EC" smtClean="0"/>
              <a:t>Segundo nivel</a:t>
            </a:r>
          </a:p>
          <a:p>
            <a:pPr lvl="2" eaLnBrk="1" latinLnBrk="0" hangingPunct="1"/>
            <a:r>
              <a:rPr lang="es-EC" smtClean="0"/>
              <a:t>Tercer nivel</a:t>
            </a:r>
          </a:p>
          <a:p>
            <a:pPr lvl="3" eaLnBrk="1" latinLnBrk="0" hangingPunct="1"/>
            <a:r>
              <a:rPr lang="es-EC" smtClean="0"/>
              <a:t>Cuarto nivel</a:t>
            </a:r>
          </a:p>
          <a:p>
            <a:pPr lvl="4" eaLnBrk="1" latinLnBrk="0" hangingPunct="1"/>
            <a:r>
              <a:rPr lang="es-EC" smtClean="0"/>
              <a:t>Quinto nivel</a:t>
            </a:r>
            <a:endParaRPr kumimoji="0" lang="es-EC"/>
          </a:p>
        </p:txBody>
      </p:sp>
      <p:sp>
        <p:nvSpPr>
          <p:cNvPr id="5" name="4 Marcador de fecha"/>
          <p:cNvSpPr>
            <a:spLocks noGrp="1"/>
          </p:cNvSpPr>
          <p:nvPr>
            <p:ph type="dt" sz="half" idx="10"/>
          </p:nvPr>
        </p:nvSpPr>
        <p:spPr/>
        <p:txBody>
          <a:bodyPr/>
          <a:lstStyle/>
          <a:p>
            <a:fld id="{078ED7E3-237E-433A-A84C-829EB76A2A82}" type="datetimeFigureOut">
              <a:rPr lang="es-EC" smtClean="0"/>
              <a:pPr/>
              <a:t>24/11/2015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A585962A-95DF-4B99-9FE0-DB31227689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C" smtClean="0"/>
              <a:t>Haga clic para modificar el estilo de título del patrón</a:t>
            </a:r>
            <a:endParaRPr kumimoji="0" lang="es-EC"/>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C" smtClean="0"/>
              <a:t>Haga clic en el icono para agregar una imagen</a:t>
            </a:r>
            <a:endParaRPr kumimoji="0" lang="es-EC"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C"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078ED7E3-237E-433A-A84C-829EB76A2A82}" type="datetimeFigureOut">
              <a:rPr lang="es-EC" smtClean="0"/>
              <a:pPr/>
              <a:t>24/11/2015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585962A-95DF-4B99-9FE0-DB31227689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C" smtClean="0"/>
              <a:t>Haga clic para modificar el estilo de título del patrón</a:t>
            </a:r>
            <a:endParaRPr kumimoji="0" lang="es-EC"/>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C" smtClean="0"/>
              <a:t>Haga clic para modificar el estilo de texto del patrón</a:t>
            </a:r>
          </a:p>
          <a:p>
            <a:pPr lvl="1" eaLnBrk="1" latinLnBrk="0" hangingPunct="1"/>
            <a:r>
              <a:rPr kumimoji="0" lang="es-EC" smtClean="0"/>
              <a:t>Segundo nivel</a:t>
            </a:r>
          </a:p>
          <a:p>
            <a:pPr lvl="2" eaLnBrk="1" latinLnBrk="0" hangingPunct="1"/>
            <a:r>
              <a:rPr kumimoji="0" lang="es-EC" smtClean="0"/>
              <a:t>Tercer nivel</a:t>
            </a:r>
          </a:p>
          <a:p>
            <a:pPr lvl="3" eaLnBrk="1" latinLnBrk="0" hangingPunct="1"/>
            <a:r>
              <a:rPr kumimoji="0" lang="es-EC" smtClean="0"/>
              <a:t>Cuarto nivel</a:t>
            </a:r>
          </a:p>
          <a:p>
            <a:pPr lvl="4" eaLnBrk="1" latinLnBrk="0" hangingPunct="1"/>
            <a:r>
              <a:rPr kumimoji="0" lang="es-EC" smtClean="0"/>
              <a:t>Quinto nivel</a:t>
            </a:r>
            <a:endParaRPr kumimoji="0" lang="es-EC"/>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78ED7E3-237E-433A-A84C-829EB76A2A82}" type="datetimeFigureOut">
              <a:rPr lang="es-EC" smtClean="0"/>
              <a:pPr/>
              <a:t>24/11/2015</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585962A-95DF-4B99-9FE0-DB3122768993}"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Hoja_de_c_lculo_de_Microsoft_Excel_97-20032.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tile tx="0" ty="0" sx="100000" sy="100000" flip="none" algn="tl"/>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665" y="0"/>
            <a:ext cx="2131335" cy="3789040"/>
          </a:xfrm>
          <a:prstGeom prst="rect">
            <a:avLst/>
          </a:prstGeom>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r="26625"/>
          <a:stretch/>
        </p:blipFill>
        <p:spPr>
          <a:xfrm>
            <a:off x="5904161" y="4348953"/>
            <a:ext cx="3272902" cy="2509047"/>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 y="0"/>
            <a:ext cx="4427984" cy="2490741"/>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90349" y="4015308"/>
            <a:ext cx="3613023" cy="2032325"/>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187" y="0"/>
            <a:ext cx="3857625" cy="6858000"/>
          </a:xfrm>
          <a:prstGeom prst="rect">
            <a:avLst/>
          </a:prstGeom>
        </p:spPr>
      </p:pic>
      <p:sp>
        <p:nvSpPr>
          <p:cNvPr id="12" name="1 Título"/>
          <p:cNvSpPr>
            <a:spLocks noGrp="1"/>
          </p:cNvSpPr>
          <p:nvPr>
            <p:ph type="ctrTitle"/>
          </p:nvPr>
        </p:nvSpPr>
        <p:spPr>
          <a:xfrm>
            <a:off x="32599" y="223831"/>
            <a:ext cx="8790553" cy="2301240"/>
          </a:xfrm>
          <a:effectLst>
            <a:outerShdw blurRad="50800" dist="50800" dir="5400000" algn="ctr" rotWithShape="0">
              <a:schemeClr val="tx1">
                <a:lumMod val="75000"/>
              </a:schemeClr>
            </a:outerShdw>
          </a:effectLst>
        </p:spPr>
        <p:txBody>
          <a:bodyPr>
            <a:noAutofit/>
          </a:bodyPr>
          <a:lstStyle/>
          <a:p>
            <a:pPr algn="ctr">
              <a:lnSpc>
                <a:spcPct val="150000"/>
              </a:lnSpc>
            </a:pPr>
            <a:r>
              <a:rPr lang="es-ES" sz="2200" dirty="0" smtClean="0">
                <a:solidFill>
                  <a:schemeClr val="tx2">
                    <a:lumMod val="10000"/>
                  </a:schemeClr>
                </a:solidFill>
                <a:effectLst/>
                <a:latin typeface="Arial Black" panose="020B0A04020102020204" pitchFamily="34" charset="0"/>
              </a:rPr>
              <a:t>UNIVERSIDAD DE LAS FUERZAS ARMADAS-ESPE</a:t>
            </a: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DEPARTAMENTO DE CIENCIAS DE LA VIDA Y LA AGRICULTURA</a:t>
            </a: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CARRERA DE INGENIERÍA AGROPECUARIA</a:t>
            </a: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Tesis de grado</a:t>
            </a:r>
            <a:br>
              <a:rPr lang="es-ES"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a:t>
            </a:r>
            <a:r>
              <a:rPr lang="es-ES" sz="2200" dirty="0">
                <a:solidFill>
                  <a:schemeClr val="tx2">
                    <a:lumMod val="10000"/>
                  </a:schemeClr>
                </a:solidFill>
                <a:effectLst/>
                <a:latin typeface="Arial Black" panose="020B0A04020102020204" pitchFamily="34" charset="0"/>
              </a:rPr>
              <a:t>FERTILIZANTES DE LIBERACIÓN CONTROLADA SOBRE EL DESARROLLO Y RENDIMIENTO EN MAÍZ </a:t>
            </a:r>
            <a:r>
              <a:rPr lang="es-ES" sz="2200" dirty="0" smtClean="0">
                <a:solidFill>
                  <a:schemeClr val="tx2">
                    <a:lumMod val="10000"/>
                  </a:schemeClr>
                </a:solidFill>
                <a:effectLst/>
                <a:latin typeface="Arial Black" panose="020B0A04020102020204" pitchFamily="34" charset="0"/>
              </a:rPr>
              <a:t>(</a:t>
            </a:r>
            <a:r>
              <a:rPr lang="es-ES" sz="2200" cap="none" dirty="0" smtClean="0">
                <a:solidFill>
                  <a:schemeClr val="tx2">
                    <a:lumMod val="10000"/>
                  </a:schemeClr>
                </a:solidFill>
                <a:effectLst/>
                <a:latin typeface="Arial Black" panose="020B0A04020102020204" pitchFamily="34" charset="0"/>
              </a:rPr>
              <a:t>Zea </a:t>
            </a:r>
            <a:r>
              <a:rPr lang="es-ES" sz="2200" cap="none" dirty="0" smtClean="0">
                <a:solidFill>
                  <a:schemeClr val="tx2">
                    <a:lumMod val="10000"/>
                  </a:schemeClr>
                </a:solidFill>
                <a:effectLst/>
                <a:latin typeface="Arial Black" panose="020B0A04020102020204" pitchFamily="34" charset="0"/>
              </a:rPr>
              <a:t>mays </a:t>
            </a:r>
            <a:r>
              <a:rPr lang="es-ES" sz="2200" dirty="0" smtClean="0">
                <a:solidFill>
                  <a:schemeClr val="tx2">
                    <a:lumMod val="10000"/>
                  </a:schemeClr>
                </a:solidFill>
                <a:effectLst/>
                <a:latin typeface="Arial Black" panose="020B0A04020102020204" pitchFamily="34" charset="0"/>
              </a:rPr>
              <a:t>L</a:t>
            </a:r>
            <a:r>
              <a:rPr lang="es-ES" sz="2200" dirty="0">
                <a:solidFill>
                  <a:schemeClr val="tx2">
                    <a:lumMod val="10000"/>
                  </a:schemeClr>
                </a:solidFill>
                <a:effectLst/>
                <a:latin typeface="Arial Black" panose="020B0A04020102020204" pitchFamily="34" charset="0"/>
              </a:rPr>
              <a:t>.)</a:t>
            </a:r>
            <a:r>
              <a:rPr lang="es-ES" sz="2200" dirty="0" smtClean="0">
                <a:solidFill>
                  <a:schemeClr val="tx2">
                    <a:lumMod val="10000"/>
                  </a:schemeClr>
                </a:solidFill>
                <a:effectLst/>
                <a:latin typeface="Arial Black" panose="020B0A04020102020204" pitchFamily="34" charset="0"/>
              </a:rPr>
              <a:t>”</a:t>
            </a:r>
            <a:br>
              <a:rPr lang="es-ES" sz="2200" dirty="0" smtClean="0">
                <a:solidFill>
                  <a:schemeClr val="tx2">
                    <a:lumMod val="10000"/>
                  </a:schemeClr>
                </a:solidFill>
                <a:effectLst/>
                <a:latin typeface="Arial Black" panose="020B0A04020102020204" pitchFamily="34" charset="0"/>
              </a:rPr>
            </a:b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FERDINAND BERTY SANTANA VÉLEZ</a:t>
            </a:r>
            <a:br>
              <a:rPr lang="es-ES"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
            </a:r>
            <a:br>
              <a:rPr lang="es-ES" sz="2200" dirty="0" smtClean="0">
                <a:solidFill>
                  <a:schemeClr val="tx2">
                    <a:lumMod val="10000"/>
                  </a:schemeClr>
                </a:solidFill>
                <a:effectLst/>
                <a:latin typeface="Arial Black" panose="020B0A04020102020204" pitchFamily="34" charset="0"/>
              </a:rPr>
            </a:br>
            <a:r>
              <a:rPr lang="es-ES" sz="2200" dirty="0" smtClean="0">
                <a:solidFill>
                  <a:schemeClr val="tx2">
                    <a:lumMod val="10000"/>
                  </a:schemeClr>
                </a:solidFill>
                <a:effectLst/>
                <a:latin typeface="Arial Black" panose="020B0A04020102020204" pitchFamily="34" charset="0"/>
              </a:rPr>
              <a:t>2015</a:t>
            </a:r>
            <a:r>
              <a:rPr lang="es-EC" sz="2200" dirty="0" smtClean="0">
                <a:solidFill>
                  <a:schemeClr val="tx2">
                    <a:lumMod val="10000"/>
                  </a:schemeClr>
                </a:solidFill>
                <a:effectLst/>
                <a:latin typeface="Arial Black" panose="020B0A04020102020204" pitchFamily="34" charset="0"/>
              </a:rPr>
              <a:t/>
            </a:r>
            <a:br>
              <a:rPr lang="es-EC" sz="2200" dirty="0" smtClean="0">
                <a:solidFill>
                  <a:schemeClr val="tx2">
                    <a:lumMod val="10000"/>
                  </a:schemeClr>
                </a:solidFill>
                <a:effectLst/>
                <a:latin typeface="Arial Black" panose="020B0A04020102020204" pitchFamily="34" charset="0"/>
              </a:rPr>
            </a:br>
            <a:endParaRPr lang="es-ES" sz="2200" dirty="0">
              <a:solidFill>
                <a:schemeClr val="tx2">
                  <a:lumMod val="10000"/>
                </a:schemeClr>
              </a:solidFill>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963373033"/>
              </p:ext>
            </p:extLst>
          </p:nvPr>
        </p:nvGraphicFramePr>
        <p:xfrm>
          <a:off x="273050" y="288925"/>
          <a:ext cx="8277225" cy="7267575"/>
        </p:xfrm>
        <a:graphic>
          <a:graphicData uri="http://schemas.openxmlformats.org/presentationml/2006/ole">
            <mc:AlternateContent xmlns:mc="http://schemas.openxmlformats.org/markup-compatibility/2006">
              <mc:Choice xmlns:v="urn:schemas-microsoft-com:vml" Requires="v">
                <p:oleObj spid="_x0000_s1031" name="Documento" r:id="rId3" imgW="8965520" imgH="7845733" progId="Word.Document.12">
                  <p:embed/>
                </p:oleObj>
              </mc:Choice>
              <mc:Fallback>
                <p:oleObj name="Documento" r:id="rId3" imgW="8965520" imgH="7845733" progId="Word.Document.12">
                  <p:embed/>
                  <p:pic>
                    <p:nvPicPr>
                      <p:cNvPr id="0" name=""/>
                      <p:cNvPicPr/>
                      <p:nvPr/>
                    </p:nvPicPr>
                    <p:blipFill>
                      <a:blip r:embed="rId4"/>
                      <a:stretch>
                        <a:fillRect/>
                      </a:stretch>
                    </p:blipFill>
                    <p:spPr>
                      <a:xfrm>
                        <a:off x="273050" y="288925"/>
                        <a:ext cx="8277225" cy="72675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16490836"/>
              </p:ext>
            </p:extLst>
          </p:nvPr>
        </p:nvGraphicFramePr>
        <p:xfrm>
          <a:off x="395536" y="764704"/>
          <a:ext cx="8277225" cy="7267575"/>
        </p:xfrm>
        <a:graphic>
          <a:graphicData uri="http://schemas.openxmlformats.org/presentationml/2006/ole">
            <mc:AlternateContent xmlns:mc="http://schemas.openxmlformats.org/markup-compatibility/2006">
              <mc:Choice xmlns:v="urn:schemas-microsoft-com:vml" Requires="v">
                <p:oleObj spid="_x0000_s2055" name="Documento" r:id="rId3" imgW="8965520" imgH="7845733" progId="Word.Document.12">
                  <p:embed/>
                </p:oleObj>
              </mc:Choice>
              <mc:Fallback>
                <p:oleObj name="Documento" r:id="rId3" imgW="8965520" imgH="7845733" progId="Word.Document.12">
                  <p:embed/>
                  <p:pic>
                    <p:nvPicPr>
                      <p:cNvPr id="0" name=""/>
                      <p:cNvPicPr/>
                      <p:nvPr/>
                    </p:nvPicPr>
                    <p:blipFill>
                      <a:blip r:embed="rId4"/>
                      <a:stretch>
                        <a:fillRect/>
                      </a:stretch>
                    </p:blipFill>
                    <p:spPr>
                      <a:xfrm>
                        <a:off x="395536" y="764704"/>
                        <a:ext cx="8277225" cy="7267575"/>
                      </a:xfrm>
                      <a:prstGeom prst="rect">
                        <a:avLst/>
                      </a:prstGeom>
                    </p:spPr>
                  </p:pic>
                </p:oleObj>
              </mc:Fallback>
            </mc:AlternateContent>
          </a:graphicData>
        </a:graphic>
      </p:graphicFrame>
    </p:spTree>
    <p:extLst>
      <p:ext uri="{BB962C8B-B14F-4D97-AF65-F5344CB8AC3E}">
        <p14:creationId xmlns:p14="http://schemas.microsoft.com/office/powerpoint/2010/main" val="429448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332656"/>
            <a:ext cx="8064896" cy="461665"/>
          </a:xfrm>
          <a:prstGeom prst="rect">
            <a:avLst/>
          </a:prstGeom>
          <a:noFill/>
        </p:spPr>
        <p:txBody>
          <a:bodyPr wrap="square" rtlCol="0">
            <a:spAutoFit/>
          </a:bodyPr>
          <a:lstStyle/>
          <a:p>
            <a:r>
              <a:rPr lang="es-EC" sz="2400" b="1" dirty="0" smtClean="0"/>
              <a:t>FERTILIZANTE INHIBIDOR DE NITRIFICACIÓN</a:t>
            </a:r>
            <a:endParaRPr lang="es-EC" sz="2400" b="1" dirty="0"/>
          </a:p>
        </p:txBody>
      </p:sp>
      <p:sp>
        <p:nvSpPr>
          <p:cNvPr id="52227" name="Rectangle 3"/>
          <p:cNvSpPr>
            <a:spLocks noChangeArrowheads="1"/>
          </p:cNvSpPr>
          <p:nvPr/>
        </p:nvSpPr>
        <p:spPr bwMode="auto">
          <a:xfrm>
            <a:off x="251520" y="953413"/>
            <a:ext cx="849694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s-ES" sz="2200" dirty="0" smtClean="0">
                <a:latin typeface="Times New Roman" pitchFamily="18" charset="0"/>
                <a:ea typeface="Times New Roman" pitchFamily="18" charset="0"/>
                <a:cs typeface="Times New Roman" pitchFamily="18" charset="0"/>
              </a:rPr>
              <a:t>V</a:t>
            </a:r>
            <a:r>
              <a:rPr kumimoji="0" lang="es-E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entajas: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Disponibilidad inmediata y prolongada de Nitrógeno absorbible por la planta; </a:t>
            </a:r>
          </a:p>
          <a:p>
            <a:pPr marL="0" marR="0" lvl="0" indent="0" algn="just" defTabSz="914400" rtl="0" eaLnBrk="1" fontAlgn="base" latinLnBrk="0" hangingPunct="1">
              <a:lnSpc>
                <a:spcPct val="150000"/>
              </a:lnSpc>
              <a:spcBef>
                <a:spcPct val="0"/>
              </a:spcBef>
              <a:spcAft>
                <a:spcPct val="0"/>
              </a:spcAft>
              <a:buClrTx/>
              <a:buSzTx/>
              <a:buFontTx/>
              <a:buNone/>
              <a:tabLst/>
            </a:pPr>
            <a:r>
              <a:rPr lang="es-ES" sz="2200" dirty="0" smtClean="0">
                <a:latin typeface="Calibri" pitchFamily="34" charset="0"/>
                <a:ea typeface="Calibri" pitchFamily="34" charset="0"/>
                <a:cs typeface="Times New Roman" pitchFamily="18" charset="0"/>
              </a:rPr>
              <a:t>M</a:t>
            </a: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ejora absorción de los micronutrientes en el suelo (acidifica la </a:t>
            </a:r>
            <a:r>
              <a:rPr kumimoji="0" lang="es-ES" sz="2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rizósfera</a:t>
            </a: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Mayor absorción de Fósforo en el suelo; aumenta la floración (yemas que van a flor);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Aumenta calibres y producción (mayor síntesis de </a:t>
            </a:r>
            <a:r>
              <a:rPr kumimoji="0" lang="es-ES" sz="2200" b="0" i="0" u="none" strike="noStrike" cap="none" normalizeH="0" baseline="0" dirty="0" err="1" smtClean="0">
                <a:ln>
                  <a:noFill/>
                </a:ln>
                <a:effectLst/>
                <a:latin typeface="Calibri" pitchFamily="34" charset="0"/>
                <a:ea typeface="Calibri" pitchFamily="34" charset="0"/>
                <a:cs typeface="Times New Roman" pitchFamily="18" charset="0"/>
              </a:rPr>
              <a:t>citoquininas</a:t>
            </a:r>
            <a:r>
              <a:rPr kumimoji="0" lang="es-ES" sz="22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Reducción de contaminación de aguas subterráneas </a:t>
            </a:r>
            <a:r>
              <a:rPr kumimoji="0" lang="es-ES" sz="2200" b="0" i="0" u="none" strike="noStrike" cap="none" normalizeH="0" baseline="0" dirty="0" smtClean="0">
                <a:ln>
                  <a:noFill/>
                </a:ln>
                <a:effectLst/>
                <a:latin typeface="Calibri" pitchFamily="34" charset="0"/>
                <a:ea typeface="Calibri" pitchFamily="34" charset="0"/>
                <a:cs typeface="Times New Roman" pitchFamily="18" charset="0"/>
              </a:rPr>
              <a:t>por nitrato;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effectLst/>
                <a:latin typeface="Calibri" pitchFamily="34" charset="0"/>
                <a:ea typeface="Calibri" pitchFamily="34" charset="0"/>
                <a:cs typeface="Times New Roman" pitchFamily="18" charset="0"/>
              </a:rPr>
              <a:t>mayor</a:t>
            </a:r>
            <a:r>
              <a:rPr kumimoji="0" lang="es-ES" sz="22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s-E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rendimiento y calidad del cultivo.</a:t>
            </a:r>
            <a:endParaRPr kumimoji="0" lang="es-E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79712" y="692696"/>
            <a:ext cx="6120680" cy="369332"/>
          </a:xfrm>
          <a:prstGeom prst="rect">
            <a:avLst/>
          </a:prstGeom>
          <a:noFill/>
        </p:spPr>
        <p:txBody>
          <a:bodyPr wrap="square" rtlCol="0">
            <a:spAutoFit/>
          </a:bodyPr>
          <a:lstStyle/>
          <a:p>
            <a:r>
              <a:rPr lang="es-EC" b="1" dirty="0" smtClean="0"/>
              <a:t>FERTILIZANTE DE MEZCLA QUIMICA GRANULADO</a:t>
            </a:r>
            <a:endParaRPr lang="es-EC" b="1" dirty="0"/>
          </a:p>
        </p:txBody>
      </p:sp>
      <p:graphicFrame>
        <p:nvGraphicFramePr>
          <p:cNvPr id="2" name="Objeto 1"/>
          <p:cNvGraphicFramePr>
            <a:graphicFrameLocks noChangeAspect="1"/>
          </p:cNvGraphicFramePr>
          <p:nvPr>
            <p:extLst>
              <p:ext uri="{D42A27DB-BD31-4B8C-83A1-F6EECF244321}">
                <p14:modId xmlns:p14="http://schemas.microsoft.com/office/powerpoint/2010/main" val="1563872921"/>
              </p:ext>
            </p:extLst>
          </p:nvPr>
        </p:nvGraphicFramePr>
        <p:xfrm>
          <a:off x="755576" y="1062028"/>
          <a:ext cx="7548488" cy="6071108"/>
        </p:xfrm>
        <a:graphic>
          <a:graphicData uri="http://schemas.openxmlformats.org/presentationml/2006/ole">
            <mc:AlternateContent xmlns:mc="http://schemas.openxmlformats.org/markup-compatibility/2006">
              <mc:Choice xmlns:v="urn:schemas-microsoft-com:vml" Requires="v">
                <p:oleObj spid="_x0000_s3079" name="Documento" r:id="rId3" imgW="6512250" imgH="5234805" progId="Word.Document.12">
                  <p:embed/>
                </p:oleObj>
              </mc:Choice>
              <mc:Fallback>
                <p:oleObj name="Documento" r:id="rId3" imgW="6512250" imgH="5234805" progId="Word.Document.12">
                  <p:embed/>
                  <p:pic>
                    <p:nvPicPr>
                      <p:cNvPr id="0" name=""/>
                      <p:cNvPicPr/>
                      <p:nvPr/>
                    </p:nvPicPr>
                    <p:blipFill>
                      <a:blip r:embed="rId4"/>
                      <a:stretch>
                        <a:fillRect/>
                      </a:stretch>
                    </p:blipFill>
                    <p:spPr>
                      <a:xfrm>
                        <a:off x="755576" y="1062028"/>
                        <a:ext cx="7548488" cy="607110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88640"/>
            <a:ext cx="7920880" cy="1015663"/>
          </a:xfrm>
          <a:prstGeom prst="rect">
            <a:avLst/>
          </a:prstGeom>
        </p:spPr>
        <p:txBody>
          <a:bodyPr wrap="square">
            <a:spAutoFit/>
          </a:bodyPr>
          <a:lstStyle/>
          <a:p>
            <a:pPr algn="ctr"/>
            <a:r>
              <a:rPr lang="es-ES" sz="2000" b="1" dirty="0" smtClean="0"/>
              <a:t>Composición química de los fertilizantes de liberación lenta, estabilizada con inhibidor de nitrificación, mezcla química compleja y simple.</a:t>
            </a:r>
            <a:endParaRPr lang="es-EC" sz="2000" b="1" dirty="0"/>
          </a:p>
        </p:txBody>
      </p:sp>
      <p:pic>
        <p:nvPicPr>
          <p:cNvPr id="4" name="Imagen 3"/>
          <p:cNvPicPr>
            <a:picLocks noChangeAspect="1"/>
          </p:cNvPicPr>
          <p:nvPr/>
        </p:nvPicPr>
        <p:blipFill>
          <a:blip r:embed="rId2"/>
          <a:stretch>
            <a:fillRect/>
          </a:stretch>
        </p:blipFill>
        <p:spPr>
          <a:xfrm>
            <a:off x="529583" y="1412777"/>
            <a:ext cx="8290889" cy="56166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323528" y="332656"/>
            <a:ext cx="5328592"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tab pos="269875" algn="l"/>
              </a:tabLst>
            </a:pPr>
            <a:r>
              <a:rPr kumimoji="0" lang="es-E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MATERIALES Y MÉTODOS</a:t>
            </a:r>
          </a:p>
          <a:p>
            <a:pPr marL="457200" marR="0" lvl="1" indent="0" algn="l" defTabSz="914400" rtl="0" eaLnBrk="0" fontAlgn="base" latinLnBrk="0" hangingPunct="0">
              <a:lnSpc>
                <a:spcPct val="100000"/>
              </a:lnSpc>
              <a:spcBef>
                <a:spcPct val="0"/>
              </a:spcBef>
              <a:spcAft>
                <a:spcPct val="0"/>
              </a:spcAft>
              <a:buClrTx/>
              <a:buSzTx/>
              <a:tabLst>
                <a:tab pos="269875" algn="l"/>
              </a:tabLst>
            </a:pPr>
            <a:endParaRPr lang="es-ES" sz="2400" b="1" dirty="0" smtClean="0">
              <a:latin typeface="Times New Roman" pitchFamily="18"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tab pos="269875" algn="l"/>
              </a:tabLst>
            </a:pPr>
            <a:r>
              <a:rPr kumimoji="0" lang="es-E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UBICACIÓN </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investigación se llevó a</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cabo en la Provincia de </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Manabí, Cantón </a:t>
            </a:r>
            <a:r>
              <a:rPr lang="es-ES" sz="2800" dirty="0">
                <a:latin typeface="Times New Roman" pitchFamily="18" charset="0"/>
                <a:ea typeface="Times New Roman" pitchFamily="18" charset="0"/>
                <a:cs typeface="Times New Roman" pitchFamily="18" charset="0"/>
              </a:rPr>
              <a:t>J</a:t>
            </a: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unín, </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Parroquia Junín, </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Hacienda Mendoza, </a:t>
            </a:r>
          </a:p>
          <a:p>
            <a:pPr marL="0" marR="0" lvl="0" indent="0" algn="just" defTabSz="914400" rtl="0" eaLnBrk="0" fontAlgn="base" latinLnBrk="0" hangingPunct="0">
              <a:lnSpc>
                <a:spcPct val="200000"/>
              </a:lnSpc>
              <a:spcBef>
                <a:spcPct val="0"/>
              </a:spcBef>
              <a:spcAft>
                <a:spcPct val="0"/>
              </a:spcAft>
              <a:buClrTx/>
              <a:buSzTx/>
              <a:buFontTx/>
              <a:buNone/>
              <a:tabLst>
                <a:tab pos="269875" algn="l"/>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una altitud de 157 msnm.</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n 1"/>
          <p:cNvPicPr>
            <a:picLocks noChangeAspect="1"/>
          </p:cNvPicPr>
          <p:nvPr/>
        </p:nvPicPr>
        <p:blipFill>
          <a:blip r:embed="rId2"/>
          <a:stretch>
            <a:fillRect/>
          </a:stretch>
        </p:blipFill>
        <p:spPr>
          <a:xfrm>
            <a:off x="4288154" y="2132856"/>
            <a:ext cx="4855846" cy="362981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476672"/>
            <a:ext cx="4320480" cy="461665"/>
          </a:xfrm>
          <a:prstGeom prst="rect">
            <a:avLst/>
          </a:prstGeom>
          <a:solidFill>
            <a:schemeClr val="accent6">
              <a:lumMod val="60000"/>
              <a:lumOff val="40000"/>
            </a:schemeClr>
          </a:solidFill>
        </p:spPr>
        <p:txBody>
          <a:bodyPr wrap="square">
            <a:spAutoFit/>
          </a:bodyPr>
          <a:lstStyle/>
          <a:p>
            <a:pPr marL="0" lvl="1" algn="ctr"/>
            <a:r>
              <a:rPr lang="es-ES_tradnl" sz="2400" b="1" dirty="0" smtClean="0"/>
              <a:t>FACTORES EN ESTUDIO</a:t>
            </a:r>
            <a:endParaRPr lang="es-EC" sz="2400" dirty="0"/>
          </a:p>
        </p:txBody>
      </p:sp>
      <p:sp>
        <p:nvSpPr>
          <p:cNvPr id="3" name="2 Rectángulo"/>
          <p:cNvSpPr/>
          <p:nvPr/>
        </p:nvSpPr>
        <p:spPr>
          <a:xfrm>
            <a:off x="827584" y="2132856"/>
            <a:ext cx="7632848" cy="1754326"/>
          </a:xfrm>
          <a:prstGeom prst="rect">
            <a:avLst/>
          </a:prstGeom>
        </p:spPr>
        <p:txBody>
          <a:bodyPr wrap="square">
            <a:spAutoFit/>
          </a:bodyPr>
          <a:lstStyle/>
          <a:p>
            <a:pPr algn="just">
              <a:lnSpc>
                <a:spcPct val="150000"/>
              </a:lnSpc>
            </a:pPr>
            <a:r>
              <a:rPr lang="es-ES" sz="2400" dirty="0" smtClean="0"/>
              <a:t>Se utilizó como factor en estudio tipos de fertilizantes, los fertilizantes de liberación controlada se aplicaron en tres diferentes dosis: baja, media y alta. </a:t>
            </a:r>
            <a:endParaRPr lang="es-EC" sz="24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488772"/>
            <a:ext cx="4211960" cy="23692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40" y="2996952"/>
            <a:ext cx="3600400" cy="523220"/>
          </a:xfrm>
          <a:prstGeom prst="rect">
            <a:avLst/>
          </a:prstGeom>
          <a:solidFill>
            <a:schemeClr val="accent6">
              <a:lumMod val="75000"/>
            </a:schemeClr>
          </a:solidFill>
        </p:spPr>
        <p:txBody>
          <a:bodyPr wrap="square">
            <a:spAutoFit/>
          </a:bodyPr>
          <a:lstStyle/>
          <a:p>
            <a:pPr marL="0" lvl="1"/>
            <a:r>
              <a:rPr lang="es-ES_tradnl" sz="2800" b="1" dirty="0" smtClean="0"/>
              <a:t>TRATAMIENTOS</a:t>
            </a:r>
            <a:endParaRPr lang="es-EC" sz="2800" dirty="0"/>
          </a:p>
        </p:txBody>
      </p:sp>
      <p:sp>
        <p:nvSpPr>
          <p:cNvPr id="21505" name="Rectangle 1"/>
          <p:cNvSpPr>
            <a:spLocks noChangeArrowheads="1"/>
          </p:cNvSpPr>
          <p:nvPr/>
        </p:nvSpPr>
        <p:spPr bwMode="auto">
          <a:xfrm>
            <a:off x="151559" y="6444734"/>
            <a:ext cx="884088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*Las dosis de los fertilizantes se establecieron estandarizando en c/u la cantidad de nitrógeno.</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942478342"/>
              </p:ext>
            </p:extLst>
          </p:nvPr>
        </p:nvGraphicFramePr>
        <p:xfrm>
          <a:off x="3131840" y="548680"/>
          <a:ext cx="5860601" cy="5358384"/>
        </p:xfrm>
        <a:graphic>
          <a:graphicData uri="http://schemas.openxmlformats.org/drawingml/2006/table">
            <a:tbl>
              <a:tblPr firstRow="1" firstCol="1" bandRow="1">
                <a:tableStyleId>{5C22544A-7EE6-4342-B048-85BDC9FD1C3A}</a:tableStyleId>
              </a:tblPr>
              <a:tblGrid>
                <a:gridCol w="3436174"/>
                <a:gridCol w="2424427"/>
              </a:tblGrid>
              <a:tr h="301625">
                <a:tc>
                  <a:txBody>
                    <a:bodyPr/>
                    <a:lstStyle/>
                    <a:p>
                      <a:pPr algn="ctr">
                        <a:spcAft>
                          <a:spcPts val="0"/>
                        </a:spcAft>
                      </a:pPr>
                      <a:r>
                        <a:rPr lang="es-EC" sz="2400" dirty="0">
                          <a:effectLst/>
                        </a:rPr>
                        <a:t>DESCRIPCIÓN DE TRATAMIENTOS </a:t>
                      </a:r>
                      <a:endParaRPr lang="es-E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1000"/>
                        </a:spcAft>
                      </a:pPr>
                      <a:r>
                        <a:rPr lang="es-EC" sz="2400">
                          <a:effectLst/>
                        </a:rPr>
                        <a:t>DOSIS (kg/ha)</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T1= Basacote Plus 3 M</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Baja (750,00)</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T2= Basacote Plus 3 M</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Media (1563,76)</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T3= Basacote Plus 3 M</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Alta (2375,00)</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T4= Novatec Perfect</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Baja (801,02)</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T5= Novatec Perfect</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Media (1665,82) </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T6= Novatec Perfect</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Alta (2533,16)</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T7= Yaramila</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Baja (443,88)</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T8= Yaramila</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Media (926,02) </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C" sz="2400">
                          <a:effectLst/>
                        </a:rPr>
                        <a:t>T9= Yaramila</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1000"/>
                        </a:spcAft>
                      </a:pPr>
                      <a:r>
                        <a:rPr lang="es-EC" sz="2400">
                          <a:effectLst/>
                        </a:rPr>
                        <a:t>Alta (1408,16)</a:t>
                      </a:r>
                      <a:endParaRPr lang="es-ES" sz="2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15000"/>
                        </a:lnSpc>
                        <a:spcAft>
                          <a:spcPts val="0"/>
                        </a:spcAft>
                      </a:pPr>
                      <a:r>
                        <a:rPr lang="es-EC" sz="2400">
                          <a:effectLst/>
                        </a:rPr>
                        <a:t>T10= Fertilización productor (Urea)</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15000"/>
                        </a:lnSpc>
                        <a:spcAft>
                          <a:spcPts val="0"/>
                        </a:spcAft>
                      </a:pPr>
                      <a:r>
                        <a:rPr lang="es-EC" sz="2400" dirty="0">
                          <a:effectLst/>
                        </a:rPr>
                        <a:t>349,49</a:t>
                      </a:r>
                      <a:endParaRPr lang="es-E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19063" y="911897"/>
            <a:ext cx="8424937" cy="11335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utilizó el Diseño de Bloques Completos al Azar (DBCA), con cuatro repeticiones por cada tratamiento.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1907704" y="332656"/>
            <a:ext cx="5472608" cy="523220"/>
          </a:xfrm>
          <a:prstGeom prst="rect">
            <a:avLst/>
          </a:prstGeom>
          <a:solidFill>
            <a:schemeClr val="accent6">
              <a:lumMod val="75000"/>
            </a:schemeClr>
          </a:solidFill>
        </p:spPr>
        <p:txBody>
          <a:bodyPr wrap="square">
            <a:spAutoFit/>
          </a:bodyPr>
          <a:lstStyle/>
          <a:p>
            <a:pPr marL="0" lvl="1" algn="ctr"/>
            <a:r>
              <a:rPr lang="es-ES_tradnl" sz="2800" b="1" dirty="0" smtClean="0"/>
              <a:t>DISEÑO EXPERIMENTAL</a:t>
            </a:r>
            <a:endParaRPr lang="es-EC" sz="2800" dirty="0"/>
          </a:p>
        </p:txBody>
      </p:sp>
      <p:graphicFrame>
        <p:nvGraphicFramePr>
          <p:cNvPr id="4" name="3 Tabla"/>
          <p:cNvGraphicFramePr>
            <a:graphicFrameLocks noGrp="1"/>
          </p:cNvGraphicFramePr>
          <p:nvPr>
            <p:extLst>
              <p:ext uri="{D42A27DB-BD31-4B8C-83A1-F6EECF244321}">
                <p14:modId xmlns:p14="http://schemas.microsoft.com/office/powerpoint/2010/main" val="118948443"/>
              </p:ext>
            </p:extLst>
          </p:nvPr>
        </p:nvGraphicFramePr>
        <p:xfrm>
          <a:off x="611560" y="2492896"/>
          <a:ext cx="5256584" cy="2592285"/>
        </p:xfrm>
        <a:graphic>
          <a:graphicData uri="http://schemas.openxmlformats.org/drawingml/2006/table">
            <a:tbl>
              <a:tblPr/>
              <a:tblGrid>
                <a:gridCol w="3115013"/>
                <a:gridCol w="2141571"/>
              </a:tblGrid>
              <a:tr h="586761">
                <a:tc>
                  <a:txBody>
                    <a:bodyPr/>
                    <a:lstStyle/>
                    <a:p>
                      <a:pPr marL="226695" algn="ctr">
                        <a:lnSpc>
                          <a:spcPct val="115000"/>
                        </a:lnSpc>
                        <a:spcAft>
                          <a:spcPts val="0"/>
                        </a:spcAft>
                      </a:pPr>
                      <a:r>
                        <a:rPr lang="es-ES" sz="2000" b="1" dirty="0">
                          <a:solidFill>
                            <a:schemeClr val="bg1"/>
                          </a:solidFill>
                          <a:latin typeface="Times New Roman"/>
                          <a:ea typeface="Times New Roman"/>
                          <a:cs typeface="Times New Roman"/>
                        </a:rPr>
                        <a:t>Fuentes de Variación</a:t>
                      </a:r>
                      <a:endParaRPr lang="es-EC" sz="2000" dirty="0">
                        <a:solidFill>
                          <a:schemeClr val="bg1"/>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6695" algn="ctr">
                        <a:lnSpc>
                          <a:spcPct val="115000"/>
                        </a:lnSpc>
                        <a:spcAft>
                          <a:spcPts val="0"/>
                        </a:spcAft>
                      </a:pPr>
                      <a:r>
                        <a:rPr lang="es-ES" sz="2000" b="1" dirty="0">
                          <a:solidFill>
                            <a:schemeClr val="bg1"/>
                          </a:solidFill>
                          <a:latin typeface="Times New Roman"/>
                          <a:ea typeface="Times New Roman"/>
                          <a:cs typeface="Times New Roman"/>
                        </a:rPr>
                        <a:t>GL</a:t>
                      </a:r>
                      <a:endParaRPr lang="es-EC" sz="2000" dirty="0">
                        <a:solidFill>
                          <a:schemeClr val="bg1"/>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01381">
                <a:tc>
                  <a:txBody>
                    <a:bodyPr/>
                    <a:lstStyle/>
                    <a:p>
                      <a:pPr algn="l">
                        <a:lnSpc>
                          <a:spcPct val="115000"/>
                        </a:lnSpc>
                        <a:spcAft>
                          <a:spcPts val="0"/>
                        </a:spcAft>
                      </a:pPr>
                      <a:r>
                        <a:rPr lang="es-ES" sz="2000" dirty="0">
                          <a:latin typeface="Times New Roman"/>
                          <a:ea typeface="Times New Roman"/>
                          <a:cs typeface="Times New Roman"/>
                        </a:rPr>
                        <a:t>Repeticiones</a:t>
                      </a:r>
                      <a:endParaRPr lang="es-EC"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2000" dirty="0">
                          <a:latin typeface="Times New Roman"/>
                          <a:ea typeface="Times New Roman"/>
                          <a:cs typeface="Times New Roman"/>
                        </a:rPr>
                        <a:t>3</a:t>
                      </a:r>
                      <a:endParaRPr lang="es-EC"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01381">
                <a:tc>
                  <a:txBody>
                    <a:bodyPr/>
                    <a:lstStyle/>
                    <a:p>
                      <a:pPr algn="l">
                        <a:lnSpc>
                          <a:spcPct val="115000"/>
                        </a:lnSpc>
                        <a:spcAft>
                          <a:spcPts val="0"/>
                        </a:spcAft>
                      </a:pPr>
                      <a:r>
                        <a:rPr lang="es-ES" sz="2000" dirty="0">
                          <a:latin typeface="Times New Roman"/>
                          <a:ea typeface="Times New Roman"/>
                          <a:cs typeface="Times New Roman"/>
                        </a:rPr>
                        <a:t>Tratamientos</a:t>
                      </a:r>
                      <a:endParaRPr lang="es-EC"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2000" dirty="0" smtClean="0">
                          <a:latin typeface="Times New Roman"/>
                          <a:ea typeface="Times New Roman"/>
                          <a:cs typeface="Times New Roman"/>
                        </a:rPr>
                        <a:t>9</a:t>
                      </a:r>
                      <a:endParaRPr lang="es-EC" sz="2000" dirty="0">
                        <a:latin typeface="Calibri"/>
                        <a:ea typeface="Times New Roman"/>
                        <a:cs typeface="Times New Roman"/>
                      </a:endParaRPr>
                    </a:p>
                  </a:txBody>
                  <a:tcPr marL="68580" marR="68580" marT="0" marB="0">
                    <a:lnL>
                      <a:noFill/>
                    </a:lnL>
                    <a:lnR>
                      <a:noFill/>
                    </a:lnR>
                    <a:lnT>
                      <a:noFill/>
                    </a:lnT>
                    <a:lnB>
                      <a:noFill/>
                    </a:lnB>
                  </a:tcPr>
                </a:tc>
              </a:tr>
              <a:tr h="501381">
                <a:tc>
                  <a:txBody>
                    <a:bodyPr/>
                    <a:lstStyle/>
                    <a:p>
                      <a:pPr algn="l">
                        <a:lnSpc>
                          <a:spcPct val="115000"/>
                        </a:lnSpc>
                        <a:spcAft>
                          <a:spcPts val="0"/>
                        </a:spcAft>
                      </a:pPr>
                      <a:r>
                        <a:rPr lang="es-ES" sz="2000">
                          <a:latin typeface="Times New Roman"/>
                          <a:ea typeface="Times New Roman"/>
                          <a:cs typeface="Times New Roman"/>
                        </a:rPr>
                        <a:t>Error Experimental</a:t>
                      </a:r>
                      <a:endParaRPr lang="es-EC" sz="20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2000" dirty="0" smtClean="0">
                          <a:latin typeface="Times New Roman"/>
                          <a:ea typeface="Times New Roman"/>
                          <a:cs typeface="Times New Roman"/>
                        </a:rPr>
                        <a:t>27</a:t>
                      </a:r>
                      <a:endParaRPr lang="es-EC" sz="2000" dirty="0">
                        <a:latin typeface="Calibri"/>
                        <a:ea typeface="Times New Roman"/>
                        <a:cs typeface="Times New Roman"/>
                      </a:endParaRPr>
                    </a:p>
                  </a:txBody>
                  <a:tcPr marL="68580" marR="68580" marT="0" marB="0">
                    <a:lnL>
                      <a:noFill/>
                    </a:lnL>
                    <a:lnR>
                      <a:noFill/>
                    </a:lnR>
                    <a:lnT>
                      <a:noFill/>
                    </a:lnT>
                    <a:lnB>
                      <a:noFill/>
                    </a:lnB>
                  </a:tcPr>
                </a:tc>
              </a:tr>
              <a:tr h="501381">
                <a:tc>
                  <a:txBody>
                    <a:bodyPr/>
                    <a:lstStyle/>
                    <a:p>
                      <a:pPr algn="l">
                        <a:lnSpc>
                          <a:spcPct val="115000"/>
                        </a:lnSpc>
                        <a:spcAft>
                          <a:spcPts val="0"/>
                        </a:spcAft>
                      </a:pPr>
                      <a:r>
                        <a:rPr lang="es-ES" sz="2000">
                          <a:latin typeface="Times New Roman"/>
                          <a:ea typeface="Times New Roman"/>
                          <a:cs typeface="Times New Roman"/>
                        </a:rPr>
                        <a:t>Total</a:t>
                      </a:r>
                      <a:endParaRPr lang="es-EC" sz="20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smtClean="0">
                          <a:latin typeface="Times New Roman"/>
                          <a:ea typeface="Times New Roman"/>
                          <a:cs typeface="Times New Roman"/>
                        </a:rPr>
                        <a:t>39</a:t>
                      </a:r>
                      <a:endParaRPr lang="es-EC" sz="2000" dirty="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674326"/>
            <a:ext cx="2915816" cy="518367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394569"/>
            <a:ext cx="7488832" cy="400110"/>
          </a:xfrm>
          <a:prstGeom prst="rect">
            <a:avLst/>
          </a:prstGeom>
          <a:solidFill>
            <a:schemeClr val="accent6">
              <a:lumMod val="40000"/>
              <a:lumOff val="60000"/>
            </a:schemeClr>
          </a:solidFill>
        </p:spPr>
        <p:txBody>
          <a:bodyPr wrap="square">
            <a:spAutoFit/>
          </a:bodyPr>
          <a:lstStyle/>
          <a:p>
            <a:pPr marL="0" lvl="3" algn="ctr"/>
            <a:r>
              <a:rPr lang="es-ES" sz="2000" b="1" dirty="0" smtClean="0">
                <a:solidFill>
                  <a:schemeClr val="bg1"/>
                </a:solidFill>
              </a:rPr>
              <a:t>DATOS TOMADOS Y MÉTODOS DE EVALUACIÓN</a:t>
            </a:r>
            <a:endParaRPr lang="es-EC" sz="2000" dirty="0">
              <a:solidFill>
                <a:schemeClr val="bg1"/>
              </a:solidFill>
            </a:endParaRPr>
          </a:p>
        </p:txBody>
      </p:sp>
      <p:sp>
        <p:nvSpPr>
          <p:cNvPr id="6" name="5 Rectángulo"/>
          <p:cNvSpPr/>
          <p:nvPr/>
        </p:nvSpPr>
        <p:spPr>
          <a:xfrm>
            <a:off x="683568" y="1772816"/>
            <a:ext cx="259228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3"/>
            <a:r>
              <a:rPr lang="es-ES" sz="1400" b="1" dirty="0" smtClean="0"/>
              <a:t>PORCENTAJE DE GERMINACIÓN</a:t>
            </a:r>
            <a:endParaRPr lang="es-EC" sz="1400" dirty="0"/>
          </a:p>
        </p:txBody>
      </p:sp>
      <p:sp>
        <p:nvSpPr>
          <p:cNvPr id="7" name="6 Rectángulo"/>
          <p:cNvSpPr/>
          <p:nvPr/>
        </p:nvSpPr>
        <p:spPr>
          <a:xfrm>
            <a:off x="683568" y="2847439"/>
            <a:ext cx="259228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3"/>
            <a:r>
              <a:rPr lang="es-ES" sz="1400" b="1" dirty="0" smtClean="0"/>
              <a:t>ALTURA DE PLANTA</a:t>
            </a:r>
            <a:endParaRPr lang="es-EC" sz="1400" b="1" dirty="0"/>
          </a:p>
        </p:txBody>
      </p:sp>
      <p:sp>
        <p:nvSpPr>
          <p:cNvPr id="9" name="8 Rectángulo"/>
          <p:cNvSpPr/>
          <p:nvPr/>
        </p:nvSpPr>
        <p:spPr>
          <a:xfrm>
            <a:off x="683568" y="3706619"/>
            <a:ext cx="259228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3"/>
            <a:r>
              <a:rPr lang="es-ES" sz="1400" b="1" dirty="0" smtClean="0"/>
              <a:t>DÍAS A LA FLORACIÓN</a:t>
            </a:r>
            <a:endParaRPr lang="es-EC" sz="1400" b="1" dirty="0"/>
          </a:p>
        </p:txBody>
      </p:sp>
      <p:sp>
        <p:nvSpPr>
          <p:cNvPr id="11" name="10 Rectángulo"/>
          <p:cNvSpPr/>
          <p:nvPr/>
        </p:nvSpPr>
        <p:spPr>
          <a:xfrm>
            <a:off x="683568" y="4560639"/>
            <a:ext cx="259228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3"/>
            <a:r>
              <a:rPr lang="es-ES" sz="1400" b="1" dirty="0" smtClean="0"/>
              <a:t>INSERCIÓN DE LA MAZORCA</a:t>
            </a:r>
            <a:endParaRPr lang="es-EC" sz="1400" b="1" dirty="0"/>
          </a:p>
        </p:txBody>
      </p:sp>
      <p:sp>
        <p:nvSpPr>
          <p:cNvPr id="12" name="11 Rectángulo"/>
          <p:cNvSpPr/>
          <p:nvPr/>
        </p:nvSpPr>
        <p:spPr>
          <a:xfrm>
            <a:off x="683568" y="5630102"/>
            <a:ext cx="259228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3"/>
            <a:r>
              <a:rPr lang="es-ES" sz="1400" b="1" dirty="0" smtClean="0"/>
              <a:t>RENDIMIENTO</a:t>
            </a:r>
            <a:endParaRPr lang="es-EC" sz="1400" b="1"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484" y="4941168"/>
            <a:ext cx="3417516" cy="1922353"/>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579" y="1289216"/>
            <a:ext cx="2649635" cy="149042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828" y="2331977"/>
            <a:ext cx="2010276" cy="3573823"/>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9539" y="2296036"/>
            <a:ext cx="2017778" cy="3587159"/>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828" y="2286403"/>
            <a:ext cx="2023196" cy="3596792"/>
          </a:xfrm>
          <a:prstGeom prst="rect">
            <a:avLst/>
          </a:prstGeom>
        </p:spPr>
      </p:pic>
    </p:spTree>
    <p:extLst>
      <p:ext uri="{BB962C8B-B14F-4D97-AF65-F5344CB8AC3E}">
        <p14:creationId xmlns:p14="http://schemas.microsoft.com/office/powerpoint/2010/main" val="8468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41" y="647929"/>
            <a:ext cx="5868144" cy="1032579"/>
          </a:xfrm>
          <a:prstGeom prst="rect">
            <a:avLst/>
          </a:prstGeom>
        </p:spPr>
      </p:pic>
      <p:sp>
        <p:nvSpPr>
          <p:cNvPr id="2" name="1 Rectángulo"/>
          <p:cNvSpPr/>
          <p:nvPr/>
        </p:nvSpPr>
        <p:spPr>
          <a:xfrm>
            <a:off x="431540" y="637538"/>
            <a:ext cx="75608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5400" b="1" cap="all" spc="0" dirty="0" smtClean="0">
                <a:ln w="0"/>
                <a:effectLst>
                  <a:reflection blurRad="12700" stA="50000" endPos="50000" dist="5000" dir="5400000" sy="-100000" rotWithShape="0"/>
                </a:effectLst>
              </a:rPr>
              <a:t>INTRODUCCIÓN</a:t>
            </a:r>
            <a:endParaRPr lang="es-ES" sz="5400" b="1" cap="all" spc="0" dirty="0">
              <a:ln w="0"/>
              <a:effectLst>
                <a:reflection blurRad="12700" stA="50000" endPos="50000" dist="5000" dir="5400000" sy="-100000" rotWithShape="0"/>
              </a:effectLst>
            </a:endParaRPr>
          </a:p>
        </p:txBody>
      </p:sp>
      <p:sp>
        <p:nvSpPr>
          <p:cNvPr id="3" name="2 Rectángulo"/>
          <p:cNvSpPr/>
          <p:nvPr/>
        </p:nvSpPr>
        <p:spPr>
          <a:xfrm>
            <a:off x="251520" y="2285533"/>
            <a:ext cx="8676456" cy="4455835"/>
          </a:xfrm>
          <a:prstGeom prst="rect">
            <a:avLst/>
          </a:prstGeom>
        </p:spPr>
        <p:txBody>
          <a:bodyPr wrap="square">
            <a:spAutoFit/>
          </a:bodyPr>
          <a:lstStyle/>
          <a:p>
            <a:pPr algn="just">
              <a:lnSpc>
                <a:spcPct val="150000"/>
              </a:lnSpc>
            </a:pPr>
            <a:r>
              <a:rPr lang="es-ES_tradnl" sz="2400" dirty="0"/>
              <a:t>Ecuador en el año 2013 sembró 280000 ha de maíz, generando una producción de 1,2 millones de </a:t>
            </a:r>
            <a:r>
              <a:rPr lang="es-ES_tradnl" sz="2400" i="1" dirty="0" err="1"/>
              <a:t>tm</a:t>
            </a:r>
            <a:r>
              <a:rPr lang="es-ES_tradnl" sz="2400" i="1" dirty="0"/>
              <a:t>, </a:t>
            </a:r>
            <a:r>
              <a:rPr lang="es-ES_tradnl" sz="2400" dirty="0"/>
              <a:t>permitiendo la importación de 300000 </a:t>
            </a:r>
            <a:r>
              <a:rPr lang="es-ES_tradnl" sz="2400" i="1" dirty="0" err="1"/>
              <a:t>tm</a:t>
            </a:r>
            <a:r>
              <a:rPr lang="es-ES_tradnl" sz="2400" dirty="0"/>
              <a:t> cantidad absorbida principalmente por la industria de balanceados para consumo animal, lo que se prevé que el Ecuador estará en condiciones de exportar maíz en 2015, una vez que se alcance una producción de 1,7 millones de toneladas de gramínea, previstas para ese año (Andes, 2014).</a:t>
            </a: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83468"/>
            <a:ext cx="1403648" cy="249537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5 Rectángulo"/>
          <p:cNvSpPr/>
          <p:nvPr/>
        </p:nvSpPr>
        <p:spPr>
          <a:xfrm>
            <a:off x="1571604" y="2967335"/>
            <a:ext cx="645678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7200" b="1" cap="all" dirty="0" smtClean="0">
                <a:ln w="0"/>
                <a:effectLst>
                  <a:reflection blurRad="12700" stA="50000" endPos="50000" dist="5000" dir="5400000" sy="-100000" rotWithShape="0"/>
                </a:effectLst>
              </a:rPr>
              <a:t>RESULTADOS</a:t>
            </a:r>
            <a:endParaRPr lang="es-ES" sz="7200" b="1" cap="all" dirty="0">
              <a:ln w="0"/>
              <a:effectLst>
                <a:reflection blurRad="12700" stA="50000" endPos="50000" dist="5000" dir="5400000" sy="-100000" rotWithShape="0"/>
              </a:effectLst>
            </a:endParaRPr>
          </a:p>
        </p:txBody>
      </p:sp>
    </p:spTree>
    <p:extLst>
      <p:ext uri="{BB962C8B-B14F-4D97-AF65-F5344CB8AC3E}">
        <p14:creationId xmlns:p14="http://schemas.microsoft.com/office/powerpoint/2010/main" val="19189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Rectángulo"/>
          <p:cNvSpPr/>
          <p:nvPr/>
        </p:nvSpPr>
        <p:spPr>
          <a:xfrm>
            <a:off x="1043608" y="188640"/>
            <a:ext cx="6696744" cy="461665"/>
          </a:xfrm>
          <a:prstGeom prst="rect">
            <a:avLst/>
          </a:prstGeom>
          <a:solidFill>
            <a:schemeClr val="accent2"/>
          </a:solidFill>
        </p:spPr>
        <p:txBody>
          <a:bodyPr wrap="square">
            <a:spAutoFit/>
          </a:bodyPr>
          <a:lstStyle/>
          <a:p>
            <a:pPr algn="ctr"/>
            <a:r>
              <a:rPr lang="es-ES" sz="2400" b="1" dirty="0" smtClean="0">
                <a:solidFill>
                  <a:srgbClr val="002060"/>
                </a:solidFill>
              </a:rPr>
              <a:t>PORCENTAJE DE GERMINACIÓN</a:t>
            </a:r>
            <a:endParaRPr lang="es-EC" sz="2400" dirty="0">
              <a:solidFill>
                <a:srgbClr val="002060"/>
              </a:solidFill>
            </a:endParaRPr>
          </a:p>
        </p:txBody>
      </p:sp>
      <p:sp>
        <p:nvSpPr>
          <p:cNvPr id="6" name="5 Rectángulo"/>
          <p:cNvSpPr/>
          <p:nvPr/>
        </p:nvSpPr>
        <p:spPr>
          <a:xfrm>
            <a:off x="179512" y="5013176"/>
            <a:ext cx="8712968" cy="1881990"/>
          </a:xfrm>
          <a:prstGeom prst="rect">
            <a:avLst/>
          </a:prstGeom>
        </p:spPr>
        <p:txBody>
          <a:bodyPr wrap="square">
            <a:spAutoFit/>
          </a:bodyPr>
          <a:lstStyle/>
          <a:p>
            <a:pPr algn="just">
              <a:lnSpc>
                <a:spcPct val="150000"/>
              </a:lnSpc>
            </a:pPr>
            <a:r>
              <a:rPr lang="es-EC" sz="2000" dirty="0" smtClean="0"/>
              <a:t>Estos resultados se contraponen </a:t>
            </a:r>
            <a:r>
              <a:rPr lang="es-EC" sz="2000" dirty="0"/>
              <a:t>a </a:t>
            </a:r>
            <a:r>
              <a:rPr lang="es-EC" sz="2000" dirty="0" err="1"/>
              <a:t>Trenkel</a:t>
            </a:r>
            <a:r>
              <a:rPr lang="es-EC" sz="2000" dirty="0"/>
              <a:t>, 2010, quien manifiesta que el uso de fertilizantes de liberación controlada implica una mejor germinación de semillas, una reducción de las quemaduras de las hojas y la quebradura del tallo.</a:t>
            </a:r>
          </a:p>
        </p:txBody>
      </p:sp>
      <p:pic>
        <p:nvPicPr>
          <p:cNvPr id="2" name="Imagen 1"/>
          <p:cNvPicPr>
            <a:picLocks noChangeAspect="1"/>
          </p:cNvPicPr>
          <p:nvPr/>
        </p:nvPicPr>
        <p:blipFill>
          <a:blip r:embed="rId2"/>
          <a:stretch>
            <a:fillRect/>
          </a:stretch>
        </p:blipFill>
        <p:spPr>
          <a:xfrm>
            <a:off x="1040912" y="842580"/>
            <a:ext cx="7131488" cy="4314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332656"/>
            <a:ext cx="4824536" cy="400110"/>
          </a:xfrm>
          <a:prstGeom prst="rect">
            <a:avLst/>
          </a:prstGeom>
          <a:solidFill>
            <a:schemeClr val="accent2"/>
          </a:solidFill>
        </p:spPr>
        <p:txBody>
          <a:bodyPr wrap="square">
            <a:spAutoFit/>
          </a:bodyPr>
          <a:lstStyle/>
          <a:p>
            <a:pPr algn="ctr"/>
            <a:r>
              <a:rPr lang="es-ES" sz="2000" b="1" dirty="0" smtClean="0">
                <a:solidFill>
                  <a:srgbClr val="002060"/>
                </a:solidFill>
              </a:rPr>
              <a:t>ALTURA DE PLANTA (m)</a:t>
            </a:r>
            <a:endParaRPr lang="es-EC" sz="2000" dirty="0">
              <a:solidFill>
                <a:srgbClr val="002060"/>
              </a:solidFill>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539551" y="81045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p:cNvGraphicFramePr>
          <p:nvPr>
            <p:extLst>
              <p:ext uri="{D42A27DB-BD31-4B8C-83A1-F6EECF244321}">
                <p14:modId xmlns:p14="http://schemas.microsoft.com/office/powerpoint/2010/main" val="1295677385"/>
              </p:ext>
            </p:extLst>
          </p:nvPr>
        </p:nvGraphicFramePr>
        <p:xfrm>
          <a:off x="611560" y="856174"/>
          <a:ext cx="7848872" cy="4634768"/>
        </p:xfrm>
        <a:graphic>
          <a:graphicData uri="http://schemas.openxmlformats.org/presentationml/2006/ole">
            <mc:AlternateContent xmlns:mc="http://schemas.openxmlformats.org/markup-compatibility/2006">
              <mc:Choice xmlns:v="urn:schemas-microsoft-com:vml" Requires="v">
                <p:oleObj spid="_x0000_s5129" name="Gráfico" r:id="rId3" imgW="4857917" imgH="2657436" progId="Excel.Chart.8">
                  <p:embed/>
                </p:oleObj>
              </mc:Choice>
              <mc:Fallback>
                <p:oleObj name="Gráfico" r:id="rId3" imgW="4857917" imgH="2657436" progId="Excel.Chart.8">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56174"/>
                        <a:ext cx="7848872" cy="4634768"/>
                      </a:xfrm>
                      <a:prstGeom prst="rect">
                        <a:avLst/>
                      </a:prstGeom>
                      <a:noFill/>
                    </p:spPr>
                  </p:pic>
                </p:oleObj>
              </mc:Fallback>
            </mc:AlternateContent>
          </a:graphicData>
        </a:graphic>
      </p:graphicFrame>
      <p:sp>
        <p:nvSpPr>
          <p:cNvPr id="6" name="Rectangle 3"/>
          <p:cNvSpPr>
            <a:spLocks noChangeArrowheads="1"/>
          </p:cNvSpPr>
          <p:nvPr/>
        </p:nvSpPr>
        <p:spPr bwMode="auto">
          <a:xfrm>
            <a:off x="539551" y="345840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Rectángulo 6"/>
          <p:cNvSpPr/>
          <p:nvPr/>
        </p:nvSpPr>
        <p:spPr>
          <a:xfrm>
            <a:off x="539551" y="5367691"/>
            <a:ext cx="8280921" cy="923330"/>
          </a:xfrm>
          <a:prstGeom prst="rect">
            <a:avLst/>
          </a:prstGeom>
        </p:spPr>
        <p:txBody>
          <a:bodyPr wrap="square">
            <a:spAutoFit/>
          </a:bodyPr>
          <a:lstStyle/>
          <a:p>
            <a:pPr marL="987425" indent="-987425"/>
            <a:r>
              <a:rPr lang="es-EC" b="1" dirty="0"/>
              <a:t>Figura </a:t>
            </a:r>
            <a:r>
              <a:rPr lang="es-EC" b="1" dirty="0" smtClean="0"/>
              <a:t>2.</a:t>
            </a:r>
            <a:r>
              <a:rPr lang="es-EC" dirty="0" smtClean="0"/>
              <a:t> </a:t>
            </a:r>
            <a:r>
              <a:rPr lang="es-EC" dirty="0"/>
              <a:t>Efecto de la aplicación de fertilizantes entre la tecnología del agricultor vs el resto de tratamiento sobre la altura de planta a los 60 </a:t>
            </a:r>
            <a:r>
              <a:rPr lang="es-EC" dirty="0" err="1"/>
              <a:t>dds</a:t>
            </a:r>
            <a:r>
              <a:rPr lang="es-EC" dirty="0"/>
              <a:t> en el cultivo de maíz. Junín. 2015.</a:t>
            </a:r>
            <a:endParaRPr lang="es-ES" dirty="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332656"/>
            <a:ext cx="4824536" cy="400110"/>
          </a:xfrm>
          <a:prstGeom prst="rect">
            <a:avLst/>
          </a:prstGeom>
          <a:solidFill>
            <a:schemeClr val="accent2"/>
          </a:solidFill>
        </p:spPr>
        <p:txBody>
          <a:bodyPr wrap="square">
            <a:spAutoFit/>
          </a:bodyPr>
          <a:lstStyle/>
          <a:p>
            <a:pPr algn="ctr"/>
            <a:r>
              <a:rPr lang="es-ES" sz="2000" b="1" dirty="0" smtClean="0">
                <a:solidFill>
                  <a:srgbClr val="002060"/>
                </a:solidFill>
              </a:rPr>
              <a:t>ALTURA DE PLANTA (m)</a:t>
            </a:r>
            <a:endParaRPr lang="es-EC" sz="2000" dirty="0">
              <a:solidFill>
                <a:srgbClr val="002060"/>
              </a:solidFill>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539551" y="81045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539551" y="345840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Rectángulo 6"/>
          <p:cNvSpPr/>
          <p:nvPr/>
        </p:nvSpPr>
        <p:spPr>
          <a:xfrm>
            <a:off x="539551" y="5367691"/>
            <a:ext cx="8280921" cy="923330"/>
          </a:xfrm>
          <a:prstGeom prst="rect">
            <a:avLst/>
          </a:prstGeom>
        </p:spPr>
        <p:txBody>
          <a:bodyPr wrap="square">
            <a:spAutoFit/>
          </a:bodyPr>
          <a:lstStyle/>
          <a:p>
            <a:pPr marL="987425" indent="-987425"/>
            <a:r>
              <a:rPr lang="es-EC" b="1" dirty="0"/>
              <a:t>Figura 3</a:t>
            </a:r>
            <a:r>
              <a:rPr lang="es-EC" b="1" dirty="0" smtClean="0"/>
              <a:t>.</a:t>
            </a:r>
            <a:r>
              <a:rPr lang="es-EC" dirty="0" smtClean="0"/>
              <a:t> </a:t>
            </a:r>
            <a:r>
              <a:rPr lang="es-EC" dirty="0"/>
              <a:t>Efecto de la aplicación de fertilizante entre la tecnología del agricultor vs el resto de tratamiento sobre la altura de planta a los 90 </a:t>
            </a:r>
            <a:r>
              <a:rPr lang="es-EC" dirty="0" err="1"/>
              <a:t>dds</a:t>
            </a:r>
            <a:r>
              <a:rPr lang="es-EC" dirty="0"/>
              <a:t> en el cultivo de maíz. Junín. 2015.</a:t>
            </a:r>
            <a:endParaRPr lang="es-ES" dirty="0">
              <a:effectLst/>
            </a:endParaRPr>
          </a:p>
        </p:txBody>
      </p:sp>
      <p:sp>
        <p:nvSpPr>
          <p:cNvPr id="3" name="Rectangle 2"/>
          <p:cNvSpPr>
            <a:spLocks noChangeArrowheads="1"/>
          </p:cNvSpPr>
          <p:nvPr/>
        </p:nvSpPr>
        <p:spPr bwMode="auto">
          <a:xfrm>
            <a:off x="523582" y="789855"/>
            <a:ext cx="14569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8" name="Objeto 7"/>
          <p:cNvGraphicFramePr>
            <a:graphicFrameLocks/>
          </p:cNvGraphicFramePr>
          <p:nvPr>
            <p:extLst>
              <p:ext uri="{D42A27DB-BD31-4B8C-83A1-F6EECF244321}">
                <p14:modId xmlns:p14="http://schemas.microsoft.com/office/powerpoint/2010/main" val="1831482786"/>
              </p:ext>
            </p:extLst>
          </p:nvPr>
        </p:nvGraphicFramePr>
        <p:xfrm>
          <a:off x="560164" y="833314"/>
          <a:ext cx="7360785" cy="4577835"/>
        </p:xfrm>
        <a:graphic>
          <a:graphicData uri="http://schemas.openxmlformats.org/presentationml/2006/ole">
            <mc:AlternateContent xmlns:mc="http://schemas.openxmlformats.org/markup-compatibility/2006">
              <mc:Choice xmlns:v="urn:schemas-microsoft-com:vml" Requires="v">
                <p:oleObj spid="_x0000_s6154" name="Gráfico" r:id="rId3" imgW="4621169" imgH="2670279" progId="Excel.Chart.8">
                  <p:embed/>
                </p:oleObj>
              </mc:Choice>
              <mc:Fallback>
                <p:oleObj name="Gráfico" r:id="rId3" imgW="4621169" imgH="2670279" progId="Excel.Chart.8">
                  <p:embed/>
                  <p:pic>
                    <p:nvPicPr>
                      <p:cNvPr id="0"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64" y="833314"/>
                        <a:ext cx="7360785" cy="4577835"/>
                      </a:xfrm>
                      <a:prstGeom prst="rect">
                        <a:avLst/>
                      </a:prstGeom>
                      <a:noFill/>
                    </p:spPr>
                  </p:pic>
                </p:oleObj>
              </mc:Fallback>
            </mc:AlternateContent>
          </a:graphicData>
        </a:graphic>
      </p:graphicFrame>
      <p:sp>
        <p:nvSpPr>
          <p:cNvPr id="9" name="Rectangle 3"/>
          <p:cNvSpPr>
            <a:spLocks noChangeArrowheads="1"/>
          </p:cNvSpPr>
          <p:nvPr/>
        </p:nvSpPr>
        <p:spPr bwMode="auto">
          <a:xfrm>
            <a:off x="523582" y="3456855"/>
            <a:ext cx="14569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010508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332656"/>
            <a:ext cx="4824536" cy="400110"/>
          </a:xfrm>
          <a:prstGeom prst="rect">
            <a:avLst/>
          </a:prstGeom>
          <a:solidFill>
            <a:schemeClr val="accent2"/>
          </a:solidFill>
        </p:spPr>
        <p:txBody>
          <a:bodyPr wrap="square">
            <a:spAutoFit/>
          </a:bodyPr>
          <a:lstStyle/>
          <a:p>
            <a:pPr algn="ctr"/>
            <a:r>
              <a:rPr lang="es-ES" sz="2000" b="1" dirty="0" smtClean="0">
                <a:solidFill>
                  <a:srgbClr val="002060"/>
                </a:solidFill>
              </a:rPr>
              <a:t>ALTURA DE PLANTA (m)</a:t>
            </a:r>
            <a:endParaRPr lang="es-EC" sz="2000" dirty="0">
              <a:solidFill>
                <a:srgbClr val="002060"/>
              </a:solidFill>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539551" y="81045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539551" y="3458405"/>
            <a:ext cx="13554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Rectángulo 6"/>
          <p:cNvSpPr/>
          <p:nvPr/>
        </p:nvSpPr>
        <p:spPr>
          <a:xfrm>
            <a:off x="431539" y="1556792"/>
            <a:ext cx="8280921" cy="4819524"/>
          </a:xfrm>
          <a:prstGeom prst="rect">
            <a:avLst/>
          </a:prstGeom>
        </p:spPr>
        <p:txBody>
          <a:bodyPr wrap="square">
            <a:spAutoFit/>
          </a:bodyPr>
          <a:lstStyle/>
          <a:p>
            <a:pPr>
              <a:lnSpc>
                <a:spcPct val="150000"/>
              </a:lnSpc>
            </a:pPr>
            <a:r>
              <a:rPr lang="es-ES" sz="2600" dirty="0" smtClean="0"/>
              <a:t>Resultados que </a:t>
            </a:r>
            <a:r>
              <a:rPr lang="es-ES" sz="2600" dirty="0"/>
              <a:t>concuerda con </a:t>
            </a:r>
            <a:r>
              <a:rPr lang="es-ES" sz="2600" dirty="0" smtClean="0"/>
              <a:t>los criterios de </a:t>
            </a:r>
            <a:r>
              <a:rPr lang="es-EC" sz="2600" dirty="0" err="1" smtClean="0"/>
              <a:t>Blaylock</a:t>
            </a:r>
            <a:r>
              <a:rPr lang="es-EC" sz="2600" dirty="0"/>
              <a:t>, 2003, Sainz </a:t>
            </a:r>
            <a:r>
              <a:rPr lang="es-EC" sz="2600" i="1" dirty="0"/>
              <a:t>et al., </a:t>
            </a:r>
            <a:r>
              <a:rPr lang="es-EC" sz="2600" dirty="0"/>
              <a:t>1999 , quienes confirman que dichos fertilizantes </a:t>
            </a:r>
            <a:r>
              <a:rPr lang="es-ES" sz="2600" dirty="0"/>
              <a:t>permiten la liberación de nutrientes de forma controlada en función únicamente de la temperatura y humedad del suelo; por lo tanto, una mayor liberación se producirá cuando estos factores aumentan, lo que coincide con el incremento de las necesidades de las plantas</a:t>
            </a:r>
            <a:endParaRPr lang="es-ES" sz="2600" dirty="0">
              <a:effectLst/>
            </a:endParaRPr>
          </a:p>
        </p:txBody>
      </p:sp>
      <p:sp>
        <p:nvSpPr>
          <p:cNvPr id="3" name="Rectangle 2"/>
          <p:cNvSpPr>
            <a:spLocks noChangeArrowheads="1"/>
          </p:cNvSpPr>
          <p:nvPr/>
        </p:nvSpPr>
        <p:spPr bwMode="auto">
          <a:xfrm>
            <a:off x="523582" y="789855"/>
            <a:ext cx="14569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9" name="Rectangle 3"/>
          <p:cNvSpPr>
            <a:spLocks noChangeArrowheads="1"/>
          </p:cNvSpPr>
          <p:nvPr/>
        </p:nvSpPr>
        <p:spPr bwMode="auto">
          <a:xfrm>
            <a:off x="523582" y="3456855"/>
            <a:ext cx="14569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73383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27651" name="Rectangle 3"/>
          <p:cNvSpPr>
            <a:spLocks noChangeArrowheads="1"/>
          </p:cNvSpPr>
          <p:nvPr/>
        </p:nvSpPr>
        <p:spPr bwMode="auto">
          <a:xfrm>
            <a:off x="323528" y="5898177"/>
            <a:ext cx="88204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57300" lvl="0" indent="-1257300" fontAlgn="base">
              <a:spcBef>
                <a:spcPct val="0"/>
              </a:spcBef>
              <a:spcAft>
                <a:spcPct val="0"/>
              </a:spcAf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s-E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igura 4</a:t>
            </a:r>
            <a:r>
              <a:rPr kumimoji="0" lang="es-ES" sz="2000" b="0" i="0" u="none" strike="noStrike" cap="none" normalizeH="0" baseline="0" dirty="0" smtClean="0" bmk="_Toc384636641">
                <a:ln>
                  <a:noFill/>
                </a:ln>
                <a:solidFill>
                  <a:schemeClr val="tx1"/>
                </a:solidFill>
                <a:effectLst/>
                <a:latin typeface="Arial" pitchFamily="34" charset="0"/>
                <a:ea typeface="Times New Roman" pitchFamily="18" charset="0"/>
                <a:cs typeface="Arial" pitchFamily="34" charset="0"/>
              </a:rPr>
              <a:t>.	</a:t>
            </a:r>
            <a:r>
              <a:rPr lang="es-EC" sz="2000" dirty="0"/>
              <a:t> Efecto de la fertilización en maíz sobre los días a la floración. Junín. 2015</a:t>
            </a:r>
            <a:r>
              <a:rPr kumimoji="0" lang="es-ES" sz="2000" b="0" i="0" u="none" strike="noStrike" cap="none" normalizeH="0" baseline="0" dirty="0" smtClean="0" bmk="_Toc384636641">
                <a:ln>
                  <a:noFill/>
                </a:ln>
                <a:solidFill>
                  <a:schemeClr val="tx1"/>
                </a:solidFill>
                <a:effectLst/>
                <a:latin typeface="Arial" pitchFamily="34" charset="0"/>
                <a:ea typeface="Times New Roman" pitchFamily="18" charset="0"/>
                <a:cs typeface="Arial" pitchFamily="34" charset="0"/>
              </a:rPr>
              <a:t>.</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8" y="850831"/>
            <a:ext cx="8028384" cy="495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27651" name="Rectangle 3"/>
          <p:cNvSpPr>
            <a:spLocks noChangeArrowheads="1"/>
          </p:cNvSpPr>
          <p:nvPr/>
        </p:nvSpPr>
        <p:spPr bwMode="auto">
          <a:xfrm>
            <a:off x="323528" y="5744289"/>
            <a:ext cx="88204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57300" lvl="0" indent="-1257300" fontAlgn="base">
              <a:spcBef>
                <a:spcPct val="0"/>
              </a:spcBef>
              <a:spcAft>
                <a:spcPct val="0"/>
              </a:spcAf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s-E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igura 5</a:t>
            </a:r>
            <a:r>
              <a:rPr kumimoji="0" lang="es-ES" sz="2000" b="0" i="0" u="none" strike="noStrike" cap="none" normalizeH="0" baseline="0" dirty="0" smtClean="0" bmk="_Toc384636641">
                <a:ln>
                  <a:noFill/>
                </a:ln>
                <a:solidFill>
                  <a:schemeClr val="tx1"/>
                </a:solidFill>
                <a:effectLst/>
                <a:latin typeface="Arial" pitchFamily="34" charset="0"/>
                <a:ea typeface="Times New Roman" pitchFamily="18" charset="0"/>
                <a:cs typeface="Arial" pitchFamily="34" charset="0"/>
              </a:rPr>
              <a:t>.	</a:t>
            </a:r>
            <a:r>
              <a:rPr lang="es-EC" sz="2000" dirty="0"/>
              <a:t> Efecto de la aplicación del fertilizante </a:t>
            </a:r>
            <a:r>
              <a:rPr lang="es-EC" sz="2000" dirty="0" err="1"/>
              <a:t>Basacote</a:t>
            </a:r>
            <a:r>
              <a:rPr lang="es-EC" sz="2000" dirty="0"/>
              <a:t> vs el resto de tratamiento </a:t>
            </a:r>
            <a:r>
              <a:rPr lang="es-EC" sz="2000" dirty="0" smtClean="0"/>
              <a:t>y </a:t>
            </a:r>
            <a:r>
              <a:rPr lang="es-EC" sz="2000" dirty="0" err="1" smtClean="0"/>
              <a:t>Yaramila</a:t>
            </a:r>
            <a:r>
              <a:rPr lang="es-EC" sz="2000" dirty="0" smtClean="0"/>
              <a:t> vs </a:t>
            </a:r>
            <a:r>
              <a:rPr lang="es-EC" sz="2000" dirty="0" err="1" smtClean="0"/>
              <a:t>Basacote-Novatec</a:t>
            </a:r>
            <a:r>
              <a:rPr lang="es-EC" sz="2000" dirty="0" smtClean="0"/>
              <a:t>, sobre </a:t>
            </a:r>
            <a:r>
              <a:rPr lang="es-EC" sz="2000" dirty="0"/>
              <a:t>la incidencia en días a la floración en el cultivo de maíz. Junín. 2015</a:t>
            </a:r>
            <a:r>
              <a:rPr kumimoji="0" lang="es-ES" sz="2000" b="0" i="0" u="none" strike="noStrike" cap="none" normalizeH="0" baseline="0" dirty="0" smtClean="0" bmk="_Toc384636641">
                <a:ln>
                  <a:noFill/>
                </a:ln>
                <a:solidFill>
                  <a:schemeClr val="tx1"/>
                </a:solidFill>
                <a:effectLst/>
                <a:latin typeface="Arial" pitchFamily="34" charset="0"/>
                <a:ea typeface="Times New Roman" pitchFamily="18" charset="0"/>
                <a:cs typeface="Arial" pitchFamily="34" charset="0"/>
              </a:rPr>
              <a:t>.</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7687"/>
            <a:ext cx="4320480" cy="48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769" y="897687"/>
            <a:ext cx="4138712" cy="48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19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27651" name="Rectangle 3"/>
          <p:cNvSpPr>
            <a:spLocks noChangeArrowheads="1"/>
          </p:cNvSpPr>
          <p:nvPr/>
        </p:nvSpPr>
        <p:spPr bwMode="auto">
          <a:xfrm>
            <a:off x="320112" y="693926"/>
            <a:ext cx="86443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es-EC" sz="2400" dirty="0"/>
              <a:t>la aplicación del fertilizante </a:t>
            </a:r>
            <a:r>
              <a:rPr lang="es-EC" sz="2400" dirty="0" err="1"/>
              <a:t>Yaramila</a:t>
            </a:r>
            <a:r>
              <a:rPr lang="es-EC" sz="2400" dirty="0"/>
              <a:t> disminuyó los días a la floración, superando los resultados obtenidos por la ficha técnica del producto (59 días), esta tendencia haría pensar que este fertilizante, podría mejorar la disponibilidad de nutrientes a las plantas, disminuyendo los días a la floración. Criterio que es compartido por CASAFE, (2010), quien menciona que los fertilizantes compuestos complejos presentan una aportación de varios elementos nutritivos a la vez, lo que evita las carencias en cualquiera de ellos, logrando un mejor crecimiento y desarrollo de las plantas.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8506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3" name="Rectángulo 2"/>
          <p:cNvSpPr/>
          <p:nvPr/>
        </p:nvSpPr>
        <p:spPr>
          <a:xfrm>
            <a:off x="440668" y="5415520"/>
            <a:ext cx="8262664" cy="646331"/>
          </a:xfrm>
          <a:prstGeom prst="rect">
            <a:avLst/>
          </a:prstGeom>
        </p:spPr>
        <p:txBody>
          <a:bodyPr wrap="square">
            <a:spAutoFit/>
          </a:bodyPr>
          <a:lstStyle/>
          <a:p>
            <a:r>
              <a:rPr lang="es-EC" b="1" dirty="0">
                <a:latin typeface="Times New Roman" panose="02020603050405020304" pitchFamily="18" charset="0"/>
                <a:ea typeface="Times New Roman" panose="02020603050405020304" pitchFamily="18" charset="0"/>
              </a:rPr>
              <a:t>Figura </a:t>
            </a:r>
            <a:r>
              <a:rPr lang="es-EC" b="1" dirty="0" smtClean="0">
                <a:latin typeface="Times New Roman" panose="02020603050405020304" pitchFamily="18" charset="0"/>
                <a:ea typeface="Times New Roman" panose="02020603050405020304" pitchFamily="18" charset="0"/>
              </a:rPr>
              <a:t>6.</a:t>
            </a: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Relación entre los niveles de fertilización sobre los días a la floración. Junín. 2015.</a:t>
            </a:r>
            <a:endParaRPr lang="es-ES" dirty="0"/>
          </a:p>
        </p:txBody>
      </p:sp>
      <p:pic>
        <p:nvPicPr>
          <p:cNvPr id="1024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7992888" cy="443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8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27651" name="Rectangle 3"/>
          <p:cNvSpPr>
            <a:spLocks noChangeArrowheads="1"/>
          </p:cNvSpPr>
          <p:nvPr/>
        </p:nvSpPr>
        <p:spPr bwMode="auto">
          <a:xfrm>
            <a:off x="174364" y="1724029"/>
            <a:ext cx="87952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s-EC" sz="2400" dirty="0" smtClean="0"/>
              <a:t>Esta </a:t>
            </a:r>
            <a:r>
              <a:rPr lang="es-EC" sz="2400" dirty="0"/>
              <a:t>tendencia hace pensar que al existir bajo contenido de N en el suelo, se debería utilizar dosis media de los fertilizantes estudiados, permitiendo disminuir así los días de la floración en el cultivo de maíz, criterio que concuerda con UHART S y ANDRADE F. (1995), quienes mencionan que deficiencias severas de nitrógeno (N) provocan un leve impacto sobre la tasa de aparición foliar.</a:t>
            </a:r>
            <a:endParaRPr lang="es-ES" sz="2400" dirty="0"/>
          </a:p>
        </p:txBody>
      </p:sp>
    </p:spTree>
    <p:extLst>
      <p:ext uri="{BB962C8B-B14F-4D97-AF65-F5344CB8AC3E}">
        <p14:creationId xmlns:p14="http://schemas.microsoft.com/office/powerpoint/2010/main" val="188695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900" y="332656"/>
            <a:ext cx="5868144" cy="1032579"/>
          </a:xfrm>
          <a:prstGeom prst="rect">
            <a:avLst/>
          </a:prstGeom>
        </p:spPr>
      </p:pic>
      <p:sp>
        <p:nvSpPr>
          <p:cNvPr id="2" name="1 Rectángulo"/>
          <p:cNvSpPr/>
          <p:nvPr/>
        </p:nvSpPr>
        <p:spPr>
          <a:xfrm>
            <a:off x="539552" y="332656"/>
            <a:ext cx="75608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effectLst>
                  <a:reflection blurRad="12700" stA="50000" endPos="50000" dist="5000" dir="5400000" sy="-100000" rotWithShape="0"/>
                </a:effectLst>
              </a:rPr>
              <a:t>INTRODUCCIÓN</a:t>
            </a:r>
            <a:endParaRPr lang="es-ES" sz="5400" b="1" cap="all" spc="0" dirty="0">
              <a:ln w="0"/>
              <a:effectLst>
                <a:reflection blurRad="12700" stA="50000" endPos="50000" dist="5000" dir="5400000" sy="-100000" rotWithShape="0"/>
              </a:effectLst>
            </a:endParaRPr>
          </a:p>
        </p:txBody>
      </p:sp>
      <p:sp>
        <p:nvSpPr>
          <p:cNvPr id="6" name="Rectangle 1"/>
          <p:cNvSpPr>
            <a:spLocks noChangeArrowheads="1"/>
          </p:cNvSpPr>
          <p:nvPr/>
        </p:nvSpPr>
        <p:spPr bwMode="auto">
          <a:xfrm>
            <a:off x="251520" y="1832357"/>
            <a:ext cx="85326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tabLst>
                <a:tab pos="450850" algn="l"/>
              </a:tabLst>
            </a:pPr>
            <a:r>
              <a:rPr lang="es-ES_tradnl" sz="2400" dirty="0"/>
              <a:t>La fertilización de un cultivo se basa en muchos aspectos, </a:t>
            </a:r>
            <a:r>
              <a:rPr lang="es-EC" sz="2400" dirty="0"/>
              <a:t>el fertilizante que no es aprovechado por el cultivo representa una pérdida económica para el productor agropecuario, esta situación ocurre cuando la dosis de los nutrientes utilizados se encuentra por encima de los requerimientos del cultivo o cuando la oferta de NO3 y la demanda del cultivo están desfasadas en el tiempo. </a:t>
            </a:r>
            <a:endParaRPr kumimoji="0" lang="es-ES" sz="2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332656"/>
            <a:ext cx="4608512" cy="400110"/>
          </a:xfrm>
          <a:prstGeom prst="rect">
            <a:avLst/>
          </a:prstGeom>
          <a:solidFill>
            <a:schemeClr val="accent2"/>
          </a:solidFill>
        </p:spPr>
        <p:txBody>
          <a:bodyPr wrap="square">
            <a:spAutoFit/>
          </a:bodyPr>
          <a:lstStyle/>
          <a:p>
            <a:pPr algn="ctr"/>
            <a:r>
              <a:rPr lang="es-ES" sz="2000" b="1" dirty="0" smtClean="0">
                <a:solidFill>
                  <a:srgbClr val="002060"/>
                </a:solidFill>
              </a:rPr>
              <a:t>DÍAS A LA FLORACIÓN</a:t>
            </a:r>
            <a:endParaRPr lang="es-EC" sz="2000" dirty="0">
              <a:solidFill>
                <a:srgbClr val="002060"/>
              </a:solidFill>
            </a:endParaRPr>
          </a:p>
        </p:txBody>
      </p:sp>
      <p:sp>
        <p:nvSpPr>
          <p:cNvPr id="3" name="Rectángulo 2"/>
          <p:cNvSpPr/>
          <p:nvPr/>
        </p:nvSpPr>
        <p:spPr>
          <a:xfrm>
            <a:off x="434996" y="5199496"/>
            <a:ext cx="8262664" cy="646331"/>
          </a:xfrm>
          <a:prstGeom prst="rect">
            <a:avLst/>
          </a:prstGeom>
        </p:spPr>
        <p:txBody>
          <a:bodyPr wrap="square">
            <a:spAutoFit/>
          </a:bodyPr>
          <a:lstStyle/>
          <a:p>
            <a:r>
              <a:rPr lang="es-EC" b="1" dirty="0">
                <a:latin typeface="Times New Roman" panose="02020603050405020304" pitchFamily="18" charset="0"/>
                <a:ea typeface="Times New Roman" panose="02020603050405020304" pitchFamily="18" charset="0"/>
              </a:rPr>
              <a:t>Figura </a:t>
            </a:r>
            <a:r>
              <a:rPr lang="es-EC" b="1" dirty="0" smtClean="0">
                <a:latin typeface="Times New Roman" panose="02020603050405020304" pitchFamily="18" charset="0"/>
                <a:ea typeface="Times New Roman" panose="02020603050405020304" pitchFamily="18" charset="0"/>
              </a:rPr>
              <a:t>7.</a:t>
            </a: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Relación entre los niveles de fertilización sobre los días a la floración. Junín. 2015.</a:t>
            </a:r>
            <a:endParaRPr lang="es-ES" dirty="0"/>
          </a:p>
        </p:txBody>
      </p:sp>
      <p:pic>
        <p:nvPicPr>
          <p:cNvPr id="11266"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68" y="764704"/>
            <a:ext cx="7371692" cy="443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42988" y="5845827"/>
            <a:ext cx="8521500" cy="830997"/>
          </a:xfrm>
          <a:prstGeom prst="rect">
            <a:avLst/>
          </a:prstGeom>
        </p:spPr>
        <p:txBody>
          <a:bodyPr wrap="square">
            <a:spAutoFit/>
          </a:bodyPr>
          <a:lstStyle/>
          <a:p>
            <a:r>
              <a:rPr lang="es-EC" sz="2400" dirty="0" smtClean="0">
                <a:latin typeface="Times New Roman" panose="02020603050405020304" pitchFamily="18" charset="0"/>
                <a:ea typeface="Calibri" panose="020F0502020204030204" pitchFamily="34" charset="0"/>
              </a:rPr>
              <a:t>Esta </a:t>
            </a:r>
            <a:r>
              <a:rPr lang="es-EC" sz="2400" dirty="0">
                <a:latin typeface="Times New Roman" panose="02020603050405020304" pitchFamily="18" charset="0"/>
                <a:ea typeface="Calibri" panose="020F0502020204030204" pitchFamily="34" charset="0"/>
              </a:rPr>
              <a:t>tendencia haría pensar que se podría encontrar mayor respuesta, aumentando la dosis del fertilizante.</a:t>
            </a:r>
            <a:endParaRPr lang="es-ES" sz="2400" dirty="0"/>
          </a:p>
        </p:txBody>
      </p:sp>
    </p:spTree>
    <p:extLst>
      <p:ext uri="{BB962C8B-B14F-4D97-AF65-F5344CB8AC3E}">
        <p14:creationId xmlns:p14="http://schemas.microsoft.com/office/powerpoint/2010/main" val="418232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269339"/>
            <a:ext cx="4968552" cy="400110"/>
          </a:xfrm>
          <a:prstGeom prst="rect">
            <a:avLst/>
          </a:prstGeom>
          <a:solidFill>
            <a:schemeClr val="accent2"/>
          </a:solidFill>
        </p:spPr>
        <p:txBody>
          <a:bodyPr wrap="square">
            <a:spAutoFit/>
          </a:bodyPr>
          <a:lstStyle/>
          <a:p>
            <a:pPr algn="ctr"/>
            <a:r>
              <a:rPr lang="es-ES" sz="2000" b="1" dirty="0" smtClean="0">
                <a:solidFill>
                  <a:srgbClr val="002060"/>
                </a:solidFill>
              </a:rPr>
              <a:t>INSERCIÓN DE LA MAZORCA</a:t>
            </a:r>
            <a:endParaRPr lang="es-EC" sz="2000" dirty="0">
              <a:solidFill>
                <a:srgbClr val="002060"/>
              </a:solidFill>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8675" name="Rectangle 3"/>
          <p:cNvSpPr>
            <a:spLocks noChangeArrowheads="1"/>
          </p:cNvSpPr>
          <p:nvPr/>
        </p:nvSpPr>
        <p:spPr bwMode="auto">
          <a:xfrm>
            <a:off x="431540" y="5066956"/>
            <a:ext cx="8280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57300" lvl="0" indent="-1162050" fontAlgn="base">
              <a:spcBef>
                <a:spcPct val="0"/>
              </a:spcBef>
              <a:spcAft>
                <a:spcPct val="0"/>
              </a:spcAf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s-E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igura 8</a:t>
            </a:r>
            <a:r>
              <a:rPr kumimoji="0" lang="es-ES" sz="2000" b="0" i="0" u="none" strike="noStrike" cap="none" normalizeH="0" baseline="0" dirty="0" smtClean="0" bmk="_Toc384636646">
                <a:ln>
                  <a:noFill/>
                </a:ln>
                <a:solidFill>
                  <a:schemeClr val="tx1"/>
                </a:solidFill>
                <a:effectLst/>
                <a:latin typeface="Arial" pitchFamily="34" charset="0"/>
                <a:ea typeface="Times New Roman" pitchFamily="18" charset="0"/>
                <a:cs typeface="Arial" pitchFamily="34" charset="0"/>
              </a:rPr>
              <a:t>.	</a:t>
            </a:r>
            <a:r>
              <a:rPr lang="es-EC" sz="2000" dirty="0"/>
              <a:t>Efecto de la aplicación de fertilizantes entre la tecnología del agricultor vs el resto de tratamiento sobre la inserción de la mazorca en el cultivo de maíz. Junín. 2015.</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46804"/>
            <a:ext cx="6624736" cy="413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269339"/>
            <a:ext cx="4968552" cy="400110"/>
          </a:xfrm>
          <a:prstGeom prst="rect">
            <a:avLst/>
          </a:prstGeom>
          <a:solidFill>
            <a:schemeClr val="accent2"/>
          </a:solidFill>
        </p:spPr>
        <p:txBody>
          <a:bodyPr wrap="square">
            <a:spAutoFit/>
          </a:bodyPr>
          <a:lstStyle/>
          <a:p>
            <a:pPr algn="ctr"/>
            <a:r>
              <a:rPr lang="es-ES" sz="2000" b="1" dirty="0" smtClean="0">
                <a:solidFill>
                  <a:srgbClr val="002060"/>
                </a:solidFill>
              </a:rPr>
              <a:t>INSERCIÓN DE LA MAZORCA</a:t>
            </a:r>
            <a:endParaRPr lang="es-EC" sz="2000" dirty="0">
              <a:solidFill>
                <a:srgbClr val="002060"/>
              </a:solidFill>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8675" name="Rectangle 3"/>
          <p:cNvSpPr>
            <a:spLocks noChangeArrowheads="1"/>
          </p:cNvSpPr>
          <p:nvPr/>
        </p:nvSpPr>
        <p:spPr bwMode="auto">
          <a:xfrm>
            <a:off x="431540" y="1772816"/>
            <a:ext cx="82809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s-EC" sz="2400" dirty="0"/>
              <a:t>C</a:t>
            </a:r>
            <a:r>
              <a:rPr lang="es-EC" sz="2400" dirty="0" smtClean="0"/>
              <a:t>riterio </a:t>
            </a:r>
            <a:r>
              <a:rPr lang="es-EC" sz="2400" dirty="0"/>
              <a:t>que coincide con Andrade et al (1996), quienes manifiestan que el N es el nutriente más requerido por el maíz, controlando en mayor medida su producción y por ende, tornándolo en el más limitante en diversos suelos bajo agricultura continua.</a:t>
            </a:r>
            <a:endParaRPr lang="es-ES" sz="2400" dirty="0"/>
          </a:p>
        </p:txBody>
      </p:sp>
    </p:spTree>
    <p:extLst>
      <p:ext uri="{BB962C8B-B14F-4D97-AF65-F5344CB8AC3E}">
        <p14:creationId xmlns:p14="http://schemas.microsoft.com/office/powerpoint/2010/main" val="2557897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306585"/>
            <a:ext cx="3708920" cy="400110"/>
          </a:xfrm>
          <a:prstGeom prst="rect">
            <a:avLst/>
          </a:prstGeom>
          <a:solidFill>
            <a:schemeClr val="accent2"/>
          </a:solidFill>
        </p:spPr>
        <p:txBody>
          <a:bodyPr wrap="square">
            <a:spAutoFit/>
          </a:bodyPr>
          <a:lstStyle/>
          <a:p>
            <a:pPr algn="ctr"/>
            <a:r>
              <a:rPr lang="es-ES" sz="2000" b="1" dirty="0" smtClean="0">
                <a:solidFill>
                  <a:srgbClr val="002060"/>
                </a:solidFill>
              </a:rPr>
              <a:t>RENDIMIENTO</a:t>
            </a:r>
            <a:endParaRPr lang="es-EC" sz="2000" dirty="0">
              <a:solidFill>
                <a:srgbClr val="002060"/>
              </a:solidFill>
            </a:endParaRPr>
          </a:p>
        </p:txBody>
      </p:sp>
      <p:sp>
        <p:nvSpPr>
          <p:cNvPr id="3" name="Rectángulo 2"/>
          <p:cNvSpPr/>
          <p:nvPr/>
        </p:nvSpPr>
        <p:spPr>
          <a:xfrm>
            <a:off x="251520" y="5995546"/>
            <a:ext cx="8892480" cy="410882"/>
          </a:xfrm>
          <a:prstGeom prst="rect">
            <a:avLst/>
          </a:prstGeom>
        </p:spPr>
        <p:txBody>
          <a:bodyPr wrap="square">
            <a:spAutoFit/>
          </a:bodyPr>
          <a:lstStyle/>
          <a:p>
            <a:pPr marL="1169988" indent="-1169988">
              <a:lnSpc>
                <a:spcPct val="115000"/>
              </a:lnSpc>
            </a:pPr>
            <a:r>
              <a:rPr lang="es-EC" b="1" dirty="0"/>
              <a:t>Figura 9</a:t>
            </a:r>
            <a:r>
              <a:rPr lang="es-EC" b="1" dirty="0" smtClean="0"/>
              <a:t>.</a:t>
            </a:r>
            <a:r>
              <a:rPr lang="es-EC" dirty="0" smtClean="0"/>
              <a:t> </a:t>
            </a:r>
            <a:r>
              <a:rPr lang="es-EC" dirty="0"/>
              <a:t>Efecto de la fertilización en maíz sobre el rendimiento </a:t>
            </a:r>
            <a:r>
              <a:rPr lang="es-EC" dirty="0" smtClean="0"/>
              <a:t>(</a:t>
            </a:r>
            <a:r>
              <a:rPr lang="es-EC" dirty="0" smtClean="0"/>
              <a:t>kg</a:t>
            </a:r>
            <a:r>
              <a:rPr lang="es-EC" dirty="0" smtClean="0"/>
              <a:t>/ha</a:t>
            </a:r>
            <a:r>
              <a:rPr lang="es-EC" dirty="0"/>
              <a:t>). Junín. 2015.</a:t>
            </a:r>
            <a:endParaRPr lang="es-ES" dirty="0">
              <a:effectLst/>
            </a:endParaRPr>
          </a:p>
        </p:txBody>
      </p:sp>
      <p:pic>
        <p:nvPicPr>
          <p:cNvPr id="819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8418"/>
            <a:ext cx="8162503" cy="507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306585"/>
            <a:ext cx="3708920" cy="400110"/>
          </a:xfrm>
          <a:prstGeom prst="rect">
            <a:avLst/>
          </a:prstGeom>
          <a:solidFill>
            <a:schemeClr val="accent2"/>
          </a:solidFill>
        </p:spPr>
        <p:txBody>
          <a:bodyPr wrap="square">
            <a:spAutoFit/>
          </a:bodyPr>
          <a:lstStyle/>
          <a:p>
            <a:pPr algn="ctr"/>
            <a:r>
              <a:rPr lang="es-ES" sz="2000" b="1" dirty="0" smtClean="0">
                <a:solidFill>
                  <a:srgbClr val="002060"/>
                </a:solidFill>
              </a:rPr>
              <a:t>RENDIMIENTO</a:t>
            </a:r>
            <a:endParaRPr lang="es-EC" sz="2000" dirty="0">
              <a:solidFill>
                <a:srgbClr val="002060"/>
              </a:solidFill>
            </a:endParaRPr>
          </a:p>
        </p:txBody>
      </p:sp>
      <p:sp>
        <p:nvSpPr>
          <p:cNvPr id="3" name="Rectángulo 2"/>
          <p:cNvSpPr/>
          <p:nvPr/>
        </p:nvSpPr>
        <p:spPr>
          <a:xfrm>
            <a:off x="395536" y="5985848"/>
            <a:ext cx="8748464" cy="729430"/>
          </a:xfrm>
          <a:prstGeom prst="rect">
            <a:avLst/>
          </a:prstGeom>
        </p:spPr>
        <p:txBody>
          <a:bodyPr wrap="square">
            <a:spAutoFit/>
          </a:bodyPr>
          <a:lstStyle/>
          <a:p>
            <a:pPr marL="1169988" indent="-1169988">
              <a:lnSpc>
                <a:spcPct val="115000"/>
              </a:lnSpc>
            </a:pPr>
            <a:r>
              <a:rPr lang="es-EC" b="1" dirty="0"/>
              <a:t>Figura </a:t>
            </a:r>
            <a:r>
              <a:rPr lang="es-EC" b="1" dirty="0" smtClean="0"/>
              <a:t>10.</a:t>
            </a:r>
            <a:r>
              <a:rPr lang="es-EC" dirty="0" smtClean="0"/>
              <a:t> </a:t>
            </a:r>
            <a:r>
              <a:rPr lang="es-EC" dirty="0"/>
              <a:t>Efecto de la fertilización en maíz sobre el rendimiento </a:t>
            </a:r>
            <a:r>
              <a:rPr lang="es-EC" dirty="0" smtClean="0"/>
              <a:t>(</a:t>
            </a:r>
            <a:r>
              <a:rPr lang="es-EC" dirty="0" err="1" smtClean="0"/>
              <a:t>tm</a:t>
            </a:r>
            <a:r>
              <a:rPr lang="es-EC" dirty="0" smtClean="0"/>
              <a:t>/ha</a:t>
            </a:r>
            <a:r>
              <a:rPr lang="es-EC" dirty="0"/>
              <a:t>). Junín. 2015.</a:t>
            </a:r>
            <a:endParaRPr lang="es-ES" dirty="0">
              <a:effectLst/>
            </a:endParaRPr>
          </a:p>
        </p:txBody>
      </p:sp>
      <p:pic>
        <p:nvPicPr>
          <p:cNvPr id="14338"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352928" cy="507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6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306585"/>
            <a:ext cx="3708920" cy="400110"/>
          </a:xfrm>
          <a:prstGeom prst="rect">
            <a:avLst/>
          </a:prstGeom>
          <a:solidFill>
            <a:schemeClr val="accent2"/>
          </a:solidFill>
        </p:spPr>
        <p:txBody>
          <a:bodyPr wrap="square">
            <a:spAutoFit/>
          </a:bodyPr>
          <a:lstStyle/>
          <a:p>
            <a:pPr algn="ctr"/>
            <a:r>
              <a:rPr lang="es-ES" sz="2000" b="1" dirty="0" smtClean="0">
                <a:solidFill>
                  <a:srgbClr val="002060"/>
                </a:solidFill>
              </a:rPr>
              <a:t>RENDIMIENTO</a:t>
            </a:r>
            <a:endParaRPr lang="es-EC" sz="2000" dirty="0">
              <a:solidFill>
                <a:srgbClr val="002060"/>
              </a:solidFill>
            </a:endParaRPr>
          </a:p>
        </p:txBody>
      </p:sp>
      <p:sp>
        <p:nvSpPr>
          <p:cNvPr id="3" name="Rectángulo 2"/>
          <p:cNvSpPr/>
          <p:nvPr/>
        </p:nvSpPr>
        <p:spPr>
          <a:xfrm>
            <a:off x="395536" y="5985848"/>
            <a:ext cx="8748464" cy="729430"/>
          </a:xfrm>
          <a:prstGeom prst="rect">
            <a:avLst/>
          </a:prstGeom>
        </p:spPr>
        <p:txBody>
          <a:bodyPr wrap="square">
            <a:spAutoFit/>
          </a:bodyPr>
          <a:lstStyle/>
          <a:p>
            <a:pPr marL="1169988" indent="-1169988">
              <a:lnSpc>
                <a:spcPct val="115000"/>
              </a:lnSpc>
            </a:pPr>
            <a:r>
              <a:rPr lang="es-EC" b="1" dirty="0"/>
              <a:t>Figura </a:t>
            </a:r>
            <a:r>
              <a:rPr lang="es-EC" b="1" dirty="0" smtClean="0"/>
              <a:t>11.</a:t>
            </a:r>
            <a:r>
              <a:rPr lang="es-EC" dirty="0" smtClean="0"/>
              <a:t> </a:t>
            </a:r>
            <a:r>
              <a:rPr lang="es-EC" dirty="0"/>
              <a:t>Rendimiento de maíz por kg de N aplicado en cada tratamiento. Junín. 2015</a:t>
            </a:r>
            <a:r>
              <a:rPr lang="es-EC" dirty="0" smtClean="0"/>
              <a:t>.</a:t>
            </a:r>
            <a:endParaRPr lang="es-ES" dirty="0">
              <a:effectLst/>
            </a:endParaRPr>
          </a:p>
        </p:txBody>
      </p:sp>
      <p:pic>
        <p:nvPicPr>
          <p:cNvPr id="1536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03" y="908720"/>
            <a:ext cx="8459961" cy="507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5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306585"/>
            <a:ext cx="3708920" cy="400110"/>
          </a:xfrm>
          <a:prstGeom prst="rect">
            <a:avLst/>
          </a:prstGeom>
          <a:solidFill>
            <a:schemeClr val="accent2"/>
          </a:solidFill>
        </p:spPr>
        <p:txBody>
          <a:bodyPr wrap="square">
            <a:spAutoFit/>
          </a:bodyPr>
          <a:lstStyle/>
          <a:p>
            <a:pPr algn="ctr"/>
            <a:r>
              <a:rPr lang="es-ES" sz="2000" b="1" dirty="0" smtClean="0">
                <a:solidFill>
                  <a:srgbClr val="002060"/>
                </a:solidFill>
              </a:rPr>
              <a:t>ANALISIS ECONOMICO</a:t>
            </a:r>
            <a:endParaRPr lang="es-EC" sz="2000" dirty="0">
              <a:solidFill>
                <a:srgbClr val="00206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661790700"/>
              </p:ext>
            </p:extLst>
          </p:nvPr>
        </p:nvGraphicFramePr>
        <p:xfrm>
          <a:off x="179512" y="1772816"/>
          <a:ext cx="8784975" cy="3240358"/>
        </p:xfrm>
        <a:graphic>
          <a:graphicData uri="http://schemas.openxmlformats.org/drawingml/2006/table">
            <a:tbl>
              <a:tblPr>
                <a:tableStyleId>{5C22544A-7EE6-4342-B048-85BDC9FD1C3A}</a:tableStyleId>
              </a:tblPr>
              <a:tblGrid>
                <a:gridCol w="2602418"/>
                <a:gridCol w="545198"/>
                <a:gridCol w="599719"/>
                <a:gridCol w="632431"/>
                <a:gridCol w="556103"/>
                <a:gridCol w="621527"/>
                <a:gridCol w="621527"/>
                <a:gridCol w="621527"/>
                <a:gridCol w="676046"/>
                <a:gridCol w="621527"/>
                <a:gridCol w="686952"/>
              </a:tblGrid>
              <a:tr h="965562">
                <a:tc>
                  <a:txBody>
                    <a:bodyPr/>
                    <a:lstStyle/>
                    <a:p>
                      <a:pPr algn="l" fontAlgn="ctr"/>
                      <a:r>
                        <a:rPr lang="es-ES" sz="1000" u="none" strike="noStrike" dirty="0">
                          <a:effectLst/>
                        </a:rPr>
                        <a:t>Tipo de Fertilizante</a:t>
                      </a:r>
                      <a:endParaRPr lang="es-ES" sz="1000" b="1" i="0" u="none" strike="noStrike" dirty="0">
                        <a:solidFill>
                          <a:srgbClr val="000000"/>
                        </a:solidFill>
                        <a:effectLst/>
                        <a:latin typeface="Times New Roman" panose="02020603050405020304" pitchFamily="18" charset="0"/>
                      </a:endParaRPr>
                    </a:p>
                  </a:txBody>
                  <a:tcPr marL="9242" marR="9242" marT="9242" marB="0" anchor="ctr"/>
                </a:tc>
                <a:tc gridSpan="3">
                  <a:txBody>
                    <a:bodyPr/>
                    <a:lstStyle/>
                    <a:p>
                      <a:pPr algn="ctr" fontAlgn="ctr"/>
                      <a:r>
                        <a:rPr lang="es-ES" sz="1000" u="none" strike="noStrike">
                          <a:effectLst/>
                        </a:rPr>
                        <a:t>BASACOTE</a:t>
                      </a:r>
                      <a:endParaRPr lang="es-ES" sz="1000" b="1" i="0" u="none" strike="noStrike">
                        <a:solidFill>
                          <a:srgbClr val="000000"/>
                        </a:solidFill>
                        <a:effectLst/>
                        <a:latin typeface="Times New Roman" panose="02020603050405020304" pitchFamily="18" charset="0"/>
                      </a:endParaRPr>
                    </a:p>
                  </a:txBody>
                  <a:tcPr marL="9242" marR="9242" marT="9242" marB="0" anchor="ctr"/>
                </a:tc>
                <a:tc hMerge="1">
                  <a:txBody>
                    <a:bodyPr/>
                    <a:lstStyle/>
                    <a:p>
                      <a:endParaRPr lang="es-ES"/>
                    </a:p>
                  </a:txBody>
                  <a:tcPr/>
                </a:tc>
                <a:tc hMerge="1">
                  <a:txBody>
                    <a:bodyPr/>
                    <a:lstStyle/>
                    <a:p>
                      <a:endParaRPr lang="es-ES"/>
                    </a:p>
                  </a:txBody>
                  <a:tcPr/>
                </a:tc>
                <a:tc gridSpan="3">
                  <a:txBody>
                    <a:bodyPr/>
                    <a:lstStyle/>
                    <a:p>
                      <a:pPr algn="ctr" fontAlgn="ctr"/>
                      <a:r>
                        <a:rPr lang="es-ES" sz="1000" u="none" strike="noStrike">
                          <a:effectLst/>
                        </a:rPr>
                        <a:t>NOVATEC</a:t>
                      </a:r>
                      <a:endParaRPr lang="es-ES" sz="1000" b="1" i="0" u="none" strike="noStrike">
                        <a:solidFill>
                          <a:srgbClr val="000000"/>
                        </a:solidFill>
                        <a:effectLst/>
                        <a:latin typeface="Times New Roman" panose="02020603050405020304" pitchFamily="18" charset="0"/>
                      </a:endParaRPr>
                    </a:p>
                  </a:txBody>
                  <a:tcPr marL="9242" marR="9242" marT="9242" marB="0" anchor="ctr"/>
                </a:tc>
                <a:tc hMerge="1">
                  <a:txBody>
                    <a:bodyPr/>
                    <a:lstStyle/>
                    <a:p>
                      <a:endParaRPr lang="es-ES"/>
                    </a:p>
                  </a:txBody>
                  <a:tcPr/>
                </a:tc>
                <a:tc hMerge="1">
                  <a:txBody>
                    <a:bodyPr/>
                    <a:lstStyle/>
                    <a:p>
                      <a:endParaRPr lang="es-ES"/>
                    </a:p>
                  </a:txBody>
                  <a:tcPr/>
                </a:tc>
                <a:tc gridSpan="3">
                  <a:txBody>
                    <a:bodyPr/>
                    <a:lstStyle/>
                    <a:p>
                      <a:pPr algn="ctr" fontAlgn="ctr"/>
                      <a:r>
                        <a:rPr lang="es-ES" sz="1000" u="none" strike="noStrike">
                          <a:effectLst/>
                        </a:rPr>
                        <a:t>YARAMILA</a:t>
                      </a:r>
                      <a:endParaRPr lang="es-ES" sz="1000" b="1" i="0" u="none" strike="noStrike">
                        <a:solidFill>
                          <a:srgbClr val="000000"/>
                        </a:solidFill>
                        <a:effectLst/>
                        <a:latin typeface="Times New Roman" panose="02020603050405020304" pitchFamily="18" charset="0"/>
                      </a:endParaRPr>
                    </a:p>
                  </a:txBody>
                  <a:tcPr marL="9242" marR="9242" marT="9242" marB="0" anchor="ctr"/>
                </a:tc>
                <a:tc hMerge="1">
                  <a:txBody>
                    <a:bodyPr/>
                    <a:lstStyle/>
                    <a:p>
                      <a:endParaRPr lang="es-ES"/>
                    </a:p>
                  </a:txBody>
                  <a:tcPr/>
                </a:tc>
                <a:tc hMerge="1">
                  <a:txBody>
                    <a:bodyPr/>
                    <a:lstStyle/>
                    <a:p>
                      <a:endParaRPr lang="es-ES"/>
                    </a:p>
                  </a:txBody>
                  <a:tcPr/>
                </a:tc>
                <a:tc>
                  <a:txBody>
                    <a:bodyPr/>
                    <a:lstStyle/>
                    <a:p>
                      <a:pPr algn="l" fontAlgn="ctr"/>
                      <a:r>
                        <a:rPr lang="es-ES" sz="1000" u="none" strike="noStrike">
                          <a:effectLst/>
                        </a:rPr>
                        <a:t>TEC. AGRICULTOR</a:t>
                      </a:r>
                      <a:endParaRPr lang="es-ES" sz="1000" b="1" i="0" u="none" strike="noStrike">
                        <a:solidFill>
                          <a:srgbClr val="000000"/>
                        </a:solidFill>
                        <a:effectLst/>
                        <a:latin typeface="Times New Roman" panose="02020603050405020304" pitchFamily="18" charset="0"/>
                      </a:endParaRPr>
                    </a:p>
                  </a:txBody>
                  <a:tcPr marL="9242" marR="9242" marT="9242" marB="0" anchor="ctr"/>
                </a:tc>
              </a:tr>
              <a:tr h="376405">
                <a:tc rowSpan="2">
                  <a:txBody>
                    <a:bodyPr/>
                    <a:lstStyle/>
                    <a:p>
                      <a:pPr algn="l" fontAlgn="ctr"/>
                      <a:r>
                        <a:rPr lang="es-ES" sz="1000" u="none" strike="noStrike">
                          <a:effectLst/>
                        </a:rPr>
                        <a:t>Dosis de fertilizante Kg/ha</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750,00</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1563,78</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2375,00</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801,02</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1665,82</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2533,16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443,88</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926,02</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1408,16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349,49</a:t>
                      </a:r>
                      <a:endParaRPr lang="es-ES" sz="1000" b="0" i="0" u="none" strike="noStrike">
                        <a:solidFill>
                          <a:srgbClr val="000000"/>
                        </a:solidFill>
                        <a:effectLst/>
                        <a:latin typeface="Times New Roman" panose="02020603050405020304" pitchFamily="18" charset="0"/>
                      </a:endParaRPr>
                    </a:p>
                  </a:txBody>
                  <a:tcPr marL="9242" marR="9242" marT="9242" marB="0" anchor="ctr"/>
                </a:tc>
              </a:tr>
              <a:tr h="392771">
                <a:tc vMerge="1">
                  <a:txBody>
                    <a:bodyPr/>
                    <a:lstStyle/>
                    <a:p>
                      <a:endParaRPr lang="es-ES"/>
                    </a:p>
                  </a:txBody>
                  <a:tcPr/>
                </a:tc>
                <a:tc>
                  <a:txBody>
                    <a:bodyPr/>
                    <a:lstStyle/>
                    <a:p>
                      <a:pPr algn="ctr" fontAlgn="ctr"/>
                      <a:r>
                        <a:rPr lang="es-ES" sz="1000" u="none" strike="noStrike">
                          <a:effectLst/>
                        </a:rPr>
                        <a:t>T 1</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2</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3</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4</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5</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6</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7</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8</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9</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ctr" fontAlgn="ctr"/>
                      <a:r>
                        <a:rPr lang="es-ES" sz="1000" u="none" strike="noStrike">
                          <a:effectLst/>
                        </a:rPr>
                        <a:t>T 10</a:t>
                      </a:r>
                      <a:endParaRPr lang="es-ES" sz="1000" b="1" i="0" u="none" strike="noStrike">
                        <a:solidFill>
                          <a:srgbClr val="000000"/>
                        </a:solidFill>
                        <a:effectLst/>
                        <a:latin typeface="Times New Roman" panose="02020603050405020304" pitchFamily="18" charset="0"/>
                      </a:endParaRPr>
                    </a:p>
                  </a:txBody>
                  <a:tcPr marL="9242" marR="9242" marT="9242" marB="0" anchor="ctr"/>
                </a:tc>
              </a:tr>
              <a:tr h="376405">
                <a:tc>
                  <a:txBody>
                    <a:bodyPr/>
                    <a:lstStyle/>
                    <a:p>
                      <a:pPr algn="l" fontAlgn="ctr"/>
                      <a:r>
                        <a:rPr lang="es-ES" sz="1000" u="none" strike="noStrike">
                          <a:effectLst/>
                        </a:rPr>
                        <a:t>EGRESO</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65,96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120,71</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175,08</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36,79</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59,81</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84,10</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20,77</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27,41</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33,46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18,31</a:t>
                      </a:r>
                      <a:endParaRPr lang="es-ES" sz="1000" b="0" i="0" u="none" strike="noStrike">
                        <a:solidFill>
                          <a:srgbClr val="000000"/>
                        </a:solidFill>
                        <a:effectLst/>
                        <a:latin typeface="Times New Roman" panose="02020603050405020304" pitchFamily="18" charset="0"/>
                      </a:endParaRPr>
                    </a:p>
                  </a:txBody>
                  <a:tcPr marL="9242" marR="9242" marT="9242" marB="0" anchor="ctr"/>
                </a:tc>
              </a:tr>
              <a:tr h="376405">
                <a:tc>
                  <a:txBody>
                    <a:bodyPr/>
                    <a:lstStyle/>
                    <a:p>
                      <a:pPr algn="l" fontAlgn="ctr"/>
                      <a:r>
                        <a:rPr lang="es-ES" sz="1000" u="none" strike="noStrike">
                          <a:effectLst/>
                        </a:rPr>
                        <a:t>INGRESO</a:t>
                      </a:r>
                      <a:endParaRPr lang="es-ES" sz="1000" b="1"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31,54</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31,14</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29,68</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29,03</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26,23</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29,91</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28,84</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30,59</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29,14</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27,56</a:t>
                      </a:r>
                      <a:endParaRPr lang="es-ES" sz="1000" b="0" i="0" u="none" strike="noStrike">
                        <a:solidFill>
                          <a:srgbClr val="000000"/>
                        </a:solidFill>
                        <a:effectLst/>
                        <a:latin typeface="Times New Roman" panose="02020603050405020304" pitchFamily="18" charset="0"/>
                      </a:endParaRPr>
                    </a:p>
                  </a:txBody>
                  <a:tcPr marL="9242" marR="9242" marT="9242" marB="0" anchor="ctr"/>
                </a:tc>
              </a:tr>
              <a:tr h="376405">
                <a:tc>
                  <a:txBody>
                    <a:bodyPr/>
                    <a:lstStyle/>
                    <a:p>
                      <a:pPr algn="l" fontAlgn="ctr"/>
                      <a:r>
                        <a:rPr lang="es-ES" sz="1000" u="none" strike="noStrike">
                          <a:effectLst/>
                        </a:rPr>
                        <a:t>Relación beneficio / costo</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0,48</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0,26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0,17</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0,79</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0,44</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0,36</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1,39</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dirty="0">
                          <a:effectLst/>
                        </a:rPr>
                        <a:t>1,12</a:t>
                      </a:r>
                      <a:endParaRPr lang="es-ES" sz="1000" b="0" i="0" u="none" strike="noStrike" dirty="0">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0,87</a:t>
                      </a:r>
                      <a:endParaRPr lang="es-ES" sz="1000" b="0" i="0" u="none" strike="noStrike">
                        <a:solidFill>
                          <a:srgbClr val="000000"/>
                        </a:solidFill>
                        <a:effectLst/>
                        <a:latin typeface="Times New Roman" panose="02020603050405020304" pitchFamily="18" charset="0"/>
                      </a:endParaRPr>
                    </a:p>
                  </a:txBody>
                  <a:tcPr marL="9242" marR="9242" marT="9242" marB="0" anchor="ctr"/>
                </a:tc>
                <a:tc>
                  <a:txBody>
                    <a:bodyPr/>
                    <a:lstStyle/>
                    <a:p>
                      <a:pPr algn="r" fontAlgn="ctr"/>
                      <a:r>
                        <a:rPr lang="es-ES" sz="1000" u="none" strike="noStrike">
                          <a:effectLst/>
                        </a:rPr>
                        <a:t>1,51</a:t>
                      </a:r>
                      <a:endParaRPr lang="es-ES" sz="1000" b="0" i="0" u="none" strike="noStrike">
                        <a:solidFill>
                          <a:srgbClr val="000000"/>
                        </a:solidFill>
                        <a:effectLst/>
                        <a:latin typeface="Times New Roman" panose="02020603050405020304" pitchFamily="18" charset="0"/>
                      </a:endParaRPr>
                    </a:p>
                  </a:txBody>
                  <a:tcPr marL="9242" marR="9242" marT="9242" marB="0" anchor="ctr"/>
                </a:tc>
              </a:tr>
              <a:tr h="376405">
                <a:tc>
                  <a:txBody>
                    <a:bodyPr/>
                    <a:lstStyle/>
                    <a:p>
                      <a:pPr algn="l" fontAlgn="b"/>
                      <a:r>
                        <a:rPr lang="es-ES" sz="1000" u="none" strike="noStrike">
                          <a:effectLst/>
                        </a:rPr>
                        <a:t>costo de producción por qq de maíz</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31,37</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58,15</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88,50</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19,01</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34,20</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42,17</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10,80</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13,44</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a:effectLst/>
                        </a:rPr>
                        <a:t>17,22</a:t>
                      </a:r>
                      <a:endParaRPr lang="es-ES" sz="1000" b="0" i="0" u="none" strike="noStrike">
                        <a:solidFill>
                          <a:srgbClr val="000000"/>
                        </a:solidFill>
                        <a:effectLst/>
                        <a:latin typeface="Times New Roman" panose="02020603050405020304" pitchFamily="18" charset="0"/>
                      </a:endParaRPr>
                    </a:p>
                  </a:txBody>
                  <a:tcPr marL="9242" marR="9242" marT="9242" marB="0" anchor="b"/>
                </a:tc>
                <a:tc>
                  <a:txBody>
                    <a:bodyPr/>
                    <a:lstStyle/>
                    <a:p>
                      <a:pPr algn="r" fontAlgn="b"/>
                      <a:r>
                        <a:rPr lang="es-ES" sz="1000" u="none" strike="noStrike" dirty="0">
                          <a:effectLst/>
                        </a:rPr>
                        <a:t>9,96</a:t>
                      </a:r>
                      <a:endParaRPr lang="es-ES" sz="1000" b="0" i="0" u="none" strike="noStrike" dirty="0">
                        <a:solidFill>
                          <a:srgbClr val="000000"/>
                        </a:solidFill>
                        <a:effectLst/>
                        <a:latin typeface="Times New Roman" panose="02020603050405020304" pitchFamily="18" charset="0"/>
                      </a:endParaRPr>
                    </a:p>
                  </a:txBody>
                  <a:tcPr marL="9242" marR="9242" marT="9242" marB="0" anchor="b"/>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2967335"/>
            <a:ext cx="792088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7200" b="1" cap="all" dirty="0" smtClean="0">
                <a:ln w="0"/>
                <a:solidFill>
                  <a:srgbClr val="92D050"/>
                </a:solidFill>
                <a:effectLst>
                  <a:reflection blurRad="12700" stA="50000" endPos="50000" dist="5000" dir="5400000" sy="-100000" rotWithShape="0"/>
                </a:effectLst>
              </a:rPr>
              <a:t>CONCLUSIONES</a:t>
            </a:r>
            <a:endParaRPr lang="es-ES" sz="7200" b="1" cap="all" dirty="0">
              <a:ln w="0"/>
              <a:solidFill>
                <a:srgbClr val="92D05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91899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552" y="1690641"/>
            <a:ext cx="8208912" cy="4455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buFontTx/>
              <a:buChar char="•"/>
            </a:pPr>
            <a:r>
              <a:rPr lang="es-ES" sz="2400" dirty="0"/>
              <a:t>En las variables porcentaje de germinación y altura de planta no se encontraron diferencias estadísticas significativas para ninguna fuente de variación, detectándose únicamente un porcentaje de germinación menor en el FLC llamado </a:t>
            </a:r>
            <a:r>
              <a:rPr lang="es-ES" sz="2400" dirty="0" err="1"/>
              <a:t>Basacote</a:t>
            </a:r>
            <a:r>
              <a:rPr lang="es-ES" sz="2400" dirty="0"/>
              <a:t> en comparación a </a:t>
            </a:r>
            <a:r>
              <a:rPr lang="es-ES" sz="2400" dirty="0" err="1"/>
              <a:t>Novatec</a:t>
            </a:r>
            <a:r>
              <a:rPr lang="es-ES" sz="2400" dirty="0"/>
              <a:t> y </a:t>
            </a:r>
            <a:r>
              <a:rPr lang="es-ES" sz="2400" dirty="0" err="1"/>
              <a:t>Yaramila</a:t>
            </a:r>
            <a:r>
              <a:rPr lang="es-ES" sz="2400" dirty="0"/>
              <a:t>. Asimismo, se detectó que el testigo (tecnología del agricultor) exhibió una menor altura en relación a los otros tratamientos</a:t>
            </a:r>
            <a:r>
              <a:rPr lang="es-ES" sz="2400" dirty="0" smtClean="0"/>
              <a:t>.</a:t>
            </a:r>
            <a:endParaRPr lang="es-ES" sz="2400" dirty="0"/>
          </a:p>
        </p:txBody>
      </p:sp>
      <p:sp>
        <p:nvSpPr>
          <p:cNvPr id="4" name="3 CuadroTexto"/>
          <p:cNvSpPr txBox="1"/>
          <p:nvPr/>
        </p:nvSpPr>
        <p:spPr>
          <a:xfrm>
            <a:off x="899592" y="548680"/>
            <a:ext cx="6552728" cy="523220"/>
          </a:xfrm>
          <a:prstGeom prst="rect">
            <a:avLst/>
          </a:prstGeom>
          <a:noFill/>
        </p:spPr>
        <p:txBody>
          <a:bodyPr wrap="square" rtlCol="0">
            <a:spAutoFit/>
          </a:bodyPr>
          <a:lstStyle/>
          <a:p>
            <a:r>
              <a:rPr lang="es-EC" sz="2800" dirty="0" smtClean="0"/>
              <a:t>Se concluye que:</a:t>
            </a:r>
            <a:endParaRPr lang="es-EC"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552" y="350345"/>
            <a:ext cx="820891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buFontTx/>
              <a:buChar char="•"/>
            </a:pPr>
            <a:r>
              <a:rPr lang="es-ES" sz="2400" dirty="0"/>
              <a:t>El uso del fertilizante </a:t>
            </a:r>
            <a:r>
              <a:rPr lang="es-ES" sz="2400" dirty="0" err="1"/>
              <a:t>Yaramila</a:t>
            </a:r>
            <a:r>
              <a:rPr lang="es-ES" sz="2400" dirty="0"/>
              <a:t> permitió acortar ligeramente los días a la floración en relación a los FLC, resultado opuesto se obtuvo para el </a:t>
            </a:r>
            <a:r>
              <a:rPr lang="es-ES" sz="2400" dirty="0" err="1"/>
              <a:t>Basacote</a:t>
            </a:r>
            <a:r>
              <a:rPr lang="es-ES" sz="2400" dirty="0"/>
              <a:t>. La tendencia cuadrática para las dosis empleadas, se presentó porque la dosis media exhibió ligeramente menos días a la floración en comparación con la dosis baja y alta</a:t>
            </a:r>
            <a:r>
              <a:rPr lang="es-ES" sz="2400" dirty="0" smtClean="0"/>
              <a:t>.</a:t>
            </a:r>
          </a:p>
          <a:p>
            <a:pPr algn="just" eaLnBrk="0" fontAlgn="base" hangingPunct="0">
              <a:lnSpc>
                <a:spcPct val="150000"/>
              </a:lnSpc>
              <a:spcBef>
                <a:spcPct val="0"/>
              </a:spcBef>
              <a:spcAft>
                <a:spcPct val="0"/>
              </a:spcAft>
            </a:pPr>
            <a:endParaRPr lang="es-ES" sz="2400" dirty="0" smtClean="0"/>
          </a:p>
          <a:p>
            <a:pPr lvl="0" algn="just" eaLnBrk="0" fontAlgn="base" hangingPunct="0">
              <a:lnSpc>
                <a:spcPct val="150000"/>
              </a:lnSpc>
              <a:spcBef>
                <a:spcPct val="0"/>
              </a:spcBef>
              <a:spcAft>
                <a:spcPct val="0"/>
              </a:spcAft>
              <a:buFontTx/>
              <a:buChar char="•"/>
            </a:pPr>
            <a:r>
              <a:rPr lang="es-ES" sz="2400" dirty="0"/>
              <a:t>Las plantas con tecnología del agricultor, presentaron una altura de inserción de mazorca menor al resto de tratamientos, hecho que podría facilitar la cosecha manual de maíz y reducir eventualmente el acame</a:t>
            </a:r>
            <a:r>
              <a:rPr lang="es-ES" sz="2400" dirty="0" smtClean="0"/>
              <a:t>. </a:t>
            </a:r>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900" y="332656"/>
            <a:ext cx="5868144" cy="1032579"/>
          </a:xfrm>
          <a:prstGeom prst="rect">
            <a:avLst/>
          </a:prstGeom>
        </p:spPr>
      </p:pic>
      <p:sp>
        <p:nvSpPr>
          <p:cNvPr id="2" name="1 Rectángulo"/>
          <p:cNvSpPr/>
          <p:nvPr/>
        </p:nvSpPr>
        <p:spPr>
          <a:xfrm>
            <a:off x="539552" y="332656"/>
            <a:ext cx="75608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effectLst>
                  <a:reflection blurRad="12700" stA="50000" endPos="50000" dist="5000" dir="5400000" sy="-100000" rotWithShape="0"/>
                </a:effectLst>
              </a:rPr>
              <a:t>INTRODUCCIÓN</a:t>
            </a:r>
            <a:endParaRPr lang="es-ES" sz="5400" b="1" cap="all" spc="0" dirty="0">
              <a:ln w="0"/>
              <a:effectLst>
                <a:reflection blurRad="12700" stA="50000" endPos="50000" dist="5000" dir="5400000" sy="-100000" rotWithShape="0"/>
              </a:effectLst>
            </a:endParaRPr>
          </a:p>
        </p:txBody>
      </p:sp>
      <p:sp>
        <p:nvSpPr>
          <p:cNvPr id="6" name="Rectangle 1"/>
          <p:cNvSpPr>
            <a:spLocks noChangeArrowheads="1"/>
          </p:cNvSpPr>
          <p:nvPr/>
        </p:nvSpPr>
        <p:spPr bwMode="auto">
          <a:xfrm>
            <a:off x="251520" y="2143596"/>
            <a:ext cx="8532676" cy="3347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tabLst>
                <a:tab pos="450850" algn="l"/>
              </a:tabLst>
            </a:pPr>
            <a:r>
              <a:rPr lang="es-EC" sz="2400" dirty="0"/>
              <a:t>Desde el punto de vista tecnológico estas pérdidas se pueden minimizar optimizando la dosis y momento de aplicación del fertilizante. Para ello es necesario utilizar métodos de diagnóstico apropiados para calcular la dosis a aplicar y fertilizar en el momento más cercano a la máxima demanda del cultivo (</a:t>
            </a:r>
            <a:r>
              <a:rPr lang="es-EC" sz="2400" dirty="0" err="1"/>
              <a:t>Rimski-Korsakov</a:t>
            </a:r>
            <a:r>
              <a:rPr lang="es-EC" sz="2400" dirty="0"/>
              <a:t> et al., 2006).</a:t>
            </a:r>
            <a:endParaRPr kumimoji="0" lang="es-ES" sz="2300" b="0" i="0" u="none" strike="noStrike" cap="none" normalizeH="0" baseline="0" dirty="0" smtClean="0">
              <a:ln>
                <a:noFill/>
              </a:ln>
              <a:solidFill>
                <a:schemeClr val="tx1"/>
              </a:solidFill>
              <a:effectLst/>
              <a:cs typeface="Arial"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9838"/>
          <a:stretch/>
        </p:blipFill>
        <p:spPr>
          <a:xfrm>
            <a:off x="6948264" y="5488125"/>
            <a:ext cx="2195736" cy="1369875"/>
          </a:xfrm>
          <a:prstGeom prst="rect">
            <a:avLst/>
          </a:prstGeom>
        </p:spPr>
      </p:pic>
    </p:spTree>
    <p:extLst>
      <p:ext uri="{BB962C8B-B14F-4D97-AF65-F5344CB8AC3E}">
        <p14:creationId xmlns:p14="http://schemas.microsoft.com/office/powerpoint/2010/main" val="2708619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95536" y="222576"/>
            <a:ext cx="8496944" cy="6397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buFont typeface="Arial" panose="020B0604020202020204" pitchFamily="34" charset="0"/>
              <a:buChar char="•"/>
            </a:pPr>
            <a:r>
              <a:rPr lang="es-ES" sz="2300" dirty="0"/>
              <a:t>Estadísticamente no se encontraron diferencias para el rendimiento de maíz en ninguna fuente de variación, analizando los promedios, dosis bajas de </a:t>
            </a:r>
            <a:r>
              <a:rPr lang="es-ES" sz="2300" dirty="0" err="1"/>
              <a:t>Basacote</a:t>
            </a:r>
            <a:r>
              <a:rPr lang="es-ES" sz="2300" dirty="0"/>
              <a:t> y medias de </a:t>
            </a:r>
            <a:r>
              <a:rPr lang="es-ES" sz="2300" dirty="0" err="1"/>
              <a:t>Novatec</a:t>
            </a:r>
            <a:r>
              <a:rPr lang="es-ES" sz="2300" dirty="0"/>
              <a:t> presentaron los mejores rendimientos.</a:t>
            </a:r>
          </a:p>
          <a:p>
            <a:pPr lvl="0">
              <a:lnSpc>
                <a:spcPct val="150000"/>
              </a:lnSpc>
            </a:pPr>
            <a:endParaRPr lang="es-ES" sz="2300" dirty="0" smtClean="0"/>
          </a:p>
          <a:p>
            <a:pPr marL="342900" lvl="0" indent="-342900" algn="just">
              <a:lnSpc>
                <a:spcPct val="150000"/>
              </a:lnSpc>
              <a:buFont typeface="Arial" panose="020B0604020202020204" pitchFamily="34" charset="0"/>
              <a:buChar char="•"/>
            </a:pPr>
            <a:r>
              <a:rPr lang="es-ES" sz="2300" dirty="0" smtClean="0"/>
              <a:t>La </a:t>
            </a:r>
            <a:r>
              <a:rPr lang="es-ES" sz="2300" dirty="0"/>
              <a:t>relación beneficio costo sugiere que, económicamente es más rentable fertilizar el cultivo de maíz con la tecnología del productor (349,49 Kg de </a:t>
            </a:r>
            <a:r>
              <a:rPr lang="es-ES" sz="2300" dirty="0" err="1"/>
              <a:t>Úrea</a:t>
            </a:r>
            <a:r>
              <a:rPr lang="es-ES" sz="2300" dirty="0"/>
              <a:t>/ha), dosis baja (443,88 Kg de </a:t>
            </a:r>
            <a:r>
              <a:rPr lang="es-ES" sz="2300" dirty="0" err="1"/>
              <a:t>Yaramila</a:t>
            </a:r>
            <a:r>
              <a:rPr lang="es-ES" sz="2300" dirty="0"/>
              <a:t>/ha) y dosis media (926,02 Kg de </a:t>
            </a:r>
            <a:r>
              <a:rPr lang="es-ES" sz="2300" dirty="0" err="1"/>
              <a:t>Yaramila</a:t>
            </a:r>
            <a:r>
              <a:rPr lang="es-ES" sz="2300" dirty="0"/>
              <a:t>/ha) del fertilizante de mezcla química compleja, los cuales presentaron un mejor comportamiento con una relación beneficio / costo de  1, 51; 1,39 y 1,12 respectivamente.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2967335"/>
            <a:ext cx="8352928"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dirty="0" smtClean="0">
                <a:ln w="0"/>
                <a:solidFill>
                  <a:srgbClr val="92D050"/>
                </a:solidFill>
                <a:effectLst>
                  <a:reflection blurRad="12700" stA="50000" endPos="50000" dist="5000" dir="5400000" sy="-100000" rotWithShape="0"/>
                </a:effectLst>
              </a:rPr>
              <a:t>RECOMENDACIONES</a:t>
            </a:r>
            <a:endParaRPr lang="es-ES" sz="6000" b="1" cap="all" dirty="0">
              <a:ln w="0"/>
              <a:solidFill>
                <a:srgbClr val="92D05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918997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404664"/>
            <a:ext cx="6768752" cy="461665"/>
          </a:xfrm>
          <a:prstGeom prst="rect">
            <a:avLst/>
          </a:prstGeom>
          <a:noFill/>
        </p:spPr>
        <p:txBody>
          <a:bodyPr wrap="square" rtlCol="0">
            <a:spAutoFit/>
          </a:bodyPr>
          <a:lstStyle/>
          <a:p>
            <a:r>
              <a:rPr lang="es-EC" sz="2400" dirty="0" smtClean="0"/>
              <a:t>Se recomienda:</a:t>
            </a:r>
            <a:endParaRPr lang="es-EC" sz="2400" dirty="0"/>
          </a:p>
        </p:txBody>
      </p:sp>
      <p:sp>
        <p:nvSpPr>
          <p:cNvPr id="1025" name="Rectangle 1"/>
          <p:cNvSpPr>
            <a:spLocks noChangeArrowheads="1"/>
          </p:cNvSpPr>
          <p:nvPr/>
        </p:nvSpPr>
        <p:spPr bwMode="auto">
          <a:xfrm>
            <a:off x="251520" y="1307396"/>
            <a:ext cx="85689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buFont typeface="Arial" panose="020B0604020202020204" pitchFamily="34" charset="0"/>
              <a:buChar char="•"/>
            </a:pPr>
            <a:r>
              <a:rPr lang="es-ES" sz="2400" dirty="0" smtClean="0"/>
              <a:t>Mantener la tecnología local de manejo de fertilizantes convencionales, hasta que se tenga mayores argumentos técnicos y científicos sobre el uso de fertilizantes de liberación controlada.</a:t>
            </a:r>
          </a:p>
          <a:p>
            <a:pPr lvl="0">
              <a:lnSpc>
                <a:spcPct val="150000"/>
              </a:lnSpc>
            </a:pPr>
            <a:endParaRPr lang="es-ES" sz="2400" dirty="0" smtClean="0"/>
          </a:p>
          <a:p>
            <a:pPr marL="342900" lvl="0" indent="-342900" algn="just">
              <a:lnSpc>
                <a:spcPct val="150000"/>
              </a:lnSpc>
              <a:buFont typeface="Arial" panose="020B0604020202020204" pitchFamily="34" charset="0"/>
              <a:buChar char="•"/>
            </a:pPr>
            <a:r>
              <a:rPr lang="es-ES" sz="2400" dirty="0" smtClean="0"/>
              <a:t>A pesar de haber tenido promedios de rendimiento más altos con los fertilizantes de liberación controlada, su elevado costo sugiere una mayor rentabilidad con los fertilizantes convencionales como la urea. </a:t>
            </a:r>
            <a:endParaRPr lang="es-E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681390"/>
            <a:ext cx="856895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buFont typeface="Arial" panose="020B0604020202020204" pitchFamily="34" charset="0"/>
              <a:buChar char="•"/>
            </a:pPr>
            <a:r>
              <a:rPr lang="es-ES" sz="2400" dirty="0"/>
              <a:t>Implementar futuras investigaciones con ciclos continuos de siembra de maíz, evaluando el posible efecto residual de los fertilizantes de liberación controlada en el segundo ciclo productivo</a:t>
            </a:r>
            <a:r>
              <a:rPr lang="es-ES" sz="2400" dirty="0" smtClean="0"/>
              <a:t>.</a:t>
            </a:r>
          </a:p>
          <a:p>
            <a:pPr lvl="0" algn="just">
              <a:lnSpc>
                <a:spcPct val="150000"/>
              </a:lnSpc>
            </a:pPr>
            <a:endParaRPr lang="es-ES" sz="2400" dirty="0"/>
          </a:p>
          <a:p>
            <a:pPr marL="342900" lvl="0" indent="-342900" algn="just">
              <a:lnSpc>
                <a:spcPct val="150000"/>
              </a:lnSpc>
              <a:buFont typeface="Arial" panose="020B0604020202020204" pitchFamily="34" charset="0"/>
              <a:buChar char="•"/>
            </a:pPr>
            <a:r>
              <a:rPr lang="es-ES" sz="2400" dirty="0"/>
              <a:t>Considerar en los fertilizantes de liberación controlada el período real de entrega nutrimental, ya que es muy probable que en cultivos de ciclo corto como el maíz, la disponibilidad para la planta de una parte de nutrientes sea muy tardía.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2924944"/>
            <a:ext cx="5040560" cy="923330"/>
          </a:xfrm>
          <a:prstGeom prst="rect">
            <a:avLst/>
          </a:prstGeom>
          <a:noFill/>
        </p:spPr>
        <p:txBody>
          <a:bodyPr wrap="squar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5">
                      <a:satMod val="175000"/>
                      <a:alpha val="40000"/>
                    </a:schemeClr>
                  </a:glow>
                </a:effectLst>
              </a:rPr>
              <a:t>GRACIAS!!!!</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836712"/>
            <a:ext cx="8064896" cy="5009833"/>
          </a:xfrm>
          <a:prstGeom prst="rect">
            <a:avLst/>
          </a:prstGeom>
        </p:spPr>
        <p:txBody>
          <a:bodyPr wrap="square">
            <a:spAutoFit/>
          </a:bodyPr>
          <a:lstStyle/>
          <a:p>
            <a:pPr algn="just">
              <a:lnSpc>
                <a:spcPct val="150000"/>
              </a:lnSpc>
            </a:pPr>
            <a:r>
              <a:rPr lang="es-AR" sz="2400" dirty="0" smtClean="0"/>
              <a:t>Por tanto en </a:t>
            </a:r>
            <a:r>
              <a:rPr lang="es-ES" sz="2400" dirty="0" smtClean="0"/>
              <a:t>el presente trabajo de investigación se estudió el efecto de la fertilización en el crecimiento, desarrollo y rendimiento del cultivo de maíz, con la finalidad de orientar a técnicos y productores de la zona de Junín y la provincia de Manabí, sobre el comportamiento de los fertilizantes de liberación controlada, que permite obtener mayores rendimientos a bajos costos, contribuyendo a mejorar la rentabilidad del cultivo desde su etapa inicial. </a:t>
            </a:r>
            <a:endParaRPr lang="es-EC" sz="2400"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0961"/>
          <a:stretch/>
        </p:blipFill>
        <p:spPr>
          <a:xfrm>
            <a:off x="6804248" y="5379871"/>
            <a:ext cx="2339752" cy="14781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9392"/>
            <a:ext cx="7467600" cy="1143000"/>
          </a:xfrm>
          <a:effectLst>
            <a:outerShdw blurRad="50800" dist="50800" dir="5400000" algn="ctr" rotWithShape="0">
              <a:schemeClr val="accent6"/>
            </a:outerShdw>
          </a:effectLst>
        </p:spPr>
        <p:txBody>
          <a:bodyPr rtlCol="0">
            <a:normAutofit/>
          </a:bodyPr>
          <a:lstStyle/>
          <a:p>
            <a:pPr algn="l" fontAlgn="auto">
              <a:spcAft>
                <a:spcPts val="0"/>
              </a:spcAft>
              <a:defRPr/>
            </a:pPr>
            <a:r>
              <a:rPr lang="en-US" sz="3600" dirty="0" smtClean="0"/>
              <a:t>OBJETIVOS:</a:t>
            </a:r>
            <a:endParaRPr lang="es-EC" sz="3600" dirty="0"/>
          </a:p>
        </p:txBody>
      </p:sp>
      <p:sp>
        <p:nvSpPr>
          <p:cNvPr id="6" name="5 Llamada con línea 2 (borde y barra de énfasis)"/>
          <p:cNvSpPr/>
          <p:nvPr/>
        </p:nvSpPr>
        <p:spPr>
          <a:xfrm>
            <a:off x="1403648" y="1052736"/>
            <a:ext cx="1000125" cy="571500"/>
          </a:xfrm>
          <a:prstGeom prst="accentBorderCallout2">
            <a:avLst>
              <a:gd name="adj1" fmla="val 52083"/>
              <a:gd name="adj2" fmla="val -8333"/>
              <a:gd name="adj3" fmla="val 52085"/>
              <a:gd name="adj4" fmla="val -47143"/>
              <a:gd name="adj5" fmla="val -60596"/>
              <a:gd name="adj6" fmla="val -45808"/>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General</a:t>
            </a:r>
            <a:endParaRPr lang="es-EC" dirty="0">
              <a:solidFill>
                <a:schemeClr val="tx1"/>
              </a:solidFill>
            </a:endParaRPr>
          </a:p>
        </p:txBody>
      </p:sp>
      <p:sp>
        <p:nvSpPr>
          <p:cNvPr id="7" name="6 Llamada con línea 2 (borde y barra de énfasis)"/>
          <p:cNvSpPr/>
          <p:nvPr/>
        </p:nvSpPr>
        <p:spPr>
          <a:xfrm>
            <a:off x="1115616" y="4581128"/>
            <a:ext cx="1559074" cy="571500"/>
          </a:xfrm>
          <a:prstGeom prst="accentBorderCallout2">
            <a:avLst>
              <a:gd name="adj1" fmla="val 62083"/>
              <a:gd name="adj2" fmla="val -9555"/>
              <a:gd name="adj3" fmla="val 65417"/>
              <a:gd name="adj4" fmla="val -44770"/>
              <a:gd name="adj5" fmla="val -675806"/>
              <a:gd name="adj6" fmla="val -44259"/>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Específicos</a:t>
            </a:r>
            <a:endParaRPr lang="es-EC" dirty="0">
              <a:solidFill>
                <a:schemeClr val="tx1"/>
              </a:solidFill>
            </a:endParaRPr>
          </a:p>
        </p:txBody>
      </p:sp>
      <p:sp>
        <p:nvSpPr>
          <p:cNvPr id="8" name="7 Llamada con línea 2 (borde y barra de énfasis)"/>
          <p:cNvSpPr/>
          <p:nvPr/>
        </p:nvSpPr>
        <p:spPr>
          <a:xfrm>
            <a:off x="3779912" y="726418"/>
            <a:ext cx="5072092" cy="1224135"/>
          </a:xfrm>
          <a:prstGeom prst="accentBorderCallout2">
            <a:avLst>
              <a:gd name="adj1" fmla="val 50288"/>
              <a:gd name="adj2" fmla="val -8097"/>
              <a:gd name="adj3" fmla="val 50288"/>
              <a:gd name="adj4" fmla="val -19242"/>
              <a:gd name="adj5" fmla="val 48907"/>
              <a:gd name="adj6" fmla="val -25548"/>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sz="2400" dirty="0" smtClean="0"/>
              <a:t>Evaluar el efecto de los fertilizantes de liberación controlada sobre el desarrollo y rendimiento del maíz. </a:t>
            </a:r>
            <a:endParaRPr lang="es-EC" sz="2400" dirty="0"/>
          </a:p>
        </p:txBody>
      </p:sp>
      <p:sp>
        <p:nvSpPr>
          <p:cNvPr id="9" name="8 Llamada con línea 2 (borde y barra de énfasis)"/>
          <p:cNvSpPr/>
          <p:nvPr/>
        </p:nvSpPr>
        <p:spPr>
          <a:xfrm>
            <a:off x="3707904" y="5756076"/>
            <a:ext cx="5072092" cy="913284"/>
          </a:xfrm>
          <a:prstGeom prst="accentBorderCallout2">
            <a:avLst>
              <a:gd name="adj1" fmla="val 48972"/>
              <a:gd name="adj2" fmla="val -7957"/>
              <a:gd name="adj3" fmla="val 50750"/>
              <a:gd name="adj4" fmla="val -38827"/>
              <a:gd name="adj5" fmla="val -63262"/>
              <a:gd name="adj6" fmla="val -38642"/>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dirty="0" smtClean="0"/>
              <a:t>Realizar el análisis económico de los diferentes tratamientos empleando la metodología  del análisis beneficio/costo (B/C).</a:t>
            </a:r>
            <a:endParaRPr lang="es-EC" dirty="0">
              <a:solidFill>
                <a:schemeClr val="tx1"/>
              </a:solidFill>
            </a:endParaRPr>
          </a:p>
        </p:txBody>
      </p:sp>
      <p:sp>
        <p:nvSpPr>
          <p:cNvPr id="10" name="9 Llamada con línea 2 (borde y barra de énfasis)"/>
          <p:cNvSpPr/>
          <p:nvPr/>
        </p:nvSpPr>
        <p:spPr>
          <a:xfrm>
            <a:off x="3779912" y="2780928"/>
            <a:ext cx="5072092" cy="1143005"/>
          </a:xfrm>
          <a:prstGeom prst="accentBorderCallout2">
            <a:avLst>
              <a:gd name="adj1" fmla="val 50238"/>
              <a:gd name="adj2" fmla="val -8694"/>
              <a:gd name="adj3" fmla="val 49038"/>
              <a:gd name="adj4" fmla="val -38827"/>
              <a:gd name="adj5" fmla="val 153284"/>
              <a:gd name="adj6" fmla="val -39332"/>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s-ES" dirty="0" smtClean="0"/>
              <a:t>Determinar el tipo de fertilizante de acción controlada y dosis que provoque las mejores respuestas en el desarrollo y rendimiento del maíz.</a:t>
            </a:r>
            <a:endParaRPr lang="es-EC" dirty="0"/>
          </a:p>
        </p:txBody>
      </p:sp>
      <p:sp>
        <p:nvSpPr>
          <p:cNvPr id="11" name="10 Llamada con línea 2 (borde y barra de énfasis)"/>
          <p:cNvSpPr/>
          <p:nvPr/>
        </p:nvSpPr>
        <p:spPr>
          <a:xfrm>
            <a:off x="3769786" y="4254594"/>
            <a:ext cx="5072092" cy="1152128"/>
          </a:xfrm>
          <a:prstGeom prst="accentBorderCallout2">
            <a:avLst>
              <a:gd name="adj1" fmla="val 51200"/>
              <a:gd name="adj2" fmla="val -8694"/>
              <a:gd name="adj3" fmla="val 51200"/>
              <a:gd name="adj4" fmla="val -16634"/>
              <a:gd name="adj5" fmla="val 51204"/>
              <a:gd name="adj6" fmla="val -20024"/>
            </a:avLst>
          </a:prstGeom>
          <a:solidFill>
            <a:schemeClr val="bg1">
              <a:lumMod val="50000"/>
              <a:lumOff val="50000"/>
            </a:schemeClr>
          </a:solidFill>
          <a:ln w="12700">
            <a:solidFill>
              <a:schemeClr val="tx1"/>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s-ES" dirty="0" smtClean="0"/>
              <a:t>Evaluar el efecto de los tratamientos sobre las variables: porcentaje de emergencia, altura de planta e inserción de la mazorca.</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2656"/>
            <a:ext cx="8136904" cy="1032579"/>
          </a:xfrm>
          <a:prstGeom prst="rect">
            <a:avLst/>
          </a:prstGeom>
        </p:spPr>
      </p:pic>
      <p:sp>
        <p:nvSpPr>
          <p:cNvPr id="2" name="1 Rectángulo"/>
          <p:cNvSpPr/>
          <p:nvPr/>
        </p:nvSpPr>
        <p:spPr>
          <a:xfrm>
            <a:off x="539552" y="332656"/>
            <a:ext cx="828092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effectLst>
                  <a:reflection blurRad="12700" stA="50000" endPos="50000" dist="5000" dir="5400000" sy="-100000" rotWithShape="0"/>
                </a:effectLst>
              </a:rPr>
              <a:t>REVISIÓN DE LITERATURA</a:t>
            </a:r>
            <a:endParaRPr lang="es-ES" sz="4800" b="1" cap="all" spc="0" dirty="0">
              <a:ln w="0"/>
              <a:effectLst>
                <a:reflection blurRad="12700" stA="50000" endPos="50000" dist="5000" dir="5400000" sy="-100000" rotWithShape="0"/>
              </a:effectLst>
            </a:endParaRPr>
          </a:p>
        </p:txBody>
      </p:sp>
      <p:sp>
        <p:nvSpPr>
          <p:cNvPr id="3" name="Rectangle 1"/>
          <p:cNvSpPr>
            <a:spLocks noChangeArrowheads="1"/>
          </p:cNvSpPr>
          <p:nvPr/>
        </p:nvSpPr>
        <p:spPr bwMode="auto">
          <a:xfrm>
            <a:off x="251520" y="1295182"/>
            <a:ext cx="878497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2400" b="1" dirty="0"/>
              <a:t>CARACTERÍSTICAS AGRONÓMICAS DEL MAÍZ HÍBRIDO DEKALB-399</a:t>
            </a:r>
            <a:endParaRPr lang="es-ES" sz="2400" dirty="0"/>
          </a:p>
          <a:p>
            <a:r>
              <a:rPr lang="es-ES" sz="2400" b="1" dirty="0"/>
              <a:t> </a:t>
            </a:r>
            <a:endParaRPr lang="es-ES" sz="2400" dirty="0"/>
          </a:p>
          <a:p>
            <a:r>
              <a:rPr lang="es-ES" sz="2400" dirty="0" smtClean="0"/>
              <a:t>Días </a:t>
            </a:r>
            <a:r>
              <a:rPr lang="es-ES" sz="2400" dirty="0"/>
              <a:t>a la floración			</a:t>
            </a:r>
            <a:r>
              <a:rPr lang="es-ES" sz="2400" dirty="0" smtClean="0"/>
              <a:t>:</a:t>
            </a:r>
            <a:r>
              <a:rPr lang="es-ES" sz="2400" dirty="0"/>
              <a:t>	  59</a:t>
            </a:r>
          </a:p>
          <a:p>
            <a:r>
              <a:rPr lang="es-ES" sz="2400" dirty="0"/>
              <a:t>Días a la cosecha			</a:t>
            </a:r>
            <a:r>
              <a:rPr lang="es-ES" sz="2400" dirty="0" smtClean="0"/>
              <a:t>:</a:t>
            </a:r>
            <a:r>
              <a:rPr lang="es-ES" sz="2400" dirty="0"/>
              <a:t>	120</a:t>
            </a:r>
          </a:p>
          <a:p>
            <a:r>
              <a:rPr lang="es-ES" sz="2400" dirty="0"/>
              <a:t>Altura de planta (cm)		</a:t>
            </a:r>
            <a:r>
              <a:rPr lang="es-ES" sz="2400" dirty="0" smtClean="0"/>
              <a:t>:</a:t>
            </a:r>
            <a:r>
              <a:rPr lang="es-ES" sz="2400" dirty="0"/>
              <a:t>	280</a:t>
            </a:r>
          </a:p>
          <a:p>
            <a:r>
              <a:rPr lang="es-ES" sz="2400" dirty="0"/>
              <a:t>Altura de inserción a mazorca (cm</a:t>
            </a:r>
            <a:r>
              <a:rPr lang="es-ES" sz="2400" dirty="0" smtClean="0"/>
              <a:t>):</a:t>
            </a:r>
            <a:r>
              <a:rPr lang="es-ES" sz="2400" dirty="0"/>
              <a:t>	165</a:t>
            </a:r>
          </a:p>
          <a:p>
            <a:r>
              <a:rPr lang="es-ES" sz="2400" dirty="0"/>
              <a:t>Enfermedades			</a:t>
            </a:r>
            <a:r>
              <a:rPr lang="es-ES" sz="2400" dirty="0" smtClean="0"/>
              <a:t>:</a:t>
            </a:r>
            <a:r>
              <a:rPr lang="es-ES" sz="2400" dirty="0"/>
              <a:t>	Tolerante</a:t>
            </a:r>
          </a:p>
          <a:p>
            <a:r>
              <a:rPr lang="es-ES" sz="2400" dirty="0"/>
              <a:t>Número de hileras por mazorca	</a:t>
            </a:r>
            <a:r>
              <a:rPr lang="es-ES" sz="2400" dirty="0" smtClean="0"/>
              <a:t>:</a:t>
            </a:r>
            <a:r>
              <a:rPr lang="es-ES" sz="2400" dirty="0"/>
              <a:t>	16 - 18</a:t>
            </a:r>
          </a:p>
          <a:p>
            <a:r>
              <a:rPr lang="es-ES" sz="2400" dirty="0"/>
              <a:t>Color de mazorca			</a:t>
            </a:r>
            <a:r>
              <a:rPr lang="es-ES" sz="2400" dirty="0" smtClean="0"/>
              <a:t>:</a:t>
            </a:r>
            <a:r>
              <a:rPr lang="es-ES" sz="2400" dirty="0"/>
              <a:t>	Amarillo anaranjado</a:t>
            </a:r>
          </a:p>
          <a:p>
            <a:r>
              <a:rPr lang="es-ES" sz="2400" dirty="0"/>
              <a:t>Textura del grano			</a:t>
            </a:r>
            <a:r>
              <a:rPr lang="es-ES" sz="2400" dirty="0" smtClean="0"/>
              <a:t>:</a:t>
            </a:r>
            <a:r>
              <a:rPr lang="es-ES" sz="2400" dirty="0"/>
              <a:t>	</a:t>
            </a:r>
            <a:r>
              <a:rPr lang="es-ES" sz="2400" dirty="0" err="1"/>
              <a:t>Semicristalino</a:t>
            </a:r>
            <a:endParaRPr lang="es-ES" sz="2400" dirty="0"/>
          </a:p>
          <a:p>
            <a:r>
              <a:rPr lang="es-ES" sz="2400" dirty="0"/>
              <a:t>Relación grano/tusa			</a:t>
            </a:r>
            <a:r>
              <a:rPr lang="es-ES" sz="2400" dirty="0" smtClean="0"/>
              <a:t>:</a:t>
            </a:r>
            <a:r>
              <a:rPr lang="es-ES" sz="2400" dirty="0"/>
              <a:t>	80/20</a:t>
            </a:r>
          </a:p>
          <a:p>
            <a:r>
              <a:rPr lang="es-ES" sz="2400" dirty="0"/>
              <a:t>Potencial de rendimiento (kg/ha)	</a:t>
            </a:r>
            <a:r>
              <a:rPr lang="es-ES" sz="2400" dirty="0" smtClean="0"/>
              <a:t>:</a:t>
            </a:r>
            <a:r>
              <a:rPr lang="es-ES" sz="2400" dirty="0"/>
              <a:t>	9370*</a:t>
            </a:r>
          </a:p>
          <a:p>
            <a:r>
              <a:rPr lang="es-EC" sz="2400" dirty="0"/>
              <a:t>*</a:t>
            </a:r>
            <a:r>
              <a:rPr lang="es-EC" dirty="0"/>
              <a:t>Rendimiento combinado registrado en ensayo experimental INIAP 2011 (AGRIPAC, 2012).</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s://encrypted-tbn0.gstatic.com/images?q=tbn:ANd9GcTZ7SsLq8iEbQXZqA_FAeXAmx4fHDxAvpJPfNyn2rcc24D8d--h"/>
          <p:cNvPicPr>
            <a:picLocks noChangeAspect="1" noChangeArrowheads="1"/>
          </p:cNvPicPr>
          <p:nvPr/>
        </p:nvPicPr>
        <p:blipFill rotWithShape="1">
          <a:blip r:embed="rId2" cstate="print"/>
          <a:srcRect t="6471" b="6153"/>
          <a:stretch/>
        </p:blipFill>
        <p:spPr bwMode="auto">
          <a:xfrm>
            <a:off x="7812359" y="5856469"/>
            <a:ext cx="1313275" cy="1001531"/>
          </a:xfrm>
          <a:prstGeom prst="rect">
            <a:avLst/>
          </a:prstGeom>
          <a:noFill/>
        </p:spPr>
      </p:pic>
      <p:sp>
        <p:nvSpPr>
          <p:cNvPr id="3" name="Rectangle 1"/>
          <p:cNvSpPr>
            <a:spLocks noChangeArrowheads="1"/>
          </p:cNvSpPr>
          <p:nvPr/>
        </p:nvSpPr>
        <p:spPr bwMode="auto">
          <a:xfrm>
            <a:off x="179512" y="188640"/>
            <a:ext cx="8568952" cy="63940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5738" marR="0" lvl="2" indent="-12700" algn="just" defTabSz="914400" rtl="0" eaLnBrk="1" fontAlgn="base" latinLnBrk="0" hangingPunct="1">
              <a:lnSpc>
                <a:spcPct val="150000"/>
              </a:lnSpc>
              <a:spcBef>
                <a:spcPct val="0"/>
              </a:spcBef>
              <a:spcAft>
                <a:spcPct val="0"/>
              </a:spcAft>
              <a:buClrTx/>
              <a:buSzPct val="100000"/>
              <a:tabLst/>
            </a:pPr>
            <a:r>
              <a:rPr kumimoji="0" lang="es-ES" sz="24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FERTILIZANTES DE LIBERACIÓN CONTROLADA (FLC)</a:t>
            </a:r>
          </a:p>
          <a:p>
            <a:pPr marL="185738" marR="0" lvl="2" indent="-12700" algn="just" defTabSz="914400" rtl="0" eaLnBrk="1" fontAlgn="base" latinLnBrk="0" hangingPunct="1">
              <a:lnSpc>
                <a:spcPct val="150000"/>
              </a:lnSpc>
              <a:spcBef>
                <a:spcPct val="0"/>
              </a:spcBef>
              <a:spcAft>
                <a:spcPct val="0"/>
              </a:spcAft>
              <a:buClrTx/>
              <a:buSzPct val="100000"/>
              <a:tabLst/>
            </a:pPr>
            <a:endParaRPr kumimoji="0" lang="es-ES" sz="24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73038" lvl="2" algn="just" fontAlgn="base">
              <a:lnSpc>
                <a:spcPct val="150000"/>
              </a:lnSpc>
              <a:spcBef>
                <a:spcPct val="0"/>
              </a:spcBef>
              <a:spcAft>
                <a:spcPct val="0"/>
              </a:spcAft>
              <a:buSzPct val="100000"/>
            </a:pPr>
            <a:r>
              <a:rPr lang="es-EC" sz="2500" dirty="0" smtClean="0"/>
              <a:t>Los FLC, </a:t>
            </a:r>
            <a:r>
              <a:rPr lang="es-EC" sz="2500" dirty="0"/>
              <a:t>presenta las siguientes características: </a:t>
            </a:r>
            <a:endParaRPr lang="es-EC" sz="2500" dirty="0" smtClean="0"/>
          </a:p>
          <a:p>
            <a:pPr marL="630238" lvl="2" indent="-457200" algn="just" fontAlgn="base">
              <a:lnSpc>
                <a:spcPct val="150000"/>
              </a:lnSpc>
              <a:spcBef>
                <a:spcPct val="0"/>
              </a:spcBef>
              <a:spcAft>
                <a:spcPct val="0"/>
              </a:spcAft>
              <a:buSzPct val="100000"/>
              <a:buAutoNum type="arabicParenR"/>
            </a:pPr>
            <a:r>
              <a:rPr lang="es-EC" sz="2500" dirty="0" smtClean="0"/>
              <a:t>Puede </a:t>
            </a:r>
            <a:r>
              <a:rPr lang="es-EC" sz="2500" dirty="0"/>
              <a:t>aplicarse de una única vez para todo el ciclo de cultivo, proveyendo la cantidad necesaria de nutrientes para un óptimo crecimiento. </a:t>
            </a:r>
            <a:endParaRPr lang="es-EC" sz="2500" dirty="0" smtClean="0"/>
          </a:p>
          <a:p>
            <a:pPr marL="630238" lvl="2" indent="-457200" algn="just" fontAlgn="base">
              <a:lnSpc>
                <a:spcPct val="150000"/>
              </a:lnSpc>
              <a:spcBef>
                <a:spcPct val="0"/>
              </a:spcBef>
              <a:spcAft>
                <a:spcPct val="0"/>
              </a:spcAft>
              <a:buSzPct val="100000"/>
              <a:buAutoNum type="arabicParenR"/>
            </a:pPr>
            <a:r>
              <a:rPr lang="es-EC" sz="2500" dirty="0" smtClean="0"/>
              <a:t>Tiene </a:t>
            </a:r>
            <a:r>
              <a:rPr lang="es-EC" sz="2500" dirty="0"/>
              <a:t>la máxima recuperación porcentual del nutriente aplicado, lo que maximiza la rentabilidad por su uso, y </a:t>
            </a:r>
            <a:endParaRPr lang="es-EC" sz="2500" dirty="0" smtClean="0"/>
          </a:p>
          <a:p>
            <a:pPr marL="630238" lvl="2" indent="-457200" algn="just" fontAlgn="base">
              <a:lnSpc>
                <a:spcPct val="150000"/>
              </a:lnSpc>
              <a:spcBef>
                <a:spcPct val="0"/>
              </a:spcBef>
              <a:spcAft>
                <a:spcPct val="0"/>
              </a:spcAft>
              <a:buSzPct val="100000"/>
              <a:buAutoNum type="arabicParenR"/>
            </a:pPr>
            <a:r>
              <a:rPr lang="es-EC" sz="2500" dirty="0" smtClean="0"/>
              <a:t>Tiene </a:t>
            </a:r>
            <a:r>
              <a:rPr lang="es-EC" sz="2500" dirty="0"/>
              <a:t>un mínimo impacto de daño ambiental, ya sea sobre el suelo, el agua y la atmósfera (</a:t>
            </a:r>
            <a:r>
              <a:rPr lang="es-EC" sz="2500" dirty="0" err="1"/>
              <a:t>Trenkel</a:t>
            </a:r>
            <a:r>
              <a:rPr lang="es-EC" sz="2500" dirty="0"/>
              <a:t>, 1997, citado por Melgar, 2005).</a:t>
            </a:r>
            <a:endParaRPr kumimoji="0" lang="es-ES" sz="25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674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95536" y="110001"/>
            <a:ext cx="8424936" cy="6631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es-EC" sz="2200" dirty="0"/>
              <a:t>Las tecnologías para los </a:t>
            </a:r>
            <a:r>
              <a:rPr lang="es-EC" sz="2200" dirty="0" smtClean="0"/>
              <a:t>FLC </a:t>
            </a:r>
            <a:r>
              <a:rPr lang="es-EC" sz="2200" dirty="0"/>
              <a:t>se pueden conseguir por vías químicas, físicas o biológicas, así como por una combinación de ellas. Las diversas posibilidades son: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Baja </a:t>
            </a:r>
            <a:r>
              <a:rPr lang="es-EC" sz="2200" dirty="0"/>
              <a:t>solubilidad en el suelo de un compuesto natural o sintético,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Biodegradación </a:t>
            </a:r>
            <a:r>
              <a:rPr lang="es-EC" sz="2200" dirty="0"/>
              <a:t>de productos naturales o sintéticos,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Encapsulación </a:t>
            </a:r>
            <a:r>
              <a:rPr lang="es-EC" sz="2200" dirty="0"/>
              <a:t>de un fertilizante, fácilmente soluble o no, en una membrana,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Distribución </a:t>
            </a:r>
            <a:r>
              <a:rPr lang="es-EC" sz="2200" dirty="0"/>
              <a:t>de nutrientes en una matriz, la cual a su vez puede ser recubierta,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Materiales </a:t>
            </a:r>
            <a:r>
              <a:rPr lang="es-EC" sz="2200" dirty="0"/>
              <a:t>cambiadores de iones, </a:t>
            </a:r>
            <a:endParaRPr lang="es-EC" sz="2200" dirty="0" smtClean="0"/>
          </a:p>
          <a:p>
            <a:pPr marL="457200" lvl="0" indent="-457200" algn="just" fontAlgn="base">
              <a:lnSpc>
                <a:spcPct val="150000"/>
              </a:lnSpc>
              <a:spcBef>
                <a:spcPct val="0"/>
              </a:spcBef>
              <a:spcAft>
                <a:spcPct val="0"/>
              </a:spcAft>
              <a:buAutoNum type="alphaLcParenR"/>
            </a:pPr>
            <a:r>
              <a:rPr lang="es-EC" sz="2200" dirty="0" smtClean="0"/>
              <a:t>Aditivos </a:t>
            </a:r>
            <a:r>
              <a:rPr lang="es-EC" sz="2200" dirty="0"/>
              <a:t>a los fertilizantes o fertilizantes estabilizados </a:t>
            </a:r>
            <a:endParaRPr lang="es-EC" sz="2200" dirty="0" smtClean="0"/>
          </a:p>
          <a:p>
            <a:pPr lvl="0" algn="just" fontAlgn="base">
              <a:lnSpc>
                <a:spcPct val="150000"/>
              </a:lnSpc>
              <a:spcBef>
                <a:spcPct val="0"/>
              </a:spcBef>
              <a:spcAft>
                <a:spcPct val="0"/>
              </a:spcAft>
            </a:pPr>
            <a:r>
              <a:rPr lang="es-EC" sz="2200" dirty="0" smtClean="0"/>
              <a:t>      (</a:t>
            </a:r>
            <a:r>
              <a:rPr lang="es-EC" sz="2200" dirty="0"/>
              <a:t>García, 1992).</a:t>
            </a:r>
            <a:endParaRPr kumimoji="0" lang="es-E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96516" y="5115678"/>
            <a:ext cx="2230173" cy="12544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102004295_templat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solidFill>
          <a:schemeClr val="accent6">
            <a:lumMod val="40000"/>
            <a:lumOff val="60000"/>
          </a:schemeClr>
        </a:solidFill>
      </a:spPr>
      <a:bodyPr wrap="square">
        <a:spAutoFit/>
      </a:bodyPr>
      <a:lstStyle>
        <a:defPPr marL="0" algn="ctr">
          <a:defRPr sz="2000" b="1" dirty="0" smtClean="0">
            <a:solidFill>
              <a:schemeClr val="bg1"/>
            </a:solidFill>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1D440B3-CA2E-4EA7-90F9-B714E90C2B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5963</TotalTime>
  <Words>1973</Words>
  <Application>Microsoft Office PowerPoint</Application>
  <PresentationFormat>Presentación en pantalla (4:3)</PresentationFormat>
  <Paragraphs>230</Paragraphs>
  <Slides>44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44</vt:i4>
      </vt:variant>
    </vt:vector>
  </HeadingPairs>
  <TitlesOfParts>
    <vt:vector size="53" baseType="lpstr">
      <vt:lpstr>Arial</vt:lpstr>
      <vt:lpstr>Arial Black</vt:lpstr>
      <vt:lpstr>Calibri</vt:lpstr>
      <vt:lpstr>Franklin Gothic Book</vt:lpstr>
      <vt:lpstr>Times New Roman</vt:lpstr>
      <vt:lpstr>Wingdings 2</vt:lpstr>
      <vt:lpstr>TP102004295_template</vt:lpstr>
      <vt:lpstr>Documento</vt:lpstr>
      <vt:lpstr>Gráfico</vt:lpstr>
      <vt:lpstr>UNIVERSIDAD DE LAS FUERZAS ARMADAS-ESPE DEPARTAMENTO DE CIENCIAS DE LA VIDA Y LA AGRICULTURA CARRERA DE INGENIERÍA AGROPECUARIA  Tesis de grado “FERTILIZANTES DE LIBERACIÓN CONTROLADA SOBRE EL DESARROLLO Y RENDIMIENTO EN MAÍZ (Zea mays L.)”  FERDINAND BERTY SANTANA VÉLEZ  2015 </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JATUMBACO</dc:creator>
  <cp:lastModifiedBy>Javier Tumbaco</cp:lastModifiedBy>
  <cp:revision>224</cp:revision>
  <dcterms:created xsi:type="dcterms:W3CDTF">2014-04-22T02:41:51Z</dcterms:created>
  <dcterms:modified xsi:type="dcterms:W3CDTF">2015-11-25T03:10:56Z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TC020042969991</vt:lpwstr>
  </property>
</Properties>
</file>