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3"/>
  </p:notesMasterIdLst>
  <p:sldIdLst>
    <p:sldId id="256" r:id="rId2"/>
    <p:sldId id="257" r:id="rId3"/>
    <p:sldId id="258" r:id="rId4"/>
    <p:sldId id="263" r:id="rId5"/>
    <p:sldId id="264" r:id="rId6"/>
    <p:sldId id="262" r:id="rId7"/>
    <p:sldId id="265" r:id="rId8"/>
    <p:sldId id="266" r:id="rId9"/>
    <p:sldId id="259" r:id="rId10"/>
    <p:sldId id="261"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78" r:id="rId26"/>
    <p:sldId id="282" r:id="rId27"/>
    <p:sldId id="297" r:id="rId28"/>
    <p:sldId id="296" r:id="rId29"/>
    <p:sldId id="285" r:id="rId30"/>
    <p:sldId id="291" r:id="rId31"/>
    <p:sldId id="287" r:id="rId32"/>
    <p:sldId id="292" r:id="rId33"/>
    <p:sldId id="286" r:id="rId34"/>
    <p:sldId id="288" r:id="rId35"/>
    <p:sldId id="289" r:id="rId36"/>
    <p:sldId id="298" r:id="rId37"/>
    <p:sldId id="290" r:id="rId38"/>
    <p:sldId id="293" r:id="rId39"/>
    <p:sldId id="294" r:id="rId40"/>
    <p:sldId id="295" r:id="rId41"/>
    <p:sldId id="260"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7" autoAdjust="0"/>
    <p:restoredTop sz="94660"/>
  </p:normalViewPr>
  <p:slideViewPr>
    <p:cSldViewPr>
      <p:cViewPr>
        <p:scale>
          <a:sx n="70" d="100"/>
          <a:sy n="70" d="100"/>
        </p:scale>
        <p:origin x="-13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[Libro1]Hoja1!Tabla dinámica1</c:name>
    <c:fmtId val="3"/>
  </c:pivotSource>
  <c:chart>
    <c:title>
      <c:tx>
        <c:rich>
          <a:bodyPr/>
          <a:lstStyle/>
          <a:p>
            <a:pPr>
              <a:defRPr/>
            </a:pPr>
            <a:r>
              <a:rPr lang="es-EC" sz="1200" dirty="0"/>
              <a:t>Total </a:t>
            </a:r>
            <a:r>
              <a:rPr lang="es-EC" sz="1200" dirty="0" smtClean="0"/>
              <a:t>delitos informáticos</a:t>
            </a:r>
            <a:endParaRPr lang="es-EC" sz="1200" dirty="0"/>
          </a:p>
        </c:rich>
      </c:tx>
      <c:layout>
        <c:manualLayout>
          <c:xMode val="edge"/>
          <c:yMode val="edge"/>
          <c:x val="6.5362122884691287E-2"/>
          <c:y val="2.7777777777777776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s>
    <c:plotArea>
      <c:layout/>
      <c:barChart>
        <c:barDir val="col"/>
        <c:grouping val="clustered"/>
        <c:varyColors val="0"/>
        <c:ser>
          <c:idx val="0"/>
          <c:order val="0"/>
          <c:tx>
            <c:strRef>
              <c:f>Hoja1!$D$10</c:f>
              <c:strCache>
                <c:ptCount val="1"/>
                <c:pt idx="0">
                  <c:v>Total</c:v>
                </c:pt>
              </c:strCache>
            </c:strRef>
          </c:tx>
          <c:invertIfNegative val="0"/>
          <c:cat>
            <c:strRef>
              <c:f>Hoja1!$C$11:$C$15</c:f>
              <c:strCache>
                <c:ptCount val="4"/>
                <c:pt idx="0">
                  <c:v>2009</c:v>
                </c:pt>
                <c:pt idx="1">
                  <c:v>2011</c:v>
                </c:pt>
                <c:pt idx="2">
                  <c:v>2012</c:v>
                </c:pt>
                <c:pt idx="3">
                  <c:v>2014</c:v>
                </c:pt>
              </c:strCache>
            </c:strRef>
          </c:cat>
          <c:val>
            <c:numRef>
              <c:f>Hoja1!$D$11:$D$15</c:f>
              <c:numCache>
                <c:formatCode>General</c:formatCode>
                <c:ptCount val="4"/>
                <c:pt idx="0">
                  <c:v>168</c:v>
                </c:pt>
                <c:pt idx="1">
                  <c:v>3129</c:v>
                </c:pt>
                <c:pt idx="2">
                  <c:v>2682</c:v>
                </c:pt>
                <c:pt idx="3">
                  <c:v>2112</c:v>
                </c:pt>
              </c:numCache>
            </c:numRef>
          </c:val>
        </c:ser>
        <c:dLbls>
          <c:showLegendKey val="0"/>
          <c:showVal val="0"/>
          <c:showCatName val="0"/>
          <c:showSerName val="0"/>
          <c:showPercent val="0"/>
          <c:showBubbleSize val="0"/>
        </c:dLbls>
        <c:gapWidth val="150"/>
        <c:axId val="77993856"/>
        <c:axId val="77995392"/>
      </c:barChart>
      <c:catAx>
        <c:axId val="77993856"/>
        <c:scaling>
          <c:orientation val="minMax"/>
        </c:scaling>
        <c:delete val="0"/>
        <c:axPos val="b"/>
        <c:majorTickMark val="out"/>
        <c:minorTickMark val="none"/>
        <c:tickLblPos val="nextTo"/>
        <c:crossAx val="77995392"/>
        <c:crosses val="autoZero"/>
        <c:auto val="1"/>
        <c:lblAlgn val="ctr"/>
        <c:lblOffset val="100"/>
        <c:noMultiLvlLbl val="0"/>
      </c:catAx>
      <c:valAx>
        <c:axId val="77995392"/>
        <c:scaling>
          <c:orientation val="minMax"/>
        </c:scaling>
        <c:delete val="0"/>
        <c:axPos val="l"/>
        <c:majorGridlines/>
        <c:numFmt formatCode="General" sourceLinked="1"/>
        <c:majorTickMark val="out"/>
        <c:minorTickMark val="none"/>
        <c:tickLblPos val="nextTo"/>
        <c:crossAx val="77993856"/>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[Libro1]Hoja1!Tabla dinámica2</c:name>
    <c:fmtId val="3"/>
  </c:pivotSource>
  <c:chart>
    <c:title>
      <c:tx>
        <c:rich>
          <a:bodyPr/>
          <a:lstStyle/>
          <a:p>
            <a:pPr>
              <a:defRPr/>
            </a:pPr>
            <a:r>
              <a:rPr lang="en-US" sz="1400" dirty="0" smtClean="0"/>
              <a:t>Total</a:t>
            </a:r>
            <a:r>
              <a:rPr lang="en-US" sz="1400" baseline="0" dirty="0" smtClean="0"/>
              <a:t> </a:t>
            </a:r>
            <a:r>
              <a:rPr lang="en-US" sz="1400" baseline="0" dirty="0" err="1" smtClean="0"/>
              <a:t>delitos</a:t>
            </a:r>
            <a:r>
              <a:rPr lang="en-US" sz="1400" baseline="0" dirty="0" smtClean="0"/>
              <a:t> </a:t>
            </a:r>
            <a:r>
              <a:rPr lang="en-US" sz="1400" baseline="0" dirty="0" err="1" smtClean="0"/>
              <a:t>informáticos</a:t>
            </a:r>
            <a:endParaRPr lang="en-US" sz="1400" dirty="0"/>
          </a:p>
        </c:rich>
      </c:tx>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s>
    <c:plotArea>
      <c:layout/>
      <c:barChart>
        <c:barDir val="col"/>
        <c:grouping val="clustered"/>
        <c:varyColors val="0"/>
        <c:ser>
          <c:idx val="0"/>
          <c:order val="0"/>
          <c:tx>
            <c:strRef>
              <c:f>Hoja1!$F$24</c:f>
              <c:strCache>
                <c:ptCount val="1"/>
                <c:pt idx="0">
                  <c:v>Total</c:v>
                </c:pt>
              </c:strCache>
            </c:strRef>
          </c:tx>
          <c:invertIfNegative val="0"/>
          <c:cat>
            <c:strRef>
              <c:f>Hoja1!$E$25:$E$29</c:f>
              <c:strCache>
                <c:ptCount val="4"/>
                <c:pt idx="0">
                  <c:v>2009</c:v>
                </c:pt>
                <c:pt idx="1">
                  <c:v>2011</c:v>
                </c:pt>
                <c:pt idx="2">
                  <c:v>2012</c:v>
                </c:pt>
                <c:pt idx="3">
                  <c:v>2014</c:v>
                </c:pt>
              </c:strCache>
            </c:strRef>
          </c:cat>
          <c:val>
            <c:numRef>
              <c:f>Hoja1!$F$25:$F$29</c:f>
              <c:numCache>
                <c:formatCode>General</c:formatCode>
                <c:ptCount val="4"/>
                <c:pt idx="0">
                  <c:v>100800</c:v>
                </c:pt>
                <c:pt idx="1">
                  <c:v>1877400</c:v>
                </c:pt>
                <c:pt idx="2">
                  <c:v>1609200</c:v>
                </c:pt>
                <c:pt idx="3">
                  <c:v>1267200</c:v>
                </c:pt>
              </c:numCache>
            </c:numRef>
          </c:val>
        </c:ser>
        <c:dLbls>
          <c:showLegendKey val="0"/>
          <c:showVal val="0"/>
          <c:showCatName val="0"/>
          <c:showSerName val="0"/>
          <c:showPercent val="0"/>
          <c:showBubbleSize val="0"/>
        </c:dLbls>
        <c:gapWidth val="150"/>
        <c:axId val="78019968"/>
        <c:axId val="78029952"/>
      </c:barChart>
      <c:catAx>
        <c:axId val="78019968"/>
        <c:scaling>
          <c:orientation val="minMax"/>
        </c:scaling>
        <c:delete val="0"/>
        <c:axPos val="b"/>
        <c:majorTickMark val="out"/>
        <c:minorTickMark val="none"/>
        <c:tickLblPos val="nextTo"/>
        <c:crossAx val="78029952"/>
        <c:crosses val="autoZero"/>
        <c:auto val="1"/>
        <c:lblAlgn val="ctr"/>
        <c:lblOffset val="100"/>
        <c:noMultiLvlLbl val="0"/>
      </c:catAx>
      <c:valAx>
        <c:axId val="78029952"/>
        <c:scaling>
          <c:orientation val="minMax"/>
        </c:scaling>
        <c:delete val="0"/>
        <c:axPos val="l"/>
        <c:majorGridlines/>
        <c:numFmt formatCode="General" sourceLinked="1"/>
        <c:majorTickMark val="out"/>
        <c:minorTickMark val="none"/>
        <c:tickLblPos val="nextTo"/>
        <c:crossAx val="78019968"/>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[Libro1]Hoja1!Tabla dinámica4</c:name>
    <c:fmtId val="3"/>
  </c:pivotSource>
  <c:chart>
    <c:title>
      <c:tx>
        <c:rich>
          <a:bodyPr/>
          <a:lstStyle/>
          <a:p>
            <a:pPr>
              <a:defRPr/>
            </a:pPr>
            <a:r>
              <a:rPr lang="en-US"/>
              <a:t>Delitos</a:t>
            </a:r>
            <a:r>
              <a:rPr lang="en-US" baseline="0"/>
              <a:t> por provincia</a:t>
            </a:r>
            <a:endParaRPr lang="en-US"/>
          </a:p>
        </c:rich>
      </c:tx>
      <c:layout/>
      <c:overlay val="0"/>
    </c:title>
    <c:autoTitleDeleted val="0"/>
    <c:pivotFmts>
      <c:pivotFmt>
        <c:idx val="0"/>
        <c:marker>
          <c:symbol val="none"/>
        </c:marker>
        <c:dLbl>
          <c:idx val="0"/>
          <c:spPr/>
          <c:txPr>
            <a:bodyPr/>
            <a:lstStyle/>
            <a:p>
              <a:pPr>
                <a:defRPr/>
              </a:pPr>
              <a:endParaRPr lang="es-EC"/>
            </a:p>
          </c:txPr>
          <c:showLegendKey val="0"/>
          <c:showVal val="1"/>
          <c:showCatName val="0"/>
          <c:showSerName val="0"/>
          <c:showPercent val="0"/>
          <c:showBubbleSize val="0"/>
        </c:dLbl>
      </c:pivotFmt>
      <c:pivotFmt>
        <c:idx val="1"/>
        <c:marker>
          <c:symbol val="none"/>
        </c:marker>
        <c:dLbl>
          <c:idx val="0"/>
          <c:spPr/>
          <c:txPr>
            <a:bodyPr/>
            <a:lstStyle/>
            <a:p>
              <a:pPr>
                <a:defRPr/>
              </a:pPr>
              <a:endParaRPr lang="es-EC"/>
            </a:p>
          </c:txPr>
          <c:showLegendKey val="0"/>
          <c:showVal val="1"/>
          <c:showCatName val="0"/>
          <c:showSerName val="0"/>
          <c:showPercent val="0"/>
          <c:showBubbleSize val="0"/>
        </c:dLbl>
      </c:pivotFmt>
      <c:pivotFmt>
        <c:idx val="2"/>
        <c:marker>
          <c:symbol val="none"/>
        </c:marker>
        <c:dLbl>
          <c:idx val="0"/>
          <c:spPr/>
          <c:txPr>
            <a:bodyPr/>
            <a:lstStyle/>
            <a:p>
              <a:pPr>
                <a:defRPr/>
              </a:pPr>
              <a:endParaRPr lang="es-EC"/>
            </a:p>
          </c:txPr>
          <c:showLegendKey val="0"/>
          <c:showVal val="1"/>
          <c:showCatName val="0"/>
          <c:showSerName val="0"/>
          <c:showPercent val="0"/>
          <c:showBubbleSize val="0"/>
        </c:dLbl>
      </c:pivotFmt>
    </c:pivotFmts>
    <c:plotArea>
      <c:layout/>
      <c:pieChart>
        <c:varyColors val="1"/>
        <c:ser>
          <c:idx val="0"/>
          <c:order val="0"/>
          <c:tx>
            <c:strRef>
              <c:f>Hoja1!$F$35</c:f>
              <c:strCache>
                <c:ptCount val="1"/>
                <c:pt idx="0">
                  <c:v>Total</c:v>
                </c:pt>
              </c:strCache>
            </c:strRef>
          </c:tx>
          <c:dLbls>
            <c:txPr>
              <a:bodyPr/>
              <a:lstStyle/>
              <a:p>
                <a:pPr>
                  <a:defRPr/>
                </a:pPr>
                <a:endParaRPr lang="es-EC"/>
              </a:p>
            </c:txPr>
            <c:showLegendKey val="0"/>
            <c:showVal val="1"/>
            <c:showCatName val="0"/>
            <c:showSerName val="0"/>
            <c:showPercent val="0"/>
            <c:showBubbleSize val="0"/>
            <c:showLeaderLines val="1"/>
          </c:dLbls>
          <c:cat>
            <c:strRef>
              <c:f>Hoja1!$E$36:$E$39</c:f>
              <c:strCache>
                <c:ptCount val="3"/>
                <c:pt idx="0">
                  <c:v>El Oro</c:v>
                </c:pt>
                <c:pt idx="1">
                  <c:v>Guayas</c:v>
                </c:pt>
                <c:pt idx="2">
                  <c:v>Pichincha</c:v>
                </c:pt>
              </c:strCache>
            </c:strRef>
          </c:cat>
          <c:val>
            <c:numRef>
              <c:f>Hoja1!$F$36:$F$39</c:f>
              <c:numCache>
                <c:formatCode>0.00%</c:formatCode>
                <c:ptCount val="3"/>
                <c:pt idx="0">
                  <c:v>5.2400000000000002E-2</c:v>
                </c:pt>
                <c:pt idx="1">
                  <c:v>0.2757</c:v>
                </c:pt>
                <c:pt idx="2">
                  <c:v>0.4738</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[Libro1]Hoja1!Tabla dinámica1</c:name>
    <c:fmtId val="-1"/>
  </c:pivotSource>
  <c:chart>
    <c:title>
      <c:tx>
        <c:rich>
          <a:bodyPr/>
          <a:lstStyle/>
          <a:p>
            <a:pPr>
              <a:defRPr/>
            </a:pPr>
            <a:r>
              <a:rPr lang="es-EC" sz="1200" dirty="0"/>
              <a:t>Total </a:t>
            </a:r>
            <a:r>
              <a:rPr lang="es-EC" sz="1200" dirty="0" smtClean="0"/>
              <a:t>delitos informáticos</a:t>
            </a:r>
            <a:endParaRPr lang="es-EC" sz="1200" dirty="0"/>
          </a:p>
        </c:rich>
      </c:tx>
      <c:layout>
        <c:manualLayout>
          <c:xMode val="edge"/>
          <c:yMode val="edge"/>
          <c:x val="6.5362122884691287E-2"/>
          <c:y val="2.7777777777777776E-2"/>
        </c:manualLayout>
      </c:layout>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s>
    <c:plotArea>
      <c:layout/>
      <c:barChart>
        <c:barDir val="col"/>
        <c:grouping val="clustered"/>
        <c:varyColors val="0"/>
        <c:ser>
          <c:idx val="0"/>
          <c:order val="0"/>
          <c:tx>
            <c:strRef>
              <c:f>Hoja1!$D$10</c:f>
              <c:strCache>
                <c:ptCount val="1"/>
                <c:pt idx="0">
                  <c:v>Total</c:v>
                </c:pt>
              </c:strCache>
            </c:strRef>
          </c:tx>
          <c:invertIfNegative val="0"/>
          <c:cat>
            <c:strRef>
              <c:f>Hoja1!$C$11:$C$15</c:f>
              <c:strCache>
                <c:ptCount val="4"/>
                <c:pt idx="0">
                  <c:v>2009</c:v>
                </c:pt>
                <c:pt idx="1">
                  <c:v>2011</c:v>
                </c:pt>
                <c:pt idx="2">
                  <c:v>2012</c:v>
                </c:pt>
                <c:pt idx="3">
                  <c:v>2014</c:v>
                </c:pt>
              </c:strCache>
            </c:strRef>
          </c:cat>
          <c:val>
            <c:numRef>
              <c:f>Hoja1!$D$11:$D$15</c:f>
              <c:numCache>
                <c:formatCode>General</c:formatCode>
                <c:ptCount val="4"/>
                <c:pt idx="0">
                  <c:v>168</c:v>
                </c:pt>
                <c:pt idx="1">
                  <c:v>3129</c:v>
                </c:pt>
                <c:pt idx="2">
                  <c:v>2682</c:v>
                </c:pt>
                <c:pt idx="3">
                  <c:v>2112</c:v>
                </c:pt>
              </c:numCache>
            </c:numRef>
          </c:val>
        </c:ser>
        <c:dLbls>
          <c:showLegendKey val="0"/>
          <c:showVal val="0"/>
          <c:showCatName val="0"/>
          <c:showSerName val="0"/>
          <c:showPercent val="0"/>
          <c:showBubbleSize val="0"/>
        </c:dLbls>
        <c:gapWidth val="150"/>
        <c:axId val="79844864"/>
        <c:axId val="79846400"/>
      </c:barChart>
      <c:catAx>
        <c:axId val="79844864"/>
        <c:scaling>
          <c:orientation val="minMax"/>
        </c:scaling>
        <c:delete val="0"/>
        <c:axPos val="b"/>
        <c:majorTickMark val="out"/>
        <c:minorTickMark val="none"/>
        <c:tickLblPos val="nextTo"/>
        <c:crossAx val="79846400"/>
        <c:crosses val="autoZero"/>
        <c:auto val="1"/>
        <c:lblAlgn val="ctr"/>
        <c:lblOffset val="100"/>
        <c:noMultiLvlLbl val="0"/>
      </c:catAx>
      <c:valAx>
        <c:axId val="79846400"/>
        <c:scaling>
          <c:orientation val="minMax"/>
        </c:scaling>
        <c:delete val="0"/>
        <c:axPos val="l"/>
        <c:majorGridlines/>
        <c:numFmt formatCode="General" sourceLinked="1"/>
        <c:majorTickMark val="out"/>
        <c:minorTickMark val="none"/>
        <c:tickLblPos val="nextTo"/>
        <c:crossAx val="79844864"/>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B6313-398C-48D8-8103-3EAA3F426F26}" type="datetimeFigureOut">
              <a:rPr lang="es-EC" smtClean="0"/>
              <a:t>03/24/2015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694A4-3420-4072-8796-D500FC343CDB}" type="slidenum">
              <a:rPr lang="es-EC" smtClean="0"/>
              <a:t>‹Nº›</a:t>
            </a:fld>
            <a:endParaRPr lang="es-EC"/>
          </a:p>
        </p:txBody>
      </p:sp>
    </p:spTree>
    <p:extLst>
      <p:ext uri="{BB962C8B-B14F-4D97-AF65-F5344CB8AC3E}">
        <p14:creationId xmlns:p14="http://schemas.microsoft.com/office/powerpoint/2010/main" val="185334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tema a tratar tiene como núcleo principal la información , elemento</a:t>
            </a:r>
            <a:r>
              <a:rPr lang="es-EC" baseline="0" dirty="0" smtClean="0"/>
              <a:t> que al hacer un símil con el cuerpo humano es como la sangre que corre por nuestras venas, nos permite mantenernos vivos, de igual forma es la información para las instituciones</a:t>
            </a:r>
            <a:r>
              <a:rPr lang="es-EC" dirty="0" smtClean="0"/>
              <a:t> y conjuntamente con esto van los activos que lo contienen, ya que actualmente todas o casi todas las instituciones tienen una gran dependencia de las TI, en especial las entidades financieras</a:t>
            </a:r>
            <a:r>
              <a:rPr lang="es-EC" baseline="0" dirty="0" smtClean="0"/>
              <a:t> con todos sus servicios que hoy ofrecen. Esto implica que la información que esta siendo procesada, almacenada o transita por los diferentes TI, debe tener Seguridad, y esto a su vez genera Confianza lo cual es un elemento vital para que las instituciones, especialmente las financieras se mantengan competitivas y exitosas.</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3</a:t>
            </a:fld>
            <a:endParaRPr lang="es-EC"/>
          </a:p>
        </p:txBody>
      </p:sp>
    </p:spTree>
    <p:extLst>
      <p:ext uri="{BB962C8B-B14F-4D97-AF65-F5344CB8AC3E}">
        <p14:creationId xmlns:p14="http://schemas.microsoft.com/office/powerpoint/2010/main" val="358876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Que tienen ver las mejores prácticas en este tema : las</a:t>
            </a:r>
            <a:r>
              <a:rPr lang="es-EC" baseline="0" dirty="0" smtClean="0"/>
              <a:t> políticas y procedimientos o controles que deben tener las instituciones para una apropiada administración del riesgo operativo en lo que se refiere a tecnología, están basadas en las mejores prácticas de general aceptación :</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15</a:t>
            </a:fld>
            <a:endParaRPr lang="es-EC"/>
          </a:p>
        </p:txBody>
      </p:sp>
    </p:spTree>
    <p:extLst>
      <p:ext uri="{BB962C8B-B14F-4D97-AF65-F5344CB8AC3E}">
        <p14:creationId xmlns:p14="http://schemas.microsoft.com/office/powerpoint/2010/main" val="20621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Siendo</a:t>
            </a:r>
            <a:r>
              <a:rPr lang="es-EC" baseline="0" dirty="0" smtClean="0"/>
              <a:t> las normas ISO las especializadas en seguridad de la información, se constituyen en la base para el desarrollo de la metodología de identificación y valoración de activos y de riesgos. De la familia de </a:t>
            </a:r>
            <a:r>
              <a:rPr lang="es-EC" baseline="0" dirty="0" err="1" smtClean="0"/>
              <a:t>lasnormas</a:t>
            </a:r>
            <a:r>
              <a:rPr lang="es-EC" baseline="0" dirty="0" smtClean="0"/>
              <a:t> ISO 27000 se tomaran la s ISO-27001, ISO-27002, ISO-27005</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16</a:t>
            </a:fld>
            <a:endParaRPr lang="es-EC"/>
          </a:p>
        </p:txBody>
      </p:sp>
    </p:spTree>
    <p:extLst>
      <p:ext uri="{BB962C8B-B14F-4D97-AF65-F5344CB8AC3E}">
        <p14:creationId xmlns:p14="http://schemas.microsoft.com/office/powerpoint/2010/main" val="269205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a:t>
            </a:r>
            <a:r>
              <a:rPr lang="es-EC" baseline="0" dirty="0" smtClean="0"/>
              <a:t> decir norma determinan los requisitos que deben mantener la institución para implementar un sistema SGSI</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17</a:t>
            </a:fld>
            <a:endParaRPr lang="es-EC"/>
          </a:p>
        </p:txBody>
      </p:sp>
    </p:spTree>
    <p:extLst>
      <p:ext uri="{BB962C8B-B14F-4D97-AF65-F5344CB8AC3E}">
        <p14:creationId xmlns:p14="http://schemas.microsoft.com/office/powerpoint/2010/main" val="377100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Tengo la normativa </a:t>
            </a:r>
            <a:r>
              <a:rPr lang="es-EC" dirty="0" err="1" smtClean="0"/>
              <a:t>iso</a:t>
            </a:r>
            <a:r>
              <a:rPr lang="es-EC" baseline="0" dirty="0" smtClean="0"/>
              <a:t> la base para la seguridad de la información, las otras dos mejores prácticas incluyen temas de análisis de riesgos como es </a:t>
            </a:r>
            <a:r>
              <a:rPr lang="es-EC" baseline="0" dirty="0" err="1" smtClean="0"/>
              <a:t>cobit</a:t>
            </a:r>
            <a:r>
              <a:rPr lang="es-EC" baseline="0" dirty="0" smtClean="0"/>
              <a:t> y ITIL, la normativa como lo había mencionado me habla sobre la implementación de los controles de seguridad en base a un análisis de riesgos. Tomando como base todos estos contextos presentados nace la </a:t>
            </a:r>
            <a:r>
              <a:rPr lang="es-EC" baseline="0" dirty="0" err="1" smtClean="0"/>
              <a:t>hipotesis</a:t>
            </a:r>
            <a:r>
              <a:rPr lang="es-EC" baseline="0" dirty="0" smtClean="0"/>
              <a:t> para el desarrollo de este tema :</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25</a:t>
            </a:fld>
            <a:endParaRPr lang="es-EC"/>
          </a:p>
        </p:txBody>
      </p:sp>
    </p:spTree>
    <p:extLst>
      <p:ext uri="{BB962C8B-B14F-4D97-AF65-F5344CB8AC3E}">
        <p14:creationId xmlns:p14="http://schemas.microsoft.com/office/powerpoint/2010/main" val="188557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26</a:t>
            </a:fld>
            <a:endParaRPr lang="es-EC"/>
          </a:p>
        </p:txBody>
      </p:sp>
    </p:spTree>
    <p:extLst>
      <p:ext uri="{BB962C8B-B14F-4D97-AF65-F5344CB8AC3E}">
        <p14:creationId xmlns:p14="http://schemas.microsoft.com/office/powerpoint/2010/main" val="194879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33</a:t>
            </a:fld>
            <a:endParaRPr lang="es-EC"/>
          </a:p>
        </p:txBody>
      </p:sp>
    </p:spTree>
    <p:extLst>
      <p:ext uri="{BB962C8B-B14F-4D97-AF65-F5344CB8AC3E}">
        <p14:creationId xmlns:p14="http://schemas.microsoft.com/office/powerpoint/2010/main" val="219473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alta</a:t>
            </a:r>
            <a:r>
              <a:rPr lang="es-EC" baseline="0" dirty="0" smtClean="0"/>
              <a:t> dependencia que tienen las instituciones de la tecnología de la información y su evolución, ha generado que la información se enfrente a nuevas amenazas las cuales son muy cambiantes a corto plazo ya que la evolución de las TI son muy dinámicas.</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4</a:t>
            </a:fld>
            <a:endParaRPr lang="es-EC"/>
          </a:p>
        </p:txBody>
      </p:sp>
    </p:spTree>
    <p:extLst>
      <p:ext uri="{BB962C8B-B14F-4D97-AF65-F5344CB8AC3E}">
        <p14:creationId xmlns:p14="http://schemas.microsoft.com/office/powerpoint/2010/main" val="38919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Como estadísticas</a:t>
            </a:r>
            <a:r>
              <a:rPr lang="es-EC" baseline="0" dirty="0" smtClean="0"/>
              <a:t> obtenidas de laboratorios que se dedican a monitorear a nivel mundial se tienen los siguientes resultados. En el ecuador considerando que es una información que no se tiene publicada de manera específica por obvias razones de confidencialidad y </a:t>
            </a:r>
            <a:r>
              <a:rPr lang="es-EC" baseline="0" dirty="0" err="1" smtClean="0"/>
              <a:t>prestigo</a:t>
            </a:r>
            <a:r>
              <a:rPr lang="es-EC" baseline="0" dirty="0" smtClean="0"/>
              <a:t> de las instituciones financieras se obtuvo datos de la fiscalía general del estado.</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5</a:t>
            </a:fld>
            <a:endParaRPr lang="es-EC"/>
          </a:p>
        </p:txBody>
      </p:sp>
    </p:spTree>
    <p:extLst>
      <p:ext uri="{BB962C8B-B14F-4D97-AF65-F5344CB8AC3E}">
        <p14:creationId xmlns:p14="http://schemas.microsoft.com/office/powerpoint/2010/main" val="382149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Est</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6</a:t>
            </a:fld>
            <a:endParaRPr lang="es-EC"/>
          </a:p>
        </p:txBody>
      </p:sp>
    </p:spTree>
    <p:extLst>
      <p:ext uri="{BB962C8B-B14F-4D97-AF65-F5344CB8AC3E}">
        <p14:creationId xmlns:p14="http://schemas.microsoft.com/office/powerpoint/2010/main" val="262666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el Ecuador no</a:t>
            </a:r>
            <a:r>
              <a:rPr lang="es-EC" baseline="0" dirty="0" smtClean="0"/>
              <a:t> existe datos específicos de instituciones financieras que han recibido </a:t>
            </a:r>
            <a:r>
              <a:rPr lang="es-EC" baseline="0" dirty="0" err="1" smtClean="0"/>
              <a:t>ataques,por</a:t>
            </a:r>
            <a:r>
              <a:rPr lang="es-EC" baseline="0" dirty="0" smtClean="0"/>
              <a:t> obvias razones, su reputación confianza, en el ecuador de igual forma siendo parte del mundo globalizado es receptor de estos ataques. Desde el 2009  se puede notar un gran incremento de los ataques </a:t>
            </a:r>
            <a:r>
              <a:rPr lang="es-EC" baseline="0" dirty="0" err="1" smtClean="0"/>
              <a:t>infomáticos</a:t>
            </a:r>
            <a:r>
              <a:rPr lang="es-EC" baseline="0" dirty="0" smtClean="0"/>
              <a:t>, en el 2009  era suficiente con la implementación de un antivirus y el control de accesos a las redes o aplicaciones, los eventos de protección eran más internos, luego de esto creció considerablemente los ataques ya que se presentaron en otras modalidades y no era suficiente para controlarlos un antivirus, se inician ataques de penetración </a:t>
            </a:r>
            <a:r>
              <a:rPr lang="es-EC" baseline="0" dirty="0" err="1" smtClean="0"/>
              <a:t>ilicita</a:t>
            </a:r>
            <a:r>
              <a:rPr lang="es-EC" baseline="0" dirty="0" smtClean="0"/>
              <a:t>  a servidores, </a:t>
            </a:r>
            <a:r>
              <a:rPr lang="es-EC" baseline="0" dirty="0" err="1" smtClean="0"/>
              <a:t>spam</a:t>
            </a:r>
            <a:r>
              <a:rPr lang="es-EC" baseline="0" dirty="0" smtClean="0"/>
              <a:t>, </a:t>
            </a:r>
            <a:r>
              <a:rPr lang="es-EC" baseline="0" dirty="0" err="1" smtClean="0"/>
              <a:t>DOS,suplantación</a:t>
            </a:r>
            <a:r>
              <a:rPr lang="es-EC" baseline="0" dirty="0" smtClean="0"/>
              <a:t> de identidad, etc. </a:t>
            </a:r>
            <a:r>
              <a:rPr lang="es-EC" baseline="0" dirty="0" err="1" smtClean="0"/>
              <a:t>Razon</a:t>
            </a:r>
            <a:r>
              <a:rPr lang="es-EC" baseline="0" dirty="0" smtClean="0"/>
              <a:t> por la cual se incrementan las </a:t>
            </a:r>
            <a:r>
              <a:rPr lang="es-EC" baseline="0" dirty="0" err="1" smtClean="0"/>
              <a:t>estadisticas</a:t>
            </a:r>
            <a:r>
              <a:rPr lang="es-EC" baseline="0" dirty="0" smtClean="0"/>
              <a:t>, sin embargo se puede observar que para el 2012 estos resultados bajan, seguramente las instituciones implementaron controles para la protegerse</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7</a:t>
            </a:fld>
            <a:endParaRPr lang="es-EC"/>
          </a:p>
        </p:txBody>
      </p:sp>
    </p:spTree>
    <p:extLst>
      <p:ext uri="{BB962C8B-B14F-4D97-AF65-F5344CB8AC3E}">
        <p14:creationId xmlns:p14="http://schemas.microsoft.com/office/powerpoint/2010/main" val="426206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Se</a:t>
            </a:r>
            <a:r>
              <a:rPr lang="es-EC" baseline="0" dirty="0" smtClean="0"/>
              <a:t> implementan una serie de controles como : antivirus, firewall, IDS, IPS, cifrado, </a:t>
            </a:r>
            <a:r>
              <a:rPr lang="es-EC" baseline="0" dirty="0" err="1" smtClean="0"/>
              <a:t>etc</a:t>
            </a:r>
            <a:r>
              <a:rPr lang="es-EC" baseline="0" dirty="0" smtClean="0"/>
              <a:t>, estas implementaciones son técnicas y emergentes, la moda la tecnología dice se debe proteger con esta tecnología, y se lo realizó, sin embargo esta observando que los riesgos a los que se enfrentan la información son incrementales, ya sea por que las amenazas a las que se somete la información son más sofisticadas los controles implementados son obsoletos, los controles implementados no cubren con las necesidades de control, dejando brechas o huecos de seguridad, </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8</a:t>
            </a:fld>
            <a:endParaRPr lang="es-EC"/>
          </a:p>
        </p:txBody>
      </p:sp>
    </p:spTree>
    <p:extLst>
      <p:ext uri="{BB962C8B-B14F-4D97-AF65-F5344CB8AC3E}">
        <p14:creationId xmlns:p14="http://schemas.microsoft.com/office/powerpoint/2010/main" val="213261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a:t>
            </a:r>
            <a:r>
              <a:rPr lang="es-EC" baseline="0" dirty="0" smtClean="0"/>
              <a:t> entidades financieras particularmente las cooperativas de ahorro y crédito, supuestamente consientes de los peligros que tiene la información institucional, han implementado elementos de seguridad, de una manera empírica, ya sea por tradición, moda, </a:t>
            </a:r>
            <a:r>
              <a:rPr lang="es-EC" baseline="0" dirty="0" err="1" smtClean="0"/>
              <a:t>etc</a:t>
            </a:r>
            <a:r>
              <a:rPr lang="es-EC" baseline="0" dirty="0" smtClean="0"/>
              <a:t> y sobre todo por tema de costos, “nunca nos ha pasado nada para que vamos a gastar”, no existe una conciencia real de lo importante de la seguridad de la información y más aún de que somos parte de un mundo globalizado y un ataque en la china podría reproducirse en segundos en el Ecuador. Entonces de aquí nacen algunas incógnitas sobre las estrategias de seguridad que poseen actualmente las instituciones, incógnitas como las que están en la diapositiva.</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9</a:t>
            </a:fld>
            <a:endParaRPr lang="es-EC"/>
          </a:p>
        </p:txBody>
      </p:sp>
    </p:spTree>
    <p:extLst>
      <p:ext uri="{BB962C8B-B14F-4D97-AF65-F5344CB8AC3E}">
        <p14:creationId xmlns:p14="http://schemas.microsoft.com/office/powerpoint/2010/main" val="317661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Las entidades</a:t>
            </a:r>
            <a:r>
              <a:rPr lang="es-EC" baseline="0" dirty="0" smtClean="0"/>
              <a:t> de control en el ecuador, considerando los riesgos a los se enfrentan las entidades financieras y sus usuarios, deciden normar a las entidades de control en lo que se refiere al manejo del riesgo operativo en las </a:t>
            </a:r>
            <a:r>
              <a:rPr lang="es-EC" baseline="0" dirty="0" err="1" smtClean="0"/>
              <a:t>ins</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10</a:t>
            </a:fld>
            <a:endParaRPr lang="es-EC"/>
          </a:p>
        </p:txBody>
      </p:sp>
    </p:spTree>
    <p:extLst>
      <p:ext uri="{BB962C8B-B14F-4D97-AF65-F5344CB8AC3E}">
        <p14:creationId xmlns:p14="http://schemas.microsoft.com/office/powerpoint/2010/main" val="385477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a:t>
            </a:r>
            <a:r>
              <a:rPr lang="es-EC" baseline="0" dirty="0" smtClean="0"/>
              <a:t> este artículo se específica que las necesidades de seguridad deben ser evaluada considerando principalmente la evaluación de los riesgos que enfrenta la institución. La normativa ya me exige la realización de un análisis de riesgos.</a:t>
            </a:r>
            <a:endParaRPr lang="es-EC" dirty="0"/>
          </a:p>
        </p:txBody>
      </p:sp>
      <p:sp>
        <p:nvSpPr>
          <p:cNvPr id="4" name="3 Marcador de número de diapositiva"/>
          <p:cNvSpPr>
            <a:spLocks noGrp="1"/>
          </p:cNvSpPr>
          <p:nvPr>
            <p:ph type="sldNum" sz="quarter" idx="10"/>
          </p:nvPr>
        </p:nvSpPr>
        <p:spPr/>
        <p:txBody>
          <a:bodyPr/>
          <a:lstStyle/>
          <a:p>
            <a:fld id="{21D694A4-3420-4072-8796-D500FC343CDB}" type="slidenum">
              <a:rPr lang="es-EC" smtClean="0"/>
              <a:t>13</a:t>
            </a:fld>
            <a:endParaRPr lang="es-EC"/>
          </a:p>
        </p:txBody>
      </p:sp>
    </p:spTree>
    <p:extLst>
      <p:ext uri="{BB962C8B-B14F-4D97-AF65-F5344CB8AC3E}">
        <p14:creationId xmlns:p14="http://schemas.microsoft.com/office/powerpoint/2010/main" val="406943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3A9271C-3FED-4165-9DB3-38AA8CD6A379}" type="datetime1">
              <a:rPr lang="es-EC" smtClean="0"/>
              <a:t>03/24/2015</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1099D79-778E-4571-A2A4-02276C4BD829}"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D4656C4-CB96-4DCD-A251-57F51ABBB9FB}" type="datetime1">
              <a:rPr lang="es-EC" smtClean="0"/>
              <a:t>03/24/2015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16684A2-C3A1-49E9-8945-CB2177DC213B}" type="datetime1">
              <a:rPr lang="es-EC" smtClean="0"/>
              <a:t>03/24/2015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CBFA7CF-5581-48F3-8617-F9B5DAB6AA0E}" type="datetime1">
              <a:rPr lang="es-EC" smtClean="0"/>
              <a:t>03/24/2015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AF0CA61-04F7-46C4-8D48-CA60378E557E}" type="datetime1">
              <a:rPr lang="es-EC" smtClean="0"/>
              <a:t>03/24/2015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475944D-1C38-460E-B51D-E77106509791}" type="datetime1">
              <a:rPr lang="es-EC" smtClean="0"/>
              <a:t>03/24/2015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1A75FA8-F176-4FFC-9DD7-70DCF44D3312}" type="datetime1">
              <a:rPr lang="es-EC" smtClean="0"/>
              <a:t>03/24/2015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57E44E8-770D-4297-BDEF-80CA6CEB6548}" type="datetime1">
              <a:rPr lang="es-EC" smtClean="0"/>
              <a:t>03/24/2015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C74B158-ABD1-44B7-A623-FAE032D29CFA}" type="datetime1">
              <a:rPr lang="es-EC" smtClean="0"/>
              <a:t>03/24/2015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4C04C8D-2314-4967-92FD-03C11BD9C0AE}" type="datetime1">
              <a:rPr lang="es-EC" smtClean="0"/>
              <a:t>03/24/2015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1099D79-778E-4571-A2A4-02276C4BD829}"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B96974E-D04D-42DF-92EA-A05C96892AD7}" type="datetime1">
              <a:rPr lang="es-EC" smtClean="0"/>
              <a:t>03/24/2015</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1099D79-778E-4571-A2A4-02276C4BD829}"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EBE478-BAB8-43F7-A86C-DFA78FACCF41}" type="datetime1">
              <a:rPr lang="es-EC" smtClean="0"/>
              <a:t>03/24/2015</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099D79-778E-4571-A2A4-02276C4BD829}"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82130" y="1124744"/>
            <a:ext cx="7344816" cy="1477328"/>
          </a:xfrm>
          <a:prstGeom prst="rect">
            <a:avLst/>
          </a:prstGeom>
          <a:noFill/>
        </p:spPr>
        <p:txBody>
          <a:bodyPr wrap="square" rtlCol="0">
            <a:spAutoFit/>
          </a:bodyPr>
          <a:lstStyle/>
          <a:p>
            <a:pPr algn="just"/>
            <a:r>
              <a:rPr lang="es-EC" dirty="0"/>
              <a:t>TEMA: “La Mejores prácticas aplicadas a un Análisis de Riesgos de seguridad de la información para las Entidades Financieras Controladas por La Superintendencia de Economía Popular y Solidaria (Cooperativas de Ahorro y Crédito) que conforman el grupo de Asistencia Tecnológica Cooperativa (</a:t>
            </a:r>
            <a:r>
              <a:rPr lang="es-EC" dirty="0" err="1"/>
              <a:t>Asistecooper</a:t>
            </a:r>
            <a:r>
              <a:rPr lang="es-EC" dirty="0" smtClean="0"/>
              <a:t>)”</a:t>
            </a:r>
            <a:endParaRPr lang="es-EC" dirty="0"/>
          </a:p>
        </p:txBody>
      </p:sp>
      <p:sp>
        <p:nvSpPr>
          <p:cNvPr id="6" name="5 CuadroTexto"/>
          <p:cNvSpPr txBox="1"/>
          <p:nvPr/>
        </p:nvSpPr>
        <p:spPr>
          <a:xfrm>
            <a:off x="1115616" y="3645024"/>
            <a:ext cx="2952328" cy="646331"/>
          </a:xfrm>
          <a:prstGeom prst="rect">
            <a:avLst/>
          </a:prstGeom>
          <a:noFill/>
        </p:spPr>
        <p:txBody>
          <a:bodyPr wrap="square" rtlCol="0">
            <a:spAutoFit/>
          </a:bodyPr>
          <a:lstStyle/>
          <a:p>
            <a:r>
              <a:rPr lang="es-EC" b="1" dirty="0" smtClean="0"/>
              <a:t>Diego Cevallos Guerra</a:t>
            </a:r>
          </a:p>
          <a:p>
            <a:r>
              <a:rPr lang="es-EC" b="1" dirty="0"/>
              <a:t> </a:t>
            </a:r>
            <a:r>
              <a:rPr lang="es-EC" b="1" dirty="0" smtClean="0"/>
              <a:t>      Maestrante</a:t>
            </a:r>
            <a:endParaRPr lang="es-EC" b="1"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a:t>
            </a:fld>
            <a:endParaRPr lang="es-EC"/>
          </a:p>
        </p:txBody>
      </p:sp>
    </p:spTree>
    <p:extLst>
      <p:ext uri="{BB962C8B-B14F-4D97-AF65-F5344CB8AC3E}">
        <p14:creationId xmlns:p14="http://schemas.microsoft.com/office/powerpoint/2010/main" val="110125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32656"/>
            <a:ext cx="7380312" cy="369332"/>
          </a:xfrm>
          <a:prstGeom prst="rect">
            <a:avLst/>
          </a:prstGeom>
          <a:noFill/>
        </p:spPr>
        <p:txBody>
          <a:bodyPr wrap="square" rtlCol="0">
            <a:spAutoFit/>
          </a:bodyPr>
          <a:lstStyle/>
          <a:p>
            <a:r>
              <a:rPr lang="es-EC" b="1" dirty="0" smtClean="0"/>
              <a:t>Entidades de control : Superintendencia de Bancos y Seguros</a:t>
            </a:r>
            <a:r>
              <a:rPr lang="es-EC" dirty="0" smtClean="0"/>
              <a:t>.</a:t>
            </a:r>
            <a:endParaRPr lang="es-EC" dirty="0"/>
          </a:p>
        </p:txBody>
      </p:sp>
      <p:sp>
        <p:nvSpPr>
          <p:cNvPr id="3" name="2 CuadroTexto"/>
          <p:cNvSpPr txBox="1"/>
          <p:nvPr/>
        </p:nvSpPr>
        <p:spPr>
          <a:xfrm>
            <a:off x="546537" y="3573016"/>
            <a:ext cx="8064896" cy="2862322"/>
          </a:xfrm>
          <a:prstGeom prst="rect">
            <a:avLst/>
          </a:prstGeom>
          <a:noFill/>
        </p:spPr>
        <p:txBody>
          <a:bodyPr wrap="square" rtlCol="0">
            <a:spAutoFit/>
          </a:bodyPr>
          <a:lstStyle/>
          <a:p>
            <a:pPr algn="just"/>
            <a:r>
              <a:rPr lang="es-EC" dirty="0" smtClean="0"/>
              <a:t>ARTÍCULO  </a:t>
            </a:r>
            <a:r>
              <a:rPr lang="es-EC" sz="1600" dirty="0">
                <a:latin typeface="Times New Roman" pitchFamily="18" charset="0"/>
                <a:cs typeface="Times New Roman" pitchFamily="18" charset="0"/>
              </a:rPr>
              <a:t>1.- Las disposiciones de la presente norma son aplicables a las </a:t>
            </a:r>
            <a:r>
              <a:rPr lang="es-EC" sz="1600" b="1" dirty="0" smtClean="0">
                <a:latin typeface="Times New Roman" pitchFamily="18" charset="0"/>
                <a:cs typeface="Times New Roman" pitchFamily="18" charset="0"/>
              </a:rPr>
              <a:t>instituciones financieras </a:t>
            </a:r>
            <a:r>
              <a:rPr lang="es-EC" sz="1600" b="1" dirty="0">
                <a:latin typeface="Times New Roman" pitchFamily="18" charset="0"/>
                <a:cs typeface="Times New Roman" pitchFamily="18" charset="0"/>
              </a:rPr>
              <a:t>públicas y privadas</a:t>
            </a:r>
            <a:r>
              <a:rPr lang="es-EC" sz="1600" dirty="0">
                <a:latin typeface="Times New Roman" pitchFamily="18" charset="0"/>
                <a:cs typeface="Times New Roman" pitchFamily="18" charset="0"/>
              </a:rPr>
              <a:t>, al Banco Central del Ecuador, a las compañías </a:t>
            </a:r>
            <a:r>
              <a:rPr lang="es-EC" sz="1600" dirty="0" smtClean="0">
                <a:latin typeface="Times New Roman" pitchFamily="18" charset="0"/>
                <a:cs typeface="Times New Roman" pitchFamily="18" charset="0"/>
              </a:rPr>
              <a:t>de arrendamiento </a:t>
            </a:r>
            <a:r>
              <a:rPr lang="es-EC" sz="1600" dirty="0">
                <a:latin typeface="Times New Roman" pitchFamily="18" charset="0"/>
                <a:cs typeface="Times New Roman" pitchFamily="18" charset="0"/>
              </a:rPr>
              <a:t>mercantil, </a:t>
            </a:r>
            <a:r>
              <a:rPr lang="es-EC" sz="1600" b="1" dirty="0">
                <a:latin typeface="Times New Roman" pitchFamily="18" charset="0"/>
                <a:cs typeface="Times New Roman" pitchFamily="18" charset="0"/>
              </a:rPr>
              <a:t>a las compañías emisoras y administradoras de tarjetas de </a:t>
            </a:r>
            <a:r>
              <a:rPr lang="es-EC" sz="1600" b="1" dirty="0" smtClean="0">
                <a:latin typeface="Times New Roman" pitchFamily="18" charset="0"/>
                <a:cs typeface="Times New Roman" pitchFamily="18" charset="0"/>
              </a:rPr>
              <a:t>crédito </a:t>
            </a:r>
            <a:r>
              <a:rPr lang="es-EC" sz="1600" dirty="0" smtClean="0">
                <a:latin typeface="Times New Roman" pitchFamily="18" charset="0"/>
                <a:cs typeface="Times New Roman" pitchFamily="18" charset="0"/>
              </a:rPr>
              <a:t>y </a:t>
            </a:r>
            <a:r>
              <a:rPr lang="es-EC" sz="1600" dirty="0">
                <a:latin typeface="Times New Roman" pitchFamily="18" charset="0"/>
                <a:cs typeface="Times New Roman" pitchFamily="18" charset="0"/>
              </a:rPr>
              <a:t>a las corporaciones de desarrollo de mercado secundario de hipotecas, cuyo </a:t>
            </a:r>
            <a:r>
              <a:rPr lang="es-EC" sz="1600" dirty="0" smtClean="0">
                <a:latin typeface="Times New Roman" pitchFamily="18" charset="0"/>
                <a:cs typeface="Times New Roman" pitchFamily="18" charset="0"/>
              </a:rPr>
              <a:t>control compete </a:t>
            </a:r>
            <a:r>
              <a:rPr lang="es-EC" sz="1600" dirty="0">
                <a:latin typeface="Times New Roman" pitchFamily="18" charset="0"/>
                <a:cs typeface="Times New Roman" pitchFamily="18" charset="0"/>
              </a:rPr>
              <a:t>a la Superintendencia de Bancos y Seguros, a las cuales, en el texto de </a:t>
            </a:r>
            <a:r>
              <a:rPr lang="es-EC" sz="1600" dirty="0" smtClean="0">
                <a:latin typeface="Times New Roman" pitchFamily="18" charset="0"/>
                <a:cs typeface="Times New Roman" pitchFamily="18" charset="0"/>
              </a:rPr>
              <a:t>este capítulo </a:t>
            </a:r>
            <a:r>
              <a:rPr lang="es-EC" sz="1600" dirty="0">
                <a:latin typeface="Times New Roman" pitchFamily="18" charset="0"/>
                <a:cs typeface="Times New Roman" pitchFamily="18" charset="0"/>
              </a:rPr>
              <a:t>se las denominará como instituciones controladas. </a:t>
            </a:r>
          </a:p>
          <a:p>
            <a:pPr algn="just"/>
            <a:endParaRPr lang="es-EC" sz="1600" dirty="0">
              <a:latin typeface="Times New Roman" pitchFamily="18" charset="0"/>
              <a:cs typeface="Times New Roman" pitchFamily="18" charset="0"/>
            </a:endParaRPr>
          </a:p>
          <a:p>
            <a:pPr algn="just"/>
            <a:r>
              <a:rPr lang="es-EC" sz="1600" dirty="0">
                <a:latin typeface="Times New Roman" pitchFamily="18" charset="0"/>
                <a:cs typeface="Times New Roman" pitchFamily="18" charset="0"/>
              </a:rPr>
              <a:t>Para efecto de administrar adecuadamente el riesgo operativo, además de las </a:t>
            </a:r>
            <a:r>
              <a:rPr lang="es-EC" sz="1600" dirty="0" smtClean="0">
                <a:latin typeface="Times New Roman" pitchFamily="18" charset="0"/>
                <a:cs typeface="Times New Roman" pitchFamily="18" charset="0"/>
              </a:rPr>
              <a:t>disposiciones contenidas </a:t>
            </a:r>
            <a:r>
              <a:rPr lang="es-EC" sz="1600" dirty="0">
                <a:latin typeface="Times New Roman" pitchFamily="18" charset="0"/>
                <a:cs typeface="Times New Roman" pitchFamily="18" charset="0"/>
              </a:rPr>
              <a:t>en el capítulo I “De la gestión integral y control de riesgos”, las </a:t>
            </a:r>
            <a:r>
              <a:rPr lang="es-EC" sz="1600" dirty="0" smtClean="0">
                <a:latin typeface="Times New Roman" pitchFamily="18" charset="0"/>
                <a:cs typeface="Times New Roman" pitchFamily="18" charset="0"/>
              </a:rPr>
              <a:t>instituciones controladas </a:t>
            </a:r>
            <a:r>
              <a:rPr lang="es-EC" sz="1600" dirty="0">
                <a:latin typeface="Times New Roman" pitchFamily="18" charset="0"/>
                <a:cs typeface="Times New Roman" pitchFamily="18" charset="0"/>
              </a:rPr>
              <a:t>observarán las disposiciones del presente capítulo.</a:t>
            </a:r>
          </a:p>
          <a:p>
            <a:endParaRPr lang="es-EC" dirty="0"/>
          </a:p>
        </p:txBody>
      </p:sp>
      <p:sp>
        <p:nvSpPr>
          <p:cNvPr id="7" name="6 CuadroTexto"/>
          <p:cNvSpPr txBox="1"/>
          <p:nvPr/>
        </p:nvSpPr>
        <p:spPr>
          <a:xfrm>
            <a:off x="395536" y="908720"/>
            <a:ext cx="8208912" cy="2585323"/>
          </a:xfrm>
          <a:prstGeom prst="rect">
            <a:avLst/>
          </a:prstGeom>
          <a:noFill/>
        </p:spPr>
        <p:txBody>
          <a:bodyPr wrap="square" rtlCol="0">
            <a:spAutoFit/>
          </a:bodyPr>
          <a:lstStyle/>
          <a:p>
            <a:r>
              <a:rPr lang="es-EC" sz="1600" b="1" dirty="0">
                <a:latin typeface="Times New Roman" pitchFamily="18" charset="0"/>
                <a:cs typeface="Times New Roman" pitchFamily="18" charset="0"/>
              </a:rPr>
              <a:t>LIBRO I.- NORMAS GENERALES PARA LA APLICACIÓN DE LA LEY</a:t>
            </a:r>
          </a:p>
          <a:p>
            <a:r>
              <a:rPr lang="es-EC" sz="1600" b="1" dirty="0">
                <a:latin typeface="Times New Roman" pitchFamily="18" charset="0"/>
                <a:cs typeface="Times New Roman" pitchFamily="18" charset="0"/>
              </a:rPr>
              <a:t>GENERAL DE INSTITUCIONES DEL SISTEMA FINANCIERO</a:t>
            </a:r>
          </a:p>
          <a:p>
            <a:endParaRPr lang="es-EC" sz="1600" b="1" dirty="0">
              <a:latin typeface="Times New Roman" pitchFamily="18" charset="0"/>
              <a:cs typeface="Times New Roman" pitchFamily="18" charset="0"/>
            </a:endParaRPr>
          </a:p>
          <a:p>
            <a:r>
              <a:rPr lang="es-EC" sz="1600" b="1" dirty="0">
                <a:latin typeface="Times New Roman" pitchFamily="18" charset="0"/>
                <a:cs typeface="Times New Roman" pitchFamily="18" charset="0"/>
              </a:rPr>
              <a:t>TITULO X.- DE LA GESTION Y ADMINISTRACION DE RIESGOS</a:t>
            </a:r>
          </a:p>
          <a:p>
            <a:endParaRPr lang="es-EC" sz="1600" b="1" dirty="0">
              <a:latin typeface="Times New Roman" pitchFamily="18" charset="0"/>
              <a:cs typeface="Times New Roman" pitchFamily="18" charset="0"/>
            </a:endParaRPr>
          </a:p>
          <a:p>
            <a:r>
              <a:rPr lang="es-EC" sz="1600" b="1" dirty="0">
                <a:latin typeface="Times New Roman" pitchFamily="18" charset="0"/>
                <a:cs typeface="Times New Roman" pitchFamily="18" charset="0"/>
              </a:rPr>
              <a:t>CAPÍTULO V.- DE LA GESTIÓN DEL RIESGO OPERATIVO (incluido con  resolución No JB-2005-834 de 20 de octubre del 2005) </a:t>
            </a:r>
          </a:p>
          <a:p>
            <a:r>
              <a:rPr lang="es-EC" sz="1600" b="1" dirty="0">
                <a:latin typeface="Times New Roman" pitchFamily="18" charset="0"/>
                <a:cs typeface="Times New Roman" pitchFamily="18" charset="0"/>
              </a:rPr>
              <a:t> </a:t>
            </a:r>
          </a:p>
          <a:p>
            <a:r>
              <a:rPr lang="es-EC" sz="1600" b="1" dirty="0">
                <a:latin typeface="Times New Roman" pitchFamily="18" charset="0"/>
                <a:cs typeface="Times New Roman" pitchFamily="18" charset="0"/>
              </a:rPr>
              <a:t>SECCIÓN I.- ÁMBITO, DEFINICIONES Y ALCANCE  </a:t>
            </a:r>
          </a:p>
          <a:p>
            <a:endParaRPr lang="es-EC" dirty="0"/>
          </a:p>
        </p:txBody>
      </p:sp>
      <p:sp>
        <p:nvSpPr>
          <p:cNvPr id="4" name="3 Marcador de número de diapositiva"/>
          <p:cNvSpPr>
            <a:spLocks noGrp="1"/>
          </p:cNvSpPr>
          <p:nvPr>
            <p:ph type="sldNum" sz="quarter" idx="12"/>
          </p:nvPr>
        </p:nvSpPr>
        <p:spPr/>
        <p:txBody>
          <a:bodyPr/>
          <a:lstStyle/>
          <a:p>
            <a:fld id="{71099D79-778E-4571-A2A4-02276C4BD829}" type="slidenum">
              <a:rPr lang="es-EC" smtClean="0"/>
              <a:t>10</a:t>
            </a:fld>
            <a:endParaRPr lang="es-EC"/>
          </a:p>
        </p:txBody>
      </p:sp>
    </p:spTree>
    <p:extLst>
      <p:ext uri="{BB962C8B-B14F-4D97-AF65-F5344CB8AC3E}">
        <p14:creationId xmlns:p14="http://schemas.microsoft.com/office/powerpoint/2010/main" val="283004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116632"/>
            <a:ext cx="8424936" cy="4585871"/>
          </a:xfrm>
          <a:prstGeom prst="rect">
            <a:avLst/>
          </a:prstGeom>
          <a:noFill/>
        </p:spPr>
        <p:txBody>
          <a:bodyPr wrap="square" rtlCol="0">
            <a:spAutoFit/>
          </a:bodyPr>
          <a:lstStyle/>
          <a:p>
            <a:r>
              <a:rPr lang="es-EC" dirty="0"/>
              <a:t> </a:t>
            </a:r>
          </a:p>
          <a:p>
            <a:r>
              <a:rPr lang="es-EC" dirty="0"/>
              <a:t>SECCIÓN II.- FACTORES DEL RIESGO OPERATIVO </a:t>
            </a:r>
          </a:p>
          <a:p>
            <a:pPr algn="just"/>
            <a:endParaRPr lang="es-EC" sz="1400" dirty="0"/>
          </a:p>
          <a:p>
            <a:pPr algn="just"/>
            <a:r>
              <a:rPr lang="es-EC" sz="1600" b="1" dirty="0">
                <a:latin typeface="Times New Roman" pitchFamily="18" charset="0"/>
                <a:cs typeface="Times New Roman" pitchFamily="18" charset="0"/>
              </a:rPr>
              <a:t>ARTÍCULO  4.- Con el propósito de que se minimice la probabilidad de incurrir en </a:t>
            </a:r>
            <a:r>
              <a:rPr lang="es-EC" sz="1600" b="1" dirty="0" smtClean="0">
                <a:latin typeface="Times New Roman" pitchFamily="18" charset="0"/>
                <a:cs typeface="Times New Roman" pitchFamily="18" charset="0"/>
              </a:rPr>
              <a:t>pérdidas financieras </a:t>
            </a:r>
            <a:r>
              <a:rPr lang="es-EC" sz="1600" dirty="0">
                <a:latin typeface="Times New Roman" pitchFamily="18" charset="0"/>
                <a:cs typeface="Times New Roman" pitchFamily="18" charset="0"/>
              </a:rPr>
              <a:t>atribuibles al riesgo operativo, deben ser adecuadamente administrados </a:t>
            </a:r>
            <a:r>
              <a:rPr lang="es-EC" sz="1600" dirty="0" smtClean="0">
                <a:latin typeface="Times New Roman" pitchFamily="18" charset="0"/>
                <a:cs typeface="Times New Roman" pitchFamily="18" charset="0"/>
              </a:rPr>
              <a:t>los siguientes </a:t>
            </a:r>
            <a:r>
              <a:rPr lang="es-EC" sz="1600" dirty="0">
                <a:latin typeface="Times New Roman" pitchFamily="18" charset="0"/>
                <a:cs typeface="Times New Roman" pitchFamily="18" charset="0"/>
              </a:rPr>
              <a:t>aspectos, los cuales se interrelacionan entre sí:</a:t>
            </a:r>
          </a:p>
          <a:p>
            <a:pPr algn="just"/>
            <a:endParaRPr lang="es-EC" sz="1600" dirty="0">
              <a:latin typeface="Times New Roman" pitchFamily="18" charset="0"/>
              <a:cs typeface="Times New Roman" pitchFamily="18" charset="0"/>
            </a:endParaRPr>
          </a:p>
          <a:p>
            <a:pPr algn="just"/>
            <a:r>
              <a:rPr lang="es-EC" sz="1600" b="1" dirty="0">
                <a:latin typeface="Times New Roman" pitchFamily="18" charset="0"/>
                <a:cs typeface="Times New Roman" pitchFamily="18" charset="0"/>
              </a:rPr>
              <a:t>4.1  Procesos.- </a:t>
            </a:r>
            <a:r>
              <a:rPr lang="es-EC" sz="1600" u="sng" dirty="0">
                <a:latin typeface="Times New Roman" pitchFamily="18" charset="0"/>
                <a:cs typeface="Times New Roman" pitchFamily="18" charset="0"/>
              </a:rPr>
              <a:t>Con el objeto de garantizar la optimización de los recursos y la </a:t>
            </a:r>
            <a:r>
              <a:rPr lang="es-EC" sz="1600" u="sng" dirty="0" smtClean="0">
                <a:latin typeface="Times New Roman" pitchFamily="18" charset="0"/>
                <a:cs typeface="Times New Roman" pitchFamily="18" charset="0"/>
              </a:rPr>
              <a:t>estandarización </a:t>
            </a:r>
            <a:r>
              <a:rPr lang="es-EC" sz="1600" u="sng" dirty="0">
                <a:latin typeface="Times New Roman" pitchFamily="18" charset="0"/>
                <a:cs typeface="Times New Roman" pitchFamily="18" charset="0"/>
              </a:rPr>
              <a:t>de las actividades</a:t>
            </a:r>
            <a:r>
              <a:rPr lang="es-EC" sz="1600" dirty="0">
                <a:latin typeface="Times New Roman" pitchFamily="18" charset="0"/>
                <a:cs typeface="Times New Roman" pitchFamily="18" charset="0"/>
              </a:rPr>
              <a:t>, las instituciones controladas deben contar </a:t>
            </a:r>
            <a:r>
              <a:rPr lang="es-EC" sz="1600" dirty="0" smtClean="0">
                <a:latin typeface="Times New Roman" pitchFamily="18" charset="0"/>
                <a:cs typeface="Times New Roman" pitchFamily="18" charset="0"/>
              </a:rPr>
              <a:t>con procesos </a:t>
            </a:r>
            <a:r>
              <a:rPr lang="es-EC" sz="1600" dirty="0">
                <a:latin typeface="Times New Roman" pitchFamily="18" charset="0"/>
                <a:cs typeface="Times New Roman" pitchFamily="18" charset="0"/>
              </a:rPr>
              <a:t>definidos de conformidad con la estrategia y las políticas adoptadas, </a:t>
            </a:r>
            <a:r>
              <a:rPr lang="es-EC" sz="1600" dirty="0" smtClean="0">
                <a:latin typeface="Times New Roman" pitchFamily="18" charset="0"/>
                <a:cs typeface="Times New Roman" pitchFamily="18" charset="0"/>
              </a:rPr>
              <a:t>que deberán </a:t>
            </a:r>
            <a:r>
              <a:rPr lang="es-EC" sz="1600" dirty="0">
                <a:latin typeface="Times New Roman" pitchFamily="18" charset="0"/>
                <a:cs typeface="Times New Roman" pitchFamily="18" charset="0"/>
              </a:rPr>
              <a:t>ser agrupados de la siguiente manera: </a:t>
            </a:r>
            <a:r>
              <a:rPr lang="es-EC" sz="1600" dirty="0" smtClean="0">
                <a:latin typeface="Times New Roman" pitchFamily="18" charset="0"/>
                <a:cs typeface="Times New Roman" pitchFamily="18" charset="0"/>
              </a:rPr>
              <a:t>Procesos gobernantes,  procesos productivos, procesos productivos.</a:t>
            </a:r>
          </a:p>
          <a:p>
            <a:endParaRPr lang="es-EC" sz="1600" dirty="0">
              <a:latin typeface="Times New Roman" pitchFamily="18" charset="0"/>
              <a:cs typeface="Times New Roman" pitchFamily="18" charset="0"/>
            </a:endParaRPr>
          </a:p>
          <a:p>
            <a:pPr algn="just"/>
            <a:r>
              <a:rPr lang="es-EC" sz="1600" b="1" dirty="0">
                <a:latin typeface="Times New Roman" pitchFamily="18" charset="0"/>
                <a:cs typeface="Times New Roman" pitchFamily="18" charset="0"/>
              </a:rPr>
              <a:t>4.2  Personas.- </a:t>
            </a:r>
            <a:r>
              <a:rPr lang="es-EC" sz="1600" u="sng" dirty="0">
                <a:latin typeface="Times New Roman" pitchFamily="18" charset="0"/>
                <a:cs typeface="Times New Roman" pitchFamily="18" charset="0"/>
              </a:rPr>
              <a:t>Las instituciones controladas deben administrar el capital humano de </a:t>
            </a:r>
            <a:r>
              <a:rPr lang="es-EC" sz="1600" u="sng" dirty="0" smtClean="0">
                <a:latin typeface="Times New Roman" pitchFamily="18" charset="0"/>
                <a:cs typeface="Times New Roman" pitchFamily="18" charset="0"/>
              </a:rPr>
              <a:t>forma </a:t>
            </a:r>
            <a:r>
              <a:rPr lang="es-EC" sz="1600" u="sng" dirty="0">
                <a:latin typeface="Times New Roman" pitchFamily="18" charset="0"/>
                <a:cs typeface="Times New Roman" pitchFamily="18" charset="0"/>
              </a:rPr>
              <a:t>adecuada, e identificar  apropiadamente las fallas o insuficiencias asociadas </a:t>
            </a:r>
            <a:r>
              <a:rPr lang="es-EC" sz="1600" u="sng" dirty="0" smtClean="0">
                <a:latin typeface="Times New Roman" pitchFamily="18" charset="0"/>
                <a:cs typeface="Times New Roman" pitchFamily="18" charset="0"/>
              </a:rPr>
              <a:t>al factor </a:t>
            </a:r>
            <a:r>
              <a:rPr lang="es-EC" sz="1600" u="sng" dirty="0">
                <a:latin typeface="Times New Roman" pitchFamily="18" charset="0"/>
                <a:cs typeface="Times New Roman" pitchFamily="18" charset="0"/>
              </a:rPr>
              <a:t>“personas”, tales como: falta de personal adecuado, negligencia, error humano</a:t>
            </a:r>
            <a:r>
              <a:rPr lang="es-EC" sz="1600" u="sng" dirty="0" smtClean="0">
                <a:latin typeface="Times New Roman" pitchFamily="18" charset="0"/>
                <a:cs typeface="Times New Roman" pitchFamily="18" charset="0"/>
              </a:rPr>
              <a:t>, nepotismo </a:t>
            </a:r>
            <a:r>
              <a:rPr lang="es-EC" sz="1600" u="sng" dirty="0">
                <a:latin typeface="Times New Roman" pitchFamily="18" charset="0"/>
                <a:cs typeface="Times New Roman" pitchFamily="18" charset="0"/>
              </a:rPr>
              <a:t>de conformidad con las disposiciones legales vigentes, </a:t>
            </a:r>
            <a:r>
              <a:rPr lang="es-EC" sz="1600" dirty="0" smtClean="0">
                <a:latin typeface="Times New Roman" pitchFamily="18" charset="0"/>
                <a:cs typeface="Times New Roman" pitchFamily="18" charset="0"/>
              </a:rPr>
              <a:t>entre </a:t>
            </a:r>
            <a:r>
              <a:rPr lang="es-EC" sz="1600" dirty="0">
                <a:latin typeface="Times New Roman" pitchFamily="18" charset="0"/>
                <a:cs typeface="Times New Roman" pitchFamily="18" charset="0"/>
              </a:rPr>
              <a:t>otros. </a:t>
            </a:r>
          </a:p>
          <a:p>
            <a:pPr algn="just"/>
            <a:endParaRPr lang="es-EC" sz="1600" dirty="0">
              <a:latin typeface="Times New Roman" pitchFamily="18" charset="0"/>
              <a:cs typeface="Times New Roman" pitchFamily="18" charset="0"/>
            </a:endParaRPr>
          </a:p>
          <a:p>
            <a:endParaRPr lang="es-EC"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11</a:t>
            </a:fld>
            <a:endParaRPr lang="es-EC"/>
          </a:p>
        </p:txBody>
      </p:sp>
    </p:spTree>
    <p:extLst>
      <p:ext uri="{BB962C8B-B14F-4D97-AF65-F5344CB8AC3E}">
        <p14:creationId xmlns:p14="http://schemas.microsoft.com/office/powerpoint/2010/main" val="3050691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607" y="369332"/>
            <a:ext cx="8748464" cy="5355312"/>
          </a:xfrm>
          <a:prstGeom prst="rect">
            <a:avLst/>
          </a:prstGeom>
          <a:noFill/>
        </p:spPr>
        <p:txBody>
          <a:bodyPr wrap="square" rtlCol="0">
            <a:spAutoFit/>
          </a:bodyPr>
          <a:lstStyle/>
          <a:p>
            <a:pPr algn="just"/>
            <a:r>
              <a:rPr lang="es-EC" b="1" dirty="0" smtClean="0">
                <a:latin typeface="Times New Roman" pitchFamily="18" charset="0"/>
                <a:cs typeface="Times New Roman" pitchFamily="18" charset="0"/>
              </a:rPr>
              <a:t>4.3  </a:t>
            </a:r>
            <a:r>
              <a:rPr lang="es-EC" b="1" dirty="0">
                <a:latin typeface="Times New Roman" pitchFamily="18" charset="0"/>
                <a:cs typeface="Times New Roman" pitchFamily="18" charset="0"/>
              </a:rPr>
              <a:t>Tecnología de información.- </a:t>
            </a:r>
            <a:r>
              <a:rPr lang="es-EC" dirty="0">
                <a:latin typeface="Times New Roman" pitchFamily="18" charset="0"/>
                <a:cs typeface="Times New Roman" pitchFamily="18" charset="0"/>
              </a:rPr>
              <a:t>Las instituciones controladas deben contar con la </a:t>
            </a:r>
            <a:r>
              <a:rPr lang="es-EC" dirty="0" smtClean="0">
                <a:latin typeface="Times New Roman" pitchFamily="18" charset="0"/>
                <a:cs typeface="Times New Roman" pitchFamily="18" charset="0"/>
              </a:rPr>
              <a:t> tecnología </a:t>
            </a:r>
            <a:r>
              <a:rPr lang="es-EC" dirty="0">
                <a:latin typeface="Times New Roman" pitchFamily="18" charset="0"/>
                <a:cs typeface="Times New Roman" pitchFamily="18" charset="0"/>
              </a:rPr>
              <a:t>de información que garantice la </a:t>
            </a:r>
            <a:r>
              <a:rPr lang="es-EC" b="1" dirty="0">
                <a:latin typeface="Times New Roman" pitchFamily="18" charset="0"/>
                <a:cs typeface="Times New Roman" pitchFamily="18" charset="0"/>
              </a:rPr>
              <a:t>captura, procesamiento, almacenamiento </a:t>
            </a:r>
            <a:r>
              <a:rPr lang="es-EC" b="1" dirty="0" smtClean="0">
                <a:latin typeface="Times New Roman" pitchFamily="18" charset="0"/>
                <a:cs typeface="Times New Roman" pitchFamily="18" charset="0"/>
              </a:rPr>
              <a:t>y transmisión </a:t>
            </a:r>
            <a:r>
              <a:rPr lang="es-EC" b="1" dirty="0">
                <a:latin typeface="Times New Roman" pitchFamily="18" charset="0"/>
                <a:cs typeface="Times New Roman" pitchFamily="18" charset="0"/>
              </a:rPr>
              <a:t>de la información de manera oportuna y confiable</a:t>
            </a:r>
            <a:r>
              <a:rPr lang="es-EC" dirty="0">
                <a:latin typeface="Times New Roman" pitchFamily="18" charset="0"/>
                <a:cs typeface="Times New Roman" pitchFamily="18" charset="0"/>
              </a:rPr>
              <a:t>; evitar </a:t>
            </a:r>
            <a:r>
              <a:rPr lang="es-EC" dirty="0" smtClean="0">
                <a:latin typeface="Times New Roman" pitchFamily="18" charset="0"/>
                <a:cs typeface="Times New Roman" pitchFamily="18" charset="0"/>
              </a:rPr>
              <a:t>interrupciones del </a:t>
            </a:r>
            <a:r>
              <a:rPr lang="es-EC" dirty="0">
                <a:latin typeface="Times New Roman" pitchFamily="18" charset="0"/>
                <a:cs typeface="Times New Roman" pitchFamily="18" charset="0"/>
              </a:rPr>
              <a:t>negocio y lograr que la información, inclusive aquella bajo la modalidad </a:t>
            </a:r>
            <a:r>
              <a:rPr lang="es-EC" dirty="0" smtClean="0">
                <a:latin typeface="Times New Roman" pitchFamily="18" charset="0"/>
                <a:cs typeface="Times New Roman" pitchFamily="18" charset="0"/>
              </a:rPr>
              <a:t>de servicios </a:t>
            </a:r>
            <a:r>
              <a:rPr lang="es-EC" dirty="0">
                <a:latin typeface="Times New Roman" pitchFamily="18" charset="0"/>
                <a:cs typeface="Times New Roman" pitchFamily="18" charset="0"/>
              </a:rPr>
              <a:t>provistos por terceros, </a:t>
            </a:r>
            <a:r>
              <a:rPr lang="es-EC" b="1" dirty="0">
                <a:latin typeface="Times New Roman" pitchFamily="18" charset="0"/>
                <a:cs typeface="Times New Roman" pitchFamily="18" charset="0"/>
              </a:rPr>
              <a:t>sea íntegra, confidencial y esté disponible</a:t>
            </a:r>
            <a:r>
              <a:rPr lang="es-EC" dirty="0">
                <a:latin typeface="Times New Roman" pitchFamily="18" charset="0"/>
                <a:cs typeface="Times New Roman" pitchFamily="18" charset="0"/>
              </a:rPr>
              <a:t> para </a:t>
            </a:r>
            <a:r>
              <a:rPr lang="es-EC" dirty="0" smtClean="0">
                <a:latin typeface="Times New Roman" pitchFamily="18" charset="0"/>
                <a:cs typeface="Times New Roman" pitchFamily="18" charset="0"/>
              </a:rPr>
              <a:t>una apropiada </a:t>
            </a:r>
            <a:r>
              <a:rPr lang="es-EC" dirty="0">
                <a:latin typeface="Times New Roman" pitchFamily="18" charset="0"/>
                <a:cs typeface="Times New Roman" pitchFamily="18" charset="0"/>
              </a:rPr>
              <a:t>toma de decisiones. </a:t>
            </a:r>
            <a:endParaRPr lang="es-EC" dirty="0" smtClean="0">
              <a:latin typeface="Times New Roman" pitchFamily="18" charset="0"/>
              <a:cs typeface="Times New Roman" pitchFamily="18" charset="0"/>
            </a:endParaRPr>
          </a:p>
          <a:p>
            <a:pPr algn="just"/>
            <a:endParaRPr lang="es-EC"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 </a:t>
            </a:r>
            <a:r>
              <a:rPr lang="es-EC" dirty="0" smtClean="0">
                <a:latin typeface="Times New Roman" pitchFamily="18" charset="0"/>
                <a:cs typeface="Times New Roman" pitchFamily="18" charset="0"/>
              </a:rPr>
              <a:t>Para </a:t>
            </a:r>
            <a:r>
              <a:rPr lang="es-EC" dirty="0">
                <a:latin typeface="Times New Roman" pitchFamily="18" charset="0"/>
                <a:cs typeface="Times New Roman" pitchFamily="18" charset="0"/>
              </a:rPr>
              <a:t>considerar la existencia de un apropiado ambiente de gestión de </a:t>
            </a:r>
            <a:r>
              <a:rPr lang="es-EC" dirty="0" smtClean="0">
                <a:latin typeface="Times New Roman" pitchFamily="18" charset="0"/>
                <a:cs typeface="Times New Roman" pitchFamily="18" charset="0"/>
              </a:rPr>
              <a:t>riesgo operativo</a:t>
            </a:r>
            <a:r>
              <a:rPr lang="es-EC" dirty="0">
                <a:latin typeface="Times New Roman" pitchFamily="18" charset="0"/>
                <a:cs typeface="Times New Roman" pitchFamily="18" charset="0"/>
              </a:rPr>
              <a:t>, las instituciones controladas deberán definir formalmente </a:t>
            </a:r>
            <a:r>
              <a:rPr lang="es-EC" b="1" dirty="0">
                <a:latin typeface="Times New Roman" pitchFamily="18" charset="0"/>
                <a:cs typeface="Times New Roman" pitchFamily="18" charset="0"/>
              </a:rPr>
              <a:t>políticas</a:t>
            </a:r>
            <a:r>
              <a:rPr lang="es-EC" b="1" dirty="0" smtClean="0">
                <a:latin typeface="Times New Roman" pitchFamily="18" charset="0"/>
                <a:cs typeface="Times New Roman" pitchFamily="18" charset="0"/>
              </a:rPr>
              <a:t>, procesos </a:t>
            </a:r>
            <a:r>
              <a:rPr lang="es-EC" b="1" dirty="0">
                <a:latin typeface="Times New Roman" pitchFamily="18" charset="0"/>
                <a:cs typeface="Times New Roman" pitchFamily="18" charset="0"/>
              </a:rPr>
              <a:t>y procedimientos </a:t>
            </a:r>
            <a:r>
              <a:rPr lang="es-EC" dirty="0">
                <a:latin typeface="Times New Roman" pitchFamily="18" charset="0"/>
                <a:cs typeface="Times New Roman" pitchFamily="18" charset="0"/>
              </a:rPr>
              <a:t>que aseguren una adecuada planificación y </a:t>
            </a:r>
            <a:r>
              <a:rPr lang="es-EC" dirty="0" smtClean="0">
                <a:latin typeface="Times New Roman" pitchFamily="18" charset="0"/>
                <a:cs typeface="Times New Roman" pitchFamily="18" charset="0"/>
              </a:rPr>
              <a:t>administración de </a:t>
            </a:r>
            <a:r>
              <a:rPr lang="es-EC" dirty="0">
                <a:latin typeface="Times New Roman" pitchFamily="18" charset="0"/>
                <a:cs typeface="Times New Roman" pitchFamily="18" charset="0"/>
              </a:rPr>
              <a:t>la tecnología de información. </a:t>
            </a:r>
            <a:endParaRPr lang="es-EC" dirty="0" smtClean="0">
              <a:latin typeface="Times New Roman" pitchFamily="18" charset="0"/>
              <a:cs typeface="Times New Roman" pitchFamily="18" charset="0"/>
            </a:endParaRPr>
          </a:p>
          <a:p>
            <a:pPr algn="just"/>
            <a:endParaRPr lang="es-EC" dirty="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Las políticas y procedimientos se refieren a :</a:t>
            </a:r>
          </a:p>
          <a:p>
            <a:pPr algn="just"/>
            <a:endParaRPr lang="es-EC" dirty="0">
              <a:latin typeface="Times New Roman" pitchFamily="18" charset="0"/>
              <a:cs typeface="Times New Roman" pitchFamily="18" charset="0"/>
            </a:endParaRPr>
          </a:p>
          <a:p>
            <a:pPr marL="285750" indent="-285750" algn="just">
              <a:buFont typeface="Arial" pitchFamily="34" charset="0"/>
              <a:buChar char="•"/>
            </a:pPr>
            <a:r>
              <a:rPr lang="es-EC" dirty="0" smtClean="0">
                <a:latin typeface="Times New Roman" pitchFamily="18" charset="0"/>
                <a:cs typeface="Times New Roman" pitchFamily="18" charset="0"/>
              </a:rPr>
              <a:t>Administración  de las Tecnologías de la información.</a:t>
            </a:r>
          </a:p>
          <a:p>
            <a:pPr marL="285750" indent="-285750" algn="just">
              <a:buFont typeface="Arial" pitchFamily="34" charset="0"/>
              <a:buChar char="•"/>
            </a:pPr>
            <a:r>
              <a:rPr lang="es-EC" dirty="0" smtClean="0">
                <a:latin typeface="Times New Roman" pitchFamily="18" charset="0"/>
                <a:cs typeface="Times New Roman" pitchFamily="18" charset="0"/>
              </a:rPr>
              <a:t>Control de las tecnologías de la información</a:t>
            </a:r>
          </a:p>
          <a:p>
            <a:pPr marL="285750" indent="-285750" algn="just">
              <a:buFont typeface="Arial" pitchFamily="34" charset="0"/>
              <a:buChar char="•"/>
            </a:pPr>
            <a:r>
              <a:rPr lang="es-EC" dirty="0" smtClean="0">
                <a:latin typeface="Times New Roman" pitchFamily="18" charset="0"/>
                <a:cs typeface="Times New Roman" pitchFamily="18" charset="0"/>
              </a:rPr>
              <a:t>Control de proveedores tecnológicos</a:t>
            </a:r>
          </a:p>
          <a:p>
            <a:pPr marL="285750" indent="-285750">
              <a:buFont typeface="Arial" pitchFamily="34" charset="0"/>
              <a:buChar char="•"/>
            </a:pPr>
            <a:r>
              <a:rPr lang="es-EC" b="1" dirty="0" smtClean="0">
                <a:latin typeface="Times New Roman" pitchFamily="18" charset="0"/>
                <a:cs typeface="Times New Roman" pitchFamily="18" charset="0"/>
              </a:rPr>
              <a:t>Administración y control de la seguridad de la información</a:t>
            </a:r>
          </a:p>
          <a:p>
            <a:pPr marL="285750" indent="-285750">
              <a:buFont typeface="Arial" pitchFamily="34" charset="0"/>
              <a:buChar char="•"/>
            </a:pPr>
            <a:r>
              <a:rPr lang="es-EC" dirty="0" smtClean="0">
                <a:latin typeface="Times New Roman" pitchFamily="18" charset="0"/>
                <a:cs typeface="Times New Roman" pitchFamily="18" charset="0"/>
              </a:rPr>
              <a:t>Planes de continuidad del negocio.</a:t>
            </a:r>
          </a:p>
          <a:p>
            <a:pPr marL="285750" indent="-285750">
              <a:buFont typeface="Arial" pitchFamily="34" charset="0"/>
              <a:buChar char="•"/>
            </a:pPr>
            <a:r>
              <a:rPr lang="es-EC" dirty="0" smtClean="0">
                <a:latin typeface="Times New Roman" pitchFamily="18" charset="0"/>
                <a:cs typeface="Times New Roman" pitchFamily="18" charset="0"/>
              </a:rPr>
              <a:t>Administración y control en la entrega de servicios tecnológicos.</a:t>
            </a:r>
          </a:p>
        </p:txBody>
      </p:sp>
      <p:sp>
        <p:nvSpPr>
          <p:cNvPr id="5" name="4 Rectángulo"/>
          <p:cNvSpPr/>
          <p:nvPr/>
        </p:nvSpPr>
        <p:spPr>
          <a:xfrm>
            <a:off x="-12608" y="0"/>
            <a:ext cx="5808743" cy="369332"/>
          </a:xfrm>
          <a:prstGeom prst="rect">
            <a:avLst/>
          </a:prstGeom>
        </p:spPr>
        <p:txBody>
          <a:bodyPr wrap="square">
            <a:spAutoFit/>
          </a:bodyPr>
          <a:lstStyle/>
          <a:p>
            <a:r>
              <a:rPr lang="es-EC" dirty="0"/>
              <a:t>SECCIÓN II.- FACTORES DEL RIESGO OPERATIVO </a:t>
            </a:r>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12</a:t>
            </a:fld>
            <a:endParaRPr lang="es-EC"/>
          </a:p>
        </p:txBody>
      </p:sp>
    </p:spTree>
    <p:extLst>
      <p:ext uri="{BB962C8B-B14F-4D97-AF65-F5344CB8AC3E}">
        <p14:creationId xmlns:p14="http://schemas.microsoft.com/office/powerpoint/2010/main" val="135987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836712"/>
            <a:ext cx="7848872" cy="3970318"/>
          </a:xfrm>
          <a:prstGeom prst="rect">
            <a:avLst/>
          </a:prstGeom>
          <a:noFill/>
        </p:spPr>
        <p:txBody>
          <a:bodyPr wrap="square" rtlCol="0">
            <a:spAutoFit/>
          </a:bodyPr>
          <a:lstStyle/>
          <a:p>
            <a:r>
              <a:rPr lang="es-EC" b="1" dirty="0">
                <a:latin typeface="Times New Roman" pitchFamily="18" charset="0"/>
                <a:cs typeface="Times New Roman" pitchFamily="18" charset="0"/>
              </a:rPr>
              <a:t>4.3  Tecnología de información.-</a:t>
            </a:r>
            <a:endParaRPr lang="es-EC" b="1" dirty="0" smtClean="0">
              <a:latin typeface="Times New Roman" pitchFamily="18" charset="0"/>
              <a:cs typeface="Times New Roman" pitchFamily="18" charset="0"/>
            </a:endParaRPr>
          </a:p>
          <a:p>
            <a:pPr lvl="1" algn="just"/>
            <a:r>
              <a:rPr lang="es-EC" b="1" dirty="0" smtClean="0">
                <a:latin typeface="Times New Roman" pitchFamily="18" charset="0"/>
                <a:cs typeface="Times New Roman" pitchFamily="18" charset="0"/>
              </a:rPr>
              <a:t>4.3.4.</a:t>
            </a:r>
            <a:r>
              <a:rPr lang="es-EC" dirty="0" smtClean="0">
                <a:latin typeface="Times New Roman" pitchFamily="18" charset="0"/>
                <a:cs typeface="Times New Roman" pitchFamily="18" charset="0"/>
              </a:rPr>
              <a:t>Con </a:t>
            </a:r>
            <a:r>
              <a:rPr lang="es-EC" dirty="0">
                <a:latin typeface="Times New Roman" pitchFamily="18" charset="0"/>
                <a:cs typeface="Times New Roman" pitchFamily="18" charset="0"/>
              </a:rPr>
              <a:t>el objeto de garantizar que el sistema de administración de seguridad satisfaga las necesidades de la entidad para salvaguardar la información contra el uso, revelación y modificación no autorizados, así como daños y  </a:t>
            </a:r>
            <a:r>
              <a:rPr lang="es-EC" dirty="0" smtClean="0">
                <a:latin typeface="Times New Roman" pitchFamily="18" charset="0"/>
                <a:cs typeface="Times New Roman" pitchFamily="18" charset="0"/>
              </a:rPr>
              <a:t>pérdidas, las instituciones controladas deben contar al menos con lo siguiente:</a:t>
            </a:r>
            <a:endParaRPr lang="es-EC" dirty="0">
              <a:latin typeface="Times New Roman" pitchFamily="18" charset="0"/>
              <a:cs typeface="Times New Roman" pitchFamily="18" charset="0"/>
            </a:endParaRPr>
          </a:p>
          <a:p>
            <a:endParaRPr lang="es-EC" dirty="0"/>
          </a:p>
          <a:p>
            <a:pPr lvl="1" algn="just"/>
            <a:r>
              <a:rPr lang="es-EC" b="1" dirty="0">
                <a:latin typeface="Times New Roman" pitchFamily="18" charset="0"/>
                <a:cs typeface="Times New Roman" pitchFamily="18" charset="0"/>
              </a:rPr>
              <a:t>4.3.4.2 </a:t>
            </a:r>
            <a:r>
              <a:rPr lang="es-EC" dirty="0">
                <a:latin typeface="Times New Roman" pitchFamily="18" charset="0"/>
                <a:cs typeface="Times New Roman" pitchFamily="18" charset="0"/>
              </a:rPr>
              <a:t>La identificación de los requerimientos de seguridad relacionados con la tecnología de información, considerando principalmente: </a:t>
            </a:r>
            <a:r>
              <a:rPr lang="es-EC" b="1" dirty="0">
                <a:latin typeface="Times New Roman" pitchFamily="18" charset="0"/>
                <a:cs typeface="Times New Roman" pitchFamily="18" charset="0"/>
              </a:rPr>
              <a:t>la evaluación de los riesgos que enfrenta la institución</a:t>
            </a:r>
            <a:r>
              <a:rPr lang="es-EC" dirty="0">
                <a:latin typeface="Times New Roman" pitchFamily="18" charset="0"/>
                <a:cs typeface="Times New Roman" pitchFamily="18" charset="0"/>
              </a:rPr>
              <a:t>; los </a:t>
            </a:r>
            <a:r>
              <a:rPr lang="es-EC" dirty="0" smtClean="0">
                <a:latin typeface="Times New Roman" pitchFamily="18" charset="0"/>
                <a:cs typeface="Times New Roman" pitchFamily="18" charset="0"/>
              </a:rPr>
              <a:t>requisitos legales</a:t>
            </a:r>
            <a:r>
              <a:rPr lang="es-EC" dirty="0">
                <a:latin typeface="Times New Roman" pitchFamily="18" charset="0"/>
                <a:cs typeface="Times New Roman" pitchFamily="18" charset="0"/>
              </a:rPr>
              <a:t>, normativos, reglamentarios y contractuales; y, el conjunto específico de principios, objetivos y condiciones para el procesamiento de la información que respalda sus operaciones</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a:p>
            <a:endParaRPr lang="es-EC" dirty="0"/>
          </a:p>
        </p:txBody>
      </p:sp>
      <p:sp>
        <p:nvSpPr>
          <p:cNvPr id="5" name="4 CuadroTexto"/>
          <p:cNvSpPr txBox="1"/>
          <p:nvPr/>
        </p:nvSpPr>
        <p:spPr>
          <a:xfrm>
            <a:off x="1187624" y="4716033"/>
            <a:ext cx="3024336" cy="369332"/>
          </a:xfrm>
          <a:prstGeom prst="rect">
            <a:avLst/>
          </a:prstGeom>
          <a:noFill/>
        </p:spPr>
        <p:txBody>
          <a:bodyPr wrap="square" rtlCol="0">
            <a:spAutoFit/>
          </a:bodyPr>
          <a:lstStyle/>
          <a:p>
            <a:r>
              <a:rPr lang="es-EC" b="1" dirty="0" smtClean="0"/>
              <a:t>Normativa JB-2005-834</a:t>
            </a:r>
            <a:endParaRPr lang="es-EC" b="1" dirty="0"/>
          </a:p>
        </p:txBody>
      </p:sp>
      <p:sp>
        <p:nvSpPr>
          <p:cNvPr id="6" name="5 CuadroTexto"/>
          <p:cNvSpPr txBox="1"/>
          <p:nvPr/>
        </p:nvSpPr>
        <p:spPr>
          <a:xfrm>
            <a:off x="4427984" y="4715852"/>
            <a:ext cx="3816424" cy="369332"/>
          </a:xfrm>
          <a:prstGeom prst="rect">
            <a:avLst/>
          </a:prstGeom>
          <a:noFill/>
        </p:spPr>
        <p:txBody>
          <a:bodyPr wrap="square" rtlCol="0">
            <a:spAutoFit/>
          </a:bodyPr>
          <a:lstStyle/>
          <a:p>
            <a:r>
              <a:rPr lang="es-EC" b="1" dirty="0" smtClean="0"/>
              <a:t>Evaluación de riesgos</a:t>
            </a:r>
            <a:endParaRPr lang="es-EC" b="1" dirty="0"/>
          </a:p>
        </p:txBody>
      </p:sp>
      <p:sp>
        <p:nvSpPr>
          <p:cNvPr id="7" name="6 Rectángulo"/>
          <p:cNvSpPr/>
          <p:nvPr/>
        </p:nvSpPr>
        <p:spPr>
          <a:xfrm>
            <a:off x="-12608" y="70003"/>
            <a:ext cx="5808743" cy="229326"/>
          </a:xfrm>
          <a:prstGeom prst="rect">
            <a:avLst/>
          </a:prstGeom>
        </p:spPr>
        <p:txBody>
          <a:bodyPr wrap="square">
            <a:spAutoFit/>
          </a:bodyPr>
          <a:lstStyle/>
          <a:p>
            <a:r>
              <a:rPr lang="es-EC" dirty="0"/>
              <a:t>SECCIÓN II.- FACTORES DEL RIESGO OPERATIVO </a:t>
            </a:r>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13</a:t>
            </a:fld>
            <a:endParaRPr lang="es-EC"/>
          </a:p>
        </p:txBody>
      </p:sp>
    </p:spTree>
    <p:extLst>
      <p:ext uri="{BB962C8B-B14F-4D97-AF65-F5344CB8AC3E}">
        <p14:creationId xmlns:p14="http://schemas.microsoft.com/office/powerpoint/2010/main" val="246390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1052736"/>
            <a:ext cx="6984776" cy="3416320"/>
          </a:xfrm>
          <a:prstGeom prst="rect">
            <a:avLst/>
          </a:prstGeom>
          <a:noFill/>
        </p:spPr>
        <p:txBody>
          <a:bodyPr wrap="square" rtlCol="0">
            <a:spAutoFit/>
          </a:bodyPr>
          <a:lstStyle/>
          <a:p>
            <a:pPr marL="285750" indent="-285750">
              <a:lnSpc>
                <a:spcPct val="200000"/>
              </a:lnSpc>
              <a:buFont typeface="Arial" pitchFamily="34" charset="0"/>
              <a:buChar char="•"/>
            </a:pPr>
            <a:r>
              <a:rPr lang="es-EC" dirty="0" smtClean="0"/>
              <a:t>Antecedentes</a:t>
            </a:r>
          </a:p>
          <a:p>
            <a:pPr marL="285750" indent="-285750">
              <a:lnSpc>
                <a:spcPct val="200000"/>
              </a:lnSpc>
              <a:buFont typeface="Arial" pitchFamily="34" charset="0"/>
              <a:buChar char="•"/>
            </a:pPr>
            <a:r>
              <a:rPr lang="es-EC" dirty="0" smtClean="0"/>
              <a:t>Las mejores prácticas en seguridad de la información.</a:t>
            </a:r>
          </a:p>
          <a:p>
            <a:pPr marL="285750" indent="-285750">
              <a:lnSpc>
                <a:spcPct val="200000"/>
              </a:lnSpc>
              <a:buFont typeface="Arial" pitchFamily="34" charset="0"/>
              <a:buChar char="•"/>
            </a:pPr>
            <a:r>
              <a:rPr lang="es-EC" dirty="0"/>
              <a:t>Relación de las mejores prácticas en cuanto a la identificación y valoración de activos y de </a:t>
            </a:r>
            <a:r>
              <a:rPr lang="es-EC" dirty="0" smtClean="0"/>
              <a:t>riesgos</a:t>
            </a:r>
          </a:p>
          <a:p>
            <a:pPr marL="285750" indent="-285750">
              <a:lnSpc>
                <a:spcPct val="200000"/>
              </a:lnSpc>
              <a:buFont typeface="Arial" pitchFamily="34" charset="0"/>
              <a:buChar char="•"/>
            </a:pPr>
            <a:r>
              <a:rPr lang="es-EC" dirty="0"/>
              <a:t>Metodología propuesta para el análisis de riesgos Conclusiones </a:t>
            </a:r>
            <a:r>
              <a:rPr lang="es-EC" dirty="0" smtClean="0"/>
              <a:t>y recomendaciones.</a:t>
            </a:r>
            <a:endParaRPr lang="es-EC" dirty="0"/>
          </a:p>
        </p:txBody>
      </p:sp>
      <p:sp>
        <p:nvSpPr>
          <p:cNvPr id="5" name="4 CuadroTexto"/>
          <p:cNvSpPr txBox="1"/>
          <p:nvPr/>
        </p:nvSpPr>
        <p:spPr>
          <a:xfrm>
            <a:off x="1043608" y="404664"/>
            <a:ext cx="6264696" cy="584775"/>
          </a:xfrm>
          <a:prstGeom prst="rect">
            <a:avLst/>
          </a:prstGeom>
          <a:noFill/>
        </p:spPr>
        <p:txBody>
          <a:bodyPr wrap="square" rtlCol="0">
            <a:spAutoFit/>
          </a:bodyPr>
          <a:lstStyle/>
          <a:p>
            <a:r>
              <a:rPr lang="es-EC" sz="3200" b="1" dirty="0" smtClean="0"/>
              <a:t>Agenda :</a:t>
            </a:r>
            <a:endParaRPr lang="es-EC" sz="3200" b="1" dirty="0"/>
          </a:p>
        </p:txBody>
      </p:sp>
      <p:sp>
        <p:nvSpPr>
          <p:cNvPr id="6" name="5 Flecha izquierda"/>
          <p:cNvSpPr/>
          <p:nvPr/>
        </p:nvSpPr>
        <p:spPr>
          <a:xfrm>
            <a:off x="3707904" y="1052736"/>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izquierda"/>
          <p:cNvSpPr/>
          <p:nvPr/>
        </p:nvSpPr>
        <p:spPr>
          <a:xfrm>
            <a:off x="7524328" y="1628800"/>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14</a:t>
            </a:fld>
            <a:endParaRPr lang="es-EC"/>
          </a:p>
        </p:txBody>
      </p:sp>
    </p:spTree>
    <p:extLst>
      <p:ext uri="{BB962C8B-B14F-4D97-AF65-F5344CB8AC3E}">
        <p14:creationId xmlns:p14="http://schemas.microsoft.com/office/powerpoint/2010/main" val="20228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6876256" cy="369332"/>
          </a:xfrm>
          <a:prstGeom prst="rect">
            <a:avLst/>
          </a:prstGeom>
          <a:noFill/>
        </p:spPr>
        <p:txBody>
          <a:bodyPr wrap="square" rtlCol="0">
            <a:spAutoFit/>
          </a:bodyPr>
          <a:lstStyle/>
          <a:p>
            <a:r>
              <a:rPr lang="es-EC" dirty="0"/>
              <a:t>Las mejores prácticas en seguridad de la información</a:t>
            </a:r>
            <a:r>
              <a:rPr lang="es-EC" dirty="0" smtClean="0"/>
              <a:t>.</a:t>
            </a:r>
            <a:endParaRPr lang="es-EC" dirty="0"/>
          </a:p>
        </p:txBody>
      </p:sp>
      <p:sp>
        <p:nvSpPr>
          <p:cNvPr id="2" name="1 CuadroTexto"/>
          <p:cNvSpPr txBox="1"/>
          <p:nvPr/>
        </p:nvSpPr>
        <p:spPr>
          <a:xfrm>
            <a:off x="251520" y="548680"/>
            <a:ext cx="8568952" cy="646331"/>
          </a:xfrm>
          <a:prstGeom prst="rect">
            <a:avLst/>
          </a:prstGeom>
          <a:noFill/>
        </p:spPr>
        <p:txBody>
          <a:bodyPr wrap="square" rtlCol="0">
            <a:spAutoFit/>
          </a:bodyPr>
          <a:lstStyle/>
          <a:p>
            <a:pPr algn="just"/>
            <a:r>
              <a:rPr lang="es-EC" dirty="0">
                <a:latin typeface="Times New Roman" pitchFamily="18" charset="0"/>
                <a:cs typeface="Times New Roman" pitchFamily="18" charset="0"/>
              </a:rPr>
              <a:t> Para considerar la existencia de un apropiado ambiente de gestión de riesgo </a:t>
            </a:r>
            <a:r>
              <a:rPr lang="es-EC" dirty="0" smtClean="0">
                <a:latin typeface="Times New Roman" pitchFamily="18" charset="0"/>
                <a:cs typeface="Times New Roman" pitchFamily="18" charset="0"/>
              </a:rPr>
              <a:t>operativo las instituciones deben generar  </a:t>
            </a:r>
            <a:r>
              <a:rPr lang="es-EC" dirty="0">
                <a:latin typeface="Times New Roman" pitchFamily="18" charset="0"/>
                <a:cs typeface="Times New Roman" pitchFamily="18" charset="0"/>
              </a:rPr>
              <a:t>políticas y procedimientos </a:t>
            </a:r>
            <a:r>
              <a:rPr lang="es-EC" dirty="0" smtClean="0">
                <a:latin typeface="Times New Roman" pitchFamily="18" charset="0"/>
                <a:cs typeface="Times New Roman" pitchFamily="18" charset="0"/>
              </a:rPr>
              <a:t>referentes a :</a:t>
            </a:r>
            <a:endParaRPr lang="es-EC" dirty="0">
              <a:latin typeface="Times New Roman" pitchFamily="18" charset="0"/>
              <a:cs typeface="Times New Roman" pitchFamily="18" charset="0"/>
            </a:endParaRPr>
          </a:p>
        </p:txBody>
      </p:sp>
      <p:sp>
        <p:nvSpPr>
          <p:cNvPr id="5" name="4 CuadroTexto"/>
          <p:cNvSpPr txBox="1"/>
          <p:nvPr/>
        </p:nvSpPr>
        <p:spPr>
          <a:xfrm>
            <a:off x="502041" y="1564343"/>
            <a:ext cx="3349879" cy="646331"/>
          </a:xfrm>
          <a:prstGeom prst="rect">
            <a:avLst/>
          </a:prstGeom>
          <a:noFill/>
        </p:spPr>
        <p:txBody>
          <a:bodyPr wrap="square" rtlCol="0">
            <a:spAutoFit/>
          </a:bodyPr>
          <a:lstStyle/>
          <a:p>
            <a:r>
              <a:rPr lang="es-EC" dirty="0">
                <a:latin typeface="Times New Roman" pitchFamily="18" charset="0"/>
                <a:cs typeface="Times New Roman" pitchFamily="18" charset="0"/>
              </a:rPr>
              <a:t>Administración  de las Tecnologías de la información</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p:txBody>
      </p:sp>
      <p:sp>
        <p:nvSpPr>
          <p:cNvPr id="6" name="5 CuadroTexto"/>
          <p:cNvSpPr txBox="1"/>
          <p:nvPr/>
        </p:nvSpPr>
        <p:spPr>
          <a:xfrm>
            <a:off x="476673" y="2317522"/>
            <a:ext cx="3375248" cy="646331"/>
          </a:xfrm>
          <a:prstGeom prst="rect">
            <a:avLst/>
          </a:prstGeom>
          <a:noFill/>
        </p:spPr>
        <p:txBody>
          <a:bodyPr wrap="square" rtlCol="0">
            <a:spAutoFit/>
          </a:bodyPr>
          <a:lstStyle/>
          <a:p>
            <a:r>
              <a:rPr lang="es-EC" dirty="0">
                <a:latin typeface="Times New Roman" pitchFamily="18" charset="0"/>
                <a:cs typeface="Times New Roman" pitchFamily="18" charset="0"/>
              </a:rPr>
              <a:t>Control de las tecnologías de la </a:t>
            </a:r>
            <a:r>
              <a:rPr lang="es-EC" dirty="0" smtClean="0">
                <a:latin typeface="Times New Roman" pitchFamily="18" charset="0"/>
                <a:cs typeface="Times New Roman" pitchFamily="18" charset="0"/>
              </a:rPr>
              <a:t>información</a:t>
            </a:r>
            <a:endParaRPr lang="es-EC" dirty="0">
              <a:latin typeface="Times New Roman" pitchFamily="18" charset="0"/>
              <a:cs typeface="Times New Roman" pitchFamily="18" charset="0"/>
            </a:endParaRPr>
          </a:p>
        </p:txBody>
      </p:sp>
      <p:sp>
        <p:nvSpPr>
          <p:cNvPr id="8" name="7 CuadroTexto"/>
          <p:cNvSpPr txBox="1"/>
          <p:nvPr/>
        </p:nvSpPr>
        <p:spPr>
          <a:xfrm>
            <a:off x="476672" y="3092037"/>
            <a:ext cx="3647874" cy="369332"/>
          </a:xfrm>
          <a:prstGeom prst="rect">
            <a:avLst/>
          </a:prstGeom>
          <a:noFill/>
        </p:spPr>
        <p:txBody>
          <a:bodyPr wrap="square" rtlCol="0">
            <a:spAutoFit/>
          </a:bodyPr>
          <a:lstStyle/>
          <a:p>
            <a:r>
              <a:rPr lang="es-EC" dirty="0">
                <a:latin typeface="Times New Roman" pitchFamily="18" charset="0"/>
                <a:cs typeface="Times New Roman" pitchFamily="18" charset="0"/>
              </a:rPr>
              <a:t>Control de proveedores </a:t>
            </a:r>
            <a:r>
              <a:rPr lang="es-EC" dirty="0" smtClean="0">
                <a:latin typeface="Times New Roman" pitchFamily="18" charset="0"/>
                <a:cs typeface="Times New Roman" pitchFamily="18" charset="0"/>
              </a:rPr>
              <a:t>tecnológicos</a:t>
            </a:r>
            <a:endParaRPr lang="es-EC" dirty="0">
              <a:latin typeface="Times New Roman" pitchFamily="18" charset="0"/>
              <a:cs typeface="Times New Roman" pitchFamily="18" charset="0"/>
            </a:endParaRPr>
          </a:p>
        </p:txBody>
      </p:sp>
      <p:sp>
        <p:nvSpPr>
          <p:cNvPr id="9" name="8 CuadroTexto"/>
          <p:cNvSpPr txBox="1"/>
          <p:nvPr/>
        </p:nvSpPr>
        <p:spPr>
          <a:xfrm>
            <a:off x="463213" y="3717670"/>
            <a:ext cx="4455368" cy="646331"/>
          </a:xfrm>
          <a:prstGeom prst="rect">
            <a:avLst/>
          </a:prstGeom>
          <a:noFill/>
        </p:spPr>
        <p:txBody>
          <a:bodyPr wrap="square" rtlCol="0">
            <a:spAutoFit/>
          </a:bodyPr>
          <a:lstStyle/>
          <a:p>
            <a:r>
              <a:rPr lang="es-EC" b="1" dirty="0">
                <a:latin typeface="Times New Roman" pitchFamily="18" charset="0"/>
                <a:cs typeface="Times New Roman" pitchFamily="18" charset="0"/>
              </a:rPr>
              <a:t>Administración y control de la seguridad de la información</a:t>
            </a:r>
          </a:p>
        </p:txBody>
      </p:sp>
      <p:sp>
        <p:nvSpPr>
          <p:cNvPr id="10" name="9 CuadroTexto"/>
          <p:cNvSpPr txBox="1"/>
          <p:nvPr/>
        </p:nvSpPr>
        <p:spPr>
          <a:xfrm>
            <a:off x="509395" y="4484951"/>
            <a:ext cx="4033955" cy="369332"/>
          </a:xfrm>
          <a:prstGeom prst="rect">
            <a:avLst/>
          </a:prstGeom>
          <a:noFill/>
        </p:spPr>
        <p:txBody>
          <a:bodyPr wrap="square" rtlCol="0">
            <a:spAutoFit/>
          </a:bodyPr>
          <a:lstStyle/>
          <a:p>
            <a:r>
              <a:rPr lang="es-EC" dirty="0">
                <a:latin typeface="Times New Roman" pitchFamily="18" charset="0"/>
                <a:cs typeface="Times New Roman" pitchFamily="18" charset="0"/>
              </a:rPr>
              <a:t>Planes de continuidad del negocio.</a:t>
            </a:r>
          </a:p>
        </p:txBody>
      </p:sp>
      <p:sp>
        <p:nvSpPr>
          <p:cNvPr id="11" name="10 CuadroTexto"/>
          <p:cNvSpPr txBox="1"/>
          <p:nvPr/>
        </p:nvSpPr>
        <p:spPr>
          <a:xfrm>
            <a:off x="463213" y="5085569"/>
            <a:ext cx="4455368" cy="923330"/>
          </a:xfrm>
          <a:prstGeom prst="rect">
            <a:avLst/>
          </a:prstGeom>
          <a:noFill/>
        </p:spPr>
        <p:txBody>
          <a:bodyPr wrap="square" rtlCol="0">
            <a:spAutoFit/>
          </a:bodyPr>
          <a:lstStyle/>
          <a:p>
            <a:r>
              <a:rPr lang="es-EC" dirty="0">
                <a:latin typeface="Times New Roman" pitchFamily="18" charset="0"/>
                <a:cs typeface="Times New Roman" pitchFamily="18" charset="0"/>
              </a:rPr>
              <a:t>Administración y control en la entrega de servicios tecnológicos.</a:t>
            </a:r>
          </a:p>
          <a:p>
            <a:endParaRPr lang="es-EC" dirty="0"/>
          </a:p>
        </p:txBody>
      </p:sp>
      <p:sp>
        <p:nvSpPr>
          <p:cNvPr id="12" name="11 CuadroTexto"/>
          <p:cNvSpPr txBox="1"/>
          <p:nvPr/>
        </p:nvSpPr>
        <p:spPr>
          <a:xfrm>
            <a:off x="6444208" y="1749009"/>
            <a:ext cx="2160240" cy="923330"/>
          </a:xfrm>
          <a:prstGeom prst="rect">
            <a:avLst/>
          </a:prstGeom>
          <a:noFill/>
        </p:spPr>
        <p:txBody>
          <a:bodyPr wrap="square" rtlCol="0">
            <a:spAutoFit/>
          </a:bodyPr>
          <a:lstStyle/>
          <a:p>
            <a:r>
              <a:rPr lang="es-EC" dirty="0" smtClean="0"/>
              <a:t>COBIT</a:t>
            </a:r>
          </a:p>
          <a:p>
            <a:r>
              <a:rPr lang="en-US" sz="1200" dirty="0" smtClean="0"/>
              <a:t>(Control </a:t>
            </a:r>
            <a:r>
              <a:rPr lang="en-US" sz="1200" dirty="0"/>
              <a:t>Objectives for Information and related </a:t>
            </a:r>
            <a:r>
              <a:rPr lang="en-US" sz="1200" dirty="0" smtClean="0"/>
              <a:t>Technology)</a:t>
            </a:r>
            <a:endParaRPr lang="es-EC" sz="1200" dirty="0"/>
          </a:p>
        </p:txBody>
      </p:sp>
      <p:sp>
        <p:nvSpPr>
          <p:cNvPr id="13" name="12 CuadroTexto"/>
          <p:cNvSpPr txBox="1"/>
          <p:nvPr/>
        </p:nvSpPr>
        <p:spPr>
          <a:xfrm>
            <a:off x="6444208" y="2708920"/>
            <a:ext cx="2376264" cy="1231106"/>
          </a:xfrm>
          <a:prstGeom prst="rect">
            <a:avLst/>
          </a:prstGeom>
          <a:noFill/>
        </p:spPr>
        <p:txBody>
          <a:bodyPr wrap="square" rtlCol="0">
            <a:spAutoFit/>
          </a:bodyPr>
          <a:lstStyle/>
          <a:p>
            <a:r>
              <a:rPr lang="es-EC" dirty="0" smtClean="0"/>
              <a:t>Normas ISO 27000.</a:t>
            </a:r>
          </a:p>
          <a:p>
            <a:r>
              <a:rPr lang="es-EC" sz="1400" dirty="0" smtClean="0"/>
              <a:t>Familia de Normas especializadas en seguridad de la información)</a:t>
            </a:r>
          </a:p>
        </p:txBody>
      </p:sp>
      <p:sp>
        <p:nvSpPr>
          <p:cNvPr id="14" name="13 CuadroTexto"/>
          <p:cNvSpPr txBox="1"/>
          <p:nvPr/>
        </p:nvSpPr>
        <p:spPr>
          <a:xfrm>
            <a:off x="6517068" y="3997045"/>
            <a:ext cx="2014519" cy="1508105"/>
          </a:xfrm>
          <a:prstGeom prst="rect">
            <a:avLst/>
          </a:prstGeom>
          <a:noFill/>
        </p:spPr>
        <p:txBody>
          <a:bodyPr wrap="square" rtlCol="0">
            <a:spAutoFit/>
          </a:bodyPr>
          <a:lstStyle/>
          <a:p>
            <a:r>
              <a:rPr lang="es-EC" dirty="0" smtClean="0"/>
              <a:t>ITIL</a:t>
            </a:r>
          </a:p>
          <a:p>
            <a:r>
              <a:rPr lang="es-MX" sz="1400" dirty="0" smtClean="0"/>
              <a:t>(</a:t>
            </a:r>
            <a:r>
              <a:rPr lang="es-MX" sz="1400" dirty="0" err="1" smtClean="0"/>
              <a:t>Information</a:t>
            </a:r>
            <a:r>
              <a:rPr lang="es-MX" sz="1400" dirty="0" smtClean="0"/>
              <a:t> </a:t>
            </a:r>
            <a:r>
              <a:rPr lang="es-MX" sz="1400" dirty="0" err="1" smtClean="0"/>
              <a:t>Technology</a:t>
            </a:r>
            <a:r>
              <a:rPr lang="es-MX" sz="1400" dirty="0" smtClean="0"/>
              <a:t> </a:t>
            </a:r>
            <a:r>
              <a:rPr lang="es-MX" sz="1400" dirty="0" err="1"/>
              <a:t>Infraestructure</a:t>
            </a:r>
            <a:r>
              <a:rPr lang="es-MX" sz="1400" dirty="0"/>
              <a:t> Library) </a:t>
            </a:r>
            <a:endParaRPr lang="es-EC" sz="1400" dirty="0"/>
          </a:p>
          <a:p>
            <a:endParaRPr lang="es-EC" dirty="0"/>
          </a:p>
        </p:txBody>
      </p:sp>
      <p:cxnSp>
        <p:nvCxnSpPr>
          <p:cNvPr id="18" name="17 Conector recto de flecha"/>
          <p:cNvCxnSpPr/>
          <p:nvPr/>
        </p:nvCxnSpPr>
        <p:spPr>
          <a:xfrm flipV="1">
            <a:off x="3438128" y="1887508"/>
            <a:ext cx="2862064" cy="2453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3635896" y="1887508"/>
            <a:ext cx="2664296" cy="6773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V="1">
            <a:off x="3923928" y="1887508"/>
            <a:ext cx="2376264" cy="146948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endCxn id="13" idx="1"/>
          </p:cNvCxnSpPr>
          <p:nvPr/>
        </p:nvCxnSpPr>
        <p:spPr>
          <a:xfrm flipV="1">
            <a:off x="4535996" y="3324473"/>
            <a:ext cx="1908212" cy="71636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13" idx="1"/>
          </p:cNvCxnSpPr>
          <p:nvPr/>
        </p:nvCxnSpPr>
        <p:spPr>
          <a:xfrm flipV="1">
            <a:off x="3851920" y="3324473"/>
            <a:ext cx="2592288" cy="134514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4391127" y="4275709"/>
            <a:ext cx="2233953" cy="12201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755576" y="1268760"/>
            <a:ext cx="4113584" cy="369332"/>
          </a:xfrm>
          <a:prstGeom prst="rect">
            <a:avLst/>
          </a:prstGeom>
          <a:noFill/>
        </p:spPr>
        <p:txBody>
          <a:bodyPr wrap="square" rtlCol="0">
            <a:spAutoFit/>
          </a:bodyPr>
          <a:lstStyle/>
          <a:p>
            <a:r>
              <a:rPr lang="es-EC" u="sng" dirty="0" smtClean="0"/>
              <a:t>Normativa Entidad de Control</a:t>
            </a:r>
            <a:endParaRPr lang="es-EC" u="sng" dirty="0"/>
          </a:p>
        </p:txBody>
      </p:sp>
      <p:sp>
        <p:nvSpPr>
          <p:cNvPr id="30" name="29 CuadroTexto"/>
          <p:cNvSpPr txBox="1"/>
          <p:nvPr/>
        </p:nvSpPr>
        <p:spPr>
          <a:xfrm>
            <a:off x="6084168" y="1281375"/>
            <a:ext cx="2520280" cy="369332"/>
          </a:xfrm>
          <a:prstGeom prst="rect">
            <a:avLst/>
          </a:prstGeom>
          <a:noFill/>
        </p:spPr>
        <p:txBody>
          <a:bodyPr wrap="square" rtlCol="0">
            <a:spAutoFit/>
          </a:bodyPr>
          <a:lstStyle/>
          <a:p>
            <a:r>
              <a:rPr lang="es-EC" u="sng" dirty="0" smtClean="0"/>
              <a:t>Mejores Prácticas</a:t>
            </a:r>
            <a:endParaRPr lang="es-EC" u="sng" dirty="0"/>
          </a:p>
        </p:txBody>
      </p:sp>
      <p:sp>
        <p:nvSpPr>
          <p:cNvPr id="31" name="30 Elipse"/>
          <p:cNvSpPr/>
          <p:nvPr/>
        </p:nvSpPr>
        <p:spPr>
          <a:xfrm>
            <a:off x="6084168" y="2564904"/>
            <a:ext cx="2736304" cy="171080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Marcador de número de diapositiva"/>
          <p:cNvSpPr>
            <a:spLocks noGrp="1"/>
          </p:cNvSpPr>
          <p:nvPr>
            <p:ph type="sldNum" sz="quarter" idx="12"/>
          </p:nvPr>
        </p:nvSpPr>
        <p:spPr/>
        <p:txBody>
          <a:bodyPr/>
          <a:lstStyle/>
          <a:p>
            <a:fld id="{71099D79-778E-4571-A2A4-02276C4BD829}" type="slidenum">
              <a:rPr lang="es-EC" smtClean="0"/>
              <a:t>15</a:t>
            </a:fld>
            <a:endParaRPr lang="es-EC"/>
          </a:p>
        </p:txBody>
      </p:sp>
      <p:sp>
        <p:nvSpPr>
          <p:cNvPr id="7" name="6 Elipse"/>
          <p:cNvSpPr/>
          <p:nvPr/>
        </p:nvSpPr>
        <p:spPr>
          <a:xfrm>
            <a:off x="5868144" y="1564343"/>
            <a:ext cx="3096344" cy="3982891"/>
          </a:xfrm>
          <a:prstGeom prst="ellips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5724128" y="5805264"/>
            <a:ext cx="3240360" cy="646331"/>
          </a:xfrm>
          <a:prstGeom prst="rect">
            <a:avLst/>
          </a:prstGeom>
          <a:noFill/>
        </p:spPr>
        <p:txBody>
          <a:bodyPr wrap="square" rtlCol="0">
            <a:spAutoFit/>
          </a:bodyPr>
          <a:lstStyle/>
          <a:p>
            <a:r>
              <a:rPr lang="es-EC" b="1" dirty="0" smtClean="0"/>
              <a:t>Identificación y valoración de activos y de riesgos</a:t>
            </a:r>
            <a:endParaRPr lang="es-EC" b="1" dirty="0"/>
          </a:p>
        </p:txBody>
      </p:sp>
    </p:spTree>
    <p:extLst>
      <p:ext uri="{BB962C8B-B14F-4D97-AF65-F5344CB8AC3E}">
        <p14:creationId xmlns:p14="http://schemas.microsoft.com/office/powerpoint/2010/main" val="26380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31" grpId="0" animBg="1"/>
      <p:bldP spid="7"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430286" y="3078256"/>
            <a:ext cx="3960440" cy="1646888"/>
          </a:xfrm>
          <a:prstGeom prst="rect">
            <a:avLst/>
          </a:prstGeom>
          <a:gradFill>
            <a:gsLst>
              <a:gs pos="0">
                <a:schemeClr val="tx1"/>
              </a:gs>
              <a:gs pos="98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Normas ISO 27000.</a:t>
            </a:r>
          </a:p>
          <a:p>
            <a:r>
              <a:rPr lang="es-EC" dirty="0"/>
              <a:t>Familia de Normas especializadas en seguridad de la información)</a:t>
            </a:r>
          </a:p>
        </p:txBody>
      </p:sp>
      <p:sp>
        <p:nvSpPr>
          <p:cNvPr id="7" name="6 Rectángulo"/>
          <p:cNvSpPr/>
          <p:nvPr/>
        </p:nvSpPr>
        <p:spPr>
          <a:xfrm>
            <a:off x="2430286" y="1092154"/>
            <a:ext cx="1961694" cy="1976806"/>
          </a:xfrm>
          <a:prstGeom prst="rect">
            <a:avLst/>
          </a:prstGeom>
          <a:gradFill>
            <a:gsLst>
              <a:gs pos="0">
                <a:schemeClr val="tx1"/>
              </a:gs>
              <a:gs pos="98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t>COBIT</a:t>
            </a:r>
          </a:p>
          <a:p>
            <a:r>
              <a:rPr lang="en-US" sz="1400" dirty="0"/>
              <a:t>(Control Objectives for Information and related Technology)</a:t>
            </a:r>
            <a:endParaRPr lang="es-EC" sz="1400" dirty="0"/>
          </a:p>
        </p:txBody>
      </p:sp>
      <p:sp>
        <p:nvSpPr>
          <p:cNvPr id="8" name="7 Rectángulo"/>
          <p:cNvSpPr/>
          <p:nvPr/>
        </p:nvSpPr>
        <p:spPr>
          <a:xfrm>
            <a:off x="4391980" y="1092154"/>
            <a:ext cx="1980220" cy="1976806"/>
          </a:xfrm>
          <a:prstGeom prst="rect">
            <a:avLst/>
          </a:prstGeom>
          <a:gradFill>
            <a:gsLst>
              <a:gs pos="0">
                <a:schemeClr val="tx1"/>
              </a:gs>
              <a:gs pos="98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t>ITIL</a:t>
            </a:r>
          </a:p>
          <a:p>
            <a:r>
              <a:rPr lang="es-MX" sz="1400" dirty="0"/>
              <a:t>(</a:t>
            </a:r>
            <a:r>
              <a:rPr lang="es-MX" sz="1400" dirty="0" err="1"/>
              <a:t>Information</a:t>
            </a:r>
            <a:r>
              <a:rPr lang="es-MX" sz="1400" dirty="0"/>
              <a:t> </a:t>
            </a:r>
            <a:r>
              <a:rPr lang="es-MX" sz="1400" dirty="0" err="1"/>
              <a:t>Technology</a:t>
            </a:r>
            <a:r>
              <a:rPr lang="es-MX" sz="1400" dirty="0"/>
              <a:t> </a:t>
            </a:r>
            <a:r>
              <a:rPr lang="es-MX" sz="1400" dirty="0" err="1"/>
              <a:t>Infraestructure</a:t>
            </a:r>
            <a:r>
              <a:rPr lang="es-MX" sz="1400" dirty="0"/>
              <a:t> Library) </a:t>
            </a:r>
            <a:endParaRPr lang="es-EC" sz="1400" dirty="0"/>
          </a:p>
        </p:txBody>
      </p:sp>
      <p:sp>
        <p:nvSpPr>
          <p:cNvPr id="10" name="9 Rectángulo"/>
          <p:cNvSpPr/>
          <p:nvPr/>
        </p:nvSpPr>
        <p:spPr>
          <a:xfrm>
            <a:off x="16834" y="0"/>
            <a:ext cx="7147454" cy="369332"/>
          </a:xfrm>
          <a:prstGeom prst="rect">
            <a:avLst/>
          </a:prstGeom>
        </p:spPr>
        <p:txBody>
          <a:bodyPr wrap="square">
            <a:spAutoFit/>
          </a:bodyPr>
          <a:lstStyle/>
          <a:p>
            <a:r>
              <a:rPr lang="es-EC" dirty="0"/>
              <a:t>Las mejores prácticas en seguridad de la información.</a:t>
            </a:r>
          </a:p>
        </p:txBody>
      </p:sp>
      <p:sp>
        <p:nvSpPr>
          <p:cNvPr id="13" name="12 Rectángulo"/>
          <p:cNvSpPr/>
          <p:nvPr/>
        </p:nvSpPr>
        <p:spPr>
          <a:xfrm>
            <a:off x="2430286" y="3078256"/>
            <a:ext cx="1349626" cy="1646888"/>
          </a:xfrm>
          <a:prstGeom prst="rect">
            <a:avLst/>
          </a:prstGeom>
          <a:gradFill>
            <a:gsLst>
              <a:gs pos="1250">
                <a:schemeClr val="tx1"/>
              </a:gs>
              <a:gs pos="0">
                <a:schemeClr val="bg2">
                  <a:lumMod val="50000"/>
                </a:schemeClr>
              </a:gs>
              <a:gs pos="98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smtClean="0"/>
              <a:t>Norma ISO 27001</a:t>
            </a:r>
            <a:endParaRPr lang="es-EC" sz="1000" dirty="0"/>
          </a:p>
        </p:txBody>
      </p:sp>
      <p:sp>
        <p:nvSpPr>
          <p:cNvPr id="14" name="13 Rectángulo"/>
          <p:cNvSpPr/>
          <p:nvPr/>
        </p:nvSpPr>
        <p:spPr>
          <a:xfrm>
            <a:off x="3796680" y="3089006"/>
            <a:ext cx="1368152" cy="1636137"/>
          </a:xfrm>
          <a:prstGeom prst="rect">
            <a:avLst/>
          </a:prstGeom>
          <a:gradFill>
            <a:gsLst>
              <a:gs pos="0">
                <a:schemeClr val="tx1"/>
              </a:gs>
              <a:gs pos="98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000" dirty="0" smtClean="0"/>
              <a:t>Norma ISO 27002</a:t>
            </a:r>
            <a:endParaRPr lang="es-EC" sz="1000" dirty="0"/>
          </a:p>
        </p:txBody>
      </p:sp>
      <p:sp>
        <p:nvSpPr>
          <p:cNvPr id="15" name="14 Rectángulo"/>
          <p:cNvSpPr/>
          <p:nvPr/>
        </p:nvSpPr>
        <p:spPr>
          <a:xfrm>
            <a:off x="5164832" y="3089005"/>
            <a:ext cx="1225894" cy="1636137"/>
          </a:xfrm>
          <a:prstGeom prst="rect">
            <a:avLst/>
          </a:prstGeom>
          <a:gradFill>
            <a:gsLst>
              <a:gs pos="0">
                <a:schemeClr val="tx1"/>
              </a:gs>
              <a:gs pos="98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900" dirty="0" smtClean="0"/>
              <a:t>Norma ISO 27005</a:t>
            </a:r>
            <a:endParaRPr lang="es-EC" sz="900"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16</a:t>
            </a:fld>
            <a:endParaRPr lang="es-EC"/>
          </a:p>
        </p:txBody>
      </p:sp>
    </p:spTree>
    <p:extLst>
      <p:ext uri="{BB962C8B-B14F-4D97-AF65-F5344CB8AC3E}">
        <p14:creationId xmlns:p14="http://schemas.microsoft.com/office/powerpoint/2010/main" val="1624008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30" y="61036"/>
            <a:ext cx="3196417" cy="487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Norma ISO 27001</a:t>
            </a:r>
            <a:endParaRPr lang="es-EC" dirty="0">
              <a:solidFill>
                <a:schemeClr val="tx1"/>
              </a:solidFill>
            </a:endParaRPr>
          </a:p>
        </p:txBody>
      </p:sp>
      <p:sp>
        <p:nvSpPr>
          <p:cNvPr id="7" name="6 CuadroTexto"/>
          <p:cNvSpPr txBox="1"/>
          <p:nvPr/>
        </p:nvSpPr>
        <p:spPr>
          <a:xfrm>
            <a:off x="7430" y="569943"/>
            <a:ext cx="8885050" cy="923330"/>
          </a:xfrm>
          <a:prstGeom prst="rect">
            <a:avLst/>
          </a:prstGeom>
          <a:noFill/>
          <a:ln>
            <a:solidFill>
              <a:schemeClr val="tx1"/>
            </a:solidFill>
          </a:ln>
        </p:spPr>
        <p:txBody>
          <a:bodyPr wrap="square" rtlCol="0">
            <a:spAutoFit/>
          </a:bodyPr>
          <a:lstStyle/>
          <a:p>
            <a:r>
              <a:rPr lang="es-EC" dirty="0" smtClean="0"/>
              <a:t>Brinda un modelo para el establecimiento, implementación, operación, seguimiento, revisión, mantenimiento y mejora de un sistema de gestión de seguridad de la información (SGSI)</a:t>
            </a:r>
            <a:endParaRPr lang="es-EC" dirty="0"/>
          </a:p>
        </p:txBody>
      </p:sp>
      <p:sp>
        <p:nvSpPr>
          <p:cNvPr id="9" name="8 CuadroTexto"/>
          <p:cNvSpPr txBox="1"/>
          <p:nvPr/>
        </p:nvSpPr>
        <p:spPr>
          <a:xfrm>
            <a:off x="5004048" y="1628800"/>
            <a:ext cx="3960439" cy="4247317"/>
          </a:xfrm>
          <a:prstGeom prst="rect">
            <a:avLst/>
          </a:prstGeom>
          <a:noFill/>
          <a:ln>
            <a:solidFill>
              <a:schemeClr val="tx1"/>
            </a:solidFill>
          </a:ln>
        </p:spPr>
        <p:txBody>
          <a:bodyPr wrap="square" rtlCol="0">
            <a:spAutoFit/>
          </a:bodyPr>
          <a:lstStyle/>
          <a:p>
            <a:r>
              <a:rPr lang="es-EC" dirty="0" smtClean="0"/>
              <a:t>Esta norma adopta el modelo de procesos PHVA(PDCA):</a:t>
            </a:r>
          </a:p>
          <a:p>
            <a:endParaRPr lang="es-EC" b="1" dirty="0" smtClean="0"/>
          </a:p>
          <a:p>
            <a:r>
              <a:rPr lang="es-EC" b="1" dirty="0" smtClean="0"/>
              <a:t>Planificar </a:t>
            </a:r>
            <a:r>
              <a:rPr lang="es-EC" dirty="0" smtClean="0"/>
              <a:t>:Establecer políticas, procesos y procedimientos de seguridad</a:t>
            </a:r>
          </a:p>
          <a:p>
            <a:endParaRPr lang="es-EC" dirty="0" smtClean="0"/>
          </a:p>
          <a:p>
            <a:r>
              <a:rPr lang="es-EC" b="1" dirty="0" smtClean="0"/>
              <a:t>Hacer :</a:t>
            </a:r>
            <a:r>
              <a:rPr lang="es-EC" dirty="0" smtClean="0"/>
              <a:t>Implementar y operar lo planificado</a:t>
            </a:r>
          </a:p>
          <a:p>
            <a:endParaRPr lang="es-EC" b="1" dirty="0" smtClean="0"/>
          </a:p>
          <a:p>
            <a:r>
              <a:rPr lang="es-EC" b="1" dirty="0" smtClean="0"/>
              <a:t>Verificar : </a:t>
            </a:r>
            <a:r>
              <a:rPr lang="es-EC" dirty="0" smtClean="0"/>
              <a:t>Evaluar la eficacia de los controles</a:t>
            </a:r>
          </a:p>
          <a:p>
            <a:endParaRPr lang="es-EC" b="1" dirty="0" smtClean="0"/>
          </a:p>
          <a:p>
            <a:r>
              <a:rPr lang="es-EC" b="1" dirty="0" smtClean="0"/>
              <a:t>Actuar : </a:t>
            </a:r>
            <a:r>
              <a:rPr lang="es-EC" dirty="0" smtClean="0"/>
              <a:t>Emprender acciones correctivas y preventivas.</a:t>
            </a:r>
          </a:p>
        </p:txBody>
      </p:sp>
      <p:pic>
        <p:nvPicPr>
          <p:cNvPr id="95" name="9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55397"/>
            <a:ext cx="4610100" cy="4321875"/>
          </a:xfrm>
          <a:prstGeom prst="rect">
            <a:avLst/>
          </a:prstGeom>
        </p:spPr>
      </p:pic>
      <p:sp>
        <p:nvSpPr>
          <p:cNvPr id="2" name="1 Marcador de número de diapositiva"/>
          <p:cNvSpPr>
            <a:spLocks noGrp="1"/>
          </p:cNvSpPr>
          <p:nvPr>
            <p:ph type="sldNum" sz="quarter" idx="12"/>
          </p:nvPr>
        </p:nvSpPr>
        <p:spPr/>
        <p:txBody>
          <a:bodyPr/>
          <a:lstStyle/>
          <a:p>
            <a:fld id="{71099D79-778E-4571-A2A4-02276C4BD829}" type="slidenum">
              <a:rPr lang="es-EC" smtClean="0"/>
              <a:t>17</a:t>
            </a:fld>
            <a:endParaRPr lang="es-EC"/>
          </a:p>
        </p:txBody>
      </p:sp>
    </p:spTree>
    <p:extLst>
      <p:ext uri="{BB962C8B-B14F-4D97-AF65-F5344CB8AC3E}">
        <p14:creationId xmlns:p14="http://schemas.microsoft.com/office/powerpoint/2010/main" val="2117590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30" y="61036"/>
            <a:ext cx="3196417" cy="487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Norma ISO 27001</a:t>
            </a:r>
            <a:endParaRPr lang="es-EC" dirty="0">
              <a:solidFill>
                <a:schemeClr val="tx1"/>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474"/>
            <a:ext cx="2736304" cy="5093773"/>
          </a:xfrm>
          <a:prstGeom prst="rect">
            <a:avLst/>
          </a:prstGeom>
        </p:spPr>
      </p:pic>
      <p:sp>
        <p:nvSpPr>
          <p:cNvPr id="6" name="5 CuadroTexto"/>
          <p:cNvSpPr txBox="1"/>
          <p:nvPr/>
        </p:nvSpPr>
        <p:spPr>
          <a:xfrm>
            <a:off x="2736305" y="980728"/>
            <a:ext cx="5580112" cy="1200329"/>
          </a:xfrm>
          <a:prstGeom prst="rect">
            <a:avLst/>
          </a:prstGeom>
          <a:noFill/>
        </p:spPr>
        <p:txBody>
          <a:bodyPr wrap="square" rtlCol="0">
            <a:spAutoFit/>
          </a:bodyPr>
          <a:lstStyle/>
          <a:p>
            <a:r>
              <a:rPr lang="es-EC" dirty="0" smtClean="0"/>
              <a:t>4.2 Establecimiento y gestión del SGSI</a:t>
            </a:r>
          </a:p>
          <a:p>
            <a:r>
              <a:rPr lang="es-EC" dirty="0" smtClean="0"/>
              <a:t>4.2.1 Establecimiento del SGSI.</a:t>
            </a:r>
          </a:p>
          <a:p>
            <a:endParaRPr lang="es-EC" dirty="0" smtClean="0"/>
          </a:p>
          <a:p>
            <a:r>
              <a:rPr lang="es-EC" b="1" dirty="0" smtClean="0"/>
              <a:t>La organización debe :</a:t>
            </a:r>
            <a:endParaRPr lang="es-EC" b="1" dirty="0"/>
          </a:p>
        </p:txBody>
      </p:sp>
      <p:sp>
        <p:nvSpPr>
          <p:cNvPr id="7" name="6 CuadroTexto"/>
          <p:cNvSpPr txBox="1"/>
          <p:nvPr/>
        </p:nvSpPr>
        <p:spPr>
          <a:xfrm>
            <a:off x="2736304" y="2218785"/>
            <a:ext cx="6300191" cy="3077766"/>
          </a:xfrm>
          <a:prstGeom prst="rect">
            <a:avLst/>
          </a:prstGeom>
          <a:noFill/>
        </p:spPr>
        <p:txBody>
          <a:bodyPr wrap="square" rtlCol="0">
            <a:spAutoFit/>
          </a:bodyPr>
          <a:lstStyle/>
          <a:p>
            <a:r>
              <a:rPr lang="es-EC" dirty="0" smtClean="0"/>
              <a:t>………</a:t>
            </a:r>
          </a:p>
          <a:p>
            <a:r>
              <a:rPr lang="es-EC" sz="1600" dirty="0" smtClean="0"/>
              <a:t>“c) Definir el enfoque organizacional para la valoración del riesgo.</a:t>
            </a:r>
          </a:p>
          <a:p>
            <a:endParaRPr lang="es-EC" sz="1600" dirty="0" smtClean="0"/>
          </a:p>
          <a:p>
            <a:pPr marL="800100" lvl="1" indent="-342900" algn="just">
              <a:buAutoNum type="arabicParenR"/>
            </a:pPr>
            <a:r>
              <a:rPr lang="es-EC" sz="1600" b="1" dirty="0" smtClean="0"/>
              <a:t>Identificar una metodología de valoración del riesgo </a:t>
            </a:r>
            <a:r>
              <a:rPr lang="es-EC" sz="1600" dirty="0" smtClean="0"/>
              <a:t>que sea adecuada al SGSI y a los requisitos reglamentarios, legales y de seguridad de la información”(NTC-ISO/27001)</a:t>
            </a:r>
          </a:p>
          <a:p>
            <a:endParaRPr lang="es-EC" sz="1600" dirty="0" smtClean="0"/>
          </a:p>
          <a:p>
            <a:r>
              <a:rPr lang="es-EC" sz="1600" dirty="0" smtClean="0"/>
              <a:t>d) Identificar los riesgos.</a:t>
            </a:r>
          </a:p>
          <a:p>
            <a:endParaRPr lang="es-EC" sz="1600" dirty="0" smtClean="0"/>
          </a:p>
          <a:p>
            <a:r>
              <a:rPr lang="es-EC" sz="1600" dirty="0" smtClean="0"/>
              <a:t>e) Analizar y evaluar los riesgos.</a:t>
            </a:r>
          </a:p>
        </p:txBody>
      </p:sp>
      <p:sp>
        <p:nvSpPr>
          <p:cNvPr id="2" name="1 Marcador de número de diapositiva"/>
          <p:cNvSpPr>
            <a:spLocks noGrp="1"/>
          </p:cNvSpPr>
          <p:nvPr>
            <p:ph type="sldNum" sz="quarter" idx="12"/>
          </p:nvPr>
        </p:nvSpPr>
        <p:spPr/>
        <p:txBody>
          <a:bodyPr/>
          <a:lstStyle/>
          <a:p>
            <a:fld id="{71099D79-778E-4571-A2A4-02276C4BD829}" type="slidenum">
              <a:rPr lang="es-EC" smtClean="0"/>
              <a:t>18</a:t>
            </a:fld>
            <a:endParaRPr lang="es-EC"/>
          </a:p>
        </p:txBody>
      </p:sp>
    </p:spTree>
    <p:extLst>
      <p:ext uri="{BB962C8B-B14F-4D97-AF65-F5344CB8AC3E}">
        <p14:creationId xmlns:p14="http://schemas.microsoft.com/office/powerpoint/2010/main" val="2906475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30" y="61036"/>
            <a:ext cx="3196417" cy="487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Norma ISO 27002</a:t>
            </a:r>
            <a:endParaRPr lang="es-EC" dirty="0">
              <a:solidFill>
                <a:schemeClr val="tx1"/>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8136904" cy="5238710"/>
          </a:xfrm>
          <a:prstGeom prst="rect">
            <a:avLst/>
          </a:prstGeom>
        </p:spPr>
      </p:pic>
      <p:sp>
        <p:nvSpPr>
          <p:cNvPr id="2" name="1 Marcador de número de diapositiva"/>
          <p:cNvSpPr>
            <a:spLocks noGrp="1"/>
          </p:cNvSpPr>
          <p:nvPr>
            <p:ph type="sldNum" sz="quarter" idx="12"/>
          </p:nvPr>
        </p:nvSpPr>
        <p:spPr/>
        <p:txBody>
          <a:bodyPr/>
          <a:lstStyle/>
          <a:p>
            <a:fld id="{71099D79-778E-4571-A2A4-02276C4BD829}" type="slidenum">
              <a:rPr lang="es-EC" smtClean="0"/>
              <a:t>19</a:t>
            </a:fld>
            <a:endParaRPr lang="es-EC"/>
          </a:p>
        </p:txBody>
      </p:sp>
    </p:spTree>
    <p:extLst>
      <p:ext uri="{BB962C8B-B14F-4D97-AF65-F5344CB8AC3E}">
        <p14:creationId xmlns:p14="http://schemas.microsoft.com/office/powerpoint/2010/main" val="3078692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1052736"/>
            <a:ext cx="6984776" cy="3416320"/>
          </a:xfrm>
          <a:prstGeom prst="rect">
            <a:avLst/>
          </a:prstGeom>
          <a:noFill/>
        </p:spPr>
        <p:txBody>
          <a:bodyPr wrap="square" rtlCol="0">
            <a:spAutoFit/>
          </a:bodyPr>
          <a:lstStyle/>
          <a:p>
            <a:pPr marL="285750" indent="-285750">
              <a:lnSpc>
                <a:spcPct val="200000"/>
              </a:lnSpc>
              <a:buFont typeface="Arial" pitchFamily="34" charset="0"/>
              <a:buChar char="•"/>
            </a:pPr>
            <a:r>
              <a:rPr lang="es-EC" dirty="0" smtClean="0"/>
              <a:t>Antecedentes</a:t>
            </a:r>
          </a:p>
          <a:p>
            <a:pPr marL="285750" indent="-285750">
              <a:lnSpc>
                <a:spcPct val="200000"/>
              </a:lnSpc>
              <a:buFont typeface="Arial" pitchFamily="34" charset="0"/>
              <a:buChar char="•"/>
            </a:pPr>
            <a:r>
              <a:rPr lang="es-EC" dirty="0" smtClean="0"/>
              <a:t>Las mejores prácticas en seguridad de la información.</a:t>
            </a:r>
          </a:p>
          <a:p>
            <a:pPr marL="285750" indent="-285750">
              <a:lnSpc>
                <a:spcPct val="200000"/>
              </a:lnSpc>
              <a:buFont typeface="Arial" pitchFamily="34" charset="0"/>
              <a:buChar char="•"/>
            </a:pPr>
            <a:r>
              <a:rPr lang="es-EC" dirty="0"/>
              <a:t>Relación de las mejores prácticas en cuanto a la identificación y valoración de activos y de </a:t>
            </a:r>
            <a:r>
              <a:rPr lang="es-EC" dirty="0" smtClean="0"/>
              <a:t>riesgos</a:t>
            </a:r>
          </a:p>
          <a:p>
            <a:pPr marL="285750" indent="-285750">
              <a:lnSpc>
                <a:spcPct val="200000"/>
              </a:lnSpc>
              <a:buFont typeface="Arial" pitchFamily="34" charset="0"/>
              <a:buChar char="•"/>
            </a:pPr>
            <a:r>
              <a:rPr lang="es-EC" dirty="0" smtClean="0"/>
              <a:t>Metodología propuesta para el análisis de riesgos.</a:t>
            </a:r>
          </a:p>
          <a:p>
            <a:pPr marL="285750" indent="-285750">
              <a:lnSpc>
                <a:spcPct val="200000"/>
              </a:lnSpc>
              <a:buFont typeface="Arial" pitchFamily="34" charset="0"/>
              <a:buChar char="•"/>
            </a:pPr>
            <a:r>
              <a:rPr lang="es-EC" dirty="0" smtClean="0"/>
              <a:t>Conclusiones y recomendaciones.</a:t>
            </a:r>
            <a:endParaRPr lang="es-EC" dirty="0"/>
          </a:p>
        </p:txBody>
      </p:sp>
      <p:sp>
        <p:nvSpPr>
          <p:cNvPr id="5" name="4 CuadroTexto"/>
          <p:cNvSpPr txBox="1"/>
          <p:nvPr/>
        </p:nvSpPr>
        <p:spPr>
          <a:xfrm>
            <a:off x="1043608" y="404664"/>
            <a:ext cx="6264696" cy="584775"/>
          </a:xfrm>
          <a:prstGeom prst="rect">
            <a:avLst/>
          </a:prstGeom>
          <a:noFill/>
        </p:spPr>
        <p:txBody>
          <a:bodyPr wrap="square" rtlCol="0">
            <a:spAutoFit/>
          </a:bodyPr>
          <a:lstStyle/>
          <a:p>
            <a:r>
              <a:rPr lang="es-EC" sz="3200" b="1" dirty="0" smtClean="0"/>
              <a:t>Agenda :</a:t>
            </a:r>
            <a:endParaRPr lang="es-EC" sz="3200" b="1" dirty="0"/>
          </a:p>
        </p:txBody>
      </p:sp>
      <p:sp>
        <p:nvSpPr>
          <p:cNvPr id="6" name="5 Flecha izquierda"/>
          <p:cNvSpPr/>
          <p:nvPr/>
        </p:nvSpPr>
        <p:spPr>
          <a:xfrm>
            <a:off x="3707904" y="1052736"/>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71099D79-778E-4571-A2A4-02276C4BD829}" type="slidenum">
              <a:rPr lang="es-EC" smtClean="0"/>
              <a:t>2</a:t>
            </a:fld>
            <a:endParaRPr lang="es-EC"/>
          </a:p>
        </p:txBody>
      </p:sp>
    </p:spTree>
    <p:extLst>
      <p:ext uri="{BB962C8B-B14F-4D97-AF65-F5344CB8AC3E}">
        <p14:creationId xmlns:p14="http://schemas.microsoft.com/office/powerpoint/2010/main" val="292606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76" y="461594"/>
            <a:ext cx="3512751" cy="5127646"/>
          </a:xfrm>
          <a:prstGeom prst="rect">
            <a:avLst/>
          </a:prstGeom>
        </p:spPr>
      </p:pic>
      <p:sp>
        <p:nvSpPr>
          <p:cNvPr id="6" name="5 CuadroTexto"/>
          <p:cNvSpPr txBox="1"/>
          <p:nvPr/>
        </p:nvSpPr>
        <p:spPr>
          <a:xfrm>
            <a:off x="3923927" y="1052736"/>
            <a:ext cx="4752529" cy="3970318"/>
          </a:xfrm>
          <a:prstGeom prst="rect">
            <a:avLst/>
          </a:prstGeom>
          <a:noFill/>
        </p:spPr>
        <p:txBody>
          <a:bodyPr wrap="square" rtlCol="0">
            <a:spAutoFit/>
          </a:bodyPr>
          <a:lstStyle/>
          <a:p>
            <a:r>
              <a:rPr lang="es-EC" dirty="0" smtClean="0"/>
              <a:t>4 Evaluación y tratamiento del riesgo.</a:t>
            </a:r>
          </a:p>
          <a:p>
            <a:endParaRPr lang="es-EC" dirty="0" smtClean="0"/>
          </a:p>
          <a:p>
            <a:r>
              <a:rPr lang="es-EC" dirty="0" smtClean="0"/>
              <a:t>4.1 Evaluación de los riesgos de seguridad.</a:t>
            </a:r>
          </a:p>
          <a:p>
            <a:endParaRPr lang="es-EC" dirty="0" smtClean="0"/>
          </a:p>
          <a:p>
            <a:pPr algn="just"/>
            <a:r>
              <a:rPr lang="es-EC" dirty="0" smtClean="0"/>
              <a:t>……”Es recomendable que la evaluación de riesgos incluya el enfoque sistemático para estimar la magnitud de los riesgos (análisis del riesgo) y el proceso de comparación de los riesgos estimados frente a los criterios del riesgo para determinar la importancia de los riesgos (valoración del riesgo)”………</a:t>
            </a:r>
          </a:p>
          <a:p>
            <a:endParaRPr lang="es-EC"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20</a:t>
            </a:fld>
            <a:endParaRPr lang="es-EC"/>
          </a:p>
        </p:txBody>
      </p:sp>
    </p:spTree>
    <p:extLst>
      <p:ext uri="{BB962C8B-B14F-4D97-AF65-F5344CB8AC3E}">
        <p14:creationId xmlns:p14="http://schemas.microsoft.com/office/powerpoint/2010/main" val="401554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30" y="61036"/>
            <a:ext cx="3196417" cy="4876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solidFill>
                  <a:schemeClr val="tx1"/>
                </a:solidFill>
              </a:rPr>
              <a:t>Norma ISO 27005</a:t>
            </a:r>
            <a:endParaRPr lang="es-EC" dirty="0">
              <a:solidFill>
                <a:schemeClr val="tx1"/>
              </a:solidFill>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7430" y="625786"/>
            <a:ext cx="4838700" cy="5539517"/>
          </a:xfrm>
          <a:prstGeom prst="rect">
            <a:avLst/>
          </a:prstGeom>
          <a:noFill/>
          <a:ln>
            <a:solidFill>
              <a:schemeClr val="tx1"/>
            </a:solidFill>
          </a:ln>
        </p:spPr>
      </p:pic>
      <p:sp>
        <p:nvSpPr>
          <p:cNvPr id="2" name="1 Marcador de número de diapositiva"/>
          <p:cNvSpPr>
            <a:spLocks noGrp="1"/>
          </p:cNvSpPr>
          <p:nvPr>
            <p:ph type="sldNum" sz="quarter" idx="12"/>
          </p:nvPr>
        </p:nvSpPr>
        <p:spPr/>
        <p:txBody>
          <a:bodyPr/>
          <a:lstStyle/>
          <a:p>
            <a:fld id="{71099D79-778E-4571-A2A4-02276C4BD829}" type="slidenum">
              <a:rPr lang="es-EC" smtClean="0"/>
              <a:t>21</a:t>
            </a:fld>
            <a:endParaRPr lang="es-EC"/>
          </a:p>
        </p:txBody>
      </p:sp>
      <p:sp>
        <p:nvSpPr>
          <p:cNvPr id="7" name="6 CuadroTexto"/>
          <p:cNvSpPr txBox="1"/>
          <p:nvPr/>
        </p:nvSpPr>
        <p:spPr>
          <a:xfrm>
            <a:off x="5848570" y="1268278"/>
            <a:ext cx="2952328" cy="646331"/>
          </a:xfrm>
          <a:prstGeom prst="rect">
            <a:avLst/>
          </a:prstGeom>
          <a:noFill/>
        </p:spPr>
        <p:txBody>
          <a:bodyPr wrap="square" rtlCol="0">
            <a:spAutoFit/>
          </a:bodyPr>
          <a:lstStyle/>
          <a:p>
            <a:r>
              <a:rPr lang="es-EC" dirty="0" smtClean="0"/>
              <a:t>Identificación de procesos críticos</a:t>
            </a:r>
            <a:endParaRPr lang="es-EC" dirty="0"/>
          </a:p>
        </p:txBody>
      </p:sp>
      <p:sp>
        <p:nvSpPr>
          <p:cNvPr id="8" name="7 CuadroTexto"/>
          <p:cNvSpPr txBox="1"/>
          <p:nvPr/>
        </p:nvSpPr>
        <p:spPr>
          <a:xfrm>
            <a:off x="5848570" y="2241738"/>
            <a:ext cx="2520280" cy="646331"/>
          </a:xfrm>
          <a:prstGeom prst="rect">
            <a:avLst/>
          </a:prstGeom>
          <a:noFill/>
        </p:spPr>
        <p:txBody>
          <a:bodyPr wrap="square" rtlCol="0">
            <a:spAutoFit/>
          </a:bodyPr>
          <a:lstStyle/>
          <a:p>
            <a:r>
              <a:rPr lang="es-EC" dirty="0" smtClean="0"/>
              <a:t>Identificación de activos</a:t>
            </a:r>
            <a:endParaRPr lang="es-EC" dirty="0"/>
          </a:p>
        </p:txBody>
      </p:sp>
      <p:sp>
        <p:nvSpPr>
          <p:cNvPr id="9" name="8 CuadroTexto"/>
          <p:cNvSpPr txBox="1"/>
          <p:nvPr/>
        </p:nvSpPr>
        <p:spPr>
          <a:xfrm>
            <a:off x="5885744" y="3019796"/>
            <a:ext cx="2520280" cy="646331"/>
          </a:xfrm>
          <a:prstGeom prst="rect">
            <a:avLst/>
          </a:prstGeom>
          <a:noFill/>
        </p:spPr>
        <p:txBody>
          <a:bodyPr wrap="square" rtlCol="0">
            <a:spAutoFit/>
          </a:bodyPr>
          <a:lstStyle/>
          <a:p>
            <a:r>
              <a:rPr lang="es-EC" dirty="0" smtClean="0"/>
              <a:t>Valoración de activos</a:t>
            </a:r>
            <a:endParaRPr lang="es-EC" dirty="0"/>
          </a:p>
        </p:txBody>
      </p:sp>
      <p:sp>
        <p:nvSpPr>
          <p:cNvPr id="10" name="9 CuadroTexto"/>
          <p:cNvSpPr txBox="1"/>
          <p:nvPr/>
        </p:nvSpPr>
        <p:spPr>
          <a:xfrm>
            <a:off x="5848570" y="3989292"/>
            <a:ext cx="2520280" cy="646331"/>
          </a:xfrm>
          <a:prstGeom prst="rect">
            <a:avLst/>
          </a:prstGeom>
          <a:noFill/>
        </p:spPr>
        <p:txBody>
          <a:bodyPr wrap="square" rtlCol="0">
            <a:spAutoFit/>
          </a:bodyPr>
          <a:lstStyle/>
          <a:p>
            <a:r>
              <a:rPr lang="es-EC" dirty="0" smtClean="0"/>
              <a:t>Identificación de Riesgos</a:t>
            </a:r>
            <a:endParaRPr lang="es-EC" dirty="0"/>
          </a:p>
        </p:txBody>
      </p:sp>
      <p:sp>
        <p:nvSpPr>
          <p:cNvPr id="11" name="10 CuadroTexto"/>
          <p:cNvSpPr txBox="1"/>
          <p:nvPr/>
        </p:nvSpPr>
        <p:spPr>
          <a:xfrm>
            <a:off x="5848570" y="4797151"/>
            <a:ext cx="2210485" cy="646331"/>
          </a:xfrm>
          <a:prstGeom prst="rect">
            <a:avLst/>
          </a:prstGeom>
          <a:noFill/>
        </p:spPr>
        <p:txBody>
          <a:bodyPr wrap="square" rtlCol="0">
            <a:spAutoFit/>
          </a:bodyPr>
          <a:lstStyle/>
          <a:p>
            <a:r>
              <a:rPr lang="es-EC" dirty="0" smtClean="0"/>
              <a:t>Valoración de riesgos</a:t>
            </a:r>
            <a:endParaRPr lang="es-EC" dirty="0"/>
          </a:p>
        </p:txBody>
      </p:sp>
      <p:cxnSp>
        <p:nvCxnSpPr>
          <p:cNvPr id="12" name="11 Conector recto de flecha"/>
          <p:cNvCxnSpPr/>
          <p:nvPr/>
        </p:nvCxnSpPr>
        <p:spPr>
          <a:xfrm>
            <a:off x="3563888" y="1412776"/>
            <a:ext cx="2321856" cy="7200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971600" y="1591443"/>
            <a:ext cx="2808312" cy="2269605"/>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Abrir llave"/>
          <p:cNvSpPr/>
          <p:nvPr/>
        </p:nvSpPr>
        <p:spPr>
          <a:xfrm>
            <a:off x="5596542" y="2222834"/>
            <a:ext cx="504056" cy="3201744"/>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20" name="19 Conector recto de flecha"/>
          <p:cNvCxnSpPr>
            <a:endCxn id="18" idx="1"/>
          </p:cNvCxnSpPr>
          <p:nvPr/>
        </p:nvCxnSpPr>
        <p:spPr>
          <a:xfrm>
            <a:off x="3779912" y="2726245"/>
            <a:ext cx="1816630" cy="109746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118916"/>
            <a:ext cx="3384376" cy="369332"/>
          </a:xfrm>
          <a:prstGeom prst="rect">
            <a:avLst/>
          </a:prstGeom>
          <a:noFill/>
        </p:spPr>
        <p:txBody>
          <a:bodyPr wrap="square" rtlCol="0">
            <a:spAutoFit/>
          </a:bodyPr>
          <a:lstStyle/>
          <a:p>
            <a:r>
              <a:rPr lang="es-EC" dirty="0" smtClean="0"/>
              <a:t>COBIT</a:t>
            </a:r>
            <a:endParaRPr lang="es-EC"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 y="1484784"/>
            <a:ext cx="8509903" cy="4536579"/>
          </a:xfrm>
          <a:prstGeom prst="rect">
            <a:avLst/>
          </a:prstGeom>
        </p:spPr>
      </p:pic>
      <p:sp>
        <p:nvSpPr>
          <p:cNvPr id="6" name="5 CuadroTexto"/>
          <p:cNvSpPr txBox="1"/>
          <p:nvPr/>
        </p:nvSpPr>
        <p:spPr>
          <a:xfrm>
            <a:off x="605079" y="441538"/>
            <a:ext cx="7344816" cy="646331"/>
          </a:xfrm>
          <a:prstGeom prst="rect">
            <a:avLst/>
          </a:prstGeom>
          <a:noFill/>
        </p:spPr>
        <p:txBody>
          <a:bodyPr wrap="square" rtlCol="0">
            <a:spAutoFit/>
          </a:bodyPr>
          <a:lstStyle/>
          <a:p>
            <a:r>
              <a:rPr lang="es-EC" dirty="0" smtClean="0"/>
              <a:t>Establece </a:t>
            </a:r>
            <a:r>
              <a:rPr lang="es-EC" dirty="0"/>
              <a:t>un marco de trabajo para la gestión de la tecnología de la información orientado al negocio y a los procesos</a:t>
            </a:r>
          </a:p>
        </p:txBody>
      </p:sp>
      <p:sp>
        <p:nvSpPr>
          <p:cNvPr id="2" name="1 Marcador de número de diapositiva"/>
          <p:cNvSpPr>
            <a:spLocks noGrp="1"/>
          </p:cNvSpPr>
          <p:nvPr>
            <p:ph type="sldNum" sz="quarter" idx="12"/>
          </p:nvPr>
        </p:nvSpPr>
        <p:spPr/>
        <p:txBody>
          <a:bodyPr/>
          <a:lstStyle/>
          <a:p>
            <a:fld id="{71099D79-778E-4571-A2A4-02276C4BD829}" type="slidenum">
              <a:rPr lang="es-EC" smtClean="0"/>
              <a:t>22</a:t>
            </a:fld>
            <a:endParaRPr lang="es-EC"/>
          </a:p>
        </p:txBody>
      </p:sp>
    </p:spTree>
    <p:extLst>
      <p:ext uri="{BB962C8B-B14F-4D97-AF65-F5344CB8AC3E}">
        <p14:creationId xmlns:p14="http://schemas.microsoft.com/office/powerpoint/2010/main" val="3598987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836712"/>
            <a:ext cx="7920880" cy="2862322"/>
          </a:xfrm>
          <a:prstGeom prst="rect">
            <a:avLst/>
          </a:prstGeom>
          <a:noFill/>
        </p:spPr>
        <p:txBody>
          <a:bodyPr wrap="square" rtlCol="0">
            <a:spAutoFit/>
          </a:bodyPr>
          <a:lstStyle/>
          <a:p>
            <a:pPr algn="just"/>
            <a:r>
              <a:rPr lang="es-EC" b="1" dirty="0" smtClean="0">
                <a:latin typeface="Times New Roman" pitchFamily="18" charset="0"/>
                <a:cs typeface="Times New Roman" pitchFamily="18" charset="0"/>
              </a:rPr>
              <a:t>P09. Evaluar y administrar los riesgos de TI.</a:t>
            </a:r>
          </a:p>
          <a:p>
            <a:pPr algn="just"/>
            <a:r>
              <a:rPr lang="es-EC" dirty="0" smtClean="0">
                <a:latin typeface="Times New Roman" pitchFamily="18" charset="0"/>
                <a:cs typeface="Times New Roman" pitchFamily="18" charset="0"/>
              </a:rPr>
              <a:t>Crear y dar mantenimiento a un marco de trabajo de administración de riesgos. El marco de trabajo documenta un nivel común y acordado de riesgos de TI, estrategias de mitigación y riesgos residuales. </a:t>
            </a:r>
          </a:p>
          <a:p>
            <a:pPr algn="just"/>
            <a:endParaRPr lang="es-EC" dirty="0">
              <a:latin typeface="Times New Roman" pitchFamily="18" charset="0"/>
              <a:cs typeface="Times New Roman" pitchFamily="18" charset="0"/>
            </a:endParaRPr>
          </a:p>
          <a:p>
            <a:pPr algn="just"/>
            <a:r>
              <a:rPr lang="es-EC" b="1" dirty="0" smtClean="0">
                <a:latin typeface="Times New Roman" pitchFamily="18" charset="0"/>
                <a:cs typeface="Times New Roman" pitchFamily="18" charset="0"/>
              </a:rPr>
              <a:t>Enfoque :</a:t>
            </a:r>
          </a:p>
          <a:p>
            <a:pPr algn="just"/>
            <a:endParaRPr lang="es-EC" dirty="0">
              <a:latin typeface="Times New Roman" pitchFamily="18" charset="0"/>
              <a:cs typeface="Times New Roman" pitchFamily="18" charset="0"/>
            </a:endParaRPr>
          </a:p>
          <a:p>
            <a:pPr algn="just"/>
            <a:r>
              <a:rPr lang="es-EC" dirty="0" smtClean="0">
                <a:latin typeface="Times New Roman" pitchFamily="18" charset="0"/>
                <a:cs typeface="Times New Roman" pitchFamily="18" charset="0"/>
              </a:rPr>
              <a:t>La elaboración de un marco de trabajo de administración de riesgos en los marcos gerenciales de riesgo operacional, evaluación de riesgos, mitigación de riesgos y comunicación de riesgos residuales.</a:t>
            </a:r>
            <a:endParaRPr lang="es-EC" dirty="0">
              <a:latin typeface="Times New Roman" pitchFamily="18" charset="0"/>
              <a:cs typeface="Times New Roman" pitchFamily="18" charset="0"/>
            </a:endParaRPr>
          </a:p>
        </p:txBody>
      </p:sp>
      <p:sp>
        <p:nvSpPr>
          <p:cNvPr id="5" name="4 CuadroTexto"/>
          <p:cNvSpPr txBox="1"/>
          <p:nvPr/>
        </p:nvSpPr>
        <p:spPr>
          <a:xfrm>
            <a:off x="179512" y="118916"/>
            <a:ext cx="3384376" cy="369332"/>
          </a:xfrm>
          <a:prstGeom prst="rect">
            <a:avLst/>
          </a:prstGeom>
          <a:noFill/>
        </p:spPr>
        <p:txBody>
          <a:bodyPr wrap="square" rtlCol="0">
            <a:spAutoFit/>
          </a:bodyPr>
          <a:lstStyle/>
          <a:p>
            <a:r>
              <a:rPr lang="es-EC" dirty="0" smtClean="0"/>
              <a:t>COBIT</a:t>
            </a:r>
            <a:endParaRPr lang="es-EC"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23</a:t>
            </a:fld>
            <a:endParaRPr lang="es-EC"/>
          </a:p>
        </p:txBody>
      </p:sp>
    </p:spTree>
    <p:extLst>
      <p:ext uri="{BB962C8B-B14F-4D97-AF65-F5344CB8AC3E}">
        <p14:creationId xmlns:p14="http://schemas.microsoft.com/office/powerpoint/2010/main" val="1266689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260648"/>
            <a:ext cx="3384376" cy="369332"/>
          </a:xfrm>
          <a:prstGeom prst="rect">
            <a:avLst/>
          </a:prstGeom>
          <a:noFill/>
        </p:spPr>
        <p:txBody>
          <a:bodyPr wrap="square" rtlCol="0">
            <a:spAutoFit/>
          </a:bodyPr>
          <a:lstStyle/>
          <a:p>
            <a:r>
              <a:rPr lang="es-EC" dirty="0" smtClean="0"/>
              <a:t>ITIL</a:t>
            </a:r>
            <a:endParaRPr lang="es-EC" dirty="0"/>
          </a:p>
        </p:txBody>
      </p:sp>
      <p:sp>
        <p:nvSpPr>
          <p:cNvPr id="5" name="4 CuadroTexto"/>
          <p:cNvSpPr txBox="1"/>
          <p:nvPr/>
        </p:nvSpPr>
        <p:spPr>
          <a:xfrm>
            <a:off x="539552" y="836712"/>
            <a:ext cx="8136904" cy="2585323"/>
          </a:xfrm>
          <a:prstGeom prst="rect">
            <a:avLst/>
          </a:prstGeom>
          <a:noFill/>
        </p:spPr>
        <p:txBody>
          <a:bodyPr wrap="square" rtlCol="0">
            <a:spAutoFit/>
          </a:bodyPr>
          <a:lstStyle/>
          <a:p>
            <a:pPr algn="just"/>
            <a:r>
              <a:rPr lang="es-MX" dirty="0"/>
              <a:t>ITIL(</a:t>
            </a:r>
            <a:r>
              <a:rPr lang="es-MX" dirty="0" err="1"/>
              <a:t>Information</a:t>
            </a:r>
            <a:r>
              <a:rPr lang="es-MX" dirty="0"/>
              <a:t> </a:t>
            </a:r>
            <a:r>
              <a:rPr lang="es-MX" dirty="0" err="1"/>
              <a:t>Technology</a:t>
            </a:r>
            <a:r>
              <a:rPr lang="es-MX" dirty="0"/>
              <a:t> </a:t>
            </a:r>
            <a:r>
              <a:rPr lang="es-MX" dirty="0" err="1"/>
              <a:t>Infraestructure</a:t>
            </a:r>
            <a:r>
              <a:rPr lang="es-MX" dirty="0"/>
              <a:t> Library) es un conjunto de prácticas y conceptos para la gestión de los servicios de TI, el desarrollo de tecnologías de información y las operaciones relacionadas con la misma.</a:t>
            </a:r>
            <a:endParaRPr lang="es-EC" dirty="0"/>
          </a:p>
          <a:p>
            <a:endParaRPr lang="es-MX" dirty="0" smtClean="0"/>
          </a:p>
          <a:p>
            <a:pPr algn="just"/>
            <a:r>
              <a:rPr lang="es-MX" dirty="0" smtClean="0"/>
              <a:t>ITIL </a:t>
            </a:r>
            <a:r>
              <a:rPr lang="es-MX" dirty="0"/>
              <a:t>entrega una serie de procedimientos que tienen la finalidad de entregar a las organizaciones una referencia para que las operaciones de TI sean de calidad y eficientes.</a:t>
            </a:r>
            <a:endParaRPr lang="es-EC" dirty="0"/>
          </a:p>
          <a:p>
            <a:endParaRPr lang="es-EC" dirty="0"/>
          </a:p>
        </p:txBody>
      </p:sp>
      <p:sp>
        <p:nvSpPr>
          <p:cNvPr id="6" name="5 CuadroTexto"/>
          <p:cNvSpPr txBox="1"/>
          <p:nvPr/>
        </p:nvSpPr>
        <p:spPr>
          <a:xfrm>
            <a:off x="611560" y="3422035"/>
            <a:ext cx="8064896" cy="3139321"/>
          </a:xfrm>
          <a:prstGeom prst="rect">
            <a:avLst/>
          </a:prstGeom>
          <a:noFill/>
        </p:spPr>
        <p:txBody>
          <a:bodyPr wrap="square" rtlCol="0">
            <a:spAutoFit/>
          </a:bodyPr>
          <a:lstStyle/>
          <a:p>
            <a:r>
              <a:rPr lang="es-EC" dirty="0" smtClean="0"/>
              <a:t>Propone :</a:t>
            </a:r>
          </a:p>
          <a:p>
            <a:r>
              <a:rPr lang="es-EC" dirty="0" smtClean="0"/>
              <a:t>Una valoración  de activos de información en base a :</a:t>
            </a:r>
          </a:p>
          <a:p>
            <a:endParaRPr lang="es-EC" dirty="0" smtClean="0"/>
          </a:p>
          <a:p>
            <a:pPr marL="285750" indent="-285750">
              <a:buFont typeface="Arial" pitchFamily="34" charset="0"/>
              <a:buChar char="•"/>
            </a:pPr>
            <a:r>
              <a:rPr lang="es-EC" dirty="0" smtClean="0"/>
              <a:t>Valoración de datos por su disponibilidad</a:t>
            </a:r>
          </a:p>
          <a:p>
            <a:endParaRPr lang="es-EC" dirty="0" smtClean="0"/>
          </a:p>
          <a:p>
            <a:pPr marL="285750" indent="-285750">
              <a:buFont typeface="Arial" pitchFamily="34" charset="0"/>
              <a:buChar char="•"/>
            </a:pPr>
            <a:r>
              <a:rPr lang="es-EC" dirty="0" smtClean="0"/>
              <a:t>Valoración de perdida de datos</a:t>
            </a:r>
          </a:p>
          <a:p>
            <a:endParaRPr lang="es-EC" dirty="0" smtClean="0"/>
          </a:p>
          <a:p>
            <a:pPr marL="285750" indent="-285750">
              <a:buFont typeface="Arial" pitchFamily="34" charset="0"/>
              <a:buChar char="•"/>
            </a:pPr>
            <a:r>
              <a:rPr lang="es-EC" dirty="0" smtClean="0"/>
              <a:t>Valoración de datos teniendo en cuenta su ciclo de vida.</a:t>
            </a:r>
          </a:p>
          <a:p>
            <a:endParaRPr lang="es-EC" dirty="0" smtClean="0"/>
          </a:p>
          <a:p>
            <a:endParaRPr lang="es-EC" dirty="0" smtClean="0"/>
          </a:p>
          <a:p>
            <a:endParaRPr lang="es-EC"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24</a:t>
            </a:fld>
            <a:endParaRPr lang="es-EC"/>
          </a:p>
        </p:txBody>
      </p:sp>
    </p:spTree>
    <p:extLst>
      <p:ext uri="{BB962C8B-B14F-4D97-AF65-F5344CB8AC3E}">
        <p14:creationId xmlns:p14="http://schemas.microsoft.com/office/powerpoint/2010/main" val="773250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3645024"/>
            <a:ext cx="8280920" cy="2031325"/>
          </a:xfrm>
          <a:prstGeom prst="rect">
            <a:avLst/>
          </a:prstGeom>
        </p:spPr>
        <p:txBody>
          <a:bodyPr wrap="square">
            <a:spAutoFit/>
          </a:bodyPr>
          <a:lstStyle/>
          <a:p>
            <a:r>
              <a:rPr lang="es-ES" b="1" dirty="0"/>
              <a:t>1.5.1. Hipótesis</a:t>
            </a:r>
            <a:endParaRPr lang="es-EC" b="1" dirty="0"/>
          </a:p>
          <a:p>
            <a:endParaRPr lang="es-ES" dirty="0" smtClean="0"/>
          </a:p>
          <a:p>
            <a:pPr algn="just"/>
            <a:r>
              <a:rPr lang="es-ES" dirty="0" smtClean="0"/>
              <a:t>Las </a:t>
            </a:r>
            <a:r>
              <a:rPr lang="es-ES" dirty="0"/>
              <a:t>mejores prácticas en identificación y valoración de activos y riesgos, permitirán el desarrollo de una metodología para el análisis de riesgos y la identificación del nivel de riesgo en el que se encuentra la </a:t>
            </a:r>
            <a:r>
              <a:rPr lang="es-ES" dirty="0" smtClean="0"/>
              <a:t>información </a:t>
            </a:r>
            <a:r>
              <a:rPr lang="es-ES" dirty="0"/>
              <a:t>institucional. </a:t>
            </a:r>
            <a:endParaRPr lang="es-ES" dirty="0" smtClean="0"/>
          </a:p>
          <a:p>
            <a:endParaRPr lang="es-EC"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770387"/>
            <a:ext cx="1905000" cy="19050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22" y="1770387"/>
            <a:ext cx="3073524" cy="1688976"/>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720" y="1985974"/>
            <a:ext cx="1752600" cy="1504950"/>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3616" y="28367"/>
            <a:ext cx="1524000" cy="1524000"/>
          </a:xfrm>
          <a:prstGeom prst="rect">
            <a:avLst/>
          </a:prstGeom>
        </p:spPr>
      </p:pic>
      <p:sp>
        <p:nvSpPr>
          <p:cNvPr id="2" name="1 Marcador de número de diapositiva"/>
          <p:cNvSpPr>
            <a:spLocks noGrp="1"/>
          </p:cNvSpPr>
          <p:nvPr>
            <p:ph type="sldNum" sz="quarter" idx="12"/>
          </p:nvPr>
        </p:nvSpPr>
        <p:spPr/>
        <p:txBody>
          <a:bodyPr/>
          <a:lstStyle/>
          <a:p>
            <a:fld id="{71099D79-778E-4571-A2A4-02276C4BD829}" type="slidenum">
              <a:rPr lang="es-EC" smtClean="0"/>
              <a:t>25</a:t>
            </a:fld>
            <a:endParaRPr lang="es-EC"/>
          </a:p>
        </p:txBody>
      </p:sp>
    </p:spTree>
    <p:extLst>
      <p:ext uri="{BB962C8B-B14F-4D97-AF65-F5344CB8AC3E}">
        <p14:creationId xmlns:p14="http://schemas.microsoft.com/office/powerpoint/2010/main" val="79976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1052736"/>
            <a:ext cx="6984776" cy="3416320"/>
          </a:xfrm>
          <a:prstGeom prst="rect">
            <a:avLst/>
          </a:prstGeom>
          <a:noFill/>
        </p:spPr>
        <p:txBody>
          <a:bodyPr wrap="square" rtlCol="0">
            <a:spAutoFit/>
          </a:bodyPr>
          <a:lstStyle/>
          <a:p>
            <a:pPr marL="285750" indent="-285750">
              <a:lnSpc>
                <a:spcPct val="200000"/>
              </a:lnSpc>
              <a:buFont typeface="Arial" pitchFamily="34" charset="0"/>
              <a:buChar char="•"/>
            </a:pPr>
            <a:r>
              <a:rPr lang="es-EC" dirty="0" smtClean="0"/>
              <a:t>Antecedentes </a:t>
            </a:r>
          </a:p>
          <a:p>
            <a:pPr marL="285750" indent="-285750">
              <a:lnSpc>
                <a:spcPct val="200000"/>
              </a:lnSpc>
              <a:buFont typeface="Arial" pitchFamily="34" charset="0"/>
              <a:buChar char="•"/>
            </a:pPr>
            <a:r>
              <a:rPr lang="es-EC" dirty="0" smtClean="0"/>
              <a:t>Las mejores prácticas en seguridad de la información.</a:t>
            </a:r>
          </a:p>
          <a:p>
            <a:pPr marL="285750" indent="-285750">
              <a:lnSpc>
                <a:spcPct val="200000"/>
              </a:lnSpc>
              <a:buFont typeface="Arial" pitchFamily="34" charset="0"/>
              <a:buChar char="•"/>
            </a:pPr>
            <a:r>
              <a:rPr lang="es-EC" dirty="0" smtClean="0"/>
              <a:t>Relación de las mejores prácticas en cuanto a la identificación y valoración de activos y de riesgos</a:t>
            </a:r>
          </a:p>
          <a:p>
            <a:pPr marL="285750" indent="-285750">
              <a:lnSpc>
                <a:spcPct val="200000"/>
              </a:lnSpc>
              <a:buFont typeface="Arial" pitchFamily="34" charset="0"/>
              <a:buChar char="•"/>
            </a:pPr>
            <a:r>
              <a:rPr lang="es-EC" dirty="0"/>
              <a:t>Metodología propuesta para el análisis de riesgos </a:t>
            </a:r>
            <a:endParaRPr lang="es-EC" dirty="0" smtClean="0"/>
          </a:p>
          <a:p>
            <a:pPr marL="285750" indent="-285750">
              <a:lnSpc>
                <a:spcPct val="200000"/>
              </a:lnSpc>
              <a:buFont typeface="Arial" pitchFamily="34" charset="0"/>
              <a:buChar char="•"/>
            </a:pPr>
            <a:r>
              <a:rPr lang="es-EC" dirty="0" smtClean="0"/>
              <a:t>Conclusiones y recomendaciones.</a:t>
            </a:r>
            <a:endParaRPr lang="es-EC" dirty="0"/>
          </a:p>
        </p:txBody>
      </p:sp>
      <p:sp>
        <p:nvSpPr>
          <p:cNvPr id="5" name="4 CuadroTexto"/>
          <p:cNvSpPr txBox="1"/>
          <p:nvPr/>
        </p:nvSpPr>
        <p:spPr>
          <a:xfrm>
            <a:off x="1043608" y="404664"/>
            <a:ext cx="6264696" cy="584775"/>
          </a:xfrm>
          <a:prstGeom prst="rect">
            <a:avLst/>
          </a:prstGeom>
          <a:noFill/>
        </p:spPr>
        <p:txBody>
          <a:bodyPr wrap="square" rtlCol="0">
            <a:spAutoFit/>
          </a:bodyPr>
          <a:lstStyle/>
          <a:p>
            <a:r>
              <a:rPr lang="es-EC" sz="3200" b="1" dirty="0" smtClean="0"/>
              <a:t>Agenda :</a:t>
            </a:r>
            <a:endParaRPr lang="es-EC" sz="3200" b="1" dirty="0"/>
          </a:p>
        </p:txBody>
      </p:sp>
      <p:sp>
        <p:nvSpPr>
          <p:cNvPr id="6" name="5 Flecha izquierda"/>
          <p:cNvSpPr/>
          <p:nvPr/>
        </p:nvSpPr>
        <p:spPr>
          <a:xfrm>
            <a:off x="3707904" y="1052736"/>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izquierda"/>
          <p:cNvSpPr/>
          <p:nvPr/>
        </p:nvSpPr>
        <p:spPr>
          <a:xfrm>
            <a:off x="7524328" y="1628800"/>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izquierda"/>
          <p:cNvSpPr/>
          <p:nvPr/>
        </p:nvSpPr>
        <p:spPr>
          <a:xfrm>
            <a:off x="7231471" y="2464922"/>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71099D79-778E-4571-A2A4-02276C4BD829}" type="slidenum">
              <a:rPr lang="es-EC" smtClean="0"/>
              <a:t>26</a:t>
            </a:fld>
            <a:endParaRPr lang="es-EC"/>
          </a:p>
        </p:txBody>
      </p:sp>
    </p:spTree>
    <p:extLst>
      <p:ext uri="{BB962C8B-B14F-4D97-AF65-F5344CB8AC3E}">
        <p14:creationId xmlns:p14="http://schemas.microsoft.com/office/powerpoint/2010/main" val="234177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7430" y="625786"/>
            <a:ext cx="4838700" cy="5539517"/>
          </a:xfrm>
          <a:prstGeom prst="rect">
            <a:avLst/>
          </a:prstGeom>
          <a:noFill/>
          <a:ln>
            <a:solidFill>
              <a:schemeClr val="tx1"/>
            </a:solidFill>
          </a:ln>
        </p:spPr>
      </p:pic>
      <p:sp>
        <p:nvSpPr>
          <p:cNvPr id="2" name="1 Marcador de número de diapositiva"/>
          <p:cNvSpPr>
            <a:spLocks noGrp="1"/>
          </p:cNvSpPr>
          <p:nvPr>
            <p:ph type="sldNum" sz="quarter" idx="12"/>
          </p:nvPr>
        </p:nvSpPr>
        <p:spPr/>
        <p:txBody>
          <a:bodyPr/>
          <a:lstStyle/>
          <a:p>
            <a:fld id="{71099D79-778E-4571-A2A4-02276C4BD829}" type="slidenum">
              <a:rPr lang="es-EC" smtClean="0"/>
              <a:t>27</a:t>
            </a:fld>
            <a:endParaRPr lang="es-EC"/>
          </a:p>
        </p:txBody>
      </p:sp>
      <p:sp>
        <p:nvSpPr>
          <p:cNvPr id="7" name="6 CuadroTexto"/>
          <p:cNvSpPr txBox="1"/>
          <p:nvPr/>
        </p:nvSpPr>
        <p:spPr>
          <a:xfrm>
            <a:off x="5848570" y="1268278"/>
            <a:ext cx="2952328" cy="646331"/>
          </a:xfrm>
          <a:prstGeom prst="rect">
            <a:avLst/>
          </a:prstGeom>
          <a:noFill/>
        </p:spPr>
        <p:txBody>
          <a:bodyPr wrap="square" rtlCol="0">
            <a:spAutoFit/>
          </a:bodyPr>
          <a:lstStyle/>
          <a:p>
            <a:r>
              <a:rPr lang="es-EC" dirty="0" smtClean="0"/>
              <a:t>Identificación de procesos críticos</a:t>
            </a:r>
            <a:endParaRPr lang="es-EC" dirty="0"/>
          </a:p>
        </p:txBody>
      </p:sp>
      <p:sp>
        <p:nvSpPr>
          <p:cNvPr id="8" name="7 CuadroTexto"/>
          <p:cNvSpPr txBox="1"/>
          <p:nvPr/>
        </p:nvSpPr>
        <p:spPr>
          <a:xfrm>
            <a:off x="5848570" y="2241738"/>
            <a:ext cx="2520280" cy="646331"/>
          </a:xfrm>
          <a:prstGeom prst="rect">
            <a:avLst/>
          </a:prstGeom>
          <a:noFill/>
        </p:spPr>
        <p:txBody>
          <a:bodyPr wrap="square" rtlCol="0">
            <a:spAutoFit/>
          </a:bodyPr>
          <a:lstStyle/>
          <a:p>
            <a:r>
              <a:rPr lang="es-EC" dirty="0" smtClean="0"/>
              <a:t>Identificación de activos</a:t>
            </a:r>
            <a:endParaRPr lang="es-EC" dirty="0"/>
          </a:p>
        </p:txBody>
      </p:sp>
      <p:sp>
        <p:nvSpPr>
          <p:cNvPr id="9" name="8 CuadroTexto"/>
          <p:cNvSpPr txBox="1"/>
          <p:nvPr/>
        </p:nvSpPr>
        <p:spPr>
          <a:xfrm>
            <a:off x="5885744" y="3019796"/>
            <a:ext cx="2520280" cy="646331"/>
          </a:xfrm>
          <a:prstGeom prst="rect">
            <a:avLst/>
          </a:prstGeom>
          <a:noFill/>
        </p:spPr>
        <p:txBody>
          <a:bodyPr wrap="square" rtlCol="0">
            <a:spAutoFit/>
          </a:bodyPr>
          <a:lstStyle/>
          <a:p>
            <a:r>
              <a:rPr lang="es-EC" dirty="0" smtClean="0"/>
              <a:t>Valoración de activos</a:t>
            </a:r>
            <a:endParaRPr lang="es-EC" dirty="0"/>
          </a:p>
        </p:txBody>
      </p:sp>
      <p:sp>
        <p:nvSpPr>
          <p:cNvPr id="10" name="9 CuadroTexto"/>
          <p:cNvSpPr txBox="1"/>
          <p:nvPr/>
        </p:nvSpPr>
        <p:spPr>
          <a:xfrm>
            <a:off x="5848570" y="3989292"/>
            <a:ext cx="2520280" cy="646331"/>
          </a:xfrm>
          <a:prstGeom prst="rect">
            <a:avLst/>
          </a:prstGeom>
          <a:noFill/>
        </p:spPr>
        <p:txBody>
          <a:bodyPr wrap="square" rtlCol="0">
            <a:spAutoFit/>
          </a:bodyPr>
          <a:lstStyle/>
          <a:p>
            <a:r>
              <a:rPr lang="es-EC" dirty="0" smtClean="0"/>
              <a:t>Identificación de Riesgos</a:t>
            </a:r>
            <a:endParaRPr lang="es-EC" dirty="0"/>
          </a:p>
        </p:txBody>
      </p:sp>
      <p:sp>
        <p:nvSpPr>
          <p:cNvPr id="11" name="10 CuadroTexto"/>
          <p:cNvSpPr txBox="1"/>
          <p:nvPr/>
        </p:nvSpPr>
        <p:spPr>
          <a:xfrm>
            <a:off x="5848570" y="4797151"/>
            <a:ext cx="2210485" cy="646331"/>
          </a:xfrm>
          <a:prstGeom prst="rect">
            <a:avLst/>
          </a:prstGeom>
          <a:noFill/>
        </p:spPr>
        <p:txBody>
          <a:bodyPr wrap="square" rtlCol="0">
            <a:spAutoFit/>
          </a:bodyPr>
          <a:lstStyle/>
          <a:p>
            <a:r>
              <a:rPr lang="es-EC" dirty="0" smtClean="0"/>
              <a:t>Valoración de riesgos</a:t>
            </a:r>
            <a:endParaRPr lang="es-EC" dirty="0"/>
          </a:p>
        </p:txBody>
      </p:sp>
      <p:cxnSp>
        <p:nvCxnSpPr>
          <p:cNvPr id="12" name="11 Conector recto de flecha"/>
          <p:cNvCxnSpPr/>
          <p:nvPr/>
        </p:nvCxnSpPr>
        <p:spPr>
          <a:xfrm>
            <a:off x="3563888" y="1412776"/>
            <a:ext cx="2321856" cy="7200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971600" y="1591443"/>
            <a:ext cx="2808312" cy="2269605"/>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Abrir llave"/>
          <p:cNvSpPr/>
          <p:nvPr/>
        </p:nvSpPr>
        <p:spPr>
          <a:xfrm>
            <a:off x="5596542" y="2222834"/>
            <a:ext cx="504056" cy="3201744"/>
          </a:xfrm>
          <a:prstGeom prst="leftBrace">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20" name="19 Conector recto de flecha"/>
          <p:cNvCxnSpPr>
            <a:endCxn id="18" idx="1"/>
          </p:cNvCxnSpPr>
          <p:nvPr/>
        </p:nvCxnSpPr>
        <p:spPr>
          <a:xfrm>
            <a:off x="3779912" y="2726245"/>
            <a:ext cx="1816630" cy="109746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52485" y="0"/>
            <a:ext cx="8640960" cy="646331"/>
          </a:xfrm>
          <a:prstGeom prst="rect">
            <a:avLst/>
          </a:prstGeom>
          <a:noFill/>
        </p:spPr>
        <p:txBody>
          <a:bodyPr wrap="square" rtlCol="0">
            <a:spAutoFit/>
          </a:bodyPr>
          <a:lstStyle/>
          <a:p>
            <a:pPr algn="ctr"/>
            <a:r>
              <a:rPr lang="es-EC" b="1" dirty="0"/>
              <a:t>Relación de las mejores prácticas en cuanto a la identificación y valoración de activos y de </a:t>
            </a:r>
            <a:r>
              <a:rPr lang="es-EC" b="1" dirty="0" smtClean="0"/>
              <a:t>riesgos</a:t>
            </a:r>
            <a:endParaRPr lang="es-EC" b="1" dirty="0"/>
          </a:p>
        </p:txBody>
      </p:sp>
    </p:spTree>
    <p:extLst>
      <p:ext uri="{BB962C8B-B14F-4D97-AF65-F5344CB8AC3E}">
        <p14:creationId xmlns:p14="http://schemas.microsoft.com/office/powerpoint/2010/main" val="24436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71099D79-778E-4571-A2A4-02276C4BD829}" type="slidenum">
              <a:rPr lang="es-EC" smtClean="0"/>
              <a:t>28</a:t>
            </a:fld>
            <a:endParaRPr lang="es-EC"/>
          </a:p>
        </p:txBody>
      </p:sp>
      <p:sp>
        <p:nvSpPr>
          <p:cNvPr id="7" name="6 CuadroTexto"/>
          <p:cNvSpPr txBox="1"/>
          <p:nvPr/>
        </p:nvSpPr>
        <p:spPr>
          <a:xfrm>
            <a:off x="118562" y="188640"/>
            <a:ext cx="7261750"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Identificación de procesos críticos</a:t>
            </a:r>
            <a:endParaRPr lang="es-EC" sz="2400" b="1" dirty="0">
              <a:latin typeface="Times New Roman" pitchFamily="18" charset="0"/>
              <a:cs typeface="Times New Roman" pitchFamily="18" charset="0"/>
            </a:endParaRPr>
          </a:p>
        </p:txBody>
      </p:sp>
      <p:sp>
        <p:nvSpPr>
          <p:cNvPr id="8" name="7 CuadroTexto"/>
          <p:cNvSpPr txBox="1"/>
          <p:nvPr/>
        </p:nvSpPr>
        <p:spPr>
          <a:xfrm>
            <a:off x="143393" y="836712"/>
            <a:ext cx="8985530" cy="5170646"/>
          </a:xfrm>
          <a:prstGeom prst="rect">
            <a:avLst/>
          </a:prstGeom>
          <a:noFill/>
        </p:spPr>
        <p:txBody>
          <a:bodyPr wrap="square" rtlCol="0">
            <a:spAutoFit/>
          </a:bodyPr>
          <a:lstStyle/>
          <a:p>
            <a:r>
              <a:rPr lang="es-EC" dirty="0"/>
              <a:t>SECCIÓN II.- FACTORES DEL RIESGO OPERATIVO </a:t>
            </a:r>
          </a:p>
          <a:p>
            <a:pPr algn="just"/>
            <a:r>
              <a:rPr lang="es-EC" sz="1400" dirty="0" smtClean="0">
                <a:latin typeface="Times New Roman" pitchFamily="18" charset="0"/>
                <a:cs typeface="Times New Roman" pitchFamily="18" charset="0"/>
              </a:rPr>
              <a:t>ARTÍCULO  </a:t>
            </a:r>
            <a:r>
              <a:rPr lang="es-EC" sz="1400" dirty="0">
                <a:latin typeface="Times New Roman" pitchFamily="18" charset="0"/>
                <a:cs typeface="Times New Roman" pitchFamily="18" charset="0"/>
              </a:rPr>
              <a:t>4</a:t>
            </a:r>
            <a:r>
              <a:rPr lang="es-EC" sz="1400" dirty="0" smtClean="0">
                <a:latin typeface="Times New Roman" pitchFamily="18" charset="0"/>
                <a:cs typeface="Times New Roman" pitchFamily="18" charset="0"/>
              </a:rPr>
              <a:t>.-</a:t>
            </a:r>
            <a:endParaRPr lang="es-EC" sz="1400" dirty="0">
              <a:latin typeface="Times New Roman" pitchFamily="18" charset="0"/>
              <a:cs typeface="Times New Roman" pitchFamily="18" charset="0"/>
            </a:endParaRPr>
          </a:p>
          <a:p>
            <a:pPr algn="just"/>
            <a:r>
              <a:rPr lang="es-EC" sz="1400" dirty="0">
                <a:latin typeface="Times New Roman" pitchFamily="18" charset="0"/>
                <a:cs typeface="Times New Roman" pitchFamily="18" charset="0"/>
              </a:rPr>
              <a:t>4.1  </a:t>
            </a:r>
            <a:r>
              <a:rPr lang="es-EC" sz="1400" b="1" dirty="0">
                <a:latin typeface="Times New Roman" pitchFamily="18" charset="0"/>
                <a:cs typeface="Times New Roman" pitchFamily="18" charset="0"/>
              </a:rPr>
              <a:t>Procesos.- </a:t>
            </a:r>
            <a:r>
              <a:rPr lang="es-EC" sz="1400" dirty="0">
                <a:latin typeface="Times New Roman" pitchFamily="18" charset="0"/>
                <a:cs typeface="Times New Roman" pitchFamily="18" charset="0"/>
              </a:rPr>
              <a:t>Con el objeto de garantizar la optimización de los recursos y la </a:t>
            </a:r>
            <a:r>
              <a:rPr lang="es-EC" sz="1400" dirty="0" smtClean="0">
                <a:latin typeface="Times New Roman" pitchFamily="18" charset="0"/>
                <a:cs typeface="Times New Roman" pitchFamily="18" charset="0"/>
              </a:rPr>
              <a:t>estandarización </a:t>
            </a:r>
            <a:r>
              <a:rPr lang="es-EC" sz="1400" dirty="0">
                <a:latin typeface="Times New Roman" pitchFamily="18" charset="0"/>
                <a:cs typeface="Times New Roman" pitchFamily="18" charset="0"/>
              </a:rPr>
              <a:t>de las actividades, las instituciones controladas deben contar </a:t>
            </a:r>
            <a:r>
              <a:rPr lang="es-EC" sz="1400" dirty="0" smtClean="0">
                <a:latin typeface="Times New Roman" pitchFamily="18" charset="0"/>
                <a:cs typeface="Times New Roman" pitchFamily="18" charset="0"/>
              </a:rPr>
              <a:t>con procesos </a:t>
            </a:r>
            <a:r>
              <a:rPr lang="es-EC" sz="1400" dirty="0">
                <a:latin typeface="Times New Roman" pitchFamily="18" charset="0"/>
                <a:cs typeface="Times New Roman" pitchFamily="18" charset="0"/>
              </a:rPr>
              <a:t>definidos de conformidad con la estrategia y las políticas adoptadas, </a:t>
            </a:r>
            <a:r>
              <a:rPr lang="es-EC" sz="1400" dirty="0" smtClean="0">
                <a:latin typeface="Times New Roman" pitchFamily="18" charset="0"/>
                <a:cs typeface="Times New Roman" pitchFamily="18" charset="0"/>
              </a:rPr>
              <a:t>que deberán </a:t>
            </a:r>
            <a:r>
              <a:rPr lang="es-EC" sz="1400" dirty="0">
                <a:latin typeface="Times New Roman" pitchFamily="18" charset="0"/>
                <a:cs typeface="Times New Roman" pitchFamily="18" charset="0"/>
              </a:rPr>
              <a:t>ser agrupados de la siguiente manera: </a:t>
            </a:r>
          </a:p>
          <a:p>
            <a:pPr algn="just"/>
            <a:endParaRPr lang="es-EC" sz="1400" dirty="0">
              <a:latin typeface="Times New Roman" pitchFamily="18" charset="0"/>
              <a:cs typeface="Times New Roman" pitchFamily="18" charset="0"/>
            </a:endParaRPr>
          </a:p>
          <a:p>
            <a:pPr algn="just"/>
            <a:r>
              <a:rPr lang="es-EC" sz="1400" b="1" dirty="0">
                <a:latin typeface="Times New Roman" pitchFamily="18" charset="0"/>
                <a:cs typeface="Times New Roman" pitchFamily="18" charset="0"/>
              </a:rPr>
              <a:t>4.1.1 Procesos gobernantes o estratégicos.- </a:t>
            </a:r>
            <a:r>
              <a:rPr lang="es-EC" sz="1400" dirty="0">
                <a:latin typeface="Times New Roman" pitchFamily="18" charset="0"/>
                <a:cs typeface="Times New Roman" pitchFamily="18" charset="0"/>
              </a:rPr>
              <a:t>Se considerarán a aquellos que </a:t>
            </a:r>
            <a:r>
              <a:rPr lang="es-EC" sz="1400" dirty="0" smtClean="0">
                <a:latin typeface="Times New Roman" pitchFamily="18" charset="0"/>
                <a:cs typeface="Times New Roman" pitchFamily="18" charset="0"/>
              </a:rPr>
              <a:t>proporcionan </a:t>
            </a:r>
            <a:r>
              <a:rPr lang="es-EC" sz="1400" dirty="0">
                <a:latin typeface="Times New Roman" pitchFamily="18" charset="0"/>
                <a:cs typeface="Times New Roman" pitchFamily="18" charset="0"/>
              </a:rPr>
              <a:t>directrices a los demás procesos y son realizados por </a:t>
            </a:r>
            <a:r>
              <a:rPr lang="es-EC" sz="1400" dirty="0" smtClean="0">
                <a:latin typeface="Times New Roman" pitchFamily="18" charset="0"/>
                <a:cs typeface="Times New Roman" pitchFamily="18" charset="0"/>
              </a:rPr>
              <a:t>el directorio </a:t>
            </a:r>
            <a:r>
              <a:rPr lang="es-EC" sz="1400" dirty="0">
                <a:latin typeface="Times New Roman" pitchFamily="18" charset="0"/>
                <a:cs typeface="Times New Roman" pitchFamily="18" charset="0"/>
              </a:rPr>
              <a:t>u organismo que haga sus veces y por la alta gerencia para </a:t>
            </a:r>
            <a:r>
              <a:rPr lang="es-EC" sz="1400" dirty="0" smtClean="0">
                <a:latin typeface="Times New Roman" pitchFamily="18" charset="0"/>
                <a:cs typeface="Times New Roman" pitchFamily="18" charset="0"/>
              </a:rPr>
              <a:t>poder cumplir </a:t>
            </a:r>
            <a:r>
              <a:rPr lang="es-EC" sz="1400" dirty="0">
                <a:latin typeface="Times New Roman" pitchFamily="18" charset="0"/>
                <a:cs typeface="Times New Roman" pitchFamily="18" charset="0"/>
              </a:rPr>
              <a:t>con los objetivos y políticas institucionales. Se refieren a la </a:t>
            </a:r>
            <a:r>
              <a:rPr lang="es-EC" sz="1400" dirty="0" smtClean="0">
                <a:latin typeface="Times New Roman" pitchFamily="18" charset="0"/>
                <a:cs typeface="Times New Roman" pitchFamily="18" charset="0"/>
              </a:rPr>
              <a:t>planificación </a:t>
            </a:r>
            <a:r>
              <a:rPr lang="es-EC" sz="1400" dirty="0">
                <a:latin typeface="Times New Roman" pitchFamily="18" charset="0"/>
                <a:cs typeface="Times New Roman" pitchFamily="18" charset="0"/>
              </a:rPr>
              <a:t>estratégica, los lineamientos de acción básicos, la </a:t>
            </a:r>
            <a:r>
              <a:rPr lang="es-EC" sz="1400" dirty="0" smtClean="0">
                <a:latin typeface="Times New Roman" pitchFamily="18" charset="0"/>
                <a:cs typeface="Times New Roman" pitchFamily="18" charset="0"/>
              </a:rPr>
              <a:t>estructura organizacional</a:t>
            </a:r>
            <a:r>
              <a:rPr lang="es-EC" sz="1400" dirty="0">
                <a:latin typeface="Times New Roman" pitchFamily="18" charset="0"/>
                <a:cs typeface="Times New Roman" pitchFamily="18" charset="0"/>
              </a:rPr>
              <a:t>, la administración integral de riesgos, entre otros; </a:t>
            </a:r>
          </a:p>
          <a:p>
            <a:pPr algn="just"/>
            <a:endParaRPr lang="es-EC" sz="1400" b="1" dirty="0">
              <a:latin typeface="Times New Roman" pitchFamily="18" charset="0"/>
              <a:cs typeface="Times New Roman" pitchFamily="18" charset="0"/>
            </a:endParaRPr>
          </a:p>
          <a:p>
            <a:pPr algn="just"/>
            <a:r>
              <a:rPr lang="es-EC" sz="1400" b="1" dirty="0">
                <a:latin typeface="Times New Roman" pitchFamily="18" charset="0"/>
                <a:cs typeface="Times New Roman" pitchFamily="18" charset="0"/>
              </a:rPr>
              <a:t>4.1.2 Procesos productivos, fundamentales u operativos.- </a:t>
            </a:r>
            <a:r>
              <a:rPr lang="es-EC" sz="1400" dirty="0">
                <a:latin typeface="Times New Roman" pitchFamily="18" charset="0"/>
                <a:cs typeface="Times New Roman" pitchFamily="18" charset="0"/>
              </a:rPr>
              <a:t>Son los procesos  </a:t>
            </a:r>
            <a:r>
              <a:rPr lang="es-EC" sz="1400" dirty="0" smtClean="0">
                <a:latin typeface="Times New Roman" pitchFamily="18" charset="0"/>
                <a:cs typeface="Times New Roman" pitchFamily="18" charset="0"/>
              </a:rPr>
              <a:t>esenciales </a:t>
            </a:r>
            <a:r>
              <a:rPr lang="es-EC" sz="1400" dirty="0">
                <a:latin typeface="Times New Roman" pitchFamily="18" charset="0"/>
                <a:cs typeface="Times New Roman" pitchFamily="18" charset="0"/>
              </a:rPr>
              <a:t>de la entidad destinados a llevar a cabo las actividades </a:t>
            </a:r>
            <a:r>
              <a:rPr lang="es-EC" sz="1400" dirty="0" smtClean="0">
                <a:latin typeface="Times New Roman" pitchFamily="18" charset="0"/>
                <a:cs typeface="Times New Roman" pitchFamily="18" charset="0"/>
              </a:rPr>
              <a:t>que permitan </a:t>
            </a:r>
            <a:r>
              <a:rPr lang="es-EC" sz="1400" dirty="0">
                <a:latin typeface="Times New Roman" pitchFamily="18" charset="0"/>
                <a:cs typeface="Times New Roman" pitchFamily="18" charset="0"/>
              </a:rPr>
              <a:t>ejecutar efectivamente las políticas y estrategias relacionadas </a:t>
            </a:r>
            <a:r>
              <a:rPr lang="es-EC" sz="1400" dirty="0" smtClean="0">
                <a:latin typeface="Times New Roman" pitchFamily="18" charset="0"/>
                <a:cs typeface="Times New Roman" pitchFamily="18" charset="0"/>
              </a:rPr>
              <a:t>con la </a:t>
            </a:r>
            <a:r>
              <a:rPr lang="es-EC" sz="1400" dirty="0">
                <a:latin typeface="Times New Roman" pitchFamily="18" charset="0"/>
                <a:cs typeface="Times New Roman" pitchFamily="18" charset="0"/>
              </a:rPr>
              <a:t>calidad de los productos o servicios que ofrecen a sus clientes; y, </a:t>
            </a:r>
          </a:p>
          <a:p>
            <a:pPr algn="just"/>
            <a:endParaRPr lang="es-EC" sz="1400" dirty="0">
              <a:latin typeface="Times New Roman" pitchFamily="18" charset="0"/>
              <a:cs typeface="Times New Roman" pitchFamily="18" charset="0"/>
            </a:endParaRPr>
          </a:p>
          <a:p>
            <a:pPr algn="just"/>
            <a:r>
              <a:rPr lang="es-EC" sz="1400" b="1" dirty="0">
                <a:latin typeface="Times New Roman" pitchFamily="18" charset="0"/>
                <a:cs typeface="Times New Roman" pitchFamily="18" charset="0"/>
              </a:rPr>
              <a:t>4.1.3 Procesos habilitantes, de soporte o apoyo.- </a:t>
            </a:r>
            <a:r>
              <a:rPr lang="es-EC" sz="1400" dirty="0">
                <a:latin typeface="Times New Roman" pitchFamily="18" charset="0"/>
                <a:cs typeface="Times New Roman" pitchFamily="18" charset="0"/>
              </a:rPr>
              <a:t>Son aquellos que  apoyan a </a:t>
            </a:r>
            <a:r>
              <a:rPr lang="es-EC" sz="1400" dirty="0" smtClean="0">
                <a:latin typeface="Times New Roman" pitchFamily="18" charset="0"/>
                <a:cs typeface="Times New Roman" pitchFamily="18" charset="0"/>
              </a:rPr>
              <a:t>los </a:t>
            </a:r>
            <a:r>
              <a:rPr lang="es-EC" sz="1400" dirty="0">
                <a:latin typeface="Times New Roman" pitchFamily="18" charset="0"/>
                <a:cs typeface="Times New Roman" pitchFamily="18" charset="0"/>
              </a:rPr>
              <a:t>procesos gobernantes y productivos, se encargan de </a:t>
            </a:r>
            <a:r>
              <a:rPr lang="es-EC" sz="1400" dirty="0" smtClean="0">
                <a:latin typeface="Times New Roman" pitchFamily="18" charset="0"/>
                <a:cs typeface="Times New Roman" pitchFamily="18" charset="0"/>
              </a:rPr>
              <a:t>proporcionar personal </a:t>
            </a:r>
            <a:r>
              <a:rPr lang="es-EC" sz="1400" dirty="0">
                <a:latin typeface="Times New Roman" pitchFamily="18" charset="0"/>
                <a:cs typeface="Times New Roman" pitchFamily="18" charset="0"/>
              </a:rPr>
              <a:t>competente, reducir los riesgos del trabajo, preservar la calidad </a:t>
            </a:r>
            <a:r>
              <a:rPr lang="es-EC" sz="1400" dirty="0" smtClean="0">
                <a:latin typeface="Times New Roman" pitchFamily="18" charset="0"/>
                <a:cs typeface="Times New Roman" pitchFamily="18" charset="0"/>
              </a:rPr>
              <a:t>de los </a:t>
            </a:r>
            <a:r>
              <a:rPr lang="es-EC" sz="1400" dirty="0">
                <a:latin typeface="Times New Roman" pitchFamily="18" charset="0"/>
                <a:cs typeface="Times New Roman" pitchFamily="18" charset="0"/>
              </a:rPr>
              <a:t>materiales, equipos y herramientas, mantener las condiciones </a:t>
            </a:r>
            <a:r>
              <a:rPr lang="es-EC" sz="1400" dirty="0" smtClean="0">
                <a:latin typeface="Times New Roman" pitchFamily="18" charset="0"/>
                <a:cs typeface="Times New Roman" pitchFamily="18" charset="0"/>
              </a:rPr>
              <a:t>de operatividad </a:t>
            </a:r>
            <a:r>
              <a:rPr lang="es-EC" sz="1400" dirty="0">
                <a:latin typeface="Times New Roman" pitchFamily="18" charset="0"/>
                <a:cs typeface="Times New Roman" pitchFamily="18" charset="0"/>
              </a:rPr>
              <a:t>y funcionamiento, coordinar y controlar la eficacia del</a:t>
            </a:r>
          </a:p>
          <a:p>
            <a:pPr algn="just"/>
            <a:r>
              <a:rPr lang="es-EC" sz="1400" dirty="0">
                <a:latin typeface="Times New Roman" pitchFamily="18" charset="0"/>
                <a:cs typeface="Times New Roman" pitchFamily="18" charset="0"/>
              </a:rPr>
              <a:t>desempeño administrativo y la optimización de los recursos.  </a:t>
            </a:r>
          </a:p>
          <a:p>
            <a:pPr algn="just"/>
            <a:endParaRPr lang="es-EC" sz="1400" dirty="0">
              <a:latin typeface="Times New Roman" pitchFamily="18" charset="0"/>
              <a:cs typeface="Times New Roman" pitchFamily="18" charset="0"/>
            </a:endParaRPr>
          </a:p>
          <a:p>
            <a:pPr algn="just"/>
            <a:r>
              <a:rPr lang="es-EC" sz="1400" dirty="0">
                <a:latin typeface="Times New Roman" pitchFamily="18" charset="0"/>
                <a:cs typeface="Times New Roman" pitchFamily="18" charset="0"/>
              </a:rPr>
              <a:t>Identificados los procesos críticos, se implantarán mecanismos o alternativas </a:t>
            </a:r>
            <a:r>
              <a:rPr lang="es-EC" sz="1400" dirty="0" smtClean="0">
                <a:latin typeface="Times New Roman" pitchFamily="18" charset="0"/>
                <a:cs typeface="Times New Roman" pitchFamily="18" charset="0"/>
              </a:rPr>
              <a:t>que ayuden </a:t>
            </a:r>
            <a:r>
              <a:rPr lang="es-EC" sz="1400" dirty="0">
                <a:latin typeface="Times New Roman" pitchFamily="18" charset="0"/>
                <a:cs typeface="Times New Roman" pitchFamily="18" charset="0"/>
              </a:rPr>
              <a:t>a la entidad a evitar incurrir en pérdidas o poner en riesgo la continuidad </a:t>
            </a:r>
            <a:r>
              <a:rPr lang="es-EC" sz="1400" dirty="0" smtClean="0">
                <a:latin typeface="Times New Roman" pitchFamily="18" charset="0"/>
                <a:cs typeface="Times New Roman" pitchFamily="18" charset="0"/>
              </a:rPr>
              <a:t>del negocio </a:t>
            </a:r>
            <a:r>
              <a:rPr lang="es-EC" sz="1400" dirty="0">
                <a:latin typeface="Times New Roman" pitchFamily="18" charset="0"/>
                <a:cs typeface="Times New Roman" pitchFamily="18" charset="0"/>
              </a:rPr>
              <a:t>y sus </a:t>
            </a:r>
            <a:r>
              <a:rPr lang="es-EC" sz="1400" dirty="0" smtClean="0">
                <a:latin typeface="Times New Roman" pitchFamily="18" charset="0"/>
                <a:cs typeface="Times New Roman" pitchFamily="18" charset="0"/>
              </a:rPr>
              <a:t>operaciones</a:t>
            </a:r>
            <a:r>
              <a:rPr lang="es-EC" sz="1400" dirty="0">
                <a:latin typeface="Times New Roman" pitchFamily="18" charset="0"/>
                <a:cs typeface="Times New Roman" pitchFamily="18" charset="0"/>
              </a:rPr>
              <a:t>.</a:t>
            </a:r>
          </a:p>
          <a:p>
            <a:endParaRPr lang="es-EC" dirty="0"/>
          </a:p>
        </p:txBody>
      </p:sp>
    </p:spTree>
    <p:extLst>
      <p:ext uri="{BB962C8B-B14F-4D97-AF65-F5344CB8AC3E}">
        <p14:creationId xmlns:p14="http://schemas.microsoft.com/office/powerpoint/2010/main" val="3404828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3674" y="5526452"/>
            <a:ext cx="8640960" cy="369332"/>
          </a:xfrm>
          <a:prstGeom prst="rect">
            <a:avLst/>
          </a:prstGeom>
          <a:noFill/>
        </p:spPr>
        <p:txBody>
          <a:bodyPr wrap="square" rtlCol="0">
            <a:spAutoFit/>
          </a:bodyPr>
          <a:lstStyle/>
          <a:p>
            <a:pPr algn="just"/>
            <a:r>
              <a:rPr lang="es-ES" b="1" dirty="0" smtClean="0">
                <a:latin typeface="Times New Roman" pitchFamily="18" charset="0"/>
                <a:cs typeface="Times New Roman" pitchFamily="18" charset="0"/>
              </a:rPr>
              <a:t>Personas .- </a:t>
            </a:r>
            <a:r>
              <a:rPr lang="es-ES" dirty="0" smtClean="0">
                <a:latin typeface="Times New Roman" pitchFamily="18" charset="0"/>
                <a:cs typeface="Times New Roman" pitchFamily="18" charset="0"/>
              </a:rPr>
              <a:t>Todo el personal que es parte de un proceso.</a:t>
            </a:r>
          </a:p>
        </p:txBody>
      </p:sp>
      <p:sp>
        <p:nvSpPr>
          <p:cNvPr id="5" name="4 CuadroTexto"/>
          <p:cNvSpPr txBox="1"/>
          <p:nvPr/>
        </p:nvSpPr>
        <p:spPr>
          <a:xfrm>
            <a:off x="951527" y="428458"/>
            <a:ext cx="1296144" cy="369332"/>
          </a:xfrm>
          <a:prstGeom prst="rect">
            <a:avLst/>
          </a:prstGeom>
          <a:noFill/>
        </p:spPr>
        <p:txBody>
          <a:bodyPr wrap="square" rtlCol="0">
            <a:spAutoFit/>
          </a:bodyPr>
          <a:lstStyle/>
          <a:p>
            <a:r>
              <a:rPr lang="es-EC" b="1" dirty="0" smtClean="0"/>
              <a:t>ISO27000</a:t>
            </a:r>
            <a:endParaRPr lang="es-EC" b="1" dirty="0"/>
          </a:p>
        </p:txBody>
      </p:sp>
      <p:sp>
        <p:nvSpPr>
          <p:cNvPr id="7" name="6 CuadroTexto"/>
          <p:cNvSpPr txBox="1"/>
          <p:nvPr/>
        </p:nvSpPr>
        <p:spPr>
          <a:xfrm>
            <a:off x="3281448" y="412946"/>
            <a:ext cx="1224134" cy="369332"/>
          </a:xfrm>
          <a:prstGeom prst="rect">
            <a:avLst/>
          </a:prstGeom>
          <a:noFill/>
        </p:spPr>
        <p:txBody>
          <a:bodyPr wrap="square" rtlCol="0">
            <a:spAutoFit/>
          </a:bodyPr>
          <a:lstStyle/>
          <a:p>
            <a:r>
              <a:rPr lang="es-EC" b="1" dirty="0" smtClean="0"/>
              <a:t>COBIT</a:t>
            </a:r>
            <a:endParaRPr lang="es-EC" b="1" dirty="0"/>
          </a:p>
        </p:txBody>
      </p:sp>
      <p:sp>
        <p:nvSpPr>
          <p:cNvPr id="8" name="7 CuadroTexto"/>
          <p:cNvSpPr txBox="1"/>
          <p:nvPr/>
        </p:nvSpPr>
        <p:spPr>
          <a:xfrm>
            <a:off x="5123502" y="407742"/>
            <a:ext cx="2304256" cy="369332"/>
          </a:xfrm>
          <a:prstGeom prst="rect">
            <a:avLst/>
          </a:prstGeom>
          <a:noFill/>
        </p:spPr>
        <p:txBody>
          <a:bodyPr wrap="square" rtlCol="0">
            <a:spAutoFit/>
          </a:bodyPr>
          <a:lstStyle/>
          <a:p>
            <a:pPr algn="ctr"/>
            <a:r>
              <a:rPr lang="es-EC" b="1" dirty="0" smtClean="0"/>
              <a:t>ITIL</a:t>
            </a:r>
            <a:endParaRPr lang="es-EC" b="1" dirty="0"/>
          </a:p>
        </p:txBody>
      </p:sp>
      <p:sp>
        <p:nvSpPr>
          <p:cNvPr id="9" name="8 CuadroTexto"/>
          <p:cNvSpPr txBox="1"/>
          <p:nvPr/>
        </p:nvSpPr>
        <p:spPr>
          <a:xfrm>
            <a:off x="-7361" y="0"/>
            <a:ext cx="5947513" cy="461665"/>
          </a:xfrm>
          <a:prstGeom prst="rect">
            <a:avLst/>
          </a:prstGeom>
          <a:noFill/>
        </p:spPr>
        <p:txBody>
          <a:bodyPr wrap="square" rtlCol="0">
            <a:spAutoFit/>
          </a:bodyPr>
          <a:lstStyle/>
          <a:p>
            <a:r>
              <a:rPr lang="es-EC" sz="2400" b="1" dirty="0" smtClean="0">
                <a:latin typeface="Times New Roman" pitchFamily="18" charset="0"/>
                <a:cs typeface="Times New Roman" pitchFamily="18" charset="0"/>
              </a:rPr>
              <a:t>Identificación de activos de información</a:t>
            </a:r>
            <a:endParaRPr lang="es-EC" sz="2400" b="1" dirty="0">
              <a:latin typeface="Times New Roman" pitchFamily="18" charset="0"/>
              <a:cs typeface="Times New Roman" pitchFamily="18" charset="0"/>
            </a:endParaRPr>
          </a:p>
        </p:txBody>
      </p:sp>
      <p:sp>
        <p:nvSpPr>
          <p:cNvPr id="10" name="9 CuadroTexto"/>
          <p:cNvSpPr txBox="1"/>
          <p:nvPr/>
        </p:nvSpPr>
        <p:spPr>
          <a:xfrm>
            <a:off x="899592" y="776049"/>
            <a:ext cx="1728192"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Información</a:t>
            </a:r>
            <a:endParaRPr lang="es-EC" sz="2000" dirty="0">
              <a:latin typeface="Times New Roman" pitchFamily="18" charset="0"/>
              <a:cs typeface="Times New Roman" pitchFamily="18" charset="0"/>
            </a:endParaRPr>
          </a:p>
        </p:txBody>
      </p:sp>
      <p:sp>
        <p:nvSpPr>
          <p:cNvPr id="11" name="10 CuadroTexto"/>
          <p:cNvSpPr txBox="1"/>
          <p:nvPr/>
        </p:nvSpPr>
        <p:spPr>
          <a:xfrm>
            <a:off x="5665125" y="753119"/>
            <a:ext cx="1728192"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Información</a:t>
            </a:r>
            <a:endParaRPr lang="es-EC" sz="2000" dirty="0">
              <a:latin typeface="Times New Roman" pitchFamily="18" charset="0"/>
              <a:cs typeface="Times New Roman" pitchFamily="18" charset="0"/>
            </a:endParaRPr>
          </a:p>
        </p:txBody>
      </p:sp>
      <p:sp>
        <p:nvSpPr>
          <p:cNvPr id="12" name="11 CuadroTexto"/>
          <p:cNvSpPr txBox="1"/>
          <p:nvPr/>
        </p:nvSpPr>
        <p:spPr>
          <a:xfrm>
            <a:off x="3292755" y="753119"/>
            <a:ext cx="1728192"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Información</a:t>
            </a:r>
            <a:endParaRPr lang="es-EC" sz="2000" dirty="0">
              <a:latin typeface="Times New Roman" pitchFamily="18" charset="0"/>
              <a:cs typeface="Times New Roman" pitchFamily="18" charset="0"/>
            </a:endParaRPr>
          </a:p>
        </p:txBody>
      </p:sp>
      <p:sp>
        <p:nvSpPr>
          <p:cNvPr id="13" name="12 CuadroTexto"/>
          <p:cNvSpPr txBox="1"/>
          <p:nvPr/>
        </p:nvSpPr>
        <p:spPr>
          <a:xfrm>
            <a:off x="899592" y="1142417"/>
            <a:ext cx="1512168"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Software</a:t>
            </a:r>
            <a:endParaRPr lang="es-EC" sz="2000" dirty="0">
              <a:latin typeface="Times New Roman" pitchFamily="18" charset="0"/>
              <a:cs typeface="Times New Roman" pitchFamily="18" charset="0"/>
            </a:endParaRPr>
          </a:p>
        </p:txBody>
      </p:sp>
      <p:sp>
        <p:nvSpPr>
          <p:cNvPr id="14" name="13 CuadroTexto"/>
          <p:cNvSpPr txBox="1"/>
          <p:nvPr/>
        </p:nvSpPr>
        <p:spPr>
          <a:xfrm>
            <a:off x="3275856" y="1044711"/>
            <a:ext cx="1620179"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Aplicaciones</a:t>
            </a:r>
            <a:endParaRPr lang="es-EC" sz="2000" dirty="0">
              <a:latin typeface="Times New Roman" pitchFamily="18" charset="0"/>
              <a:cs typeface="Times New Roman" pitchFamily="18" charset="0"/>
            </a:endParaRPr>
          </a:p>
        </p:txBody>
      </p:sp>
      <p:sp>
        <p:nvSpPr>
          <p:cNvPr id="15" name="14 CuadroTexto"/>
          <p:cNvSpPr txBox="1"/>
          <p:nvPr/>
        </p:nvSpPr>
        <p:spPr>
          <a:xfrm>
            <a:off x="5701129" y="1044710"/>
            <a:ext cx="1728192"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Aplicaciones</a:t>
            </a:r>
            <a:endParaRPr lang="es-EC" sz="2000" dirty="0">
              <a:latin typeface="Times New Roman" pitchFamily="18" charset="0"/>
              <a:cs typeface="Times New Roman" pitchFamily="18" charset="0"/>
            </a:endParaRPr>
          </a:p>
        </p:txBody>
      </p:sp>
      <p:sp>
        <p:nvSpPr>
          <p:cNvPr id="16" name="15 CuadroTexto"/>
          <p:cNvSpPr txBox="1"/>
          <p:nvPr/>
        </p:nvSpPr>
        <p:spPr>
          <a:xfrm>
            <a:off x="899592" y="1460238"/>
            <a:ext cx="1512168"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Equipos</a:t>
            </a:r>
            <a:endParaRPr lang="es-EC" sz="2000" dirty="0">
              <a:latin typeface="Times New Roman" pitchFamily="18" charset="0"/>
              <a:cs typeface="Times New Roman" pitchFamily="18" charset="0"/>
            </a:endParaRPr>
          </a:p>
        </p:txBody>
      </p:sp>
      <p:sp>
        <p:nvSpPr>
          <p:cNvPr id="17" name="16 CuadroTexto"/>
          <p:cNvSpPr txBox="1"/>
          <p:nvPr/>
        </p:nvSpPr>
        <p:spPr>
          <a:xfrm>
            <a:off x="3275856" y="1414043"/>
            <a:ext cx="1872210"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Infraestructura</a:t>
            </a:r>
            <a:endParaRPr lang="es-EC" sz="2000" dirty="0">
              <a:latin typeface="Times New Roman" pitchFamily="18" charset="0"/>
              <a:cs typeface="Times New Roman" pitchFamily="18" charset="0"/>
            </a:endParaRPr>
          </a:p>
        </p:txBody>
      </p:sp>
      <p:sp>
        <p:nvSpPr>
          <p:cNvPr id="18" name="17 CuadroTexto"/>
          <p:cNvSpPr txBox="1"/>
          <p:nvPr/>
        </p:nvSpPr>
        <p:spPr>
          <a:xfrm>
            <a:off x="5686696" y="1448416"/>
            <a:ext cx="1872210"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Infraestructura</a:t>
            </a:r>
            <a:endParaRPr lang="es-EC" sz="2000" dirty="0">
              <a:latin typeface="Times New Roman" pitchFamily="18" charset="0"/>
              <a:cs typeface="Times New Roman" pitchFamily="18" charset="0"/>
            </a:endParaRPr>
          </a:p>
        </p:txBody>
      </p:sp>
      <p:sp>
        <p:nvSpPr>
          <p:cNvPr id="19" name="18 CuadroTexto"/>
          <p:cNvSpPr txBox="1"/>
          <p:nvPr/>
        </p:nvSpPr>
        <p:spPr>
          <a:xfrm>
            <a:off x="899592" y="1830775"/>
            <a:ext cx="2016224"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Personas</a:t>
            </a:r>
            <a:endParaRPr lang="es-EC" sz="2000" dirty="0">
              <a:latin typeface="Times New Roman" pitchFamily="18" charset="0"/>
              <a:cs typeface="Times New Roman" pitchFamily="18" charset="0"/>
            </a:endParaRPr>
          </a:p>
        </p:txBody>
      </p:sp>
      <p:sp>
        <p:nvSpPr>
          <p:cNvPr id="20" name="19 CuadroTexto"/>
          <p:cNvSpPr txBox="1"/>
          <p:nvPr/>
        </p:nvSpPr>
        <p:spPr>
          <a:xfrm>
            <a:off x="3325642" y="1811897"/>
            <a:ext cx="2016224"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Personas</a:t>
            </a:r>
            <a:endParaRPr lang="es-EC" sz="2000" dirty="0">
              <a:latin typeface="Times New Roman" pitchFamily="18" charset="0"/>
              <a:cs typeface="Times New Roman" pitchFamily="18" charset="0"/>
            </a:endParaRPr>
          </a:p>
        </p:txBody>
      </p:sp>
      <p:sp>
        <p:nvSpPr>
          <p:cNvPr id="21" name="20 CuadroTexto"/>
          <p:cNvSpPr txBox="1"/>
          <p:nvPr/>
        </p:nvSpPr>
        <p:spPr>
          <a:xfrm>
            <a:off x="5728160" y="1811897"/>
            <a:ext cx="2016224"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Personas</a:t>
            </a:r>
            <a:endParaRPr lang="es-EC" sz="2000" dirty="0">
              <a:latin typeface="Times New Roman" pitchFamily="18" charset="0"/>
              <a:cs typeface="Times New Roman" pitchFamily="18" charset="0"/>
            </a:endParaRPr>
          </a:p>
        </p:txBody>
      </p:sp>
      <p:sp>
        <p:nvSpPr>
          <p:cNvPr id="22" name="21 CuadroTexto"/>
          <p:cNvSpPr txBox="1"/>
          <p:nvPr/>
        </p:nvSpPr>
        <p:spPr>
          <a:xfrm>
            <a:off x="889982" y="2212007"/>
            <a:ext cx="1404156"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Servicios</a:t>
            </a:r>
            <a:endParaRPr lang="es-EC" sz="2000" dirty="0">
              <a:latin typeface="Times New Roman" pitchFamily="18" charset="0"/>
              <a:cs typeface="Times New Roman" pitchFamily="18" charset="0"/>
            </a:endParaRPr>
          </a:p>
        </p:txBody>
      </p:sp>
      <p:sp>
        <p:nvSpPr>
          <p:cNvPr id="23" name="22 CuadroTexto"/>
          <p:cNvSpPr txBox="1"/>
          <p:nvPr/>
        </p:nvSpPr>
        <p:spPr>
          <a:xfrm>
            <a:off x="870225" y="2610433"/>
            <a:ext cx="1691803"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Reputación</a:t>
            </a:r>
            <a:endParaRPr lang="es-EC" sz="2000" dirty="0">
              <a:latin typeface="Times New Roman" pitchFamily="18" charset="0"/>
              <a:cs typeface="Times New Roman" pitchFamily="18" charset="0"/>
            </a:endParaRPr>
          </a:p>
        </p:txBody>
      </p:sp>
      <p:sp>
        <p:nvSpPr>
          <p:cNvPr id="24" name="23 CuadroTexto"/>
          <p:cNvSpPr txBox="1"/>
          <p:nvPr/>
        </p:nvSpPr>
        <p:spPr>
          <a:xfrm>
            <a:off x="5728160" y="2137468"/>
            <a:ext cx="1215558"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Gestión</a:t>
            </a:r>
            <a:endParaRPr lang="es-EC" sz="2000" dirty="0">
              <a:latin typeface="Times New Roman" pitchFamily="18" charset="0"/>
              <a:cs typeface="Times New Roman" pitchFamily="18" charset="0"/>
            </a:endParaRPr>
          </a:p>
        </p:txBody>
      </p:sp>
      <p:sp>
        <p:nvSpPr>
          <p:cNvPr id="25" name="24 CuadroTexto"/>
          <p:cNvSpPr txBox="1"/>
          <p:nvPr/>
        </p:nvSpPr>
        <p:spPr>
          <a:xfrm>
            <a:off x="5727770" y="2510897"/>
            <a:ext cx="2088232"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Organización</a:t>
            </a:r>
            <a:endParaRPr lang="es-EC" sz="2000" dirty="0">
              <a:latin typeface="Times New Roman" pitchFamily="18" charset="0"/>
              <a:cs typeface="Times New Roman" pitchFamily="18" charset="0"/>
            </a:endParaRPr>
          </a:p>
        </p:txBody>
      </p:sp>
      <p:sp>
        <p:nvSpPr>
          <p:cNvPr id="26" name="25 CuadroTexto"/>
          <p:cNvSpPr txBox="1"/>
          <p:nvPr/>
        </p:nvSpPr>
        <p:spPr>
          <a:xfrm>
            <a:off x="5752722" y="2810488"/>
            <a:ext cx="1224136"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Procesos</a:t>
            </a:r>
            <a:endParaRPr lang="es-EC" sz="2000" dirty="0">
              <a:latin typeface="Times New Roman" pitchFamily="18" charset="0"/>
              <a:cs typeface="Times New Roman" pitchFamily="18" charset="0"/>
            </a:endParaRPr>
          </a:p>
        </p:txBody>
      </p:sp>
      <p:sp>
        <p:nvSpPr>
          <p:cNvPr id="27" name="26 CuadroTexto"/>
          <p:cNvSpPr txBox="1"/>
          <p:nvPr/>
        </p:nvSpPr>
        <p:spPr>
          <a:xfrm>
            <a:off x="5752722" y="3097545"/>
            <a:ext cx="1800200"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Conocimiento</a:t>
            </a:r>
            <a:endParaRPr lang="es-EC" sz="2000" dirty="0">
              <a:latin typeface="Times New Roman" pitchFamily="18" charset="0"/>
              <a:cs typeface="Times New Roman" pitchFamily="18" charset="0"/>
            </a:endParaRPr>
          </a:p>
        </p:txBody>
      </p:sp>
      <p:sp>
        <p:nvSpPr>
          <p:cNvPr id="28" name="27 CuadroTexto"/>
          <p:cNvSpPr txBox="1"/>
          <p:nvPr/>
        </p:nvSpPr>
        <p:spPr>
          <a:xfrm>
            <a:off x="5705023" y="3453791"/>
            <a:ext cx="2232248" cy="400110"/>
          </a:xfrm>
          <a:prstGeom prst="rect">
            <a:avLst/>
          </a:prstGeom>
          <a:noFill/>
        </p:spPr>
        <p:txBody>
          <a:bodyPr wrap="square" rtlCol="0">
            <a:spAutoFit/>
          </a:bodyPr>
          <a:lstStyle/>
          <a:p>
            <a:r>
              <a:rPr lang="es-EC" sz="2000" dirty="0" smtClean="0">
                <a:latin typeface="Times New Roman" pitchFamily="18" charset="0"/>
                <a:cs typeface="Times New Roman" pitchFamily="18" charset="0"/>
              </a:rPr>
              <a:t>Capital Financiero</a:t>
            </a:r>
            <a:endParaRPr lang="es-EC" sz="2000" dirty="0">
              <a:latin typeface="Times New Roman" pitchFamily="18" charset="0"/>
              <a:cs typeface="Times New Roman" pitchFamily="18" charset="0"/>
            </a:endParaRPr>
          </a:p>
        </p:txBody>
      </p:sp>
      <p:sp>
        <p:nvSpPr>
          <p:cNvPr id="3" name="2 Marcador de número de diapositiva"/>
          <p:cNvSpPr>
            <a:spLocks noGrp="1"/>
          </p:cNvSpPr>
          <p:nvPr>
            <p:ph type="sldNum" sz="quarter" idx="12"/>
          </p:nvPr>
        </p:nvSpPr>
        <p:spPr/>
        <p:txBody>
          <a:bodyPr/>
          <a:lstStyle/>
          <a:p>
            <a:fld id="{71099D79-778E-4571-A2A4-02276C4BD829}" type="slidenum">
              <a:rPr lang="es-EC" smtClean="0"/>
              <a:t>29</a:t>
            </a:fld>
            <a:endParaRPr lang="es-EC"/>
          </a:p>
        </p:txBody>
      </p:sp>
      <p:sp>
        <p:nvSpPr>
          <p:cNvPr id="6" name="5 CuadroTexto"/>
          <p:cNvSpPr txBox="1"/>
          <p:nvPr/>
        </p:nvSpPr>
        <p:spPr>
          <a:xfrm>
            <a:off x="333674" y="3893674"/>
            <a:ext cx="8640960" cy="646331"/>
          </a:xfrm>
          <a:prstGeom prst="rect">
            <a:avLst/>
          </a:prstGeom>
          <a:noFill/>
        </p:spPr>
        <p:txBody>
          <a:bodyPr wrap="square" rtlCol="0">
            <a:spAutoFit/>
          </a:bodyPr>
          <a:lstStyle/>
          <a:p>
            <a:r>
              <a:rPr lang="es-ES" b="1" dirty="0">
                <a:latin typeface="Times New Roman" pitchFamily="18" charset="0"/>
                <a:cs typeface="Times New Roman" pitchFamily="18" charset="0"/>
              </a:rPr>
              <a:t>Información.-</a:t>
            </a:r>
            <a:r>
              <a:rPr lang="es-ES" dirty="0">
                <a:latin typeface="Times New Roman" pitchFamily="18" charset="0"/>
                <a:cs typeface="Times New Roman" pitchFamily="18" charset="0"/>
              </a:rPr>
              <a:t>  datos estructurados referentes al negocio : bases de datos, archivos, manuales, procedimientos operativos etc</a:t>
            </a:r>
            <a:r>
              <a:rPr lang="es-ES"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29" name="28 CuadroTexto"/>
          <p:cNvSpPr txBox="1"/>
          <p:nvPr/>
        </p:nvSpPr>
        <p:spPr>
          <a:xfrm>
            <a:off x="333674" y="4510789"/>
            <a:ext cx="8208912" cy="369332"/>
          </a:xfrm>
          <a:prstGeom prst="rect">
            <a:avLst/>
          </a:prstGeom>
          <a:noFill/>
        </p:spPr>
        <p:txBody>
          <a:bodyPr wrap="square" rtlCol="0">
            <a:spAutoFit/>
          </a:bodyPr>
          <a:lstStyle/>
          <a:p>
            <a:r>
              <a:rPr lang="es-ES" b="1" dirty="0">
                <a:latin typeface="Times New Roman" pitchFamily="18" charset="0"/>
                <a:cs typeface="Times New Roman" pitchFamily="18" charset="0"/>
              </a:rPr>
              <a:t>Software/aplicación.- </a:t>
            </a:r>
            <a:r>
              <a:rPr lang="es-ES" dirty="0">
                <a:latin typeface="Times New Roman" pitchFamily="18" charset="0"/>
                <a:cs typeface="Times New Roman" pitchFamily="18" charset="0"/>
              </a:rPr>
              <a:t>aplicaciones y componentes informáticos</a:t>
            </a:r>
            <a:r>
              <a:rPr lang="es-ES"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30" name="29 CuadroTexto"/>
          <p:cNvSpPr txBox="1"/>
          <p:nvPr/>
        </p:nvSpPr>
        <p:spPr>
          <a:xfrm>
            <a:off x="333674" y="4880121"/>
            <a:ext cx="8352928" cy="646331"/>
          </a:xfrm>
          <a:prstGeom prst="rect">
            <a:avLst/>
          </a:prstGeom>
          <a:noFill/>
        </p:spPr>
        <p:txBody>
          <a:bodyPr wrap="square" rtlCol="0">
            <a:spAutoFit/>
          </a:bodyPr>
          <a:lstStyle/>
          <a:p>
            <a:r>
              <a:rPr lang="es-MX" b="1" dirty="0">
                <a:latin typeface="Times New Roman" pitchFamily="18" charset="0"/>
                <a:cs typeface="Times New Roman" pitchFamily="18" charset="0"/>
              </a:rPr>
              <a:t>Equipos o Infraestructura.- </a:t>
            </a:r>
            <a:r>
              <a:rPr lang="es-MX" dirty="0">
                <a:latin typeface="Times New Roman" pitchFamily="18" charset="0"/>
                <a:cs typeface="Times New Roman" pitchFamily="18" charset="0"/>
              </a:rPr>
              <a:t>Tecnología que hace posible el procesamiento electrónico de la información, </a:t>
            </a:r>
            <a:r>
              <a:rPr lang="es-EC" dirty="0">
                <a:latin typeface="Times New Roman" pitchFamily="18" charset="0"/>
                <a:cs typeface="Times New Roman" pitchFamily="18" charset="0"/>
              </a:rPr>
              <a:t>servidores, </a:t>
            </a:r>
            <a:r>
              <a:rPr lang="es-EC" dirty="0" smtClean="0">
                <a:latin typeface="Times New Roman" pitchFamily="18" charset="0"/>
                <a:cs typeface="Times New Roman" pitchFamily="18" charset="0"/>
              </a:rPr>
              <a:t>computadores, etc.</a:t>
            </a:r>
            <a:endParaRPr lang="es-ES" b="1" dirty="0">
              <a:latin typeface="Times New Roman" pitchFamily="18" charset="0"/>
              <a:cs typeface="Times New Roman" pitchFamily="18" charset="0"/>
            </a:endParaRPr>
          </a:p>
        </p:txBody>
      </p:sp>
    </p:spTree>
    <p:extLst>
      <p:ext uri="{BB962C8B-B14F-4D97-AF65-F5344CB8AC3E}">
        <p14:creationId xmlns:p14="http://schemas.microsoft.com/office/powerpoint/2010/main" val="223179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10"/>
                                        </p:tgtEl>
                                        <p:attrNameLst>
                                          <p:attrName>style.textDecorationUnderline</p:attrName>
                                        </p:attrNameLst>
                                      </p:cBhvr>
                                      <p:to>
                                        <p:strVal val="true"/>
                                      </p:to>
                                    </p:set>
                                  </p:childTnLst>
                                </p:cTn>
                              </p:par>
                              <p:par>
                                <p:cTn id="11" presetID="18" presetClass="emph" presetSubtype="0" fill="hold" grpId="0" nodeType="withEffect">
                                  <p:stCondLst>
                                    <p:cond delay="0"/>
                                  </p:stCondLst>
                                  <p:iterate type="lt">
                                    <p:tmPct val="4000"/>
                                  </p:iterate>
                                  <p:childTnLst>
                                    <p:set>
                                      <p:cBhvr override="childStyle">
                                        <p:cTn id="12" dur="500" fill="hold"/>
                                        <p:tgtEl>
                                          <p:spTgt spid="12"/>
                                        </p:tgtEl>
                                        <p:attrNameLst>
                                          <p:attrName>style.textDecorationUnderline</p:attrName>
                                        </p:attrNameLst>
                                      </p:cBhvr>
                                      <p:to>
                                        <p:strVal val="true"/>
                                      </p:to>
                                    </p:set>
                                  </p:childTnLst>
                                </p:cTn>
                              </p:par>
                              <p:par>
                                <p:cTn id="13" presetID="18" presetClass="emph" presetSubtype="0" fill="hold" grpId="0" nodeType="withEffect">
                                  <p:stCondLst>
                                    <p:cond delay="0"/>
                                  </p:stCondLst>
                                  <p:iterate type="lt">
                                    <p:tmPct val="4000"/>
                                  </p:iterate>
                                  <p:childTnLst>
                                    <p:set>
                                      <p:cBhvr override="childStyle">
                                        <p:cTn id="14" dur="500" fill="hold"/>
                                        <p:tgtEl>
                                          <p:spTgt spid="11"/>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13"/>
                                        </p:tgtEl>
                                        <p:attrNameLst>
                                          <p:attrName>style.textDecorationUnderline</p:attrName>
                                        </p:attrNameLst>
                                      </p:cBhvr>
                                      <p:to>
                                        <p:strVal val="true"/>
                                      </p:to>
                                    </p:set>
                                  </p:childTnLst>
                                </p:cTn>
                              </p:par>
                              <p:par>
                                <p:cTn id="23" presetID="18" presetClass="emph" presetSubtype="0" fill="hold" grpId="0" nodeType="withEffect">
                                  <p:stCondLst>
                                    <p:cond delay="0"/>
                                  </p:stCondLst>
                                  <p:iterate type="lt">
                                    <p:tmPct val="4000"/>
                                  </p:iterate>
                                  <p:childTnLst>
                                    <p:set>
                                      <p:cBhvr override="childStyle">
                                        <p:cTn id="24" dur="500" fill="hold"/>
                                        <p:tgtEl>
                                          <p:spTgt spid="14"/>
                                        </p:tgtEl>
                                        <p:attrNameLst>
                                          <p:attrName>style.textDecorationUnderline</p:attrName>
                                        </p:attrNameLst>
                                      </p:cBhvr>
                                      <p:to>
                                        <p:strVal val="true"/>
                                      </p:to>
                                    </p:set>
                                  </p:childTnLst>
                                </p:cTn>
                              </p:par>
                              <p:par>
                                <p:cTn id="25" presetID="18" presetClass="emph" presetSubtype="0" fill="hold" grpId="0" nodeType="withEffect">
                                  <p:stCondLst>
                                    <p:cond delay="0"/>
                                  </p:stCondLst>
                                  <p:iterate type="lt">
                                    <p:tmPct val="4000"/>
                                  </p:iterate>
                                  <p:childTnLst>
                                    <p:set>
                                      <p:cBhvr override="childStyle">
                                        <p:cTn id="26" dur="500" fill="hold"/>
                                        <p:tgtEl>
                                          <p:spTgt spid="15"/>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mph" presetSubtype="0" fill="hold" grpId="0" nodeType="clickEffect">
                                  <p:stCondLst>
                                    <p:cond delay="0"/>
                                  </p:stCondLst>
                                  <p:iterate type="lt">
                                    <p:tmPct val="4000"/>
                                  </p:iterate>
                                  <p:childTnLst>
                                    <p:set>
                                      <p:cBhvr override="childStyle">
                                        <p:cTn id="34" dur="500" fill="hold"/>
                                        <p:tgtEl>
                                          <p:spTgt spid="16"/>
                                        </p:tgtEl>
                                        <p:attrNameLst>
                                          <p:attrName>style.textDecorationUnderline</p:attrName>
                                        </p:attrNameLst>
                                      </p:cBhvr>
                                      <p:to>
                                        <p:strVal val="true"/>
                                      </p:to>
                                    </p:set>
                                  </p:childTnLst>
                                </p:cTn>
                              </p:par>
                              <p:par>
                                <p:cTn id="35" presetID="18" presetClass="emph" presetSubtype="0" fill="hold" grpId="0" nodeType="withEffect">
                                  <p:stCondLst>
                                    <p:cond delay="0"/>
                                  </p:stCondLst>
                                  <p:iterate type="lt">
                                    <p:tmPct val="4000"/>
                                  </p:iterate>
                                  <p:childTnLst>
                                    <p:set>
                                      <p:cBhvr override="childStyle">
                                        <p:cTn id="36" dur="500" fill="hold"/>
                                        <p:tgtEl>
                                          <p:spTgt spid="17"/>
                                        </p:tgtEl>
                                        <p:attrNameLst>
                                          <p:attrName>style.textDecorationUnderline</p:attrName>
                                        </p:attrNameLst>
                                      </p:cBhvr>
                                      <p:to>
                                        <p:strVal val="true"/>
                                      </p:to>
                                    </p:set>
                                  </p:childTnLst>
                                </p:cTn>
                              </p:par>
                              <p:par>
                                <p:cTn id="37" presetID="18" presetClass="emph" presetSubtype="0" fill="hold" grpId="0" nodeType="withEffect">
                                  <p:stCondLst>
                                    <p:cond delay="0"/>
                                  </p:stCondLst>
                                  <p:iterate type="lt">
                                    <p:tmPct val="4000"/>
                                  </p:iterate>
                                  <p:childTnLst>
                                    <p:set>
                                      <p:cBhvr override="childStyle">
                                        <p:cTn id="38" dur="500" fill="hold"/>
                                        <p:tgtEl>
                                          <p:spTgt spid="18"/>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8" presetClass="emph" presetSubtype="0" fill="hold" grpId="0" nodeType="clickEffect">
                                  <p:stCondLst>
                                    <p:cond delay="0"/>
                                  </p:stCondLst>
                                  <p:iterate type="lt">
                                    <p:tmPct val="4000"/>
                                  </p:iterate>
                                  <p:childTnLst>
                                    <p:set>
                                      <p:cBhvr override="childStyle">
                                        <p:cTn id="46" dur="500" fill="hold"/>
                                        <p:tgtEl>
                                          <p:spTgt spid="19"/>
                                        </p:tgtEl>
                                        <p:attrNameLst>
                                          <p:attrName>style.textDecorationUnderline</p:attrName>
                                        </p:attrNameLst>
                                      </p:cBhvr>
                                      <p:to>
                                        <p:strVal val="true"/>
                                      </p:to>
                                    </p:set>
                                  </p:childTnLst>
                                </p:cTn>
                              </p:par>
                              <p:par>
                                <p:cTn id="47" presetID="18" presetClass="emph" presetSubtype="0" fill="hold" grpId="0" nodeType="withEffect">
                                  <p:stCondLst>
                                    <p:cond delay="0"/>
                                  </p:stCondLst>
                                  <p:iterate type="lt">
                                    <p:tmPct val="4000"/>
                                  </p:iterate>
                                  <p:childTnLst>
                                    <p:set>
                                      <p:cBhvr override="childStyle">
                                        <p:cTn id="48" dur="500" fill="hold"/>
                                        <p:tgtEl>
                                          <p:spTgt spid="20"/>
                                        </p:tgtEl>
                                        <p:attrNameLst>
                                          <p:attrName>style.textDecorationUnderline</p:attrName>
                                        </p:attrNameLst>
                                      </p:cBhvr>
                                      <p:to>
                                        <p:strVal val="true"/>
                                      </p:to>
                                    </p:set>
                                  </p:childTnLst>
                                </p:cTn>
                              </p:par>
                              <p:par>
                                <p:cTn id="49" presetID="18" presetClass="emph" presetSubtype="0" fill="hold" grpId="0" nodeType="withEffect">
                                  <p:stCondLst>
                                    <p:cond delay="0"/>
                                  </p:stCondLst>
                                  <p:iterate type="lt">
                                    <p:tmPct val="4000"/>
                                  </p:iterate>
                                  <p:childTnLst>
                                    <p:set>
                                      <p:cBhvr override="childStyle">
                                        <p:cTn id="50" dur="500" fill="hold"/>
                                        <p:tgtEl>
                                          <p:spTgt spid="2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P spid="17" grpId="0"/>
      <p:bldP spid="18" grpId="0"/>
      <p:bldP spid="19" grpId="0"/>
      <p:bldP spid="20" grpId="0"/>
      <p:bldP spid="21" grpId="0"/>
      <p:bldP spid="6"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3034680" cy="706090"/>
          </a:xfrm>
        </p:spPr>
        <p:txBody>
          <a:bodyPr>
            <a:normAutofit/>
          </a:bodyPr>
          <a:lstStyle/>
          <a:p>
            <a:r>
              <a:rPr lang="es-EC" sz="2000" dirty="0" smtClean="0">
                <a:solidFill>
                  <a:schemeClr val="tx1"/>
                </a:solidFill>
                <a:effectLst/>
              </a:rPr>
              <a:t>Antecedentes</a:t>
            </a:r>
            <a:r>
              <a:rPr lang="es-EC" sz="2000" dirty="0" smtClean="0">
                <a:solidFill>
                  <a:schemeClr val="tx1"/>
                </a:solidFill>
              </a:rPr>
              <a:t> :</a:t>
            </a:r>
            <a:endParaRPr lang="es-EC" sz="2000" dirty="0">
              <a:solidFill>
                <a:schemeClr val="tx1"/>
              </a:solidFill>
            </a:endParaRPr>
          </a:p>
        </p:txBody>
      </p:sp>
      <p:sp>
        <p:nvSpPr>
          <p:cNvPr id="4" name="3 Elipse"/>
          <p:cNvSpPr/>
          <p:nvPr/>
        </p:nvSpPr>
        <p:spPr>
          <a:xfrm>
            <a:off x="2245536" y="2564904"/>
            <a:ext cx="2470480"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cs typeface="Times New Roman" pitchFamily="18" charset="0"/>
              </a:rPr>
              <a:t>Información</a:t>
            </a:r>
            <a:endParaRPr lang="es-EC" b="1" dirty="0">
              <a:solidFill>
                <a:schemeClr val="tx1"/>
              </a:solidFill>
              <a:cs typeface="Times New Roman" pitchFamily="18" charset="0"/>
            </a:endParaRPr>
          </a:p>
        </p:txBody>
      </p:sp>
      <p:sp>
        <p:nvSpPr>
          <p:cNvPr id="5" name="4 Elipse"/>
          <p:cNvSpPr/>
          <p:nvPr/>
        </p:nvSpPr>
        <p:spPr>
          <a:xfrm>
            <a:off x="1237349" y="1832816"/>
            <a:ext cx="4126740" cy="282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scene3d>
              <a:camera prst="orthographicFront">
                <a:rot lat="0" lon="0" rev="0"/>
              </a:camera>
              <a:lightRig rig="threePt" dir="t"/>
            </a:scene3d>
          </a:bodyPr>
          <a:lstStyle/>
          <a:p>
            <a:pPr algn="ctr"/>
            <a:r>
              <a:rPr lang="es-EC" b="1" dirty="0" smtClean="0">
                <a:solidFill>
                  <a:schemeClr val="tx1"/>
                </a:solidFill>
              </a:rPr>
              <a:t>Activos de información</a:t>
            </a:r>
            <a:endParaRPr lang="es-EC" b="1" dirty="0">
              <a:solidFill>
                <a:schemeClr val="tx1"/>
              </a:solidFill>
              <a:latin typeface="Times New Roman" pitchFamily="18" charset="0"/>
              <a:cs typeface="Times New Roman" pitchFamily="18" charset="0"/>
            </a:endParaRPr>
          </a:p>
        </p:txBody>
      </p:sp>
      <p:sp>
        <p:nvSpPr>
          <p:cNvPr id="6" name="5 Elipse"/>
          <p:cNvSpPr/>
          <p:nvPr/>
        </p:nvSpPr>
        <p:spPr>
          <a:xfrm>
            <a:off x="539552" y="1196752"/>
            <a:ext cx="5544616" cy="4032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s-EC" b="1" dirty="0">
              <a:solidFill>
                <a:schemeClr val="tx1"/>
              </a:solidFill>
            </a:endParaRPr>
          </a:p>
        </p:txBody>
      </p:sp>
      <p:sp>
        <p:nvSpPr>
          <p:cNvPr id="8" name="7 CuadroTexto"/>
          <p:cNvSpPr txBox="1"/>
          <p:nvPr/>
        </p:nvSpPr>
        <p:spPr>
          <a:xfrm>
            <a:off x="1979712" y="1395997"/>
            <a:ext cx="1944216" cy="369332"/>
          </a:xfrm>
          <a:prstGeom prst="rect">
            <a:avLst/>
          </a:prstGeom>
          <a:noFill/>
        </p:spPr>
        <p:txBody>
          <a:bodyPr wrap="square" rtlCol="0">
            <a:spAutoFit/>
          </a:bodyPr>
          <a:lstStyle/>
          <a:p>
            <a:pPr algn="ctr"/>
            <a:r>
              <a:rPr lang="es-EC" b="1" dirty="0" smtClean="0"/>
              <a:t>Seguridad</a:t>
            </a:r>
            <a:endParaRPr lang="es-EC" b="1" dirty="0"/>
          </a:p>
        </p:txBody>
      </p:sp>
      <p:sp>
        <p:nvSpPr>
          <p:cNvPr id="9" name="8 Flecha derecha"/>
          <p:cNvSpPr/>
          <p:nvPr/>
        </p:nvSpPr>
        <p:spPr>
          <a:xfrm rot="20275896">
            <a:off x="428255" y="1709048"/>
            <a:ext cx="5582282" cy="336824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tx1"/>
                </a:solidFill>
              </a:rPr>
              <a:t>CONFIANZA</a:t>
            </a:r>
            <a:endParaRPr lang="es-EC" sz="6000" dirty="0">
              <a:solidFill>
                <a:schemeClr val="tx1"/>
              </a:solidFill>
            </a:endParaRPr>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76672"/>
            <a:ext cx="2845321" cy="4572000"/>
          </a:xfrm>
          <a:prstGeom prst="rect">
            <a:avLst/>
          </a:prstGeom>
        </p:spPr>
      </p:pic>
      <p:sp>
        <p:nvSpPr>
          <p:cNvPr id="11" name="10 CuadroTexto"/>
          <p:cNvSpPr txBox="1"/>
          <p:nvPr/>
        </p:nvSpPr>
        <p:spPr>
          <a:xfrm>
            <a:off x="7236296" y="508030"/>
            <a:ext cx="1440160" cy="307777"/>
          </a:xfrm>
          <a:prstGeom prst="rect">
            <a:avLst/>
          </a:prstGeom>
          <a:noFill/>
        </p:spPr>
        <p:txBody>
          <a:bodyPr wrap="square" rtlCol="0">
            <a:spAutoFit/>
          </a:bodyPr>
          <a:lstStyle/>
          <a:p>
            <a:r>
              <a:rPr lang="es-EC" sz="1400" dirty="0" smtClean="0"/>
              <a:t>Dr. Seguridad</a:t>
            </a:r>
            <a:endParaRPr lang="es-EC" sz="1400"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3</a:t>
            </a:fld>
            <a:endParaRPr lang="es-EC"/>
          </a:p>
        </p:txBody>
      </p:sp>
    </p:spTree>
    <p:extLst>
      <p:ext uri="{BB962C8B-B14F-4D97-AF65-F5344CB8AC3E}">
        <p14:creationId xmlns:p14="http://schemas.microsoft.com/office/powerpoint/2010/main" val="232497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548680"/>
            <a:ext cx="7776864" cy="4801314"/>
          </a:xfrm>
          <a:prstGeom prst="rect">
            <a:avLst/>
          </a:prstGeom>
          <a:noFill/>
        </p:spPr>
        <p:txBody>
          <a:bodyPr wrap="square" rtlCol="0">
            <a:spAutoFit/>
          </a:bodyPr>
          <a:lstStyle/>
          <a:p>
            <a:pPr algn="just"/>
            <a:r>
              <a:rPr lang="es-EC" b="1" dirty="0">
                <a:latin typeface="Times New Roman" pitchFamily="18" charset="0"/>
                <a:cs typeface="Times New Roman" pitchFamily="18" charset="0"/>
              </a:rPr>
              <a:t>Servicios.- </a:t>
            </a:r>
            <a:r>
              <a:rPr lang="es-EC" dirty="0">
                <a:latin typeface="Times New Roman" pitchFamily="18" charset="0"/>
                <a:cs typeface="Times New Roman" pitchFamily="18" charset="0"/>
              </a:rPr>
              <a:t>Son los servicios suministrados por terceros, como: energía eléctrica, agua, telecomunicaciones, internet, etc</a:t>
            </a:r>
            <a:r>
              <a:rPr lang="es-EC" dirty="0" smtClean="0">
                <a:latin typeface="Times New Roman" pitchFamily="18" charset="0"/>
                <a:cs typeface="Times New Roman" pitchFamily="18" charset="0"/>
              </a:rPr>
              <a:t>.</a:t>
            </a:r>
          </a:p>
          <a:p>
            <a:pPr algn="just"/>
            <a:endParaRPr lang="es-EC" dirty="0">
              <a:latin typeface="Times New Roman" pitchFamily="18" charset="0"/>
              <a:cs typeface="Times New Roman" pitchFamily="18" charset="0"/>
            </a:endParaRPr>
          </a:p>
          <a:p>
            <a:pPr algn="just"/>
            <a:r>
              <a:rPr lang="es-EC" b="1" dirty="0">
                <a:latin typeface="Times New Roman" pitchFamily="18" charset="0"/>
                <a:cs typeface="Times New Roman" pitchFamily="18" charset="0"/>
              </a:rPr>
              <a:t>Reputación.- </a:t>
            </a:r>
            <a:r>
              <a:rPr lang="es-EC" dirty="0">
                <a:latin typeface="Times New Roman" pitchFamily="18" charset="0"/>
                <a:cs typeface="Times New Roman" pitchFamily="18" charset="0"/>
              </a:rPr>
              <a:t>Se refiere al nivel de confianza que tiene la marca ante sus clientes o usuarios, se lo denomina imagen</a:t>
            </a:r>
            <a:r>
              <a:rPr lang="es-EC" dirty="0" smtClean="0">
                <a:latin typeface="Times New Roman" pitchFamily="18" charset="0"/>
                <a:cs typeface="Times New Roman" pitchFamily="18" charset="0"/>
              </a:rPr>
              <a:t>.</a:t>
            </a:r>
          </a:p>
          <a:p>
            <a:pPr algn="just"/>
            <a:endParaRPr lang="es-EC" dirty="0">
              <a:latin typeface="Times New Roman" pitchFamily="18" charset="0"/>
              <a:cs typeface="Times New Roman" pitchFamily="18" charset="0"/>
            </a:endParaRPr>
          </a:p>
          <a:p>
            <a:pPr algn="just"/>
            <a:r>
              <a:rPr lang="es-EC" b="1" dirty="0">
                <a:latin typeface="Times New Roman" pitchFamily="18" charset="0"/>
                <a:cs typeface="Times New Roman" pitchFamily="18" charset="0"/>
              </a:rPr>
              <a:t>Organización.-</a:t>
            </a:r>
            <a:r>
              <a:rPr lang="es-EC" dirty="0">
                <a:latin typeface="Times New Roman" pitchFamily="18" charset="0"/>
                <a:cs typeface="Times New Roman" pitchFamily="18" charset="0"/>
              </a:rPr>
              <a:t> Estructura organizativa y jerárquica de una institución, departamento o área</a:t>
            </a:r>
            <a:r>
              <a:rPr lang="es-EC" dirty="0" smtClean="0">
                <a:latin typeface="Times New Roman" pitchFamily="18" charset="0"/>
                <a:cs typeface="Times New Roman" pitchFamily="18" charset="0"/>
              </a:rPr>
              <a:t>.</a:t>
            </a:r>
          </a:p>
          <a:p>
            <a:pPr algn="just"/>
            <a:endParaRPr lang="es-EC" dirty="0">
              <a:latin typeface="Times New Roman" pitchFamily="18" charset="0"/>
              <a:cs typeface="Times New Roman" pitchFamily="18" charset="0"/>
            </a:endParaRPr>
          </a:p>
          <a:p>
            <a:pPr algn="just"/>
            <a:r>
              <a:rPr lang="es-EC" b="1" dirty="0">
                <a:latin typeface="Times New Roman" pitchFamily="18" charset="0"/>
                <a:cs typeface="Times New Roman" pitchFamily="18" charset="0"/>
              </a:rPr>
              <a:t>Gestión.- </a:t>
            </a:r>
            <a:r>
              <a:rPr lang="es-EC" dirty="0">
                <a:latin typeface="Times New Roman" pitchFamily="18" charset="0"/>
                <a:cs typeface="Times New Roman" pitchFamily="18" charset="0"/>
              </a:rPr>
              <a:t>Actividades necesarias para conseguir un objetivo</a:t>
            </a:r>
            <a:r>
              <a:rPr lang="es-EC" dirty="0" smtClean="0">
                <a:latin typeface="Times New Roman" pitchFamily="18" charset="0"/>
                <a:cs typeface="Times New Roman" pitchFamily="18" charset="0"/>
              </a:rPr>
              <a:t>.</a:t>
            </a:r>
          </a:p>
          <a:p>
            <a:pPr algn="just"/>
            <a:endParaRPr lang="es-EC" dirty="0">
              <a:latin typeface="Times New Roman" pitchFamily="18" charset="0"/>
              <a:cs typeface="Times New Roman" pitchFamily="18" charset="0"/>
            </a:endParaRPr>
          </a:p>
          <a:p>
            <a:pPr algn="just"/>
            <a:r>
              <a:rPr lang="es-EC" b="1" dirty="0">
                <a:latin typeface="Times New Roman" pitchFamily="18" charset="0"/>
                <a:cs typeface="Times New Roman" pitchFamily="18" charset="0"/>
              </a:rPr>
              <a:t>Conocimiento.- </a:t>
            </a:r>
            <a:r>
              <a:rPr lang="es-EC" dirty="0">
                <a:latin typeface="Times New Roman" pitchFamily="18" charset="0"/>
                <a:cs typeface="Times New Roman" pitchFamily="18" charset="0"/>
              </a:rPr>
              <a:t>este elemento está implícito en el atributo personas, se refiere al grado de conocimiento que puede tener una persona de un proceso crítico para la institución</a:t>
            </a:r>
            <a:r>
              <a:rPr lang="es-EC" dirty="0" smtClean="0">
                <a:latin typeface="Times New Roman" pitchFamily="18" charset="0"/>
                <a:cs typeface="Times New Roman" pitchFamily="18" charset="0"/>
              </a:rPr>
              <a:t>.</a:t>
            </a:r>
          </a:p>
          <a:p>
            <a:pPr algn="just"/>
            <a:endParaRPr lang="es-EC" dirty="0">
              <a:latin typeface="Times New Roman" pitchFamily="18" charset="0"/>
              <a:cs typeface="Times New Roman" pitchFamily="18" charset="0"/>
            </a:endParaRPr>
          </a:p>
          <a:p>
            <a:pPr algn="just"/>
            <a:r>
              <a:rPr lang="es-EC" b="1" dirty="0">
                <a:latin typeface="Times New Roman" pitchFamily="18" charset="0"/>
                <a:cs typeface="Times New Roman" pitchFamily="18" charset="0"/>
              </a:rPr>
              <a:t>Capital financiero. </a:t>
            </a:r>
            <a:r>
              <a:rPr lang="es-EC" dirty="0">
                <a:latin typeface="Times New Roman" pitchFamily="18" charset="0"/>
                <a:cs typeface="Times New Roman" pitchFamily="18" charset="0"/>
              </a:rPr>
              <a:t>Recursos económicos necesarios para ejecutar un proceso.</a:t>
            </a:r>
          </a:p>
          <a:p>
            <a:endParaRPr lang="es-EC" dirty="0"/>
          </a:p>
        </p:txBody>
      </p:sp>
      <p:sp>
        <p:nvSpPr>
          <p:cNvPr id="5" name="4 CuadroTexto"/>
          <p:cNvSpPr txBox="1"/>
          <p:nvPr/>
        </p:nvSpPr>
        <p:spPr>
          <a:xfrm>
            <a:off x="-7361" y="0"/>
            <a:ext cx="5299441" cy="369332"/>
          </a:xfrm>
          <a:prstGeom prst="rect">
            <a:avLst/>
          </a:prstGeom>
          <a:noFill/>
        </p:spPr>
        <p:txBody>
          <a:bodyPr wrap="square" rtlCol="0">
            <a:spAutoFit/>
          </a:bodyPr>
          <a:lstStyle/>
          <a:p>
            <a:r>
              <a:rPr lang="es-EC" b="1" dirty="0" smtClean="0"/>
              <a:t>Identificación de activos de información</a:t>
            </a:r>
            <a:endParaRPr lang="es-EC" b="1"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30</a:t>
            </a:fld>
            <a:endParaRPr lang="es-EC"/>
          </a:p>
        </p:txBody>
      </p:sp>
    </p:spTree>
    <p:extLst>
      <p:ext uri="{BB962C8B-B14F-4D97-AF65-F5344CB8AC3E}">
        <p14:creationId xmlns:p14="http://schemas.microsoft.com/office/powerpoint/2010/main" val="2940623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8853" y="5013176"/>
            <a:ext cx="8640960" cy="923330"/>
          </a:xfrm>
          <a:prstGeom prst="rect">
            <a:avLst/>
          </a:prstGeom>
          <a:noFill/>
        </p:spPr>
        <p:txBody>
          <a:bodyPr wrap="square" rtlCol="0">
            <a:spAutoFit/>
          </a:bodyPr>
          <a:lstStyle/>
          <a:p>
            <a:pPr algn="just"/>
            <a:r>
              <a:rPr lang="es-EC" sz="1600" dirty="0" smtClean="0">
                <a:latin typeface="Times New Roman" pitchFamily="18" charset="0"/>
                <a:cs typeface="Times New Roman" pitchFamily="18" charset="0"/>
              </a:rPr>
              <a:t> </a:t>
            </a:r>
            <a:r>
              <a:rPr lang="es-EC" b="1" dirty="0" smtClean="0">
                <a:latin typeface="Times New Roman" pitchFamily="18" charset="0"/>
                <a:cs typeface="Times New Roman" pitchFamily="18" charset="0"/>
              </a:rPr>
              <a:t>Disponibilidad</a:t>
            </a:r>
            <a:r>
              <a:rPr lang="es-EC" dirty="0">
                <a:latin typeface="Times New Roman" pitchFamily="18" charset="0"/>
                <a:cs typeface="Times New Roman" pitchFamily="18" charset="0"/>
              </a:rPr>
              <a:t>.- se refiere a que la información esté disponible cuando sea requerida por los procesos del negocio en cualquier momento. También concierne a la protección de los recursos y las capacidades necesarias asociadas. (ITG, 2007) </a:t>
            </a:r>
          </a:p>
        </p:txBody>
      </p:sp>
      <p:sp>
        <p:nvSpPr>
          <p:cNvPr id="6" name="5 CuadroTexto"/>
          <p:cNvSpPr txBox="1"/>
          <p:nvPr/>
        </p:nvSpPr>
        <p:spPr>
          <a:xfrm>
            <a:off x="915207" y="446147"/>
            <a:ext cx="1296144" cy="369332"/>
          </a:xfrm>
          <a:prstGeom prst="rect">
            <a:avLst/>
          </a:prstGeom>
          <a:noFill/>
        </p:spPr>
        <p:txBody>
          <a:bodyPr wrap="square" rtlCol="0">
            <a:spAutoFit/>
          </a:bodyPr>
          <a:lstStyle/>
          <a:p>
            <a:r>
              <a:rPr lang="es-EC" b="1" dirty="0" smtClean="0"/>
              <a:t>ISO27000</a:t>
            </a:r>
            <a:endParaRPr lang="es-EC" b="1" dirty="0"/>
          </a:p>
        </p:txBody>
      </p:sp>
      <p:sp>
        <p:nvSpPr>
          <p:cNvPr id="7" name="6 CuadroTexto"/>
          <p:cNvSpPr txBox="1"/>
          <p:nvPr/>
        </p:nvSpPr>
        <p:spPr>
          <a:xfrm>
            <a:off x="2914176" y="471642"/>
            <a:ext cx="1224134" cy="369332"/>
          </a:xfrm>
          <a:prstGeom prst="rect">
            <a:avLst/>
          </a:prstGeom>
          <a:noFill/>
        </p:spPr>
        <p:txBody>
          <a:bodyPr wrap="square" rtlCol="0">
            <a:spAutoFit/>
          </a:bodyPr>
          <a:lstStyle/>
          <a:p>
            <a:r>
              <a:rPr lang="es-EC" b="1" dirty="0" smtClean="0"/>
              <a:t>COBIT</a:t>
            </a:r>
            <a:endParaRPr lang="es-EC" b="1" dirty="0"/>
          </a:p>
        </p:txBody>
      </p:sp>
      <p:sp>
        <p:nvSpPr>
          <p:cNvPr id="8" name="7 CuadroTexto"/>
          <p:cNvSpPr txBox="1"/>
          <p:nvPr/>
        </p:nvSpPr>
        <p:spPr>
          <a:xfrm>
            <a:off x="4792859" y="492518"/>
            <a:ext cx="2304256" cy="369332"/>
          </a:xfrm>
          <a:prstGeom prst="rect">
            <a:avLst/>
          </a:prstGeom>
          <a:noFill/>
        </p:spPr>
        <p:txBody>
          <a:bodyPr wrap="square" rtlCol="0">
            <a:spAutoFit/>
          </a:bodyPr>
          <a:lstStyle/>
          <a:p>
            <a:pPr algn="ctr"/>
            <a:r>
              <a:rPr lang="es-EC" b="1" dirty="0" smtClean="0"/>
              <a:t>ITIL</a:t>
            </a:r>
            <a:endParaRPr lang="es-EC" b="1" dirty="0"/>
          </a:p>
        </p:txBody>
      </p:sp>
      <p:sp>
        <p:nvSpPr>
          <p:cNvPr id="10" name="9 CuadroTexto"/>
          <p:cNvSpPr txBox="1"/>
          <p:nvPr/>
        </p:nvSpPr>
        <p:spPr>
          <a:xfrm>
            <a:off x="374505" y="806077"/>
            <a:ext cx="2377548" cy="369332"/>
          </a:xfrm>
          <a:prstGeom prst="rect">
            <a:avLst/>
          </a:prstGeom>
          <a:noFill/>
        </p:spPr>
        <p:txBody>
          <a:bodyPr wrap="square" rtlCol="0">
            <a:spAutoFit/>
          </a:bodyPr>
          <a:lstStyle/>
          <a:p>
            <a:r>
              <a:rPr lang="es-EC" dirty="0" smtClean="0"/>
              <a:t>Confidencialidad</a:t>
            </a:r>
            <a:endParaRPr lang="es-EC" dirty="0"/>
          </a:p>
        </p:txBody>
      </p:sp>
      <p:sp>
        <p:nvSpPr>
          <p:cNvPr id="11" name="10 CuadroTexto"/>
          <p:cNvSpPr txBox="1"/>
          <p:nvPr/>
        </p:nvSpPr>
        <p:spPr>
          <a:xfrm>
            <a:off x="2752053" y="815479"/>
            <a:ext cx="2377548" cy="369332"/>
          </a:xfrm>
          <a:prstGeom prst="rect">
            <a:avLst/>
          </a:prstGeom>
          <a:noFill/>
        </p:spPr>
        <p:txBody>
          <a:bodyPr wrap="square" rtlCol="0">
            <a:spAutoFit/>
          </a:bodyPr>
          <a:lstStyle/>
          <a:p>
            <a:r>
              <a:rPr lang="es-EC" dirty="0" smtClean="0"/>
              <a:t>Confidencialidad</a:t>
            </a:r>
            <a:endParaRPr lang="es-EC" dirty="0"/>
          </a:p>
        </p:txBody>
      </p:sp>
      <p:sp>
        <p:nvSpPr>
          <p:cNvPr id="12" name="11 CuadroTexto"/>
          <p:cNvSpPr txBox="1"/>
          <p:nvPr/>
        </p:nvSpPr>
        <p:spPr>
          <a:xfrm>
            <a:off x="5129601" y="845049"/>
            <a:ext cx="2377548" cy="369332"/>
          </a:xfrm>
          <a:prstGeom prst="rect">
            <a:avLst/>
          </a:prstGeom>
          <a:noFill/>
        </p:spPr>
        <p:txBody>
          <a:bodyPr wrap="square" rtlCol="0">
            <a:spAutoFit/>
          </a:bodyPr>
          <a:lstStyle/>
          <a:p>
            <a:r>
              <a:rPr lang="es-EC" dirty="0" smtClean="0"/>
              <a:t>Confidencialidad</a:t>
            </a:r>
            <a:endParaRPr lang="es-EC" dirty="0"/>
          </a:p>
        </p:txBody>
      </p:sp>
      <p:sp>
        <p:nvSpPr>
          <p:cNvPr id="13" name="12 CuadroTexto"/>
          <p:cNvSpPr txBox="1"/>
          <p:nvPr/>
        </p:nvSpPr>
        <p:spPr>
          <a:xfrm>
            <a:off x="374505" y="1080767"/>
            <a:ext cx="2016224" cy="369332"/>
          </a:xfrm>
          <a:prstGeom prst="rect">
            <a:avLst/>
          </a:prstGeom>
          <a:noFill/>
        </p:spPr>
        <p:txBody>
          <a:bodyPr wrap="square" rtlCol="0">
            <a:spAutoFit/>
          </a:bodyPr>
          <a:lstStyle/>
          <a:p>
            <a:r>
              <a:rPr lang="es-EC" dirty="0" smtClean="0"/>
              <a:t>Integridad</a:t>
            </a:r>
            <a:endParaRPr lang="es-EC" dirty="0"/>
          </a:p>
        </p:txBody>
      </p:sp>
      <p:sp>
        <p:nvSpPr>
          <p:cNvPr id="14" name="13 CuadroTexto"/>
          <p:cNvSpPr txBox="1"/>
          <p:nvPr/>
        </p:nvSpPr>
        <p:spPr>
          <a:xfrm>
            <a:off x="2787549" y="1104713"/>
            <a:ext cx="2016224" cy="305233"/>
          </a:xfrm>
          <a:prstGeom prst="rect">
            <a:avLst/>
          </a:prstGeom>
          <a:noFill/>
        </p:spPr>
        <p:txBody>
          <a:bodyPr wrap="square" rtlCol="0">
            <a:spAutoFit/>
          </a:bodyPr>
          <a:lstStyle/>
          <a:p>
            <a:r>
              <a:rPr lang="es-EC" dirty="0" smtClean="0"/>
              <a:t>Integridad</a:t>
            </a:r>
            <a:endParaRPr lang="es-EC" dirty="0"/>
          </a:p>
        </p:txBody>
      </p:sp>
      <p:sp>
        <p:nvSpPr>
          <p:cNvPr id="15" name="14 CuadroTexto"/>
          <p:cNvSpPr txBox="1"/>
          <p:nvPr/>
        </p:nvSpPr>
        <p:spPr>
          <a:xfrm>
            <a:off x="5129601" y="1083361"/>
            <a:ext cx="2016224" cy="369332"/>
          </a:xfrm>
          <a:prstGeom prst="rect">
            <a:avLst/>
          </a:prstGeom>
          <a:noFill/>
        </p:spPr>
        <p:txBody>
          <a:bodyPr wrap="square" rtlCol="0">
            <a:spAutoFit/>
          </a:bodyPr>
          <a:lstStyle/>
          <a:p>
            <a:r>
              <a:rPr lang="es-EC" dirty="0" smtClean="0"/>
              <a:t>Integridad</a:t>
            </a:r>
            <a:endParaRPr lang="es-EC" dirty="0"/>
          </a:p>
        </p:txBody>
      </p:sp>
      <p:sp>
        <p:nvSpPr>
          <p:cNvPr id="16" name="15 CuadroTexto"/>
          <p:cNvSpPr txBox="1"/>
          <p:nvPr/>
        </p:nvSpPr>
        <p:spPr>
          <a:xfrm>
            <a:off x="374505" y="1400525"/>
            <a:ext cx="2016224" cy="369332"/>
          </a:xfrm>
          <a:prstGeom prst="rect">
            <a:avLst/>
          </a:prstGeom>
          <a:noFill/>
        </p:spPr>
        <p:txBody>
          <a:bodyPr wrap="square" rtlCol="0">
            <a:spAutoFit/>
          </a:bodyPr>
          <a:lstStyle/>
          <a:p>
            <a:r>
              <a:rPr lang="es-EC" dirty="0" smtClean="0"/>
              <a:t>Disponibilidad</a:t>
            </a:r>
            <a:endParaRPr lang="es-EC" dirty="0"/>
          </a:p>
        </p:txBody>
      </p:sp>
      <p:sp>
        <p:nvSpPr>
          <p:cNvPr id="17" name="16 CuadroTexto"/>
          <p:cNvSpPr txBox="1"/>
          <p:nvPr/>
        </p:nvSpPr>
        <p:spPr>
          <a:xfrm>
            <a:off x="2776635" y="1400525"/>
            <a:ext cx="2016224" cy="369332"/>
          </a:xfrm>
          <a:prstGeom prst="rect">
            <a:avLst/>
          </a:prstGeom>
          <a:noFill/>
        </p:spPr>
        <p:txBody>
          <a:bodyPr wrap="square" rtlCol="0">
            <a:spAutoFit/>
          </a:bodyPr>
          <a:lstStyle/>
          <a:p>
            <a:r>
              <a:rPr lang="es-EC" dirty="0" smtClean="0"/>
              <a:t>Disponibilidad</a:t>
            </a:r>
            <a:endParaRPr lang="es-EC" dirty="0"/>
          </a:p>
        </p:txBody>
      </p:sp>
      <p:sp>
        <p:nvSpPr>
          <p:cNvPr id="18" name="17 CuadroTexto"/>
          <p:cNvSpPr txBox="1"/>
          <p:nvPr/>
        </p:nvSpPr>
        <p:spPr>
          <a:xfrm>
            <a:off x="5129601" y="1450099"/>
            <a:ext cx="2016224" cy="369332"/>
          </a:xfrm>
          <a:prstGeom prst="rect">
            <a:avLst/>
          </a:prstGeom>
          <a:noFill/>
        </p:spPr>
        <p:txBody>
          <a:bodyPr wrap="square" rtlCol="0">
            <a:spAutoFit/>
          </a:bodyPr>
          <a:lstStyle/>
          <a:p>
            <a:r>
              <a:rPr lang="es-EC" dirty="0" smtClean="0"/>
              <a:t>Disponibilidad</a:t>
            </a:r>
            <a:endParaRPr lang="es-EC" dirty="0"/>
          </a:p>
        </p:txBody>
      </p:sp>
      <p:sp>
        <p:nvSpPr>
          <p:cNvPr id="19" name="18 CuadroTexto"/>
          <p:cNvSpPr txBox="1"/>
          <p:nvPr/>
        </p:nvSpPr>
        <p:spPr>
          <a:xfrm>
            <a:off x="2831427" y="1746840"/>
            <a:ext cx="1928467" cy="369332"/>
          </a:xfrm>
          <a:prstGeom prst="rect">
            <a:avLst/>
          </a:prstGeom>
          <a:noFill/>
        </p:spPr>
        <p:txBody>
          <a:bodyPr wrap="square" rtlCol="0">
            <a:spAutoFit/>
          </a:bodyPr>
          <a:lstStyle/>
          <a:p>
            <a:r>
              <a:rPr lang="es-EC" dirty="0" smtClean="0"/>
              <a:t>Efectividad</a:t>
            </a:r>
            <a:endParaRPr lang="es-EC" dirty="0"/>
          </a:p>
        </p:txBody>
      </p:sp>
      <p:sp>
        <p:nvSpPr>
          <p:cNvPr id="20" name="19 CuadroTexto"/>
          <p:cNvSpPr txBox="1"/>
          <p:nvPr/>
        </p:nvSpPr>
        <p:spPr>
          <a:xfrm>
            <a:off x="2841620" y="2116172"/>
            <a:ext cx="1928467" cy="369332"/>
          </a:xfrm>
          <a:prstGeom prst="rect">
            <a:avLst/>
          </a:prstGeom>
          <a:noFill/>
        </p:spPr>
        <p:txBody>
          <a:bodyPr wrap="square" rtlCol="0">
            <a:spAutoFit/>
          </a:bodyPr>
          <a:lstStyle/>
          <a:p>
            <a:r>
              <a:rPr lang="es-EC" dirty="0" smtClean="0"/>
              <a:t>Eficiencia</a:t>
            </a:r>
            <a:endParaRPr lang="es-EC" dirty="0"/>
          </a:p>
        </p:txBody>
      </p:sp>
      <p:sp>
        <p:nvSpPr>
          <p:cNvPr id="21" name="20 CuadroTexto"/>
          <p:cNvSpPr txBox="1"/>
          <p:nvPr/>
        </p:nvSpPr>
        <p:spPr>
          <a:xfrm>
            <a:off x="2841620" y="2485504"/>
            <a:ext cx="1928467" cy="367432"/>
          </a:xfrm>
          <a:prstGeom prst="rect">
            <a:avLst/>
          </a:prstGeom>
          <a:noFill/>
        </p:spPr>
        <p:txBody>
          <a:bodyPr wrap="square" rtlCol="0">
            <a:spAutoFit/>
          </a:bodyPr>
          <a:lstStyle/>
          <a:p>
            <a:r>
              <a:rPr lang="es-EC" dirty="0" smtClean="0"/>
              <a:t>Cumplimiento</a:t>
            </a:r>
            <a:endParaRPr lang="es-EC" dirty="0"/>
          </a:p>
        </p:txBody>
      </p:sp>
      <p:sp>
        <p:nvSpPr>
          <p:cNvPr id="22" name="21 CuadroTexto"/>
          <p:cNvSpPr txBox="1"/>
          <p:nvPr/>
        </p:nvSpPr>
        <p:spPr>
          <a:xfrm>
            <a:off x="2831427" y="2852936"/>
            <a:ext cx="1972346" cy="369332"/>
          </a:xfrm>
          <a:prstGeom prst="rect">
            <a:avLst/>
          </a:prstGeom>
          <a:noFill/>
        </p:spPr>
        <p:txBody>
          <a:bodyPr wrap="square" rtlCol="0">
            <a:spAutoFit/>
          </a:bodyPr>
          <a:lstStyle/>
          <a:p>
            <a:r>
              <a:rPr lang="es-EC" dirty="0" smtClean="0"/>
              <a:t>Confiabilidad</a:t>
            </a:r>
            <a:endParaRPr lang="es-EC" dirty="0"/>
          </a:p>
        </p:txBody>
      </p:sp>
      <p:sp>
        <p:nvSpPr>
          <p:cNvPr id="23" name="22 CuadroTexto"/>
          <p:cNvSpPr txBox="1"/>
          <p:nvPr/>
        </p:nvSpPr>
        <p:spPr>
          <a:xfrm>
            <a:off x="5137254" y="1918966"/>
            <a:ext cx="2952328" cy="369332"/>
          </a:xfrm>
          <a:prstGeom prst="rect">
            <a:avLst/>
          </a:prstGeom>
          <a:noFill/>
        </p:spPr>
        <p:txBody>
          <a:bodyPr wrap="square" rtlCol="0">
            <a:spAutoFit/>
          </a:bodyPr>
          <a:lstStyle/>
          <a:p>
            <a:r>
              <a:rPr lang="es-EC" dirty="0" smtClean="0"/>
              <a:t>Continuidad</a:t>
            </a:r>
            <a:endParaRPr lang="es-EC" dirty="0"/>
          </a:p>
        </p:txBody>
      </p:sp>
      <p:sp>
        <p:nvSpPr>
          <p:cNvPr id="24" name="23 CuadroTexto"/>
          <p:cNvSpPr txBox="1"/>
          <p:nvPr/>
        </p:nvSpPr>
        <p:spPr>
          <a:xfrm>
            <a:off x="5139201" y="2301788"/>
            <a:ext cx="2592288" cy="367432"/>
          </a:xfrm>
          <a:prstGeom prst="rect">
            <a:avLst/>
          </a:prstGeom>
          <a:noFill/>
        </p:spPr>
        <p:txBody>
          <a:bodyPr wrap="square" rtlCol="0">
            <a:spAutoFit/>
          </a:bodyPr>
          <a:lstStyle/>
          <a:p>
            <a:r>
              <a:rPr lang="es-EC" dirty="0" smtClean="0"/>
              <a:t>Capacidad</a:t>
            </a:r>
            <a:endParaRPr lang="es-EC" dirty="0"/>
          </a:p>
        </p:txBody>
      </p:sp>
      <p:sp>
        <p:nvSpPr>
          <p:cNvPr id="25" name="24 CuadroTexto"/>
          <p:cNvSpPr txBox="1"/>
          <p:nvPr/>
        </p:nvSpPr>
        <p:spPr>
          <a:xfrm>
            <a:off x="5166103" y="2677681"/>
            <a:ext cx="2475174" cy="368382"/>
          </a:xfrm>
          <a:prstGeom prst="rect">
            <a:avLst/>
          </a:prstGeom>
          <a:noFill/>
        </p:spPr>
        <p:txBody>
          <a:bodyPr wrap="square" rtlCol="0">
            <a:spAutoFit/>
          </a:bodyPr>
          <a:lstStyle/>
          <a:p>
            <a:r>
              <a:rPr lang="es-EC" dirty="0" smtClean="0"/>
              <a:t>Seguridad</a:t>
            </a:r>
            <a:endParaRPr lang="es-EC" dirty="0"/>
          </a:p>
        </p:txBody>
      </p:sp>
      <p:sp>
        <p:nvSpPr>
          <p:cNvPr id="27" name="26 CuadroTexto"/>
          <p:cNvSpPr txBox="1"/>
          <p:nvPr/>
        </p:nvSpPr>
        <p:spPr>
          <a:xfrm>
            <a:off x="-7361" y="0"/>
            <a:ext cx="3427231" cy="369332"/>
          </a:xfrm>
          <a:prstGeom prst="rect">
            <a:avLst/>
          </a:prstGeom>
          <a:noFill/>
        </p:spPr>
        <p:txBody>
          <a:bodyPr wrap="square" rtlCol="0">
            <a:spAutoFit/>
          </a:bodyPr>
          <a:lstStyle/>
          <a:p>
            <a:r>
              <a:rPr lang="es-EC" b="1" dirty="0" smtClean="0"/>
              <a:t>Valoración de activos</a:t>
            </a:r>
            <a:endParaRPr lang="es-EC" b="1" dirty="0"/>
          </a:p>
        </p:txBody>
      </p:sp>
      <p:sp>
        <p:nvSpPr>
          <p:cNvPr id="3" name="2 Marcador de número de diapositiva"/>
          <p:cNvSpPr>
            <a:spLocks noGrp="1"/>
          </p:cNvSpPr>
          <p:nvPr>
            <p:ph type="sldNum" sz="quarter" idx="12"/>
          </p:nvPr>
        </p:nvSpPr>
        <p:spPr/>
        <p:txBody>
          <a:bodyPr/>
          <a:lstStyle/>
          <a:p>
            <a:fld id="{71099D79-778E-4571-A2A4-02276C4BD829}" type="slidenum">
              <a:rPr lang="es-EC" smtClean="0"/>
              <a:t>31</a:t>
            </a:fld>
            <a:endParaRPr lang="es-EC"/>
          </a:p>
        </p:txBody>
      </p:sp>
      <p:sp>
        <p:nvSpPr>
          <p:cNvPr id="4" name="3 CuadroTexto"/>
          <p:cNvSpPr txBox="1"/>
          <p:nvPr/>
        </p:nvSpPr>
        <p:spPr>
          <a:xfrm>
            <a:off x="179512" y="3356992"/>
            <a:ext cx="8640960" cy="646331"/>
          </a:xfrm>
          <a:prstGeom prst="rect">
            <a:avLst/>
          </a:prstGeom>
          <a:noFill/>
        </p:spPr>
        <p:txBody>
          <a:bodyPr wrap="square" rtlCol="0">
            <a:spAutoFit/>
          </a:bodyPr>
          <a:lstStyle/>
          <a:p>
            <a:r>
              <a:rPr lang="es-EC" b="1" dirty="0">
                <a:latin typeface="Times New Roman" pitchFamily="18" charset="0"/>
                <a:cs typeface="Times New Roman" pitchFamily="18" charset="0"/>
              </a:rPr>
              <a:t>Confidencialidad</a:t>
            </a:r>
            <a:r>
              <a:rPr lang="es-EC" dirty="0">
                <a:latin typeface="Times New Roman" pitchFamily="18" charset="0"/>
                <a:cs typeface="Times New Roman" pitchFamily="18" charset="0"/>
              </a:rPr>
              <a:t>.- se refiere a la protección de información sensitiva contra revelación no autorizada. (ITG, 2007) </a:t>
            </a:r>
          </a:p>
        </p:txBody>
      </p:sp>
      <p:sp>
        <p:nvSpPr>
          <p:cNvPr id="5" name="4 CuadroTexto"/>
          <p:cNvSpPr txBox="1"/>
          <p:nvPr/>
        </p:nvSpPr>
        <p:spPr>
          <a:xfrm>
            <a:off x="179512" y="4221088"/>
            <a:ext cx="8824698" cy="923330"/>
          </a:xfrm>
          <a:prstGeom prst="rect">
            <a:avLst/>
          </a:prstGeom>
          <a:noFill/>
        </p:spPr>
        <p:txBody>
          <a:bodyPr wrap="square" rtlCol="0">
            <a:spAutoFit/>
          </a:bodyPr>
          <a:lstStyle/>
          <a:p>
            <a:r>
              <a:rPr lang="es-EC" b="1" dirty="0">
                <a:latin typeface="Times New Roman" pitchFamily="18" charset="0"/>
                <a:cs typeface="Times New Roman" pitchFamily="18" charset="0"/>
              </a:rPr>
              <a:t>Integridad</a:t>
            </a:r>
            <a:r>
              <a:rPr lang="es-EC" dirty="0">
                <a:latin typeface="Times New Roman" pitchFamily="18" charset="0"/>
                <a:cs typeface="Times New Roman" pitchFamily="18" charset="0"/>
              </a:rPr>
              <a:t>.- está relacionada con la precisión y completitud de la información, así como con su validez de acuerdo a los valores y expectativas del negocio. (ITG, 2007).</a:t>
            </a:r>
          </a:p>
          <a:p>
            <a:endParaRPr lang="es-EC" dirty="0"/>
          </a:p>
        </p:txBody>
      </p:sp>
    </p:spTree>
    <p:extLst>
      <p:ext uri="{BB962C8B-B14F-4D97-AF65-F5344CB8AC3E}">
        <p14:creationId xmlns:p14="http://schemas.microsoft.com/office/powerpoint/2010/main" val="36329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10"/>
                                        </p:tgtEl>
                                        <p:attrNameLst>
                                          <p:attrName>style.textDecorationUnderline</p:attrName>
                                        </p:attrNameLst>
                                      </p:cBhvr>
                                      <p:to>
                                        <p:strVal val="true"/>
                                      </p:to>
                                    </p:set>
                                  </p:childTnLst>
                                </p:cTn>
                              </p:par>
                              <p:par>
                                <p:cTn id="11" presetID="18" presetClass="emph" presetSubtype="0" fill="hold" grpId="0" nodeType="withEffect">
                                  <p:stCondLst>
                                    <p:cond delay="0"/>
                                  </p:stCondLst>
                                  <p:iterate type="lt">
                                    <p:tmPct val="4000"/>
                                  </p:iterate>
                                  <p:childTnLst>
                                    <p:set>
                                      <p:cBhvr override="childStyle">
                                        <p:cTn id="12" dur="500" fill="hold"/>
                                        <p:tgtEl>
                                          <p:spTgt spid="11"/>
                                        </p:tgtEl>
                                        <p:attrNameLst>
                                          <p:attrName>style.textDecorationUnderline</p:attrName>
                                        </p:attrNameLst>
                                      </p:cBhvr>
                                      <p:to>
                                        <p:strVal val="true"/>
                                      </p:to>
                                    </p:set>
                                  </p:childTnLst>
                                </p:cTn>
                              </p:par>
                              <p:par>
                                <p:cTn id="13" presetID="18" presetClass="emph" presetSubtype="0" fill="hold" grpId="0" nodeType="withEffect">
                                  <p:stCondLst>
                                    <p:cond delay="0"/>
                                  </p:stCondLst>
                                  <p:iterate type="lt">
                                    <p:tmPct val="4000"/>
                                  </p:iterate>
                                  <p:childTnLst>
                                    <p:set>
                                      <p:cBhvr override="childStyle">
                                        <p:cTn id="14" dur="500" fill="hold"/>
                                        <p:tgtEl>
                                          <p:spTgt spid="12"/>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13"/>
                                        </p:tgtEl>
                                        <p:attrNameLst>
                                          <p:attrName>style.textDecorationUnderline</p:attrName>
                                        </p:attrNameLst>
                                      </p:cBhvr>
                                      <p:to>
                                        <p:strVal val="true"/>
                                      </p:to>
                                    </p:set>
                                  </p:childTnLst>
                                </p:cTn>
                              </p:par>
                              <p:par>
                                <p:cTn id="23" presetID="18" presetClass="emph" presetSubtype="0" fill="hold" grpId="0" nodeType="withEffect">
                                  <p:stCondLst>
                                    <p:cond delay="0"/>
                                  </p:stCondLst>
                                  <p:iterate type="lt">
                                    <p:tmPct val="4000"/>
                                  </p:iterate>
                                  <p:childTnLst>
                                    <p:set>
                                      <p:cBhvr override="childStyle">
                                        <p:cTn id="24" dur="500" fill="hold"/>
                                        <p:tgtEl>
                                          <p:spTgt spid="14"/>
                                        </p:tgtEl>
                                        <p:attrNameLst>
                                          <p:attrName>style.textDecorationUnderline</p:attrName>
                                        </p:attrNameLst>
                                      </p:cBhvr>
                                      <p:to>
                                        <p:strVal val="true"/>
                                      </p:to>
                                    </p:set>
                                  </p:childTnLst>
                                </p:cTn>
                              </p:par>
                              <p:par>
                                <p:cTn id="25" presetID="18" presetClass="emph" presetSubtype="0" fill="hold" grpId="0" nodeType="withEffect">
                                  <p:stCondLst>
                                    <p:cond delay="0"/>
                                  </p:stCondLst>
                                  <p:iterate type="lt">
                                    <p:tmPct val="4000"/>
                                  </p:iterate>
                                  <p:childTnLst>
                                    <p:set>
                                      <p:cBhvr override="childStyle">
                                        <p:cTn id="26" dur="500" fill="hold"/>
                                        <p:tgtEl>
                                          <p:spTgt spid="15"/>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mph" presetSubtype="0" fill="hold" grpId="0" nodeType="clickEffect">
                                  <p:stCondLst>
                                    <p:cond delay="0"/>
                                  </p:stCondLst>
                                  <p:iterate type="lt">
                                    <p:tmPct val="4000"/>
                                  </p:iterate>
                                  <p:childTnLst>
                                    <p:set>
                                      <p:cBhvr override="childStyle">
                                        <p:cTn id="34" dur="500" fill="hold"/>
                                        <p:tgtEl>
                                          <p:spTgt spid="16"/>
                                        </p:tgtEl>
                                        <p:attrNameLst>
                                          <p:attrName>style.textDecorationUnderline</p:attrName>
                                        </p:attrNameLst>
                                      </p:cBhvr>
                                      <p:to>
                                        <p:strVal val="true"/>
                                      </p:to>
                                    </p:set>
                                  </p:childTnLst>
                                </p:cTn>
                              </p:par>
                              <p:par>
                                <p:cTn id="35" presetID="18" presetClass="emph" presetSubtype="0" fill="hold" grpId="0" nodeType="withEffect">
                                  <p:stCondLst>
                                    <p:cond delay="0"/>
                                  </p:stCondLst>
                                  <p:iterate type="lt">
                                    <p:tmPct val="4000"/>
                                  </p:iterate>
                                  <p:childTnLst>
                                    <p:set>
                                      <p:cBhvr override="childStyle">
                                        <p:cTn id="36" dur="500" fill="hold"/>
                                        <p:tgtEl>
                                          <p:spTgt spid="17"/>
                                        </p:tgtEl>
                                        <p:attrNameLst>
                                          <p:attrName>style.textDecorationUnderline</p:attrName>
                                        </p:attrNameLst>
                                      </p:cBhvr>
                                      <p:to>
                                        <p:strVal val="true"/>
                                      </p:to>
                                    </p:set>
                                  </p:childTnLst>
                                </p:cTn>
                              </p:par>
                              <p:par>
                                <p:cTn id="37" presetID="18" presetClass="emph" presetSubtype="0" fill="hold" grpId="0" nodeType="withEffect">
                                  <p:stCondLst>
                                    <p:cond delay="0"/>
                                  </p:stCondLst>
                                  <p:iterate type="lt">
                                    <p:tmPct val="4000"/>
                                  </p:iterate>
                                  <p:childTnLst>
                                    <p:set>
                                      <p:cBhvr override="childStyle">
                                        <p:cTn id="38" dur="500" fill="hold"/>
                                        <p:tgtEl>
                                          <p:spTgt spid="1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P spid="17" grpId="0"/>
      <p:bldP spid="18"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3592" y="764704"/>
            <a:ext cx="7912824" cy="4985980"/>
          </a:xfrm>
          <a:prstGeom prst="rect">
            <a:avLst/>
          </a:prstGeom>
          <a:noFill/>
        </p:spPr>
        <p:txBody>
          <a:bodyPr wrap="square" rtlCol="0">
            <a:spAutoFit/>
          </a:bodyPr>
          <a:lstStyle/>
          <a:p>
            <a:r>
              <a:rPr lang="es-EC" sz="2000" b="1" dirty="0">
                <a:latin typeface="Times New Roman" pitchFamily="18" charset="0"/>
                <a:cs typeface="Times New Roman" pitchFamily="18" charset="0"/>
              </a:rPr>
              <a:t>Efectividad</a:t>
            </a:r>
            <a:r>
              <a:rPr lang="es-EC" sz="2000" dirty="0">
                <a:latin typeface="Times New Roman" pitchFamily="18" charset="0"/>
                <a:cs typeface="Times New Roman" pitchFamily="18" charset="0"/>
              </a:rPr>
              <a:t>.- tiene que ver con que la información sea relevante y pertinente a los procesos del negocio, y se proporcione de una manera oportuna, correcta, consistente y utilizable. </a:t>
            </a:r>
            <a:endParaRPr lang="es-EC" sz="2000" dirty="0" smtClean="0">
              <a:latin typeface="Times New Roman" pitchFamily="18" charset="0"/>
              <a:cs typeface="Times New Roman" pitchFamily="18" charset="0"/>
            </a:endParaRPr>
          </a:p>
          <a:p>
            <a:endParaRPr lang="es-EC" sz="2000" dirty="0">
              <a:latin typeface="Times New Roman" pitchFamily="18" charset="0"/>
              <a:cs typeface="Times New Roman" pitchFamily="18" charset="0"/>
            </a:endParaRPr>
          </a:p>
          <a:p>
            <a:r>
              <a:rPr lang="es-EC" sz="2000" b="1" dirty="0">
                <a:latin typeface="Times New Roman" pitchFamily="18" charset="0"/>
                <a:cs typeface="Times New Roman" pitchFamily="18" charset="0"/>
              </a:rPr>
              <a:t>Eficiencia.-</a:t>
            </a:r>
            <a:r>
              <a:rPr lang="es-EC" sz="2000" dirty="0">
                <a:latin typeface="Times New Roman" pitchFamily="18" charset="0"/>
                <a:cs typeface="Times New Roman" pitchFamily="18" charset="0"/>
              </a:rPr>
              <a:t> consiste en que la información sea generada con el óptimo (más productivo y económico) uso de los recursos. (ITG, 2007</a:t>
            </a:r>
            <a:r>
              <a:rPr lang="es-EC" sz="2000" dirty="0" smtClean="0">
                <a:latin typeface="Times New Roman" pitchFamily="18" charset="0"/>
                <a:cs typeface="Times New Roman" pitchFamily="18" charset="0"/>
              </a:rPr>
              <a:t>)</a:t>
            </a:r>
          </a:p>
          <a:p>
            <a:endParaRPr lang="es-EC" sz="2000" dirty="0">
              <a:latin typeface="Times New Roman" pitchFamily="18" charset="0"/>
              <a:cs typeface="Times New Roman" pitchFamily="18" charset="0"/>
            </a:endParaRPr>
          </a:p>
          <a:p>
            <a:r>
              <a:rPr lang="es-EC" sz="2000" b="1" dirty="0">
                <a:latin typeface="Times New Roman" pitchFamily="18" charset="0"/>
                <a:cs typeface="Times New Roman" pitchFamily="18" charset="0"/>
              </a:rPr>
              <a:t>Cumplimiento</a:t>
            </a:r>
            <a:r>
              <a:rPr lang="es-EC" sz="2000" dirty="0">
                <a:latin typeface="Times New Roman" pitchFamily="18" charset="0"/>
                <a:cs typeface="Times New Roman" pitchFamily="18" charset="0"/>
              </a:rPr>
              <a:t>.- tiene que ver con acatar aquellas leyes, reglamentos y acuerdos contractuales a los cuales está sujeto el proceso de negocios, es decir, criterios de negocios impuestos externamente, así como políticas internas. (ITG, 2007) </a:t>
            </a:r>
            <a:endParaRPr lang="es-EC" sz="2000" dirty="0" smtClean="0">
              <a:latin typeface="Times New Roman" pitchFamily="18" charset="0"/>
              <a:cs typeface="Times New Roman" pitchFamily="18" charset="0"/>
            </a:endParaRPr>
          </a:p>
          <a:p>
            <a:endParaRPr lang="es-EC" sz="2000" dirty="0">
              <a:latin typeface="Times New Roman" pitchFamily="18" charset="0"/>
              <a:cs typeface="Times New Roman" pitchFamily="18" charset="0"/>
            </a:endParaRPr>
          </a:p>
          <a:p>
            <a:r>
              <a:rPr lang="es-EC" sz="2000" b="1" dirty="0">
                <a:latin typeface="Times New Roman" pitchFamily="18" charset="0"/>
                <a:cs typeface="Times New Roman" pitchFamily="18" charset="0"/>
              </a:rPr>
              <a:t>Confiabilidad.-</a:t>
            </a:r>
            <a:r>
              <a:rPr lang="es-EC" sz="2000" dirty="0">
                <a:latin typeface="Times New Roman" pitchFamily="18" charset="0"/>
                <a:cs typeface="Times New Roman" pitchFamily="18" charset="0"/>
              </a:rPr>
              <a:t> se refiere a proporcionar la información apropiada para que la gerencia administre la entidad y ejerza sus responsabilidades fiduciarias y de gobierno. (ITG, 2007)</a:t>
            </a:r>
          </a:p>
          <a:p>
            <a:endParaRPr lang="es-EC" dirty="0"/>
          </a:p>
        </p:txBody>
      </p:sp>
      <p:sp>
        <p:nvSpPr>
          <p:cNvPr id="5" name="4 CuadroTexto"/>
          <p:cNvSpPr txBox="1"/>
          <p:nvPr/>
        </p:nvSpPr>
        <p:spPr>
          <a:xfrm>
            <a:off x="-7361" y="0"/>
            <a:ext cx="3427231" cy="369332"/>
          </a:xfrm>
          <a:prstGeom prst="rect">
            <a:avLst/>
          </a:prstGeom>
          <a:noFill/>
        </p:spPr>
        <p:txBody>
          <a:bodyPr wrap="square" rtlCol="0">
            <a:spAutoFit/>
          </a:bodyPr>
          <a:lstStyle/>
          <a:p>
            <a:r>
              <a:rPr lang="es-EC" b="1" dirty="0" smtClean="0"/>
              <a:t>Valoración de activos</a:t>
            </a:r>
            <a:endParaRPr lang="es-EC" b="1"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32</a:t>
            </a:fld>
            <a:endParaRPr lang="es-EC"/>
          </a:p>
        </p:txBody>
      </p:sp>
    </p:spTree>
    <p:extLst>
      <p:ext uri="{BB962C8B-B14F-4D97-AF65-F5344CB8AC3E}">
        <p14:creationId xmlns:p14="http://schemas.microsoft.com/office/powerpoint/2010/main" val="3374815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15207" y="446147"/>
            <a:ext cx="1296144" cy="369332"/>
          </a:xfrm>
          <a:prstGeom prst="rect">
            <a:avLst/>
          </a:prstGeom>
          <a:noFill/>
        </p:spPr>
        <p:txBody>
          <a:bodyPr wrap="square" rtlCol="0">
            <a:spAutoFit/>
          </a:bodyPr>
          <a:lstStyle/>
          <a:p>
            <a:r>
              <a:rPr lang="es-EC" b="1" dirty="0" smtClean="0"/>
              <a:t>ISO27000</a:t>
            </a:r>
            <a:endParaRPr lang="es-EC" b="1" dirty="0"/>
          </a:p>
        </p:txBody>
      </p:sp>
      <p:sp>
        <p:nvSpPr>
          <p:cNvPr id="5" name="4 CuadroTexto"/>
          <p:cNvSpPr txBox="1"/>
          <p:nvPr/>
        </p:nvSpPr>
        <p:spPr>
          <a:xfrm>
            <a:off x="4096961" y="356527"/>
            <a:ext cx="1224134" cy="369332"/>
          </a:xfrm>
          <a:prstGeom prst="rect">
            <a:avLst/>
          </a:prstGeom>
          <a:noFill/>
        </p:spPr>
        <p:txBody>
          <a:bodyPr wrap="square" rtlCol="0">
            <a:spAutoFit/>
          </a:bodyPr>
          <a:lstStyle/>
          <a:p>
            <a:r>
              <a:rPr lang="es-EC" b="1" dirty="0" smtClean="0"/>
              <a:t>COBIT</a:t>
            </a:r>
            <a:endParaRPr lang="es-EC" b="1" dirty="0"/>
          </a:p>
        </p:txBody>
      </p:sp>
      <p:sp>
        <p:nvSpPr>
          <p:cNvPr id="6" name="5 CuadroTexto"/>
          <p:cNvSpPr txBox="1"/>
          <p:nvPr/>
        </p:nvSpPr>
        <p:spPr>
          <a:xfrm>
            <a:off x="6694513" y="369332"/>
            <a:ext cx="2304256" cy="369332"/>
          </a:xfrm>
          <a:prstGeom prst="rect">
            <a:avLst/>
          </a:prstGeom>
          <a:noFill/>
        </p:spPr>
        <p:txBody>
          <a:bodyPr wrap="square" rtlCol="0">
            <a:spAutoFit/>
          </a:bodyPr>
          <a:lstStyle/>
          <a:p>
            <a:pPr algn="ctr"/>
            <a:r>
              <a:rPr lang="es-EC" b="1" dirty="0" smtClean="0"/>
              <a:t>ITIL</a:t>
            </a:r>
            <a:endParaRPr lang="es-EC" b="1" dirty="0"/>
          </a:p>
        </p:txBody>
      </p:sp>
      <p:sp>
        <p:nvSpPr>
          <p:cNvPr id="2" name="1 CuadroTexto"/>
          <p:cNvSpPr txBox="1"/>
          <p:nvPr/>
        </p:nvSpPr>
        <p:spPr>
          <a:xfrm>
            <a:off x="107504" y="0"/>
            <a:ext cx="3600400" cy="369332"/>
          </a:xfrm>
          <a:prstGeom prst="rect">
            <a:avLst/>
          </a:prstGeom>
          <a:noFill/>
        </p:spPr>
        <p:txBody>
          <a:bodyPr wrap="square" rtlCol="0">
            <a:spAutoFit/>
          </a:bodyPr>
          <a:lstStyle/>
          <a:p>
            <a:r>
              <a:rPr lang="es-EC" b="1" dirty="0" smtClean="0"/>
              <a:t>Identificación de riesgos</a:t>
            </a:r>
            <a:endParaRPr lang="es-EC" b="1" dirty="0"/>
          </a:p>
        </p:txBody>
      </p:sp>
      <p:sp>
        <p:nvSpPr>
          <p:cNvPr id="13" name="12 CuadroTexto"/>
          <p:cNvSpPr txBox="1"/>
          <p:nvPr/>
        </p:nvSpPr>
        <p:spPr>
          <a:xfrm>
            <a:off x="69046" y="859939"/>
            <a:ext cx="2630746" cy="646331"/>
          </a:xfrm>
          <a:prstGeom prst="rect">
            <a:avLst/>
          </a:prstGeom>
          <a:noFill/>
          <a:ln>
            <a:noFill/>
          </a:ln>
        </p:spPr>
        <p:txBody>
          <a:bodyPr wrap="square" rtlCol="0">
            <a:spAutoFit/>
          </a:bodyPr>
          <a:lstStyle/>
          <a:p>
            <a:r>
              <a:rPr lang="es-EC" dirty="0" smtClean="0">
                <a:latin typeface="Times New Roman" pitchFamily="18" charset="0"/>
                <a:cs typeface="Times New Roman" pitchFamily="18" charset="0"/>
              </a:rPr>
              <a:t>Identificar el riesgo</a:t>
            </a:r>
          </a:p>
          <a:p>
            <a:endParaRPr lang="es-EC" dirty="0"/>
          </a:p>
        </p:txBody>
      </p:sp>
      <p:sp>
        <p:nvSpPr>
          <p:cNvPr id="14" name="13 CuadroTexto"/>
          <p:cNvSpPr txBox="1"/>
          <p:nvPr/>
        </p:nvSpPr>
        <p:spPr>
          <a:xfrm>
            <a:off x="128958" y="1222885"/>
            <a:ext cx="3362922" cy="3554819"/>
          </a:xfrm>
          <a:prstGeom prst="rect">
            <a:avLst/>
          </a:prstGeom>
          <a:noFill/>
          <a:ln>
            <a:noFill/>
          </a:ln>
        </p:spPr>
        <p:txBody>
          <a:bodyPr wrap="square" rtlCol="0">
            <a:spAutoFit/>
          </a:bodyPr>
          <a:lstStyle/>
          <a:p>
            <a:pPr marL="285750" indent="-285750" algn="just">
              <a:lnSpc>
                <a:spcPct val="150000"/>
              </a:lnSpc>
              <a:buFont typeface="Arial" pitchFamily="34" charset="0"/>
              <a:buChar char="•"/>
            </a:pPr>
            <a:r>
              <a:rPr lang="es-EC" dirty="0" smtClean="0">
                <a:latin typeface="Times New Roman" pitchFamily="18" charset="0"/>
                <a:cs typeface="Times New Roman" pitchFamily="18" charset="0"/>
              </a:rPr>
              <a:t>Identificar los Activos</a:t>
            </a:r>
          </a:p>
          <a:p>
            <a:pPr marL="285750" indent="-285750" algn="just">
              <a:lnSpc>
                <a:spcPct val="150000"/>
              </a:lnSpc>
              <a:buFont typeface="Arial" pitchFamily="34" charset="0"/>
              <a:buChar char="•"/>
            </a:pPr>
            <a:r>
              <a:rPr lang="es-EC" dirty="0" smtClean="0">
                <a:latin typeface="Times New Roman" pitchFamily="18" charset="0"/>
                <a:cs typeface="Times New Roman" pitchFamily="18" charset="0"/>
              </a:rPr>
              <a:t>Identificar </a:t>
            </a:r>
            <a:r>
              <a:rPr lang="es-EC" dirty="0">
                <a:latin typeface="Times New Roman" pitchFamily="18" charset="0"/>
                <a:cs typeface="Times New Roman" pitchFamily="18" charset="0"/>
              </a:rPr>
              <a:t>las </a:t>
            </a:r>
            <a:r>
              <a:rPr lang="es-EC" dirty="0" smtClean="0">
                <a:latin typeface="Times New Roman" pitchFamily="18" charset="0"/>
                <a:cs typeface="Times New Roman" pitchFamily="18" charset="0"/>
              </a:rPr>
              <a:t>amenazas</a:t>
            </a:r>
          </a:p>
          <a:p>
            <a:pPr marL="285750" indent="-285750" algn="just">
              <a:lnSpc>
                <a:spcPct val="150000"/>
              </a:lnSpc>
              <a:buFont typeface="Arial" pitchFamily="34" charset="0"/>
              <a:buChar char="•"/>
            </a:pPr>
            <a:r>
              <a:rPr lang="es-EC" dirty="0" smtClean="0">
                <a:latin typeface="Times New Roman" pitchFamily="18" charset="0"/>
                <a:cs typeface="Times New Roman" pitchFamily="18" charset="0"/>
              </a:rPr>
              <a:t>Identificar </a:t>
            </a:r>
            <a:r>
              <a:rPr lang="es-EC" dirty="0">
                <a:latin typeface="Times New Roman" pitchFamily="18" charset="0"/>
                <a:cs typeface="Times New Roman" pitchFamily="18" charset="0"/>
              </a:rPr>
              <a:t>las </a:t>
            </a:r>
            <a:r>
              <a:rPr lang="es-EC" dirty="0" smtClean="0">
                <a:latin typeface="Times New Roman" pitchFamily="18" charset="0"/>
                <a:cs typeface="Times New Roman" pitchFamily="18" charset="0"/>
              </a:rPr>
              <a:t>Vulnerabilidades</a:t>
            </a:r>
          </a:p>
          <a:p>
            <a:pPr marL="285750" indent="-285750" algn="just">
              <a:lnSpc>
                <a:spcPct val="150000"/>
              </a:lnSpc>
              <a:buFont typeface="Arial" pitchFamily="34" charset="0"/>
              <a:buChar char="•"/>
            </a:pPr>
            <a:r>
              <a:rPr lang="es-EC" dirty="0" smtClean="0">
                <a:latin typeface="Times New Roman" pitchFamily="18" charset="0"/>
                <a:cs typeface="Times New Roman" pitchFamily="18" charset="0"/>
              </a:rPr>
              <a:t>Identificar </a:t>
            </a:r>
            <a:r>
              <a:rPr lang="es-EC" dirty="0">
                <a:latin typeface="Times New Roman" pitchFamily="18" charset="0"/>
                <a:cs typeface="Times New Roman" pitchFamily="18" charset="0"/>
              </a:rPr>
              <a:t>los impactos que la pérdida de la confidencialidad, integridad y disponibilidad puede tener estos activos</a:t>
            </a:r>
          </a:p>
          <a:p>
            <a:endParaRPr lang="es-EC" dirty="0"/>
          </a:p>
          <a:p>
            <a:endParaRPr lang="es-EC" dirty="0"/>
          </a:p>
        </p:txBody>
      </p:sp>
      <p:sp>
        <p:nvSpPr>
          <p:cNvPr id="18" name="17 CuadroTexto"/>
          <p:cNvSpPr txBox="1"/>
          <p:nvPr/>
        </p:nvSpPr>
        <p:spPr>
          <a:xfrm>
            <a:off x="3808927" y="880112"/>
            <a:ext cx="3024336" cy="1200329"/>
          </a:xfrm>
          <a:prstGeom prst="rect">
            <a:avLst/>
          </a:prstGeom>
          <a:noFill/>
          <a:ln>
            <a:noFill/>
          </a:ln>
        </p:spPr>
        <p:txBody>
          <a:bodyPr wrap="square" rtlCol="0">
            <a:spAutoFit/>
          </a:bodyPr>
          <a:lstStyle/>
          <a:p>
            <a:r>
              <a:rPr lang="es-EC" dirty="0" smtClean="0">
                <a:latin typeface="Times New Roman" pitchFamily="18" charset="0"/>
                <a:cs typeface="Times New Roman" pitchFamily="18" charset="0"/>
              </a:rPr>
              <a:t>P09 Evaluar y administrar los riesgos de TI</a:t>
            </a:r>
          </a:p>
          <a:p>
            <a:endParaRPr lang="es-EC" dirty="0" smtClean="0"/>
          </a:p>
          <a:p>
            <a:endParaRPr lang="es-EC" dirty="0"/>
          </a:p>
        </p:txBody>
      </p:sp>
      <p:sp>
        <p:nvSpPr>
          <p:cNvPr id="19" name="18 CuadroTexto"/>
          <p:cNvSpPr txBox="1"/>
          <p:nvPr/>
        </p:nvSpPr>
        <p:spPr>
          <a:xfrm>
            <a:off x="3707904" y="1812938"/>
            <a:ext cx="3125359" cy="2585323"/>
          </a:xfrm>
          <a:prstGeom prst="rect">
            <a:avLst/>
          </a:prstGeom>
          <a:noFill/>
          <a:ln>
            <a:noFill/>
          </a:ln>
        </p:spPr>
        <p:txBody>
          <a:bodyPr wrap="square" rtlCol="0">
            <a:spAutoFit/>
          </a:bodyPr>
          <a:lstStyle/>
          <a:p>
            <a:pPr marL="285750" indent="-285750">
              <a:buFont typeface="Arial" pitchFamily="34" charset="0"/>
              <a:buChar char="•"/>
            </a:pPr>
            <a:r>
              <a:rPr lang="es-EC" dirty="0" smtClean="0">
                <a:latin typeface="Times New Roman" pitchFamily="18" charset="0"/>
                <a:cs typeface="Times New Roman" pitchFamily="18" charset="0"/>
              </a:rPr>
              <a:t>P09.1 Marco de Trabajo de Administración de riesgo.</a:t>
            </a:r>
          </a:p>
          <a:p>
            <a:pPr marL="285750" indent="-285750">
              <a:buFont typeface="Arial" pitchFamily="34" charset="0"/>
              <a:buChar char="•"/>
            </a:pPr>
            <a:endParaRPr lang="es-EC" dirty="0" smtClean="0">
              <a:latin typeface="Times New Roman" pitchFamily="18" charset="0"/>
              <a:cs typeface="Times New Roman" pitchFamily="18" charset="0"/>
            </a:endParaRPr>
          </a:p>
          <a:p>
            <a:pPr marL="285750" indent="-285750">
              <a:buFont typeface="Arial" pitchFamily="34" charset="0"/>
              <a:buChar char="•"/>
            </a:pPr>
            <a:r>
              <a:rPr lang="es-EC" dirty="0" smtClean="0">
                <a:latin typeface="Times New Roman" pitchFamily="18" charset="0"/>
                <a:cs typeface="Times New Roman" pitchFamily="18" charset="0"/>
              </a:rPr>
              <a:t>P09.2 </a:t>
            </a:r>
            <a:r>
              <a:rPr lang="es-EC" dirty="0">
                <a:latin typeface="Times New Roman" pitchFamily="18" charset="0"/>
                <a:cs typeface="Times New Roman" pitchFamily="18" charset="0"/>
              </a:rPr>
              <a:t>Establecimiento del contexto del </a:t>
            </a:r>
            <a:r>
              <a:rPr lang="es-EC" dirty="0" smtClean="0">
                <a:latin typeface="Times New Roman" pitchFamily="18" charset="0"/>
                <a:cs typeface="Times New Roman" pitchFamily="18" charset="0"/>
              </a:rPr>
              <a:t>riesgo.</a:t>
            </a:r>
          </a:p>
          <a:p>
            <a:pPr marL="285750" indent="-285750">
              <a:buFont typeface="Arial" pitchFamily="34" charset="0"/>
              <a:buChar char="•"/>
            </a:pPr>
            <a:endParaRPr lang="es-EC" dirty="0" smtClean="0">
              <a:latin typeface="Times New Roman" pitchFamily="18" charset="0"/>
              <a:cs typeface="Times New Roman" pitchFamily="18" charset="0"/>
            </a:endParaRPr>
          </a:p>
          <a:p>
            <a:pPr marL="285750" indent="-285750">
              <a:buFont typeface="Arial" pitchFamily="34" charset="0"/>
              <a:buChar char="•"/>
            </a:pPr>
            <a:r>
              <a:rPr lang="es-EC" dirty="0" smtClean="0">
                <a:latin typeface="Times New Roman" pitchFamily="18" charset="0"/>
                <a:cs typeface="Times New Roman" pitchFamily="18" charset="0"/>
              </a:rPr>
              <a:t>P09.3 </a:t>
            </a:r>
            <a:r>
              <a:rPr lang="es-EC" dirty="0">
                <a:latin typeface="Times New Roman" pitchFamily="18" charset="0"/>
                <a:cs typeface="Times New Roman" pitchFamily="18" charset="0"/>
              </a:rPr>
              <a:t>Identificación de Eventos</a:t>
            </a:r>
            <a:r>
              <a:rPr lang="es-EC" sz="1600" dirty="0" smtClean="0"/>
              <a:t>.</a:t>
            </a:r>
          </a:p>
          <a:p>
            <a:endParaRPr lang="es-EC" dirty="0"/>
          </a:p>
        </p:txBody>
      </p:sp>
      <p:sp>
        <p:nvSpPr>
          <p:cNvPr id="22" name="21 CuadroTexto"/>
          <p:cNvSpPr txBox="1"/>
          <p:nvPr/>
        </p:nvSpPr>
        <p:spPr>
          <a:xfrm>
            <a:off x="6699980" y="815479"/>
            <a:ext cx="2304256" cy="1615827"/>
          </a:xfrm>
          <a:prstGeom prst="rect">
            <a:avLst/>
          </a:prstGeom>
          <a:noFill/>
          <a:ln>
            <a:noFill/>
          </a:ln>
        </p:spPr>
        <p:txBody>
          <a:bodyPr wrap="square" rtlCol="0">
            <a:spAutoFit/>
          </a:bodyPr>
          <a:lstStyle/>
          <a:p>
            <a:pPr marL="285750" indent="-285750">
              <a:lnSpc>
                <a:spcPct val="150000"/>
              </a:lnSpc>
              <a:buFont typeface="Arial" pitchFamily="34" charset="0"/>
              <a:buChar char="•"/>
            </a:pPr>
            <a:r>
              <a:rPr lang="es-EC" dirty="0" smtClean="0">
                <a:latin typeface="Times New Roman" pitchFamily="18" charset="0"/>
                <a:cs typeface="Times New Roman" pitchFamily="18" charset="0"/>
              </a:rPr>
              <a:t>Análisis de Riesgos</a:t>
            </a:r>
          </a:p>
          <a:p>
            <a:pPr marL="285750" indent="-285750">
              <a:lnSpc>
                <a:spcPct val="150000"/>
              </a:lnSpc>
              <a:buFont typeface="Arial" pitchFamily="34" charset="0"/>
              <a:buChar char="•"/>
            </a:pPr>
            <a:r>
              <a:rPr lang="es-EC" dirty="0" smtClean="0">
                <a:latin typeface="Times New Roman" pitchFamily="18" charset="0"/>
                <a:cs typeface="Times New Roman" pitchFamily="18" charset="0"/>
              </a:rPr>
              <a:t>Identificación </a:t>
            </a:r>
            <a:r>
              <a:rPr lang="es-EC" dirty="0">
                <a:latin typeface="Times New Roman" pitchFamily="18" charset="0"/>
                <a:cs typeface="Times New Roman" pitchFamily="18" charset="0"/>
              </a:rPr>
              <a:t>de </a:t>
            </a:r>
            <a:r>
              <a:rPr lang="es-EC" dirty="0" smtClean="0">
                <a:latin typeface="Times New Roman" pitchFamily="18" charset="0"/>
                <a:cs typeface="Times New Roman" pitchFamily="18" charset="0"/>
              </a:rPr>
              <a:t>Riesgos.</a:t>
            </a:r>
          </a:p>
          <a:p>
            <a:endParaRPr lang="es-EC" dirty="0" smtClean="0"/>
          </a:p>
        </p:txBody>
      </p:sp>
      <p:sp>
        <p:nvSpPr>
          <p:cNvPr id="4" name="3 Marcador de número de diapositiva"/>
          <p:cNvSpPr>
            <a:spLocks noGrp="1"/>
          </p:cNvSpPr>
          <p:nvPr>
            <p:ph type="sldNum" sz="quarter" idx="12"/>
          </p:nvPr>
        </p:nvSpPr>
        <p:spPr/>
        <p:txBody>
          <a:bodyPr/>
          <a:lstStyle/>
          <a:p>
            <a:fld id="{71099D79-778E-4571-A2A4-02276C4BD829}" type="slidenum">
              <a:rPr lang="es-EC" smtClean="0"/>
              <a:t>33</a:t>
            </a:fld>
            <a:endParaRPr lang="es-EC"/>
          </a:p>
        </p:txBody>
      </p:sp>
    </p:spTree>
    <p:extLst>
      <p:ext uri="{BB962C8B-B14F-4D97-AF65-F5344CB8AC3E}">
        <p14:creationId xmlns:p14="http://schemas.microsoft.com/office/powerpoint/2010/main" val="1192182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16632"/>
            <a:ext cx="3600400" cy="369332"/>
          </a:xfrm>
          <a:prstGeom prst="rect">
            <a:avLst/>
          </a:prstGeom>
          <a:noFill/>
        </p:spPr>
        <p:txBody>
          <a:bodyPr wrap="square" rtlCol="0">
            <a:spAutoFit/>
          </a:bodyPr>
          <a:lstStyle/>
          <a:p>
            <a:r>
              <a:rPr lang="es-EC" b="1" dirty="0" smtClean="0"/>
              <a:t>Valoración de Riesgos</a:t>
            </a:r>
            <a:endParaRPr lang="es-EC" b="1" dirty="0"/>
          </a:p>
        </p:txBody>
      </p:sp>
      <p:sp>
        <p:nvSpPr>
          <p:cNvPr id="5" name="4 CuadroTexto"/>
          <p:cNvSpPr txBox="1"/>
          <p:nvPr/>
        </p:nvSpPr>
        <p:spPr>
          <a:xfrm>
            <a:off x="732318" y="764704"/>
            <a:ext cx="3312368" cy="369332"/>
          </a:xfrm>
          <a:prstGeom prst="rect">
            <a:avLst/>
          </a:prstGeom>
          <a:noFill/>
        </p:spPr>
        <p:txBody>
          <a:bodyPr wrap="square" rtlCol="0">
            <a:spAutoFit/>
          </a:bodyPr>
          <a:lstStyle/>
          <a:p>
            <a:r>
              <a:rPr lang="es-EC" dirty="0" smtClean="0">
                <a:latin typeface="Times New Roman" pitchFamily="18" charset="0"/>
                <a:cs typeface="Times New Roman" pitchFamily="18" charset="0"/>
              </a:rPr>
              <a:t>1.-Analizar y evaluar riesgos</a:t>
            </a:r>
            <a:endParaRPr lang="es-EC" dirty="0">
              <a:latin typeface="Times New Roman" pitchFamily="18" charset="0"/>
              <a:ea typeface="Times New Roman"/>
              <a:cs typeface="Times New Roman" pitchFamily="18" charset="0"/>
            </a:endParaRPr>
          </a:p>
        </p:txBody>
      </p:sp>
      <p:sp>
        <p:nvSpPr>
          <p:cNvPr id="6" name="5 CuadroTexto"/>
          <p:cNvSpPr txBox="1"/>
          <p:nvPr/>
        </p:nvSpPr>
        <p:spPr>
          <a:xfrm>
            <a:off x="764169" y="1223064"/>
            <a:ext cx="2736304" cy="923330"/>
          </a:xfrm>
          <a:prstGeom prst="rect">
            <a:avLst/>
          </a:prstGeom>
          <a:noFill/>
        </p:spPr>
        <p:txBody>
          <a:bodyPr wrap="square" rtlCol="0">
            <a:spAutoFit/>
          </a:bodyPr>
          <a:lstStyle/>
          <a:p>
            <a:r>
              <a:rPr lang="es-EC" dirty="0">
                <a:latin typeface="Times New Roman" pitchFamily="18" charset="0"/>
                <a:cs typeface="Times New Roman" pitchFamily="18" charset="0"/>
              </a:rPr>
              <a:t>2. Valorar el impacto al negocio que podría causar una falla en la seguridad.</a:t>
            </a:r>
            <a:endParaRPr lang="es-EC" dirty="0">
              <a:latin typeface="Times New Roman" pitchFamily="18" charset="0"/>
              <a:ea typeface="Times New Roman"/>
              <a:cs typeface="Times New Roman" pitchFamily="18" charset="0"/>
            </a:endParaRPr>
          </a:p>
        </p:txBody>
      </p:sp>
      <p:sp>
        <p:nvSpPr>
          <p:cNvPr id="7" name="6 CuadroTexto"/>
          <p:cNvSpPr txBox="1"/>
          <p:nvPr/>
        </p:nvSpPr>
        <p:spPr>
          <a:xfrm>
            <a:off x="750790" y="2259160"/>
            <a:ext cx="3263618" cy="1754326"/>
          </a:xfrm>
          <a:prstGeom prst="rect">
            <a:avLst/>
          </a:prstGeom>
          <a:noFill/>
        </p:spPr>
        <p:txBody>
          <a:bodyPr wrap="square" rtlCol="0">
            <a:spAutoFit/>
          </a:bodyPr>
          <a:lstStyle/>
          <a:p>
            <a:r>
              <a:rPr lang="es-EC" dirty="0">
                <a:latin typeface="Times New Roman" pitchFamily="18" charset="0"/>
                <a:cs typeface="Times New Roman" pitchFamily="18" charset="0"/>
              </a:rPr>
              <a:t>3. Valorar la posibilidad realista de que ocurra una falla en la </a:t>
            </a:r>
            <a:r>
              <a:rPr lang="es-EC" dirty="0" smtClean="0">
                <a:latin typeface="Times New Roman" pitchFamily="18" charset="0"/>
                <a:cs typeface="Times New Roman" pitchFamily="18" charset="0"/>
              </a:rPr>
              <a:t>seguridad.</a:t>
            </a:r>
          </a:p>
          <a:p>
            <a:endParaRPr lang="es-EC" dirty="0" smtClean="0">
              <a:latin typeface="Times New Roman" pitchFamily="18" charset="0"/>
              <a:cs typeface="Times New Roman" pitchFamily="18" charset="0"/>
            </a:endParaRPr>
          </a:p>
          <a:p>
            <a:r>
              <a:rPr lang="es-EC" dirty="0">
                <a:latin typeface="Times New Roman" pitchFamily="18" charset="0"/>
                <a:cs typeface="Times New Roman" pitchFamily="18" charset="0"/>
              </a:rPr>
              <a:t>4. Estimar los niveles de los riesgos</a:t>
            </a:r>
            <a:r>
              <a:rPr lang="es-EC" dirty="0" smtClean="0">
                <a:latin typeface="Times New Roman" pitchFamily="18" charset="0"/>
                <a:cs typeface="Times New Roman" pitchFamily="18" charset="0"/>
              </a:rPr>
              <a:t>.</a:t>
            </a:r>
            <a:endParaRPr lang="es-EC" dirty="0">
              <a:latin typeface="Times New Roman" pitchFamily="18" charset="0"/>
              <a:ea typeface="Times New Roman"/>
              <a:cs typeface="Times New Roman" pitchFamily="18" charset="0"/>
            </a:endParaRPr>
          </a:p>
        </p:txBody>
      </p:sp>
      <p:sp>
        <p:nvSpPr>
          <p:cNvPr id="10" name="9 CuadroTexto"/>
          <p:cNvSpPr txBox="1"/>
          <p:nvPr/>
        </p:nvSpPr>
        <p:spPr>
          <a:xfrm>
            <a:off x="827584" y="4077072"/>
            <a:ext cx="2808312" cy="1200329"/>
          </a:xfrm>
          <a:prstGeom prst="rect">
            <a:avLst/>
          </a:prstGeom>
          <a:noFill/>
        </p:spPr>
        <p:txBody>
          <a:bodyPr wrap="square" rtlCol="0">
            <a:spAutoFit/>
          </a:bodyPr>
          <a:lstStyle/>
          <a:p>
            <a:r>
              <a:rPr lang="es-EC" dirty="0">
                <a:latin typeface="Times New Roman" pitchFamily="18" charset="0"/>
                <a:cs typeface="Times New Roman" pitchFamily="18" charset="0"/>
              </a:rPr>
              <a:t>5. Determinar la aceptación de riesgo o la necesidad de su tratamiento.</a:t>
            </a:r>
            <a:endParaRPr lang="es-EC" dirty="0">
              <a:latin typeface="Times New Roman" pitchFamily="18" charset="0"/>
              <a:ea typeface="Times New Roman"/>
              <a:cs typeface="Times New Roman" pitchFamily="18" charset="0"/>
            </a:endParaRPr>
          </a:p>
          <a:p>
            <a:endParaRPr lang="es-EC" dirty="0"/>
          </a:p>
        </p:txBody>
      </p:sp>
      <p:sp>
        <p:nvSpPr>
          <p:cNvPr id="11" name="10 CuadroTexto"/>
          <p:cNvSpPr txBox="1"/>
          <p:nvPr/>
        </p:nvSpPr>
        <p:spPr>
          <a:xfrm>
            <a:off x="4248223" y="1477618"/>
            <a:ext cx="2016224" cy="646331"/>
          </a:xfrm>
          <a:prstGeom prst="rect">
            <a:avLst/>
          </a:prstGeom>
          <a:noFill/>
        </p:spPr>
        <p:txBody>
          <a:bodyPr wrap="square" rtlCol="0">
            <a:spAutoFit/>
          </a:bodyPr>
          <a:lstStyle/>
          <a:p>
            <a:r>
              <a:rPr lang="es-EC" dirty="0">
                <a:latin typeface="Times New Roman" pitchFamily="18" charset="0"/>
                <a:cs typeface="Times New Roman" pitchFamily="18" charset="0"/>
              </a:rPr>
              <a:t>PO9.4 Evaluación de Riesgos de </a:t>
            </a:r>
            <a:r>
              <a:rPr lang="es-EC" dirty="0" smtClean="0">
                <a:latin typeface="Times New Roman" pitchFamily="18" charset="0"/>
                <a:cs typeface="Times New Roman" pitchFamily="18" charset="0"/>
              </a:rPr>
              <a:t>TI</a:t>
            </a:r>
            <a:endParaRPr lang="es-EC" dirty="0">
              <a:latin typeface="Times New Roman" pitchFamily="18" charset="0"/>
              <a:ea typeface="Times New Roman"/>
              <a:cs typeface="Times New Roman" pitchFamily="18" charset="0"/>
            </a:endParaRPr>
          </a:p>
        </p:txBody>
      </p:sp>
      <p:sp>
        <p:nvSpPr>
          <p:cNvPr id="12" name="11 CuadroTexto"/>
          <p:cNvSpPr txBox="1"/>
          <p:nvPr/>
        </p:nvSpPr>
        <p:spPr>
          <a:xfrm>
            <a:off x="4283968" y="4221088"/>
            <a:ext cx="2016224" cy="646331"/>
          </a:xfrm>
          <a:prstGeom prst="rect">
            <a:avLst/>
          </a:prstGeom>
          <a:noFill/>
        </p:spPr>
        <p:txBody>
          <a:bodyPr wrap="square" rtlCol="0">
            <a:spAutoFit/>
          </a:bodyPr>
          <a:lstStyle/>
          <a:p>
            <a:r>
              <a:rPr lang="es-EC" dirty="0">
                <a:latin typeface="Times New Roman" pitchFamily="18" charset="0"/>
                <a:cs typeface="Times New Roman" pitchFamily="18" charset="0"/>
              </a:rPr>
              <a:t>PO9.5 Respuesta a los </a:t>
            </a:r>
            <a:r>
              <a:rPr lang="es-EC" dirty="0" smtClean="0">
                <a:latin typeface="Times New Roman" pitchFamily="18" charset="0"/>
                <a:cs typeface="Times New Roman" pitchFamily="18" charset="0"/>
              </a:rPr>
              <a:t>Riesgos</a:t>
            </a:r>
            <a:endParaRPr lang="es-EC" dirty="0">
              <a:latin typeface="Times New Roman" pitchFamily="18" charset="0"/>
              <a:ea typeface="Times New Roman"/>
              <a:cs typeface="Times New Roman" pitchFamily="18" charset="0"/>
            </a:endParaRPr>
          </a:p>
        </p:txBody>
      </p:sp>
      <p:sp>
        <p:nvSpPr>
          <p:cNvPr id="13" name="12 CuadroTexto"/>
          <p:cNvSpPr txBox="1"/>
          <p:nvPr/>
        </p:nvSpPr>
        <p:spPr>
          <a:xfrm>
            <a:off x="6588224" y="949370"/>
            <a:ext cx="2016224" cy="369332"/>
          </a:xfrm>
          <a:prstGeom prst="rect">
            <a:avLst/>
          </a:prstGeom>
          <a:noFill/>
        </p:spPr>
        <p:txBody>
          <a:bodyPr wrap="square" rtlCol="0">
            <a:spAutoFit/>
          </a:bodyPr>
          <a:lstStyle/>
          <a:p>
            <a:r>
              <a:rPr lang="es-EC" dirty="0">
                <a:latin typeface="Times New Roman" pitchFamily="18" charset="0"/>
                <a:cs typeface="Times New Roman" pitchFamily="18" charset="0"/>
              </a:rPr>
              <a:t>Gestión de </a:t>
            </a:r>
            <a:r>
              <a:rPr lang="es-EC" dirty="0" smtClean="0">
                <a:latin typeface="Times New Roman" pitchFamily="18" charset="0"/>
                <a:cs typeface="Times New Roman" pitchFamily="18" charset="0"/>
              </a:rPr>
              <a:t>Riesgos</a:t>
            </a:r>
            <a:endParaRPr lang="es-EC" dirty="0">
              <a:latin typeface="Times New Roman" pitchFamily="18" charset="0"/>
              <a:ea typeface="Times New Roman"/>
              <a:cs typeface="Times New Roman" pitchFamily="18" charset="0"/>
            </a:endParaRPr>
          </a:p>
        </p:txBody>
      </p:sp>
      <p:sp>
        <p:nvSpPr>
          <p:cNvPr id="16" name="15 CuadroTexto"/>
          <p:cNvSpPr txBox="1"/>
          <p:nvPr/>
        </p:nvSpPr>
        <p:spPr>
          <a:xfrm>
            <a:off x="6588224" y="1616118"/>
            <a:ext cx="1728192" cy="369332"/>
          </a:xfrm>
          <a:prstGeom prst="rect">
            <a:avLst/>
          </a:prstGeom>
          <a:noFill/>
        </p:spPr>
        <p:txBody>
          <a:bodyPr wrap="square" rtlCol="0">
            <a:spAutoFit/>
          </a:bodyPr>
          <a:lstStyle/>
          <a:p>
            <a:r>
              <a:rPr lang="es-EC" dirty="0" err="1" smtClean="0">
                <a:latin typeface="Times New Roman" pitchFamily="18" charset="0"/>
                <a:cs typeface="Times New Roman" pitchFamily="18" charset="0"/>
              </a:rPr>
              <a:t>Evalúar</a:t>
            </a:r>
            <a:r>
              <a:rPr lang="es-EC" dirty="0" smtClean="0">
                <a:latin typeface="Times New Roman" pitchFamily="18" charset="0"/>
                <a:cs typeface="Times New Roman" pitchFamily="18" charset="0"/>
              </a:rPr>
              <a:t> Riesgos</a:t>
            </a:r>
            <a:endParaRPr lang="es-EC" dirty="0">
              <a:latin typeface="Times New Roman" pitchFamily="18" charset="0"/>
              <a:cs typeface="Times New Roman" pitchFamily="18" charset="0"/>
            </a:endParaRPr>
          </a:p>
        </p:txBody>
      </p:sp>
      <p:sp>
        <p:nvSpPr>
          <p:cNvPr id="17" name="16 CuadroTexto"/>
          <p:cNvSpPr txBox="1"/>
          <p:nvPr/>
        </p:nvSpPr>
        <p:spPr>
          <a:xfrm>
            <a:off x="6676862" y="3191077"/>
            <a:ext cx="2016224" cy="923330"/>
          </a:xfrm>
          <a:prstGeom prst="rect">
            <a:avLst/>
          </a:prstGeom>
          <a:noFill/>
        </p:spPr>
        <p:txBody>
          <a:bodyPr wrap="square" rtlCol="0">
            <a:spAutoFit/>
          </a:bodyPr>
          <a:lstStyle/>
          <a:p>
            <a:r>
              <a:rPr lang="es-EC" dirty="0">
                <a:latin typeface="Times New Roman" pitchFamily="18" charset="0"/>
                <a:cs typeface="Times New Roman" pitchFamily="18" charset="0"/>
              </a:rPr>
              <a:t>Define el Nivel aceptable de </a:t>
            </a:r>
            <a:r>
              <a:rPr lang="es-EC" dirty="0" smtClean="0">
                <a:latin typeface="Times New Roman" pitchFamily="18" charset="0"/>
                <a:cs typeface="Times New Roman" pitchFamily="18" charset="0"/>
              </a:rPr>
              <a:t>riesgos</a:t>
            </a:r>
            <a:endParaRPr lang="es-EC" dirty="0">
              <a:latin typeface="Times New Roman" pitchFamily="18" charset="0"/>
              <a:ea typeface="Times New Roman"/>
              <a:cs typeface="Times New Roman" pitchFamily="18" charset="0"/>
            </a:endParaRPr>
          </a:p>
        </p:txBody>
      </p:sp>
      <p:sp>
        <p:nvSpPr>
          <p:cNvPr id="18" name="17 CuadroTexto"/>
          <p:cNvSpPr txBox="1"/>
          <p:nvPr/>
        </p:nvSpPr>
        <p:spPr>
          <a:xfrm>
            <a:off x="6604854" y="4114407"/>
            <a:ext cx="2160240" cy="923330"/>
          </a:xfrm>
          <a:prstGeom prst="rect">
            <a:avLst/>
          </a:prstGeom>
          <a:noFill/>
        </p:spPr>
        <p:txBody>
          <a:bodyPr wrap="square" rtlCol="0">
            <a:spAutoFit/>
          </a:bodyPr>
          <a:lstStyle/>
          <a:p>
            <a:r>
              <a:rPr lang="es-EC" dirty="0">
                <a:latin typeface="Times New Roman" pitchFamily="18" charset="0"/>
                <a:cs typeface="Times New Roman" pitchFamily="18" charset="0"/>
              </a:rPr>
              <a:t>Identifica respuesta adecuada del riesgo.</a:t>
            </a:r>
            <a:endParaRPr lang="es-EC" dirty="0">
              <a:latin typeface="Times New Roman" pitchFamily="18" charset="0"/>
              <a:ea typeface="Times New Roman"/>
              <a:cs typeface="Times New Roman" pitchFamily="18" charset="0"/>
            </a:endParaRPr>
          </a:p>
          <a:p>
            <a:endParaRPr lang="es-EC" dirty="0"/>
          </a:p>
        </p:txBody>
      </p:sp>
      <p:sp>
        <p:nvSpPr>
          <p:cNvPr id="19" name="18 CuadroTexto"/>
          <p:cNvSpPr txBox="1"/>
          <p:nvPr/>
        </p:nvSpPr>
        <p:spPr>
          <a:xfrm>
            <a:off x="915207" y="446147"/>
            <a:ext cx="1296144" cy="369332"/>
          </a:xfrm>
          <a:prstGeom prst="rect">
            <a:avLst/>
          </a:prstGeom>
          <a:noFill/>
        </p:spPr>
        <p:txBody>
          <a:bodyPr wrap="square" rtlCol="0">
            <a:spAutoFit/>
          </a:bodyPr>
          <a:lstStyle/>
          <a:p>
            <a:r>
              <a:rPr lang="es-EC" b="1" dirty="0" smtClean="0"/>
              <a:t>ISO27000</a:t>
            </a:r>
            <a:endParaRPr lang="es-EC" b="1" dirty="0"/>
          </a:p>
        </p:txBody>
      </p:sp>
      <p:sp>
        <p:nvSpPr>
          <p:cNvPr id="20" name="19 CuadroTexto"/>
          <p:cNvSpPr txBox="1"/>
          <p:nvPr/>
        </p:nvSpPr>
        <p:spPr>
          <a:xfrm>
            <a:off x="4693040" y="447346"/>
            <a:ext cx="1224134" cy="369332"/>
          </a:xfrm>
          <a:prstGeom prst="rect">
            <a:avLst/>
          </a:prstGeom>
          <a:noFill/>
        </p:spPr>
        <p:txBody>
          <a:bodyPr wrap="square" rtlCol="0">
            <a:spAutoFit/>
          </a:bodyPr>
          <a:lstStyle/>
          <a:p>
            <a:r>
              <a:rPr lang="es-EC" b="1" dirty="0" smtClean="0"/>
              <a:t>COBIT</a:t>
            </a:r>
            <a:endParaRPr lang="es-EC" b="1" dirty="0"/>
          </a:p>
        </p:txBody>
      </p:sp>
      <p:sp>
        <p:nvSpPr>
          <p:cNvPr id="21" name="20 CuadroTexto"/>
          <p:cNvSpPr txBox="1"/>
          <p:nvPr/>
        </p:nvSpPr>
        <p:spPr>
          <a:xfrm>
            <a:off x="6699980" y="493717"/>
            <a:ext cx="2304256" cy="369332"/>
          </a:xfrm>
          <a:prstGeom prst="rect">
            <a:avLst/>
          </a:prstGeom>
          <a:noFill/>
        </p:spPr>
        <p:txBody>
          <a:bodyPr wrap="square" rtlCol="0">
            <a:spAutoFit/>
          </a:bodyPr>
          <a:lstStyle/>
          <a:p>
            <a:pPr algn="ctr"/>
            <a:r>
              <a:rPr lang="es-EC" b="1" dirty="0" smtClean="0"/>
              <a:t>ITIL</a:t>
            </a:r>
            <a:endParaRPr lang="es-EC" b="1" dirty="0"/>
          </a:p>
        </p:txBody>
      </p:sp>
      <p:sp>
        <p:nvSpPr>
          <p:cNvPr id="3" name="2 Marcador de número de diapositiva"/>
          <p:cNvSpPr>
            <a:spLocks noGrp="1"/>
          </p:cNvSpPr>
          <p:nvPr>
            <p:ph type="sldNum" sz="quarter" idx="12"/>
          </p:nvPr>
        </p:nvSpPr>
        <p:spPr/>
        <p:txBody>
          <a:bodyPr/>
          <a:lstStyle/>
          <a:p>
            <a:fld id="{71099D79-778E-4571-A2A4-02276C4BD829}" type="slidenum">
              <a:rPr lang="es-EC" smtClean="0"/>
              <a:t>34</a:t>
            </a:fld>
            <a:endParaRPr lang="es-EC"/>
          </a:p>
        </p:txBody>
      </p:sp>
    </p:spTree>
    <p:extLst>
      <p:ext uri="{BB962C8B-B14F-4D97-AF65-F5344CB8AC3E}">
        <p14:creationId xmlns:p14="http://schemas.microsoft.com/office/powerpoint/2010/main" val="1057735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45362846"/>
              </p:ext>
            </p:extLst>
          </p:nvPr>
        </p:nvGraphicFramePr>
        <p:xfrm>
          <a:off x="761685" y="1412776"/>
          <a:ext cx="7704856" cy="3456385"/>
        </p:xfrm>
        <a:graphic>
          <a:graphicData uri="http://schemas.openxmlformats.org/drawingml/2006/table">
            <a:tbl>
              <a:tblPr firstRow="1" firstCol="1" bandRow="1">
                <a:tableStyleId>{5C22544A-7EE6-4342-B048-85BDC9FD1C3A}</a:tableStyleId>
              </a:tblPr>
              <a:tblGrid>
                <a:gridCol w="1439510"/>
                <a:gridCol w="1559535"/>
                <a:gridCol w="1965223"/>
                <a:gridCol w="1701165"/>
                <a:gridCol w="1039423"/>
              </a:tblGrid>
              <a:tr h="344205">
                <a:tc>
                  <a:txBody>
                    <a:bodyPr/>
                    <a:lstStyle/>
                    <a:p>
                      <a:pPr algn="ctr">
                        <a:spcAft>
                          <a:spcPts val="500"/>
                        </a:spcAft>
                      </a:pPr>
                      <a:r>
                        <a:rPr lang="es-ES" sz="1600" dirty="0">
                          <a:solidFill>
                            <a:schemeClr val="bg1"/>
                          </a:solidFill>
                          <a:effectLst/>
                          <a:latin typeface="Times New Roman" pitchFamily="18" charset="0"/>
                          <a:cs typeface="Times New Roman" pitchFamily="18" charset="0"/>
                        </a:rPr>
                        <a:t>Instancia</a:t>
                      </a:r>
                      <a:endParaRPr lang="es-EC" sz="160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gridSpan="4">
                  <a:txBody>
                    <a:bodyPr/>
                    <a:lstStyle/>
                    <a:p>
                      <a:pPr algn="just">
                        <a:spcAft>
                          <a:spcPts val="500"/>
                        </a:spcAft>
                      </a:pPr>
                      <a:r>
                        <a:rPr lang="es-ES" sz="1600">
                          <a:solidFill>
                            <a:schemeClr val="bg1"/>
                          </a:solidFill>
                          <a:effectLst/>
                          <a:latin typeface="Times New Roman" pitchFamily="18" charset="0"/>
                          <a:cs typeface="Times New Roman" pitchFamily="18" charset="0"/>
                        </a:rPr>
                        <a:t>Atributos para la identificación y valoración de activos y riesgos.</a:t>
                      </a:r>
                      <a:endParaRPr lang="es-EC" sz="160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688409">
                <a:tc>
                  <a:txBody>
                    <a:bodyPr/>
                    <a:lstStyle/>
                    <a:p>
                      <a:pPr algn="ctr">
                        <a:spcAft>
                          <a:spcPts val="500"/>
                        </a:spcAft>
                      </a:pPr>
                      <a:r>
                        <a:rPr lang="es-ES" sz="1600" b="1" dirty="0">
                          <a:solidFill>
                            <a:schemeClr val="bg1"/>
                          </a:solidFill>
                          <a:effectLst/>
                          <a:latin typeface="Times New Roman" pitchFamily="18" charset="0"/>
                          <a:cs typeface="Times New Roman" pitchFamily="18" charset="0"/>
                        </a:rPr>
                        <a:t>Identificación de activos</a:t>
                      </a:r>
                      <a:endParaRPr lang="es-EC" sz="1600" b="1"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Información</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Aplicaciones</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Infraestructura</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Personas</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r>
              <a:tr h="702750">
                <a:tc>
                  <a:txBody>
                    <a:bodyPr/>
                    <a:lstStyle/>
                    <a:p>
                      <a:pPr algn="ctr">
                        <a:spcAft>
                          <a:spcPts val="500"/>
                        </a:spcAft>
                      </a:pPr>
                      <a:r>
                        <a:rPr lang="es-ES" sz="1600" b="1" dirty="0">
                          <a:solidFill>
                            <a:schemeClr val="bg1"/>
                          </a:solidFill>
                          <a:effectLst/>
                          <a:latin typeface="Times New Roman" pitchFamily="18" charset="0"/>
                          <a:cs typeface="Times New Roman" pitchFamily="18" charset="0"/>
                        </a:rPr>
                        <a:t>Valoración de activos</a:t>
                      </a:r>
                      <a:endParaRPr lang="es-EC" sz="1600" b="1"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Confidencialidad</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Integridad</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Disponibilidad</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 </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r>
              <a:tr h="688409">
                <a:tc>
                  <a:txBody>
                    <a:bodyPr/>
                    <a:lstStyle/>
                    <a:p>
                      <a:pPr algn="ctr">
                        <a:spcAft>
                          <a:spcPts val="500"/>
                        </a:spcAft>
                      </a:pPr>
                      <a:r>
                        <a:rPr lang="es-ES" sz="1600" b="1" dirty="0">
                          <a:solidFill>
                            <a:schemeClr val="bg1"/>
                          </a:solidFill>
                          <a:effectLst/>
                          <a:latin typeface="Times New Roman" pitchFamily="18" charset="0"/>
                          <a:cs typeface="Times New Roman" pitchFamily="18" charset="0"/>
                        </a:rPr>
                        <a:t>Identificación de Riesgos</a:t>
                      </a:r>
                      <a:endParaRPr lang="es-EC" sz="1600" b="1"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Identificar activos</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Identificar amenazas</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Identificar vulnerabilidades</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a:solidFill>
                            <a:schemeClr val="bg1"/>
                          </a:solidFill>
                          <a:effectLst/>
                          <a:latin typeface="Times New Roman" pitchFamily="18" charset="0"/>
                          <a:cs typeface="Times New Roman" pitchFamily="18" charset="0"/>
                        </a:rPr>
                        <a:t> </a:t>
                      </a:r>
                      <a:endParaRPr lang="es-EC" sz="1600" b="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r>
              <a:tr h="1032612">
                <a:tc>
                  <a:txBody>
                    <a:bodyPr/>
                    <a:lstStyle/>
                    <a:p>
                      <a:pPr algn="ctr">
                        <a:spcAft>
                          <a:spcPts val="500"/>
                        </a:spcAft>
                      </a:pPr>
                      <a:r>
                        <a:rPr lang="es-ES" sz="1600" b="1" dirty="0">
                          <a:solidFill>
                            <a:schemeClr val="bg1"/>
                          </a:solidFill>
                          <a:effectLst/>
                          <a:latin typeface="Times New Roman" pitchFamily="18" charset="0"/>
                          <a:cs typeface="Times New Roman" pitchFamily="18" charset="0"/>
                        </a:rPr>
                        <a:t>Valoración de riesgos</a:t>
                      </a:r>
                      <a:endParaRPr lang="es-EC" sz="1600" b="1"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Evaluar el impacto al negocio</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Evaluar la probabilidad que se materialice el riesgo</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Estimar niveles de riesgo</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c>
                  <a:txBody>
                    <a:bodyPr/>
                    <a:lstStyle/>
                    <a:p>
                      <a:pPr algn="ctr">
                        <a:spcAft>
                          <a:spcPts val="500"/>
                        </a:spcAft>
                      </a:pPr>
                      <a:r>
                        <a:rPr lang="es-ES" sz="1600" b="0" dirty="0">
                          <a:solidFill>
                            <a:schemeClr val="bg1"/>
                          </a:solidFill>
                          <a:effectLst/>
                          <a:latin typeface="Times New Roman" pitchFamily="18" charset="0"/>
                          <a:cs typeface="Times New Roman" pitchFamily="18" charset="0"/>
                        </a:rPr>
                        <a:t> </a:t>
                      </a:r>
                      <a:endParaRPr lang="es-EC" sz="1600" b="0" dirty="0">
                        <a:solidFill>
                          <a:schemeClr val="bg1"/>
                        </a:solidFill>
                        <a:effectLst/>
                        <a:latin typeface="Times New Roman" pitchFamily="18" charset="0"/>
                        <a:ea typeface="Times New Roman"/>
                        <a:cs typeface="Times New Roman" pitchFamily="18" charset="0"/>
                      </a:endParaRPr>
                    </a:p>
                  </a:txBody>
                  <a:tcPr marL="68580" marR="68580" marT="0" marB="0">
                    <a:solidFill>
                      <a:schemeClr val="accent5">
                        <a:lumMod val="50000"/>
                      </a:schemeClr>
                    </a:solidFill>
                  </a:tcPr>
                </a:tc>
              </a:tr>
            </a:tbl>
          </a:graphicData>
        </a:graphic>
      </p:graphicFrame>
      <p:sp>
        <p:nvSpPr>
          <p:cNvPr id="5" name="4 CuadroTexto"/>
          <p:cNvSpPr txBox="1"/>
          <p:nvPr/>
        </p:nvSpPr>
        <p:spPr>
          <a:xfrm>
            <a:off x="755576" y="260648"/>
            <a:ext cx="7848872" cy="923330"/>
          </a:xfrm>
          <a:prstGeom prst="rect">
            <a:avLst/>
          </a:prstGeom>
          <a:noFill/>
        </p:spPr>
        <p:txBody>
          <a:bodyPr wrap="square" rtlCol="0">
            <a:spAutoFit/>
          </a:bodyPr>
          <a:lstStyle/>
          <a:p>
            <a:pPr algn="ctr"/>
            <a:r>
              <a:rPr lang="es-EC" dirty="0"/>
              <a:t>Criterios consolidados para identificación y valoración de </a:t>
            </a:r>
            <a:r>
              <a:rPr lang="es-EC" dirty="0" smtClean="0"/>
              <a:t>activos y riesgos.</a:t>
            </a:r>
            <a:endParaRPr lang="es-EC" dirty="0"/>
          </a:p>
          <a:p>
            <a:endParaRPr lang="es-EC" dirty="0"/>
          </a:p>
        </p:txBody>
      </p:sp>
      <p:sp>
        <p:nvSpPr>
          <p:cNvPr id="2" name="1 Marcador de número de diapositiva"/>
          <p:cNvSpPr>
            <a:spLocks noGrp="1"/>
          </p:cNvSpPr>
          <p:nvPr>
            <p:ph type="sldNum" sz="quarter" idx="12"/>
          </p:nvPr>
        </p:nvSpPr>
        <p:spPr/>
        <p:txBody>
          <a:bodyPr/>
          <a:lstStyle/>
          <a:p>
            <a:fld id="{71099D79-778E-4571-A2A4-02276C4BD829}" type="slidenum">
              <a:rPr lang="es-EC" smtClean="0"/>
              <a:t>35</a:t>
            </a:fld>
            <a:endParaRPr lang="es-EC"/>
          </a:p>
        </p:txBody>
      </p:sp>
    </p:spTree>
    <p:extLst>
      <p:ext uri="{BB962C8B-B14F-4D97-AF65-F5344CB8AC3E}">
        <p14:creationId xmlns:p14="http://schemas.microsoft.com/office/powerpoint/2010/main" val="34264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71099D79-778E-4571-A2A4-02276C4BD829}" type="slidenum">
              <a:rPr lang="es-EC" smtClean="0"/>
              <a:t>36</a:t>
            </a:fld>
            <a:endParaRPr lang="es-EC"/>
          </a:p>
        </p:txBody>
      </p:sp>
      <p:sp>
        <p:nvSpPr>
          <p:cNvPr id="2" name="1 CuadroTexto"/>
          <p:cNvSpPr txBox="1"/>
          <p:nvPr/>
        </p:nvSpPr>
        <p:spPr>
          <a:xfrm>
            <a:off x="251520" y="1183978"/>
            <a:ext cx="1872208" cy="646331"/>
          </a:xfrm>
          <a:prstGeom prst="rect">
            <a:avLst/>
          </a:prstGeom>
          <a:noFill/>
        </p:spPr>
        <p:txBody>
          <a:bodyPr wrap="square" rtlCol="0">
            <a:spAutoFit/>
          </a:bodyPr>
          <a:lstStyle/>
          <a:p>
            <a:pPr algn="ctr"/>
            <a:r>
              <a:rPr lang="es-EC" b="1" dirty="0" smtClean="0"/>
              <a:t>Identificación de activos</a:t>
            </a:r>
            <a:endParaRPr lang="es-EC" b="1" dirty="0"/>
          </a:p>
        </p:txBody>
      </p:sp>
      <p:sp>
        <p:nvSpPr>
          <p:cNvPr id="4" name="3 CuadroTexto"/>
          <p:cNvSpPr txBox="1"/>
          <p:nvPr/>
        </p:nvSpPr>
        <p:spPr>
          <a:xfrm>
            <a:off x="2483768" y="1116769"/>
            <a:ext cx="2196244" cy="646331"/>
          </a:xfrm>
          <a:prstGeom prst="rect">
            <a:avLst/>
          </a:prstGeom>
          <a:noFill/>
        </p:spPr>
        <p:txBody>
          <a:bodyPr wrap="square" rtlCol="0">
            <a:spAutoFit/>
          </a:bodyPr>
          <a:lstStyle/>
          <a:p>
            <a:pPr algn="ctr"/>
            <a:r>
              <a:rPr lang="es-EC" b="1" dirty="0" smtClean="0"/>
              <a:t>Valoración de activos</a:t>
            </a:r>
            <a:endParaRPr lang="es-EC" b="1" dirty="0"/>
          </a:p>
        </p:txBody>
      </p:sp>
      <p:sp>
        <p:nvSpPr>
          <p:cNvPr id="6" name="5 CuadroTexto"/>
          <p:cNvSpPr txBox="1"/>
          <p:nvPr/>
        </p:nvSpPr>
        <p:spPr>
          <a:xfrm>
            <a:off x="4680012" y="1116768"/>
            <a:ext cx="2016224" cy="646331"/>
          </a:xfrm>
          <a:prstGeom prst="rect">
            <a:avLst/>
          </a:prstGeom>
          <a:noFill/>
        </p:spPr>
        <p:txBody>
          <a:bodyPr wrap="square" rtlCol="0">
            <a:spAutoFit/>
          </a:bodyPr>
          <a:lstStyle/>
          <a:p>
            <a:pPr algn="ctr"/>
            <a:r>
              <a:rPr lang="es-EC" b="1" dirty="0" smtClean="0"/>
              <a:t>Identificación de riesgos</a:t>
            </a:r>
            <a:endParaRPr lang="es-EC" b="1" dirty="0"/>
          </a:p>
        </p:txBody>
      </p:sp>
      <p:sp>
        <p:nvSpPr>
          <p:cNvPr id="7" name="6 CuadroTexto"/>
          <p:cNvSpPr txBox="1"/>
          <p:nvPr/>
        </p:nvSpPr>
        <p:spPr>
          <a:xfrm>
            <a:off x="6812554" y="1116769"/>
            <a:ext cx="1728192" cy="646331"/>
          </a:xfrm>
          <a:prstGeom prst="rect">
            <a:avLst/>
          </a:prstGeom>
          <a:noFill/>
        </p:spPr>
        <p:txBody>
          <a:bodyPr wrap="square" rtlCol="0">
            <a:spAutoFit/>
          </a:bodyPr>
          <a:lstStyle/>
          <a:p>
            <a:pPr algn="ctr"/>
            <a:r>
              <a:rPr lang="es-EC" b="1" dirty="0" smtClean="0"/>
              <a:t>Valoración de riesgos</a:t>
            </a:r>
            <a:endParaRPr lang="es-EC" b="1" dirty="0"/>
          </a:p>
        </p:txBody>
      </p:sp>
      <p:sp>
        <p:nvSpPr>
          <p:cNvPr id="8" name="7 CuadroTexto"/>
          <p:cNvSpPr txBox="1"/>
          <p:nvPr/>
        </p:nvSpPr>
        <p:spPr>
          <a:xfrm>
            <a:off x="755576" y="260648"/>
            <a:ext cx="7848872" cy="923330"/>
          </a:xfrm>
          <a:prstGeom prst="rect">
            <a:avLst/>
          </a:prstGeom>
          <a:noFill/>
        </p:spPr>
        <p:txBody>
          <a:bodyPr wrap="square" rtlCol="0">
            <a:spAutoFit/>
          </a:bodyPr>
          <a:lstStyle/>
          <a:p>
            <a:pPr algn="ctr"/>
            <a:r>
              <a:rPr lang="es-EC" b="1" dirty="0"/>
              <a:t>Criterios consolidados para identificación y valoración de </a:t>
            </a:r>
            <a:r>
              <a:rPr lang="es-EC" b="1" dirty="0" smtClean="0"/>
              <a:t>activos y riesgos.</a:t>
            </a:r>
            <a:endParaRPr lang="es-EC" b="1" dirty="0"/>
          </a:p>
          <a:p>
            <a:endParaRPr lang="es-EC" dirty="0"/>
          </a:p>
        </p:txBody>
      </p:sp>
      <p:sp>
        <p:nvSpPr>
          <p:cNvPr id="9" name="8 CuadroTexto"/>
          <p:cNvSpPr txBox="1"/>
          <p:nvPr/>
        </p:nvSpPr>
        <p:spPr>
          <a:xfrm>
            <a:off x="251520" y="2376778"/>
            <a:ext cx="1512168" cy="369332"/>
          </a:xfrm>
          <a:prstGeom prst="rect">
            <a:avLst/>
          </a:prstGeom>
          <a:noFill/>
        </p:spPr>
        <p:txBody>
          <a:bodyPr wrap="square" rtlCol="0">
            <a:spAutoFit/>
          </a:bodyPr>
          <a:lstStyle/>
          <a:p>
            <a:r>
              <a:rPr lang="es-EC" dirty="0" smtClean="0"/>
              <a:t>Información</a:t>
            </a:r>
            <a:endParaRPr lang="es-EC" dirty="0"/>
          </a:p>
        </p:txBody>
      </p:sp>
      <p:sp>
        <p:nvSpPr>
          <p:cNvPr id="10" name="9 CuadroTexto"/>
          <p:cNvSpPr txBox="1"/>
          <p:nvPr/>
        </p:nvSpPr>
        <p:spPr>
          <a:xfrm>
            <a:off x="271277" y="3355174"/>
            <a:ext cx="1620180" cy="369332"/>
          </a:xfrm>
          <a:prstGeom prst="rect">
            <a:avLst/>
          </a:prstGeom>
          <a:noFill/>
        </p:spPr>
        <p:txBody>
          <a:bodyPr wrap="square" rtlCol="0">
            <a:spAutoFit/>
          </a:bodyPr>
          <a:lstStyle/>
          <a:p>
            <a:r>
              <a:rPr lang="es-EC" dirty="0" smtClean="0"/>
              <a:t>Aplicaciones</a:t>
            </a:r>
            <a:endParaRPr lang="es-EC" dirty="0"/>
          </a:p>
        </p:txBody>
      </p:sp>
      <p:sp>
        <p:nvSpPr>
          <p:cNvPr id="11" name="10 CuadroTexto"/>
          <p:cNvSpPr txBox="1"/>
          <p:nvPr/>
        </p:nvSpPr>
        <p:spPr>
          <a:xfrm>
            <a:off x="359532" y="4131105"/>
            <a:ext cx="1512168" cy="338554"/>
          </a:xfrm>
          <a:prstGeom prst="rect">
            <a:avLst/>
          </a:prstGeom>
          <a:noFill/>
        </p:spPr>
        <p:txBody>
          <a:bodyPr wrap="square" rtlCol="0">
            <a:spAutoFit/>
          </a:bodyPr>
          <a:lstStyle/>
          <a:p>
            <a:r>
              <a:rPr lang="es-EC" sz="1600" dirty="0" smtClean="0"/>
              <a:t>Equipos</a:t>
            </a:r>
            <a:endParaRPr lang="es-EC" sz="1600" dirty="0"/>
          </a:p>
        </p:txBody>
      </p:sp>
      <p:sp>
        <p:nvSpPr>
          <p:cNvPr id="12" name="11 CuadroTexto"/>
          <p:cNvSpPr txBox="1"/>
          <p:nvPr/>
        </p:nvSpPr>
        <p:spPr>
          <a:xfrm>
            <a:off x="271277" y="4950460"/>
            <a:ext cx="1368152" cy="369332"/>
          </a:xfrm>
          <a:prstGeom prst="rect">
            <a:avLst/>
          </a:prstGeom>
          <a:noFill/>
        </p:spPr>
        <p:txBody>
          <a:bodyPr wrap="square" rtlCol="0">
            <a:spAutoFit/>
          </a:bodyPr>
          <a:lstStyle/>
          <a:p>
            <a:r>
              <a:rPr lang="es-EC" dirty="0" smtClean="0"/>
              <a:t>Personas</a:t>
            </a:r>
            <a:endParaRPr lang="es-EC" dirty="0"/>
          </a:p>
        </p:txBody>
      </p:sp>
      <p:sp>
        <p:nvSpPr>
          <p:cNvPr id="13" name="12 CuadroTexto"/>
          <p:cNvSpPr txBox="1"/>
          <p:nvPr/>
        </p:nvSpPr>
        <p:spPr>
          <a:xfrm>
            <a:off x="2483768" y="2376778"/>
            <a:ext cx="2196244" cy="369332"/>
          </a:xfrm>
          <a:prstGeom prst="rect">
            <a:avLst/>
          </a:prstGeom>
          <a:noFill/>
        </p:spPr>
        <p:txBody>
          <a:bodyPr wrap="square" rtlCol="0">
            <a:spAutoFit/>
          </a:bodyPr>
          <a:lstStyle/>
          <a:p>
            <a:r>
              <a:rPr lang="es-EC" dirty="0" smtClean="0"/>
              <a:t>Confidencialidad</a:t>
            </a:r>
            <a:endParaRPr lang="es-EC" dirty="0"/>
          </a:p>
        </p:txBody>
      </p:sp>
      <p:sp>
        <p:nvSpPr>
          <p:cNvPr id="14" name="13 CuadroTexto"/>
          <p:cNvSpPr txBox="1"/>
          <p:nvPr/>
        </p:nvSpPr>
        <p:spPr>
          <a:xfrm>
            <a:off x="2544862" y="3300108"/>
            <a:ext cx="1728192" cy="369332"/>
          </a:xfrm>
          <a:prstGeom prst="rect">
            <a:avLst/>
          </a:prstGeom>
          <a:noFill/>
        </p:spPr>
        <p:txBody>
          <a:bodyPr wrap="square" rtlCol="0">
            <a:spAutoFit/>
          </a:bodyPr>
          <a:lstStyle/>
          <a:p>
            <a:r>
              <a:rPr lang="es-EC" dirty="0" smtClean="0"/>
              <a:t>Integridad</a:t>
            </a:r>
            <a:endParaRPr lang="es-EC" dirty="0"/>
          </a:p>
        </p:txBody>
      </p:sp>
      <p:sp>
        <p:nvSpPr>
          <p:cNvPr id="15" name="14 CuadroTexto"/>
          <p:cNvSpPr txBox="1"/>
          <p:nvPr/>
        </p:nvSpPr>
        <p:spPr>
          <a:xfrm>
            <a:off x="2472854" y="4100327"/>
            <a:ext cx="1872208" cy="369332"/>
          </a:xfrm>
          <a:prstGeom prst="rect">
            <a:avLst/>
          </a:prstGeom>
          <a:noFill/>
        </p:spPr>
        <p:txBody>
          <a:bodyPr wrap="square" rtlCol="0">
            <a:spAutoFit/>
          </a:bodyPr>
          <a:lstStyle/>
          <a:p>
            <a:r>
              <a:rPr lang="es-EC" dirty="0" smtClean="0"/>
              <a:t>Disponibilidad</a:t>
            </a:r>
            <a:endParaRPr lang="es-EC" dirty="0"/>
          </a:p>
        </p:txBody>
      </p:sp>
      <p:sp>
        <p:nvSpPr>
          <p:cNvPr id="16" name="15 CuadroTexto"/>
          <p:cNvSpPr txBox="1"/>
          <p:nvPr/>
        </p:nvSpPr>
        <p:spPr>
          <a:xfrm>
            <a:off x="4860032" y="2376778"/>
            <a:ext cx="1512168" cy="646331"/>
          </a:xfrm>
          <a:prstGeom prst="rect">
            <a:avLst/>
          </a:prstGeom>
          <a:noFill/>
        </p:spPr>
        <p:txBody>
          <a:bodyPr wrap="square" rtlCol="0">
            <a:spAutoFit/>
          </a:bodyPr>
          <a:lstStyle/>
          <a:p>
            <a:r>
              <a:rPr lang="es-EC" dirty="0" smtClean="0"/>
              <a:t>Identificar activos</a:t>
            </a:r>
            <a:endParaRPr lang="es-EC" dirty="0"/>
          </a:p>
        </p:txBody>
      </p:sp>
      <p:sp>
        <p:nvSpPr>
          <p:cNvPr id="17" name="16 CuadroTexto"/>
          <p:cNvSpPr txBox="1"/>
          <p:nvPr/>
        </p:nvSpPr>
        <p:spPr>
          <a:xfrm>
            <a:off x="4860032" y="3355174"/>
            <a:ext cx="1584176" cy="646331"/>
          </a:xfrm>
          <a:prstGeom prst="rect">
            <a:avLst/>
          </a:prstGeom>
          <a:noFill/>
        </p:spPr>
        <p:txBody>
          <a:bodyPr wrap="square" rtlCol="0">
            <a:spAutoFit/>
          </a:bodyPr>
          <a:lstStyle/>
          <a:p>
            <a:r>
              <a:rPr lang="es-EC" dirty="0" smtClean="0"/>
              <a:t>Identificar amenazas</a:t>
            </a:r>
            <a:endParaRPr lang="es-EC" dirty="0"/>
          </a:p>
        </p:txBody>
      </p:sp>
      <p:sp>
        <p:nvSpPr>
          <p:cNvPr id="18" name="17 CuadroTexto"/>
          <p:cNvSpPr txBox="1"/>
          <p:nvPr/>
        </p:nvSpPr>
        <p:spPr>
          <a:xfrm>
            <a:off x="4932040" y="4131105"/>
            <a:ext cx="1440160" cy="923330"/>
          </a:xfrm>
          <a:prstGeom prst="rect">
            <a:avLst/>
          </a:prstGeom>
          <a:noFill/>
        </p:spPr>
        <p:txBody>
          <a:bodyPr wrap="square" rtlCol="0">
            <a:spAutoFit/>
          </a:bodyPr>
          <a:lstStyle/>
          <a:p>
            <a:r>
              <a:rPr lang="es-EC" dirty="0" smtClean="0"/>
              <a:t>Identificar vulnerabilidades</a:t>
            </a:r>
            <a:endParaRPr lang="es-EC" dirty="0"/>
          </a:p>
        </p:txBody>
      </p:sp>
      <p:sp>
        <p:nvSpPr>
          <p:cNvPr id="19" name="18 CuadroTexto"/>
          <p:cNvSpPr txBox="1"/>
          <p:nvPr/>
        </p:nvSpPr>
        <p:spPr>
          <a:xfrm>
            <a:off x="6689340" y="2376778"/>
            <a:ext cx="1908212" cy="923330"/>
          </a:xfrm>
          <a:prstGeom prst="rect">
            <a:avLst/>
          </a:prstGeom>
          <a:noFill/>
        </p:spPr>
        <p:txBody>
          <a:bodyPr wrap="square" rtlCol="0">
            <a:spAutoFit/>
          </a:bodyPr>
          <a:lstStyle/>
          <a:p>
            <a:r>
              <a:rPr lang="es-EC" dirty="0" smtClean="0"/>
              <a:t>Evaluar el impacto al negocio</a:t>
            </a:r>
            <a:endParaRPr lang="es-EC" dirty="0"/>
          </a:p>
        </p:txBody>
      </p:sp>
      <p:sp>
        <p:nvSpPr>
          <p:cNvPr id="21" name="20 CuadroTexto"/>
          <p:cNvSpPr txBox="1"/>
          <p:nvPr/>
        </p:nvSpPr>
        <p:spPr>
          <a:xfrm>
            <a:off x="6643840" y="3401340"/>
            <a:ext cx="2104623" cy="1200329"/>
          </a:xfrm>
          <a:prstGeom prst="rect">
            <a:avLst/>
          </a:prstGeom>
          <a:noFill/>
        </p:spPr>
        <p:txBody>
          <a:bodyPr wrap="square" rtlCol="0">
            <a:spAutoFit/>
          </a:bodyPr>
          <a:lstStyle/>
          <a:p>
            <a:r>
              <a:rPr lang="es-EC" dirty="0" smtClean="0"/>
              <a:t>Evaluar la probabilidad que se materialice el riesgo</a:t>
            </a:r>
            <a:endParaRPr lang="es-EC" dirty="0"/>
          </a:p>
        </p:txBody>
      </p:sp>
      <p:sp>
        <p:nvSpPr>
          <p:cNvPr id="22" name="21 CuadroTexto"/>
          <p:cNvSpPr txBox="1"/>
          <p:nvPr/>
        </p:nvSpPr>
        <p:spPr>
          <a:xfrm>
            <a:off x="6722544" y="4673461"/>
            <a:ext cx="1908212" cy="646331"/>
          </a:xfrm>
          <a:prstGeom prst="rect">
            <a:avLst/>
          </a:prstGeom>
          <a:noFill/>
        </p:spPr>
        <p:txBody>
          <a:bodyPr wrap="square" rtlCol="0">
            <a:spAutoFit/>
          </a:bodyPr>
          <a:lstStyle/>
          <a:p>
            <a:r>
              <a:rPr lang="es-EC" dirty="0" smtClean="0"/>
              <a:t>Estimar niveles de riesgo.</a:t>
            </a:r>
            <a:endParaRPr lang="es-EC" dirty="0"/>
          </a:p>
        </p:txBody>
      </p:sp>
    </p:spTree>
    <p:extLst>
      <p:ext uri="{BB962C8B-B14F-4D97-AF65-F5344CB8AC3E}">
        <p14:creationId xmlns:p14="http://schemas.microsoft.com/office/powerpoint/2010/main" val="2094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P spid="10" grpId="0"/>
      <p:bldP spid="11" grpId="0"/>
      <p:bldP spid="12" grpId="0"/>
      <p:bldP spid="13" grpId="0"/>
      <p:bldP spid="14" grpId="0"/>
      <p:bldP spid="15" grpId="0"/>
      <p:bldP spid="16" grpId="0"/>
      <p:bldP spid="17" grpId="0"/>
      <p:bldP spid="18" grpId="0"/>
      <p:bldP spid="19"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1052736"/>
            <a:ext cx="6984776" cy="3416320"/>
          </a:xfrm>
          <a:prstGeom prst="rect">
            <a:avLst/>
          </a:prstGeom>
          <a:noFill/>
        </p:spPr>
        <p:txBody>
          <a:bodyPr wrap="square" rtlCol="0">
            <a:spAutoFit/>
          </a:bodyPr>
          <a:lstStyle/>
          <a:p>
            <a:pPr marL="285750" indent="-285750">
              <a:lnSpc>
                <a:spcPct val="200000"/>
              </a:lnSpc>
              <a:buFont typeface="Arial" pitchFamily="34" charset="0"/>
              <a:buChar char="•"/>
            </a:pPr>
            <a:r>
              <a:rPr lang="es-EC" dirty="0" smtClean="0"/>
              <a:t>Antecedentes </a:t>
            </a:r>
          </a:p>
          <a:p>
            <a:pPr marL="285750" indent="-285750">
              <a:lnSpc>
                <a:spcPct val="200000"/>
              </a:lnSpc>
              <a:buFont typeface="Arial" pitchFamily="34" charset="0"/>
              <a:buChar char="•"/>
            </a:pPr>
            <a:r>
              <a:rPr lang="es-EC" dirty="0" smtClean="0"/>
              <a:t>Las mejores prácticas en seguridad de la información.</a:t>
            </a:r>
          </a:p>
          <a:p>
            <a:pPr marL="285750" indent="-285750">
              <a:lnSpc>
                <a:spcPct val="200000"/>
              </a:lnSpc>
              <a:buFont typeface="Arial" pitchFamily="34" charset="0"/>
              <a:buChar char="•"/>
            </a:pPr>
            <a:r>
              <a:rPr lang="es-EC" dirty="0" smtClean="0"/>
              <a:t>Relación de las mejores prácticas en cuanto a la identificación y valoración de activos y de riesgos</a:t>
            </a:r>
          </a:p>
          <a:p>
            <a:pPr marL="285750" indent="-285750">
              <a:lnSpc>
                <a:spcPct val="200000"/>
              </a:lnSpc>
              <a:buFont typeface="Arial" pitchFamily="34" charset="0"/>
              <a:buChar char="•"/>
            </a:pPr>
            <a:r>
              <a:rPr lang="es-EC" dirty="0"/>
              <a:t>Metodología propuesta para el análisis de riesgos </a:t>
            </a:r>
          </a:p>
          <a:p>
            <a:pPr marL="285750" indent="-285750">
              <a:lnSpc>
                <a:spcPct val="200000"/>
              </a:lnSpc>
              <a:buFont typeface="Arial" pitchFamily="34" charset="0"/>
              <a:buChar char="•"/>
            </a:pPr>
            <a:r>
              <a:rPr lang="es-EC" dirty="0" smtClean="0"/>
              <a:t>Conclusiones y recomendaciones.</a:t>
            </a:r>
            <a:endParaRPr lang="es-EC" dirty="0"/>
          </a:p>
        </p:txBody>
      </p:sp>
      <p:sp>
        <p:nvSpPr>
          <p:cNvPr id="5" name="4 CuadroTexto"/>
          <p:cNvSpPr txBox="1"/>
          <p:nvPr/>
        </p:nvSpPr>
        <p:spPr>
          <a:xfrm>
            <a:off x="1043608" y="404664"/>
            <a:ext cx="6264696" cy="584775"/>
          </a:xfrm>
          <a:prstGeom prst="rect">
            <a:avLst/>
          </a:prstGeom>
          <a:noFill/>
        </p:spPr>
        <p:txBody>
          <a:bodyPr wrap="square" rtlCol="0">
            <a:spAutoFit/>
          </a:bodyPr>
          <a:lstStyle/>
          <a:p>
            <a:r>
              <a:rPr lang="es-EC" sz="3200" b="1" dirty="0" smtClean="0"/>
              <a:t>Agenda :</a:t>
            </a:r>
            <a:endParaRPr lang="es-EC" sz="3200" b="1" dirty="0"/>
          </a:p>
        </p:txBody>
      </p:sp>
      <p:sp>
        <p:nvSpPr>
          <p:cNvPr id="6" name="5 Flecha izquierda"/>
          <p:cNvSpPr/>
          <p:nvPr/>
        </p:nvSpPr>
        <p:spPr>
          <a:xfrm>
            <a:off x="3707904" y="1052736"/>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izquierda"/>
          <p:cNvSpPr/>
          <p:nvPr/>
        </p:nvSpPr>
        <p:spPr>
          <a:xfrm>
            <a:off x="7524328" y="1628800"/>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izquierda"/>
          <p:cNvSpPr/>
          <p:nvPr/>
        </p:nvSpPr>
        <p:spPr>
          <a:xfrm>
            <a:off x="7246817" y="2781482"/>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izquierda"/>
          <p:cNvSpPr/>
          <p:nvPr/>
        </p:nvSpPr>
        <p:spPr>
          <a:xfrm>
            <a:off x="7246817" y="3372820"/>
            <a:ext cx="122413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Marcador de número de diapositiva"/>
          <p:cNvSpPr>
            <a:spLocks noGrp="1"/>
          </p:cNvSpPr>
          <p:nvPr>
            <p:ph type="sldNum" sz="quarter" idx="12"/>
          </p:nvPr>
        </p:nvSpPr>
        <p:spPr/>
        <p:txBody>
          <a:bodyPr/>
          <a:lstStyle/>
          <a:p>
            <a:fld id="{71099D79-778E-4571-A2A4-02276C4BD829}" type="slidenum">
              <a:rPr lang="es-EC" smtClean="0"/>
              <a:t>37</a:t>
            </a:fld>
            <a:endParaRPr lang="es-EC"/>
          </a:p>
        </p:txBody>
      </p:sp>
    </p:spTree>
    <p:extLst>
      <p:ext uri="{BB962C8B-B14F-4D97-AF65-F5344CB8AC3E}">
        <p14:creationId xmlns:p14="http://schemas.microsoft.com/office/powerpoint/2010/main" val="33768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8230" y="476672"/>
            <a:ext cx="4464496" cy="2339102"/>
          </a:xfrm>
          <a:prstGeom prst="rect">
            <a:avLst/>
          </a:prstGeom>
          <a:noFill/>
        </p:spPr>
        <p:txBody>
          <a:bodyPr wrap="square" rtlCol="0">
            <a:spAutoFit/>
          </a:bodyPr>
          <a:lstStyle/>
          <a:p>
            <a:pPr lvl="0" algn="just"/>
            <a:r>
              <a:rPr lang="es-MX" dirty="0" smtClean="0"/>
              <a:t>                          </a:t>
            </a:r>
            <a:r>
              <a:rPr lang="es-MX" sz="2000" b="1" dirty="0" smtClean="0"/>
              <a:t>1</a:t>
            </a:r>
          </a:p>
          <a:p>
            <a:pPr lvl="0" algn="just"/>
            <a:r>
              <a:rPr lang="es-MX" dirty="0" smtClean="0">
                <a:latin typeface="Times New Roman" pitchFamily="18" charset="0"/>
                <a:cs typeface="Times New Roman" pitchFamily="18" charset="0"/>
              </a:rPr>
              <a:t>La </a:t>
            </a:r>
            <a:r>
              <a:rPr lang="es-MX" dirty="0">
                <a:latin typeface="Times New Roman" pitchFamily="18" charset="0"/>
                <a:cs typeface="Times New Roman" pitchFamily="18" charset="0"/>
              </a:rPr>
              <a:t>metodología de análisis de riesgos de seguridad de la información propuesta, permite obtener resultados: concretos, objetivos, ordenados y priorizados en lo que se refiere a la identificación y valoración, tanto de activos de información como de los riesgos a los que están sometidos</a:t>
            </a:r>
            <a:r>
              <a:rPr lang="es-MX"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p:txBody>
      </p:sp>
      <p:sp>
        <p:nvSpPr>
          <p:cNvPr id="6" name="5 CuadroTexto"/>
          <p:cNvSpPr txBox="1"/>
          <p:nvPr/>
        </p:nvSpPr>
        <p:spPr>
          <a:xfrm>
            <a:off x="4945813" y="392445"/>
            <a:ext cx="3888432" cy="2893100"/>
          </a:xfrm>
          <a:prstGeom prst="rect">
            <a:avLst/>
          </a:prstGeom>
          <a:noFill/>
        </p:spPr>
        <p:txBody>
          <a:bodyPr wrap="square" rtlCol="0">
            <a:spAutoFit/>
          </a:bodyPr>
          <a:lstStyle/>
          <a:p>
            <a:pPr lvl="0" algn="just"/>
            <a:r>
              <a:rPr lang="es-MX" dirty="0" smtClean="0"/>
              <a:t>                       </a:t>
            </a:r>
            <a:r>
              <a:rPr lang="es-MX" sz="2000" dirty="0" smtClean="0"/>
              <a:t> </a:t>
            </a:r>
            <a:r>
              <a:rPr lang="es-MX" sz="2000" b="1" dirty="0" smtClean="0"/>
              <a:t>1</a:t>
            </a:r>
          </a:p>
          <a:p>
            <a:pPr lvl="0" algn="just"/>
            <a:r>
              <a:rPr lang="es-MX" dirty="0" smtClean="0">
                <a:latin typeface="Times New Roman" pitchFamily="18" charset="0"/>
                <a:cs typeface="Times New Roman" pitchFamily="18" charset="0"/>
              </a:rPr>
              <a:t>Se </a:t>
            </a:r>
            <a:r>
              <a:rPr lang="es-MX" dirty="0">
                <a:latin typeface="Times New Roman" pitchFamily="18" charset="0"/>
                <a:cs typeface="Times New Roman" pitchFamily="18" charset="0"/>
              </a:rPr>
              <a:t>recomienda a las entidades financieras, aplicar la metodología propuesta con la finalidad de obtener evaluaciones objetivas en cuanto a las brechas de seguridad de la información que tienen las instituciones, con respecto a las amenazas identificadas y al cumplimiento de la normatividad de los organismos de control. </a:t>
            </a:r>
            <a:endParaRPr lang="es-EC" dirty="0">
              <a:latin typeface="Times New Roman" pitchFamily="18" charset="0"/>
              <a:cs typeface="Times New Roman" pitchFamily="18" charset="0"/>
            </a:endParaRPr>
          </a:p>
        </p:txBody>
      </p:sp>
      <p:sp>
        <p:nvSpPr>
          <p:cNvPr id="7" name="6 CuadroTexto"/>
          <p:cNvSpPr txBox="1"/>
          <p:nvPr/>
        </p:nvSpPr>
        <p:spPr>
          <a:xfrm>
            <a:off x="755576" y="0"/>
            <a:ext cx="2880320" cy="369332"/>
          </a:xfrm>
          <a:prstGeom prst="rect">
            <a:avLst/>
          </a:prstGeom>
          <a:noFill/>
        </p:spPr>
        <p:txBody>
          <a:bodyPr wrap="square" rtlCol="0">
            <a:spAutoFit/>
          </a:bodyPr>
          <a:lstStyle/>
          <a:p>
            <a:pPr algn="ctr"/>
            <a:r>
              <a:rPr lang="es-EC" dirty="0" smtClean="0"/>
              <a:t>Conclusiones</a:t>
            </a:r>
            <a:endParaRPr lang="es-EC" dirty="0"/>
          </a:p>
        </p:txBody>
      </p:sp>
      <p:sp>
        <p:nvSpPr>
          <p:cNvPr id="8" name="7 CuadroTexto"/>
          <p:cNvSpPr txBox="1"/>
          <p:nvPr/>
        </p:nvSpPr>
        <p:spPr>
          <a:xfrm>
            <a:off x="4947760" y="23113"/>
            <a:ext cx="3600400" cy="369332"/>
          </a:xfrm>
          <a:prstGeom prst="rect">
            <a:avLst/>
          </a:prstGeom>
          <a:noFill/>
        </p:spPr>
        <p:txBody>
          <a:bodyPr wrap="square" rtlCol="0">
            <a:spAutoFit/>
          </a:bodyPr>
          <a:lstStyle/>
          <a:p>
            <a:pPr algn="ctr"/>
            <a:r>
              <a:rPr lang="es-EC" dirty="0" smtClean="0"/>
              <a:t>Recomendaciones</a:t>
            </a:r>
            <a:endParaRPr lang="es-EC" dirty="0"/>
          </a:p>
        </p:txBody>
      </p:sp>
      <p:sp>
        <p:nvSpPr>
          <p:cNvPr id="9" name="8 CuadroTexto"/>
          <p:cNvSpPr txBox="1"/>
          <p:nvPr/>
        </p:nvSpPr>
        <p:spPr>
          <a:xfrm>
            <a:off x="176529" y="3285545"/>
            <a:ext cx="4464496" cy="3170099"/>
          </a:xfrm>
          <a:prstGeom prst="rect">
            <a:avLst/>
          </a:prstGeom>
          <a:noFill/>
        </p:spPr>
        <p:txBody>
          <a:bodyPr wrap="square" rtlCol="0">
            <a:spAutoFit/>
          </a:bodyPr>
          <a:lstStyle/>
          <a:p>
            <a:pPr lvl="0"/>
            <a:r>
              <a:rPr lang="es-MX"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2</a:t>
            </a:r>
          </a:p>
          <a:p>
            <a:pPr lvl="0" algn="just"/>
            <a:r>
              <a:rPr lang="es-MX" dirty="0" smtClean="0">
                <a:latin typeface="Times New Roman" pitchFamily="18" charset="0"/>
                <a:cs typeface="Times New Roman" pitchFamily="18" charset="0"/>
              </a:rPr>
              <a:t>La </a:t>
            </a:r>
            <a:r>
              <a:rPr lang="es-MX" dirty="0">
                <a:latin typeface="Times New Roman" pitchFamily="18" charset="0"/>
                <a:cs typeface="Times New Roman" pitchFamily="18" charset="0"/>
              </a:rPr>
              <a:t>aplicación de la metodología propuesta, entrega resultados de evaluación de activos y de riesgos, los mismos que se encuentran alineados a las mejores prácticas de general aceptación, permitiendo que las entidades financieras cumplan con la normatividad emitida por los organismos de control ya que su fundamento radica en las mejores prácticas antes mencionadas.</a:t>
            </a:r>
            <a:endParaRPr lang="es-EC" dirty="0">
              <a:latin typeface="Times New Roman" pitchFamily="18" charset="0"/>
              <a:cs typeface="Times New Roman" pitchFamily="18" charset="0"/>
            </a:endParaRPr>
          </a:p>
          <a:p>
            <a:endParaRPr lang="es-EC" dirty="0"/>
          </a:p>
        </p:txBody>
      </p:sp>
      <p:sp>
        <p:nvSpPr>
          <p:cNvPr id="10" name="9 CuadroTexto"/>
          <p:cNvSpPr txBox="1"/>
          <p:nvPr/>
        </p:nvSpPr>
        <p:spPr>
          <a:xfrm>
            <a:off x="4963355" y="3285545"/>
            <a:ext cx="4018282" cy="3385542"/>
          </a:xfrm>
          <a:prstGeom prst="rect">
            <a:avLst/>
          </a:prstGeom>
          <a:noFill/>
        </p:spPr>
        <p:txBody>
          <a:bodyPr wrap="square" rtlCol="0">
            <a:spAutoFit/>
          </a:bodyPr>
          <a:lstStyle/>
          <a:p>
            <a:pPr lvl="0" algn="just"/>
            <a:r>
              <a:rPr lang="es-MX" dirty="0" smtClean="0">
                <a:latin typeface="Times New Roman" pitchFamily="18" charset="0"/>
                <a:cs typeface="Times New Roman" pitchFamily="18" charset="0"/>
              </a:rPr>
              <a:t>                               </a:t>
            </a:r>
            <a:r>
              <a:rPr lang="es-MX" b="1"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2</a:t>
            </a:r>
          </a:p>
          <a:p>
            <a:pPr algn="just"/>
            <a:r>
              <a:rPr lang="es-MX" sz="1600" dirty="0" smtClean="0">
                <a:latin typeface="Times New Roman" pitchFamily="18" charset="0"/>
                <a:cs typeface="Times New Roman" pitchFamily="18" charset="0"/>
              </a:rPr>
              <a:t>La </a:t>
            </a:r>
            <a:r>
              <a:rPr lang="es-MX" sz="1600" dirty="0">
                <a:latin typeface="Times New Roman" pitchFamily="18" charset="0"/>
                <a:cs typeface="Times New Roman" pitchFamily="18" charset="0"/>
              </a:rPr>
              <a:t>aplicación de la metodología propuesta es recomendable para cualquier institución o empresa que requiera una evaluación de riesgos en seguridad de la información, puesto que está desarrollada en base a las mejores prácticas. Y especialmente recomendable para las entidades financieras ya que además de alinearse a las mejores prácticas, permite cumplir con las normativas de seguridad de la información emitidas por los organismos de control, y que son de aplicación obligatoria.</a:t>
            </a:r>
            <a:endParaRPr lang="es-EC" sz="1600" dirty="0">
              <a:latin typeface="Times New Roman" pitchFamily="18" charset="0"/>
              <a:cs typeface="Times New Roman" pitchFamily="18" charset="0"/>
            </a:endParaRPr>
          </a:p>
          <a:p>
            <a:endParaRPr lang="es-EC" dirty="0"/>
          </a:p>
        </p:txBody>
      </p:sp>
      <p:sp>
        <p:nvSpPr>
          <p:cNvPr id="11" name="10 Marcador de número de diapositiva"/>
          <p:cNvSpPr>
            <a:spLocks noGrp="1"/>
          </p:cNvSpPr>
          <p:nvPr>
            <p:ph type="sldNum" sz="quarter" idx="12"/>
          </p:nvPr>
        </p:nvSpPr>
        <p:spPr/>
        <p:txBody>
          <a:bodyPr/>
          <a:lstStyle/>
          <a:p>
            <a:fld id="{71099D79-778E-4571-A2A4-02276C4BD829}" type="slidenum">
              <a:rPr lang="es-EC" smtClean="0"/>
              <a:t>38</a:t>
            </a:fld>
            <a:endParaRPr lang="es-EC"/>
          </a:p>
        </p:txBody>
      </p:sp>
    </p:spTree>
    <p:extLst>
      <p:ext uri="{BB962C8B-B14F-4D97-AF65-F5344CB8AC3E}">
        <p14:creationId xmlns:p14="http://schemas.microsoft.com/office/powerpoint/2010/main" val="427278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0"/>
            <a:ext cx="2880320" cy="369332"/>
          </a:xfrm>
          <a:prstGeom prst="rect">
            <a:avLst/>
          </a:prstGeom>
          <a:noFill/>
        </p:spPr>
        <p:txBody>
          <a:bodyPr wrap="square" rtlCol="0">
            <a:spAutoFit/>
          </a:bodyPr>
          <a:lstStyle/>
          <a:p>
            <a:pPr algn="ctr"/>
            <a:r>
              <a:rPr lang="es-EC" dirty="0" smtClean="0"/>
              <a:t>Conclusiones</a:t>
            </a:r>
            <a:endParaRPr lang="es-EC" dirty="0"/>
          </a:p>
        </p:txBody>
      </p:sp>
      <p:sp>
        <p:nvSpPr>
          <p:cNvPr id="5" name="4 CuadroTexto"/>
          <p:cNvSpPr txBox="1"/>
          <p:nvPr/>
        </p:nvSpPr>
        <p:spPr>
          <a:xfrm>
            <a:off x="4947760" y="23113"/>
            <a:ext cx="3600400" cy="369332"/>
          </a:xfrm>
          <a:prstGeom prst="rect">
            <a:avLst/>
          </a:prstGeom>
          <a:noFill/>
        </p:spPr>
        <p:txBody>
          <a:bodyPr wrap="square" rtlCol="0">
            <a:spAutoFit/>
          </a:bodyPr>
          <a:lstStyle/>
          <a:p>
            <a:pPr algn="ctr"/>
            <a:r>
              <a:rPr lang="es-EC" dirty="0" smtClean="0"/>
              <a:t>Recomendaciones</a:t>
            </a:r>
            <a:endParaRPr lang="es-EC" dirty="0"/>
          </a:p>
        </p:txBody>
      </p:sp>
      <p:sp>
        <p:nvSpPr>
          <p:cNvPr id="6" name="5 CuadroTexto"/>
          <p:cNvSpPr txBox="1"/>
          <p:nvPr/>
        </p:nvSpPr>
        <p:spPr>
          <a:xfrm>
            <a:off x="251520" y="430460"/>
            <a:ext cx="4248472" cy="2893100"/>
          </a:xfrm>
          <a:prstGeom prst="rect">
            <a:avLst/>
          </a:prstGeom>
          <a:noFill/>
        </p:spPr>
        <p:txBody>
          <a:bodyPr wrap="square" rtlCol="0">
            <a:spAutoFit/>
          </a:bodyPr>
          <a:lstStyle/>
          <a:p>
            <a:pPr lvl="0" algn="just"/>
            <a:r>
              <a:rPr lang="es-MX"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3</a:t>
            </a:r>
          </a:p>
          <a:p>
            <a:pPr lvl="0" algn="just"/>
            <a:r>
              <a:rPr lang="es-MX" dirty="0" smtClean="0">
                <a:latin typeface="Times New Roman" pitchFamily="18" charset="0"/>
                <a:cs typeface="Times New Roman" pitchFamily="18" charset="0"/>
              </a:rPr>
              <a:t>El </a:t>
            </a:r>
            <a:r>
              <a:rPr lang="es-MX" dirty="0">
                <a:latin typeface="Times New Roman" pitchFamily="18" charset="0"/>
                <a:cs typeface="Times New Roman" pitchFamily="18" charset="0"/>
              </a:rPr>
              <a:t>resultado final que se obtiene con la aplicación de la metodología propuesta es conocer con objetividad los niveles de riesgo o las brechas de seguridad que poseen los activos de información frente a las amenazas identificadas, constituyéndose en la base fundamental para desarrollar la estrategia de seguridad de la información institucional</a:t>
            </a:r>
            <a:r>
              <a:rPr lang="es-MX" dirty="0" smtClean="0">
                <a:latin typeface="Times New Roman" pitchFamily="18" charset="0"/>
                <a:cs typeface="Times New Roman" pitchFamily="18" charset="0"/>
              </a:rPr>
              <a:t>.</a:t>
            </a:r>
            <a:endParaRPr lang="es-EC" dirty="0"/>
          </a:p>
        </p:txBody>
      </p:sp>
      <p:sp>
        <p:nvSpPr>
          <p:cNvPr id="7" name="6 CuadroTexto"/>
          <p:cNvSpPr txBox="1"/>
          <p:nvPr/>
        </p:nvSpPr>
        <p:spPr>
          <a:xfrm>
            <a:off x="4724072" y="436997"/>
            <a:ext cx="3832144" cy="2893100"/>
          </a:xfrm>
          <a:prstGeom prst="rect">
            <a:avLst/>
          </a:prstGeom>
          <a:noFill/>
        </p:spPr>
        <p:txBody>
          <a:bodyPr wrap="square" rtlCol="0">
            <a:spAutoFit/>
          </a:bodyPr>
          <a:lstStyle/>
          <a:p>
            <a:pPr lvl="0" algn="just"/>
            <a:r>
              <a:rPr lang="es-MX"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3</a:t>
            </a:r>
          </a:p>
          <a:p>
            <a:pPr lvl="0" algn="just"/>
            <a:r>
              <a:rPr lang="es-MX" dirty="0" smtClean="0">
                <a:latin typeface="Times New Roman" pitchFamily="18" charset="0"/>
                <a:cs typeface="Times New Roman" pitchFamily="18" charset="0"/>
              </a:rPr>
              <a:t>Se </a:t>
            </a:r>
            <a:r>
              <a:rPr lang="es-MX" dirty="0">
                <a:latin typeface="Times New Roman" pitchFamily="18" charset="0"/>
                <a:cs typeface="Times New Roman" pitchFamily="18" charset="0"/>
              </a:rPr>
              <a:t>recomienda la aplicación de esta metodología en las entidades financieras, ya que los resultados que se obtienen, además de ofrecer eficacia en la implementación de un sistema de gestión de seguridad de la información, permiten optimizar el uso de los recursos tales como: tiempo, talento humano, tecnología, dinero, etc. </a:t>
            </a:r>
            <a:endParaRPr lang="es-EC" dirty="0">
              <a:latin typeface="Times New Roman" pitchFamily="18" charset="0"/>
              <a:cs typeface="Times New Roman" pitchFamily="18" charset="0"/>
            </a:endParaRPr>
          </a:p>
        </p:txBody>
      </p:sp>
      <p:sp>
        <p:nvSpPr>
          <p:cNvPr id="8" name="7 CuadroTexto"/>
          <p:cNvSpPr txBox="1"/>
          <p:nvPr/>
        </p:nvSpPr>
        <p:spPr>
          <a:xfrm>
            <a:off x="285712" y="3217669"/>
            <a:ext cx="4248472" cy="3170099"/>
          </a:xfrm>
          <a:prstGeom prst="rect">
            <a:avLst/>
          </a:prstGeom>
          <a:noFill/>
        </p:spPr>
        <p:txBody>
          <a:bodyPr wrap="square" rtlCol="0">
            <a:spAutoFit/>
          </a:bodyPr>
          <a:lstStyle/>
          <a:p>
            <a:pPr lvl="0" algn="just"/>
            <a:r>
              <a:rPr lang="es-MX"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4</a:t>
            </a:r>
          </a:p>
          <a:p>
            <a:pPr lvl="0" algn="just"/>
            <a:r>
              <a:rPr lang="es-MX" dirty="0" smtClean="0">
                <a:latin typeface="Times New Roman" pitchFamily="18" charset="0"/>
                <a:cs typeface="Times New Roman" pitchFamily="18" charset="0"/>
              </a:rPr>
              <a:t>La </a:t>
            </a:r>
            <a:r>
              <a:rPr lang="es-MX" dirty="0">
                <a:latin typeface="Times New Roman" pitchFamily="18" charset="0"/>
                <a:cs typeface="Times New Roman" pitchFamily="18" charset="0"/>
              </a:rPr>
              <a:t>metodología contiene una serie de matrices, de fácil entendimiento y manejo, con las que se realizan el levantamiento y la evaluación de: activos, amenazas, controles y riesgos; sin embargo, conforme se incremente el volumen de información tanto de amenazas como de controles por cada uno de los activos, la administración y la correlación de la información en las diferentes matrices se vuelve compleja. </a:t>
            </a:r>
            <a:endParaRPr lang="es-EC" dirty="0">
              <a:latin typeface="Times New Roman" pitchFamily="18" charset="0"/>
              <a:cs typeface="Times New Roman" pitchFamily="18" charset="0"/>
            </a:endParaRPr>
          </a:p>
        </p:txBody>
      </p:sp>
      <p:sp>
        <p:nvSpPr>
          <p:cNvPr id="10" name="9 CuadroTexto"/>
          <p:cNvSpPr txBox="1"/>
          <p:nvPr/>
        </p:nvSpPr>
        <p:spPr>
          <a:xfrm>
            <a:off x="4724072" y="3323560"/>
            <a:ext cx="4240416" cy="3693319"/>
          </a:xfrm>
          <a:prstGeom prst="rect">
            <a:avLst/>
          </a:prstGeom>
          <a:noFill/>
        </p:spPr>
        <p:txBody>
          <a:bodyPr wrap="square" rtlCol="0">
            <a:spAutoFit/>
          </a:bodyPr>
          <a:lstStyle/>
          <a:p>
            <a:pPr lvl="0" algn="just"/>
            <a:r>
              <a:rPr lang="es-MX" dirty="0" smtClean="0">
                <a:latin typeface="Times New Roman" pitchFamily="18" charset="0"/>
                <a:cs typeface="Times New Roman" pitchFamily="18" charset="0"/>
              </a:rPr>
              <a:t>                               </a:t>
            </a:r>
            <a:r>
              <a:rPr lang="es-MX" b="1" dirty="0" smtClean="0">
                <a:latin typeface="Times New Roman" pitchFamily="18" charset="0"/>
                <a:cs typeface="Times New Roman" pitchFamily="18" charset="0"/>
              </a:rPr>
              <a:t>4</a:t>
            </a:r>
          </a:p>
          <a:p>
            <a:pPr lvl="0" algn="just"/>
            <a:r>
              <a:rPr lang="es-MX" dirty="0" smtClean="0">
                <a:latin typeface="Times New Roman" pitchFamily="18" charset="0"/>
                <a:cs typeface="Times New Roman" pitchFamily="18" charset="0"/>
              </a:rPr>
              <a:t>La </a:t>
            </a:r>
            <a:r>
              <a:rPr lang="es-MX" dirty="0">
                <a:latin typeface="Times New Roman" pitchFamily="18" charset="0"/>
                <a:cs typeface="Times New Roman" pitchFamily="18" charset="0"/>
              </a:rPr>
              <a:t>información que se genera en el levantamiento de activos, amenazas, controles o salvaguardas y en la evaluación de riesgos, es incremental y su volumen puede ser muy significativo, complicándose la administración y la correlación de la información en hojas electrónicas, por lo tanto se recomienda el desarrollo de un aplicativo para el análisis de riesgos, considerando las definiciones, procesos y métodos planteados en esta metodología</a:t>
            </a:r>
            <a:endParaRPr lang="es-EC" dirty="0">
              <a:latin typeface="Times New Roman" pitchFamily="18" charset="0"/>
              <a:cs typeface="Times New Roman" pitchFamily="18" charset="0"/>
            </a:endParaRPr>
          </a:p>
          <a:p>
            <a:endParaRPr lang="es-EC" dirty="0"/>
          </a:p>
        </p:txBody>
      </p:sp>
      <p:sp>
        <p:nvSpPr>
          <p:cNvPr id="11" name="10 Marcador de número de diapositiva"/>
          <p:cNvSpPr>
            <a:spLocks noGrp="1"/>
          </p:cNvSpPr>
          <p:nvPr>
            <p:ph type="sldNum" sz="quarter" idx="12"/>
          </p:nvPr>
        </p:nvSpPr>
        <p:spPr/>
        <p:txBody>
          <a:bodyPr/>
          <a:lstStyle/>
          <a:p>
            <a:fld id="{71099D79-778E-4571-A2A4-02276C4BD829}" type="slidenum">
              <a:rPr lang="es-EC" smtClean="0"/>
              <a:t>39</a:t>
            </a:fld>
            <a:endParaRPr lang="es-EC"/>
          </a:p>
        </p:txBody>
      </p:sp>
    </p:spTree>
    <p:extLst>
      <p:ext uri="{BB962C8B-B14F-4D97-AF65-F5344CB8AC3E}">
        <p14:creationId xmlns:p14="http://schemas.microsoft.com/office/powerpoint/2010/main" val="35017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829" y="14116"/>
            <a:ext cx="7740352" cy="2376264"/>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540508"/>
            <a:ext cx="7560840" cy="2256644"/>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4797152"/>
            <a:ext cx="7416824" cy="1800200"/>
          </a:xfrm>
          <a:prstGeom prst="rect">
            <a:avLst/>
          </a:prstGeom>
        </p:spPr>
      </p:pic>
      <p:sp>
        <p:nvSpPr>
          <p:cNvPr id="9" name="8 CuadroTexto"/>
          <p:cNvSpPr txBox="1"/>
          <p:nvPr/>
        </p:nvSpPr>
        <p:spPr>
          <a:xfrm rot="16200000">
            <a:off x="-2016733" y="2478958"/>
            <a:ext cx="5400603" cy="1107996"/>
          </a:xfrm>
          <a:prstGeom prst="rect">
            <a:avLst/>
          </a:prstGeom>
          <a:noFill/>
        </p:spPr>
        <p:txBody>
          <a:bodyPr wrap="square" rtlCol="0">
            <a:spAutoFit/>
          </a:bodyPr>
          <a:lstStyle/>
          <a:p>
            <a:pPr algn="ctr"/>
            <a:r>
              <a:rPr lang="es-EC" sz="6600" dirty="0" smtClean="0"/>
              <a:t>Evolución TI</a:t>
            </a:r>
            <a:endParaRPr lang="es-EC" sz="6600" dirty="0"/>
          </a:p>
        </p:txBody>
      </p:sp>
      <p:sp>
        <p:nvSpPr>
          <p:cNvPr id="10" name="9 CuadroTexto"/>
          <p:cNvSpPr txBox="1"/>
          <p:nvPr/>
        </p:nvSpPr>
        <p:spPr>
          <a:xfrm>
            <a:off x="1162829" y="49635"/>
            <a:ext cx="7801659" cy="2431435"/>
          </a:xfrm>
          <a:prstGeom prst="rect">
            <a:avLst/>
          </a:prstGeom>
          <a:solidFill>
            <a:schemeClr val="bg1"/>
          </a:solidFill>
        </p:spPr>
        <p:txBody>
          <a:bodyPr wrap="square" rtlCol="0">
            <a:spAutoFit/>
          </a:bodyPr>
          <a:lstStyle/>
          <a:p>
            <a:pPr algn="ctr"/>
            <a:endParaRPr lang="es-EC" sz="2000" b="1" dirty="0" smtClean="0"/>
          </a:p>
          <a:p>
            <a:pPr algn="ctr"/>
            <a:endParaRPr lang="es-EC" sz="2000" b="1" dirty="0"/>
          </a:p>
          <a:p>
            <a:pPr algn="ctr"/>
            <a:r>
              <a:rPr lang="es-EC" sz="2000" b="1" dirty="0" smtClean="0"/>
              <a:t>Nuevos Riesgos en la seguridad de la información</a:t>
            </a:r>
          </a:p>
          <a:p>
            <a:pPr algn="ctr"/>
            <a:endParaRPr lang="es-EC" sz="2000" b="1" dirty="0"/>
          </a:p>
          <a:p>
            <a:endParaRPr lang="es-EC" dirty="0" smtClean="0"/>
          </a:p>
          <a:p>
            <a:endParaRPr lang="es-EC" dirty="0"/>
          </a:p>
          <a:p>
            <a:endParaRPr lang="es-EC" dirty="0" smtClean="0"/>
          </a:p>
          <a:p>
            <a:endParaRPr lang="es-EC" dirty="0"/>
          </a:p>
        </p:txBody>
      </p:sp>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1556792"/>
            <a:ext cx="7528908" cy="3240360"/>
          </a:xfrm>
          <a:prstGeom prst="rect">
            <a:avLst/>
          </a:prstGeom>
        </p:spPr>
      </p:pic>
      <p:pic>
        <p:nvPicPr>
          <p:cNvPr id="12" name="1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4797152"/>
            <a:ext cx="2525752" cy="1800200"/>
          </a:xfrm>
          <a:prstGeom prst="rect">
            <a:avLst/>
          </a:prstGeom>
        </p:spPr>
      </p:pic>
      <p:pic>
        <p:nvPicPr>
          <p:cNvPr id="13" name="1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9952" y="4797152"/>
            <a:ext cx="2897850" cy="1800200"/>
          </a:xfrm>
          <a:prstGeom prst="rect">
            <a:avLst/>
          </a:prstGeom>
        </p:spPr>
      </p:pic>
      <p:pic>
        <p:nvPicPr>
          <p:cNvPr id="14" name="1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7802" y="4797152"/>
            <a:ext cx="1969381" cy="1800200"/>
          </a:xfrm>
          <a:prstGeom prst="rect">
            <a:avLst/>
          </a:prstGeom>
        </p:spPr>
      </p:pic>
      <p:sp>
        <p:nvSpPr>
          <p:cNvPr id="2" name="1 Marcador de número de diapositiva"/>
          <p:cNvSpPr>
            <a:spLocks noGrp="1"/>
          </p:cNvSpPr>
          <p:nvPr>
            <p:ph type="sldNum" sz="quarter" idx="12"/>
          </p:nvPr>
        </p:nvSpPr>
        <p:spPr/>
        <p:txBody>
          <a:bodyPr/>
          <a:lstStyle/>
          <a:p>
            <a:fld id="{71099D79-778E-4571-A2A4-02276C4BD829}" type="slidenum">
              <a:rPr lang="es-EC" smtClean="0"/>
              <a:t>4</a:t>
            </a:fld>
            <a:endParaRPr lang="es-EC"/>
          </a:p>
        </p:txBody>
      </p:sp>
    </p:spTree>
    <p:extLst>
      <p:ext uri="{BB962C8B-B14F-4D97-AF65-F5344CB8AC3E}">
        <p14:creationId xmlns:p14="http://schemas.microsoft.com/office/powerpoint/2010/main" val="17272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41689"/>
            <a:ext cx="4615569" cy="4539811"/>
          </a:xfrm>
          <a:prstGeom prst="rect">
            <a:avLst/>
          </a:prstGeom>
        </p:spPr>
      </p:pic>
      <p:sp>
        <p:nvSpPr>
          <p:cNvPr id="5" name="4 CuadroTexto"/>
          <p:cNvSpPr txBox="1"/>
          <p:nvPr/>
        </p:nvSpPr>
        <p:spPr>
          <a:xfrm>
            <a:off x="1619672" y="1695646"/>
            <a:ext cx="3528392" cy="1107996"/>
          </a:xfrm>
          <a:prstGeom prst="rect">
            <a:avLst/>
          </a:prstGeom>
          <a:noFill/>
        </p:spPr>
        <p:txBody>
          <a:bodyPr wrap="square" rtlCol="0">
            <a:spAutoFit/>
          </a:bodyPr>
          <a:lstStyle/>
          <a:p>
            <a:r>
              <a:rPr lang="es-EC" sz="6600" dirty="0" smtClean="0">
                <a:latin typeface="Times New Roman" pitchFamily="18" charset="0"/>
                <a:cs typeface="Times New Roman" pitchFamily="18" charset="0"/>
              </a:rPr>
              <a:t>Preguntas</a:t>
            </a:r>
            <a:endParaRPr lang="es-EC" sz="6600" dirty="0">
              <a:latin typeface="Times New Roman" pitchFamily="18" charset="0"/>
              <a:cs typeface="Times New Roman" pitchFamily="18" charset="0"/>
            </a:endParaRPr>
          </a:p>
        </p:txBody>
      </p:sp>
      <p:sp>
        <p:nvSpPr>
          <p:cNvPr id="6" name="5 Marcador de número de diapositiva"/>
          <p:cNvSpPr>
            <a:spLocks noGrp="1"/>
          </p:cNvSpPr>
          <p:nvPr>
            <p:ph type="sldNum" sz="quarter" idx="12"/>
          </p:nvPr>
        </p:nvSpPr>
        <p:spPr/>
        <p:txBody>
          <a:bodyPr/>
          <a:lstStyle/>
          <a:p>
            <a:fld id="{71099D79-778E-4571-A2A4-02276C4BD829}" type="slidenum">
              <a:rPr lang="es-EC" smtClean="0"/>
              <a:t>40</a:t>
            </a:fld>
            <a:endParaRPr lang="es-EC"/>
          </a:p>
        </p:txBody>
      </p:sp>
    </p:spTree>
    <p:extLst>
      <p:ext uri="{BB962C8B-B14F-4D97-AF65-F5344CB8AC3E}">
        <p14:creationId xmlns:p14="http://schemas.microsoft.com/office/powerpoint/2010/main" val="2101749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2 Título"/>
          <p:cNvSpPr>
            <a:spLocks noGrp="1"/>
          </p:cNvSpPr>
          <p:nvPr>
            <p:ph type="title"/>
          </p:nvPr>
        </p:nvSpPr>
        <p:spPr>
          <a:xfrm>
            <a:off x="107504" y="116632"/>
            <a:ext cx="1882552" cy="288032"/>
          </a:xfrm>
        </p:spPr>
        <p:txBody>
          <a:bodyPr>
            <a:normAutofit fontScale="90000"/>
          </a:bodyPr>
          <a:lstStyle/>
          <a:p>
            <a:r>
              <a:rPr lang="es-EC" sz="2000" dirty="0" smtClean="0">
                <a:solidFill>
                  <a:schemeClr val="tx1"/>
                </a:solidFill>
                <a:effectLst/>
              </a:rPr>
              <a:t>Antecedentes</a:t>
            </a:r>
            <a:r>
              <a:rPr lang="es-EC" sz="2000" dirty="0" smtClean="0">
                <a:solidFill>
                  <a:schemeClr val="tx1"/>
                </a:solidFill>
              </a:rPr>
              <a:t> :</a:t>
            </a:r>
            <a:endParaRPr lang="es-EC" sz="2000" dirty="0">
              <a:solidFill>
                <a:schemeClr val="tx1"/>
              </a:solidFill>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57" y="2132856"/>
            <a:ext cx="1959011" cy="1051787"/>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58" y="520115"/>
            <a:ext cx="1887004" cy="1304235"/>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57" y="3342726"/>
            <a:ext cx="1887003" cy="1008112"/>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57" y="4653137"/>
            <a:ext cx="1887004" cy="1224136"/>
          </a:xfrm>
          <a:prstGeom prst="rect">
            <a:avLst/>
          </a:prstGeom>
        </p:spPr>
      </p:pic>
      <p:sp>
        <p:nvSpPr>
          <p:cNvPr id="9" name="8 CuadroTexto"/>
          <p:cNvSpPr txBox="1"/>
          <p:nvPr/>
        </p:nvSpPr>
        <p:spPr>
          <a:xfrm>
            <a:off x="2771800" y="1165394"/>
            <a:ext cx="1080120" cy="369332"/>
          </a:xfrm>
          <a:prstGeom prst="rect">
            <a:avLst/>
          </a:prstGeom>
          <a:noFill/>
        </p:spPr>
        <p:txBody>
          <a:bodyPr wrap="square" rtlCol="0">
            <a:spAutoFit/>
          </a:bodyPr>
          <a:lstStyle/>
          <a:p>
            <a:r>
              <a:rPr lang="es-EC" dirty="0" smtClean="0"/>
              <a:t>Riesgos</a:t>
            </a:r>
            <a:endParaRPr lang="es-EC" dirty="0"/>
          </a:p>
        </p:txBody>
      </p:sp>
      <p:sp>
        <p:nvSpPr>
          <p:cNvPr id="10" name="9 CuadroTexto"/>
          <p:cNvSpPr txBox="1"/>
          <p:nvPr/>
        </p:nvSpPr>
        <p:spPr>
          <a:xfrm>
            <a:off x="2704567" y="2281948"/>
            <a:ext cx="1440160" cy="369332"/>
          </a:xfrm>
          <a:prstGeom prst="rect">
            <a:avLst/>
          </a:prstGeom>
          <a:noFill/>
        </p:spPr>
        <p:txBody>
          <a:bodyPr wrap="square" rtlCol="0">
            <a:spAutoFit/>
          </a:bodyPr>
          <a:lstStyle/>
          <a:p>
            <a:r>
              <a:rPr lang="es-EC" dirty="0" smtClean="0"/>
              <a:t>Tecnología</a:t>
            </a:r>
            <a:endParaRPr lang="es-EC" dirty="0"/>
          </a:p>
        </p:txBody>
      </p:sp>
      <p:sp>
        <p:nvSpPr>
          <p:cNvPr id="11" name="10 CuadroTexto"/>
          <p:cNvSpPr txBox="1"/>
          <p:nvPr/>
        </p:nvSpPr>
        <p:spPr>
          <a:xfrm>
            <a:off x="2771800" y="3573016"/>
            <a:ext cx="1872208" cy="369332"/>
          </a:xfrm>
          <a:prstGeom prst="rect">
            <a:avLst/>
          </a:prstGeom>
          <a:noFill/>
        </p:spPr>
        <p:txBody>
          <a:bodyPr wrap="square" rtlCol="0">
            <a:spAutoFit/>
          </a:bodyPr>
          <a:lstStyle/>
          <a:p>
            <a:r>
              <a:rPr lang="es-EC" dirty="0" smtClean="0"/>
              <a:t>R. Económicos</a:t>
            </a:r>
            <a:endParaRPr lang="es-EC" dirty="0"/>
          </a:p>
        </p:txBody>
      </p:sp>
      <p:sp>
        <p:nvSpPr>
          <p:cNvPr id="12" name="11 CuadroTexto"/>
          <p:cNvSpPr txBox="1"/>
          <p:nvPr/>
        </p:nvSpPr>
        <p:spPr>
          <a:xfrm>
            <a:off x="2807060" y="4725144"/>
            <a:ext cx="1440160" cy="369332"/>
          </a:xfrm>
          <a:prstGeom prst="rect">
            <a:avLst/>
          </a:prstGeom>
          <a:noFill/>
        </p:spPr>
        <p:txBody>
          <a:bodyPr wrap="square" rtlCol="0">
            <a:spAutoFit/>
          </a:bodyPr>
          <a:lstStyle/>
          <a:p>
            <a:r>
              <a:rPr lang="es-EC" dirty="0" smtClean="0"/>
              <a:t>Objetivos</a:t>
            </a:r>
            <a:endParaRPr lang="es-EC" dirty="0"/>
          </a:p>
        </p:txBody>
      </p:sp>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735" y="41317"/>
            <a:ext cx="1238250" cy="957596"/>
          </a:xfrm>
          <a:prstGeom prst="rect">
            <a:avLst/>
          </a:prstGeom>
        </p:spPr>
      </p:pic>
      <p:sp>
        <p:nvSpPr>
          <p:cNvPr id="2" name="1 Marcador de número de diapositiva"/>
          <p:cNvSpPr>
            <a:spLocks noGrp="1"/>
          </p:cNvSpPr>
          <p:nvPr>
            <p:ph type="sldNum" sz="quarter" idx="12"/>
          </p:nvPr>
        </p:nvSpPr>
        <p:spPr/>
        <p:txBody>
          <a:bodyPr/>
          <a:lstStyle/>
          <a:p>
            <a:fld id="{71099D79-778E-4571-A2A4-02276C4BD829}" type="slidenum">
              <a:rPr lang="es-EC" smtClean="0"/>
              <a:t>41</a:t>
            </a:fld>
            <a:endParaRPr lang="es-EC"/>
          </a:p>
        </p:txBody>
      </p:sp>
    </p:spTree>
    <p:extLst>
      <p:ext uri="{BB962C8B-B14F-4D97-AF65-F5344CB8AC3E}">
        <p14:creationId xmlns:p14="http://schemas.microsoft.com/office/powerpoint/2010/main" val="225996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76672"/>
            <a:ext cx="8568952" cy="369332"/>
          </a:xfrm>
          <a:prstGeom prst="rect">
            <a:avLst/>
          </a:prstGeom>
          <a:noFill/>
        </p:spPr>
        <p:txBody>
          <a:bodyPr wrap="square" rtlCol="0">
            <a:spAutoFit/>
          </a:bodyPr>
          <a:lstStyle/>
          <a:p>
            <a:r>
              <a:rPr lang="es-EC" b="1" dirty="0" err="1" smtClean="0"/>
              <a:t>Kapersky</a:t>
            </a:r>
            <a:r>
              <a:rPr lang="es-EC" b="1" dirty="0" smtClean="0"/>
              <a:t> </a:t>
            </a:r>
            <a:r>
              <a:rPr lang="es-EC" b="1" dirty="0" err="1" smtClean="0"/>
              <a:t>lab</a:t>
            </a:r>
            <a:endParaRPr lang="es-EC" b="1" dirty="0"/>
          </a:p>
        </p:txBody>
      </p:sp>
      <p:sp>
        <p:nvSpPr>
          <p:cNvPr id="5" name="4 CuadroTexto"/>
          <p:cNvSpPr txBox="1"/>
          <p:nvPr/>
        </p:nvSpPr>
        <p:spPr>
          <a:xfrm>
            <a:off x="395536" y="852585"/>
            <a:ext cx="8280920" cy="1292662"/>
          </a:xfrm>
          <a:prstGeom prst="rect">
            <a:avLst/>
          </a:prstGeom>
          <a:noFill/>
        </p:spPr>
        <p:txBody>
          <a:bodyPr wrap="square" rtlCol="0">
            <a:spAutoFit/>
          </a:bodyPr>
          <a:lstStyle/>
          <a:p>
            <a:pPr lvl="0" algn="just"/>
            <a:r>
              <a:rPr lang="es-EC" dirty="0">
                <a:latin typeface="Times New Roman" pitchFamily="18" charset="0"/>
                <a:cs typeface="Times New Roman" pitchFamily="18" charset="0"/>
              </a:rPr>
              <a:t>Que los ataques informáticos mediante el uso de </a:t>
            </a:r>
            <a:r>
              <a:rPr lang="es-EC" sz="2400" b="1" dirty="0">
                <a:latin typeface="Times New Roman" pitchFamily="18" charset="0"/>
                <a:cs typeface="Times New Roman" pitchFamily="18" charset="0"/>
              </a:rPr>
              <a:t>programas maliciosos</a:t>
            </a:r>
            <a:r>
              <a:rPr lang="es-EC" dirty="0">
                <a:latin typeface="Times New Roman" pitchFamily="18" charset="0"/>
                <a:cs typeface="Times New Roman" pitchFamily="18" charset="0"/>
              </a:rPr>
              <a:t>, crecieron en el 2013 en un 27,6% y alcanzaron los $28.4 millones, esto significa que fueron atacados 3,8 millones de usuarios, representando un crecimiento del 18.6</a:t>
            </a:r>
            <a:r>
              <a:rPr lang="es-EC" dirty="0" smtClean="0">
                <a:latin typeface="Times New Roman" pitchFamily="18" charset="0"/>
                <a:cs typeface="Times New Roman" pitchFamily="18" charset="0"/>
              </a:rPr>
              <a:t>%</a:t>
            </a:r>
            <a:endParaRPr lang="es-EC" dirty="0">
              <a:latin typeface="Times New Roman" pitchFamily="18" charset="0"/>
              <a:cs typeface="Times New Roman" pitchFamily="18" charset="0"/>
            </a:endParaRPr>
          </a:p>
          <a:p>
            <a:endParaRPr lang="es-EC" dirty="0"/>
          </a:p>
        </p:txBody>
      </p:sp>
      <p:sp>
        <p:nvSpPr>
          <p:cNvPr id="6" name="5 CuadroTexto"/>
          <p:cNvSpPr txBox="1"/>
          <p:nvPr/>
        </p:nvSpPr>
        <p:spPr>
          <a:xfrm>
            <a:off x="395536" y="2329913"/>
            <a:ext cx="8280920" cy="1231106"/>
          </a:xfrm>
          <a:prstGeom prst="rect">
            <a:avLst/>
          </a:prstGeom>
          <a:noFill/>
        </p:spPr>
        <p:txBody>
          <a:bodyPr wrap="square" rtlCol="0">
            <a:spAutoFit/>
          </a:bodyPr>
          <a:lstStyle/>
          <a:p>
            <a:pPr lvl="0" algn="just"/>
            <a:r>
              <a:rPr lang="es-EC" dirty="0">
                <a:latin typeface="Times New Roman" pitchFamily="18" charset="0"/>
                <a:cs typeface="Times New Roman" pitchFamily="18" charset="0"/>
              </a:rPr>
              <a:t>El </a:t>
            </a:r>
            <a:r>
              <a:rPr lang="es-EC" sz="2000" b="1" dirty="0">
                <a:latin typeface="Times New Roman" pitchFamily="18" charset="0"/>
                <a:cs typeface="Times New Roman" pitchFamily="18" charset="0"/>
              </a:rPr>
              <a:t>malware financiero o programas maliciosos para robar dinero</a:t>
            </a:r>
            <a:r>
              <a:rPr lang="es-EC" dirty="0">
                <a:latin typeface="Times New Roman" pitchFamily="18" charset="0"/>
                <a:cs typeface="Times New Roman" pitchFamily="18" charset="0"/>
              </a:rPr>
              <a:t>, alcanzó los 19 millones de delitos informáticos, esta cantidad constituye los dos tercios de los ataques financieros realizados mediante software malicioso en el mundo. </a:t>
            </a:r>
          </a:p>
          <a:p>
            <a:endParaRPr lang="es-EC" dirty="0"/>
          </a:p>
        </p:txBody>
      </p:sp>
      <p:sp>
        <p:nvSpPr>
          <p:cNvPr id="7" name="6 CuadroTexto"/>
          <p:cNvSpPr txBox="1"/>
          <p:nvPr/>
        </p:nvSpPr>
        <p:spPr>
          <a:xfrm>
            <a:off x="395536" y="4005064"/>
            <a:ext cx="8424936" cy="1015663"/>
          </a:xfrm>
          <a:prstGeom prst="rect">
            <a:avLst/>
          </a:prstGeom>
          <a:noFill/>
        </p:spPr>
        <p:txBody>
          <a:bodyPr wrap="square" rtlCol="0">
            <a:spAutoFit/>
          </a:bodyPr>
          <a:lstStyle/>
          <a:p>
            <a:pPr algn="just"/>
            <a:r>
              <a:rPr lang="es-EC" dirty="0">
                <a:latin typeface="Times New Roman" pitchFamily="18" charset="0"/>
                <a:cs typeface="Times New Roman" pitchFamily="18" charset="0"/>
              </a:rPr>
              <a:t>La suplantación de identidad para obtener datos confidenciales de los usuarios denominado </a:t>
            </a:r>
            <a:r>
              <a:rPr lang="es-EC" sz="2400" b="1" dirty="0" err="1">
                <a:latin typeface="Times New Roman" pitchFamily="18" charset="0"/>
                <a:cs typeface="Times New Roman" pitchFamily="18" charset="0"/>
              </a:rPr>
              <a:t>pishing</a:t>
            </a:r>
            <a:r>
              <a:rPr lang="es-EC" dirty="0">
                <a:latin typeface="Times New Roman" pitchFamily="18" charset="0"/>
                <a:cs typeface="Times New Roman" pitchFamily="18" charset="0"/>
              </a:rPr>
              <a:t> se duplicó en el 2013 en comparación con el 2012, de todos los ataques realizados, el 22% se los ejecutaron mediante sitios falsificados de bancos</a:t>
            </a:r>
            <a:r>
              <a:rPr lang="es-EC" b="1" dirty="0">
                <a:latin typeface="Times New Roman" pitchFamily="18" charset="0"/>
                <a:cs typeface="Times New Roman" pitchFamily="18" charset="0"/>
              </a:rPr>
              <a:t> </a:t>
            </a:r>
            <a:endParaRPr lang="es-EC" dirty="0">
              <a:latin typeface="Times New Roman" pitchFamily="18" charset="0"/>
              <a:cs typeface="Times New Roman" pitchFamily="18" charset="0"/>
            </a:endParaRPr>
          </a:p>
        </p:txBody>
      </p:sp>
      <p:sp>
        <p:nvSpPr>
          <p:cNvPr id="8" name="2 Título"/>
          <p:cNvSpPr>
            <a:spLocks noGrp="1"/>
          </p:cNvSpPr>
          <p:nvPr>
            <p:ph type="title"/>
          </p:nvPr>
        </p:nvSpPr>
        <p:spPr>
          <a:xfrm>
            <a:off x="6109320" y="116632"/>
            <a:ext cx="3034680" cy="202034"/>
          </a:xfrm>
        </p:spPr>
        <p:txBody>
          <a:bodyPr>
            <a:normAutofit fontScale="90000"/>
          </a:bodyPr>
          <a:lstStyle/>
          <a:p>
            <a:pPr algn="r"/>
            <a:r>
              <a:rPr lang="es-EC" sz="1600" b="0" dirty="0" smtClean="0">
                <a:solidFill>
                  <a:schemeClr val="tx1"/>
                </a:solidFill>
                <a:effectLst/>
              </a:rPr>
              <a:t>Antecedentes</a:t>
            </a:r>
            <a:r>
              <a:rPr lang="es-EC" sz="2000" dirty="0" smtClean="0">
                <a:solidFill>
                  <a:schemeClr val="tx1"/>
                </a:solidFill>
              </a:rPr>
              <a:t> </a:t>
            </a:r>
            <a:endParaRPr lang="es-EC" sz="2000" dirty="0">
              <a:solidFill>
                <a:schemeClr val="tx1"/>
              </a:solidFill>
            </a:endParaRPr>
          </a:p>
        </p:txBody>
      </p:sp>
      <p:sp>
        <p:nvSpPr>
          <p:cNvPr id="2" name="1 Marcador de número de diapositiva"/>
          <p:cNvSpPr>
            <a:spLocks noGrp="1"/>
          </p:cNvSpPr>
          <p:nvPr>
            <p:ph type="sldNum" sz="quarter" idx="12"/>
          </p:nvPr>
        </p:nvSpPr>
        <p:spPr/>
        <p:txBody>
          <a:bodyPr/>
          <a:lstStyle/>
          <a:p>
            <a:fld id="{71099D79-778E-4571-A2A4-02276C4BD829}" type="slidenum">
              <a:rPr lang="es-EC" smtClean="0"/>
              <a:t>5</a:t>
            </a:fld>
            <a:endParaRPr lang="es-EC"/>
          </a:p>
        </p:txBody>
      </p:sp>
    </p:spTree>
    <p:extLst>
      <p:ext uri="{BB962C8B-B14F-4D97-AF65-F5344CB8AC3E}">
        <p14:creationId xmlns:p14="http://schemas.microsoft.com/office/powerpoint/2010/main" val="7442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a:spLocks noGrp="1"/>
          </p:cNvSpPr>
          <p:nvPr>
            <p:ph type="title"/>
          </p:nvPr>
        </p:nvSpPr>
        <p:spPr>
          <a:xfrm>
            <a:off x="6109320" y="116632"/>
            <a:ext cx="3034680" cy="202034"/>
          </a:xfrm>
        </p:spPr>
        <p:txBody>
          <a:bodyPr>
            <a:normAutofit fontScale="90000"/>
          </a:bodyPr>
          <a:lstStyle/>
          <a:p>
            <a:pPr algn="r"/>
            <a:r>
              <a:rPr lang="es-EC" sz="1600" b="0" dirty="0" smtClean="0">
                <a:solidFill>
                  <a:schemeClr val="tx1"/>
                </a:solidFill>
                <a:effectLst/>
              </a:rPr>
              <a:t>Antecedentes</a:t>
            </a:r>
            <a:r>
              <a:rPr lang="es-EC" sz="2000" dirty="0" smtClean="0">
                <a:solidFill>
                  <a:schemeClr val="tx1"/>
                </a:solidFill>
              </a:rPr>
              <a:t> </a:t>
            </a:r>
            <a:endParaRPr lang="es-EC" sz="2000" dirty="0">
              <a:solidFill>
                <a:schemeClr val="tx1"/>
              </a:solidFill>
            </a:endParaRPr>
          </a:p>
        </p:txBody>
      </p:sp>
      <p:sp>
        <p:nvSpPr>
          <p:cNvPr id="2" name="1 CuadroTexto"/>
          <p:cNvSpPr txBox="1"/>
          <p:nvPr/>
        </p:nvSpPr>
        <p:spPr>
          <a:xfrm>
            <a:off x="395536" y="260648"/>
            <a:ext cx="2232248" cy="369332"/>
          </a:xfrm>
          <a:prstGeom prst="rect">
            <a:avLst/>
          </a:prstGeom>
          <a:noFill/>
        </p:spPr>
        <p:txBody>
          <a:bodyPr wrap="square" rtlCol="0">
            <a:spAutoFit/>
          </a:bodyPr>
          <a:lstStyle/>
          <a:p>
            <a:r>
              <a:rPr lang="es-EC" dirty="0" smtClean="0"/>
              <a:t>CISCO</a:t>
            </a:r>
            <a:endParaRPr lang="es-EC" dirty="0"/>
          </a:p>
        </p:txBody>
      </p:sp>
      <p:sp>
        <p:nvSpPr>
          <p:cNvPr id="3" name="2 CuadroTexto"/>
          <p:cNvSpPr txBox="1"/>
          <p:nvPr/>
        </p:nvSpPr>
        <p:spPr>
          <a:xfrm>
            <a:off x="251520" y="764704"/>
            <a:ext cx="8640960" cy="5355312"/>
          </a:xfrm>
          <a:prstGeom prst="rect">
            <a:avLst/>
          </a:prstGeom>
          <a:noFill/>
        </p:spPr>
        <p:txBody>
          <a:bodyPr wrap="square" rtlCol="0">
            <a:spAutoFit/>
          </a:bodyPr>
          <a:lstStyle/>
          <a:p>
            <a:r>
              <a:rPr lang="es-EC" b="1" dirty="0">
                <a:latin typeface="Times New Roman" pitchFamily="18" charset="0"/>
                <a:cs typeface="Times New Roman" pitchFamily="18" charset="0"/>
              </a:rPr>
              <a:t>La evaluación de las amenazas realizadas por Cisco se basó en información obtenida de la siguiente manera:</a:t>
            </a:r>
          </a:p>
          <a:p>
            <a:pPr marL="285750" lvl="0" indent="-285750">
              <a:buFont typeface="Arial" pitchFamily="34" charset="0"/>
              <a:buChar char="•"/>
            </a:pPr>
            <a:r>
              <a:rPr lang="es-EC" dirty="0">
                <a:latin typeface="Times New Roman" pitchFamily="18" charset="0"/>
                <a:cs typeface="Times New Roman" pitchFamily="18" charset="0"/>
              </a:rPr>
              <a:t>16 mil millones de peticiones web son inspeccionados todos los días a través de Cisco Cloud Security Web.</a:t>
            </a:r>
          </a:p>
          <a:p>
            <a:pPr marL="285750" lvl="0" indent="-285750">
              <a:buFont typeface="Arial" pitchFamily="34" charset="0"/>
              <a:buChar char="•"/>
            </a:pPr>
            <a:r>
              <a:rPr lang="es-EC" dirty="0">
                <a:latin typeface="Times New Roman" pitchFamily="18" charset="0"/>
                <a:cs typeface="Times New Roman" pitchFamily="18" charset="0"/>
              </a:rPr>
              <a:t>93 mil millones de mensajes de correo electrónico se inspeccionan todos los días por la solución de correo electrónico alojado de Cisco.</a:t>
            </a:r>
          </a:p>
          <a:p>
            <a:pPr marL="285750" lvl="0" indent="-285750">
              <a:buFont typeface="Arial" pitchFamily="34" charset="0"/>
              <a:buChar char="•"/>
            </a:pPr>
            <a:r>
              <a:rPr lang="es-EC" dirty="0">
                <a:latin typeface="Times New Roman" pitchFamily="18" charset="0"/>
                <a:cs typeface="Times New Roman" pitchFamily="18" charset="0"/>
              </a:rPr>
              <a:t>200.000 direcciones IP son evaluados diariamente.</a:t>
            </a:r>
          </a:p>
          <a:p>
            <a:pPr marL="285750" lvl="0" indent="-285750">
              <a:buFont typeface="Arial" pitchFamily="34" charset="0"/>
              <a:buChar char="•"/>
            </a:pPr>
            <a:r>
              <a:rPr lang="es-EC" dirty="0">
                <a:latin typeface="Times New Roman" pitchFamily="18" charset="0"/>
                <a:cs typeface="Times New Roman" pitchFamily="18" charset="0"/>
              </a:rPr>
              <a:t>400.000 ejemplares de malware son evaluados diariamente.</a:t>
            </a:r>
          </a:p>
          <a:p>
            <a:pPr marL="285750" lvl="0" indent="-285750">
              <a:buFont typeface="Arial" pitchFamily="34" charset="0"/>
              <a:buChar char="•"/>
            </a:pPr>
            <a:r>
              <a:rPr lang="es-EC" dirty="0">
                <a:latin typeface="Times New Roman" pitchFamily="18" charset="0"/>
                <a:cs typeface="Times New Roman" pitchFamily="18" charset="0"/>
              </a:rPr>
              <a:t>33 millones de archivos de puntos finales se evalúan todos los días.</a:t>
            </a:r>
          </a:p>
          <a:p>
            <a:pPr marL="285750" lvl="0" indent="-285750">
              <a:buFont typeface="Arial" pitchFamily="34" charset="0"/>
              <a:buChar char="•"/>
            </a:pPr>
            <a:r>
              <a:rPr lang="es-EC" dirty="0">
                <a:latin typeface="Times New Roman" pitchFamily="18" charset="0"/>
                <a:cs typeface="Times New Roman" pitchFamily="18" charset="0"/>
              </a:rPr>
              <a:t>28 millones de Conexiones de red son evaluados cada día.</a:t>
            </a:r>
          </a:p>
          <a:p>
            <a:endParaRPr lang="es-EC" dirty="0" smtClean="0">
              <a:latin typeface="Times New Roman" pitchFamily="18" charset="0"/>
              <a:cs typeface="Times New Roman" pitchFamily="18" charset="0"/>
            </a:endParaRPr>
          </a:p>
          <a:p>
            <a:r>
              <a:rPr lang="es-EC" b="1" dirty="0" smtClean="0">
                <a:latin typeface="Times New Roman" pitchFamily="18" charset="0"/>
                <a:cs typeface="Times New Roman" pitchFamily="18" charset="0"/>
              </a:rPr>
              <a:t>Amenazas </a:t>
            </a:r>
            <a:r>
              <a:rPr lang="es-EC" b="1" dirty="0">
                <a:latin typeface="Times New Roman" pitchFamily="18" charset="0"/>
                <a:cs typeface="Times New Roman" pitchFamily="18" charset="0"/>
              </a:rPr>
              <a:t>detectadas por Cisco:</a:t>
            </a:r>
          </a:p>
          <a:p>
            <a:pPr lvl="0"/>
            <a:endParaRPr lang="es-EC" dirty="0" smtClean="0">
              <a:latin typeface="Times New Roman" pitchFamily="18" charset="0"/>
              <a:cs typeface="Times New Roman" pitchFamily="18" charset="0"/>
            </a:endParaRPr>
          </a:p>
          <a:p>
            <a:pPr marL="285750" lvl="0" indent="-285750">
              <a:buFont typeface="Arial" pitchFamily="34" charset="0"/>
              <a:buChar char="•"/>
            </a:pPr>
            <a:r>
              <a:rPr lang="es-EC" dirty="0" smtClean="0">
                <a:latin typeface="Times New Roman" pitchFamily="18" charset="0"/>
                <a:cs typeface="Times New Roman" pitchFamily="18" charset="0"/>
              </a:rPr>
              <a:t>4,5 </a:t>
            </a:r>
            <a:r>
              <a:rPr lang="es-EC" dirty="0">
                <a:latin typeface="Times New Roman" pitchFamily="18" charset="0"/>
                <a:cs typeface="Times New Roman" pitchFamily="18" charset="0"/>
              </a:rPr>
              <a:t>mil millones de mensajes de correo electrónico se bloquean todos los días.</a:t>
            </a:r>
          </a:p>
          <a:p>
            <a:pPr marL="285750" lvl="0" indent="-285750">
              <a:buFont typeface="Arial" pitchFamily="34" charset="0"/>
              <a:buChar char="•"/>
            </a:pPr>
            <a:r>
              <a:rPr lang="es-EC" dirty="0">
                <a:latin typeface="Times New Roman" pitchFamily="18" charset="0"/>
                <a:cs typeface="Times New Roman" pitchFamily="18" charset="0"/>
              </a:rPr>
              <a:t>80 millones de peticiones web se bloquean todos los días.</a:t>
            </a:r>
          </a:p>
          <a:p>
            <a:pPr marL="285750" lvl="0" indent="-285750">
              <a:buFont typeface="Arial" pitchFamily="34" charset="0"/>
              <a:buChar char="•"/>
            </a:pPr>
            <a:r>
              <a:rPr lang="es-EC" dirty="0">
                <a:latin typeface="Times New Roman" pitchFamily="18" charset="0"/>
                <a:cs typeface="Times New Roman" pitchFamily="18" charset="0"/>
              </a:rPr>
              <a:t>6.450 detecciones de archivos de punto final se producen cada día.</a:t>
            </a:r>
          </a:p>
          <a:p>
            <a:pPr marL="285750" lvl="0" indent="-285750">
              <a:buFont typeface="Arial" pitchFamily="34" charset="0"/>
              <a:buChar char="•"/>
            </a:pPr>
            <a:r>
              <a:rPr lang="es-EC" dirty="0">
                <a:latin typeface="Times New Roman" pitchFamily="18" charset="0"/>
                <a:cs typeface="Times New Roman" pitchFamily="18" charset="0"/>
              </a:rPr>
              <a:t>3.186 detecciones de red de punto final se producen cada día.</a:t>
            </a:r>
          </a:p>
          <a:p>
            <a:pPr marL="285750" lvl="0" indent="-285750">
              <a:buFont typeface="Arial" pitchFamily="34" charset="0"/>
              <a:buChar char="•"/>
            </a:pPr>
            <a:r>
              <a:rPr lang="es-EC" dirty="0">
                <a:latin typeface="Times New Roman" pitchFamily="18" charset="0"/>
                <a:cs typeface="Times New Roman" pitchFamily="18" charset="0"/>
              </a:rPr>
              <a:t>50.000 intrusiones en la red se detectan todos los días.</a:t>
            </a:r>
          </a:p>
          <a:p>
            <a:endParaRPr lang="es-EC" dirty="0"/>
          </a:p>
        </p:txBody>
      </p:sp>
      <p:sp>
        <p:nvSpPr>
          <p:cNvPr id="4" name="3 Marcador de número de diapositiva"/>
          <p:cNvSpPr>
            <a:spLocks noGrp="1"/>
          </p:cNvSpPr>
          <p:nvPr>
            <p:ph type="sldNum" sz="quarter" idx="12"/>
          </p:nvPr>
        </p:nvSpPr>
        <p:spPr/>
        <p:txBody>
          <a:bodyPr/>
          <a:lstStyle/>
          <a:p>
            <a:fld id="{71099D79-778E-4571-A2A4-02276C4BD829}" type="slidenum">
              <a:rPr lang="es-EC" smtClean="0"/>
              <a:t>6</a:t>
            </a:fld>
            <a:endParaRPr lang="es-EC"/>
          </a:p>
        </p:txBody>
      </p:sp>
    </p:spTree>
    <p:extLst>
      <p:ext uri="{BB962C8B-B14F-4D97-AF65-F5344CB8AC3E}">
        <p14:creationId xmlns:p14="http://schemas.microsoft.com/office/powerpoint/2010/main" val="4256056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109320" y="116632"/>
            <a:ext cx="3034680" cy="202034"/>
          </a:xfrm>
        </p:spPr>
        <p:txBody>
          <a:bodyPr>
            <a:normAutofit fontScale="90000"/>
          </a:bodyPr>
          <a:lstStyle/>
          <a:p>
            <a:pPr algn="r"/>
            <a:r>
              <a:rPr lang="es-EC" sz="1600" b="0" dirty="0" smtClean="0">
                <a:solidFill>
                  <a:schemeClr val="tx1"/>
                </a:solidFill>
                <a:effectLst/>
              </a:rPr>
              <a:t>Antecedentes</a:t>
            </a:r>
            <a:r>
              <a:rPr lang="es-EC" sz="2000" dirty="0" smtClean="0">
                <a:solidFill>
                  <a:schemeClr val="tx1"/>
                </a:solidFill>
              </a:rPr>
              <a:t> </a:t>
            </a:r>
            <a:endParaRPr lang="es-EC" sz="2000" dirty="0">
              <a:solidFill>
                <a:schemeClr val="tx1"/>
              </a:solidFill>
            </a:endParaRPr>
          </a:p>
        </p:txBody>
      </p:sp>
      <p:sp>
        <p:nvSpPr>
          <p:cNvPr id="5" name="4 CuadroTexto"/>
          <p:cNvSpPr txBox="1"/>
          <p:nvPr/>
        </p:nvSpPr>
        <p:spPr>
          <a:xfrm>
            <a:off x="395536" y="192319"/>
            <a:ext cx="4896544" cy="369332"/>
          </a:xfrm>
          <a:prstGeom prst="rect">
            <a:avLst/>
          </a:prstGeom>
          <a:noFill/>
        </p:spPr>
        <p:txBody>
          <a:bodyPr wrap="square" rtlCol="0">
            <a:spAutoFit/>
          </a:bodyPr>
          <a:lstStyle/>
          <a:p>
            <a:r>
              <a:rPr lang="es-EC" dirty="0" smtClean="0"/>
              <a:t>Fiscalía General del Estado (Ecuador)</a:t>
            </a:r>
            <a:endParaRPr lang="es-EC" dirty="0"/>
          </a:p>
        </p:txBody>
      </p:sp>
      <p:graphicFrame>
        <p:nvGraphicFramePr>
          <p:cNvPr id="7" name="3 Gráfico"/>
          <p:cNvGraphicFramePr>
            <a:graphicFrameLocks/>
          </p:cNvGraphicFramePr>
          <p:nvPr>
            <p:extLst>
              <p:ext uri="{D42A27DB-BD31-4B8C-83A1-F6EECF244321}">
                <p14:modId xmlns:p14="http://schemas.microsoft.com/office/powerpoint/2010/main" val="2352963635"/>
              </p:ext>
            </p:extLst>
          </p:nvPr>
        </p:nvGraphicFramePr>
        <p:xfrm>
          <a:off x="179512" y="1628800"/>
          <a:ext cx="338437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 Gráfico"/>
          <p:cNvGraphicFramePr>
            <a:graphicFrameLocks/>
          </p:cNvGraphicFramePr>
          <p:nvPr>
            <p:extLst>
              <p:ext uri="{D42A27DB-BD31-4B8C-83A1-F6EECF244321}">
                <p14:modId xmlns:p14="http://schemas.microsoft.com/office/powerpoint/2010/main" val="2271240886"/>
              </p:ext>
            </p:extLst>
          </p:nvPr>
        </p:nvGraphicFramePr>
        <p:xfrm>
          <a:off x="4716016" y="1441232"/>
          <a:ext cx="419593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2411760" y="918012"/>
            <a:ext cx="3672408" cy="523220"/>
          </a:xfrm>
          <a:prstGeom prst="rect">
            <a:avLst/>
          </a:prstGeom>
          <a:noFill/>
        </p:spPr>
        <p:txBody>
          <a:bodyPr wrap="square" rtlCol="0">
            <a:spAutoFit/>
          </a:bodyPr>
          <a:lstStyle/>
          <a:p>
            <a:pPr algn="ctr"/>
            <a:r>
              <a:rPr lang="es-EC" sz="1400" b="1" dirty="0" smtClean="0"/>
              <a:t>Por cada 600 delitos informáticos 1 es denunciado</a:t>
            </a:r>
            <a:endParaRPr lang="es-EC" sz="1400" b="1" dirty="0"/>
          </a:p>
        </p:txBody>
      </p:sp>
      <p:graphicFrame>
        <p:nvGraphicFramePr>
          <p:cNvPr id="11" name="6 Gráfico"/>
          <p:cNvGraphicFramePr>
            <a:graphicFrameLocks/>
          </p:cNvGraphicFramePr>
          <p:nvPr>
            <p:extLst>
              <p:ext uri="{D42A27DB-BD31-4B8C-83A1-F6EECF244321}">
                <p14:modId xmlns:p14="http://schemas.microsoft.com/office/powerpoint/2010/main" val="2276617608"/>
              </p:ext>
            </p:extLst>
          </p:nvPr>
        </p:nvGraphicFramePr>
        <p:xfrm>
          <a:off x="1259632" y="4293096"/>
          <a:ext cx="5472608" cy="2448272"/>
        </p:xfrm>
        <a:graphic>
          <a:graphicData uri="http://schemas.openxmlformats.org/drawingml/2006/chart">
            <c:chart xmlns:c="http://schemas.openxmlformats.org/drawingml/2006/chart" xmlns:r="http://schemas.openxmlformats.org/officeDocument/2006/relationships" r:id="rId5"/>
          </a:graphicData>
        </a:graphic>
      </p:graphicFrame>
      <p:sp>
        <p:nvSpPr>
          <p:cNvPr id="12" name="11 CuadroTexto"/>
          <p:cNvSpPr txBox="1"/>
          <p:nvPr/>
        </p:nvSpPr>
        <p:spPr>
          <a:xfrm>
            <a:off x="6876256" y="4509120"/>
            <a:ext cx="2160239" cy="307777"/>
          </a:xfrm>
          <a:prstGeom prst="rect">
            <a:avLst/>
          </a:prstGeom>
          <a:noFill/>
        </p:spPr>
        <p:txBody>
          <a:bodyPr wrap="square" rtlCol="0">
            <a:spAutoFit/>
          </a:bodyPr>
          <a:lstStyle/>
          <a:p>
            <a:r>
              <a:rPr lang="es-EC" sz="1400" b="1" dirty="0" smtClean="0"/>
              <a:t>Programas maliciosos</a:t>
            </a:r>
            <a:endParaRPr lang="es-EC" sz="1400" dirty="0"/>
          </a:p>
        </p:txBody>
      </p:sp>
      <p:sp>
        <p:nvSpPr>
          <p:cNvPr id="13" name="12 CuadroTexto"/>
          <p:cNvSpPr txBox="1"/>
          <p:nvPr/>
        </p:nvSpPr>
        <p:spPr>
          <a:xfrm>
            <a:off x="6983761" y="4982617"/>
            <a:ext cx="2160239" cy="307777"/>
          </a:xfrm>
          <a:prstGeom prst="rect">
            <a:avLst/>
          </a:prstGeom>
          <a:noFill/>
        </p:spPr>
        <p:txBody>
          <a:bodyPr wrap="square" rtlCol="0">
            <a:spAutoFit/>
          </a:bodyPr>
          <a:lstStyle/>
          <a:p>
            <a:r>
              <a:rPr lang="es-EC" sz="1400" b="1" dirty="0" smtClean="0"/>
              <a:t>Malware </a:t>
            </a:r>
            <a:r>
              <a:rPr lang="es-EC" sz="1400" b="1" dirty="0"/>
              <a:t>financiero</a:t>
            </a:r>
            <a:endParaRPr lang="es-EC" sz="1400" dirty="0"/>
          </a:p>
        </p:txBody>
      </p:sp>
      <p:sp>
        <p:nvSpPr>
          <p:cNvPr id="14" name="13 CuadroTexto"/>
          <p:cNvSpPr txBox="1"/>
          <p:nvPr/>
        </p:nvSpPr>
        <p:spPr>
          <a:xfrm>
            <a:off x="6983761" y="5398557"/>
            <a:ext cx="1440160" cy="369332"/>
          </a:xfrm>
          <a:prstGeom prst="rect">
            <a:avLst/>
          </a:prstGeom>
          <a:noFill/>
        </p:spPr>
        <p:txBody>
          <a:bodyPr wrap="square" rtlCol="0">
            <a:spAutoFit/>
          </a:bodyPr>
          <a:lstStyle/>
          <a:p>
            <a:r>
              <a:rPr lang="es-EC" b="1" dirty="0" err="1"/>
              <a:t>pishing</a:t>
            </a:r>
            <a:endParaRPr lang="es-EC" dirty="0"/>
          </a:p>
        </p:txBody>
      </p:sp>
      <p:pic>
        <p:nvPicPr>
          <p:cNvPr id="2" name="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4365104"/>
            <a:ext cx="2167065" cy="2274400"/>
          </a:xfrm>
          <a:prstGeom prst="rect">
            <a:avLst/>
          </a:prstGeom>
        </p:spPr>
      </p:pic>
      <p:sp>
        <p:nvSpPr>
          <p:cNvPr id="3" name="2 Marcador de número de diapositiva"/>
          <p:cNvSpPr>
            <a:spLocks noGrp="1"/>
          </p:cNvSpPr>
          <p:nvPr>
            <p:ph type="sldNum" sz="quarter" idx="12"/>
          </p:nvPr>
        </p:nvSpPr>
        <p:spPr/>
        <p:txBody>
          <a:bodyPr/>
          <a:lstStyle/>
          <a:p>
            <a:fld id="{71099D79-778E-4571-A2A4-02276C4BD829}" type="slidenum">
              <a:rPr lang="es-EC" smtClean="0"/>
              <a:t>7</a:t>
            </a:fld>
            <a:endParaRPr lang="es-EC"/>
          </a:p>
        </p:txBody>
      </p:sp>
    </p:spTree>
    <p:extLst>
      <p:ext uri="{BB962C8B-B14F-4D97-AF65-F5344CB8AC3E}">
        <p14:creationId xmlns:p14="http://schemas.microsoft.com/office/powerpoint/2010/main" val="273228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Graphic spid="11" grpId="0">
        <p:bldAsOne/>
      </p:bldGraphic>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a:graphicFrameLocks/>
          </p:cNvGraphicFramePr>
          <p:nvPr>
            <p:extLst>
              <p:ext uri="{D42A27DB-BD31-4B8C-83A1-F6EECF244321}">
                <p14:modId xmlns:p14="http://schemas.microsoft.com/office/powerpoint/2010/main" val="1968716930"/>
              </p:ext>
            </p:extLst>
          </p:nvPr>
        </p:nvGraphicFramePr>
        <p:xfrm>
          <a:off x="179512" y="116632"/>
          <a:ext cx="2952328"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275856" y="35332"/>
            <a:ext cx="4608512" cy="369332"/>
          </a:xfrm>
          <a:prstGeom prst="rect">
            <a:avLst/>
          </a:prstGeom>
          <a:noFill/>
        </p:spPr>
        <p:txBody>
          <a:bodyPr wrap="square" rtlCol="0">
            <a:spAutoFit/>
          </a:bodyPr>
          <a:lstStyle/>
          <a:p>
            <a:pPr algn="ctr"/>
            <a:r>
              <a:rPr lang="es-EC" dirty="0" smtClean="0"/>
              <a:t>Se Implementan controles</a:t>
            </a:r>
            <a:endParaRPr lang="es-EC" dirty="0"/>
          </a:p>
        </p:txBody>
      </p:sp>
      <p:sp>
        <p:nvSpPr>
          <p:cNvPr id="7" name="6 CuadroTexto"/>
          <p:cNvSpPr txBox="1"/>
          <p:nvPr/>
        </p:nvSpPr>
        <p:spPr>
          <a:xfrm>
            <a:off x="3419872" y="1999756"/>
            <a:ext cx="2160240" cy="2585323"/>
          </a:xfrm>
          <a:prstGeom prst="rect">
            <a:avLst/>
          </a:prstGeom>
          <a:noFill/>
        </p:spPr>
        <p:txBody>
          <a:bodyPr wrap="square" rtlCol="0">
            <a:spAutoFit/>
          </a:bodyPr>
          <a:lstStyle/>
          <a:p>
            <a:r>
              <a:rPr lang="es-EC" dirty="0" smtClean="0"/>
              <a:t>Antivirus</a:t>
            </a:r>
          </a:p>
          <a:p>
            <a:endParaRPr lang="es-EC" dirty="0" smtClean="0"/>
          </a:p>
          <a:p>
            <a:r>
              <a:rPr lang="es-EC" dirty="0" smtClean="0"/>
              <a:t>Firewall</a:t>
            </a:r>
          </a:p>
          <a:p>
            <a:endParaRPr lang="es-EC" dirty="0" smtClean="0"/>
          </a:p>
          <a:p>
            <a:r>
              <a:rPr lang="es-EC" dirty="0" smtClean="0"/>
              <a:t>IDS</a:t>
            </a:r>
          </a:p>
          <a:p>
            <a:endParaRPr lang="es-EC" dirty="0" smtClean="0"/>
          </a:p>
          <a:p>
            <a:r>
              <a:rPr lang="es-EC" dirty="0" smtClean="0"/>
              <a:t>IPS</a:t>
            </a:r>
          </a:p>
          <a:p>
            <a:endParaRPr lang="es-EC" dirty="0" smtClean="0"/>
          </a:p>
          <a:p>
            <a:r>
              <a:rPr lang="es-EC" dirty="0" smtClean="0"/>
              <a:t>Cifrado</a:t>
            </a:r>
            <a:endParaRPr lang="es-EC" dirty="0"/>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550" y="2564904"/>
            <a:ext cx="2603946" cy="2299089"/>
          </a:xfrm>
          <a:prstGeom prst="rect">
            <a:avLst/>
          </a:prstGeom>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4863993"/>
            <a:ext cx="2603946" cy="1766517"/>
          </a:xfrm>
          <a:prstGeom prst="rect">
            <a:avLst/>
          </a:prstGeom>
        </p:spPr>
      </p:pic>
      <p:pic>
        <p:nvPicPr>
          <p:cNvPr id="5" name="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7551" y="619868"/>
            <a:ext cx="2603946" cy="1847850"/>
          </a:xfrm>
          <a:prstGeom prst="rect">
            <a:avLst/>
          </a:prstGeom>
        </p:spPr>
      </p:pic>
      <p:sp>
        <p:nvSpPr>
          <p:cNvPr id="8" name="7 Marcador de número de diapositiva"/>
          <p:cNvSpPr>
            <a:spLocks noGrp="1"/>
          </p:cNvSpPr>
          <p:nvPr>
            <p:ph type="sldNum" sz="quarter" idx="12"/>
          </p:nvPr>
        </p:nvSpPr>
        <p:spPr/>
        <p:txBody>
          <a:bodyPr/>
          <a:lstStyle/>
          <a:p>
            <a:fld id="{71099D79-778E-4571-A2A4-02276C4BD829}" type="slidenum">
              <a:rPr lang="es-EC" smtClean="0"/>
              <a:t>8</a:t>
            </a:fld>
            <a:endParaRPr lang="es-EC"/>
          </a:p>
        </p:txBody>
      </p:sp>
    </p:spTree>
    <p:extLst>
      <p:ext uri="{BB962C8B-B14F-4D97-AF65-F5344CB8AC3E}">
        <p14:creationId xmlns:p14="http://schemas.microsoft.com/office/powerpoint/2010/main" val="466775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107504" y="57448"/>
            <a:ext cx="1296144" cy="418058"/>
          </a:xfrm>
        </p:spPr>
        <p:txBody>
          <a:bodyPr>
            <a:normAutofit/>
          </a:bodyPr>
          <a:lstStyle/>
          <a:p>
            <a:r>
              <a:rPr lang="es-EC" sz="1000" dirty="0" smtClean="0">
                <a:solidFill>
                  <a:schemeClr val="tx1"/>
                </a:solidFill>
                <a:effectLst/>
              </a:rPr>
              <a:t>Antecedentes</a:t>
            </a:r>
            <a:r>
              <a:rPr lang="es-EC" sz="1000" dirty="0" smtClean="0">
                <a:solidFill>
                  <a:schemeClr val="tx1"/>
                </a:solidFill>
              </a:rPr>
              <a:t> :</a:t>
            </a:r>
            <a:endParaRPr lang="es-EC" sz="1000" dirty="0">
              <a:solidFill>
                <a:schemeClr val="tx1"/>
              </a:solidFill>
            </a:endParaRPr>
          </a:p>
        </p:txBody>
      </p:sp>
      <p:sp>
        <p:nvSpPr>
          <p:cNvPr id="2" name="1 CuadroTexto"/>
          <p:cNvSpPr txBox="1"/>
          <p:nvPr/>
        </p:nvSpPr>
        <p:spPr>
          <a:xfrm>
            <a:off x="813769" y="620688"/>
            <a:ext cx="4622328" cy="1200329"/>
          </a:xfrm>
          <a:prstGeom prst="rect">
            <a:avLst/>
          </a:prstGeom>
          <a:noFill/>
        </p:spPr>
        <p:txBody>
          <a:bodyPr wrap="square" rtlCol="0">
            <a:spAutoFit/>
          </a:bodyPr>
          <a:lstStyle/>
          <a:p>
            <a:pPr marL="285750" lvl="0" indent="-285750" algn="just">
              <a:buFont typeface="Arial" pitchFamily="34" charset="0"/>
              <a:buChar char="•"/>
            </a:pPr>
            <a:r>
              <a:rPr lang="es-EC" dirty="0"/>
              <a:t>Las implementaciones de seguridad de la información están controlando los riesgos informáticos de alta criticidad?</a:t>
            </a:r>
            <a:r>
              <a:rPr lang="es-EC" u="sng" dirty="0"/>
              <a:t> </a:t>
            </a:r>
            <a:endParaRPr lang="es-EC" u="sng" dirty="0" smtClean="0"/>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141" y="2012517"/>
            <a:ext cx="1656184" cy="1051787"/>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140" y="520116"/>
            <a:ext cx="1656185" cy="1304235"/>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5141" y="3356992"/>
            <a:ext cx="1656184" cy="1008112"/>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5141" y="4653136"/>
            <a:ext cx="1656184" cy="1895475"/>
          </a:xfrm>
          <a:prstGeom prst="rect">
            <a:avLst/>
          </a:prstGeom>
        </p:spPr>
      </p:pic>
      <p:sp>
        <p:nvSpPr>
          <p:cNvPr id="8" name="7 CuadroTexto"/>
          <p:cNvSpPr txBox="1"/>
          <p:nvPr/>
        </p:nvSpPr>
        <p:spPr>
          <a:xfrm>
            <a:off x="755576" y="1780515"/>
            <a:ext cx="4680521" cy="1200329"/>
          </a:xfrm>
          <a:prstGeom prst="rect">
            <a:avLst/>
          </a:prstGeom>
          <a:noFill/>
        </p:spPr>
        <p:txBody>
          <a:bodyPr wrap="square" rtlCol="0">
            <a:spAutoFit/>
          </a:bodyPr>
          <a:lstStyle/>
          <a:p>
            <a:pPr marL="285750" lvl="0" indent="-285750" algn="just">
              <a:buFont typeface="Arial" pitchFamily="34" charset="0"/>
              <a:buChar char="•"/>
            </a:pPr>
            <a:r>
              <a:rPr lang="es-EC" dirty="0"/>
              <a:t>Las implementaciones de seguridad de la información son efectivas en la protección de los activos de información</a:t>
            </a:r>
            <a:r>
              <a:rPr lang="es-EC" dirty="0" smtClean="0"/>
              <a:t>?</a:t>
            </a:r>
            <a:endParaRPr lang="es-EC" dirty="0"/>
          </a:p>
        </p:txBody>
      </p:sp>
      <p:sp>
        <p:nvSpPr>
          <p:cNvPr id="9" name="8 CuadroTexto"/>
          <p:cNvSpPr txBox="1"/>
          <p:nvPr/>
        </p:nvSpPr>
        <p:spPr>
          <a:xfrm>
            <a:off x="755577" y="2932643"/>
            <a:ext cx="4680520" cy="1477328"/>
          </a:xfrm>
          <a:prstGeom prst="rect">
            <a:avLst/>
          </a:prstGeom>
          <a:noFill/>
        </p:spPr>
        <p:txBody>
          <a:bodyPr wrap="square" rtlCol="0">
            <a:spAutoFit/>
          </a:bodyPr>
          <a:lstStyle/>
          <a:p>
            <a:pPr marL="285750" lvl="0" indent="-285750" algn="just">
              <a:buFont typeface="Arial" pitchFamily="34" charset="0"/>
              <a:buChar char="•"/>
            </a:pPr>
            <a:r>
              <a:rPr lang="es-EC" dirty="0"/>
              <a:t>Los recursos invertidos en la implementación de la seguridad de la información son aprovechados óptimamente o hay desperdicio de los mismos</a:t>
            </a:r>
            <a:r>
              <a:rPr lang="es-EC" dirty="0" smtClean="0"/>
              <a:t>?</a:t>
            </a:r>
            <a:endParaRPr lang="es-EC" dirty="0"/>
          </a:p>
        </p:txBody>
      </p:sp>
      <p:sp>
        <p:nvSpPr>
          <p:cNvPr id="10" name="9 CuadroTexto"/>
          <p:cNvSpPr txBox="1"/>
          <p:nvPr/>
        </p:nvSpPr>
        <p:spPr>
          <a:xfrm>
            <a:off x="755576" y="4513952"/>
            <a:ext cx="4680521" cy="2031325"/>
          </a:xfrm>
          <a:prstGeom prst="rect">
            <a:avLst/>
          </a:prstGeom>
          <a:noFill/>
        </p:spPr>
        <p:txBody>
          <a:bodyPr wrap="square" rtlCol="0">
            <a:spAutoFit/>
          </a:bodyPr>
          <a:lstStyle/>
          <a:p>
            <a:pPr marL="285750" lvl="0" indent="-285750" algn="just">
              <a:buFont typeface="Arial" pitchFamily="34" charset="0"/>
              <a:buChar char="•"/>
            </a:pPr>
            <a:r>
              <a:rPr lang="es-EC" dirty="0"/>
              <a:t>Las implementaciones de seguridad de la información están apalancando los objetivos del negocio o existen elementos de seguridad que no tienen razón de haber sido implementados?</a:t>
            </a:r>
          </a:p>
          <a:p>
            <a:endParaRPr lang="es-EC" dirty="0"/>
          </a:p>
        </p:txBody>
      </p:sp>
      <p:sp>
        <p:nvSpPr>
          <p:cNvPr id="11" name="10 CuadroTexto"/>
          <p:cNvSpPr txBox="1"/>
          <p:nvPr/>
        </p:nvSpPr>
        <p:spPr>
          <a:xfrm>
            <a:off x="1187624" y="150784"/>
            <a:ext cx="6696744" cy="369332"/>
          </a:xfrm>
          <a:prstGeom prst="rect">
            <a:avLst/>
          </a:prstGeom>
          <a:noFill/>
        </p:spPr>
        <p:txBody>
          <a:bodyPr wrap="square" rtlCol="0">
            <a:spAutoFit/>
          </a:bodyPr>
          <a:lstStyle/>
          <a:p>
            <a:r>
              <a:rPr lang="es-EC" dirty="0" smtClean="0"/>
              <a:t>Incógnitas sobre seguridad de la información institucional</a:t>
            </a:r>
            <a:endParaRPr lang="es-EC" dirty="0"/>
          </a:p>
        </p:txBody>
      </p:sp>
      <p:pic>
        <p:nvPicPr>
          <p:cNvPr id="13" name="1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619" y="520116"/>
            <a:ext cx="1411213" cy="6028495"/>
          </a:xfrm>
          <a:prstGeom prst="rect">
            <a:avLst/>
          </a:prstGeom>
        </p:spPr>
      </p:pic>
      <p:sp>
        <p:nvSpPr>
          <p:cNvPr id="12" name="11 Marcador de número de diapositiva"/>
          <p:cNvSpPr>
            <a:spLocks noGrp="1"/>
          </p:cNvSpPr>
          <p:nvPr>
            <p:ph type="sldNum" sz="quarter" idx="12"/>
          </p:nvPr>
        </p:nvSpPr>
        <p:spPr/>
        <p:txBody>
          <a:bodyPr/>
          <a:lstStyle/>
          <a:p>
            <a:fld id="{71099D79-778E-4571-A2A4-02276C4BD829}" type="slidenum">
              <a:rPr lang="es-EC" smtClean="0"/>
              <a:t>9</a:t>
            </a:fld>
            <a:endParaRPr lang="es-EC"/>
          </a:p>
        </p:txBody>
      </p:sp>
    </p:spTree>
    <p:extLst>
      <p:ext uri="{BB962C8B-B14F-4D97-AF65-F5344CB8AC3E}">
        <p14:creationId xmlns:p14="http://schemas.microsoft.com/office/powerpoint/2010/main" val="13346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4891</TotalTime>
  <Words>4453</Words>
  <Application>Microsoft Office PowerPoint</Application>
  <PresentationFormat>Presentación en pantalla (4:3)</PresentationFormat>
  <Paragraphs>473</Paragraphs>
  <Slides>41</Slides>
  <Notes>15</Notes>
  <HiddenSlides>2</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Concurrencia</vt:lpstr>
      <vt:lpstr>Presentación de PowerPoint</vt:lpstr>
      <vt:lpstr>Presentación de PowerPoint</vt:lpstr>
      <vt:lpstr>Antecedentes :</vt:lpstr>
      <vt:lpstr>Presentación de PowerPoint</vt:lpstr>
      <vt:lpstr>Antecedentes </vt:lpstr>
      <vt:lpstr>Antecedentes </vt:lpstr>
      <vt:lpstr>Antecedentes </vt:lpstr>
      <vt:lpstr>Presentación de PowerPoint</vt:lpstr>
      <vt:lpstr>Antecedentes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Antecedentes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Cevallos</dc:creator>
  <cp:lastModifiedBy>Diego Cevallos</cp:lastModifiedBy>
  <cp:revision>197</cp:revision>
  <dcterms:created xsi:type="dcterms:W3CDTF">2014-10-26T00:26:57Z</dcterms:created>
  <dcterms:modified xsi:type="dcterms:W3CDTF">2015-03-24T06:15:11Z</dcterms:modified>
</cp:coreProperties>
</file>