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60" r:id="rId5"/>
    <p:sldId id="259" r:id="rId6"/>
    <p:sldId id="261" r:id="rId7"/>
    <p:sldId id="262" r:id="rId8"/>
    <p:sldId id="263" r:id="rId9"/>
    <p:sldId id="264" r:id="rId10"/>
    <p:sldId id="265" r:id="rId11"/>
    <p:sldId id="266" r:id="rId12"/>
    <p:sldId id="267" r:id="rId13"/>
    <p:sldId id="272" r:id="rId14"/>
    <p:sldId id="269" r:id="rId15"/>
    <p:sldId id="270" r:id="rId16"/>
    <p:sldId id="271" r:id="rId17"/>
    <p:sldId id="273" r:id="rId18"/>
    <p:sldId id="274" r:id="rId1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66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7" d="100"/>
          <a:sy n="127" d="100"/>
        </p:scale>
        <p:origin x="-96" y="-1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0CB97065-FDE0-0244-805B-E536BABBAE92}" type="datetimeFigureOut">
              <a:rPr lang="es-ES" smtClean="0"/>
              <a:t>23/03/15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69386AA-26B5-D940-8AA2-13E27E9C80ED}" type="slidenum">
              <a:rPr lang="es-ES" smtClean="0"/>
              <a:t>‹Nr.›</a:t>
            </a:fld>
            <a:endParaRPr lang="es-ES"/>
          </a:p>
        </p:txBody>
      </p:sp>
    </p:spTree>
    <p:extLst>
      <p:ext uri="{BB962C8B-B14F-4D97-AF65-F5344CB8AC3E}">
        <p14:creationId xmlns:p14="http://schemas.microsoft.com/office/powerpoint/2010/main" val="188186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CB97065-FDE0-0244-805B-E536BABBAE92}" type="datetimeFigureOut">
              <a:rPr lang="es-ES" smtClean="0"/>
              <a:t>23/03/15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69386AA-26B5-D940-8AA2-13E27E9C80ED}" type="slidenum">
              <a:rPr lang="es-ES" smtClean="0"/>
              <a:t>‹Nr.›</a:t>
            </a:fld>
            <a:endParaRPr lang="es-ES"/>
          </a:p>
        </p:txBody>
      </p:sp>
    </p:spTree>
    <p:extLst>
      <p:ext uri="{BB962C8B-B14F-4D97-AF65-F5344CB8AC3E}">
        <p14:creationId xmlns:p14="http://schemas.microsoft.com/office/powerpoint/2010/main" val="428547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CB97065-FDE0-0244-805B-E536BABBAE92}" type="datetimeFigureOut">
              <a:rPr lang="es-ES" smtClean="0"/>
              <a:t>23/03/15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69386AA-26B5-D940-8AA2-13E27E9C80ED}" type="slidenum">
              <a:rPr lang="es-ES" smtClean="0"/>
              <a:t>‹Nr.›</a:t>
            </a:fld>
            <a:endParaRPr lang="es-ES"/>
          </a:p>
        </p:txBody>
      </p:sp>
    </p:spTree>
    <p:extLst>
      <p:ext uri="{BB962C8B-B14F-4D97-AF65-F5344CB8AC3E}">
        <p14:creationId xmlns:p14="http://schemas.microsoft.com/office/powerpoint/2010/main" val="134434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CB97065-FDE0-0244-805B-E536BABBAE92}" type="datetimeFigureOut">
              <a:rPr lang="es-ES" smtClean="0"/>
              <a:t>23/03/15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69386AA-26B5-D940-8AA2-13E27E9C80ED}" type="slidenum">
              <a:rPr lang="es-ES" smtClean="0"/>
              <a:t>‹Nr.›</a:t>
            </a:fld>
            <a:endParaRPr lang="es-ES"/>
          </a:p>
        </p:txBody>
      </p:sp>
    </p:spTree>
    <p:extLst>
      <p:ext uri="{BB962C8B-B14F-4D97-AF65-F5344CB8AC3E}">
        <p14:creationId xmlns:p14="http://schemas.microsoft.com/office/powerpoint/2010/main" val="80314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0CB97065-FDE0-0244-805B-E536BABBAE92}" type="datetimeFigureOut">
              <a:rPr lang="es-ES" smtClean="0"/>
              <a:t>23/03/15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69386AA-26B5-D940-8AA2-13E27E9C80ED}" type="slidenum">
              <a:rPr lang="es-ES" smtClean="0"/>
              <a:t>‹Nr.›</a:t>
            </a:fld>
            <a:endParaRPr lang="es-ES"/>
          </a:p>
        </p:txBody>
      </p:sp>
    </p:spTree>
    <p:extLst>
      <p:ext uri="{BB962C8B-B14F-4D97-AF65-F5344CB8AC3E}">
        <p14:creationId xmlns:p14="http://schemas.microsoft.com/office/powerpoint/2010/main" val="277074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0CB97065-FDE0-0244-805B-E536BABBAE92}" type="datetimeFigureOut">
              <a:rPr lang="es-ES" smtClean="0"/>
              <a:t>23/03/15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69386AA-26B5-D940-8AA2-13E27E9C80ED}" type="slidenum">
              <a:rPr lang="es-ES" smtClean="0"/>
              <a:t>‹Nr.›</a:t>
            </a:fld>
            <a:endParaRPr lang="es-ES"/>
          </a:p>
        </p:txBody>
      </p:sp>
    </p:spTree>
    <p:extLst>
      <p:ext uri="{BB962C8B-B14F-4D97-AF65-F5344CB8AC3E}">
        <p14:creationId xmlns:p14="http://schemas.microsoft.com/office/powerpoint/2010/main" val="127065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0CB97065-FDE0-0244-805B-E536BABBAE92}" type="datetimeFigureOut">
              <a:rPr lang="es-ES" smtClean="0"/>
              <a:t>23/03/15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69386AA-26B5-D940-8AA2-13E27E9C80ED}" type="slidenum">
              <a:rPr lang="es-ES" smtClean="0"/>
              <a:t>‹Nr.›</a:t>
            </a:fld>
            <a:endParaRPr lang="es-ES"/>
          </a:p>
        </p:txBody>
      </p:sp>
    </p:spTree>
    <p:extLst>
      <p:ext uri="{BB962C8B-B14F-4D97-AF65-F5344CB8AC3E}">
        <p14:creationId xmlns:p14="http://schemas.microsoft.com/office/powerpoint/2010/main" val="100150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0CB97065-FDE0-0244-805B-E536BABBAE92}" type="datetimeFigureOut">
              <a:rPr lang="es-ES" smtClean="0"/>
              <a:t>23/03/15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69386AA-26B5-D940-8AA2-13E27E9C80ED}" type="slidenum">
              <a:rPr lang="es-ES" smtClean="0"/>
              <a:t>‹Nr.›</a:t>
            </a:fld>
            <a:endParaRPr lang="es-ES"/>
          </a:p>
        </p:txBody>
      </p:sp>
    </p:spTree>
    <p:extLst>
      <p:ext uri="{BB962C8B-B14F-4D97-AF65-F5344CB8AC3E}">
        <p14:creationId xmlns:p14="http://schemas.microsoft.com/office/powerpoint/2010/main" val="406922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CB97065-FDE0-0244-805B-E536BABBAE92}" type="datetimeFigureOut">
              <a:rPr lang="es-ES" smtClean="0"/>
              <a:t>23/03/15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69386AA-26B5-D940-8AA2-13E27E9C80ED}" type="slidenum">
              <a:rPr lang="es-ES" smtClean="0"/>
              <a:t>‹Nr.›</a:t>
            </a:fld>
            <a:endParaRPr lang="es-ES"/>
          </a:p>
        </p:txBody>
      </p:sp>
    </p:spTree>
    <p:extLst>
      <p:ext uri="{BB962C8B-B14F-4D97-AF65-F5344CB8AC3E}">
        <p14:creationId xmlns:p14="http://schemas.microsoft.com/office/powerpoint/2010/main" val="135230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CB97065-FDE0-0244-805B-E536BABBAE92}" type="datetimeFigureOut">
              <a:rPr lang="es-ES" smtClean="0"/>
              <a:t>23/03/15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69386AA-26B5-D940-8AA2-13E27E9C80ED}" type="slidenum">
              <a:rPr lang="es-ES" smtClean="0"/>
              <a:t>‹Nr.›</a:t>
            </a:fld>
            <a:endParaRPr lang="es-ES"/>
          </a:p>
        </p:txBody>
      </p:sp>
    </p:spTree>
    <p:extLst>
      <p:ext uri="{BB962C8B-B14F-4D97-AF65-F5344CB8AC3E}">
        <p14:creationId xmlns:p14="http://schemas.microsoft.com/office/powerpoint/2010/main" val="131777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CB97065-FDE0-0244-805B-E536BABBAE92}" type="datetimeFigureOut">
              <a:rPr lang="es-ES" smtClean="0"/>
              <a:t>23/03/15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69386AA-26B5-D940-8AA2-13E27E9C80ED}" type="slidenum">
              <a:rPr lang="es-ES" smtClean="0"/>
              <a:t>‹Nr.›</a:t>
            </a:fld>
            <a:endParaRPr lang="es-ES"/>
          </a:p>
        </p:txBody>
      </p:sp>
    </p:spTree>
    <p:extLst>
      <p:ext uri="{BB962C8B-B14F-4D97-AF65-F5344CB8AC3E}">
        <p14:creationId xmlns:p14="http://schemas.microsoft.com/office/powerpoint/2010/main" val="26289273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97065-FDE0-0244-805B-E536BABBAE92}" type="datetimeFigureOut">
              <a:rPr lang="es-ES" smtClean="0"/>
              <a:t>23/03/15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386AA-26B5-D940-8AA2-13E27E9C80ED}" type="slidenum">
              <a:rPr lang="es-ES" smtClean="0"/>
              <a:t>‹Nr.›</a:t>
            </a:fld>
            <a:endParaRPr lang="es-ES"/>
          </a:p>
        </p:txBody>
      </p:sp>
    </p:spTree>
    <p:extLst>
      <p:ext uri="{BB962C8B-B14F-4D97-AF65-F5344CB8AC3E}">
        <p14:creationId xmlns:p14="http://schemas.microsoft.com/office/powerpoint/2010/main" val="2903961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5.wdp"/><Relationship Id="rId5" Type="http://schemas.openxmlformats.org/officeDocument/2006/relationships/image" Target="../media/image12.jpeg"/><Relationship Id="rId6"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7.wdp"/><Relationship Id="rId5" Type="http://schemas.openxmlformats.org/officeDocument/2006/relationships/image" Target="../media/image13.jpeg"/><Relationship Id="rId6" Type="http://schemas.microsoft.com/office/2007/relationships/hdphoto" Target="../media/hdphoto8.wdp"/><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673667"/>
            <a:ext cx="8229600" cy="1143000"/>
          </a:xfrm>
        </p:spPr>
        <p:txBody>
          <a:bodyPr>
            <a:noAutofit/>
          </a:bodyPr>
          <a:lstStyle/>
          <a:p>
            <a:r>
              <a:rPr lang="es-ES_tradnl" sz="1400" dirty="0">
                <a:latin typeface="Gotham Black"/>
                <a:cs typeface="Gotham Black"/>
              </a:rPr>
              <a:t>DEPARTAMENTO DE CIENCIAS ECONÓMICAS, ADMINISTRATIVAS Y DE COMERCIO</a:t>
            </a:r>
            <a:br>
              <a:rPr lang="es-ES_tradnl" sz="1400" dirty="0">
                <a:latin typeface="Gotham Black"/>
                <a:cs typeface="Gotham Black"/>
              </a:rPr>
            </a:br>
            <a:r>
              <a:rPr lang="es-ES_tradnl" sz="1400" dirty="0">
                <a:latin typeface="Gotham Black"/>
                <a:cs typeface="Gotham Black"/>
              </a:rPr>
              <a:t> </a:t>
            </a:r>
            <a:br>
              <a:rPr lang="es-ES_tradnl" sz="1400" dirty="0">
                <a:latin typeface="Gotham Black"/>
                <a:cs typeface="Gotham Black"/>
              </a:rPr>
            </a:br>
            <a:r>
              <a:rPr lang="es-ES_tradnl" sz="1400" dirty="0">
                <a:latin typeface="Gotham Black"/>
                <a:cs typeface="Gotham Black"/>
              </a:rPr>
              <a:t> </a:t>
            </a:r>
            <a:br>
              <a:rPr lang="es-ES_tradnl" sz="1400" dirty="0">
                <a:latin typeface="Gotham Black"/>
                <a:cs typeface="Gotham Black"/>
              </a:rPr>
            </a:br>
            <a:r>
              <a:rPr lang="es-ES_tradnl" sz="1400" dirty="0">
                <a:latin typeface="Gotham Black"/>
                <a:cs typeface="Gotham Black"/>
              </a:rPr>
              <a:t>CARRERA DE INGENIERÍA EN MERCADOTÉCNIA</a:t>
            </a:r>
            <a:br>
              <a:rPr lang="es-ES_tradnl" sz="1400" dirty="0">
                <a:latin typeface="Gotham Black"/>
                <a:cs typeface="Gotham Black"/>
              </a:rPr>
            </a:br>
            <a:r>
              <a:rPr lang="es-ES_tradnl" sz="1400" dirty="0">
                <a:latin typeface="Gotham Black"/>
                <a:cs typeface="Gotham Black"/>
              </a:rPr>
              <a:t> </a:t>
            </a:r>
            <a:br>
              <a:rPr lang="es-ES_tradnl" sz="1400" dirty="0">
                <a:latin typeface="Gotham Black"/>
                <a:cs typeface="Gotham Black"/>
              </a:rPr>
            </a:br>
            <a:r>
              <a:rPr lang="es-ES_tradnl" sz="1400" dirty="0">
                <a:latin typeface="Gotham Black"/>
                <a:cs typeface="Gotham Black"/>
              </a:rPr>
              <a:t> </a:t>
            </a:r>
            <a:br>
              <a:rPr lang="es-ES_tradnl" sz="1400" dirty="0">
                <a:latin typeface="Gotham Black"/>
                <a:cs typeface="Gotham Black"/>
              </a:rPr>
            </a:br>
            <a:r>
              <a:rPr lang="es-ES_tradnl" sz="1400" dirty="0">
                <a:latin typeface="Gotham Black"/>
                <a:cs typeface="Gotham Black"/>
              </a:rPr>
              <a:t>TESIS PREVIO A LA OBTENCIÓN DEL TÍTULO DE INGENIERO EN MERCADOTÉCNIA</a:t>
            </a:r>
            <a:br>
              <a:rPr lang="es-ES_tradnl" sz="1400" dirty="0">
                <a:latin typeface="Gotham Black"/>
                <a:cs typeface="Gotham Black"/>
              </a:rPr>
            </a:br>
            <a:r>
              <a:rPr lang="es-ES_tradnl" sz="1400" dirty="0">
                <a:latin typeface="Gotham Black"/>
                <a:cs typeface="Gotham Black"/>
              </a:rPr>
              <a:t> </a:t>
            </a:r>
            <a:br>
              <a:rPr lang="es-ES_tradnl" sz="1400" dirty="0">
                <a:latin typeface="Gotham Black"/>
                <a:cs typeface="Gotham Black"/>
              </a:rPr>
            </a:br>
            <a:r>
              <a:rPr lang="es-ES_tradnl" sz="1400" dirty="0">
                <a:latin typeface="Gotham Black"/>
                <a:cs typeface="Gotham Black"/>
              </a:rPr>
              <a:t> </a:t>
            </a:r>
            <a:br>
              <a:rPr lang="es-ES_tradnl" sz="1400" dirty="0">
                <a:latin typeface="Gotham Black"/>
                <a:cs typeface="Gotham Black"/>
              </a:rPr>
            </a:br>
            <a:r>
              <a:rPr lang="es-ES_tradnl" sz="1400" dirty="0">
                <a:latin typeface="Gotham Black"/>
                <a:cs typeface="Gotham Black"/>
              </a:rPr>
              <a:t>TEMA:  USO DE LAS REDES SOCIALES EN EL MARKETING POLÍTICO</a:t>
            </a:r>
            <a:br>
              <a:rPr lang="es-ES_tradnl" sz="1400" dirty="0">
                <a:latin typeface="Gotham Black"/>
                <a:cs typeface="Gotham Black"/>
              </a:rPr>
            </a:br>
            <a:r>
              <a:rPr lang="es-ES_tradnl" sz="1400" dirty="0">
                <a:latin typeface="Gotham Black"/>
                <a:cs typeface="Gotham Black"/>
              </a:rPr>
              <a:t> </a:t>
            </a:r>
            <a:br>
              <a:rPr lang="es-ES_tradnl" sz="1400" dirty="0">
                <a:latin typeface="Gotham Black"/>
                <a:cs typeface="Gotham Black"/>
              </a:rPr>
            </a:br>
            <a:r>
              <a:rPr lang="es-ES_tradnl" sz="1400" dirty="0">
                <a:latin typeface="Gotham Black"/>
                <a:cs typeface="Gotham Black"/>
              </a:rPr>
              <a:t> </a:t>
            </a:r>
            <a:br>
              <a:rPr lang="es-ES_tradnl" sz="1400" dirty="0">
                <a:latin typeface="Gotham Black"/>
                <a:cs typeface="Gotham Black"/>
              </a:rPr>
            </a:br>
            <a:r>
              <a:rPr lang="es-ES_tradnl" sz="1400" dirty="0">
                <a:latin typeface="Gotham Black"/>
                <a:cs typeface="Gotham Black"/>
              </a:rPr>
              <a:t>AUTOR: ANDINO PONTÓN, MIRTHA PATRICIA </a:t>
            </a:r>
            <a:br>
              <a:rPr lang="es-ES_tradnl" sz="1400" dirty="0">
                <a:latin typeface="Gotham Black"/>
                <a:cs typeface="Gotham Black"/>
              </a:rPr>
            </a:br>
            <a:r>
              <a:rPr lang="es-ES_tradnl" sz="1400" dirty="0">
                <a:latin typeface="Gotham Black"/>
                <a:cs typeface="Gotham Black"/>
              </a:rPr>
              <a:t> </a:t>
            </a:r>
            <a:br>
              <a:rPr lang="es-ES_tradnl" sz="1400" dirty="0">
                <a:latin typeface="Gotham Black"/>
                <a:cs typeface="Gotham Black"/>
              </a:rPr>
            </a:br>
            <a:r>
              <a:rPr lang="es-ES_tradnl" sz="1400" dirty="0">
                <a:latin typeface="Gotham Black"/>
                <a:cs typeface="Gotham Black"/>
              </a:rPr>
              <a:t>DIRECTOR: ING. QUINTANA, ARMANDO</a:t>
            </a:r>
            <a:br>
              <a:rPr lang="es-ES_tradnl" sz="1400" dirty="0">
                <a:latin typeface="Gotham Black"/>
                <a:cs typeface="Gotham Black"/>
              </a:rPr>
            </a:br>
            <a:r>
              <a:rPr lang="es-ES_tradnl" sz="1400" dirty="0">
                <a:latin typeface="Gotham Black"/>
                <a:cs typeface="Gotham Black"/>
              </a:rPr>
              <a:t> </a:t>
            </a:r>
            <a:br>
              <a:rPr lang="es-ES_tradnl" sz="1400" dirty="0">
                <a:latin typeface="Gotham Black"/>
                <a:cs typeface="Gotham Black"/>
              </a:rPr>
            </a:br>
            <a:r>
              <a:rPr lang="es-ES_tradnl" sz="1400" dirty="0">
                <a:latin typeface="Gotham Black"/>
                <a:cs typeface="Gotham Black"/>
              </a:rPr>
              <a:t>CO-DIRECTOR: DR. SOASTI, MARCO </a:t>
            </a:r>
            <a:br>
              <a:rPr lang="es-ES_tradnl" sz="1400" dirty="0">
                <a:latin typeface="Gotham Black"/>
                <a:cs typeface="Gotham Black"/>
              </a:rPr>
            </a:br>
            <a:r>
              <a:rPr lang="es-ES_tradnl" sz="1400" dirty="0">
                <a:latin typeface="Gotham Black"/>
                <a:cs typeface="Gotham Black"/>
              </a:rPr>
              <a:t> </a:t>
            </a:r>
            <a:br>
              <a:rPr lang="es-ES_tradnl" sz="1400" dirty="0">
                <a:latin typeface="Gotham Black"/>
                <a:cs typeface="Gotham Black"/>
              </a:rPr>
            </a:br>
            <a:r>
              <a:rPr lang="es-ES_tradnl" sz="1400" dirty="0">
                <a:latin typeface="Gotham Black"/>
                <a:cs typeface="Gotham Black"/>
              </a:rPr>
              <a:t> </a:t>
            </a:r>
            <a:br>
              <a:rPr lang="es-ES_tradnl" sz="1400" dirty="0">
                <a:latin typeface="Gotham Black"/>
                <a:cs typeface="Gotham Black"/>
              </a:rPr>
            </a:br>
            <a:r>
              <a:rPr lang="es-ES_tradnl" sz="1400" dirty="0">
                <a:latin typeface="Gotham Black"/>
                <a:cs typeface="Gotham Black"/>
              </a:rPr>
              <a:t>SANGOLQUÍ</a:t>
            </a:r>
            <a:br>
              <a:rPr lang="es-ES_tradnl" sz="1400" dirty="0">
                <a:latin typeface="Gotham Black"/>
                <a:cs typeface="Gotham Black"/>
              </a:rPr>
            </a:br>
            <a:r>
              <a:rPr lang="es-ES_tradnl" sz="1400" dirty="0">
                <a:latin typeface="Gotham Black"/>
                <a:cs typeface="Gotham Black"/>
              </a:rPr>
              <a:t>2015</a:t>
            </a:r>
            <a:br>
              <a:rPr lang="es-ES_tradnl" sz="1400" dirty="0">
                <a:latin typeface="Gotham Black"/>
                <a:cs typeface="Gotham Black"/>
              </a:rPr>
            </a:br>
            <a:endParaRPr lang="es-ES" sz="1400" dirty="0">
              <a:latin typeface="Gotham Black"/>
              <a:cs typeface="Gotham Black"/>
            </a:endParaRPr>
          </a:p>
        </p:txBody>
      </p:sp>
      <p:pic>
        <p:nvPicPr>
          <p:cNvPr id="4" name="Imagen 3" descr="Macintosh HD:Users:medaglia104:Desktop:Captura de pantalla 2015-03-06 a la(s) 10.34.43.png"/>
          <p:cNvPicPr/>
          <p:nvPr/>
        </p:nvPicPr>
        <p:blipFill>
          <a:blip r:embed="rId2">
            <a:extLst>
              <a:ext uri="{28A0092B-C50C-407E-A947-70E740481C1C}">
                <a14:useLocalDpi xmlns:a14="http://schemas.microsoft.com/office/drawing/2010/main" val="0"/>
              </a:ext>
            </a:extLst>
          </a:blip>
          <a:srcRect/>
          <a:stretch>
            <a:fillRect/>
          </a:stretch>
        </p:blipFill>
        <p:spPr bwMode="auto">
          <a:xfrm>
            <a:off x="2136140" y="463007"/>
            <a:ext cx="4871720" cy="1149985"/>
          </a:xfrm>
          <a:prstGeom prst="rect">
            <a:avLst/>
          </a:prstGeom>
          <a:noFill/>
          <a:ln>
            <a:noFill/>
          </a:ln>
        </p:spPr>
      </p:pic>
    </p:spTree>
    <p:extLst>
      <p:ext uri="{BB962C8B-B14F-4D97-AF65-F5344CB8AC3E}">
        <p14:creationId xmlns:p14="http://schemas.microsoft.com/office/powerpoint/2010/main" val="14844583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3845" cy="6877538"/>
          </a:xfrm>
          <a:prstGeom prst="rect">
            <a:avLst/>
          </a:prstGeom>
        </p:spPr>
      </p:pic>
      <p:sp>
        <p:nvSpPr>
          <p:cNvPr id="2" name="Título 1"/>
          <p:cNvSpPr>
            <a:spLocks noGrp="1"/>
          </p:cNvSpPr>
          <p:nvPr>
            <p:ph type="title"/>
          </p:nvPr>
        </p:nvSpPr>
        <p:spPr>
          <a:xfrm>
            <a:off x="295365" y="806758"/>
            <a:ext cx="8555732" cy="1143000"/>
          </a:xfrm>
        </p:spPr>
        <p:txBody>
          <a:bodyPr>
            <a:noAutofit/>
          </a:bodyPr>
          <a:lstStyle/>
          <a:p>
            <a:r>
              <a:rPr lang="es-ES_tradnl" sz="3200" dirty="0">
                <a:latin typeface="Gotham Light"/>
                <a:cs typeface="Gotham Light"/>
              </a:rPr>
              <a:t>¿Usted se entera de los acontecimientos políticos por medio de las redes sociales?</a:t>
            </a:r>
            <a:br>
              <a:rPr lang="es-ES_tradnl" sz="3200" dirty="0">
                <a:latin typeface="Gotham Light"/>
                <a:cs typeface="Gotham Light"/>
              </a:rPr>
            </a:br>
            <a:endParaRPr lang="es-ES" sz="3200" dirty="0">
              <a:latin typeface="Gotham Light"/>
              <a:cs typeface="Gotham Light"/>
            </a:endParaRPr>
          </a:p>
        </p:txBody>
      </p:sp>
      <p:pic>
        <p:nvPicPr>
          <p:cNvPr id="5" name="Imagen 4"/>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82450" y="2440846"/>
            <a:ext cx="3298825" cy="2640965"/>
          </a:xfrm>
          <a:prstGeom prst="rect">
            <a:avLst/>
          </a:prstGeom>
          <a:noFill/>
          <a:ln>
            <a:noFill/>
          </a:ln>
        </p:spPr>
      </p:pic>
      <p:sp>
        <p:nvSpPr>
          <p:cNvPr id="6" name="Rectángulo 5"/>
          <p:cNvSpPr/>
          <p:nvPr/>
        </p:nvSpPr>
        <p:spPr>
          <a:xfrm>
            <a:off x="3920351" y="2700865"/>
            <a:ext cx="4572000" cy="2031325"/>
          </a:xfrm>
          <a:prstGeom prst="rect">
            <a:avLst/>
          </a:prstGeom>
        </p:spPr>
        <p:txBody>
          <a:bodyPr>
            <a:spAutoFit/>
          </a:bodyPr>
          <a:lstStyle/>
          <a:p>
            <a:r>
              <a:rPr lang="es-ES_tradnl" dirty="0">
                <a:latin typeface="Gotham Extra Light"/>
                <a:cs typeface="Gotham Extra Light"/>
              </a:rPr>
              <a:t>Según (Center, 2013) en los Estados Unidos las personas que se informan a través de </a:t>
            </a:r>
            <a:r>
              <a:rPr lang="es-ES_tradnl" dirty="0" smtClean="0">
                <a:latin typeface="Gotham Extra Light"/>
                <a:cs typeface="Gotham Extra Light"/>
              </a:rPr>
              <a:t>Facebook</a:t>
            </a:r>
            <a:r>
              <a:rPr lang="es-ES_tradnl" dirty="0">
                <a:latin typeface="Gotham Extra Light"/>
                <a:cs typeface="Gotham Extra Light"/>
              </a:rPr>
              <a:t> </a:t>
            </a:r>
            <a:r>
              <a:rPr lang="es-ES_tradnl" dirty="0" smtClean="0">
                <a:latin typeface="Gotham Extra Light"/>
                <a:cs typeface="Gotham Extra Light"/>
              </a:rPr>
              <a:t>representan al 67%. Estas </a:t>
            </a:r>
            <a:r>
              <a:rPr lang="es-ES_tradnl" dirty="0">
                <a:latin typeface="Gotham Extra Light"/>
                <a:cs typeface="Gotham Extra Light"/>
              </a:rPr>
              <a:t>personas reportan buscar regularmente información relacionada con entretenimiento el cual </a:t>
            </a:r>
            <a:r>
              <a:rPr lang="es-ES_tradnl" dirty="0" smtClean="0">
                <a:latin typeface="Gotham Extra Light"/>
                <a:cs typeface="Gotham Extra Light"/>
              </a:rPr>
              <a:t>representa </a:t>
            </a:r>
            <a:r>
              <a:rPr lang="es-ES_tradnl" dirty="0">
                <a:latin typeface="Gotham Extra Light"/>
                <a:cs typeface="Gotham Extra Light"/>
              </a:rPr>
              <a:t>el 73%, y con política el 55%.  </a:t>
            </a:r>
          </a:p>
        </p:txBody>
      </p:sp>
    </p:spTree>
    <p:extLst>
      <p:ext uri="{BB962C8B-B14F-4D97-AF65-F5344CB8AC3E}">
        <p14:creationId xmlns:p14="http://schemas.microsoft.com/office/powerpoint/2010/main" val="31669358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44916" cy="6877538"/>
          </a:xfrm>
          <a:prstGeom prst="rect">
            <a:avLst/>
          </a:prstGeom>
        </p:spPr>
      </p:pic>
      <p:sp>
        <p:nvSpPr>
          <p:cNvPr id="2" name="Título 1"/>
          <p:cNvSpPr>
            <a:spLocks noGrp="1"/>
          </p:cNvSpPr>
          <p:nvPr>
            <p:ph type="title"/>
          </p:nvPr>
        </p:nvSpPr>
        <p:spPr/>
        <p:txBody>
          <a:bodyPr>
            <a:normAutofit/>
          </a:bodyPr>
          <a:lstStyle/>
          <a:p>
            <a:r>
              <a:rPr lang="es-ES_tradnl" sz="3200" dirty="0">
                <a:latin typeface="Gotham Light"/>
                <a:cs typeface="Gotham Light"/>
              </a:rPr>
              <a:t>¿La información expuesta en las redes sociales genera credibilidad</a:t>
            </a:r>
            <a:r>
              <a:rPr lang="es-ES_tradnl" sz="3200" dirty="0" smtClean="0">
                <a:latin typeface="Gotham Light"/>
                <a:cs typeface="Gotham Light"/>
              </a:rPr>
              <a:t>?</a:t>
            </a:r>
            <a:endParaRPr lang="es-ES" sz="3200" dirty="0">
              <a:latin typeface="Gotham Light"/>
              <a:cs typeface="Gotham Light"/>
            </a:endParaRPr>
          </a:p>
        </p:txBody>
      </p:sp>
      <p:pic>
        <p:nvPicPr>
          <p:cNvPr id="5" name="Imagen 4"/>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005216" y="2194833"/>
            <a:ext cx="3468370" cy="2776855"/>
          </a:xfrm>
          <a:prstGeom prst="rect">
            <a:avLst/>
          </a:prstGeom>
          <a:noFill/>
          <a:ln>
            <a:noFill/>
          </a:ln>
        </p:spPr>
      </p:pic>
      <p:sp>
        <p:nvSpPr>
          <p:cNvPr id="6" name="Rectángulo 5"/>
          <p:cNvSpPr/>
          <p:nvPr/>
        </p:nvSpPr>
        <p:spPr>
          <a:xfrm>
            <a:off x="235944" y="2274838"/>
            <a:ext cx="4572000" cy="2585323"/>
          </a:xfrm>
          <a:prstGeom prst="rect">
            <a:avLst/>
          </a:prstGeom>
        </p:spPr>
        <p:txBody>
          <a:bodyPr>
            <a:spAutoFit/>
          </a:bodyPr>
          <a:lstStyle/>
          <a:p>
            <a:pPr algn="just"/>
            <a:r>
              <a:rPr lang="es-ES_tradnl" dirty="0">
                <a:latin typeface="Gotham Extra Light"/>
                <a:cs typeface="Gotham Extra Light"/>
              </a:rPr>
              <a:t>Según (Bureau, 2014) en España el medio de comunicación que genera mayor credibilidad es el internet con el 7.68% como valor promedio; de este, el 5.97% piensa que las redes sociales generan credibilidad y si la información es expuesta por un medio de comunicación la información es más creíble con el 6.88%.</a:t>
            </a:r>
          </a:p>
        </p:txBody>
      </p:sp>
    </p:spTree>
    <p:extLst>
      <p:ext uri="{BB962C8B-B14F-4D97-AF65-F5344CB8AC3E}">
        <p14:creationId xmlns:p14="http://schemas.microsoft.com/office/powerpoint/2010/main" val="37183124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7538"/>
          </a:xfrm>
          <a:prstGeom prst="rect">
            <a:avLst/>
          </a:prstGeom>
        </p:spPr>
      </p:pic>
      <p:sp>
        <p:nvSpPr>
          <p:cNvPr id="2" name="Título 1"/>
          <p:cNvSpPr>
            <a:spLocks noGrp="1"/>
          </p:cNvSpPr>
          <p:nvPr>
            <p:ph type="title"/>
          </p:nvPr>
        </p:nvSpPr>
        <p:spPr>
          <a:xfrm>
            <a:off x="457200" y="1154702"/>
            <a:ext cx="4282930" cy="1143000"/>
          </a:xfrm>
        </p:spPr>
        <p:txBody>
          <a:bodyPr>
            <a:noAutofit/>
          </a:bodyPr>
          <a:lstStyle/>
          <a:p>
            <a:r>
              <a:rPr lang="es-ES_tradnl" sz="2800" dirty="0">
                <a:latin typeface="Gotham Light"/>
                <a:cs typeface="Gotham Light"/>
              </a:rPr>
              <a:t>¿Tiene algún efecto en su decisión política la información que se genera en las redes sociales</a:t>
            </a:r>
            <a:r>
              <a:rPr lang="es-ES_tradnl" sz="2800" dirty="0" smtClean="0">
                <a:latin typeface="Gotham Light"/>
                <a:cs typeface="Gotham Light"/>
              </a:rPr>
              <a:t>?</a:t>
            </a:r>
            <a:endParaRPr lang="es-ES" sz="2800" dirty="0">
              <a:latin typeface="Gotham Light"/>
              <a:cs typeface="Gotham Light"/>
            </a:endParaRPr>
          </a:p>
        </p:txBody>
      </p:sp>
      <p:pic>
        <p:nvPicPr>
          <p:cNvPr id="5" name="Imagen 4"/>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79499" y="3429000"/>
            <a:ext cx="3524885" cy="2821940"/>
          </a:xfrm>
          <a:prstGeom prst="rect">
            <a:avLst/>
          </a:prstGeom>
          <a:noFill/>
          <a:ln>
            <a:noFill/>
          </a:ln>
        </p:spPr>
      </p:pic>
      <p:sp>
        <p:nvSpPr>
          <p:cNvPr id="6" name="Título 1"/>
          <p:cNvSpPr txBox="1">
            <a:spLocks/>
          </p:cNvSpPr>
          <p:nvPr/>
        </p:nvSpPr>
        <p:spPr>
          <a:xfrm>
            <a:off x="4604396" y="1384720"/>
            <a:ext cx="4265848"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2800" dirty="0" smtClean="0">
                <a:latin typeface="Gotham Light"/>
                <a:cs typeface="Gotham Light"/>
              </a:rPr>
              <a:t>¿Usted comenta con sus amigos, familiares y otros, la información de orden político que se expone en las redes sociales?</a:t>
            </a:r>
            <a:endParaRPr lang="es-ES" sz="2800" dirty="0">
              <a:latin typeface="Gotham Light"/>
              <a:cs typeface="Gotham Light"/>
            </a:endParaRPr>
          </a:p>
        </p:txBody>
      </p:sp>
      <p:pic>
        <p:nvPicPr>
          <p:cNvPr id="7" name="Imagen 6"/>
          <p:cNvPicPr/>
          <p:nvPr/>
        </p:nvPicPr>
        <p:blipFill>
          <a:blip r:embed="rId5">
            <a:duotone>
              <a:prstClr val="black"/>
              <a:schemeClr val="accent5">
                <a:tint val="45000"/>
                <a:satMod val="400000"/>
              </a:scheme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942943" y="3429001"/>
            <a:ext cx="3527290" cy="2821940"/>
          </a:xfrm>
          <a:prstGeom prst="rect">
            <a:avLst/>
          </a:prstGeom>
          <a:noFill/>
          <a:ln>
            <a:noFill/>
          </a:ln>
        </p:spPr>
      </p:pic>
      <p:sp>
        <p:nvSpPr>
          <p:cNvPr id="8" name="Rectángulo 7"/>
          <p:cNvSpPr/>
          <p:nvPr/>
        </p:nvSpPr>
        <p:spPr>
          <a:xfrm>
            <a:off x="4572000" y="6211669"/>
            <a:ext cx="4572000" cy="646331"/>
          </a:xfrm>
          <a:prstGeom prst="rect">
            <a:avLst/>
          </a:prstGeom>
        </p:spPr>
        <p:txBody>
          <a:bodyPr>
            <a:spAutoFit/>
          </a:bodyPr>
          <a:lstStyle/>
          <a:p>
            <a:r>
              <a:rPr lang="es-ES_tradnl" sz="1200" dirty="0">
                <a:latin typeface="Gotham Extra Light"/>
                <a:cs typeface="Gotham Extra Light"/>
              </a:rPr>
              <a:t>Según (Center, 2013) el 49% de las personas que se enteran de las noticias en Facebook comentan con sus amigos y familiares.</a:t>
            </a:r>
          </a:p>
        </p:txBody>
      </p:sp>
    </p:spTree>
    <p:extLst>
      <p:ext uri="{BB962C8B-B14F-4D97-AF65-F5344CB8AC3E}">
        <p14:creationId xmlns:p14="http://schemas.microsoft.com/office/powerpoint/2010/main" val="12033007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7538"/>
          </a:xfrm>
          <a:prstGeom prst="rect">
            <a:avLst/>
          </a:prstGeom>
        </p:spPr>
      </p:pic>
      <p:sp>
        <p:nvSpPr>
          <p:cNvPr id="2" name="Título 1"/>
          <p:cNvSpPr>
            <a:spLocks noGrp="1"/>
          </p:cNvSpPr>
          <p:nvPr>
            <p:ph type="title"/>
          </p:nvPr>
        </p:nvSpPr>
        <p:spPr>
          <a:xfrm>
            <a:off x="457200" y="1154702"/>
            <a:ext cx="4282930" cy="1143000"/>
          </a:xfrm>
        </p:spPr>
        <p:txBody>
          <a:bodyPr>
            <a:noAutofit/>
          </a:bodyPr>
          <a:lstStyle/>
          <a:p>
            <a:r>
              <a:rPr lang="es-ES_tradnl" sz="2800" dirty="0">
                <a:latin typeface="Gotham Light"/>
                <a:cs typeface="Gotham Light"/>
              </a:rPr>
              <a:t>¿Cree usted que el acoso electrónico de orden político se genera en las redes sociales?</a:t>
            </a:r>
          </a:p>
        </p:txBody>
      </p:sp>
      <p:sp>
        <p:nvSpPr>
          <p:cNvPr id="6" name="Título 1"/>
          <p:cNvSpPr txBox="1">
            <a:spLocks/>
          </p:cNvSpPr>
          <p:nvPr/>
        </p:nvSpPr>
        <p:spPr>
          <a:xfrm>
            <a:off x="4604396" y="1284713"/>
            <a:ext cx="4265848"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2800" dirty="0">
                <a:latin typeface="Gotham Light"/>
                <a:cs typeface="Gotham Light"/>
              </a:rPr>
              <a:t>¿Cree usted que existe manipulación de las redes sociales por parte de movimientos políticos, con el fin de generar acoso electrónico?</a:t>
            </a:r>
          </a:p>
        </p:txBody>
      </p:sp>
      <p:pic>
        <p:nvPicPr>
          <p:cNvPr id="7" name="Imagen 6"/>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942943" y="3429001"/>
            <a:ext cx="3527290" cy="2821940"/>
          </a:xfrm>
          <a:prstGeom prst="rect">
            <a:avLst/>
          </a:prstGeom>
          <a:noFill/>
          <a:ln>
            <a:noFill/>
          </a:ln>
        </p:spPr>
      </p:pic>
      <p:sp>
        <p:nvSpPr>
          <p:cNvPr id="8" name="Rectángulo 7"/>
          <p:cNvSpPr/>
          <p:nvPr/>
        </p:nvSpPr>
        <p:spPr>
          <a:xfrm>
            <a:off x="4572000" y="6211669"/>
            <a:ext cx="4572000" cy="646331"/>
          </a:xfrm>
          <a:prstGeom prst="rect">
            <a:avLst/>
          </a:prstGeom>
        </p:spPr>
        <p:txBody>
          <a:bodyPr>
            <a:spAutoFit/>
          </a:bodyPr>
          <a:lstStyle/>
          <a:p>
            <a:r>
              <a:rPr lang="es-ES_tradnl" sz="1200" dirty="0">
                <a:latin typeface="Gotham Extra Light"/>
                <a:cs typeface="Gotham Extra Light"/>
              </a:rPr>
              <a:t>Según (Center, 2013) el 49% de las personas que se enteran de las noticias en Facebook comentan con sus amigos y familiares.</a:t>
            </a:r>
          </a:p>
        </p:txBody>
      </p:sp>
      <p:pic>
        <p:nvPicPr>
          <p:cNvPr id="9" name="Imagen 8"/>
          <p:cNvPicPr/>
          <p:nvPr/>
        </p:nvPicPr>
        <p:blipFill>
          <a:blip r:embed="rId5">
            <a:duotone>
              <a:prstClr val="black"/>
              <a:schemeClr val="accent5">
                <a:tint val="45000"/>
                <a:satMod val="400000"/>
              </a:scheme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32977" y="3429001"/>
            <a:ext cx="3607140" cy="2821940"/>
          </a:xfrm>
          <a:prstGeom prst="rect">
            <a:avLst/>
          </a:prstGeom>
          <a:noFill/>
          <a:ln>
            <a:noFill/>
          </a:ln>
        </p:spPr>
      </p:pic>
    </p:spTree>
    <p:extLst>
      <p:ext uri="{BB962C8B-B14F-4D97-AF65-F5344CB8AC3E}">
        <p14:creationId xmlns:p14="http://schemas.microsoft.com/office/powerpoint/2010/main" val="15085734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7538"/>
          </a:xfrm>
          <a:prstGeom prst="rect">
            <a:avLst/>
          </a:prstGeom>
        </p:spPr>
      </p:pic>
      <p:sp>
        <p:nvSpPr>
          <p:cNvPr id="2" name="Título 1"/>
          <p:cNvSpPr>
            <a:spLocks noGrp="1"/>
          </p:cNvSpPr>
          <p:nvPr>
            <p:ph type="title"/>
          </p:nvPr>
        </p:nvSpPr>
        <p:spPr/>
        <p:txBody>
          <a:bodyPr/>
          <a:lstStyle/>
          <a:p>
            <a:r>
              <a:rPr lang="es-ES" dirty="0" smtClean="0"/>
              <a:t>Discusiones</a:t>
            </a:r>
            <a:endParaRPr lang="es-ES" dirty="0"/>
          </a:p>
        </p:txBody>
      </p:sp>
      <p:sp>
        <p:nvSpPr>
          <p:cNvPr id="3" name="Marcador de contenido 2"/>
          <p:cNvSpPr>
            <a:spLocks noGrp="1"/>
          </p:cNvSpPr>
          <p:nvPr>
            <p:ph idx="1"/>
          </p:nvPr>
        </p:nvSpPr>
        <p:spPr/>
        <p:txBody>
          <a:bodyPr>
            <a:normAutofit fontScale="70000" lnSpcReduction="20000"/>
          </a:bodyPr>
          <a:lstStyle/>
          <a:p>
            <a:pPr marL="0" indent="0" algn="ctr">
              <a:buNone/>
            </a:pPr>
            <a:r>
              <a:rPr lang="es-EC" sz="3600" dirty="0">
                <a:latin typeface="Gotham Bold Italic"/>
                <a:cs typeface="Gotham Bold Italic"/>
              </a:rPr>
              <a:t>El presente estudio ha permitido determinar que el uso de las redes sociales beneficia a los personajes políticos y a los partidos políticos</a:t>
            </a:r>
            <a:r>
              <a:rPr lang="es-EC" sz="2400" dirty="0">
                <a:latin typeface="Gotham Bold Italic"/>
                <a:cs typeface="Gotham Bold Italic"/>
              </a:rPr>
              <a:t>.</a:t>
            </a:r>
            <a:endParaRPr lang="es-ES_tradnl" sz="2400" dirty="0">
              <a:latin typeface="Gotham Bold Italic"/>
              <a:cs typeface="Gotham Bold Italic"/>
            </a:endParaRPr>
          </a:p>
          <a:p>
            <a:endParaRPr lang="es-ES" dirty="0" smtClean="0">
              <a:latin typeface="Gotham Extra Light"/>
              <a:cs typeface="Gotham Extra Light"/>
            </a:endParaRPr>
          </a:p>
          <a:p>
            <a:pPr marL="0" indent="0">
              <a:buNone/>
            </a:pPr>
            <a:r>
              <a:rPr lang="es-EC" sz="2900" dirty="0">
                <a:latin typeface="Gotham Extra Light"/>
                <a:cs typeface="Gotham Extra Light"/>
              </a:rPr>
              <a:t>La investigación ha demostrado que el uso de las redes sociales en el marketing político es una herramienta efectiva para el posicionamiento político en los ciudadanos, debido a que en su gran mayoría las personas se enteran de los sucesos políticos, comparten esta información con otras personas; y, el poder de la información expuesta puede cambiar su percepción política. Todos estos puntos nos indican que las redes sociales son un medio que beneficia a la comunicación entre el ciudadano y las figuras políticas, y que esta comunicación es fácil de manipular</a:t>
            </a:r>
            <a:r>
              <a:rPr lang="es-ES_tradnl" sz="2900" dirty="0">
                <a:latin typeface="Gotham Extra Light"/>
                <a:cs typeface="Gotham Extra Light"/>
              </a:rPr>
              <a:t> </a:t>
            </a:r>
            <a:endParaRPr lang="es-ES" sz="2900" dirty="0">
              <a:latin typeface="Gotham Extra Light"/>
              <a:cs typeface="Gotham Extra Light"/>
            </a:endParaRPr>
          </a:p>
        </p:txBody>
      </p:sp>
    </p:spTree>
    <p:extLst>
      <p:ext uri="{BB962C8B-B14F-4D97-AF65-F5344CB8AC3E}">
        <p14:creationId xmlns:p14="http://schemas.microsoft.com/office/powerpoint/2010/main" val="4292163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7538"/>
          </a:xfrm>
          <a:prstGeom prst="rect">
            <a:avLst/>
          </a:prstGeom>
        </p:spPr>
      </p:pic>
      <p:sp>
        <p:nvSpPr>
          <p:cNvPr id="2" name="Título 1"/>
          <p:cNvSpPr>
            <a:spLocks noGrp="1"/>
          </p:cNvSpPr>
          <p:nvPr>
            <p:ph type="title"/>
          </p:nvPr>
        </p:nvSpPr>
        <p:spPr/>
        <p:txBody>
          <a:bodyPr>
            <a:normAutofit fontScale="90000"/>
          </a:bodyPr>
          <a:lstStyle/>
          <a:p>
            <a:r>
              <a:rPr lang="es-EC" sz="2800" dirty="0">
                <a:latin typeface="Gotham Bold Italic"/>
                <a:cs typeface="Gotham Bold Italic"/>
              </a:rPr>
              <a:t>La problemática de la teoría de información de Shannon y Wiener se ha resuelto con las redes sociales</a:t>
            </a:r>
            <a:r>
              <a:rPr lang="es-EC" sz="2800" dirty="0" smtClean="0">
                <a:latin typeface="Gotham Bold Italic"/>
                <a:cs typeface="Gotham Bold Italic"/>
              </a:rPr>
              <a:t>.</a:t>
            </a:r>
            <a:endParaRPr lang="es-ES" sz="2800" dirty="0">
              <a:latin typeface="Gotham Bold Italic"/>
              <a:cs typeface="Gotham Bold Italic"/>
            </a:endParaRPr>
          </a:p>
        </p:txBody>
      </p:sp>
      <p:sp>
        <p:nvSpPr>
          <p:cNvPr id="3" name="Marcador de contenido 2"/>
          <p:cNvSpPr>
            <a:spLocks noGrp="1"/>
          </p:cNvSpPr>
          <p:nvPr>
            <p:ph idx="1"/>
          </p:nvPr>
        </p:nvSpPr>
        <p:spPr/>
        <p:txBody>
          <a:bodyPr>
            <a:normAutofit fontScale="70000" lnSpcReduction="20000"/>
          </a:bodyPr>
          <a:lstStyle/>
          <a:p>
            <a:pPr marL="0" indent="0" algn="just">
              <a:buNone/>
            </a:pPr>
            <a:r>
              <a:rPr lang="es-EC" dirty="0">
                <a:latin typeface="Gotham Extra Light"/>
                <a:cs typeface="Gotham Extra Light"/>
              </a:rPr>
              <a:t>Shannon y Wiener (1948) buscaban la eficacia de trasmisión de la información, esta eficacia apunta a mejorar la comunicación. Como objetivo la medición de la capacidad de los sistemas de comunicación, con el fin de procesar información eficiente y segura, evitando generar ruido, de esta forma se garantiza la calidad de la comunicación. Los problemas principales que platea la teoría son “la cantidad de información, la capacidad del canal y el proceso de codificación que puede utilizarse para cambiar el mensaje en una señal y los efectos del ruido”. Se plantean tres niveles de problemas de la comunicación, nivel técnico relacionado a la fidelidad, nivel semántico relacionada a la interpretación y significado del mensaje, nivel pragmático relacionado a las consecuencias en el comportamiento de los receptores.  </a:t>
            </a:r>
            <a:endParaRPr lang="es-ES_tradnl" dirty="0">
              <a:latin typeface="Gotham Extra Light"/>
              <a:cs typeface="Gotham Extra Light"/>
            </a:endParaRPr>
          </a:p>
          <a:p>
            <a:pPr algn="just"/>
            <a:endParaRPr lang="es-ES" dirty="0">
              <a:latin typeface="Gotham Extra Light"/>
              <a:cs typeface="Gotham Extra Light"/>
            </a:endParaRPr>
          </a:p>
        </p:txBody>
      </p:sp>
    </p:spTree>
    <p:extLst>
      <p:ext uri="{BB962C8B-B14F-4D97-AF65-F5344CB8AC3E}">
        <p14:creationId xmlns:p14="http://schemas.microsoft.com/office/powerpoint/2010/main" val="536825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7538"/>
          </a:xfrm>
          <a:prstGeom prst="rect">
            <a:avLst/>
          </a:prstGeom>
        </p:spPr>
      </p:pic>
      <p:sp>
        <p:nvSpPr>
          <p:cNvPr id="2" name="Título 1"/>
          <p:cNvSpPr>
            <a:spLocks noGrp="1"/>
          </p:cNvSpPr>
          <p:nvPr>
            <p:ph type="title"/>
          </p:nvPr>
        </p:nvSpPr>
        <p:spPr/>
        <p:txBody>
          <a:bodyPr>
            <a:normAutofit/>
          </a:bodyPr>
          <a:lstStyle/>
          <a:p>
            <a:r>
              <a:rPr lang="es-EC" sz="2800" dirty="0">
                <a:latin typeface="Gotham Bold Italic"/>
                <a:cs typeface="Gotham Bold Italic"/>
              </a:rPr>
              <a:t>Las teorías de comunicación han sido tergiversadas en las redes sociales</a:t>
            </a:r>
            <a:r>
              <a:rPr lang="es-EC" sz="2800" dirty="0" smtClean="0">
                <a:latin typeface="Gotham Bold Italic"/>
                <a:cs typeface="Gotham Bold Italic"/>
              </a:rPr>
              <a:t>.</a:t>
            </a:r>
            <a:endParaRPr lang="es-ES" sz="2800" dirty="0">
              <a:latin typeface="Gotham Bold Italic"/>
              <a:cs typeface="Gotham Bold Italic"/>
            </a:endParaRPr>
          </a:p>
        </p:txBody>
      </p:sp>
      <p:sp>
        <p:nvSpPr>
          <p:cNvPr id="3" name="Marcador de contenido 2"/>
          <p:cNvSpPr>
            <a:spLocks noGrp="1"/>
          </p:cNvSpPr>
          <p:nvPr>
            <p:ph idx="1"/>
          </p:nvPr>
        </p:nvSpPr>
        <p:spPr/>
        <p:txBody>
          <a:bodyPr>
            <a:normAutofit fontScale="62500" lnSpcReduction="20000"/>
          </a:bodyPr>
          <a:lstStyle/>
          <a:p>
            <a:pPr marL="0" indent="0" algn="just">
              <a:buNone/>
            </a:pPr>
            <a:r>
              <a:rPr lang="es-EC" dirty="0">
                <a:latin typeface="Gotham Extra Light"/>
                <a:cs typeface="Gotham Extra Light"/>
              </a:rPr>
              <a:t>Las teorías de comunicación se han creado con fines sociales; si bien es cierto, en un principio era predominada por los altos estratos quienes pretendían transmitir su cultura en las futuras generaciones, poco a poco sus fines se apuntaban a bien común, en donde la comunicación no busca enriquecer a los dueños de los medios; sino, se pretendía sostener una sociedad democrática libre, donde el pueblo es el eje principal receptor de información adaptada a sus necesidades. La comunicación es una expresión de democracia, en donde ningún ente privado, gobiernos e iglesias, entre otros; deben influir en ellos.  Las teorías de comunicación defienden que el bien común está sobre el bien individual, que los medios deben ayudar al desarrollo cultural y a todos los sectores de la sociedad, los comunicadores deben actuar en bases científicas buscando desarrollar un arte democrático para el hombre común, el énfasis de la comunicación no consiste le obtener mayores audiencias, sino un contenido de calidad.</a:t>
            </a:r>
            <a:endParaRPr lang="es-ES_tradnl" dirty="0">
              <a:latin typeface="Gotham Extra Light"/>
              <a:cs typeface="Gotham Extra Light"/>
            </a:endParaRPr>
          </a:p>
          <a:p>
            <a:pPr algn="just"/>
            <a:endParaRPr lang="es-ES" dirty="0">
              <a:latin typeface="Gotham Extra Light"/>
              <a:cs typeface="Gotham Extra Light"/>
            </a:endParaRPr>
          </a:p>
        </p:txBody>
      </p:sp>
    </p:spTree>
    <p:extLst>
      <p:ext uri="{BB962C8B-B14F-4D97-AF65-F5344CB8AC3E}">
        <p14:creationId xmlns:p14="http://schemas.microsoft.com/office/powerpoint/2010/main" val="2399912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7538"/>
          </a:xfrm>
          <a:prstGeom prst="rect">
            <a:avLst/>
          </a:prstGeom>
        </p:spPr>
      </p:pic>
      <p:sp>
        <p:nvSpPr>
          <p:cNvPr id="2" name="Título 1"/>
          <p:cNvSpPr>
            <a:spLocks noGrp="1"/>
          </p:cNvSpPr>
          <p:nvPr>
            <p:ph type="title"/>
          </p:nvPr>
        </p:nvSpPr>
        <p:spPr/>
        <p:txBody>
          <a:bodyPr/>
          <a:lstStyle/>
          <a:p>
            <a:r>
              <a:rPr lang="es-EC" dirty="0">
                <a:latin typeface="Gotham Black"/>
                <a:cs typeface="Gotham Black"/>
              </a:rPr>
              <a:t>Lista de referencias</a:t>
            </a:r>
            <a:endParaRPr lang="es-ES_tradnl" dirty="0">
              <a:latin typeface="Gotham Black"/>
              <a:cs typeface="Gotham Black"/>
            </a:endParaRPr>
          </a:p>
        </p:txBody>
      </p:sp>
      <p:sp>
        <p:nvSpPr>
          <p:cNvPr id="3" name="Marcador de contenido 2"/>
          <p:cNvSpPr>
            <a:spLocks noGrp="1"/>
          </p:cNvSpPr>
          <p:nvPr>
            <p:ph idx="1"/>
          </p:nvPr>
        </p:nvSpPr>
        <p:spPr>
          <a:xfrm>
            <a:off x="457200" y="1447724"/>
            <a:ext cx="8229600" cy="4525963"/>
          </a:xfrm>
        </p:spPr>
        <p:txBody>
          <a:bodyPr>
            <a:noAutofit/>
          </a:bodyPr>
          <a:lstStyle/>
          <a:p>
            <a:pPr marL="0" indent="0">
              <a:buNone/>
            </a:pPr>
            <a:r>
              <a:rPr lang="es-EC" sz="1050" dirty="0">
                <a:latin typeface="Gotham Extra Light"/>
                <a:cs typeface="Gotham Extra Light"/>
              </a:rPr>
              <a:t>Para el presente estudio se ha expuesto la información según lo regula las normas APA sexta edición.</a:t>
            </a:r>
            <a:endParaRPr lang="es-ES_tradnl" sz="1050" dirty="0">
              <a:latin typeface="Gotham Extra Light"/>
              <a:cs typeface="Gotham Extra Light"/>
            </a:endParaRPr>
          </a:p>
          <a:p>
            <a:pPr marL="0" indent="0">
              <a:buNone/>
            </a:pPr>
            <a:r>
              <a:rPr lang="es-EC" sz="1050" dirty="0">
                <a:latin typeface="Gotham Extra Light"/>
                <a:cs typeface="Gotham Extra Light"/>
              </a:rPr>
              <a:t>La información expuesta en las teorías de comunicación,  específicamente de las teorías normativas fue tomada del libro de McQuail, D. (1985). Introducción a la teoría de la comunicación de masas (3 ed.). España: Paidós Ibérica. Y del libro de White, R. (1994). Communication: Meaningand Modalities. En the Church and Communication. Kansas: Patrick Grandfield. Para la teoría autoritaria: transmitir la “alta” cultura, se expusieron las ideas fundamentadas por el libro de McQuail, D. (1985). Introducción a la teoría de la comunicación de masas (3 ed.). Se acudió a información para la teoría liberal en el libro de McQuail, D. (1985). Introducción a la teoría de la comunicación de masas (3 ed.).</a:t>
            </a:r>
            <a:endParaRPr lang="es-ES_tradnl" sz="1050" dirty="0">
              <a:latin typeface="Gotham Extra Light"/>
              <a:cs typeface="Gotham Extra Light"/>
            </a:endParaRPr>
          </a:p>
          <a:p>
            <a:pPr marL="0" indent="0">
              <a:buNone/>
            </a:pPr>
            <a:r>
              <a:rPr lang="es-EC" sz="1050" dirty="0">
                <a:latin typeface="Gotham Extra Light"/>
                <a:cs typeface="Gotham Extra Light"/>
              </a:rPr>
              <a:t> </a:t>
            </a:r>
            <a:endParaRPr lang="es-ES_tradnl" sz="1050" dirty="0">
              <a:latin typeface="Gotham Extra Light"/>
              <a:cs typeface="Gotham Extra Light"/>
            </a:endParaRPr>
          </a:p>
          <a:p>
            <a:pPr marL="0" indent="0">
              <a:buNone/>
            </a:pPr>
            <a:r>
              <a:rPr lang="es-EC" sz="1050" dirty="0">
                <a:latin typeface="Gotham Extra Light"/>
                <a:cs typeface="Gotham Extra Light"/>
              </a:rPr>
              <a:t>En la elaboración de las teorías de información, exclusivamente para la teoría matemática fue necesario el contenido del libro de: Monsalve, A. (2003). Teoria de la información y comunicación social. Quito, Ecuador: Ediciones Abya Yala. A su vez, para la teoría de la cibernética se tomó en cuenta el libro de: Areitio, G., &amp; Areitio, A. (2009). Información, Informática e internet: del ordenador personal a la Empresa 2.0. España: Visión Libros. Y para la teoría de la computación se tomó en cuenta el libro de: Pérez, M., &amp; Caparrini, F. S. (2003). Máquinas moleculares basadas en ADN. Sevilla, España: Universidad de Sevilla.</a:t>
            </a:r>
            <a:endParaRPr lang="es-ES_tradnl" sz="1050" dirty="0">
              <a:latin typeface="Gotham Extra Light"/>
              <a:cs typeface="Gotham Extra Light"/>
            </a:endParaRPr>
          </a:p>
          <a:p>
            <a:pPr marL="0" indent="0">
              <a:buNone/>
            </a:pPr>
            <a:r>
              <a:rPr lang="es-EC" sz="1050" dirty="0">
                <a:latin typeface="Gotham Extra Light"/>
                <a:cs typeface="Gotham Extra Light"/>
              </a:rPr>
              <a:t> </a:t>
            </a:r>
            <a:endParaRPr lang="es-ES_tradnl" sz="1050" dirty="0">
              <a:latin typeface="Gotham Extra Light"/>
              <a:cs typeface="Gotham Extra Light"/>
            </a:endParaRPr>
          </a:p>
          <a:p>
            <a:pPr marL="0" indent="0">
              <a:buNone/>
            </a:pPr>
            <a:r>
              <a:rPr lang="es-EC" sz="1050" dirty="0">
                <a:latin typeface="Gotham Extra Light"/>
                <a:cs typeface="Gotham Extra Light"/>
              </a:rPr>
              <a:t>Con el fin de expresar el fundamento teórico en la construcción del estado del arte mundial fue necesario exponer la información descrita en los libros: </a:t>
            </a:r>
            <a:endParaRPr lang="es-ES_tradnl" sz="1050" dirty="0">
              <a:latin typeface="Gotham Extra Light"/>
              <a:cs typeface="Gotham Extra Light"/>
            </a:endParaRPr>
          </a:p>
          <a:p>
            <a:pPr marL="0" indent="0">
              <a:buNone/>
            </a:pPr>
            <a:r>
              <a:rPr lang="es-EC" sz="1050" dirty="0">
                <a:latin typeface="Gotham Extra Light"/>
                <a:cs typeface="Gotham Extra Light"/>
              </a:rPr>
              <a:t>Orosa, J. J. (2009). El marketing de los partidos políticos . EU: Erasmus Ediciones.</a:t>
            </a:r>
            <a:endParaRPr lang="es-ES_tradnl" sz="1050" dirty="0">
              <a:latin typeface="Gotham Extra Light"/>
              <a:cs typeface="Gotham Extra Light"/>
            </a:endParaRPr>
          </a:p>
          <a:p>
            <a:pPr marL="0" indent="0">
              <a:buNone/>
            </a:pPr>
            <a:r>
              <a:rPr lang="es-EC" sz="1050" dirty="0">
                <a:latin typeface="Gotham Extra Light"/>
                <a:cs typeface="Gotham Extra Light"/>
              </a:rPr>
              <a:t>Alonso, M., &amp; Ángel Adell. (2011). Marketing Político 2.0: Lo que todo candidato político necesita saber para ganar elecciones. España: Editorial Centro Libros.</a:t>
            </a:r>
            <a:endParaRPr lang="es-ES_tradnl" sz="1050" dirty="0">
              <a:latin typeface="Gotham Extra Light"/>
              <a:cs typeface="Gotham Extra Light"/>
            </a:endParaRPr>
          </a:p>
          <a:p>
            <a:pPr marL="0" indent="0">
              <a:buNone/>
            </a:pPr>
            <a:r>
              <a:rPr lang="es-EC" sz="1050" dirty="0">
                <a:latin typeface="Gotham Extra Light"/>
                <a:cs typeface="Gotham Extra Light"/>
              </a:rPr>
              <a:t>Barber, V. P. (2010). El político en la red social. Alicante, España: Club Universitario.</a:t>
            </a:r>
            <a:endParaRPr lang="es-ES_tradnl" sz="1050" dirty="0">
              <a:latin typeface="Gotham Extra Light"/>
              <a:cs typeface="Gotham Extra Light"/>
            </a:endParaRPr>
          </a:p>
          <a:p>
            <a:pPr marL="0" indent="0">
              <a:buNone/>
            </a:pPr>
            <a:r>
              <a:rPr lang="es-EC" sz="1050" dirty="0">
                <a:latin typeface="Gotham Extra Light"/>
                <a:cs typeface="Gotham Extra Light"/>
              </a:rPr>
              <a:t>Monrató, J. d. (1996). Democracia y Posmodernidad. Madrid, España: Complutense.</a:t>
            </a:r>
            <a:endParaRPr lang="es-ES_tradnl" sz="1050" dirty="0">
              <a:latin typeface="Gotham Extra Light"/>
              <a:cs typeface="Gotham Extra Light"/>
            </a:endParaRPr>
          </a:p>
          <a:p>
            <a:pPr marL="0" indent="0">
              <a:buNone/>
            </a:pPr>
            <a:r>
              <a:rPr lang="es-EC" sz="1050" dirty="0">
                <a:latin typeface="Gotham Extra Light"/>
                <a:cs typeface="Gotham Extra Light"/>
              </a:rPr>
              <a:t>Roblizo, M. J. (2001). Transición a la democracia y evolución del comportamiento electoral. Bulgaria: Universidad de Castilla.</a:t>
            </a:r>
            <a:endParaRPr lang="es-ES_tradnl" sz="1050" dirty="0">
              <a:latin typeface="Gotham Extra Light"/>
              <a:cs typeface="Gotham Extra Light"/>
            </a:endParaRPr>
          </a:p>
          <a:p>
            <a:pPr marL="0" indent="0">
              <a:buNone/>
            </a:pPr>
            <a:r>
              <a:rPr lang="es-EC" sz="1050" dirty="0">
                <a:latin typeface="Gotham Extra Light"/>
                <a:cs typeface="Gotham Extra Light"/>
              </a:rPr>
              <a:t>Montenegro, J. R., &amp; Lago, I. (2008). Elecciones generales 2008. Madrid: EFCA S.A.</a:t>
            </a:r>
            <a:endParaRPr lang="es-ES_tradnl" sz="1050" dirty="0">
              <a:latin typeface="Gotham Extra Light"/>
              <a:cs typeface="Gotham Extra Light"/>
            </a:endParaRPr>
          </a:p>
          <a:p>
            <a:pPr marL="0" indent="0">
              <a:buNone/>
            </a:pPr>
            <a:r>
              <a:rPr lang="es-EC" sz="1050" dirty="0">
                <a:latin typeface="Gotham Extra Light"/>
                <a:cs typeface="Gotham Extra Light"/>
              </a:rPr>
              <a:t>El Comercio (2013). El presidente Correa expidió el reglamento de la ley de comunicación.</a:t>
            </a:r>
            <a:endParaRPr lang="es-ES_tradnl" sz="1050" dirty="0">
              <a:latin typeface="Gotham Extra Light"/>
              <a:cs typeface="Gotham Extra Light"/>
            </a:endParaRPr>
          </a:p>
          <a:p>
            <a:pPr marL="0" indent="0">
              <a:buNone/>
            </a:pPr>
            <a:r>
              <a:rPr lang="es-EC" sz="1050" dirty="0">
                <a:latin typeface="Gotham Extra Light"/>
                <a:cs typeface="Gotham Extra Light"/>
              </a:rPr>
              <a:t> </a:t>
            </a:r>
            <a:endParaRPr lang="es-ES_tradnl" sz="1050" dirty="0">
              <a:latin typeface="Gotham Extra Light"/>
              <a:cs typeface="Gotham Extra Light"/>
            </a:endParaRPr>
          </a:p>
          <a:p>
            <a:pPr marL="0" indent="0">
              <a:buNone/>
            </a:pPr>
            <a:r>
              <a:rPr lang="es-EC" sz="1050" dirty="0">
                <a:latin typeface="Gotham Extra Light"/>
                <a:cs typeface="Gotham Extra Light"/>
              </a:rPr>
              <a:t>En el estado del arte local, se cita a uno de los diarios más importantes del Ecuador: Comercio, E. (2013). El presidente Correa expidió el reglamento de la ley de comunicación. Obtenido de www.elcomercio.com.ec:</a:t>
            </a:r>
            <a:endParaRPr lang="es-ES_tradnl" sz="1050" dirty="0">
              <a:latin typeface="Gotham Extra Light"/>
              <a:cs typeface="Gotham Extra Light"/>
            </a:endParaRPr>
          </a:p>
          <a:p>
            <a:endParaRPr lang="es-ES" sz="1050" dirty="0">
              <a:latin typeface="Gotham Extra Light"/>
              <a:cs typeface="Gotham Extra Light"/>
            </a:endParaRPr>
          </a:p>
        </p:txBody>
      </p:sp>
    </p:spTree>
    <p:extLst>
      <p:ext uri="{BB962C8B-B14F-4D97-AF65-F5344CB8AC3E}">
        <p14:creationId xmlns:p14="http://schemas.microsoft.com/office/powerpoint/2010/main" val="1324532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7538"/>
          </a:xfrm>
          <a:prstGeom prst="rect">
            <a:avLst/>
          </a:prstGeom>
        </p:spPr>
      </p:pic>
      <p:sp>
        <p:nvSpPr>
          <p:cNvPr id="2" name="Título 1"/>
          <p:cNvSpPr>
            <a:spLocks noGrp="1"/>
          </p:cNvSpPr>
          <p:nvPr>
            <p:ph type="title"/>
          </p:nvPr>
        </p:nvSpPr>
        <p:spPr>
          <a:xfrm>
            <a:off x="457200" y="1974762"/>
            <a:ext cx="8229600" cy="1143000"/>
          </a:xfrm>
        </p:spPr>
        <p:txBody>
          <a:bodyPr>
            <a:normAutofit/>
          </a:bodyPr>
          <a:lstStyle/>
          <a:p>
            <a:r>
              <a:rPr lang="es-ES" sz="6600" dirty="0" smtClean="0">
                <a:latin typeface="Gotham Black"/>
                <a:cs typeface="Gotham Black"/>
              </a:rPr>
              <a:t>GRACIAS</a:t>
            </a:r>
            <a:endParaRPr lang="es-ES" sz="6600" dirty="0">
              <a:latin typeface="Gotham Black"/>
              <a:cs typeface="Gotham Black"/>
            </a:endParaRPr>
          </a:p>
        </p:txBody>
      </p:sp>
      <p:sp>
        <p:nvSpPr>
          <p:cNvPr id="3" name="Marcador de contenido 2"/>
          <p:cNvSpPr>
            <a:spLocks noGrp="1"/>
          </p:cNvSpPr>
          <p:nvPr>
            <p:ph idx="1"/>
          </p:nvPr>
        </p:nvSpPr>
        <p:spPr>
          <a:xfrm>
            <a:off x="2817262" y="3380330"/>
            <a:ext cx="4222930" cy="1990062"/>
          </a:xfrm>
        </p:spPr>
        <p:txBody>
          <a:bodyPr>
            <a:normAutofit fontScale="92500"/>
          </a:bodyPr>
          <a:lstStyle/>
          <a:p>
            <a:pPr marL="0" indent="0">
              <a:buNone/>
            </a:pPr>
            <a:r>
              <a:rPr lang="es-ES" dirty="0" smtClean="0">
                <a:latin typeface="Gotham Extra Light"/>
                <a:cs typeface="Gotham Extra Light"/>
              </a:rPr>
              <a:t>      Mirtha Andino</a:t>
            </a:r>
          </a:p>
          <a:p>
            <a:pPr marL="0" indent="0">
              <a:buNone/>
            </a:pPr>
            <a:r>
              <a:rPr lang="es-ES" i="1" dirty="0" smtClean="0">
                <a:latin typeface="Gotham Extra Light"/>
                <a:cs typeface="Gotham Extra Light"/>
              </a:rPr>
              <a:t>+593 987479013</a:t>
            </a:r>
          </a:p>
          <a:p>
            <a:pPr marL="0" indent="0">
              <a:buNone/>
            </a:pPr>
            <a:r>
              <a:rPr lang="es-ES" i="1" dirty="0" err="1" smtClean="0">
                <a:latin typeface="Gotham Extra Light"/>
                <a:cs typeface="Gotham Extra Light"/>
              </a:rPr>
              <a:t>mirtitapa@gmail.com</a:t>
            </a:r>
            <a:endParaRPr lang="es-ES" i="1" dirty="0" smtClean="0">
              <a:latin typeface="Gotham Extra Light"/>
              <a:cs typeface="Gotham Extra Light"/>
            </a:endParaRPr>
          </a:p>
          <a:p>
            <a:pPr marL="0" indent="0">
              <a:buNone/>
            </a:pPr>
            <a:endParaRPr lang="es-ES" i="1" dirty="0">
              <a:latin typeface="Gotham Extra Light"/>
              <a:cs typeface="Gotham Extra Light"/>
            </a:endParaRPr>
          </a:p>
        </p:txBody>
      </p:sp>
    </p:spTree>
    <p:extLst>
      <p:ext uri="{BB962C8B-B14F-4D97-AF65-F5344CB8AC3E}">
        <p14:creationId xmlns:p14="http://schemas.microsoft.com/office/powerpoint/2010/main" val="284678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social-media.jpg"/>
          <p:cNvPicPr>
            <a:picLocks noChangeAspect="1"/>
          </p:cNvPicPr>
          <p:nvPr/>
        </p:nvPicPr>
        <p:blipFill>
          <a:blip r:embed="rId2">
            <a:extLst>
              <a:ext uri="{28A0092B-C50C-407E-A947-70E740481C1C}">
                <a14:useLocalDpi xmlns:a14="http://schemas.microsoft.com/office/drawing/2010/main" val="0"/>
              </a:ext>
            </a:extLst>
          </a:blip>
          <a:srcRect t="13336" b="13336"/>
          <a:stretch>
            <a:fillRect/>
          </a:stretch>
        </p:blipFill>
        <p:spPr>
          <a:xfrm>
            <a:off x="477525" y="406824"/>
            <a:ext cx="8229600" cy="4525963"/>
          </a:xfrm>
          <a:prstGeom prst="rect">
            <a:avLst/>
          </a:prstGeom>
        </p:spPr>
      </p:pic>
      <p:sp>
        <p:nvSpPr>
          <p:cNvPr id="5" name="Título 1"/>
          <p:cNvSpPr>
            <a:spLocks noGrp="1"/>
          </p:cNvSpPr>
          <p:nvPr>
            <p:ph type="ctrTitle"/>
          </p:nvPr>
        </p:nvSpPr>
        <p:spPr>
          <a:xfrm>
            <a:off x="1382083" y="4852960"/>
            <a:ext cx="6826208" cy="1599722"/>
          </a:xfrm>
        </p:spPr>
        <p:txBody>
          <a:bodyPr>
            <a:normAutofit/>
          </a:bodyPr>
          <a:lstStyle/>
          <a:p>
            <a:r>
              <a:rPr lang="es-ES" sz="3600" dirty="0" smtClean="0">
                <a:latin typeface="Gotham Ultra"/>
                <a:cs typeface="Gotham Ultra"/>
              </a:rPr>
              <a:t>Uso de las redes sociales en el marketing político</a:t>
            </a:r>
            <a:endParaRPr lang="es-ES" sz="3600" dirty="0">
              <a:latin typeface="Gotham Ultra"/>
              <a:cs typeface="Gotham Ultra"/>
            </a:endParaRPr>
          </a:p>
        </p:txBody>
      </p:sp>
    </p:spTree>
    <p:extLst>
      <p:ext uri="{BB962C8B-B14F-4D97-AF65-F5344CB8AC3E}">
        <p14:creationId xmlns:p14="http://schemas.microsoft.com/office/powerpoint/2010/main" val="42374588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es-ES" dirty="0" smtClean="0">
                <a:latin typeface="Gotham Black"/>
                <a:cs typeface="Gotham Black"/>
              </a:rPr>
              <a:t>Resumen</a:t>
            </a:r>
            <a:endParaRPr lang="es-ES" dirty="0">
              <a:latin typeface="Gotham Black"/>
              <a:cs typeface="Gotham Black"/>
            </a:endParaRPr>
          </a:p>
        </p:txBody>
      </p:sp>
      <p:sp>
        <p:nvSpPr>
          <p:cNvPr id="5" name="Marcador de contenido 2"/>
          <p:cNvSpPr>
            <a:spLocks noGrp="1"/>
          </p:cNvSpPr>
          <p:nvPr>
            <p:ph idx="1"/>
          </p:nvPr>
        </p:nvSpPr>
        <p:spPr>
          <a:xfrm>
            <a:off x="830386" y="1451714"/>
            <a:ext cx="7590693" cy="4966672"/>
          </a:xfrm>
          <a:solidFill>
            <a:srgbClr val="FFFF00"/>
          </a:solidFill>
        </p:spPr>
        <p:txBody>
          <a:bodyPr>
            <a:noAutofit/>
          </a:bodyPr>
          <a:lstStyle/>
          <a:p>
            <a:pPr marL="0" indent="0" algn="just">
              <a:buNone/>
            </a:pPr>
            <a:r>
              <a:rPr lang="es-ES_tradnl" sz="2000" dirty="0">
                <a:latin typeface="Gotham Extra Light"/>
                <a:cs typeface="Gotham Extra Light"/>
              </a:rPr>
              <a:t>El trabajo investigativo expone el uso de las redes sociales en el marketing político, genera lineamientos básicos con el fin de direccionar a los personajes y partidos políticos en la toma de sus decisiones, evitando caer en redes de acoso electrónico, protegiendo y proyectando los fines de la verdadera política. El marco teórico expuesto parte de las teorías de comunicación e información; las cuales han ido evolucionando al transcurrir los años dejando rastros imborrables a través de la historia. Posteriormente se han considerado los acontecimientos políticos generados en las redes sociales en el panorama mundial y local. Al final se analizará como estos sistemas de comunicación nos permiten hacer un mundo más pequeño, donde la opinión personal es escuchada por una gigantesca comunidad, y la brecha entre el personaje político con el ciudadano es cada vez más delgada</a:t>
            </a:r>
            <a:r>
              <a:rPr lang="es-ES_tradnl" sz="2000" dirty="0" smtClean="0">
                <a:latin typeface="Gotham Extra Light"/>
                <a:cs typeface="Gotham Extra Light"/>
              </a:rPr>
              <a:t>.</a:t>
            </a:r>
            <a:endParaRPr lang="es-ES_tradnl" sz="2000" dirty="0">
              <a:latin typeface="Gotham Extra Light"/>
              <a:cs typeface="Gotham Extra Light"/>
            </a:endParaRPr>
          </a:p>
        </p:txBody>
      </p:sp>
    </p:spTree>
    <p:extLst>
      <p:ext uri="{BB962C8B-B14F-4D97-AF65-F5344CB8AC3E}">
        <p14:creationId xmlns:p14="http://schemas.microsoft.com/office/powerpoint/2010/main" val="37352089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es-ES" dirty="0" smtClean="0">
                <a:latin typeface="Gotham Black"/>
                <a:cs typeface="Gotham Black"/>
              </a:rPr>
              <a:t>INTRODUCCIÓN</a:t>
            </a:r>
            <a:endParaRPr lang="es-ES" dirty="0">
              <a:latin typeface="Gotham Black"/>
              <a:cs typeface="Gotham Black"/>
            </a:endParaRPr>
          </a:p>
        </p:txBody>
      </p:sp>
      <p:pic>
        <p:nvPicPr>
          <p:cNvPr id="6" name="Imagen 5" descr="Captura de pantalla 2015-03-19 a la(s) 10.57.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826" y="1319946"/>
            <a:ext cx="7662974" cy="5285154"/>
          </a:xfrm>
          <a:prstGeom prst="rect">
            <a:avLst/>
          </a:prstGeom>
        </p:spPr>
      </p:pic>
    </p:spTree>
    <p:extLst>
      <p:ext uri="{BB962C8B-B14F-4D97-AF65-F5344CB8AC3E}">
        <p14:creationId xmlns:p14="http://schemas.microsoft.com/office/powerpoint/2010/main" val="35108540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7538"/>
          </a:xfrm>
          <a:prstGeom prst="rect">
            <a:avLst/>
          </a:prstGeom>
        </p:spPr>
      </p:pic>
      <p:pic>
        <p:nvPicPr>
          <p:cNvPr id="6" name="Imagen 5" descr="Captura de pantalla 2015-03-19 a la(s) 11.11.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15" y="741478"/>
            <a:ext cx="7912100" cy="2463800"/>
          </a:xfrm>
          <a:prstGeom prst="rect">
            <a:avLst/>
          </a:prstGeom>
        </p:spPr>
      </p:pic>
      <p:pic>
        <p:nvPicPr>
          <p:cNvPr id="7" name="Imagen 6" descr="Captura de pantalla 2015-03-19 a la(s) 11.11.3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365" y="3198446"/>
            <a:ext cx="7048500" cy="2590800"/>
          </a:xfrm>
          <a:prstGeom prst="rect">
            <a:avLst/>
          </a:prstGeom>
        </p:spPr>
      </p:pic>
    </p:spTree>
    <p:extLst>
      <p:ext uri="{BB962C8B-B14F-4D97-AF65-F5344CB8AC3E}">
        <p14:creationId xmlns:p14="http://schemas.microsoft.com/office/powerpoint/2010/main" val="12084903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7538"/>
          </a:xfrm>
          <a:prstGeom prst="rect">
            <a:avLst/>
          </a:prstGeom>
        </p:spPr>
      </p:pic>
      <p:sp>
        <p:nvSpPr>
          <p:cNvPr id="2" name="Título 1"/>
          <p:cNvSpPr>
            <a:spLocks noGrp="1"/>
          </p:cNvSpPr>
          <p:nvPr>
            <p:ph type="title"/>
          </p:nvPr>
        </p:nvSpPr>
        <p:spPr/>
        <p:txBody>
          <a:bodyPr/>
          <a:lstStyle/>
          <a:p>
            <a:r>
              <a:rPr lang="es-ES" dirty="0" smtClean="0">
                <a:latin typeface="Gotham Black"/>
                <a:cs typeface="Gotham Black"/>
              </a:rPr>
              <a:t>Objetivos</a:t>
            </a:r>
            <a:endParaRPr lang="es-ES" dirty="0">
              <a:latin typeface="Gotham Black"/>
              <a:cs typeface="Gotham Black"/>
            </a:endParaRPr>
          </a:p>
        </p:txBody>
      </p:sp>
      <p:sp>
        <p:nvSpPr>
          <p:cNvPr id="3" name="Marcador de contenido 2"/>
          <p:cNvSpPr>
            <a:spLocks noGrp="1"/>
          </p:cNvSpPr>
          <p:nvPr>
            <p:ph idx="1"/>
          </p:nvPr>
        </p:nvSpPr>
        <p:spPr/>
        <p:txBody>
          <a:bodyPr>
            <a:normAutofit fontScale="55000" lnSpcReduction="20000"/>
          </a:bodyPr>
          <a:lstStyle/>
          <a:p>
            <a:pPr marL="0" indent="0">
              <a:buNone/>
            </a:pPr>
            <a:r>
              <a:rPr lang="es-EC" dirty="0" smtClean="0">
                <a:latin typeface="Gotham Black Italic"/>
                <a:cs typeface="Gotham Black Italic"/>
              </a:rPr>
              <a:t>Objetivo general</a:t>
            </a:r>
          </a:p>
          <a:p>
            <a:pPr marL="0" indent="0">
              <a:buNone/>
            </a:pPr>
            <a:endParaRPr lang="es-ES_tradnl" dirty="0">
              <a:latin typeface="Gotham Light"/>
              <a:cs typeface="Gotham Light"/>
            </a:endParaRPr>
          </a:p>
          <a:p>
            <a:r>
              <a:rPr lang="es-EC" dirty="0" smtClean="0">
                <a:latin typeface="Gotham Light"/>
                <a:cs typeface="Gotham Light"/>
              </a:rPr>
              <a:t>Determinar </a:t>
            </a:r>
            <a:r>
              <a:rPr lang="es-EC" dirty="0">
                <a:latin typeface="Gotham Light"/>
                <a:cs typeface="Gotham Light"/>
              </a:rPr>
              <a:t>el uso de las redes sociales en el marketing político</a:t>
            </a:r>
            <a:r>
              <a:rPr lang="es-EC" dirty="0" smtClean="0">
                <a:latin typeface="Gotham Light"/>
                <a:cs typeface="Gotham Light"/>
              </a:rPr>
              <a:t>.</a:t>
            </a:r>
          </a:p>
          <a:p>
            <a:pPr marL="0" indent="0">
              <a:buNone/>
            </a:pPr>
            <a:endParaRPr lang="es-ES_tradnl" dirty="0">
              <a:latin typeface="Gotham Light"/>
              <a:cs typeface="Gotham Light"/>
            </a:endParaRPr>
          </a:p>
          <a:p>
            <a:pPr marL="0" indent="0">
              <a:buNone/>
            </a:pPr>
            <a:r>
              <a:rPr lang="es-EC" dirty="0">
                <a:latin typeface="Gotham Black Italic"/>
                <a:cs typeface="Gotham Black Italic"/>
              </a:rPr>
              <a:t>Objetivos </a:t>
            </a:r>
            <a:r>
              <a:rPr lang="es-EC" dirty="0" smtClean="0">
                <a:latin typeface="Gotham Black Italic"/>
                <a:cs typeface="Gotham Black Italic"/>
              </a:rPr>
              <a:t>específicos</a:t>
            </a:r>
            <a:endParaRPr lang="es-ES_tradnl" dirty="0">
              <a:latin typeface="Gotham Black Italic"/>
              <a:cs typeface="Gotham Black Italic"/>
            </a:endParaRPr>
          </a:p>
          <a:p>
            <a:endParaRPr lang="es-ES_tradnl" dirty="0">
              <a:latin typeface="Gotham Light"/>
              <a:cs typeface="Gotham Light"/>
            </a:endParaRPr>
          </a:p>
          <a:p>
            <a:r>
              <a:rPr lang="es-EC" dirty="0" smtClean="0">
                <a:latin typeface="Gotham Light"/>
                <a:cs typeface="Gotham Light"/>
              </a:rPr>
              <a:t>Identificar </a:t>
            </a:r>
            <a:r>
              <a:rPr lang="es-EC" dirty="0">
                <a:latin typeface="Gotham Light"/>
                <a:cs typeface="Gotham Light"/>
              </a:rPr>
              <a:t>el problema del uso de las redes sociales en el marketing político.</a:t>
            </a:r>
            <a:endParaRPr lang="es-ES_tradnl" dirty="0">
              <a:latin typeface="Gotham Light"/>
              <a:cs typeface="Gotham Light"/>
            </a:endParaRPr>
          </a:p>
          <a:p>
            <a:r>
              <a:rPr lang="es-EC" dirty="0" smtClean="0">
                <a:latin typeface="Gotham Light"/>
                <a:cs typeface="Gotham Light"/>
              </a:rPr>
              <a:t>Aplicar </a:t>
            </a:r>
            <a:r>
              <a:rPr lang="es-EC" dirty="0">
                <a:latin typeface="Gotham Light"/>
                <a:cs typeface="Gotham Light"/>
              </a:rPr>
              <a:t>las teorías de las plataformas de comunidades virtuales y del marketing político para la estructuración del marco teórico.</a:t>
            </a:r>
            <a:endParaRPr lang="es-ES_tradnl" dirty="0">
              <a:latin typeface="Gotham Light"/>
              <a:cs typeface="Gotham Light"/>
            </a:endParaRPr>
          </a:p>
          <a:p>
            <a:r>
              <a:rPr lang="es-ES_tradnl" dirty="0">
                <a:latin typeface="Gotham Light"/>
                <a:cs typeface="Gotham Light"/>
              </a:rPr>
              <a:t>Demostrar en el marco metodológico que el acoso electrónico de orden político en el Ecuador se genera en las redes sociales.</a:t>
            </a:r>
          </a:p>
          <a:p>
            <a:r>
              <a:rPr lang="es-EC" dirty="0" smtClean="0">
                <a:latin typeface="Gotham Light"/>
                <a:cs typeface="Gotham Light"/>
              </a:rPr>
              <a:t>Crear </a:t>
            </a:r>
            <a:r>
              <a:rPr lang="es-EC" dirty="0">
                <a:latin typeface="Gotham Light"/>
                <a:cs typeface="Gotham Light"/>
              </a:rPr>
              <a:t>metodologías para el uso de las redes sociales en el marketing político.</a:t>
            </a:r>
            <a:endParaRPr lang="es-ES_tradnl" dirty="0">
              <a:latin typeface="Gotham Light"/>
              <a:cs typeface="Gotham Light"/>
            </a:endParaRPr>
          </a:p>
          <a:p>
            <a:r>
              <a:rPr lang="es-EC" dirty="0" smtClean="0">
                <a:latin typeface="Gotham Light"/>
                <a:cs typeface="Gotham Light"/>
              </a:rPr>
              <a:t>Plantear </a:t>
            </a:r>
            <a:r>
              <a:rPr lang="es-EC" dirty="0">
                <a:latin typeface="Gotham Light"/>
                <a:cs typeface="Gotham Light"/>
              </a:rPr>
              <a:t>discusiones y posibles líneas de investigación.</a:t>
            </a:r>
            <a:endParaRPr lang="es-ES_tradnl" dirty="0">
              <a:latin typeface="Gotham Light"/>
              <a:cs typeface="Gotham Light"/>
            </a:endParaRPr>
          </a:p>
          <a:p>
            <a:endParaRPr lang="es-ES" dirty="0">
              <a:latin typeface="Gotham Light"/>
              <a:cs typeface="Gotham Light"/>
            </a:endParaRPr>
          </a:p>
        </p:txBody>
      </p:sp>
    </p:spTree>
    <p:extLst>
      <p:ext uri="{BB962C8B-B14F-4D97-AF65-F5344CB8AC3E}">
        <p14:creationId xmlns:p14="http://schemas.microsoft.com/office/powerpoint/2010/main" val="27807956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7538"/>
          </a:xfrm>
          <a:prstGeom prst="rect">
            <a:avLst/>
          </a:prstGeom>
        </p:spPr>
      </p:pic>
      <p:sp>
        <p:nvSpPr>
          <p:cNvPr id="2" name="Título 1"/>
          <p:cNvSpPr>
            <a:spLocks noGrp="1"/>
          </p:cNvSpPr>
          <p:nvPr>
            <p:ph type="title"/>
          </p:nvPr>
        </p:nvSpPr>
        <p:spPr/>
        <p:txBody>
          <a:bodyPr/>
          <a:lstStyle/>
          <a:p>
            <a:r>
              <a:rPr lang="es-ES" dirty="0" smtClean="0">
                <a:latin typeface="Gotham Black"/>
                <a:cs typeface="Gotham Black"/>
              </a:rPr>
              <a:t>Metodología</a:t>
            </a:r>
            <a:endParaRPr lang="es-ES" dirty="0"/>
          </a:p>
        </p:txBody>
      </p:sp>
      <p:sp>
        <p:nvSpPr>
          <p:cNvPr id="3" name="Marcador de contenido 2"/>
          <p:cNvSpPr>
            <a:spLocks noGrp="1"/>
          </p:cNvSpPr>
          <p:nvPr>
            <p:ph idx="1"/>
          </p:nvPr>
        </p:nvSpPr>
        <p:spPr>
          <a:xfrm>
            <a:off x="693615" y="1600200"/>
            <a:ext cx="7766539" cy="4525963"/>
          </a:xfrm>
          <a:solidFill>
            <a:srgbClr val="FFFF00"/>
          </a:solidFill>
        </p:spPr>
        <p:txBody>
          <a:bodyPr>
            <a:normAutofit fontScale="77500" lnSpcReduction="20000"/>
          </a:bodyPr>
          <a:lstStyle/>
          <a:p>
            <a:pPr marL="0" indent="0" algn="just">
              <a:buNone/>
            </a:pPr>
            <a:r>
              <a:rPr lang="es-EC" dirty="0">
                <a:solidFill>
                  <a:srgbClr val="000000"/>
                </a:solidFill>
                <a:latin typeface="Gotham Extra Light"/>
                <a:cs typeface="Gotham Extra Light"/>
              </a:rPr>
              <a:t>Mediante un estudio de investigación descriptiva, se analiza que piensa la comunidad cuando hablamos de las redes sociales, que influencia tiene en su decisión política la información que se expone en estos sistemas, si creen que el acoso electrónico de orden político está latente y que es influenciado por los partidos políticos del Ecuador. La recolección de datos es estructurada y cuenta con un formulario formal, las preguntas cuentan con un orden determinado y como técnica la encuesta personal. La investigación es directa, debido que las preguntas denotan claramente el objetivo de la investigación.</a:t>
            </a:r>
            <a:endParaRPr lang="es-ES_tradnl" dirty="0">
              <a:solidFill>
                <a:srgbClr val="000000"/>
              </a:solidFill>
              <a:latin typeface="Gotham Extra Light"/>
              <a:cs typeface="Gotham Extra Light"/>
            </a:endParaRPr>
          </a:p>
          <a:p>
            <a:endParaRPr lang="es-ES" dirty="0">
              <a:latin typeface="Gotham Extra Light"/>
              <a:cs typeface="Gotham Extra Light"/>
            </a:endParaRPr>
          </a:p>
        </p:txBody>
      </p:sp>
    </p:spTree>
    <p:extLst>
      <p:ext uri="{BB962C8B-B14F-4D97-AF65-F5344CB8AC3E}">
        <p14:creationId xmlns:p14="http://schemas.microsoft.com/office/powerpoint/2010/main" val="41623299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7538"/>
          </a:xfrm>
          <a:prstGeom prst="rect">
            <a:avLst/>
          </a:prstGeom>
        </p:spPr>
      </p:pic>
      <p:sp>
        <p:nvSpPr>
          <p:cNvPr id="2" name="Título 1"/>
          <p:cNvSpPr>
            <a:spLocks noGrp="1"/>
          </p:cNvSpPr>
          <p:nvPr>
            <p:ph type="title"/>
          </p:nvPr>
        </p:nvSpPr>
        <p:spPr/>
        <p:txBody>
          <a:bodyPr/>
          <a:lstStyle/>
          <a:p>
            <a:r>
              <a:rPr lang="es-ES" dirty="0" smtClean="0">
                <a:latin typeface="Gotham Black"/>
                <a:cs typeface="Gotham Black"/>
              </a:rPr>
              <a:t>Resultados</a:t>
            </a:r>
            <a:endParaRPr lang="es-ES" dirty="0">
              <a:latin typeface="Gotham Black"/>
              <a:cs typeface="Gotham Black"/>
            </a:endParaRPr>
          </a:p>
        </p:txBody>
      </p:sp>
      <p:sp>
        <p:nvSpPr>
          <p:cNvPr id="3" name="Marcador de contenido 2"/>
          <p:cNvSpPr>
            <a:spLocks noGrp="1"/>
          </p:cNvSpPr>
          <p:nvPr>
            <p:ph idx="1"/>
          </p:nvPr>
        </p:nvSpPr>
        <p:spPr/>
        <p:txBody>
          <a:bodyPr/>
          <a:lstStyle/>
          <a:p>
            <a:pPr marL="0" indent="0">
              <a:buNone/>
            </a:pPr>
            <a:r>
              <a:rPr lang="es-ES_tradnl" dirty="0">
                <a:latin typeface="Gotham Light"/>
                <a:cs typeface="Gotham Light"/>
              </a:rPr>
              <a:t>¿Cuál de las siguientes redes sociales usted frecuenta constantemente?</a:t>
            </a:r>
          </a:p>
          <a:p>
            <a:endParaRPr lang="es-ES" dirty="0">
              <a:latin typeface="Gotham Light"/>
              <a:cs typeface="Gotham Light"/>
            </a:endParaRPr>
          </a:p>
        </p:txBody>
      </p:sp>
      <p:pic>
        <p:nvPicPr>
          <p:cNvPr id="6" name="Imagen 5"/>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57200" y="2975806"/>
            <a:ext cx="4133215" cy="3309620"/>
          </a:xfrm>
          <a:prstGeom prst="rect">
            <a:avLst/>
          </a:prstGeom>
          <a:noFill/>
          <a:ln>
            <a:noFill/>
          </a:ln>
        </p:spPr>
      </p:pic>
      <p:sp>
        <p:nvSpPr>
          <p:cNvPr id="7" name="Rectángulo 6"/>
          <p:cNvSpPr/>
          <p:nvPr/>
        </p:nvSpPr>
        <p:spPr>
          <a:xfrm>
            <a:off x="4933462" y="3303286"/>
            <a:ext cx="4093308" cy="1754327"/>
          </a:xfrm>
          <a:prstGeom prst="rect">
            <a:avLst/>
          </a:prstGeom>
        </p:spPr>
        <p:txBody>
          <a:bodyPr wrap="square">
            <a:spAutoFit/>
          </a:bodyPr>
          <a:lstStyle/>
          <a:p>
            <a:pPr algn="just"/>
            <a:r>
              <a:rPr lang="es-ES_tradnl" dirty="0">
                <a:latin typeface="Gotham Extra Light"/>
                <a:cs typeface="Gotham Extra Light"/>
              </a:rPr>
              <a:t>Según (Facebook, 2015) en el Ecuador existen 8´200.000 personas que usan esta red social, dicha cantidad representa a los hombres y mujeres de 13 años a 65+.</a:t>
            </a:r>
          </a:p>
        </p:txBody>
      </p:sp>
    </p:spTree>
    <p:extLst>
      <p:ext uri="{BB962C8B-B14F-4D97-AF65-F5344CB8AC3E}">
        <p14:creationId xmlns:p14="http://schemas.microsoft.com/office/powerpoint/2010/main" val="3688952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5-03-19 a la(s) 11.1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7538"/>
          </a:xfrm>
          <a:prstGeom prst="rect">
            <a:avLst/>
          </a:prstGeom>
        </p:spPr>
      </p:pic>
      <p:sp>
        <p:nvSpPr>
          <p:cNvPr id="3" name="Marcador de contenido 2"/>
          <p:cNvSpPr>
            <a:spLocks noGrp="1"/>
          </p:cNvSpPr>
          <p:nvPr>
            <p:ph idx="1"/>
          </p:nvPr>
        </p:nvSpPr>
        <p:spPr>
          <a:xfrm>
            <a:off x="437509" y="681893"/>
            <a:ext cx="8393897" cy="1037492"/>
          </a:xfrm>
        </p:spPr>
        <p:txBody>
          <a:bodyPr>
            <a:noAutofit/>
          </a:bodyPr>
          <a:lstStyle/>
          <a:p>
            <a:pPr marL="0" indent="0">
              <a:buNone/>
            </a:pPr>
            <a:r>
              <a:rPr lang="es-ES_tradnl" dirty="0">
                <a:latin typeface="Gotham Light"/>
                <a:cs typeface="Gotham Light"/>
              </a:rPr>
              <a:t>¿Qué temas tienen mayor relevancia al momento de interactuar en la red social?</a:t>
            </a:r>
            <a:r>
              <a:rPr lang="es-ES_tradnl" dirty="0" smtClean="0">
                <a:effectLst/>
                <a:latin typeface="Gotham Light"/>
                <a:cs typeface="Gotham Light"/>
              </a:rPr>
              <a:t> </a:t>
            </a:r>
            <a:endParaRPr lang="es-ES" dirty="0">
              <a:latin typeface="Gotham Light"/>
              <a:cs typeface="Gotham Light"/>
            </a:endParaRPr>
          </a:p>
        </p:txBody>
      </p:sp>
      <p:pic>
        <p:nvPicPr>
          <p:cNvPr id="5" name="Imagen 4"/>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944745" y="2598739"/>
            <a:ext cx="3742055" cy="2995930"/>
          </a:xfrm>
          <a:prstGeom prst="rect">
            <a:avLst/>
          </a:prstGeom>
          <a:noFill/>
          <a:ln>
            <a:noFill/>
          </a:ln>
        </p:spPr>
      </p:pic>
      <p:sp>
        <p:nvSpPr>
          <p:cNvPr id="6" name="Rectángulo 5"/>
          <p:cNvSpPr/>
          <p:nvPr/>
        </p:nvSpPr>
        <p:spPr>
          <a:xfrm>
            <a:off x="156308" y="2391942"/>
            <a:ext cx="4572000" cy="3693319"/>
          </a:xfrm>
          <a:prstGeom prst="rect">
            <a:avLst/>
          </a:prstGeom>
        </p:spPr>
        <p:txBody>
          <a:bodyPr>
            <a:spAutoFit/>
          </a:bodyPr>
          <a:lstStyle/>
          <a:p>
            <a:pPr algn="just"/>
            <a:r>
              <a:rPr lang="es-ES_tradnl" dirty="0">
                <a:latin typeface="Gotham Extra Light"/>
                <a:cs typeface="Gotham Extra Light"/>
              </a:rPr>
              <a:t>Según (Facebook, 2015) de todos los usuarios de dicha red social en el Ecuador, 3´200.000 personas han expresado interés o les gusta páginas relacionadas con cuestiones políticas y sociales; 6´000.000 de personas han mostrado interés o les gusta las páginas relacionadas con diversión y entretenimiento; 5´200.000 de personas les interesa temas relacionados con la moda; y 3´000.000 de personas han expresado interés en temas de salud.</a:t>
            </a:r>
          </a:p>
        </p:txBody>
      </p:sp>
    </p:spTree>
    <p:extLst>
      <p:ext uri="{BB962C8B-B14F-4D97-AF65-F5344CB8AC3E}">
        <p14:creationId xmlns:p14="http://schemas.microsoft.com/office/powerpoint/2010/main" val="1734416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TotalTime>
  <Words>1439</Words>
  <Application>Microsoft Macintosh PowerPoint</Application>
  <PresentationFormat>Presentación en pantalla (4:3)</PresentationFormat>
  <Paragraphs>62</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DEPARTAMENTO DE CIENCIAS ECONÓMICAS, ADMINISTRATIVAS Y DE COMERCIO     CARRERA DE INGENIERÍA EN MERCADOTÉCNIA     TESIS PREVIO A LA OBTENCIÓN DEL TÍTULO DE INGENIERO EN MERCADOTÉCNIA     TEMA:  USO DE LAS REDES SOCIALES EN EL MARKETING POLÍTICO     AUTOR: ANDINO PONTÓN, MIRTHA PATRICIA    DIRECTOR: ING. QUINTANA, ARMANDO   CO-DIRECTOR: DR. SOASTI, MARCO      SANGOLQUÍ 2015 </vt:lpstr>
      <vt:lpstr>Uso de las redes sociales en el marketing político</vt:lpstr>
      <vt:lpstr>Resumen</vt:lpstr>
      <vt:lpstr>INTRODUCCIÓN</vt:lpstr>
      <vt:lpstr>Presentación de PowerPoint</vt:lpstr>
      <vt:lpstr>Objetivos</vt:lpstr>
      <vt:lpstr>Metodología</vt:lpstr>
      <vt:lpstr>Resultados</vt:lpstr>
      <vt:lpstr>Presentación de PowerPoint</vt:lpstr>
      <vt:lpstr>¿Usted se entera de los acontecimientos políticos por medio de las redes sociales? </vt:lpstr>
      <vt:lpstr>¿La información expuesta en las redes sociales genera credibilidad?</vt:lpstr>
      <vt:lpstr>¿Tiene algún efecto en su decisión política la información que se genera en las redes sociales?</vt:lpstr>
      <vt:lpstr>¿Cree usted que el acoso electrónico de orden político se genera en las redes sociales?</vt:lpstr>
      <vt:lpstr>Discusiones</vt:lpstr>
      <vt:lpstr>La problemática de la teoría de información de Shannon y Wiener se ha resuelto con las redes sociales.</vt:lpstr>
      <vt:lpstr>Las teorías de comunicación han sido tergiversadas en las redes sociales.</vt:lpstr>
      <vt:lpstr>Lista de referencias</vt:lpstr>
      <vt:lpstr>GRACIAS</vt:lpstr>
    </vt:vector>
  </TitlesOfParts>
  <Company>Medaglia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INGENIERÍA EN MERCADOTÉCNIA     TESIS PREVIO A LA OBTENCIÓN DEL TÍTULO DE INGENIERO EN MERCADOTÉCNIA     TEMA:  USO DE LAS REDES SOCIALES EN EL MARKETING POLÍTICO     AUTOR: ANDINO PONTÓN, MIRTHA PATRICIA    DIRECTOR: ING. QUINTANA, ARMANDO   CO-DIRECTOR: DR. SOASTI, MARCO      SANGOLQUÍ 2015 </dc:title>
  <dc:creator>Mirty Andino</dc:creator>
  <cp:lastModifiedBy>Mirty Andino</cp:lastModifiedBy>
  <cp:revision>11</cp:revision>
  <dcterms:created xsi:type="dcterms:W3CDTF">2015-03-19T15:27:01Z</dcterms:created>
  <dcterms:modified xsi:type="dcterms:W3CDTF">2015-03-23T16:01:53Z</dcterms:modified>
</cp:coreProperties>
</file>