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4" r:id="rId1"/>
  </p:sldMasterIdLst>
  <p:sldIdLst>
    <p:sldId id="257" r:id="rId2"/>
    <p:sldId id="267" r:id="rId3"/>
    <p:sldId id="268" r:id="rId4"/>
    <p:sldId id="269" r:id="rId5"/>
    <p:sldId id="270"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7" r:id="rId61"/>
    <p:sldId id="328" r:id="rId62"/>
    <p:sldId id="329" r:id="rId63"/>
    <p:sldId id="330" r:id="rId64"/>
    <p:sldId id="331" r:id="rId6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76"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191160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2537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3342215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3161556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2871723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187139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4160393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37135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164804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254404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789268-3325-40D8-8B28-314D521A9B2A}" type="datetimeFigureOut">
              <a:rPr lang="es-EC" smtClean="0"/>
              <a:t>05/02/2015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F0B560E-D997-4E96-BD8B-0F776A710252}" type="slidenum">
              <a:rPr lang="es-EC" smtClean="0"/>
              <a:t>‹Nº›</a:t>
            </a:fld>
            <a:endParaRPr lang="es-EC"/>
          </a:p>
        </p:txBody>
      </p:sp>
    </p:spTree>
    <p:extLst>
      <p:ext uri="{BB962C8B-B14F-4D97-AF65-F5344CB8AC3E}">
        <p14:creationId xmlns:p14="http://schemas.microsoft.com/office/powerpoint/2010/main" val="180262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89268-3325-40D8-8B28-314D521A9B2A}" type="datetimeFigureOut">
              <a:rPr lang="es-EC" smtClean="0"/>
              <a:t>05/02/2015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B560E-D997-4E96-BD8B-0F776A710252}" type="slidenum">
              <a:rPr lang="es-EC" smtClean="0"/>
              <a:t>‹Nº›</a:t>
            </a:fld>
            <a:endParaRPr lang="es-EC"/>
          </a:p>
        </p:txBody>
      </p:sp>
    </p:spTree>
    <p:extLst>
      <p:ext uri="{BB962C8B-B14F-4D97-AF65-F5344CB8AC3E}">
        <p14:creationId xmlns:p14="http://schemas.microsoft.com/office/powerpoint/2010/main" val="3653525965"/>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Hoja_de_c_lculo_de_Microsoft_Excel_97-20031.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oleObject" Target="../embeddings/Hoja_de_c_lculo_de_Microsoft_Excel_97-20032.xls"/><Relationship Id="rId4" Type="http://schemas.openxmlformats.org/officeDocument/2006/relationships/image" Target="../media/image15.emf"/></Relationships>
</file>

<file path=ppt/slides/_rels/slide3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7.png"/><Relationship Id="rId4" Type="http://schemas.openxmlformats.org/officeDocument/2006/relationships/oleObject" Target="../embeddings/Hoja_de_c_lculo_de_Microsoft_Excel_97-20033.xls"/></Relationships>
</file>

<file path=ppt/slides/_rels/slide4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Invitado\Desktop\ayudas\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3407"/>
            <a:ext cx="9144000" cy="7101407"/>
          </a:xfrm>
          <a:prstGeom prst="rect">
            <a:avLst/>
          </a:prstGeom>
          <a:noFill/>
          <a:ln>
            <a:noFill/>
          </a:ln>
          <a:effectLst/>
          <a:scene3d>
            <a:camera prst="orthographicFront">
              <a:rot lat="0" lon="0" rev="0"/>
            </a:camera>
            <a:lightRig rig="chilly" dir="t">
              <a:rot lat="0" lon="0" rev="18480000"/>
            </a:lightRig>
          </a:scene3d>
          <a:sp3d prstMaterial="clear">
            <a:bevelT h="63500"/>
          </a:sp3d>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662880" y="908720"/>
            <a:ext cx="8229600" cy="5688632"/>
          </a:xfrm>
        </p:spPr>
        <p:txBody>
          <a:bodyPr>
            <a:normAutofit fontScale="92500" lnSpcReduction="10000"/>
          </a:bodyPr>
          <a:lstStyle/>
          <a:p>
            <a:pPr marL="0" indent="0" algn="ctr">
              <a:buNone/>
            </a:pPr>
            <a:r>
              <a:rPr lang="es-EC" sz="2600" b="1" dirty="0" smtClean="0">
                <a:latin typeface="Arial" panose="020B0604020202020204" pitchFamily="34" charset="0"/>
                <a:cs typeface="Arial" panose="020B0604020202020204" pitchFamily="34" charset="0"/>
              </a:rPr>
              <a:t>VICERRECTORADO DE INVESTIGACIÓN INNOVACIÓN Y TRANSFERENCIA DE TECNOLOGÍA</a:t>
            </a:r>
          </a:p>
          <a:p>
            <a:pPr marL="0" indent="0" algn="ctr">
              <a:buNone/>
            </a:pPr>
            <a:endParaRPr lang="es-EC" sz="2400" b="1" dirty="0">
              <a:latin typeface="Arial" panose="020B0604020202020204" pitchFamily="34" charset="0"/>
              <a:cs typeface="Arial" panose="020B0604020202020204" pitchFamily="34" charset="0"/>
            </a:endParaRPr>
          </a:p>
          <a:p>
            <a:pPr marL="0" indent="0" algn="ctr">
              <a:buNone/>
            </a:pPr>
            <a:r>
              <a:rPr lang="es-EC" sz="2200" b="1" dirty="0" smtClean="0">
                <a:latin typeface="Arial" panose="020B0604020202020204" pitchFamily="34" charset="0"/>
                <a:cs typeface="Arial" panose="020B0604020202020204" pitchFamily="34" charset="0"/>
              </a:rPr>
              <a:t>CENTRO DE POSTGRADOS</a:t>
            </a:r>
          </a:p>
          <a:p>
            <a:pPr marL="0" indent="0" algn="ctr">
              <a:buNone/>
            </a:pPr>
            <a:r>
              <a:rPr lang="es-EC" sz="2200" b="1" dirty="0" smtClean="0">
                <a:latin typeface="Arial" panose="020B0604020202020204" pitchFamily="34" charset="0"/>
                <a:cs typeface="Arial" panose="020B0604020202020204" pitchFamily="34" charset="0"/>
              </a:rPr>
              <a:t>DEPARTAMENTO DE CIENCIAS HUMANAS Y SOCIALES</a:t>
            </a:r>
          </a:p>
          <a:p>
            <a:pPr marL="0" indent="0" algn="ctr">
              <a:buNone/>
            </a:pPr>
            <a:r>
              <a:rPr lang="es-EC" sz="2000" b="1" dirty="0" smtClean="0">
                <a:latin typeface="Arial" panose="020B0604020202020204" pitchFamily="34" charset="0"/>
                <a:cs typeface="Arial" panose="020B0604020202020204" pitchFamily="34" charset="0"/>
              </a:rPr>
              <a:t>MAESTRÍA EN DOCENCIA UNIVERSITARIA</a:t>
            </a:r>
          </a:p>
          <a:p>
            <a:pPr marL="0" indent="0" algn="ctr">
              <a:buNone/>
            </a:pPr>
            <a:endParaRPr lang="es-EC" sz="2400" b="1" dirty="0">
              <a:latin typeface="Arial" panose="020B0604020202020204" pitchFamily="34" charset="0"/>
              <a:cs typeface="Arial" panose="020B0604020202020204" pitchFamily="34" charset="0"/>
            </a:endParaRPr>
          </a:p>
          <a:p>
            <a:pPr marL="0" indent="0" algn="ctr">
              <a:buNone/>
            </a:pPr>
            <a:r>
              <a:rPr lang="es-EC" sz="1700" b="1" dirty="0" smtClean="0">
                <a:latin typeface="Arial" panose="020B0604020202020204" pitchFamily="34" charset="0"/>
                <a:cs typeface="Arial" panose="020B0604020202020204" pitchFamily="34" charset="0"/>
              </a:rPr>
              <a:t>TESIS DE GRADO</a:t>
            </a:r>
            <a:endParaRPr lang="es-EC" sz="1700" b="1" dirty="0">
              <a:latin typeface="Arial" panose="020B0604020202020204" pitchFamily="34" charset="0"/>
              <a:cs typeface="Arial" panose="020B0604020202020204" pitchFamily="34" charset="0"/>
            </a:endParaRPr>
          </a:p>
          <a:p>
            <a:pPr marL="0" indent="0" algn="ctr">
              <a:buNone/>
            </a:pPr>
            <a:r>
              <a:rPr lang="es-EC" sz="1700" b="1" dirty="0" smtClean="0">
                <a:latin typeface="Arial" panose="020B0604020202020204" pitchFamily="34" charset="0"/>
                <a:cs typeface="Arial" panose="020B0604020202020204" pitchFamily="34" charset="0"/>
              </a:rPr>
              <a:t>TEMA</a:t>
            </a:r>
          </a:p>
          <a:p>
            <a:pPr marL="0" indent="0" algn="ctr">
              <a:buNone/>
            </a:pPr>
            <a:endParaRPr lang="es-EC" sz="1900" b="1" dirty="0">
              <a:latin typeface="Arial" panose="020B0604020202020204" pitchFamily="34" charset="0"/>
              <a:cs typeface="Arial" panose="020B0604020202020204" pitchFamily="34" charset="0"/>
            </a:endParaRPr>
          </a:p>
          <a:p>
            <a:pPr marL="0" indent="0" algn="ctr">
              <a:buNone/>
            </a:pPr>
            <a:r>
              <a:rPr lang="es-ES" sz="1600" b="1" dirty="0" smtClean="0">
                <a:latin typeface="Arial" panose="020B0604020202020204" pitchFamily="34" charset="0"/>
                <a:cs typeface="Arial" panose="020B0604020202020204" pitchFamily="34" charset="0"/>
              </a:rPr>
              <a:t>“</a:t>
            </a:r>
            <a:r>
              <a:rPr lang="es-ES" sz="1700" b="1" cap="small" dirty="0">
                <a:solidFill>
                  <a:prstClr val="black"/>
                </a:solidFill>
                <a:latin typeface="Arial" pitchFamily="34" charset="0"/>
                <a:ea typeface="Times New Roman"/>
                <a:cs typeface="Arial" pitchFamily="34" charset="0"/>
              </a:rPr>
              <a:t>ESTUDIO COMPARATIVO DEL DESEMPEÑO ACADÉMICO DE LOS DOCENTES QUE LABORAN EN FORMA PARALELA BAJO LOS MODELOS TRADICIONAL Y POR COMPETENCIAS Y SU INCIDENCIA EN EL PROCESO DE APRENDIZAJE DE LOS ESTUDIANTES DE LA CARRERA DE INGENIERÍA CIVIL DE LA ESPE Y PROPUESTA ALTERNATIVA</a:t>
            </a:r>
            <a:r>
              <a:rPr lang="es-ES" sz="1800" b="1" cap="small" dirty="0" smtClean="0">
                <a:solidFill>
                  <a:prstClr val="black"/>
                </a:solidFill>
                <a:latin typeface="Arial" pitchFamily="34" charset="0"/>
                <a:ea typeface="Times New Roman"/>
                <a:cs typeface="Arial" pitchFamily="34" charset="0"/>
              </a:rPr>
              <a:t>.</a:t>
            </a:r>
            <a:r>
              <a:rPr lang="es-ES" sz="1600" b="1" dirty="0" smtClean="0">
                <a:latin typeface="Arial" panose="020B0604020202020204" pitchFamily="34" charset="0"/>
                <a:cs typeface="Arial" panose="020B0604020202020204" pitchFamily="34" charset="0"/>
              </a:rPr>
              <a:t>”</a:t>
            </a:r>
          </a:p>
          <a:p>
            <a:pPr marL="0" indent="0" algn="ctr">
              <a:lnSpc>
                <a:spcPct val="200000"/>
              </a:lnSpc>
              <a:buNone/>
            </a:pPr>
            <a:r>
              <a:rPr lang="es-EC" sz="1300" b="1" dirty="0" smtClean="0">
                <a:latin typeface="Arial" panose="020B0604020202020204" pitchFamily="34" charset="0"/>
                <a:cs typeface="Arial" panose="020B0604020202020204" pitchFamily="34" charset="0"/>
              </a:rPr>
              <a:t>AUTOR: ING. JORGE OSWALDO ZUÑIGA GALLEGOS</a:t>
            </a:r>
          </a:p>
          <a:p>
            <a:pPr marL="0" indent="0" algn="ctr">
              <a:lnSpc>
                <a:spcPct val="200000"/>
              </a:lnSpc>
              <a:buNone/>
            </a:pPr>
            <a:r>
              <a:rPr lang="es-EC" sz="1300" b="1" dirty="0" smtClean="0">
                <a:latin typeface="Arial" panose="020B0604020202020204" pitchFamily="34" charset="0"/>
                <a:cs typeface="Arial" panose="020B0604020202020204" pitchFamily="34" charset="0"/>
              </a:rPr>
              <a:t>DIRECTORA: MAGISTER PAULINA ORTIZ.</a:t>
            </a:r>
          </a:p>
          <a:p>
            <a:pPr marL="0" indent="0" algn="ctr">
              <a:lnSpc>
                <a:spcPct val="200000"/>
              </a:lnSpc>
              <a:buNone/>
            </a:pPr>
            <a:endParaRPr lang="es-EC"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639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980728"/>
            <a:ext cx="6838528" cy="4752528"/>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0"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MODELO BASADO EN COMPETENCIAS</a:t>
            </a:r>
          </a:p>
          <a:p>
            <a:pPr marL="0" marR="0" lvl="0" indent="0"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0"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Características del Modelo Educativo basado en Competencias, definido en el documento para su aplicación en la ESPE:</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 </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285750" marR="0" lvl="0" indent="-28575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El modelo facilita en proceso educativo centrado en el estudiante. </a:t>
            </a:r>
          </a:p>
          <a:p>
            <a:pPr marL="285750" marR="0" lvl="0" indent="-28575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El modelo educativo refleja una concepción integral de la formación con servicios educativos flexibles, </a:t>
            </a:r>
            <a:r>
              <a:rPr kumimoji="0" lang="es-ES" sz="1800" b="1" i="0" u="none" strike="noStrike" kern="1200" cap="none" spc="0" normalizeH="0" baseline="0" noProof="0" dirty="0" err="1" smtClean="0">
                <a:ln>
                  <a:noFill/>
                </a:ln>
                <a:solidFill>
                  <a:sysClr val="windowText" lastClr="000000"/>
                </a:solidFill>
                <a:effectLst/>
                <a:uLnTx/>
                <a:uFillTx/>
                <a:latin typeface="Arial" pitchFamily="34" charset="0"/>
                <a:ea typeface="Times New Roman"/>
                <a:cs typeface="Arial" pitchFamily="34" charset="0"/>
              </a:rPr>
              <a:t>multi</a:t>
            </a: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 inter, transdisciplinarios y polivalentes, concordantes con los avances del conocimiento y los cambios en las necesidades del estudiante y la sociedad.</a:t>
            </a:r>
            <a:endParaRPr kumimoji="0" lang="es-EC" sz="1800" b="1" i="0" u="none" strike="noStrike" kern="1200" cap="none" spc="0" normalizeH="0" baseline="0" noProof="0" dirty="0">
              <a:ln>
                <a:noFill/>
              </a:ln>
              <a:solidFill>
                <a:sysClr val="windowText" lastClr="000000"/>
              </a:solidFill>
              <a:effectLst/>
              <a:uLnTx/>
              <a:uFillTx/>
              <a:latin typeface="Arial" pitchFamily="34" charset="0"/>
              <a:ea typeface="Times New Roman"/>
              <a:cs typeface="Arial" pitchFamily="34" charset="0"/>
            </a:endParaRPr>
          </a:p>
        </p:txBody>
      </p:sp>
    </p:spTree>
    <p:extLst>
      <p:ext uri="{BB962C8B-B14F-4D97-AF65-F5344CB8AC3E}">
        <p14:creationId xmlns:p14="http://schemas.microsoft.com/office/powerpoint/2010/main" val="33718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052736"/>
            <a:ext cx="6910536" cy="5322186"/>
          </a:xfrm>
          <a:prstGeom prst="rect">
            <a:avLst/>
          </a:prstGeom>
        </p:spPr>
        <p:txBody>
          <a:bodyPr vert="horz">
            <a:normAutofit fontScale="925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S" sz="1800" b="1" i="0" u="none" strike="noStrike" kern="1200" cap="none" spc="0" normalizeH="0" baseline="0" noProof="0" dirty="0" smtClean="0">
                <a:ln>
                  <a:noFill/>
                </a:ln>
                <a:solidFill>
                  <a:prstClr val="black"/>
                </a:solidFill>
                <a:effectLst/>
                <a:uLnTx/>
                <a:uFillTx/>
                <a:latin typeface="Arial" pitchFamily="34" charset="0"/>
                <a:ea typeface="Times New Roman"/>
                <a:cs typeface="Arial" pitchFamily="34" charset="0"/>
              </a:rPr>
              <a:t>La docencia está encargada a facilitadores del aprendizaje, los mismos que aprenden cotidianamente a través de su práctica pedagógica, permanentemente actualizados y vinculados con los sectores productivos y de servicios.</a:t>
            </a: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El modelo motiva a los estudiantes a ser constructores de su propio aprendizaje integral.</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Forma profesionales que ocupan posiciones de liderazgo y su desempeño es socialmente comprometido y reconocido en la sociedad.</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Facilita procesos formativos, de investigación y vinculación con la colectividad, orbitados hacia áreas científicas, humanísticas y tecnológicas de alto impacto social.</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endParaRPr kumimoji="0" lang="es-EC" sz="1500" b="1" i="0" u="none" strike="noStrike" kern="1200" cap="none" spc="0" normalizeH="0" baseline="0" noProof="0" dirty="0" smtClean="0">
              <a:ln>
                <a:noFill/>
              </a:ln>
              <a:solidFill>
                <a:prstClr val="black"/>
              </a:solidFill>
              <a:effectLst/>
              <a:uLnTx/>
              <a:uFillTx/>
              <a:latin typeface="Arial" pitchFamily="34" charset="0"/>
              <a:ea typeface="Times New Roman"/>
              <a:cs typeface="Arial" pitchFamily="34" charset="0"/>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248244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96752"/>
            <a:ext cx="6910536" cy="4896544"/>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Considera la vinculación con la colectividad permitiendo y fomentando la transferencia tecnológica.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Facilita la incorporación de las Tecnologías de Información y la Comunicación (</a:t>
            </a:r>
            <a:r>
              <a:rPr kumimoji="0" lang="es-ES" sz="1800" b="1" i="0" u="none" strike="noStrike" kern="1200" cap="none" spc="0" normalizeH="0" baseline="0" noProof="0" dirty="0" err="1" smtClean="0">
                <a:ln>
                  <a:noFill/>
                </a:ln>
                <a:solidFill>
                  <a:sysClr val="windowText" lastClr="000000"/>
                </a:solidFill>
                <a:effectLst/>
                <a:uLnTx/>
                <a:uFillTx/>
                <a:latin typeface="Arial"/>
                <a:ea typeface="Times New Roman"/>
                <a:cs typeface="+mn-cs"/>
              </a:rPr>
              <a:t>TIC´s</a:t>
            </a: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 en las ofertas educativas de la Institución.</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Considera al docente como eje dinamizador del proceso de formación de los nuevos profesionales.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Promueve el uso racional de la información científica que se produce en el mundo, la adopción crítica y ética de las mismas, para utilizarla en las necesidades de la formación profesional.</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Incentiva el trabajo en equipo en actividades relacionadas con las funciones universitarias.</a:t>
            </a:r>
            <a:endParaRPr kumimoji="0" lang="es-EC" sz="1800" b="1" i="0" u="none" strike="noStrike" kern="1200" cap="none" spc="0" normalizeH="0" baseline="0" noProof="0" dirty="0">
              <a:ln>
                <a:noFill/>
              </a:ln>
              <a:solidFill>
                <a:sysClr val="windowText" lastClr="000000"/>
              </a:solidFill>
              <a:effectLst/>
              <a:uLnTx/>
              <a:uFillTx/>
              <a:latin typeface="Times New Roman"/>
              <a:ea typeface="Times New Roman"/>
              <a:cs typeface="+mn-cs"/>
            </a:endParaRPr>
          </a:p>
        </p:txBody>
      </p:sp>
    </p:spTree>
    <p:extLst>
      <p:ext uri="{BB962C8B-B14F-4D97-AF65-F5344CB8AC3E}">
        <p14:creationId xmlns:p14="http://schemas.microsoft.com/office/powerpoint/2010/main" val="2238908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7056784" cy="5472608"/>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Potencia el desarrollo de las capacidades intelectuales superiores en los estudiantes tales como: reflexión, análisis, síntesis, generalización, abstracción, autonomía, pensamiento crítico y propositivo, pensamiento formal, manejo de información múltiple y desarrollo emocional.</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Facilita procesos administrativos y académicos eficientes y eficaces, que garantizan la calidad y la pertinencia en todos los ámbitos del trabajo institucional.</a:t>
            </a:r>
          </a:p>
          <a:p>
            <a:pPr marL="342900" marR="0" lvl="0" indent="-342900" algn="just" defTabSz="914400" rtl="0" eaLnBrk="1" fontAlgn="auto" latinLnBrk="0" hangingPunct="1">
              <a:lnSpc>
                <a:spcPct val="150000"/>
              </a:lnSpc>
              <a:spcBef>
                <a:spcPts val="0"/>
              </a:spcBef>
              <a:spcAft>
                <a:spcPts val="0"/>
              </a:spcAft>
              <a:buClr>
                <a:sysClr val="windowText" lastClr="000000"/>
              </a:buClr>
              <a:buSzTx/>
              <a:buFont typeface="Wingdings" pitchFamily="2" charset="2"/>
              <a:buChar char="§"/>
              <a:tabLst/>
              <a:defRPr/>
            </a:pPr>
            <a:r>
              <a:rPr kumimoji="0" lang="es-ES" sz="1800" b="1" i="0" u="none" strike="noStrike" kern="1200" cap="none" spc="0" normalizeH="0" baseline="0" noProof="0" dirty="0" smtClean="0">
                <a:ln>
                  <a:noFill/>
                </a:ln>
                <a:solidFill>
                  <a:prstClr val="black"/>
                </a:solidFill>
                <a:effectLst/>
                <a:uLnTx/>
                <a:uFillTx/>
                <a:latin typeface="Arial"/>
                <a:ea typeface="Times New Roman"/>
                <a:cs typeface="+mn-cs"/>
              </a:rPr>
              <a:t>En lo referente a la evaluación, </a:t>
            </a:r>
            <a:r>
              <a:rPr kumimoji="0" lang="es-EC" sz="1800" b="1" i="0" u="none" strike="noStrike" kern="1200" cap="none" spc="0" normalizeH="0" baseline="0" noProof="0" dirty="0" smtClean="0">
                <a:ln>
                  <a:noFill/>
                </a:ln>
                <a:solidFill>
                  <a:prstClr val="black"/>
                </a:solidFill>
                <a:effectLst/>
                <a:uLnTx/>
                <a:uFillTx/>
                <a:latin typeface="Arial"/>
                <a:ea typeface="Times New Roman"/>
                <a:cs typeface="+mn-cs"/>
              </a:rPr>
              <a:t>La finalidad es determinar hasta qué punto ha quedado impresos los conocimientos transmitidos. La clasificación obedece a criterios uniformes sin tener en cuenta los procesos individuales.</a:t>
            </a:r>
            <a:endParaRPr kumimoji="0" lang="es-EC" sz="1800" b="1" i="0" u="none" strike="noStrike" kern="1200" cap="none" spc="0" normalizeH="0" baseline="0" noProof="0" dirty="0" smtClean="0">
              <a:ln>
                <a:noFill/>
              </a:ln>
              <a:solidFill>
                <a:prstClr val="black"/>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endParaRPr kumimoji="0" lang="es-EC" sz="1800" b="1"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Tree>
    <p:extLst>
      <p:ext uri="{BB962C8B-B14F-4D97-AF65-F5344CB8AC3E}">
        <p14:creationId xmlns:p14="http://schemas.microsoft.com/office/powerpoint/2010/main" val="2879482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6561" y="980728"/>
            <a:ext cx="6894512" cy="4662815"/>
          </a:xfrm>
          <a:prstGeom prst="rect">
            <a:avLst/>
          </a:prstGeom>
          <a:noFill/>
          <a:ln>
            <a:noFill/>
          </a:ln>
        </p:spPr>
        <p:txBody>
          <a:bodyPr wrap="square">
            <a:spAutoFit/>
          </a:bodyPr>
          <a:lstStyle/>
          <a:p>
            <a:pPr indent="252095" algn="just">
              <a:lnSpc>
                <a:spcPct val="150000"/>
              </a:lnSpc>
              <a:spcAft>
                <a:spcPts val="0"/>
              </a:spcAft>
            </a:pPr>
            <a:r>
              <a:rPr lang="es-EC" b="1" dirty="0" smtClean="0">
                <a:latin typeface="Arial"/>
                <a:ea typeface="Times New Roman"/>
              </a:rPr>
              <a:t>MODELO TRADICIONAL</a:t>
            </a:r>
            <a:endParaRPr lang="es-EC" dirty="0">
              <a:latin typeface="Times New Roman"/>
              <a:ea typeface="Times New Roman"/>
            </a:endParaRPr>
          </a:p>
          <a:p>
            <a:pPr indent="252095" algn="just">
              <a:lnSpc>
                <a:spcPct val="150000"/>
              </a:lnSpc>
              <a:spcAft>
                <a:spcPts val="0"/>
              </a:spcAft>
            </a:pPr>
            <a:endParaRPr lang="es-ES" dirty="0" smtClean="0">
              <a:latin typeface="Arial"/>
              <a:ea typeface="Times New Roman"/>
            </a:endParaRPr>
          </a:p>
          <a:p>
            <a:pPr indent="252095" algn="just">
              <a:lnSpc>
                <a:spcPct val="150000"/>
              </a:lnSpc>
              <a:spcAft>
                <a:spcPts val="0"/>
              </a:spcAft>
            </a:pPr>
            <a:r>
              <a:rPr lang="es-ES" b="1" dirty="0" smtClean="0">
                <a:latin typeface="Arial"/>
                <a:ea typeface="Times New Roman"/>
              </a:rPr>
              <a:t>De </a:t>
            </a:r>
            <a:r>
              <a:rPr lang="es-ES" b="1" dirty="0">
                <a:latin typeface="Arial"/>
                <a:ea typeface="Times New Roman"/>
              </a:rPr>
              <a:t>acuerdo a un </a:t>
            </a:r>
            <a:r>
              <a:rPr lang="es-ES" b="1" dirty="0" smtClean="0">
                <a:latin typeface="Arial"/>
                <a:ea typeface="Times New Roman"/>
              </a:rPr>
              <a:t>estudio realizado por Maribel </a:t>
            </a:r>
            <a:r>
              <a:rPr lang="es-ES" b="1" dirty="0">
                <a:latin typeface="Arial"/>
                <a:ea typeface="Times New Roman"/>
              </a:rPr>
              <a:t>Elena Morales de Casas, Chitré</a:t>
            </a:r>
            <a:r>
              <a:rPr lang="es-ES" b="1" dirty="0" smtClean="0">
                <a:latin typeface="Arial"/>
                <a:ea typeface="Times New Roman"/>
              </a:rPr>
              <a:t>. </a:t>
            </a:r>
            <a:r>
              <a:rPr lang="es-ES" b="1" dirty="0">
                <a:latin typeface="Arial"/>
                <a:ea typeface="Times New Roman"/>
              </a:rPr>
              <a:t>UNIVERSIDAD LATINA DE PANAMA. SEDE AZUERO, se determinaron que las principales características del Modelo Tradicional son:</a:t>
            </a:r>
            <a:endParaRPr lang="es-EC" b="1" dirty="0">
              <a:latin typeface="Times New Roman"/>
              <a:ea typeface="Times New Roman"/>
            </a:endParaRPr>
          </a:p>
          <a:p>
            <a:pPr indent="252095" algn="just">
              <a:lnSpc>
                <a:spcPct val="150000"/>
              </a:lnSpc>
              <a:spcAft>
                <a:spcPts val="0"/>
              </a:spcAft>
            </a:pPr>
            <a:r>
              <a:rPr lang="es-ES" b="1" dirty="0">
                <a:latin typeface="Arial"/>
                <a:ea typeface="Times New Roman"/>
              </a:rPr>
              <a:t> </a:t>
            </a:r>
            <a:endParaRPr lang="es-EC" b="1" dirty="0">
              <a:latin typeface="Times New Roman"/>
              <a:ea typeface="Times New Roman"/>
            </a:endParaRPr>
          </a:p>
          <a:p>
            <a:pPr marL="342900" lvl="0" indent="-342900" algn="just">
              <a:lnSpc>
                <a:spcPct val="150000"/>
              </a:lnSpc>
              <a:spcAft>
                <a:spcPts val="0"/>
              </a:spcAft>
              <a:buFont typeface="Symbol"/>
              <a:buChar char=""/>
            </a:pPr>
            <a:r>
              <a:rPr lang="es-EC" b="1" dirty="0" smtClean="0">
                <a:latin typeface="Arial"/>
                <a:ea typeface="Times New Roman"/>
              </a:rPr>
              <a:t>El </a:t>
            </a:r>
            <a:r>
              <a:rPr lang="es-EC" b="1" dirty="0">
                <a:latin typeface="Arial"/>
                <a:ea typeface="Times New Roman"/>
              </a:rPr>
              <a:t>estudiante se concibe como una tabla rasa sobre la que se va imprimiendo desde el exterior, saberes específicos</a:t>
            </a:r>
            <a:r>
              <a:rPr lang="es-ES" b="1" dirty="0">
                <a:latin typeface="Arial"/>
                <a:ea typeface="Times New Roman"/>
              </a:rPr>
              <a:t>.</a:t>
            </a:r>
            <a:endParaRPr lang="es-EC" b="1" dirty="0">
              <a:latin typeface="Times New Roman"/>
              <a:ea typeface="Times New Roman"/>
            </a:endParaRPr>
          </a:p>
          <a:p>
            <a:pPr marL="342900" lvl="0" indent="-342900" algn="just">
              <a:lnSpc>
                <a:spcPct val="150000"/>
              </a:lnSpc>
              <a:spcAft>
                <a:spcPts val="0"/>
              </a:spcAft>
              <a:buFont typeface="Symbol"/>
              <a:buChar char=""/>
            </a:pPr>
            <a:r>
              <a:rPr lang="es-EC" b="1" dirty="0">
                <a:latin typeface="Arial"/>
                <a:ea typeface="Times New Roman"/>
              </a:rPr>
              <a:t>La relación profesor- estudiante es vertical y excluyente, es decir, docente transmisor y estudiante receptor</a:t>
            </a:r>
            <a:r>
              <a:rPr lang="es-ES" b="1" dirty="0" smtClean="0">
                <a:latin typeface="Arial"/>
                <a:ea typeface="Times New Roman"/>
              </a:rPr>
              <a:t>.</a:t>
            </a:r>
            <a:endParaRPr lang="es-EC" b="1" dirty="0">
              <a:latin typeface="Times New Roman"/>
              <a:ea typeface="Times New Roman"/>
            </a:endParaRPr>
          </a:p>
        </p:txBody>
      </p:sp>
    </p:spTree>
    <p:extLst>
      <p:ext uri="{BB962C8B-B14F-4D97-AF65-F5344CB8AC3E}">
        <p14:creationId xmlns:p14="http://schemas.microsoft.com/office/powerpoint/2010/main" val="2991615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052736"/>
            <a:ext cx="6984776" cy="4247317"/>
          </a:xfrm>
          <a:prstGeom prst="rect">
            <a:avLst/>
          </a:prstGeom>
        </p:spPr>
        <p:txBody>
          <a:bodyPr wrap="square">
            <a:spAutoFit/>
          </a:bodyPr>
          <a:lstStyle/>
          <a:p>
            <a:pPr marL="342900" lvl="0" indent="-342900" algn="just">
              <a:lnSpc>
                <a:spcPct val="150000"/>
              </a:lnSpc>
              <a:spcAft>
                <a:spcPts val="0"/>
              </a:spcAft>
              <a:buFont typeface="Symbol"/>
              <a:buChar char=""/>
            </a:pPr>
            <a:r>
              <a:rPr lang="es-EC" b="1" dirty="0">
                <a:latin typeface="Arial"/>
                <a:ea typeface="Times New Roman"/>
              </a:rPr>
              <a:t>El aprendizaje tiene carácter acumulativo, sucesivo y continuo, por ello el conocimiento debe ser secuencial y organizado cronológicamente para lograr la instrucción</a:t>
            </a:r>
            <a:r>
              <a:rPr lang="es-ES" b="1" dirty="0">
                <a:latin typeface="Arial"/>
                <a:ea typeface="Times New Roman"/>
              </a:rPr>
              <a:t>.</a:t>
            </a:r>
            <a:endParaRPr lang="es-EC" b="1" dirty="0">
              <a:latin typeface="Times New Roman"/>
              <a:ea typeface="Times New Roman"/>
            </a:endParaRPr>
          </a:p>
          <a:p>
            <a:pPr marL="342900" lvl="0" indent="-342900" algn="just">
              <a:lnSpc>
                <a:spcPct val="150000"/>
              </a:lnSpc>
              <a:spcAft>
                <a:spcPts val="0"/>
              </a:spcAft>
              <a:buFont typeface="Symbol"/>
              <a:buChar char=""/>
            </a:pPr>
            <a:r>
              <a:rPr lang="es-EC" b="1" dirty="0">
                <a:latin typeface="Arial"/>
                <a:ea typeface="Times New Roman"/>
              </a:rPr>
              <a:t>La metodología empleada debe ser lo más parecido a lo real para facilitar la percepción, de manera que su presentación reiterada conduzca a la formación de imágenes mentales que garanticen el aprendizaje.</a:t>
            </a:r>
            <a:r>
              <a:rPr lang="es-ES" b="1" dirty="0">
                <a:latin typeface="Arial"/>
                <a:ea typeface="Times New Roman"/>
              </a:rPr>
              <a:t> </a:t>
            </a:r>
            <a:endParaRPr lang="es-EC" b="1" dirty="0">
              <a:latin typeface="Times New Roman"/>
              <a:ea typeface="Times New Roman"/>
            </a:endParaRPr>
          </a:p>
          <a:p>
            <a:pPr marL="342900" lvl="0" indent="-342900" algn="just">
              <a:lnSpc>
                <a:spcPct val="150000"/>
              </a:lnSpc>
              <a:spcAft>
                <a:spcPts val="0"/>
              </a:spcAft>
              <a:buFont typeface="Symbol"/>
              <a:buChar char=""/>
            </a:pPr>
            <a:r>
              <a:rPr lang="es-EC" b="1" dirty="0">
                <a:latin typeface="Arial"/>
                <a:ea typeface="Times New Roman"/>
              </a:rPr>
              <a:t>La exposición del docente es oral y visual</a:t>
            </a:r>
            <a:r>
              <a:rPr lang="es-ES" b="1" dirty="0">
                <a:latin typeface="Arial"/>
                <a:ea typeface="Times New Roman"/>
              </a:rPr>
              <a:t>.</a:t>
            </a:r>
            <a:r>
              <a:rPr lang="es-EC" b="1" dirty="0">
                <a:latin typeface="Arial"/>
                <a:ea typeface="Times New Roman"/>
              </a:rPr>
              <a:t> Se controla el comportamiento para tratar de fijar una nueva conducta. Hay comprobación de resultados</a:t>
            </a:r>
            <a:r>
              <a:rPr lang="es-ES" dirty="0" smtClean="0">
                <a:latin typeface="Arial"/>
                <a:ea typeface="Times New Roman"/>
              </a:rPr>
              <a:t>.</a:t>
            </a:r>
            <a:endParaRPr lang="es-EC" dirty="0">
              <a:latin typeface="Times New Roman"/>
              <a:ea typeface="Times New Roman"/>
            </a:endParaRPr>
          </a:p>
        </p:txBody>
      </p:sp>
    </p:spTree>
    <p:extLst>
      <p:ext uri="{BB962C8B-B14F-4D97-AF65-F5344CB8AC3E}">
        <p14:creationId xmlns:p14="http://schemas.microsoft.com/office/powerpoint/2010/main" val="131180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052736"/>
            <a:ext cx="6910536" cy="5112568"/>
          </a:xfrm>
          <a:prstGeom prst="rect">
            <a:avLst/>
          </a:prstGeom>
        </p:spPr>
        <p:txBody>
          <a:bodyPr vert="horz">
            <a:normAutofit fontScale="925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C" sz="1800" b="1" i="0" u="none" strike="noStrike" kern="1200" cap="none" spc="0" normalizeH="0" baseline="0" noProof="0" smtClean="0">
                <a:ln>
                  <a:noFill/>
                </a:ln>
                <a:solidFill>
                  <a:sysClr val="windowText" lastClr="000000"/>
                </a:solidFill>
                <a:effectLst/>
                <a:uLnTx/>
                <a:uFillTx/>
                <a:latin typeface="Arial"/>
                <a:ea typeface="Times New Roman"/>
                <a:cs typeface="+mn-cs"/>
              </a:rPr>
              <a:t>Es un sistema rígido poco dinámico, nada propicio para la innovación. Se da gran importancia a la transmisión y memorización de la cultura y los conocimientos</a:t>
            </a:r>
            <a:r>
              <a:rPr kumimoji="0" lang="es-ES" sz="1800" b="1" i="0" u="none" strike="noStrike" kern="1200" cap="none" spc="0" normalizeH="0" baseline="0" noProof="0" smtClean="0">
                <a:ln>
                  <a:noFill/>
                </a:ln>
                <a:solidFill>
                  <a:sysClr val="windowText" lastClr="000000"/>
                </a:solidFill>
                <a:effectLst/>
                <a:uLnTx/>
                <a:uFillTx/>
                <a:latin typeface="Arial"/>
                <a:ea typeface="Times New Roman"/>
                <a:cs typeface="+mn-cs"/>
              </a:rPr>
              <a:t>.</a:t>
            </a:r>
            <a:endParaRPr kumimoji="0" lang="es-EC" sz="1800" b="1" i="0" u="none" strike="noStrike" kern="1200" cap="none" spc="0" normalizeH="0" baseline="0" noProof="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C" sz="1800" b="1" i="0" u="none" strike="noStrike" kern="1200" cap="none" spc="0" normalizeH="0" baseline="0" noProof="0" smtClean="0">
                <a:ln>
                  <a:noFill/>
                </a:ln>
                <a:solidFill>
                  <a:sysClr val="windowText" lastClr="000000"/>
                </a:solidFill>
                <a:effectLst/>
                <a:uLnTx/>
                <a:uFillTx/>
                <a:latin typeface="Arial"/>
                <a:ea typeface="Times New Roman"/>
                <a:cs typeface="+mn-cs"/>
              </a:rPr>
              <a:t>Este modelo habitúa al estudiante a la pasividad, fomenta el acatamiento, el autoritarismo, produce un hombre dominado.</a:t>
            </a:r>
            <a:endParaRPr kumimoji="0" lang="es-EC" sz="1800" b="1" i="0" u="none" strike="noStrike" kern="1200" cap="none" spc="0" normalizeH="0" baseline="0" noProof="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C" sz="1800" b="1" i="0" u="none" strike="noStrike" kern="1200" cap="none" spc="0" normalizeH="0" baseline="0" noProof="0" smtClean="0">
                <a:ln>
                  <a:noFill/>
                </a:ln>
                <a:solidFill>
                  <a:sysClr val="windowText" lastClr="000000"/>
                </a:solidFill>
                <a:effectLst/>
                <a:uLnTx/>
                <a:uFillTx/>
                <a:latin typeface="Arial"/>
                <a:ea typeface="Times New Roman"/>
                <a:cs typeface="+mn-cs"/>
              </a:rPr>
              <a:t>El conocimiento se adquiere a través de la memoria y la repetición. En general el docente dicta y expone y el estudiante escucha y copia. Hay poca participación.</a:t>
            </a:r>
            <a:endParaRPr kumimoji="0" lang="es-EC" sz="1800" b="1" i="0" u="none" strike="noStrike" kern="1200" cap="none" spc="0" normalizeH="0" baseline="0" noProof="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Symbol"/>
              <a:buChar char=""/>
              <a:tabLst/>
              <a:defRPr/>
            </a:pPr>
            <a:r>
              <a:rPr kumimoji="0" lang="es-ES" sz="1800" b="1" i="0" u="none" strike="noStrike" kern="1200" cap="none" spc="0" normalizeH="0" baseline="0" noProof="0" smtClean="0">
                <a:ln>
                  <a:noFill/>
                </a:ln>
                <a:solidFill>
                  <a:sysClr val="windowText" lastClr="000000"/>
                </a:solidFill>
                <a:effectLst/>
                <a:uLnTx/>
                <a:uFillTx/>
                <a:latin typeface="Arial"/>
                <a:ea typeface="Times New Roman"/>
                <a:cs typeface="+mn-cs"/>
              </a:rPr>
              <a:t>El docente es la base y condición del éxito de la educación. A él le corresponde organizar el conocimiento, aislar y elaborar la asignatura que ha de ser aprendida, trazar el camino y llevar por él a sus estudiantes.</a:t>
            </a:r>
            <a:endParaRPr kumimoji="0" lang="es-EC" sz="1800" b="1" i="0" u="none" strike="noStrike" kern="1200" cap="none" spc="0" normalizeH="0" baseline="0" noProof="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228169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96752"/>
            <a:ext cx="6912768" cy="5040560"/>
          </a:xfrm>
          <a:prstGeom prst="rect">
            <a:avLst/>
          </a:prstGeom>
        </p:spPr>
        <p:txBody>
          <a:bodyPr vert="horz">
            <a:normAutofit fontScale="85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METODOLOGÍA DE LA INVESTIGACIÓN</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MX"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TIPO DE INVESTIGACIÓN </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18034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MX"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exploratoria – descriptiva - explicativa</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 </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MX"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POBLACIÓN</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447675" marR="18034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MX"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 </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En el caso de la presente investigación, la población de estudiantes directamente relacionada con profesores que dictan clases paralelamente en los dos Modelos, es de 340 estudiantes matriculados. En el caso de los profesores a ser investigados, suman un total de 24</a:t>
            </a:r>
            <a:r>
              <a:rPr kumimoji="0" lang="es-ES" sz="1900" b="1" i="0" u="none" strike="noStrike" kern="1200" cap="none" spc="0" normalizeH="0" noProof="0" dirty="0" smtClean="0">
                <a:ln>
                  <a:noFill/>
                </a:ln>
                <a:solidFill>
                  <a:sysClr val="windowText" lastClr="000000"/>
                </a:solidFill>
                <a:effectLst/>
                <a:uLnTx/>
                <a:uFillTx/>
                <a:latin typeface="Arial" pitchFamily="34" charset="0"/>
                <a:ea typeface="Times New Roman"/>
                <a:cs typeface="Arial" pitchFamily="34" charset="0"/>
              </a:rPr>
              <a:t> </a:t>
            </a:r>
            <a:r>
              <a:rPr kumimoji="0" lang="es-ES"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docentes que dictan clases en la Carrera der Ingeniería Civil.</a:t>
            </a:r>
            <a:endParaRPr kumimoji="0" lang="es-EC" sz="19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544481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268760"/>
            <a:ext cx="6984776" cy="5106162"/>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180340" lvl="0" indent="0" algn="l" defTabSz="914400" rtl="0" eaLnBrk="1" fontAlgn="auto" latinLnBrk="0" hangingPunct="1">
              <a:lnSpc>
                <a:spcPct val="150000"/>
              </a:lnSpc>
              <a:spcBef>
                <a:spcPts val="600"/>
              </a:spcBef>
              <a:spcAft>
                <a:spcPts val="0"/>
              </a:spcAft>
              <a:buClr>
                <a:srgbClr val="98C723"/>
              </a:buClr>
              <a:buSzPct val="70000"/>
              <a:buFont typeface="Wingdings"/>
              <a:buNone/>
              <a:tabLst>
                <a:tab pos="447675" algn="l"/>
              </a:tabLst>
              <a:defRPr/>
            </a:pPr>
            <a:r>
              <a:rPr kumimoji="0" lang="es-MX" sz="1800" b="1" i="0" u="none" strike="noStrike" kern="1200" cap="none" spc="0" normalizeH="0" baseline="0" noProof="0" dirty="0" smtClean="0">
                <a:ln>
                  <a:noFill/>
                </a:ln>
                <a:solidFill>
                  <a:sysClr val="windowText" lastClr="000000"/>
                </a:solidFill>
                <a:effectLst/>
                <a:uLnTx/>
                <a:uFillTx/>
                <a:latin typeface="Arial"/>
                <a:ea typeface="Times New Roman"/>
                <a:cs typeface="+mn-cs"/>
              </a:rPr>
              <a:t>MUESTRA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180340" lvl="0" indent="0" algn="just" defTabSz="914400" rtl="0" eaLnBrk="1" fontAlgn="auto" latinLnBrk="0" hangingPunct="1">
              <a:lnSpc>
                <a:spcPct val="150000"/>
              </a:lnSpc>
              <a:spcBef>
                <a:spcPts val="600"/>
              </a:spcBef>
              <a:spcAft>
                <a:spcPts val="0"/>
              </a:spcAft>
              <a:buClr>
                <a:srgbClr val="98C723"/>
              </a:buClr>
              <a:buSzPct val="70000"/>
              <a:buFont typeface="Wingdings"/>
              <a:buNone/>
              <a:tabLst>
                <a:tab pos="447675" algn="l"/>
              </a:tabLst>
              <a:defRPr/>
            </a:pPr>
            <a:r>
              <a:rPr kumimoji="0" lang="es-MX" sz="1800" b="1" i="0" u="none" strike="noStrike" kern="1200" cap="none" spc="0" normalizeH="0" baseline="0" noProof="0" dirty="0" smtClean="0">
                <a:ln>
                  <a:noFill/>
                </a:ln>
                <a:solidFill>
                  <a:sysClr val="windowText" lastClr="000000"/>
                </a:solidFill>
                <a:effectLst/>
                <a:uLnTx/>
                <a:uFillTx/>
                <a:latin typeface="Arial"/>
                <a:ea typeface="Times New Roman"/>
                <a:cs typeface="+mn-cs"/>
              </a:rPr>
              <a:t>La muestra estudiantil considerada es equivalente al 50% de la población total de 340 estudiantes de la Carrera, es decir 173, y en el caso de los docentes la muestra también es del 50% del total de 24 docentes que paralelamente dictan clases en el Modelo Tradicional y en el Modelo basado en Competencias, es decir 12 docentes.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180340" lvl="0" indent="0" algn="just" defTabSz="914400" rtl="0" eaLnBrk="1" fontAlgn="auto" latinLnBrk="0" hangingPunct="1">
              <a:lnSpc>
                <a:spcPct val="150000"/>
              </a:lnSpc>
              <a:spcBef>
                <a:spcPts val="600"/>
              </a:spcBef>
              <a:spcAft>
                <a:spcPts val="0"/>
              </a:spcAft>
              <a:buClr>
                <a:srgbClr val="98C723"/>
              </a:buClr>
              <a:buSzPct val="70000"/>
              <a:buFont typeface="Wingdings"/>
              <a:buNone/>
              <a:tabLst>
                <a:tab pos="447675" algn="l"/>
              </a:tabLst>
              <a:defRPr/>
            </a:pPr>
            <a:endParaRPr kumimoji="0" lang="es-EC" sz="24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180340" lvl="0" indent="0" algn="just" defTabSz="914400" rtl="0" eaLnBrk="1" fontAlgn="auto" latinLnBrk="0" hangingPunct="1">
              <a:lnSpc>
                <a:spcPct val="150000"/>
              </a:lnSpc>
              <a:spcBef>
                <a:spcPts val="600"/>
              </a:spcBef>
              <a:spcAft>
                <a:spcPts val="0"/>
              </a:spcAft>
              <a:buClr>
                <a:srgbClr val="98C723"/>
              </a:buClr>
              <a:buSzPct val="70000"/>
              <a:buFont typeface="Wingdings"/>
              <a:buNone/>
              <a:tabLst>
                <a:tab pos="447675" algn="l"/>
              </a:tabLst>
              <a:defRPr/>
            </a:pPr>
            <a:r>
              <a:rPr kumimoji="0" lang="es-MX"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TECNICA DE RECOLECCION DE DATOS</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342900" marR="18034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MX"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Observación.</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342900" marR="18034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MX"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Investigación bibliográfica</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342900" marR="18034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MX"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Encuestas</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 </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Tree>
    <p:extLst>
      <p:ext uri="{BB962C8B-B14F-4D97-AF65-F5344CB8AC3E}">
        <p14:creationId xmlns:p14="http://schemas.microsoft.com/office/powerpoint/2010/main" val="383539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91680" y="1196752"/>
            <a:ext cx="6912768" cy="5256584"/>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ANALISIS ESTADISTICO DE LOS RESULTADOS.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Calibri"/>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Para  este efecto, se ha seguido la siguiente secuencia en la aplicación, tabulación,  resumen y análisis de los   resultados: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 </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Aplicando los instrumentos respectivos, se hicieron encuestas a 12 docentes que paralelamente dictan clases tanto en el Modelo Tradicional como en el modelo basado en Competencias. </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Se aplicaron los instrumentos a 82 estudiantes del Modelo Tradicional, en siete asignaturas representativas y a 91 estudiantes del Modelo Basado en Competencias, en ocho asignaturas representativas.</a:t>
            </a:r>
          </a:p>
          <a:p>
            <a:pPr marL="342900" marR="0" lvl="0" indent="-342900" algn="l"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endParaRPr kumimoji="0" lang="es-EC" sz="1800" b="1" i="0" u="none" strike="noStrike" kern="1200" cap="none" spc="0" normalizeH="0" baseline="0" noProof="0" dirty="0" smtClean="0">
              <a:ln>
                <a:noFill/>
              </a:ln>
              <a:solidFill>
                <a:sysClr val="windowText" lastClr="000000"/>
              </a:solidFill>
              <a:effectLst/>
              <a:uLnTx/>
              <a:uFillTx/>
              <a:latin typeface="Arial"/>
              <a:ea typeface="+mn-ea"/>
              <a:cs typeface="+mn-cs"/>
            </a:endParaRPr>
          </a:p>
          <a:p>
            <a:pPr marL="342900" marR="0" lvl="0" indent="-342900" algn="l"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endParaRPr kumimoji="0" lang="es-EC" sz="1800" b="1" i="0" u="none" strike="noStrike" kern="1200" cap="none" spc="0" normalizeH="0" baseline="0" noProof="0" dirty="0" smtClean="0">
              <a:ln>
                <a:noFill/>
              </a:ln>
              <a:solidFill>
                <a:sysClr val="windowText" lastClr="000000"/>
              </a:solidFill>
              <a:effectLst/>
              <a:uLnTx/>
              <a:uFillTx/>
              <a:latin typeface="Arial"/>
              <a:ea typeface="+mn-ea"/>
              <a:cs typeface="+mn-cs"/>
            </a:endParaRPr>
          </a:p>
          <a:p>
            <a:pPr marL="0" marR="0" lvl="0" indent="0" algn="l" defTabSz="914400" rtl="0" eaLnBrk="1" fontAlgn="auto" latinLnBrk="0" hangingPunct="1">
              <a:lnSpc>
                <a:spcPct val="150000"/>
              </a:lnSpc>
              <a:spcBef>
                <a:spcPts val="600"/>
              </a:spcBef>
              <a:spcAft>
                <a:spcPts val="1000"/>
              </a:spcAft>
              <a:buClr>
                <a:sysClr val="windowText" lastClr="000000"/>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91669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texto"/>
          <p:cNvSpPr txBox="1">
            <a:spLocks/>
          </p:cNvSpPr>
          <p:nvPr/>
        </p:nvSpPr>
        <p:spPr>
          <a:xfrm>
            <a:off x="1619672" y="980728"/>
            <a:ext cx="6838528" cy="4104456"/>
          </a:xfrm>
          <a:prstGeom prst="rect">
            <a:avLst/>
          </a:prstGeom>
          <a:effectLst>
            <a:innerShdw blurRad="63500" dist="50800" dir="16200000">
              <a:prstClr val="black">
                <a:alpha val="50000"/>
              </a:prstClr>
            </a:innerShdw>
          </a:effectLst>
        </p:spPr>
        <p:txBody>
          <a:bodyPr vert="horz" anchor="t">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None/>
              <a:defRPr kumimoji="0" sz="1800" kern="1200">
                <a:solidFill>
                  <a:schemeClr val="tx1">
                    <a:tint val="75000"/>
                  </a:schemeClr>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None/>
              <a:defRPr kumimoji="0" sz="1600" kern="1200">
                <a:solidFill>
                  <a:schemeClr val="tx1">
                    <a:tint val="75000"/>
                  </a:schemeClr>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None/>
              <a:defRPr kumimoji="0" sz="1400" kern="1200">
                <a:solidFill>
                  <a:schemeClr val="tx1">
                    <a:tint val="75000"/>
                  </a:schemeClr>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None/>
              <a:defRPr kumimoji="0" sz="1400" kern="1200">
                <a:solidFill>
                  <a:schemeClr val="tx1">
                    <a:tint val="75000"/>
                  </a:schemeClr>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endParaRPr>
          </a:p>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FORMULACION DEL PROBLEMA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¿Cómo incide en los aprendizajes de los estudiantes de la Carrera de Ingeniería Civil de la ESPE, los procesos didácticos y metodológicos utilizados por los docentes que paralelamente dictan clases en los Modelos tradicional y basado en Competencias?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27987772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7128792" cy="4536504"/>
          </a:xfrm>
          <a:prstGeom prst="rect">
            <a:avLst/>
          </a:prstGeom>
        </p:spPr>
        <p:txBody>
          <a:bodyPr vert="horz">
            <a:normAutofit fontScale="3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571500" marR="0" lvl="0" indent="-571500" algn="just" defTabSz="914400" rtl="0" eaLnBrk="1" fontAlgn="auto" latinLnBrk="0" hangingPunct="1">
              <a:lnSpc>
                <a:spcPct val="150000"/>
              </a:lnSpc>
              <a:spcBef>
                <a:spcPts val="600"/>
              </a:spcBef>
              <a:spcAft>
                <a:spcPts val="1000"/>
              </a:spcAft>
              <a:buClr>
                <a:sysClr val="windowText" lastClr="000000"/>
              </a:buClr>
              <a:buSzPct val="7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Se tabularon todas las encuestas, 656 para el Modelo Tradicional, 637 para el Modelo basado en Competencias y 12 para docentes, generando tablas  estadísticas con los resultados obtenidos.</a:t>
            </a: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571500" marR="0" lvl="0" indent="-571500" algn="just" defTabSz="914400" rtl="0" eaLnBrk="1" fontAlgn="auto" latinLnBrk="0" hangingPunct="1">
              <a:lnSpc>
                <a:spcPct val="150000"/>
              </a:lnSpc>
              <a:spcBef>
                <a:spcPts val="600"/>
              </a:spcBef>
              <a:spcAft>
                <a:spcPts val="1000"/>
              </a:spcAft>
              <a:buClr>
                <a:sysClr val="windowText" lastClr="000000"/>
              </a:buClr>
              <a:buSzPct val="7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Se hace una clasificación de los resultados, para tres objetivos planteados hasta generar resumen de datos que sirven de base para el presente análisis. Para facilitar la comprensión, se generan barras o columnas agrupadas con las tres unidades de análisis: Docentes, estudiantes del Modelo Tradicional y estudiantes del Modelo basado en Competencias.</a:t>
            </a: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571500" marR="0" lvl="0" indent="-571500" algn="just" defTabSz="914400" rtl="0" eaLnBrk="1" fontAlgn="auto" latinLnBrk="0" hangingPunct="1">
              <a:lnSpc>
                <a:spcPct val="150000"/>
              </a:lnSpc>
              <a:spcBef>
                <a:spcPts val="600"/>
              </a:spcBef>
              <a:spcAft>
                <a:spcPts val="1000"/>
              </a:spcAft>
              <a:buClr>
                <a:sysClr val="windowText" lastClr="000000"/>
              </a:buClr>
              <a:buSzPct val="7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Para cada uno de los objetivos, se analizan tres variables:</a:t>
            </a: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1028700" marR="0" lvl="1" indent="-571500" algn="just" defTabSz="914400" rtl="0" eaLnBrk="1" fontAlgn="auto" latinLnBrk="0" hangingPunct="1">
              <a:lnSpc>
                <a:spcPct val="150000"/>
              </a:lnSpc>
              <a:spcBef>
                <a:spcPct val="20000"/>
              </a:spcBef>
              <a:spcAft>
                <a:spcPts val="1000"/>
              </a:spcAft>
              <a:buClr>
                <a:sysClr val="windowText" lastClr="000000"/>
              </a:buClr>
              <a:buSzPct val="8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Organización del curso.</a:t>
            </a: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1028700" marR="0" lvl="1" indent="-571500" algn="just" defTabSz="914400" rtl="0" eaLnBrk="1" fontAlgn="auto" latinLnBrk="0" hangingPunct="1">
              <a:lnSpc>
                <a:spcPct val="150000"/>
              </a:lnSpc>
              <a:spcBef>
                <a:spcPct val="20000"/>
              </a:spcBef>
              <a:spcAft>
                <a:spcPts val="1000"/>
              </a:spcAft>
              <a:buClr>
                <a:sysClr val="windowText" lastClr="000000"/>
              </a:buClr>
              <a:buSzPct val="8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Comunicación educativa</a:t>
            </a: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1028700" marR="0" lvl="1" indent="-571500" algn="just" defTabSz="914400" rtl="0" eaLnBrk="1" fontAlgn="auto" latinLnBrk="0" hangingPunct="1">
              <a:lnSpc>
                <a:spcPct val="150000"/>
              </a:lnSpc>
              <a:spcBef>
                <a:spcPct val="20000"/>
              </a:spcBef>
              <a:spcAft>
                <a:spcPts val="1000"/>
              </a:spcAft>
              <a:buClr>
                <a:sysClr val="windowText" lastClr="000000"/>
              </a:buClr>
              <a:buSzPct val="80000"/>
              <a:buFont typeface="Arial" pitchFamily="34" charset="0"/>
              <a:buChar char="•"/>
              <a:tabLst/>
              <a:defRPr/>
            </a:pPr>
            <a:r>
              <a:rPr kumimoji="0" lang="es-EC" sz="4300" b="1" i="0" u="none" strike="noStrike" kern="1200" cap="none" spc="0" normalizeH="0" baseline="0" noProof="0" dirty="0" smtClean="0">
                <a:ln>
                  <a:noFill/>
                </a:ln>
                <a:solidFill>
                  <a:sysClr val="windowText" lastClr="000000"/>
                </a:solidFill>
                <a:effectLst/>
                <a:uLnTx/>
                <a:uFillTx/>
                <a:latin typeface="Arial"/>
                <a:ea typeface="Calibri"/>
                <a:cs typeface="+mn-cs"/>
              </a:rPr>
              <a:t>Evaluación</a:t>
            </a:r>
            <a:r>
              <a:rPr kumimoji="0" lang="es-EC" sz="4600" b="0" i="0" u="none" strike="noStrike" kern="1200" cap="none" spc="0" normalizeH="0" baseline="0" noProof="0" dirty="0" smtClean="0">
                <a:ln>
                  <a:noFill/>
                </a:ln>
                <a:solidFill>
                  <a:sysClr val="windowText" lastClr="000000"/>
                </a:solidFill>
                <a:effectLst/>
                <a:uLnTx/>
                <a:uFillTx/>
                <a:latin typeface="Arial"/>
                <a:ea typeface="Calibri"/>
                <a:cs typeface="+mn-cs"/>
              </a:rPr>
              <a:t>.</a:t>
            </a:r>
          </a:p>
          <a:p>
            <a:pPr marL="285750" marR="0" lvl="0" indent="-285750" algn="l" defTabSz="914400" rtl="0" eaLnBrk="1" fontAlgn="auto" latinLnBrk="0" hangingPunct="1">
              <a:lnSpc>
                <a:spcPct val="150000"/>
              </a:lnSpc>
              <a:spcBef>
                <a:spcPts val="600"/>
              </a:spcBef>
              <a:spcAft>
                <a:spcPts val="1000"/>
              </a:spcAft>
              <a:buClr>
                <a:srgbClr val="98C723"/>
              </a:buClr>
              <a:buSzPct val="70000"/>
              <a:buFont typeface="Courier New"/>
              <a:buChar char="o"/>
              <a:tabLst/>
              <a:defRPr/>
            </a:pPr>
            <a:endParaRPr kumimoji="0" lang="es-EC" sz="43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2459774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txBox="1">
            <a:spLocks/>
          </p:cNvSpPr>
          <p:nvPr/>
        </p:nvSpPr>
        <p:spPr>
          <a:xfrm>
            <a:off x="1619672" y="1052736"/>
            <a:ext cx="6838528" cy="5322186"/>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1348740" marR="0" lvl="0" indent="-1348740"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OBJETIVO 1:	Determinar los procesos didácticos 	relacionados con la aplicación de los 	Modelos Tradicional y basado en 	Competencias en el concreto de 		estudio.</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Calibri"/>
              <a:cs typeface="+mn-cs"/>
            </a:endParaRPr>
          </a:p>
          <a:p>
            <a:pPr marL="1348740" marR="0" lvl="0" indent="-1348740"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La escala es de 1 a 5, y la valoración se muestra a </a:t>
            </a:r>
          </a:p>
          <a:p>
            <a:pPr marL="1348740" marR="0" lvl="0" indent="-1348740"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continuación:</a:t>
            </a: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5 = Siempre; </a:t>
            </a: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4 = Casi siempre; </a:t>
            </a: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3 = Ocasionalmente;  </a:t>
            </a: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2 = Casi nunca; </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1348740" marR="0" lvl="0" indent="-134874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Times New Roman"/>
                <a:cs typeface="+mn-cs"/>
              </a:rPr>
              <a:t>1 = Nunca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879434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268760"/>
            <a:ext cx="684076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934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8975" y="1196752"/>
            <a:ext cx="635744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7029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028825"/>
            <a:ext cx="6696744" cy="280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342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196752"/>
            <a:ext cx="6624737" cy="4972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049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4744"/>
            <a:ext cx="6768752"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676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4744"/>
            <a:ext cx="6696744"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38912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124744"/>
            <a:ext cx="6768751" cy="5144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944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96752"/>
            <a:ext cx="6840760" cy="4915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850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texto"/>
          <p:cNvSpPr txBox="1">
            <a:spLocks/>
          </p:cNvSpPr>
          <p:nvPr/>
        </p:nvSpPr>
        <p:spPr>
          <a:xfrm>
            <a:off x="1547664" y="1340768"/>
            <a:ext cx="6910536" cy="3960440"/>
          </a:xfrm>
          <a:prstGeom prst="rect">
            <a:avLst/>
          </a:prstGeom>
        </p:spPr>
        <p:txBody>
          <a:bodyPr vert="horz" anchor="t">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None/>
              <a:defRPr kumimoji="0" sz="1800" kern="1200">
                <a:solidFill>
                  <a:schemeClr val="tx1">
                    <a:tint val="75000"/>
                  </a:schemeClr>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None/>
              <a:defRPr kumimoji="0" sz="1600" kern="1200">
                <a:solidFill>
                  <a:schemeClr val="tx1">
                    <a:tint val="75000"/>
                  </a:schemeClr>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None/>
              <a:defRPr kumimoji="0" sz="1400" kern="1200">
                <a:solidFill>
                  <a:schemeClr val="tx1">
                    <a:tint val="75000"/>
                  </a:schemeClr>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None/>
              <a:defRPr kumimoji="0" sz="1400" kern="1200">
                <a:solidFill>
                  <a:schemeClr val="tx1">
                    <a:tint val="75000"/>
                  </a:schemeClr>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S" sz="1800" b="1" i="0" u="none" strike="noStrike" kern="1200" cap="none" spc="0" normalizeH="0" baseline="0" noProof="0" dirty="0" smtClean="0">
              <a:ln>
                <a:noFill/>
              </a:ln>
              <a:solidFill>
                <a:srgbClr val="5B6973"/>
              </a:solidFill>
              <a:effectLst/>
              <a:uLnTx/>
              <a:uFillTx/>
              <a:latin typeface="Arial"/>
              <a:ea typeface="Times New Roman"/>
              <a:cs typeface="+mn-cs"/>
            </a:endParaRPr>
          </a:p>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OBJETIVO GENERAL</a:t>
            </a:r>
          </a:p>
          <a:p>
            <a:pPr marL="0" marR="0" lvl="0" indent="252095" algn="ctr"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Establecer los procesos didácticos y metodológicos utilizados por los docentes, en los Modelos Tradicional  y por Competencias, relacionándoles con los aprendizajes de los estudiantes.</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876567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547664" y="1124744"/>
            <a:ext cx="6925320" cy="4247317"/>
          </a:xfrm>
          <a:prstGeom prst="rect">
            <a:avLst/>
          </a:prstGeom>
        </p:spPr>
        <p:txBody>
          <a:bodyPr wrap="square">
            <a:spAutoFit/>
          </a:bodyPr>
          <a:lstStyle/>
          <a:p>
            <a:pPr marL="1348740" indent="-1348740">
              <a:lnSpc>
                <a:spcPct val="150000"/>
              </a:lnSpc>
            </a:pPr>
            <a:r>
              <a:rPr lang="es-EC" b="1" dirty="0">
                <a:latin typeface="Arial"/>
                <a:ea typeface="Calibri"/>
              </a:rPr>
              <a:t>OBJETIVO 2:</a:t>
            </a:r>
            <a:r>
              <a:rPr lang="es-EC" dirty="0">
                <a:latin typeface="Arial"/>
                <a:ea typeface="Calibri"/>
              </a:rPr>
              <a:t>	Identificar las </a:t>
            </a:r>
            <a:r>
              <a:rPr lang="es-EC" dirty="0" smtClean="0">
                <a:latin typeface="Arial"/>
                <a:ea typeface="Calibri"/>
              </a:rPr>
              <a:t>metodologías utilizadas por </a:t>
            </a:r>
            <a:r>
              <a:rPr lang="es-EC" dirty="0">
                <a:latin typeface="Arial"/>
                <a:ea typeface="Calibri"/>
              </a:rPr>
              <a:t>los docentes en el </a:t>
            </a:r>
            <a:r>
              <a:rPr lang="es-EC" dirty="0" smtClean="0">
                <a:latin typeface="Arial"/>
                <a:ea typeface="Calibri"/>
              </a:rPr>
              <a:t>Modelo </a:t>
            </a:r>
            <a:r>
              <a:rPr lang="es-EC" dirty="0">
                <a:latin typeface="Arial"/>
                <a:ea typeface="Calibri"/>
              </a:rPr>
              <a:t>por </a:t>
            </a:r>
            <a:r>
              <a:rPr lang="es-EC" dirty="0" smtClean="0">
                <a:latin typeface="Arial"/>
                <a:ea typeface="Calibri"/>
              </a:rPr>
              <a:t>Competencias.</a:t>
            </a:r>
          </a:p>
          <a:p>
            <a:pPr marL="1348740" indent="-1348740">
              <a:lnSpc>
                <a:spcPct val="150000"/>
              </a:lnSpc>
            </a:pPr>
            <a:endParaRPr lang="es-EC" dirty="0">
              <a:latin typeface="Times New Roman"/>
              <a:ea typeface="Times New Roman"/>
            </a:endParaRPr>
          </a:p>
          <a:p>
            <a:pPr indent="252095" algn="just">
              <a:lnSpc>
                <a:spcPct val="150000"/>
              </a:lnSpc>
              <a:spcAft>
                <a:spcPts val="0"/>
              </a:spcAft>
            </a:pPr>
            <a:r>
              <a:rPr lang="es-EC" dirty="0">
                <a:solidFill>
                  <a:srgbClr val="000000"/>
                </a:solidFill>
                <a:latin typeface="Arial"/>
                <a:ea typeface="Times New Roman"/>
              </a:rPr>
              <a:t>La escala es de 1 a 5, y la valoración se muestra a continuación:</a:t>
            </a:r>
            <a:endParaRPr lang="es-EC" dirty="0">
              <a:latin typeface="Times New Roman"/>
              <a:ea typeface="Times New Roman"/>
            </a:endParaRPr>
          </a:p>
          <a:p>
            <a:pPr indent="252095">
              <a:lnSpc>
                <a:spcPct val="150000"/>
              </a:lnSpc>
            </a:pPr>
            <a:r>
              <a:rPr lang="es-EC" b="1" dirty="0">
                <a:solidFill>
                  <a:srgbClr val="000000"/>
                </a:solidFill>
                <a:latin typeface="Arial"/>
                <a:ea typeface="Times New Roman"/>
              </a:rPr>
              <a:t>5 </a:t>
            </a:r>
            <a:r>
              <a:rPr lang="es-EC" dirty="0">
                <a:solidFill>
                  <a:srgbClr val="000000"/>
                </a:solidFill>
                <a:latin typeface="Arial"/>
                <a:ea typeface="Times New Roman"/>
              </a:rPr>
              <a:t>= Siempre; </a:t>
            </a:r>
            <a:endParaRPr lang="es-EC" dirty="0" smtClean="0">
              <a:solidFill>
                <a:srgbClr val="000000"/>
              </a:solidFill>
              <a:latin typeface="Arial"/>
              <a:ea typeface="Times New Roman"/>
            </a:endParaRPr>
          </a:p>
          <a:p>
            <a:pPr indent="252095">
              <a:lnSpc>
                <a:spcPct val="150000"/>
              </a:lnSpc>
            </a:pPr>
            <a:r>
              <a:rPr lang="es-EC" b="1" dirty="0" smtClean="0">
                <a:solidFill>
                  <a:srgbClr val="000000"/>
                </a:solidFill>
                <a:latin typeface="Arial"/>
                <a:ea typeface="Times New Roman"/>
              </a:rPr>
              <a:t>4 </a:t>
            </a:r>
            <a:r>
              <a:rPr lang="es-EC" dirty="0">
                <a:solidFill>
                  <a:srgbClr val="000000"/>
                </a:solidFill>
                <a:latin typeface="Arial"/>
                <a:ea typeface="Times New Roman"/>
              </a:rPr>
              <a:t>= Casi siempre; </a:t>
            </a:r>
            <a:endParaRPr lang="es-EC" dirty="0" smtClean="0">
              <a:solidFill>
                <a:srgbClr val="000000"/>
              </a:solidFill>
              <a:latin typeface="Arial"/>
              <a:ea typeface="Times New Roman"/>
            </a:endParaRPr>
          </a:p>
          <a:p>
            <a:pPr indent="252095">
              <a:lnSpc>
                <a:spcPct val="150000"/>
              </a:lnSpc>
            </a:pPr>
            <a:r>
              <a:rPr lang="es-EC" b="1" dirty="0" smtClean="0">
                <a:solidFill>
                  <a:srgbClr val="000000"/>
                </a:solidFill>
                <a:latin typeface="Arial"/>
                <a:ea typeface="Times New Roman"/>
              </a:rPr>
              <a:t>3 </a:t>
            </a:r>
            <a:r>
              <a:rPr lang="es-EC" dirty="0">
                <a:solidFill>
                  <a:srgbClr val="000000"/>
                </a:solidFill>
                <a:latin typeface="Arial"/>
                <a:ea typeface="Times New Roman"/>
              </a:rPr>
              <a:t>=</a:t>
            </a:r>
            <a:r>
              <a:rPr lang="es-EC" b="1" dirty="0">
                <a:solidFill>
                  <a:srgbClr val="000000"/>
                </a:solidFill>
                <a:latin typeface="Arial"/>
                <a:ea typeface="Times New Roman"/>
              </a:rPr>
              <a:t> </a:t>
            </a:r>
            <a:r>
              <a:rPr lang="es-EC" dirty="0">
                <a:solidFill>
                  <a:srgbClr val="000000"/>
                </a:solidFill>
                <a:latin typeface="Arial"/>
                <a:ea typeface="Times New Roman"/>
              </a:rPr>
              <a:t>Ocasionalmente</a:t>
            </a:r>
            <a:r>
              <a:rPr lang="es-EC" b="1" dirty="0">
                <a:solidFill>
                  <a:srgbClr val="000000"/>
                </a:solidFill>
                <a:latin typeface="Arial"/>
                <a:ea typeface="Times New Roman"/>
              </a:rPr>
              <a:t>; </a:t>
            </a:r>
            <a:r>
              <a:rPr lang="es-EC" dirty="0">
                <a:solidFill>
                  <a:srgbClr val="000000"/>
                </a:solidFill>
                <a:latin typeface="Arial"/>
                <a:ea typeface="Times New Roman"/>
              </a:rPr>
              <a:t> </a:t>
            </a:r>
            <a:endParaRPr lang="es-EC" dirty="0" smtClean="0">
              <a:solidFill>
                <a:srgbClr val="000000"/>
              </a:solidFill>
              <a:latin typeface="Arial"/>
              <a:ea typeface="Times New Roman"/>
            </a:endParaRPr>
          </a:p>
          <a:p>
            <a:pPr indent="252095">
              <a:lnSpc>
                <a:spcPct val="150000"/>
              </a:lnSpc>
            </a:pPr>
            <a:r>
              <a:rPr lang="es-EC" b="1" dirty="0" smtClean="0">
                <a:solidFill>
                  <a:srgbClr val="000000"/>
                </a:solidFill>
                <a:latin typeface="Arial"/>
                <a:ea typeface="Times New Roman"/>
              </a:rPr>
              <a:t>2 </a:t>
            </a:r>
            <a:r>
              <a:rPr lang="es-EC" b="1" dirty="0">
                <a:solidFill>
                  <a:srgbClr val="000000"/>
                </a:solidFill>
                <a:latin typeface="Arial"/>
                <a:ea typeface="Times New Roman"/>
              </a:rPr>
              <a:t>= </a:t>
            </a:r>
            <a:r>
              <a:rPr lang="es-EC" dirty="0">
                <a:solidFill>
                  <a:srgbClr val="000000"/>
                </a:solidFill>
                <a:latin typeface="Arial"/>
                <a:ea typeface="Times New Roman"/>
              </a:rPr>
              <a:t>Casi nunca; </a:t>
            </a:r>
            <a:endParaRPr lang="es-EC" dirty="0">
              <a:latin typeface="Times New Roman"/>
              <a:ea typeface="Times New Roman"/>
            </a:endParaRPr>
          </a:p>
          <a:p>
            <a:pPr indent="252095">
              <a:lnSpc>
                <a:spcPct val="150000"/>
              </a:lnSpc>
            </a:pPr>
            <a:r>
              <a:rPr lang="es-EC" b="1" dirty="0">
                <a:solidFill>
                  <a:srgbClr val="000000"/>
                </a:solidFill>
                <a:latin typeface="Arial"/>
                <a:ea typeface="Times New Roman"/>
              </a:rPr>
              <a:t>1 =</a:t>
            </a:r>
            <a:r>
              <a:rPr lang="es-EC" dirty="0">
                <a:solidFill>
                  <a:srgbClr val="000000"/>
                </a:solidFill>
                <a:latin typeface="Arial"/>
                <a:ea typeface="Times New Roman"/>
              </a:rPr>
              <a:t> Nunca</a:t>
            </a:r>
            <a:endParaRPr lang="es-EC" dirty="0">
              <a:effectLst/>
              <a:latin typeface="Times New Roman"/>
              <a:ea typeface="Times New Roman"/>
            </a:endParaRPr>
          </a:p>
        </p:txBody>
      </p:sp>
    </p:spTree>
    <p:extLst>
      <p:ext uri="{BB962C8B-B14F-4D97-AF65-F5344CB8AC3E}">
        <p14:creationId xmlns:p14="http://schemas.microsoft.com/office/powerpoint/2010/main" val="620494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1" y="1196752"/>
            <a:ext cx="6840761"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2649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124744"/>
            <a:ext cx="770485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282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147888"/>
            <a:ext cx="7524328" cy="25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19151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4744"/>
            <a:ext cx="5904656" cy="5080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440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62496" y="1034008"/>
            <a:ext cx="673224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B8.-	¿Complementa y/o hace aclaraciones sobre las presentaciones de los estudiantes?</a:t>
            </a:r>
            <a:endParaRPr kumimoji="0" lang="es-EC"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4 Objeto"/>
          <p:cNvGraphicFramePr>
            <a:graphicFrameLocks/>
          </p:cNvGraphicFramePr>
          <p:nvPr>
            <p:extLst>
              <p:ext uri="{D42A27DB-BD31-4B8C-83A1-F6EECF244321}">
                <p14:modId xmlns:p14="http://schemas.microsoft.com/office/powerpoint/2010/main" val="307277398"/>
              </p:ext>
            </p:extLst>
          </p:nvPr>
        </p:nvGraphicFramePr>
        <p:xfrm>
          <a:off x="2843808" y="1412776"/>
          <a:ext cx="4095750" cy="2088232"/>
        </p:xfrm>
        <a:graphic>
          <a:graphicData uri="http://schemas.openxmlformats.org/presentationml/2006/ole">
            <mc:AlternateContent xmlns:mc="http://schemas.openxmlformats.org/markup-compatibility/2006">
              <mc:Choice xmlns:v="urn:schemas-microsoft-com:vml" Requires="v">
                <p:oleObj spid="_x0000_s2069" name="Gráfico" r:id="rId3" imgW="4095902" imgH="1752600" progId="Excel.Chart.8">
                  <p:embed/>
                </p:oleObj>
              </mc:Choice>
              <mc:Fallback>
                <p:oleObj name="Gráfico" r:id="rId3" imgW="4095902" imgH="1752600" progId="Excel.Chart.8">
                  <p:embed/>
                  <p:pic>
                    <p:nvPicPr>
                      <p:cNvPr id="0" name="Objec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1412776"/>
                        <a:ext cx="4095750" cy="2088232"/>
                      </a:xfrm>
                      <a:prstGeom prst="rect">
                        <a:avLst/>
                      </a:prstGeom>
                      <a:noFill/>
                    </p:spPr>
                  </p:pic>
                </p:oleObj>
              </mc:Fallback>
            </mc:AlternateContent>
          </a:graphicData>
        </a:graphic>
      </p:graphicFrame>
      <p:sp>
        <p:nvSpPr>
          <p:cNvPr id="6" name="Rectangle 3"/>
          <p:cNvSpPr>
            <a:spLocks noChangeArrowheads="1"/>
          </p:cNvSpPr>
          <p:nvPr/>
        </p:nvSpPr>
        <p:spPr bwMode="auto">
          <a:xfrm>
            <a:off x="447675" y="2209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1403648" y="3586172"/>
            <a:ext cx="7200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B9.-	¿Incorpora actividades de aprendizaje (tareas, prácticas de laboratorio, talleres, etc.) para la 	comprensión de los temas?</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Objeto"/>
          <p:cNvGraphicFramePr>
            <a:graphicFrameLocks/>
          </p:cNvGraphicFramePr>
          <p:nvPr>
            <p:extLst>
              <p:ext uri="{D42A27DB-BD31-4B8C-83A1-F6EECF244321}">
                <p14:modId xmlns:p14="http://schemas.microsoft.com/office/powerpoint/2010/main" val="3370494322"/>
              </p:ext>
            </p:extLst>
          </p:nvPr>
        </p:nvGraphicFramePr>
        <p:xfrm>
          <a:off x="2915816" y="4365104"/>
          <a:ext cx="3952875" cy="2088232"/>
        </p:xfrm>
        <a:graphic>
          <a:graphicData uri="http://schemas.openxmlformats.org/presentationml/2006/ole">
            <mc:AlternateContent xmlns:mc="http://schemas.openxmlformats.org/markup-compatibility/2006">
              <mc:Choice xmlns:v="urn:schemas-microsoft-com:vml" Requires="v">
                <p:oleObj spid="_x0000_s2070" name="Gráfico" r:id="rId5" imgW="3950550" imgH="1865538" progId="Excel.Chart.8">
                  <p:embed/>
                </p:oleObj>
              </mc:Choice>
              <mc:Fallback>
                <p:oleObj name="Gráfico" r:id="rId5" imgW="3950550" imgH="1865538" progId="Excel.Chart.8">
                  <p:embed/>
                  <p:pic>
                    <p:nvPicPr>
                      <p:cNvPr id="0" name="Gráfico 2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4365104"/>
                        <a:ext cx="3952875" cy="2088232"/>
                      </a:xfrm>
                      <a:prstGeom prst="rect">
                        <a:avLst/>
                      </a:prstGeom>
                      <a:noFill/>
                    </p:spPr>
                  </p:pic>
                </p:oleObj>
              </mc:Fallback>
            </mc:AlternateContent>
          </a:graphicData>
        </a:graphic>
      </p:graphicFrame>
      <p:sp>
        <p:nvSpPr>
          <p:cNvPr id="9" name="Rectangle 6"/>
          <p:cNvSpPr>
            <a:spLocks noChangeArrowheads="1"/>
          </p:cNvSpPr>
          <p:nvPr/>
        </p:nvSpPr>
        <p:spPr bwMode="auto">
          <a:xfrm>
            <a:off x="0"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2641166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2092325"/>
            <a:ext cx="6912768"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9730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1" y="1124744"/>
            <a:ext cx="6696745" cy="516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85054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268760"/>
            <a:ext cx="6912768"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3789040"/>
            <a:ext cx="6912768" cy="2477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031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692696"/>
            <a:ext cx="7344816" cy="4612738"/>
          </a:xfrm>
          <a:prstGeom prst="rect">
            <a:avLst/>
          </a:prstGeom>
        </p:spPr>
        <p:txBody>
          <a:bodyPr wrap="square">
            <a:spAutoFit/>
          </a:bodyPr>
          <a:lstStyle/>
          <a:p>
            <a:pPr marL="895350" indent="-895350" algn="just">
              <a:lnSpc>
                <a:spcPct val="150000"/>
              </a:lnSpc>
            </a:pPr>
            <a:endParaRPr lang="es-EC" b="1" dirty="0" smtClean="0">
              <a:latin typeface="Arial"/>
              <a:ea typeface="Calibri"/>
            </a:endParaRPr>
          </a:p>
          <a:p>
            <a:pPr marL="895350" indent="-895350" algn="just">
              <a:lnSpc>
                <a:spcPct val="150000"/>
              </a:lnSpc>
            </a:pPr>
            <a:r>
              <a:rPr lang="es-EC" b="1" dirty="0" smtClean="0">
                <a:latin typeface="Arial"/>
                <a:ea typeface="Calibri"/>
              </a:rPr>
              <a:t>OBJETIVO </a:t>
            </a:r>
            <a:r>
              <a:rPr lang="es-EC" b="1" dirty="0">
                <a:latin typeface="Arial"/>
                <a:ea typeface="Calibri"/>
              </a:rPr>
              <a:t>3:</a:t>
            </a:r>
            <a:r>
              <a:rPr lang="es-EC" dirty="0">
                <a:latin typeface="Calibri"/>
                <a:ea typeface="Calibri"/>
              </a:rPr>
              <a:t> </a:t>
            </a:r>
            <a:r>
              <a:rPr lang="es-EC" dirty="0" smtClean="0">
                <a:latin typeface="Arial"/>
                <a:ea typeface="Calibri"/>
              </a:rPr>
              <a:t>Identificar </a:t>
            </a:r>
            <a:r>
              <a:rPr lang="es-EC" dirty="0">
                <a:latin typeface="Arial"/>
                <a:ea typeface="Calibri"/>
              </a:rPr>
              <a:t>las </a:t>
            </a:r>
            <a:r>
              <a:rPr lang="es-EC" dirty="0" smtClean="0">
                <a:latin typeface="Arial"/>
                <a:ea typeface="Calibri"/>
              </a:rPr>
              <a:t>metodologías utilizadas por </a:t>
            </a:r>
            <a:r>
              <a:rPr lang="es-EC" dirty="0">
                <a:latin typeface="Arial"/>
                <a:ea typeface="Calibri"/>
              </a:rPr>
              <a:t>los docentes </a:t>
            </a:r>
            <a:r>
              <a:rPr lang="es-EC" dirty="0" smtClean="0">
                <a:latin typeface="Arial"/>
                <a:ea typeface="Calibri"/>
              </a:rPr>
              <a:t>	          en </a:t>
            </a:r>
            <a:r>
              <a:rPr lang="es-EC" dirty="0">
                <a:latin typeface="Arial"/>
                <a:ea typeface="Calibri"/>
              </a:rPr>
              <a:t>el Modelo </a:t>
            </a:r>
            <a:r>
              <a:rPr lang="es-EC" dirty="0" smtClean="0">
                <a:latin typeface="Arial"/>
                <a:ea typeface="Calibri"/>
              </a:rPr>
              <a:t>Tradicional</a:t>
            </a:r>
            <a:endParaRPr lang="es-EC" dirty="0" smtClean="0">
              <a:latin typeface="Times New Roman"/>
              <a:ea typeface="Calibri"/>
            </a:endParaRPr>
          </a:p>
          <a:p>
            <a:pPr marL="895350" indent="-895350" algn="just">
              <a:lnSpc>
                <a:spcPct val="150000"/>
              </a:lnSpc>
            </a:pPr>
            <a:endParaRPr lang="es-EC" dirty="0">
              <a:solidFill>
                <a:srgbClr val="000000"/>
              </a:solidFill>
              <a:latin typeface="Times New Roman"/>
              <a:ea typeface="Times New Roman"/>
            </a:endParaRPr>
          </a:p>
          <a:p>
            <a:pPr marL="895350" indent="-895350" algn="just">
              <a:lnSpc>
                <a:spcPct val="150000"/>
              </a:lnSpc>
            </a:pPr>
            <a:r>
              <a:rPr lang="es-EC" dirty="0" smtClean="0">
                <a:solidFill>
                  <a:srgbClr val="000000"/>
                </a:solidFill>
                <a:latin typeface="Arial"/>
                <a:ea typeface="Times New Roman"/>
              </a:rPr>
              <a:t>La </a:t>
            </a:r>
            <a:r>
              <a:rPr lang="es-EC" dirty="0">
                <a:solidFill>
                  <a:srgbClr val="000000"/>
                </a:solidFill>
                <a:latin typeface="Arial"/>
                <a:ea typeface="Times New Roman"/>
              </a:rPr>
              <a:t>escala es de 1 a 5, y la valoración se muestra a </a:t>
            </a:r>
            <a:endParaRPr lang="es-EC" dirty="0" smtClean="0">
              <a:solidFill>
                <a:srgbClr val="000000"/>
              </a:solidFill>
              <a:latin typeface="Arial"/>
              <a:ea typeface="Times New Roman"/>
            </a:endParaRPr>
          </a:p>
          <a:p>
            <a:pPr marL="895350" indent="-895350" algn="just">
              <a:lnSpc>
                <a:spcPct val="150000"/>
              </a:lnSpc>
            </a:pPr>
            <a:r>
              <a:rPr lang="es-EC" dirty="0" smtClean="0">
                <a:solidFill>
                  <a:srgbClr val="000000"/>
                </a:solidFill>
                <a:latin typeface="Arial"/>
                <a:ea typeface="Times New Roman"/>
              </a:rPr>
              <a:t>continuación:</a:t>
            </a:r>
            <a:endParaRPr lang="es-EC" dirty="0" smtClean="0">
              <a:latin typeface="Times New Roman"/>
              <a:ea typeface="Times New Roman"/>
            </a:endParaRPr>
          </a:p>
          <a:p>
            <a:pPr marL="895350" indent="-895350" algn="just">
              <a:lnSpc>
                <a:spcPct val="150000"/>
              </a:lnSpc>
            </a:pPr>
            <a:r>
              <a:rPr lang="es-EC" b="1" dirty="0" smtClean="0">
                <a:solidFill>
                  <a:srgbClr val="000000"/>
                </a:solidFill>
                <a:latin typeface="Arial"/>
                <a:ea typeface="Times New Roman"/>
              </a:rPr>
              <a:t>5 </a:t>
            </a:r>
            <a:r>
              <a:rPr lang="es-EC" dirty="0">
                <a:solidFill>
                  <a:srgbClr val="000000"/>
                </a:solidFill>
                <a:latin typeface="Arial"/>
                <a:ea typeface="Times New Roman"/>
              </a:rPr>
              <a:t>= Siempre; </a:t>
            </a:r>
            <a:endParaRPr lang="es-EC" dirty="0" smtClean="0">
              <a:solidFill>
                <a:srgbClr val="000000"/>
              </a:solidFill>
              <a:latin typeface="Arial"/>
              <a:ea typeface="Times New Roman"/>
            </a:endParaRPr>
          </a:p>
          <a:p>
            <a:pPr marL="895350" indent="-895350" algn="just">
              <a:lnSpc>
                <a:spcPct val="150000"/>
              </a:lnSpc>
            </a:pPr>
            <a:r>
              <a:rPr lang="es-EC" b="1" dirty="0" smtClean="0">
                <a:solidFill>
                  <a:srgbClr val="000000"/>
                </a:solidFill>
                <a:latin typeface="Arial"/>
                <a:ea typeface="Times New Roman"/>
              </a:rPr>
              <a:t>4 </a:t>
            </a:r>
            <a:r>
              <a:rPr lang="es-EC" dirty="0">
                <a:solidFill>
                  <a:srgbClr val="000000"/>
                </a:solidFill>
                <a:latin typeface="Arial"/>
                <a:ea typeface="Times New Roman"/>
              </a:rPr>
              <a:t>= Casi siempre; </a:t>
            </a:r>
            <a:endParaRPr lang="es-EC" dirty="0" smtClean="0">
              <a:solidFill>
                <a:srgbClr val="000000"/>
              </a:solidFill>
              <a:latin typeface="Arial"/>
              <a:ea typeface="Times New Roman"/>
            </a:endParaRPr>
          </a:p>
          <a:p>
            <a:pPr marL="895350" indent="-895350" algn="just">
              <a:lnSpc>
                <a:spcPct val="150000"/>
              </a:lnSpc>
            </a:pPr>
            <a:r>
              <a:rPr lang="es-EC" b="1" dirty="0" smtClean="0">
                <a:solidFill>
                  <a:srgbClr val="000000"/>
                </a:solidFill>
                <a:latin typeface="Arial"/>
                <a:ea typeface="Times New Roman"/>
              </a:rPr>
              <a:t>3 </a:t>
            </a:r>
            <a:r>
              <a:rPr lang="es-EC" dirty="0">
                <a:solidFill>
                  <a:srgbClr val="000000"/>
                </a:solidFill>
                <a:latin typeface="Arial"/>
                <a:ea typeface="Times New Roman"/>
              </a:rPr>
              <a:t>=</a:t>
            </a:r>
            <a:r>
              <a:rPr lang="es-EC" b="1" dirty="0">
                <a:solidFill>
                  <a:srgbClr val="000000"/>
                </a:solidFill>
                <a:latin typeface="Arial"/>
                <a:ea typeface="Times New Roman"/>
              </a:rPr>
              <a:t> </a:t>
            </a:r>
            <a:r>
              <a:rPr lang="es-EC" dirty="0">
                <a:solidFill>
                  <a:srgbClr val="000000"/>
                </a:solidFill>
                <a:latin typeface="Arial"/>
                <a:ea typeface="Times New Roman"/>
              </a:rPr>
              <a:t>Ocasionalmente</a:t>
            </a:r>
            <a:r>
              <a:rPr lang="es-EC" b="1" dirty="0">
                <a:solidFill>
                  <a:srgbClr val="000000"/>
                </a:solidFill>
                <a:latin typeface="Arial"/>
                <a:ea typeface="Times New Roman"/>
              </a:rPr>
              <a:t>; </a:t>
            </a:r>
            <a:r>
              <a:rPr lang="es-EC" dirty="0">
                <a:solidFill>
                  <a:srgbClr val="000000"/>
                </a:solidFill>
                <a:latin typeface="Arial"/>
                <a:ea typeface="Times New Roman"/>
              </a:rPr>
              <a:t> </a:t>
            </a:r>
            <a:endParaRPr lang="es-EC" dirty="0" smtClean="0">
              <a:solidFill>
                <a:srgbClr val="000000"/>
              </a:solidFill>
              <a:latin typeface="Arial"/>
              <a:ea typeface="Times New Roman"/>
            </a:endParaRPr>
          </a:p>
          <a:p>
            <a:pPr marL="895350" indent="-895350" algn="just">
              <a:lnSpc>
                <a:spcPct val="150000"/>
              </a:lnSpc>
            </a:pPr>
            <a:r>
              <a:rPr lang="es-EC" b="1" dirty="0" smtClean="0">
                <a:solidFill>
                  <a:srgbClr val="000000"/>
                </a:solidFill>
                <a:latin typeface="Arial"/>
                <a:ea typeface="Times New Roman"/>
              </a:rPr>
              <a:t>2 </a:t>
            </a:r>
            <a:r>
              <a:rPr lang="es-EC" b="1" dirty="0">
                <a:solidFill>
                  <a:srgbClr val="000000"/>
                </a:solidFill>
                <a:latin typeface="Arial"/>
                <a:ea typeface="Times New Roman"/>
              </a:rPr>
              <a:t>= </a:t>
            </a:r>
            <a:r>
              <a:rPr lang="es-EC" dirty="0">
                <a:solidFill>
                  <a:srgbClr val="000000"/>
                </a:solidFill>
                <a:latin typeface="Arial"/>
                <a:ea typeface="Times New Roman"/>
              </a:rPr>
              <a:t>Casi nunca; </a:t>
            </a:r>
            <a:endParaRPr lang="es-EC" dirty="0" smtClean="0">
              <a:latin typeface="Times New Roman"/>
              <a:ea typeface="Times New Roman"/>
            </a:endParaRPr>
          </a:p>
          <a:p>
            <a:pPr marL="895350" indent="-895350" algn="just">
              <a:lnSpc>
                <a:spcPct val="150000"/>
              </a:lnSpc>
            </a:pPr>
            <a:r>
              <a:rPr lang="es-EC" b="1" dirty="0" smtClean="0">
                <a:solidFill>
                  <a:srgbClr val="000000"/>
                </a:solidFill>
                <a:latin typeface="Arial"/>
                <a:ea typeface="Times New Roman"/>
              </a:rPr>
              <a:t>1 </a:t>
            </a:r>
            <a:r>
              <a:rPr lang="es-EC" b="1" dirty="0">
                <a:solidFill>
                  <a:srgbClr val="000000"/>
                </a:solidFill>
                <a:latin typeface="Arial"/>
                <a:ea typeface="Times New Roman"/>
              </a:rPr>
              <a:t>=</a:t>
            </a:r>
            <a:r>
              <a:rPr lang="es-EC" dirty="0">
                <a:solidFill>
                  <a:srgbClr val="000000"/>
                </a:solidFill>
                <a:latin typeface="Arial"/>
                <a:ea typeface="Times New Roman"/>
              </a:rPr>
              <a:t> Nunca</a:t>
            </a:r>
            <a:endParaRPr lang="es-EC" dirty="0">
              <a:effectLst/>
              <a:latin typeface="Times New Roman"/>
              <a:ea typeface="Times New Roman"/>
            </a:endParaRPr>
          </a:p>
        </p:txBody>
      </p:sp>
    </p:spTree>
    <p:extLst>
      <p:ext uri="{BB962C8B-B14F-4D97-AF65-F5344CB8AC3E}">
        <p14:creationId xmlns:p14="http://schemas.microsoft.com/office/powerpoint/2010/main" val="248512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124744"/>
            <a:ext cx="6838528" cy="4680520"/>
          </a:xfrm>
          <a:prstGeom prst="rect">
            <a:avLst/>
          </a:prstGeom>
        </p:spPr>
        <p:txBody>
          <a:bodyPr vert="horz">
            <a:normAutofit fontScale="92500" lnSpcReduction="1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OBJETIVOS ESPECÍFICOS</a:t>
            </a: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Wingdings"/>
              <a:buChar char=""/>
              <a:tabLst>
                <a:tab pos="228600" algn="l"/>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Determinar los procesos didácticos relacionados con la aplicación de los Modelos Tradicional y basado en Competencias en el concreto de estudio.</a:t>
            </a: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Wingdings"/>
              <a:buChar char=""/>
              <a:tabLst>
                <a:tab pos="228600" algn="l"/>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Wingdings"/>
              <a:buChar char=""/>
              <a:tabLst>
                <a:tab pos="228600" algn="l"/>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Identificar las metodologías utilizadas por los docentes en el Modelo basado en Competencias.</a:t>
            </a: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Wingdings"/>
              <a:buChar char=""/>
              <a:tabLst>
                <a:tab pos="228600" algn="l"/>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
                <a:srgbClr val="98C723"/>
              </a:buClr>
              <a:buSzPct val="70000"/>
              <a:buFont typeface="Wingdings"/>
              <a:buChar char=""/>
              <a:tabLst>
                <a:tab pos="228600" algn="l"/>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Identificar las metodologías utilizadas por los docentes en el Modelo Tradicional.</a:t>
            </a:r>
            <a:endParaRPr kumimoji="0" lang="es-EC" sz="1800" b="1" i="0" u="none" strike="noStrike" kern="1200" cap="none" spc="0" normalizeH="0" baseline="0" noProof="0" dirty="0">
              <a:ln>
                <a:noFill/>
              </a:ln>
              <a:solidFill>
                <a:sysClr val="windowText" lastClr="000000"/>
              </a:solidFill>
              <a:effectLst/>
              <a:uLnTx/>
              <a:uFillTx/>
              <a:latin typeface="Times New Roman"/>
              <a:ea typeface="Times New Roman"/>
              <a:cs typeface="+mn-cs"/>
            </a:endParaRPr>
          </a:p>
        </p:txBody>
      </p:sp>
    </p:spTree>
    <p:extLst>
      <p:ext uri="{BB962C8B-B14F-4D97-AF65-F5344CB8AC3E}">
        <p14:creationId xmlns:p14="http://schemas.microsoft.com/office/powerpoint/2010/main" val="750458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052735"/>
            <a:ext cx="7344816" cy="5402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154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4744"/>
            <a:ext cx="6840760" cy="2306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6056" y="3645024"/>
            <a:ext cx="6670360" cy="244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4151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005612"/>
            <a:ext cx="6696744"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131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1196751"/>
            <a:ext cx="6624736" cy="2448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3861048"/>
            <a:ext cx="6624736" cy="230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8136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9672" y="1144556"/>
            <a:ext cx="741682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ChangeArrowheads="1"/>
          </p:cNvSpPr>
          <p:nvPr/>
        </p:nvSpPr>
        <p:spPr bwMode="auto">
          <a:xfrm>
            <a:off x="1619672" y="3570203"/>
            <a:ext cx="691276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B9.-</a:t>
            </a:r>
            <a:r>
              <a:rPr kumimoji="0" lang="es-EC" sz="1200" b="1"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es-EC"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¿La enseñanza se centra en el aprendizaje de los alumnos y no sólo en las horas</a:t>
            </a:r>
            <a:r>
              <a:rPr kumimoji="0" lang="es-EC" sz="1200" b="1" i="0" u="none" strike="noStrike" cap="none" normalizeH="0" dirty="0" smtClean="0">
                <a:ln>
                  <a:noFill/>
                </a:ln>
                <a:solidFill>
                  <a:schemeClr val="tx1"/>
                </a:solidFill>
                <a:effectLst/>
                <a:latin typeface="Arial" pitchFamily="34" charset="0"/>
                <a:ea typeface="Calibri"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s-EC" sz="1200" b="1" dirty="0">
                <a:latin typeface="Arial" pitchFamily="34" charset="0"/>
                <a:ea typeface="Calibri" pitchFamily="34" charset="0"/>
                <a:cs typeface="Arial" pitchFamily="34" charset="0"/>
              </a:rPr>
              <a:t> </a:t>
            </a:r>
            <a:r>
              <a:rPr lang="es-EC" sz="1200" b="1" dirty="0" smtClean="0">
                <a:latin typeface="Arial" pitchFamily="34" charset="0"/>
                <a:ea typeface="Calibri" pitchFamily="34" charset="0"/>
                <a:cs typeface="Arial" pitchFamily="34" charset="0"/>
              </a:rPr>
              <a:t>           </a:t>
            </a:r>
            <a:r>
              <a:rPr kumimoji="0" lang="es-EC"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asignadas a la asignatura?</a:t>
            </a:r>
            <a:endParaRPr kumimoji="0" lang="es-EC"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447675" y="2324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8" name="7 Objeto"/>
          <p:cNvGraphicFramePr>
            <a:graphicFrameLocks/>
          </p:cNvGraphicFramePr>
          <p:nvPr>
            <p:extLst>
              <p:ext uri="{D42A27DB-BD31-4B8C-83A1-F6EECF244321}">
                <p14:modId xmlns:p14="http://schemas.microsoft.com/office/powerpoint/2010/main" val="2996557838"/>
              </p:ext>
            </p:extLst>
          </p:nvPr>
        </p:nvGraphicFramePr>
        <p:xfrm>
          <a:off x="2555776" y="4221088"/>
          <a:ext cx="5544616" cy="1866900"/>
        </p:xfrm>
        <a:graphic>
          <a:graphicData uri="http://schemas.openxmlformats.org/presentationml/2006/ole">
            <mc:AlternateContent xmlns:mc="http://schemas.openxmlformats.org/markup-compatibility/2006">
              <mc:Choice xmlns:v="urn:schemas-microsoft-com:vml" Requires="v">
                <p:oleObj spid="_x0000_s1066" name="Gráfico" r:id="rId4" imgW="3950550" imgH="1865538" progId="Excel.Chart.8">
                  <p:embed/>
                </p:oleObj>
              </mc:Choice>
              <mc:Fallback>
                <p:oleObj name="Gráfico" r:id="rId4" imgW="3950550" imgH="1865538" progId="Excel.Chart.8">
                  <p:embed/>
                  <p:pic>
                    <p:nvPicPr>
                      <p:cNvPr id="0" name="Gráfico 3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4221088"/>
                        <a:ext cx="5544616" cy="1866900"/>
                      </a:xfrm>
                      <a:prstGeom prst="rect">
                        <a:avLst/>
                      </a:prstGeom>
                      <a:noFill/>
                    </p:spPr>
                  </p:pic>
                </p:oleObj>
              </mc:Fallback>
            </mc:AlternateContent>
          </a:graphicData>
        </a:graphic>
      </p:graphicFrame>
      <p:sp>
        <p:nvSpPr>
          <p:cNvPr id="9" name="Rectangle 6"/>
          <p:cNvSpPr>
            <a:spLocks noChangeArrowheads="1"/>
          </p:cNvSpPr>
          <p:nvPr/>
        </p:nvSpPr>
        <p:spPr bwMode="auto">
          <a:xfrm>
            <a:off x="0" y="1866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Tree>
    <p:extLst>
      <p:ext uri="{BB962C8B-B14F-4D97-AF65-F5344CB8AC3E}">
        <p14:creationId xmlns:p14="http://schemas.microsoft.com/office/powerpoint/2010/main" val="32533361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2092325"/>
            <a:ext cx="6624736"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3888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1124743"/>
            <a:ext cx="6768752" cy="5328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711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052736"/>
            <a:ext cx="6984776" cy="5472608"/>
          </a:xfrm>
          <a:prstGeom prst="rect">
            <a:avLst/>
          </a:prstGeom>
        </p:spPr>
        <p:txBody>
          <a:bodyPr vert="horz">
            <a:normAutofit fontScale="77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2100" b="1" i="0" u="none" strike="noStrike" kern="1200" cap="none" spc="0" normalizeH="0" baseline="0" noProof="0" dirty="0" smtClean="0">
                <a:ln>
                  <a:noFill/>
                </a:ln>
                <a:solidFill>
                  <a:sysClr val="windowText" lastClr="000000"/>
                </a:solidFill>
                <a:effectLst/>
                <a:uLnTx/>
                <a:uFillTx/>
                <a:latin typeface="Arial"/>
                <a:ea typeface="Calibri"/>
                <a:cs typeface="+mn-cs"/>
              </a:rPr>
              <a:t>CONCLUSIONES.-</a:t>
            </a: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285750" marR="0" lvl="0" indent="-28575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C" sz="1900" b="1" i="0" u="none" strike="noStrike" kern="1200" cap="none" spc="0" normalizeH="0" baseline="0" noProof="0" dirty="0" smtClean="0">
                <a:ln>
                  <a:noFill/>
                </a:ln>
                <a:solidFill>
                  <a:sysClr val="windowText" lastClr="000000"/>
                </a:solidFill>
                <a:effectLst/>
                <a:uLnTx/>
                <a:uFillTx/>
                <a:latin typeface="Arial"/>
                <a:ea typeface="Calibri"/>
                <a:cs typeface="+mn-cs"/>
              </a:rPr>
              <a:t>En los Modelo Tradicional y basado en Competencias, la evaluación se realiza mediante exámenes, la mayoría sin consulta,  constituyéndose en pruebas de memoria.</a:t>
            </a:r>
          </a:p>
          <a:p>
            <a:pPr marL="0" marR="0" lvl="0" indent="0" algn="just" defTabSz="914400" rtl="0" eaLnBrk="1" fontAlgn="auto" latinLnBrk="0" hangingPunct="1">
              <a:lnSpc>
                <a:spcPct val="150000"/>
              </a:lnSpc>
              <a:spcBef>
                <a:spcPts val="600"/>
              </a:spcBef>
              <a:spcAft>
                <a:spcPts val="0"/>
              </a:spcAft>
              <a:buClr>
                <a:sysClr val="windowText" lastClr="000000"/>
              </a:buClr>
              <a:buSzPct val="70000"/>
              <a:buFont typeface="Wingdings"/>
              <a:buNone/>
              <a:tabLst/>
              <a:defRPr/>
            </a:pPr>
            <a:endParaRPr kumimoji="0" lang="es-EC" sz="1900" b="1" i="0" u="none" strike="noStrike" kern="1200" cap="none" spc="0" normalizeH="0" baseline="0" noProof="0" dirty="0" smtClean="0">
              <a:ln>
                <a:noFill/>
              </a:ln>
              <a:solidFill>
                <a:sysClr val="windowText" lastClr="000000"/>
              </a:solidFill>
              <a:effectLst/>
              <a:uLnTx/>
              <a:uFillTx/>
              <a:latin typeface="Arial"/>
              <a:ea typeface="Calibri"/>
              <a:cs typeface="+mn-cs"/>
            </a:endParaRPr>
          </a:p>
          <a:p>
            <a:pPr marL="285750" marR="0" lvl="0" indent="-28575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C" sz="1900" b="1" i="0" u="none" strike="noStrike" kern="1200" cap="none" spc="0" normalizeH="0" baseline="0" noProof="0" dirty="0" smtClean="0">
                <a:ln>
                  <a:noFill/>
                </a:ln>
                <a:solidFill>
                  <a:sysClr val="windowText" lastClr="000000"/>
                </a:solidFill>
                <a:effectLst/>
                <a:uLnTx/>
                <a:uFillTx/>
                <a:latin typeface="Arial"/>
                <a:ea typeface="Calibri"/>
                <a:cs typeface="+mn-cs"/>
              </a:rPr>
              <a:t>Generalmente, el docente utiliza los mismos criterios de evaluación en forma estandarizada y ocasionalmente se realizan muchas y frecuentes evaluaciones, tanto para retroalimentar a los estudiantes como para introducir mejoras a la didáctica y al programa de enseñanza.</a:t>
            </a:r>
          </a:p>
          <a:p>
            <a:pPr marL="0" marR="0" lvl="0" indent="0" algn="just" defTabSz="914400" rtl="0" eaLnBrk="1" fontAlgn="auto" latinLnBrk="0" hangingPunct="1">
              <a:lnSpc>
                <a:spcPct val="150000"/>
              </a:lnSpc>
              <a:spcBef>
                <a:spcPts val="600"/>
              </a:spcBef>
              <a:spcAft>
                <a:spcPts val="0"/>
              </a:spcAft>
              <a:buClr>
                <a:sysClr val="windowText" lastClr="000000"/>
              </a:buClr>
              <a:buSzPct val="70000"/>
              <a:buFont typeface="Wingdings"/>
              <a:buNone/>
              <a:tabLst/>
              <a:defRPr/>
            </a:pPr>
            <a:endParaRPr kumimoji="0" lang="es-EC" sz="19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285750" marR="0" lvl="0" indent="-285750" algn="just" defTabSz="914400" rtl="0" eaLnBrk="1" fontAlgn="auto" latinLnBrk="0" hangingPunct="1">
              <a:lnSpc>
                <a:spcPct val="150000"/>
              </a:lnSpc>
              <a:spcBef>
                <a:spcPts val="600"/>
              </a:spcBef>
              <a:spcAft>
                <a:spcPts val="0"/>
              </a:spcAft>
              <a:buClr>
                <a:sysClr val="windowText" lastClr="000000"/>
              </a:buClr>
              <a:buSzPct val="70000"/>
              <a:buFont typeface="Wingdings" pitchFamily="2" charset="2"/>
              <a:buChar char="§"/>
              <a:tabLst/>
              <a:defRPr/>
            </a:pPr>
            <a:r>
              <a:rPr kumimoji="0" lang="es-EC" sz="1900" b="1" i="0" u="none" strike="noStrike" kern="1200" cap="none" spc="0" normalizeH="0" baseline="0" noProof="0" dirty="0" smtClean="0">
                <a:ln>
                  <a:noFill/>
                </a:ln>
                <a:solidFill>
                  <a:sysClr val="windowText" lastClr="000000"/>
                </a:solidFill>
                <a:effectLst/>
                <a:uLnTx/>
                <a:uFillTx/>
                <a:latin typeface="Arial"/>
                <a:ea typeface="Calibri"/>
                <a:cs typeface="+mn-cs"/>
              </a:rPr>
              <a:t>Las estadísticas demuestran que en el Modelo basado en Competencias, al igual que en el Modelo Tradicional, ocasionalmente se comprueban los resultados del aprendizaje sobre los contenidos dictados en el curso y en  la evaluación se cuantifican los resultados</a:t>
            </a: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2654542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052736"/>
            <a:ext cx="7056784" cy="5184576"/>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En los Modelo Tradicional y basado en Competencias, se enseñan contenidos que en poco tiempo quedan obsoletos, por la falta de interés del estudiante debido a que las partes que se aprenden están divorciadas entre sí, evidenciándose que es necesario la integración de las asignaturas en la red lógica de contenidos. Existe ausencia de enlace de contenidos.</a:t>
            </a:r>
          </a:p>
          <a:p>
            <a:pPr marL="0" marR="0" lvl="0" indent="0" algn="just" defTabSz="914400" rtl="0" eaLnBrk="1" fontAlgn="auto" latinLnBrk="0" hangingPunct="1">
              <a:lnSpc>
                <a:spcPct val="150000"/>
              </a:lnSpc>
              <a:spcBef>
                <a:spcPts val="600"/>
              </a:spcBef>
              <a:spcAft>
                <a:spcPts val="0"/>
              </a:spcAft>
              <a:buClrTx/>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En los dos Modelos analizados, ocasionalmente se motiva a los estudiantes  a construir en forma integral su propio aprendizaje y pocas veces se da a conocer cuáles van a ser los productos integradores de la materia. No siempre se pone el tono emocional a la clase, no se implementa actividades para lograr resultados de aprendizaje y no se evalúa el progreso de los estudiantes.</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958481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6984776" cy="5328592"/>
          </a:xfrm>
          <a:prstGeom prst="rect">
            <a:avLst/>
          </a:prstGeom>
        </p:spPr>
        <p:txBody>
          <a:bodyPr vert="horz">
            <a:normAutofit fontScale="92500" lnSpcReduction="1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En esta investigación, se demuestra que coincidentemente, en el Modelo basado en Competencias como en el Tradicional,  siempre el estudiante es el receptor, que recibe pasivamente el saber y las” verdades” monopolizadas por los docentes quienes adicionalmente no tienen claridad para explicar y trasmitir los conceptos y problemas derivados de los temas y presentan sus clases en forma expositiva.</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just" defTabSz="914400" rtl="0" eaLnBrk="1" fontAlgn="auto" latinLnBrk="0" hangingPunct="1">
              <a:lnSpc>
                <a:spcPct val="150000"/>
              </a:lnSpc>
              <a:spcBef>
                <a:spcPts val="600"/>
              </a:spcBef>
              <a:spcAft>
                <a:spcPts val="0"/>
              </a:spcAft>
              <a:buClrTx/>
              <a:buSzPct val="70000"/>
              <a:buFont typeface="Wingdings"/>
              <a:buNone/>
              <a:tabLst/>
              <a:defRPr/>
            </a:pPr>
            <a:endParaRPr kumimoji="0" lang="es-EC" sz="12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Se determina que en los dos Modelos, menos de la mitad de los docentes presentan y resuelven ejemplos acordes con los temas y en la mayoría de asignaturas, casi nunca u ocasionalmente incorporan otras actividades de aprendizaje como tareas, prácticas de laboratorio, talleres, etc., para la comprensión de los temas.</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2469244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195736" y="1124744"/>
            <a:ext cx="6172200" cy="504056"/>
          </a:xfrm>
          <a:prstGeom prst="rect">
            <a:avLst/>
          </a:prstGeom>
        </p:spPr>
        <p:txBody>
          <a:bodyPr vert="horz" anchor="b">
            <a:norm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1800" b="1" i="0" u="none" strike="noStrike" kern="1200" cap="small" spc="0" normalizeH="0" baseline="0" noProof="0" dirty="0" smtClean="0">
                <a:ln>
                  <a:noFill/>
                </a:ln>
                <a:solidFill>
                  <a:sysClr val="windowText" lastClr="000000"/>
                </a:solidFill>
                <a:effectLst/>
                <a:uLnTx/>
                <a:uFillTx/>
                <a:latin typeface="Arial" pitchFamily="34" charset="0"/>
                <a:ea typeface="+mj-ea"/>
                <a:cs typeface="Arial" pitchFamily="34" charset="0"/>
              </a:rPr>
              <a:t>ANÁLISIS HISTORICO</a:t>
            </a:r>
            <a:endParaRPr kumimoji="0" lang="es-EC" sz="1800" b="1" i="0" u="none" strike="noStrike" kern="1200" cap="small" spc="0" normalizeH="0" baseline="0" noProof="0" dirty="0">
              <a:ln>
                <a:noFill/>
              </a:ln>
              <a:solidFill>
                <a:sysClr val="windowText" lastClr="000000"/>
              </a:solidFill>
              <a:effectLst/>
              <a:uLnTx/>
              <a:uFillTx/>
              <a:latin typeface="Arial" pitchFamily="34" charset="0"/>
              <a:ea typeface="+mj-ea"/>
              <a:cs typeface="Arial" pitchFamily="34" charset="0"/>
            </a:endParaRPr>
          </a:p>
        </p:txBody>
      </p:sp>
      <p:sp>
        <p:nvSpPr>
          <p:cNvPr id="3" name="2 Subtítulo"/>
          <p:cNvSpPr txBox="1">
            <a:spLocks/>
          </p:cNvSpPr>
          <p:nvPr/>
        </p:nvSpPr>
        <p:spPr>
          <a:xfrm>
            <a:off x="1547664" y="1844824"/>
            <a:ext cx="7128792" cy="4248472"/>
          </a:xfrm>
          <a:prstGeom prst="rect">
            <a:avLst/>
          </a:prstGeom>
        </p:spPr>
        <p:txBody>
          <a:bodyPr vert="horz">
            <a:no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El 8 de diciembre de 1977, el Consejo Supremo de Gobierno, mediante Decreto No. 2029 confirió a la Escuela Técnica de Ingenieros el carácter y condición de Escuela Politécnica, tomando a partir de esa fecha el nombre de Escuela Politécnica del Ejército.</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endParaRPr>
          </a:p>
          <a:p>
            <a:pPr marL="1270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rPr>
              <a:t>Desde entonces y con la inclusión de estudiantes civiles, comienza un proceso de cambio extremadamente lento. La incorporación de estudiantes civiles no dejó de lado la rigidez académica que se mantuvo durante muchos años con estudiantes exclusivamente militares.</a:t>
            </a: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2462704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7056784" cy="5328592"/>
          </a:xfrm>
          <a:prstGeom prst="rect">
            <a:avLst/>
          </a:prstGeom>
        </p:spPr>
        <p:txBody>
          <a:bodyPr vert="horz">
            <a:normAutofit fontScale="925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smtClean="0">
                <a:ln>
                  <a:noFill/>
                </a:ln>
                <a:solidFill>
                  <a:sysClr val="windowText" lastClr="000000"/>
                </a:solidFill>
                <a:effectLst/>
                <a:uLnTx/>
                <a:uFillTx/>
                <a:latin typeface="Arial"/>
                <a:ea typeface="Calibri"/>
                <a:cs typeface="+mn-cs"/>
              </a:rPr>
              <a:t>En el Modelo basado en Competencias, al igual que en el Modelo Tradicional, la mayoría de docentes no planifica sus actividades académicas. Casi nunca se planifica visitas y giras técnicas como reforzamiento a la materia y ocasionalmente utiliza diversos recursos didácticos para apoyar en el proceso de aprendizaje.</a:t>
            </a:r>
            <a:endParaRPr kumimoji="0" lang="es-EC" sz="1800" b="1" i="0" u="none" strike="noStrike" kern="1200" cap="none" spc="0" normalizeH="0" baseline="0" noProof="0" smtClean="0">
              <a:ln>
                <a:noFill/>
              </a:ln>
              <a:solidFill>
                <a:sysClr val="windowText" lastClr="000000"/>
              </a:solidFill>
              <a:effectLst/>
              <a:uLnTx/>
              <a:uFillTx/>
              <a:latin typeface="Century Schoolbook"/>
              <a:ea typeface="+mn-ea"/>
              <a:cs typeface="+mn-cs"/>
            </a:endParaRPr>
          </a:p>
          <a:p>
            <a:pPr marL="0" marR="0" lvl="0" indent="0" algn="just" defTabSz="914400" rtl="0" eaLnBrk="1" fontAlgn="auto" latinLnBrk="0" hangingPunct="1">
              <a:lnSpc>
                <a:spcPct val="150000"/>
              </a:lnSpc>
              <a:spcBef>
                <a:spcPts val="600"/>
              </a:spcBef>
              <a:spcAft>
                <a:spcPts val="0"/>
              </a:spcAft>
              <a:buClrTx/>
              <a:buSzPct val="70000"/>
              <a:buFont typeface="Wingdings"/>
              <a:buNone/>
              <a:tabLst/>
              <a:defRPr/>
            </a:pPr>
            <a:endParaRPr kumimoji="0" lang="es-EC" sz="1200" b="1" i="0" u="none" strike="noStrike" kern="1200" cap="none" spc="0" normalizeH="0" baseline="0" noProof="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smtClean="0">
                <a:ln>
                  <a:noFill/>
                </a:ln>
                <a:solidFill>
                  <a:sysClr val="windowText" lastClr="000000"/>
                </a:solidFill>
                <a:effectLst/>
                <a:uLnTx/>
                <a:uFillTx/>
                <a:latin typeface="Arial"/>
                <a:ea typeface="Calibri"/>
                <a:cs typeface="+mn-cs"/>
              </a:rPr>
              <a:t>Como se establece en la tabulación de las encuestas, la forma de actuación que utilizan los docentes de la Carrera de Ingeniería Civil, sigue siendo tradicional, es decir tienen la clase como espacio dominante de actuación, dando como consecuencia que pocas veces trabajen en equipo,  sin comunicar por lo tanto sus experiencias a otros colegas.</a:t>
            </a:r>
            <a:endParaRPr kumimoji="0" lang="es-EC" sz="1800" b="1" i="0" u="none" strike="noStrike" kern="1200" cap="none" spc="0" normalizeH="0" baseline="0" noProof="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863641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75656" y="1196752"/>
            <a:ext cx="6984776" cy="5400600"/>
          </a:xfrm>
          <a:prstGeom prst="rect">
            <a:avLst/>
          </a:prstGeom>
        </p:spPr>
        <p:txBody>
          <a:bodyPr vert="horz">
            <a:normAutofit fontScale="925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En el caso del Modelo basado en Competencias, un mínimo porcentaje de docentes conocen sobre el tema. La mayoría no ha recibido ninguna capacitación al respecto no existe supervisión y orientación a los docentes, es decir, hay ausencia de un sistema de evaluación del desempeño.</a:t>
            </a:r>
          </a:p>
          <a:p>
            <a:pPr marL="0" marR="0" lvl="0" indent="0" algn="just" defTabSz="914400" rtl="0" eaLnBrk="1" fontAlgn="auto" latinLnBrk="0" hangingPunct="1">
              <a:lnSpc>
                <a:spcPct val="150000"/>
              </a:lnSpc>
              <a:spcBef>
                <a:spcPts val="600"/>
              </a:spcBef>
              <a:spcAft>
                <a:spcPts val="0"/>
              </a:spcAft>
              <a:buClrTx/>
              <a:buSzPct val="70000"/>
              <a:buFont typeface="Wingdings"/>
              <a:buNone/>
              <a:tabLst/>
              <a:defRPr/>
            </a:pP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285750" marR="0" lvl="0" indent="-28575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 En el Modelo basado en Competencias, falta de trabajo en equipo por parte de los docentes. Las Áreas de conocimiento no convocan a sus docentes para generar la red lógica de contenidos y para optimizar recursos y tiempo, por lo tanto las discusiones proactivas y productivas están ausentes en la actividad académica.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rgbClr val="000000"/>
                </a:solidFill>
                <a:effectLst/>
                <a:uLnTx/>
                <a:uFillTx/>
                <a:latin typeface="Arial"/>
                <a:ea typeface="Times New Roman"/>
                <a:cs typeface="+mn-cs"/>
              </a:rPr>
              <a:t> </a:t>
            </a:r>
            <a:endParaRPr kumimoji="0" lang="es-EC" sz="1800" b="1" i="0" u="none" strike="noStrike" kern="1200" cap="none" spc="0" normalizeH="0" baseline="0" noProof="0" dirty="0">
              <a:ln>
                <a:noFill/>
              </a:ln>
              <a:solidFill>
                <a:srgbClr val="5B6973"/>
              </a:solidFill>
              <a:effectLst/>
              <a:uLnTx/>
              <a:uFillTx/>
              <a:latin typeface="Times New Roman"/>
              <a:ea typeface="Times New Roman"/>
              <a:cs typeface="+mn-cs"/>
            </a:endParaRPr>
          </a:p>
        </p:txBody>
      </p:sp>
    </p:spTree>
    <p:extLst>
      <p:ext uri="{BB962C8B-B14F-4D97-AF65-F5344CB8AC3E}">
        <p14:creationId xmlns:p14="http://schemas.microsoft.com/office/powerpoint/2010/main" val="2207497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6912768" cy="5250178"/>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0"/>
              </a:spcAft>
              <a:buClrTx/>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En los dos Modelos, el incumplimiento de normativas es permanente. El estudiante está siempre en desventaja con el docente, pues no exige sus derechos por temor a represalias, es decir, la  comunicación ente docentes y estudiantes no es asertiva</a:t>
            </a:r>
            <a:r>
              <a:rPr kumimoji="0" lang="es-EC" sz="1500" b="1" i="0" u="none" strike="noStrike" kern="1200" cap="none" spc="0" normalizeH="0" baseline="0" noProof="0" dirty="0" smtClean="0">
                <a:ln>
                  <a:noFill/>
                </a:ln>
                <a:solidFill>
                  <a:sysClr val="windowText" lastClr="000000"/>
                </a:solidFill>
                <a:effectLst/>
                <a:uLnTx/>
                <a:uFillTx/>
                <a:latin typeface="Arial"/>
                <a:ea typeface="Calibri"/>
                <a:cs typeface="+mn-cs"/>
              </a:rPr>
              <a:t>.</a:t>
            </a:r>
            <a:endParaRPr kumimoji="0" lang="es-EC" sz="15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500" b="1" i="0" u="none" strike="noStrike" kern="1200" cap="none" spc="0" normalizeH="0" baseline="0" noProof="0" dirty="0" smtClean="0">
              <a:ln>
                <a:noFill/>
              </a:ln>
              <a:solidFill>
                <a:srgbClr val="5B6973"/>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875258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124744"/>
            <a:ext cx="7056784" cy="5904656"/>
          </a:xfrm>
          <a:prstGeom prst="rect">
            <a:avLst/>
          </a:prstGeom>
        </p:spPr>
        <p:txBody>
          <a:bodyPr vert="horz">
            <a:normAutofit fontScale="85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0" algn="just" defTabSz="914400" rtl="0" eaLnBrk="1" fontAlgn="auto" latinLnBrk="0" hangingPunct="1">
              <a:lnSpc>
                <a:spcPct val="150000"/>
              </a:lnSpc>
              <a:spcBef>
                <a:spcPts val="600"/>
              </a:spcBef>
              <a:spcAft>
                <a:spcPts val="0"/>
              </a:spcAft>
              <a:buClr>
                <a:sysClr val="windowText" lastClr="000000"/>
              </a:buClr>
              <a:buSzPct val="70000"/>
              <a:buFont typeface="Wingdings"/>
              <a:buNone/>
              <a:tabLst/>
              <a:defRPr/>
            </a:pPr>
            <a:r>
              <a:rPr kumimoji="0" lang="es-EC" sz="2100" b="1" i="0" u="none" strike="noStrike" kern="1200" cap="none" spc="0" normalizeH="0" baseline="0" noProof="0" dirty="0" smtClean="0">
                <a:ln>
                  <a:noFill/>
                </a:ln>
                <a:solidFill>
                  <a:sysClr val="windowText" lastClr="000000"/>
                </a:solidFill>
                <a:effectLst/>
                <a:uLnTx/>
                <a:uFillTx/>
                <a:latin typeface="Arial"/>
                <a:ea typeface="Calibri"/>
                <a:cs typeface="+mn-cs"/>
              </a:rPr>
              <a:t>RECOMENDACIONES.-</a:t>
            </a:r>
            <a:endParaRPr kumimoji="0" lang="es-EC" sz="21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just" defTabSz="914400" rtl="0" eaLnBrk="1" fontAlgn="auto" latinLnBrk="0" hangingPunct="1">
              <a:lnSpc>
                <a:spcPct val="150000"/>
              </a:lnSpc>
              <a:spcBef>
                <a:spcPts val="600"/>
              </a:spcBef>
              <a:spcAft>
                <a:spcPts val="0"/>
              </a:spcAft>
              <a:buClr>
                <a:sysClr val="windowText" lastClr="000000"/>
              </a:buClr>
              <a:buSzPct val="70000"/>
              <a:buFont typeface="Wingdings"/>
              <a:buNone/>
              <a:tabLst/>
              <a:defRPr/>
            </a:pPr>
            <a:endParaRPr kumimoji="0" lang="es-EC" sz="21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2100" b="1" i="0" u="none" strike="noStrike" kern="1200" cap="none" spc="0" normalizeH="0" baseline="0" noProof="0" dirty="0" smtClean="0">
                <a:ln>
                  <a:noFill/>
                </a:ln>
                <a:solidFill>
                  <a:sysClr val="windowText" lastClr="000000"/>
                </a:solidFill>
                <a:effectLst/>
                <a:uLnTx/>
                <a:uFillTx/>
                <a:latin typeface="Arial"/>
                <a:ea typeface="Calibri"/>
                <a:cs typeface="+mn-cs"/>
              </a:rPr>
              <a:t>A fin de mejorar los bajos índices en los resultados del aprendizaje, se hace necesario capacitar al docente para reemplazar las prácticas educativas como un elemento indispensable para alcanzar los perfiles de egreso y profesionales declarados. </a:t>
            </a:r>
            <a:r>
              <a:rPr kumimoji="0" lang="es-AR" sz="2100" b="1" i="0" u="none" strike="noStrike" kern="1200" cap="none" spc="0" normalizeH="0" baseline="0" noProof="0" dirty="0" smtClean="0">
                <a:ln>
                  <a:noFill/>
                </a:ln>
                <a:solidFill>
                  <a:sysClr val="windowText" lastClr="000000"/>
                </a:solidFill>
                <a:effectLst/>
                <a:uLnTx/>
                <a:uFillTx/>
                <a:latin typeface="Arial"/>
                <a:ea typeface="+mn-ea"/>
                <a:cs typeface="+mn-cs"/>
              </a:rPr>
              <a:t>El desarrollo profesional de los docentes universitarios pasa por la necesidad de mejorar las actividades académicas, es decir, por lograr un trabajo en el aula con calidad didáctica creciente. Para ello, es necesario que la Universidad asuma el reto de organizar la capacitación </a:t>
            </a:r>
            <a:r>
              <a:rPr kumimoji="0" lang="es-AR" sz="2100" b="1" i="0" u="none" strike="noStrike" kern="1200" cap="none" spc="0" normalizeH="0" baseline="0" noProof="0" dirty="0" smtClean="0">
                <a:ln>
                  <a:noFill/>
                </a:ln>
                <a:solidFill>
                  <a:prstClr val="black"/>
                </a:solidFill>
                <a:effectLst/>
                <a:uLnTx/>
                <a:uFillTx/>
                <a:latin typeface="Arial"/>
                <a:ea typeface="+mn-ea"/>
                <a:cs typeface="+mn-cs"/>
              </a:rPr>
              <a:t>de sus docentes </a:t>
            </a:r>
            <a:r>
              <a:rPr kumimoji="0" lang="es-AR" sz="2100" b="1" i="0" u="none" strike="noStrike" kern="1200" cap="none" spc="0" normalizeH="0" baseline="0" noProof="0" dirty="0" smtClean="0">
                <a:ln>
                  <a:noFill/>
                </a:ln>
                <a:solidFill>
                  <a:sysClr val="windowText" lastClr="000000"/>
                </a:solidFill>
                <a:effectLst/>
                <a:uLnTx/>
                <a:uFillTx/>
                <a:latin typeface="Arial"/>
                <a:ea typeface="+mn-ea"/>
                <a:cs typeface="+mn-cs"/>
              </a:rPr>
              <a:t>, con temas pedagógicos, como una forma de contribuir a potencializar su capacidad de educar.</a:t>
            </a:r>
            <a:endParaRPr kumimoji="0" lang="es-EC" sz="21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228600" marR="0" lvl="0" indent="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2100" b="1" i="0" u="none" strike="noStrike" kern="1200" cap="none" spc="0" normalizeH="0" baseline="0" noProof="0" dirty="0" smtClean="0">
                <a:ln>
                  <a:noFill/>
                </a:ln>
                <a:solidFill>
                  <a:srgbClr val="5B6973"/>
                </a:solidFill>
                <a:effectLst/>
                <a:uLnTx/>
                <a:uFillTx/>
                <a:latin typeface="Arial"/>
                <a:ea typeface="Calibri"/>
                <a:cs typeface="+mn-cs"/>
              </a:rPr>
              <a:t> </a:t>
            </a:r>
            <a:endParaRPr kumimoji="0" lang="es-EC" sz="2100" b="1" i="0" u="none" strike="noStrike" kern="1200" cap="none" spc="0" normalizeH="0" baseline="0" noProof="0" dirty="0" smtClean="0">
              <a:ln>
                <a:noFill/>
              </a:ln>
              <a:solidFill>
                <a:srgbClr val="5B6973"/>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3376757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75656" y="1268760"/>
            <a:ext cx="7056784" cy="5589240"/>
          </a:xfrm>
          <a:prstGeom prst="rect">
            <a:avLst/>
          </a:prstGeom>
        </p:spPr>
        <p:txBody>
          <a:bodyPr vert="horz">
            <a:normAutofit fontScale="925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1000"/>
              </a:spcAft>
              <a:buClrTx/>
              <a:buSzPct val="70000"/>
              <a:buFont typeface="Wingdings" pitchFamily="2" charset="2"/>
              <a:buChar char="§"/>
              <a:tabLst/>
              <a:defRPr/>
            </a:pPr>
            <a:r>
              <a:rPr kumimoji="0" lang="es-EC" sz="2100" b="1" i="0" u="none" strike="noStrike" kern="1200" cap="none" spc="0" normalizeH="0" baseline="0" noProof="0" dirty="0" smtClean="0">
                <a:ln>
                  <a:noFill/>
                </a:ln>
                <a:solidFill>
                  <a:sysClr val="windowText" lastClr="000000"/>
                </a:solidFill>
                <a:effectLst/>
                <a:uLnTx/>
                <a:uFillTx/>
                <a:latin typeface="Arial"/>
                <a:ea typeface="Calibri"/>
                <a:cs typeface="+mn-cs"/>
              </a:rPr>
              <a:t>La evaluación al docente debe ser técnica, especializada, pero fundamentalmente con monitoreo periódico y retroalimentación que garantice el cambio y perfeccionamiento.</a:t>
            </a:r>
            <a:endParaRPr kumimoji="0" lang="es-EC" sz="21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just" defTabSz="914400" rtl="0" eaLnBrk="1" fontAlgn="auto" latinLnBrk="0" hangingPunct="1">
              <a:lnSpc>
                <a:spcPct val="150000"/>
              </a:lnSpc>
              <a:spcBef>
                <a:spcPts val="600"/>
              </a:spcBef>
              <a:spcAft>
                <a:spcPts val="0"/>
              </a:spcAft>
              <a:buClrTx/>
              <a:buSzPct val="70000"/>
              <a:buFont typeface="Wingdings"/>
              <a:buNone/>
              <a:tabLst/>
              <a:defRPr/>
            </a:pPr>
            <a:endParaRPr kumimoji="0" lang="es-EC" sz="21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342900" marR="0" lvl="0" indent="-342900" algn="just" defTabSz="914400" rtl="0" eaLnBrk="1" fontAlgn="auto" latinLnBrk="0" hangingPunct="1">
              <a:lnSpc>
                <a:spcPct val="150000"/>
              </a:lnSpc>
              <a:spcBef>
                <a:spcPts val="600"/>
              </a:spcBef>
              <a:spcAft>
                <a:spcPts val="1000"/>
              </a:spcAft>
              <a:buClrTx/>
              <a:buSzPct val="70000"/>
              <a:buFont typeface="Wingdings" pitchFamily="2" charset="2"/>
              <a:buChar char="§"/>
              <a:tabLst/>
              <a:defRPr/>
            </a:pPr>
            <a:r>
              <a:rPr kumimoji="0" lang="es-EC" sz="2100" b="1" i="0" u="none" strike="noStrike" kern="1200" cap="none" spc="0" normalizeH="0" baseline="0" noProof="0" dirty="0" smtClean="0">
                <a:ln>
                  <a:noFill/>
                </a:ln>
                <a:solidFill>
                  <a:sysClr val="windowText" lastClr="000000"/>
                </a:solidFill>
                <a:effectLst/>
                <a:uLnTx/>
                <a:uFillTx/>
                <a:latin typeface="Arial"/>
                <a:ea typeface="Calibri"/>
                <a:cs typeface="+mn-cs"/>
              </a:rPr>
              <a:t>En el proceso de formación académico, es  imprescindible el trabajo de investigación del estudiante. Esto significa que el docente no realiza sólo una transmisión del conocimiento sino que promueve en forma gradual los procesos de búsqueda de información por parte de los educandos y contribuye en su formación integral.</a:t>
            </a:r>
            <a:endParaRPr kumimoji="0" lang="es-EC" sz="21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457200" marR="0" lvl="0" indent="0" algn="l"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2300" b="1" i="0" u="none" strike="noStrike" kern="1200" cap="none" spc="0" normalizeH="0" baseline="0" noProof="0" dirty="0" smtClean="0">
                <a:ln>
                  <a:noFill/>
                </a:ln>
                <a:solidFill>
                  <a:srgbClr val="5B6973"/>
                </a:solidFill>
                <a:effectLst/>
                <a:uLnTx/>
                <a:uFillTx/>
                <a:latin typeface="Arial"/>
                <a:ea typeface="Calibri"/>
                <a:cs typeface="+mn-cs"/>
              </a:rPr>
              <a:t> </a:t>
            </a:r>
            <a:endParaRPr kumimoji="0" lang="es-EC" sz="2300" b="1" i="0" u="none" strike="noStrike" kern="1200" cap="none" spc="0" normalizeH="0" baseline="0" noProof="0" dirty="0" smtClean="0">
              <a:ln>
                <a:noFill/>
              </a:ln>
              <a:solidFill>
                <a:srgbClr val="5B6973"/>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4605871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75656" y="1196752"/>
            <a:ext cx="7056784" cy="4608512"/>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La enseñanza moderna debe considerar el estudio de problemas, es decir, establecer alguna realidad a ser analizada y cuestionada, generando por tanto reflexiones, investigaciones, consultas, criterios, aplicación de lo aprendido, hasta llegar a una solución original, por tanto, el trabajo docente, por Áreas de Conocimiento, debe ser colaborativo y en equipo, para lograr establecer los procesos académicos tendientes a lograr las competencias en los estudiantes, de manera que no quede solo como una declaración escrita en los Syllabus.</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50000"/>
              </a:lnSpc>
              <a:spcBef>
                <a:spcPts val="600"/>
              </a:spcBef>
              <a:spcAft>
                <a:spcPts val="1000"/>
              </a:spcAft>
              <a:buClr>
                <a:srgbClr val="98C723"/>
              </a:buClr>
              <a:buSzPct val="70000"/>
              <a:buFont typeface="Wingdings"/>
              <a:buNone/>
              <a:tabLst/>
              <a:defRPr/>
            </a:pPr>
            <a:endParaRPr kumimoji="0" lang="es-EC" sz="1400" b="1" i="0" u="none" strike="noStrike" kern="1200" cap="none" spc="0" normalizeH="0" baseline="0" noProof="0" dirty="0" smtClean="0">
              <a:ln>
                <a:noFill/>
              </a:ln>
              <a:solidFill>
                <a:srgbClr val="5B6973"/>
              </a:solidFill>
              <a:effectLst/>
              <a:uLnTx/>
              <a:uFillTx/>
              <a:latin typeface="Century Schoolbook"/>
              <a:ea typeface="+mn-ea"/>
              <a:cs typeface="+mn-cs"/>
            </a:endParaRPr>
          </a:p>
          <a:p>
            <a:pPr marL="342900" marR="0" lvl="0" indent="-342900" algn="l" defTabSz="914400" rtl="0" eaLnBrk="1" fontAlgn="auto" latinLnBrk="0" hangingPunct="1">
              <a:lnSpc>
                <a:spcPct val="150000"/>
              </a:lnSpc>
              <a:spcBef>
                <a:spcPts val="600"/>
              </a:spcBef>
              <a:spcAft>
                <a:spcPts val="1000"/>
              </a:spcAft>
              <a:buClr>
                <a:srgbClr val="98C723"/>
              </a:buClr>
              <a:buSzPct val="70000"/>
              <a:buFont typeface="Symbol"/>
              <a:buChar char=""/>
              <a:tabLst/>
              <a:defRPr/>
            </a:pPr>
            <a:endParaRPr kumimoji="0" lang="es-EC" sz="14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5577125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75656" y="1124744"/>
            <a:ext cx="7056784" cy="5544616"/>
          </a:xfrm>
          <a:prstGeom prst="rect">
            <a:avLst/>
          </a:prstGeom>
        </p:spPr>
        <p:txBody>
          <a:bodyPr vert="horz">
            <a:normAutofit fontScale="92500" lnSpcReduction="1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600" b="1" i="0" u="none" strike="noStrike" kern="1200" cap="none" spc="0" normalizeH="0" baseline="0" noProof="0" dirty="0" smtClean="0">
                <a:ln>
                  <a:noFill/>
                </a:ln>
                <a:solidFill>
                  <a:sysClr val="windowText" lastClr="000000"/>
                </a:solidFill>
                <a:effectLst/>
                <a:uLnTx/>
                <a:uFillTx/>
                <a:latin typeface="Arial"/>
                <a:ea typeface="Calibri"/>
                <a:cs typeface="+mn-cs"/>
              </a:rPr>
              <a:t>Acorde con las nuevas exigencias de Régimen Académico vigente, se debe estimular el trabajo autónomo del estudiante mediante las prácticas en las empresas para complementar la formación y favorecer la inserción laboral. Esto permitirá desarrollar la autosuficiencia del aprendizaje, ya que adquiere responsabilidades, hábitos y técnicas de trabajo intelectual; y por otro lado incrementa la capacidad del estudiante para defender sus opiniones y enfrentarse a problemas, incluso de carácter multidisciplinar.</a:t>
            </a:r>
            <a:endParaRPr kumimoji="0" lang="es-EC" sz="16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600" b="1" i="0" u="none" strike="noStrike" kern="1200" cap="none" spc="0" normalizeH="0" baseline="0" noProof="0" dirty="0" smtClean="0">
                <a:ln>
                  <a:noFill/>
                </a:ln>
                <a:solidFill>
                  <a:sysClr val="windowText" lastClr="000000"/>
                </a:solidFill>
                <a:effectLst/>
                <a:uLnTx/>
                <a:uFillTx/>
                <a:latin typeface="Arial"/>
                <a:ea typeface="Calibri"/>
                <a:cs typeface="+mn-cs"/>
              </a:rPr>
              <a:t>La evaluación actual no pude ser memorística, pues se estimula el individualismo y la competencia, eliminado el trabajo en equipo y fundamente la posibilidad que el estudiante participe activamente en su formación a través de la investigación. La evaluación debe considerar la actitud del estudiante. La predisposición positiva a aprender y emprender en la solución de un problema, debe tener una valoración significativa.</a:t>
            </a:r>
            <a:endParaRPr kumimoji="0" lang="es-EC" sz="16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l" defTabSz="914400" rtl="0" eaLnBrk="1" fontAlgn="auto" latinLnBrk="0" hangingPunct="1">
              <a:lnSpc>
                <a:spcPct val="150000"/>
              </a:lnSpc>
              <a:spcBef>
                <a:spcPts val="600"/>
              </a:spcBef>
              <a:spcAft>
                <a:spcPts val="1000"/>
              </a:spcAft>
              <a:buClr>
                <a:srgbClr val="98C723"/>
              </a:buClr>
              <a:buSzPct val="70000"/>
              <a:buFont typeface="Symbol"/>
              <a:buChar char=""/>
              <a:tabLst/>
              <a:defRPr/>
            </a:pPr>
            <a:endParaRPr kumimoji="0" lang="es-EC" sz="14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8359312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03648" y="1124744"/>
            <a:ext cx="7128792" cy="5256584"/>
          </a:xfrm>
          <a:prstGeom prst="rect">
            <a:avLst/>
          </a:prstGeom>
        </p:spPr>
        <p:txBody>
          <a:bodyPr vert="horz">
            <a:normAutofit fontScale="92500" lnSpcReduction="1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Calibri"/>
                <a:cs typeface="Arial" pitchFamily="34" charset="0"/>
              </a:rPr>
              <a:t>Para la evaluación, los criterios de aprobación se deben determinar no por el porcentaje de aciertos sino a través de parámetros en la que las Áreas de Conocimiento determinen el puntaje en la escala de competencia que deberá ser alcanzado por el estudiante. La evaluación debe ser permanente, con varios medios de valoración y con muchas y frecuentes evaluaciones, buscando al final resultados del aprendizaje y no como un medio de control. La evaluación de los estudiantes debería consistir en solución de problemas y no ejercicios, pues el problema encierra un estímulo para la búsqueda de una solución original apelando a un razonamiento cualitativo, lógico y causal. El estudiante debe conocer desde el inicio que se va a evaluar y bajo qué condiciones.</a:t>
            </a:r>
            <a:endParaRPr kumimoji="0" lang="es-EC" sz="1800" b="1" i="0" u="none" strike="noStrike" kern="1200" cap="none" spc="0" normalizeH="0" baseline="0" noProof="0" dirty="0" smtClean="0">
              <a:ln>
                <a:noFill/>
              </a:ln>
              <a:solidFill>
                <a:sysClr val="windowText" lastClr="00000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6517047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547664" y="1052736"/>
            <a:ext cx="6912768" cy="5544616"/>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AR" sz="1800" b="1" i="0" u="none" strike="noStrike" kern="1200" cap="none" spc="0" normalizeH="0" baseline="0" noProof="0" dirty="0" smtClean="0">
                <a:ln>
                  <a:noFill/>
                </a:ln>
                <a:solidFill>
                  <a:sysClr val="windowText" lastClr="000000"/>
                </a:solidFill>
                <a:effectLst/>
                <a:uLnTx/>
                <a:uFillTx/>
                <a:latin typeface="Arial"/>
                <a:ea typeface="+mn-ea"/>
                <a:cs typeface="+mn-cs"/>
              </a:rPr>
              <a:t>Si los estudiantes deben convertirse en los protagonistas de su propio aprendizaje, también deben participar en la evaluación de su propio crecimiento, Deben por tanto colaborar en la planificación de la materia, emitir sus criterios y estándares de calidad para diseñar los procedimientos y organización del curso. </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AR" sz="1800" b="1" i="0" u="none" strike="noStrike" kern="1200" cap="none" spc="0" normalizeH="0" baseline="0" noProof="0" dirty="0" smtClean="0">
                <a:ln>
                  <a:noFill/>
                </a:ln>
                <a:solidFill>
                  <a:sysClr val="windowText" lastClr="000000"/>
                </a:solidFill>
                <a:effectLst/>
                <a:uLnTx/>
                <a:uFillTx/>
                <a:latin typeface="Arial"/>
                <a:ea typeface="+mn-ea"/>
                <a:cs typeface="+mn-cs"/>
              </a:rPr>
              <a:t>Cada estudiante debe tener  asignado un tutor académico que le oriente y haga el seguimiento del proceso de aprendizaje recibido y adicionalmente evalúe a los diferentes docentes sobre su accionar académico.</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726506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03648" y="692696"/>
            <a:ext cx="7128792" cy="5904656"/>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342900" marR="0" lvl="0" indent="-342900" algn="l"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endPar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El Syllabus debe ser permanentemente revisado y actualizado, de manera que la planificación de la asignatura aporte en forma directa a la competencia correspondiente,</a:t>
            </a:r>
            <a:r>
              <a:rPr kumimoji="0" lang="es-AR" sz="1800" b="1" i="0" u="none" strike="noStrike" kern="1200" cap="none" spc="0" normalizeH="0" baseline="0" noProof="0" dirty="0" smtClean="0">
                <a:ln>
                  <a:noFill/>
                </a:ln>
                <a:solidFill>
                  <a:sysClr val="windowText" lastClr="000000"/>
                </a:solidFill>
                <a:effectLst/>
                <a:uLnTx/>
                <a:uFillTx/>
                <a:latin typeface="Arial"/>
                <a:ea typeface="+mn-ea"/>
                <a:cs typeface="+mn-cs"/>
              </a:rPr>
              <a:t> utilizando recursos técnicos actuales. </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342900" marR="0" lvl="0" indent="-342900" algn="just" defTabSz="914400" rtl="0" eaLnBrk="1" fontAlgn="auto" latinLnBrk="0" hangingPunct="1">
              <a:lnSpc>
                <a:spcPct val="150000"/>
              </a:lnSpc>
              <a:spcBef>
                <a:spcPts val="600"/>
              </a:spcBef>
              <a:spcAft>
                <a:spcPts val="1000"/>
              </a:spcAft>
              <a:buClr>
                <a:sysClr val="windowText" lastClr="000000"/>
              </a:buClr>
              <a:buSzPct val="70000"/>
              <a:buFont typeface="Wingdings" pitchFamily="2" charset="2"/>
              <a:buChar char="§"/>
              <a:tabLst/>
              <a:defRPr/>
            </a:pPr>
            <a:r>
              <a:rPr kumimoji="0" lang="es-EC" sz="1800" b="1" i="0" u="none" strike="noStrike" kern="1200" cap="none" spc="0" normalizeH="0" baseline="0" noProof="0" dirty="0" smtClean="0">
                <a:ln>
                  <a:noFill/>
                </a:ln>
                <a:solidFill>
                  <a:sysClr val="windowText" lastClr="000000"/>
                </a:solidFill>
                <a:effectLst/>
                <a:uLnTx/>
                <a:uFillTx/>
                <a:latin typeface="Arial"/>
                <a:ea typeface="Calibri"/>
                <a:cs typeface="+mn-cs"/>
              </a:rPr>
              <a:t>En cada una de las asignaturas pertinente, se deben incorporar más investigación, visitas técnicas, talleres y charlas técnicas con expertos externos, como una forma de mejorar el aprendizaje y la comunicación asertiva entre docentes y estudiantes. </a:t>
            </a:r>
            <a:r>
              <a:rPr kumimoji="0" lang="es-AR" sz="1800" b="1" i="0" u="none" strike="noStrike" kern="1200" cap="none" spc="0" normalizeH="0" baseline="0" noProof="0" dirty="0" smtClean="0">
                <a:ln>
                  <a:noFill/>
                </a:ln>
                <a:solidFill>
                  <a:sysClr val="windowText" lastClr="000000"/>
                </a:solidFill>
                <a:effectLst/>
                <a:uLnTx/>
                <a:uFillTx/>
                <a:latin typeface="Arial"/>
                <a:ea typeface="+mn-ea"/>
                <a:cs typeface="+mn-cs"/>
              </a:rPr>
              <a:t>Se deben aplicar responsablemente las </a:t>
            </a:r>
            <a:r>
              <a:rPr kumimoji="0" lang="es-AR" sz="1800" b="1" i="0" u="none" strike="noStrike" kern="1200" cap="none" spc="0" normalizeH="0" baseline="0" noProof="0" dirty="0" err="1" smtClean="0">
                <a:ln>
                  <a:noFill/>
                </a:ln>
                <a:solidFill>
                  <a:sysClr val="windowText" lastClr="000000"/>
                </a:solidFill>
                <a:effectLst/>
                <a:uLnTx/>
                <a:uFillTx/>
                <a:latin typeface="Arial"/>
                <a:ea typeface="+mn-ea"/>
                <a:cs typeface="+mn-cs"/>
              </a:rPr>
              <a:t>TIC’s</a:t>
            </a:r>
            <a:r>
              <a:rPr kumimoji="0" lang="es-AR" sz="1800" b="1" i="0" u="none" strike="noStrike" kern="1200" cap="none" spc="0" normalizeH="0" baseline="0" noProof="0" dirty="0" smtClean="0">
                <a:ln>
                  <a:noFill/>
                </a:ln>
                <a:solidFill>
                  <a:sysClr val="windowText" lastClr="000000"/>
                </a:solidFill>
                <a:effectLst/>
                <a:uLnTx/>
                <a:uFillTx/>
                <a:latin typeface="Arial"/>
                <a:ea typeface="+mn-ea"/>
                <a:cs typeface="+mn-cs"/>
              </a:rPr>
              <a:t>, recordando que la educación está en la época de la informática y redes sociales.</a:t>
            </a:r>
            <a:endParaRPr kumimoji="0" lang="es-EC" sz="1800" b="1" i="0" u="none" strike="noStrike" kern="1200" cap="none" spc="0" normalizeH="0" baseline="0" noProof="0" dirty="0" smtClean="0">
              <a:ln>
                <a:noFill/>
              </a:ln>
              <a:solidFill>
                <a:sysClr val="windowText" lastClr="000000"/>
              </a:solidFill>
              <a:effectLst/>
              <a:uLnTx/>
              <a:uFillTx/>
              <a:latin typeface="Century Schoolbook"/>
              <a:ea typeface="+mn-ea"/>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61442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268760"/>
            <a:ext cx="6838528" cy="4896544"/>
          </a:xfrm>
          <a:prstGeom prst="rect">
            <a:avLst/>
          </a:prstGeom>
        </p:spPr>
        <p:txBody>
          <a:bodyPr vert="horz">
            <a:normAutofit fontScale="70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C"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El diseño curricular consistía en una serie de asignaturas que bajo el mejor criterio de los docentes de aquella época, se las ubicaba en diferentes niveles en un orden bastante lógico, pero</a:t>
            </a:r>
            <a:r>
              <a:rPr kumimoji="0" lang="es-ES"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 aisladas o independientes. Se trataba de una división lógica.  </a:t>
            </a:r>
            <a:endParaRPr kumimoji="0" lang="es-EC"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S"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rPr>
              <a:t>En esta organización, resultaba difícil imaginar que lo aprendido en una asignatura podría tener alguna relación con la otra, ya que se entregaba la realidad por fragmentos o partes diferentes. Las clases tenían horarios fijos, con recreos programados. Los libros de consulta servían de apoyo académico, generalmente utilizados para realizar diversas tareas que el profesor encomendaba. La disposición de los estudiantes en las aulas era lineal y todos debían mirar hacia el docente y el pizarrón. </a:t>
            </a:r>
            <a:endParaRPr kumimoji="0" lang="es-EC" sz="2300" b="1" i="0" u="none" strike="noStrike" kern="1200" cap="none" spc="0" normalizeH="0" baseline="0" noProof="0" dirty="0" smtClean="0">
              <a:ln>
                <a:noFill/>
              </a:ln>
              <a:solidFill>
                <a:sysClr val="windowText" lastClr="000000"/>
              </a:solidFill>
              <a:effectLst/>
              <a:uLnTx/>
              <a:uFillTx/>
              <a:latin typeface="Arial" pitchFamily="34" charset="0"/>
              <a:ea typeface="Times New Roman"/>
              <a:cs typeface="Arial" pitchFamily="34" charset="0"/>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9700882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83768" y="1052736"/>
            <a:ext cx="4572000" cy="6740307"/>
          </a:xfrm>
          <a:prstGeom prst="rect">
            <a:avLst/>
          </a:prstGeom>
        </p:spPr>
        <p:txBody>
          <a:bodyPr>
            <a:spAutoFit/>
          </a:bodyPr>
          <a:lstStyle/>
          <a:p>
            <a:pPr algn="ctr"/>
            <a:r>
              <a:rPr lang="es-EC" b="1" dirty="0" smtClean="0">
                <a:latin typeface="Arial"/>
                <a:ea typeface="Calibri"/>
              </a:rPr>
              <a:t>PROPUESTA ALTERNATIVA</a:t>
            </a:r>
          </a:p>
          <a:p>
            <a:pPr algn="ctr"/>
            <a:endParaRPr lang="es-EC" b="1" dirty="0" smtClean="0">
              <a:latin typeface="Arial"/>
              <a:ea typeface="Calibri"/>
            </a:endParaRPr>
          </a:p>
          <a:p>
            <a:pPr algn="ctr"/>
            <a:endParaRPr lang="es-EC" b="1" dirty="0">
              <a:latin typeface="Arial"/>
              <a:ea typeface="Calibri"/>
            </a:endParaRPr>
          </a:p>
          <a:p>
            <a:pPr algn="ctr"/>
            <a:r>
              <a:rPr lang="es-EC" b="1" dirty="0" smtClean="0">
                <a:latin typeface="Arial"/>
                <a:ea typeface="Calibri"/>
              </a:rPr>
              <a:t>CURSO DE CAPACITACION:</a:t>
            </a:r>
          </a:p>
          <a:p>
            <a:pPr algn="ctr"/>
            <a:endParaRPr lang="es-EC" dirty="0" smtClean="0">
              <a:latin typeface="Arial"/>
              <a:ea typeface="Calibri"/>
            </a:endParaRPr>
          </a:p>
          <a:p>
            <a:pPr algn="ctr"/>
            <a:endParaRPr lang="es-EC" dirty="0">
              <a:latin typeface="Arial"/>
              <a:ea typeface="Calibri"/>
            </a:endParaRPr>
          </a:p>
          <a:p>
            <a:pPr algn="ctr"/>
            <a:r>
              <a:rPr lang="es-EC" dirty="0" smtClean="0">
                <a:latin typeface="Arial"/>
                <a:ea typeface="Calibri"/>
              </a:rPr>
              <a:t>APLICACIÓN </a:t>
            </a:r>
            <a:r>
              <a:rPr lang="es-EC" dirty="0">
                <a:latin typeface="Arial"/>
                <a:ea typeface="Calibri"/>
              </a:rPr>
              <a:t>TÉCNICA – PEDAGÓGICA DEL MODELO BASADO EN </a:t>
            </a:r>
            <a:r>
              <a:rPr lang="es-EC" dirty="0" smtClean="0">
                <a:latin typeface="Arial"/>
                <a:ea typeface="Calibri"/>
              </a:rPr>
              <a:t>COMPETENCIAS</a:t>
            </a:r>
          </a:p>
          <a:p>
            <a:pPr algn="ctr"/>
            <a:endParaRPr lang="es-EC" dirty="0" smtClean="0">
              <a:latin typeface="Arial"/>
            </a:endParaRPr>
          </a:p>
          <a:p>
            <a:pPr algn="ctr"/>
            <a:endParaRPr lang="es-EC" dirty="0" smtClean="0">
              <a:latin typeface="Arial"/>
            </a:endParaRPr>
          </a:p>
          <a:p>
            <a:pPr algn="ctr"/>
            <a:r>
              <a:rPr lang="es-EC" dirty="0">
                <a:latin typeface="Arial"/>
                <a:ea typeface="Calibri"/>
              </a:rPr>
              <a:t>Propuesta de capacitación al personal docente de la Universidad de las Fuerzas Armadas, que permita su desarrollo como facilitadores del aprendizaje y adquiera  las siguientes destrezas:</a:t>
            </a:r>
            <a:endParaRPr lang="es-EC" dirty="0">
              <a:latin typeface="Arial"/>
            </a:endParaRPr>
          </a:p>
          <a:p>
            <a:pPr algn="ctr"/>
            <a:endParaRPr lang="es-EC" dirty="0" smtClean="0">
              <a:latin typeface="Arial"/>
            </a:endParaRPr>
          </a:p>
          <a:p>
            <a:pPr algn="ctr"/>
            <a:endParaRPr lang="es-EC" dirty="0">
              <a:latin typeface="Arial"/>
            </a:endParaRPr>
          </a:p>
          <a:p>
            <a:pPr algn="ctr"/>
            <a:endParaRPr lang="es-EC" dirty="0" smtClean="0">
              <a:latin typeface="Arial"/>
            </a:endParaRPr>
          </a:p>
          <a:p>
            <a:pPr algn="ctr"/>
            <a:endParaRPr lang="es-EC" dirty="0">
              <a:latin typeface="Arial"/>
            </a:endParaRPr>
          </a:p>
          <a:p>
            <a:pPr algn="ctr"/>
            <a:endParaRPr lang="es-EC" dirty="0" smtClean="0">
              <a:latin typeface="Arial"/>
            </a:endParaRPr>
          </a:p>
          <a:p>
            <a:pPr algn="ctr"/>
            <a:endParaRPr lang="es-EC" dirty="0">
              <a:latin typeface="Arial"/>
            </a:endParaRPr>
          </a:p>
          <a:p>
            <a:pPr algn="ctr"/>
            <a:endParaRPr lang="es-EC" dirty="0" smtClean="0">
              <a:latin typeface="Arial"/>
            </a:endParaRPr>
          </a:p>
          <a:p>
            <a:pPr algn="ctr"/>
            <a:endParaRPr lang="es-EC" dirty="0"/>
          </a:p>
        </p:txBody>
      </p:sp>
    </p:spTree>
    <p:extLst>
      <p:ext uri="{BB962C8B-B14F-4D97-AF65-F5344CB8AC3E}">
        <p14:creationId xmlns:p14="http://schemas.microsoft.com/office/powerpoint/2010/main" val="41451794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196753"/>
            <a:ext cx="6768752" cy="4616648"/>
          </a:xfrm>
          <a:prstGeom prst="rect">
            <a:avLst/>
          </a:prstGeom>
        </p:spPr>
        <p:txBody>
          <a:bodyPr wrap="square">
            <a:spAutoFit/>
          </a:bodyPr>
          <a:lstStyle/>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Sea un experto de los contenidos que planifica, considerando flexibilidad en los casos que amerite.</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Determine metas: hábitos de estudio, perseverancia, autoestima, </a:t>
            </a:r>
            <a:r>
              <a:rPr lang="es-EC" sz="1400" dirty="0" err="1">
                <a:latin typeface="Arial"/>
                <a:ea typeface="Times New Roman"/>
              </a:rPr>
              <a:t>metacognición</a:t>
            </a:r>
            <a:r>
              <a:rPr lang="es-EC" sz="1400" dirty="0">
                <a:latin typeface="Arial"/>
                <a:ea typeface="Times New Roman"/>
              </a:rPr>
              <a:t>,  con la idea de que el estudiante construya las competencias necesarias para que sea autónomo.</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Planee, regule y evalúe los aprendizajes, organice el proceso de forma que el estudiante pueda interaccionar con los contenidos y las prácticas en un ambiente colaborativo.</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Procure fomentar los aprendizajes significativos y transferibles.</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Facilite que surja la curiosidad, creatividad y el interés por aprender y conocer más de la realidad.</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Enseñe qué, cómo, por qué.</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Desarrolle los valores y actitudes positivas.</a:t>
            </a:r>
            <a:endParaRPr lang="es-EC" sz="1400" dirty="0">
              <a:latin typeface="Times New Roman"/>
              <a:ea typeface="Times New Roman"/>
            </a:endParaRPr>
          </a:p>
          <a:p>
            <a:pPr marL="342900" lvl="0" indent="-342900" algn="just">
              <a:lnSpc>
                <a:spcPct val="150000"/>
              </a:lnSpc>
              <a:spcAft>
                <a:spcPts val="0"/>
              </a:spcAft>
              <a:buSzPts val="1000"/>
              <a:buFont typeface="Symbol"/>
              <a:buChar char=""/>
              <a:tabLst>
                <a:tab pos="228600" algn="l"/>
                <a:tab pos="2700020" algn="ctr"/>
                <a:tab pos="5400040" algn="r"/>
              </a:tabLst>
            </a:pPr>
            <a:r>
              <a:rPr lang="es-EC" sz="1400" dirty="0">
                <a:latin typeface="Arial"/>
                <a:ea typeface="Times New Roman"/>
              </a:rPr>
              <a:t>Genere aprendizajes de calidad.</a:t>
            </a:r>
            <a:endParaRPr lang="es-EC" sz="1400" dirty="0">
              <a:effectLst/>
              <a:latin typeface="Times New Roman"/>
              <a:ea typeface="Times New Roman"/>
            </a:endParaRPr>
          </a:p>
        </p:txBody>
      </p:sp>
    </p:spTree>
    <p:extLst>
      <p:ext uri="{BB962C8B-B14F-4D97-AF65-F5344CB8AC3E}">
        <p14:creationId xmlns:p14="http://schemas.microsoft.com/office/powerpoint/2010/main" val="2237458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052736"/>
            <a:ext cx="6912768" cy="5223161"/>
          </a:xfrm>
          <a:prstGeom prst="rect">
            <a:avLst/>
          </a:prstGeom>
        </p:spPr>
        <p:txBody>
          <a:bodyPr wrap="square">
            <a:spAutoFit/>
          </a:bodyPr>
          <a:lstStyle/>
          <a:p>
            <a:pPr indent="252095" algn="just">
              <a:lnSpc>
                <a:spcPct val="150000"/>
              </a:lnSpc>
              <a:spcAft>
                <a:spcPts val="0"/>
              </a:spcAft>
              <a:tabLst>
                <a:tab pos="2700020" algn="ctr"/>
                <a:tab pos="5400040" algn="r"/>
              </a:tabLst>
            </a:pPr>
            <a:r>
              <a:rPr lang="es-EC" sz="1600" b="1" dirty="0">
                <a:latin typeface="Arial"/>
                <a:ea typeface="Times New Roman"/>
              </a:rPr>
              <a:t>OBJETIVOS </a:t>
            </a:r>
            <a:endParaRPr lang="es-EC" sz="1600" dirty="0">
              <a:latin typeface="Times New Roman"/>
              <a:ea typeface="Times New Roman"/>
            </a:endParaRPr>
          </a:p>
          <a:p>
            <a:pPr indent="252095" algn="just">
              <a:lnSpc>
                <a:spcPct val="150000"/>
              </a:lnSpc>
              <a:spcAft>
                <a:spcPts val="0"/>
              </a:spcAft>
              <a:tabLst>
                <a:tab pos="2700020" algn="ctr"/>
                <a:tab pos="5400040" algn="r"/>
              </a:tabLst>
            </a:pPr>
            <a:r>
              <a:rPr lang="es-EC" sz="1600" b="1" dirty="0">
                <a:latin typeface="Arial"/>
                <a:ea typeface="Times New Roman"/>
              </a:rPr>
              <a:t> </a:t>
            </a:r>
            <a:endParaRPr lang="es-EC" sz="1600" dirty="0">
              <a:latin typeface="Times New Roman"/>
              <a:ea typeface="Times New Roman"/>
            </a:endParaRPr>
          </a:p>
          <a:p>
            <a:pPr indent="252095" algn="just">
              <a:lnSpc>
                <a:spcPct val="150000"/>
              </a:lnSpc>
              <a:spcAft>
                <a:spcPts val="0"/>
              </a:spcAft>
              <a:tabLst>
                <a:tab pos="2700020" algn="ctr"/>
                <a:tab pos="5400040" algn="r"/>
              </a:tabLst>
            </a:pPr>
            <a:r>
              <a:rPr lang="es-EC" sz="1600" b="1" dirty="0">
                <a:latin typeface="Arial"/>
                <a:ea typeface="Times New Roman"/>
              </a:rPr>
              <a:t>Objetivo General:</a:t>
            </a:r>
            <a:endParaRPr lang="es-EC" sz="1600" dirty="0">
              <a:latin typeface="Times New Roman"/>
              <a:ea typeface="Times New Roman"/>
            </a:endParaRPr>
          </a:p>
          <a:p>
            <a:pPr indent="252095" algn="just">
              <a:lnSpc>
                <a:spcPct val="150000"/>
              </a:lnSpc>
              <a:spcAft>
                <a:spcPts val="0"/>
              </a:spcAft>
              <a:tabLst>
                <a:tab pos="2700020" algn="ctr"/>
                <a:tab pos="5400040" algn="r"/>
              </a:tabLst>
            </a:pPr>
            <a:r>
              <a:rPr lang="es-EC" sz="1600" dirty="0">
                <a:latin typeface="Arial"/>
                <a:ea typeface="Calibri"/>
              </a:rPr>
              <a:t>Capacitar al personal docente en la aplicación técnica – pedagógica del Modelo basado en Competencias, que permita obtener niveles óptimos en la organización del curso, en la comunicación con el estudiante y en la evaluación del aprendizaje </a:t>
            </a:r>
            <a:endParaRPr lang="es-EC" sz="1600" dirty="0">
              <a:latin typeface="Times New Roman"/>
              <a:ea typeface="Times New Roman"/>
            </a:endParaRPr>
          </a:p>
          <a:p>
            <a:pPr indent="252095" algn="just">
              <a:lnSpc>
                <a:spcPct val="150000"/>
              </a:lnSpc>
              <a:spcAft>
                <a:spcPts val="0"/>
              </a:spcAft>
              <a:tabLst>
                <a:tab pos="2700020" algn="ctr"/>
                <a:tab pos="5400040" algn="r"/>
              </a:tabLst>
            </a:pPr>
            <a:r>
              <a:rPr lang="es-EC" sz="1600" b="1" dirty="0">
                <a:latin typeface="Arial"/>
                <a:ea typeface="Times New Roman"/>
              </a:rPr>
              <a:t> </a:t>
            </a:r>
            <a:endParaRPr lang="es-EC" sz="1600" dirty="0">
              <a:latin typeface="Times New Roman"/>
              <a:ea typeface="Times New Roman"/>
            </a:endParaRPr>
          </a:p>
          <a:p>
            <a:pPr indent="252095" algn="just">
              <a:lnSpc>
                <a:spcPct val="150000"/>
              </a:lnSpc>
              <a:spcAft>
                <a:spcPts val="0"/>
              </a:spcAft>
              <a:tabLst>
                <a:tab pos="2700020" algn="ctr"/>
                <a:tab pos="5400040" algn="r"/>
              </a:tabLst>
            </a:pPr>
            <a:r>
              <a:rPr lang="es-EC" sz="1600" b="1" dirty="0">
                <a:latin typeface="Arial"/>
                <a:ea typeface="Times New Roman"/>
              </a:rPr>
              <a:t>Objetivos Específicos:</a:t>
            </a:r>
            <a:endParaRPr lang="es-EC" sz="1600" dirty="0">
              <a:latin typeface="Times New Roman"/>
              <a:ea typeface="Times New Roman"/>
            </a:endParaRPr>
          </a:p>
          <a:p>
            <a:pPr marL="342900" lvl="0" indent="-342900">
              <a:lnSpc>
                <a:spcPct val="150000"/>
              </a:lnSpc>
              <a:buFont typeface="Symbol"/>
              <a:buChar char=""/>
              <a:tabLst>
                <a:tab pos="628015" algn="l"/>
                <a:tab pos="2700020" algn="ctr"/>
                <a:tab pos="5400040" algn="r"/>
              </a:tabLst>
            </a:pPr>
            <a:r>
              <a:rPr lang="es-EC" sz="1600" dirty="0">
                <a:latin typeface="Arial"/>
                <a:ea typeface="Calibri"/>
              </a:rPr>
              <a:t>Definir parámetros para la óptima organización del curso</a:t>
            </a:r>
            <a:endParaRPr lang="es-EC" sz="1600" dirty="0"/>
          </a:p>
          <a:p>
            <a:pPr marL="342900" lvl="0" indent="-342900">
              <a:lnSpc>
                <a:spcPct val="150000"/>
              </a:lnSpc>
              <a:buFont typeface="Symbol"/>
              <a:buChar char=""/>
              <a:tabLst>
                <a:tab pos="628015" algn="l"/>
                <a:tab pos="2700020" algn="ctr"/>
                <a:tab pos="5400040" algn="r"/>
              </a:tabLst>
            </a:pPr>
            <a:r>
              <a:rPr lang="es-EC" sz="1600" dirty="0">
                <a:latin typeface="Arial"/>
                <a:ea typeface="Calibri"/>
              </a:rPr>
              <a:t>Innovar la comunicación en el aula con el uso de las </a:t>
            </a:r>
            <a:r>
              <a:rPr lang="es-EC" sz="1600" dirty="0" err="1">
                <a:latin typeface="Arial"/>
                <a:ea typeface="Calibri"/>
              </a:rPr>
              <a:t>TIC’s</a:t>
            </a:r>
            <a:endParaRPr lang="es-EC" sz="1600" dirty="0"/>
          </a:p>
          <a:p>
            <a:pPr marL="342900" lvl="0" indent="-342900">
              <a:lnSpc>
                <a:spcPct val="150000"/>
              </a:lnSpc>
              <a:buFont typeface="Symbol"/>
              <a:buChar char=""/>
              <a:tabLst>
                <a:tab pos="628015" algn="l"/>
                <a:tab pos="2700020" algn="ctr"/>
                <a:tab pos="5400040" algn="r"/>
              </a:tabLst>
            </a:pPr>
            <a:r>
              <a:rPr lang="es-EC" sz="1600" dirty="0">
                <a:latin typeface="Arial"/>
                <a:ea typeface="Calibri"/>
              </a:rPr>
              <a:t>Determinar criterios e instrumentos de evaluación</a:t>
            </a:r>
            <a:endParaRPr lang="es-EC" sz="1600" dirty="0"/>
          </a:p>
          <a:p>
            <a:pPr marL="342900" lvl="0" indent="-342900">
              <a:lnSpc>
                <a:spcPct val="150000"/>
              </a:lnSpc>
              <a:buFont typeface="Symbol"/>
              <a:buChar char=""/>
              <a:tabLst>
                <a:tab pos="628015" algn="l"/>
                <a:tab pos="2700020" algn="ctr"/>
                <a:tab pos="5400040" algn="r"/>
              </a:tabLst>
            </a:pPr>
            <a:r>
              <a:rPr lang="es-EC" sz="1600" dirty="0">
                <a:latin typeface="Arial"/>
                <a:ea typeface="Calibri"/>
              </a:rPr>
              <a:t>Establecer los métodos didácticos tendientes a alcanzar los objetivos del aprendizaje</a:t>
            </a:r>
            <a:endParaRPr lang="es-EC" sz="1600" dirty="0">
              <a:effectLst/>
            </a:endParaRPr>
          </a:p>
        </p:txBody>
      </p:sp>
    </p:spTree>
    <p:extLst>
      <p:ext uri="{BB962C8B-B14F-4D97-AF65-F5344CB8AC3E}">
        <p14:creationId xmlns:p14="http://schemas.microsoft.com/office/powerpoint/2010/main" val="2338888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196752"/>
            <a:ext cx="662473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91860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124744"/>
            <a:ext cx="6624736" cy="548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9845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124744"/>
            <a:ext cx="6838528" cy="4968552"/>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Los programas de asignatura eran elaborados bajo estricta responsabilidad individual del profesor. Los contenidos eran fragmentados, dosificados con arreglo a la disponibilidad de tiempo, sin ninguna planificación de relación con las demás asignaturas del pensum.</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 </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800" b="1" i="0" u="none" strike="noStrike" kern="1200" cap="none" spc="0" normalizeH="0" baseline="0" noProof="0" dirty="0" smtClean="0">
                <a:ln>
                  <a:noFill/>
                </a:ln>
                <a:solidFill>
                  <a:sysClr val="windowText" lastClr="000000"/>
                </a:solidFill>
                <a:effectLst/>
                <a:uLnTx/>
                <a:uFillTx/>
                <a:latin typeface="Arial"/>
                <a:ea typeface="Times New Roman"/>
                <a:cs typeface="+mn-cs"/>
              </a:rPr>
              <a:t>El docente presentaba la información en forma expositiva, repitiendo a fin de dejar claro el fragmento de contenido, hacía preguntas, pasaba al pizarrón a los estudiantes y pocas veces evaluaba.</a:t>
            </a:r>
            <a:endParaRPr kumimoji="0" lang="es-EC" sz="1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3106161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475656" y="1052736"/>
            <a:ext cx="7056784" cy="5112568"/>
          </a:xfrm>
          <a:prstGeom prst="rect">
            <a:avLst/>
          </a:prstGeom>
        </p:spPr>
        <p:txBody>
          <a:bodyPr vert="horz">
            <a:normAutofit fontScale="85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2100" b="1" i="0" u="none" strike="noStrike" kern="1200" cap="none" spc="0" normalizeH="0" baseline="0" noProof="0" dirty="0" smtClean="0">
                <a:ln>
                  <a:noFill/>
                </a:ln>
                <a:solidFill>
                  <a:sysClr val="windowText" lastClr="000000"/>
                </a:solidFill>
                <a:effectLst/>
                <a:uLnTx/>
                <a:uFillTx/>
                <a:latin typeface="Arial"/>
                <a:ea typeface="Times New Roman"/>
                <a:cs typeface="+mn-cs"/>
              </a:rPr>
              <a:t>El conocimiento se presentaba como algo estático, que obligaba al estudiante a realizar esfuerzos no para comprenderlo, sino para memorizarlo.</a:t>
            </a:r>
            <a:endParaRPr kumimoji="0" lang="es-EC" sz="21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1900" b="1" i="0" u="none" strike="noStrike" kern="1200" cap="none" spc="0" normalizeH="0" baseline="0" noProof="0" dirty="0" smtClean="0">
                <a:ln>
                  <a:noFill/>
                </a:ln>
                <a:solidFill>
                  <a:sysClr val="windowText" lastClr="000000"/>
                </a:solidFill>
                <a:effectLst/>
                <a:uLnTx/>
                <a:uFillTx/>
                <a:latin typeface="Arial"/>
                <a:ea typeface="Times New Roman"/>
                <a:cs typeface="+mn-cs"/>
              </a:rPr>
              <a:t> </a:t>
            </a:r>
            <a:endParaRPr kumimoji="0" lang="es-EC" sz="19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2100" b="1" i="0" u="none" strike="noStrike" kern="1200" cap="none" spc="0" normalizeH="0" baseline="0" noProof="0" dirty="0" smtClean="0">
                <a:ln>
                  <a:noFill/>
                </a:ln>
                <a:solidFill>
                  <a:sysClr val="windowText" lastClr="000000"/>
                </a:solidFill>
                <a:effectLst/>
                <a:uLnTx/>
                <a:uFillTx/>
                <a:latin typeface="Arial"/>
                <a:ea typeface="Times New Roman"/>
                <a:cs typeface="+mn-cs"/>
              </a:rPr>
              <a:t>La repetición memorizada adquirió singular énfasis por el estímulo dado en la nota de calificación. Que el profesor retenga y conceda nota, generaba un ambiente de competencia, individualismo y/ o conformismo, determinando la adquisición de conocimiento sin reflexión, discusión y crítica. El estudiante se convertía en obsesivo imitador de actitudes, formas de hablar y trabajar, perdía el valor de una identidad personal, adquiriendo una personalidad endeble, lista para obedecer y acatar órdenes. </a:t>
            </a:r>
            <a:endParaRPr kumimoji="0" lang="es-EC" sz="21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rgbClr val="5B6973"/>
              </a:solidFill>
              <a:effectLst/>
              <a:uLnTx/>
              <a:uFillTx/>
              <a:latin typeface="Century Schoolbook"/>
              <a:ea typeface="+mn-ea"/>
              <a:cs typeface="+mn-cs"/>
            </a:endParaRPr>
          </a:p>
        </p:txBody>
      </p:sp>
    </p:spTree>
    <p:extLst>
      <p:ext uri="{BB962C8B-B14F-4D97-AF65-F5344CB8AC3E}">
        <p14:creationId xmlns:p14="http://schemas.microsoft.com/office/powerpoint/2010/main" val="1069508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Subtítulo"/>
          <p:cNvSpPr txBox="1">
            <a:spLocks/>
          </p:cNvSpPr>
          <p:nvPr/>
        </p:nvSpPr>
        <p:spPr>
          <a:xfrm>
            <a:off x="1619672" y="1052736"/>
            <a:ext cx="6840760" cy="4896544"/>
          </a:xfrm>
          <a:prstGeom prst="rect">
            <a:avLst/>
          </a:prstGeom>
        </p:spPr>
        <p:txBody>
          <a:bodyPr vert="horz">
            <a:normAutofit fontScale="40000" lnSpcReduction="20000"/>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endParaRPr kumimoji="0" lang="es-ES" sz="2600" b="1" i="0" u="none" strike="noStrike" kern="1200" cap="none" spc="0" normalizeH="0" baseline="0" noProof="0" dirty="0" smtClean="0">
              <a:ln>
                <a:noFill/>
              </a:ln>
              <a:solidFill>
                <a:srgbClr val="5B6973"/>
              </a:solidFill>
              <a:effectLst/>
              <a:uLnTx/>
              <a:uFillTx/>
              <a:latin typeface="Arial"/>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3800" b="1" i="0" u="none" strike="noStrike" kern="1200" cap="none" spc="0" normalizeH="0" baseline="0" noProof="0" dirty="0" smtClean="0">
                <a:ln>
                  <a:noFill/>
                </a:ln>
                <a:solidFill>
                  <a:sysClr val="windowText" lastClr="000000"/>
                </a:solidFill>
                <a:effectLst/>
                <a:uLnTx/>
                <a:uFillTx/>
                <a:latin typeface="Arial"/>
                <a:ea typeface="Times New Roman"/>
                <a:cs typeface="+mn-cs"/>
              </a:rPr>
              <a:t>El conocimiento se lo concebía como único, universal, neutro y que tenía que ser repetido en algún tiempo y circunstancia. La evaluación era el espacio académico de la lucha por la sobrevivencia del más apto.</a:t>
            </a:r>
            <a:endParaRPr kumimoji="0" lang="es-EC" sz="3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3800" b="1" i="0" u="none" strike="noStrike" kern="1200" cap="none" spc="0" normalizeH="0" baseline="0" noProof="0" dirty="0" smtClean="0">
                <a:ln>
                  <a:noFill/>
                </a:ln>
                <a:solidFill>
                  <a:sysClr val="windowText" lastClr="000000"/>
                </a:solidFill>
                <a:effectLst/>
                <a:uLnTx/>
                <a:uFillTx/>
                <a:latin typeface="Arial"/>
                <a:ea typeface="Times New Roman"/>
                <a:cs typeface="+mn-cs"/>
              </a:rPr>
              <a:t> </a:t>
            </a:r>
            <a:endParaRPr kumimoji="0" lang="es-EC" sz="3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252095" algn="just" defTabSz="914400" rtl="0" eaLnBrk="1" fontAlgn="auto" latinLnBrk="0" hangingPunct="1">
              <a:lnSpc>
                <a:spcPct val="150000"/>
              </a:lnSpc>
              <a:spcBef>
                <a:spcPts val="600"/>
              </a:spcBef>
              <a:spcAft>
                <a:spcPts val="0"/>
              </a:spcAft>
              <a:buClr>
                <a:srgbClr val="98C723"/>
              </a:buClr>
              <a:buSzPct val="70000"/>
              <a:buFont typeface="Wingdings"/>
              <a:buNone/>
              <a:tabLst/>
              <a:defRPr/>
            </a:pPr>
            <a:r>
              <a:rPr kumimoji="0" lang="es-ES" sz="3800" b="1" i="0" u="none" strike="noStrike" kern="1200" cap="none" spc="0" normalizeH="0" baseline="0" noProof="0" dirty="0" smtClean="0">
                <a:ln>
                  <a:noFill/>
                </a:ln>
                <a:solidFill>
                  <a:sysClr val="windowText" lastClr="000000"/>
                </a:solidFill>
                <a:effectLst/>
                <a:uLnTx/>
                <a:uFillTx/>
                <a:latin typeface="Arial"/>
                <a:ea typeface="Times New Roman"/>
                <a:cs typeface="+mn-cs"/>
              </a:rPr>
              <a:t>El estudiante era el receptor, el elemento que recibía pasivamente el saber y las” verdades” monopolizadas por el maestro. La realidad nunca estaba presente, no se dejaba ver a través del tratamiento de los contenidos, se creía que la presentación de información y su ubicación superpuesta nivel a nivel, ya determinaban el aprendizaje y cuando egresaba el estudiante se encontraba en situaciones muy diferentes. El sistema de estudios consistía en períodos académicos semestrales y el régimen de aprobación era por niveles en </a:t>
            </a:r>
            <a:r>
              <a:rPr kumimoji="0" lang="es-ES" sz="3800" b="1" i="0" u="none" strike="noStrike" kern="1200" cap="none" spc="0" normalizeH="0" baseline="0" noProof="0" dirty="0" err="1" smtClean="0">
                <a:ln>
                  <a:noFill/>
                </a:ln>
                <a:solidFill>
                  <a:sysClr val="windowText" lastClr="000000"/>
                </a:solidFill>
                <a:effectLst/>
                <a:uLnTx/>
                <a:uFillTx/>
                <a:latin typeface="Arial"/>
                <a:ea typeface="Times New Roman"/>
                <a:cs typeface="+mn-cs"/>
              </a:rPr>
              <a:t>prepolitécnico</a:t>
            </a:r>
            <a:r>
              <a:rPr kumimoji="0" lang="es-ES" sz="3800" b="1" i="0" u="none" strike="noStrike" kern="1200" cap="none" spc="0" normalizeH="0" baseline="0" noProof="0" dirty="0" smtClean="0">
                <a:ln>
                  <a:noFill/>
                </a:ln>
                <a:solidFill>
                  <a:sysClr val="windowText" lastClr="000000"/>
                </a:solidFill>
                <a:effectLst/>
                <a:uLnTx/>
                <a:uFillTx/>
                <a:latin typeface="Arial"/>
                <a:ea typeface="Times New Roman"/>
                <a:cs typeface="+mn-cs"/>
              </a:rPr>
              <a:t>  y por asignaturas en las Carreras.</a:t>
            </a:r>
            <a:endParaRPr kumimoji="0" lang="es-EC" sz="3800" b="1" i="0" u="none" strike="noStrike" kern="1200" cap="none" spc="0" normalizeH="0" baseline="0" noProof="0" dirty="0" smtClean="0">
              <a:ln>
                <a:noFill/>
              </a:ln>
              <a:solidFill>
                <a:sysClr val="windowText" lastClr="000000"/>
              </a:solidFill>
              <a:effectLst/>
              <a:uLnTx/>
              <a:uFillTx/>
              <a:latin typeface="Times New Roman"/>
              <a:ea typeface="Times New Roman"/>
              <a:cs typeface="+mn-cs"/>
            </a:endParaRPr>
          </a:p>
          <a:p>
            <a:pPr marL="0" marR="0" lvl="0" indent="0" algn="l" defTabSz="914400" rtl="0" eaLnBrk="1" fontAlgn="auto" latinLnBrk="0" hangingPunct="1">
              <a:lnSpc>
                <a:spcPct val="100000"/>
              </a:lnSpc>
              <a:spcBef>
                <a:spcPts val="600"/>
              </a:spcBef>
              <a:spcAft>
                <a:spcPts val="0"/>
              </a:spcAft>
              <a:buClr>
                <a:srgbClr val="98C723"/>
              </a:buClr>
              <a:buSzPct val="70000"/>
              <a:buFont typeface="Wingdings"/>
              <a:buNone/>
              <a:tabLst/>
              <a:defRPr/>
            </a:pPr>
            <a:endParaRPr kumimoji="0" lang="es-EC" sz="1800" b="1" i="0" u="none" strike="noStrike" kern="1200" cap="none" spc="0" normalizeH="0" baseline="0" noProof="0" dirty="0">
              <a:ln>
                <a:noFill/>
              </a:ln>
              <a:solidFill>
                <a:sysClr val="windowText" lastClr="000000"/>
              </a:solidFill>
              <a:effectLst/>
              <a:uLnTx/>
              <a:uFillTx/>
              <a:latin typeface="Century Schoolbook"/>
              <a:ea typeface="+mn-ea"/>
              <a:cs typeface="+mn-cs"/>
            </a:endParaRPr>
          </a:p>
        </p:txBody>
      </p:sp>
    </p:spTree>
    <p:extLst>
      <p:ext uri="{BB962C8B-B14F-4D97-AF65-F5344CB8AC3E}">
        <p14:creationId xmlns:p14="http://schemas.microsoft.com/office/powerpoint/2010/main" val="15842003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1677</TotalTime>
  <Words>2707</Words>
  <Application>Microsoft Office PowerPoint</Application>
  <PresentationFormat>Presentación en pantalla (4:3)</PresentationFormat>
  <Paragraphs>207</Paragraphs>
  <Slides>64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64</vt:i4>
      </vt:variant>
    </vt:vector>
  </HeadingPairs>
  <TitlesOfParts>
    <vt:vector size="66" baseType="lpstr">
      <vt:lpstr>Tema de Office</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Invitado</dc:creator>
  <cp:lastModifiedBy>JZuniga</cp:lastModifiedBy>
  <cp:revision>173</cp:revision>
  <dcterms:created xsi:type="dcterms:W3CDTF">2014-09-29T15:05:46Z</dcterms:created>
  <dcterms:modified xsi:type="dcterms:W3CDTF">2015-02-06T03:39:25Z</dcterms:modified>
</cp:coreProperties>
</file>