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68" r:id="rId20"/>
    <p:sldId id="275" r:id="rId21"/>
    <p:sldId id="276" r:id="rId22"/>
    <p:sldId id="277" r:id="rId23"/>
    <p:sldId id="279" r:id="rId24"/>
    <p:sldId id="278" r:id="rId25"/>
    <p:sldId id="280" r:id="rId26"/>
    <p:sldId id="296" r:id="rId27"/>
    <p:sldId id="297" r:id="rId28"/>
    <p:sldId id="298" r:id="rId29"/>
    <p:sldId id="299" r:id="rId30"/>
    <p:sldId id="300" r:id="rId31"/>
    <p:sldId id="301" r:id="rId32"/>
    <p:sldId id="302" r:id="rId33"/>
    <p:sldId id="303" r:id="rId34"/>
    <p:sldId id="304" r:id="rId35"/>
    <p:sldId id="305" r:id="rId36"/>
    <p:sldId id="281" r:id="rId37"/>
    <p:sldId id="282" r:id="rId38"/>
    <p:sldId id="283" r:id="rId39"/>
    <p:sldId id="284" r:id="rId40"/>
    <p:sldId id="286" r:id="rId41"/>
    <p:sldId id="287" r:id="rId42"/>
    <p:sldId id="288" r:id="rId43"/>
    <p:sldId id="289" r:id="rId44"/>
    <p:sldId id="290" r:id="rId45"/>
    <p:sldId id="291" r:id="rId46"/>
    <p:sldId id="294" r:id="rId47"/>
    <p:sldId id="292" r:id="rId48"/>
    <p:sldId id="293" r:id="rId49"/>
    <p:sldId id="295" r:id="rId50"/>
  </p:sldIdLst>
  <p:sldSz cx="9144000" cy="6858000" type="screen4x3"/>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94684" autoAdjust="0"/>
  </p:normalViewPr>
  <p:slideViewPr>
    <p:cSldViewPr snapToGrid="0" snapToObjects="1">
      <p:cViewPr varScale="1">
        <p:scale>
          <a:sx n="71" d="100"/>
          <a:sy n="71" d="100"/>
        </p:scale>
        <p:origin x="-13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s-ES_tradnl" smtClean="0"/>
              <a:t>Clic para editar título</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dirty="0"/>
          </a:p>
        </p:txBody>
      </p:sp>
      <p:sp>
        <p:nvSpPr>
          <p:cNvPr id="4" name="Date Placeholder 3"/>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5" name="Footer Placeholder 4"/>
          <p:cNvSpPr>
            <a:spLocks noGrp="1"/>
          </p:cNvSpPr>
          <p:nvPr>
            <p:ph type="ftr" sz="quarter" idx="11"/>
          </p:nvPr>
        </p:nvSpPr>
        <p:spPr/>
        <p:txBody>
          <a:bodyPr/>
          <a:lstStyle/>
          <a:p>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s-ES_tradnl" smtClean="0"/>
              <a:t>Clic para editar título</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s-ES_tradnl" smtClean="0"/>
              <a:t>Clic para editar título</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886124" y="6288741"/>
            <a:ext cx="1887537" cy="365125"/>
          </a:xfrm>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a:xfrm>
            <a:off x="5867399" y="6288741"/>
            <a:ext cx="2675965" cy="365125"/>
          </a:xfrm>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n con título, alternativo">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s-ES_tradnl" smtClean="0"/>
              <a:t>Clic para editar título</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81000" y="6288741"/>
            <a:ext cx="1865125" cy="365125"/>
          </a:xfrm>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a:xfrm>
            <a:off x="3325813" y="6288741"/>
            <a:ext cx="5217551" cy="365125"/>
          </a:xfrm>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n encima del título">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s-ES_tradnl" smtClean="0"/>
              <a:t>Clic para editar título</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_tradnl" smtClean="0"/>
              <a:t>Arrastre la imagen al marcador de posición o haga clic en el icono para agregar</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3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Date Placeholder 4"/>
          <p:cNvSpPr>
            <a:spLocks noGrp="1"/>
          </p:cNvSpPr>
          <p:nvPr>
            <p:ph type="dt" sz="half" idx="10"/>
          </p:nvPr>
        </p:nvSpPr>
        <p:spPr>
          <a:xfrm>
            <a:off x="381000" y="6288741"/>
            <a:ext cx="1865125" cy="365125"/>
          </a:xfrm>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a:xfrm>
            <a:off x="3325813" y="6288741"/>
            <a:ext cx="5217551" cy="365125"/>
          </a:xfrm>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Vertical Text Placeholder 2"/>
          <p:cNvSpPr>
            <a:spLocks noGrp="1"/>
          </p:cNvSpPr>
          <p:nvPr>
            <p:ph type="body" orient="vert" idx="1"/>
          </p:nvPr>
        </p:nvSpPr>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s-ES_tradnl" smtClean="0"/>
              <a:t>Clic para editar título</a:t>
            </a:r>
            <a:endParaRPr/>
          </a:p>
        </p:txBody>
      </p:sp>
      <p:sp>
        <p:nvSpPr>
          <p:cNvPr id="3" name="Vertical Text Placeholder 2"/>
          <p:cNvSpPr>
            <a:spLocks noGrp="1"/>
          </p:cNvSpPr>
          <p:nvPr>
            <p:ph type="body" orient="vert" idx="1"/>
          </p:nvPr>
        </p:nvSpPr>
        <p:spPr>
          <a:xfrm>
            <a:off x="779462" y="779464"/>
            <a:ext cx="6170613" cy="5268911"/>
          </a:xfrm>
        </p:spPr>
        <p:txBody>
          <a:bodyPr vert="eaVert"/>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idx="1"/>
          </p:nvPr>
        </p:nvSpPr>
        <p:spPr/>
        <p:txBody>
          <a:bodyPr/>
          <a:lstStyle>
            <a:lvl5pPr>
              <a:defRPr/>
            </a:lvl5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s-ES_tradnl" smtClean="0"/>
              <a:t>Clic para editar título</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Date Placeholder 3"/>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D7E63A33-8271-4DD0-9C48-789913D7C115}"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s-ES_tradnl" smtClean="0"/>
              <a:t>Clic para editar título</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7" name="Date Placeholder 6"/>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09EFAA4-2561-1C43-B7EF-6547495B0EEE}" type="slidenum">
              <a:rPr lang="es-ES" smtClean="0"/>
              <a:pPr/>
              <a:t>‹Nº›</a:t>
            </a:fld>
            <a:endParaRPr lang="es-E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objetos, superior e inferior">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5" name="Date Placeholder 4"/>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objetos">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5" name="Date Placeholder 4"/>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09EFAA4-2561-1C43-B7EF-6547495B0EEE}" type="slidenum">
              <a:rPr lang="es-ES" smtClean="0"/>
              <a:pPr/>
              <a:t>‹Nº›</a:t>
            </a:fld>
            <a:endParaRPr lang="es-E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s-ES_tradnl" smtClean="0"/>
              <a:t>Clic para editar título</a:t>
            </a:r>
            <a:endParaRPr/>
          </a:p>
        </p:txBody>
      </p:sp>
      <p:sp>
        <p:nvSpPr>
          <p:cNvPr id="3" name="Date Placeholder 2"/>
          <p:cNvSpPr>
            <a:spLocks noGrp="1"/>
          </p:cNvSpPr>
          <p:nvPr>
            <p:ph type="dt" sz="half" idx="10"/>
          </p:nvPr>
        </p:nvSpPr>
        <p:spPr/>
        <p:txBody>
          <a:bodyPr/>
          <a:lstStyle/>
          <a:p>
            <a:fld id="{EB1A9CF2-5A36-EA4C-A8E0-06BC4C7EBDB1}" type="datetimeFigureOut">
              <a:rPr lang="es-ES" smtClean="0"/>
              <a:pPr/>
              <a:t>28/04/2015</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09EFAA4-2561-1C43-B7EF-6547495B0EEE}"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s-ES_tradnl" smtClean="0"/>
              <a:t>Clic para editar título</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dirty="0"/>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EB1A9CF2-5A36-EA4C-A8E0-06BC4C7EBDB1}" type="datetimeFigureOut">
              <a:rPr lang="es-ES" smtClean="0"/>
              <a:pPr/>
              <a:t>28/04/2015</a:t>
            </a:fld>
            <a:endParaRPr lang="es-E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s-E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309EFAA4-2561-1C43-B7EF-6547495B0EEE}"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1711325"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6pPr>
      <a:lvl7pPr marL="2000250"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7pPr>
      <a:lvl8pPr marL="2290763" indent="-288925" algn="l" defTabSz="914400" rtl="0" eaLnBrk="1" latinLnBrk="0" hangingPunct="1">
        <a:spcBef>
          <a:spcPct val="20000"/>
        </a:spcBef>
        <a:buFont typeface="Wingdings 2" pitchFamily="18" charset="2"/>
        <a:buChar char=""/>
        <a:defRPr lang="en-US" sz="1800" kern="1200" dirty="0" smtClean="0">
          <a:solidFill>
            <a:schemeClr val="bg1"/>
          </a:solidFill>
          <a:latin typeface="+mn-lt"/>
          <a:ea typeface="+mn-ea"/>
          <a:cs typeface="+mn-cs"/>
        </a:defRPr>
      </a:lvl8pPr>
      <a:lvl9pPr marL="2571750" indent="-288925" algn="l" defTabSz="914400" rtl="0" eaLnBrk="1" latinLnBrk="0" hangingPunct="1">
        <a:spcBef>
          <a:spcPct val="20000"/>
        </a:spcBef>
        <a:buFont typeface="Wingdings 2" pitchFamily="18" charset="2"/>
        <a:buChar char=""/>
        <a:defRPr lang="en-US" sz="1800" kern="1200" dirty="0">
          <a:solidFill>
            <a:schemeClr val="bg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png"/><Relationship Id="rId4" Type="http://schemas.openxmlformats.org/officeDocument/2006/relationships/package" Target="../embeddings/Microsoft_Word_Document1.docx"/></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package" Target="../embeddings/Microsoft_Word_Document2.docx"/></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5.png"/><Relationship Id="rId4" Type="http://schemas.openxmlformats.org/officeDocument/2006/relationships/package" Target="../embeddings/Microsoft_Word_Document3.docx"/></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6.png"/><Relationship Id="rId4" Type="http://schemas.openxmlformats.org/officeDocument/2006/relationships/package" Target="../embeddings/Microsoft_Word_Document4.docx"/></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0.png"/><Relationship Id="rId5" Type="http://schemas.openxmlformats.org/officeDocument/2006/relationships/package" Target="../embeddings/Microsoft_Word_Document5.docx"/><Relationship Id="rId4" Type="http://schemas.openxmlformats.org/officeDocument/2006/relationships/oleObject" Target="../embeddings/oleObject5.bin"/></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52692" y="289119"/>
            <a:ext cx="4866640" cy="1199515"/>
          </a:xfrm>
          <a:prstGeom prst="rect">
            <a:avLst/>
          </a:prstGeom>
          <a:noFill/>
          <a:ln>
            <a:noFill/>
          </a:ln>
        </p:spPr>
      </p:pic>
      <p:sp>
        <p:nvSpPr>
          <p:cNvPr id="5" name="Rectángulo 4"/>
          <p:cNvSpPr/>
          <p:nvPr/>
        </p:nvSpPr>
        <p:spPr>
          <a:xfrm>
            <a:off x="608497" y="1719222"/>
            <a:ext cx="8188261" cy="923330"/>
          </a:xfrm>
          <a:prstGeom prst="rect">
            <a:avLst/>
          </a:prstGeom>
        </p:spPr>
        <p:txBody>
          <a:bodyPr wrap="square">
            <a:spAutoFit/>
          </a:bodyPr>
          <a:lstStyle/>
          <a:p>
            <a:pPr algn="ctr"/>
            <a:r>
              <a:rPr lang="es-ES" b="1" dirty="0"/>
              <a:t>DEPARTAMENTO DE CIENCIAS </a:t>
            </a:r>
            <a:r>
              <a:rPr lang="es-ES" b="1" dirty="0" smtClean="0"/>
              <a:t>ECONÓMICAS</a:t>
            </a:r>
            <a:r>
              <a:rPr lang="es-ES_tradnl" dirty="0"/>
              <a:t> </a:t>
            </a:r>
            <a:r>
              <a:rPr lang="es-ES" b="1" dirty="0" smtClean="0"/>
              <a:t>ADMINISTRATIVAS </a:t>
            </a:r>
            <a:r>
              <a:rPr lang="es-ES" b="1" dirty="0"/>
              <a:t>Y DE COMERCIO</a:t>
            </a:r>
            <a:endParaRPr lang="es-ES_tradnl" dirty="0" smtClean="0">
              <a:effectLst/>
            </a:endParaRPr>
          </a:p>
          <a:p>
            <a:pPr algn="ctr"/>
            <a:r>
              <a:rPr lang="es-ES" dirty="0"/>
              <a:t> </a:t>
            </a:r>
            <a:endParaRPr lang="es-ES_tradnl" dirty="0" smtClean="0">
              <a:effectLst/>
            </a:endParaRPr>
          </a:p>
        </p:txBody>
      </p:sp>
      <p:sp>
        <p:nvSpPr>
          <p:cNvPr id="6" name="Rectángulo 5"/>
          <p:cNvSpPr/>
          <p:nvPr/>
        </p:nvSpPr>
        <p:spPr>
          <a:xfrm>
            <a:off x="965657" y="2670180"/>
            <a:ext cx="7325629" cy="646331"/>
          </a:xfrm>
          <a:prstGeom prst="rect">
            <a:avLst/>
          </a:prstGeom>
        </p:spPr>
        <p:txBody>
          <a:bodyPr wrap="square">
            <a:spAutoFit/>
          </a:bodyPr>
          <a:lstStyle/>
          <a:p>
            <a:pPr algn="ctr"/>
            <a:r>
              <a:rPr lang="es-ES" b="1" dirty="0"/>
              <a:t>TESIS PREVIO A LA OBTENCIÓN DEL TÍTULO DE INGENIERA  COMERCIAL </a:t>
            </a:r>
            <a:endParaRPr lang="es-ES" dirty="0"/>
          </a:p>
        </p:txBody>
      </p:sp>
      <p:sp>
        <p:nvSpPr>
          <p:cNvPr id="7" name="Rectángulo 6"/>
          <p:cNvSpPr/>
          <p:nvPr/>
        </p:nvSpPr>
        <p:spPr>
          <a:xfrm>
            <a:off x="816429" y="3484422"/>
            <a:ext cx="7620000" cy="1200329"/>
          </a:xfrm>
          <a:prstGeom prst="rect">
            <a:avLst/>
          </a:prstGeom>
        </p:spPr>
        <p:txBody>
          <a:bodyPr wrap="square">
            <a:spAutoFit/>
          </a:bodyPr>
          <a:lstStyle/>
          <a:p>
            <a:r>
              <a:rPr lang="es-ES" b="1" dirty="0" smtClean="0"/>
              <a:t>TEMA:</a:t>
            </a:r>
          </a:p>
          <a:p>
            <a:endParaRPr lang="es-ES" b="1" dirty="0" smtClean="0"/>
          </a:p>
          <a:p>
            <a:r>
              <a:rPr lang="es-ES" b="1" dirty="0" smtClean="0"/>
              <a:t>PLAN </a:t>
            </a:r>
            <a:r>
              <a:rPr lang="es-ES" b="1" dirty="0"/>
              <a:t>ESTRATÉGICO DE RESPONSABILIDAD SOCIAL EMPRESARIAL DE </a:t>
            </a:r>
            <a:r>
              <a:rPr lang="es-ES" b="1" dirty="0" smtClean="0"/>
              <a:t>LA EMPRESA </a:t>
            </a:r>
            <a:r>
              <a:rPr lang="es-ES" b="1" dirty="0"/>
              <a:t>EURONATURA S.A. </a:t>
            </a:r>
            <a:endParaRPr lang="es-ES" dirty="0"/>
          </a:p>
        </p:txBody>
      </p:sp>
      <p:sp>
        <p:nvSpPr>
          <p:cNvPr id="8" name="Rectángulo 7"/>
          <p:cNvSpPr/>
          <p:nvPr/>
        </p:nvSpPr>
        <p:spPr>
          <a:xfrm>
            <a:off x="2350858" y="5061347"/>
            <a:ext cx="4323757" cy="369332"/>
          </a:xfrm>
          <a:prstGeom prst="rect">
            <a:avLst/>
          </a:prstGeom>
        </p:spPr>
        <p:txBody>
          <a:bodyPr wrap="none">
            <a:spAutoFit/>
          </a:bodyPr>
          <a:lstStyle/>
          <a:p>
            <a:r>
              <a:rPr lang="es-ES" b="1" dirty="0"/>
              <a:t>VIVIANA ALEXANDRA ESPINOSA VILLACRES </a:t>
            </a:r>
            <a:endParaRPr lang="es-ES" dirty="0"/>
          </a:p>
        </p:txBody>
      </p:sp>
    </p:spTree>
    <p:extLst>
      <p:ext uri="{BB962C8B-B14F-4D97-AF65-F5344CB8AC3E}">
        <p14:creationId xmlns:p14="http://schemas.microsoft.com/office/powerpoint/2010/main" val="23707088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Análisis Situacional</a:t>
            </a:r>
            <a:endParaRPr lang="es-ES" dirty="0"/>
          </a:p>
        </p:txBody>
      </p:sp>
      <p:pic>
        <p:nvPicPr>
          <p:cNvPr id="4" name="Imagen 3"/>
          <p:cNvPicPr>
            <a:picLocks noChangeAspect="1"/>
          </p:cNvPicPr>
          <p:nvPr/>
        </p:nvPicPr>
        <p:blipFill>
          <a:blip r:embed="rId2"/>
          <a:stretch>
            <a:fillRect/>
          </a:stretch>
        </p:blipFill>
        <p:spPr>
          <a:xfrm>
            <a:off x="779463" y="1650999"/>
            <a:ext cx="7348537" cy="4753429"/>
          </a:xfrm>
          <a:prstGeom prst="rect">
            <a:avLst/>
          </a:prstGeom>
        </p:spPr>
      </p:pic>
    </p:spTree>
    <p:extLst>
      <p:ext uri="{BB962C8B-B14F-4D97-AF65-F5344CB8AC3E}">
        <p14:creationId xmlns:p14="http://schemas.microsoft.com/office/powerpoint/2010/main" val="18029119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Hallazgos del Análisis Situacional</a:t>
            </a:r>
            <a:endParaRPr lang="es-ES" dirty="0"/>
          </a:p>
        </p:txBody>
      </p:sp>
      <p:pic>
        <p:nvPicPr>
          <p:cNvPr id="4" name="Imagen 3"/>
          <p:cNvPicPr/>
          <p:nvPr/>
        </p:nvPicPr>
        <p:blipFill rotWithShape="1">
          <a:blip r:embed="rId2" cstate="print">
            <a:extLst>
              <a:ext uri="{28A0092B-C50C-407E-A947-70E740481C1C}">
                <a14:useLocalDpi xmlns:a14="http://schemas.microsoft.com/office/drawing/2010/main" val="0"/>
              </a:ext>
            </a:extLst>
          </a:blip>
          <a:srcRect r="1480"/>
          <a:stretch/>
        </p:blipFill>
        <p:spPr bwMode="auto">
          <a:xfrm>
            <a:off x="779463" y="1935480"/>
            <a:ext cx="7112680" cy="394280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8526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Hallazgos del Análisis Situacional</a:t>
            </a:r>
            <a:endParaRPr lang="es-ES" dirty="0"/>
          </a:p>
        </p:txBody>
      </p:sp>
      <p:sp>
        <p:nvSpPr>
          <p:cNvPr id="5" name="Rectángulo 4"/>
          <p:cNvSpPr/>
          <p:nvPr/>
        </p:nvSpPr>
        <p:spPr>
          <a:xfrm>
            <a:off x="779462" y="1692479"/>
            <a:ext cx="7221537" cy="1015663"/>
          </a:xfrm>
          <a:prstGeom prst="rect">
            <a:avLst/>
          </a:prstGeom>
        </p:spPr>
        <p:txBody>
          <a:bodyPr wrap="square">
            <a:spAutoFit/>
          </a:bodyPr>
          <a:lstStyle/>
          <a:p>
            <a:pPr algn="just"/>
            <a:r>
              <a:rPr lang="es-ES" sz="2000" dirty="0" smtClean="0"/>
              <a:t>De </a:t>
            </a:r>
            <a:r>
              <a:rPr lang="es-ES" sz="2000" dirty="0"/>
              <a:t>la revisión y análisis del organigrama se puede observar que responde a una empresa de tipo familiar, ya que está compuesta solamente por  direcciones  y no gerencias.</a:t>
            </a:r>
            <a:r>
              <a:rPr lang="es-ES_tradnl" sz="2000" dirty="0" smtClean="0">
                <a:effectLst/>
              </a:rPr>
              <a:t> </a:t>
            </a:r>
            <a:endParaRPr lang="es-ES" sz="2000" dirty="0"/>
          </a:p>
        </p:txBody>
      </p:sp>
      <p:sp>
        <p:nvSpPr>
          <p:cNvPr id="6" name="Rectángulo 5"/>
          <p:cNvSpPr/>
          <p:nvPr/>
        </p:nvSpPr>
        <p:spPr>
          <a:xfrm>
            <a:off x="907143" y="3429000"/>
            <a:ext cx="7093856" cy="1323439"/>
          </a:xfrm>
          <a:prstGeom prst="rect">
            <a:avLst/>
          </a:prstGeom>
        </p:spPr>
        <p:txBody>
          <a:bodyPr wrap="square">
            <a:spAutoFit/>
          </a:bodyPr>
          <a:lstStyle/>
          <a:p>
            <a:pPr algn="just"/>
            <a:r>
              <a:rPr lang="es-ES" sz="2000" dirty="0"/>
              <a:t>Es necesario definir un nuevo organigrama que responda a los nuevos escenarios que los avances: económico, legal, tecnológico y de responsabilidad social exigen a las organizaciones actuales.</a:t>
            </a:r>
            <a:r>
              <a:rPr lang="es-ES_tradnl" sz="2000" dirty="0" smtClean="0">
                <a:effectLst/>
              </a:rPr>
              <a:t> </a:t>
            </a:r>
            <a:endParaRPr lang="es-ES" sz="2000" dirty="0"/>
          </a:p>
        </p:txBody>
      </p:sp>
    </p:spTree>
    <p:extLst>
      <p:ext uri="{BB962C8B-B14F-4D97-AF65-F5344CB8AC3E}">
        <p14:creationId xmlns:p14="http://schemas.microsoft.com/office/powerpoint/2010/main" val="1701368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Hallazgos del Análisis Situacional</a:t>
            </a:r>
            <a:endParaRPr lang="es-ES" dirty="0"/>
          </a:p>
        </p:txBody>
      </p:sp>
      <p:graphicFrame>
        <p:nvGraphicFramePr>
          <p:cNvPr id="2" name="Objeto 1"/>
          <p:cNvGraphicFramePr>
            <a:graphicFrameLocks noChangeAspect="1"/>
          </p:cNvGraphicFramePr>
          <p:nvPr>
            <p:extLst>
              <p:ext uri="{D42A27DB-BD31-4B8C-83A1-F6EECF244321}">
                <p14:modId xmlns:p14="http://schemas.microsoft.com/office/powerpoint/2010/main" val="4223479561"/>
              </p:ext>
            </p:extLst>
          </p:nvPr>
        </p:nvGraphicFramePr>
        <p:xfrm>
          <a:off x="779463" y="1886857"/>
          <a:ext cx="7348537" cy="3991429"/>
        </p:xfrm>
        <a:graphic>
          <a:graphicData uri="http://schemas.openxmlformats.org/presentationml/2006/ole">
            <mc:AlternateContent xmlns:mc="http://schemas.openxmlformats.org/markup-compatibility/2006">
              <mc:Choice xmlns:v="urn:schemas-microsoft-com:vml" Requires="v">
                <p:oleObj spid="_x0000_s1032" name="Documento" r:id="rId4" imgW="5549696" imgH="3543170" progId="Word.Document.12">
                  <p:embed/>
                </p:oleObj>
              </mc:Choice>
              <mc:Fallback>
                <p:oleObj name="Documento" r:id="rId4" imgW="5549696" imgH="3543170" progId="Word.Document.12">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886857"/>
                        <a:ext cx="7348537" cy="39914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120864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Hallazgos del Análisis Situacional</a:t>
            </a:r>
            <a:endParaRPr lang="es-ES" dirty="0"/>
          </a:p>
        </p:txBody>
      </p:sp>
      <p:graphicFrame>
        <p:nvGraphicFramePr>
          <p:cNvPr id="2" name="Objeto 1"/>
          <p:cNvGraphicFramePr>
            <a:graphicFrameLocks noChangeAspect="1"/>
          </p:cNvGraphicFramePr>
          <p:nvPr>
            <p:extLst>
              <p:ext uri="{D42A27DB-BD31-4B8C-83A1-F6EECF244321}">
                <p14:modId xmlns:p14="http://schemas.microsoft.com/office/powerpoint/2010/main" val="1144942671"/>
              </p:ext>
            </p:extLst>
          </p:nvPr>
        </p:nvGraphicFramePr>
        <p:xfrm>
          <a:off x="779463" y="2050143"/>
          <a:ext cx="7330394" cy="3156857"/>
        </p:xfrm>
        <a:graphic>
          <a:graphicData uri="http://schemas.openxmlformats.org/presentationml/2006/ole">
            <mc:AlternateContent xmlns:mc="http://schemas.openxmlformats.org/markup-compatibility/2006">
              <mc:Choice xmlns:v="urn:schemas-microsoft-com:vml" Requires="v">
                <p:oleObj spid="_x0000_s2056" name="Documento" r:id="rId4" imgW="5562395" imgH="2158921" progId="Word.Document.12">
                  <p:embed/>
                </p:oleObj>
              </mc:Choice>
              <mc:Fallback>
                <p:oleObj name="Documento" r:id="rId4" imgW="5562395" imgH="2158921" progId="Word.Document.12">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2050143"/>
                        <a:ext cx="7330394" cy="315685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12086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Hallazgos del Análisis Situacional</a:t>
            </a:r>
            <a:endParaRPr lang="es-ES" dirty="0"/>
          </a:p>
        </p:txBody>
      </p:sp>
      <p:graphicFrame>
        <p:nvGraphicFramePr>
          <p:cNvPr id="2" name="Objeto 1"/>
          <p:cNvGraphicFramePr>
            <a:graphicFrameLocks noChangeAspect="1"/>
          </p:cNvGraphicFramePr>
          <p:nvPr>
            <p:extLst>
              <p:ext uri="{D42A27DB-BD31-4B8C-83A1-F6EECF244321}">
                <p14:modId xmlns:p14="http://schemas.microsoft.com/office/powerpoint/2010/main" val="3511415804"/>
              </p:ext>
            </p:extLst>
          </p:nvPr>
        </p:nvGraphicFramePr>
        <p:xfrm>
          <a:off x="871084" y="1941286"/>
          <a:ext cx="7256916" cy="3799114"/>
        </p:xfrm>
        <a:graphic>
          <a:graphicData uri="http://schemas.openxmlformats.org/presentationml/2006/ole">
            <mc:AlternateContent xmlns:mc="http://schemas.openxmlformats.org/markup-compatibility/2006">
              <mc:Choice xmlns:v="urn:schemas-microsoft-com:vml" Requires="v">
                <p:oleObj spid="_x0000_s3081" name="Documento" r:id="rId4" imgW="5549696" imgH="2844695" progId="Word.Document.12">
                  <p:embed/>
                </p:oleObj>
              </mc:Choice>
              <mc:Fallback>
                <p:oleObj name="Documento" r:id="rId4" imgW="5549696" imgH="2844695" progId="Word.Document.12">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1084" y="1941286"/>
                        <a:ext cx="7256916" cy="37991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12086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Hallazgos del Análisis Situacional</a:t>
            </a:r>
            <a:endParaRPr lang="es-ES" dirty="0"/>
          </a:p>
        </p:txBody>
      </p:sp>
      <p:graphicFrame>
        <p:nvGraphicFramePr>
          <p:cNvPr id="2" name="Objeto 1"/>
          <p:cNvGraphicFramePr>
            <a:graphicFrameLocks noChangeAspect="1"/>
          </p:cNvGraphicFramePr>
          <p:nvPr>
            <p:extLst>
              <p:ext uri="{D42A27DB-BD31-4B8C-83A1-F6EECF244321}">
                <p14:modId xmlns:p14="http://schemas.microsoft.com/office/powerpoint/2010/main" val="1175029244"/>
              </p:ext>
            </p:extLst>
          </p:nvPr>
        </p:nvGraphicFramePr>
        <p:xfrm>
          <a:off x="779463" y="1886857"/>
          <a:ext cx="7167108" cy="3882572"/>
        </p:xfrm>
        <a:graphic>
          <a:graphicData uri="http://schemas.openxmlformats.org/presentationml/2006/ole">
            <mc:AlternateContent xmlns:mc="http://schemas.openxmlformats.org/markup-compatibility/2006">
              <mc:Choice xmlns:v="urn:schemas-microsoft-com:vml" Requires="v">
                <p:oleObj spid="_x0000_s4104" name="Documento" r:id="rId4" imgW="5549696" imgH="2501808" progId="Word.Document.12">
                  <p:embed/>
                </p:oleObj>
              </mc:Choice>
              <mc:Fallback>
                <p:oleObj name="Documento" r:id="rId4" imgW="5549696" imgH="2501808" progId="Word.Document.12">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463" y="1886857"/>
                        <a:ext cx="7167108" cy="38825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2817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Investigación de Mercado</a:t>
            </a:r>
            <a:endParaRPr lang="es-ES" dirty="0"/>
          </a:p>
        </p:txBody>
      </p:sp>
      <p:sp>
        <p:nvSpPr>
          <p:cNvPr id="2" name="Rectángulo 1"/>
          <p:cNvSpPr/>
          <p:nvPr/>
        </p:nvSpPr>
        <p:spPr>
          <a:xfrm>
            <a:off x="779463" y="2188980"/>
            <a:ext cx="7711394" cy="2431435"/>
          </a:xfrm>
          <a:prstGeom prst="rect">
            <a:avLst/>
          </a:prstGeom>
        </p:spPr>
        <p:txBody>
          <a:bodyPr wrap="square">
            <a:spAutoFit/>
          </a:bodyPr>
          <a:lstStyle/>
          <a:p>
            <a:pPr algn="just"/>
            <a:r>
              <a:rPr lang="es-ES" sz="3600" dirty="0" smtClean="0"/>
              <a:t>Objetivo General</a:t>
            </a:r>
          </a:p>
          <a:p>
            <a:pPr algn="just"/>
            <a:endParaRPr lang="es-ES" sz="3600" dirty="0" smtClean="0"/>
          </a:p>
          <a:p>
            <a:pPr algn="just"/>
            <a:r>
              <a:rPr lang="es-ES" sz="2000" dirty="0" smtClean="0"/>
              <a:t>Desarrollar </a:t>
            </a:r>
            <a:r>
              <a:rPr lang="es-ES" sz="2000" dirty="0"/>
              <a:t>una Investigación de Mercado que permita a la empresa EURONATURA identificar las principales necesidades en áreas rurales en las que tiene influencia para plantear programas de Responsabilidad Social Empresarial (RSE).</a:t>
            </a:r>
            <a:endParaRPr lang="es-ES_tradnl" sz="2000" dirty="0"/>
          </a:p>
        </p:txBody>
      </p:sp>
    </p:spTree>
    <p:extLst>
      <p:ext uri="{BB962C8B-B14F-4D97-AF65-F5344CB8AC3E}">
        <p14:creationId xmlns:p14="http://schemas.microsoft.com/office/powerpoint/2010/main" val="3142817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a:t>Investigación de Mercado</a:t>
            </a:r>
          </a:p>
        </p:txBody>
      </p:sp>
      <p:sp>
        <p:nvSpPr>
          <p:cNvPr id="2" name="Rectángulo 1"/>
          <p:cNvSpPr/>
          <p:nvPr/>
        </p:nvSpPr>
        <p:spPr>
          <a:xfrm>
            <a:off x="580571" y="1705933"/>
            <a:ext cx="8037286" cy="4247317"/>
          </a:xfrm>
          <a:prstGeom prst="rect">
            <a:avLst/>
          </a:prstGeom>
        </p:spPr>
        <p:txBody>
          <a:bodyPr wrap="square">
            <a:spAutoFit/>
          </a:bodyPr>
          <a:lstStyle/>
          <a:p>
            <a:pPr marL="285750" lvl="0" indent="-285750" algn="just">
              <a:buFont typeface="Arial"/>
              <a:buChar char="•"/>
            </a:pPr>
            <a:r>
              <a:rPr lang="es-MX" dirty="0"/>
              <a:t>Determinar la población objetivo donde EURONATURA desarrollará campañas de cuidado del medio ambiente y proyectos de Responsabilidad Social Empresarial (RSE).</a:t>
            </a:r>
            <a:endParaRPr lang="es-ES_tradnl" dirty="0"/>
          </a:p>
          <a:p>
            <a:pPr marL="285750" lvl="0" indent="-285750" algn="just">
              <a:buFont typeface="Arial"/>
              <a:buChar char="•"/>
            </a:pPr>
            <a:r>
              <a:rPr lang="es-MX" dirty="0"/>
              <a:t>Identificar las demandas potenciales relacionadas con el cuidado del medio ambiente y responsabilidad social que puedan ser desarrolladas como campañas y/o proyectos por EURONATURA en la zona rural de influencia.</a:t>
            </a:r>
            <a:endParaRPr lang="es-ES_tradnl" dirty="0"/>
          </a:p>
          <a:p>
            <a:pPr marL="285750" lvl="0" indent="-285750" algn="just">
              <a:buFont typeface="Arial"/>
              <a:buChar char="•"/>
            </a:pPr>
            <a:r>
              <a:rPr lang="es-MX" dirty="0"/>
              <a:t>Determinar el grado de aceptaciónque tendrán el desarrollo de campañas de concientización sobre el cuidado al medio ambiente y proyectos de Responsabilidad Social en los pobladores de las zonas rurales de influencia de la empresa EURONATURA.</a:t>
            </a:r>
            <a:endParaRPr lang="es-ES_tradnl" dirty="0"/>
          </a:p>
          <a:p>
            <a:pPr marL="285750" indent="-285750" algn="just">
              <a:buFont typeface="Arial"/>
              <a:buChar char="•"/>
            </a:pPr>
            <a:r>
              <a:rPr lang="es-MX" dirty="0"/>
              <a:t>Diagnosticar el grado de conocimiento y compromiso que tienen el personal administrativo y trabajadores de EURONATURA con el desarrollo de  programas de concientización y capacitación sobre el cuidado del medio ambiente,así como con planes y proyectos de RSE.</a:t>
            </a:r>
            <a:r>
              <a:rPr lang="es-ES_tradnl" dirty="0" smtClean="0">
                <a:effectLst/>
              </a:rPr>
              <a:t> </a:t>
            </a:r>
            <a:endParaRPr lang="es-ES" dirty="0"/>
          </a:p>
        </p:txBody>
      </p:sp>
    </p:spTree>
    <p:extLst>
      <p:ext uri="{BB962C8B-B14F-4D97-AF65-F5344CB8AC3E}">
        <p14:creationId xmlns:p14="http://schemas.microsoft.com/office/powerpoint/2010/main" val="3142817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0999"/>
            <a:ext cx="7583487" cy="1850571"/>
          </a:xfrm>
        </p:spPr>
        <p:txBody>
          <a:bodyPr/>
          <a:lstStyle/>
          <a:p>
            <a:r>
              <a:rPr lang="es-ES" dirty="0"/>
              <a:t>Investigación de </a:t>
            </a:r>
            <a:r>
              <a:rPr lang="es-ES" dirty="0" smtClean="0"/>
              <a:t>Mercado</a:t>
            </a:r>
            <a:br>
              <a:rPr lang="es-ES" dirty="0" smtClean="0"/>
            </a:br>
            <a:r>
              <a:rPr lang="es-ES" dirty="0" smtClean="0"/>
              <a:t/>
            </a:r>
            <a:br>
              <a:rPr lang="es-ES" dirty="0" smtClean="0"/>
            </a:br>
            <a:r>
              <a:rPr lang="es-ES" dirty="0" smtClean="0"/>
              <a:t>Calculo de la población y muestra</a:t>
            </a:r>
            <a:endParaRPr lang="es-ES" dirty="0"/>
          </a:p>
        </p:txBody>
      </p:sp>
      <p:pic>
        <p:nvPicPr>
          <p:cNvPr id="5" name="Imagen 4"/>
          <p:cNvPicPr>
            <a:picLocks noChangeAspect="1"/>
          </p:cNvPicPr>
          <p:nvPr/>
        </p:nvPicPr>
        <p:blipFill>
          <a:blip r:embed="rId2"/>
          <a:stretch>
            <a:fillRect/>
          </a:stretch>
        </p:blipFill>
        <p:spPr>
          <a:xfrm>
            <a:off x="943430" y="2527299"/>
            <a:ext cx="6594148" cy="2842987"/>
          </a:xfrm>
          <a:prstGeom prst="rect">
            <a:avLst/>
          </a:prstGeom>
        </p:spPr>
      </p:pic>
    </p:spTree>
    <p:extLst>
      <p:ext uri="{BB962C8B-B14F-4D97-AF65-F5344CB8AC3E}">
        <p14:creationId xmlns:p14="http://schemas.microsoft.com/office/powerpoint/2010/main" val="3691980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AGENDA</a:t>
            </a:r>
            <a:endParaRPr lang="es-ES" dirty="0"/>
          </a:p>
        </p:txBody>
      </p:sp>
      <p:sp>
        <p:nvSpPr>
          <p:cNvPr id="3" name="Marcador de contenido 2"/>
          <p:cNvSpPr>
            <a:spLocks noGrp="1"/>
          </p:cNvSpPr>
          <p:nvPr>
            <p:ph idx="1"/>
          </p:nvPr>
        </p:nvSpPr>
        <p:spPr/>
        <p:txBody>
          <a:bodyPr/>
          <a:lstStyle/>
          <a:p>
            <a:r>
              <a:rPr lang="es-ES" dirty="0" smtClean="0"/>
              <a:t>Antecedentes.</a:t>
            </a:r>
          </a:p>
          <a:p>
            <a:r>
              <a:rPr lang="es-ES" dirty="0" smtClean="0"/>
              <a:t>Objetivos  ( General y Específicos)</a:t>
            </a:r>
          </a:p>
          <a:p>
            <a:r>
              <a:rPr lang="es-ES" dirty="0" smtClean="0"/>
              <a:t>Análisis Situacional.</a:t>
            </a:r>
          </a:p>
          <a:p>
            <a:r>
              <a:rPr lang="es-ES" dirty="0" smtClean="0"/>
              <a:t>Investigación de Mercado.</a:t>
            </a:r>
          </a:p>
          <a:p>
            <a:r>
              <a:rPr lang="es-ES" dirty="0" smtClean="0"/>
              <a:t>Propuesta de Plan de Responsabilidad Social</a:t>
            </a:r>
          </a:p>
          <a:p>
            <a:r>
              <a:rPr lang="es-ES" dirty="0" smtClean="0"/>
              <a:t>Conclusiones y Recomendaciones.</a:t>
            </a:r>
          </a:p>
          <a:p>
            <a:endParaRPr lang="es-ES" dirty="0" smtClean="0"/>
          </a:p>
          <a:p>
            <a:endParaRPr lang="es-ES" dirty="0" smtClean="0"/>
          </a:p>
          <a:p>
            <a:endParaRPr lang="es-ES" dirty="0"/>
          </a:p>
        </p:txBody>
      </p:sp>
    </p:spTree>
    <p:extLst>
      <p:ext uri="{BB962C8B-B14F-4D97-AF65-F5344CB8AC3E}">
        <p14:creationId xmlns:p14="http://schemas.microsoft.com/office/powerpoint/2010/main" val="2551576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1000"/>
            <a:ext cx="7583487" cy="1632858"/>
          </a:xfrm>
        </p:spPr>
        <p:txBody>
          <a:bodyPr/>
          <a:lstStyle/>
          <a:p>
            <a:r>
              <a:rPr lang="es-ES" dirty="0"/>
              <a:t>Investigación de Mercado</a:t>
            </a:r>
            <a:br>
              <a:rPr lang="es-ES" dirty="0"/>
            </a:br>
            <a:r>
              <a:rPr lang="es-ES" dirty="0"/>
              <a:t/>
            </a:r>
            <a:br>
              <a:rPr lang="es-ES" dirty="0"/>
            </a:br>
            <a:r>
              <a:rPr lang="es-ES" dirty="0"/>
              <a:t>Calculo de la población y muestra</a:t>
            </a:r>
          </a:p>
        </p:txBody>
      </p:sp>
      <p:pic>
        <p:nvPicPr>
          <p:cNvPr id="4" name="Imagen 3"/>
          <p:cNvPicPr>
            <a:picLocks noChangeAspect="1"/>
          </p:cNvPicPr>
          <p:nvPr/>
        </p:nvPicPr>
        <p:blipFill>
          <a:blip r:embed="rId2"/>
          <a:stretch>
            <a:fillRect/>
          </a:stretch>
        </p:blipFill>
        <p:spPr>
          <a:xfrm>
            <a:off x="923472" y="2260600"/>
            <a:ext cx="5397500" cy="1168400"/>
          </a:xfrm>
          <a:prstGeom prst="rect">
            <a:avLst/>
          </a:prstGeom>
        </p:spPr>
      </p:pic>
      <p:pic>
        <p:nvPicPr>
          <p:cNvPr id="5" name="Imagen 4"/>
          <p:cNvPicPr>
            <a:picLocks noChangeAspect="1"/>
          </p:cNvPicPr>
          <p:nvPr/>
        </p:nvPicPr>
        <p:blipFill>
          <a:blip r:embed="rId3"/>
          <a:stretch>
            <a:fillRect/>
          </a:stretch>
        </p:blipFill>
        <p:spPr>
          <a:xfrm>
            <a:off x="923472" y="3429000"/>
            <a:ext cx="5397500" cy="2730500"/>
          </a:xfrm>
          <a:prstGeom prst="rect">
            <a:avLst/>
          </a:prstGeom>
        </p:spPr>
      </p:pic>
    </p:spTree>
    <p:extLst>
      <p:ext uri="{BB962C8B-B14F-4D97-AF65-F5344CB8AC3E}">
        <p14:creationId xmlns:p14="http://schemas.microsoft.com/office/powerpoint/2010/main" val="5394629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1000"/>
            <a:ext cx="7583487" cy="1632858"/>
          </a:xfrm>
        </p:spPr>
        <p:txBody>
          <a:bodyPr/>
          <a:lstStyle/>
          <a:p>
            <a:r>
              <a:rPr lang="es-ES" dirty="0"/>
              <a:t>Investigación de Mercado</a:t>
            </a:r>
            <a:br>
              <a:rPr lang="es-ES" dirty="0"/>
            </a:br>
            <a:r>
              <a:rPr lang="es-ES" dirty="0"/>
              <a:t/>
            </a:r>
            <a:br>
              <a:rPr lang="es-ES" dirty="0"/>
            </a:br>
            <a:r>
              <a:rPr lang="es-ES" dirty="0"/>
              <a:t>Calculo de la población y muestra</a:t>
            </a:r>
          </a:p>
        </p:txBody>
      </p:sp>
      <p:pic>
        <p:nvPicPr>
          <p:cNvPr id="4" name="Imagen 3"/>
          <p:cNvPicPr>
            <a:picLocks noChangeAspect="1"/>
          </p:cNvPicPr>
          <p:nvPr/>
        </p:nvPicPr>
        <p:blipFill>
          <a:blip r:embed="rId2"/>
          <a:stretch>
            <a:fillRect/>
          </a:stretch>
        </p:blipFill>
        <p:spPr>
          <a:xfrm>
            <a:off x="923472" y="2260600"/>
            <a:ext cx="5397500" cy="1168400"/>
          </a:xfrm>
          <a:prstGeom prst="rect">
            <a:avLst/>
          </a:prstGeom>
        </p:spPr>
      </p:pic>
      <p:pic>
        <p:nvPicPr>
          <p:cNvPr id="3" name="Imagen 2"/>
          <p:cNvPicPr>
            <a:picLocks noChangeAspect="1"/>
          </p:cNvPicPr>
          <p:nvPr/>
        </p:nvPicPr>
        <p:blipFill>
          <a:blip r:embed="rId3"/>
          <a:stretch>
            <a:fillRect/>
          </a:stretch>
        </p:blipFill>
        <p:spPr>
          <a:xfrm>
            <a:off x="923472" y="3828146"/>
            <a:ext cx="5397500" cy="1168400"/>
          </a:xfrm>
          <a:prstGeom prst="rect">
            <a:avLst/>
          </a:prstGeom>
        </p:spPr>
      </p:pic>
      <p:pic>
        <p:nvPicPr>
          <p:cNvPr id="6" name="Imagen 5"/>
          <p:cNvPicPr>
            <a:picLocks noChangeAspect="1"/>
          </p:cNvPicPr>
          <p:nvPr/>
        </p:nvPicPr>
        <p:blipFill>
          <a:blip r:embed="rId4"/>
          <a:stretch>
            <a:fillRect/>
          </a:stretch>
        </p:blipFill>
        <p:spPr>
          <a:xfrm>
            <a:off x="923472" y="5413835"/>
            <a:ext cx="5397500" cy="393700"/>
          </a:xfrm>
          <a:prstGeom prst="rect">
            <a:avLst/>
          </a:prstGeom>
        </p:spPr>
      </p:pic>
    </p:spTree>
    <p:extLst>
      <p:ext uri="{BB962C8B-B14F-4D97-AF65-F5344CB8AC3E}">
        <p14:creationId xmlns:p14="http://schemas.microsoft.com/office/powerpoint/2010/main" val="36540474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0999"/>
            <a:ext cx="7583487" cy="1596572"/>
          </a:xfrm>
        </p:spPr>
        <p:txBody>
          <a:bodyPr/>
          <a:lstStyle/>
          <a:p>
            <a:r>
              <a:rPr lang="es-ES" dirty="0"/>
              <a:t>Investigación de Mercado</a:t>
            </a:r>
            <a:br>
              <a:rPr lang="es-ES" dirty="0"/>
            </a:br>
            <a:r>
              <a:rPr lang="es-ES" dirty="0"/>
              <a:t/>
            </a:r>
            <a:br>
              <a:rPr lang="es-ES" dirty="0"/>
            </a:br>
            <a:r>
              <a:rPr lang="es-ES" dirty="0" smtClean="0"/>
              <a:t>Cuestionarios</a:t>
            </a:r>
            <a:endParaRPr lang="es-ES" dirty="0"/>
          </a:p>
        </p:txBody>
      </p:sp>
      <p:pic>
        <p:nvPicPr>
          <p:cNvPr id="4" name="Imagen 3"/>
          <p:cNvPicPr>
            <a:picLocks noChangeAspect="1"/>
          </p:cNvPicPr>
          <p:nvPr/>
        </p:nvPicPr>
        <p:blipFill>
          <a:blip r:embed="rId2"/>
          <a:stretch>
            <a:fillRect/>
          </a:stretch>
        </p:blipFill>
        <p:spPr>
          <a:xfrm>
            <a:off x="779463" y="1977571"/>
            <a:ext cx="7820251" cy="4499429"/>
          </a:xfrm>
          <a:prstGeom prst="rect">
            <a:avLst/>
          </a:prstGeom>
        </p:spPr>
      </p:pic>
    </p:spTree>
    <p:extLst>
      <p:ext uri="{BB962C8B-B14F-4D97-AF65-F5344CB8AC3E}">
        <p14:creationId xmlns:p14="http://schemas.microsoft.com/office/powerpoint/2010/main" val="2629590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0999"/>
            <a:ext cx="7583487" cy="1596572"/>
          </a:xfrm>
        </p:spPr>
        <p:txBody>
          <a:bodyPr/>
          <a:lstStyle/>
          <a:p>
            <a:r>
              <a:rPr lang="es-ES" dirty="0"/>
              <a:t>Investigación de Mercado</a:t>
            </a:r>
            <a:br>
              <a:rPr lang="es-ES" dirty="0"/>
            </a:br>
            <a:r>
              <a:rPr lang="es-ES" dirty="0"/>
              <a:t/>
            </a:r>
            <a:br>
              <a:rPr lang="es-ES" dirty="0"/>
            </a:br>
            <a:r>
              <a:rPr lang="es-ES" dirty="0" smtClean="0"/>
              <a:t>Cuestionarios</a:t>
            </a:r>
            <a:endParaRPr lang="es-ES" dirty="0"/>
          </a:p>
        </p:txBody>
      </p:sp>
      <p:pic>
        <p:nvPicPr>
          <p:cNvPr id="3" name="Imagen 2"/>
          <p:cNvPicPr>
            <a:picLocks noChangeAspect="1"/>
          </p:cNvPicPr>
          <p:nvPr/>
        </p:nvPicPr>
        <p:blipFill>
          <a:blip r:embed="rId2"/>
          <a:stretch>
            <a:fillRect/>
          </a:stretch>
        </p:blipFill>
        <p:spPr>
          <a:xfrm>
            <a:off x="779463" y="2104571"/>
            <a:ext cx="7874680" cy="4245428"/>
          </a:xfrm>
          <a:prstGeom prst="rect">
            <a:avLst/>
          </a:prstGeom>
        </p:spPr>
      </p:pic>
    </p:spTree>
    <p:extLst>
      <p:ext uri="{BB962C8B-B14F-4D97-AF65-F5344CB8AC3E}">
        <p14:creationId xmlns:p14="http://schemas.microsoft.com/office/powerpoint/2010/main" val="28288034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0999"/>
            <a:ext cx="7583487" cy="1596572"/>
          </a:xfrm>
        </p:spPr>
        <p:txBody>
          <a:bodyPr/>
          <a:lstStyle/>
          <a:p>
            <a:r>
              <a:rPr lang="es-ES" dirty="0"/>
              <a:t>Investigación de Mercado</a:t>
            </a:r>
            <a:br>
              <a:rPr lang="es-ES" dirty="0"/>
            </a:br>
            <a:r>
              <a:rPr lang="es-ES" dirty="0"/>
              <a:t/>
            </a:r>
            <a:br>
              <a:rPr lang="es-ES" dirty="0"/>
            </a:br>
            <a:r>
              <a:rPr lang="es-ES" dirty="0" smtClean="0"/>
              <a:t>Cuestionarios</a:t>
            </a:r>
            <a:endParaRPr lang="es-ES" dirty="0"/>
          </a:p>
        </p:txBody>
      </p:sp>
      <p:pic>
        <p:nvPicPr>
          <p:cNvPr id="3" name="Imagen 2"/>
          <p:cNvPicPr>
            <a:picLocks noChangeAspect="1"/>
          </p:cNvPicPr>
          <p:nvPr/>
        </p:nvPicPr>
        <p:blipFill>
          <a:blip r:embed="rId2"/>
          <a:stretch>
            <a:fillRect/>
          </a:stretch>
        </p:blipFill>
        <p:spPr>
          <a:xfrm>
            <a:off x="779463" y="2104571"/>
            <a:ext cx="7583487" cy="4209142"/>
          </a:xfrm>
          <a:prstGeom prst="rect">
            <a:avLst/>
          </a:prstGeom>
        </p:spPr>
      </p:pic>
    </p:spTree>
    <p:extLst>
      <p:ext uri="{BB962C8B-B14F-4D97-AF65-F5344CB8AC3E}">
        <p14:creationId xmlns:p14="http://schemas.microsoft.com/office/powerpoint/2010/main" val="28288034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0999"/>
            <a:ext cx="7583487" cy="1596572"/>
          </a:xfrm>
        </p:spPr>
        <p:txBody>
          <a:bodyPr/>
          <a:lstStyle/>
          <a:p>
            <a:r>
              <a:rPr lang="es-ES" dirty="0"/>
              <a:t>Investigación de Mercado</a:t>
            </a:r>
            <a:br>
              <a:rPr lang="es-ES" dirty="0"/>
            </a:br>
            <a:r>
              <a:rPr lang="es-ES" dirty="0"/>
              <a:t/>
            </a:r>
            <a:br>
              <a:rPr lang="es-ES" dirty="0"/>
            </a:br>
            <a:r>
              <a:rPr lang="es-ES" dirty="0" smtClean="0"/>
              <a:t>Cuestionarios</a:t>
            </a:r>
            <a:endParaRPr lang="es-ES" dirty="0"/>
          </a:p>
        </p:txBody>
      </p:sp>
      <p:pic>
        <p:nvPicPr>
          <p:cNvPr id="3" name="Imagen 2"/>
          <p:cNvPicPr>
            <a:picLocks noChangeAspect="1"/>
          </p:cNvPicPr>
          <p:nvPr/>
        </p:nvPicPr>
        <p:blipFill>
          <a:blip r:embed="rId2"/>
          <a:stretch>
            <a:fillRect/>
          </a:stretch>
        </p:blipFill>
        <p:spPr>
          <a:xfrm>
            <a:off x="779463" y="2140857"/>
            <a:ext cx="7729537" cy="3828143"/>
          </a:xfrm>
          <a:prstGeom prst="rect">
            <a:avLst/>
          </a:prstGeom>
        </p:spPr>
      </p:pic>
    </p:spTree>
    <p:extLst>
      <p:ext uri="{BB962C8B-B14F-4D97-AF65-F5344CB8AC3E}">
        <p14:creationId xmlns:p14="http://schemas.microsoft.com/office/powerpoint/2010/main" val="4065314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Género</a:t>
            </a:r>
            <a:endParaRPr lang="es-EC" sz="3200" dirty="0"/>
          </a:p>
        </p:txBody>
      </p:sp>
      <p:graphicFrame>
        <p:nvGraphicFramePr>
          <p:cNvPr id="6" name="5 Tabla"/>
          <p:cNvGraphicFramePr>
            <a:graphicFrameLocks noGrp="1"/>
          </p:cNvGraphicFramePr>
          <p:nvPr/>
        </p:nvGraphicFramePr>
        <p:xfrm>
          <a:off x="630820" y="2280211"/>
          <a:ext cx="5038725" cy="2604304"/>
        </p:xfrm>
        <a:graphic>
          <a:graphicData uri="http://schemas.openxmlformats.org/drawingml/2006/table">
            <a:tbl>
              <a:tblPr/>
              <a:tblGrid>
                <a:gridCol w="768098"/>
                <a:gridCol w="854246"/>
                <a:gridCol w="854246"/>
                <a:gridCol w="854246"/>
                <a:gridCol w="854246"/>
                <a:gridCol w="853643"/>
              </a:tblGrid>
              <a:tr h="1041721">
                <a:tc gridSpan="2">
                  <a:txBody>
                    <a:bodyPr/>
                    <a:lstStyle/>
                    <a:p>
                      <a:pPr marL="38100" marR="38100" algn="just">
                        <a:lnSpc>
                          <a:spcPct val="150000"/>
                        </a:lnSpc>
                        <a:spcAft>
                          <a:spcPts val="1000"/>
                        </a:spcAft>
                      </a:pPr>
                      <a:endParaRPr lang="es-ES" sz="1200" dirty="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1200" dirty="0">
                          <a:solidFill>
                            <a:srgbClr val="000000"/>
                          </a:solidFill>
                          <a:latin typeface="Arial"/>
                          <a:ea typeface="Calibri"/>
                          <a:cs typeface="Arial"/>
                        </a:rPr>
                        <a:t>Frecuencia</a:t>
                      </a:r>
                      <a:endParaRPr lang="es-EC" sz="1200" dirty="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200">
                          <a:solidFill>
                            <a:srgbClr val="000000"/>
                          </a:solidFill>
                          <a:latin typeface="Arial"/>
                          <a:ea typeface="Calibri"/>
                          <a:cs typeface="Arial"/>
                        </a:rPr>
                        <a:t>Porcentaje</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2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2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520861">
                <a:tc rowSpan="3">
                  <a:txBody>
                    <a:bodyPr/>
                    <a:lstStyle/>
                    <a:p>
                      <a:pPr marL="38100" marR="38100" algn="just">
                        <a:lnSpc>
                          <a:spcPct val="150000"/>
                        </a:lnSpc>
                        <a:spcAft>
                          <a:spcPts val="1000"/>
                        </a:spcAft>
                      </a:pPr>
                      <a:r>
                        <a:rPr lang="es-ES" sz="12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just">
                        <a:lnSpc>
                          <a:spcPct val="150000"/>
                        </a:lnSpc>
                        <a:spcAft>
                          <a:spcPts val="1000"/>
                        </a:spcAft>
                      </a:pPr>
                      <a:r>
                        <a:rPr lang="es-ES" sz="1200">
                          <a:solidFill>
                            <a:srgbClr val="000000"/>
                          </a:solidFill>
                          <a:latin typeface="Arial"/>
                          <a:ea typeface="Calibri"/>
                          <a:cs typeface="Arial"/>
                        </a:rPr>
                        <a:t>Masculino</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180</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46,6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46,6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46,6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520861">
                <a:tc vMerge="1">
                  <a:txBody>
                    <a:bodyPr/>
                    <a:lstStyle/>
                    <a:p>
                      <a:endParaRPr lang="es-EC"/>
                    </a:p>
                  </a:txBody>
                  <a:tcPr/>
                </a:tc>
                <a:tc>
                  <a:txBody>
                    <a:bodyPr/>
                    <a:lstStyle/>
                    <a:p>
                      <a:pPr marL="38100" marR="38100" algn="just">
                        <a:lnSpc>
                          <a:spcPct val="150000"/>
                        </a:lnSpc>
                        <a:spcAft>
                          <a:spcPts val="1000"/>
                        </a:spcAft>
                      </a:pPr>
                      <a:r>
                        <a:rPr lang="es-ES" sz="1200">
                          <a:solidFill>
                            <a:srgbClr val="000000"/>
                          </a:solidFill>
                          <a:latin typeface="Arial"/>
                          <a:ea typeface="Calibri"/>
                          <a:cs typeface="Arial"/>
                        </a:rPr>
                        <a:t>Femenino</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206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53,4</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53,4</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20861">
                <a:tc vMerge="1">
                  <a:txBody>
                    <a:bodyPr/>
                    <a:lstStyle/>
                    <a:p>
                      <a:endParaRPr lang="es-EC"/>
                    </a:p>
                  </a:txBody>
                  <a:tcPr/>
                </a:tc>
                <a:tc>
                  <a:txBody>
                    <a:bodyPr/>
                    <a:lstStyle/>
                    <a:p>
                      <a:pPr marL="38100" marR="38100" algn="just">
                        <a:lnSpc>
                          <a:spcPct val="150000"/>
                        </a:lnSpc>
                        <a:spcAft>
                          <a:spcPts val="1000"/>
                        </a:spcAft>
                      </a:pPr>
                      <a:r>
                        <a:rPr lang="es-ES" sz="12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2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2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7" name="6 Imagen"/>
          <p:cNvPicPr/>
          <p:nvPr/>
        </p:nvPicPr>
        <p:blipFill>
          <a:blip r:embed="rId2">
            <a:extLst>
              <a:ext uri="{28A0092B-C50C-407E-A947-70E740481C1C}">
                <a14:useLocalDpi xmlns:a14="http://schemas.microsoft.com/office/drawing/2010/main" val="0"/>
              </a:ext>
            </a:extLst>
          </a:blip>
          <a:srcRect/>
          <a:stretch>
            <a:fillRect/>
          </a:stretch>
        </p:blipFill>
        <p:spPr bwMode="auto">
          <a:xfrm>
            <a:off x="5891514" y="2280213"/>
            <a:ext cx="2743199" cy="2604302"/>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Sector donde vive</a:t>
            </a:r>
            <a:endParaRPr lang="es-EC" sz="3200" dirty="0"/>
          </a:p>
        </p:txBody>
      </p:sp>
      <p:graphicFrame>
        <p:nvGraphicFramePr>
          <p:cNvPr id="3" name="2 Tabla"/>
          <p:cNvGraphicFramePr>
            <a:graphicFrameLocks noGrp="1"/>
          </p:cNvGraphicFramePr>
          <p:nvPr/>
        </p:nvGraphicFramePr>
        <p:xfrm>
          <a:off x="734995" y="2465408"/>
          <a:ext cx="5048190" cy="2627452"/>
        </p:xfrm>
        <a:graphic>
          <a:graphicData uri="http://schemas.openxmlformats.org/drawingml/2006/table">
            <a:tbl>
              <a:tblPr/>
              <a:tblGrid>
                <a:gridCol w="926703"/>
                <a:gridCol w="926703"/>
                <a:gridCol w="724776"/>
                <a:gridCol w="766844"/>
                <a:gridCol w="851582"/>
                <a:gridCol w="851582"/>
              </a:tblGrid>
              <a:tr h="933955">
                <a:tc gridSpan="2">
                  <a:txBody>
                    <a:bodyPr/>
                    <a:lstStyle/>
                    <a:p>
                      <a:pPr marL="38100" marR="38100" algn="just">
                        <a:lnSpc>
                          <a:spcPct val="150000"/>
                        </a:lnSpc>
                        <a:spcAft>
                          <a:spcPts val="1000"/>
                        </a:spcAft>
                      </a:pPr>
                      <a:endParaRPr lang="es-ES" sz="1000" dirty="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10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dirty="0">
                          <a:solidFill>
                            <a:srgbClr val="000000"/>
                          </a:solidFill>
                          <a:latin typeface="Arial"/>
                          <a:ea typeface="Calibri"/>
                          <a:cs typeface="Arial"/>
                        </a:rPr>
                        <a:t>Porcentaje</a:t>
                      </a:r>
                      <a:endParaRPr lang="es-EC" sz="12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478230">
                <a:tc rowSpan="4">
                  <a:txBody>
                    <a:bodyPr/>
                    <a:lstStyle/>
                    <a:p>
                      <a:pPr marL="38100" marR="38100" algn="just">
                        <a:lnSpc>
                          <a:spcPct val="150000"/>
                        </a:lnSpc>
                        <a:spcAft>
                          <a:spcPts val="1000"/>
                        </a:spcAft>
                      </a:pPr>
                      <a:r>
                        <a:rPr lang="es-ES" sz="10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just">
                        <a:lnSpc>
                          <a:spcPct val="150000"/>
                        </a:lnSpc>
                        <a:spcAft>
                          <a:spcPts val="1000"/>
                        </a:spcAft>
                      </a:pPr>
                      <a:r>
                        <a:rPr lang="es-ES" sz="1000" dirty="0" err="1">
                          <a:solidFill>
                            <a:srgbClr val="000000"/>
                          </a:solidFill>
                          <a:latin typeface="Arial"/>
                          <a:ea typeface="Calibri"/>
                          <a:cs typeface="Arial"/>
                        </a:rPr>
                        <a:t>Nobol</a:t>
                      </a:r>
                      <a:endParaRPr lang="es-EC" sz="1200" dirty="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116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30,1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30,1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30,1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405089">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Yaguachi</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126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32,6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32,6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62,7</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05089">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Samborondón</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144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37,3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37,3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405089">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6006884" y="2465408"/>
            <a:ext cx="2766726" cy="26274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2062103"/>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Cuidado medio ambiente</a:t>
            </a:r>
            <a:endParaRPr lang="es-EC" sz="3200" dirty="0"/>
          </a:p>
        </p:txBody>
      </p:sp>
      <p:graphicFrame>
        <p:nvGraphicFramePr>
          <p:cNvPr id="3" name="2 Tabla"/>
          <p:cNvGraphicFramePr>
            <a:graphicFrameLocks noGrp="1"/>
          </p:cNvGraphicFramePr>
          <p:nvPr/>
        </p:nvGraphicFramePr>
        <p:xfrm>
          <a:off x="818667" y="3900669"/>
          <a:ext cx="4621434" cy="1769496"/>
        </p:xfrm>
        <a:graphic>
          <a:graphicData uri="http://schemas.openxmlformats.org/drawingml/2006/table">
            <a:tbl>
              <a:tblPr/>
              <a:tblGrid>
                <a:gridCol w="540395"/>
                <a:gridCol w="722741"/>
                <a:gridCol w="722741"/>
                <a:gridCol w="878519"/>
                <a:gridCol w="878519"/>
                <a:gridCol w="878519"/>
              </a:tblGrid>
              <a:tr h="707799">
                <a:tc gridSpan="2">
                  <a:txBody>
                    <a:bodyPr/>
                    <a:lstStyle/>
                    <a:p>
                      <a:pPr marL="38100" marR="38100" algn="just">
                        <a:lnSpc>
                          <a:spcPct val="150000"/>
                        </a:lnSpc>
                        <a:spcAft>
                          <a:spcPts val="1000"/>
                        </a:spcAft>
                      </a:pPr>
                      <a:endParaRPr lang="es-ES" sz="1000" dirty="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10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53899">
                <a:tc rowSpan="3">
                  <a:txBody>
                    <a:bodyPr/>
                    <a:lstStyle/>
                    <a:p>
                      <a:pPr marL="38100" marR="38100" algn="just">
                        <a:lnSpc>
                          <a:spcPct val="150000"/>
                        </a:lnSpc>
                        <a:spcAft>
                          <a:spcPts val="1000"/>
                        </a:spcAft>
                      </a:pPr>
                      <a:r>
                        <a:rPr lang="es-ES" sz="10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just">
                        <a:lnSpc>
                          <a:spcPct val="150000"/>
                        </a:lnSpc>
                        <a:spcAft>
                          <a:spcPts val="1000"/>
                        </a:spcAft>
                      </a:pPr>
                      <a:r>
                        <a:rPr lang="es-ES" sz="1000">
                          <a:solidFill>
                            <a:srgbClr val="000000"/>
                          </a:solidFill>
                          <a:latin typeface="Arial"/>
                          <a:ea typeface="Calibri"/>
                          <a:cs typeface="Arial"/>
                        </a:rPr>
                        <a:t>Si</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384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dirty="0">
                          <a:solidFill>
                            <a:srgbClr val="000000"/>
                          </a:solidFill>
                          <a:latin typeface="Arial"/>
                          <a:ea typeface="Calibri"/>
                          <a:cs typeface="Arial"/>
                        </a:rPr>
                        <a:t>99,5</a:t>
                      </a:r>
                      <a:endParaRPr lang="es-EC" sz="1200" dirty="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dirty="0">
                          <a:solidFill>
                            <a:srgbClr val="000000"/>
                          </a:solidFill>
                          <a:latin typeface="Arial"/>
                          <a:ea typeface="Calibri"/>
                          <a:cs typeface="Arial"/>
                        </a:rPr>
                        <a:t>99,5</a:t>
                      </a:r>
                      <a:endParaRPr lang="es-EC" sz="1200" dirty="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99,5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53899">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No</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53899">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dirty="0">
                          <a:solidFill>
                            <a:srgbClr val="000000"/>
                          </a:solidFill>
                          <a:latin typeface="Arial"/>
                          <a:ea typeface="Calibri"/>
                          <a:cs typeface="Arial"/>
                        </a:rPr>
                        <a:t>100,0</a:t>
                      </a:r>
                      <a:endParaRPr lang="es-EC" sz="1200" dirty="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4" name="3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1916" y="3900668"/>
            <a:ext cx="2731305" cy="1769497"/>
          </a:xfrm>
          <a:prstGeom prst="rect">
            <a:avLst/>
          </a:prstGeom>
          <a:noFill/>
          <a:ln>
            <a:noFill/>
          </a:ln>
        </p:spPr>
      </p:pic>
      <p:sp>
        <p:nvSpPr>
          <p:cNvPr id="53249" name="Rectangle 1"/>
          <p:cNvSpPr>
            <a:spLocks noChangeArrowheads="1"/>
          </p:cNvSpPr>
          <p:nvPr/>
        </p:nvSpPr>
        <p:spPr bwMode="auto">
          <a:xfrm>
            <a:off x="630820" y="2920110"/>
            <a:ext cx="707213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dirty="0" smtClean="0">
                <a:ln>
                  <a:noFill/>
                </a:ln>
                <a:solidFill>
                  <a:schemeClr val="bg1"/>
                </a:solidFill>
                <a:effectLst/>
                <a:latin typeface="Arial" pitchFamily="34" charset="0"/>
                <a:ea typeface="Calibri" pitchFamily="34" charset="0"/>
                <a:cs typeface="Times New Roman" pitchFamily="18" charset="0"/>
              </a:rPr>
              <a:t>¿Cree usted que cuidar el medio ambiente es beneficioso para su comunidad?</a:t>
            </a:r>
            <a:endParaRPr kumimoji="0" lang="es-ES" sz="1800" b="0" i="0" u="none" strike="noStrike" cap="none" normalizeH="0" dirty="0" smtClean="0">
              <a:ln>
                <a:noFill/>
              </a:ln>
              <a:solidFill>
                <a:schemeClr val="bg1"/>
              </a:solidFill>
              <a:effectLst/>
              <a:latin typeface="Arial" pitchFamily="34" charset="0"/>
              <a:cs typeface="Arial"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Empresas</a:t>
            </a:r>
            <a:endParaRPr lang="es-EC" sz="3200" dirty="0"/>
          </a:p>
        </p:txBody>
      </p:sp>
      <p:sp>
        <p:nvSpPr>
          <p:cNvPr id="3" name="2 Rectángulo"/>
          <p:cNvSpPr/>
          <p:nvPr/>
        </p:nvSpPr>
        <p:spPr>
          <a:xfrm>
            <a:off x="630819" y="2044005"/>
            <a:ext cx="7992319" cy="646331"/>
          </a:xfrm>
          <a:prstGeom prst="rect">
            <a:avLst/>
          </a:prstGeom>
        </p:spPr>
        <p:txBody>
          <a:bodyPr wrap="square">
            <a:spAutoFit/>
          </a:bodyPr>
          <a:lstStyle/>
          <a:p>
            <a:r>
              <a:rPr lang="es-ES" b="1" dirty="0" smtClean="0">
                <a:solidFill>
                  <a:schemeClr val="bg1"/>
                </a:solidFill>
              </a:rPr>
              <a:t>¿Conoce si alguna fábrica o empresa de su sector ejecuta acciones o proyectos de conservación del medio ambiente?</a:t>
            </a:r>
            <a:endParaRPr lang="es-EC" dirty="0">
              <a:solidFill>
                <a:schemeClr val="bg1"/>
              </a:solidFill>
            </a:endParaRPr>
          </a:p>
        </p:txBody>
      </p:sp>
      <p:graphicFrame>
        <p:nvGraphicFramePr>
          <p:cNvPr id="4" name="3 Tabla"/>
          <p:cNvGraphicFramePr>
            <a:graphicFrameLocks noGrp="1"/>
          </p:cNvGraphicFramePr>
          <p:nvPr/>
        </p:nvGraphicFramePr>
        <p:xfrm>
          <a:off x="630820" y="3025252"/>
          <a:ext cx="4533901" cy="2391699"/>
        </p:xfrm>
        <a:graphic>
          <a:graphicData uri="http://schemas.openxmlformats.org/drawingml/2006/table">
            <a:tbl>
              <a:tblPr/>
              <a:tblGrid>
                <a:gridCol w="539477"/>
                <a:gridCol w="695581"/>
                <a:gridCol w="695581"/>
                <a:gridCol w="813806"/>
                <a:gridCol w="894728"/>
                <a:gridCol w="894728"/>
              </a:tblGrid>
              <a:tr h="676778">
                <a:tc gridSpan="2">
                  <a:txBody>
                    <a:bodyPr/>
                    <a:lstStyle/>
                    <a:p>
                      <a:pPr marL="38100" marR="38100" algn="just">
                        <a:lnSpc>
                          <a:spcPct val="150000"/>
                        </a:lnSpc>
                        <a:spcAft>
                          <a:spcPts val="1000"/>
                        </a:spcAft>
                      </a:pPr>
                      <a:endParaRPr lang="es-ES" sz="90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9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38389">
                <a:tc rowSpan="3">
                  <a:txBody>
                    <a:bodyPr/>
                    <a:lstStyle/>
                    <a:p>
                      <a:pPr marL="38100" marR="38100" algn="just">
                        <a:lnSpc>
                          <a:spcPct val="150000"/>
                        </a:lnSpc>
                        <a:spcAft>
                          <a:spcPts val="1000"/>
                        </a:spcAft>
                      </a:pPr>
                      <a:r>
                        <a:rPr lang="es-ES" sz="9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150000"/>
                        </a:lnSpc>
                        <a:spcAft>
                          <a:spcPts val="1000"/>
                        </a:spcAft>
                      </a:pPr>
                      <a:r>
                        <a:rPr lang="es-ES" sz="900">
                          <a:solidFill>
                            <a:srgbClr val="000000"/>
                          </a:solidFill>
                          <a:latin typeface="Arial"/>
                          <a:ea typeface="Calibri"/>
                          <a:cs typeface="Arial"/>
                        </a:rPr>
                        <a:t>si</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241</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62,4</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62,8</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62,8</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38389">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no</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143</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37,0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37,2</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8389">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384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99,5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49877">
                <a:tc>
                  <a:txBody>
                    <a:bodyPr/>
                    <a:lstStyle/>
                    <a:p>
                      <a:pPr marL="38100" marR="38100" algn="just">
                        <a:lnSpc>
                          <a:spcPct val="150000"/>
                        </a:lnSpc>
                        <a:spcAft>
                          <a:spcPts val="1000"/>
                        </a:spcAft>
                      </a:pPr>
                      <a:r>
                        <a:rPr lang="es-ES" sz="900">
                          <a:solidFill>
                            <a:srgbClr val="000000"/>
                          </a:solidFill>
                          <a:latin typeface="Arial"/>
                          <a:ea typeface="Calibri"/>
                          <a:cs typeface="Arial"/>
                        </a:rPr>
                        <a:t>Perdidos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algn="just">
                        <a:lnSpc>
                          <a:spcPct val="150000"/>
                        </a:lnSpc>
                        <a:spcAft>
                          <a:spcPts val="1000"/>
                        </a:spcAft>
                      </a:pPr>
                      <a:r>
                        <a:rPr lang="es-ES" sz="900">
                          <a:solidFill>
                            <a:srgbClr val="000000"/>
                          </a:solidFill>
                          <a:latin typeface="Arial"/>
                          <a:ea typeface="Calibri"/>
                          <a:cs typeface="Arial"/>
                        </a:rPr>
                        <a:t>Sistema</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49877">
                <a:tc gridSpan="2">
                  <a:txBody>
                    <a:bodyPr/>
                    <a:lstStyle/>
                    <a:p>
                      <a:pPr marL="38100" marR="38100" algn="just">
                        <a:lnSpc>
                          <a:spcPct val="150000"/>
                        </a:lnSpc>
                        <a:spcAft>
                          <a:spcPts val="1000"/>
                        </a:spcAft>
                      </a:pPr>
                      <a:r>
                        <a:rPr lang="es-ES" sz="9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ct val="150000"/>
                        </a:lnSpc>
                        <a:spcAft>
                          <a:spcPts val="1000"/>
                        </a:spcAft>
                      </a:pPr>
                      <a:r>
                        <a:rPr lang="es-ES" sz="9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9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26111" y="3025252"/>
            <a:ext cx="3297027" cy="23916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97606" y="417286"/>
            <a:ext cx="7583487" cy="1044388"/>
          </a:xfrm>
        </p:spPr>
        <p:txBody>
          <a:bodyPr/>
          <a:lstStyle/>
          <a:p>
            <a:r>
              <a:rPr lang="es-ES" dirty="0" smtClean="0"/>
              <a:t>Antecedentes.</a:t>
            </a:r>
            <a:endParaRPr lang="es-ES" dirty="0"/>
          </a:p>
        </p:txBody>
      </p:sp>
      <p:sp>
        <p:nvSpPr>
          <p:cNvPr id="4" name="Rectángulo 3"/>
          <p:cNvSpPr/>
          <p:nvPr/>
        </p:nvSpPr>
        <p:spPr>
          <a:xfrm>
            <a:off x="779463" y="1417638"/>
            <a:ext cx="7583487" cy="4708981"/>
          </a:xfrm>
          <a:prstGeom prst="rect">
            <a:avLst/>
          </a:prstGeom>
        </p:spPr>
        <p:txBody>
          <a:bodyPr wrap="square">
            <a:spAutoFit/>
          </a:bodyPr>
          <a:lstStyle/>
          <a:p>
            <a:pPr marL="342900" indent="-342900" algn="just">
              <a:buFont typeface="Arial"/>
              <a:buChar char="•"/>
            </a:pPr>
            <a:r>
              <a:rPr lang="es-ES" sz="2000" dirty="0"/>
              <a:t>EURONATURA es una empresa ecuatoriana constituida como sociedad anónima  en el 2004, dedicada a la distribución de productos relacionados con la  medicina integrativa y homeopática, así como productos de dietética, alimentación y cosmética a medida de sus clientes.</a:t>
            </a:r>
            <a:r>
              <a:rPr lang="es-ES_tradnl" sz="2000" dirty="0" smtClean="0">
                <a:effectLst/>
              </a:rPr>
              <a:t> </a:t>
            </a:r>
          </a:p>
          <a:p>
            <a:pPr marL="342900" indent="-342900" algn="just">
              <a:buFont typeface="Arial"/>
              <a:buChar char="•"/>
            </a:pPr>
            <a:endParaRPr lang="es-ES_tradnl" sz="2000" dirty="0"/>
          </a:p>
          <a:p>
            <a:pPr marL="342900" indent="-342900" algn="just">
              <a:buFont typeface="Arial"/>
              <a:buChar char="•"/>
            </a:pPr>
            <a:r>
              <a:rPr lang="es-ES" sz="2000" dirty="0"/>
              <a:t>T</a:t>
            </a:r>
            <a:r>
              <a:rPr lang="es-ES" sz="2000" dirty="0" smtClean="0"/>
              <a:t>iene </a:t>
            </a:r>
            <a:r>
              <a:rPr lang="es-ES" sz="2000" dirty="0"/>
              <a:t>presencia en las provincias de Guayas, Pichincha y Azuay; puntos de venta directa al público en Guayaquil; además, </a:t>
            </a:r>
            <a:r>
              <a:rPr lang="es-ES" sz="2000" dirty="0" smtClean="0"/>
              <a:t>de incorporar </a:t>
            </a:r>
            <a:r>
              <a:rPr lang="es-ES" sz="2000" dirty="0"/>
              <a:t>tecnología de punta, procesos definidos y reglas claras de distribución y comercialización</a:t>
            </a:r>
            <a:r>
              <a:rPr lang="es-ES_tradnl" sz="2000" dirty="0" smtClean="0">
                <a:effectLst/>
              </a:rPr>
              <a:t> </a:t>
            </a:r>
          </a:p>
          <a:p>
            <a:pPr marL="342900" indent="-342900" algn="just">
              <a:buFont typeface="Arial"/>
              <a:buChar char="•"/>
            </a:pPr>
            <a:endParaRPr lang="es-ES_tradnl" sz="2000" dirty="0"/>
          </a:p>
          <a:p>
            <a:pPr marL="342900" indent="-342900" algn="just">
              <a:buFont typeface="Arial"/>
              <a:buChar char="•"/>
            </a:pPr>
            <a:r>
              <a:rPr lang="es-ES" sz="2000" dirty="0" smtClean="0"/>
              <a:t>Una </a:t>
            </a:r>
            <a:r>
              <a:rPr lang="es-ES" sz="2000" dirty="0"/>
              <a:t>deficiencia de la empresa es la ausencia de una planificación estratégica de Responsabilidad Social Empresarial (RSE) que se evidencia por la ausencia de proyectos que le permitan vincularse  con la comunidad </a:t>
            </a:r>
          </a:p>
        </p:txBody>
      </p:sp>
    </p:spTree>
    <p:extLst>
      <p:ext uri="{BB962C8B-B14F-4D97-AF65-F5344CB8AC3E}">
        <p14:creationId xmlns:p14="http://schemas.microsoft.com/office/powerpoint/2010/main" val="225350816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Eventos</a:t>
            </a:r>
            <a:endParaRPr lang="es-EC" sz="3200" dirty="0"/>
          </a:p>
        </p:txBody>
      </p:sp>
      <p:sp>
        <p:nvSpPr>
          <p:cNvPr id="3" name="2 Rectángulo"/>
          <p:cNvSpPr/>
          <p:nvPr/>
        </p:nvSpPr>
        <p:spPr>
          <a:xfrm>
            <a:off x="781290" y="2199190"/>
            <a:ext cx="7992319" cy="646331"/>
          </a:xfrm>
          <a:prstGeom prst="rect">
            <a:avLst/>
          </a:prstGeom>
        </p:spPr>
        <p:txBody>
          <a:bodyPr wrap="square">
            <a:spAutoFit/>
          </a:bodyPr>
          <a:lstStyle/>
          <a:p>
            <a:r>
              <a:rPr lang="es-ES" b="1" dirty="0" smtClean="0">
                <a:solidFill>
                  <a:schemeClr val="bg1"/>
                </a:solidFill>
              </a:rPr>
              <a:t>¿En los últimos años, a cuales eventos relacionados con la conservación del medio ambiente ha asistido?</a:t>
            </a:r>
            <a:endParaRPr lang="es-EC" dirty="0">
              <a:solidFill>
                <a:schemeClr val="bg1"/>
              </a:solidFill>
            </a:endParaRPr>
          </a:p>
        </p:txBody>
      </p:sp>
      <p:graphicFrame>
        <p:nvGraphicFramePr>
          <p:cNvPr id="4" name="3 Tabla"/>
          <p:cNvGraphicFramePr>
            <a:graphicFrameLocks noGrp="1"/>
          </p:cNvGraphicFramePr>
          <p:nvPr/>
        </p:nvGraphicFramePr>
        <p:xfrm>
          <a:off x="781289" y="2997843"/>
          <a:ext cx="4600927" cy="3391380"/>
        </p:xfrm>
        <a:graphic>
          <a:graphicData uri="http://schemas.openxmlformats.org/drawingml/2006/table">
            <a:tbl>
              <a:tblPr/>
              <a:tblGrid>
                <a:gridCol w="736649"/>
                <a:gridCol w="736649"/>
                <a:gridCol w="678883"/>
                <a:gridCol w="844436"/>
                <a:gridCol w="844436"/>
                <a:gridCol w="759874"/>
              </a:tblGrid>
              <a:tr h="678276">
                <a:tc gridSpan="2">
                  <a:txBody>
                    <a:bodyPr/>
                    <a:lstStyle/>
                    <a:p>
                      <a:pPr marL="38100" marR="38100" algn="just">
                        <a:lnSpc>
                          <a:spcPct val="150000"/>
                        </a:lnSpc>
                        <a:spcAft>
                          <a:spcPts val="1000"/>
                        </a:spcAft>
                      </a:pPr>
                      <a:endParaRPr lang="es-ES" sz="900" dirty="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9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39138">
                <a:tc rowSpan="5">
                  <a:txBody>
                    <a:bodyPr/>
                    <a:lstStyle/>
                    <a:p>
                      <a:pPr marL="38100" marR="38100" algn="just">
                        <a:lnSpc>
                          <a:spcPct val="150000"/>
                        </a:lnSpc>
                        <a:spcAft>
                          <a:spcPts val="1000"/>
                        </a:spcAft>
                      </a:pPr>
                      <a:r>
                        <a:rPr lang="es-ES" sz="9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150000"/>
                        </a:lnSpc>
                        <a:spcAft>
                          <a:spcPts val="1000"/>
                        </a:spcAft>
                      </a:pPr>
                      <a:r>
                        <a:rPr lang="es-ES" sz="900">
                          <a:solidFill>
                            <a:srgbClr val="000000"/>
                          </a:solidFill>
                          <a:latin typeface="Arial"/>
                          <a:ea typeface="Calibri"/>
                          <a:cs typeface="Arial"/>
                        </a:rPr>
                        <a:t>Ninguno</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170</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44,0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44,3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44,3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39138">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Información</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56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14,5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14,6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58,9</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678276">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Capacitación</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119</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30,8</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31,0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dirty="0">
                          <a:solidFill>
                            <a:srgbClr val="000000"/>
                          </a:solidFill>
                          <a:latin typeface="Arial"/>
                          <a:ea typeface="Calibri"/>
                          <a:cs typeface="Arial"/>
                        </a:rPr>
                        <a:t>89,8</a:t>
                      </a:r>
                      <a:endParaRPr lang="es-EC" sz="1200" dirty="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9138">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Taller</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39</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10,2</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9138">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384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99,5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9138">
                <a:tc>
                  <a:txBody>
                    <a:bodyPr/>
                    <a:lstStyle/>
                    <a:p>
                      <a:pPr marL="38100" marR="38100" algn="just">
                        <a:lnSpc>
                          <a:spcPct val="150000"/>
                        </a:lnSpc>
                        <a:spcAft>
                          <a:spcPts val="1000"/>
                        </a:spcAft>
                      </a:pPr>
                      <a:r>
                        <a:rPr lang="es-ES" sz="900">
                          <a:solidFill>
                            <a:srgbClr val="000000"/>
                          </a:solidFill>
                          <a:latin typeface="Arial"/>
                          <a:ea typeface="Calibri"/>
                          <a:cs typeface="Arial"/>
                        </a:rPr>
                        <a:t>Perdidos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algn="just">
                        <a:lnSpc>
                          <a:spcPct val="150000"/>
                        </a:lnSpc>
                        <a:spcAft>
                          <a:spcPts val="1000"/>
                        </a:spcAft>
                      </a:pPr>
                      <a:r>
                        <a:rPr lang="es-ES" sz="900">
                          <a:solidFill>
                            <a:srgbClr val="000000"/>
                          </a:solidFill>
                          <a:latin typeface="Arial"/>
                          <a:ea typeface="Calibri"/>
                          <a:cs typeface="Arial"/>
                        </a:rPr>
                        <a:t>Sistema</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9138">
                <a:tc gridSpan="2">
                  <a:txBody>
                    <a:bodyPr/>
                    <a:lstStyle/>
                    <a:p>
                      <a:pPr marL="38100" marR="38100" algn="just">
                        <a:lnSpc>
                          <a:spcPct val="150000"/>
                        </a:lnSpc>
                        <a:spcAft>
                          <a:spcPts val="1000"/>
                        </a:spcAft>
                      </a:pPr>
                      <a:r>
                        <a:rPr lang="es-ES" sz="9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ct val="150000"/>
                        </a:lnSpc>
                        <a:spcAft>
                          <a:spcPts val="1000"/>
                        </a:spcAft>
                      </a:pPr>
                      <a:r>
                        <a:rPr lang="es-ES" sz="9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9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6" name="5 Imagen"/>
          <p:cNvPicPr/>
          <p:nvPr/>
        </p:nvPicPr>
        <p:blipFill>
          <a:blip r:embed="rId2" cstate="print"/>
          <a:srcRect/>
          <a:stretch>
            <a:fillRect/>
          </a:stretch>
        </p:blipFill>
        <p:spPr bwMode="auto">
          <a:xfrm>
            <a:off x="5382217" y="2997843"/>
            <a:ext cx="3530290" cy="339138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Asistencia a eventos</a:t>
            </a:r>
            <a:endParaRPr lang="es-EC" sz="3200" dirty="0"/>
          </a:p>
        </p:txBody>
      </p:sp>
      <p:sp>
        <p:nvSpPr>
          <p:cNvPr id="3" name="2 Rectángulo"/>
          <p:cNvSpPr/>
          <p:nvPr/>
        </p:nvSpPr>
        <p:spPr>
          <a:xfrm>
            <a:off x="630819" y="2095018"/>
            <a:ext cx="7946021" cy="646331"/>
          </a:xfrm>
          <a:prstGeom prst="rect">
            <a:avLst/>
          </a:prstGeom>
        </p:spPr>
        <p:txBody>
          <a:bodyPr wrap="square">
            <a:spAutoFit/>
          </a:bodyPr>
          <a:lstStyle/>
          <a:p>
            <a:r>
              <a:rPr lang="es-ES" b="1" dirty="0" smtClean="0">
                <a:solidFill>
                  <a:schemeClr val="bg1"/>
                </a:solidFill>
              </a:rPr>
              <a:t>¿Estaría dispuesto a asistir a un evento gratuito sobre cuidado del medio ambiente?</a:t>
            </a:r>
            <a:endParaRPr lang="es-EC" dirty="0">
              <a:solidFill>
                <a:schemeClr val="bg1"/>
              </a:solidFill>
            </a:endParaRPr>
          </a:p>
        </p:txBody>
      </p:sp>
      <p:graphicFrame>
        <p:nvGraphicFramePr>
          <p:cNvPr id="4" name="3 Tabla"/>
          <p:cNvGraphicFramePr>
            <a:graphicFrameLocks noGrp="1"/>
          </p:cNvGraphicFramePr>
          <p:nvPr/>
        </p:nvGraphicFramePr>
        <p:xfrm>
          <a:off x="630820" y="2893671"/>
          <a:ext cx="4619626" cy="2626007"/>
        </p:xfrm>
        <a:graphic>
          <a:graphicData uri="http://schemas.openxmlformats.org/drawingml/2006/table">
            <a:tbl>
              <a:tblPr/>
              <a:tblGrid>
                <a:gridCol w="611404"/>
                <a:gridCol w="709845"/>
                <a:gridCol w="709845"/>
                <a:gridCol w="862844"/>
                <a:gridCol w="862844"/>
                <a:gridCol w="862844"/>
              </a:tblGrid>
              <a:tr h="750287">
                <a:tc gridSpan="2">
                  <a:txBody>
                    <a:bodyPr/>
                    <a:lstStyle/>
                    <a:p>
                      <a:pPr marL="38100" marR="38100" algn="just">
                        <a:lnSpc>
                          <a:spcPct val="150000"/>
                        </a:lnSpc>
                        <a:spcAft>
                          <a:spcPts val="1000"/>
                        </a:spcAft>
                      </a:pPr>
                      <a:endParaRPr lang="es-ES" sz="100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10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75144">
                <a:tc rowSpan="3">
                  <a:txBody>
                    <a:bodyPr/>
                    <a:lstStyle/>
                    <a:p>
                      <a:pPr marL="38100" marR="38100" algn="just">
                        <a:lnSpc>
                          <a:spcPct val="150000"/>
                        </a:lnSpc>
                        <a:spcAft>
                          <a:spcPts val="1000"/>
                        </a:spcAft>
                      </a:pPr>
                      <a:r>
                        <a:rPr lang="es-ES" sz="10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150000"/>
                        </a:lnSpc>
                        <a:spcAft>
                          <a:spcPts val="1000"/>
                        </a:spcAft>
                      </a:pPr>
                      <a:r>
                        <a:rPr lang="es-ES" sz="1000">
                          <a:solidFill>
                            <a:srgbClr val="000000"/>
                          </a:solidFill>
                          <a:latin typeface="Arial"/>
                          <a:ea typeface="Calibri"/>
                          <a:cs typeface="Arial"/>
                        </a:rPr>
                        <a:t>Si</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378</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97,9</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99,0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99,0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75144">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No</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75144">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382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99,0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75144">
                <a:tc>
                  <a:txBody>
                    <a:bodyPr/>
                    <a:lstStyle/>
                    <a:p>
                      <a:pPr marL="38100" marR="38100" algn="just">
                        <a:lnSpc>
                          <a:spcPct val="150000"/>
                        </a:lnSpc>
                        <a:spcAft>
                          <a:spcPts val="1000"/>
                        </a:spcAft>
                      </a:pPr>
                      <a:r>
                        <a:rPr lang="es-ES" sz="1000">
                          <a:solidFill>
                            <a:srgbClr val="000000"/>
                          </a:solidFill>
                          <a:latin typeface="Arial"/>
                          <a:ea typeface="Calibri"/>
                          <a:cs typeface="Arial"/>
                        </a:rPr>
                        <a:t>Perdidos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algn="just">
                        <a:lnSpc>
                          <a:spcPct val="150000"/>
                        </a:lnSpc>
                        <a:spcAft>
                          <a:spcPts val="1000"/>
                        </a:spcAft>
                      </a:pPr>
                      <a:r>
                        <a:rPr lang="es-ES" sz="1000">
                          <a:solidFill>
                            <a:srgbClr val="000000"/>
                          </a:solidFill>
                          <a:latin typeface="Arial"/>
                          <a:ea typeface="Calibri"/>
                          <a:cs typeface="Arial"/>
                        </a:rPr>
                        <a:t>Sistema</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75144">
                <a:tc gridSpan="2">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ct val="150000"/>
                        </a:lnSpc>
                        <a:spcAft>
                          <a:spcPts val="1000"/>
                        </a:spcAft>
                      </a:pPr>
                      <a:r>
                        <a:rPr lang="es-ES" sz="10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7766" y="2893671"/>
            <a:ext cx="3326394" cy="262600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Significado RSE</a:t>
            </a:r>
            <a:endParaRPr lang="es-EC" sz="3200" dirty="0"/>
          </a:p>
        </p:txBody>
      </p:sp>
      <p:sp>
        <p:nvSpPr>
          <p:cNvPr id="67585" name="Rectangle 1"/>
          <p:cNvSpPr>
            <a:spLocks noChangeArrowheads="1"/>
          </p:cNvSpPr>
          <p:nvPr/>
        </p:nvSpPr>
        <p:spPr bwMode="auto">
          <a:xfrm>
            <a:off x="630820" y="2130535"/>
            <a:ext cx="6470248"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dirty="0" smtClean="0">
                <a:ln>
                  <a:noFill/>
                </a:ln>
                <a:solidFill>
                  <a:schemeClr val="bg1"/>
                </a:solidFill>
                <a:effectLst/>
                <a:latin typeface="Arial" pitchFamily="34" charset="0"/>
                <a:ea typeface="Calibri" pitchFamily="34" charset="0"/>
                <a:cs typeface="Arial" pitchFamily="34" charset="0"/>
              </a:rPr>
              <a:t>¿Conoce el significado de responsabilidad social empresarial?</a:t>
            </a:r>
            <a:endParaRPr kumimoji="0" lang="es-ES" sz="1800" b="0" i="0" u="none" strike="noStrike" cap="none" normalizeH="0" dirty="0" smtClean="0">
              <a:ln>
                <a:noFill/>
              </a:ln>
              <a:solidFill>
                <a:schemeClr val="bg1"/>
              </a:solidFill>
              <a:effectLst/>
              <a:latin typeface="Arial" pitchFamily="34" charset="0"/>
              <a:cs typeface="Arial" pitchFamily="34" charset="0"/>
            </a:endParaRPr>
          </a:p>
        </p:txBody>
      </p:sp>
      <p:graphicFrame>
        <p:nvGraphicFramePr>
          <p:cNvPr id="4" name="3 Tabla"/>
          <p:cNvGraphicFramePr>
            <a:graphicFrameLocks noGrp="1"/>
          </p:cNvGraphicFramePr>
          <p:nvPr/>
        </p:nvGraphicFramePr>
        <p:xfrm>
          <a:off x="630820" y="2628899"/>
          <a:ext cx="4619626" cy="2371367"/>
        </p:xfrm>
        <a:graphic>
          <a:graphicData uri="http://schemas.openxmlformats.org/drawingml/2006/table">
            <a:tbl>
              <a:tblPr/>
              <a:tblGrid>
                <a:gridCol w="611404"/>
                <a:gridCol w="709845"/>
                <a:gridCol w="709845"/>
                <a:gridCol w="862844"/>
                <a:gridCol w="862844"/>
                <a:gridCol w="862844"/>
              </a:tblGrid>
              <a:tr h="677532">
                <a:tc gridSpan="2">
                  <a:txBody>
                    <a:bodyPr/>
                    <a:lstStyle/>
                    <a:p>
                      <a:pPr marL="38100" marR="38100" algn="just">
                        <a:lnSpc>
                          <a:spcPct val="150000"/>
                        </a:lnSpc>
                        <a:spcAft>
                          <a:spcPts val="1000"/>
                        </a:spcAft>
                      </a:pPr>
                      <a:endParaRPr lang="es-ES" sz="1000" dirty="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10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338767">
                <a:tc rowSpan="3">
                  <a:txBody>
                    <a:bodyPr/>
                    <a:lstStyle/>
                    <a:p>
                      <a:pPr marL="38100" marR="38100" algn="just">
                        <a:lnSpc>
                          <a:spcPct val="150000"/>
                        </a:lnSpc>
                        <a:spcAft>
                          <a:spcPts val="1000"/>
                        </a:spcAft>
                      </a:pPr>
                      <a:r>
                        <a:rPr lang="es-ES" sz="10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150000"/>
                        </a:lnSpc>
                        <a:spcAft>
                          <a:spcPts val="1000"/>
                        </a:spcAft>
                      </a:pPr>
                      <a:r>
                        <a:rPr lang="es-ES" sz="1000">
                          <a:solidFill>
                            <a:srgbClr val="000000"/>
                          </a:solidFill>
                          <a:latin typeface="Arial"/>
                          <a:ea typeface="Calibri"/>
                          <a:cs typeface="Arial"/>
                        </a:rPr>
                        <a:t>Si</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279</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72,3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72,5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72,5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338767">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No</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27,5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27,5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8767">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384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99,7</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8767">
                <a:tc>
                  <a:txBody>
                    <a:bodyPr/>
                    <a:lstStyle/>
                    <a:p>
                      <a:pPr marL="38100" marR="38100" algn="just">
                        <a:lnSpc>
                          <a:spcPct val="150000"/>
                        </a:lnSpc>
                        <a:spcAft>
                          <a:spcPts val="1000"/>
                        </a:spcAft>
                      </a:pPr>
                      <a:r>
                        <a:rPr lang="es-ES" sz="1000">
                          <a:solidFill>
                            <a:srgbClr val="000000"/>
                          </a:solidFill>
                          <a:latin typeface="Arial"/>
                          <a:ea typeface="Calibri"/>
                          <a:cs typeface="Arial"/>
                        </a:rPr>
                        <a:t>Perdidos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algn="just">
                        <a:lnSpc>
                          <a:spcPct val="150000"/>
                        </a:lnSpc>
                        <a:spcAft>
                          <a:spcPts val="1000"/>
                        </a:spcAft>
                      </a:pPr>
                      <a:r>
                        <a:rPr lang="es-ES" sz="1000">
                          <a:solidFill>
                            <a:srgbClr val="000000"/>
                          </a:solidFill>
                          <a:latin typeface="Arial"/>
                          <a:ea typeface="Calibri"/>
                          <a:cs typeface="Arial"/>
                        </a:rPr>
                        <a:t>Sistema</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38767">
                <a:tc gridSpan="2">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ct val="150000"/>
                        </a:lnSpc>
                        <a:spcAft>
                          <a:spcPts val="1000"/>
                        </a:spcAft>
                      </a:pPr>
                      <a:r>
                        <a:rPr lang="es-ES" sz="10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dirty="0">
                          <a:solidFill>
                            <a:srgbClr val="000000"/>
                          </a:solidFill>
                          <a:latin typeface="Arial"/>
                          <a:ea typeface="Calibri"/>
                          <a:cs typeface="Arial"/>
                        </a:rPr>
                        <a:t>100,0</a:t>
                      </a:r>
                      <a:endParaRPr lang="es-EC" sz="1200" dirty="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pic>
        <p:nvPicPr>
          <p:cNvPr id="6" name="5 Image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95744" y="2609607"/>
            <a:ext cx="3210648" cy="239066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Tipo de actividad RSE</a:t>
            </a:r>
            <a:endParaRPr lang="es-EC" sz="3200" dirty="0"/>
          </a:p>
        </p:txBody>
      </p:sp>
      <p:graphicFrame>
        <p:nvGraphicFramePr>
          <p:cNvPr id="3" name="2 Tabla"/>
          <p:cNvGraphicFramePr>
            <a:graphicFrameLocks noGrp="1"/>
          </p:cNvGraphicFramePr>
          <p:nvPr/>
        </p:nvGraphicFramePr>
        <p:xfrm>
          <a:off x="801246" y="2430682"/>
          <a:ext cx="6447096" cy="2577911"/>
        </p:xfrm>
        <a:graphic>
          <a:graphicData uri="http://schemas.openxmlformats.org/drawingml/2006/table">
            <a:tbl>
              <a:tblPr/>
              <a:tblGrid>
                <a:gridCol w="1211515"/>
                <a:gridCol w="1211515"/>
                <a:gridCol w="1105756"/>
                <a:gridCol w="854948"/>
                <a:gridCol w="1031681"/>
                <a:gridCol w="1031681"/>
              </a:tblGrid>
              <a:tr h="372196">
                <a:tc gridSpan="2">
                  <a:txBody>
                    <a:bodyPr/>
                    <a:lstStyle/>
                    <a:p>
                      <a:pPr marL="38100" marR="38100" algn="just">
                        <a:lnSpc>
                          <a:spcPct val="150000"/>
                        </a:lnSpc>
                        <a:spcAft>
                          <a:spcPts val="1000"/>
                        </a:spcAft>
                      </a:pPr>
                      <a:endParaRPr lang="es-ES" sz="1000" dirty="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10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dirty="0">
                          <a:solidFill>
                            <a:srgbClr val="000000"/>
                          </a:solidFill>
                          <a:latin typeface="Arial"/>
                          <a:ea typeface="Calibri"/>
                          <a:cs typeface="Arial"/>
                        </a:rPr>
                        <a:t>Porcentaje</a:t>
                      </a:r>
                      <a:endParaRPr lang="es-EC" sz="12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10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186098">
                <a:tc rowSpan="6">
                  <a:txBody>
                    <a:bodyPr/>
                    <a:lstStyle/>
                    <a:p>
                      <a:pPr marL="38100" marR="38100" algn="just">
                        <a:lnSpc>
                          <a:spcPct val="150000"/>
                        </a:lnSpc>
                        <a:spcAft>
                          <a:spcPts val="1000"/>
                        </a:spcAft>
                      </a:pPr>
                      <a:r>
                        <a:rPr lang="es-ES" sz="10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150000"/>
                        </a:lnSpc>
                        <a:spcAft>
                          <a:spcPts val="1000"/>
                        </a:spcAft>
                      </a:pPr>
                      <a:r>
                        <a:rPr lang="es-ES" sz="1000">
                          <a:solidFill>
                            <a:srgbClr val="000000"/>
                          </a:solidFill>
                          <a:latin typeface="Arial"/>
                          <a:ea typeface="Calibri"/>
                          <a:cs typeface="Arial"/>
                        </a:rPr>
                        <a:t>Educación</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6,7</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16,0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16,0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91911">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Apoyo al deporte</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dirty="0">
                          <a:solidFill>
                            <a:srgbClr val="000000"/>
                          </a:solidFill>
                          <a:latin typeface="Arial"/>
                          <a:ea typeface="Calibri"/>
                          <a:cs typeface="Arial"/>
                        </a:rPr>
                        <a:t>26</a:t>
                      </a:r>
                      <a:endParaRPr lang="es-EC" sz="1200" dirty="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6,7</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16,0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32,1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186098">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Salud</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28</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7,3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17,3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49,4</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372196">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Responsabilidad ambiental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dirty="0">
                          <a:solidFill>
                            <a:srgbClr val="000000"/>
                          </a:solidFill>
                          <a:latin typeface="Arial"/>
                          <a:ea typeface="Calibri"/>
                          <a:cs typeface="Arial"/>
                        </a:rPr>
                        <a:t>80</a:t>
                      </a:r>
                      <a:endParaRPr lang="es-EC" sz="1200" dirty="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20,7</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49,4</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98,8</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186098">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Otros</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1,2</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186098">
                <a:tc vMerge="1">
                  <a:txBody>
                    <a:bodyPr/>
                    <a:lstStyle/>
                    <a:p>
                      <a:endParaRPr lang="es-EC"/>
                    </a:p>
                  </a:txBody>
                  <a:tcPr/>
                </a:tc>
                <a:tc>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162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42,0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186098">
                <a:tc>
                  <a:txBody>
                    <a:bodyPr/>
                    <a:lstStyle/>
                    <a:p>
                      <a:pPr marL="38100" marR="38100" algn="just">
                        <a:lnSpc>
                          <a:spcPct val="150000"/>
                        </a:lnSpc>
                        <a:spcAft>
                          <a:spcPts val="1000"/>
                        </a:spcAft>
                      </a:pPr>
                      <a:r>
                        <a:rPr lang="es-ES" sz="1000">
                          <a:solidFill>
                            <a:srgbClr val="000000"/>
                          </a:solidFill>
                          <a:latin typeface="Arial"/>
                          <a:ea typeface="Calibri"/>
                          <a:cs typeface="Arial"/>
                        </a:rPr>
                        <a:t>Perdidos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algn="just">
                        <a:lnSpc>
                          <a:spcPct val="150000"/>
                        </a:lnSpc>
                        <a:spcAft>
                          <a:spcPts val="1000"/>
                        </a:spcAft>
                      </a:pPr>
                      <a:r>
                        <a:rPr lang="es-ES" sz="1000">
                          <a:solidFill>
                            <a:srgbClr val="000000"/>
                          </a:solidFill>
                          <a:latin typeface="Arial"/>
                          <a:ea typeface="Calibri"/>
                          <a:cs typeface="Arial"/>
                        </a:rPr>
                        <a:t>Sistema</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224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58,0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10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186098">
                <a:tc gridSpan="2">
                  <a:txBody>
                    <a:bodyPr/>
                    <a:lstStyle/>
                    <a:p>
                      <a:pPr marL="38100" marR="38100" algn="just">
                        <a:lnSpc>
                          <a:spcPct val="150000"/>
                        </a:lnSpc>
                        <a:spcAft>
                          <a:spcPts val="1000"/>
                        </a:spcAft>
                      </a:pPr>
                      <a:r>
                        <a:rPr lang="es-ES" sz="10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ct val="150000"/>
                        </a:lnSpc>
                        <a:spcAft>
                          <a:spcPts val="1000"/>
                        </a:spcAft>
                      </a:pPr>
                      <a:r>
                        <a:rPr lang="es-ES" sz="1000" dirty="0">
                          <a:solidFill>
                            <a:srgbClr val="000000"/>
                          </a:solidFill>
                          <a:latin typeface="Arial"/>
                          <a:ea typeface="Calibri"/>
                          <a:cs typeface="Arial"/>
                        </a:rPr>
                        <a:t>386</a:t>
                      </a:r>
                      <a:endParaRPr lang="es-EC" sz="1200" dirty="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10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10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
        <p:nvSpPr>
          <p:cNvPr id="66561" name="Rectangle 1"/>
          <p:cNvSpPr>
            <a:spLocks noChangeArrowheads="1"/>
          </p:cNvSpPr>
          <p:nvPr/>
        </p:nvSpPr>
        <p:spPr bwMode="auto">
          <a:xfrm>
            <a:off x="743370" y="2061087"/>
            <a:ext cx="6504972"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dirty="0" smtClean="0">
                <a:ln>
                  <a:noFill/>
                </a:ln>
                <a:solidFill>
                  <a:schemeClr val="bg1"/>
                </a:solidFill>
                <a:effectLst/>
                <a:latin typeface="Arial" pitchFamily="34" charset="0"/>
                <a:ea typeface="Calibri" pitchFamily="34" charset="0"/>
                <a:cs typeface="Arial" pitchFamily="34" charset="0"/>
              </a:rPr>
              <a:t>¿Qué tipo de actividad de responsabilidad social se desarrollan en su comunidad?</a:t>
            </a:r>
            <a:endParaRPr kumimoji="0" lang="es-ES" sz="1800" b="0" i="0" u="none" strike="noStrike" cap="none" normalizeH="0" dirty="0" smtClean="0">
              <a:ln>
                <a:noFill/>
              </a:ln>
              <a:solidFill>
                <a:schemeClr val="bg1"/>
              </a:solidFill>
              <a:effectLst/>
              <a:latin typeface="Arial" pitchFamily="34" charset="0"/>
              <a:cs typeface="Arial" pitchFamily="34" charset="0"/>
            </a:endParaRPr>
          </a:p>
        </p:txBody>
      </p:sp>
      <p:pic>
        <p:nvPicPr>
          <p:cNvPr id="6" name="5 Imagen"/>
          <p:cNvPicPr/>
          <p:nvPr/>
        </p:nvPicPr>
        <p:blipFill>
          <a:blip r:embed="rId2" cstate="print"/>
          <a:srcRect/>
          <a:stretch>
            <a:fillRect/>
          </a:stretch>
        </p:blipFill>
        <p:spPr bwMode="auto">
          <a:xfrm>
            <a:off x="801246" y="5008592"/>
            <a:ext cx="4245316" cy="1554253"/>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1569660"/>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Tipo Proyecto RSE</a:t>
            </a:r>
            <a:endParaRPr lang="es-EC" sz="3200" dirty="0"/>
          </a:p>
        </p:txBody>
      </p:sp>
      <p:sp>
        <p:nvSpPr>
          <p:cNvPr id="65537" name="Rectangle 1"/>
          <p:cNvSpPr>
            <a:spLocks noChangeArrowheads="1"/>
          </p:cNvSpPr>
          <p:nvPr/>
        </p:nvSpPr>
        <p:spPr bwMode="auto">
          <a:xfrm>
            <a:off x="636625" y="2075156"/>
            <a:ext cx="673646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1" i="0" u="none" strike="noStrike" cap="none" normalizeH="0" dirty="0" smtClean="0">
                <a:ln>
                  <a:noFill/>
                </a:ln>
                <a:solidFill>
                  <a:schemeClr val="bg1"/>
                </a:solidFill>
                <a:effectLst/>
                <a:latin typeface="Arial" pitchFamily="34" charset="0"/>
                <a:ea typeface="Calibri" pitchFamily="34" charset="0"/>
                <a:cs typeface="Arial" pitchFamily="34" charset="0"/>
              </a:rPr>
              <a:t>¿En qué tipo de proyecto de responsabilidad social empresarial, le gustaría participar?</a:t>
            </a:r>
            <a:endParaRPr kumimoji="0" lang="es-ES" sz="1800" b="0" i="0" u="none" strike="noStrike" cap="none" normalizeH="0" dirty="0" smtClean="0">
              <a:ln>
                <a:noFill/>
              </a:ln>
              <a:solidFill>
                <a:schemeClr val="bg1"/>
              </a:solidFill>
              <a:effectLst/>
              <a:latin typeface="Arial" pitchFamily="34" charset="0"/>
              <a:cs typeface="Arial" pitchFamily="34" charset="0"/>
            </a:endParaRPr>
          </a:p>
        </p:txBody>
      </p:sp>
      <p:graphicFrame>
        <p:nvGraphicFramePr>
          <p:cNvPr id="4" name="3 Tabla"/>
          <p:cNvGraphicFramePr>
            <a:graphicFrameLocks noGrp="1"/>
          </p:cNvGraphicFramePr>
          <p:nvPr/>
        </p:nvGraphicFramePr>
        <p:xfrm>
          <a:off x="870692" y="2559741"/>
          <a:ext cx="6085692" cy="3748462"/>
        </p:xfrm>
        <a:graphic>
          <a:graphicData uri="http://schemas.openxmlformats.org/drawingml/2006/table">
            <a:tbl>
              <a:tblPr/>
              <a:tblGrid>
                <a:gridCol w="1276815"/>
                <a:gridCol w="1276815"/>
                <a:gridCol w="836783"/>
                <a:gridCol w="836783"/>
                <a:gridCol w="929248"/>
                <a:gridCol w="929248"/>
              </a:tblGrid>
              <a:tr h="535495">
                <a:tc gridSpan="2">
                  <a:txBody>
                    <a:bodyPr/>
                    <a:lstStyle/>
                    <a:p>
                      <a:pPr marL="38100" marR="38100" algn="just">
                        <a:lnSpc>
                          <a:spcPct val="150000"/>
                        </a:lnSpc>
                        <a:spcAft>
                          <a:spcPts val="1000"/>
                        </a:spcAft>
                      </a:pPr>
                      <a:endParaRPr lang="es-ES" sz="900">
                        <a:solidFill>
                          <a:srgbClr val="000000"/>
                        </a:solidFill>
                        <a:latin typeface="Arial"/>
                        <a:ea typeface="Calibri"/>
                        <a:cs typeface="Arial"/>
                      </a:endParaRPr>
                    </a:p>
                  </a:txBody>
                  <a:tcPr marL="0" marR="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ctr">
                        <a:lnSpc>
                          <a:spcPct val="150000"/>
                        </a:lnSpc>
                        <a:spcAft>
                          <a:spcPts val="1000"/>
                        </a:spcAft>
                      </a:pPr>
                      <a:r>
                        <a:rPr lang="es-ES" sz="900">
                          <a:solidFill>
                            <a:srgbClr val="000000"/>
                          </a:solidFill>
                          <a:latin typeface="Arial"/>
                          <a:ea typeface="Calibri"/>
                          <a:cs typeface="Arial"/>
                        </a:rPr>
                        <a:t>Frecuencia</a:t>
                      </a:r>
                      <a:endParaRPr lang="es-EC" sz="1200">
                        <a:latin typeface="Arial"/>
                        <a:ea typeface="Calibri"/>
                        <a:cs typeface="Times New Roman"/>
                      </a:endParaRPr>
                    </a:p>
                  </a:txBody>
                  <a:tcPr marL="0" marR="0" marT="0" marB="0">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 válido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ctr">
                        <a:lnSpc>
                          <a:spcPct val="150000"/>
                        </a:lnSpc>
                        <a:spcAft>
                          <a:spcPts val="1000"/>
                        </a:spcAft>
                      </a:pPr>
                      <a:r>
                        <a:rPr lang="es-ES" sz="900">
                          <a:solidFill>
                            <a:srgbClr val="000000"/>
                          </a:solidFill>
                          <a:latin typeface="Arial"/>
                          <a:ea typeface="Calibri"/>
                          <a:cs typeface="Arial"/>
                        </a:rPr>
                        <a:t>Porcentaje acumulado</a:t>
                      </a:r>
                      <a:endParaRPr lang="es-EC" sz="12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FFFFF"/>
                    </a:solidFill>
                  </a:tcPr>
                </a:tc>
              </a:tr>
              <a:tr h="267747">
                <a:tc rowSpan="7">
                  <a:txBody>
                    <a:bodyPr/>
                    <a:lstStyle/>
                    <a:p>
                      <a:pPr marL="38100" marR="38100" algn="just">
                        <a:lnSpc>
                          <a:spcPct val="150000"/>
                        </a:lnSpc>
                        <a:spcAft>
                          <a:spcPts val="1000"/>
                        </a:spcAft>
                      </a:pPr>
                      <a:r>
                        <a:rPr lang="es-ES" sz="900">
                          <a:solidFill>
                            <a:srgbClr val="000000"/>
                          </a:solidFill>
                          <a:latin typeface="Arial"/>
                          <a:ea typeface="Calibri"/>
                          <a:cs typeface="Arial"/>
                        </a:rPr>
                        <a:t>Válidos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just">
                        <a:lnSpc>
                          <a:spcPct val="150000"/>
                        </a:lnSpc>
                        <a:spcAft>
                          <a:spcPts val="1000"/>
                        </a:spcAft>
                      </a:pPr>
                      <a:r>
                        <a:rPr lang="es-ES" sz="900">
                          <a:solidFill>
                            <a:srgbClr val="000000"/>
                          </a:solidFill>
                          <a:latin typeface="Arial"/>
                          <a:ea typeface="Calibri"/>
                          <a:cs typeface="Arial"/>
                        </a:rPr>
                        <a:t>Educación</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42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10,9</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14,8</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14,8</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a:noFill/>
                    </a:lnB>
                    <a:solidFill>
                      <a:srgbClr val="FFFFFF"/>
                    </a:solidFill>
                  </a:tcPr>
                </a:tc>
              </a:tr>
              <a:tr h="267747">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Apoyo al deporte</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50</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13,0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17,6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32,4</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35495">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Manejo de desechos</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43</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11,1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15,1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47,5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7747">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Salud</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54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14,0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19,0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66,5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35495">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Cuidado del medioambiente</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39</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10,1</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13,7</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80,3</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535495">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Ahorro de papel y agua</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56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14,5</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19,7</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7747">
                <a:tc vMerge="1">
                  <a:txBody>
                    <a:bodyPr/>
                    <a:lstStyle/>
                    <a:p>
                      <a:endParaRPr lang="es-EC"/>
                    </a:p>
                  </a:txBody>
                  <a:tcPr/>
                </a:tc>
                <a:tc>
                  <a:txBody>
                    <a:bodyPr/>
                    <a:lstStyle/>
                    <a:p>
                      <a:pPr marL="38100" marR="38100" algn="just">
                        <a:lnSpc>
                          <a:spcPct val="150000"/>
                        </a:lnSpc>
                        <a:spcAft>
                          <a:spcPts val="1000"/>
                        </a:spcAft>
                      </a:pPr>
                      <a:r>
                        <a:rPr lang="es-ES" sz="9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284</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73,6</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7747">
                <a:tc>
                  <a:txBody>
                    <a:bodyPr/>
                    <a:lstStyle/>
                    <a:p>
                      <a:pPr marL="38100" marR="38100" algn="just">
                        <a:lnSpc>
                          <a:spcPct val="150000"/>
                        </a:lnSpc>
                        <a:spcAft>
                          <a:spcPts val="1000"/>
                        </a:spcAft>
                      </a:pPr>
                      <a:r>
                        <a:rPr lang="es-ES" sz="900">
                          <a:solidFill>
                            <a:srgbClr val="000000"/>
                          </a:solidFill>
                          <a:latin typeface="Arial"/>
                          <a:ea typeface="Calibri"/>
                          <a:cs typeface="Arial"/>
                        </a:rPr>
                        <a:t>Perdidos</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marL="38100" marR="38100" algn="just">
                        <a:lnSpc>
                          <a:spcPct val="150000"/>
                        </a:lnSpc>
                        <a:spcAft>
                          <a:spcPts val="1000"/>
                        </a:spcAft>
                      </a:pPr>
                      <a:r>
                        <a:rPr lang="es-ES" sz="900">
                          <a:solidFill>
                            <a:srgbClr val="000000"/>
                          </a:solidFill>
                          <a:latin typeface="Arial"/>
                          <a:ea typeface="Calibri"/>
                          <a:cs typeface="Arial"/>
                        </a:rPr>
                        <a:t>Sistema</a:t>
                      </a:r>
                      <a:endParaRPr lang="es-EC" sz="1200">
                        <a:latin typeface="Arial"/>
                        <a:ea typeface="Calibri"/>
                        <a:cs typeface="Times New Roman"/>
                      </a:endParaRPr>
                    </a:p>
                  </a:txBody>
                  <a:tcPr marL="0" marR="0" marT="0" marB="0" anchor="ctr">
                    <a:lnL>
                      <a:noFill/>
                    </a:lnL>
                    <a:lnR w="28575"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102</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26,4</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a:noFill/>
                    </a:lnB>
                    <a:solidFill>
                      <a:srgbClr val="FFFFFF"/>
                    </a:solidFill>
                  </a:tcPr>
                </a:tc>
              </a:tr>
              <a:tr h="267747">
                <a:tc gridSpan="2">
                  <a:txBody>
                    <a:bodyPr/>
                    <a:lstStyle/>
                    <a:p>
                      <a:pPr marL="38100" marR="38100" algn="just">
                        <a:lnSpc>
                          <a:spcPct val="150000"/>
                        </a:lnSpc>
                        <a:spcAft>
                          <a:spcPts val="1000"/>
                        </a:spcAft>
                      </a:pPr>
                      <a:r>
                        <a:rPr lang="es-ES" sz="900">
                          <a:solidFill>
                            <a:srgbClr val="000000"/>
                          </a:solidFill>
                          <a:latin typeface="Arial"/>
                          <a:ea typeface="Calibri"/>
                          <a:cs typeface="Arial"/>
                        </a:rPr>
                        <a:t>Total</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hMerge="1">
                  <a:txBody>
                    <a:bodyPr/>
                    <a:lstStyle/>
                    <a:p>
                      <a:endParaRPr lang="es-EC"/>
                    </a:p>
                  </a:txBody>
                  <a:tcPr/>
                </a:tc>
                <a:tc>
                  <a:txBody>
                    <a:bodyPr/>
                    <a:lstStyle/>
                    <a:p>
                      <a:pPr marL="38100" marR="38100" algn="r">
                        <a:lnSpc>
                          <a:spcPct val="150000"/>
                        </a:lnSpc>
                        <a:spcAft>
                          <a:spcPts val="1000"/>
                        </a:spcAft>
                      </a:pPr>
                      <a:r>
                        <a:rPr lang="es-ES" sz="900">
                          <a:solidFill>
                            <a:srgbClr val="000000"/>
                          </a:solidFill>
                          <a:latin typeface="Arial"/>
                          <a:ea typeface="Calibri"/>
                          <a:cs typeface="Arial"/>
                        </a:rPr>
                        <a:t>386</a:t>
                      </a:r>
                      <a:endParaRPr lang="es-EC" sz="1200">
                        <a:latin typeface="Arial"/>
                        <a:ea typeface="Calibri"/>
                        <a:cs typeface="Times New Roman"/>
                      </a:endParaRPr>
                    </a:p>
                  </a:txBody>
                  <a:tcPr marL="0" marR="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marL="38100" marR="38100" algn="r">
                        <a:lnSpc>
                          <a:spcPct val="150000"/>
                        </a:lnSpc>
                        <a:spcAft>
                          <a:spcPts val="1000"/>
                        </a:spcAft>
                      </a:pPr>
                      <a:r>
                        <a:rPr lang="es-ES" sz="900">
                          <a:solidFill>
                            <a:srgbClr val="000000"/>
                          </a:solidFill>
                          <a:latin typeface="Arial"/>
                          <a:ea typeface="Calibri"/>
                          <a:cs typeface="Arial"/>
                        </a:rPr>
                        <a:t>100,0</a:t>
                      </a:r>
                      <a:endParaRPr lang="es-EC" sz="1200">
                        <a:latin typeface="Arial"/>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90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c>
                  <a:txBody>
                    <a:bodyPr/>
                    <a:lstStyle/>
                    <a:p>
                      <a:pPr algn="just">
                        <a:lnSpc>
                          <a:spcPct val="150000"/>
                        </a:lnSpc>
                        <a:spcAft>
                          <a:spcPts val="1000"/>
                        </a:spcAft>
                      </a:pPr>
                      <a:endParaRPr lang="es-ES" sz="900" dirty="0">
                        <a:latin typeface="Arial"/>
                        <a:ea typeface="Calibri"/>
                        <a:cs typeface="Times New Roman"/>
                      </a:endParaRPr>
                    </a:p>
                  </a:txBody>
                  <a:tcPr marL="0" marR="0" marT="0" marB="0">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Rectángulo"/>
          <p:cNvSpPr/>
          <p:nvPr/>
        </p:nvSpPr>
        <p:spPr>
          <a:xfrm>
            <a:off x="630820" y="266218"/>
            <a:ext cx="8142790" cy="2062103"/>
          </a:xfrm>
          <a:prstGeom prst="rect">
            <a:avLst/>
          </a:prstGeom>
        </p:spPr>
        <p:txBody>
          <a:bodyPr wrap="square">
            <a:spAutoFit/>
          </a:bodyPr>
          <a:lstStyle/>
          <a:p>
            <a:r>
              <a:rPr lang="es-ES" sz="3200" dirty="0" smtClean="0">
                <a:solidFill>
                  <a:prstClr val="white"/>
                </a:solidFill>
                <a:ea typeface="+mj-ea"/>
                <a:cs typeface="+mj-cs"/>
              </a:rPr>
              <a:t>Investigación de Mercado</a:t>
            </a:r>
            <a:br>
              <a:rPr lang="es-ES" sz="3200" dirty="0" smtClean="0">
                <a:solidFill>
                  <a:prstClr val="white"/>
                </a:solidFill>
                <a:ea typeface="+mj-ea"/>
                <a:cs typeface="+mj-cs"/>
              </a:rPr>
            </a:br>
            <a:r>
              <a:rPr lang="es-ES" sz="3200" dirty="0" smtClean="0">
                <a:solidFill>
                  <a:prstClr val="white"/>
                </a:solidFill>
                <a:ea typeface="+mj-ea"/>
                <a:cs typeface="+mj-cs"/>
              </a:rPr>
              <a:t/>
            </a:r>
            <a:br>
              <a:rPr lang="es-ES" sz="3200" dirty="0" smtClean="0">
                <a:solidFill>
                  <a:prstClr val="white"/>
                </a:solidFill>
                <a:ea typeface="+mj-ea"/>
                <a:cs typeface="+mj-cs"/>
              </a:rPr>
            </a:br>
            <a:r>
              <a:rPr lang="es-ES" sz="3200" dirty="0" smtClean="0">
                <a:solidFill>
                  <a:prstClr val="white"/>
                </a:solidFill>
                <a:ea typeface="+mj-ea"/>
                <a:cs typeface="+mj-cs"/>
              </a:rPr>
              <a:t>Resultados. Clientes. </a:t>
            </a:r>
            <a:r>
              <a:rPr lang="es-ES" sz="3200" dirty="0" smtClean="0">
                <a:solidFill>
                  <a:prstClr val="white"/>
                </a:solidFill>
              </a:rPr>
              <a:t>Tipo Proyecto RSE</a:t>
            </a:r>
            <a:endParaRPr lang="es-EC" sz="3200" dirty="0" smtClean="0"/>
          </a:p>
          <a:p>
            <a:endParaRPr lang="es-EC" sz="3200" dirty="0"/>
          </a:p>
        </p:txBody>
      </p:sp>
      <p:pic>
        <p:nvPicPr>
          <p:cNvPr id="3" name="2 Imagen"/>
          <p:cNvPicPr/>
          <p:nvPr/>
        </p:nvPicPr>
        <p:blipFill>
          <a:blip r:embed="rId2" cstate="print"/>
          <a:srcRect/>
          <a:stretch>
            <a:fillRect/>
          </a:stretch>
        </p:blipFill>
        <p:spPr bwMode="auto">
          <a:xfrm>
            <a:off x="1409595" y="2217144"/>
            <a:ext cx="5546790" cy="3431302"/>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0998"/>
            <a:ext cx="7583487" cy="2485573"/>
          </a:xfrm>
        </p:spPr>
        <p:txBody>
          <a:bodyPr/>
          <a:lstStyle/>
          <a:p>
            <a:r>
              <a:rPr lang="es-ES" dirty="0"/>
              <a:t>Investigación de Mercado</a:t>
            </a:r>
            <a:br>
              <a:rPr lang="es-ES" dirty="0"/>
            </a:br>
            <a:r>
              <a:rPr lang="es-ES" dirty="0"/>
              <a:t/>
            </a:r>
            <a:br>
              <a:rPr lang="es-ES" dirty="0"/>
            </a:br>
            <a:r>
              <a:rPr lang="es-ES" dirty="0" smtClean="0"/>
              <a:t>Resultados. Proyectos a ser desarrollados</a:t>
            </a:r>
            <a:endParaRPr lang="es-ES" dirty="0"/>
          </a:p>
        </p:txBody>
      </p:sp>
      <p:sp>
        <p:nvSpPr>
          <p:cNvPr id="3" name="Rectángulo 2"/>
          <p:cNvSpPr/>
          <p:nvPr/>
        </p:nvSpPr>
        <p:spPr>
          <a:xfrm>
            <a:off x="907143" y="3404551"/>
            <a:ext cx="7674428" cy="2677656"/>
          </a:xfrm>
          <a:prstGeom prst="rect">
            <a:avLst/>
          </a:prstGeom>
        </p:spPr>
        <p:txBody>
          <a:bodyPr wrap="square">
            <a:spAutoFit/>
          </a:bodyPr>
          <a:lstStyle/>
          <a:p>
            <a:pPr marL="342900" lvl="0" indent="-342900" algn="just">
              <a:buFont typeface="Arial"/>
              <a:buChar char="•"/>
            </a:pPr>
            <a:r>
              <a:rPr lang="es-ES" sz="2400" dirty="0"/>
              <a:t>Responsabilidad ambiental enfocada al ahorro de agua y papel</a:t>
            </a:r>
            <a:r>
              <a:rPr lang="es-ES" sz="2400" dirty="0" smtClean="0"/>
              <a:t>.</a:t>
            </a:r>
          </a:p>
          <a:p>
            <a:pPr lvl="0" algn="just"/>
            <a:endParaRPr lang="es-ES_tradnl" sz="2400" dirty="0"/>
          </a:p>
          <a:p>
            <a:pPr marL="342900" lvl="0" indent="-342900" algn="just">
              <a:buFont typeface="Arial"/>
              <a:buChar char="•"/>
            </a:pPr>
            <a:r>
              <a:rPr lang="es-ES" sz="2400" dirty="0"/>
              <a:t>Campaña de prevención y promoción de productos; </a:t>
            </a:r>
          </a:p>
          <a:p>
            <a:pPr lvl="0" algn="just"/>
            <a:endParaRPr lang="es-ES_tradnl" sz="2400" dirty="0"/>
          </a:p>
          <a:p>
            <a:pPr marL="342900" lvl="0" indent="-342900" algn="just">
              <a:buFont typeface="Arial"/>
              <a:buChar char="•"/>
            </a:pPr>
            <a:r>
              <a:rPr lang="es-ES" sz="2400" dirty="0"/>
              <a:t>Auspicio de actividades y campeonatos deportivos en calidad de auspiciante.</a:t>
            </a:r>
            <a:endParaRPr lang="es-ES_tradnl" sz="2400" dirty="0"/>
          </a:p>
        </p:txBody>
      </p:sp>
    </p:spTree>
    <p:extLst>
      <p:ext uri="{BB962C8B-B14F-4D97-AF65-F5344CB8AC3E}">
        <p14:creationId xmlns:p14="http://schemas.microsoft.com/office/powerpoint/2010/main" val="40653148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99140"/>
            <a:ext cx="7583487" cy="808531"/>
          </a:xfrm>
        </p:spPr>
        <p:txBody>
          <a:bodyPr/>
          <a:lstStyle/>
          <a:p>
            <a:r>
              <a:rPr lang="es-ES" dirty="0" smtClean="0"/>
              <a:t>Propuesta Plan de RSE</a:t>
            </a:r>
            <a:endParaRPr lang="es-ES" dirty="0"/>
          </a:p>
        </p:txBody>
      </p:sp>
      <p:pic>
        <p:nvPicPr>
          <p:cNvPr id="4" name="Imagen 3"/>
          <p:cNvPicPr>
            <a:picLocks noChangeAspect="1"/>
          </p:cNvPicPr>
          <p:nvPr/>
        </p:nvPicPr>
        <p:blipFill>
          <a:blip r:embed="rId2"/>
          <a:stretch>
            <a:fillRect/>
          </a:stretch>
        </p:blipFill>
        <p:spPr>
          <a:xfrm>
            <a:off x="598714" y="1422400"/>
            <a:ext cx="8037286" cy="4673600"/>
          </a:xfrm>
          <a:prstGeom prst="rect">
            <a:avLst/>
          </a:prstGeom>
        </p:spPr>
      </p:pic>
    </p:spTree>
    <p:extLst>
      <p:ext uri="{BB962C8B-B14F-4D97-AF65-F5344CB8AC3E}">
        <p14:creationId xmlns:p14="http://schemas.microsoft.com/office/powerpoint/2010/main" val="3483352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y Estrategias</a:t>
            </a:r>
            <a:endParaRPr lang="es-ES" dirty="0"/>
          </a:p>
        </p:txBody>
      </p:sp>
      <p:pic>
        <p:nvPicPr>
          <p:cNvPr id="8" name="Imagen 7"/>
          <p:cNvPicPr>
            <a:picLocks noChangeAspect="1"/>
          </p:cNvPicPr>
          <p:nvPr/>
        </p:nvPicPr>
        <p:blipFill>
          <a:blip r:embed="rId2"/>
          <a:stretch>
            <a:fillRect/>
          </a:stretch>
        </p:blipFill>
        <p:spPr>
          <a:xfrm>
            <a:off x="779463" y="1723571"/>
            <a:ext cx="7583487" cy="4067629"/>
          </a:xfrm>
          <a:prstGeom prst="rect">
            <a:avLst/>
          </a:prstGeom>
        </p:spPr>
      </p:pic>
    </p:spTree>
    <p:extLst>
      <p:ext uri="{BB962C8B-B14F-4D97-AF65-F5344CB8AC3E}">
        <p14:creationId xmlns:p14="http://schemas.microsoft.com/office/powerpoint/2010/main" val="3716759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Proyecto de Responsabilidad Ambiental   Ahorro agua y papel</a:t>
            </a:r>
            <a:endParaRPr lang="es-ES" dirty="0"/>
          </a:p>
        </p:txBody>
      </p:sp>
      <p:pic>
        <p:nvPicPr>
          <p:cNvPr id="5" name="Imagen 4"/>
          <p:cNvPicPr>
            <a:picLocks noChangeAspect="1"/>
          </p:cNvPicPr>
          <p:nvPr/>
        </p:nvPicPr>
        <p:blipFill>
          <a:blip r:embed="rId2"/>
          <a:stretch>
            <a:fillRect/>
          </a:stretch>
        </p:blipFill>
        <p:spPr>
          <a:xfrm>
            <a:off x="907143" y="1796142"/>
            <a:ext cx="6023428" cy="2201699"/>
          </a:xfrm>
          <a:prstGeom prst="rect">
            <a:avLst/>
          </a:prstGeom>
        </p:spPr>
      </p:pic>
      <p:pic>
        <p:nvPicPr>
          <p:cNvPr id="6" name="Imagen 5"/>
          <p:cNvPicPr>
            <a:picLocks noChangeAspect="1"/>
          </p:cNvPicPr>
          <p:nvPr/>
        </p:nvPicPr>
        <p:blipFill>
          <a:blip r:embed="rId3"/>
          <a:stretch>
            <a:fillRect/>
          </a:stretch>
        </p:blipFill>
        <p:spPr>
          <a:xfrm>
            <a:off x="907143" y="4215557"/>
            <a:ext cx="6023428" cy="1587500"/>
          </a:xfrm>
          <a:prstGeom prst="rect">
            <a:avLst/>
          </a:prstGeom>
        </p:spPr>
      </p:pic>
    </p:spTree>
    <p:extLst>
      <p:ext uri="{BB962C8B-B14F-4D97-AF65-F5344CB8AC3E}">
        <p14:creationId xmlns:p14="http://schemas.microsoft.com/office/powerpoint/2010/main" val="1975829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Antecedentes.           Misión</a:t>
            </a:r>
            <a:endParaRPr lang="es-ES" dirty="0"/>
          </a:p>
        </p:txBody>
      </p:sp>
      <p:sp>
        <p:nvSpPr>
          <p:cNvPr id="5" name="Rectángulo 4"/>
          <p:cNvSpPr/>
          <p:nvPr/>
        </p:nvSpPr>
        <p:spPr>
          <a:xfrm>
            <a:off x="634999" y="2278413"/>
            <a:ext cx="7474857" cy="2862322"/>
          </a:xfrm>
          <a:prstGeom prst="rect">
            <a:avLst/>
          </a:prstGeom>
        </p:spPr>
        <p:txBody>
          <a:bodyPr wrap="square">
            <a:spAutoFit/>
          </a:bodyPr>
          <a:lstStyle/>
          <a:p>
            <a:pPr algn="just"/>
            <a:r>
              <a:rPr lang="es-ES" sz="2000" dirty="0"/>
              <a:t>Proporcionar a nuestros clientes, distribuidores y público en general medicinas biológicas homeopáticas, de la más alta calidad y de fabricantes reconocidos nacional e internacionalmente, para la prevención y el tratamiento de dolencias del sistema cardiovascular, óseo, articular, muscular, nervioso entre otros;  así como productos para el tratamiento de la piel, el cabello, uñas, nariz y garganta  con eficacia, eficiencia, responsabilidad social empresarial y respeto a las normativas legales vigentes </a:t>
            </a:r>
          </a:p>
        </p:txBody>
      </p:sp>
    </p:spTree>
    <p:extLst>
      <p:ext uri="{BB962C8B-B14F-4D97-AF65-F5344CB8AC3E}">
        <p14:creationId xmlns:p14="http://schemas.microsoft.com/office/powerpoint/2010/main" val="40940899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Proyecto de Responsabilidad Ambiental          Presupuesto</a:t>
            </a:r>
            <a:endParaRPr lang="es-ES" dirty="0"/>
          </a:p>
        </p:txBody>
      </p:sp>
      <p:pic>
        <p:nvPicPr>
          <p:cNvPr id="3" name="Imagen 2"/>
          <p:cNvPicPr>
            <a:picLocks noChangeAspect="1"/>
          </p:cNvPicPr>
          <p:nvPr/>
        </p:nvPicPr>
        <p:blipFill>
          <a:blip r:embed="rId2"/>
          <a:stretch>
            <a:fillRect/>
          </a:stretch>
        </p:blipFill>
        <p:spPr>
          <a:xfrm>
            <a:off x="779463" y="2340427"/>
            <a:ext cx="7275966" cy="2794001"/>
          </a:xfrm>
          <a:prstGeom prst="rect">
            <a:avLst/>
          </a:prstGeom>
        </p:spPr>
      </p:pic>
    </p:spTree>
    <p:extLst>
      <p:ext uri="{BB962C8B-B14F-4D97-AF65-F5344CB8AC3E}">
        <p14:creationId xmlns:p14="http://schemas.microsoft.com/office/powerpoint/2010/main" val="372003645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Proyecto de Responsabilidad </a:t>
            </a:r>
            <a:r>
              <a:rPr lang="es-ES" dirty="0" smtClean="0"/>
              <a:t>Campaña de prevención en salud</a:t>
            </a:r>
            <a:endParaRPr lang="es-ES" dirty="0"/>
          </a:p>
        </p:txBody>
      </p:sp>
      <p:pic>
        <p:nvPicPr>
          <p:cNvPr id="4" name="Imagen 3"/>
          <p:cNvPicPr>
            <a:picLocks noChangeAspect="1"/>
          </p:cNvPicPr>
          <p:nvPr/>
        </p:nvPicPr>
        <p:blipFill>
          <a:blip r:embed="rId3"/>
          <a:stretch>
            <a:fillRect/>
          </a:stretch>
        </p:blipFill>
        <p:spPr>
          <a:xfrm>
            <a:off x="907143" y="1578428"/>
            <a:ext cx="6948714" cy="2213429"/>
          </a:xfrm>
          <a:prstGeom prst="rect">
            <a:avLst/>
          </a:prstGeom>
        </p:spPr>
      </p:pic>
      <p:graphicFrame>
        <p:nvGraphicFramePr>
          <p:cNvPr id="6" name="Objeto 5"/>
          <p:cNvGraphicFramePr>
            <a:graphicFrameLocks noChangeAspect="1"/>
          </p:cNvGraphicFramePr>
          <p:nvPr>
            <p:extLst>
              <p:ext uri="{D42A27DB-BD31-4B8C-83A1-F6EECF244321}">
                <p14:modId xmlns:p14="http://schemas.microsoft.com/office/powerpoint/2010/main" val="1562384543"/>
              </p:ext>
            </p:extLst>
          </p:nvPr>
        </p:nvGraphicFramePr>
        <p:xfrm>
          <a:off x="907143" y="4326165"/>
          <a:ext cx="6874328" cy="1917700"/>
        </p:xfrm>
        <a:graphic>
          <a:graphicData uri="http://schemas.openxmlformats.org/presentationml/2006/ole">
            <mc:AlternateContent xmlns:mc="http://schemas.openxmlformats.org/markup-compatibility/2006">
              <mc:Choice xmlns:v="urn:schemas-microsoft-com:vml" Requires="v">
                <p:oleObj spid="_x0000_s7173" name="Documento" r:id="rId5" imgW="5549696" imgH="1917629" progId="Word.Document.12">
                  <p:embed/>
                </p:oleObj>
              </mc:Choice>
              <mc:Fallback>
                <p:oleObj name="Documento" r:id="rId5" imgW="5549696" imgH="1917629" progId="Word.Document.12">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7143" y="4326165"/>
                        <a:ext cx="6874328" cy="191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868113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79463" y="380999"/>
            <a:ext cx="7583487" cy="1759857"/>
          </a:xfrm>
        </p:spPr>
        <p:txBody>
          <a:bodyPr/>
          <a:lstStyle/>
          <a:p>
            <a:r>
              <a:rPr lang="es-ES" dirty="0"/>
              <a:t>Proyecto de Responsabilidad </a:t>
            </a:r>
            <a:r>
              <a:rPr lang="es-ES" dirty="0" smtClean="0"/>
              <a:t>Campaña de prevención en salud</a:t>
            </a:r>
            <a:br>
              <a:rPr lang="es-ES" dirty="0" smtClean="0"/>
            </a:br>
            <a:r>
              <a:rPr lang="es-ES" dirty="0" smtClean="0"/>
              <a:t>Presupuesto</a:t>
            </a:r>
            <a:endParaRPr lang="es-ES" dirty="0"/>
          </a:p>
        </p:txBody>
      </p:sp>
      <p:pic>
        <p:nvPicPr>
          <p:cNvPr id="3" name="Imagen 2"/>
          <p:cNvPicPr>
            <a:picLocks noChangeAspect="1"/>
          </p:cNvPicPr>
          <p:nvPr/>
        </p:nvPicPr>
        <p:blipFill>
          <a:blip r:embed="rId2"/>
          <a:stretch>
            <a:fillRect/>
          </a:stretch>
        </p:blipFill>
        <p:spPr>
          <a:xfrm>
            <a:off x="779463" y="2422069"/>
            <a:ext cx="7167109" cy="1968500"/>
          </a:xfrm>
          <a:prstGeom prst="rect">
            <a:avLst/>
          </a:prstGeom>
        </p:spPr>
      </p:pic>
      <p:pic>
        <p:nvPicPr>
          <p:cNvPr id="5" name="Imagen 4"/>
          <p:cNvPicPr>
            <a:picLocks noChangeAspect="1"/>
          </p:cNvPicPr>
          <p:nvPr/>
        </p:nvPicPr>
        <p:blipFill>
          <a:blip r:embed="rId3"/>
          <a:stretch>
            <a:fillRect/>
          </a:stretch>
        </p:blipFill>
        <p:spPr>
          <a:xfrm>
            <a:off x="779463" y="4717143"/>
            <a:ext cx="2613251" cy="1487714"/>
          </a:xfrm>
          <a:prstGeom prst="rect">
            <a:avLst/>
          </a:prstGeom>
        </p:spPr>
      </p:pic>
    </p:spTree>
    <p:extLst>
      <p:ext uri="{BB962C8B-B14F-4D97-AF65-F5344CB8AC3E}">
        <p14:creationId xmlns:p14="http://schemas.microsoft.com/office/powerpoint/2010/main" val="19919101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Proyecto de Responsabilidad </a:t>
            </a:r>
            <a:r>
              <a:rPr lang="es-ES" dirty="0" smtClean="0"/>
              <a:t>Apoyo al Deporte</a:t>
            </a:r>
            <a:endParaRPr lang="es-ES" dirty="0"/>
          </a:p>
        </p:txBody>
      </p:sp>
      <p:pic>
        <p:nvPicPr>
          <p:cNvPr id="4" name="Imagen 3"/>
          <p:cNvPicPr>
            <a:picLocks noChangeAspect="1"/>
          </p:cNvPicPr>
          <p:nvPr/>
        </p:nvPicPr>
        <p:blipFill>
          <a:blip r:embed="rId2"/>
          <a:stretch>
            <a:fillRect/>
          </a:stretch>
        </p:blipFill>
        <p:spPr>
          <a:xfrm>
            <a:off x="947057" y="1669143"/>
            <a:ext cx="2229152" cy="1759857"/>
          </a:xfrm>
          <a:prstGeom prst="rect">
            <a:avLst/>
          </a:prstGeom>
        </p:spPr>
      </p:pic>
      <p:pic>
        <p:nvPicPr>
          <p:cNvPr id="5" name="Imagen 4"/>
          <p:cNvPicPr>
            <a:picLocks noChangeAspect="1"/>
          </p:cNvPicPr>
          <p:nvPr/>
        </p:nvPicPr>
        <p:blipFill>
          <a:blip r:embed="rId3"/>
          <a:stretch>
            <a:fillRect/>
          </a:stretch>
        </p:blipFill>
        <p:spPr>
          <a:xfrm>
            <a:off x="3561442" y="1669142"/>
            <a:ext cx="4489127" cy="1759857"/>
          </a:xfrm>
          <a:prstGeom prst="rect">
            <a:avLst/>
          </a:prstGeom>
        </p:spPr>
      </p:pic>
      <p:sp>
        <p:nvSpPr>
          <p:cNvPr id="6" name="Rectángulo 5"/>
          <p:cNvSpPr/>
          <p:nvPr/>
        </p:nvSpPr>
        <p:spPr>
          <a:xfrm>
            <a:off x="3971169" y="2119475"/>
            <a:ext cx="1544259" cy="702756"/>
          </a:xfrm>
          <a:prstGeom prst="rect">
            <a:avLst/>
          </a:prstGeom>
        </p:spPr>
        <p:txBody>
          <a:bodyPr wrap="square">
            <a:spAutoFit/>
          </a:bodyPr>
          <a:lstStyle/>
          <a:p>
            <a:pPr algn="just">
              <a:lnSpc>
                <a:spcPct val="150000"/>
              </a:lnSpc>
              <a:spcAft>
                <a:spcPts val="1000"/>
              </a:spcAft>
            </a:pPr>
            <a:r>
              <a:rPr lang="es-ES" sz="2800" dirty="0" smtClean="0">
                <a:solidFill>
                  <a:srgbClr val="D51D4B"/>
                </a:solidFill>
                <a:effectLst/>
                <a:latin typeface="Rockwell Extra Bold"/>
                <a:ea typeface="Calibri"/>
                <a:cs typeface="Times New Roman"/>
              </a:rPr>
              <a:t>10 K</a:t>
            </a:r>
            <a:endParaRPr lang="es-ES_tradnl" sz="2800" dirty="0">
              <a:effectLst/>
              <a:latin typeface="Arial"/>
              <a:ea typeface="Calibri"/>
              <a:cs typeface="Times New Roman"/>
            </a:endParaRPr>
          </a:p>
        </p:txBody>
      </p:sp>
      <p:pic>
        <p:nvPicPr>
          <p:cNvPr id="7" name="Imagen 6"/>
          <p:cNvPicPr>
            <a:picLocks noChangeAspect="1"/>
          </p:cNvPicPr>
          <p:nvPr/>
        </p:nvPicPr>
        <p:blipFill>
          <a:blip r:embed="rId4"/>
          <a:stretch>
            <a:fillRect/>
          </a:stretch>
        </p:blipFill>
        <p:spPr>
          <a:xfrm>
            <a:off x="947057" y="3790042"/>
            <a:ext cx="7103512" cy="1761672"/>
          </a:xfrm>
          <a:prstGeom prst="rect">
            <a:avLst/>
          </a:prstGeom>
        </p:spPr>
      </p:pic>
    </p:spTree>
    <p:extLst>
      <p:ext uri="{BB962C8B-B14F-4D97-AF65-F5344CB8AC3E}">
        <p14:creationId xmlns:p14="http://schemas.microsoft.com/office/powerpoint/2010/main" val="323313857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Proyecto de Responsabilidad </a:t>
            </a:r>
            <a:r>
              <a:rPr lang="es-ES" dirty="0" smtClean="0"/>
              <a:t>Apoyo al Deporte     Presupuesto</a:t>
            </a:r>
            <a:endParaRPr lang="es-ES" dirty="0"/>
          </a:p>
        </p:txBody>
      </p:sp>
      <p:pic>
        <p:nvPicPr>
          <p:cNvPr id="3" name="Imagen 2"/>
          <p:cNvPicPr>
            <a:picLocks noChangeAspect="1"/>
          </p:cNvPicPr>
          <p:nvPr/>
        </p:nvPicPr>
        <p:blipFill>
          <a:blip r:embed="rId2"/>
          <a:stretch>
            <a:fillRect/>
          </a:stretch>
        </p:blipFill>
        <p:spPr>
          <a:xfrm>
            <a:off x="779463" y="1652815"/>
            <a:ext cx="6821715" cy="2209800"/>
          </a:xfrm>
          <a:prstGeom prst="rect">
            <a:avLst/>
          </a:prstGeom>
        </p:spPr>
      </p:pic>
      <p:pic>
        <p:nvPicPr>
          <p:cNvPr id="8" name="Imagen 7"/>
          <p:cNvPicPr>
            <a:picLocks noChangeAspect="1"/>
          </p:cNvPicPr>
          <p:nvPr/>
        </p:nvPicPr>
        <p:blipFill>
          <a:blip r:embed="rId3"/>
          <a:stretch>
            <a:fillRect/>
          </a:stretch>
        </p:blipFill>
        <p:spPr>
          <a:xfrm>
            <a:off x="779464" y="4152900"/>
            <a:ext cx="3048680" cy="1817880"/>
          </a:xfrm>
          <a:prstGeom prst="rect">
            <a:avLst/>
          </a:prstGeom>
        </p:spPr>
      </p:pic>
    </p:spTree>
    <p:extLst>
      <p:ext uri="{BB962C8B-B14F-4D97-AF65-F5344CB8AC3E}">
        <p14:creationId xmlns:p14="http://schemas.microsoft.com/office/powerpoint/2010/main" val="13513212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Costo Beneficio</a:t>
            </a:r>
            <a:endParaRPr lang="es-ES" dirty="0"/>
          </a:p>
        </p:txBody>
      </p:sp>
      <p:pic>
        <p:nvPicPr>
          <p:cNvPr id="4" name="Imagen 3"/>
          <p:cNvPicPr>
            <a:picLocks noChangeAspect="1"/>
          </p:cNvPicPr>
          <p:nvPr/>
        </p:nvPicPr>
        <p:blipFill>
          <a:blip r:embed="rId2"/>
          <a:stretch>
            <a:fillRect/>
          </a:stretch>
        </p:blipFill>
        <p:spPr>
          <a:xfrm>
            <a:off x="779463" y="2006600"/>
            <a:ext cx="7366680" cy="3037114"/>
          </a:xfrm>
          <a:prstGeom prst="rect">
            <a:avLst/>
          </a:prstGeom>
        </p:spPr>
      </p:pic>
    </p:spTree>
    <p:extLst>
      <p:ext uri="{BB962C8B-B14F-4D97-AF65-F5344CB8AC3E}">
        <p14:creationId xmlns:p14="http://schemas.microsoft.com/office/powerpoint/2010/main" val="50862411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Rectángulo 2"/>
          <p:cNvSpPr/>
          <p:nvPr/>
        </p:nvSpPr>
        <p:spPr>
          <a:xfrm>
            <a:off x="779463" y="1720840"/>
            <a:ext cx="7330394" cy="4524315"/>
          </a:xfrm>
          <a:prstGeom prst="rect">
            <a:avLst/>
          </a:prstGeom>
        </p:spPr>
        <p:txBody>
          <a:bodyPr wrap="square">
            <a:spAutoFit/>
          </a:bodyPr>
          <a:lstStyle/>
          <a:p>
            <a:pPr lvl="0" algn="just"/>
            <a:r>
              <a:rPr lang="es-ES" sz="2400" dirty="0"/>
              <a:t>Se realizó el Análisis Macro Ambiental y Micro Ambiental de la empresa EURONATURA lo que permitió identificar los factores internos y externos a nivel administrativo, operativo y financiero que contribuyan a planificar y ejecutar tres proyectos de Responsabilidad Social definidos como</a:t>
            </a:r>
            <a:r>
              <a:rPr lang="es-ES" sz="2400" dirty="0" smtClean="0"/>
              <a:t>:</a:t>
            </a:r>
          </a:p>
          <a:p>
            <a:pPr lvl="0"/>
            <a:endParaRPr lang="es-ES_tradnl" sz="2400" dirty="0"/>
          </a:p>
          <a:p>
            <a:pPr marL="800100" lvl="1" indent="-342900">
              <a:buFont typeface="Arial"/>
              <a:buChar char="•"/>
            </a:pPr>
            <a:r>
              <a:rPr lang="es-ES" sz="2400" dirty="0"/>
              <a:t>Proyecto de Responsabilidad Ambiental</a:t>
            </a:r>
            <a:r>
              <a:rPr lang="es-ES" sz="2400" dirty="0" smtClean="0"/>
              <a:t>.</a:t>
            </a:r>
          </a:p>
          <a:p>
            <a:pPr lvl="1"/>
            <a:endParaRPr lang="es-ES_tradnl" sz="2400" dirty="0"/>
          </a:p>
          <a:p>
            <a:pPr marL="800100" lvl="1" indent="-342900">
              <a:buFont typeface="Arial"/>
              <a:buChar char="•"/>
            </a:pPr>
            <a:r>
              <a:rPr lang="es-ES" sz="2400" dirty="0"/>
              <a:t>Campaña de prevención de </a:t>
            </a:r>
            <a:r>
              <a:rPr lang="es-ES" sz="2400" dirty="0" smtClean="0"/>
              <a:t>salud</a:t>
            </a:r>
          </a:p>
          <a:p>
            <a:pPr lvl="1"/>
            <a:endParaRPr lang="es-ES_tradnl" sz="2400" dirty="0"/>
          </a:p>
          <a:p>
            <a:pPr marL="800100" lvl="1" indent="-342900">
              <a:buFont typeface="Arial"/>
              <a:buChar char="•"/>
            </a:pPr>
            <a:r>
              <a:rPr lang="es-ES" sz="2400" dirty="0"/>
              <a:t>Proyecto de apoyo al deporte.</a:t>
            </a:r>
            <a:endParaRPr lang="es-ES_tradnl" sz="2400" dirty="0"/>
          </a:p>
        </p:txBody>
      </p:sp>
    </p:spTree>
    <p:extLst>
      <p:ext uri="{BB962C8B-B14F-4D97-AF65-F5344CB8AC3E}">
        <p14:creationId xmlns:p14="http://schemas.microsoft.com/office/powerpoint/2010/main" val="34390876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a:t>
            </a:r>
            <a:endParaRPr lang="es-ES" dirty="0"/>
          </a:p>
        </p:txBody>
      </p:sp>
      <p:sp>
        <p:nvSpPr>
          <p:cNvPr id="3" name="Rectángulo 2"/>
          <p:cNvSpPr/>
          <p:nvPr/>
        </p:nvSpPr>
        <p:spPr>
          <a:xfrm>
            <a:off x="508000" y="1754056"/>
            <a:ext cx="8255000" cy="3785652"/>
          </a:xfrm>
          <a:prstGeom prst="rect">
            <a:avLst/>
          </a:prstGeom>
        </p:spPr>
        <p:txBody>
          <a:bodyPr wrap="square">
            <a:spAutoFit/>
          </a:bodyPr>
          <a:lstStyle/>
          <a:p>
            <a:pPr marL="342900" lvl="0" indent="-342900" algn="just">
              <a:buFont typeface="Arial"/>
              <a:buChar char="•"/>
            </a:pPr>
            <a:r>
              <a:rPr lang="es-ES" sz="2000" dirty="0"/>
              <a:t>Se planificó, diseño y ejecutó la investigación de mercado a clientes de los cantones </a:t>
            </a:r>
            <a:r>
              <a:rPr lang="es-ES" sz="2000" dirty="0" err="1"/>
              <a:t>Samborondón</a:t>
            </a:r>
            <a:r>
              <a:rPr lang="es-ES" sz="2000" dirty="0"/>
              <a:t>, </a:t>
            </a:r>
            <a:r>
              <a:rPr lang="es-ES" sz="2000" dirty="0" err="1"/>
              <a:t>Yaguachí</a:t>
            </a:r>
            <a:r>
              <a:rPr lang="es-ES" sz="2000" dirty="0"/>
              <a:t> y </a:t>
            </a:r>
            <a:r>
              <a:rPr lang="es-ES" sz="2000" dirty="0" err="1"/>
              <a:t>Nobol</a:t>
            </a:r>
            <a:r>
              <a:rPr lang="es-ES" sz="2000" dirty="0"/>
              <a:t> de la provincia del Guayas con el objetivo de identificar los proyectos potenciales en el ámbito de la Responsabilidad Social Empresarial</a:t>
            </a:r>
            <a:r>
              <a:rPr lang="es-ES" sz="2000" dirty="0" smtClean="0"/>
              <a:t>.</a:t>
            </a:r>
          </a:p>
          <a:p>
            <a:pPr lvl="0" algn="just"/>
            <a:endParaRPr lang="es-ES_tradnl" sz="2000" dirty="0"/>
          </a:p>
          <a:p>
            <a:pPr marL="342900" lvl="0" indent="-342900" algn="just">
              <a:buFont typeface="Arial"/>
              <a:buChar char="•"/>
            </a:pPr>
            <a:r>
              <a:rPr lang="es-ES" sz="2000" dirty="0"/>
              <a:t>Se planificó, diseño y ejecutó la investigación de mercado a los empleados de la empresa con el objeto de identificar las fortalezas internas y definir los proyectos a ejecutar</a:t>
            </a:r>
            <a:r>
              <a:rPr lang="es-ES" sz="2000" dirty="0" smtClean="0"/>
              <a:t>.</a:t>
            </a:r>
          </a:p>
          <a:p>
            <a:pPr lvl="0" algn="just"/>
            <a:endParaRPr lang="es-ES_tradnl" sz="2000" dirty="0"/>
          </a:p>
          <a:p>
            <a:pPr marL="342900" lvl="0" indent="-342900" algn="just">
              <a:buFont typeface="Arial"/>
              <a:buChar char="•"/>
            </a:pPr>
            <a:r>
              <a:rPr lang="es-ES" sz="2000" dirty="0"/>
              <a:t>Se desarrolló a detalle cada uno de los proyectos a ser ejecutados por la empresa </a:t>
            </a:r>
            <a:r>
              <a:rPr lang="es-ES" sz="2000" dirty="0" err="1"/>
              <a:t>Euronatura</a:t>
            </a:r>
            <a:r>
              <a:rPr lang="es-ES" sz="2000" dirty="0"/>
              <a:t> en los próximos 5 años, considerando población objetivo, alcance, presupuestos y plan operativo.</a:t>
            </a:r>
            <a:endParaRPr lang="es-ES_tradnl" sz="2000" dirty="0"/>
          </a:p>
        </p:txBody>
      </p:sp>
    </p:spTree>
    <p:extLst>
      <p:ext uri="{BB962C8B-B14F-4D97-AF65-F5344CB8AC3E}">
        <p14:creationId xmlns:p14="http://schemas.microsoft.com/office/powerpoint/2010/main" val="337019466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Recomendaciones</a:t>
            </a:r>
            <a:endParaRPr lang="es-ES" dirty="0"/>
          </a:p>
        </p:txBody>
      </p:sp>
      <p:sp>
        <p:nvSpPr>
          <p:cNvPr id="3" name="Rectángulo 2"/>
          <p:cNvSpPr/>
          <p:nvPr/>
        </p:nvSpPr>
        <p:spPr>
          <a:xfrm>
            <a:off x="598714" y="1425388"/>
            <a:ext cx="8091715" cy="5016758"/>
          </a:xfrm>
          <a:prstGeom prst="rect">
            <a:avLst/>
          </a:prstGeom>
        </p:spPr>
        <p:txBody>
          <a:bodyPr wrap="square">
            <a:spAutoFit/>
          </a:bodyPr>
          <a:lstStyle/>
          <a:p>
            <a:pPr marL="285750" lvl="0" indent="-285750" algn="just">
              <a:buFont typeface="Arial"/>
              <a:buChar char="•"/>
            </a:pPr>
            <a:r>
              <a:rPr lang="es-ES" sz="2000" dirty="0"/>
              <a:t>Ejecutar los proyectos planificados en este trabajo a fin de fortalecer la imagen corporativa en el campo de la Responsabilidad Social Empresarial</a:t>
            </a:r>
            <a:r>
              <a:rPr lang="es-ES" sz="2000" dirty="0" smtClean="0"/>
              <a:t>.</a:t>
            </a:r>
          </a:p>
          <a:p>
            <a:pPr lvl="0" algn="just"/>
            <a:endParaRPr lang="es-ES_tradnl" sz="2000" dirty="0"/>
          </a:p>
          <a:p>
            <a:pPr marL="285750" lvl="0" indent="-285750" algn="just">
              <a:buFont typeface="Arial"/>
              <a:buChar char="•"/>
            </a:pPr>
            <a:r>
              <a:rPr lang="es-ES" sz="2000" dirty="0"/>
              <a:t>Asignar los recursos económicos, humanos, tecnológicos y logísticos a cada uno de los proyectos planificados a fin de garantizar el éxito de los mismos</a:t>
            </a:r>
            <a:r>
              <a:rPr lang="es-ES" sz="2000" dirty="0" smtClean="0"/>
              <a:t>.</a:t>
            </a:r>
          </a:p>
          <a:p>
            <a:pPr lvl="0" algn="just"/>
            <a:endParaRPr lang="es-ES_tradnl" sz="2000" dirty="0"/>
          </a:p>
          <a:p>
            <a:pPr marL="285750" lvl="0" indent="-285750" algn="just">
              <a:buFont typeface="Arial"/>
              <a:buChar char="•"/>
            </a:pPr>
            <a:r>
              <a:rPr lang="es-ES" sz="2000" dirty="0"/>
              <a:t>Planificar y desarrollar los </a:t>
            </a:r>
            <a:r>
              <a:rPr lang="es-ES" sz="2000" dirty="0" smtClean="0"/>
              <a:t>proyectos </a:t>
            </a:r>
            <a:r>
              <a:rPr lang="es-ES" sz="2000" dirty="0"/>
              <a:t>planificados al resto de cantones de la provincia del Guayas que es la zona de influencia de la organización</a:t>
            </a:r>
            <a:r>
              <a:rPr lang="es-ES" sz="2000" dirty="0" smtClean="0"/>
              <a:t>.</a:t>
            </a:r>
          </a:p>
          <a:p>
            <a:pPr lvl="0" algn="just"/>
            <a:endParaRPr lang="es-ES_tradnl" sz="2000" dirty="0"/>
          </a:p>
          <a:p>
            <a:pPr marL="285750" lvl="0" indent="-285750" algn="just">
              <a:buFont typeface="Arial"/>
              <a:buChar char="•"/>
            </a:pPr>
            <a:r>
              <a:rPr lang="es-ES" sz="2000" dirty="0"/>
              <a:t>Realizar los ajustes administrativos dentro de la empresa a fin de mejorar los procesos y garantizar eficacia, eficiencia y oportunidad especialmente en el área de la Responsabilidad Social Empresarial.</a:t>
            </a:r>
            <a:endParaRPr lang="es-ES_tradnl" sz="2000" dirty="0"/>
          </a:p>
        </p:txBody>
      </p:sp>
    </p:spTree>
    <p:extLst>
      <p:ext uri="{BB962C8B-B14F-4D97-AF65-F5344CB8AC3E}">
        <p14:creationId xmlns:p14="http://schemas.microsoft.com/office/powerpoint/2010/main" val="34390876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95715" y="2090171"/>
            <a:ext cx="5170714" cy="2308324"/>
          </a:xfrm>
          <a:prstGeom prst="rect">
            <a:avLst/>
          </a:prstGeom>
          <a:noFill/>
        </p:spPr>
        <p:txBody>
          <a:bodyPr wrap="square" lIns="91440" tIns="45720" rIns="91440" bIns="45720">
            <a:spAutoFit/>
          </a:bodyPr>
          <a:lstStyle/>
          <a:p>
            <a:pPr algn="ctr"/>
            <a:r>
              <a:rPr lang="es-ES_tradnl"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Muchas</a:t>
            </a:r>
          </a:p>
          <a:p>
            <a:pPr algn="ctr"/>
            <a:r>
              <a:rPr lang="es-ES_tradnl" sz="7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Gracias</a:t>
            </a:r>
            <a:endParaRPr lang="es-ES_tradnl" sz="7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28329959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Antecedentes.          Visión</a:t>
            </a:r>
            <a:endParaRPr lang="es-ES" dirty="0"/>
          </a:p>
        </p:txBody>
      </p:sp>
      <p:sp>
        <p:nvSpPr>
          <p:cNvPr id="5" name="Rectángulo 4"/>
          <p:cNvSpPr/>
          <p:nvPr/>
        </p:nvSpPr>
        <p:spPr>
          <a:xfrm>
            <a:off x="779463" y="2108484"/>
            <a:ext cx="7583487" cy="2554545"/>
          </a:xfrm>
          <a:prstGeom prst="rect">
            <a:avLst/>
          </a:prstGeom>
        </p:spPr>
        <p:txBody>
          <a:bodyPr wrap="square">
            <a:spAutoFit/>
          </a:bodyPr>
          <a:lstStyle/>
          <a:p>
            <a:pPr algn="just"/>
            <a:r>
              <a:rPr lang="es-ES" sz="2000" dirty="0"/>
              <a:t>Para el 2019, EURONATURA será una empresa líder en la provisión de medicinas biológicas y otros productos relacionados con la homeopatía en el Ecuador; con presencia real y puntos de venta en las principales ciudades del país; reconocida por aplicar las mejores prácticas en la gestión y distribución de productos así como por desarrollar programas de responsabilidad social empresarial que mejoren el bienestar de comunidades urbano marginales de Guayaquil, Quito y Cuenca.</a:t>
            </a:r>
            <a:r>
              <a:rPr lang="es-ES_tradnl" sz="2000" dirty="0" smtClean="0">
                <a:effectLst/>
              </a:rPr>
              <a:t> </a:t>
            </a:r>
            <a:endParaRPr lang="es-ES" sz="2000" dirty="0"/>
          </a:p>
        </p:txBody>
      </p:sp>
    </p:spTree>
    <p:extLst>
      <p:ext uri="{BB962C8B-B14F-4D97-AF65-F5344CB8AC3E}">
        <p14:creationId xmlns:p14="http://schemas.microsoft.com/office/powerpoint/2010/main" val="36360791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Antecedentes.          Valores</a:t>
            </a:r>
            <a:endParaRPr lang="es-ES" dirty="0"/>
          </a:p>
        </p:txBody>
      </p:sp>
      <p:sp>
        <p:nvSpPr>
          <p:cNvPr id="5" name="CuadroTexto 4"/>
          <p:cNvSpPr txBox="1"/>
          <p:nvPr/>
        </p:nvSpPr>
        <p:spPr>
          <a:xfrm>
            <a:off x="1179286" y="1850571"/>
            <a:ext cx="3882571" cy="2554545"/>
          </a:xfrm>
          <a:prstGeom prst="rect">
            <a:avLst/>
          </a:prstGeom>
          <a:noFill/>
        </p:spPr>
        <p:txBody>
          <a:bodyPr wrap="square" rtlCol="0">
            <a:spAutoFit/>
          </a:bodyPr>
          <a:lstStyle/>
          <a:p>
            <a:pPr marL="342900" indent="-342900">
              <a:buFont typeface="Arial"/>
              <a:buChar char="•"/>
            </a:pPr>
            <a:r>
              <a:rPr lang="es-ES" sz="2800" dirty="0" smtClean="0"/>
              <a:t>Honestidad.</a:t>
            </a:r>
          </a:p>
          <a:p>
            <a:pPr marL="342900" indent="-342900">
              <a:buFont typeface="Arial"/>
              <a:buChar char="•"/>
            </a:pPr>
            <a:endParaRPr lang="es-ES" sz="2800" dirty="0"/>
          </a:p>
          <a:p>
            <a:pPr marL="342900" indent="-342900">
              <a:buFont typeface="Arial"/>
              <a:buChar char="•"/>
            </a:pPr>
            <a:r>
              <a:rPr lang="es-ES" sz="2800" dirty="0" smtClean="0"/>
              <a:t>Respeto</a:t>
            </a:r>
          </a:p>
          <a:p>
            <a:pPr marL="342900" indent="-342900">
              <a:buFont typeface="Arial"/>
              <a:buChar char="•"/>
            </a:pPr>
            <a:endParaRPr lang="es-ES" sz="2800" dirty="0"/>
          </a:p>
          <a:p>
            <a:pPr marL="342900" indent="-342900">
              <a:buFont typeface="Arial"/>
              <a:buChar char="•"/>
            </a:pPr>
            <a:r>
              <a:rPr lang="es-ES" sz="2800" dirty="0" smtClean="0"/>
              <a:t>Excelencia</a:t>
            </a:r>
          </a:p>
          <a:p>
            <a:endParaRPr lang="es-ES" sz="2000" dirty="0"/>
          </a:p>
        </p:txBody>
      </p:sp>
    </p:spTree>
    <p:extLst>
      <p:ext uri="{BB962C8B-B14F-4D97-AF65-F5344CB8AC3E}">
        <p14:creationId xmlns:p14="http://schemas.microsoft.com/office/powerpoint/2010/main" val="927222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779463" y="381000"/>
            <a:ext cx="7583487" cy="1044388"/>
          </a:xfrm>
        </p:spPr>
        <p:txBody>
          <a:bodyPr/>
          <a:lstStyle/>
          <a:p>
            <a:r>
              <a:rPr lang="es-ES" dirty="0" smtClean="0"/>
              <a:t>Antecedentes.       Definición del Problema</a:t>
            </a:r>
            <a:endParaRPr lang="es-ES" dirty="0"/>
          </a:p>
        </p:txBody>
      </p:sp>
      <p:pic>
        <p:nvPicPr>
          <p:cNvPr id="6" name="Imagen 5"/>
          <p:cNvPicPr>
            <a:picLocks noChangeAspect="1"/>
          </p:cNvPicPr>
          <p:nvPr/>
        </p:nvPicPr>
        <p:blipFill>
          <a:blip r:embed="rId2"/>
          <a:stretch>
            <a:fillRect/>
          </a:stretch>
        </p:blipFill>
        <p:spPr>
          <a:xfrm>
            <a:off x="779463" y="1850570"/>
            <a:ext cx="7583488" cy="4154715"/>
          </a:xfrm>
          <a:prstGeom prst="rect">
            <a:avLst/>
          </a:prstGeom>
        </p:spPr>
      </p:pic>
    </p:spTree>
    <p:extLst>
      <p:ext uri="{BB962C8B-B14F-4D97-AF65-F5344CB8AC3E}">
        <p14:creationId xmlns:p14="http://schemas.microsoft.com/office/powerpoint/2010/main" val="14770920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 General</a:t>
            </a:r>
            <a:endParaRPr lang="es-ES" dirty="0"/>
          </a:p>
        </p:txBody>
      </p:sp>
      <p:sp>
        <p:nvSpPr>
          <p:cNvPr id="4" name="Rectángulo 3"/>
          <p:cNvSpPr/>
          <p:nvPr/>
        </p:nvSpPr>
        <p:spPr>
          <a:xfrm>
            <a:off x="779463" y="1997839"/>
            <a:ext cx="7583487" cy="2246769"/>
          </a:xfrm>
          <a:prstGeom prst="rect">
            <a:avLst/>
          </a:prstGeom>
        </p:spPr>
        <p:txBody>
          <a:bodyPr wrap="square">
            <a:spAutoFit/>
          </a:bodyPr>
          <a:lstStyle/>
          <a:p>
            <a:pPr algn="just"/>
            <a:r>
              <a:rPr lang="es-ES" sz="2000" dirty="0"/>
              <a:t>Elaborar el Plan Estratégico de Responsabilidad Social Empresarial (RSE) para la empresa EURONATURA S.A que le permita mejorar la imagen corporativa contribuyendo a través de programas y proyectos sociales en los que intervenga la sociedad al mejoramiento de la calidad de vida con eficacia, eficiencia, respeto al medio ambiente y cumpliendo las normas legales vigentes en el Ecuador en el 2015.</a:t>
            </a:r>
            <a:r>
              <a:rPr lang="es-ES_tradnl" sz="2000" dirty="0" smtClean="0">
                <a:effectLst/>
              </a:rPr>
              <a:t> </a:t>
            </a:r>
            <a:endParaRPr lang="es-ES" sz="2000" dirty="0"/>
          </a:p>
        </p:txBody>
      </p:sp>
    </p:spTree>
    <p:extLst>
      <p:ext uri="{BB962C8B-B14F-4D97-AF65-F5344CB8AC3E}">
        <p14:creationId xmlns:p14="http://schemas.microsoft.com/office/powerpoint/2010/main" val="921808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Objetivos Específicos</a:t>
            </a:r>
            <a:endParaRPr lang="es-ES" dirty="0"/>
          </a:p>
        </p:txBody>
      </p:sp>
      <p:sp>
        <p:nvSpPr>
          <p:cNvPr id="4" name="Rectángulo 3"/>
          <p:cNvSpPr/>
          <p:nvPr/>
        </p:nvSpPr>
        <p:spPr>
          <a:xfrm>
            <a:off x="634321" y="1549629"/>
            <a:ext cx="7947251" cy="4708981"/>
          </a:xfrm>
          <a:prstGeom prst="rect">
            <a:avLst/>
          </a:prstGeom>
        </p:spPr>
        <p:txBody>
          <a:bodyPr wrap="square">
            <a:spAutoFit/>
          </a:bodyPr>
          <a:lstStyle/>
          <a:p>
            <a:pPr marL="342900" lvl="0" indent="-342900" algn="just">
              <a:buFont typeface="Arial"/>
              <a:buChar char="•"/>
            </a:pPr>
            <a:r>
              <a:rPr lang="es-ES" sz="2000" dirty="0"/>
              <a:t>Realizar el Análisis </a:t>
            </a:r>
            <a:r>
              <a:rPr lang="es-ES" sz="2000" dirty="0" smtClean="0"/>
              <a:t>Macro y </a:t>
            </a:r>
            <a:r>
              <a:rPr lang="es-ES" sz="2000" dirty="0" err="1"/>
              <a:t>Microambiental</a:t>
            </a:r>
            <a:r>
              <a:rPr lang="es-ES" sz="2000" dirty="0"/>
              <a:t> así como el Diagnóstico Situacional de la empresa EURONATURA con el objeto de </a:t>
            </a:r>
            <a:r>
              <a:rPr lang="es-ES" sz="2000" dirty="0" smtClean="0"/>
              <a:t>identificar los </a:t>
            </a:r>
            <a:r>
              <a:rPr lang="es-ES" sz="2000" dirty="0"/>
              <a:t>factores internos y externos que benefician o afectan a las operaciones de la organización relacionados con la Responsabilidad Social Empresarial (RSE)</a:t>
            </a:r>
            <a:r>
              <a:rPr lang="es-ES" sz="2000" dirty="0" smtClean="0"/>
              <a:t>.</a:t>
            </a:r>
          </a:p>
          <a:p>
            <a:pPr marL="342900" lvl="0" indent="-342900" algn="just">
              <a:buFont typeface="Arial"/>
              <a:buChar char="•"/>
            </a:pPr>
            <a:endParaRPr lang="es-ES_tradnl" sz="2000" dirty="0"/>
          </a:p>
          <a:p>
            <a:pPr marL="342900" lvl="0" indent="-342900" algn="just">
              <a:buFont typeface="Arial"/>
              <a:buChar char="•"/>
            </a:pPr>
            <a:r>
              <a:rPr lang="es-ES" sz="2000" dirty="0"/>
              <a:t>Planificar, Diseñar y Desarrollar una investigación de mercado que permita conocer las necesidades relacionadas con la RSE que existen en el área de influencia de EURONATURA</a:t>
            </a:r>
            <a:r>
              <a:rPr lang="es-ES" sz="2000" dirty="0" smtClean="0"/>
              <a:t>.</a:t>
            </a:r>
          </a:p>
          <a:p>
            <a:pPr marL="342900" lvl="0" indent="-342900" algn="just">
              <a:buFont typeface="Arial"/>
              <a:buChar char="•"/>
            </a:pPr>
            <a:endParaRPr lang="es-ES_tradnl" sz="2000" dirty="0"/>
          </a:p>
          <a:p>
            <a:pPr marL="342900" lvl="0" indent="-342900" algn="just">
              <a:buFont typeface="Arial"/>
              <a:buChar char="•"/>
            </a:pPr>
            <a:r>
              <a:rPr lang="es-ES" sz="2000" dirty="0"/>
              <a:t>Desarrollar el Plan Estratégico de Responsabilidad Social Empresarial de la empresa EURONATURA que este alineado con la misión y visión empresarial así como con las normas legales vigentes y que contribuya al mejoramiento de la imagen corporativa.</a:t>
            </a:r>
            <a:endParaRPr lang="es-ES_tradnl" sz="2000" dirty="0"/>
          </a:p>
        </p:txBody>
      </p:sp>
    </p:spTree>
    <p:extLst>
      <p:ext uri="{BB962C8B-B14F-4D97-AF65-F5344CB8AC3E}">
        <p14:creationId xmlns:p14="http://schemas.microsoft.com/office/powerpoint/2010/main" val="3664209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olución">
  <a:themeElements>
    <a:clrScheme name="Revolució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ció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Revolució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Revolución.thmx</Template>
  <TotalTime>228</TotalTime>
  <Words>1610</Words>
  <Application>Microsoft Office PowerPoint</Application>
  <PresentationFormat>Presentación en pantalla (4:3)</PresentationFormat>
  <Paragraphs>385</Paragraphs>
  <Slides>49</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49</vt:i4>
      </vt:variant>
    </vt:vector>
  </HeadingPairs>
  <TitlesOfParts>
    <vt:vector size="51" baseType="lpstr">
      <vt:lpstr>Revolución</vt:lpstr>
      <vt:lpstr>Documento</vt:lpstr>
      <vt:lpstr>Presentación de PowerPoint</vt:lpstr>
      <vt:lpstr>AGENDA</vt:lpstr>
      <vt:lpstr>Antecedentes.</vt:lpstr>
      <vt:lpstr>Antecedentes.           Misión</vt:lpstr>
      <vt:lpstr>Antecedentes.          Visión</vt:lpstr>
      <vt:lpstr>Antecedentes.          Valores</vt:lpstr>
      <vt:lpstr>Antecedentes.       Definición del Problema</vt:lpstr>
      <vt:lpstr>Objetivo General</vt:lpstr>
      <vt:lpstr>Objetivos Específicos</vt:lpstr>
      <vt:lpstr>Análisis Situacional</vt:lpstr>
      <vt:lpstr>Hallazgos del Análisis Situacional</vt:lpstr>
      <vt:lpstr>Hallazgos del Análisis Situacional</vt:lpstr>
      <vt:lpstr>Hallazgos del Análisis Situacional</vt:lpstr>
      <vt:lpstr>Hallazgos del Análisis Situacional</vt:lpstr>
      <vt:lpstr>Hallazgos del Análisis Situacional</vt:lpstr>
      <vt:lpstr>Hallazgos del Análisis Situacional</vt:lpstr>
      <vt:lpstr>Investigación de Mercado</vt:lpstr>
      <vt:lpstr>Investigación de Mercado</vt:lpstr>
      <vt:lpstr>Investigación de Mercado  Calculo de la población y muestra</vt:lpstr>
      <vt:lpstr>Investigación de Mercado  Calculo de la población y muestra</vt:lpstr>
      <vt:lpstr>Investigación de Mercado  Calculo de la población y muestra</vt:lpstr>
      <vt:lpstr>Investigación de Mercado  Cuestionarios</vt:lpstr>
      <vt:lpstr>Investigación de Mercado  Cuestionarios</vt:lpstr>
      <vt:lpstr>Investigación de Mercado  Cuestionarios</vt:lpstr>
      <vt:lpstr>Investigación de Mercado  Cuestionarios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Investigación de Mercado  Resultados. Proyectos a ser desarrollados</vt:lpstr>
      <vt:lpstr>Propuesta Plan de RSE</vt:lpstr>
      <vt:lpstr>Objetivos y Estrategias</vt:lpstr>
      <vt:lpstr>Proyecto de Responsabilidad Ambiental   Ahorro agua y papel</vt:lpstr>
      <vt:lpstr>Proyecto de Responsabilidad Ambiental          Presupuesto</vt:lpstr>
      <vt:lpstr>Proyecto de Responsabilidad Campaña de prevención en salud</vt:lpstr>
      <vt:lpstr>Proyecto de Responsabilidad Campaña de prevención en salud Presupuesto</vt:lpstr>
      <vt:lpstr>Proyecto de Responsabilidad Apoyo al Deporte</vt:lpstr>
      <vt:lpstr>Proyecto de Responsabilidad Apoyo al Deporte     Presupuesto</vt:lpstr>
      <vt:lpstr>Costo Beneficio</vt:lpstr>
      <vt:lpstr>Conclusiones</vt:lpstr>
      <vt:lpstr>Conclusiones</vt:lpstr>
      <vt:lpstr>Recomendaciones</vt:lpstr>
      <vt:lpstr>Presentación de PowerPoint</vt:lpstr>
    </vt:vector>
  </TitlesOfParts>
  <Company>ESPE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ESCUELA POLITECNICA DEL EJERCITO</dc:creator>
  <cp:lastModifiedBy>Maquina8</cp:lastModifiedBy>
  <cp:revision>20</cp:revision>
  <dcterms:created xsi:type="dcterms:W3CDTF">2015-04-19T17:43:48Z</dcterms:created>
  <dcterms:modified xsi:type="dcterms:W3CDTF">2015-04-28T23:16:14Z</dcterms:modified>
</cp:coreProperties>
</file>