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48" r:id="rId1"/>
  </p:sldMasterIdLst>
  <p:notesMasterIdLst>
    <p:notesMasterId r:id="rId82"/>
  </p:notesMasterIdLst>
  <p:sldIdLst>
    <p:sldId id="256" r:id="rId2"/>
    <p:sldId id="284" r:id="rId3"/>
    <p:sldId id="257" r:id="rId4"/>
    <p:sldId id="258" r:id="rId5"/>
    <p:sldId id="259" r:id="rId6"/>
    <p:sldId id="260" r:id="rId7"/>
    <p:sldId id="305" r:id="rId8"/>
    <p:sldId id="306" r:id="rId9"/>
    <p:sldId id="307" r:id="rId10"/>
    <p:sldId id="308" r:id="rId11"/>
    <p:sldId id="309" r:id="rId12"/>
    <p:sldId id="310" r:id="rId13"/>
    <p:sldId id="285" r:id="rId14"/>
    <p:sldId id="286"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7" r:id="rId39"/>
    <p:sldId id="288" r:id="rId40"/>
    <p:sldId id="289" r:id="rId41"/>
    <p:sldId id="290" r:id="rId42"/>
    <p:sldId id="291" r:id="rId43"/>
    <p:sldId id="292"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293" r:id="rId65"/>
    <p:sldId id="294" r:id="rId66"/>
    <p:sldId id="295" r:id="rId67"/>
    <p:sldId id="296" r:id="rId68"/>
    <p:sldId id="297" r:id="rId69"/>
    <p:sldId id="298" r:id="rId70"/>
    <p:sldId id="299" r:id="rId71"/>
    <p:sldId id="300" r:id="rId72"/>
    <p:sldId id="301" r:id="rId73"/>
    <p:sldId id="302" r:id="rId74"/>
    <p:sldId id="303" r:id="rId75"/>
    <p:sldId id="304" r:id="rId76"/>
    <p:sldId id="331" r:id="rId77"/>
    <p:sldId id="332" r:id="rId78"/>
    <p:sldId id="333" r:id="rId79"/>
    <p:sldId id="334" r:id="rId80"/>
    <p:sldId id="335" r:id="rId8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0" d="100"/>
          <a:sy n="110" d="100"/>
        </p:scale>
        <p:origin x="57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3ECC15-AD8B-4A8D-9A06-6748279837D6}" type="doc">
      <dgm:prSet loTypeId="urn:microsoft.com/office/officeart/2005/8/layout/process1" loCatId="process" qsTypeId="urn:microsoft.com/office/officeart/2005/8/quickstyle/3d1" qsCatId="3D" csTypeId="urn:microsoft.com/office/officeart/2005/8/colors/accent0_2" csCatId="mainScheme" phldr="1"/>
      <dgm:spPr/>
      <dgm:t>
        <a:bodyPr/>
        <a:lstStyle/>
        <a:p>
          <a:endParaRPr lang="es-EC"/>
        </a:p>
      </dgm:t>
    </dgm:pt>
    <dgm:pt modelId="{E7DF9ADB-5979-48F4-874B-906FDE70E244}">
      <dgm:prSet phldrT="[Texto]"/>
      <dgm:spPr/>
      <dgm:t>
        <a:bodyPr/>
        <a:lstStyle/>
        <a:p>
          <a:r>
            <a:rPr lang="es-EC"/>
            <a:t>Usuario / Operario</a:t>
          </a:r>
        </a:p>
      </dgm:t>
    </dgm:pt>
    <dgm:pt modelId="{EF0E1644-2210-4C19-875C-D798995911E6}" type="parTrans" cxnId="{E1822423-6391-41E9-96AD-0D15F5D0E80D}">
      <dgm:prSet/>
      <dgm:spPr/>
      <dgm:t>
        <a:bodyPr/>
        <a:lstStyle/>
        <a:p>
          <a:endParaRPr lang="es-EC"/>
        </a:p>
      </dgm:t>
    </dgm:pt>
    <dgm:pt modelId="{7D886738-9A37-4FF0-A4E9-A116017DAF28}" type="sibTrans" cxnId="{E1822423-6391-41E9-96AD-0D15F5D0E80D}">
      <dgm:prSet/>
      <dgm:spPr/>
      <dgm:t>
        <a:bodyPr/>
        <a:lstStyle/>
        <a:p>
          <a:endParaRPr lang="es-EC"/>
        </a:p>
      </dgm:t>
    </dgm:pt>
    <dgm:pt modelId="{F2527D41-0F3B-4F2D-B535-DEB5F1EED9B2}">
      <dgm:prSet phldrT="[Texto]"/>
      <dgm:spPr/>
      <dgm:t>
        <a:bodyPr/>
        <a:lstStyle/>
        <a:p>
          <a:r>
            <a:rPr lang="es-EC"/>
            <a:t>Sensores y Actuadores</a:t>
          </a:r>
        </a:p>
      </dgm:t>
    </dgm:pt>
    <dgm:pt modelId="{1A7BA757-99A7-4310-A615-C3FED06A5774}" type="parTrans" cxnId="{382A357F-2505-4DFA-A9CF-5BDC8D953857}">
      <dgm:prSet/>
      <dgm:spPr/>
      <dgm:t>
        <a:bodyPr/>
        <a:lstStyle/>
        <a:p>
          <a:endParaRPr lang="es-EC"/>
        </a:p>
      </dgm:t>
    </dgm:pt>
    <dgm:pt modelId="{BCB3F450-291A-47D6-B96F-F136135765F8}" type="sibTrans" cxnId="{382A357F-2505-4DFA-A9CF-5BDC8D953857}">
      <dgm:prSet/>
      <dgm:spPr/>
      <dgm:t>
        <a:bodyPr/>
        <a:lstStyle/>
        <a:p>
          <a:endParaRPr lang="es-EC"/>
        </a:p>
      </dgm:t>
    </dgm:pt>
    <dgm:pt modelId="{A55B290F-12D9-4080-9A28-44E08CC80ED1}">
      <dgm:prSet phldrT="[Texto]"/>
      <dgm:spPr/>
      <dgm:t>
        <a:bodyPr/>
        <a:lstStyle/>
        <a:p>
          <a:r>
            <a:rPr lang="es-EC" dirty="0"/>
            <a:t>Máquina - Herramienta (</a:t>
          </a:r>
          <a:r>
            <a:rPr lang="es-EC" dirty="0" smtClean="0"/>
            <a:t>NCL2000)</a:t>
          </a:r>
          <a:endParaRPr lang="es-EC" dirty="0"/>
        </a:p>
      </dgm:t>
    </dgm:pt>
    <dgm:pt modelId="{0AA56874-A52D-4832-A363-E9BC17224958}" type="parTrans" cxnId="{8BD32437-E1D4-4215-B52F-C7AE95020BBB}">
      <dgm:prSet/>
      <dgm:spPr/>
      <dgm:t>
        <a:bodyPr/>
        <a:lstStyle/>
        <a:p>
          <a:endParaRPr lang="es-EC"/>
        </a:p>
      </dgm:t>
    </dgm:pt>
    <dgm:pt modelId="{A3E1C328-8AD9-401A-ADEA-03DAB9D006EB}" type="sibTrans" cxnId="{8BD32437-E1D4-4215-B52F-C7AE95020BBB}">
      <dgm:prSet/>
      <dgm:spPr/>
      <dgm:t>
        <a:bodyPr/>
        <a:lstStyle/>
        <a:p>
          <a:endParaRPr lang="es-EC"/>
        </a:p>
      </dgm:t>
    </dgm:pt>
    <dgm:pt modelId="{F483CBF9-2663-47DC-A156-9F535EA1D4E3}">
      <dgm:prSet/>
      <dgm:spPr/>
      <dgm:t>
        <a:bodyPr/>
        <a:lstStyle/>
        <a:p>
          <a:r>
            <a:rPr lang="es-EC"/>
            <a:t>HMI CAD/CAM</a:t>
          </a:r>
        </a:p>
      </dgm:t>
    </dgm:pt>
    <dgm:pt modelId="{D6BD50D0-B822-4A05-9C2D-7F7A9F4542D9}" type="parTrans" cxnId="{1C859D18-2128-4558-B399-661CBF9D7A37}">
      <dgm:prSet/>
      <dgm:spPr/>
      <dgm:t>
        <a:bodyPr/>
        <a:lstStyle/>
        <a:p>
          <a:endParaRPr lang="es-EC"/>
        </a:p>
      </dgm:t>
    </dgm:pt>
    <dgm:pt modelId="{49B85E62-8433-4263-A94C-B4804B58DE34}" type="sibTrans" cxnId="{1C859D18-2128-4558-B399-661CBF9D7A37}">
      <dgm:prSet/>
      <dgm:spPr/>
      <dgm:t>
        <a:bodyPr/>
        <a:lstStyle/>
        <a:p>
          <a:endParaRPr lang="es-EC"/>
        </a:p>
      </dgm:t>
    </dgm:pt>
    <dgm:pt modelId="{9FCB9762-877C-4CA9-8B89-F88863B1B985}">
      <dgm:prSet/>
      <dgm:spPr/>
      <dgm:t>
        <a:bodyPr/>
        <a:lstStyle/>
        <a:p>
          <a:r>
            <a:rPr lang="es-EC"/>
            <a:t>Comunicación con Controlador</a:t>
          </a:r>
        </a:p>
      </dgm:t>
    </dgm:pt>
    <dgm:pt modelId="{01F6A5E1-2D8E-4CDD-A234-63BC801F37F4}" type="parTrans" cxnId="{6E7EB543-5A02-475D-A867-6D96E1FFAF1C}">
      <dgm:prSet/>
      <dgm:spPr/>
      <dgm:t>
        <a:bodyPr/>
        <a:lstStyle/>
        <a:p>
          <a:endParaRPr lang="es-EC"/>
        </a:p>
      </dgm:t>
    </dgm:pt>
    <dgm:pt modelId="{06F1EEF0-3ACD-4326-895D-930E392DD00E}" type="sibTrans" cxnId="{6E7EB543-5A02-475D-A867-6D96E1FFAF1C}">
      <dgm:prSet/>
      <dgm:spPr/>
      <dgm:t>
        <a:bodyPr/>
        <a:lstStyle/>
        <a:p>
          <a:endParaRPr lang="es-EC"/>
        </a:p>
      </dgm:t>
    </dgm:pt>
    <dgm:pt modelId="{793BD184-BEBF-4FB8-AE36-5604AFB02083}">
      <dgm:prSet/>
      <dgm:spPr/>
      <dgm:t>
        <a:bodyPr/>
        <a:lstStyle/>
        <a:p>
          <a:r>
            <a:rPr lang="es-EC"/>
            <a:t>Drivers de Motores</a:t>
          </a:r>
        </a:p>
      </dgm:t>
    </dgm:pt>
    <dgm:pt modelId="{821FE076-EAF0-4C74-A07F-09D07D2AFA77}" type="parTrans" cxnId="{9F699522-DBA8-4AD3-8739-C44BB8982D1E}">
      <dgm:prSet/>
      <dgm:spPr/>
      <dgm:t>
        <a:bodyPr/>
        <a:lstStyle/>
        <a:p>
          <a:endParaRPr lang="es-EC"/>
        </a:p>
      </dgm:t>
    </dgm:pt>
    <dgm:pt modelId="{C6C9EE43-C4A4-4D62-A207-30CCF00FDCFC}" type="sibTrans" cxnId="{9F699522-DBA8-4AD3-8739-C44BB8982D1E}">
      <dgm:prSet/>
      <dgm:spPr/>
      <dgm:t>
        <a:bodyPr/>
        <a:lstStyle/>
        <a:p>
          <a:endParaRPr lang="es-EC"/>
        </a:p>
      </dgm:t>
    </dgm:pt>
    <dgm:pt modelId="{356D4F8C-2DD9-42C8-BD32-67D51B539B9B}" type="pres">
      <dgm:prSet presAssocID="{033ECC15-AD8B-4A8D-9A06-6748279837D6}" presName="Name0" presStyleCnt="0">
        <dgm:presLayoutVars>
          <dgm:dir/>
          <dgm:resizeHandles val="exact"/>
        </dgm:presLayoutVars>
      </dgm:prSet>
      <dgm:spPr/>
      <dgm:t>
        <a:bodyPr/>
        <a:lstStyle/>
        <a:p>
          <a:endParaRPr lang="es-EC"/>
        </a:p>
      </dgm:t>
    </dgm:pt>
    <dgm:pt modelId="{D7937163-A310-4897-9C76-45A4001E6C2B}" type="pres">
      <dgm:prSet presAssocID="{E7DF9ADB-5979-48F4-874B-906FDE70E244}" presName="node" presStyleLbl="node1" presStyleIdx="0" presStyleCnt="6">
        <dgm:presLayoutVars>
          <dgm:bulletEnabled val="1"/>
        </dgm:presLayoutVars>
      </dgm:prSet>
      <dgm:spPr/>
      <dgm:t>
        <a:bodyPr/>
        <a:lstStyle/>
        <a:p>
          <a:endParaRPr lang="es-EC"/>
        </a:p>
      </dgm:t>
    </dgm:pt>
    <dgm:pt modelId="{C354FE2C-CE90-4004-8369-FB19B8BEF60C}" type="pres">
      <dgm:prSet presAssocID="{7D886738-9A37-4FF0-A4E9-A116017DAF28}" presName="sibTrans" presStyleLbl="sibTrans2D1" presStyleIdx="0" presStyleCnt="5"/>
      <dgm:spPr>
        <a:prstGeom prst="leftRightArrow">
          <a:avLst/>
        </a:prstGeom>
      </dgm:spPr>
      <dgm:t>
        <a:bodyPr/>
        <a:lstStyle/>
        <a:p>
          <a:endParaRPr lang="es-EC"/>
        </a:p>
      </dgm:t>
    </dgm:pt>
    <dgm:pt modelId="{A76B527B-7213-470F-9CDC-243B15163A07}" type="pres">
      <dgm:prSet presAssocID="{7D886738-9A37-4FF0-A4E9-A116017DAF28}" presName="connectorText" presStyleLbl="sibTrans2D1" presStyleIdx="0" presStyleCnt="5"/>
      <dgm:spPr/>
      <dgm:t>
        <a:bodyPr/>
        <a:lstStyle/>
        <a:p>
          <a:endParaRPr lang="es-EC"/>
        </a:p>
      </dgm:t>
    </dgm:pt>
    <dgm:pt modelId="{4A56A05D-59D0-4CAA-8291-5BED6F82081E}" type="pres">
      <dgm:prSet presAssocID="{F483CBF9-2663-47DC-A156-9F535EA1D4E3}" presName="node" presStyleLbl="node1" presStyleIdx="1" presStyleCnt="6" custLinFactY="83334" custLinFactNeighborX="8333" custLinFactNeighborY="100000">
        <dgm:presLayoutVars>
          <dgm:bulletEnabled val="1"/>
        </dgm:presLayoutVars>
      </dgm:prSet>
      <dgm:spPr/>
      <dgm:t>
        <a:bodyPr/>
        <a:lstStyle/>
        <a:p>
          <a:endParaRPr lang="es-EC"/>
        </a:p>
      </dgm:t>
    </dgm:pt>
    <dgm:pt modelId="{8AE12B82-89AE-402A-9E03-F1431913F255}" type="pres">
      <dgm:prSet presAssocID="{49B85E62-8433-4263-A94C-B4804B58DE34}" presName="sibTrans" presStyleLbl="sibTrans2D1" presStyleIdx="1" presStyleCnt="5"/>
      <dgm:spPr>
        <a:prstGeom prst="leftRightArrow">
          <a:avLst/>
        </a:prstGeom>
      </dgm:spPr>
      <dgm:t>
        <a:bodyPr/>
        <a:lstStyle/>
        <a:p>
          <a:endParaRPr lang="es-EC"/>
        </a:p>
      </dgm:t>
    </dgm:pt>
    <dgm:pt modelId="{4C61F469-2CC6-4DDB-A73F-2D63A71CC376}" type="pres">
      <dgm:prSet presAssocID="{49B85E62-8433-4263-A94C-B4804B58DE34}" presName="connectorText" presStyleLbl="sibTrans2D1" presStyleIdx="1" presStyleCnt="5"/>
      <dgm:spPr/>
      <dgm:t>
        <a:bodyPr/>
        <a:lstStyle/>
        <a:p>
          <a:endParaRPr lang="es-EC"/>
        </a:p>
      </dgm:t>
    </dgm:pt>
    <dgm:pt modelId="{4FB85932-D3A8-4410-BE29-931F76DD5BCB}" type="pres">
      <dgm:prSet presAssocID="{9FCB9762-877C-4CA9-8B89-F88863B1B985}" presName="node" presStyleLbl="node1" presStyleIdx="2" presStyleCnt="6">
        <dgm:presLayoutVars>
          <dgm:bulletEnabled val="1"/>
        </dgm:presLayoutVars>
      </dgm:prSet>
      <dgm:spPr/>
      <dgm:t>
        <a:bodyPr/>
        <a:lstStyle/>
        <a:p>
          <a:endParaRPr lang="es-EC"/>
        </a:p>
      </dgm:t>
    </dgm:pt>
    <dgm:pt modelId="{38F41DE7-67C1-4732-B6E1-B4CEEB99B407}" type="pres">
      <dgm:prSet presAssocID="{06F1EEF0-3ACD-4326-895D-930E392DD00E}" presName="sibTrans" presStyleLbl="sibTrans2D1" presStyleIdx="2" presStyleCnt="5"/>
      <dgm:spPr>
        <a:prstGeom prst="leftRightArrow">
          <a:avLst/>
        </a:prstGeom>
      </dgm:spPr>
      <dgm:t>
        <a:bodyPr/>
        <a:lstStyle/>
        <a:p>
          <a:endParaRPr lang="es-EC"/>
        </a:p>
      </dgm:t>
    </dgm:pt>
    <dgm:pt modelId="{D2569639-5275-422E-A136-BA7B82F35959}" type="pres">
      <dgm:prSet presAssocID="{06F1EEF0-3ACD-4326-895D-930E392DD00E}" presName="connectorText" presStyleLbl="sibTrans2D1" presStyleIdx="2" presStyleCnt="5"/>
      <dgm:spPr/>
      <dgm:t>
        <a:bodyPr/>
        <a:lstStyle/>
        <a:p>
          <a:endParaRPr lang="es-EC"/>
        </a:p>
      </dgm:t>
    </dgm:pt>
    <dgm:pt modelId="{38ED3B4B-6954-4C04-965C-1C7408148CB7}" type="pres">
      <dgm:prSet presAssocID="{793BD184-BEBF-4FB8-AE36-5604AFB02083}" presName="node" presStyleLbl="node1" presStyleIdx="3" presStyleCnt="6" custLinFactY="88888" custLinFactNeighborY="100000">
        <dgm:presLayoutVars>
          <dgm:bulletEnabled val="1"/>
        </dgm:presLayoutVars>
      </dgm:prSet>
      <dgm:spPr/>
      <dgm:t>
        <a:bodyPr/>
        <a:lstStyle/>
        <a:p>
          <a:endParaRPr lang="es-EC"/>
        </a:p>
      </dgm:t>
    </dgm:pt>
    <dgm:pt modelId="{139FF4E1-AD9E-42BE-944E-8487E1AB475E}" type="pres">
      <dgm:prSet presAssocID="{C6C9EE43-C4A4-4D62-A207-30CCF00FDCFC}" presName="sibTrans" presStyleLbl="sibTrans2D1" presStyleIdx="3" presStyleCnt="5"/>
      <dgm:spPr>
        <a:prstGeom prst="leftRightArrow">
          <a:avLst/>
        </a:prstGeom>
      </dgm:spPr>
      <dgm:t>
        <a:bodyPr/>
        <a:lstStyle/>
        <a:p>
          <a:endParaRPr lang="es-EC"/>
        </a:p>
      </dgm:t>
    </dgm:pt>
    <dgm:pt modelId="{94897DA5-C912-4692-A157-80B1823DD9E6}" type="pres">
      <dgm:prSet presAssocID="{C6C9EE43-C4A4-4D62-A207-30CCF00FDCFC}" presName="connectorText" presStyleLbl="sibTrans2D1" presStyleIdx="3" presStyleCnt="5"/>
      <dgm:spPr/>
      <dgm:t>
        <a:bodyPr/>
        <a:lstStyle/>
        <a:p>
          <a:endParaRPr lang="es-EC"/>
        </a:p>
      </dgm:t>
    </dgm:pt>
    <dgm:pt modelId="{85E06DF9-FE22-42D4-AD3E-5B5783E6D904}" type="pres">
      <dgm:prSet presAssocID="{F2527D41-0F3B-4F2D-B535-DEB5F1EED9B2}" presName="node" presStyleLbl="node1" presStyleIdx="4" presStyleCnt="6" custLinFactNeighborX="-8334" custLinFactNeighborY="11111">
        <dgm:presLayoutVars>
          <dgm:bulletEnabled val="1"/>
        </dgm:presLayoutVars>
      </dgm:prSet>
      <dgm:spPr/>
      <dgm:t>
        <a:bodyPr/>
        <a:lstStyle/>
        <a:p>
          <a:endParaRPr lang="es-EC"/>
        </a:p>
      </dgm:t>
    </dgm:pt>
    <dgm:pt modelId="{9DA59985-BB9B-46CF-9C97-C34C1AF537BB}" type="pres">
      <dgm:prSet presAssocID="{BCB3F450-291A-47D6-B96F-F136135765F8}" presName="sibTrans" presStyleLbl="sibTrans2D1" presStyleIdx="4" presStyleCnt="5"/>
      <dgm:spPr>
        <a:prstGeom prst="leftRightArrow">
          <a:avLst/>
        </a:prstGeom>
      </dgm:spPr>
      <dgm:t>
        <a:bodyPr/>
        <a:lstStyle/>
        <a:p>
          <a:endParaRPr lang="es-EC"/>
        </a:p>
      </dgm:t>
    </dgm:pt>
    <dgm:pt modelId="{AA5D94BB-0FE2-4B8E-815A-254690B67764}" type="pres">
      <dgm:prSet presAssocID="{BCB3F450-291A-47D6-B96F-F136135765F8}" presName="connectorText" presStyleLbl="sibTrans2D1" presStyleIdx="4" presStyleCnt="5"/>
      <dgm:spPr/>
      <dgm:t>
        <a:bodyPr/>
        <a:lstStyle/>
        <a:p>
          <a:endParaRPr lang="es-EC"/>
        </a:p>
      </dgm:t>
    </dgm:pt>
    <dgm:pt modelId="{3A2ACF03-C7D6-46BD-9906-1BC66F7E1EE1}" type="pres">
      <dgm:prSet presAssocID="{A55B290F-12D9-4080-9A28-44E08CC80ED1}" presName="node" presStyleLbl="node1" presStyleIdx="5" presStyleCnt="6" custLinFactY="92591" custLinFactNeighborY="100000">
        <dgm:presLayoutVars>
          <dgm:bulletEnabled val="1"/>
        </dgm:presLayoutVars>
      </dgm:prSet>
      <dgm:spPr/>
      <dgm:t>
        <a:bodyPr/>
        <a:lstStyle/>
        <a:p>
          <a:endParaRPr lang="es-EC"/>
        </a:p>
      </dgm:t>
    </dgm:pt>
  </dgm:ptLst>
  <dgm:cxnLst>
    <dgm:cxn modelId="{C192A982-0701-4A1E-9D90-E3D818614B59}" type="presOf" srcId="{F483CBF9-2663-47DC-A156-9F535EA1D4E3}" destId="{4A56A05D-59D0-4CAA-8291-5BED6F82081E}" srcOrd="0" destOrd="0" presId="urn:microsoft.com/office/officeart/2005/8/layout/process1"/>
    <dgm:cxn modelId="{9F699522-DBA8-4AD3-8739-C44BB8982D1E}" srcId="{033ECC15-AD8B-4A8D-9A06-6748279837D6}" destId="{793BD184-BEBF-4FB8-AE36-5604AFB02083}" srcOrd="3" destOrd="0" parTransId="{821FE076-EAF0-4C74-A07F-09D07D2AFA77}" sibTransId="{C6C9EE43-C4A4-4D62-A207-30CCF00FDCFC}"/>
    <dgm:cxn modelId="{8BD32437-E1D4-4215-B52F-C7AE95020BBB}" srcId="{033ECC15-AD8B-4A8D-9A06-6748279837D6}" destId="{A55B290F-12D9-4080-9A28-44E08CC80ED1}" srcOrd="5" destOrd="0" parTransId="{0AA56874-A52D-4832-A363-E9BC17224958}" sibTransId="{A3E1C328-8AD9-401A-ADEA-03DAB9D006EB}"/>
    <dgm:cxn modelId="{B3DAE1EE-87E8-4AE9-8CEA-DF30C8D53D97}" type="presOf" srcId="{49B85E62-8433-4263-A94C-B4804B58DE34}" destId="{8AE12B82-89AE-402A-9E03-F1431913F255}" srcOrd="0" destOrd="0" presId="urn:microsoft.com/office/officeart/2005/8/layout/process1"/>
    <dgm:cxn modelId="{216ACDF6-911F-4C62-BBBF-D387EB3117EC}" type="presOf" srcId="{F2527D41-0F3B-4F2D-B535-DEB5F1EED9B2}" destId="{85E06DF9-FE22-42D4-AD3E-5B5783E6D904}" srcOrd="0" destOrd="0" presId="urn:microsoft.com/office/officeart/2005/8/layout/process1"/>
    <dgm:cxn modelId="{4BDF6A14-7D7C-43DE-9D06-0A86850571CE}" type="presOf" srcId="{7D886738-9A37-4FF0-A4E9-A116017DAF28}" destId="{A76B527B-7213-470F-9CDC-243B15163A07}" srcOrd="1" destOrd="0" presId="urn:microsoft.com/office/officeart/2005/8/layout/process1"/>
    <dgm:cxn modelId="{0181A1AC-E81D-4F5A-A76F-AB4C1F0353F4}" type="presOf" srcId="{A55B290F-12D9-4080-9A28-44E08CC80ED1}" destId="{3A2ACF03-C7D6-46BD-9906-1BC66F7E1EE1}" srcOrd="0" destOrd="0" presId="urn:microsoft.com/office/officeart/2005/8/layout/process1"/>
    <dgm:cxn modelId="{704664A0-D776-4FA2-8E47-6972211DBB30}" type="presOf" srcId="{C6C9EE43-C4A4-4D62-A207-30CCF00FDCFC}" destId="{139FF4E1-AD9E-42BE-944E-8487E1AB475E}" srcOrd="0" destOrd="0" presId="urn:microsoft.com/office/officeart/2005/8/layout/process1"/>
    <dgm:cxn modelId="{0A1DA047-CC76-4834-A4B8-A595D6A3E9E7}" type="presOf" srcId="{BCB3F450-291A-47D6-B96F-F136135765F8}" destId="{AA5D94BB-0FE2-4B8E-815A-254690B67764}" srcOrd="1" destOrd="0" presId="urn:microsoft.com/office/officeart/2005/8/layout/process1"/>
    <dgm:cxn modelId="{382A357F-2505-4DFA-A9CF-5BDC8D953857}" srcId="{033ECC15-AD8B-4A8D-9A06-6748279837D6}" destId="{F2527D41-0F3B-4F2D-B535-DEB5F1EED9B2}" srcOrd="4" destOrd="0" parTransId="{1A7BA757-99A7-4310-A615-C3FED06A5774}" sibTransId="{BCB3F450-291A-47D6-B96F-F136135765F8}"/>
    <dgm:cxn modelId="{6CCFCC47-7C6A-4234-A4D8-EF468447A9B1}" type="presOf" srcId="{06F1EEF0-3ACD-4326-895D-930E392DD00E}" destId="{38F41DE7-67C1-4732-B6E1-B4CEEB99B407}" srcOrd="0" destOrd="0" presId="urn:microsoft.com/office/officeart/2005/8/layout/process1"/>
    <dgm:cxn modelId="{D7F99FDB-3933-4625-AB4F-3DC37D4F3A89}" type="presOf" srcId="{49B85E62-8433-4263-A94C-B4804B58DE34}" destId="{4C61F469-2CC6-4DDB-A73F-2D63A71CC376}" srcOrd="1" destOrd="0" presId="urn:microsoft.com/office/officeart/2005/8/layout/process1"/>
    <dgm:cxn modelId="{E1822423-6391-41E9-96AD-0D15F5D0E80D}" srcId="{033ECC15-AD8B-4A8D-9A06-6748279837D6}" destId="{E7DF9ADB-5979-48F4-874B-906FDE70E244}" srcOrd="0" destOrd="0" parTransId="{EF0E1644-2210-4C19-875C-D798995911E6}" sibTransId="{7D886738-9A37-4FF0-A4E9-A116017DAF28}"/>
    <dgm:cxn modelId="{DF833B52-C68A-4C8E-9102-5AB3DA25D06C}" type="presOf" srcId="{06F1EEF0-3ACD-4326-895D-930E392DD00E}" destId="{D2569639-5275-422E-A136-BA7B82F35959}" srcOrd="1" destOrd="0" presId="urn:microsoft.com/office/officeart/2005/8/layout/process1"/>
    <dgm:cxn modelId="{69805399-641D-4E58-A32A-B8174EEE7D5A}" type="presOf" srcId="{BCB3F450-291A-47D6-B96F-F136135765F8}" destId="{9DA59985-BB9B-46CF-9C97-C34C1AF537BB}" srcOrd="0" destOrd="0" presId="urn:microsoft.com/office/officeart/2005/8/layout/process1"/>
    <dgm:cxn modelId="{9A82C58E-E2C0-4271-8B74-9BF50B42E822}" type="presOf" srcId="{E7DF9ADB-5979-48F4-874B-906FDE70E244}" destId="{D7937163-A310-4897-9C76-45A4001E6C2B}" srcOrd="0" destOrd="0" presId="urn:microsoft.com/office/officeart/2005/8/layout/process1"/>
    <dgm:cxn modelId="{6E7EB543-5A02-475D-A867-6D96E1FFAF1C}" srcId="{033ECC15-AD8B-4A8D-9A06-6748279837D6}" destId="{9FCB9762-877C-4CA9-8B89-F88863B1B985}" srcOrd="2" destOrd="0" parTransId="{01F6A5E1-2D8E-4CDD-A234-63BC801F37F4}" sibTransId="{06F1EEF0-3ACD-4326-895D-930E392DD00E}"/>
    <dgm:cxn modelId="{FA9D55AD-E475-404E-91D5-2B0D60819374}" type="presOf" srcId="{793BD184-BEBF-4FB8-AE36-5604AFB02083}" destId="{38ED3B4B-6954-4C04-965C-1C7408148CB7}" srcOrd="0" destOrd="0" presId="urn:microsoft.com/office/officeart/2005/8/layout/process1"/>
    <dgm:cxn modelId="{8B161380-2B9E-413F-ABC7-CB19BFC2A62D}" type="presOf" srcId="{9FCB9762-877C-4CA9-8B89-F88863B1B985}" destId="{4FB85932-D3A8-4410-BE29-931F76DD5BCB}" srcOrd="0" destOrd="0" presId="urn:microsoft.com/office/officeart/2005/8/layout/process1"/>
    <dgm:cxn modelId="{70EF406C-05F9-47D5-B446-4CDC1DD68972}" type="presOf" srcId="{7D886738-9A37-4FF0-A4E9-A116017DAF28}" destId="{C354FE2C-CE90-4004-8369-FB19B8BEF60C}" srcOrd="0" destOrd="0" presId="urn:microsoft.com/office/officeart/2005/8/layout/process1"/>
    <dgm:cxn modelId="{D23FD4A2-B66C-4840-8303-905ADFFA5114}" type="presOf" srcId="{C6C9EE43-C4A4-4D62-A207-30CCF00FDCFC}" destId="{94897DA5-C912-4692-A157-80B1823DD9E6}" srcOrd="1" destOrd="0" presId="urn:microsoft.com/office/officeart/2005/8/layout/process1"/>
    <dgm:cxn modelId="{7A67F524-6507-4C30-9DC5-1D0B1FF73B49}" type="presOf" srcId="{033ECC15-AD8B-4A8D-9A06-6748279837D6}" destId="{356D4F8C-2DD9-42C8-BD32-67D51B539B9B}" srcOrd="0" destOrd="0" presId="urn:microsoft.com/office/officeart/2005/8/layout/process1"/>
    <dgm:cxn modelId="{1C859D18-2128-4558-B399-661CBF9D7A37}" srcId="{033ECC15-AD8B-4A8D-9A06-6748279837D6}" destId="{F483CBF9-2663-47DC-A156-9F535EA1D4E3}" srcOrd="1" destOrd="0" parTransId="{D6BD50D0-B822-4A05-9C2D-7F7A9F4542D9}" sibTransId="{49B85E62-8433-4263-A94C-B4804B58DE34}"/>
    <dgm:cxn modelId="{D89826B0-DD23-4F3B-A025-A0E334C1183F}" type="presParOf" srcId="{356D4F8C-2DD9-42C8-BD32-67D51B539B9B}" destId="{D7937163-A310-4897-9C76-45A4001E6C2B}" srcOrd="0" destOrd="0" presId="urn:microsoft.com/office/officeart/2005/8/layout/process1"/>
    <dgm:cxn modelId="{F1C5FF0D-EB64-4C82-AAEC-4AA54145DE68}" type="presParOf" srcId="{356D4F8C-2DD9-42C8-BD32-67D51B539B9B}" destId="{C354FE2C-CE90-4004-8369-FB19B8BEF60C}" srcOrd="1" destOrd="0" presId="urn:microsoft.com/office/officeart/2005/8/layout/process1"/>
    <dgm:cxn modelId="{8D70CAF3-50C2-40A9-A00B-A6F55FE283A4}" type="presParOf" srcId="{C354FE2C-CE90-4004-8369-FB19B8BEF60C}" destId="{A76B527B-7213-470F-9CDC-243B15163A07}" srcOrd="0" destOrd="0" presId="urn:microsoft.com/office/officeart/2005/8/layout/process1"/>
    <dgm:cxn modelId="{1E491D30-84C8-4585-937F-67280937EB53}" type="presParOf" srcId="{356D4F8C-2DD9-42C8-BD32-67D51B539B9B}" destId="{4A56A05D-59D0-4CAA-8291-5BED6F82081E}" srcOrd="2" destOrd="0" presId="urn:microsoft.com/office/officeart/2005/8/layout/process1"/>
    <dgm:cxn modelId="{32B90B92-741E-45E2-AEDF-C49D24170B89}" type="presParOf" srcId="{356D4F8C-2DD9-42C8-BD32-67D51B539B9B}" destId="{8AE12B82-89AE-402A-9E03-F1431913F255}" srcOrd="3" destOrd="0" presId="urn:microsoft.com/office/officeart/2005/8/layout/process1"/>
    <dgm:cxn modelId="{7C637AF2-6FF4-435C-9C7B-18502EAA507E}" type="presParOf" srcId="{8AE12B82-89AE-402A-9E03-F1431913F255}" destId="{4C61F469-2CC6-4DDB-A73F-2D63A71CC376}" srcOrd="0" destOrd="0" presId="urn:microsoft.com/office/officeart/2005/8/layout/process1"/>
    <dgm:cxn modelId="{251FC9B2-9FB5-473A-9361-5F8AA8A0FF45}" type="presParOf" srcId="{356D4F8C-2DD9-42C8-BD32-67D51B539B9B}" destId="{4FB85932-D3A8-4410-BE29-931F76DD5BCB}" srcOrd="4" destOrd="0" presId="urn:microsoft.com/office/officeart/2005/8/layout/process1"/>
    <dgm:cxn modelId="{1FD6AEB5-1CA7-42F6-856E-4A40AB9A5030}" type="presParOf" srcId="{356D4F8C-2DD9-42C8-BD32-67D51B539B9B}" destId="{38F41DE7-67C1-4732-B6E1-B4CEEB99B407}" srcOrd="5" destOrd="0" presId="urn:microsoft.com/office/officeart/2005/8/layout/process1"/>
    <dgm:cxn modelId="{0019CA82-CFAF-4436-ADA0-EA37F67AED3E}" type="presParOf" srcId="{38F41DE7-67C1-4732-B6E1-B4CEEB99B407}" destId="{D2569639-5275-422E-A136-BA7B82F35959}" srcOrd="0" destOrd="0" presId="urn:microsoft.com/office/officeart/2005/8/layout/process1"/>
    <dgm:cxn modelId="{75AC1A80-00CE-4800-9799-FD0FD2255247}" type="presParOf" srcId="{356D4F8C-2DD9-42C8-BD32-67D51B539B9B}" destId="{38ED3B4B-6954-4C04-965C-1C7408148CB7}" srcOrd="6" destOrd="0" presId="urn:microsoft.com/office/officeart/2005/8/layout/process1"/>
    <dgm:cxn modelId="{63512103-F77A-49B0-89A5-3797158C95E7}" type="presParOf" srcId="{356D4F8C-2DD9-42C8-BD32-67D51B539B9B}" destId="{139FF4E1-AD9E-42BE-944E-8487E1AB475E}" srcOrd="7" destOrd="0" presId="urn:microsoft.com/office/officeart/2005/8/layout/process1"/>
    <dgm:cxn modelId="{0BC03442-0ADB-4C27-9A2D-626110E7F9D1}" type="presParOf" srcId="{139FF4E1-AD9E-42BE-944E-8487E1AB475E}" destId="{94897DA5-C912-4692-A157-80B1823DD9E6}" srcOrd="0" destOrd="0" presId="urn:microsoft.com/office/officeart/2005/8/layout/process1"/>
    <dgm:cxn modelId="{F0B1449E-B9B1-42DF-A3FD-19E9E7F3C316}" type="presParOf" srcId="{356D4F8C-2DD9-42C8-BD32-67D51B539B9B}" destId="{85E06DF9-FE22-42D4-AD3E-5B5783E6D904}" srcOrd="8" destOrd="0" presId="urn:microsoft.com/office/officeart/2005/8/layout/process1"/>
    <dgm:cxn modelId="{18C6F066-BF8E-4548-ABAE-309CD227D48A}" type="presParOf" srcId="{356D4F8C-2DD9-42C8-BD32-67D51B539B9B}" destId="{9DA59985-BB9B-46CF-9C97-C34C1AF537BB}" srcOrd="9" destOrd="0" presId="urn:microsoft.com/office/officeart/2005/8/layout/process1"/>
    <dgm:cxn modelId="{E2CCF7A5-CAA5-4F7D-811D-E8CF770063F6}" type="presParOf" srcId="{9DA59985-BB9B-46CF-9C97-C34C1AF537BB}" destId="{AA5D94BB-0FE2-4B8E-815A-254690B67764}" srcOrd="0" destOrd="0" presId="urn:microsoft.com/office/officeart/2005/8/layout/process1"/>
    <dgm:cxn modelId="{D8ED977F-AF9D-415C-923C-A23B7945EA28}" type="presParOf" srcId="{356D4F8C-2DD9-42C8-BD32-67D51B539B9B}" destId="{3A2ACF03-C7D6-46BD-9906-1BC66F7E1EE1}"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37163-A310-4897-9C76-45A4001E6C2B}">
      <dsp:nvSpPr>
        <dsp:cNvPr id="0" name=""/>
        <dsp:cNvSpPr/>
      </dsp:nvSpPr>
      <dsp:spPr>
        <a:xfrm>
          <a:off x="0" y="551765"/>
          <a:ext cx="1200150" cy="7538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a:t>Usuario / Operario</a:t>
          </a:r>
        </a:p>
      </dsp:txBody>
      <dsp:txXfrm>
        <a:off x="22079" y="573844"/>
        <a:ext cx="1155992" cy="709686"/>
      </dsp:txXfrm>
    </dsp:sp>
    <dsp:sp modelId="{C354FE2C-CE90-4004-8369-FB19B8BEF60C}">
      <dsp:nvSpPr>
        <dsp:cNvPr id="0" name=""/>
        <dsp:cNvSpPr/>
      </dsp:nvSpPr>
      <dsp:spPr>
        <a:xfrm rot="1067031">
          <a:off x="1323249" y="1058253"/>
          <a:ext cx="289465" cy="297637"/>
        </a:xfrm>
        <a:prstGeom prst="leftRightArrow">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325324" y="1104519"/>
        <a:ext cx="202626" cy="178583"/>
      </dsp:txXfrm>
    </dsp:sp>
    <dsp:sp modelId="{4A56A05D-59D0-4CAA-8291-5BED6F82081E}">
      <dsp:nvSpPr>
        <dsp:cNvPr id="0" name=""/>
        <dsp:cNvSpPr/>
      </dsp:nvSpPr>
      <dsp:spPr>
        <a:xfrm>
          <a:off x="1720213" y="1103530"/>
          <a:ext cx="1200150" cy="7538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a:t>HMI CAD/CAM</a:t>
          </a:r>
        </a:p>
      </dsp:txBody>
      <dsp:txXfrm>
        <a:off x="1742292" y="1125609"/>
        <a:ext cx="1155992" cy="709686"/>
      </dsp:txXfrm>
    </dsp:sp>
    <dsp:sp modelId="{8AE12B82-89AE-402A-9E03-F1431913F255}">
      <dsp:nvSpPr>
        <dsp:cNvPr id="0" name=""/>
        <dsp:cNvSpPr/>
      </dsp:nvSpPr>
      <dsp:spPr>
        <a:xfrm rot="20484424">
          <a:off x="3023955" y="1053531"/>
          <a:ext cx="246073" cy="297637"/>
        </a:xfrm>
        <a:prstGeom prst="leftRightArrow">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025881" y="1124827"/>
        <a:ext cx="172251" cy="178583"/>
      </dsp:txXfrm>
    </dsp:sp>
    <dsp:sp modelId="{4FB85932-D3A8-4410-BE29-931F76DD5BCB}">
      <dsp:nvSpPr>
        <dsp:cNvPr id="0" name=""/>
        <dsp:cNvSpPr/>
      </dsp:nvSpPr>
      <dsp:spPr>
        <a:xfrm>
          <a:off x="3360419" y="551765"/>
          <a:ext cx="1200150" cy="7538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a:t>Comunicación con Controlador</a:t>
          </a:r>
        </a:p>
      </dsp:txBody>
      <dsp:txXfrm>
        <a:off x="3382498" y="573844"/>
        <a:ext cx="1155992" cy="709686"/>
      </dsp:txXfrm>
    </dsp:sp>
    <dsp:sp modelId="{38F41DE7-67C1-4732-B6E1-B4CEEB99B407}">
      <dsp:nvSpPr>
        <dsp:cNvPr id="0" name=""/>
        <dsp:cNvSpPr/>
      </dsp:nvSpPr>
      <dsp:spPr>
        <a:xfrm rot="1090782">
          <a:off x="4673901" y="1058116"/>
          <a:ext cx="267799" cy="297637"/>
        </a:xfrm>
        <a:prstGeom prst="leftRightArrow">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4675906" y="1105110"/>
        <a:ext cx="187459" cy="178583"/>
      </dsp:txXfrm>
    </dsp:sp>
    <dsp:sp modelId="{38ED3B4B-6954-4C04-965C-1C7408148CB7}">
      <dsp:nvSpPr>
        <dsp:cNvPr id="0" name=""/>
        <dsp:cNvSpPr/>
      </dsp:nvSpPr>
      <dsp:spPr>
        <a:xfrm>
          <a:off x="5040629" y="1103530"/>
          <a:ext cx="1200150" cy="7538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a:t>Drivers de Motores</a:t>
          </a:r>
        </a:p>
      </dsp:txBody>
      <dsp:txXfrm>
        <a:off x="5062708" y="1125609"/>
        <a:ext cx="1155992" cy="709686"/>
      </dsp:txXfrm>
    </dsp:sp>
    <dsp:sp modelId="{139FF4E1-AD9E-42BE-944E-8487E1AB475E}">
      <dsp:nvSpPr>
        <dsp:cNvPr id="0" name=""/>
        <dsp:cNvSpPr/>
      </dsp:nvSpPr>
      <dsp:spPr>
        <a:xfrm rot="20644484">
          <a:off x="6346138" y="1095747"/>
          <a:ext cx="242535" cy="297637"/>
        </a:xfrm>
        <a:prstGeom prst="leftRightArrow">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6347534" y="1165256"/>
        <a:ext cx="169775" cy="178583"/>
      </dsp:txXfrm>
    </dsp:sp>
    <dsp:sp modelId="{85E06DF9-FE22-42D4-AD3E-5B5783E6D904}">
      <dsp:nvSpPr>
        <dsp:cNvPr id="0" name=""/>
        <dsp:cNvSpPr/>
      </dsp:nvSpPr>
      <dsp:spPr>
        <a:xfrm>
          <a:off x="6680831" y="635525"/>
          <a:ext cx="1200150" cy="7538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a:t>Sensores y Actuadores</a:t>
          </a:r>
        </a:p>
      </dsp:txBody>
      <dsp:txXfrm>
        <a:off x="6702910" y="657604"/>
        <a:ext cx="1155992" cy="709686"/>
      </dsp:txXfrm>
    </dsp:sp>
    <dsp:sp modelId="{9DA59985-BB9B-46CF-9C97-C34C1AF537BB}">
      <dsp:nvSpPr>
        <dsp:cNvPr id="0" name=""/>
        <dsp:cNvSpPr/>
      </dsp:nvSpPr>
      <dsp:spPr>
        <a:xfrm rot="913178">
          <a:off x="8005989" y="1099753"/>
          <a:ext cx="285655" cy="297637"/>
        </a:xfrm>
        <a:prstGeom prst="leftRightArrow">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8007492" y="1148032"/>
        <a:ext cx="199959" cy="178583"/>
      </dsp:txXfrm>
    </dsp:sp>
    <dsp:sp modelId="{3A2ACF03-C7D6-46BD-9906-1BC66F7E1EE1}">
      <dsp:nvSpPr>
        <dsp:cNvPr id="0" name=""/>
        <dsp:cNvSpPr/>
      </dsp:nvSpPr>
      <dsp:spPr>
        <a:xfrm>
          <a:off x="8401050" y="1103530"/>
          <a:ext cx="1200150" cy="7538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a:t>Máquina - Herramienta (</a:t>
          </a:r>
          <a:r>
            <a:rPr lang="es-EC" sz="1400" kern="1200" dirty="0" smtClean="0"/>
            <a:t>NCL2000)</a:t>
          </a:r>
          <a:endParaRPr lang="es-EC" sz="1400" kern="1200" dirty="0"/>
        </a:p>
      </dsp:txBody>
      <dsp:txXfrm>
        <a:off x="8423129" y="1125609"/>
        <a:ext cx="1155992" cy="7096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2C671-898D-477F-8802-8F4705163E73}" type="datetimeFigureOut">
              <a:rPr lang="es-EC" smtClean="0"/>
              <a:t>06/01/2015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49FBD-F584-49A5-8538-C5D08C4E1698}" type="slidenum">
              <a:rPr lang="es-EC" smtClean="0"/>
              <a:t>‹Nº›</a:t>
            </a:fld>
            <a:endParaRPr lang="es-EC"/>
          </a:p>
        </p:txBody>
      </p:sp>
    </p:spTree>
    <p:extLst>
      <p:ext uri="{BB962C8B-B14F-4D97-AF65-F5344CB8AC3E}">
        <p14:creationId xmlns:p14="http://schemas.microsoft.com/office/powerpoint/2010/main" val="2867071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C" sz="1200" kern="1200" dirty="0" smtClean="0">
                <a:solidFill>
                  <a:schemeClr val="tx1"/>
                </a:solidFill>
                <a:effectLst/>
                <a:latin typeface="+mn-lt"/>
                <a:ea typeface="+mn-ea"/>
                <a:cs typeface="+mn-cs"/>
              </a:rPr>
              <a:t>F</a:t>
            </a:r>
            <a:r>
              <a:rPr lang="es-EC" sz="1200" kern="1200" baseline="-25000" dirty="0" smtClean="0">
                <a:solidFill>
                  <a:schemeClr val="tx1"/>
                </a:solidFill>
                <a:effectLst/>
                <a:latin typeface="+mn-lt"/>
                <a:ea typeface="+mn-ea"/>
                <a:cs typeface="+mn-cs"/>
              </a:rPr>
              <a:t>CA</a:t>
            </a:r>
            <a:r>
              <a:rPr lang="es-EC" sz="1200" kern="1200" dirty="0" smtClean="0">
                <a:solidFill>
                  <a:schemeClr val="tx1"/>
                </a:solidFill>
                <a:effectLst/>
                <a:latin typeface="+mn-lt"/>
                <a:ea typeface="+mn-ea"/>
                <a:cs typeface="+mn-cs"/>
              </a:rPr>
              <a:t>: Fuerza que ejerce el peso del carro portaherramientas = 28.65 N.</a:t>
            </a:r>
          </a:p>
          <a:p>
            <a:pPr lvl="0"/>
            <a:r>
              <a:rPr lang="es-EC" sz="1200" kern="1200" dirty="0" smtClean="0">
                <a:solidFill>
                  <a:schemeClr val="tx1"/>
                </a:solidFill>
                <a:effectLst/>
                <a:latin typeface="+mn-lt"/>
                <a:ea typeface="+mn-ea"/>
                <a:cs typeface="+mn-cs"/>
              </a:rPr>
              <a:t>F</a:t>
            </a:r>
            <a:r>
              <a:rPr lang="es-EC" sz="1200" kern="1200" baseline="-25000" dirty="0" smtClean="0">
                <a:solidFill>
                  <a:schemeClr val="tx1"/>
                </a:solidFill>
                <a:effectLst/>
                <a:latin typeface="+mn-lt"/>
                <a:ea typeface="+mn-ea"/>
                <a:cs typeface="+mn-cs"/>
              </a:rPr>
              <a:t>M</a:t>
            </a:r>
            <a:r>
              <a:rPr lang="es-EC" sz="1200" kern="1200" dirty="0" smtClean="0">
                <a:solidFill>
                  <a:schemeClr val="tx1"/>
                </a:solidFill>
                <a:effectLst/>
                <a:latin typeface="+mn-lt"/>
                <a:ea typeface="+mn-ea"/>
                <a:cs typeface="+mn-cs"/>
              </a:rPr>
              <a:t>: Fuerza que ejerce el peso del motor (asumimos el peso promedio de motores del mercado 2 kg) = 19.62 N.</a:t>
            </a:r>
          </a:p>
          <a:p>
            <a:pPr lvl="0"/>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T = Torque</a:t>
            </a:r>
          </a:p>
          <a:p>
            <a:pPr lvl="0"/>
            <a:r>
              <a:rPr lang="es-EC" sz="1200" kern="1200" dirty="0" smtClean="0">
                <a:solidFill>
                  <a:schemeClr val="tx1"/>
                </a:solidFill>
                <a:effectLst/>
                <a:latin typeface="+mn-lt"/>
                <a:ea typeface="+mn-ea"/>
                <a:cs typeface="+mn-cs"/>
              </a:rPr>
              <a:t>F</a:t>
            </a:r>
            <a:r>
              <a:rPr lang="es-EC" sz="1200" kern="1200" baseline="-25000" dirty="0" smtClean="0">
                <a:solidFill>
                  <a:schemeClr val="tx1"/>
                </a:solidFill>
                <a:effectLst/>
                <a:latin typeface="+mn-lt"/>
                <a:ea typeface="+mn-ea"/>
                <a:cs typeface="+mn-cs"/>
              </a:rPr>
              <a:t>C</a:t>
            </a:r>
            <a:r>
              <a:rPr lang="es-EC" sz="1200" kern="1200" dirty="0" smtClean="0">
                <a:solidFill>
                  <a:schemeClr val="tx1"/>
                </a:solidFill>
                <a:effectLst/>
                <a:latin typeface="+mn-lt"/>
                <a:ea typeface="+mn-ea"/>
                <a:cs typeface="+mn-cs"/>
              </a:rPr>
              <a:t> = Fuerza de corte (será 85 N puesto que concluimos que la fuerza máxima que soporta la barra es de 135 N)</a:t>
            </a:r>
          </a:p>
          <a:p>
            <a:pPr lvl="0"/>
            <a:r>
              <a:rPr lang="es-EC" sz="1200" kern="1200" dirty="0" smtClean="0">
                <a:solidFill>
                  <a:schemeClr val="tx1"/>
                </a:solidFill>
                <a:effectLst/>
                <a:latin typeface="+mn-lt"/>
                <a:ea typeface="+mn-ea"/>
                <a:cs typeface="+mn-cs"/>
              </a:rPr>
              <a:t>F</a:t>
            </a:r>
            <a:r>
              <a:rPr lang="es-EC" sz="1200" kern="1200" baseline="-25000" dirty="0" smtClean="0">
                <a:solidFill>
                  <a:schemeClr val="tx1"/>
                </a:solidFill>
                <a:effectLst/>
                <a:latin typeface="+mn-lt"/>
                <a:ea typeface="+mn-ea"/>
                <a:cs typeface="+mn-cs"/>
              </a:rPr>
              <a:t>A </a:t>
            </a:r>
            <a:r>
              <a:rPr lang="es-EC" sz="1200" kern="1200" dirty="0" smtClean="0">
                <a:solidFill>
                  <a:schemeClr val="tx1"/>
                </a:solidFill>
                <a:effectLst/>
                <a:latin typeface="+mn-lt"/>
                <a:ea typeface="+mn-ea"/>
                <a:cs typeface="+mn-cs"/>
              </a:rPr>
              <a:t>= Peso del carro portaherramientas</a:t>
            </a:r>
          </a:p>
          <a:p>
            <a:pPr lvl="0"/>
            <a:r>
              <a:rPr lang="es-EC" sz="1200" kern="1200" dirty="0" smtClean="0">
                <a:solidFill>
                  <a:schemeClr val="tx1"/>
                </a:solidFill>
                <a:effectLst/>
                <a:latin typeface="+mn-lt"/>
                <a:ea typeface="+mn-ea"/>
                <a:cs typeface="+mn-cs"/>
              </a:rPr>
              <a:t>D</a:t>
            </a:r>
            <a:r>
              <a:rPr lang="es-EC" sz="1200" kern="1200" baseline="-25000" dirty="0" smtClean="0">
                <a:solidFill>
                  <a:schemeClr val="tx1"/>
                </a:solidFill>
                <a:effectLst/>
                <a:latin typeface="+mn-lt"/>
                <a:ea typeface="+mn-ea"/>
                <a:cs typeface="+mn-cs"/>
              </a:rPr>
              <a:t>m</a:t>
            </a:r>
            <a:r>
              <a:rPr lang="es-EC" sz="1200" kern="1200" dirty="0" smtClean="0">
                <a:solidFill>
                  <a:schemeClr val="tx1"/>
                </a:solidFill>
                <a:effectLst/>
                <a:latin typeface="+mn-lt"/>
                <a:ea typeface="+mn-ea"/>
                <a:cs typeface="+mn-cs"/>
              </a:rPr>
              <a:t> = diámetro medio del tornillo (11 mm)</a:t>
            </a:r>
          </a:p>
          <a:p>
            <a:pPr lvl="0"/>
            <a:r>
              <a:rPr lang="es-EC" sz="1200" kern="1200" dirty="0" smtClean="0">
                <a:solidFill>
                  <a:schemeClr val="tx1"/>
                </a:solidFill>
                <a:effectLst/>
                <a:latin typeface="+mn-lt"/>
                <a:ea typeface="+mn-ea"/>
                <a:cs typeface="+mn-cs"/>
              </a:rPr>
              <a:t>p = paso (3.92 mm) </a:t>
            </a:r>
          </a:p>
          <a:p>
            <a:pPr lvl="0"/>
            <a:r>
              <a:rPr lang="es-EC" sz="1200" kern="1200" dirty="0" smtClean="0">
                <a:solidFill>
                  <a:schemeClr val="tx1"/>
                </a:solidFill>
                <a:effectLst/>
                <a:latin typeface="+mn-lt"/>
                <a:ea typeface="+mn-ea"/>
                <a:cs typeface="+mn-cs"/>
              </a:rPr>
              <a:t>µ = coeficiente de fricción (Acero = 0.15)</a:t>
            </a:r>
          </a:p>
        </p:txBody>
      </p:sp>
      <p:sp>
        <p:nvSpPr>
          <p:cNvPr id="4" name="Marcador de número de diapositiva 3"/>
          <p:cNvSpPr>
            <a:spLocks noGrp="1"/>
          </p:cNvSpPr>
          <p:nvPr>
            <p:ph type="sldNum" sz="quarter" idx="10"/>
          </p:nvPr>
        </p:nvSpPr>
        <p:spPr/>
        <p:txBody>
          <a:bodyPr/>
          <a:lstStyle/>
          <a:p>
            <a:fld id="{9F549FBD-F584-49A5-8538-C5D08C4E1698}" type="slidenum">
              <a:rPr lang="es-EC" smtClean="0"/>
              <a:t>23</a:t>
            </a:fld>
            <a:endParaRPr lang="es-EC"/>
          </a:p>
        </p:txBody>
      </p:sp>
    </p:spTree>
    <p:extLst>
      <p:ext uri="{BB962C8B-B14F-4D97-AF65-F5344CB8AC3E}">
        <p14:creationId xmlns:p14="http://schemas.microsoft.com/office/powerpoint/2010/main" val="3516130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Debido a que el análisis del torque necesario para mover el tornillo se lo realizó para el caso en que se necesita mayor fuerza (eje Z), resulta concluyente el hecho de que será también suficiente para el movimiento en X </a:t>
            </a:r>
            <a:endParaRPr lang="es-EC" dirty="0"/>
          </a:p>
        </p:txBody>
      </p:sp>
      <p:sp>
        <p:nvSpPr>
          <p:cNvPr id="4" name="Marcador de número de diapositiva 3"/>
          <p:cNvSpPr>
            <a:spLocks noGrp="1"/>
          </p:cNvSpPr>
          <p:nvPr>
            <p:ph type="sldNum" sz="quarter" idx="10"/>
          </p:nvPr>
        </p:nvSpPr>
        <p:spPr/>
        <p:txBody>
          <a:bodyPr/>
          <a:lstStyle/>
          <a:p>
            <a:fld id="{9F549FBD-F584-49A5-8538-C5D08C4E1698}" type="slidenum">
              <a:rPr lang="es-EC" smtClean="0"/>
              <a:t>24</a:t>
            </a:fld>
            <a:endParaRPr lang="es-EC"/>
          </a:p>
        </p:txBody>
      </p:sp>
    </p:spTree>
    <p:extLst>
      <p:ext uri="{BB962C8B-B14F-4D97-AF65-F5344CB8AC3E}">
        <p14:creationId xmlns:p14="http://schemas.microsoft.com/office/powerpoint/2010/main" val="413523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 Con estos datos, se concluyó que el cabezal actual no es apto para la colocación de las nuevas piezas</a:t>
            </a:r>
            <a:endParaRPr lang="es-EC" dirty="0"/>
          </a:p>
        </p:txBody>
      </p:sp>
      <p:sp>
        <p:nvSpPr>
          <p:cNvPr id="4" name="Marcador de número de diapositiva 3"/>
          <p:cNvSpPr>
            <a:spLocks noGrp="1"/>
          </p:cNvSpPr>
          <p:nvPr>
            <p:ph type="sldNum" sz="quarter" idx="10"/>
          </p:nvPr>
        </p:nvSpPr>
        <p:spPr/>
        <p:txBody>
          <a:bodyPr/>
          <a:lstStyle/>
          <a:p>
            <a:fld id="{9F549FBD-F584-49A5-8538-C5D08C4E1698}" type="slidenum">
              <a:rPr lang="es-EC" smtClean="0"/>
              <a:t>31</a:t>
            </a:fld>
            <a:endParaRPr lang="es-EC"/>
          </a:p>
        </p:txBody>
      </p:sp>
    </p:spTree>
    <p:extLst>
      <p:ext uri="{BB962C8B-B14F-4D97-AF65-F5344CB8AC3E}">
        <p14:creationId xmlns:p14="http://schemas.microsoft.com/office/powerpoint/2010/main" val="420813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mn-ea"/>
                <a:cs typeface="+mn-cs"/>
              </a:rPr>
              <a:t>Para el movimiento tanto de los motores a paso de los carros X y Z, y el giro del mandril se debe ubicar los pines de pulso y dirección de la respectiva tarjeta que controlará los mismos por medio del puerto paralelo. </a:t>
            </a:r>
          </a:p>
          <a:p>
            <a:endParaRPr lang="es-EC" dirty="0"/>
          </a:p>
        </p:txBody>
      </p:sp>
      <p:sp>
        <p:nvSpPr>
          <p:cNvPr id="4" name="3 Marcador de número de diapositiva"/>
          <p:cNvSpPr>
            <a:spLocks noGrp="1"/>
          </p:cNvSpPr>
          <p:nvPr>
            <p:ph type="sldNum" sz="quarter" idx="10"/>
          </p:nvPr>
        </p:nvSpPr>
        <p:spPr/>
        <p:txBody>
          <a:bodyPr/>
          <a:lstStyle/>
          <a:p>
            <a:fld id="{65AA749C-5D2D-48B3-BB71-DB439576DC72}" type="slidenum">
              <a:rPr lang="es-EC" smtClean="0"/>
              <a:pPr/>
              <a:t>49</a:t>
            </a:fld>
            <a:endParaRPr lang="es-EC"/>
          </a:p>
        </p:txBody>
      </p:sp>
    </p:spTree>
    <p:extLst>
      <p:ext uri="{BB962C8B-B14F-4D97-AF65-F5344CB8AC3E}">
        <p14:creationId xmlns:p14="http://schemas.microsoft.com/office/powerpoint/2010/main" val="1003866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200 pasos pro </a:t>
            </a:r>
            <a:r>
              <a:rPr lang="es-EC" dirty="0" err="1" smtClean="0"/>
              <a:t>revolucion</a:t>
            </a:r>
            <a:r>
              <a:rPr lang="es-EC" baseline="0" dirty="0" smtClean="0"/>
              <a:t> tiene en paso completo es decir en configuración de 1 </a:t>
            </a:r>
            <a:endParaRPr lang="es-EC" dirty="0"/>
          </a:p>
        </p:txBody>
      </p:sp>
      <p:sp>
        <p:nvSpPr>
          <p:cNvPr id="4" name="3 Marcador de número de diapositiva"/>
          <p:cNvSpPr>
            <a:spLocks noGrp="1"/>
          </p:cNvSpPr>
          <p:nvPr>
            <p:ph type="sldNum" sz="quarter" idx="10"/>
          </p:nvPr>
        </p:nvSpPr>
        <p:spPr/>
        <p:txBody>
          <a:bodyPr/>
          <a:lstStyle/>
          <a:p>
            <a:fld id="{65AA749C-5D2D-48B3-BB71-DB439576DC72}" type="slidenum">
              <a:rPr lang="es-EC" smtClean="0"/>
              <a:pPr/>
              <a:t>61</a:t>
            </a:fld>
            <a:endParaRPr lang="es-EC"/>
          </a:p>
        </p:txBody>
      </p:sp>
    </p:spTree>
    <p:extLst>
      <p:ext uri="{BB962C8B-B14F-4D97-AF65-F5344CB8AC3E}">
        <p14:creationId xmlns:p14="http://schemas.microsoft.com/office/powerpoint/2010/main" val="358201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3200</a:t>
            </a:r>
            <a:r>
              <a:rPr lang="es-EC" baseline="0" dirty="0" smtClean="0"/>
              <a:t> pulsos por </a:t>
            </a:r>
            <a:r>
              <a:rPr lang="es-EC" baseline="0" dirty="0" err="1" smtClean="0"/>
              <a:t>revolucion</a:t>
            </a:r>
            <a:r>
              <a:rPr lang="es-EC" baseline="0" dirty="0" smtClean="0"/>
              <a:t>, es que 3200 pulsos  hace en una revolución </a:t>
            </a:r>
          </a:p>
          <a:p>
            <a:r>
              <a:rPr lang="es-EC" baseline="0" dirty="0" smtClean="0"/>
              <a:t>Pero en una </a:t>
            </a:r>
            <a:r>
              <a:rPr lang="es-EC" baseline="0" dirty="0" err="1" smtClean="0"/>
              <a:t>revolucion</a:t>
            </a:r>
            <a:r>
              <a:rPr lang="es-EC" baseline="0" dirty="0" smtClean="0"/>
              <a:t> se mueve 3,92 mm que es el paso del tornillo </a:t>
            </a:r>
          </a:p>
          <a:p>
            <a:r>
              <a:rPr lang="es-EC" baseline="0" dirty="0" smtClean="0"/>
              <a:t>Entonces en </a:t>
            </a:r>
            <a:r>
              <a:rPr lang="es-EC" baseline="0" dirty="0" err="1" smtClean="0"/>
              <a:t>steps</a:t>
            </a:r>
            <a:r>
              <a:rPr lang="es-EC" baseline="0" dirty="0" smtClean="0"/>
              <a:t> per </a:t>
            </a:r>
            <a:r>
              <a:rPr lang="es-EC" baseline="0" dirty="0" err="1" smtClean="0"/>
              <a:t>unit</a:t>
            </a:r>
            <a:r>
              <a:rPr lang="es-EC" baseline="0" dirty="0" smtClean="0"/>
              <a:t> se necesita los pasos por unidad, que en este caso es pasos por mm</a:t>
            </a:r>
            <a:endParaRPr lang="es-EC" dirty="0"/>
          </a:p>
        </p:txBody>
      </p:sp>
      <p:sp>
        <p:nvSpPr>
          <p:cNvPr id="4" name="3 Marcador de número de diapositiva"/>
          <p:cNvSpPr>
            <a:spLocks noGrp="1"/>
          </p:cNvSpPr>
          <p:nvPr>
            <p:ph type="sldNum" sz="quarter" idx="10"/>
          </p:nvPr>
        </p:nvSpPr>
        <p:spPr/>
        <p:txBody>
          <a:bodyPr/>
          <a:lstStyle/>
          <a:p>
            <a:fld id="{65AA749C-5D2D-48B3-BB71-DB439576DC72}" type="slidenum">
              <a:rPr lang="es-EC" smtClean="0"/>
              <a:pPr/>
              <a:t>62</a:t>
            </a:fld>
            <a:endParaRPr lang="es-EC"/>
          </a:p>
        </p:txBody>
      </p:sp>
    </p:spTree>
    <p:extLst>
      <p:ext uri="{BB962C8B-B14F-4D97-AF65-F5344CB8AC3E}">
        <p14:creationId xmlns:p14="http://schemas.microsoft.com/office/powerpoint/2010/main" val="3655057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Este</a:t>
            </a:r>
            <a:r>
              <a:rPr lang="es-EC" baseline="0" dirty="0" smtClean="0"/>
              <a:t> valor de 700 va al driver y el driver es el que genera el desplazamiento</a:t>
            </a:r>
          </a:p>
          <a:p>
            <a:r>
              <a:rPr lang="es-EC" baseline="0" dirty="0" smtClean="0"/>
              <a:t>MEDIANTE EL STEP PER UNIT  valores que restan SE  generan por default en el motor tuning</a:t>
            </a:r>
            <a:endParaRPr lang="es-EC" dirty="0"/>
          </a:p>
        </p:txBody>
      </p:sp>
      <p:sp>
        <p:nvSpPr>
          <p:cNvPr id="4" name="3 Marcador de número de diapositiva"/>
          <p:cNvSpPr>
            <a:spLocks noGrp="1"/>
          </p:cNvSpPr>
          <p:nvPr>
            <p:ph type="sldNum" sz="quarter" idx="10"/>
          </p:nvPr>
        </p:nvSpPr>
        <p:spPr/>
        <p:txBody>
          <a:bodyPr/>
          <a:lstStyle/>
          <a:p>
            <a:fld id="{65AA749C-5D2D-48B3-BB71-DB439576DC72}" type="slidenum">
              <a:rPr lang="es-EC" smtClean="0"/>
              <a:pPr/>
              <a:t>63</a:t>
            </a:fld>
            <a:endParaRPr lang="es-EC"/>
          </a:p>
        </p:txBody>
      </p:sp>
    </p:spTree>
    <p:extLst>
      <p:ext uri="{BB962C8B-B14F-4D97-AF65-F5344CB8AC3E}">
        <p14:creationId xmlns:p14="http://schemas.microsoft.com/office/powerpoint/2010/main" val="337715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F26F10B5-9131-4F9E-BAE1-23A1C0B36AA8}" type="datetimeFigureOut">
              <a:rPr lang="es-EC" smtClean="0"/>
              <a:t>06/01/2015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30722217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F26F10B5-9131-4F9E-BAE1-23A1C0B36AA8}" type="datetimeFigureOut">
              <a:rPr lang="es-EC" smtClean="0"/>
              <a:t>06/01/2015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50174817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F26F10B5-9131-4F9E-BAE1-23A1C0B36AA8}" type="datetimeFigureOut">
              <a:rPr lang="es-EC" smtClean="0"/>
              <a:t>06/01/2015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162682138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F26F10B5-9131-4F9E-BAE1-23A1C0B36AA8}" type="datetimeFigureOut">
              <a:rPr lang="es-EC" smtClean="0"/>
              <a:t>06/01/2015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261502782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26F10B5-9131-4F9E-BAE1-23A1C0B36AA8}" type="datetimeFigureOut">
              <a:rPr lang="es-EC" smtClean="0"/>
              <a:t>06/01/2015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83859204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F26F10B5-9131-4F9E-BAE1-23A1C0B36AA8}" type="datetimeFigureOut">
              <a:rPr lang="es-EC" smtClean="0"/>
              <a:t>06/01/2015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31964275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F26F10B5-9131-4F9E-BAE1-23A1C0B36AA8}" type="datetimeFigureOut">
              <a:rPr lang="es-EC" smtClean="0"/>
              <a:t>06/01/2015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368161044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F26F10B5-9131-4F9E-BAE1-23A1C0B36AA8}" type="datetimeFigureOut">
              <a:rPr lang="es-EC" smtClean="0"/>
              <a:t>06/01/2015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16281820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26F10B5-9131-4F9E-BAE1-23A1C0B36AA8}" type="datetimeFigureOut">
              <a:rPr lang="es-EC" smtClean="0"/>
              <a:t>06/01/2015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92979562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26F10B5-9131-4F9E-BAE1-23A1C0B36AA8}" type="datetimeFigureOut">
              <a:rPr lang="es-EC" smtClean="0"/>
              <a:t>06/01/2015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22110171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26F10B5-9131-4F9E-BAE1-23A1C0B36AA8}" type="datetimeFigureOut">
              <a:rPr lang="es-EC" smtClean="0"/>
              <a:t>06/01/2015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8006020-0A47-4DF2-AB42-283A5AF5422B}" type="slidenum">
              <a:rPr lang="es-EC" smtClean="0"/>
              <a:t>‹Nº›</a:t>
            </a:fld>
            <a:endParaRPr lang="es-EC"/>
          </a:p>
        </p:txBody>
      </p:sp>
    </p:spTree>
    <p:extLst>
      <p:ext uri="{BB962C8B-B14F-4D97-AF65-F5344CB8AC3E}">
        <p14:creationId xmlns:p14="http://schemas.microsoft.com/office/powerpoint/2010/main" val="332564262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F10B5-9131-4F9E-BAE1-23A1C0B36AA8}" type="datetimeFigureOut">
              <a:rPr lang="es-EC" smtClean="0"/>
              <a:t>06/01/2015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06020-0A47-4DF2-AB42-283A5AF5422B}" type="slidenum">
              <a:rPr lang="es-EC" smtClean="0"/>
              <a:t>‹Nº›</a:t>
            </a:fld>
            <a:endParaRPr lang="es-EC"/>
          </a:p>
        </p:txBody>
      </p:sp>
    </p:spTree>
    <p:extLst>
      <p:ext uri="{BB962C8B-B14F-4D97-AF65-F5344CB8AC3E}">
        <p14:creationId xmlns:p14="http://schemas.microsoft.com/office/powerpoint/2010/main" val="4186453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Desktop/Tesis%20imprimir%20final/Anexo%20D/Hoja%20de%20procesos%20base%20de%20cabezal.pdf"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Desktop/Tesis%20imprimir%20final/Anexo%20D/Hoja%20de%20procesos%20placa%20acople%20motor.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2.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5.png"/><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Desktop/Tesis%20imprimir%20final/Anexo%20E.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7085058"/>
          </a:xfrm>
          <a:prstGeom prst="rect">
            <a:avLst/>
          </a:prstGeom>
        </p:spPr>
      </p:pic>
      <p:sp>
        <p:nvSpPr>
          <p:cNvPr id="4" name="1 CuadroTexto"/>
          <p:cNvSpPr txBox="1"/>
          <p:nvPr/>
        </p:nvSpPr>
        <p:spPr>
          <a:xfrm>
            <a:off x="1577332" y="1386825"/>
            <a:ext cx="10480690" cy="1200329"/>
          </a:xfrm>
          <a:prstGeom prst="rect">
            <a:avLst/>
          </a:prstGeom>
          <a:noFill/>
        </p:spPr>
        <p:txBody>
          <a:bodyPr wrap="none">
            <a:spAutoFit/>
          </a:bodyPr>
          <a:lstStyle/>
          <a:p>
            <a:pPr algn="ctr">
              <a:defRPr/>
            </a:pPr>
            <a:r>
              <a:rPr lang="es-EC" sz="2400" b="1" dirty="0">
                <a:latin typeface="+mj-lt"/>
              </a:rPr>
              <a:t>“REPOTENCIACIÓN, MODERNIZACIÓN E IMPLEMENTACIÓN DE TAREAS DE ROSCADO </a:t>
            </a:r>
            <a:endParaRPr lang="es-EC" sz="2400" b="1" dirty="0" smtClean="0">
              <a:latin typeface="+mj-lt"/>
            </a:endParaRPr>
          </a:p>
          <a:p>
            <a:pPr algn="ctr">
              <a:defRPr/>
            </a:pPr>
            <a:r>
              <a:rPr lang="es-EC" sz="2400" b="1" dirty="0" smtClean="0">
                <a:latin typeface="+mj-lt"/>
              </a:rPr>
              <a:t>DEL </a:t>
            </a:r>
            <a:r>
              <a:rPr lang="es-EC" sz="2400" b="1" dirty="0">
                <a:latin typeface="+mj-lt"/>
              </a:rPr>
              <a:t>TORNO NCL 2000 DEL LABORATORIO DE CAD/CAM DE LA ESCUELA POLITÉCNICA </a:t>
            </a:r>
            <a:endParaRPr lang="es-EC" sz="2400" b="1" dirty="0" smtClean="0">
              <a:latin typeface="+mj-lt"/>
            </a:endParaRPr>
          </a:p>
          <a:p>
            <a:pPr algn="ctr">
              <a:defRPr/>
            </a:pPr>
            <a:r>
              <a:rPr lang="es-EC" sz="2400" b="1" dirty="0" smtClean="0">
                <a:latin typeface="+mj-lt"/>
              </a:rPr>
              <a:t>DEL EJÉRCITO MEDIANTE </a:t>
            </a:r>
            <a:r>
              <a:rPr lang="es-EC" sz="2400" b="1" dirty="0">
                <a:latin typeface="+mj-lt"/>
              </a:rPr>
              <a:t>CONTROL NUMÉRICO COMPUTARIZADO”</a:t>
            </a:r>
          </a:p>
        </p:txBody>
      </p:sp>
      <p:sp>
        <p:nvSpPr>
          <p:cNvPr id="5" name="2 CuadroTexto"/>
          <p:cNvSpPr txBox="1"/>
          <p:nvPr/>
        </p:nvSpPr>
        <p:spPr>
          <a:xfrm>
            <a:off x="4465807" y="2713559"/>
            <a:ext cx="5114925" cy="646112"/>
          </a:xfrm>
          <a:prstGeom prst="rect">
            <a:avLst/>
          </a:prstGeom>
          <a:noFill/>
        </p:spPr>
        <p:txBody>
          <a:bodyPr wrap="none">
            <a:spAutoFit/>
          </a:bodyPr>
          <a:lstStyle/>
          <a:p>
            <a:pPr algn="ctr">
              <a:defRPr/>
            </a:pPr>
            <a:r>
              <a:rPr lang="es-EC" b="1" dirty="0">
                <a:latin typeface="+mn-lt"/>
              </a:rPr>
              <a:t>PROYECTO PREVIO A LA OBTENCIÓN DEL TÍTULO DE</a:t>
            </a:r>
          </a:p>
          <a:p>
            <a:pPr algn="ctr">
              <a:defRPr/>
            </a:pPr>
            <a:r>
              <a:rPr lang="es-EC" b="1" dirty="0">
                <a:latin typeface="+mn-lt"/>
              </a:rPr>
              <a:t>INGENIERO EN MECATRÓNICO</a:t>
            </a:r>
          </a:p>
        </p:txBody>
      </p:sp>
      <p:sp>
        <p:nvSpPr>
          <p:cNvPr id="6" name="5 CuadroTexto"/>
          <p:cNvSpPr txBox="1"/>
          <p:nvPr/>
        </p:nvSpPr>
        <p:spPr>
          <a:xfrm>
            <a:off x="4076180" y="3436563"/>
            <a:ext cx="5894178" cy="923330"/>
          </a:xfrm>
          <a:prstGeom prst="rect">
            <a:avLst/>
          </a:prstGeom>
          <a:noFill/>
        </p:spPr>
        <p:txBody>
          <a:bodyPr wrap="none">
            <a:spAutoFit/>
          </a:bodyPr>
          <a:lstStyle/>
          <a:p>
            <a:pPr>
              <a:lnSpc>
                <a:spcPct val="150000"/>
              </a:lnSpc>
              <a:defRPr/>
            </a:pPr>
            <a:r>
              <a:rPr lang="es-EC" b="1" dirty="0">
                <a:latin typeface="+mn-lt"/>
              </a:rPr>
              <a:t>REALIZADO POR:       </a:t>
            </a:r>
            <a:r>
              <a:rPr lang="es-EC" b="1" dirty="0" smtClean="0">
                <a:latin typeface="+mn-lt"/>
              </a:rPr>
              <a:t>PABLO SEBASTIÁN AYALA GUAYASAMÍN</a:t>
            </a:r>
            <a:endParaRPr lang="es-EC" b="1" dirty="0">
              <a:latin typeface="+mn-lt"/>
            </a:endParaRPr>
          </a:p>
          <a:p>
            <a:pPr>
              <a:lnSpc>
                <a:spcPct val="150000"/>
              </a:lnSpc>
              <a:defRPr/>
            </a:pPr>
            <a:r>
              <a:rPr lang="es-EC" b="1" dirty="0">
                <a:latin typeface="+mn-lt"/>
              </a:rPr>
              <a:t>		 </a:t>
            </a:r>
            <a:r>
              <a:rPr lang="es-EC" b="1" dirty="0" smtClean="0">
                <a:latin typeface="+mn-lt"/>
              </a:rPr>
              <a:t>  </a:t>
            </a:r>
            <a:r>
              <a:rPr lang="es-EC" b="1" dirty="0" smtClean="0"/>
              <a:t>JUAN SEBASTIÁN DÍAZ CABRERA</a:t>
            </a:r>
            <a:endParaRPr lang="es-EC" b="1" dirty="0">
              <a:latin typeface="+mn-lt"/>
            </a:endParaRPr>
          </a:p>
        </p:txBody>
      </p:sp>
      <p:sp>
        <p:nvSpPr>
          <p:cNvPr id="7" name="6 CuadroTexto"/>
          <p:cNvSpPr txBox="1"/>
          <p:nvPr/>
        </p:nvSpPr>
        <p:spPr>
          <a:xfrm>
            <a:off x="5180364" y="4436785"/>
            <a:ext cx="4028154" cy="923330"/>
          </a:xfrm>
          <a:prstGeom prst="rect">
            <a:avLst/>
          </a:prstGeom>
          <a:noFill/>
        </p:spPr>
        <p:txBody>
          <a:bodyPr wrap="none">
            <a:spAutoFit/>
          </a:bodyPr>
          <a:lstStyle/>
          <a:p>
            <a:pPr>
              <a:lnSpc>
                <a:spcPct val="150000"/>
              </a:lnSpc>
              <a:defRPr/>
            </a:pPr>
            <a:r>
              <a:rPr lang="es-EC" b="1" dirty="0">
                <a:latin typeface="+mn-lt"/>
              </a:rPr>
              <a:t>DIRECTOR: ING. </a:t>
            </a:r>
            <a:r>
              <a:rPr lang="es-EC" b="1" dirty="0" smtClean="0">
                <a:latin typeface="+mn-lt"/>
              </a:rPr>
              <a:t>BORYS CULQUI</a:t>
            </a:r>
            <a:endParaRPr lang="es-EC" b="1" dirty="0">
              <a:latin typeface="+mn-lt"/>
            </a:endParaRPr>
          </a:p>
          <a:p>
            <a:pPr>
              <a:lnSpc>
                <a:spcPct val="150000"/>
              </a:lnSpc>
              <a:defRPr/>
            </a:pPr>
            <a:r>
              <a:rPr lang="es-EC" b="1" dirty="0">
                <a:latin typeface="+mn-lt"/>
              </a:rPr>
              <a:t>CODIRECTOR: ING. </a:t>
            </a:r>
            <a:r>
              <a:rPr lang="es-EC" b="1" dirty="0" smtClean="0">
                <a:latin typeface="+mn-lt"/>
              </a:rPr>
              <a:t>FERNANDO OLMEDO</a:t>
            </a:r>
            <a:endParaRPr lang="es-EC" b="1" dirty="0">
              <a:latin typeface="+mn-lt"/>
            </a:endParaRPr>
          </a:p>
        </p:txBody>
      </p:sp>
    </p:spTree>
    <p:extLst>
      <p:ext uri="{BB962C8B-B14F-4D97-AF65-F5344CB8AC3E}">
        <p14:creationId xmlns:p14="http://schemas.microsoft.com/office/powerpoint/2010/main" val="303650909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0715" y="-24295"/>
            <a:ext cx="12171285" cy="6906589"/>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3628601530"/>
              </p:ext>
            </p:extLst>
          </p:nvPr>
        </p:nvGraphicFramePr>
        <p:xfrm>
          <a:off x="2178453" y="646166"/>
          <a:ext cx="8424936" cy="5092784"/>
        </p:xfrm>
        <a:graphic>
          <a:graphicData uri="http://schemas.openxmlformats.org/drawingml/2006/table">
            <a:tbl>
              <a:tblPr firstRow="1" bandRow="1">
                <a:tableStyleId>{912C8C85-51F0-491E-9774-3900AFEF0FD7}</a:tableStyleId>
              </a:tblPr>
              <a:tblGrid>
                <a:gridCol w="3600400"/>
                <a:gridCol w="2016224"/>
                <a:gridCol w="2808312"/>
              </a:tblGrid>
              <a:tr h="319438">
                <a:tc>
                  <a:txBody>
                    <a:bodyPr/>
                    <a:lstStyle/>
                    <a:p>
                      <a:pPr algn="ctr"/>
                      <a:r>
                        <a:rPr lang="es-EC" sz="1400" dirty="0" smtClean="0"/>
                        <a:t>ELEMENTO</a:t>
                      </a:r>
                      <a:endParaRPr lang="es-EC" sz="1400" dirty="0"/>
                    </a:p>
                  </a:txBody>
                  <a:tcPr anchor="ctr"/>
                </a:tc>
                <a:tc>
                  <a:txBody>
                    <a:bodyPr/>
                    <a:lstStyle/>
                    <a:p>
                      <a:pPr algn="ctr"/>
                      <a:r>
                        <a:rPr lang="es-EC" sz="1400" dirty="0" smtClean="0"/>
                        <a:t>PRUEBA </a:t>
                      </a:r>
                      <a:endParaRPr lang="es-EC" sz="1400" dirty="0"/>
                    </a:p>
                  </a:txBody>
                  <a:tcPr anchor="ctr"/>
                </a:tc>
                <a:tc>
                  <a:txBody>
                    <a:bodyPr/>
                    <a:lstStyle/>
                    <a:p>
                      <a:pPr algn="ctr"/>
                      <a:r>
                        <a:rPr lang="es-EC" sz="1400" dirty="0" smtClean="0"/>
                        <a:t>ANÁLISI</a:t>
                      </a:r>
                      <a:r>
                        <a:rPr lang="es-EC" sz="1400" baseline="0" dirty="0" smtClean="0"/>
                        <a:t>S</a:t>
                      </a:r>
                      <a:endParaRPr lang="es-EC" sz="1400" dirty="0"/>
                    </a:p>
                  </a:txBody>
                  <a:tcPr anchor="ctr"/>
                </a:tc>
              </a:tr>
              <a:tr h="2401245">
                <a:tc>
                  <a:txBody>
                    <a:bodyPr/>
                    <a:lstStyle/>
                    <a:p>
                      <a:pPr algn="ctr"/>
                      <a:r>
                        <a:rPr lang="es-EC" sz="1100" dirty="0" smtClean="0">
                          <a:effectLst>
                            <a:outerShdw blurRad="38100" dist="38100" dir="2700000" algn="tl">
                              <a:srgbClr val="000000">
                                <a:alpha val="43137"/>
                              </a:srgbClr>
                            </a:outerShdw>
                          </a:effectLst>
                        </a:rPr>
                        <a:t>CARRO</a:t>
                      </a:r>
                      <a:r>
                        <a:rPr lang="es-EC" sz="1100" baseline="0" dirty="0" smtClean="0">
                          <a:effectLst>
                            <a:outerShdw blurRad="38100" dist="38100" dir="2700000" algn="tl">
                              <a:srgbClr val="000000">
                                <a:alpha val="43137"/>
                              </a:srgbClr>
                            </a:outerShdw>
                          </a:effectLst>
                        </a:rPr>
                        <a:t> LONGITUDINAL  Y CARRO TRANSVERSAL </a:t>
                      </a:r>
                      <a:endParaRPr lang="es-EC" sz="1400" dirty="0" smtClean="0"/>
                    </a:p>
                    <a:p>
                      <a:pPr algn="ctr"/>
                      <a:endParaRPr lang="es-EC" sz="1400" dirty="0" smtClean="0"/>
                    </a:p>
                    <a:p>
                      <a:pPr algn="ctr"/>
                      <a:endParaRPr lang="es-EC" sz="1400" dirty="0" smtClean="0"/>
                    </a:p>
                    <a:p>
                      <a:pPr algn="ctr"/>
                      <a:endParaRPr lang="es-EC" sz="1400" dirty="0" smtClean="0"/>
                    </a:p>
                    <a:p>
                      <a:pPr algn="ctr"/>
                      <a:endParaRPr lang="es-EC" sz="1400" dirty="0" smtClean="0"/>
                    </a:p>
                    <a:p>
                      <a:pPr algn="ctr"/>
                      <a:endParaRPr lang="es-EC" sz="1400" dirty="0" smtClean="0"/>
                    </a:p>
                    <a:p>
                      <a:pPr algn="ctr"/>
                      <a:endParaRPr lang="es-EC" sz="1400" dirty="0" smtClean="0"/>
                    </a:p>
                    <a:p>
                      <a:pPr algn="ctr"/>
                      <a:endParaRPr lang="es-EC" sz="1400" dirty="0" smtClean="0"/>
                    </a:p>
                    <a:p>
                      <a:pPr algn="ctr"/>
                      <a:endParaRPr lang="es-EC" sz="1400" dirty="0" smtClean="0"/>
                    </a:p>
                    <a:p>
                      <a:pPr algn="ctr"/>
                      <a:endParaRPr lang="es-EC" sz="1400" dirty="0" smtClean="0"/>
                    </a:p>
                  </a:txBody>
                  <a:tcPr anchor="ctr"/>
                </a:tc>
                <a:tc>
                  <a:txBody>
                    <a:bodyPr/>
                    <a:lstStyle/>
                    <a:p>
                      <a:pPr algn="ctr"/>
                      <a:r>
                        <a:rPr lang="es-EC" sz="1400" dirty="0" smtClean="0"/>
                        <a:t>Sujeción</a:t>
                      </a:r>
                      <a:r>
                        <a:rPr lang="es-EC" sz="1400" baseline="0" dirty="0" smtClean="0"/>
                        <a:t> </a:t>
                      </a:r>
                      <a:r>
                        <a:rPr lang="es-EC" sz="1400" baseline="0" dirty="0" smtClean="0"/>
                        <a:t>de carro  y movimiento manual del tornillo en ambos casos </a:t>
                      </a:r>
                      <a:endParaRPr lang="es-EC" sz="1400" dirty="0"/>
                    </a:p>
                  </a:txBody>
                  <a:tcPr anchor="ctr"/>
                </a:tc>
                <a:tc>
                  <a:txBody>
                    <a:bodyPr/>
                    <a:lstStyle/>
                    <a:p>
                      <a:pPr algn="ctr"/>
                      <a:r>
                        <a:rPr lang="es-EC" sz="1400" dirty="0" smtClean="0"/>
                        <a:t>Desplazamiento </a:t>
                      </a:r>
                      <a:r>
                        <a:rPr lang="es-EC" sz="1400" dirty="0" smtClean="0"/>
                        <a:t>de 0,00 mm</a:t>
                      </a:r>
                      <a:endParaRPr lang="es-EC" sz="1400" dirty="0"/>
                    </a:p>
                  </a:txBody>
                  <a:tcPr anchor="ctr"/>
                </a:tc>
              </a:tr>
              <a:tr h="2372101">
                <a:tc>
                  <a:txBody>
                    <a:bodyPr/>
                    <a:lstStyle/>
                    <a:p>
                      <a:pPr algn="ctr"/>
                      <a:r>
                        <a:rPr lang="es-EC" sz="1100" dirty="0" smtClean="0">
                          <a:effectLst>
                            <a:outerShdw blurRad="38100" dist="38100" dir="2700000" algn="tl">
                              <a:srgbClr val="000000">
                                <a:alpha val="43137"/>
                              </a:srgbClr>
                            </a:outerShdw>
                          </a:effectLst>
                        </a:rPr>
                        <a:t>TORNILLOS DE BOLAS  LONGITDINAL Y TRANSVERSAL </a:t>
                      </a:r>
                    </a:p>
                    <a:p>
                      <a:pPr algn="ctr"/>
                      <a:endParaRPr lang="es-EC" sz="1400" dirty="0" smtClean="0"/>
                    </a:p>
                    <a:p>
                      <a:pPr algn="ctr"/>
                      <a:endParaRPr lang="es-EC" sz="1400" dirty="0" smtClean="0"/>
                    </a:p>
                    <a:p>
                      <a:pPr algn="ctr"/>
                      <a:endParaRPr lang="es-EC" sz="1400" dirty="0" smtClean="0"/>
                    </a:p>
                    <a:p>
                      <a:pPr algn="ctr"/>
                      <a:endParaRPr lang="es-EC" sz="1400" dirty="0" smtClean="0"/>
                    </a:p>
                    <a:p>
                      <a:pPr algn="ctr"/>
                      <a:endParaRPr lang="es-EC" sz="1400" dirty="0" smtClean="0"/>
                    </a:p>
                    <a:p>
                      <a:pPr algn="ctr"/>
                      <a:endParaRPr lang="es-EC" sz="1400" dirty="0" smtClean="0"/>
                    </a:p>
                    <a:p>
                      <a:pPr algn="ctr"/>
                      <a:endParaRPr lang="es-EC" sz="1400" dirty="0"/>
                    </a:p>
                  </a:txBody>
                  <a:tcPr anchor="ctr"/>
                </a:tc>
                <a:tc>
                  <a:txBody>
                    <a:bodyPr/>
                    <a:lstStyle/>
                    <a:p>
                      <a:pPr algn="ctr"/>
                      <a:r>
                        <a:rPr lang="es-EC" sz="1400" dirty="0" smtClean="0"/>
                        <a:t>Energización</a:t>
                      </a:r>
                      <a:r>
                        <a:rPr lang="es-EC" sz="1400" baseline="0" dirty="0" smtClean="0"/>
                        <a:t> </a:t>
                      </a:r>
                      <a:r>
                        <a:rPr lang="es-EC" sz="1400" baseline="0" dirty="0" smtClean="0"/>
                        <a:t>del motor DC del mecanismo </a:t>
                      </a:r>
                      <a:r>
                        <a:rPr lang="es-EC" sz="1400" baseline="0" dirty="0" smtClean="0"/>
                        <a:t>respectivamente</a:t>
                      </a:r>
                      <a:endParaRPr lang="es-EC" sz="1400" baseline="0" dirty="0" smtClean="0"/>
                    </a:p>
                  </a:txBody>
                  <a:tcPr anchor="ctr"/>
                </a:tc>
                <a:tc>
                  <a:txBody>
                    <a:bodyPr/>
                    <a:lstStyle/>
                    <a:p>
                      <a:pPr algn="ctr"/>
                      <a:r>
                        <a:rPr lang="es-EC" sz="1400" dirty="0" smtClean="0"/>
                        <a:t> </a:t>
                      </a:r>
                      <a:r>
                        <a:rPr lang="es-EC" sz="1400" dirty="0" smtClean="0"/>
                        <a:t>Corriente 0,0</a:t>
                      </a:r>
                      <a:r>
                        <a:rPr lang="es-EC" sz="1400" baseline="0" dirty="0" smtClean="0"/>
                        <a:t> A, no presenta movimiento </a:t>
                      </a:r>
                      <a:r>
                        <a:rPr lang="es-EC" sz="1400" dirty="0" smtClean="0"/>
                        <a:t> </a:t>
                      </a:r>
                    </a:p>
                    <a:p>
                      <a:pPr algn="ctr"/>
                      <a:endParaRPr lang="es-EC" sz="1400" dirty="0" smtClean="0"/>
                    </a:p>
                    <a:p>
                      <a:pPr algn="ctr"/>
                      <a:endParaRPr lang="es-EC" sz="1400" dirty="0" smtClean="0"/>
                    </a:p>
                    <a:p>
                      <a:pPr algn="ctr"/>
                      <a:r>
                        <a:rPr lang="es-EC" sz="1400" dirty="0" smtClean="0"/>
                        <a:t>El tornillo de bolas al desplazarse</a:t>
                      </a:r>
                      <a:r>
                        <a:rPr lang="es-EC" sz="1400" baseline="0" dirty="0" smtClean="0"/>
                        <a:t> manualmente no </a:t>
                      </a:r>
                      <a:r>
                        <a:rPr lang="es-EC" sz="1400" dirty="0" smtClean="0"/>
                        <a:t>presenta problemas. Desplazamiento lineal correcto </a:t>
                      </a:r>
                      <a:r>
                        <a:rPr lang="es-EC" sz="1400" baseline="0" dirty="0" smtClean="0"/>
                        <a:t> </a:t>
                      </a:r>
                      <a:endParaRPr lang="es-EC" sz="1400" dirty="0"/>
                    </a:p>
                  </a:txBody>
                  <a:tcPr anchor="ctr"/>
                </a:tc>
              </a:tr>
            </a:tbl>
          </a:graphicData>
        </a:graphic>
      </p:graphicFrame>
      <p:pic>
        <p:nvPicPr>
          <p:cNvPr id="6" name="Imagen 12" descr="D:\BackUp\10mo\Diseno_MEcatronico\torno cnc fotos\02052011080.jpg"/>
          <p:cNvPicPr>
            <a:picLocks noChangeAspect="1" noChangeArrowheads="1"/>
          </p:cNvPicPr>
          <p:nvPr/>
        </p:nvPicPr>
        <p:blipFill>
          <a:blip r:embed="rId3" cstate="print"/>
          <a:srcRect/>
          <a:stretch>
            <a:fillRect/>
          </a:stretch>
        </p:blipFill>
        <p:spPr bwMode="auto">
          <a:xfrm>
            <a:off x="2734113" y="1349685"/>
            <a:ext cx="2505075" cy="187483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31631" t="19882" r="45480" b="12878"/>
          <a:stretch>
            <a:fillRect/>
          </a:stretch>
        </p:blipFill>
        <p:spPr bwMode="auto">
          <a:xfrm>
            <a:off x="2612192" y="3981860"/>
            <a:ext cx="956268" cy="1582189"/>
          </a:xfrm>
          <a:prstGeom prst="rect">
            <a:avLst/>
          </a:prstGeom>
          <a:noFill/>
          <a:ln w="9525">
            <a:noFill/>
            <a:miter lim="800000"/>
            <a:headEnd/>
            <a:tailEnd/>
          </a:ln>
        </p:spPr>
      </p:pic>
      <p:pic>
        <p:nvPicPr>
          <p:cNvPr id="8" name="Imagen 7" descr="D:\BackUp\10mo\Diseno_MEcatronico\torno cnc fotos\02052011096.jpg"/>
          <p:cNvPicPr>
            <a:picLocks noChangeAspect="1" noChangeArrowheads="1"/>
          </p:cNvPicPr>
          <p:nvPr/>
        </p:nvPicPr>
        <p:blipFill>
          <a:blip r:embed="rId5" cstate="print"/>
          <a:srcRect l="4417" t="13273" r="-1584" b="17046"/>
          <a:stretch>
            <a:fillRect/>
          </a:stretch>
        </p:blipFill>
        <p:spPr bwMode="auto">
          <a:xfrm>
            <a:off x="3719849" y="3981860"/>
            <a:ext cx="1654040" cy="1578856"/>
          </a:xfrm>
          <a:prstGeom prst="rect">
            <a:avLst/>
          </a:prstGeom>
          <a:noFill/>
          <a:ln w="9525">
            <a:noFill/>
            <a:miter lim="800000"/>
            <a:headEnd/>
            <a:tailEnd/>
          </a:ln>
        </p:spPr>
      </p:pic>
    </p:spTree>
    <p:extLst>
      <p:ext uri="{BB962C8B-B14F-4D97-AF65-F5344CB8AC3E}">
        <p14:creationId xmlns:p14="http://schemas.microsoft.com/office/powerpoint/2010/main" val="5926552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2855217623"/>
              </p:ext>
            </p:extLst>
          </p:nvPr>
        </p:nvGraphicFramePr>
        <p:xfrm>
          <a:off x="2145959" y="643825"/>
          <a:ext cx="8424936" cy="5034164"/>
        </p:xfrm>
        <a:graphic>
          <a:graphicData uri="http://schemas.openxmlformats.org/drawingml/2006/table">
            <a:tbl>
              <a:tblPr firstRow="1" bandRow="1">
                <a:tableStyleId>{912C8C85-51F0-491E-9774-3900AFEF0FD7}</a:tableStyleId>
              </a:tblPr>
              <a:tblGrid>
                <a:gridCol w="3600400"/>
                <a:gridCol w="2016224"/>
                <a:gridCol w="2808312"/>
              </a:tblGrid>
              <a:tr h="343238">
                <a:tc>
                  <a:txBody>
                    <a:bodyPr/>
                    <a:lstStyle/>
                    <a:p>
                      <a:pPr algn="ctr"/>
                      <a:r>
                        <a:rPr lang="es-EC" sz="1600" dirty="0" smtClean="0"/>
                        <a:t>ELEMENTO</a:t>
                      </a:r>
                      <a:endParaRPr lang="es-EC" sz="1600" dirty="0"/>
                    </a:p>
                  </a:txBody>
                  <a:tcPr anchor="ctr"/>
                </a:tc>
                <a:tc>
                  <a:txBody>
                    <a:bodyPr/>
                    <a:lstStyle/>
                    <a:p>
                      <a:pPr algn="ctr"/>
                      <a:r>
                        <a:rPr lang="es-EC" sz="1600" dirty="0" smtClean="0"/>
                        <a:t>PRUEBA </a:t>
                      </a:r>
                      <a:endParaRPr lang="es-EC" sz="1600" dirty="0"/>
                    </a:p>
                  </a:txBody>
                  <a:tcPr anchor="ctr"/>
                </a:tc>
                <a:tc>
                  <a:txBody>
                    <a:bodyPr/>
                    <a:lstStyle/>
                    <a:p>
                      <a:pPr algn="ctr"/>
                      <a:r>
                        <a:rPr lang="es-EC" sz="1600" dirty="0" smtClean="0"/>
                        <a:t>ANÁLISI</a:t>
                      </a:r>
                      <a:r>
                        <a:rPr lang="es-EC" sz="1600" baseline="0" dirty="0" smtClean="0"/>
                        <a:t>S</a:t>
                      </a:r>
                      <a:endParaRPr lang="es-EC" sz="1600" dirty="0"/>
                    </a:p>
                  </a:txBody>
                  <a:tcPr anchor="ctr"/>
                </a:tc>
              </a:tr>
              <a:tr h="2602892">
                <a:tc>
                  <a:txBody>
                    <a:bodyPr/>
                    <a:lstStyle/>
                    <a:p>
                      <a:pPr algn="ctr"/>
                      <a:r>
                        <a:rPr lang="es-EC" sz="1200" dirty="0" smtClean="0">
                          <a:effectLst>
                            <a:outerShdw blurRad="38100" dist="38100" dir="2700000" algn="tl">
                              <a:srgbClr val="000000">
                                <a:alpha val="43137"/>
                              </a:srgbClr>
                            </a:outerShdw>
                          </a:effectLst>
                        </a:rPr>
                        <a:t>TARJETA</a:t>
                      </a:r>
                      <a:r>
                        <a:rPr lang="es-EC" sz="1200" baseline="0" dirty="0" smtClean="0">
                          <a:effectLst>
                            <a:outerShdw blurRad="38100" dist="38100" dir="2700000" algn="tl">
                              <a:srgbClr val="000000">
                                <a:alpha val="43137"/>
                              </a:srgbClr>
                            </a:outerShdw>
                          </a:effectLst>
                        </a:rPr>
                        <a:t> CON MICROCONTROLADOR </a:t>
                      </a: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txBody>
                  <a:tcPr anchor="ctr"/>
                </a:tc>
                <a:tc>
                  <a:txBody>
                    <a:bodyPr/>
                    <a:lstStyle/>
                    <a:p>
                      <a:pPr algn="ctr"/>
                      <a:r>
                        <a:rPr lang="es-EC" sz="1600" dirty="0" smtClean="0"/>
                        <a:t>Envío</a:t>
                      </a:r>
                      <a:r>
                        <a:rPr lang="es-EC" sz="1600" baseline="0" dirty="0" smtClean="0"/>
                        <a:t> </a:t>
                      </a:r>
                      <a:r>
                        <a:rPr lang="es-EC" sz="1600" baseline="0" dirty="0" smtClean="0"/>
                        <a:t>de señales de entrada aleatoria</a:t>
                      </a:r>
                      <a:endParaRPr lang="es-EC" sz="1600" dirty="0"/>
                    </a:p>
                  </a:txBody>
                  <a:tcPr anchor="ctr"/>
                </a:tc>
                <a:tc>
                  <a:txBody>
                    <a:bodyPr/>
                    <a:lstStyle/>
                    <a:p>
                      <a:pPr algn="ctr"/>
                      <a:r>
                        <a:rPr lang="es-EC" sz="1600" dirty="0" smtClean="0"/>
                        <a:t>Salidas </a:t>
                      </a:r>
                      <a:r>
                        <a:rPr lang="es-EC" sz="1600" dirty="0" smtClean="0"/>
                        <a:t>de la tarjeta</a:t>
                      </a:r>
                      <a:r>
                        <a:rPr lang="es-EC" sz="1600" baseline="0" dirty="0" smtClean="0"/>
                        <a:t> permanecen en niveles de voltaje 0, no presentan respuesta alguna </a:t>
                      </a:r>
                      <a:endParaRPr lang="es-EC" sz="1600" dirty="0"/>
                    </a:p>
                  </a:txBody>
                  <a:tcPr anchor="ctr"/>
                </a:tc>
              </a:tr>
              <a:tr h="2088034">
                <a:tc>
                  <a:txBody>
                    <a:bodyPr/>
                    <a:lstStyle/>
                    <a:p>
                      <a:pPr algn="ctr"/>
                      <a:r>
                        <a:rPr lang="es-EC" sz="1200" dirty="0" smtClean="0">
                          <a:effectLst>
                            <a:outerShdw blurRad="38100" dist="38100" dir="2700000" algn="tl">
                              <a:srgbClr val="000000">
                                <a:alpha val="43137"/>
                              </a:srgbClr>
                            </a:outerShdw>
                          </a:effectLst>
                        </a:rPr>
                        <a:t>CILINDRO DE ACCIONAMIENTO NEUMÁTICO</a:t>
                      </a:r>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a:p>
                  </a:txBody>
                  <a:tcPr anchor="ctr"/>
                </a:tc>
                <a:tc>
                  <a:txBody>
                    <a:bodyPr/>
                    <a:lstStyle/>
                    <a:p>
                      <a:pPr algn="ctr"/>
                      <a:r>
                        <a:rPr lang="es-EC" sz="1600" dirty="0" smtClean="0"/>
                        <a:t>Conexión</a:t>
                      </a:r>
                      <a:r>
                        <a:rPr lang="es-EC" sz="1600" baseline="0" dirty="0" smtClean="0"/>
                        <a:t> </a:t>
                      </a:r>
                      <a:r>
                        <a:rPr lang="es-EC" sz="1600" baseline="0" dirty="0" smtClean="0"/>
                        <a:t>a </a:t>
                      </a:r>
                      <a:r>
                        <a:rPr lang="es-EC" sz="1600" baseline="0" dirty="0" smtClean="0"/>
                        <a:t>red </a:t>
                      </a:r>
                      <a:r>
                        <a:rPr lang="es-EC" sz="1600" baseline="0" dirty="0" smtClean="0"/>
                        <a:t>de aire comprimido </a:t>
                      </a:r>
                      <a:endParaRPr lang="es-EC" sz="1600" dirty="0" smtClean="0"/>
                    </a:p>
                  </a:txBody>
                  <a:tcPr anchor="ctr"/>
                </a:tc>
                <a:tc>
                  <a:txBody>
                    <a:bodyPr/>
                    <a:lstStyle/>
                    <a:p>
                      <a:pPr algn="ctr"/>
                      <a:r>
                        <a:rPr lang="es-EC" sz="1600" dirty="0" smtClean="0"/>
                        <a:t>Ejecución</a:t>
                      </a:r>
                      <a:r>
                        <a:rPr lang="es-EC" sz="1600" baseline="0" dirty="0" smtClean="0"/>
                        <a:t> </a:t>
                      </a:r>
                      <a:r>
                        <a:rPr lang="es-EC" sz="1600" baseline="0" dirty="0" smtClean="0"/>
                        <a:t>completa de la </a:t>
                      </a:r>
                      <a:r>
                        <a:rPr lang="es-EC" sz="1600" baseline="0" dirty="0" smtClean="0"/>
                        <a:t>carrera completa </a:t>
                      </a:r>
                      <a:r>
                        <a:rPr lang="es-EC" sz="1600" baseline="0" dirty="0" smtClean="0"/>
                        <a:t>del cilindro </a:t>
                      </a:r>
                      <a:endParaRPr lang="es-EC" sz="1600" dirty="0"/>
                    </a:p>
                  </a:txBody>
                  <a:tcPr anchor="ctr"/>
                </a:tc>
              </a:tr>
            </a:tbl>
          </a:graphicData>
        </a:graphic>
      </p:graphicFrame>
      <p:pic>
        <p:nvPicPr>
          <p:cNvPr id="4098" name="Imagen 3" descr="D:\BackUp\10mo\Diseno_MEcatronico\torno cnc fotos\02052011086.jpg"/>
          <p:cNvPicPr>
            <a:picLocks noChangeAspect="1" noChangeArrowheads="1"/>
          </p:cNvPicPr>
          <p:nvPr/>
        </p:nvPicPr>
        <p:blipFill>
          <a:blip r:embed="rId3" cstate="print"/>
          <a:srcRect/>
          <a:stretch>
            <a:fillRect/>
          </a:stretch>
        </p:blipFill>
        <p:spPr bwMode="auto">
          <a:xfrm>
            <a:off x="2778953" y="1336090"/>
            <a:ext cx="2381250" cy="1785937"/>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19705" t="27199" r="20193" b="20750"/>
          <a:stretch>
            <a:fillRect/>
          </a:stretch>
        </p:blipFill>
        <p:spPr bwMode="auto">
          <a:xfrm>
            <a:off x="2503968" y="4001684"/>
            <a:ext cx="2931219" cy="1425253"/>
          </a:xfrm>
          <a:prstGeom prst="rect">
            <a:avLst/>
          </a:prstGeom>
          <a:noFill/>
          <a:ln w="9525">
            <a:noFill/>
            <a:miter lim="800000"/>
            <a:headEnd/>
            <a:tailEnd/>
          </a:ln>
        </p:spPr>
      </p:pic>
    </p:spTree>
    <p:extLst>
      <p:ext uri="{BB962C8B-B14F-4D97-AF65-F5344CB8AC3E}">
        <p14:creationId xmlns:p14="http://schemas.microsoft.com/office/powerpoint/2010/main" val="12860037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0" y="0"/>
            <a:ext cx="12171285" cy="6906589"/>
          </a:xfrm>
          <a:prstGeom prst="rect">
            <a:avLst/>
          </a:prstGeom>
        </p:spPr>
      </p:pic>
      <p:sp>
        <p:nvSpPr>
          <p:cNvPr id="2" name="1 Rectángulo"/>
          <p:cNvSpPr/>
          <p:nvPr/>
        </p:nvSpPr>
        <p:spPr>
          <a:xfrm>
            <a:off x="2279548" y="609144"/>
            <a:ext cx="7920880" cy="707886"/>
          </a:xfrm>
          <a:prstGeom prst="rect">
            <a:avLst/>
          </a:prstGeom>
        </p:spPr>
        <p:txBody>
          <a:bodyPr wrap="square">
            <a:spAutoFit/>
          </a:bodyPr>
          <a:lstStyle/>
          <a:p>
            <a:pPr algn="ctr"/>
            <a:r>
              <a:rPr lang="es-EC" sz="4000" dirty="0"/>
              <a:t>REPOTENCIACIÓN </a:t>
            </a:r>
            <a:endParaRPr lang="es-EC" sz="4000" dirty="0"/>
          </a:p>
        </p:txBody>
      </p:sp>
      <p:sp>
        <p:nvSpPr>
          <p:cNvPr id="3" name="2 Forma libre"/>
          <p:cNvSpPr/>
          <p:nvPr/>
        </p:nvSpPr>
        <p:spPr>
          <a:xfrm>
            <a:off x="5252324" y="1303603"/>
            <a:ext cx="4937760" cy="105193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buChar char="••"/>
            </a:pPr>
            <a:endParaRPr lang="es-EC" sz="1400" dirty="0"/>
          </a:p>
          <a:p>
            <a:pPr marL="114300" lvl="1" indent="-114300" defTabSz="622300">
              <a:lnSpc>
                <a:spcPct val="90000"/>
              </a:lnSpc>
              <a:spcBef>
                <a:spcPct val="0"/>
              </a:spcBef>
              <a:spcAft>
                <a:spcPct val="15000"/>
              </a:spcAft>
              <a:buChar char="••"/>
            </a:pPr>
            <a:r>
              <a:rPr lang="es-EC" sz="1400" dirty="0"/>
              <a:t>SELECCIÓN DE MOTOR PARA DESPLAZAMIENTO </a:t>
            </a:r>
          </a:p>
          <a:p>
            <a:pPr marL="114300" lvl="1" indent="-114300" defTabSz="622300">
              <a:lnSpc>
                <a:spcPct val="90000"/>
              </a:lnSpc>
              <a:spcBef>
                <a:spcPct val="0"/>
              </a:spcBef>
              <a:spcAft>
                <a:spcPct val="15000"/>
              </a:spcAft>
              <a:buChar char="••"/>
            </a:pPr>
            <a:r>
              <a:rPr lang="es-EC" sz="1400" dirty="0"/>
              <a:t>IMPLEMENTACIÓN MOTOR A PASOS </a:t>
            </a:r>
            <a:endParaRPr lang="es-EC" sz="1400" dirty="0"/>
          </a:p>
        </p:txBody>
      </p:sp>
      <p:sp>
        <p:nvSpPr>
          <p:cNvPr id="4" name="3 Forma libre"/>
          <p:cNvSpPr/>
          <p:nvPr/>
        </p:nvSpPr>
        <p:spPr>
          <a:xfrm>
            <a:off x="1960485" y="1303603"/>
            <a:ext cx="3291840" cy="1051932"/>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200" dirty="0"/>
              <a:t>MOTOR DC DEL TORNILLO DE BOLAS LONGITUDINAL </a:t>
            </a:r>
            <a:endParaRPr lang="es-EC" sz="2200" dirty="0"/>
          </a:p>
        </p:txBody>
      </p:sp>
      <p:sp>
        <p:nvSpPr>
          <p:cNvPr id="7" name="6 Forma libre"/>
          <p:cNvSpPr/>
          <p:nvPr/>
        </p:nvSpPr>
        <p:spPr>
          <a:xfrm>
            <a:off x="5262668" y="2419432"/>
            <a:ext cx="4937760" cy="105193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buChar char="••"/>
            </a:pPr>
            <a:endParaRPr lang="es-EC" sz="1400" dirty="0"/>
          </a:p>
          <a:p>
            <a:pPr marL="114300" lvl="1" indent="-114300" defTabSz="622300">
              <a:lnSpc>
                <a:spcPct val="90000"/>
              </a:lnSpc>
              <a:spcBef>
                <a:spcPct val="0"/>
              </a:spcBef>
              <a:spcAft>
                <a:spcPct val="15000"/>
              </a:spcAft>
              <a:buChar char="••"/>
            </a:pPr>
            <a:r>
              <a:rPr lang="es-EC" sz="1400" dirty="0"/>
              <a:t>SELECCIÓN DE MOTOR PARA DESPLAZAMIENTO </a:t>
            </a:r>
          </a:p>
          <a:p>
            <a:pPr marL="114300" lvl="1" indent="-114300" defTabSz="622300">
              <a:lnSpc>
                <a:spcPct val="90000"/>
              </a:lnSpc>
              <a:spcBef>
                <a:spcPct val="0"/>
              </a:spcBef>
              <a:spcAft>
                <a:spcPct val="15000"/>
              </a:spcAft>
              <a:buChar char="••"/>
            </a:pPr>
            <a:r>
              <a:rPr lang="es-EC" sz="1400" dirty="0"/>
              <a:t>IMPLEMENTACIÓN MOTOR A PASOS </a:t>
            </a:r>
            <a:endParaRPr lang="es-EC" sz="1400" dirty="0"/>
          </a:p>
        </p:txBody>
      </p:sp>
      <p:sp>
        <p:nvSpPr>
          <p:cNvPr id="8" name="7 Forma libre"/>
          <p:cNvSpPr/>
          <p:nvPr/>
        </p:nvSpPr>
        <p:spPr>
          <a:xfrm>
            <a:off x="1970829" y="2419432"/>
            <a:ext cx="3291840" cy="1051932"/>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endParaRPr lang="es-EC" sz="2200" dirty="0"/>
          </a:p>
          <a:p>
            <a:pPr algn="ctr" defTabSz="977900">
              <a:lnSpc>
                <a:spcPct val="90000"/>
              </a:lnSpc>
              <a:spcBef>
                <a:spcPct val="0"/>
              </a:spcBef>
              <a:spcAft>
                <a:spcPct val="35000"/>
              </a:spcAft>
            </a:pPr>
            <a:r>
              <a:rPr lang="es-EC" sz="2200" dirty="0"/>
              <a:t>MOTOR DC DEL TORNILLO DE BOLAS TRANSVERSAL  </a:t>
            </a:r>
          </a:p>
          <a:p>
            <a:pPr algn="ctr" defTabSz="977900">
              <a:lnSpc>
                <a:spcPct val="90000"/>
              </a:lnSpc>
              <a:spcBef>
                <a:spcPct val="0"/>
              </a:spcBef>
              <a:spcAft>
                <a:spcPct val="35000"/>
              </a:spcAft>
            </a:pPr>
            <a:endParaRPr lang="es-EC" sz="2200" dirty="0"/>
          </a:p>
        </p:txBody>
      </p:sp>
      <p:sp>
        <p:nvSpPr>
          <p:cNvPr id="9" name="8 Forma libre"/>
          <p:cNvSpPr/>
          <p:nvPr/>
        </p:nvSpPr>
        <p:spPr>
          <a:xfrm>
            <a:off x="5262668" y="3543372"/>
            <a:ext cx="4937760" cy="105193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buChar char="••"/>
            </a:pPr>
            <a:r>
              <a:rPr lang="es-EC" sz="1400" dirty="0"/>
              <a:t>SELECCIÓN DE TARJETA DE CONTROL PARA FUNCIONAMIENTO Y TAREAS DE ROSCADO </a:t>
            </a:r>
            <a:endParaRPr lang="es-EC" sz="1400" dirty="0"/>
          </a:p>
          <a:p>
            <a:pPr marL="114300" lvl="1" indent="-114300" defTabSz="622300">
              <a:lnSpc>
                <a:spcPct val="90000"/>
              </a:lnSpc>
              <a:spcBef>
                <a:spcPct val="0"/>
              </a:spcBef>
              <a:spcAft>
                <a:spcPct val="15000"/>
              </a:spcAft>
              <a:buChar char="••"/>
            </a:pPr>
            <a:r>
              <a:rPr lang="es-EC" sz="1400" dirty="0"/>
              <a:t>IMPLEMENTACIÓN DE SISTEMA DE CONTROL </a:t>
            </a:r>
            <a:endParaRPr lang="es-EC" sz="1400" dirty="0"/>
          </a:p>
        </p:txBody>
      </p:sp>
      <p:sp>
        <p:nvSpPr>
          <p:cNvPr id="10" name="9 Forma libre"/>
          <p:cNvSpPr/>
          <p:nvPr/>
        </p:nvSpPr>
        <p:spPr>
          <a:xfrm>
            <a:off x="1970829" y="3543372"/>
            <a:ext cx="3291840" cy="1051932"/>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200" dirty="0"/>
              <a:t>TARJETA CON MICROCONTROLADOR </a:t>
            </a:r>
            <a:endParaRPr lang="es-EC" sz="2200" dirty="0"/>
          </a:p>
        </p:txBody>
      </p:sp>
      <p:sp>
        <p:nvSpPr>
          <p:cNvPr id="12" name="11 Forma libre"/>
          <p:cNvSpPr/>
          <p:nvPr/>
        </p:nvSpPr>
        <p:spPr>
          <a:xfrm>
            <a:off x="5262668" y="4684455"/>
            <a:ext cx="4937760" cy="105193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buChar char="••"/>
            </a:pPr>
            <a:r>
              <a:rPr lang="es-EC" sz="1400" dirty="0"/>
              <a:t>SELECCIÓN DE MOTOR </a:t>
            </a:r>
            <a:r>
              <a:rPr lang="es-EC" sz="1400" dirty="0" smtClean="0"/>
              <a:t>PARA MANDRIL</a:t>
            </a:r>
          </a:p>
          <a:p>
            <a:pPr marL="114300" lvl="1" indent="-114300" defTabSz="622300">
              <a:lnSpc>
                <a:spcPct val="90000"/>
              </a:lnSpc>
              <a:spcBef>
                <a:spcPct val="0"/>
              </a:spcBef>
              <a:spcAft>
                <a:spcPct val="15000"/>
              </a:spcAft>
              <a:buChar char="••"/>
            </a:pPr>
            <a:r>
              <a:rPr lang="es-EC" sz="1400" dirty="0" smtClean="0"/>
              <a:t>IMPLEMENTACIÓN DE MOTOR DC </a:t>
            </a:r>
            <a:endParaRPr lang="es-EC" sz="1400" dirty="0"/>
          </a:p>
        </p:txBody>
      </p:sp>
      <p:sp>
        <p:nvSpPr>
          <p:cNvPr id="13" name="12 Forma libre"/>
          <p:cNvSpPr/>
          <p:nvPr/>
        </p:nvSpPr>
        <p:spPr>
          <a:xfrm>
            <a:off x="1970829" y="4684455"/>
            <a:ext cx="3291840" cy="1051932"/>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200" dirty="0"/>
              <a:t>MOTOR DE MANDRIL </a:t>
            </a:r>
            <a:endParaRPr lang="es-EC" sz="2200" dirty="0"/>
          </a:p>
        </p:txBody>
      </p:sp>
    </p:spTree>
    <p:extLst>
      <p:ext uri="{BB962C8B-B14F-4D97-AF65-F5344CB8AC3E}">
        <p14:creationId xmlns:p14="http://schemas.microsoft.com/office/powerpoint/2010/main" val="171093639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DETERMINACIÓN DE MATERIALES</a:t>
            </a:r>
            <a:endParaRPr lang="es-EC" b="1" dirty="0"/>
          </a:p>
        </p:txBody>
      </p:sp>
      <p:sp>
        <p:nvSpPr>
          <p:cNvPr id="3" name="Marcador de contenido 2"/>
          <p:cNvSpPr>
            <a:spLocks noGrp="1"/>
          </p:cNvSpPr>
          <p:nvPr>
            <p:ph idx="1"/>
          </p:nvPr>
        </p:nvSpPr>
        <p:spPr>
          <a:xfrm>
            <a:off x="838200" y="1546942"/>
            <a:ext cx="10515600" cy="4351338"/>
          </a:xfrm>
        </p:spPr>
        <p:txBody>
          <a:bodyPr/>
          <a:lstStyle/>
          <a:p>
            <a:r>
              <a:rPr lang="en-US" dirty="0" smtClean="0"/>
              <a:t>Material de </a:t>
            </a:r>
            <a:r>
              <a:rPr lang="en-US" dirty="0" err="1" smtClean="0"/>
              <a:t>barra</a:t>
            </a:r>
            <a:r>
              <a:rPr lang="en-US" dirty="0" smtClean="0"/>
              <a:t> </a:t>
            </a:r>
            <a:r>
              <a:rPr lang="en-US" dirty="0" err="1" smtClean="0"/>
              <a:t>guía</a:t>
            </a:r>
            <a:r>
              <a:rPr lang="en-US" dirty="0" smtClean="0"/>
              <a:t> de </a:t>
            </a:r>
            <a:r>
              <a:rPr lang="en-US" dirty="0" err="1" smtClean="0"/>
              <a:t>soporte</a:t>
            </a:r>
            <a:r>
              <a:rPr lang="en-US" dirty="0" smtClean="0"/>
              <a:t> del Sistema </a:t>
            </a:r>
            <a:r>
              <a:rPr lang="en-US" dirty="0" err="1" smtClean="0"/>
              <a:t>Bancada</a:t>
            </a:r>
            <a:r>
              <a:rPr lang="en-US" dirty="0" smtClean="0"/>
              <a:t>:</a:t>
            </a:r>
          </a:p>
          <a:p>
            <a:pPr marL="457200" lvl="1" indent="0">
              <a:buNone/>
            </a:pPr>
            <a:r>
              <a:rPr lang="es-EC" dirty="0"/>
              <a:t>Se considera que el material debe ser un acero de alto contenido de carbono y para maquinaria. La búsqueda resultó en el acero AISI 1045 de alta dureza y </a:t>
            </a:r>
            <a:r>
              <a:rPr lang="es-EC" dirty="0" smtClean="0"/>
              <a:t>resistencia.</a:t>
            </a:r>
            <a:endParaRPr lang="es-EC" dirty="0"/>
          </a:p>
          <a:p>
            <a:pPr lvl="1"/>
            <a:endParaRPr lang="es-EC" dirty="0" smtClean="0"/>
          </a:p>
        </p:txBody>
      </p:sp>
      <p:graphicFrame>
        <p:nvGraphicFramePr>
          <p:cNvPr id="4" name="Tabla 3"/>
          <p:cNvGraphicFramePr>
            <a:graphicFrameLocks noGrp="1"/>
          </p:cNvGraphicFramePr>
          <p:nvPr>
            <p:extLst>
              <p:ext uri="{D42A27DB-BD31-4B8C-83A1-F6EECF244321}">
                <p14:modId xmlns:p14="http://schemas.microsoft.com/office/powerpoint/2010/main" val="3828308800"/>
              </p:ext>
            </p:extLst>
          </p:nvPr>
        </p:nvGraphicFramePr>
        <p:xfrm>
          <a:off x="3576002" y="3097776"/>
          <a:ext cx="5039995" cy="2554086"/>
        </p:xfrm>
        <a:graphic>
          <a:graphicData uri="http://schemas.openxmlformats.org/drawingml/2006/table">
            <a:tbl>
              <a:tblPr firstRow="1" firstCol="1" bandRow="1">
                <a:tableStyleId>{93296810-A885-4BE3-A3E7-6D5BEEA58F35}</a:tableStyleId>
              </a:tblPr>
              <a:tblGrid>
                <a:gridCol w="2564765"/>
                <a:gridCol w="2475230"/>
              </a:tblGrid>
              <a:tr h="425681">
                <a:tc gridSpan="2">
                  <a:txBody>
                    <a:bodyPr/>
                    <a:lstStyle/>
                    <a:p>
                      <a:pPr algn="ctr">
                        <a:lnSpc>
                          <a:spcPct val="150000"/>
                        </a:lnSpc>
                        <a:spcBef>
                          <a:spcPts val="600"/>
                        </a:spcBef>
                        <a:spcAft>
                          <a:spcPts val="600"/>
                        </a:spcAft>
                      </a:pPr>
                      <a:r>
                        <a:rPr lang="es-EC" sz="1600" dirty="0">
                          <a:effectLst/>
                        </a:rPr>
                        <a:t>PROPIEDADES MECANICAS</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425681">
                <a:tc>
                  <a:txBody>
                    <a:bodyPr/>
                    <a:lstStyle/>
                    <a:p>
                      <a:pPr algn="ctr">
                        <a:lnSpc>
                          <a:spcPct val="150000"/>
                        </a:lnSpc>
                        <a:spcBef>
                          <a:spcPts val="600"/>
                        </a:spcBef>
                        <a:spcAft>
                          <a:spcPts val="600"/>
                        </a:spcAft>
                      </a:pPr>
                      <a:r>
                        <a:rPr lang="es-EC" sz="1600">
                          <a:effectLst/>
                        </a:rPr>
                        <a:t>Esfuerzo a la tracción</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65 kg/mm</a:t>
                      </a:r>
                      <a:r>
                        <a:rPr lang="es-EC" sz="1600" baseline="30000">
                          <a:effectLst/>
                        </a:rPr>
                        <a:t>2</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25681">
                <a:tc>
                  <a:txBody>
                    <a:bodyPr/>
                    <a:lstStyle/>
                    <a:p>
                      <a:pPr algn="ctr">
                        <a:lnSpc>
                          <a:spcPct val="150000"/>
                        </a:lnSpc>
                        <a:spcBef>
                          <a:spcPts val="600"/>
                        </a:spcBef>
                        <a:spcAft>
                          <a:spcPts val="600"/>
                        </a:spcAft>
                      </a:pPr>
                      <a:r>
                        <a:rPr lang="es-EC" sz="1600" dirty="0">
                          <a:effectLst/>
                        </a:rPr>
                        <a:t>Esfuerzo de </a:t>
                      </a:r>
                      <a:r>
                        <a:rPr lang="es-EC" sz="1600" dirty="0" err="1">
                          <a:effectLst/>
                        </a:rPr>
                        <a:t>cedencia</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32 kg/mm</a:t>
                      </a:r>
                      <a:r>
                        <a:rPr lang="es-EC" sz="1600" baseline="30000">
                          <a:effectLst/>
                        </a:rPr>
                        <a:t>2</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25681">
                <a:tc>
                  <a:txBody>
                    <a:bodyPr/>
                    <a:lstStyle/>
                    <a:p>
                      <a:pPr algn="ctr">
                        <a:lnSpc>
                          <a:spcPct val="150000"/>
                        </a:lnSpc>
                        <a:spcBef>
                          <a:spcPts val="600"/>
                        </a:spcBef>
                        <a:spcAft>
                          <a:spcPts val="600"/>
                        </a:spcAft>
                      </a:pPr>
                      <a:r>
                        <a:rPr lang="es-EC" sz="1600">
                          <a:effectLst/>
                        </a:rPr>
                        <a:t>Elongación</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min 10%</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25681">
                <a:tc>
                  <a:txBody>
                    <a:bodyPr/>
                    <a:lstStyle/>
                    <a:p>
                      <a:pPr algn="ctr">
                        <a:lnSpc>
                          <a:spcPct val="150000"/>
                        </a:lnSpc>
                        <a:spcBef>
                          <a:spcPts val="600"/>
                        </a:spcBef>
                        <a:spcAft>
                          <a:spcPts val="600"/>
                        </a:spcAft>
                      </a:pPr>
                      <a:r>
                        <a:rPr lang="es-EC" sz="1600">
                          <a:effectLst/>
                        </a:rPr>
                        <a:t>Reducción de área</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40 %</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25681">
                <a:tc>
                  <a:txBody>
                    <a:bodyPr/>
                    <a:lstStyle/>
                    <a:p>
                      <a:pPr algn="ctr">
                        <a:lnSpc>
                          <a:spcPct val="150000"/>
                        </a:lnSpc>
                        <a:spcBef>
                          <a:spcPts val="600"/>
                        </a:spcBef>
                        <a:spcAft>
                          <a:spcPts val="600"/>
                        </a:spcAft>
                      </a:pPr>
                      <a:r>
                        <a:rPr lang="es-EC" sz="1600">
                          <a:effectLst/>
                        </a:rPr>
                        <a:t>Dureza HB</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dirty="0">
                          <a:effectLst/>
                        </a:rPr>
                        <a:t>220 - 335</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98365957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583474"/>
            <a:ext cx="10515600" cy="5593489"/>
          </a:xfrm>
        </p:spPr>
        <p:txBody>
          <a:bodyPr/>
          <a:lstStyle/>
          <a:p>
            <a:r>
              <a:rPr lang="en-US" dirty="0" smtClean="0"/>
              <a:t>Material del Sistema </a:t>
            </a:r>
            <a:r>
              <a:rPr lang="en-US" dirty="0" err="1" smtClean="0"/>
              <a:t>Cabezal</a:t>
            </a:r>
            <a:endParaRPr lang="en-US" dirty="0" smtClean="0"/>
          </a:p>
          <a:p>
            <a:pPr marL="0" indent="0">
              <a:buNone/>
            </a:pPr>
            <a:r>
              <a:rPr lang="en-US" dirty="0"/>
              <a:t>	</a:t>
            </a:r>
            <a:r>
              <a:rPr lang="es-EC" dirty="0"/>
              <a:t>En base a catálogos, se puede comprobar que para lo que son </a:t>
            </a:r>
            <a:r>
              <a:rPr lang="es-EC" dirty="0" smtClean="0"/>
              <a:t>	herramientas </a:t>
            </a:r>
            <a:r>
              <a:rPr lang="es-EC" dirty="0"/>
              <a:t>y maquinaria se utilizan aleaciones de aluminio y </a:t>
            </a:r>
            <a:r>
              <a:rPr lang="es-EC" dirty="0" smtClean="0"/>
              <a:t>	cobre </a:t>
            </a:r>
            <a:r>
              <a:rPr lang="es-EC" dirty="0"/>
              <a:t>tales como la 2017A y la </a:t>
            </a:r>
            <a:r>
              <a:rPr lang="es-EC" dirty="0" smtClean="0"/>
              <a:t>2024.</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770361827"/>
              </p:ext>
            </p:extLst>
          </p:nvPr>
        </p:nvGraphicFramePr>
        <p:xfrm>
          <a:off x="3715340" y="2775559"/>
          <a:ext cx="5039995" cy="1702724"/>
        </p:xfrm>
        <a:graphic>
          <a:graphicData uri="http://schemas.openxmlformats.org/drawingml/2006/table">
            <a:tbl>
              <a:tblPr firstRow="1" firstCol="1" bandRow="1">
                <a:tableStyleId>{93296810-A885-4BE3-A3E7-6D5BEEA58F35}</a:tableStyleId>
              </a:tblPr>
              <a:tblGrid>
                <a:gridCol w="2564765"/>
                <a:gridCol w="2475230"/>
              </a:tblGrid>
              <a:tr h="425681">
                <a:tc gridSpan="2">
                  <a:txBody>
                    <a:bodyPr/>
                    <a:lstStyle/>
                    <a:p>
                      <a:pPr algn="ctr">
                        <a:lnSpc>
                          <a:spcPct val="150000"/>
                        </a:lnSpc>
                        <a:spcBef>
                          <a:spcPts val="600"/>
                        </a:spcBef>
                        <a:spcAft>
                          <a:spcPts val="600"/>
                        </a:spcAft>
                      </a:pPr>
                      <a:r>
                        <a:rPr lang="es-EC" sz="1600" dirty="0">
                          <a:effectLst/>
                        </a:rPr>
                        <a:t>PROPIEDADES MECANICAS</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425681">
                <a:tc>
                  <a:txBody>
                    <a:bodyPr/>
                    <a:lstStyle/>
                    <a:p>
                      <a:pPr algn="ctr">
                        <a:lnSpc>
                          <a:spcPct val="150000"/>
                        </a:lnSpc>
                        <a:spcBef>
                          <a:spcPts val="600"/>
                        </a:spcBef>
                        <a:spcAft>
                          <a:spcPts val="600"/>
                        </a:spcAft>
                      </a:pPr>
                      <a:r>
                        <a:rPr lang="es-EC" sz="1600" dirty="0" smtClean="0">
                          <a:effectLst/>
                        </a:rPr>
                        <a:t>Módulo elástico</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dirty="0" smtClean="0">
                          <a:effectLst/>
                        </a:rPr>
                        <a:t>27500 N/mm</a:t>
                      </a:r>
                      <a:r>
                        <a:rPr lang="es-EC" sz="1600" baseline="30000" dirty="0" smtClean="0">
                          <a:effectLst/>
                        </a:rPr>
                        <a:t>2</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25681">
                <a:tc>
                  <a:txBody>
                    <a:bodyPr/>
                    <a:lstStyle/>
                    <a:p>
                      <a:pPr algn="ctr">
                        <a:lnSpc>
                          <a:spcPct val="150000"/>
                        </a:lnSpc>
                        <a:spcBef>
                          <a:spcPts val="600"/>
                        </a:spcBef>
                        <a:spcAft>
                          <a:spcPts val="600"/>
                        </a:spcAft>
                      </a:pPr>
                      <a:r>
                        <a:rPr lang="es-EC" sz="1600" dirty="0" smtClean="0">
                          <a:effectLst/>
                        </a:rPr>
                        <a:t>Peso específico</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dirty="0" smtClean="0">
                          <a:effectLst/>
                        </a:rPr>
                        <a:t>2,79 g/cm</a:t>
                      </a:r>
                      <a:r>
                        <a:rPr lang="es-EC" sz="1600" baseline="30000" dirty="0" smtClean="0">
                          <a:effectLst/>
                        </a:rPr>
                        <a:t>3</a:t>
                      </a:r>
                      <a:endParaRPr lang="es-EC" sz="2400" baseline="30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25681">
                <a:tc>
                  <a:txBody>
                    <a:bodyPr/>
                    <a:lstStyle/>
                    <a:p>
                      <a:pPr algn="ctr">
                        <a:lnSpc>
                          <a:spcPct val="150000"/>
                        </a:lnSpc>
                        <a:spcBef>
                          <a:spcPts val="600"/>
                        </a:spcBef>
                        <a:spcAft>
                          <a:spcPts val="600"/>
                        </a:spcAft>
                      </a:pPr>
                      <a:r>
                        <a:rPr lang="es-EC" sz="1600" dirty="0" smtClean="0">
                          <a:effectLst/>
                        </a:rPr>
                        <a:t>Punto de fusión</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dirty="0" smtClean="0">
                          <a:effectLst/>
                        </a:rPr>
                        <a:t>510 – 645 ⁰C</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9731975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ANÁLISIS DE LA ESTRUCTURA DE LA MÁQUINA</a:t>
            </a:r>
            <a:endParaRPr lang="es-EC" b="1" dirty="0"/>
          </a:p>
        </p:txBody>
      </p:sp>
      <p:sp>
        <p:nvSpPr>
          <p:cNvPr id="3" name="Marcador de contenido 2"/>
          <p:cNvSpPr>
            <a:spLocks noGrp="1"/>
          </p:cNvSpPr>
          <p:nvPr>
            <p:ph idx="1"/>
          </p:nvPr>
        </p:nvSpPr>
        <p:spPr/>
        <p:txBody>
          <a:bodyPr/>
          <a:lstStyle/>
          <a:p>
            <a:r>
              <a:rPr lang="en-US" dirty="0" err="1" smtClean="0"/>
              <a:t>Estructura</a:t>
            </a:r>
            <a:r>
              <a:rPr lang="en-US" dirty="0" smtClean="0"/>
              <a:t> del Sistema </a:t>
            </a:r>
            <a:r>
              <a:rPr lang="en-US" dirty="0" err="1" smtClean="0"/>
              <a:t>Bancada</a:t>
            </a:r>
            <a:r>
              <a:rPr lang="en-US" dirty="0" smtClean="0"/>
              <a:t>: DCL</a:t>
            </a:r>
          </a:p>
          <a:p>
            <a:endParaRPr lang="es-EC" dirty="0"/>
          </a:p>
        </p:txBody>
      </p:sp>
      <p:pic>
        <p:nvPicPr>
          <p:cNvPr id="4" name="Imagen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26" y="2217554"/>
            <a:ext cx="4910455" cy="1708785"/>
          </a:xfrm>
          <a:prstGeom prst="rect">
            <a:avLst/>
          </a:prstGeom>
          <a:noFill/>
          <a:ln>
            <a:noFill/>
          </a:ln>
        </p:spPr>
      </p:pic>
      <p:pic>
        <p:nvPicPr>
          <p:cNvPr id="5"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7124" y="2308835"/>
            <a:ext cx="4335145" cy="1517015"/>
          </a:xfrm>
          <a:prstGeom prst="rect">
            <a:avLst/>
          </a:prstGeom>
          <a:noFill/>
          <a:ln>
            <a:noFill/>
          </a:ln>
        </p:spPr>
      </p:pic>
      <p:pic>
        <p:nvPicPr>
          <p:cNvPr id="6" name="Imagen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905" y="4001294"/>
            <a:ext cx="4417695" cy="1550035"/>
          </a:xfrm>
          <a:prstGeom prst="rect">
            <a:avLst/>
          </a:prstGeom>
          <a:noFill/>
          <a:ln>
            <a:noFill/>
          </a:ln>
        </p:spPr>
      </p:pic>
      <p:pic>
        <p:nvPicPr>
          <p:cNvPr id="7" name="Imagen 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5681" y="3980021"/>
            <a:ext cx="4558030" cy="1592580"/>
          </a:xfrm>
          <a:prstGeom prst="rect">
            <a:avLst/>
          </a:prstGeom>
          <a:noFill/>
          <a:ln>
            <a:noFill/>
          </a:ln>
        </p:spPr>
      </p:pic>
    </p:spTree>
    <p:extLst>
      <p:ext uri="{BB962C8B-B14F-4D97-AF65-F5344CB8AC3E}">
        <p14:creationId xmlns:p14="http://schemas.microsoft.com/office/powerpoint/2010/main" val="121448060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644434"/>
            <a:ext cx="10515600" cy="5532529"/>
          </a:xfrm>
        </p:spPr>
        <p:txBody>
          <a:bodyPr/>
          <a:lstStyle/>
          <a:p>
            <a:r>
              <a:rPr lang="en-US" dirty="0" err="1" smtClean="0"/>
              <a:t>Modelado</a:t>
            </a:r>
            <a:r>
              <a:rPr lang="en-US" dirty="0" smtClean="0"/>
              <a:t> CAD </a:t>
            </a:r>
            <a:r>
              <a:rPr lang="en-US" dirty="0" err="1" smtClean="0"/>
              <a:t>barra</a:t>
            </a:r>
            <a:r>
              <a:rPr lang="en-US" dirty="0" smtClean="0"/>
              <a:t> </a:t>
            </a:r>
            <a:r>
              <a:rPr lang="en-US" dirty="0" err="1" smtClean="0"/>
              <a:t>guía</a:t>
            </a:r>
            <a:r>
              <a:rPr lang="en-US" dirty="0" smtClean="0"/>
              <a:t> del </a:t>
            </a:r>
            <a:r>
              <a:rPr lang="en-US" dirty="0" err="1" smtClean="0"/>
              <a:t>portaherramientas</a:t>
            </a:r>
            <a:endParaRPr lang="en-US" dirty="0" smtClean="0"/>
          </a:p>
          <a:p>
            <a:pPr marL="0" indent="0">
              <a:buNone/>
            </a:pPr>
            <a:endParaRPr lang="es-EC" dirty="0"/>
          </a:p>
        </p:txBody>
      </p:sp>
      <p:pic>
        <p:nvPicPr>
          <p:cNvPr id="4" name="Imagen 3"/>
          <p:cNvPicPr/>
          <p:nvPr/>
        </p:nvPicPr>
        <p:blipFill>
          <a:blip r:embed="rId3" cstate="print"/>
          <a:srcRect l="20229" t="31602" r="19662" b="32648"/>
          <a:stretch>
            <a:fillRect/>
          </a:stretch>
        </p:blipFill>
        <p:spPr bwMode="auto">
          <a:xfrm>
            <a:off x="974316" y="1426890"/>
            <a:ext cx="4582795" cy="1530985"/>
          </a:xfrm>
          <a:prstGeom prst="rect">
            <a:avLst/>
          </a:prstGeom>
          <a:noFill/>
          <a:ln w="9525">
            <a:noFill/>
            <a:miter lim="800000"/>
            <a:headEnd/>
            <a:tailEnd/>
          </a:ln>
        </p:spPr>
      </p:pic>
      <p:pic>
        <p:nvPicPr>
          <p:cNvPr id="5"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0434" y="2068715"/>
            <a:ext cx="3744685" cy="2311695"/>
          </a:xfrm>
          <a:prstGeom prst="rect">
            <a:avLst/>
          </a:prstGeom>
          <a:noFill/>
          <a:ln>
            <a:noFill/>
          </a:ln>
        </p:spPr>
      </p:pic>
      <p:pic>
        <p:nvPicPr>
          <p:cNvPr id="6" name="Imagen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0810" y="3661953"/>
            <a:ext cx="4255589" cy="2294709"/>
          </a:xfrm>
          <a:prstGeom prst="rect">
            <a:avLst/>
          </a:prstGeom>
          <a:noFill/>
          <a:ln>
            <a:noFill/>
          </a:ln>
        </p:spPr>
      </p:pic>
    </p:spTree>
    <p:extLst>
      <p:ext uri="{BB962C8B-B14F-4D97-AF65-F5344CB8AC3E}">
        <p14:creationId xmlns:p14="http://schemas.microsoft.com/office/powerpoint/2010/main" val="195799283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574766"/>
            <a:ext cx="10515600" cy="5602197"/>
          </a:xfrm>
        </p:spPr>
        <p:txBody>
          <a:bodyPr/>
          <a:lstStyle/>
          <a:p>
            <a:r>
              <a:rPr lang="en-US" dirty="0" err="1"/>
              <a:t>Modelado</a:t>
            </a:r>
            <a:r>
              <a:rPr lang="en-US" dirty="0"/>
              <a:t> </a:t>
            </a:r>
            <a:r>
              <a:rPr lang="en-US" dirty="0" smtClean="0"/>
              <a:t>CAE </a:t>
            </a:r>
            <a:r>
              <a:rPr lang="en-US" dirty="0" err="1"/>
              <a:t>barra</a:t>
            </a:r>
            <a:r>
              <a:rPr lang="en-US" dirty="0"/>
              <a:t> </a:t>
            </a:r>
            <a:r>
              <a:rPr lang="en-US" dirty="0" err="1"/>
              <a:t>guía</a:t>
            </a:r>
            <a:r>
              <a:rPr lang="en-US" dirty="0"/>
              <a:t> del </a:t>
            </a:r>
            <a:r>
              <a:rPr lang="en-US" dirty="0" err="1"/>
              <a:t>portaherramientas</a:t>
            </a:r>
            <a:endParaRPr lang="en-US" dirty="0"/>
          </a:p>
          <a:p>
            <a:pPr marL="0" indent="0" algn="ctr">
              <a:buNone/>
            </a:pPr>
            <a:endParaRPr lang="en-US" dirty="0" smtClean="0"/>
          </a:p>
          <a:p>
            <a:pPr marL="0" indent="0" algn="ctr">
              <a:buNone/>
            </a:pPr>
            <a:r>
              <a:rPr lang="el-GR" dirty="0" smtClean="0"/>
              <a:t>[</a:t>
            </a:r>
            <a:r>
              <a:rPr lang="el-GR" dirty="0"/>
              <a:t>δ]=0.01 </a:t>
            </a:r>
            <a:r>
              <a:rPr lang="es-EC" dirty="0"/>
              <a:t>mm</a:t>
            </a:r>
          </a:p>
        </p:txBody>
      </p:sp>
      <p:pic>
        <p:nvPicPr>
          <p:cNvPr id="4" name="Imagen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3111" y="2471419"/>
            <a:ext cx="4745129" cy="2762431"/>
          </a:xfrm>
          <a:prstGeom prst="rect">
            <a:avLst/>
          </a:prstGeom>
          <a:noFill/>
          <a:ln>
            <a:noFill/>
          </a:ln>
        </p:spPr>
      </p:pic>
    </p:spTree>
    <p:extLst>
      <p:ext uri="{BB962C8B-B14F-4D97-AF65-F5344CB8AC3E}">
        <p14:creationId xmlns:p14="http://schemas.microsoft.com/office/powerpoint/2010/main" val="294052838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graphicFrame>
        <p:nvGraphicFramePr>
          <p:cNvPr id="4" name="Marcador de contenido 3"/>
          <p:cNvGraphicFramePr>
            <a:graphicFrameLocks noGrp="1"/>
          </p:cNvGraphicFramePr>
          <p:nvPr>
            <p:ph idx="1"/>
            <p:extLst>
              <p:ext uri="{D42A27DB-BD31-4B8C-83A1-F6EECF244321}">
                <p14:modId xmlns:p14="http://schemas.microsoft.com/office/powerpoint/2010/main" val="442779273"/>
              </p:ext>
            </p:extLst>
          </p:nvPr>
        </p:nvGraphicFramePr>
        <p:xfrm>
          <a:off x="3165883" y="609055"/>
          <a:ext cx="6256791" cy="2880360"/>
        </p:xfrm>
        <a:graphic>
          <a:graphicData uri="http://schemas.openxmlformats.org/drawingml/2006/table">
            <a:tbl>
              <a:tblPr firstRow="1" firstCol="1" bandRow="1">
                <a:tableStyleId>{93296810-A885-4BE3-A3E7-6D5BEEA58F35}</a:tableStyleId>
              </a:tblPr>
              <a:tblGrid>
                <a:gridCol w="2039841"/>
                <a:gridCol w="2219286"/>
                <a:gridCol w="1997664"/>
              </a:tblGrid>
              <a:tr h="362106">
                <a:tc>
                  <a:txBody>
                    <a:bodyPr/>
                    <a:lstStyle/>
                    <a:p>
                      <a:pPr algn="ctr">
                        <a:lnSpc>
                          <a:spcPct val="150000"/>
                        </a:lnSpc>
                        <a:spcBef>
                          <a:spcPts val="600"/>
                        </a:spcBef>
                        <a:spcAft>
                          <a:spcPts val="600"/>
                        </a:spcAft>
                      </a:pPr>
                      <a:r>
                        <a:rPr lang="es-EC" sz="1800" dirty="0">
                          <a:effectLst/>
                        </a:rPr>
                        <a:t>ESTUDIO</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dirty="0">
                          <a:effectLst/>
                        </a:rPr>
                        <a:t>FUERZA (N)</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RESULTADO (mm)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62106">
                <a:tc>
                  <a:txBody>
                    <a:bodyPr/>
                    <a:lstStyle/>
                    <a:p>
                      <a:pPr algn="ctr">
                        <a:lnSpc>
                          <a:spcPct val="150000"/>
                        </a:lnSpc>
                        <a:spcBef>
                          <a:spcPts val="600"/>
                        </a:spcBef>
                        <a:spcAft>
                          <a:spcPts val="600"/>
                        </a:spcAft>
                      </a:pPr>
                      <a:r>
                        <a:rPr lang="es-EC" sz="1800">
                          <a:effectLst/>
                        </a:rPr>
                        <a:t>Estudio 1</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2000</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0.17460</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62106">
                <a:tc>
                  <a:txBody>
                    <a:bodyPr/>
                    <a:lstStyle/>
                    <a:p>
                      <a:pPr algn="ctr">
                        <a:lnSpc>
                          <a:spcPct val="150000"/>
                        </a:lnSpc>
                        <a:spcBef>
                          <a:spcPts val="600"/>
                        </a:spcBef>
                        <a:spcAft>
                          <a:spcPts val="600"/>
                        </a:spcAft>
                      </a:pPr>
                      <a:r>
                        <a:rPr lang="es-EC" sz="1800">
                          <a:effectLst/>
                        </a:rPr>
                        <a:t>Estudio 2</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800</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0.06984</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62106">
                <a:tc>
                  <a:txBody>
                    <a:bodyPr/>
                    <a:lstStyle/>
                    <a:p>
                      <a:pPr algn="ctr">
                        <a:lnSpc>
                          <a:spcPct val="150000"/>
                        </a:lnSpc>
                        <a:spcBef>
                          <a:spcPts val="600"/>
                        </a:spcBef>
                        <a:spcAft>
                          <a:spcPts val="600"/>
                        </a:spcAft>
                      </a:pPr>
                      <a:r>
                        <a:rPr lang="es-EC" sz="1800">
                          <a:effectLst/>
                        </a:rPr>
                        <a:t>Estudio 3</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400</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0.03492</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62106">
                <a:tc>
                  <a:txBody>
                    <a:bodyPr/>
                    <a:lstStyle/>
                    <a:p>
                      <a:pPr algn="ctr">
                        <a:lnSpc>
                          <a:spcPct val="150000"/>
                        </a:lnSpc>
                        <a:spcBef>
                          <a:spcPts val="600"/>
                        </a:spcBef>
                        <a:spcAft>
                          <a:spcPts val="600"/>
                        </a:spcAft>
                      </a:pPr>
                      <a:r>
                        <a:rPr lang="es-EC" sz="1800">
                          <a:effectLst/>
                        </a:rPr>
                        <a:t>Estudio 4</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200</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0.01746</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62106">
                <a:tc>
                  <a:txBody>
                    <a:bodyPr/>
                    <a:lstStyle/>
                    <a:p>
                      <a:pPr algn="ctr">
                        <a:lnSpc>
                          <a:spcPct val="150000"/>
                        </a:lnSpc>
                        <a:spcBef>
                          <a:spcPts val="600"/>
                        </a:spcBef>
                        <a:spcAft>
                          <a:spcPts val="600"/>
                        </a:spcAft>
                      </a:pPr>
                      <a:r>
                        <a:rPr lang="es-EC" sz="1800">
                          <a:effectLst/>
                        </a:rPr>
                        <a:t>Estudio 5</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150</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0.01033</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62106">
                <a:tc>
                  <a:txBody>
                    <a:bodyPr/>
                    <a:lstStyle/>
                    <a:p>
                      <a:pPr algn="ctr">
                        <a:lnSpc>
                          <a:spcPct val="150000"/>
                        </a:lnSpc>
                        <a:spcBef>
                          <a:spcPts val="600"/>
                        </a:spcBef>
                        <a:spcAft>
                          <a:spcPts val="600"/>
                        </a:spcAft>
                      </a:pPr>
                      <a:r>
                        <a:rPr lang="es-EC" sz="1800">
                          <a:effectLst/>
                        </a:rPr>
                        <a:t>Estudio 6</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b="1" u="sng" dirty="0">
                          <a:effectLst/>
                        </a:rPr>
                        <a:t>135</a:t>
                      </a:r>
                      <a:endParaRPr lang="es-EC" sz="1800" b="1" u="sng"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b="1" u="sng" dirty="0">
                          <a:effectLst/>
                        </a:rPr>
                        <a:t>0.00903</a:t>
                      </a:r>
                      <a:endParaRPr lang="es-EC" sz="1800" b="1" u="sng"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sp>
            <p:nvSpPr>
              <p:cNvPr id="5" name="Rectángulo 4"/>
              <p:cNvSpPr/>
              <p:nvPr/>
            </p:nvSpPr>
            <p:spPr>
              <a:xfrm>
                <a:off x="3117668" y="3638985"/>
                <a:ext cx="6609805" cy="1363194"/>
              </a:xfrm>
              <a:prstGeom prst="rect">
                <a:avLst/>
              </a:prstGeom>
            </p:spPr>
            <p:txBody>
              <a:bodyPr wrap="square">
                <a:spAutoFit/>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EC" sz="2800" i="1">
                              <a:latin typeface="Cambria Math" panose="02040503050406030204" pitchFamily="18" charset="0"/>
                              <a:ea typeface="Calibri" panose="020F0502020204030204" pitchFamily="34" charset="0"/>
                              <a:cs typeface="Times New Roman" panose="02020603050405020304" pitchFamily="18" charset="0"/>
                            </a:rPr>
                          </m:ctrlPr>
                        </m:sSubPr>
                        <m:e>
                          <m:r>
                            <a:rPr lang="es-EC" sz="2800" i="1">
                              <a:effectLst/>
                              <a:latin typeface="Cambria Math" panose="02040503050406030204" pitchFamily="18" charset="0"/>
                              <a:ea typeface="Calibri" panose="020F0502020204030204" pitchFamily="34" charset="0"/>
                              <a:cs typeface="Times New Roman" panose="02020603050405020304" pitchFamily="18" charset="0"/>
                            </a:rPr>
                            <m:t>𝛿</m:t>
                          </m:r>
                        </m:e>
                        <m:sub>
                          <m:r>
                            <a:rPr lang="es-EC" sz="2800" i="1">
                              <a:effectLst/>
                              <a:latin typeface="Cambria Math" panose="02040503050406030204" pitchFamily="18" charset="0"/>
                              <a:ea typeface="Calibri" panose="020F0502020204030204" pitchFamily="34" charset="0"/>
                              <a:cs typeface="Times New Roman" panose="02020603050405020304" pitchFamily="18" charset="0"/>
                            </a:rPr>
                            <m:t>𝑚</m:t>
                          </m:r>
                          <m:r>
                            <a:rPr lang="es-EC" sz="2800" i="1">
                              <a:effectLst/>
                              <a:latin typeface="Cambria Math" panose="02040503050406030204" pitchFamily="18" charset="0"/>
                              <a:ea typeface="Calibri" panose="020F0502020204030204" pitchFamily="34" charset="0"/>
                              <a:cs typeface="Times New Roman" panose="02020603050405020304" pitchFamily="18" charset="0"/>
                            </a:rPr>
                            <m:t>á</m:t>
                          </m:r>
                          <m:r>
                            <a:rPr lang="es-EC" sz="2800" i="1">
                              <a:effectLst/>
                              <a:latin typeface="Cambria Math" panose="02040503050406030204" pitchFamily="18" charset="0"/>
                              <a:ea typeface="Calibri" panose="020F0502020204030204" pitchFamily="34" charset="0"/>
                              <a:cs typeface="Times New Roman" panose="02020603050405020304" pitchFamily="18" charset="0"/>
                            </a:rPr>
                            <m:t>𝑥</m:t>
                          </m:r>
                        </m:sub>
                      </m:sSub>
                      <m:r>
                        <a:rPr lang="es-EC" sz="2800" i="1">
                          <a:effectLst/>
                          <a:latin typeface="Cambria Math" panose="02040503050406030204" pitchFamily="18" charset="0"/>
                          <a:ea typeface="Calibri" panose="020F0502020204030204" pitchFamily="34" charset="0"/>
                          <a:cs typeface="Times New Roman" panose="02020603050405020304" pitchFamily="18" charset="0"/>
                        </a:rPr>
                        <m:t>&lt; </m:t>
                      </m:r>
                      <m:d>
                        <m:dPr>
                          <m:begChr m:val="["/>
                          <m:endChr m:val="]"/>
                          <m:ctrlPr>
                            <a:rPr lang="es-EC" sz="2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s-EC" sz="2400">
                              <a:effectLst/>
                              <a:latin typeface="Cambria Math" panose="02040503050406030204" pitchFamily="18" charset="0"/>
                              <a:ea typeface="Calibri" panose="020F0502020204030204" pitchFamily="34" charset="0"/>
                              <a:cs typeface="Times New Roman" panose="02020603050405020304" pitchFamily="18" charset="0"/>
                            </a:rPr>
                            <m:t>δ</m:t>
                          </m:r>
                        </m:e>
                      </m:d>
                    </m:oMath>
                  </m:oMathPara>
                </a14:m>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sSub>
                      <m:sSubPr>
                        <m:ctrlPr>
                          <a:rPr lang="es-EC"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2400" i="1">
                            <a:effectLst/>
                            <a:latin typeface="Cambria Math" panose="02040503050406030204" pitchFamily="18" charset="0"/>
                            <a:ea typeface="Calibri" panose="020F0502020204030204" pitchFamily="34" charset="0"/>
                            <a:cs typeface="Times New Roman" panose="02020603050405020304" pitchFamily="18" charset="0"/>
                          </a:rPr>
                          <m:t>𝛿</m:t>
                        </m:r>
                      </m:e>
                      <m:sub>
                        <m:r>
                          <a:rPr lang="es-EC" sz="2400" i="1">
                            <a:effectLst/>
                            <a:latin typeface="Cambria Math" panose="02040503050406030204" pitchFamily="18" charset="0"/>
                            <a:ea typeface="Calibri" panose="020F0502020204030204" pitchFamily="34" charset="0"/>
                            <a:cs typeface="Times New Roman" panose="02020603050405020304" pitchFamily="18" charset="0"/>
                          </a:rPr>
                          <m:t>𝑚</m:t>
                        </m:r>
                        <m:r>
                          <a:rPr lang="es-EC" sz="2400" i="1">
                            <a:effectLst/>
                            <a:latin typeface="Cambria Math" panose="02040503050406030204" pitchFamily="18" charset="0"/>
                            <a:ea typeface="Calibri" panose="020F0502020204030204" pitchFamily="34" charset="0"/>
                            <a:cs typeface="Times New Roman" panose="02020603050405020304" pitchFamily="18" charset="0"/>
                          </a:rPr>
                          <m:t>á</m:t>
                        </m:r>
                        <m:r>
                          <a:rPr lang="es-EC" sz="2400" i="1">
                            <a:effectLst/>
                            <a:latin typeface="Cambria Math" panose="02040503050406030204" pitchFamily="18" charset="0"/>
                            <a:ea typeface="Calibri" panose="020F0502020204030204" pitchFamily="34" charset="0"/>
                            <a:cs typeface="Times New Roman" panose="02020603050405020304" pitchFamily="18" charset="0"/>
                          </a:rPr>
                          <m:t>𝑥</m:t>
                        </m:r>
                      </m:sub>
                    </m:sSub>
                    <m:r>
                      <a:rPr lang="es-EC" sz="24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s-EC" sz="2400" dirty="0">
                    <a:effectLst/>
                    <a:latin typeface="Arial" panose="020B0604020202020204" pitchFamily="34" charset="0"/>
                    <a:ea typeface="Times New Roman" panose="02020603050405020304" pitchFamily="18" charset="0"/>
                    <a:cs typeface="Times New Roman" panose="02020603050405020304" pitchFamily="18" charset="0"/>
                  </a:rPr>
                  <a:t> 0,009035 mm</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3117668" y="3638985"/>
                <a:ext cx="6609805" cy="1363194"/>
              </a:xfrm>
              <a:prstGeom prst="rect">
                <a:avLst/>
              </a:prstGeom>
              <a:blipFill rotWithShape="0">
                <a:blip r:embed="rId3"/>
                <a:stretch>
                  <a:fillRect b="-9375"/>
                </a:stretch>
              </a:blipFill>
            </p:spPr>
            <p:txBody>
              <a:bodyPr/>
              <a:lstStyle/>
              <a:p>
                <a:r>
                  <a:rPr lang="es-EC">
                    <a:noFill/>
                  </a:rPr>
                  <a:t> </a:t>
                </a:r>
              </a:p>
            </p:txBody>
          </p:sp>
        </mc:Fallback>
      </mc:AlternateContent>
    </p:spTree>
    <p:extLst>
      <p:ext uri="{BB962C8B-B14F-4D97-AF65-F5344CB8AC3E}">
        <p14:creationId xmlns:p14="http://schemas.microsoft.com/office/powerpoint/2010/main" val="114544824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661851"/>
            <a:ext cx="10515600" cy="5515112"/>
          </a:xfrm>
        </p:spPr>
        <p:txBody>
          <a:bodyPr/>
          <a:lstStyle/>
          <a:p>
            <a:r>
              <a:rPr lang="en-US" dirty="0" err="1"/>
              <a:t>Estructura</a:t>
            </a:r>
            <a:r>
              <a:rPr lang="en-US" dirty="0"/>
              <a:t> del Sistema </a:t>
            </a:r>
            <a:r>
              <a:rPr lang="en-US" dirty="0" err="1" smtClean="0"/>
              <a:t>Cabezal</a:t>
            </a:r>
            <a:r>
              <a:rPr lang="en-US" dirty="0" smtClean="0"/>
              <a:t>: </a:t>
            </a:r>
            <a:r>
              <a:rPr lang="en-US" dirty="0"/>
              <a:t>DCL</a:t>
            </a:r>
          </a:p>
          <a:p>
            <a:pPr marL="0" indent="0">
              <a:buNone/>
            </a:pPr>
            <a:endParaRPr lang="es-EC" dirty="0"/>
          </a:p>
        </p:txBody>
      </p:sp>
      <p:pic>
        <p:nvPicPr>
          <p:cNvPr id="4" name="Imagen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415" y="1298348"/>
            <a:ext cx="5867128" cy="3621995"/>
          </a:xfrm>
          <a:prstGeom prst="rect">
            <a:avLst/>
          </a:prstGeom>
          <a:noFill/>
          <a:ln>
            <a:noFill/>
          </a:ln>
        </p:spPr>
      </p:pic>
    </p:spTree>
    <p:extLst>
      <p:ext uri="{BB962C8B-B14F-4D97-AF65-F5344CB8AC3E}">
        <p14:creationId xmlns:p14="http://schemas.microsoft.com/office/powerpoint/2010/main" val="66873651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TEMAS A TRATAR</a:t>
            </a:r>
            <a:endParaRPr lang="es-EC" b="1" dirty="0"/>
          </a:p>
        </p:txBody>
      </p:sp>
      <p:sp>
        <p:nvSpPr>
          <p:cNvPr id="3" name="Marcador de contenido 2"/>
          <p:cNvSpPr>
            <a:spLocks noGrp="1"/>
          </p:cNvSpPr>
          <p:nvPr>
            <p:ph idx="1"/>
          </p:nvPr>
        </p:nvSpPr>
        <p:spPr/>
        <p:txBody>
          <a:bodyPr/>
          <a:lstStyle/>
          <a:p>
            <a:r>
              <a:rPr lang="en-US" dirty="0" err="1" smtClean="0"/>
              <a:t>Introducción</a:t>
            </a:r>
            <a:endParaRPr lang="en-US" dirty="0" smtClean="0"/>
          </a:p>
          <a:p>
            <a:r>
              <a:rPr lang="en-US" dirty="0" err="1" smtClean="0"/>
              <a:t>Alcance</a:t>
            </a:r>
            <a:endParaRPr lang="en-US" dirty="0" smtClean="0"/>
          </a:p>
          <a:p>
            <a:r>
              <a:rPr lang="en-US" dirty="0" err="1" smtClean="0"/>
              <a:t>Objetivos</a:t>
            </a:r>
            <a:endParaRPr lang="en-US" dirty="0" smtClean="0"/>
          </a:p>
          <a:p>
            <a:r>
              <a:rPr lang="en-US" dirty="0" err="1" smtClean="0"/>
              <a:t>Análisis</a:t>
            </a:r>
            <a:r>
              <a:rPr lang="en-US" dirty="0" smtClean="0"/>
              <a:t> del </a:t>
            </a:r>
            <a:r>
              <a:rPr lang="en-US" dirty="0" err="1" smtClean="0"/>
              <a:t>torno</a:t>
            </a:r>
            <a:r>
              <a:rPr lang="en-US" dirty="0" smtClean="0"/>
              <a:t> NCL2000</a:t>
            </a:r>
          </a:p>
          <a:p>
            <a:r>
              <a:rPr lang="en-US" dirty="0" err="1" smtClean="0"/>
              <a:t>Montaje</a:t>
            </a:r>
            <a:r>
              <a:rPr lang="en-US" dirty="0" smtClean="0"/>
              <a:t> y </a:t>
            </a:r>
            <a:r>
              <a:rPr lang="en-US" dirty="0" err="1" smtClean="0"/>
              <a:t>calibración</a:t>
            </a:r>
            <a:r>
              <a:rPr lang="en-US" dirty="0" smtClean="0"/>
              <a:t> de </a:t>
            </a:r>
            <a:r>
              <a:rPr lang="en-US" dirty="0" err="1" smtClean="0"/>
              <a:t>nuevos</a:t>
            </a:r>
            <a:r>
              <a:rPr lang="en-US" dirty="0" smtClean="0"/>
              <a:t> </a:t>
            </a:r>
            <a:r>
              <a:rPr lang="en-US" dirty="0" err="1" smtClean="0"/>
              <a:t>elementos</a:t>
            </a:r>
            <a:endParaRPr lang="en-US" dirty="0" smtClean="0"/>
          </a:p>
          <a:p>
            <a:r>
              <a:rPr lang="en-US" dirty="0" err="1" smtClean="0"/>
              <a:t>Pruebas</a:t>
            </a:r>
            <a:r>
              <a:rPr lang="en-US" dirty="0" smtClean="0"/>
              <a:t> y </a:t>
            </a:r>
            <a:r>
              <a:rPr lang="en-US" dirty="0" err="1" smtClean="0"/>
              <a:t>resultados</a:t>
            </a:r>
            <a:endParaRPr lang="en-US" dirty="0" smtClean="0"/>
          </a:p>
          <a:p>
            <a:r>
              <a:rPr lang="en-US" dirty="0" err="1" smtClean="0"/>
              <a:t>Conclusiones</a:t>
            </a:r>
            <a:r>
              <a:rPr lang="en-US" dirty="0" smtClean="0"/>
              <a:t> y </a:t>
            </a:r>
            <a:r>
              <a:rPr lang="en-US" dirty="0" err="1" smtClean="0"/>
              <a:t>recomendaciones</a:t>
            </a:r>
            <a:endParaRPr lang="es-EC" dirty="0"/>
          </a:p>
        </p:txBody>
      </p:sp>
    </p:spTree>
    <p:extLst>
      <p:ext uri="{BB962C8B-B14F-4D97-AF65-F5344CB8AC3E}">
        <p14:creationId xmlns:p14="http://schemas.microsoft.com/office/powerpoint/2010/main" val="20737416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627017"/>
            <a:ext cx="10515600" cy="5549946"/>
          </a:xfrm>
        </p:spPr>
        <p:txBody>
          <a:bodyPr/>
          <a:lstStyle/>
          <a:p>
            <a:r>
              <a:rPr lang="en-US" dirty="0" err="1" smtClean="0"/>
              <a:t>Modelado</a:t>
            </a:r>
            <a:r>
              <a:rPr lang="en-US" dirty="0" smtClean="0"/>
              <a:t> CAD del </a:t>
            </a:r>
            <a:r>
              <a:rPr lang="en-US" dirty="0" err="1" smtClean="0"/>
              <a:t>cabezal</a:t>
            </a:r>
            <a:endParaRPr lang="en-US" dirty="0" smtClean="0"/>
          </a:p>
          <a:p>
            <a:pPr marL="0" indent="0">
              <a:buNone/>
            </a:pPr>
            <a:endParaRPr lang="es-EC" dirty="0"/>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1750422" y="1175657"/>
            <a:ext cx="4702630" cy="2333898"/>
          </a:xfrm>
          <a:prstGeom prst="rect">
            <a:avLst/>
          </a:prstGeom>
          <a:noFill/>
          <a:ln>
            <a:noFill/>
          </a:ln>
        </p:spPr>
      </p:pic>
      <p:pic>
        <p:nvPicPr>
          <p:cNvPr id="5" name="Imagen 4" descr="C:\Users\jUaNsE\Documents\GOOGLE DRIVE\Google Drive\TESIS\IMG ESTUDIO CABEZAL\3.png"/>
          <p:cNvPicPr/>
          <p:nvPr/>
        </p:nvPicPr>
        <p:blipFill>
          <a:blip r:embed="rId4" cstate="print"/>
          <a:srcRect/>
          <a:stretch>
            <a:fillRect/>
          </a:stretch>
        </p:blipFill>
        <p:spPr bwMode="auto">
          <a:xfrm>
            <a:off x="7591830" y="1786517"/>
            <a:ext cx="2938735" cy="3295854"/>
          </a:xfrm>
          <a:prstGeom prst="rect">
            <a:avLst/>
          </a:prstGeom>
          <a:noFill/>
          <a:ln w="9525">
            <a:noFill/>
            <a:miter lim="800000"/>
            <a:headEnd/>
            <a:tailEnd/>
          </a:ln>
        </p:spPr>
      </p:pic>
      <p:pic>
        <p:nvPicPr>
          <p:cNvPr id="7" name="Imagen 6" descr="C:\Users\jUaNsE\Documents\GOOGLE DRIVE\Google Drive\TESIS\IMG ESTUDIO CABEZAL\2.png"/>
          <p:cNvPicPr/>
          <p:nvPr/>
        </p:nvPicPr>
        <p:blipFill>
          <a:blip r:embed="rId5" cstate="print"/>
          <a:srcRect/>
          <a:stretch>
            <a:fillRect/>
          </a:stretch>
        </p:blipFill>
        <p:spPr bwMode="auto">
          <a:xfrm>
            <a:off x="3286745" y="3679858"/>
            <a:ext cx="2597562" cy="2370068"/>
          </a:xfrm>
          <a:prstGeom prst="rect">
            <a:avLst/>
          </a:prstGeom>
          <a:noFill/>
          <a:ln w="9525">
            <a:noFill/>
            <a:miter lim="800000"/>
            <a:headEnd/>
            <a:tailEnd/>
          </a:ln>
        </p:spPr>
      </p:pic>
    </p:spTree>
    <p:extLst>
      <p:ext uri="{BB962C8B-B14F-4D97-AF65-F5344CB8AC3E}">
        <p14:creationId xmlns:p14="http://schemas.microsoft.com/office/powerpoint/2010/main" val="149165833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6106357" y="811350"/>
            <a:ext cx="4448175" cy="2332355"/>
          </a:xfrm>
          <a:prstGeom prst="rect">
            <a:avLst/>
          </a:prstGeom>
          <a:noFill/>
          <a:ln>
            <a:noFill/>
          </a:ln>
        </p:spPr>
      </p:pic>
      <p:pic>
        <p:nvPicPr>
          <p:cNvPr id="5" name="Imagen 4"/>
          <p:cNvPicPr/>
          <p:nvPr/>
        </p:nvPicPr>
        <p:blipFill>
          <a:blip r:embed="rId4" cstate="print"/>
          <a:srcRect l="30332" t="20301" r="18902" b="5639"/>
          <a:stretch>
            <a:fillRect/>
          </a:stretch>
        </p:blipFill>
        <p:spPr bwMode="auto">
          <a:xfrm>
            <a:off x="1831838" y="3143705"/>
            <a:ext cx="3390265" cy="2782570"/>
          </a:xfrm>
          <a:prstGeom prst="rect">
            <a:avLst/>
          </a:prstGeom>
          <a:noFill/>
          <a:ln w="9525">
            <a:noFill/>
            <a:miter lim="800000"/>
            <a:headEnd/>
            <a:tailEnd/>
          </a:ln>
        </p:spPr>
      </p:pic>
    </p:spTree>
    <p:extLst>
      <p:ext uri="{BB962C8B-B14F-4D97-AF65-F5344CB8AC3E}">
        <p14:creationId xmlns:p14="http://schemas.microsoft.com/office/powerpoint/2010/main" val="85648876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609600"/>
            <a:ext cx="10515600" cy="5567363"/>
          </a:xfrm>
        </p:spPr>
        <p:txBody>
          <a:bodyPr/>
          <a:lstStyle/>
          <a:p>
            <a:r>
              <a:rPr lang="en-US" dirty="0" err="1" smtClean="0"/>
              <a:t>Modelado</a:t>
            </a:r>
            <a:r>
              <a:rPr lang="en-US" dirty="0" smtClean="0"/>
              <a:t> CAE del </a:t>
            </a:r>
            <a:r>
              <a:rPr lang="en-US" dirty="0" err="1" smtClean="0"/>
              <a:t>cabezal</a:t>
            </a:r>
            <a:endParaRPr lang="es-EC" dirty="0" smtClean="0"/>
          </a:p>
          <a:p>
            <a:pPr marL="0" indent="0">
              <a:buNone/>
            </a:pPr>
            <a:endParaRPr lang="en-US" dirty="0"/>
          </a:p>
        </p:txBody>
      </p:sp>
      <p:pic>
        <p:nvPicPr>
          <p:cNvPr id="4" name="Imagen 3"/>
          <p:cNvPicPr/>
          <p:nvPr/>
        </p:nvPicPr>
        <p:blipFill>
          <a:blip r:embed="rId3" cstate="print"/>
          <a:srcRect l="34088" t="29781" r="26742" b="24288"/>
          <a:stretch>
            <a:fillRect/>
          </a:stretch>
        </p:blipFill>
        <p:spPr bwMode="auto">
          <a:xfrm>
            <a:off x="3376181" y="1474607"/>
            <a:ext cx="5439637" cy="3611200"/>
          </a:xfrm>
          <a:prstGeom prst="rect">
            <a:avLst/>
          </a:prstGeom>
          <a:noFill/>
          <a:ln w="9525">
            <a:noFill/>
            <a:miter lim="800000"/>
            <a:headEnd/>
            <a:tailEnd/>
          </a:ln>
        </p:spPr>
      </p:pic>
    </p:spTree>
    <p:extLst>
      <p:ext uri="{BB962C8B-B14F-4D97-AF65-F5344CB8AC3E}">
        <p14:creationId xmlns:p14="http://schemas.microsoft.com/office/powerpoint/2010/main" val="297717259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TORNILLO DE FUERZA CARRO PORTAHERRAMIENTAS</a:t>
            </a:r>
            <a:endParaRPr lang="es-EC" b="1"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38200" y="1668864"/>
                <a:ext cx="10515600" cy="4351338"/>
              </a:xfrm>
            </p:spPr>
            <p:txBody>
              <a:bodyPr>
                <a:normAutofit lnSpcReduction="10000"/>
              </a:bodyPr>
              <a:lstStyle/>
              <a:p>
                <a:r>
                  <a:rPr lang="es-EC" dirty="0"/>
                  <a:t> La fuerza del carro portaherramientas será:</a:t>
                </a:r>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𝐴</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𝐶𝐴</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𝑀</m:t>
                          </m:r>
                        </m:sub>
                      </m:sSub>
                    </m:oMath>
                  </m:oMathPara>
                </a14:m>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𝐴</m:t>
                          </m:r>
                        </m:sub>
                      </m:sSub>
                      <m:r>
                        <a:rPr lang="es-EC" i="1">
                          <a:latin typeface="Cambria Math" panose="02040503050406030204" pitchFamily="18" charset="0"/>
                        </a:rPr>
                        <m:t>=48.27 </m:t>
                      </m:r>
                      <m:r>
                        <a:rPr lang="es-EC" i="1">
                          <a:latin typeface="Cambria Math" panose="02040503050406030204" pitchFamily="18" charset="0"/>
                        </a:rPr>
                        <m:t>𝑁</m:t>
                      </m:r>
                      <m:r>
                        <a:rPr lang="es-EC" i="1">
                          <a:latin typeface="Cambria Math" panose="02040503050406030204" pitchFamily="18" charset="0"/>
                        </a:rPr>
                        <m:t> ≈50 </m:t>
                      </m:r>
                      <m:r>
                        <a:rPr lang="es-EC" i="1">
                          <a:latin typeface="Cambria Math" panose="02040503050406030204" pitchFamily="18" charset="0"/>
                        </a:rPr>
                        <m:t>𝑁</m:t>
                      </m:r>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m:t>
                              </m:r>
                              <m:r>
                                <a:rPr lang="es-EC" i="1">
                                  <a:latin typeface="Cambria Math" panose="02040503050406030204" pitchFamily="18" charset="0"/>
                                </a:rPr>
                                <m:t>𝐹</m:t>
                              </m:r>
                            </m:e>
                            <m:sub>
                              <m:r>
                                <a:rPr lang="es-EC" i="1">
                                  <a:latin typeface="Cambria Math" panose="02040503050406030204" pitchFamily="18" charset="0"/>
                                </a:rPr>
                                <m:t>𝐶</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𝐴</m:t>
                              </m:r>
                            </m:sub>
                          </m:sSub>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𝑚</m:t>
                              </m:r>
                            </m:sub>
                          </m:sSub>
                        </m:num>
                        <m:den>
                          <m:r>
                            <a:rPr lang="es-EC" i="1">
                              <a:latin typeface="Cambria Math" panose="02040503050406030204" pitchFamily="18" charset="0"/>
                            </a:rPr>
                            <m:t>2</m:t>
                          </m:r>
                        </m:den>
                      </m:f>
                      <m:r>
                        <a:rPr lang="es-EC" i="1">
                          <a:latin typeface="Cambria Math" panose="02040503050406030204" pitchFamily="18" charset="0"/>
                        </a:rPr>
                        <m:t> </m:t>
                      </m:r>
                      <m:r>
                        <a:rPr lang="es-EC" i="1">
                          <a:latin typeface="Cambria Math" panose="02040503050406030204" pitchFamily="18" charset="0"/>
                        </a:rPr>
                        <m:t>𝑥</m:t>
                      </m:r>
                      <m:r>
                        <a:rPr lang="es-EC" i="1">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𝑝</m:t>
                          </m:r>
                          <m:r>
                            <a:rPr lang="es-EC" i="1">
                              <a:latin typeface="Cambria Math" panose="02040503050406030204" pitchFamily="18" charset="0"/>
                            </a:rPr>
                            <m:t>+</m:t>
                          </m:r>
                          <m:r>
                            <a:rPr lang="es-EC" i="1">
                              <a:latin typeface="Cambria Math" panose="02040503050406030204" pitchFamily="18" charset="0"/>
                            </a:rPr>
                            <m:t>𝜋</m:t>
                          </m:r>
                          <m:r>
                            <a:rPr lang="es-EC" i="1">
                              <a:latin typeface="Cambria Math" panose="02040503050406030204" pitchFamily="18" charset="0"/>
                            </a:rPr>
                            <m:t>∗ </m:t>
                          </m:r>
                          <m:r>
                            <a:rPr lang="es-EC" i="1">
                              <a:latin typeface="Cambria Math" panose="02040503050406030204" pitchFamily="18" charset="0"/>
                            </a:rPr>
                            <m:t>𝜇</m:t>
                          </m:r>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𝑚</m:t>
                              </m:r>
                            </m:sub>
                          </m:sSub>
                        </m:num>
                        <m:den>
                          <m:r>
                            <a:rPr lang="es-EC" i="1">
                              <a:latin typeface="Cambria Math" panose="02040503050406030204" pitchFamily="18" charset="0"/>
                            </a:rPr>
                            <m:t>𝜋</m:t>
                          </m:r>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𝑚</m:t>
                              </m:r>
                            </m:sub>
                          </m:sSub>
                          <m:r>
                            <a:rPr lang="es-EC" i="1">
                              <a:latin typeface="Cambria Math" panose="02040503050406030204" pitchFamily="18" charset="0"/>
                            </a:rPr>
                            <m:t>−</m:t>
                          </m:r>
                          <m:r>
                            <a:rPr lang="es-EC" i="1">
                              <a:latin typeface="Cambria Math" panose="02040503050406030204" pitchFamily="18" charset="0"/>
                            </a:rPr>
                            <m:t>𝜇</m:t>
                          </m:r>
                          <m:r>
                            <a:rPr lang="es-EC" i="1">
                              <a:latin typeface="Cambria Math" panose="02040503050406030204" pitchFamily="18" charset="0"/>
                            </a:rPr>
                            <m:t>∗ </m:t>
                          </m:r>
                          <m:r>
                            <a:rPr lang="es-EC" i="1">
                              <a:latin typeface="Cambria Math" panose="02040503050406030204" pitchFamily="18" charset="0"/>
                            </a:rPr>
                            <m:t>𝑝</m:t>
                          </m:r>
                        </m:den>
                      </m:f>
                      <m:r>
                        <a:rPr lang="es-EC" i="1">
                          <a:latin typeface="Cambria Math" panose="02040503050406030204" pitchFamily="18" charset="0"/>
                        </a:rPr>
                        <m:t>(</m:t>
                      </m:r>
                      <m:r>
                        <a:rPr lang="es-EC" i="1">
                          <a:latin typeface="Cambria Math" panose="02040503050406030204" pitchFamily="18" charset="0"/>
                        </a:rPr>
                        <m:t>𝑁</m:t>
                      </m:r>
                      <m:r>
                        <a:rPr lang="es-EC" i="1">
                          <a:latin typeface="Cambria Math" panose="02040503050406030204" pitchFamily="18" charset="0"/>
                        </a:rPr>
                        <m:t> </m:t>
                      </m:r>
                      <m:r>
                        <a:rPr lang="es-EC" i="1">
                          <a:latin typeface="Cambria Math" panose="02040503050406030204" pitchFamily="18" charset="0"/>
                        </a:rPr>
                        <m:t>𝑥</m:t>
                      </m:r>
                      <m:r>
                        <a:rPr lang="es-EC" i="1">
                          <a:latin typeface="Cambria Math" panose="02040503050406030204" pitchFamily="18" charset="0"/>
                        </a:rPr>
                        <m:t> </m:t>
                      </m:r>
                      <m:r>
                        <a:rPr lang="es-EC" i="1">
                          <a:latin typeface="Cambria Math" panose="02040503050406030204" pitchFamily="18" charset="0"/>
                        </a:rPr>
                        <m:t>𝑚𝑚</m:t>
                      </m:r>
                      <m:r>
                        <a:rPr lang="es-EC" i="1">
                          <a:latin typeface="Cambria Math" panose="02040503050406030204" pitchFamily="18" charset="0"/>
                        </a:rPr>
                        <m:t>)</m:t>
                      </m:r>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1">
                          <a:latin typeface="Cambria Math" panose="02040503050406030204" pitchFamily="18" charset="0"/>
                        </a:rPr>
                        <m:t>=250.888 </m:t>
                      </m:r>
                      <m:r>
                        <a:rPr lang="es-EC" i="1">
                          <a:latin typeface="Cambria Math" panose="02040503050406030204" pitchFamily="18" charset="0"/>
                        </a:rPr>
                        <m:t>𝑁</m:t>
                      </m:r>
                      <m:r>
                        <a:rPr lang="es-EC" i="1">
                          <a:latin typeface="Cambria Math" panose="02040503050406030204" pitchFamily="18" charset="0"/>
                        </a:rPr>
                        <m:t>.</m:t>
                      </m:r>
                      <m:r>
                        <a:rPr lang="es-EC" i="1">
                          <a:latin typeface="Cambria Math" panose="02040503050406030204" pitchFamily="18" charset="0"/>
                        </a:rPr>
                        <m:t>𝑚𝑚</m:t>
                      </m:r>
                      <m:r>
                        <a:rPr lang="es-EC" i="1">
                          <a:latin typeface="Cambria Math" panose="02040503050406030204" pitchFamily="18" charset="0"/>
                        </a:rPr>
                        <m:t>=25.089 </m:t>
                      </m:r>
                      <m:r>
                        <a:rPr lang="es-EC" i="1">
                          <a:latin typeface="Cambria Math" panose="02040503050406030204" pitchFamily="18" charset="0"/>
                        </a:rPr>
                        <m:t>𝑁</m:t>
                      </m:r>
                      <m:r>
                        <a:rPr lang="es-EC" i="1">
                          <a:latin typeface="Cambria Math" panose="02040503050406030204" pitchFamily="18" charset="0"/>
                        </a:rPr>
                        <m:t>.</m:t>
                      </m:r>
                      <m:r>
                        <a:rPr lang="es-EC" i="1">
                          <a:latin typeface="Cambria Math" panose="02040503050406030204" pitchFamily="18" charset="0"/>
                        </a:rPr>
                        <m:t>𝑐𝑚</m:t>
                      </m:r>
                    </m:oMath>
                  </m:oMathPara>
                </a14:m>
                <a:endParaRPr lang="es-EC"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38200" y="1668864"/>
                <a:ext cx="10515600" cy="4351338"/>
              </a:xfrm>
              <a:blipFill rotWithShape="0">
                <a:blip r:embed="rId4"/>
                <a:stretch>
                  <a:fillRect l="-1043" t="-3221"/>
                </a:stretch>
              </a:blipFill>
            </p:spPr>
            <p:txBody>
              <a:bodyPr/>
              <a:lstStyle/>
              <a:p>
                <a:r>
                  <a:rPr lang="es-EC">
                    <a:noFill/>
                  </a:rPr>
                  <a:t> </a:t>
                </a:r>
              </a:p>
            </p:txBody>
          </p:sp>
        </mc:Fallback>
      </mc:AlternateContent>
    </p:spTree>
    <p:extLst>
      <p:ext uri="{BB962C8B-B14F-4D97-AF65-F5344CB8AC3E}">
        <p14:creationId xmlns:p14="http://schemas.microsoft.com/office/powerpoint/2010/main" val="81599666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SELECCIÓN DE MOTORES</a:t>
            </a:r>
            <a:endParaRPr lang="es-EC" b="1" dirty="0"/>
          </a:p>
        </p:txBody>
      </p:sp>
      <p:sp>
        <p:nvSpPr>
          <p:cNvPr id="3" name="Marcador de contenido 2"/>
          <p:cNvSpPr>
            <a:spLocks noGrp="1"/>
          </p:cNvSpPr>
          <p:nvPr>
            <p:ph idx="1"/>
          </p:nvPr>
        </p:nvSpPr>
        <p:spPr/>
        <p:txBody>
          <a:bodyPr/>
          <a:lstStyle/>
          <a:p>
            <a:r>
              <a:rPr lang="es-EC" dirty="0" smtClean="0"/>
              <a:t>Motores carro portaherramientas </a:t>
            </a:r>
            <a:r>
              <a:rPr lang="es-EC" dirty="0"/>
              <a:t>(X y Z</a:t>
            </a:r>
            <a:r>
              <a:rPr lang="es-EC" dirty="0" smtClean="0"/>
              <a:t>)</a:t>
            </a:r>
          </a:p>
          <a:p>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3637649400"/>
              </p:ext>
            </p:extLst>
          </p:nvPr>
        </p:nvGraphicFramePr>
        <p:xfrm>
          <a:off x="3846058" y="2481645"/>
          <a:ext cx="6961278" cy="966948"/>
        </p:xfrm>
        <a:graphic>
          <a:graphicData uri="http://schemas.openxmlformats.org/drawingml/2006/table">
            <a:tbl>
              <a:tblPr firstRow="1" firstCol="1" bandRow="1">
                <a:tableStyleId>{93296810-A885-4BE3-A3E7-6D5BEEA58F35}</a:tableStyleId>
              </a:tblPr>
              <a:tblGrid>
                <a:gridCol w="1387185"/>
                <a:gridCol w="1349951"/>
                <a:gridCol w="1169323"/>
                <a:gridCol w="1330145"/>
                <a:gridCol w="1724674"/>
              </a:tblGrid>
              <a:tr h="483474">
                <a:tc>
                  <a:txBody>
                    <a:bodyPr/>
                    <a:lstStyle/>
                    <a:p>
                      <a:pPr algn="ctr">
                        <a:lnSpc>
                          <a:spcPct val="150000"/>
                        </a:lnSpc>
                        <a:spcBef>
                          <a:spcPts val="600"/>
                        </a:spcBef>
                        <a:spcAft>
                          <a:spcPts val="600"/>
                        </a:spcAft>
                      </a:pPr>
                      <a:r>
                        <a:rPr lang="es-EC" sz="1600" dirty="0">
                          <a:effectLst/>
                        </a:rPr>
                        <a:t>Marca</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Modelo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Torque</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Corriente</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Dimensiones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83474">
                <a:tc>
                  <a:txBody>
                    <a:bodyPr/>
                    <a:lstStyle/>
                    <a:p>
                      <a:pPr algn="ctr">
                        <a:lnSpc>
                          <a:spcPct val="150000"/>
                        </a:lnSpc>
                        <a:spcBef>
                          <a:spcPts val="600"/>
                        </a:spcBef>
                        <a:spcAft>
                          <a:spcPts val="600"/>
                        </a:spcAft>
                      </a:pPr>
                      <a:r>
                        <a:rPr lang="es-EC" sz="1600">
                          <a:effectLst/>
                        </a:rPr>
                        <a:t>Schneider</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Nema 23</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dirty="0">
                          <a:effectLst/>
                        </a:rPr>
                        <a:t>53 N.cm</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3 A</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dirty="0">
                          <a:effectLst/>
                        </a:rPr>
                        <a:t>57 x 57 x 76 (mm)</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1026" name="Picture 2" descr="http://astrosyn.com/shopimages/products/extras/MY23HS_t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214" y="3814354"/>
            <a:ext cx="5010634" cy="236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34315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38200" y="583474"/>
                <a:ext cx="10515600" cy="5593489"/>
              </a:xfrm>
            </p:spPr>
            <p:txBody>
              <a:bodyPr/>
              <a:lstStyle/>
              <a:p>
                <a:r>
                  <a:rPr lang="en-US" dirty="0" smtClean="0"/>
                  <a:t>Motor para </a:t>
                </a:r>
                <a:r>
                  <a:rPr lang="en-US" dirty="0" err="1" smtClean="0"/>
                  <a:t>mandril</a:t>
                </a:r>
                <a:endParaRPr lang="en-US" dirty="0" smtClean="0"/>
              </a:p>
              <a:p>
                <a:pPr marL="0" indent="0">
                  <a:buNone/>
                </a:pPr>
                <a:r>
                  <a:rPr lang="en-US" dirty="0" err="1" smtClean="0"/>
                  <a:t>Velocidad</a:t>
                </a:r>
                <a:r>
                  <a:rPr lang="en-US" dirty="0" smtClean="0"/>
                  <a:t> de </a:t>
                </a:r>
                <a:r>
                  <a:rPr lang="en-US" dirty="0" err="1" smtClean="0"/>
                  <a:t>corte</a:t>
                </a:r>
                <a:r>
                  <a:rPr lang="en-US" dirty="0" smtClean="0"/>
                  <a:t>:</a:t>
                </a:r>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𝑉𝑐</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1">
                              <a:latin typeface="Cambria Math" panose="02040503050406030204" pitchFamily="18" charset="0"/>
                            </a:rPr>
                            <m:t>∗60∗600</m:t>
                          </m:r>
                        </m:num>
                        <m:den>
                          <m:r>
                            <a:rPr lang="es-EC" i="1">
                              <a:latin typeface="Cambria Math" panose="02040503050406030204" pitchFamily="18" charset="0"/>
                            </a:rPr>
                            <m:t>1000</m:t>
                          </m:r>
                        </m:den>
                      </m:f>
                      <m:r>
                        <a:rPr lang="es-EC" i="1">
                          <a:latin typeface="Cambria Math" panose="02040503050406030204" pitchFamily="18" charset="0"/>
                        </a:rPr>
                        <m:t>=113.097 </m:t>
                      </m:r>
                      <m:f>
                        <m:fPr>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𝑚𝑖𝑛</m:t>
                          </m:r>
                        </m:den>
                      </m:f>
                      <m:r>
                        <a:rPr lang="es-EC" i="1">
                          <a:latin typeface="Cambria Math" panose="02040503050406030204" pitchFamily="18" charset="0"/>
                        </a:rPr>
                        <m:t>=1.885 </m:t>
                      </m:r>
                      <m:f>
                        <m:fPr>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𝑠</m:t>
                          </m:r>
                        </m:den>
                      </m:f>
                    </m:oMath>
                  </m:oMathPara>
                </a14:m>
                <a:endParaRPr lang="es-EC" dirty="0" smtClean="0"/>
              </a:p>
              <a:p>
                <a:pPr marL="0" indent="0">
                  <a:buNone/>
                </a:pPr>
                <a:endParaRPr lang="es-EC" dirty="0" smtClean="0"/>
              </a:p>
              <a:p>
                <a:pPr marL="0" indent="0">
                  <a:buNone/>
                </a:pPr>
                <a:r>
                  <a:rPr lang="en-US" dirty="0" err="1" smtClean="0"/>
                  <a:t>Potencia</a:t>
                </a:r>
                <a:r>
                  <a:rPr lang="en-US" dirty="0" smtClean="0"/>
                  <a:t> </a:t>
                </a:r>
                <a:r>
                  <a:rPr lang="en-US" dirty="0" err="1" smtClean="0"/>
                  <a:t>absorbida</a:t>
                </a:r>
                <a:r>
                  <a:rPr lang="en-US" dirty="0" smtClean="0"/>
                  <a:t> </a:t>
                </a:r>
                <a:r>
                  <a:rPr lang="en-US" dirty="0" err="1" smtClean="0"/>
                  <a:t>en</a:t>
                </a:r>
                <a:r>
                  <a:rPr lang="en-US" dirty="0" smtClean="0"/>
                  <a:t> </a:t>
                </a:r>
                <a:r>
                  <a:rPr lang="en-US" dirty="0" err="1" smtClean="0"/>
                  <a:t>operación</a:t>
                </a:r>
                <a:r>
                  <a:rPr lang="en-US" dirty="0" smtClean="0"/>
                  <a:t> de </a:t>
                </a:r>
                <a:r>
                  <a:rPr lang="en-US" dirty="0" err="1" smtClean="0"/>
                  <a:t>torneado</a:t>
                </a:r>
                <a:r>
                  <a:rPr lang="en-US" dirty="0" smtClean="0"/>
                  <a:t>:</a:t>
                </a:r>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𝑐</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𝑐</m:t>
                          </m:r>
                        </m:sub>
                      </m:sSub>
                    </m:oMath>
                  </m:oMathPara>
                </a14:m>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s-EC" i="1">
                          <a:latin typeface="Cambria Math" panose="02040503050406030204" pitchFamily="18" charset="0"/>
                        </a:rPr>
                        <m:t>=85 </m:t>
                      </m:r>
                      <m:r>
                        <a:rPr lang="es-EC" i="1">
                          <a:latin typeface="Cambria Math" panose="02040503050406030204" pitchFamily="18" charset="0"/>
                        </a:rPr>
                        <m:t>𝑁</m:t>
                      </m:r>
                      <m:r>
                        <a:rPr lang="es-EC" i="1">
                          <a:latin typeface="Cambria Math" panose="02040503050406030204" pitchFamily="18" charset="0"/>
                        </a:rPr>
                        <m:t>∗1.885 </m:t>
                      </m:r>
                      <m:f>
                        <m:fPr>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𝑠</m:t>
                          </m:r>
                        </m:den>
                      </m:f>
                      <m:r>
                        <a:rPr lang="es-EC" i="1">
                          <a:latin typeface="Cambria Math" panose="02040503050406030204" pitchFamily="18" charset="0"/>
                        </a:rPr>
                        <m:t>=160.221 </m:t>
                      </m:r>
                      <m:r>
                        <a:rPr lang="es-EC" i="1">
                          <a:latin typeface="Cambria Math" panose="02040503050406030204" pitchFamily="18" charset="0"/>
                        </a:rPr>
                        <m:t>𝑊</m:t>
                      </m:r>
                    </m:oMath>
                  </m:oMathPara>
                </a14:m>
                <a:endParaRPr lang="es-EC"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38200" y="583474"/>
                <a:ext cx="10515600" cy="5593489"/>
              </a:xfrm>
              <a:blipFill rotWithShape="0">
                <a:blip r:embed="rId3"/>
                <a:stretch>
                  <a:fillRect l="-1217" t="-1854"/>
                </a:stretch>
              </a:blipFill>
            </p:spPr>
            <p:txBody>
              <a:bodyPr/>
              <a:lstStyle/>
              <a:p>
                <a:r>
                  <a:rPr lang="es-EC">
                    <a:noFill/>
                  </a:rPr>
                  <a:t> </a:t>
                </a:r>
              </a:p>
            </p:txBody>
          </p:sp>
        </mc:Fallback>
      </mc:AlternateContent>
    </p:spTree>
    <p:extLst>
      <p:ext uri="{BB962C8B-B14F-4D97-AF65-F5344CB8AC3E}">
        <p14:creationId xmlns:p14="http://schemas.microsoft.com/office/powerpoint/2010/main" val="389063869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592427487"/>
              </p:ext>
            </p:extLst>
          </p:nvPr>
        </p:nvGraphicFramePr>
        <p:xfrm>
          <a:off x="2335801" y="3096689"/>
          <a:ext cx="7992563" cy="1379516"/>
        </p:xfrm>
        <a:graphic>
          <a:graphicData uri="http://schemas.openxmlformats.org/drawingml/2006/table">
            <a:tbl>
              <a:tblPr firstRow="1" firstCol="1" bandRow="1">
                <a:tableStyleId>{93296810-A885-4BE3-A3E7-6D5BEEA58F35}</a:tableStyleId>
              </a:tblPr>
              <a:tblGrid>
                <a:gridCol w="1892919"/>
                <a:gridCol w="1824552"/>
                <a:gridCol w="2137546"/>
                <a:gridCol w="2137546"/>
              </a:tblGrid>
              <a:tr h="689758">
                <a:tc>
                  <a:txBody>
                    <a:bodyPr/>
                    <a:lstStyle/>
                    <a:p>
                      <a:pPr algn="ctr">
                        <a:lnSpc>
                          <a:spcPct val="150000"/>
                        </a:lnSpc>
                        <a:spcBef>
                          <a:spcPts val="600"/>
                        </a:spcBef>
                        <a:spcAft>
                          <a:spcPts val="600"/>
                        </a:spcAft>
                      </a:pPr>
                      <a:r>
                        <a:rPr lang="es-EC" sz="1800" dirty="0">
                          <a:effectLst/>
                        </a:rPr>
                        <a:t>TIPO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VOLTAJE (V)</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dirty="0">
                          <a:effectLst/>
                        </a:rPr>
                        <a:t>CORRIENTE (A)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POTENCIA (W)</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689758">
                <a:tc>
                  <a:txBody>
                    <a:bodyPr/>
                    <a:lstStyle/>
                    <a:p>
                      <a:pPr algn="ctr">
                        <a:lnSpc>
                          <a:spcPct val="150000"/>
                        </a:lnSpc>
                        <a:spcBef>
                          <a:spcPts val="600"/>
                        </a:spcBef>
                        <a:spcAft>
                          <a:spcPts val="600"/>
                        </a:spcAft>
                      </a:pPr>
                      <a:r>
                        <a:rPr lang="es-EC" sz="1800">
                          <a:effectLst/>
                        </a:rPr>
                        <a:t>Eléctrico DC</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24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dirty="0">
                          <a:effectLst/>
                        </a:rPr>
                        <a:t>175</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Marcador de contenido 2"/>
          <p:cNvSpPr>
            <a:spLocks noGrp="1"/>
          </p:cNvSpPr>
          <p:nvPr>
            <p:ph idx="1"/>
          </p:nvPr>
        </p:nvSpPr>
        <p:spPr>
          <a:xfrm>
            <a:off x="846909" y="1497874"/>
            <a:ext cx="10343606" cy="984068"/>
          </a:xfrm>
        </p:spPr>
        <p:txBody>
          <a:bodyPr>
            <a:normAutofit/>
          </a:bodyPr>
          <a:lstStyle/>
          <a:p>
            <a:r>
              <a:rPr lang="es-EC" dirty="0" smtClean="0"/>
              <a:t>Se ha seleccionado el siguiente motor:</a:t>
            </a:r>
          </a:p>
          <a:p>
            <a:pPr marL="0" indent="0">
              <a:buNone/>
            </a:pPr>
            <a:endParaRPr lang="es-EC" dirty="0" smtClean="0"/>
          </a:p>
          <a:p>
            <a:pPr marL="0" indent="0">
              <a:buNone/>
            </a:pPr>
            <a:endParaRPr lang="es-EC" dirty="0"/>
          </a:p>
        </p:txBody>
      </p:sp>
    </p:spTree>
    <p:extLst>
      <p:ext uri="{BB962C8B-B14F-4D97-AF65-F5344CB8AC3E}">
        <p14:creationId xmlns:p14="http://schemas.microsoft.com/office/powerpoint/2010/main" val="6201578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38200" y="592183"/>
                <a:ext cx="6546669" cy="5584780"/>
              </a:xfrm>
            </p:spPr>
            <p:txBody>
              <a:bodyPr>
                <a:normAutofit fontScale="92500" lnSpcReduction="10000"/>
              </a:bodyPr>
              <a:lstStyle/>
              <a:p>
                <a:r>
                  <a:rPr lang="es-EC" dirty="0" smtClean="0"/>
                  <a:t>Relación avance vs profundidad para distintos materiales</a:t>
                </a:r>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𝑐</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𝑠</m:t>
                          </m:r>
                        </m:sub>
                      </m:sSub>
                      <m:r>
                        <a:rPr lang="es-EC" i="1">
                          <a:latin typeface="Cambria Math" panose="02040503050406030204" pitchFamily="18" charset="0"/>
                        </a:rPr>
                        <m:t> . </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𝑐</m:t>
                          </m:r>
                        </m:sub>
                      </m:sSub>
                    </m:oMath>
                  </m:oMathPara>
                </a14:m>
                <a:endParaRPr lang="en-US" dirty="0" smtClean="0"/>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𝑐</m:t>
                          </m:r>
                        </m:sub>
                      </m:sSub>
                      <m:r>
                        <a:rPr lang="es-EC" i="1">
                          <a:latin typeface="Cambria Math" panose="02040503050406030204" pitchFamily="18" charset="0"/>
                        </a:rPr>
                        <m:t>=</m:t>
                      </m:r>
                      <m:r>
                        <a:rPr lang="es-EC" i="1">
                          <a:latin typeface="Cambria Math" panose="02040503050406030204" pitchFamily="18" charset="0"/>
                        </a:rPr>
                        <m:t>𝑏</m:t>
                      </m:r>
                      <m:r>
                        <a:rPr lang="es-EC" i="1">
                          <a:latin typeface="Cambria Math" panose="02040503050406030204" pitchFamily="18" charset="0"/>
                        </a:rPr>
                        <m:t> . </m:t>
                      </m:r>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𝑐</m:t>
                          </m:r>
                        </m:sub>
                      </m:sSub>
                    </m:oMath>
                  </m:oMathPara>
                </a14:m>
                <a:endParaRPr lang="es-EC"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𝑏</m:t>
                      </m:r>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𝑝</m:t>
                              </m:r>
                            </m:sub>
                          </m:sSub>
                        </m:num>
                        <m:den>
                          <m:r>
                            <a:rPr lang="es-EC" i="1">
                              <a:latin typeface="Cambria Math" panose="02040503050406030204" pitchFamily="18" charset="0"/>
                            </a:rPr>
                            <m:t>𝑠𝑒𝑛</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𝑟</m:t>
                              </m:r>
                            </m:sub>
                          </m:sSub>
                          <m:r>
                            <a:rPr lang="es-EC" i="1">
                              <a:latin typeface="Cambria Math" panose="02040503050406030204" pitchFamily="18" charset="0"/>
                            </a:rPr>
                            <m:t>)</m:t>
                          </m:r>
                        </m:den>
                      </m:f>
                    </m:oMath>
                  </m:oMathPara>
                </a14:m>
                <a:endParaRPr lang="es-EC"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𝑐</m:t>
                          </m:r>
                        </m:sub>
                      </m:sSub>
                      <m:r>
                        <a:rPr lang="es-EC" i="1">
                          <a:latin typeface="Cambria Math" panose="02040503050406030204" pitchFamily="18" charset="0"/>
                        </a:rPr>
                        <m:t>=</m:t>
                      </m:r>
                      <m:r>
                        <a:rPr lang="es-EC" i="1">
                          <a:latin typeface="Cambria Math" panose="02040503050406030204" pitchFamily="18" charset="0"/>
                        </a:rPr>
                        <m:t>𝑓</m:t>
                      </m:r>
                      <m:r>
                        <a:rPr lang="es-EC" i="1">
                          <a:latin typeface="Cambria Math" panose="02040503050406030204" pitchFamily="18" charset="0"/>
                        </a:rPr>
                        <m:t> .</m:t>
                      </m:r>
                      <m:func>
                        <m:funcPr>
                          <m:ctrlPr>
                            <a:rPr lang="es-EC" i="1">
                              <a:latin typeface="Cambria Math" panose="02040503050406030204" pitchFamily="18" charset="0"/>
                            </a:rPr>
                          </m:ctrlPr>
                        </m:funcPr>
                        <m:fName>
                          <m:r>
                            <m:rPr>
                              <m:sty m:val="p"/>
                            </m:rPr>
                            <a:rPr lang="es-EC">
                              <a:latin typeface="Cambria Math" panose="02040503050406030204" pitchFamily="18" charset="0"/>
                            </a:rPr>
                            <m:t>cos</m:t>
                          </m:r>
                        </m:fName>
                        <m:e>
                          <m:d>
                            <m:dPr>
                              <m:ctrlPr>
                                <a:rPr lang="es-EC" i="1">
                                  <a:latin typeface="Cambria Math" panose="02040503050406030204" pitchFamily="18" charset="0"/>
                                </a:rPr>
                              </m:ctrlPr>
                            </m:dPr>
                            <m:e>
                              <m:r>
                                <a:rPr lang="es-EC" i="1">
                                  <a:latin typeface="Cambria Math" panose="02040503050406030204" pitchFamily="18" charset="0"/>
                                </a:rPr>
                                <m:t>90−</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𝑟</m:t>
                                  </m:r>
                                </m:sub>
                              </m:sSub>
                            </m:e>
                          </m:d>
                        </m:e>
                      </m:func>
                    </m:oMath>
                  </m:oMathPara>
                </a14:m>
                <a:endParaRPr lang="en-US" dirty="0" smtClean="0"/>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smtClean="0">
                              <a:latin typeface="Cambria Math" panose="02040503050406030204" pitchFamily="18" charset="0"/>
                              <a:ea typeface="Cambria Math" panose="02040503050406030204" pitchFamily="18" charset="0"/>
                            </a:rPr>
                            <m:t>∴</m:t>
                          </m:r>
                          <m:r>
                            <a:rPr lang="es-EC" i="1">
                              <a:latin typeface="Cambria Math" panose="02040503050406030204" pitchFamily="18" charset="0"/>
                            </a:rPr>
                            <m:t>𝐹</m:t>
                          </m:r>
                        </m:e>
                        <m:sub>
                          <m:r>
                            <a:rPr lang="es-EC" i="1">
                              <a:latin typeface="Cambria Math" panose="02040503050406030204" pitchFamily="18" charset="0"/>
                            </a:rPr>
                            <m:t>𝑐</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𝑠</m:t>
                          </m:r>
                        </m:sub>
                      </m:sSub>
                      <m:r>
                        <a:rPr lang="en-US" b="0" i="1" smtClean="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𝑝</m:t>
                              </m:r>
                            </m:sub>
                          </m:sSub>
                        </m:num>
                        <m:den>
                          <m:r>
                            <a:rPr lang="es-EC" i="1">
                              <a:latin typeface="Cambria Math" panose="02040503050406030204" pitchFamily="18" charset="0"/>
                            </a:rPr>
                            <m:t>𝑠𝑒𝑛</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𝑟</m:t>
                              </m:r>
                            </m:sub>
                          </m:sSub>
                          <m:r>
                            <a:rPr lang="es-EC" i="1">
                              <a:latin typeface="Cambria Math" panose="02040503050406030204" pitchFamily="18" charset="0"/>
                            </a:rPr>
                            <m:t>)</m:t>
                          </m:r>
                        </m:den>
                      </m:f>
                      <m:r>
                        <a:rPr lang="en-US" b="0" i="1" smtClean="0">
                          <a:latin typeface="Cambria Math" panose="02040503050406030204" pitchFamily="18" charset="0"/>
                        </a:rPr>
                        <m:t>.</m:t>
                      </m:r>
                      <m:r>
                        <a:rPr lang="es-EC" i="1">
                          <a:latin typeface="Cambria Math" panose="02040503050406030204" pitchFamily="18" charset="0"/>
                        </a:rPr>
                        <m:t>𝑓</m:t>
                      </m:r>
                      <m:r>
                        <a:rPr lang="es-EC" i="1">
                          <a:latin typeface="Cambria Math" panose="02040503050406030204" pitchFamily="18" charset="0"/>
                        </a:rPr>
                        <m:t> .</m:t>
                      </m:r>
                      <m:func>
                        <m:funcPr>
                          <m:ctrlPr>
                            <a:rPr lang="es-EC" i="1">
                              <a:latin typeface="Cambria Math" panose="02040503050406030204" pitchFamily="18" charset="0"/>
                            </a:rPr>
                          </m:ctrlPr>
                        </m:funcPr>
                        <m:fName>
                          <m:r>
                            <m:rPr>
                              <m:sty m:val="p"/>
                            </m:rPr>
                            <a:rPr lang="es-EC">
                              <a:latin typeface="Cambria Math" panose="02040503050406030204" pitchFamily="18" charset="0"/>
                            </a:rPr>
                            <m:t>cos</m:t>
                          </m:r>
                        </m:fName>
                        <m:e>
                          <m:d>
                            <m:dPr>
                              <m:ctrlPr>
                                <a:rPr lang="es-EC" i="1">
                                  <a:latin typeface="Cambria Math" panose="02040503050406030204" pitchFamily="18" charset="0"/>
                                </a:rPr>
                              </m:ctrlPr>
                            </m:dPr>
                            <m:e>
                              <m:r>
                                <a:rPr lang="es-EC" i="1">
                                  <a:latin typeface="Cambria Math" panose="02040503050406030204" pitchFamily="18" charset="0"/>
                                </a:rPr>
                                <m:t>90−</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𝑟</m:t>
                                  </m:r>
                                </m:sub>
                              </m:sSub>
                            </m:e>
                          </m:d>
                        </m:e>
                      </m:func>
                    </m:oMath>
                  </m:oMathPara>
                </a14:m>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38200" y="592183"/>
                <a:ext cx="6546669" cy="5584780"/>
              </a:xfrm>
              <a:blipFill rotWithShape="0">
                <a:blip r:embed="rId3"/>
                <a:stretch>
                  <a:fillRect l="-1491" t="-2183" r="-2610"/>
                </a:stretch>
              </a:blipFill>
            </p:spPr>
            <p:txBody>
              <a:bodyPr/>
              <a:lstStyle/>
              <a:p>
                <a:r>
                  <a:rPr lang="es-EC">
                    <a:noFill/>
                  </a:rPr>
                  <a:t> </a:t>
                </a:r>
              </a:p>
            </p:txBody>
          </p:sp>
        </mc:Fallback>
      </mc:AlternateContent>
      <p:pic>
        <p:nvPicPr>
          <p:cNvPr id="4" name="Imagen 3"/>
          <p:cNvPicPr/>
          <p:nvPr/>
        </p:nvPicPr>
        <p:blipFill>
          <a:blip r:embed="rId4" cstate="print"/>
          <a:srcRect/>
          <a:stretch>
            <a:fillRect/>
          </a:stretch>
        </p:blipFill>
        <p:spPr bwMode="auto">
          <a:xfrm>
            <a:off x="7067639" y="1772125"/>
            <a:ext cx="4627970" cy="3487851"/>
          </a:xfrm>
          <a:prstGeom prst="rect">
            <a:avLst/>
          </a:prstGeom>
          <a:noFill/>
          <a:ln w="9525">
            <a:noFill/>
            <a:miter lim="800000"/>
            <a:headEnd/>
            <a:tailEnd/>
          </a:ln>
        </p:spPr>
      </p:pic>
    </p:spTree>
    <p:extLst>
      <p:ext uri="{BB962C8B-B14F-4D97-AF65-F5344CB8AC3E}">
        <p14:creationId xmlns:p14="http://schemas.microsoft.com/office/powerpoint/2010/main" val="290968562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71285" cy="690658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079965134"/>
              </p:ext>
            </p:extLst>
          </p:nvPr>
        </p:nvGraphicFramePr>
        <p:xfrm>
          <a:off x="2391206" y="1276708"/>
          <a:ext cx="7220177" cy="4353172"/>
        </p:xfrm>
        <a:graphic>
          <a:graphicData uri="http://schemas.openxmlformats.org/drawingml/2006/table">
            <a:tbl>
              <a:tblPr firstRow="1" firstCol="1" bandRow="1">
                <a:tableStyleId>{93296810-A885-4BE3-A3E7-6D5BEEA58F35}</a:tableStyleId>
              </a:tblPr>
              <a:tblGrid>
                <a:gridCol w="2540974"/>
                <a:gridCol w="2940890"/>
                <a:gridCol w="1738313"/>
              </a:tblGrid>
              <a:tr h="1186858">
                <a:tc>
                  <a:txBody>
                    <a:bodyPr/>
                    <a:lstStyle/>
                    <a:p>
                      <a:pPr algn="ctr">
                        <a:lnSpc>
                          <a:spcPct val="150000"/>
                        </a:lnSpc>
                        <a:spcBef>
                          <a:spcPts val="600"/>
                        </a:spcBef>
                        <a:spcAft>
                          <a:spcPts val="600"/>
                        </a:spcAft>
                      </a:pPr>
                      <a:r>
                        <a:rPr lang="es-EC" sz="1800" dirty="0" smtClean="0">
                          <a:effectLst/>
                        </a:rPr>
                        <a:t>MATERIAL</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RESISTENCIA A TRACCIÓN / DUREZA HB</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Ks (N / mm</a:t>
                      </a:r>
                      <a:r>
                        <a:rPr lang="es-EC" sz="1800" baseline="30000">
                          <a:effectLst/>
                        </a:rPr>
                        <a:t>2</a:t>
                      </a:r>
                      <a:r>
                        <a:rPr lang="es-EC" sz="180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26358">
                <a:tc>
                  <a:txBody>
                    <a:bodyPr/>
                    <a:lstStyle/>
                    <a:p>
                      <a:pPr algn="ctr">
                        <a:lnSpc>
                          <a:spcPct val="150000"/>
                        </a:lnSpc>
                        <a:spcBef>
                          <a:spcPts val="600"/>
                        </a:spcBef>
                        <a:spcAft>
                          <a:spcPts val="600"/>
                        </a:spcAft>
                      </a:pPr>
                      <a:r>
                        <a:rPr lang="es-EC" sz="1800">
                          <a:effectLst/>
                        </a:rPr>
                        <a:t>Fundición blanca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&gt;500 HB</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5330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15277">
                <a:tc>
                  <a:txBody>
                    <a:bodyPr/>
                    <a:lstStyle/>
                    <a:p>
                      <a:pPr algn="ctr">
                        <a:lnSpc>
                          <a:spcPct val="150000"/>
                        </a:lnSpc>
                        <a:spcBef>
                          <a:spcPts val="600"/>
                        </a:spcBef>
                        <a:spcAft>
                          <a:spcPts val="600"/>
                        </a:spcAft>
                      </a:pPr>
                      <a:r>
                        <a:rPr lang="es-EC" sz="1800">
                          <a:effectLst/>
                        </a:rPr>
                        <a:t>Acero Aleado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1000 / 1400 N / mm</a:t>
                      </a:r>
                      <a:r>
                        <a:rPr lang="es-EC" sz="1800" baseline="3000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5020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15277">
                <a:tc>
                  <a:txBody>
                    <a:bodyPr/>
                    <a:lstStyle/>
                    <a:p>
                      <a:pPr algn="ctr">
                        <a:lnSpc>
                          <a:spcPct val="150000"/>
                        </a:lnSpc>
                        <a:spcBef>
                          <a:spcPts val="600"/>
                        </a:spcBef>
                        <a:spcAft>
                          <a:spcPts val="600"/>
                        </a:spcAft>
                      </a:pPr>
                      <a:r>
                        <a:rPr lang="es-EC" sz="1800">
                          <a:effectLst/>
                        </a:rPr>
                        <a:t>Acero al Carbono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850 / 1000 N / mm</a:t>
                      </a:r>
                      <a:r>
                        <a:rPr lang="es-EC" sz="1800" baseline="3000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4860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15277">
                <a:tc>
                  <a:txBody>
                    <a:bodyPr/>
                    <a:lstStyle/>
                    <a:p>
                      <a:pPr algn="ctr">
                        <a:lnSpc>
                          <a:spcPct val="150000"/>
                        </a:lnSpc>
                        <a:spcBef>
                          <a:spcPts val="600"/>
                        </a:spcBef>
                        <a:spcAft>
                          <a:spcPts val="600"/>
                        </a:spcAft>
                      </a:pPr>
                      <a:r>
                        <a:rPr lang="es-EC" sz="1800">
                          <a:effectLst/>
                        </a:rPr>
                        <a:t>Aleación de Aluminio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4000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78848">
                <a:tc>
                  <a:txBody>
                    <a:bodyPr/>
                    <a:lstStyle/>
                    <a:p>
                      <a:pPr algn="ctr">
                        <a:lnSpc>
                          <a:spcPct val="150000"/>
                        </a:lnSpc>
                        <a:spcBef>
                          <a:spcPts val="600"/>
                        </a:spcBef>
                        <a:spcAft>
                          <a:spcPts val="600"/>
                        </a:spcAft>
                      </a:pPr>
                      <a:r>
                        <a:rPr lang="es-EC" sz="1800">
                          <a:effectLst/>
                        </a:rPr>
                        <a:t>Latón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dirty="0">
                          <a:effectLst/>
                        </a:rPr>
                        <a:t>-</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3540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15277">
                <a:tc>
                  <a:txBody>
                    <a:bodyPr/>
                    <a:lstStyle/>
                    <a:p>
                      <a:pPr algn="ctr">
                        <a:lnSpc>
                          <a:spcPct val="150000"/>
                        </a:lnSpc>
                        <a:spcBef>
                          <a:spcPts val="600"/>
                        </a:spcBef>
                        <a:spcAft>
                          <a:spcPts val="600"/>
                        </a:spcAft>
                      </a:pPr>
                      <a:r>
                        <a:rPr lang="es-EC" sz="1800">
                          <a:effectLst/>
                        </a:rPr>
                        <a:t>Plástico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dirty="0">
                          <a:effectLst/>
                        </a:rPr>
                        <a:t>2690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Marcador de contenido 2"/>
          <p:cNvSpPr>
            <a:spLocks noGrp="1"/>
          </p:cNvSpPr>
          <p:nvPr>
            <p:ph idx="1"/>
          </p:nvPr>
        </p:nvSpPr>
        <p:spPr>
          <a:xfrm>
            <a:off x="829492" y="609600"/>
            <a:ext cx="10343606" cy="984068"/>
          </a:xfrm>
        </p:spPr>
        <p:txBody>
          <a:bodyPr>
            <a:normAutofit/>
          </a:bodyPr>
          <a:lstStyle/>
          <a:p>
            <a:r>
              <a:rPr lang="es-EC" dirty="0" smtClean="0"/>
              <a:t>Valores de presión de corte específico para distintos materiales:</a:t>
            </a:r>
          </a:p>
          <a:p>
            <a:pPr marL="0" indent="0">
              <a:buNone/>
            </a:pPr>
            <a:endParaRPr lang="es-EC" dirty="0" smtClean="0"/>
          </a:p>
          <a:p>
            <a:pPr marL="0" indent="0">
              <a:buNone/>
            </a:pPr>
            <a:endParaRPr lang="es-EC" dirty="0"/>
          </a:p>
        </p:txBody>
      </p:sp>
    </p:spTree>
    <p:extLst>
      <p:ext uri="{BB962C8B-B14F-4D97-AF65-F5344CB8AC3E}">
        <p14:creationId xmlns:p14="http://schemas.microsoft.com/office/powerpoint/2010/main" val="422601754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pic>
        <p:nvPicPr>
          <p:cNvPr id="7" name="Imagen 6"/>
          <p:cNvPicPr>
            <a:picLocks noChangeAspect="1"/>
          </p:cNvPicPr>
          <p:nvPr/>
        </p:nvPicPr>
        <p:blipFill>
          <a:blip r:embed="rId3"/>
          <a:stretch>
            <a:fillRect/>
          </a:stretch>
        </p:blipFill>
        <p:spPr>
          <a:xfrm>
            <a:off x="1192353" y="705394"/>
            <a:ext cx="9993670" cy="4927282"/>
          </a:xfrm>
          <a:prstGeom prst="rect">
            <a:avLst/>
          </a:prstGeom>
        </p:spPr>
      </p:pic>
    </p:spTree>
    <p:extLst>
      <p:ext uri="{BB962C8B-B14F-4D97-AF65-F5344CB8AC3E}">
        <p14:creationId xmlns:p14="http://schemas.microsoft.com/office/powerpoint/2010/main" val="110975092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a:xfrm>
            <a:off x="752475" y="318588"/>
            <a:ext cx="10515600" cy="1325563"/>
          </a:xfrm>
        </p:spPr>
        <p:txBody>
          <a:bodyPr/>
          <a:lstStyle/>
          <a:p>
            <a:pPr algn="ctr"/>
            <a:r>
              <a:rPr lang="en-US" b="1" dirty="0" smtClean="0"/>
              <a:t>INTRODUCCIÓN</a:t>
            </a:r>
            <a:endParaRPr lang="es-EC" b="1" dirty="0"/>
          </a:p>
        </p:txBody>
      </p:sp>
      <p:sp>
        <p:nvSpPr>
          <p:cNvPr id="3" name="Marcador de contenido 2"/>
          <p:cNvSpPr>
            <a:spLocks noGrp="1"/>
          </p:cNvSpPr>
          <p:nvPr>
            <p:ph idx="1"/>
          </p:nvPr>
        </p:nvSpPr>
        <p:spPr>
          <a:xfrm>
            <a:off x="752475" y="1358900"/>
            <a:ext cx="10515600" cy="4565650"/>
          </a:xfrm>
        </p:spPr>
        <p:txBody>
          <a:bodyPr>
            <a:noAutofit/>
          </a:bodyPr>
          <a:lstStyle/>
          <a:p>
            <a:pPr marL="0" indent="0">
              <a:buNone/>
            </a:pPr>
            <a:r>
              <a:rPr lang="es-ES_tradnl" sz="2300" dirty="0" smtClean="0"/>
              <a:t>En </a:t>
            </a:r>
            <a:r>
              <a:rPr lang="es-ES_tradnl" sz="2300" dirty="0"/>
              <a:t>nuestro país el aspecto financiero inhibe el surgimiento de soluciones propias para nuestros problemas más fundamentales en el ámbito industrial. De igual forma se han desarrollado nuevas políticas mundiales de mercados abiertos lo cual permite una mayor facilidad para la competencia a nivel internacional y surge la necesidad de adecuar nuestras industrias a fin que puedan satisfacer los nuevos retos que se puedan ir presentando en un futuro no muy lejano.</a:t>
            </a:r>
            <a:endParaRPr lang="es-EC" sz="2300" dirty="0"/>
          </a:p>
          <a:p>
            <a:pPr marL="0" indent="0">
              <a:buNone/>
            </a:pPr>
            <a:r>
              <a:rPr lang="es-ES_tradnl" sz="2300" dirty="0" smtClean="0"/>
              <a:t>Una </a:t>
            </a:r>
            <a:r>
              <a:rPr lang="es-ES_tradnl" sz="2300" dirty="0"/>
              <a:t>alternativa frente a esto es la reconversión de nuestras industrias introduciendo el elemento de la automatización; sin embargo debe hacerse de la forma más adecuada de tal modo </a:t>
            </a:r>
            <a:r>
              <a:rPr lang="es-ES_tradnl" sz="2300" dirty="0" smtClean="0"/>
              <a:t>que </a:t>
            </a:r>
            <a:r>
              <a:rPr lang="es-ES_tradnl" sz="2300" dirty="0"/>
              <a:t>los cambios </a:t>
            </a:r>
            <a:r>
              <a:rPr lang="es-ES_tradnl" sz="2300" dirty="0" smtClean="0"/>
              <a:t>no causen </a:t>
            </a:r>
            <a:r>
              <a:rPr lang="es-ES_tradnl" sz="2300" dirty="0"/>
              <a:t>un impacto económico en las industrias; esta situación antes mencionada se la puede comparar con lo que está pasando actualmente con la máquina NCL2000 del </a:t>
            </a:r>
            <a:r>
              <a:rPr lang="es-ES_tradnl" sz="2300" dirty="0" smtClean="0"/>
              <a:t>laboratorio de CAD/CAM de la UFA - ESPE, </a:t>
            </a:r>
            <a:r>
              <a:rPr lang="es-ES_tradnl" sz="2300" dirty="0"/>
              <a:t>ya que en muchos talleres del país han modernizado una máquina CNC antigua que compraron en buen estado mecánico desechando el control antiguo e instalando un control numérico nuevo. </a:t>
            </a:r>
            <a:endParaRPr lang="es-EC" sz="2300" dirty="0"/>
          </a:p>
        </p:txBody>
      </p:sp>
    </p:spTree>
    <p:extLst>
      <p:ext uri="{BB962C8B-B14F-4D97-AF65-F5344CB8AC3E}">
        <p14:creationId xmlns:p14="http://schemas.microsoft.com/office/powerpoint/2010/main" val="9785789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REDISEÑO DE CABEZAL</a:t>
            </a:r>
            <a:endParaRPr lang="es-EC" b="1" dirty="0"/>
          </a:p>
        </p:txBody>
      </p:sp>
      <p:sp>
        <p:nvSpPr>
          <p:cNvPr id="3" name="Marcador de contenido 2"/>
          <p:cNvSpPr>
            <a:spLocks noGrp="1"/>
          </p:cNvSpPr>
          <p:nvPr>
            <p:ph idx="1"/>
          </p:nvPr>
        </p:nvSpPr>
        <p:spPr/>
        <p:txBody>
          <a:bodyPr>
            <a:normAutofit/>
          </a:bodyPr>
          <a:lstStyle/>
          <a:p>
            <a:pPr marL="514350" lvl="0" indent="-514350">
              <a:buFont typeface="+mj-lt"/>
              <a:buAutoNum type="alphaUcPeriod"/>
            </a:pPr>
            <a:r>
              <a:rPr lang="es-EC" dirty="0"/>
              <a:t>Motor con transmisión, soporte y mandril en un solo </a:t>
            </a:r>
            <a:r>
              <a:rPr lang="es-EC" dirty="0" smtClean="0"/>
              <a:t>arreglo</a:t>
            </a:r>
            <a:endParaRPr lang="es-EC" dirty="0"/>
          </a:p>
          <a:p>
            <a:pPr marL="514350" lvl="0" indent="-514350">
              <a:buFont typeface="+mj-lt"/>
              <a:buAutoNum type="alphaUcPeriod"/>
            </a:pPr>
            <a:r>
              <a:rPr lang="es-EC" dirty="0" smtClean="0"/>
              <a:t>Mandril </a:t>
            </a:r>
            <a:r>
              <a:rPr lang="es-EC" dirty="0"/>
              <a:t>con soporte y </a:t>
            </a:r>
            <a:r>
              <a:rPr lang="es-EC" dirty="0" smtClean="0"/>
              <a:t>motor</a:t>
            </a:r>
            <a:endParaRPr lang="es-EC" dirty="0"/>
          </a:p>
          <a:p>
            <a:pPr marL="514350" lvl="0" indent="-514350">
              <a:buFont typeface="+mj-lt"/>
              <a:buAutoNum type="alphaUcPeriod"/>
            </a:pPr>
            <a:r>
              <a:rPr lang="es-EC" dirty="0" smtClean="0"/>
              <a:t>Motor</a:t>
            </a:r>
          </a:p>
          <a:p>
            <a:pPr marL="0" lvl="0" indent="0">
              <a:buNone/>
            </a:pPr>
            <a:endParaRPr lang="en-US" dirty="0"/>
          </a:p>
          <a:p>
            <a:pPr marL="0" lvl="0" indent="0">
              <a:buNone/>
            </a:pPr>
            <a:r>
              <a:rPr lang="es-EC" dirty="0"/>
              <a:t>S</a:t>
            </a:r>
            <a:r>
              <a:rPr lang="es-EC" dirty="0" smtClean="0"/>
              <a:t>e </a:t>
            </a:r>
            <a:r>
              <a:rPr lang="es-EC" dirty="0"/>
              <a:t>seleccionó la opción A debido al tiempo necesario para la entrega, el costo y a la relación de transmisión del fabricante puesto que es la más óptima para el buen desempeño del motor. </a:t>
            </a:r>
          </a:p>
          <a:p>
            <a:endParaRPr lang="es-EC" dirty="0"/>
          </a:p>
        </p:txBody>
      </p:sp>
    </p:spTree>
    <p:extLst>
      <p:ext uri="{BB962C8B-B14F-4D97-AF65-F5344CB8AC3E}">
        <p14:creationId xmlns:p14="http://schemas.microsoft.com/office/powerpoint/2010/main" val="154362838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20715" y="-24295"/>
            <a:ext cx="12171285" cy="6906589"/>
          </a:xfrm>
          <a:prstGeom prst="rect">
            <a:avLst/>
          </a:prstGeom>
        </p:spPr>
      </p:pic>
      <p:pic>
        <p:nvPicPr>
          <p:cNvPr id="4" name="Imagen 3"/>
          <p:cNvPicPr/>
          <p:nvPr/>
        </p:nvPicPr>
        <p:blipFill>
          <a:blip r:embed="rId4" cstate="print"/>
          <a:srcRect/>
          <a:stretch>
            <a:fillRect/>
          </a:stretch>
        </p:blipFill>
        <p:spPr bwMode="auto">
          <a:xfrm>
            <a:off x="6494277" y="619942"/>
            <a:ext cx="4868092" cy="2436768"/>
          </a:xfrm>
          <a:prstGeom prst="rect">
            <a:avLst/>
          </a:prstGeom>
          <a:noFill/>
          <a:ln w="9525">
            <a:noFill/>
            <a:miter lim="800000"/>
            <a:headEnd/>
            <a:tailEnd/>
          </a:ln>
        </p:spPr>
      </p:pic>
      <p:pic>
        <p:nvPicPr>
          <p:cNvPr id="5" name="Imagen 4"/>
          <p:cNvPicPr/>
          <p:nvPr/>
        </p:nvPicPr>
        <p:blipFill>
          <a:blip r:embed="rId5" cstate="print"/>
          <a:srcRect/>
          <a:stretch>
            <a:fillRect/>
          </a:stretch>
        </p:blipFill>
        <p:spPr bwMode="auto">
          <a:xfrm>
            <a:off x="6831871" y="2987041"/>
            <a:ext cx="4192905" cy="2849880"/>
          </a:xfrm>
          <a:prstGeom prst="rect">
            <a:avLst/>
          </a:prstGeom>
          <a:noFill/>
          <a:ln w="9525">
            <a:noFill/>
            <a:miter lim="800000"/>
            <a:headEnd/>
            <a:tailEnd/>
          </a:ln>
        </p:spPr>
      </p:pic>
      <p:graphicFrame>
        <p:nvGraphicFramePr>
          <p:cNvPr id="6" name="Tabla 5"/>
          <p:cNvGraphicFramePr>
            <a:graphicFrameLocks noGrp="1"/>
          </p:cNvGraphicFramePr>
          <p:nvPr>
            <p:extLst>
              <p:ext uri="{D42A27DB-BD31-4B8C-83A1-F6EECF244321}">
                <p14:modId xmlns:p14="http://schemas.microsoft.com/office/powerpoint/2010/main" val="291499615"/>
              </p:ext>
            </p:extLst>
          </p:nvPr>
        </p:nvGraphicFramePr>
        <p:xfrm>
          <a:off x="880201" y="1064329"/>
          <a:ext cx="5111296" cy="4744286"/>
        </p:xfrm>
        <a:graphic>
          <a:graphicData uri="http://schemas.openxmlformats.org/drawingml/2006/table">
            <a:tbl>
              <a:tblPr firstRow="1" firstCol="1" bandRow="1">
                <a:tableStyleId>{93296810-A885-4BE3-A3E7-6D5BEEA58F35}</a:tableStyleId>
              </a:tblPr>
              <a:tblGrid>
                <a:gridCol w="2555648"/>
                <a:gridCol w="2555648"/>
              </a:tblGrid>
              <a:tr h="468766">
                <a:tc>
                  <a:txBody>
                    <a:bodyPr/>
                    <a:lstStyle/>
                    <a:p>
                      <a:pPr algn="ctr">
                        <a:lnSpc>
                          <a:spcPct val="150000"/>
                        </a:lnSpc>
                        <a:spcBef>
                          <a:spcPts val="600"/>
                        </a:spcBef>
                        <a:spcAft>
                          <a:spcPts val="600"/>
                        </a:spcAft>
                      </a:pPr>
                      <a:r>
                        <a:rPr lang="es-EC" sz="1800">
                          <a:effectLst/>
                        </a:rPr>
                        <a:t>CARACTERÍSTICA</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VALOR</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68766">
                <a:tc>
                  <a:txBody>
                    <a:bodyPr/>
                    <a:lstStyle/>
                    <a:p>
                      <a:pPr algn="ctr">
                        <a:lnSpc>
                          <a:spcPct val="150000"/>
                        </a:lnSpc>
                        <a:spcBef>
                          <a:spcPts val="600"/>
                        </a:spcBef>
                        <a:spcAft>
                          <a:spcPts val="600"/>
                        </a:spcAft>
                      </a:pPr>
                      <a:r>
                        <a:rPr lang="es-EC" sz="1800">
                          <a:effectLst/>
                        </a:rPr>
                        <a:t>Altura de Centro</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65 mm</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68766">
                <a:tc>
                  <a:txBody>
                    <a:bodyPr/>
                    <a:lstStyle/>
                    <a:p>
                      <a:pPr algn="ctr">
                        <a:lnSpc>
                          <a:spcPct val="150000"/>
                        </a:lnSpc>
                        <a:spcBef>
                          <a:spcPts val="600"/>
                        </a:spcBef>
                        <a:spcAft>
                          <a:spcPts val="600"/>
                        </a:spcAft>
                      </a:pPr>
                      <a:r>
                        <a:rPr lang="es-EC" sz="1800">
                          <a:effectLst/>
                        </a:rPr>
                        <a:t>Altura Total</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115 mm</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68766">
                <a:tc>
                  <a:txBody>
                    <a:bodyPr/>
                    <a:lstStyle/>
                    <a:p>
                      <a:pPr algn="ctr">
                        <a:lnSpc>
                          <a:spcPct val="150000"/>
                        </a:lnSpc>
                        <a:spcBef>
                          <a:spcPts val="600"/>
                        </a:spcBef>
                        <a:spcAft>
                          <a:spcPts val="600"/>
                        </a:spcAft>
                      </a:pPr>
                      <a:r>
                        <a:rPr lang="es-EC" sz="1800">
                          <a:effectLst/>
                        </a:rPr>
                        <a:t>Velocidad Motor</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3600 RPM</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68766">
                <a:tc>
                  <a:txBody>
                    <a:bodyPr/>
                    <a:lstStyle/>
                    <a:p>
                      <a:pPr algn="ctr">
                        <a:lnSpc>
                          <a:spcPct val="150000"/>
                        </a:lnSpc>
                        <a:spcBef>
                          <a:spcPts val="600"/>
                        </a:spcBef>
                        <a:spcAft>
                          <a:spcPts val="600"/>
                        </a:spcAft>
                      </a:pPr>
                      <a:r>
                        <a:rPr lang="es-EC" sz="1800">
                          <a:effectLst/>
                        </a:rPr>
                        <a:t>Voltaje Motor</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24 VDC</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68766">
                <a:tc>
                  <a:txBody>
                    <a:bodyPr/>
                    <a:lstStyle/>
                    <a:p>
                      <a:pPr algn="ctr">
                        <a:lnSpc>
                          <a:spcPct val="150000"/>
                        </a:lnSpc>
                        <a:spcBef>
                          <a:spcPts val="600"/>
                        </a:spcBef>
                        <a:spcAft>
                          <a:spcPts val="600"/>
                        </a:spcAft>
                      </a:pPr>
                      <a:r>
                        <a:rPr lang="es-EC" sz="1800">
                          <a:effectLst/>
                        </a:rPr>
                        <a:t>Corriente Motor</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6 A</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68766">
                <a:tc>
                  <a:txBody>
                    <a:bodyPr/>
                    <a:lstStyle/>
                    <a:p>
                      <a:pPr algn="ctr">
                        <a:lnSpc>
                          <a:spcPct val="150000"/>
                        </a:lnSpc>
                        <a:spcBef>
                          <a:spcPts val="600"/>
                        </a:spcBef>
                        <a:spcAft>
                          <a:spcPts val="600"/>
                        </a:spcAft>
                      </a:pPr>
                      <a:r>
                        <a:rPr lang="es-EC" sz="1800">
                          <a:effectLst/>
                        </a:rPr>
                        <a:t>Reducción</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6:1</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68766">
                <a:tc>
                  <a:txBody>
                    <a:bodyPr/>
                    <a:lstStyle/>
                    <a:p>
                      <a:pPr algn="ctr">
                        <a:lnSpc>
                          <a:spcPct val="150000"/>
                        </a:lnSpc>
                        <a:spcBef>
                          <a:spcPts val="600"/>
                        </a:spcBef>
                        <a:spcAft>
                          <a:spcPts val="600"/>
                        </a:spcAft>
                      </a:pPr>
                      <a:r>
                        <a:rPr lang="es-EC" sz="1800">
                          <a:effectLst/>
                        </a:rPr>
                        <a:t>Partes incluidas</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Husillo y mordazas</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994158">
                <a:tc>
                  <a:txBody>
                    <a:bodyPr/>
                    <a:lstStyle/>
                    <a:p>
                      <a:pPr algn="ctr">
                        <a:lnSpc>
                          <a:spcPct val="150000"/>
                        </a:lnSpc>
                        <a:spcBef>
                          <a:spcPts val="600"/>
                        </a:spcBef>
                        <a:spcAft>
                          <a:spcPts val="600"/>
                        </a:spcAft>
                      </a:pPr>
                      <a:r>
                        <a:rPr lang="es-EC" sz="1800">
                          <a:effectLst/>
                        </a:rPr>
                        <a:t>Correa de sincronización</a:t>
                      </a:r>
                      <a:endParaRPr lang="es-EC"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dirty="0">
                          <a:effectLst/>
                        </a:rPr>
                        <a:t>3M 336 (Ancho 15 mm)</a:t>
                      </a:r>
                      <a:endParaRPr lang="es-EC" sz="2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64469201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705394"/>
            <a:ext cx="10515600" cy="5471569"/>
          </a:xfrm>
        </p:spPr>
        <p:txBody>
          <a:bodyPr/>
          <a:lstStyle/>
          <a:p>
            <a:r>
              <a:rPr lang="en-US" dirty="0" err="1" smtClean="0"/>
              <a:t>Modelado</a:t>
            </a:r>
            <a:r>
              <a:rPr lang="en-US" dirty="0" smtClean="0"/>
              <a:t> del </a:t>
            </a:r>
            <a:r>
              <a:rPr lang="en-US" dirty="0" err="1" smtClean="0"/>
              <a:t>soporte</a:t>
            </a:r>
            <a:r>
              <a:rPr lang="en-US" dirty="0" smtClean="0"/>
              <a:t> de </a:t>
            </a:r>
            <a:r>
              <a:rPr lang="en-US" dirty="0" err="1" smtClean="0"/>
              <a:t>mandril</a:t>
            </a:r>
            <a:endParaRPr lang="en-US" dirty="0" smtClean="0"/>
          </a:p>
          <a:p>
            <a:pPr marL="0" indent="0">
              <a:buNone/>
            </a:pPr>
            <a:endParaRPr lang="es-EC" dirty="0"/>
          </a:p>
        </p:txBody>
      </p:sp>
      <p:pic>
        <p:nvPicPr>
          <p:cNvPr id="4" name="Imagen 3"/>
          <p:cNvPicPr/>
          <p:nvPr/>
        </p:nvPicPr>
        <p:blipFill>
          <a:blip r:embed="rId3" cstate="print"/>
          <a:srcRect/>
          <a:stretch>
            <a:fillRect/>
          </a:stretch>
        </p:blipFill>
        <p:spPr bwMode="auto">
          <a:xfrm>
            <a:off x="2251210" y="1394823"/>
            <a:ext cx="2947807" cy="3072674"/>
          </a:xfrm>
          <a:prstGeom prst="rect">
            <a:avLst/>
          </a:prstGeom>
          <a:noFill/>
          <a:ln w="9525">
            <a:noFill/>
            <a:miter lim="800000"/>
            <a:headEnd/>
            <a:tailEnd/>
          </a:ln>
        </p:spPr>
      </p:pic>
      <p:pic>
        <p:nvPicPr>
          <p:cNvPr id="5" name="Imagen 4"/>
          <p:cNvPicPr/>
          <p:nvPr/>
        </p:nvPicPr>
        <p:blipFill>
          <a:blip r:embed="rId4" cstate="print"/>
          <a:srcRect/>
          <a:stretch>
            <a:fillRect/>
          </a:stretch>
        </p:blipFill>
        <p:spPr bwMode="auto">
          <a:xfrm>
            <a:off x="6348549" y="2931160"/>
            <a:ext cx="3502841" cy="2925990"/>
          </a:xfrm>
          <a:prstGeom prst="rect">
            <a:avLst/>
          </a:prstGeom>
          <a:noFill/>
          <a:ln w="9525">
            <a:noFill/>
            <a:miter lim="800000"/>
            <a:headEnd/>
            <a:tailEnd/>
          </a:ln>
        </p:spPr>
      </p:pic>
    </p:spTree>
    <p:extLst>
      <p:ext uri="{BB962C8B-B14F-4D97-AF65-F5344CB8AC3E}">
        <p14:creationId xmlns:p14="http://schemas.microsoft.com/office/powerpoint/2010/main" val="318764626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123732015"/>
              </p:ext>
            </p:extLst>
          </p:nvPr>
        </p:nvGraphicFramePr>
        <p:xfrm>
          <a:off x="2911792" y="1236617"/>
          <a:ext cx="7277237" cy="4580708"/>
        </p:xfrm>
        <a:graphic>
          <a:graphicData uri="http://schemas.openxmlformats.org/drawingml/2006/table">
            <a:tbl>
              <a:tblPr firstRow="1" firstCol="1" bandRow="1">
                <a:tableStyleId>{93296810-A885-4BE3-A3E7-6D5BEEA58F35}</a:tableStyleId>
              </a:tblPr>
              <a:tblGrid>
                <a:gridCol w="1623446"/>
                <a:gridCol w="1884597"/>
                <a:gridCol w="1892674"/>
                <a:gridCol w="1876520"/>
              </a:tblGrid>
              <a:tr h="473065">
                <a:tc>
                  <a:txBody>
                    <a:bodyPr/>
                    <a:lstStyle/>
                    <a:p>
                      <a:pPr algn="ctr">
                        <a:lnSpc>
                          <a:spcPct val="150000"/>
                        </a:lnSpc>
                        <a:spcBef>
                          <a:spcPts val="600"/>
                        </a:spcBef>
                        <a:spcAft>
                          <a:spcPts val="600"/>
                        </a:spcAft>
                      </a:pPr>
                      <a:r>
                        <a:rPr lang="es-EC" sz="1800" dirty="0">
                          <a:effectLst/>
                        </a:rPr>
                        <a:t>POSICIÓN</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X (N)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Y (N)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Z (N)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73065">
                <a:tc>
                  <a:txBody>
                    <a:bodyPr/>
                    <a:lstStyle/>
                    <a:p>
                      <a:pPr algn="ctr">
                        <a:lnSpc>
                          <a:spcPct val="150000"/>
                        </a:lnSpc>
                        <a:spcBef>
                          <a:spcPts val="600"/>
                        </a:spcBef>
                        <a:spcAft>
                          <a:spcPts val="600"/>
                        </a:spcAft>
                      </a:pPr>
                      <a:r>
                        <a:rPr lang="es-EC" sz="1800">
                          <a:effectLst/>
                        </a:rPr>
                        <a:t>Perno 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12.57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-10.72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3.76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73065">
                <a:tc>
                  <a:txBody>
                    <a:bodyPr/>
                    <a:lstStyle/>
                    <a:p>
                      <a:pPr algn="ctr">
                        <a:lnSpc>
                          <a:spcPct val="150000"/>
                        </a:lnSpc>
                        <a:spcBef>
                          <a:spcPts val="600"/>
                        </a:spcBef>
                        <a:spcAft>
                          <a:spcPts val="600"/>
                        </a:spcAft>
                      </a:pPr>
                      <a:r>
                        <a:rPr lang="es-EC" sz="1800">
                          <a:effectLst/>
                        </a:rPr>
                        <a:t>Perno 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4.55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-3.76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-2.64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73065">
                <a:tc>
                  <a:txBody>
                    <a:bodyPr/>
                    <a:lstStyle/>
                    <a:p>
                      <a:pPr algn="ctr">
                        <a:lnSpc>
                          <a:spcPct val="150000"/>
                        </a:lnSpc>
                        <a:spcBef>
                          <a:spcPts val="600"/>
                        </a:spcBef>
                        <a:spcAft>
                          <a:spcPts val="600"/>
                        </a:spcAft>
                      </a:pPr>
                      <a:r>
                        <a:rPr lang="es-EC" sz="1800">
                          <a:effectLst/>
                        </a:rPr>
                        <a:t>Perno 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-2.45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2.74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-1.11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73065">
                <a:tc>
                  <a:txBody>
                    <a:bodyPr/>
                    <a:lstStyle/>
                    <a:p>
                      <a:pPr algn="ctr">
                        <a:lnSpc>
                          <a:spcPct val="150000"/>
                        </a:lnSpc>
                        <a:spcBef>
                          <a:spcPts val="600"/>
                        </a:spcBef>
                        <a:spcAft>
                          <a:spcPts val="600"/>
                        </a:spcAft>
                      </a:pPr>
                      <a:r>
                        <a:rPr lang="es-EC" sz="1800">
                          <a:effectLst/>
                        </a:rPr>
                        <a:t>Perno 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dirty="0">
                          <a:effectLst/>
                        </a:rPr>
                        <a:t>2.45</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2.74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-1.12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73065">
                <a:tc>
                  <a:txBody>
                    <a:bodyPr/>
                    <a:lstStyle/>
                    <a:p>
                      <a:pPr algn="ctr">
                        <a:lnSpc>
                          <a:spcPct val="150000"/>
                        </a:lnSpc>
                        <a:spcBef>
                          <a:spcPts val="600"/>
                        </a:spcBef>
                        <a:spcAft>
                          <a:spcPts val="600"/>
                        </a:spcAft>
                      </a:pPr>
                      <a:r>
                        <a:rPr lang="es-EC" sz="1800">
                          <a:effectLst/>
                        </a:rPr>
                        <a:t>Perno 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-4.56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-3.77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-2.64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73065">
                <a:tc>
                  <a:txBody>
                    <a:bodyPr/>
                    <a:lstStyle/>
                    <a:p>
                      <a:pPr algn="ctr">
                        <a:lnSpc>
                          <a:spcPct val="150000"/>
                        </a:lnSpc>
                        <a:spcBef>
                          <a:spcPts val="600"/>
                        </a:spcBef>
                        <a:spcAft>
                          <a:spcPts val="600"/>
                        </a:spcAft>
                      </a:pPr>
                      <a:r>
                        <a:rPr lang="es-EC" sz="1800">
                          <a:effectLst/>
                        </a:rPr>
                        <a:t>Perno 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-12.57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-10.75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3.75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269253">
                <a:tc>
                  <a:txBody>
                    <a:bodyPr/>
                    <a:lstStyle/>
                    <a:p>
                      <a:pPr algn="ctr">
                        <a:lnSpc>
                          <a:spcPct val="150000"/>
                        </a:lnSpc>
                        <a:spcBef>
                          <a:spcPts val="600"/>
                        </a:spcBef>
                        <a:spcAft>
                          <a:spcPts val="600"/>
                        </a:spcAft>
                      </a:pPr>
                      <a:r>
                        <a:rPr lang="es-EC" sz="1800" dirty="0">
                          <a:effectLst/>
                        </a:rPr>
                        <a:t>Apoyo cara inferior</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dirty="0">
                          <a:effectLst/>
                        </a:rPr>
                        <a:t>0.00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a:effectLst/>
                        </a:rPr>
                        <a:t>-104.12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800" dirty="0">
                          <a:effectLst/>
                        </a:rPr>
                        <a:t>-0.77</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Marcador de contenido 2"/>
          <p:cNvSpPr>
            <a:spLocks noGrp="1"/>
          </p:cNvSpPr>
          <p:nvPr>
            <p:ph idx="1"/>
          </p:nvPr>
        </p:nvSpPr>
        <p:spPr>
          <a:xfrm>
            <a:off x="846909" y="635726"/>
            <a:ext cx="10343606" cy="984068"/>
          </a:xfrm>
        </p:spPr>
        <p:txBody>
          <a:bodyPr>
            <a:normAutofit/>
          </a:bodyPr>
          <a:lstStyle/>
          <a:p>
            <a:r>
              <a:rPr lang="es-EC" dirty="0" smtClean="0"/>
              <a:t>Las reacciones que se generan en el soporte del mandril son:</a:t>
            </a:r>
          </a:p>
          <a:p>
            <a:pPr marL="0" indent="0">
              <a:buNone/>
            </a:pPr>
            <a:endParaRPr lang="es-EC" dirty="0" smtClean="0"/>
          </a:p>
          <a:p>
            <a:pPr marL="0" indent="0">
              <a:buNone/>
            </a:pPr>
            <a:endParaRPr lang="es-EC" dirty="0"/>
          </a:p>
        </p:txBody>
      </p:sp>
    </p:spTree>
    <p:extLst>
      <p:ext uri="{BB962C8B-B14F-4D97-AF65-F5344CB8AC3E}">
        <p14:creationId xmlns:p14="http://schemas.microsoft.com/office/powerpoint/2010/main" val="354132579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600891"/>
            <a:ext cx="10515600" cy="5576072"/>
          </a:xfrm>
        </p:spPr>
        <p:txBody>
          <a:bodyPr/>
          <a:lstStyle/>
          <a:p>
            <a:r>
              <a:rPr lang="en-US" dirty="0" err="1" smtClean="0"/>
              <a:t>Modificación</a:t>
            </a:r>
            <a:r>
              <a:rPr lang="en-US" dirty="0" smtClean="0"/>
              <a:t> del </a:t>
            </a:r>
            <a:r>
              <a:rPr lang="en-US" dirty="0" err="1" smtClean="0"/>
              <a:t>cabezal</a:t>
            </a:r>
            <a:r>
              <a:rPr lang="en-US" dirty="0" smtClean="0"/>
              <a:t> actual</a:t>
            </a:r>
          </a:p>
          <a:p>
            <a:pPr marL="0" indent="0">
              <a:buNone/>
            </a:pPr>
            <a:endParaRPr lang="es-EC" dirty="0"/>
          </a:p>
        </p:txBody>
      </p:sp>
      <p:pic>
        <p:nvPicPr>
          <p:cNvPr id="4" name="Imagen 3"/>
          <p:cNvPicPr/>
          <p:nvPr/>
        </p:nvPicPr>
        <p:blipFill>
          <a:blip r:embed="rId3" cstate="print"/>
          <a:srcRect/>
          <a:stretch>
            <a:fillRect/>
          </a:stretch>
        </p:blipFill>
        <p:spPr bwMode="auto">
          <a:xfrm>
            <a:off x="2477812" y="3498302"/>
            <a:ext cx="3056255" cy="2491105"/>
          </a:xfrm>
          <a:prstGeom prst="rect">
            <a:avLst/>
          </a:prstGeom>
          <a:noFill/>
          <a:ln w="9525">
            <a:noFill/>
            <a:miter lim="800000"/>
            <a:headEnd/>
            <a:tailEnd/>
          </a:ln>
        </p:spPr>
      </p:pic>
      <p:pic>
        <p:nvPicPr>
          <p:cNvPr id="5" name="Imagen 4"/>
          <p:cNvPicPr/>
          <p:nvPr/>
        </p:nvPicPr>
        <p:blipFill>
          <a:blip r:embed="rId4" cstate="print"/>
          <a:srcRect/>
          <a:stretch>
            <a:fillRect/>
          </a:stretch>
        </p:blipFill>
        <p:spPr bwMode="auto">
          <a:xfrm>
            <a:off x="2001563" y="1194770"/>
            <a:ext cx="4008755" cy="2041525"/>
          </a:xfrm>
          <a:prstGeom prst="rect">
            <a:avLst/>
          </a:prstGeom>
          <a:noFill/>
          <a:ln w="9525">
            <a:noFill/>
            <a:miter lim="800000"/>
            <a:headEnd/>
            <a:tailEnd/>
          </a:ln>
        </p:spPr>
      </p:pic>
      <p:pic>
        <p:nvPicPr>
          <p:cNvPr id="6" name="Imagen 5"/>
          <p:cNvPicPr/>
          <p:nvPr/>
        </p:nvPicPr>
        <p:blipFill>
          <a:blip r:embed="rId5" cstate="print"/>
          <a:srcRect/>
          <a:stretch>
            <a:fillRect/>
          </a:stretch>
        </p:blipFill>
        <p:spPr bwMode="auto">
          <a:xfrm>
            <a:off x="6562430" y="1976845"/>
            <a:ext cx="4715510" cy="3340735"/>
          </a:xfrm>
          <a:prstGeom prst="rect">
            <a:avLst/>
          </a:prstGeom>
          <a:noFill/>
          <a:ln w="9525">
            <a:noFill/>
            <a:miter lim="800000"/>
            <a:headEnd/>
            <a:tailEnd/>
          </a:ln>
        </p:spPr>
      </p:pic>
    </p:spTree>
    <p:extLst>
      <p:ext uri="{BB962C8B-B14F-4D97-AF65-F5344CB8AC3E}">
        <p14:creationId xmlns:p14="http://schemas.microsoft.com/office/powerpoint/2010/main" val="58817781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29491" y="853440"/>
            <a:ext cx="3263537" cy="5558654"/>
          </a:xfrm>
        </p:spPr>
        <p:txBody>
          <a:bodyPr>
            <a:normAutofit/>
          </a:bodyPr>
          <a:lstStyle/>
          <a:p>
            <a:pPr marL="0" indent="0">
              <a:buNone/>
            </a:pPr>
            <a:r>
              <a:rPr lang="es-EC" dirty="0"/>
              <a:t>Claramente se observa que el esfuerzo máximo resultante del estudio es muy superior al </a:t>
            </a:r>
            <a:r>
              <a:rPr lang="es-EC" dirty="0" smtClean="0"/>
              <a:t>límite de resistencia </a:t>
            </a:r>
            <a:r>
              <a:rPr lang="es-EC" dirty="0"/>
              <a:t>que posee el material, siendo la región más crítica el agujero del perno frontal izquierdo como se muestra en la </a:t>
            </a:r>
            <a:r>
              <a:rPr lang="es-EC" dirty="0" smtClean="0"/>
              <a:t>Figura.</a:t>
            </a:r>
            <a:endParaRPr lang="es-EC" dirty="0"/>
          </a:p>
        </p:txBody>
      </p:sp>
      <p:pic>
        <p:nvPicPr>
          <p:cNvPr id="4" name="Imagen 3"/>
          <p:cNvPicPr/>
          <p:nvPr/>
        </p:nvPicPr>
        <p:blipFill>
          <a:blip r:embed="rId3" cstate="print"/>
          <a:srcRect/>
          <a:stretch>
            <a:fillRect/>
          </a:stretch>
        </p:blipFill>
        <p:spPr bwMode="auto">
          <a:xfrm>
            <a:off x="4624251" y="952862"/>
            <a:ext cx="6729549" cy="4751251"/>
          </a:xfrm>
          <a:prstGeom prst="rect">
            <a:avLst/>
          </a:prstGeom>
          <a:noFill/>
          <a:ln w="9525">
            <a:noFill/>
            <a:miter lim="800000"/>
            <a:headEnd/>
            <a:tailEnd/>
          </a:ln>
        </p:spPr>
      </p:pic>
    </p:spTree>
    <p:extLst>
      <p:ext uri="{BB962C8B-B14F-4D97-AF65-F5344CB8AC3E}">
        <p14:creationId xmlns:p14="http://schemas.microsoft.com/office/powerpoint/2010/main" val="43026480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548640"/>
            <a:ext cx="4691743" cy="5628323"/>
          </a:xfrm>
        </p:spPr>
        <p:txBody>
          <a:bodyPr/>
          <a:lstStyle/>
          <a:p>
            <a:r>
              <a:rPr lang="en-US" dirty="0" err="1" smtClean="0"/>
              <a:t>Elaboración</a:t>
            </a:r>
            <a:r>
              <a:rPr lang="en-US" dirty="0" smtClean="0"/>
              <a:t> de </a:t>
            </a:r>
            <a:r>
              <a:rPr lang="en-US" dirty="0" err="1" smtClean="0"/>
              <a:t>nuevo</a:t>
            </a:r>
            <a:r>
              <a:rPr lang="en-US" dirty="0" smtClean="0"/>
              <a:t> </a:t>
            </a:r>
            <a:r>
              <a:rPr lang="en-US" dirty="0" err="1" smtClean="0"/>
              <a:t>cabezal</a:t>
            </a:r>
            <a:endParaRPr lang="en-US" dirty="0" smtClean="0"/>
          </a:p>
          <a:p>
            <a:pPr marL="0" indent="0">
              <a:buNone/>
            </a:pPr>
            <a:endParaRPr lang="es-EC" dirty="0" smtClean="0"/>
          </a:p>
          <a:p>
            <a:pPr marL="0" indent="0">
              <a:buNone/>
            </a:pPr>
            <a:endParaRPr lang="es-EC" dirty="0"/>
          </a:p>
          <a:p>
            <a:pPr marL="0" indent="0">
              <a:buNone/>
            </a:pPr>
            <a:r>
              <a:rPr lang="es-EC" dirty="0" smtClean="0"/>
              <a:t>Se </a:t>
            </a:r>
            <a:r>
              <a:rPr lang="es-EC" dirty="0"/>
              <a:t>observa que el resultado de este estudio nos da un factor de seguridad de 1.46; valor que nos da </a:t>
            </a:r>
            <a:r>
              <a:rPr lang="es-EC" dirty="0" smtClean="0"/>
              <a:t>un sobredimensionamiento  </a:t>
            </a:r>
            <a:r>
              <a:rPr lang="es-EC" dirty="0"/>
              <a:t>aceptable para las condiciones que va a tener la máquina.</a:t>
            </a:r>
            <a:endParaRPr lang="en-US" dirty="0" smtClean="0"/>
          </a:p>
          <a:p>
            <a:pPr marL="0" indent="0">
              <a:buNone/>
            </a:pPr>
            <a:endParaRPr lang="es-EC" dirty="0"/>
          </a:p>
        </p:txBody>
      </p:sp>
      <p:pic>
        <p:nvPicPr>
          <p:cNvPr id="4" name="Imagen 3"/>
          <p:cNvPicPr/>
          <p:nvPr/>
        </p:nvPicPr>
        <p:blipFill rotWithShape="1">
          <a:blip r:embed="rId3" cstate="print"/>
          <a:srcRect l="17879"/>
          <a:stretch/>
        </p:blipFill>
        <p:spPr bwMode="auto">
          <a:xfrm>
            <a:off x="7106194" y="1471749"/>
            <a:ext cx="4720045" cy="3239588"/>
          </a:xfrm>
          <a:prstGeom prst="rect">
            <a:avLst/>
          </a:prstGeom>
          <a:noFill/>
          <a:ln w="9525">
            <a:noFill/>
            <a:miter lim="800000"/>
            <a:headEnd/>
            <a:tailEnd/>
          </a:ln>
        </p:spPr>
      </p:pic>
      <p:pic>
        <p:nvPicPr>
          <p:cNvPr id="5" name="Imagen 4"/>
          <p:cNvPicPr/>
          <p:nvPr/>
        </p:nvPicPr>
        <p:blipFill rotWithShape="1">
          <a:blip r:embed="rId3" cstate="print"/>
          <a:srcRect t="20925" r="85280" b="22718"/>
          <a:stretch/>
        </p:blipFill>
        <p:spPr bwMode="auto">
          <a:xfrm>
            <a:off x="5529943" y="1176949"/>
            <a:ext cx="1666421" cy="4170113"/>
          </a:xfrm>
          <a:prstGeom prst="rect">
            <a:avLst/>
          </a:prstGeom>
          <a:noFill/>
          <a:ln w="9525">
            <a:noFill/>
            <a:miter lim="800000"/>
            <a:headEnd/>
            <a:tailEnd/>
          </a:ln>
        </p:spPr>
      </p:pic>
    </p:spTree>
    <p:extLst>
      <p:ext uri="{BB962C8B-B14F-4D97-AF65-F5344CB8AC3E}">
        <p14:creationId xmlns:p14="http://schemas.microsoft.com/office/powerpoint/2010/main" val="38202023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627017"/>
            <a:ext cx="10515600" cy="5549946"/>
          </a:xfrm>
        </p:spPr>
        <p:txBody>
          <a:bodyPr/>
          <a:lstStyle/>
          <a:p>
            <a:r>
              <a:rPr lang="en-US" dirty="0" err="1" smtClean="0"/>
              <a:t>Modelado</a:t>
            </a:r>
            <a:r>
              <a:rPr lang="en-US" dirty="0" smtClean="0"/>
              <a:t> del </a:t>
            </a:r>
            <a:r>
              <a:rPr lang="en-US" dirty="0" err="1" smtClean="0"/>
              <a:t>nuevo</a:t>
            </a:r>
            <a:r>
              <a:rPr lang="en-US" dirty="0" smtClean="0"/>
              <a:t> </a:t>
            </a:r>
            <a:r>
              <a:rPr lang="en-US" dirty="0" err="1" smtClean="0"/>
              <a:t>conjunto</a:t>
            </a:r>
            <a:r>
              <a:rPr lang="en-US" dirty="0" smtClean="0"/>
              <a:t> </a:t>
            </a:r>
            <a:r>
              <a:rPr lang="en-US" dirty="0" err="1" smtClean="0"/>
              <a:t>cabezal</a:t>
            </a:r>
            <a:endParaRPr lang="en-US" dirty="0" smtClean="0"/>
          </a:p>
          <a:p>
            <a:pPr marL="0" indent="0">
              <a:buNone/>
            </a:pPr>
            <a:endParaRPr lang="es-EC" dirty="0"/>
          </a:p>
        </p:txBody>
      </p:sp>
      <p:pic>
        <p:nvPicPr>
          <p:cNvPr id="4" name="Imagen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807" y="1968138"/>
            <a:ext cx="2587625" cy="3233783"/>
          </a:xfrm>
          <a:prstGeom prst="rect">
            <a:avLst/>
          </a:prstGeom>
          <a:noFill/>
          <a:ln>
            <a:noFill/>
          </a:ln>
        </p:spPr>
      </p:pic>
      <p:pic>
        <p:nvPicPr>
          <p:cNvPr id="5"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5432" y="2072641"/>
            <a:ext cx="951865" cy="3092449"/>
          </a:xfrm>
          <a:prstGeom prst="rect">
            <a:avLst/>
          </a:prstGeom>
          <a:noFill/>
          <a:ln>
            <a:noFill/>
          </a:ln>
        </p:spPr>
      </p:pic>
      <p:pic>
        <p:nvPicPr>
          <p:cNvPr id="6" name="Imagen 5"/>
          <p:cNvPicPr/>
          <p:nvPr/>
        </p:nvPicPr>
        <p:blipFill>
          <a:blip r:embed="rId5" cstate="print"/>
          <a:srcRect/>
          <a:stretch>
            <a:fillRect/>
          </a:stretch>
        </p:blipFill>
        <p:spPr bwMode="auto">
          <a:xfrm>
            <a:off x="4307297" y="2072640"/>
            <a:ext cx="1360805" cy="3092449"/>
          </a:xfrm>
          <a:prstGeom prst="rect">
            <a:avLst/>
          </a:prstGeom>
          <a:noFill/>
          <a:ln w="9525">
            <a:noFill/>
            <a:miter lim="800000"/>
            <a:headEnd/>
            <a:tailEnd/>
          </a:ln>
        </p:spPr>
      </p:pic>
      <p:pic>
        <p:nvPicPr>
          <p:cNvPr id="7" name="Imagen 6"/>
          <p:cNvPicPr/>
          <p:nvPr/>
        </p:nvPicPr>
        <p:blipFill>
          <a:blip r:embed="rId6" cstate="print"/>
          <a:srcRect/>
          <a:stretch>
            <a:fillRect/>
          </a:stretch>
        </p:blipFill>
        <p:spPr bwMode="auto">
          <a:xfrm>
            <a:off x="6321425" y="2228577"/>
            <a:ext cx="3199130" cy="2668270"/>
          </a:xfrm>
          <a:prstGeom prst="rect">
            <a:avLst/>
          </a:prstGeom>
          <a:noFill/>
          <a:ln w="9525">
            <a:noFill/>
            <a:miter lim="800000"/>
            <a:headEnd/>
            <a:tailEnd/>
          </a:ln>
        </p:spPr>
      </p:pic>
      <p:pic>
        <p:nvPicPr>
          <p:cNvPr id="8" name="Imagen 7"/>
          <p:cNvPicPr/>
          <p:nvPr/>
        </p:nvPicPr>
        <p:blipFill>
          <a:blip r:embed="rId7" cstate="print"/>
          <a:srcRect/>
          <a:stretch>
            <a:fillRect/>
          </a:stretch>
        </p:blipFill>
        <p:spPr bwMode="auto">
          <a:xfrm>
            <a:off x="9520555" y="2228577"/>
            <a:ext cx="765810" cy="2660650"/>
          </a:xfrm>
          <a:prstGeom prst="rect">
            <a:avLst/>
          </a:prstGeom>
          <a:noFill/>
          <a:ln w="9525">
            <a:noFill/>
            <a:miter lim="800000"/>
            <a:headEnd/>
            <a:tailEnd/>
          </a:ln>
        </p:spPr>
      </p:pic>
      <p:pic>
        <p:nvPicPr>
          <p:cNvPr id="9" name="Imagen 8"/>
          <p:cNvPicPr/>
          <p:nvPr/>
        </p:nvPicPr>
        <p:blipFill>
          <a:blip r:embed="rId8" cstate="print"/>
          <a:srcRect/>
          <a:stretch>
            <a:fillRect/>
          </a:stretch>
        </p:blipFill>
        <p:spPr bwMode="auto">
          <a:xfrm>
            <a:off x="10286365" y="2228577"/>
            <a:ext cx="1067435" cy="2660650"/>
          </a:xfrm>
          <a:prstGeom prst="rect">
            <a:avLst/>
          </a:prstGeom>
          <a:noFill/>
          <a:ln w="9525">
            <a:noFill/>
            <a:miter lim="800000"/>
            <a:headEnd/>
            <a:tailEnd/>
          </a:ln>
        </p:spPr>
      </p:pic>
    </p:spTree>
    <p:extLst>
      <p:ext uri="{BB962C8B-B14F-4D97-AF65-F5344CB8AC3E}">
        <p14:creationId xmlns:p14="http://schemas.microsoft.com/office/powerpoint/2010/main" val="315880727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38200" y="609600"/>
                <a:ext cx="10515600" cy="5567363"/>
              </a:xfrm>
            </p:spPr>
            <p:txBody>
              <a:bodyPr/>
              <a:lstStyle/>
              <a:p>
                <a:r>
                  <a:rPr lang="en-US" dirty="0" smtClean="0"/>
                  <a:t>Factor de </a:t>
                </a:r>
                <a:r>
                  <a:rPr lang="en-US" dirty="0" err="1" smtClean="0"/>
                  <a:t>seguridad</a:t>
                </a: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𝐹𝑆</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𝐷𝑒𝑓𝑜𝑟𝑚𝑎𝑐𝑖</m:t>
                          </m:r>
                          <m:r>
                            <a:rPr lang="es-EC" i="1">
                              <a:latin typeface="Cambria Math" panose="02040503050406030204" pitchFamily="18" charset="0"/>
                            </a:rPr>
                            <m:t>ó</m:t>
                          </m:r>
                          <m:r>
                            <a:rPr lang="es-EC" i="1">
                              <a:latin typeface="Cambria Math" panose="02040503050406030204" pitchFamily="18" charset="0"/>
                            </a:rPr>
                            <m:t>𝑛</m:t>
                          </m:r>
                          <m:r>
                            <a:rPr lang="es-EC" i="1">
                              <a:latin typeface="Cambria Math" panose="02040503050406030204" pitchFamily="18" charset="0"/>
                            </a:rPr>
                            <m:t> </m:t>
                          </m:r>
                          <m:r>
                            <a:rPr lang="es-EC" i="1">
                              <a:latin typeface="Cambria Math" panose="02040503050406030204" pitchFamily="18" charset="0"/>
                            </a:rPr>
                            <m:t>𝑎𝑐𝑒𝑝𝑡𝑎𝑑𝑎</m:t>
                          </m:r>
                        </m:num>
                        <m:den>
                          <m:r>
                            <a:rPr lang="es-EC" i="1">
                              <a:latin typeface="Cambria Math" panose="02040503050406030204" pitchFamily="18" charset="0"/>
                            </a:rPr>
                            <m:t>𝐷𝑒𝑓𝑜𝑟𝑚𝑎𝑐𝑖</m:t>
                          </m:r>
                          <m:r>
                            <a:rPr lang="es-EC" i="1">
                              <a:latin typeface="Cambria Math" panose="02040503050406030204" pitchFamily="18" charset="0"/>
                            </a:rPr>
                            <m:t>ó</m:t>
                          </m:r>
                          <m:r>
                            <a:rPr lang="es-EC" i="1">
                              <a:latin typeface="Cambria Math" panose="02040503050406030204" pitchFamily="18" charset="0"/>
                            </a:rPr>
                            <m:t>𝑛</m:t>
                          </m:r>
                          <m:r>
                            <a:rPr lang="es-EC" i="1">
                              <a:latin typeface="Cambria Math" panose="02040503050406030204" pitchFamily="18" charset="0"/>
                            </a:rPr>
                            <m:t> </m:t>
                          </m:r>
                          <m:r>
                            <a:rPr lang="es-EC" i="1">
                              <a:latin typeface="Cambria Math" panose="02040503050406030204" pitchFamily="18" charset="0"/>
                            </a:rPr>
                            <m:t>𝑔𝑒𝑛𝑒𝑟𝑎𝑑𝑎</m:t>
                          </m:r>
                        </m:den>
                      </m:f>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𝐴𝑙𝑢𝑚𝑖𝑛𝑖𝑜</m:t>
                          </m:r>
                          <m:r>
                            <a:rPr lang="es-EC" i="1">
                              <a:latin typeface="Cambria Math" panose="02040503050406030204" pitchFamily="18" charset="0"/>
                            </a:rPr>
                            <m:t>−</m:t>
                          </m:r>
                          <m:r>
                            <a:rPr lang="es-EC" i="1">
                              <a:latin typeface="Cambria Math" panose="02040503050406030204" pitchFamily="18" charset="0"/>
                            </a:rPr>
                            <m:t>𝐶𝑜𝑏𝑟𝑒</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0.001</m:t>
                          </m:r>
                        </m:num>
                        <m:den>
                          <m:r>
                            <a:rPr lang="es-EC" i="1">
                              <a:latin typeface="Cambria Math" panose="02040503050406030204" pitchFamily="18" charset="0"/>
                            </a:rPr>
                            <m:t>0.0004819</m:t>
                          </m:r>
                        </m:den>
                      </m:f>
                      <m:r>
                        <a:rPr lang="es-EC" i="1">
                          <a:latin typeface="Cambria Math" panose="02040503050406030204" pitchFamily="18" charset="0"/>
                        </a:rPr>
                        <m:t>≈2.07</m:t>
                      </m:r>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𝐴𝐼𝑆𝐼</m:t>
                          </m:r>
                          <m:r>
                            <a:rPr lang="es-EC" i="1">
                              <a:latin typeface="Cambria Math" panose="02040503050406030204" pitchFamily="18" charset="0"/>
                            </a:rPr>
                            <m:t> 1045</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0.001</m:t>
                          </m:r>
                        </m:num>
                        <m:den>
                          <m:r>
                            <a:rPr lang="es-EC" i="1">
                              <a:latin typeface="Cambria Math" panose="02040503050406030204" pitchFamily="18" charset="0"/>
                            </a:rPr>
                            <m:t>0.000182</m:t>
                          </m:r>
                        </m:den>
                      </m:f>
                      <m:r>
                        <a:rPr lang="es-EC" i="1">
                          <a:latin typeface="Cambria Math" panose="02040503050406030204" pitchFamily="18" charset="0"/>
                        </a:rPr>
                        <m:t>≈5.49</m:t>
                      </m:r>
                    </m:oMath>
                  </m:oMathPara>
                </a14:m>
                <a:endParaRPr lang="es-EC" dirty="0"/>
              </a:p>
              <a:p>
                <a:pPr marL="0" indent="0">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38200" y="609600"/>
                <a:ext cx="10515600" cy="5567363"/>
              </a:xfrm>
              <a:blipFill rotWithShape="0">
                <a:blip r:embed="rId3"/>
                <a:stretch>
                  <a:fillRect l="-1043" t="-1752"/>
                </a:stretch>
              </a:blipFill>
            </p:spPr>
            <p:txBody>
              <a:bodyPr/>
              <a:lstStyle/>
              <a:p>
                <a:r>
                  <a:rPr lang="es-EC">
                    <a:noFill/>
                  </a:rPr>
                  <a:t> </a:t>
                </a:r>
              </a:p>
            </p:txBody>
          </p:sp>
        </mc:Fallback>
      </mc:AlternateContent>
    </p:spTree>
    <p:extLst>
      <p:ext uri="{BB962C8B-B14F-4D97-AF65-F5344CB8AC3E}">
        <p14:creationId xmlns:p14="http://schemas.microsoft.com/office/powerpoint/2010/main" val="127281984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592183"/>
            <a:ext cx="10515600" cy="5584780"/>
          </a:xfrm>
        </p:spPr>
        <p:txBody>
          <a:bodyPr>
            <a:normAutofit lnSpcReduction="10000"/>
          </a:bodyPr>
          <a:lstStyle/>
          <a:p>
            <a:r>
              <a:rPr lang="en-US" dirty="0" err="1" smtClean="0"/>
              <a:t>Fabricación</a:t>
            </a:r>
            <a:r>
              <a:rPr lang="en-US" dirty="0" smtClean="0"/>
              <a:t> del Nuevo </a:t>
            </a:r>
            <a:r>
              <a:rPr lang="en-US" dirty="0" err="1" smtClean="0"/>
              <a:t>cabezal</a:t>
            </a: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s-EC" sz="2000" dirty="0" smtClean="0">
                <a:hlinkClick r:id="rId3" action="ppaction://hlinkfile"/>
              </a:rPr>
              <a:t>Anexo D\Hoja de procesos base de cabezal.pdf</a:t>
            </a:r>
            <a:endParaRPr lang="es-EC" sz="2000" dirty="0" smtClean="0"/>
          </a:p>
          <a:p>
            <a:pPr marL="0" indent="0">
              <a:buNone/>
            </a:pPr>
            <a:r>
              <a:rPr lang="es-EC" sz="2000" dirty="0" smtClean="0">
                <a:hlinkClick r:id="rId4" action="ppaction://hlinkfile"/>
              </a:rPr>
              <a:t>Anexo D\Hoja de procesos placa acople motor.pdf</a:t>
            </a:r>
            <a:endParaRPr lang="es-EC" sz="2000" dirty="0"/>
          </a:p>
        </p:txBody>
      </p:sp>
      <p:pic>
        <p:nvPicPr>
          <p:cNvPr id="4" name="Imagen 3"/>
          <p:cNvPicPr/>
          <p:nvPr/>
        </p:nvPicPr>
        <p:blipFill>
          <a:blip r:embed="rId5" cstate="print"/>
          <a:srcRect l="37511" t="41335" r="32458" b="19599"/>
          <a:stretch>
            <a:fillRect/>
          </a:stretch>
        </p:blipFill>
        <p:spPr bwMode="auto">
          <a:xfrm>
            <a:off x="1105489" y="1505176"/>
            <a:ext cx="4642168" cy="3458710"/>
          </a:xfrm>
          <a:prstGeom prst="rect">
            <a:avLst/>
          </a:prstGeom>
          <a:noFill/>
          <a:ln w="9525">
            <a:noFill/>
            <a:miter lim="800000"/>
            <a:headEnd/>
            <a:tailEnd/>
          </a:ln>
        </p:spPr>
      </p:pic>
      <p:graphicFrame>
        <p:nvGraphicFramePr>
          <p:cNvPr id="5" name="Tabla 4"/>
          <p:cNvGraphicFramePr>
            <a:graphicFrameLocks noGrp="1"/>
          </p:cNvGraphicFramePr>
          <p:nvPr>
            <p:extLst>
              <p:ext uri="{D42A27DB-BD31-4B8C-83A1-F6EECF244321}">
                <p14:modId xmlns:p14="http://schemas.microsoft.com/office/powerpoint/2010/main" val="2976949505"/>
              </p:ext>
            </p:extLst>
          </p:nvPr>
        </p:nvGraphicFramePr>
        <p:xfrm>
          <a:off x="6331131" y="1323702"/>
          <a:ext cx="5141912" cy="4349264"/>
        </p:xfrm>
        <a:graphic>
          <a:graphicData uri="http://schemas.openxmlformats.org/drawingml/2006/table">
            <a:tbl>
              <a:tblPr firstRow="1" firstCol="1" bandRow="1">
                <a:tableStyleId>{93296810-A885-4BE3-A3E7-6D5BEEA58F35}</a:tableStyleId>
              </a:tblPr>
              <a:tblGrid>
                <a:gridCol w="1489098"/>
                <a:gridCol w="2194568"/>
                <a:gridCol w="1458246"/>
              </a:tblGrid>
              <a:tr h="340814">
                <a:tc>
                  <a:txBody>
                    <a:bodyPr/>
                    <a:lstStyle/>
                    <a:p>
                      <a:pPr algn="ctr">
                        <a:lnSpc>
                          <a:spcPct val="150000"/>
                        </a:lnSpc>
                        <a:spcBef>
                          <a:spcPts val="600"/>
                        </a:spcBef>
                        <a:spcAft>
                          <a:spcPts val="600"/>
                        </a:spcAft>
                      </a:pPr>
                      <a:r>
                        <a:rPr lang="es-EC" sz="1600" dirty="0">
                          <a:effectLst/>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N°</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Elemento</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28712">
                <a:tc rowSpan="6">
                  <a:txBody>
                    <a:bodyPr/>
                    <a:lstStyle/>
                    <a:p>
                      <a:pPr algn="ctr">
                        <a:lnSpc>
                          <a:spcPct val="150000"/>
                        </a:lnSpc>
                        <a:spcBef>
                          <a:spcPts val="600"/>
                        </a:spcBef>
                        <a:spcAft>
                          <a:spcPts val="600"/>
                        </a:spcAft>
                      </a:pPr>
                      <a:r>
                        <a:rPr lang="es-EC" sz="1600" dirty="0">
                          <a:effectLst/>
                        </a:rPr>
                        <a:t> </a:t>
                      </a:r>
                      <a:r>
                        <a:rPr lang="es-EC" sz="1600" dirty="0" smtClean="0">
                          <a:effectLst/>
                        </a:rPr>
                        <a:t>Sistema </a:t>
                      </a:r>
                      <a:r>
                        <a:rPr lang="es-EC" sz="1600" dirty="0">
                          <a:effectLst/>
                        </a:rPr>
                        <a:t>Cabezal</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1</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Motor DC del mandril</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28712">
                <a:tc vMerge="1">
                  <a:txBody>
                    <a:bodyPr/>
                    <a:lstStyle/>
                    <a:p>
                      <a:endParaRPr lang="es-EC"/>
                    </a:p>
                  </a:txBody>
                  <a:tcPr/>
                </a:tc>
                <a:tc>
                  <a:txBody>
                    <a:bodyPr/>
                    <a:lstStyle/>
                    <a:p>
                      <a:pPr algn="ctr">
                        <a:lnSpc>
                          <a:spcPct val="150000"/>
                        </a:lnSpc>
                        <a:spcBef>
                          <a:spcPts val="600"/>
                        </a:spcBef>
                        <a:spcAft>
                          <a:spcPts val="600"/>
                        </a:spcAft>
                      </a:pPr>
                      <a:r>
                        <a:rPr lang="es-EC" sz="1600">
                          <a:effectLst/>
                        </a:rPr>
                        <a:t>2</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Soporte de mandril</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28712">
                <a:tc vMerge="1">
                  <a:txBody>
                    <a:bodyPr/>
                    <a:lstStyle/>
                    <a:p>
                      <a:endParaRPr lang="es-EC"/>
                    </a:p>
                  </a:txBody>
                  <a:tcPr/>
                </a:tc>
                <a:tc>
                  <a:txBody>
                    <a:bodyPr/>
                    <a:lstStyle/>
                    <a:p>
                      <a:pPr algn="ctr">
                        <a:lnSpc>
                          <a:spcPct val="150000"/>
                        </a:lnSpc>
                        <a:spcBef>
                          <a:spcPts val="600"/>
                        </a:spcBef>
                        <a:spcAft>
                          <a:spcPts val="600"/>
                        </a:spcAft>
                      </a:pPr>
                      <a:r>
                        <a:rPr lang="es-EC" sz="1600" dirty="0">
                          <a:effectLst/>
                        </a:rPr>
                        <a:t>3</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Base del cabezal</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28712">
                <a:tc vMerge="1">
                  <a:txBody>
                    <a:bodyPr/>
                    <a:lstStyle/>
                    <a:p>
                      <a:endParaRPr lang="es-EC"/>
                    </a:p>
                  </a:txBody>
                  <a:tcPr/>
                </a:tc>
                <a:tc>
                  <a:txBody>
                    <a:bodyPr/>
                    <a:lstStyle/>
                    <a:p>
                      <a:pPr algn="ctr">
                        <a:lnSpc>
                          <a:spcPct val="150000"/>
                        </a:lnSpc>
                        <a:spcBef>
                          <a:spcPts val="600"/>
                        </a:spcBef>
                        <a:spcAft>
                          <a:spcPts val="600"/>
                        </a:spcAft>
                      </a:pPr>
                      <a:r>
                        <a:rPr lang="es-EC" sz="1600">
                          <a:effectLst/>
                        </a:rPr>
                        <a:t>4</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Placa acople de motor DC</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28712">
                <a:tc vMerge="1">
                  <a:txBody>
                    <a:bodyPr/>
                    <a:lstStyle/>
                    <a:p>
                      <a:endParaRPr lang="es-EC"/>
                    </a:p>
                  </a:txBody>
                  <a:tcPr/>
                </a:tc>
                <a:tc>
                  <a:txBody>
                    <a:bodyPr/>
                    <a:lstStyle/>
                    <a:p>
                      <a:pPr algn="ctr">
                        <a:lnSpc>
                          <a:spcPct val="150000"/>
                        </a:lnSpc>
                        <a:spcBef>
                          <a:spcPts val="600"/>
                        </a:spcBef>
                        <a:spcAft>
                          <a:spcPts val="600"/>
                        </a:spcAft>
                      </a:pPr>
                      <a:r>
                        <a:rPr lang="es-EC" sz="1600">
                          <a:effectLst/>
                        </a:rPr>
                        <a:t>5</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Mandril</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28712">
                <a:tc vMerge="1">
                  <a:txBody>
                    <a:bodyPr/>
                    <a:lstStyle/>
                    <a:p>
                      <a:endParaRPr lang="es-EC"/>
                    </a:p>
                  </a:txBody>
                  <a:tcPr/>
                </a:tc>
                <a:tc>
                  <a:txBody>
                    <a:bodyPr/>
                    <a:lstStyle/>
                    <a:p>
                      <a:pPr algn="ctr">
                        <a:lnSpc>
                          <a:spcPct val="150000"/>
                        </a:lnSpc>
                        <a:spcBef>
                          <a:spcPts val="600"/>
                        </a:spcBef>
                        <a:spcAft>
                          <a:spcPts val="600"/>
                        </a:spcAft>
                      </a:pPr>
                      <a:r>
                        <a:rPr lang="es-EC" sz="1600">
                          <a:effectLst/>
                        </a:rPr>
                        <a:t>6</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dirty="0">
                          <a:effectLst/>
                        </a:rPr>
                        <a:t>Mordazas</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03459114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ALCANCE</a:t>
            </a:r>
            <a:endParaRPr lang="es-EC" b="1" dirty="0"/>
          </a:p>
        </p:txBody>
      </p:sp>
      <p:sp>
        <p:nvSpPr>
          <p:cNvPr id="3" name="Marcador de contenido 2"/>
          <p:cNvSpPr>
            <a:spLocks noGrp="1"/>
          </p:cNvSpPr>
          <p:nvPr>
            <p:ph idx="1"/>
          </p:nvPr>
        </p:nvSpPr>
        <p:spPr>
          <a:xfrm>
            <a:off x="838200" y="1454150"/>
            <a:ext cx="10515600" cy="4351338"/>
          </a:xfrm>
        </p:spPr>
        <p:txBody>
          <a:bodyPr>
            <a:normAutofit fontScale="92500" lnSpcReduction="20000"/>
          </a:bodyPr>
          <a:lstStyle/>
          <a:p>
            <a:pPr lvl="0"/>
            <a:r>
              <a:rPr lang="es-EC" dirty="0"/>
              <a:t>Modelamiento del sistema mecánico existente para determinar la resistencia máxima de la máquina.</a:t>
            </a:r>
          </a:p>
          <a:p>
            <a:pPr lvl="0"/>
            <a:r>
              <a:rPr lang="es-EC" dirty="0" smtClean="0"/>
              <a:t>Selección </a:t>
            </a:r>
            <a:r>
              <a:rPr lang="es-EC" dirty="0"/>
              <a:t>e instalación de actuadores para el movimiento de los ejes X  y Z.</a:t>
            </a:r>
          </a:p>
          <a:p>
            <a:pPr lvl="0"/>
            <a:r>
              <a:rPr lang="es-EC" dirty="0"/>
              <a:t>Análisis de los parámetros de corte máximos capaces de ser soportados por el sistema: velocidad de corte, velocidad de giro de la herramienta, velocidad de avance, profundidad de pasada, anchura de corte.</a:t>
            </a:r>
          </a:p>
          <a:p>
            <a:pPr lvl="0"/>
            <a:r>
              <a:rPr lang="es-EC" dirty="0" smtClean="0"/>
              <a:t>Análisis</a:t>
            </a:r>
            <a:r>
              <a:rPr lang="es-EC" dirty="0"/>
              <a:t>, selección e instalación de motores a pasos para el control y posicionamiento correcto del carro </a:t>
            </a:r>
            <a:r>
              <a:rPr lang="es-EC" dirty="0" smtClean="0"/>
              <a:t>portaherramientas.</a:t>
            </a:r>
            <a:endParaRPr lang="es-EC" dirty="0"/>
          </a:p>
          <a:p>
            <a:pPr lvl="0"/>
            <a:r>
              <a:rPr lang="es-EC" dirty="0"/>
              <a:t>Diseño, selección e instalación del motor que será usado para el movimiento del </a:t>
            </a:r>
            <a:r>
              <a:rPr lang="es-EC" dirty="0" smtClean="0"/>
              <a:t>mandril.</a:t>
            </a:r>
          </a:p>
          <a:p>
            <a:pPr lvl="0"/>
            <a:r>
              <a:rPr lang="es-EC" dirty="0" smtClean="0"/>
              <a:t>Diseño </a:t>
            </a:r>
            <a:r>
              <a:rPr lang="es-EC" dirty="0"/>
              <a:t>y selección de la tarjeta de interfaz de comunicación (circuito electrónico) adaptable tanto al software seleccionado como a los drivers de motores para el manejo de la dirección y movimiento en los ejes X y Z.</a:t>
            </a:r>
          </a:p>
          <a:p>
            <a:endParaRPr lang="es-EC" dirty="0"/>
          </a:p>
        </p:txBody>
      </p:sp>
    </p:spTree>
    <p:extLst>
      <p:ext uri="{BB962C8B-B14F-4D97-AF65-F5344CB8AC3E}">
        <p14:creationId xmlns:p14="http://schemas.microsoft.com/office/powerpoint/2010/main" val="295934953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SELECCIÓN DEL SISTEMA DE CONTROL</a:t>
            </a:r>
            <a:endParaRPr lang="es-EC" b="1" dirty="0"/>
          </a:p>
        </p:txBody>
      </p:sp>
      <p:pic>
        <p:nvPicPr>
          <p:cNvPr id="4" name="Marcador de contenido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30758" y="1939788"/>
            <a:ext cx="6857676" cy="3389858"/>
          </a:xfrm>
          <a:prstGeom prst="rect">
            <a:avLst/>
          </a:prstGeom>
          <a:noFill/>
          <a:ln>
            <a:noFill/>
          </a:ln>
        </p:spPr>
      </p:pic>
    </p:spTree>
    <p:extLst>
      <p:ext uri="{BB962C8B-B14F-4D97-AF65-F5344CB8AC3E}">
        <p14:creationId xmlns:p14="http://schemas.microsoft.com/office/powerpoint/2010/main" val="162525167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609600"/>
            <a:ext cx="10515600" cy="5567363"/>
          </a:xfrm>
        </p:spPr>
        <p:txBody>
          <a:bodyPr/>
          <a:lstStyle/>
          <a:p>
            <a:r>
              <a:rPr lang="en-US" dirty="0" err="1" smtClean="0"/>
              <a:t>Tarjeta</a:t>
            </a:r>
            <a:r>
              <a:rPr lang="en-US" dirty="0" smtClean="0"/>
              <a:t> de control USB</a:t>
            </a:r>
          </a:p>
          <a:p>
            <a:pPr marL="0" indent="0">
              <a:buNone/>
            </a:pPr>
            <a:r>
              <a:rPr lang="es-EC" sz="2400" dirty="0" err="1"/>
              <a:t>Motion</a:t>
            </a:r>
            <a:r>
              <a:rPr lang="es-EC" sz="2400" dirty="0"/>
              <a:t> Control </a:t>
            </a:r>
            <a:r>
              <a:rPr lang="es-EC" sz="2400" dirty="0" err="1"/>
              <a:t>Board</a:t>
            </a:r>
            <a:r>
              <a:rPr lang="es-EC" sz="2400" dirty="0"/>
              <a:t> </a:t>
            </a:r>
            <a:r>
              <a:rPr lang="es-EC" sz="2400" dirty="0" smtClean="0"/>
              <a:t>KL-CNCUSB-3x cuyo driver de instalación restringe las siguientes funciones:</a:t>
            </a:r>
          </a:p>
          <a:p>
            <a:pPr marL="0" indent="0">
              <a:buNone/>
            </a:pPr>
            <a:endParaRPr lang="en-US" dirty="0"/>
          </a:p>
          <a:p>
            <a:pPr marL="0" indent="0">
              <a:buNone/>
            </a:pP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927533082"/>
              </p:ext>
            </p:extLst>
          </p:nvPr>
        </p:nvGraphicFramePr>
        <p:xfrm>
          <a:off x="698861" y="1955483"/>
          <a:ext cx="10903132" cy="3862539"/>
        </p:xfrm>
        <a:graphic>
          <a:graphicData uri="http://schemas.openxmlformats.org/drawingml/2006/table">
            <a:tbl>
              <a:tblPr firstRow="1" firstCol="1" bandRow="1">
                <a:tableStyleId>{93296810-A885-4BE3-A3E7-6D5BEEA58F35}</a:tableStyleId>
              </a:tblPr>
              <a:tblGrid>
                <a:gridCol w="5450948"/>
                <a:gridCol w="5452184"/>
              </a:tblGrid>
              <a:tr h="201644">
                <a:tc>
                  <a:txBody>
                    <a:bodyPr/>
                    <a:lstStyle/>
                    <a:p>
                      <a:pPr algn="ctr">
                        <a:lnSpc>
                          <a:spcPct val="150000"/>
                        </a:lnSpc>
                        <a:spcBef>
                          <a:spcPts val="600"/>
                        </a:spcBef>
                        <a:spcAft>
                          <a:spcPts val="600"/>
                        </a:spcAft>
                      </a:pPr>
                      <a:r>
                        <a:rPr lang="es-EC" sz="1400" cap="all" dirty="0">
                          <a:effectLst/>
                        </a:rPr>
                        <a:t>FUNCIÓN</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s-EC" sz="1400" cap="all">
                          <a:effectLst/>
                        </a:rPr>
                        <a:t>DESCRIPCIÓN</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879544">
                <a:tc>
                  <a:txBody>
                    <a:bodyPr/>
                    <a:lstStyle/>
                    <a:p>
                      <a:pPr algn="ctr">
                        <a:lnSpc>
                          <a:spcPct val="150000"/>
                        </a:lnSpc>
                        <a:spcBef>
                          <a:spcPts val="600"/>
                        </a:spcBef>
                        <a:spcAft>
                          <a:spcPts val="600"/>
                        </a:spcAft>
                      </a:pPr>
                      <a:r>
                        <a:rPr lang="es-EC" sz="1400">
                          <a:effectLst/>
                        </a:rPr>
                        <a:t>Motor de husillo a pasos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Bef>
                          <a:spcPts val="600"/>
                        </a:spcBef>
                        <a:spcAft>
                          <a:spcPts val="600"/>
                        </a:spcAft>
                      </a:pPr>
                      <a:r>
                        <a:rPr lang="es-EC" sz="1400">
                          <a:effectLst/>
                        </a:rPr>
                        <a:t>Permite al programa utilizar un motor a pasos para el husillo y hacer así un mejor control de la posición del mandril.</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105511">
                <a:tc>
                  <a:txBody>
                    <a:bodyPr/>
                    <a:lstStyle/>
                    <a:p>
                      <a:pPr algn="ctr">
                        <a:lnSpc>
                          <a:spcPct val="150000"/>
                        </a:lnSpc>
                        <a:spcBef>
                          <a:spcPts val="600"/>
                        </a:spcBef>
                        <a:spcAft>
                          <a:spcPts val="600"/>
                        </a:spcAft>
                      </a:pPr>
                      <a:r>
                        <a:rPr lang="es-EC" sz="1400">
                          <a:effectLst/>
                        </a:rPr>
                        <a:t>Frecuencia base del PWM del motor del husillo</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Bef>
                          <a:spcPts val="600"/>
                        </a:spcBef>
                        <a:spcAft>
                          <a:spcPts val="600"/>
                        </a:spcAft>
                      </a:pPr>
                      <a:r>
                        <a:rPr lang="es-EC" sz="1400" dirty="0">
                          <a:effectLst/>
                        </a:rPr>
                        <a:t>Permite controlar la frecuencia a la que trabaja el PWM y poder así, tener un mayor rango de variación en el ancho de pulso y mejorar el control de la velocidad.</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557444">
                <a:tc>
                  <a:txBody>
                    <a:bodyPr/>
                    <a:lstStyle/>
                    <a:p>
                      <a:pPr algn="ctr">
                        <a:lnSpc>
                          <a:spcPct val="150000"/>
                        </a:lnSpc>
                        <a:spcBef>
                          <a:spcPts val="600"/>
                        </a:spcBef>
                        <a:spcAft>
                          <a:spcPts val="600"/>
                        </a:spcAft>
                      </a:pPr>
                      <a:r>
                        <a:rPr lang="es-EC" sz="1400">
                          <a:effectLst/>
                        </a:rPr>
                        <a:t>Controles de sincronización en tareas especiales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Bef>
                          <a:spcPts val="600"/>
                        </a:spcBef>
                        <a:spcAft>
                          <a:spcPts val="600"/>
                        </a:spcAft>
                      </a:pPr>
                      <a:r>
                        <a:rPr lang="es-EC" sz="1400" dirty="0">
                          <a:effectLst/>
                        </a:rPr>
                        <a:t>Estos controles permiten utilizar varias formas de sincronización para tareas que así lo requieran como el roscado; puede ser por promedio de velocidad del husillo, control en lazo cerrado PID o por señal de </a:t>
                      </a:r>
                      <a:r>
                        <a:rPr lang="es-EC" sz="1400" dirty="0" err="1">
                          <a:effectLst/>
                        </a:rPr>
                        <a:t>Index</a:t>
                      </a:r>
                      <a:r>
                        <a:rPr lang="es-EC" sz="1400" dirty="0">
                          <a:effectLst/>
                        </a:rPr>
                        <a:t> que determina una posición exacta.</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39372018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592183"/>
            <a:ext cx="10515600" cy="5584780"/>
          </a:xfrm>
        </p:spPr>
        <p:txBody>
          <a:bodyPr/>
          <a:lstStyle/>
          <a:p>
            <a:r>
              <a:rPr lang="es-EC" dirty="0"/>
              <a:t>CNC TB6560 Tarjeta Controladora y Driver de Motor a </a:t>
            </a:r>
            <a:r>
              <a:rPr lang="es-EC" dirty="0" smtClean="0"/>
              <a:t>Pasos</a:t>
            </a:r>
          </a:p>
          <a:p>
            <a:endParaRPr lang="en-US" dirty="0" smtClean="0"/>
          </a:p>
          <a:p>
            <a:endParaRPr lang="en-US" dirty="0"/>
          </a:p>
          <a:p>
            <a:endParaRPr lang="en-US" dirty="0" smtClean="0"/>
          </a:p>
          <a:p>
            <a:endParaRPr lang="en-US" dirty="0"/>
          </a:p>
          <a:p>
            <a:endParaRPr lang="en-US" dirty="0" smtClean="0"/>
          </a:p>
          <a:p>
            <a:endParaRPr lang="en-US" dirty="0"/>
          </a:p>
          <a:p>
            <a:pPr algn="r"/>
            <a:r>
              <a:rPr lang="es-EC" dirty="0"/>
              <a:t>Tarjeta de Puerto Paralelo Breakout</a:t>
            </a:r>
          </a:p>
        </p:txBody>
      </p:sp>
      <p:pic>
        <p:nvPicPr>
          <p:cNvPr id="4" name="Imagen 3" descr="C:\Users\DELL\Google Drive\TESIS\Revision 14_10_07\tbd.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4100" y="1133474"/>
            <a:ext cx="3430270" cy="2884170"/>
          </a:xfrm>
          <a:prstGeom prst="rect">
            <a:avLst/>
          </a:prstGeom>
          <a:noFill/>
          <a:ln>
            <a:noFill/>
          </a:ln>
        </p:spPr>
      </p:pic>
      <p:pic>
        <p:nvPicPr>
          <p:cNvPr id="5" name="Imagen 4" descr="C:\Users\DELL\Google Drive\TESIS\Revision 14_10_07\Breakout.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2519" y="3135084"/>
            <a:ext cx="3142660" cy="2911249"/>
          </a:xfrm>
          <a:prstGeom prst="rect">
            <a:avLst/>
          </a:prstGeom>
          <a:noFill/>
          <a:ln>
            <a:noFill/>
          </a:ln>
        </p:spPr>
      </p:pic>
    </p:spTree>
    <p:extLst>
      <p:ext uri="{BB962C8B-B14F-4D97-AF65-F5344CB8AC3E}">
        <p14:creationId xmlns:p14="http://schemas.microsoft.com/office/powerpoint/2010/main" val="109865311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SELECCIÓN DE PLATAFORMA PARA PC</a:t>
            </a:r>
            <a:endParaRPr lang="es-EC" b="1" dirty="0"/>
          </a:p>
        </p:txBody>
      </p:sp>
      <p:sp>
        <p:nvSpPr>
          <p:cNvPr id="3" name="Marcador de contenido 2"/>
          <p:cNvSpPr>
            <a:spLocks noGrp="1"/>
          </p:cNvSpPr>
          <p:nvPr>
            <p:ph idx="1"/>
          </p:nvPr>
        </p:nvSpPr>
        <p:spPr>
          <a:xfrm>
            <a:off x="838200" y="1690688"/>
            <a:ext cx="5205549" cy="4351338"/>
          </a:xfrm>
        </p:spPr>
        <p:txBody>
          <a:bodyPr/>
          <a:lstStyle/>
          <a:p>
            <a:pPr lvl="0"/>
            <a:r>
              <a:rPr lang="es-EC" dirty="0"/>
              <a:t>Comunicación entre máquina y PC.</a:t>
            </a:r>
          </a:p>
          <a:p>
            <a:pPr lvl="0"/>
            <a:r>
              <a:rPr lang="es-EC" dirty="0"/>
              <a:t>Manejo de varios motores a pasos.</a:t>
            </a:r>
          </a:p>
          <a:p>
            <a:pPr lvl="0"/>
            <a:r>
              <a:rPr lang="es-EC" dirty="0"/>
              <a:t>Código G, puesto que es para el aprendizaje de Sistemas CAD CAM CAE que utilizan este tipo de lenguaje.</a:t>
            </a:r>
          </a:p>
          <a:p>
            <a:pPr lvl="0"/>
            <a:r>
              <a:rPr lang="es-EC" dirty="0"/>
              <a:t>Interfaz de fácil aprendizaje y manejo</a:t>
            </a:r>
            <a:r>
              <a:rPr lang="es-EC" dirty="0" smtClean="0"/>
              <a:t>.</a:t>
            </a:r>
            <a:endParaRPr lang="es-EC" dirty="0"/>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6043749" y="2029620"/>
            <a:ext cx="5432244" cy="3673474"/>
          </a:xfrm>
          <a:prstGeom prst="rect">
            <a:avLst/>
          </a:prstGeom>
          <a:noFill/>
          <a:ln>
            <a:noFill/>
          </a:ln>
        </p:spPr>
      </p:pic>
    </p:spTree>
    <p:extLst>
      <p:ext uri="{BB962C8B-B14F-4D97-AF65-F5344CB8AC3E}">
        <p14:creationId xmlns:p14="http://schemas.microsoft.com/office/powerpoint/2010/main" val="312470736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a:xfrm>
            <a:off x="968829" y="2646771"/>
            <a:ext cx="10515600" cy="1325563"/>
          </a:xfrm>
        </p:spPr>
        <p:txBody>
          <a:bodyPr>
            <a:normAutofit fontScale="90000"/>
          </a:bodyPr>
          <a:lstStyle/>
          <a:p>
            <a:pPr algn="ctr"/>
            <a:r>
              <a:rPr lang="en-US" sz="6000" b="1" dirty="0" smtClean="0"/>
              <a:t>MONTAJE Y CALIBRACIÓN DE NUEVOS ELEMENTOS</a:t>
            </a:r>
            <a:endParaRPr lang="es-EC" sz="6000" b="1" dirty="0"/>
          </a:p>
        </p:txBody>
      </p:sp>
    </p:spTree>
    <p:extLst>
      <p:ext uri="{BB962C8B-B14F-4D97-AF65-F5344CB8AC3E}">
        <p14:creationId xmlns:p14="http://schemas.microsoft.com/office/powerpoint/2010/main" val="306224390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0715" y="-24295"/>
            <a:ext cx="12171285" cy="6906589"/>
          </a:xfrm>
          <a:prstGeom prst="rect">
            <a:avLst/>
          </a:prstGeom>
        </p:spPr>
      </p:pic>
      <p:pic>
        <p:nvPicPr>
          <p:cNvPr id="3" name="2 Imagen" descr="C:\Users\DELL\Pictures\IMG_5357.JPG"/>
          <p:cNvPicPr/>
          <p:nvPr/>
        </p:nvPicPr>
        <p:blipFill rotWithShape="1">
          <a:blip r:embed="rId3" cstate="print">
            <a:extLst>
              <a:ext uri="{28A0092B-C50C-407E-A947-70E740481C1C}">
                <a14:useLocalDpi xmlns:a14="http://schemas.microsoft.com/office/drawing/2010/main" val="0"/>
              </a:ext>
            </a:extLst>
          </a:blip>
          <a:srcRect r="816" b="4856"/>
          <a:stretch/>
        </p:blipFill>
        <p:spPr bwMode="auto">
          <a:xfrm>
            <a:off x="2080976" y="968639"/>
            <a:ext cx="2646872" cy="1903228"/>
          </a:xfrm>
          <a:prstGeom prst="rect">
            <a:avLst/>
          </a:prstGeom>
          <a:noFill/>
          <a:ln>
            <a:noFill/>
          </a:ln>
          <a:extLst>
            <a:ext uri="{53640926-AAD7-44D8-BBD7-CCE9431645EC}">
              <a14:shadowObscured xmlns:a14="http://schemas.microsoft.com/office/drawing/2010/main"/>
            </a:ext>
          </a:extLst>
        </p:spPr>
      </p:pic>
      <p:pic>
        <p:nvPicPr>
          <p:cNvPr id="5" name="4 Imagen" descr="C:\Users\DELL\Pictures\IMG_5254.JPG"/>
          <p:cNvPicPr/>
          <p:nvPr/>
        </p:nvPicPr>
        <p:blipFill rotWithShape="1">
          <a:blip r:embed="rId4" cstate="print">
            <a:extLst>
              <a:ext uri="{28A0092B-C50C-407E-A947-70E740481C1C}">
                <a14:useLocalDpi xmlns:a14="http://schemas.microsoft.com/office/drawing/2010/main" val="0"/>
              </a:ext>
            </a:extLst>
          </a:blip>
          <a:srcRect t="22762" r="28130" b="10774"/>
          <a:stretch/>
        </p:blipFill>
        <p:spPr bwMode="auto">
          <a:xfrm>
            <a:off x="7539188" y="968639"/>
            <a:ext cx="2714625" cy="1882828"/>
          </a:xfrm>
          <a:prstGeom prst="rect">
            <a:avLst/>
          </a:prstGeom>
          <a:noFill/>
          <a:ln>
            <a:noFill/>
          </a:ln>
          <a:extLst>
            <a:ext uri="{53640926-AAD7-44D8-BBD7-CCE9431645EC}">
              <a14:shadowObscured xmlns:a14="http://schemas.microsoft.com/office/drawing/2010/main"/>
            </a:ext>
          </a:extLst>
        </p:spPr>
      </p:pic>
      <p:pic>
        <p:nvPicPr>
          <p:cNvPr id="8" name="7 Imagen"/>
          <p:cNvPicPr/>
          <p:nvPr/>
        </p:nvPicPr>
        <p:blipFill>
          <a:blip r:embed="rId5" cstate="print"/>
          <a:srcRect l="20239" t="36271" r="20117" b="16919"/>
          <a:stretch>
            <a:fillRect/>
          </a:stretch>
        </p:blipFill>
        <p:spPr bwMode="auto">
          <a:xfrm>
            <a:off x="7539188" y="4132756"/>
            <a:ext cx="3327991" cy="1468248"/>
          </a:xfrm>
          <a:prstGeom prst="rect">
            <a:avLst/>
          </a:prstGeom>
          <a:noFill/>
          <a:ln w="9525">
            <a:noFill/>
            <a:miter lim="800000"/>
            <a:headEnd/>
            <a:tailEnd/>
          </a:ln>
        </p:spPr>
      </p:pic>
      <p:pic>
        <p:nvPicPr>
          <p:cNvPr id="9" name="8 Imagen"/>
          <p:cNvPicPr/>
          <p:nvPr/>
        </p:nvPicPr>
        <p:blipFill>
          <a:blip r:embed="rId6" cstate="print"/>
          <a:srcRect l="20041" t="6441" r="38402" b="13210"/>
          <a:stretch>
            <a:fillRect/>
          </a:stretch>
        </p:blipFill>
        <p:spPr bwMode="auto">
          <a:xfrm>
            <a:off x="5046036" y="2168874"/>
            <a:ext cx="2319640" cy="2520249"/>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l="19643" t="6516" r="32208" b="15719"/>
          <a:stretch>
            <a:fillRect/>
          </a:stretch>
        </p:blipFill>
        <p:spPr bwMode="auto">
          <a:xfrm>
            <a:off x="2207568" y="3544858"/>
            <a:ext cx="2520280" cy="2288530"/>
          </a:xfrm>
          <a:prstGeom prst="rect">
            <a:avLst/>
          </a:prstGeom>
          <a:noFill/>
          <a:ln w="9525">
            <a:noFill/>
            <a:miter lim="800000"/>
            <a:headEnd/>
            <a:tailEnd/>
          </a:ln>
        </p:spPr>
      </p:pic>
    </p:spTree>
    <p:extLst>
      <p:ext uri="{BB962C8B-B14F-4D97-AF65-F5344CB8AC3E}">
        <p14:creationId xmlns:p14="http://schemas.microsoft.com/office/powerpoint/2010/main" val="125165149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a:stretch>
            <a:fillRect/>
          </a:stretch>
        </p:blipFill>
        <p:spPr>
          <a:xfrm>
            <a:off x="20715" y="-24295"/>
            <a:ext cx="12171285" cy="6906589"/>
          </a:xfrm>
          <a:prstGeom prst="rect">
            <a:avLst/>
          </a:prstGeom>
        </p:spPr>
      </p:pic>
      <p:sp>
        <p:nvSpPr>
          <p:cNvPr id="3" name="2 Marcador de contenido"/>
          <p:cNvSpPr>
            <a:spLocks noGrp="1"/>
          </p:cNvSpPr>
          <p:nvPr>
            <p:ph idx="1"/>
          </p:nvPr>
        </p:nvSpPr>
        <p:spPr>
          <a:xfrm>
            <a:off x="2135560" y="620689"/>
            <a:ext cx="8229600" cy="5577483"/>
          </a:xfrm>
        </p:spPr>
        <p:txBody>
          <a:bodyPr/>
          <a:lstStyle/>
          <a:p>
            <a:pPr>
              <a:buNone/>
            </a:pPr>
            <a:endParaRPr lang="es-EC" dirty="0" smtClean="0"/>
          </a:p>
          <a:p>
            <a:pPr>
              <a:buNone/>
            </a:pPr>
            <a:r>
              <a:rPr lang="es-EC" dirty="0" smtClean="0"/>
              <a:t> </a:t>
            </a:r>
            <a:endParaRPr lang="es-EC" dirty="0"/>
          </a:p>
        </p:txBody>
      </p:sp>
      <p:sp>
        <p:nvSpPr>
          <p:cNvPr id="5" name="4 Forma libre"/>
          <p:cNvSpPr/>
          <p:nvPr/>
        </p:nvSpPr>
        <p:spPr>
          <a:xfrm>
            <a:off x="2207568" y="260648"/>
            <a:ext cx="4155936" cy="1483980"/>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200" dirty="0"/>
              <a:t>MONTAJE DEL SISTEMA DE CONTROL </a:t>
            </a:r>
            <a:endParaRPr lang="es-EC" sz="2200" dirty="0"/>
          </a:p>
        </p:txBody>
      </p:sp>
      <p:sp>
        <p:nvSpPr>
          <p:cNvPr id="6" name="5 Forma libre"/>
          <p:cNvSpPr/>
          <p:nvPr/>
        </p:nvSpPr>
        <p:spPr>
          <a:xfrm rot="5400000">
            <a:off x="3130410" y="1903570"/>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7" name="6 Forma libre"/>
          <p:cNvSpPr/>
          <p:nvPr/>
        </p:nvSpPr>
        <p:spPr>
          <a:xfrm>
            <a:off x="1703512" y="2420888"/>
            <a:ext cx="1728192" cy="936104"/>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Fuentes de alimentación </a:t>
            </a:r>
            <a:endParaRPr lang="es-EC" sz="2000" dirty="0"/>
          </a:p>
        </p:txBody>
      </p:sp>
      <p:sp>
        <p:nvSpPr>
          <p:cNvPr id="8" name="7 Forma libre"/>
          <p:cNvSpPr/>
          <p:nvPr/>
        </p:nvSpPr>
        <p:spPr>
          <a:xfrm>
            <a:off x="3503713" y="2708920"/>
            <a:ext cx="1012991"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9" name="8 CuadroTexto"/>
          <p:cNvSpPr txBox="1"/>
          <p:nvPr/>
        </p:nvSpPr>
        <p:spPr>
          <a:xfrm>
            <a:off x="4666888" y="2496205"/>
            <a:ext cx="2664296" cy="646331"/>
          </a:xfrm>
          <a:prstGeom prst="rect">
            <a:avLst/>
          </a:prstGeom>
          <a:noFill/>
        </p:spPr>
        <p:txBody>
          <a:bodyPr wrap="square" rtlCol="0">
            <a:spAutoFit/>
          </a:bodyPr>
          <a:lstStyle/>
          <a:p>
            <a:pPr>
              <a:buFont typeface="Arial" pitchFamily="34" charset="0"/>
              <a:buChar char="•"/>
            </a:pPr>
            <a:r>
              <a:rPr lang="es-EC" dirty="0"/>
              <a:t>  Dos fuentes 24V / 14.8A</a:t>
            </a:r>
          </a:p>
          <a:p>
            <a:pPr>
              <a:buFont typeface="Arial" pitchFamily="34" charset="0"/>
              <a:buChar char="•"/>
            </a:pPr>
            <a:r>
              <a:rPr lang="es-EC" dirty="0"/>
              <a:t> una fuente de 5V / 4A </a:t>
            </a:r>
          </a:p>
        </p:txBody>
      </p:sp>
      <p:sp>
        <p:nvSpPr>
          <p:cNvPr id="10" name="9 Forma libre"/>
          <p:cNvSpPr/>
          <p:nvPr/>
        </p:nvSpPr>
        <p:spPr>
          <a:xfrm>
            <a:off x="1703512" y="3429000"/>
            <a:ext cx="1728192" cy="936104"/>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Finales de carrera </a:t>
            </a:r>
            <a:endParaRPr lang="es-EC" sz="2000" dirty="0"/>
          </a:p>
        </p:txBody>
      </p:sp>
      <p:sp>
        <p:nvSpPr>
          <p:cNvPr id="11" name="10 Forma libre"/>
          <p:cNvSpPr/>
          <p:nvPr/>
        </p:nvSpPr>
        <p:spPr>
          <a:xfrm>
            <a:off x="3570842" y="3717032"/>
            <a:ext cx="1012991"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2" name="11 CuadroTexto"/>
          <p:cNvSpPr txBox="1"/>
          <p:nvPr/>
        </p:nvSpPr>
        <p:spPr>
          <a:xfrm>
            <a:off x="4666888" y="3538666"/>
            <a:ext cx="2664296" cy="646331"/>
          </a:xfrm>
          <a:prstGeom prst="rect">
            <a:avLst/>
          </a:prstGeom>
          <a:noFill/>
        </p:spPr>
        <p:txBody>
          <a:bodyPr wrap="square" rtlCol="0">
            <a:spAutoFit/>
          </a:bodyPr>
          <a:lstStyle/>
          <a:p>
            <a:pPr>
              <a:buFont typeface="Arial" pitchFamily="34" charset="0"/>
              <a:buChar char="•"/>
            </a:pPr>
            <a:r>
              <a:rPr lang="es-EC" dirty="0"/>
              <a:t>  Dos fuentes 24V / 14.8A</a:t>
            </a:r>
          </a:p>
          <a:p>
            <a:pPr>
              <a:buFont typeface="Arial" pitchFamily="34" charset="0"/>
              <a:buChar char="•"/>
            </a:pPr>
            <a:r>
              <a:rPr lang="es-EC" dirty="0"/>
              <a:t>  Fuente de 5V / 4A </a:t>
            </a:r>
          </a:p>
        </p:txBody>
      </p:sp>
      <p:pic>
        <p:nvPicPr>
          <p:cNvPr id="13" name="12 Imagen" descr="C:\Users\DELL\Pictures\IMG_5355.JPG"/>
          <p:cNvPicPr/>
          <p:nvPr/>
        </p:nvPicPr>
        <p:blipFill rotWithShape="1">
          <a:blip r:embed="rId3" cstate="print">
            <a:extLst>
              <a:ext uri="{28A0092B-C50C-407E-A947-70E740481C1C}">
                <a14:useLocalDpi xmlns:a14="http://schemas.microsoft.com/office/drawing/2010/main" val="0"/>
              </a:ext>
            </a:extLst>
          </a:blip>
          <a:srcRect l="21926" t="28266" r="15472" b="45219"/>
          <a:stretch/>
        </p:blipFill>
        <p:spPr bwMode="auto">
          <a:xfrm>
            <a:off x="7749741" y="3502662"/>
            <a:ext cx="1300222" cy="682422"/>
          </a:xfrm>
          <a:prstGeom prst="rect">
            <a:avLst/>
          </a:prstGeom>
          <a:noFill/>
          <a:ln>
            <a:noFill/>
          </a:ln>
          <a:extLst>
            <a:ext uri="{53640926-AAD7-44D8-BBD7-CCE9431645EC}">
              <a14:shadowObscured xmlns:a14="http://schemas.microsoft.com/office/drawing/2010/main"/>
            </a:ext>
          </a:extLst>
        </p:spPr>
      </p:pic>
      <p:sp>
        <p:nvSpPr>
          <p:cNvPr id="14" name="13 Forma libre"/>
          <p:cNvSpPr/>
          <p:nvPr/>
        </p:nvSpPr>
        <p:spPr>
          <a:xfrm>
            <a:off x="1703512" y="4437112"/>
            <a:ext cx="1728192" cy="936104"/>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Tablero de control principal </a:t>
            </a:r>
            <a:endParaRPr lang="es-EC" sz="2000" dirty="0"/>
          </a:p>
        </p:txBody>
      </p:sp>
      <p:sp>
        <p:nvSpPr>
          <p:cNvPr id="15" name="14 Forma libre"/>
          <p:cNvSpPr/>
          <p:nvPr/>
        </p:nvSpPr>
        <p:spPr>
          <a:xfrm>
            <a:off x="3570842" y="4725144"/>
            <a:ext cx="1012991"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6" name="15 CuadroTexto"/>
          <p:cNvSpPr txBox="1"/>
          <p:nvPr/>
        </p:nvSpPr>
        <p:spPr>
          <a:xfrm>
            <a:off x="4630193" y="4314421"/>
            <a:ext cx="2952328" cy="1754326"/>
          </a:xfrm>
          <a:prstGeom prst="rect">
            <a:avLst/>
          </a:prstGeom>
          <a:noFill/>
        </p:spPr>
        <p:txBody>
          <a:bodyPr wrap="square" rtlCol="0">
            <a:spAutoFit/>
          </a:bodyPr>
          <a:lstStyle/>
          <a:p>
            <a:pPr>
              <a:buFont typeface="Arial" pitchFamily="34" charset="0"/>
              <a:buChar char="•"/>
            </a:pPr>
            <a:r>
              <a:rPr lang="es-EC" dirty="0"/>
              <a:t>Encendido principal</a:t>
            </a:r>
          </a:p>
          <a:p>
            <a:pPr>
              <a:buFont typeface="Arial" pitchFamily="34" charset="0"/>
              <a:buChar char="•"/>
            </a:pPr>
            <a:r>
              <a:rPr lang="es-EC" dirty="0"/>
              <a:t>Activación y desactivación de contrapunto </a:t>
            </a:r>
          </a:p>
          <a:p>
            <a:pPr>
              <a:buFont typeface="Arial" pitchFamily="34" charset="0"/>
              <a:buChar char="•"/>
            </a:pPr>
            <a:r>
              <a:rPr lang="es-EC" dirty="0"/>
              <a:t> Paro de emergencia </a:t>
            </a:r>
          </a:p>
          <a:p>
            <a:pPr>
              <a:buFont typeface="Arial" pitchFamily="34" charset="0"/>
              <a:buChar char="•"/>
            </a:pPr>
            <a:r>
              <a:rPr lang="es-EC" dirty="0"/>
              <a:t> Visualización de estados de máquina </a:t>
            </a:r>
          </a:p>
        </p:txBody>
      </p:sp>
      <p:pic>
        <p:nvPicPr>
          <p:cNvPr id="17" name="16 Imagen" descr="C:\Users\user\Desktop\IMG_7600.JPG"/>
          <p:cNvPicPr/>
          <p:nvPr/>
        </p:nvPicPr>
        <p:blipFill>
          <a:blip r:embed="rId4" cstate="print"/>
          <a:srcRect l="18314" t="9857" r="26441" b="43208"/>
          <a:stretch>
            <a:fillRect/>
          </a:stretch>
        </p:blipFill>
        <p:spPr bwMode="auto">
          <a:xfrm>
            <a:off x="7825864" y="4365104"/>
            <a:ext cx="1147976" cy="1399808"/>
          </a:xfrm>
          <a:prstGeom prst="rect">
            <a:avLst/>
          </a:prstGeom>
          <a:noFill/>
          <a:ln w="9525">
            <a:noFill/>
            <a:miter lim="800000"/>
            <a:headEnd/>
            <a:tailEnd/>
          </a:ln>
        </p:spPr>
      </p:pic>
    </p:spTree>
    <p:extLst>
      <p:ext uri="{BB962C8B-B14F-4D97-AF65-F5344CB8AC3E}">
        <p14:creationId xmlns:p14="http://schemas.microsoft.com/office/powerpoint/2010/main" val="400409582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20715" y="-24295"/>
            <a:ext cx="12171285" cy="6906589"/>
          </a:xfrm>
          <a:prstGeom prst="rect">
            <a:avLst/>
          </a:prstGeom>
        </p:spPr>
      </p:pic>
      <p:sp>
        <p:nvSpPr>
          <p:cNvPr id="4" name="3 Forma libre"/>
          <p:cNvSpPr/>
          <p:nvPr/>
        </p:nvSpPr>
        <p:spPr>
          <a:xfrm>
            <a:off x="5231904" y="836712"/>
            <a:ext cx="1944216" cy="1080120"/>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Tarjeta de control para motores a paso </a:t>
            </a:r>
            <a:endParaRPr lang="es-EC" sz="2000" dirty="0"/>
          </a:p>
        </p:txBody>
      </p:sp>
      <p:sp>
        <p:nvSpPr>
          <p:cNvPr id="5" name="4 Forma libre"/>
          <p:cNvSpPr/>
          <p:nvPr/>
        </p:nvSpPr>
        <p:spPr>
          <a:xfrm rot="5400000">
            <a:off x="5663952" y="2348882"/>
            <a:ext cx="1008113" cy="288031"/>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6" name="5 CuadroTexto"/>
          <p:cNvSpPr txBox="1"/>
          <p:nvPr/>
        </p:nvSpPr>
        <p:spPr>
          <a:xfrm>
            <a:off x="8003704" y="4593665"/>
            <a:ext cx="2664296" cy="369332"/>
          </a:xfrm>
          <a:prstGeom prst="rect">
            <a:avLst/>
          </a:prstGeom>
          <a:noFill/>
        </p:spPr>
        <p:txBody>
          <a:bodyPr wrap="square" rtlCol="0">
            <a:spAutoFit/>
          </a:bodyPr>
          <a:lstStyle/>
          <a:p>
            <a:r>
              <a:rPr lang="es-EC" dirty="0"/>
              <a:t> PUERTO PARALELO 1 - PC</a:t>
            </a:r>
          </a:p>
        </p:txBody>
      </p:sp>
      <p:pic>
        <p:nvPicPr>
          <p:cNvPr id="7" name="6 Imagen"/>
          <p:cNvPicPr/>
          <p:nvPr/>
        </p:nvPicPr>
        <p:blipFill>
          <a:blip r:embed="rId3" cstate="print"/>
          <a:srcRect l="20406" t="22959" r="24164" b="9710"/>
          <a:stretch>
            <a:fillRect/>
          </a:stretch>
        </p:blipFill>
        <p:spPr bwMode="auto">
          <a:xfrm>
            <a:off x="2927649" y="3162798"/>
            <a:ext cx="4398537" cy="3002507"/>
          </a:xfrm>
          <a:prstGeom prst="rect">
            <a:avLst/>
          </a:prstGeom>
          <a:noFill/>
          <a:ln w="9525">
            <a:noFill/>
            <a:miter lim="800000"/>
            <a:headEnd/>
            <a:tailEnd/>
          </a:ln>
        </p:spPr>
      </p:pic>
      <p:sp>
        <p:nvSpPr>
          <p:cNvPr id="8" name="7 Forma libre"/>
          <p:cNvSpPr/>
          <p:nvPr/>
        </p:nvSpPr>
        <p:spPr>
          <a:xfrm>
            <a:off x="7392144" y="4581128"/>
            <a:ext cx="648072" cy="216024"/>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9" name="8 Forma libre"/>
          <p:cNvSpPr/>
          <p:nvPr/>
        </p:nvSpPr>
        <p:spPr>
          <a:xfrm rot="5400000">
            <a:off x="5912679" y="371963"/>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0" name="9 CuadroTexto"/>
          <p:cNvSpPr txBox="1"/>
          <p:nvPr/>
        </p:nvSpPr>
        <p:spPr>
          <a:xfrm>
            <a:off x="1169503" y="3581198"/>
            <a:ext cx="3384376" cy="369332"/>
          </a:xfrm>
          <a:prstGeom prst="rect">
            <a:avLst/>
          </a:prstGeom>
          <a:noFill/>
        </p:spPr>
        <p:txBody>
          <a:bodyPr wrap="square" rtlCol="0">
            <a:spAutoFit/>
          </a:bodyPr>
          <a:lstStyle/>
          <a:p>
            <a:r>
              <a:rPr lang="es-EC" dirty="0"/>
              <a:t>TARJETA DE CONTROL TB6560</a:t>
            </a:r>
          </a:p>
        </p:txBody>
      </p:sp>
    </p:spTree>
    <p:extLst>
      <p:ext uri="{BB962C8B-B14F-4D97-AF65-F5344CB8AC3E}">
        <p14:creationId xmlns:p14="http://schemas.microsoft.com/office/powerpoint/2010/main" val="195878620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20715" y="-24295"/>
            <a:ext cx="12171285" cy="6906589"/>
          </a:xfrm>
          <a:prstGeom prst="rect">
            <a:avLst/>
          </a:prstGeom>
        </p:spPr>
      </p:pic>
      <p:sp>
        <p:nvSpPr>
          <p:cNvPr id="4" name="3 Forma libre"/>
          <p:cNvSpPr/>
          <p:nvPr/>
        </p:nvSpPr>
        <p:spPr>
          <a:xfrm>
            <a:off x="5015880" y="764704"/>
            <a:ext cx="2232248" cy="1152128"/>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Tarjeta de control de actuadores externos</a:t>
            </a:r>
            <a:endParaRPr lang="es-EC" sz="2000" dirty="0"/>
          </a:p>
        </p:txBody>
      </p:sp>
      <p:sp>
        <p:nvSpPr>
          <p:cNvPr id="5" name="4 Forma libre"/>
          <p:cNvSpPr/>
          <p:nvPr/>
        </p:nvSpPr>
        <p:spPr>
          <a:xfrm rot="5400000">
            <a:off x="5843973" y="2096852"/>
            <a:ext cx="648071" cy="28803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pic>
        <p:nvPicPr>
          <p:cNvPr id="7" name="6 Imagen"/>
          <p:cNvPicPr/>
          <p:nvPr/>
        </p:nvPicPr>
        <p:blipFill>
          <a:blip r:embed="rId3" cstate="print"/>
          <a:srcRect l="24309" t="21970" r="24313" b="8712"/>
          <a:stretch>
            <a:fillRect/>
          </a:stretch>
        </p:blipFill>
        <p:spPr bwMode="auto">
          <a:xfrm>
            <a:off x="1991544" y="2564904"/>
            <a:ext cx="4960876" cy="3861748"/>
          </a:xfrm>
          <a:prstGeom prst="rect">
            <a:avLst/>
          </a:prstGeom>
          <a:noFill/>
          <a:ln w="9525">
            <a:noFill/>
            <a:miter lim="800000"/>
            <a:headEnd/>
            <a:tailEnd/>
          </a:ln>
        </p:spPr>
      </p:pic>
      <p:sp>
        <p:nvSpPr>
          <p:cNvPr id="9" name="8 CuadroTexto"/>
          <p:cNvSpPr txBox="1"/>
          <p:nvPr/>
        </p:nvSpPr>
        <p:spPr>
          <a:xfrm>
            <a:off x="7968208" y="4355812"/>
            <a:ext cx="2664296" cy="369332"/>
          </a:xfrm>
          <a:prstGeom prst="rect">
            <a:avLst/>
          </a:prstGeom>
          <a:noFill/>
        </p:spPr>
        <p:txBody>
          <a:bodyPr wrap="square" rtlCol="0">
            <a:spAutoFit/>
          </a:bodyPr>
          <a:lstStyle/>
          <a:p>
            <a:r>
              <a:rPr lang="es-EC" dirty="0"/>
              <a:t> PUERTO PARALELO 2 - PC</a:t>
            </a:r>
          </a:p>
        </p:txBody>
      </p:sp>
      <p:sp>
        <p:nvSpPr>
          <p:cNvPr id="11" name="10 Forma libre"/>
          <p:cNvSpPr/>
          <p:nvPr/>
        </p:nvSpPr>
        <p:spPr>
          <a:xfrm>
            <a:off x="7212125" y="4437112"/>
            <a:ext cx="648071" cy="28803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3" name="12 Forma libre"/>
          <p:cNvSpPr/>
          <p:nvPr/>
        </p:nvSpPr>
        <p:spPr>
          <a:xfrm rot="5400000">
            <a:off x="5912679" y="371963"/>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4" name="13 CuadroTexto"/>
          <p:cNvSpPr txBox="1"/>
          <p:nvPr/>
        </p:nvSpPr>
        <p:spPr>
          <a:xfrm>
            <a:off x="1330166" y="2195572"/>
            <a:ext cx="3384376" cy="369332"/>
          </a:xfrm>
          <a:prstGeom prst="rect">
            <a:avLst/>
          </a:prstGeom>
          <a:noFill/>
        </p:spPr>
        <p:txBody>
          <a:bodyPr wrap="square" rtlCol="0">
            <a:spAutoFit/>
          </a:bodyPr>
          <a:lstStyle/>
          <a:p>
            <a:r>
              <a:rPr lang="es-EC" dirty="0"/>
              <a:t>TARJETA DE CONTROL BREAKOUT</a:t>
            </a:r>
          </a:p>
        </p:txBody>
      </p:sp>
    </p:spTree>
    <p:extLst>
      <p:ext uri="{BB962C8B-B14F-4D97-AF65-F5344CB8AC3E}">
        <p14:creationId xmlns:p14="http://schemas.microsoft.com/office/powerpoint/2010/main" val="235803783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20715" y="-24295"/>
            <a:ext cx="12171285" cy="6906589"/>
          </a:xfrm>
          <a:prstGeom prst="rect">
            <a:avLst/>
          </a:prstGeom>
        </p:spPr>
      </p:pic>
      <p:sp>
        <p:nvSpPr>
          <p:cNvPr id="2" name="1 Forma libre"/>
          <p:cNvSpPr/>
          <p:nvPr/>
        </p:nvSpPr>
        <p:spPr>
          <a:xfrm>
            <a:off x="1631504" y="260648"/>
            <a:ext cx="4155936" cy="1483980"/>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200" dirty="0"/>
              <a:t>CONFIGURACIÓN</a:t>
            </a:r>
            <a:endParaRPr lang="es-EC" sz="2200" dirty="0"/>
          </a:p>
        </p:txBody>
      </p:sp>
      <p:sp>
        <p:nvSpPr>
          <p:cNvPr id="5" name="4 Forma libre"/>
          <p:cNvSpPr/>
          <p:nvPr/>
        </p:nvSpPr>
        <p:spPr>
          <a:xfrm rot="5400000">
            <a:off x="2312279" y="1903570"/>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6" name="5 Forma libre"/>
          <p:cNvSpPr/>
          <p:nvPr/>
        </p:nvSpPr>
        <p:spPr>
          <a:xfrm>
            <a:off x="1631504" y="2420888"/>
            <a:ext cx="1728192" cy="936104"/>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Motor de mandril </a:t>
            </a:r>
            <a:endParaRPr lang="es-EC" sz="2000" dirty="0"/>
          </a:p>
        </p:txBody>
      </p:sp>
      <p:sp>
        <p:nvSpPr>
          <p:cNvPr id="8" name="7 Forma libre"/>
          <p:cNvSpPr/>
          <p:nvPr/>
        </p:nvSpPr>
        <p:spPr>
          <a:xfrm>
            <a:off x="1631504" y="3789040"/>
            <a:ext cx="1728192" cy="936104"/>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Motores a paso de carros </a:t>
            </a:r>
            <a:endParaRPr lang="es-EC" sz="2000" dirty="0"/>
          </a:p>
        </p:txBody>
      </p:sp>
      <p:sp>
        <p:nvSpPr>
          <p:cNvPr id="9" name="8 Forma libre"/>
          <p:cNvSpPr/>
          <p:nvPr/>
        </p:nvSpPr>
        <p:spPr>
          <a:xfrm>
            <a:off x="3575721" y="3501008"/>
            <a:ext cx="1012991"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pic>
        <p:nvPicPr>
          <p:cNvPr id="16" name="15 Imagen"/>
          <p:cNvPicPr/>
          <p:nvPr/>
        </p:nvPicPr>
        <p:blipFill>
          <a:blip r:embed="rId4" cstate="print"/>
          <a:srcRect l="24155" t="20575" r="24067" b="25703"/>
          <a:stretch>
            <a:fillRect/>
          </a:stretch>
        </p:blipFill>
        <p:spPr bwMode="auto">
          <a:xfrm>
            <a:off x="4655840" y="1908212"/>
            <a:ext cx="5832648" cy="3825044"/>
          </a:xfrm>
          <a:prstGeom prst="rect">
            <a:avLst/>
          </a:prstGeom>
          <a:noFill/>
          <a:ln w="9525">
            <a:noFill/>
            <a:miter lim="800000"/>
            <a:headEnd/>
            <a:tailEnd/>
          </a:ln>
        </p:spPr>
      </p:pic>
      <p:sp>
        <p:nvSpPr>
          <p:cNvPr id="17" name="16 CuadroTexto"/>
          <p:cNvSpPr txBox="1"/>
          <p:nvPr/>
        </p:nvSpPr>
        <p:spPr>
          <a:xfrm>
            <a:off x="6240016" y="1412776"/>
            <a:ext cx="4104456" cy="369332"/>
          </a:xfrm>
          <a:prstGeom prst="rect">
            <a:avLst/>
          </a:prstGeom>
          <a:noFill/>
        </p:spPr>
        <p:txBody>
          <a:bodyPr wrap="square" rtlCol="0">
            <a:spAutoFit/>
          </a:bodyPr>
          <a:lstStyle/>
          <a:p>
            <a:r>
              <a:rPr lang="es-EC" dirty="0"/>
              <a:t> </a:t>
            </a:r>
            <a:r>
              <a:rPr lang="es-EC" dirty="0" err="1"/>
              <a:t>Config</a:t>
            </a:r>
            <a:r>
              <a:rPr lang="es-EC" dirty="0"/>
              <a:t> – </a:t>
            </a:r>
            <a:r>
              <a:rPr lang="es-EC" dirty="0" err="1"/>
              <a:t>Ports</a:t>
            </a:r>
            <a:r>
              <a:rPr lang="es-EC" dirty="0"/>
              <a:t> &amp; </a:t>
            </a:r>
            <a:r>
              <a:rPr lang="es-EC" dirty="0" err="1"/>
              <a:t>Pins</a:t>
            </a:r>
            <a:r>
              <a:rPr lang="es-EC" dirty="0"/>
              <a:t> – Motor outputs</a:t>
            </a:r>
          </a:p>
        </p:txBody>
      </p:sp>
    </p:spTree>
    <p:extLst>
      <p:ext uri="{BB962C8B-B14F-4D97-AF65-F5344CB8AC3E}">
        <p14:creationId xmlns:p14="http://schemas.microsoft.com/office/powerpoint/2010/main" val="15693666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sp>
        <p:nvSpPr>
          <p:cNvPr id="4" name="Rectangle 2"/>
          <p:cNvSpPr>
            <a:spLocks noChangeArrowheads="1"/>
          </p:cNvSpPr>
          <p:nvPr/>
        </p:nvSpPr>
        <p:spPr bwMode="auto">
          <a:xfrm>
            <a:off x="762000" y="889296"/>
            <a:ext cx="10972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C" altLang="es-EC"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Manejo y selección de la interfaz humano - máquina que se usara para la generación de código G mediante la comunicación con una computadora.</a:t>
            </a:r>
            <a:endParaRPr kumimoji="0" lang="es-EC" altLang="es-EC"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altLang="es-EC"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Implementación de sensores para ubicar el punto de coordenadas (0,0) o home de la máquina.</a:t>
            </a:r>
            <a:endParaRPr kumimoji="0" lang="es-EC" altLang="es-EC"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altLang="es-EC"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Instalación de finales de carrera que se utilizarán para determinar las posiciones finales del carro portaherramientas como medida de seguridad.</a:t>
            </a:r>
            <a:endParaRPr kumimoji="0" lang="es-EC" altLang="es-EC" sz="1200" b="0" i="0" u="none" strike="noStrike" cap="none" normalizeH="0" baseline="0" dirty="0" smtClean="0">
              <a:ln>
                <a:noFill/>
              </a:ln>
              <a:solidFill>
                <a:schemeClr val="tx1"/>
              </a:solidFill>
              <a:effectLst/>
            </a:endParaRPr>
          </a:p>
        </p:txBody>
      </p:sp>
      <p:graphicFrame>
        <p:nvGraphicFramePr>
          <p:cNvPr id="5" name="Diagrama 4"/>
          <p:cNvGraphicFramePr>
            <a:graphicFrameLocks/>
          </p:cNvGraphicFramePr>
          <p:nvPr>
            <p:extLst>
              <p:ext uri="{D42A27DB-BD31-4B8C-83A1-F6EECF244321}">
                <p14:modId xmlns:p14="http://schemas.microsoft.com/office/powerpoint/2010/main" val="3550180983"/>
              </p:ext>
            </p:extLst>
          </p:nvPr>
        </p:nvGraphicFramePr>
        <p:xfrm>
          <a:off x="1304925" y="3133725"/>
          <a:ext cx="9601200" cy="1857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634211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20715" y="-24295"/>
            <a:ext cx="12171285" cy="6906589"/>
          </a:xfrm>
          <a:prstGeom prst="rect">
            <a:avLst/>
          </a:prstGeom>
        </p:spPr>
      </p:pic>
      <p:sp>
        <p:nvSpPr>
          <p:cNvPr id="5" name="4 Forma libre"/>
          <p:cNvSpPr/>
          <p:nvPr/>
        </p:nvSpPr>
        <p:spPr>
          <a:xfrm rot="5400000">
            <a:off x="2626354" y="587987"/>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6" name="5 Forma libre"/>
          <p:cNvSpPr/>
          <p:nvPr/>
        </p:nvSpPr>
        <p:spPr>
          <a:xfrm>
            <a:off x="1847528" y="1105305"/>
            <a:ext cx="1944216" cy="1099559"/>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Elementos externos y de seguridad </a:t>
            </a:r>
            <a:endParaRPr lang="es-EC" sz="2000" dirty="0"/>
          </a:p>
        </p:txBody>
      </p:sp>
      <p:sp>
        <p:nvSpPr>
          <p:cNvPr id="7" name="6 CuadroTexto"/>
          <p:cNvSpPr txBox="1"/>
          <p:nvPr/>
        </p:nvSpPr>
        <p:spPr>
          <a:xfrm>
            <a:off x="5807968" y="1043444"/>
            <a:ext cx="4104456" cy="369332"/>
          </a:xfrm>
          <a:prstGeom prst="rect">
            <a:avLst/>
          </a:prstGeom>
          <a:noFill/>
        </p:spPr>
        <p:txBody>
          <a:bodyPr wrap="square" rtlCol="0">
            <a:spAutoFit/>
          </a:bodyPr>
          <a:lstStyle/>
          <a:p>
            <a:r>
              <a:rPr lang="es-EC" dirty="0"/>
              <a:t> </a:t>
            </a:r>
            <a:r>
              <a:rPr lang="es-EC" dirty="0" err="1"/>
              <a:t>Config</a:t>
            </a:r>
            <a:r>
              <a:rPr lang="es-EC" dirty="0"/>
              <a:t> – </a:t>
            </a:r>
            <a:r>
              <a:rPr lang="es-EC" dirty="0" err="1"/>
              <a:t>Ports</a:t>
            </a:r>
            <a:r>
              <a:rPr lang="es-EC" dirty="0"/>
              <a:t> &amp; </a:t>
            </a:r>
            <a:r>
              <a:rPr lang="es-EC" dirty="0" err="1"/>
              <a:t>Pins</a:t>
            </a:r>
            <a:r>
              <a:rPr lang="es-EC" dirty="0"/>
              <a:t> – Input </a:t>
            </a:r>
            <a:r>
              <a:rPr lang="es-EC" dirty="0" err="1"/>
              <a:t>signals</a:t>
            </a:r>
            <a:endParaRPr lang="es-EC" dirty="0"/>
          </a:p>
        </p:txBody>
      </p:sp>
      <p:sp>
        <p:nvSpPr>
          <p:cNvPr id="8" name="7 CuadroTexto"/>
          <p:cNvSpPr txBox="1"/>
          <p:nvPr/>
        </p:nvSpPr>
        <p:spPr>
          <a:xfrm>
            <a:off x="1703512" y="2753634"/>
            <a:ext cx="2448272" cy="2246769"/>
          </a:xfrm>
          <a:prstGeom prst="rect">
            <a:avLst/>
          </a:prstGeom>
          <a:noFill/>
        </p:spPr>
        <p:txBody>
          <a:bodyPr wrap="square" rtlCol="0">
            <a:spAutoFit/>
          </a:bodyPr>
          <a:lstStyle/>
          <a:p>
            <a:pPr algn="just"/>
            <a:r>
              <a:rPr lang="es-EC" sz="2000" dirty="0"/>
              <a:t> Mediante  entradas y salidas que posee la tarjeta de control </a:t>
            </a:r>
            <a:r>
              <a:rPr lang="es-EC" sz="2000" dirty="0" err="1"/>
              <a:t>Breakout</a:t>
            </a:r>
            <a:r>
              <a:rPr lang="es-EC" sz="2000" dirty="0"/>
              <a:t> se configura cada elemento mediante el PIN NUMBER. </a:t>
            </a:r>
          </a:p>
        </p:txBody>
      </p:sp>
      <p:sp>
        <p:nvSpPr>
          <p:cNvPr id="9" name="8 Forma libre"/>
          <p:cNvSpPr/>
          <p:nvPr/>
        </p:nvSpPr>
        <p:spPr>
          <a:xfrm rot="5400000">
            <a:off x="2600311" y="2388187"/>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0" name="9 Forma libre"/>
          <p:cNvSpPr/>
          <p:nvPr/>
        </p:nvSpPr>
        <p:spPr>
          <a:xfrm>
            <a:off x="4074898" y="3501008"/>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pic>
        <p:nvPicPr>
          <p:cNvPr id="11" name="10 Imagen"/>
          <p:cNvPicPr/>
          <p:nvPr/>
        </p:nvPicPr>
        <p:blipFill>
          <a:blip r:embed="rId3" cstate="print"/>
          <a:srcRect l="15386" t="22342" r="15136" b="23424"/>
          <a:stretch>
            <a:fillRect/>
          </a:stretch>
        </p:blipFill>
        <p:spPr bwMode="auto">
          <a:xfrm>
            <a:off x="4583832" y="1484784"/>
            <a:ext cx="6053982" cy="4176464"/>
          </a:xfrm>
          <a:prstGeom prst="rect">
            <a:avLst/>
          </a:prstGeom>
          <a:noFill/>
          <a:ln w="9525">
            <a:noFill/>
            <a:miter lim="800000"/>
            <a:headEnd/>
            <a:tailEnd/>
          </a:ln>
        </p:spPr>
      </p:pic>
    </p:spTree>
    <p:extLst>
      <p:ext uri="{BB962C8B-B14F-4D97-AF65-F5344CB8AC3E}">
        <p14:creationId xmlns:p14="http://schemas.microsoft.com/office/powerpoint/2010/main" val="131331622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0715" y="-24295"/>
            <a:ext cx="12171285" cy="6906589"/>
          </a:xfrm>
          <a:prstGeom prst="rect">
            <a:avLst/>
          </a:prstGeom>
        </p:spPr>
      </p:pic>
      <p:pic>
        <p:nvPicPr>
          <p:cNvPr id="5" name="4 Imagen"/>
          <p:cNvPicPr/>
          <p:nvPr/>
        </p:nvPicPr>
        <p:blipFill>
          <a:blip r:embed="rId3" cstate="print"/>
          <a:srcRect l="24774" t="19633" r="24722" b="26964"/>
          <a:stretch>
            <a:fillRect/>
          </a:stretch>
        </p:blipFill>
        <p:spPr bwMode="auto">
          <a:xfrm>
            <a:off x="2999657" y="1052736"/>
            <a:ext cx="6408711" cy="4608512"/>
          </a:xfrm>
          <a:prstGeom prst="rect">
            <a:avLst/>
          </a:prstGeom>
          <a:noFill/>
          <a:ln w="9525">
            <a:noFill/>
            <a:miter lim="800000"/>
            <a:headEnd/>
            <a:tailEnd/>
          </a:ln>
        </p:spPr>
      </p:pic>
    </p:spTree>
    <p:extLst>
      <p:ext uri="{BB962C8B-B14F-4D97-AF65-F5344CB8AC3E}">
        <p14:creationId xmlns:p14="http://schemas.microsoft.com/office/powerpoint/2010/main" val="388100667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pic>
        <p:nvPicPr>
          <p:cNvPr id="4" name="3 Imagen"/>
          <p:cNvPicPr/>
          <p:nvPr/>
        </p:nvPicPr>
        <p:blipFill>
          <a:blip r:embed="rId3" cstate="print"/>
          <a:srcRect l="24532" t="19476" r="23868" b="26405"/>
          <a:stretch>
            <a:fillRect/>
          </a:stretch>
        </p:blipFill>
        <p:spPr bwMode="auto">
          <a:xfrm>
            <a:off x="2479372" y="1054243"/>
            <a:ext cx="7253970" cy="4749512"/>
          </a:xfrm>
          <a:prstGeom prst="rect">
            <a:avLst/>
          </a:prstGeom>
          <a:noFill/>
          <a:ln w="9525">
            <a:noFill/>
            <a:miter lim="800000"/>
            <a:headEnd/>
            <a:tailEnd/>
          </a:ln>
        </p:spPr>
      </p:pic>
      <p:sp>
        <p:nvSpPr>
          <p:cNvPr id="5" name="4 CuadroTexto"/>
          <p:cNvSpPr txBox="1"/>
          <p:nvPr/>
        </p:nvSpPr>
        <p:spPr>
          <a:xfrm>
            <a:off x="4054129" y="616010"/>
            <a:ext cx="4104456" cy="369332"/>
          </a:xfrm>
          <a:prstGeom prst="rect">
            <a:avLst/>
          </a:prstGeom>
          <a:noFill/>
        </p:spPr>
        <p:txBody>
          <a:bodyPr wrap="square" rtlCol="0">
            <a:spAutoFit/>
          </a:bodyPr>
          <a:lstStyle/>
          <a:p>
            <a:r>
              <a:rPr lang="es-EC" dirty="0"/>
              <a:t> </a:t>
            </a:r>
            <a:r>
              <a:rPr lang="es-EC" dirty="0" err="1"/>
              <a:t>Config</a:t>
            </a:r>
            <a:r>
              <a:rPr lang="es-EC" dirty="0"/>
              <a:t> – </a:t>
            </a:r>
            <a:r>
              <a:rPr lang="es-EC" dirty="0" err="1"/>
              <a:t>Ports</a:t>
            </a:r>
            <a:r>
              <a:rPr lang="es-EC" dirty="0"/>
              <a:t> &amp; </a:t>
            </a:r>
            <a:r>
              <a:rPr lang="es-EC" dirty="0" err="1"/>
              <a:t>Pins</a:t>
            </a:r>
            <a:r>
              <a:rPr lang="es-EC" dirty="0"/>
              <a:t> – Output </a:t>
            </a:r>
            <a:r>
              <a:rPr lang="es-EC" dirty="0" err="1"/>
              <a:t>signals</a:t>
            </a:r>
            <a:endParaRPr lang="es-EC" dirty="0"/>
          </a:p>
        </p:txBody>
      </p:sp>
    </p:spTree>
    <p:extLst>
      <p:ext uri="{BB962C8B-B14F-4D97-AF65-F5344CB8AC3E}">
        <p14:creationId xmlns:p14="http://schemas.microsoft.com/office/powerpoint/2010/main" val="313478842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20715" y="-24295"/>
            <a:ext cx="12171285" cy="6906589"/>
          </a:xfrm>
          <a:prstGeom prst="rect">
            <a:avLst/>
          </a:prstGeom>
        </p:spPr>
      </p:pic>
      <p:sp>
        <p:nvSpPr>
          <p:cNvPr id="2" name="1 Forma libre"/>
          <p:cNvSpPr/>
          <p:nvPr/>
        </p:nvSpPr>
        <p:spPr>
          <a:xfrm>
            <a:off x="1631504" y="260648"/>
            <a:ext cx="4155936" cy="1483980"/>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200" dirty="0"/>
              <a:t>CALIBRACIÓN</a:t>
            </a:r>
            <a:endParaRPr lang="es-EC" sz="2200" dirty="0"/>
          </a:p>
        </p:txBody>
      </p:sp>
      <p:sp>
        <p:nvSpPr>
          <p:cNvPr id="72" name="71 Forma libre"/>
          <p:cNvSpPr/>
          <p:nvPr/>
        </p:nvSpPr>
        <p:spPr>
          <a:xfrm rot="5400000">
            <a:off x="2672319" y="2100155"/>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73" name="72 Forma libre"/>
          <p:cNvSpPr/>
          <p:nvPr/>
        </p:nvSpPr>
        <p:spPr>
          <a:xfrm>
            <a:off x="1991544" y="2617473"/>
            <a:ext cx="1728192" cy="936104"/>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Motor de mandril </a:t>
            </a:r>
            <a:endParaRPr lang="es-EC" sz="2000" dirty="0"/>
          </a:p>
        </p:txBody>
      </p:sp>
      <p:sp>
        <p:nvSpPr>
          <p:cNvPr id="74" name="73 CuadroTexto"/>
          <p:cNvSpPr txBox="1"/>
          <p:nvPr/>
        </p:nvSpPr>
        <p:spPr>
          <a:xfrm>
            <a:off x="4223792" y="2780928"/>
            <a:ext cx="2016224" cy="923330"/>
          </a:xfrm>
          <a:prstGeom prst="rect">
            <a:avLst/>
          </a:prstGeom>
          <a:noFill/>
        </p:spPr>
        <p:txBody>
          <a:bodyPr wrap="square" rtlCol="0">
            <a:spAutoFit/>
          </a:bodyPr>
          <a:lstStyle/>
          <a:p>
            <a:pPr algn="ctr"/>
            <a:r>
              <a:rPr lang="es-EC" dirty="0"/>
              <a:t> Sensor de velocidad y sincronización</a:t>
            </a:r>
          </a:p>
        </p:txBody>
      </p:sp>
      <p:sp>
        <p:nvSpPr>
          <p:cNvPr id="75" name="74 Forma libre"/>
          <p:cNvSpPr/>
          <p:nvPr/>
        </p:nvSpPr>
        <p:spPr>
          <a:xfrm>
            <a:off x="3863753" y="2996952"/>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77" name="76 Forma libre"/>
          <p:cNvSpPr/>
          <p:nvPr/>
        </p:nvSpPr>
        <p:spPr>
          <a:xfrm>
            <a:off x="5951985" y="2996952"/>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78" name="77 CuadroTexto"/>
          <p:cNvSpPr txBox="1"/>
          <p:nvPr/>
        </p:nvSpPr>
        <p:spPr>
          <a:xfrm>
            <a:off x="8256240" y="2564905"/>
            <a:ext cx="1944216" cy="1200329"/>
          </a:xfrm>
          <a:prstGeom prst="rect">
            <a:avLst/>
          </a:prstGeom>
          <a:noFill/>
        </p:spPr>
        <p:txBody>
          <a:bodyPr wrap="square" rtlCol="0">
            <a:spAutoFit/>
          </a:bodyPr>
          <a:lstStyle/>
          <a:p>
            <a:pPr algn="ctr"/>
            <a:r>
              <a:rPr lang="es-EC" dirty="0"/>
              <a:t>Por medio de la entrada INDEX de la tarjeta  de control </a:t>
            </a:r>
            <a:r>
              <a:rPr lang="es-EC" dirty="0" err="1"/>
              <a:t>Breakout</a:t>
            </a:r>
            <a:r>
              <a:rPr lang="es-EC" dirty="0"/>
              <a:t> </a:t>
            </a:r>
          </a:p>
        </p:txBody>
      </p:sp>
      <p:sp>
        <p:nvSpPr>
          <p:cNvPr id="79" name="78 CuadroTexto"/>
          <p:cNvSpPr txBox="1"/>
          <p:nvPr/>
        </p:nvSpPr>
        <p:spPr>
          <a:xfrm>
            <a:off x="3503712" y="4797153"/>
            <a:ext cx="2664296" cy="646331"/>
          </a:xfrm>
          <a:prstGeom prst="rect">
            <a:avLst/>
          </a:prstGeom>
          <a:noFill/>
        </p:spPr>
        <p:txBody>
          <a:bodyPr wrap="square" rtlCol="0">
            <a:spAutoFit/>
          </a:bodyPr>
          <a:lstStyle/>
          <a:p>
            <a:pPr algn="ctr"/>
            <a:r>
              <a:rPr lang="es-EC" dirty="0" err="1"/>
              <a:t>Sincronizacion</a:t>
            </a:r>
            <a:r>
              <a:rPr lang="es-EC" dirty="0"/>
              <a:t> del proceso de roscado </a:t>
            </a:r>
          </a:p>
        </p:txBody>
      </p:sp>
      <p:sp>
        <p:nvSpPr>
          <p:cNvPr id="80" name="79 CuadroTexto"/>
          <p:cNvSpPr txBox="1"/>
          <p:nvPr/>
        </p:nvSpPr>
        <p:spPr>
          <a:xfrm>
            <a:off x="6528048" y="2924944"/>
            <a:ext cx="1008112" cy="369332"/>
          </a:xfrm>
          <a:prstGeom prst="rect">
            <a:avLst/>
          </a:prstGeom>
          <a:noFill/>
        </p:spPr>
        <p:txBody>
          <a:bodyPr wrap="square" rtlCol="0">
            <a:spAutoFit/>
          </a:bodyPr>
          <a:lstStyle/>
          <a:p>
            <a:pPr algn="ctr"/>
            <a:r>
              <a:rPr lang="es-EC" dirty="0" err="1"/>
              <a:t>Encoder</a:t>
            </a:r>
            <a:r>
              <a:rPr lang="es-EC" dirty="0"/>
              <a:t> </a:t>
            </a:r>
          </a:p>
        </p:txBody>
      </p:sp>
      <p:sp>
        <p:nvSpPr>
          <p:cNvPr id="81" name="80 Forma libre"/>
          <p:cNvSpPr/>
          <p:nvPr/>
        </p:nvSpPr>
        <p:spPr>
          <a:xfrm>
            <a:off x="7531282" y="2996952"/>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82" name="81 CuadroTexto"/>
          <p:cNvSpPr txBox="1"/>
          <p:nvPr/>
        </p:nvSpPr>
        <p:spPr>
          <a:xfrm>
            <a:off x="7320136" y="4797153"/>
            <a:ext cx="2664296" cy="646331"/>
          </a:xfrm>
          <a:prstGeom prst="rect">
            <a:avLst/>
          </a:prstGeom>
          <a:noFill/>
        </p:spPr>
        <p:txBody>
          <a:bodyPr wrap="square" rtlCol="0">
            <a:spAutoFit/>
          </a:bodyPr>
          <a:lstStyle/>
          <a:p>
            <a:pPr algn="ctr"/>
            <a:r>
              <a:rPr lang="es-EC" dirty="0"/>
              <a:t>Medir la velocidad real de giro  </a:t>
            </a:r>
          </a:p>
        </p:txBody>
      </p:sp>
      <p:sp>
        <p:nvSpPr>
          <p:cNvPr id="83" name="82 Forma libre"/>
          <p:cNvSpPr/>
          <p:nvPr/>
        </p:nvSpPr>
        <p:spPr>
          <a:xfrm rot="7426089">
            <a:off x="5580761" y="3934128"/>
            <a:ext cx="1534535" cy="273277"/>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84" name="83 Forma libre"/>
          <p:cNvSpPr/>
          <p:nvPr/>
        </p:nvSpPr>
        <p:spPr>
          <a:xfrm rot="3744444">
            <a:off x="6724459" y="3917224"/>
            <a:ext cx="1534535" cy="273277"/>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Tree>
    <p:extLst>
      <p:ext uri="{BB962C8B-B14F-4D97-AF65-F5344CB8AC3E}">
        <p14:creationId xmlns:p14="http://schemas.microsoft.com/office/powerpoint/2010/main" val="259616665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2" grpId="0" animBg="1"/>
      <p:bldP spid="73" grpId="0" animBg="1"/>
      <p:bldP spid="75" grpId="0" animBg="1"/>
      <p:bldP spid="77" grpId="0" animBg="1"/>
      <p:bldP spid="81" grpId="0" animBg="1"/>
      <p:bldP spid="83" grpId="0" animBg="1"/>
      <p:bldP spid="8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8328" y="773996"/>
            <a:ext cx="6558975" cy="4991662"/>
          </a:xfrm>
          <a:prstGeom prst="rect">
            <a:avLst/>
          </a:prstGeom>
          <a:noFill/>
          <a:ln>
            <a:noFill/>
          </a:ln>
        </p:spPr>
      </p:pic>
      <p:sp>
        <p:nvSpPr>
          <p:cNvPr id="5" name="4 CuadroTexto"/>
          <p:cNvSpPr txBox="1"/>
          <p:nvPr/>
        </p:nvSpPr>
        <p:spPr>
          <a:xfrm>
            <a:off x="403068" y="3059667"/>
            <a:ext cx="3888432" cy="369332"/>
          </a:xfrm>
          <a:prstGeom prst="rect">
            <a:avLst/>
          </a:prstGeom>
          <a:noFill/>
        </p:spPr>
        <p:txBody>
          <a:bodyPr wrap="square" rtlCol="0">
            <a:spAutoFit/>
          </a:bodyPr>
          <a:lstStyle/>
          <a:p>
            <a:pPr algn="ctr"/>
            <a:r>
              <a:rPr lang="es-EC" b="1" dirty="0"/>
              <a:t>Sincronización del proceso de roscado </a:t>
            </a:r>
          </a:p>
        </p:txBody>
      </p:sp>
    </p:spTree>
    <p:extLst>
      <p:ext uri="{BB962C8B-B14F-4D97-AF65-F5344CB8AC3E}">
        <p14:creationId xmlns:p14="http://schemas.microsoft.com/office/powerpoint/2010/main" val="201732256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20715" y="-24295"/>
            <a:ext cx="12171285" cy="6906589"/>
          </a:xfrm>
          <a:prstGeom prst="rect">
            <a:avLst/>
          </a:prstGeom>
        </p:spPr>
      </p:pic>
      <p:pic>
        <p:nvPicPr>
          <p:cNvPr id="4" name="3 Imagen"/>
          <p:cNvPicPr/>
          <p:nvPr/>
        </p:nvPicPr>
        <p:blipFill>
          <a:blip r:embed="rId3" cstate="print"/>
          <a:srcRect t="5865" r="38791" b="42815"/>
          <a:stretch>
            <a:fillRect/>
          </a:stretch>
        </p:blipFill>
        <p:spPr bwMode="auto">
          <a:xfrm>
            <a:off x="3503713" y="2348881"/>
            <a:ext cx="5976663" cy="3355233"/>
          </a:xfrm>
          <a:prstGeom prst="rect">
            <a:avLst/>
          </a:prstGeom>
          <a:noFill/>
          <a:ln w="9525">
            <a:noFill/>
            <a:miter lim="800000"/>
            <a:headEnd/>
            <a:tailEnd/>
          </a:ln>
        </p:spPr>
      </p:pic>
      <p:sp>
        <p:nvSpPr>
          <p:cNvPr id="5" name="4 CuadroTexto"/>
          <p:cNvSpPr txBox="1"/>
          <p:nvPr/>
        </p:nvSpPr>
        <p:spPr>
          <a:xfrm>
            <a:off x="4007768" y="1196752"/>
            <a:ext cx="3888432" cy="369332"/>
          </a:xfrm>
          <a:prstGeom prst="rect">
            <a:avLst/>
          </a:prstGeom>
          <a:noFill/>
        </p:spPr>
        <p:txBody>
          <a:bodyPr wrap="square" rtlCol="0">
            <a:spAutoFit/>
          </a:bodyPr>
          <a:lstStyle/>
          <a:p>
            <a:pPr algn="ctr"/>
            <a:r>
              <a:rPr lang="es-EC" dirty="0"/>
              <a:t>Control PID de velocidad </a:t>
            </a:r>
          </a:p>
        </p:txBody>
      </p:sp>
      <p:sp>
        <p:nvSpPr>
          <p:cNvPr id="7" name="6 Forma libre"/>
          <p:cNvSpPr/>
          <p:nvPr/>
        </p:nvSpPr>
        <p:spPr>
          <a:xfrm>
            <a:off x="1559496" y="836712"/>
            <a:ext cx="2088232" cy="1152128"/>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Calibración de control de velocidad de mandril </a:t>
            </a:r>
            <a:endParaRPr lang="es-EC" sz="2000" dirty="0"/>
          </a:p>
        </p:txBody>
      </p:sp>
      <p:sp>
        <p:nvSpPr>
          <p:cNvPr id="8" name="7 Forma libre"/>
          <p:cNvSpPr/>
          <p:nvPr/>
        </p:nvSpPr>
        <p:spPr>
          <a:xfrm rot="5400000">
            <a:off x="2266314" y="371962"/>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9" name="8 CuadroTexto"/>
          <p:cNvSpPr txBox="1"/>
          <p:nvPr/>
        </p:nvSpPr>
        <p:spPr>
          <a:xfrm>
            <a:off x="4511824" y="1916832"/>
            <a:ext cx="3888432" cy="369332"/>
          </a:xfrm>
          <a:prstGeom prst="rect">
            <a:avLst/>
          </a:prstGeom>
          <a:noFill/>
        </p:spPr>
        <p:txBody>
          <a:bodyPr wrap="square" rtlCol="0">
            <a:spAutoFit/>
          </a:bodyPr>
          <a:lstStyle/>
          <a:p>
            <a:pPr algn="ctr"/>
            <a:r>
              <a:rPr lang="es-EC" dirty="0" err="1"/>
              <a:t>Function</a:t>
            </a:r>
            <a:r>
              <a:rPr lang="es-EC" dirty="0"/>
              <a:t> </a:t>
            </a:r>
            <a:r>
              <a:rPr lang="es-EC" dirty="0" err="1"/>
              <a:t>Cfg´s</a:t>
            </a:r>
            <a:r>
              <a:rPr lang="es-EC" dirty="0"/>
              <a:t> – </a:t>
            </a:r>
            <a:r>
              <a:rPr lang="es-EC" dirty="0" err="1"/>
              <a:t>Calibrate</a:t>
            </a:r>
            <a:r>
              <a:rPr lang="es-EC" dirty="0"/>
              <a:t> </a:t>
            </a:r>
            <a:r>
              <a:rPr lang="es-EC" dirty="0" err="1"/>
              <a:t>spindle</a:t>
            </a:r>
            <a:r>
              <a:rPr lang="es-EC" dirty="0"/>
              <a:t> </a:t>
            </a:r>
          </a:p>
        </p:txBody>
      </p:sp>
      <p:sp>
        <p:nvSpPr>
          <p:cNvPr id="10" name="9 Forma libre"/>
          <p:cNvSpPr/>
          <p:nvPr/>
        </p:nvSpPr>
        <p:spPr>
          <a:xfrm>
            <a:off x="3791745" y="1268760"/>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Tree>
    <p:extLst>
      <p:ext uri="{BB962C8B-B14F-4D97-AF65-F5344CB8AC3E}">
        <p14:creationId xmlns:p14="http://schemas.microsoft.com/office/powerpoint/2010/main" val="193026372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p:cNvPicPr>
            <a:picLocks noChangeAspect="1"/>
          </p:cNvPicPr>
          <p:nvPr/>
        </p:nvPicPr>
        <p:blipFill>
          <a:blip r:embed="rId2"/>
          <a:stretch>
            <a:fillRect/>
          </a:stretch>
        </p:blipFill>
        <p:spPr>
          <a:xfrm>
            <a:off x="20715" y="-24295"/>
            <a:ext cx="12171285" cy="6906589"/>
          </a:xfrm>
          <a:prstGeom prst="rect">
            <a:avLst/>
          </a:prstGeom>
        </p:spPr>
      </p:pic>
      <p:pic>
        <p:nvPicPr>
          <p:cNvPr id="5" name="4 Imagen"/>
          <p:cNvPicPr/>
          <p:nvPr/>
        </p:nvPicPr>
        <p:blipFill>
          <a:blip r:embed="rId3" cstate="print"/>
          <a:srcRect l="32152" t="24717" r="34993" b="32317"/>
          <a:stretch>
            <a:fillRect/>
          </a:stretch>
        </p:blipFill>
        <p:spPr bwMode="auto">
          <a:xfrm>
            <a:off x="1991545" y="2938130"/>
            <a:ext cx="4003925" cy="2939142"/>
          </a:xfrm>
          <a:prstGeom prst="rect">
            <a:avLst/>
          </a:prstGeom>
          <a:noFill/>
          <a:ln w="9525">
            <a:noFill/>
            <a:miter lim="800000"/>
            <a:headEnd/>
            <a:tailEnd/>
          </a:ln>
        </p:spPr>
      </p:pic>
      <p:sp>
        <p:nvSpPr>
          <p:cNvPr id="6" name="5 Forma libre"/>
          <p:cNvSpPr/>
          <p:nvPr/>
        </p:nvSpPr>
        <p:spPr>
          <a:xfrm rot="5400000">
            <a:off x="2505319" y="2142575"/>
            <a:ext cx="772650" cy="216024"/>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7" name="6 CuadroTexto"/>
          <p:cNvSpPr txBox="1"/>
          <p:nvPr/>
        </p:nvSpPr>
        <p:spPr>
          <a:xfrm>
            <a:off x="7680176" y="3140968"/>
            <a:ext cx="1296144" cy="369332"/>
          </a:xfrm>
          <a:prstGeom prst="rect">
            <a:avLst/>
          </a:prstGeom>
          <a:noFill/>
        </p:spPr>
        <p:txBody>
          <a:bodyPr wrap="square" rtlCol="0">
            <a:spAutoFit/>
          </a:bodyPr>
          <a:lstStyle/>
          <a:p>
            <a:r>
              <a:rPr lang="es-EC" b="1" dirty="0"/>
              <a:t>DIPSWITCH</a:t>
            </a:r>
          </a:p>
        </p:txBody>
      </p:sp>
      <p:sp>
        <p:nvSpPr>
          <p:cNvPr id="8" name="7 Rectángulo redondeado"/>
          <p:cNvSpPr/>
          <p:nvPr/>
        </p:nvSpPr>
        <p:spPr>
          <a:xfrm>
            <a:off x="7464152" y="3654316"/>
            <a:ext cx="288032" cy="720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8 Rectángulo redondeado"/>
          <p:cNvSpPr/>
          <p:nvPr/>
        </p:nvSpPr>
        <p:spPr>
          <a:xfrm>
            <a:off x="7608168" y="3942348"/>
            <a:ext cx="72008" cy="21602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9 Rectángulo"/>
          <p:cNvSpPr/>
          <p:nvPr/>
        </p:nvSpPr>
        <p:spPr>
          <a:xfrm>
            <a:off x="7464153" y="4302388"/>
            <a:ext cx="301685" cy="341632"/>
          </a:xfrm>
          <a:prstGeom prst="rect">
            <a:avLst/>
          </a:prstGeom>
        </p:spPr>
        <p:txBody>
          <a:bodyPr wrap="none">
            <a:spAutoFit/>
          </a:bodyPr>
          <a:lstStyle/>
          <a:p>
            <a:pPr algn="ctr" defTabSz="977900">
              <a:lnSpc>
                <a:spcPct val="90000"/>
              </a:lnSpc>
              <a:spcBef>
                <a:spcPct val="0"/>
              </a:spcBef>
              <a:spcAft>
                <a:spcPct val="35000"/>
              </a:spcAft>
            </a:pPr>
            <a:r>
              <a:rPr lang="es-EC" dirty="0"/>
              <a:t>1</a:t>
            </a:r>
            <a:endParaRPr lang="es-EC" dirty="0"/>
          </a:p>
        </p:txBody>
      </p:sp>
      <p:sp>
        <p:nvSpPr>
          <p:cNvPr id="11" name="10 CuadroTexto"/>
          <p:cNvSpPr txBox="1"/>
          <p:nvPr/>
        </p:nvSpPr>
        <p:spPr>
          <a:xfrm>
            <a:off x="7896200" y="5207292"/>
            <a:ext cx="864096" cy="648072"/>
          </a:xfrm>
          <a:prstGeom prst="rect">
            <a:avLst/>
          </a:prstGeom>
          <a:noFill/>
        </p:spPr>
        <p:txBody>
          <a:bodyPr wrap="square" rtlCol="0">
            <a:spAutoFit/>
          </a:bodyPr>
          <a:lstStyle/>
          <a:p>
            <a:r>
              <a:rPr lang="es-EC" dirty="0"/>
              <a:t>Modo </a:t>
            </a:r>
            <a:r>
              <a:rPr lang="es-EC" dirty="0" err="1"/>
              <a:t>decay</a:t>
            </a:r>
            <a:r>
              <a:rPr lang="es-EC" dirty="0"/>
              <a:t> </a:t>
            </a:r>
          </a:p>
        </p:txBody>
      </p:sp>
      <p:sp>
        <p:nvSpPr>
          <p:cNvPr id="12" name="11 CuadroTexto"/>
          <p:cNvSpPr txBox="1"/>
          <p:nvPr/>
        </p:nvSpPr>
        <p:spPr>
          <a:xfrm>
            <a:off x="6456040" y="5063277"/>
            <a:ext cx="1152128" cy="646331"/>
          </a:xfrm>
          <a:prstGeom prst="rect">
            <a:avLst/>
          </a:prstGeom>
          <a:noFill/>
        </p:spPr>
        <p:txBody>
          <a:bodyPr wrap="square" rtlCol="0">
            <a:spAutoFit/>
          </a:bodyPr>
          <a:lstStyle/>
          <a:p>
            <a:r>
              <a:rPr lang="es-EC" dirty="0"/>
              <a:t>Ajuste de corriente </a:t>
            </a:r>
          </a:p>
        </p:txBody>
      </p:sp>
      <p:sp>
        <p:nvSpPr>
          <p:cNvPr id="13" name="12 CuadroTexto"/>
          <p:cNvSpPr txBox="1"/>
          <p:nvPr/>
        </p:nvSpPr>
        <p:spPr>
          <a:xfrm>
            <a:off x="8976320" y="5063277"/>
            <a:ext cx="1296144" cy="646331"/>
          </a:xfrm>
          <a:prstGeom prst="rect">
            <a:avLst/>
          </a:prstGeom>
          <a:noFill/>
        </p:spPr>
        <p:txBody>
          <a:bodyPr wrap="square" rtlCol="0">
            <a:spAutoFit/>
          </a:bodyPr>
          <a:lstStyle/>
          <a:p>
            <a:pPr algn="ctr"/>
            <a:r>
              <a:rPr lang="es-EC" dirty="0"/>
              <a:t>Ajuste del paso</a:t>
            </a:r>
          </a:p>
        </p:txBody>
      </p:sp>
      <p:sp>
        <p:nvSpPr>
          <p:cNvPr id="14" name="13 Rectángulo"/>
          <p:cNvSpPr/>
          <p:nvPr/>
        </p:nvSpPr>
        <p:spPr>
          <a:xfrm>
            <a:off x="8026561" y="4302388"/>
            <a:ext cx="301686" cy="341632"/>
          </a:xfrm>
          <a:prstGeom prst="rect">
            <a:avLst/>
          </a:prstGeom>
        </p:spPr>
        <p:txBody>
          <a:bodyPr wrap="none">
            <a:spAutoFit/>
          </a:bodyPr>
          <a:lstStyle/>
          <a:p>
            <a:pPr algn="ctr" defTabSz="977900">
              <a:lnSpc>
                <a:spcPct val="90000"/>
              </a:lnSpc>
              <a:spcBef>
                <a:spcPct val="0"/>
              </a:spcBef>
              <a:spcAft>
                <a:spcPct val="35000"/>
              </a:spcAft>
            </a:pPr>
            <a:r>
              <a:rPr lang="es-EC" dirty="0"/>
              <a:t>3</a:t>
            </a:r>
            <a:endParaRPr lang="es-EC" dirty="0"/>
          </a:p>
        </p:txBody>
      </p:sp>
      <p:sp>
        <p:nvSpPr>
          <p:cNvPr id="15" name="14 Rectángulo"/>
          <p:cNvSpPr/>
          <p:nvPr/>
        </p:nvSpPr>
        <p:spPr>
          <a:xfrm>
            <a:off x="7738530" y="4302388"/>
            <a:ext cx="301686" cy="341632"/>
          </a:xfrm>
          <a:prstGeom prst="rect">
            <a:avLst/>
          </a:prstGeom>
        </p:spPr>
        <p:txBody>
          <a:bodyPr wrap="none">
            <a:spAutoFit/>
          </a:bodyPr>
          <a:lstStyle/>
          <a:p>
            <a:pPr algn="ctr" defTabSz="977900">
              <a:lnSpc>
                <a:spcPct val="90000"/>
              </a:lnSpc>
              <a:spcBef>
                <a:spcPct val="0"/>
              </a:spcBef>
              <a:spcAft>
                <a:spcPct val="35000"/>
              </a:spcAft>
            </a:pPr>
            <a:r>
              <a:rPr lang="es-EC" dirty="0"/>
              <a:t>2</a:t>
            </a:r>
            <a:endParaRPr lang="es-EC" dirty="0"/>
          </a:p>
        </p:txBody>
      </p:sp>
      <p:sp>
        <p:nvSpPr>
          <p:cNvPr id="16" name="15 Rectángulo"/>
          <p:cNvSpPr/>
          <p:nvPr/>
        </p:nvSpPr>
        <p:spPr>
          <a:xfrm>
            <a:off x="8314594" y="4302388"/>
            <a:ext cx="301686" cy="341632"/>
          </a:xfrm>
          <a:prstGeom prst="rect">
            <a:avLst/>
          </a:prstGeom>
        </p:spPr>
        <p:txBody>
          <a:bodyPr wrap="none">
            <a:spAutoFit/>
          </a:bodyPr>
          <a:lstStyle/>
          <a:p>
            <a:pPr algn="ctr" defTabSz="977900">
              <a:lnSpc>
                <a:spcPct val="90000"/>
              </a:lnSpc>
              <a:spcBef>
                <a:spcPct val="0"/>
              </a:spcBef>
              <a:spcAft>
                <a:spcPct val="35000"/>
              </a:spcAft>
            </a:pPr>
            <a:r>
              <a:rPr lang="es-EC" dirty="0"/>
              <a:t>4</a:t>
            </a:r>
            <a:endParaRPr lang="es-EC" dirty="0"/>
          </a:p>
        </p:txBody>
      </p:sp>
      <p:sp>
        <p:nvSpPr>
          <p:cNvPr id="17" name="16 Rectángulo"/>
          <p:cNvSpPr/>
          <p:nvPr/>
        </p:nvSpPr>
        <p:spPr>
          <a:xfrm>
            <a:off x="8602626" y="4302388"/>
            <a:ext cx="301686" cy="341632"/>
          </a:xfrm>
          <a:prstGeom prst="rect">
            <a:avLst/>
          </a:prstGeom>
        </p:spPr>
        <p:txBody>
          <a:bodyPr wrap="none">
            <a:spAutoFit/>
          </a:bodyPr>
          <a:lstStyle/>
          <a:p>
            <a:pPr algn="ctr" defTabSz="977900">
              <a:lnSpc>
                <a:spcPct val="90000"/>
              </a:lnSpc>
              <a:spcBef>
                <a:spcPct val="0"/>
              </a:spcBef>
              <a:spcAft>
                <a:spcPct val="35000"/>
              </a:spcAft>
            </a:pPr>
            <a:r>
              <a:rPr lang="es-EC" dirty="0"/>
              <a:t>5</a:t>
            </a:r>
            <a:endParaRPr lang="es-EC" dirty="0"/>
          </a:p>
        </p:txBody>
      </p:sp>
      <p:sp>
        <p:nvSpPr>
          <p:cNvPr id="18" name="17 Rectángulo"/>
          <p:cNvSpPr/>
          <p:nvPr/>
        </p:nvSpPr>
        <p:spPr>
          <a:xfrm>
            <a:off x="8890658" y="4302388"/>
            <a:ext cx="301686" cy="341632"/>
          </a:xfrm>
          <a:prstGeom prst="rect">
            <a:avLst/>
          </a:prstGeom>
        </p:spPr>
        <p:txBody>
          <a:bodyPr wrap="none">
            <a:spAutoFit/>
          </a:bodyPr>
          <a:lstStyle/>
          <a:p>
            <a:pPr algn="ctr" defTabSz="977900">
              <a:lnSpc>
                <a:spcPct val="90000"/>
              </a:lnSpc>
              <a:spcBef>
                <a:spcPct val="0"/>
              </a:spcBef>
              <a:spcAft>
                <a:spcPct val="35000"/>
              </a:spcAft>
            </a:pPr>
            <a:r>
              <a:rPr lang="es-EC" dirty="0"/>
              <a:t>6</a:t>
            </a:r>
            <a:endParaRPr lang="es-EC" dirty="0"/>
          </a:p>
        </p:txBody>
      </p:sp>
      <p:sp>
        <p:nvSpPr>
          <p:cNvPr id="19" name="18 Rectángulo redondeado"/>
          <p:cNvSpPr/>
          <p:nvPr/>
        </p:nvSpPr>
        <p:spPr>
          <a:xfrm>
            <a:off x="7752184" y="3654316"/>
            <a:ext cx="288032" cy="720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19 Rectángulo redondeado"/>
          <p:cNvSpPr/>
          <p:nvPr/>
        </p:nvSpPr>
        <p:spPr>
          <a:xfrm>
            <a:off x="7896200" y="3942348"/>
            <a:ext cx="72008" cy="21602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20 Rectángulo redondeado"/>
          <p:cNvSpPr/>
          <p:nvPr/>
        </p:nvSpPr>
        <p:spPr>
          <a:xfrm>
            <a:off x="8040216" y="3654316"/>
            <a:ext cx="288032" cy="720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21 Rectángulo redondeado"/>
          <p:cNvSpPr/>
          <p:nvPr/>
        </p:nvSpPr>
        <p:spPr>
          <a:xfrm>
            <a:off x="8184232" y="3942348"/>
            <a:ext cx="72008" cy="21602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22 Rectángulo redondeado"/>
          <p:cNvSpPr/>
          <p:nvPr/>
        </p:nvSpPr>
        <p:spPr>
          <a:xfrm>
            <a:off x="8328248" y="3654316"/>
            <a:ext cx="288032" cy="720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23 Rectángulo redondeado"/>
          <p:cNvSpPr/>
          <p:nvPr/>
        </p:nvSpPr>
        <p:spPr>
          <a:xfrm>
            <a:off x="8472264" y="3942348"/>
            <a:ext cx="72008" cy="21602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24 Rectángulo redondeado"/>
          <p:cNvSpPr/>
          <p:nvPr/>
        </p:nvSpPr>
        <p:spPr>
          <a:xfrm>
            <a:off x="8616280" y="3654316"/>
            <a:ext cx="288032" cy="720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25 Rectángulo redondeado"/>
          <p:cNvSpPr/>
          <p:nvPr/>
        </p:nvSpPr>
        <p:spPr>
          <a:xfrm>
            <a:off x="8760296" y="3942348"/>
            <a:ext cx="72008" cy="21602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26 Rectángulo redondeado"/>
          <p:cNvSpPr/>
          <p:nvPr/>
        </p:nvSpPr>
        <p:spPr>
          <a:xfrm>
            <a:off x="8904312" y="3654316"/>
            <a:ext cx="288032" cy="720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27 Rectángulo redondeado"/>
          <p:cNvSpPr/>
          <p:nvPr/>
        </p:nvSpPr>
        <p:spPr>
          <a:xfrm>
            <a:off x="9048328" y="3942348"/>
            <a:ext cx="72008" cy="21602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28 Abrir llave"/>
          <p:cNvSpPr/>
          <p:nvPr/>
        </p:nvSpPr>
        <p:spPr>
          <a:xfrm rot="16200000">
            <a:off x="7644172" y="4482408"/>
            <a:ext cx="216024"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0" name="29 Abrir llave"/>
          <p:cNvSpPr/>
          <p:nvPr/>
        </p:nvSpPr>
        <p:spPr>
          <a:xfrm rot="16200000">
            <a:off x="8220236" y="4482408"/>
            <a:ext cx="216024"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1" name="30 Abrir llave"/>
          <p:cNvSpPr/>
          <p:nvPr/>
        </p:nvSpPr>
        <p:spPr>
          <a:xfrm rot="16200000">
            <a:off x="8796300" y="4482409"/>
            <a:ext cx="216024"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cxnSp>
        <p:nvCxnSpPr>
          <p:cNvPr id="32" name="31 Conector recto de flecha"/>
          <p:cNvCxnSpPr>
            <a:endCxn id="12" idx="0"/>
          </p:cNvCxnSpPr>
          <p:nvPr/>
        </p:nvCxnSpPr>
        <p:spPr>
          <a:xfrm flipH="1">
            <a:off x="7032104" y="4950460"/>
            <a:ext cx="720080" cy="112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flipH="1">
            <a:off x="8324056" y="4950460"/>
            <a:ext cx="12576" cy="2568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endCxn id="13" idx="0"/>
          </p:cNvCxnSpPr>
          <p:nvPr/>
        </p:nvCxnSpPr>
        <p:spPr>
          <a:xfrm>
            <a:off x="8904312" y="4950460"/>
            <a:ext cx="720080" cy="112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34 Forma libre"/>
          <p:cNvSpPr/>
          <p:nvPr/>
        </p:nvSpPr>
        <p:spPr>
          <a:xfrm rot="5400000">
            <a:off x="2672319" y="391402"/>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36" name="35 Forma libre"/>
          <p:cNvSpPr/>
          <p:nvPr/>
        </p:nvSpPr>
        <p:spPr>
          <a:xfrm>
            <a:off x="1991544" y="908720"/>
            <a:ext cx="1872208" cy="936104"/>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Motores a pasos de los ejes X y Z</a:t>
            </a:r>
            <a:endParaRPr lang="es-EC" sz="2000" dirty="0"/>
          </a:p>
        </p:txBody>
      </p:sp>
      <p:sp>
        <p:nvSpPr>
          <p:cNvPr id="38" name="37 Forma libre"/>
          <p:cNvSpPr/>
          <p:nvPr/>
        </p:nvSpPr>
        <p:spPr>
          <a:xfrm>
            <a:off x="6240017" y="3933056"/>
            <a:ext cx="1012991"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Tree>
    <p:extLst>
      <p:ext uri="{BB962C8B-B14F-4D97-AF65-F5344CB8AC3E}">
        <p14:creationId xmlns:p14="http://schemas.microsoft.com/office/powerpoint/2010/main" val="77692678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742522095"/>
              </p:ext>
            </p:extLst>
          </p:nvPr>
        </p:nvGraphicFramePr>
        <p:xfrm>
          <a:off x="3287689" y="1556793"/>
          <a:ext cx="5832647" cy="3456383"/>
        </p:xfrm>
        <a:graphic>
          <a:graphicData uri="http://schemas.openxmlformats.org/drawingml/2006/table">
            <a:tbl>
              <a:tblPr>
                <a:tableStyleId>{16D9F66E-5EB9-4882-86FB-DCBF35E3C3E4}</a:tableStyleId>
              </a:tblPr>
              <a:tblGrid>
                <a:gridCol w="2109566"/>
                <a:gridCol w="1861000"/>
                <a:gridCol w="1862081"/>
              </a:tblGrid>
              <a:tr h="510640">
                <a:tc>
                  <a:txBody>
                    <a:bodyPr/>
                    <a:lstStyle/>
                    <a:p>
                      <a:endParaRPr lang="es-EC" sz="1600" dirty="0">
                        <a:latin typeface="+mn-lt"/>
                      </a:endParaRPr>
                    </a:p>
                  </a:txBody>
                  <a:tcPr marL="68580" marR="68580" marT="0" marB="0" anchor="ctr"/>
                </a:tc>
                <a:tc gridSpan="2">
                  <a:txBody>
                    <a:bodyPr/>
                    <a:lstStyle/>
                    <a:p>
                      <a:pPr algn="ctr">
                        <a:lnSpc>
                          <a:spcPct val="150000"/>
                        </a:lnSpc>
                        <a:spcBef>
                          <a:spcPts val="600"/>
                        </a:spcBef>
                        <a:spcAft>
                          <a:spcPts val="0"/>
                        </a:spcAft>
                      </a:pPr>
                      <a:r>
                        <a:rPr lang="es-EC" sz="1600" dirty="0"/>
                        <a:t>PINES DIPSWITCH</a:t>
                      </a:r>
                      <a:endParaRPr lang="es-EC" sz="1600" dirty="0">
                        <a:latin typeface="+mn-lt"/>
                        <a:ea typeface="Calibri"/>
                        <a:cs typeface="Times New Roman"/>
                      </a:endParaRPr>
                    </a:p>
                  </a:txBody>
                  <a:tcPr marL="68580" marR="68580" marT="0" marB="0" anchor="ctr"/>
                </a:tc>
                <a:tc hMerge="1">
                  <a:txBody>
                    <a:bodyPr/>
                    <a:lstStyle/>
                    <a:p>
                      <a:endParaRPr lang="es-EC"/>
                    </a:p>
                  </a:txBody>
                  <a:tcPr/>
                </a:tc>
              </a:tr>
              <a:tr h="981915">
                <a:tc>
                  <a:txBody>
                    <a:bodyPr/>
                    <a:lstStyle/>
                    <a:p>
                      <a:pPr algn="ctr">
                        <a:lnSpc>
                          <a:spcPct val="150000"/>
                        </a:lnSpc>
                        <a:spcBef>
                          <a:spcPts val="600"/>
                        </a:spcBef>
                        <a:spcAft>
                          <a:spcPts val="0"/>
                        </a:spcAft>
                      </a:pPr>
                      <a:r>
                        <a:rPr lang="es-EC" sz="1600" dirty="0"/>
                        <a:t>Ajustes de corriente</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1</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2</a:t>
                      </a:r>
                      <a:endParaRPr lang="es-EC" sz="1600" dirty="0">
                        <a:latin typeface="+mn-lt"/>
                        <a:ea typeface="Calibri"/>
                        <a:cs typeface="Times New Roman"/>
                      </a:endParaRPr>
                    </a:p>
                  </a:txBody>
                  <a:tcPr marL="68580" marR="68580" marT="0" marB="0" anchor="ctr"/>
                </a:tc>
              </a:tr>
              <a:tr h="490957">
                <a:tc>
                  <a:txBody>
                    <a:bodyPr/>
                    <a:lstStyle/>
                    <a:p>
                      <a:pPr algn="ctr">
                        <a:lnSpc>
                          <a:spcPct val="150000"/>
                        </a:lnSpc>
                        <a:spcBef>
                          <a:spcPts val="600"/>
                        </a:spcBef>
                        <a:spcAft>
                          <a:spcPts val="0"/>
                        </a:spcAft>
                      </a:pPr>
                      <a:r>
                        <a:rPr lang="es-EC" sz="1600" dirty="0"/>
                        <a:t>100%</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ON</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ON</a:t>
                      </a:r>
                      <a:endParaRPr lang="es-EC" sz="1600" dirty="0">
                        <a:latin typeface="+mn-lt"/>
                        <a:ea typeface="Calibri"/>
                        <a:cs typeface="Times New Roman"/>
                      </a:endParaRPr>
                    </a:p>
                  </a:txBody>
                  <a:tcPr marL="68580" marR="68580" marT="0" marB="0" anchor="ctr"/>
                </a:tc>
              </a:tr>
              <a:tr h="490957">
                <a:tc>
                  <a:txBody>
                    <a:bodyPr/>
                    <a:lstStyle/>
                    <a:p>
                      <a:pPr algn="ctr">
                        <a:lnSpc>
                          <a:spcPct val="150000"/>
                        </a:lnSpc>
                        <a:spcBef>
                          <a:spcPts val="600"/>
                        </a:spcBef>
                        <a:spcAft>
                          <a:spcPts val="0"/>
                        </a:spcAft>
                      </a:pPr>
                      <a:r>
                        <a:rPr lang="es-EC" sz="1600"/>
                        <a:t>75%</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ON</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OFF</a:t>
                      </a:r>
                      <a:endParaRPr lang="es-EC" sz="1600" dirty="0">
                        <a:latin typeface="+mn-lt"/>
                        <a:ea typeface="Calibri"/>
                        <a:cs typeface="Times New Roman"/>
                      </a:endParaRPr>
                    </a:p>
                  </a:txBody>
                  <a:tcPr marL="68580" marR="68580" marT="0" marB="0" anchor="ctr"/>
                </a:tc>
              </a:tr>
              <a:tr h="490957">
                <a:tc>
                  <a:txBody>
                    <a:bodyPr/>
                    <a:lstStyle/>
                    <a:p>
                      <a:pPr algn="ctr">
                        <a:lnSpc>
                          <a:spcPct val="150000"/>
                        </a:lnSpc>
                        <a:spcBef>
                          <a:spcPts val="600"/>
                        </a:spcBef>
                        <a:spcAft>
                          <a:spcPts val="0"/>
                        </a:spcAft>
                      </a:pPr>
                      <a:r>
                        <a:rPr lang="es-EC" sz="1600"/>
                        <a:t>50%</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OFF</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ON</a:t>
                      </a:r>
                      <a:endParaRPr lang="es-EC" sz="1600" dirty="0">
                        <a:latin typeface="+mn-lt"/>
                        <a:ea typeface="Calibri"/>
                        <a:cs typeface="Times New Roman"/>
                      </a:endParaRPr>
                    </a:p>
                  </a:txBody>
                  <a:tcPr marL="68580" marR="68580" marT="0" marB="0" anchor="ctr"/>
                </a:tc>
              </a:tr>
              <a:tr h="490957">
                <a:tc>
                  <a:txBody>
                    <a:bodyPr/>
                    <a:lstStyle/>
                    <a:p>
                      <a:pPr algn="ctr">
                        <a:lnSpc>
                          <a:spcPct val="150000"/>
                        </a:lnSpc>
                        <a:spcBef>
                          <a:spcPts val="600"/>
                        </a:spcBef>
                        <a:spcAft>
                          <a:spcPts val="0"/>
                        </a:spcAft>
                      </a:pPr>
                      <a:r>
                        <a:rPr lang="es-EC" sz="1600"/>
                        <a:t>25%</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OFF</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OFF</a:t>
                      </a:r>
                      <a:endParaRPr lang="es-EC" sz="1600" dirty="0">
                        <a:latin typeface="+mn-lt"/>
                        <a:ea typeface="Calibri"/>
                        <a:cs typeface="Times New Roman"/>
                      </a:endParaRPr>
                    </a:p>
                  </a:txBody>
                  <a:tcPr marL="68580" marR="68580" marT="0" marB="0" anchor="ctr"/>
                </a:tc>
              </a:tr>
            </a:tbl>
          </a:graphicData>
        </a:graphic>
      </p:graphicFrame>
      <p:sp>
        <p:nvSpPr>
          <p:cNvPr id="7" name="6 CuadroTexto"/>
          <p:cNvSpPr txBox="1"/>
          <p:nvPr/>
        </p:nvSpPr>
        <p:spPr>
          <a:xfrm>
            <a:off x="4367808" y="1043444"/>
            <a:ext cx="3888432" cy="369332"/>
          </a:xfrm>
          <a:prstGeom prst="rect">
            <a:avLst/>
          </a:prstGeom>
          <a:noFill/>
        </p:spPr>
        <p:txBody>
          <a:bodyPr wrap="square" rtlCol="0">
            <a:spAutoFit/>
          </a:bodyPr>
          <a:lstStyle/>
          <a:p>
            <a:pPr algn="ctr"/>
            <a:r>
              <a:rPr lang="es-EC" dirty="0"/>
              <a:t>Selección de corriente </a:t>
            </a:r>
          </a:p>
        </p:txBody>
      </p:sp>
    </p:spTree>
    <p:extLst>
      <p:ext uri="{BB962C8B-B14F-4D97-AF65-F5344CB8AC3E}">
        <p14:creationId xmlns:p14="http://schemas.microsoft.com/office/powerpoint/2010/main" val="398584442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283087826"/>
              </p:ext>
            </p:extLst>
          </p:nvPr>
        </p:nvGraphicFramePr>
        <p:xfrm>
          <a:off x="3359696" y="1412777"/>
          <a:ext cx="5832648" cy="3528391"/>
        </p:xfrm>
        <a:graphic>
          <a:graphicData uri="http://schemas.openxmlformats.org/drawingml/2006/table">
            <a:tbl>
              <a:tblPr>
                <a:tableStyleId>{16D9F66E-5EB9-4882-86FB-DCBF35E3C3E4}</a:tableStyleId>
              </a:tblPr>
              <a:tblGrid>
                <a:gridCol w="1954112"/>
                <a:gridCol w="1939268"/>
                <a:gridCol w="1939268"/>
              </a:tblGrid>
              <a:tr h="495892">
                <a:tc>
                  <a:txBody>
                    <a:bodyPr/>
                    <a:lstStyle/>
                    <a:p>
                      <a:endParaRPr lang="es-EC" sz="1600" dirty="0">
                        <a:latin typeface="+mn-lt"/>
                      </a:endParaRPr>
                    </a:p>
                  </a:txBody>
                  <a:tcPr marL="68580" marR="68580" marT="0" marB="0"/>
                </a:tc>
                <a:tc gridSpan="2">
                  <a:txBody>
                    <a:bodyPr/>
                    <a:lstStyle/>
                    <a:p>
                      <a:pPr algn="ctr">
                        <a:lnSpc>
                          <a:spcPct val="150000"/>
                        </a:lnSpc>
                        <a:spcBef>
                          <a:spcPts val="600"/>
                        </a:spcBef>
                        <a:spcAft>
                          <a:spcPts val="0"/>
                        </a:spcAft>
                      </a:pPr>
                      <a:r>
                        <a:rPr lang="es-EC" sz="1600"/>
                        <a:t>PINES DIPSWITCH</a:t>
                      </a:r>
                      <a:endParaRPr lang="es-EC" sz="1600">
                        <a:latin typeface="+mn-lt"/>
                        <a:ea typeface="Calibri"/>
                        <a:cs typeface="Times New Roman"/>
                      </a:endParaRPr>
                    </a:p>
                  </a:txBody>
                  <a:tcPr marL="68580" marR="68580" marT="0" marB="0" anchor="ctr"/>
                </a:tc>
                <a:tc hMerge="1">
                  <a:txBody>
                    <a:bodyPr/>
                    <a:lstStyle/>
                    <a:p>
                      <a:endParaRPr lang="es-EC"/>
                    </a:p>
                  </a:txBody>
                  <a:tcPr/>
                </a:tc>
              </a:tr>
              <a:tr h="1048931">
                <a:tc>
                  <a:txBody>
                    <a:bodyPr/>
                    <a:lstStyle/>
                    <a:p>
                      <a:pPr algn="ctr">
                        <a:lnSpc>
                          <a:spcPct val="150000"/>
                        </a:lnSpc>
                        <a:spcBef>
                          <a:spcPts val="600"/>
                        </a:spcBef>
                        <a:spcAft>
                          <a:spcPts val="0"/>
                        </a:spcAft>
                      </a:pPr>
                      <a:r>
                        <a:rPr lang="es-EC" sz="1600" dirty="0"/>
                        <a:t>Ajustes del modo </a:t>
                      </a:r>
                      <a:r>
                        <a:rPr lang="es-EC" sz="1600" dirty="0" err="1"/>
                        <a:t>Decay</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3</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4</a:t>
                      </a:r>
                      <a:endParaRPr lang="es-EC" sz="1600">
                        <a:latin typeface="+mn-lt"/>
                        <a:ea typeface="Calibri"/>
                        <a:cs typeface="Times New Roman"/>
                      </a:endParaRPr>
                    </a:p>
                  </a:txBody>
                  <a:tcPr marL="68580" marR="68580" marT="0" marB="0" anchor="ctr"/>
                </a:tc>
              </a:tr>
              <a:tr h="495892">
                <a:tc>
                  <a:txBody>
                    <a:bodyPr/>
                    <a:lstStyle/>
                    <a:p>
                      <a:pPr algn="ctr">
                        <a:lnSpc>
                          <a:spcPct val="150000"/>
                        </a:lnSpc>
                        <a:spcBef>
                          <a:spcPts val="600"/>
                        </a:spcBef>
                        <a:spcAft>
                          <a:spcPts val="0"/>
                        </a:spcAft>
                      </a:pPr>
                      <a:r>
                        <a:rPr lang="es-EC" sz="1600"/>
                        <a:t>FAST</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ON</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ON</a:t>
                      </a:r>
                      <a:endParaRPr lang="es-EC" sz="1600">
                        <a:latin typeface="+mn-lt"/>
                        <a:ea typeface="Calibri"/>
                        <a:cs typeface="Times New Roman"/>
                      </a:endParaRPr>
                    </a:p>
                  </a:txBody>
                  <a:tcPr marL="68580" marR="68580" marT="0" marB="0" anchor="ctr"/>
                </a:tc>
              </a:tr>
              <a:tr h="495892">
                <a:tc>
                  <a:txBody>
                    <a:bodyPr/>
                    <a:lstStyle/>
                    <a:p>
                      <a:pPr algn="ctr">
                        <a:lnSpc>
                          <a:spcPct val="150000"/>
                        </a:lnSpc>
                        <a:spcBef>
                          <a:spcPts val="600"/>
                        </a:spcBef>
                        <a:spcAft>
                          <a:spcPts val="0"/>
                        </a:spcAft>
                      </a:pPr>
                      <a:r>
                        <a:rPr lang="es-EC" sz="1600"/>
                        <a:t>25%</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ON</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OFF</a:t>
                      </a:r>
                      <a:endParaRPr lang="es-EC" sz="1600">
                        <a:latin typeface="+mn-lt"/>
                        <a:ea typeface="Calibri"/>
                        <a:cs typeface="Times New Roman"/>
                      </a:endParaRPr>
                    </a:p>
                  </a:txBody>
                  <a:tcPr marL="68580" marR="68580" marT="0" marB="0" anchor="ctr"/>
                </a:tc>
              </a:tr>
              <a:tr h="495892">
                <a:tc>
                  <a:txBody>
                    <a:bodyPr/>
                    <a:lstStyle/>
                    <a:p>
                      <a:pPr algn="ctr">
                        <a:lnSpc>
                          <a:spcPct val="150000"/>
                        </a:lnSpc>
                        <a:spcBef>
                          <a:spcPts val="600"/>
                        </a:spcBef>
                        <a:spcAft>
                          <a:spcPts val="0"/>
                        </a:spcAft>
                      </a:pPr>
                      <a:r>
                        <a:rPr lang="es-EC" sz="1600"/>
                        <a:t>50%</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OFF</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ON</a:t>
                      </a:r>
                      <a:endParaRPr lang="es-EC" sz="1600" dirty="0">
                        <a:latin typeface="+mn-lt"/>
                        <a:ea typeface="Calibri"/>
                        <a:cs typeface="Times New Roman"/>
                      </a:endParaRPr>
                    </a:p>
                  </a:txBody>
                  <a:tcPr marL="68580" marR="68580" marT="0" marB="0" anchor="ctr"/>
                </a:tc>
              </a:tr>
              <a:tr h="495892">
                <a:tc>
                  <a:txBody>
                    <a:bodyPr/>
                    <a:lstStyle/>
                    <a:p>
                      <a:pPr algn="ctr">
                        <a:lnSpc>
                          <a:spcPct val="150000"/>
                        </a:lnSpc>
                        <a:spcBef>
                          <a:spcPts val="600"/>
                        </a:spcBef>
                        <a:spcAft>
                          <a:spcPts val="0"/>
                        </a:spcAft>
                      </a:pPr>
                      <a:r>
                        <a:rPr lang="es-EC" sz="1600"/>
                        <a:t>SLOW</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OFF</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OFF</a:t>
                      </a:r>
                      <a:endParaRPr lang="es-EC" sz="1600" dirty="0">
                        <a:latin typeface="+mn-lt"/>
                        <a:ea typeface="Calibri"/>
                        <a:cs typeface="Times New Roman"/>
                      </a:endParaRPr>
                    </a:p>
                  </a:txBody>
                  <a:tcPr marL="68580" marR="68580" marT="0" marB="0" anchor="ctr"/>
                </a:tc>
              </a:tr>
            </a:tbl>
          </a:graphicData>
        </a:graphic>
      </p:graphicFrame>
      <p:sp>
        <p:nvSpPr>
          <p:cNvPr id="6" name="5 CuadroTexto"/>
          <p:cNvSpPr txBox="1"/>
          <p:nvPr/>
        </p:nvSpPr>
        <p:spPr>
          <a:xfrm>
            <a:off x="4223792" y="764705"/>
            <a:ext cx="3888432" cy="646331"/>
          </a:xfrm>
          <a:prstGeom prst="rect">
            <a:avLst/>
          </a:prstGeom>
          <a:noFill/>
        </p:spPr>
        <p:txBody>
          <a:bodyPr wrap="square" rtlCol="0">
            <a:spAutoFit/>
          </a:bodyPr>
          <a:lstStyle/>
          <a:p>
            <a:pPr algn="ctr"/>
            <a:r>
              <a:rPr lang="es-EC" dirty="0"/>
              <a:t>Selección de porcentaje de energía de bobina de motores  </a:t>
            </a:r>
          </a:p>
        </p:txBody>
      </p:sp>
    </p:spTree>
    <p:extLst>
      <p:ext uri="{BB962C8B-B14F-4D97-AF65-F5344CB8AC3E}">
        <p14:creationId xmlns:p14="http://schemas.microsoft.com/office/powerpoint/2010/main" val="63532668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2740942700"/>
              </p:ext>
            </p:extLst>
          </p:nvPr>
        </p:nvGraphicFramePr>
        <p:xfrm>
          <a:off x="3287688" y="1124742"/>
          <a:ext cx="5904656" cy="4392492"/>
        </p:xfrm>
        <a:graphic>
          <a:graphicData uri="http://schemas.openxmlformats.org/drawingml/2006/table">
            <a:tbl>
              <a:tblPr>
                <a:tableStyleId>{16D9F66E-5EB9-4882-86FB-DCBF35E3C3E4}</a:tableStyleId>
              </a:tblPr>
              <a:tblGrid>
                <a:gridCol w="3324300"/>
                <a:gridCol w="1203313"/>
                <a:gridCol w="1377043"/>
              </a:tblGrid>
              <a:tr h="732082">
                <a:tc>
                  <a:txBody>
                    <a:bodyPr/>
                    <a:lstStyle/>
                    <a:p>
                      <a:endParaRPr lang="es-EC" sz="1600" dirty="0">
                        <a:latin typeface="+mn-lt"/>
                      </a:endParaRPr>
                    </a:p>
                  </a:txBody>
                  <a:tcPr marL="68580" marR="68580" marT="0" marB="0"/>
                </a:tc>
                <a:tc gridSpan="2">
                  <a:txBody>
                    <a:bodyPr/>
                    <a:lstStyle/>
                    <a:p>
                      <a:pPr algn="ctr">
                        <a:lnSpc>
                          <a:spcPct val="150000"/>
                        </a:lnSpc>
                        <a:spcBef>
                          <a:spcPts val="600"/>
                        </a:spcBef>
                        <a:spcAft>
                          <a:spcPts val="0"/>
                        </a:spcAft>
                      </a:pPr>
                      <a:r>
                        <a:rPr lang="es-EC" sz="1600"/>
                        <a:t>PINES DIPSWITCH</a:t>
                      </a:r>
                      <a:endParaRPr lang="es-EC" sz="1600">
                        <a:latin typeface="+mn-lt"/>
                        <a:ea typeface="Calibri"/>
                        <a:cs typeface="Times New Roman"/>
                      </a:endParaRPr>
                    </a:p>
                  </a:txBody>
                  <a:tcPr marL="68580" marR="68580" marT="0" marB="0" anchor="ctr"/>
                </a:tc>
                <a:tc hMerge="1">
                  <a:txBody>
                    <a:bodyPr/>
                    <a:lstStyle/>
                    <a:p>
                      <a:endParaRPr lang="es-EC"/>
                    </a:p>
                  </a:txBody>
                  <a:tcPr/>
                </a:tc>
              </a:tr>
              <a:tr h="732082">
                <a:tc>
                  <a:txBody>
                    <a:bodyPr/>
                    <a:lstStyle/>
                    <a:p>
                      <a:pPr algn="ctr">
                        <a:lnSpc>
                          <a:spcPct val="150000"/>
                        </a:lnSpc>
                        <a:spcBef>
                          <a:spcPts val="600"/>
                        </a:spcBef>
                        <a:spcAft>
                          <a:spcPts val="0"/>
                        </a:spcAft>
                      </a:pPr>
                      <a:r>
                        <a:rPr lang="es-EC" sz="1600" dirty="0"/>
                        <a:t>Ajustes del paso para motor</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5</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6</a:t>
                      </a:r>
                      <a:endParaRPr lang="es-EC" sz="1600">
                        <a:latin typeface="+mn-lt"/>
                        <a:ea typeface="Calibri"/>
                        <a:cs typeface="Times New Roman"/>
                      </a:endParaRPr>
                    </a:p>
                  </a:txBody>
                  <a:tcPr marL="68580" marR="68580" marT="0" marB="0" anchor="ctr"/>
                </a:tc>
              </a:tr>
              <a:tr h="732082">
                <a:tc>
                  <a:txBody>
                    <a:bodyPr/>
                    <a:lstStyle/>
                    <a:p>
                      <a:pPr algn="ctr">
                        <a:lnSpc>
                          <a:spcPct val="150000"/>
                        </a:lnSpc>
                        <a:spcBef>
                          <a:spcPts val="600"/>
                        </a:spcBef>
                        <a:spcAft>
                          <a:spcPts val="0"/>
                        </a:spcAft>
                      </a:pPr>
                      <a:r>
                        <a:rPr lang="es-EC" sz="1600"/>
                        <a:t>1</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ON</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ON</a:t>
                      </a:r>
                      <a:endParaRPr lang="es-EC" sz="1600">
                        <a:latin typeface="+mn-lt"/>
                        <a:ea typeface="Calibri"/>
                        <a:cs typeface="Times New Roman"/>
                      </a:endParaRPr>
                    </a:p>
                  </a:txBody>
                  <a:tcPr marL="68580" marR="68580" marT="0" marB="0" anchor="ctr"/>
                </a:tc>
              </a:tr>
              <a:tr h="732082">
                <a:tc>
                  <a:txBody>
                    <a:bodyPr/>
                    <a:lstStyle/>
                    <a:p>
                      <a:pPr algn="ctr">
                        <a:lnSpc>
                          <a:spcPct val="150000"/>
                        </a:lnSpc>
                        <a:spcBef>
                          <a:spcPts val="600"/>
                        </a:spcBef>
                        <a:spcAft>
                          <a:spcPts val="0"/>
                        </a:spcAft>
                      </a:pPr>
                      <a:r>
                        <a:rPr lang="es-EC" sz="1600"/>
                        <a:t>1/2</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ON</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OFF</a:t>
                      </a:r>
                      <a:endParaRPr lang="es-EC" sz="1600">
                        <a:latin typeface="+mn-lt"/>
                        <a:ea typeface="Calibri"/>
                        <a:cs typeface="Times New Roman"/>
                      </a:endParaRPr>
                    </a:p>
                  </a:txBody>
                  <a:tcPr marL="68580" marR="68580" marT="0" marB="0" anchor="ctr"/>
                </a:tc>
              </a:tr>
              <a:tr h="732082">
                <a:tc>
                  <a:txBody>
                    <a:bodyPr/>
                    <a:lstStyle/>
                    <a:p>
                      <a:pPr algn="ctr">
                        <a:lnSpc>
                          <a:spcPct val="150000"/>
                        </a:lnSpc>
                        <a:spcBef>
                          <a:spcPts val="600"/>
                        </a:spcBef>
                        <a:spcAft>
                          <a:spcPts val="0"/>
                        </a:spcAft>
                      </a:pPr>
                      <a:r>
                        <a:rPr lang="es-EC" sz="1600"/>
                        <a:t>1/8</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OFF</a:t>
                      </a:r>
                      <a:endParaRPr lang="es-EC" sz="1600" dirty="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ON</a:t>
                      </a:r>
                      <a:endParaRPr lang="es-EC" sz="1600" dirty="0">
                        <a:latin typeface="+mn-lt"/>
                        <a:ea typeface="Calibri"/>
                        <a:cs typeface="Times New Roman"/>
                      </a:endParaRPr>
                    </a:p>
                  </a:txBody>
                  <a:tcPr marL="68580" marR="68580" marT="0" marB="0" anchor="ctr"/>
                </a:tc>
              </a:tr>
              <a:tr h="732082">
                <a:tc>
                  <a:txBody>
                    <a:bodyPr/>
                    <a:lstStyle/>
                    <a:p>
                      <a:pPr algn="ctr">
                        <a:lnSpc>
                          <a:spcPct val="150000"/>
                        </a:lnSpc>
                        <a:spcBef>
                          <a:spcPts val="600"/>
                        </a:spcBef>
                        <a:spcAft>
                          <a:spcPts val="0"/>
                        </a:spcAft>
                      </a:pPr>
                      <a:r>
                        <a:rPr lang="es-EC" sz="1600"/>
                        <a:t>1/16</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a:t>OFF</a:t>
                      </a:r>
                      <a:endParaRPr lang="es-EC" sz="1600">
                        <a:latin typeface="+mn-lt"/>
                        <a:ea typeface="Calibri"/>
                        <a:cs typeface="Times New Roman"/>
                      </a:endParaRPr>
                    </a:p>
                  </a:txBody>
                  <a:tcPr marL="68580" marR="68580" marT="0" marB="0" anchor="ctr"/>
                </a:tc>
                <a:tc>
                  <a:txBody>
                    <a:bodyPr/>
                    <a:lstStyle/>
                    <a:p>
                      <a:pPr algn="ctr">
                        <a:lnSpc>
                          <a:spcPct val="150000"/>
                        </a:lnSpc>
                        <a:spcBef>
                          <a:spcPts val="600"/>
                        </a:spcBef>
                        <a:spcAft>
                          <a:spcPts val="0"/>
                        </a:spcAft>
                      </a:pPr>
                      <a:r>
                        <a:rPr lang="es-EC" sz="1600" dirty="0"/>
                        <a:t>OFF</a:t>
                      </a:r>
                      <a:endParaRPr lang="es-EC" sz="1600" dirty="0">
                        <a:latin typeface="+mn-lt"/>
                        <a:ea typeface="Calibri"/>
                        <a:cs typeface="Times New Roman"/>
                      </a:endParaRPr>
                    </a:p>
                  </a:txBody>
                  <a:tcPr marL="68580" marR="68580" marT="0" marB="0" anchor="ctr"/>
                </a:tc>
              </a:tr>
            </a:tbl>
          </a:graphicData>
        </a:graphic>
      </p:graphicFrame>
      <p:sp>
        <p:nvSpPr>
          <p:cNvPr id="5" name="4 CuadroTexto"/>
          <p:cNvSpPr txBox="1"/>
          <p:nvPr/>
        </p:nvSpPr>
        <p:spPr>
          <a:xfrm>
            <a:off x="4367808" y="692696"/>
            <a:ext cx="3888432" cy="369332"/>
          </a:xfrm>
          <a:prstGeom prst="rect">
            <a:avLst/>
          </a:prstGeom>
          <a:noFill/>
        </p:spPr>
        <p:txBody>
          <a:bodyPr wrap="square" rtlCol="0">
            <a:spAutoFit/>
          </a:bodyPr>
          <a:lstStyle/>
          <a:p>
            <a:pPr algn="ctr"/>
            <a:r>
              <a:rPr lang="es-EC" dirty="0"/>
              <a:t>Selección del paso del motor </a:t>
            </a:r>
          </a:p>
        </p:txBody>
      </p:sp>
    </p:spTree>
    <p:extLst>
      <p:ext uri="{BB962C8B-B14F-4D97-AF65-F5344CB8AC3E}">
        <p14:creationId xmlns:p14="http://schemas.microsoft.com/office/powerpoint/2010/main" val="403001369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a:xfrm>
            <a:off x="838200" y="327025"/>
            <a:ext cx="10515600" cy="1325563"/>
          </a:xfrm>
        </p:spPr>
        <p:txBody>
          <a:bodyPr/>
          <a:lstStyle/>
          <a:p>
            <a:r>
              <a:rPr lang="en-US" b="1" dirty="0" smtClean="0"/>
              <a:t>OBJETIVOS</a:t>
            </a:r>
            <a:endParaRPr lang="es-EC" b="1" dirty="0"/>
          </a:p>
        </p:txBody>
      </p:sp>
      <p:sp>
        <p:nvSpPr>
          <p:cNvPr id="3" name="Marcador de contenido 2"/>
          <p:cNvSpPr>
            <a:spLocks noGrp="1"/>
          </p:cNvSpPr>
          <p:nvPr>
            <p:ph idx="1"/>
          </p:nvPr>
        </p:nvSpPr>
        <p:spPr>
          <a:xfrm>
            <a:off x="838200" y="1347794"/>
            <a:ext cx="10515600" cy="4351338"/>
          </a:xfrm>
        </p:spPr>
        <p:txBody>
          <a:bodyPr>
            <a:normAutofit fontScale="62500" lnSpcReduction="20000"/>
          </a:bodyPr>
          <a:lstStyle/>
          <a:p>
            <a:pPr marL="0" indent="0">
              <a:buNone/>
            </a:pPr>
            <a:r>
              <a:rPr lang="es-EC" b="1" dirty="0" smtClean="0"/>
              <a:t>GENERAL</a:t>
            </a:r>
          </a:p>
          <a:p>
            <a:pPr marL="0" indent="0">
              <a:buNone/>
            </a:pPr>
            <a:r>
              <a:rPr lang="es-EC" dirty="0" smtClean="0"/>
              <a:t>Repotenciar </a:t>
            </a:r>
            <a:r>
              <a:rPr lang="es-EC" dirty="0"/>
              <a:t>y modernizar el torno NCL2000 del laboratorio de CAD/CAM de la Universidad de las Fuerzas Armadas - ESPE mediante el control numérico computarizado, para el uso de los estudiantes de las carreras de Ingeniería Mecánica y </a:t>
            </a:r>
            <a:r>
              <a:rPr lang="es-EC" dirty="0" smtClean="0"/>
              <a:t>Mecatrónica.</a:t>
            </a:r>
          </a:p>
          <a:p>
            <a:pPr marL="0" indent="0">
              <a:buNone/>
            </a:pPr>
            <a:endParaRPr lang="es-EC" dirty="0" smtClean="0"/>
          </a:p>
          <a:p>
            <a:pPr marL="0" indent="0">
              <a:buNone/>
            </a:pPr>
            <a:r>
              <a:rPr lang="es-EC" b="1" dirty="0" smtClean="0"/>
              <a:t>ESPECÍFICOS</a:t>
            </a:r>
          </a:p>
          <a:p>
            <a:pPr lvl="0"/>
            <a:r>
              <a:rPr lang="es-EC" dirty="0" smtClean="0"/>
              <a:t>Analizar </a:t>
            </a:r>
            <a:r>
              <a:rPr lang="es-EC" dirty="0"/>
              <a:t>y modelar la máquina NCL2000 del Laboratorio de CAD/CAM para obtener las capacidades mecánicas del sistema con el que vamos a trabajar.</a:t>
            </a:r>
          </a:p>
          <a:p>
            <a:pPr lvl="0"/>
            <a:r>
              <a:rPr lang="es-EC" dirty="0"/>
              <a:t>Diseñar, dimensionar y seleccionar los elementos mecánicos, eléctricos y electrónicos apropiados que permitirán el movimiento del husillo y carro portaherramientas.</a:t>
            </a:r>
          </a:p>
          <a:p>
            <a:pPr lvl="0"/>
            <a:r>
              <a:rPr lang="es-EC" dirty="0"/>
              <a:t>Implementar el sistema de control computarizado a la máquina NCL2000.</a:t>
            </a:r>
          </a:p>
          <a:p>
            <a:pPr lvl="0"/>
            <a:r>
              <a:rPr lang="es-EC" dirty="0"/>
              <a:t>Seleccionar y manejar el sistema de interfaz computacional de bajo costo, amigable con el usuario, capaz de generar el código G para la máquina NCL2000.</a:t>
            </a:r>
          </a:p>
          <a:p>
            <a:pPr lvl="0"/>
            <a:r>
              <a:rPr lang="es-EC" dirty="0"/>
              <a:t>Realizar las pruebas de funcionamiento adecuadas para la verificación del correcto funcionamiento de todos los sistemas implementados y repotenciados.</a:t>
            </a:r>
          </a:p>
          <a:p>
            <a:pPr lvl="0"/>
            <a:r>
              <a:rPr lang="es-EC" dirty="0"/>
              <a:t>Analizar el costo final del proyecto y comparar con el precio de máquinas similares existentes en el mercado.</a:t>
            </a:r>
          </a:p>
          <a:p>
            <a:endParaRPr lang="es-EC" dirty="0"/>
          </a:p>
        </p:txBody>
      </p:sp>
    </p:spTree>
    <p:extLst>
      <p:ext uri="{BB962C8B-B14F-4D97-AF65-F5344CB8AC3E}">
        <p14:creationId xmlns:p14="http://schemas.microsoft.com/office/powerpoint/2010/main" val="30721840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20715" y="-24295"/>
            <a:ext cx="12171285" cy="6906589"/>
          </a:xfrm>
          <a:prstGeom prst="rect">
            <a:avLst/>
          </a:prstGeom>
        </p:spPr>
      </p:pic>
      <p:sp>
        <p:nvSpPr>
          <p:cNvPr id="4" name="3 Forma libre"/>
          <p:cNvSpPr/>
          <p:nvPr/>
        </p:nvSpPr>
        <p:spPr>
          <a:xfrm>
            <a:off x="2351584" y="764704"/>
            <a:ext cx="2160240" cy="1152128"/>
          </a:xfrm>
          <a:custGeom>
            <a:avLst/>
            <a:gdLst>
              <a:gd name="connsiteX0" fmla="*/ 0 w 3291840"/>
              <a:gd name="connsiteY0" fmla="*/ 175326 h 1051932"/>
              <a:gd name="connsiteX1" fmla="*/ 175326 w 3291840"/>
              <a:gd name="connsiteY1" fmla="*/ 0 h 1051932"/>
              <a:gd name="connsiteX2" fmla="*/ 3116514 w 3291840"/>
              <a:gd name="connsiteY2" fmla="*/ 0 h 1051932"/>
              <a:gd name="connsiteX3" fmla="*/ 3291840 w 3291840"/>
              <a:gd name="connsiteY3" fmla="*/ 175326 h 1051932"/>
              <a:gd name="connsiteX4" fmla="*/ 3291840 w 3291840"/>
              <a:gd name="connsiteY4" fmla="*/ 876606 h 1051932"/>
              <a:gd name="connsiteX5" fmla="*/ 3116514 w 3291840"/>
              <a:gd name="connsiteY5" fmla="*/ 1051932 h 1051932"/>
              <a:gd name="connsiteX6" fmla="*/ 175326 w 3291840"/>
              <a:gd name="connsiteY6" fmla="*/ 1051932 h 1051932"/>
              <a:gd name="connsiteX7" fmla="*/ 0 w 3291840"/>
              <a:gd name="connsiteY7" fmla="*/ 876606 h 1051932"/>
              <a:gd name="connsiteX8" fmla="*/ 0 w 3291840"/>
              <a:gd name="connsiteY8" fmla="*/ 175326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051932">
                <a:moveTo>
                  <a:pt x="0" y="175326"/>
                </a:moveTo>
                <a:cubicBezTo>
                  <a:pt x="0" y="78496"/>
                  <a:pt x="78496" y="0"/>
                  <a:pt x="175326" y="0"/>
                </a:cubicBezTo>
                <a:lnTo>
                  <a:pt x="3116514" y="0"/>
                </a:lnTo>
                <a:cubicBezTo>
                  <a:pt x="3213344" y="0"/>
                  <a:pt x="3291840" y="78496"/>
                  <a:pt x="3291840" y="175326"/>
                </a:cubicBezTo>
                <a:lnTo>
                  <a:pt x="3291840" y="876606"/>
                </a:lnTo>
                <a:cubicBezTo>
                  <a:pt x="3291840" y="973436"/>
                  <a:pt x="3213344" y="1051932"/>
                  <a:pt x="3116514" y="1051932"/>
                </a:cubicBezTo>
                <a:lnTo>
                  <a:pt x="175326" y="1051932"/>
                </a:lnTo>
                <a:cubicBezTo>
                  <a:pt x="78496" y="1051932"/>
                  <a:pt x="0" y="973436"/>
                  <a:pt x="0" y="876606"/>
                </a:cubicBezTo>
                <a:lnTo>
                  <a:pt x="0" y="17532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5171" tIns="93261" rIns="135171" bIns="93261" numCol="1" spcCol="1270" anchor="ctr" anchorCtr="0">
            <a:noAutofit/>
          </a:bodyPr>
          <a:lstStyle/>
          <a:p>
            <a:pPr algn="ctr" defTabSz="977900">
              <a:lnSpc>
                <a:spcPct val="90000"/>
              </a:lnSpc>
              <a:spcBef>
                <a:spcPct val="0"/>
              </a:spcBef>
              <a:spcAft>
                <a:spcPct val="35000"/>
              </a:spcAft>
            </a:pPr>
            <a:r>
              <a:rPr lang="es-EC" sz="2000" dirty="0"/>
              <a:t>Calibraciones de los drivers  para los motores a pasos </a:t>
            </a:r>
            <a:endParaRPr lang="es-EC" sz="2000" dirty="0"/>
          </a:p>
        </p:txBody>
      </p:sp>
      <p:sp>
        <p:nvSpPr>
          <p:cNvPr id="5" name="4 Forma libre"/>
          <p:cNvSpPr/>
          <p:nvPr/>
        </p:nvSpPr>
        <p:spPr>
          <a:xfrm rot="5400000">
            <a:off x="3248383" y="371962"/>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6" name="5 Forma libre"/>
          <p:cNvSpPr/>
          <p:nvPr/>
        </p:nvSpPr>
        <p:spPr>
          <a:xfrm rot="5400000">
            <a:off x="3202418" y="2110301"/>
            <a:ext cx="484617" cy="261988"/>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7" name="6 CuadroTexto"/>
          <p:cNvSpPr txBox="1"/>
          <p:nvPr/>
        </p:nvSpPr>
        <p:spPr>
          <a:xfrm>
            <a:off x="2207568" y="2483604"/>
            <a:ext cx="2664296" cy="369332"/>
          </a:xfrm>
          <a:prstGeom prst="rect">
            <a:avLst/>
          </a:prstGeom>
          <a:noFill/>
        </p:spPr>
        <p:txBody>
          <a:bodyPr wrap="square" rtlCol="0">
            <a:spAutoFit/>
          </a:bodyPr>
          <a:lstStyle/>
          <a:p>
            <a:pPr algn="ctr">
              <a:buFont typeface="Arial" pitchFamily="34" charset="0"/>
              <a:buChar char="•"/>
            </a:pPr>
            <a:r>
              <a:rPr lang="es-EC" dirty="0"/>
              <a:t>Ajuste de corriente </a:t>
            </a:r>
          </a:p>
        </p:txBody>
      </p:sp>
      <p:sp>
        <p:nvSpPr>
          <p:cNvPr id="8" name="7 CuadroTexto"/>
          <p:cNvSpPr txBox="1"/>
          <p:nvPr/>
        </p:nvSpPr>
        <p:spPr>
          <a:xfrm>
            <a:off x="2135560" y="3491716"/>
            <a:ext cx="2664296" cy="369332"/>
          </a:xfrm>
          <a:prstGeom prst="rect">
            <a:avLst/>
          </a:prstGeom>
          <a:noFill/>
        </p:spPr>
        <p:txBody>
          <a:bodyPr wrap="square" rtlCol="0">
            <a:spAutoFit/>
          </a:bodyPr>
          <a:lstStyle/>
          <a:p>
            <a:pPr algn="ctr">
              <a:buFont typeface="Arial" pitchFamily="34" charset="0"/>
              <a:buChar char="•"/>
            </a:pPr>
            <a:r>
              <a:rPr lang="es-EC" dirty="0"/>
              <a:t>Ajuste de modo </a:t>
            </a:r>
            <a:r>
              <a:rPr lang="es-EC" dirty="0" err="1"/>
              <a:t>decay</a:t>
            </a:r>
            <a:endParaRPr lang="es-EC" dirty="0"/>
          </a:p>
        </p:txBody>
      </p:sp>
      <p:sp>
        <p:nvSpPr>
          <p:cNvPr id="9" name="8 CuadroTexto"/>
          <p:cNvSpPr txBox="1"/>
          <p:nvPr/>
        </p:nvSpPr>
        <p:spPr>
          <a:xfrm>
            <a:off x="2207568" y="4427820"/>
            <a:ext cx="2664296" cy="369332"/>
          </a:xfrm>
          <a:prstGeom prst="rect">
            <a:avLst/>
          </a:prstGeom>
          <a:noFill/>
        </p:spPr>
        <p:txBody>
          <a:bodyPr wrap="square" rtlCol="0">
            <a:spAutoFit/>
          </a:bodyPr>
          <a:lstStyle/>
          <a:p>
            <a:pPr algn="ctr">
              <a:buFont typeface="Arial" pitchFamily="34" charset="0"/>
              <a:buChar char="•"/>
            </a:pPr>
            <a:r>
              <a:rPr lang="es-EC" dirty="0"/>
              <a:t>Ajuste de paso </a:t>
            </a:r>
          </a:p>
        </p:txBody>
      </p:sp>
      <p:sp>
        <p:nvSpPr>
          <p:cNvPr id="12" name="11 Forma libre"/>
          <p:cNvSpPr/>
          <p:nvPr/>
        </p:nvSpPr>
        <p:spPr>
          <a:xfrm>
            <a:off x="5015881" y="2555612"/>
            <a:ext cx="1012991"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3" name="12 Forma libre"/>
          <p:cNvSpPr/>
          <p:nvPr/>
        </p:nvSpPr>
        <p:spPr>
          <a:xfrm>
            <a:off x="5011002" y="3630854"/>
            <a:ext cx="1012991"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4" name="13 Forma libre"/>
          <p:cNvSpPr/>
          <p:nvPr/>
        </p:nvSpPr>
        <p:spPr>
          <a:xfrm>
            <a:off x="5011002" y="4566958"/>
            <a:ext cx="1012991"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6" name="15 CuadroTexto"/>
          <p:cNvSpPr txBox="1"/>
          <p:nvPr/>
        </p:nvSpPr>
        <p:spPr>
          <a:xfrm>
            <a:off x="6744072" y="2420888"/>
            <a:ext cx="2664296" cy="369332"/>
          </a:xfrm>
          <a:prstGeom prst="rect">
            <a:avLst/>
          </a:prstGeom>
          <a:noFill/>
        </p:spPr>
        <p:txBody>
          <a:bodyPr wrap="square" rtlCol="0">
            <a:spAutoFit/>
          </a:bodyPr>
          <a:lstStyle/>
          <a:p>
            <a:pPr algn="ctr"/>
            <a:r>
              <a:rPr lang="es-EC" dirty="0"/>
              <a:t>100%</a:t>
            </a:r>
          </a:p>
        </p:txBody>
      </p:sp>
      <p:sp>
        <p:nvSpPr>
          <p:cNvPr id="17" name="16 CuadroTexto"/>
          <p:cNvSpPr txBox="1"/>
          <p:nvPr/>
        </p:nvSpPr>
        <p:spPr>
          <a:xfrm>
            <a:off x="6744072" y="3573016"/>
            <a:ext cx="2664296" cy="369332"/>
          </a:xfrm>
          <a:prstGeom prst="rect">
            <a:avLst/>
          </a:prstGeom>
          <a:noFill/>
        </p:spPr>
        <p:txBody>
          <a:bodyPr wrap="square" rtlCol="0">
            <a:spAutoFit/>
          </a:bodyPr>
          <a:lstStyle/>
          <a:p>
            <a:pPr algn="ctr"/>
            <a:r>
              <a:rPr lang="es-EC" dirty="0"/>
              <a:t>FAST</a:t>
            </a:r>
          </a:p>
        </p:txBody>
      </p:sp>
      <p:sp>
        <p:nvSpPr>
          <p:cNvPr id="18" name="17 CuadroTexto"/>
          <p:cNvSpPr txBox="1"/>
          <p:nvPr/>
        </p:nvSpPr>
        <p:spPr>
          <a:xfrm>
            <a:off x="6744072" y="4509120"/>
            <a:ext cx="2664296" cy="369332"/>
          </a:xfrm>
          <a:prstGeom prst="rect">
            <a:avLst/>
          </a:prstGeom>
          <a:noFill/>
        </p:spPr>
        <p:txBody>
          <a:bodyPr wrap="square" rtlCol="0">
            <a:spAutoFit/>
          </a:bodyPr>
          <a:lstStyle/>
          <a:p>
            <a:pPr algn="ctr"/>
            <a:r>
              <a:rPr lang="es-EC" dirty="0"/>
              <a:t>1/16</a:t>
            </a:r>
          </a:p>
        </p:txBody>
      </p:sp>
    </p:spTree>
    <p:extLst>
      <p:ext uri="{BB962C8B-B14F-4D97-AF65-F5344CB8AC3E}">
        <p14:creationId xmlns:p14="http://schemas.microsoft.com/office/powerpoint/2010/main" val="309834432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3"/>
          <a:stretch>
            <a:fillRect/>
          </a:stretch>
        </p:blipFill>
        <p:spPr>
          <a:xfrm>
            <a:off x="20715" y="-24295"/>
            <a:ext cx="12171285" cy="6906589"/>
          </a:xfrm>
          <a:prstGeom prst="rect">
            <a:avLst/>
          </a:prstGeom>
        </p:spPr>
      </p:pic>
      <p:pic>
        <p:nvPicPr>
          <p:cNvPr id="4" name="3 Imagen"/>
          <p:cNvPicPr/>
          <p:nvPr/>
        </p:nvPicPr>
        <p:blipFill>
          <a:blip r:embed="rId4" cstate="print"/>
          <a:srcRect l="65778" t="45566" r="24240" b="38286"/>
          <a:stretch>
            <a:fillRect/>
          </a:stretch>
        </p:blipFill>
        <p:spPr bwMode="auto">
          <a:xfrm>
            <a:off x="2063552" y="334397"/>
            <a:ext cx="1368152" cy="1224136"/>
          </a:xfrm>
          <a:prstGeom prst="rect">
            <a:avLst/>
          </a:prstGeom>
          <a:noFill/>
          <a:ln w="9525">
            <a:noFill/>
            <a:miter lim="800000"/>
            <a:headEnd/>
            <a:tailEnd/>
          </a:ln>
        </p:spPr>
      </p:pic>
      <p:sp>
        <p:nvSpPr>
          <p:cNvPr id="6" name="5 Forma libre"/>
          <p:cNvSpPr/>
          <p:nvPr/>
        </p:nvSpPr>
        <p:spPr>
          <a:xfrm>
            <a:off x="3719737" y="838453"/>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8" name="7 Forma libre"/>
          <p:cNvSpPr/>
          <p:nvPr/>
        </p:nvSpPr>
        <p:spPr>
          <a:xfrm>
            <a:off x="5519937" y="838453"/>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9" name="8 CuadroTexto"/>
          <p:cNvSpPr txBox="1"/>
          <p:nvPr/>
        </p:nvSpPr>
        <p:spPr>
          <a:xfrm>
            <a:off x="4007768" y="1556793"/>
            <a:ext cx="1728192" cy="646331"/>
          </a:xfrm>
          <a:prstGeom prst="rect">
            <a:avLst/>
          </a:prstGeom>
          <a:noFill/>
        </p:spPr>
        <p:txBody>
          <a:bodyPr wrap="square" rtlCol="0">
            <a:spAutoFit/>
          </a:bodyPr>
          <a:lstStyle/>
          <a:p>
            <a:pPr algn="ctr"/>
            <a:r>
              <a:rPr lang="es-EC" dirty="0"/>
              <a:t>200 pasos por revolución </a:t>
            </a:r>
          </a:p>
        </p:txBody>
      </p:sp>
      <p:sp>
        <p:nvSpPr>
          <p:cNvPr id="10" name="9 Forma libre"/>
          <p:cNvSpPr/>
          <p:nvPr/>
        </p:nvSpPr>
        <p:spPr>
          <a:xfrm>
            <a:off x="7896201" y="833575"/>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1" name="10 CuadroTexto"/>
          <p:cNvSpPr txBox="1"/>
          <p:nvPr/>
        </p:nvSpPr>
        <p:spPr>
          <a:xfrm>
            <a:off x="6023992" y="550421"/>
            <a:ext cx="1728192" cy="923330"/>
          </a:xfrm>
          <a:prstGeom prst="rect">
            <a:avLst/>
          </a:prstGeom>
          <a:noFill/>
        </p:spPr>
        <p:txBody>
          <a:bodyPr wrap="square" rtlCol="0">
            <a:spAutoFit/>
          </a:bodyPr>
          <a:lstStyle/>
          <a:p>
            <a:pPr algn="ctr"/>
            <a:r>
              <a:rPr lang="es-EC" dirty="0"/>
              <a:t>Mediante la selección de 1/16 de paso </a:t>
            </a:r>
          </a:p>
        </p:txBody>
      </p:sp>
      <p:sp>
        <p:nvSpPr>
          <p:cNvPr id="12" name="11 CuadroTexto"/>
          <p:cNvSpPr txBox="1"/>
          <p:nvPr/>
        </p:nvSpPr>
        <p:spPr>
          <a:xfrm>
            <a:off x="8472264" y="692697"/>
            <a:ext cx="1728192" cy="646331"/>
          </a:xfrm>
          <a:prstGeom prst="rect">
            <a:avLst/>
          </a:prstGeom>
          <a:noFill/>
        </p:spPr>
        <p:txBody>
          <a:bodyPr wrap="square" rtlCol="0">
            <a:spAutoFit/>
          </a:bodyPr>
          <a:lstStyle/>
          <a:p>
            <a:pPr algn="ctr"/>
            <a:r>
              <a:rPr lang="es-EC" dirty="0"/>
              <a:t>3200 pulsos por revolución</a:t>
            </a:r>
          </a:p>
        </p:txBody>
      </p:sp>
      <p:sp>
        <p:nvSpPr>
          <p:cNvPr id="13" name="12 Forma libre"/>
          <p:cNvSpPr/>
          <p:nvPr/>
        </p:nvSpPr>
        <p:spPr>
          <a:xfrm rot="5400000">
            <a:off x="4655840" y="1263881"/>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18" name="17 CuadroTexto"/>
          <p:cNvSpPr txBox="1"/>
          <p:nvPr/>
        </p:nvSpPr>
        <p:spPr>
          <a:xfrm>
            <a:off x="1703512" y="2492897"/>
            <a:ext cx="8820472" cy="646331"/>
          </a:xfrm>
          <a:prstGeom prst="rect">
            <a:avLst/>
          </a:prstGeom>
          <a:noFill/>
        </p:spPr>
        <p:txBody>
          <a:bodyPr wrap="square" rtlCol="0">
            <a:spAutoFit/>
          </a:bodyPr>
          <a:lstStyle/>
          <a:p>
            <a:pPr algn="ctr"/>
            <a:r>
              <a:rPr lang="es-EC" dirty="0"/>
              <a:t>El Mach3 posee la ventana Motor tuning que es la indispensable para que los carros X y Z se mueven adecuadamente.   </a:t>
            </a:r>
          </a:p>
        </p:txBody>
      </p:sp>
      <p:pic>
        <p:nvPicPr>
          <p:cNvPr id="41986" name="Picture 2"/>
          <p:cNvPicPr>
            <a:picLocks noChangeAspect="1" noChangeArrowheads="1"/>
          </p:cNvPicPr>
          <p:nvPr/>
        </p:nvPicPr>
        <p:blipFill>
          <a:blip r:embed="rId5" cstate="print"/>
          <a:srcRect l="25458" t="20672" r="25840" b="26173"/>
          <a:stretch>
            <a:fillRect/>
          </a:stretch>
        </p:blipFill>
        <p:spPr bwMode="auto">
          <a:xfrm>
            <a:off x="2679521" y="3209888"/>
            <a:ext cx="4496342" cy="2759119"/>
          </a:xfrm>
          <a:prstGeom prst="rect">
            <a:avLst/>
          </a:prstGeom>
          <a:noFill/>
          <a:ln w="9525">
            <a:noFill/>
            <a:miter lim="800000"/>
            <a:headEnd/>
            <a:tailEnd/>
          </a:ln>
        </p:spPr>
      </p:pic>
      <p:sp>
        <p:nvSpPr>
          <p:cNvPr id="20" name="19 Forma libre"/>
          <p:cNvSpPr/>
          <p:nvPr/>
        </p:nvSpPr>
        <p:spPr>
          <a:xfrm>
            <a:off x="7824193" y="4333907"/>
            <a:ext cx="508935" cy="220902"/>
          </a:xfrm>
          <a:custGeom>
            <a:avLst/>
            <a:gdLst>
              <a:gd name="connsiteX0" fmla="*/ 0 w 4937760"/>
              <a:gd name="connsiteY0" fmla="*/ 131492 h 1051932"/>
              <a:gd name="connsiteX1" fmla="*/ 4411794 w 4937760"/>
              <a:gd name="connsiteY1" fmla="*/ 131492 h 1051932"/>
              <a:gd name="connsiteX2" fmla="*/ 4411794 w 4937760"/>
              <a:gd name="connsiteY2" fmla="*/ 0 h 1051932"/>
              <a:gd name="connsiteX3" fmla="*/ 4937760 w 4937760"/>
              <a:gd name="connsiteY3" fmla="*/ 525966 h 1051932"/>
              <a:gd name="connsiteX4" fmla="*/ 4411794 w 4937760"/>
              <a:gd name="connsiteY4" fmla="*/ 1051932 h 1051932"/>
              <a:gd name="connsiteX5" fmla="*/ 4411794 w 4937760"/>
              <a:gd name="connsiteY5" fmla="*/ 920441 h 1051932"/>
              <a:gd name="connsiteX6" fmla="*/ 0 w 4937760"/>
              <a:gd name="connsiteY6" fmla="*/ 920441 h 1051932"/>
              <a:gd name="connsiteX7" fmla="*/ 0 w 4937760"/>
              <a:gd name="connsiteY7" fmla="*/ 131492 h 10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1051932">
                <a:moveTo>
                  <a:pt x="0" y="131492"/>
                </a:moveTo>
                <a:lnTo>
                  <a:pt x="4411794" y="131492"/>
                </a:lnTo>
                <a:lnTo>
                  <a:pt x="4411794" y="0"/>
                </a:lnTo>
                <a:lnTo>
                  <a:pt x="4937760" y="525966"/>
                </a:lnTo>
                <a:lnTo>
                  <a:pt x="4411794" y="1051932"/>
                </a:lnTo>
                <a:lnTo>
                  <a:pt x="4411794" y="920441"/>
                </a:lnTo>
                <a:lnTo>
                  <a:pt x="0" y="920441"/>
                </a:lnTo>
                <a:lnTo>
                  <a:pt x="0" y="13149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890" tIns="140382" rIns="403364" bIns="140381" numCol="1" spcCol="1270" anchor="t" anchorCtr="0">
            <a:noAutofit/>
          </a:bodyPr>
          <a:lstStyle/>
          <a:p>
            <a:pPr marL="114300" lvl="1" indent="-114300" defTabSz="622300">
              <a:lnSpc>
                <a:spcPct val="90000"/>
              </a:lnSpc>
              <a:spcBef>
                <a:spcPct val="0"/>
              </a:spcBef>
              <a:spcAft>
                <a:spcPct val="15000"/>
              </a:spcAft>
            </a:pPr>
            <a:endParaRPr lang="es-EC" sz="1400" dirty="0"/>
          </a:p>
        </p:txBody>
      </p:sp>
      <p:sp>
        <p:nvSpPr>
          <p:cNvPr id="22" name="21 CuadroTexto"/>
          <p:cNvSpPr txBox="1"/>
          <p:nvPr/>
        </p:nvSpPr>
        <p:spPr>
          <a:xfrm>
            <a:off x="4367808" y="766445"/>
            <a:ext cx="1080120" cy="369332"/>
          </a:xfrm>
          <a:prstGeom prst="rect">
            <a:avLst/>
          </a:prstGeom>
          <a:noFill/>
        </p:spPr>
        <p:txBody>
          <a:bodyPr wrap="square" rtlCol="0">
            <a:spAutoFit/>
          </a:bodyPr>
          <a:lstStyle/>
          <a:p>
            <a:pPr algn="ctr"/>
            <a:r>
              <a:rPr lang="es-EC" dirty="0"/>
              <a:t>NEMA 23</a:t>
            </a:r>
          </a:p>
        </p:txBody>
      </p:sp>
      <p:sp>
        <p:nvSpPr>
          <p:cNvPr id="23" name="22 CuadroTexto"/>
          <p:cNvSpPr txBox="1"/>
          <p:nvPr/>
        </p:nvSpPr>
        <p:spPr>
          <a:xfrm>
            <a:off x="8688287" y="4259564"/>
            <a:ext cx="1927461" cy="369332"/>
          </a:xfrm>
          <a:prstGeom prst="rect">
            <a:avLst/>
          </a:prstGeom>
          <a:noFill/>
        </p:spPr>
        <p:txBody>
          <a:bodyPr wrap="square" rtlCol="0">
            <a:spAutoFit/>
          </a:bodyPr>
          <a:lstStyle/>
          <a:p>
            <a:pPr algn="ctr"/>
            <a:r>
              <a:rPr lang="es-EC" dirty="0"/>
              <a:t>STEPS PER UNIT </a:t>
            </a:r>
          </a:p>
        </p:txBody>
      </p:sp>
    </p:spTree>
    <p:extLst>
      <p:ext uri="{BB962C8B-B14F-4D97-AF65-F5344CB8AC3E}">
        <p14:creationId xmlns:p14="http://schemas.microsoft.com/office/powerpoint/2010/main" val="29224077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3"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20715" y="-24295"/>
            <a:ext cx="12171285" cy="6906589"/>
          </a:xfrm>
          <a:prstGeom prst="rect">
            <a:avLst/>
          </a:prstGeom>
        </p:spPr>
      </p:pic>
      <p:pic>
        <p:nvPicPr>
          <p:cNvPr id="4403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56048" y="1991571"/>
            <a:ext cx="8388424" cy="304480"/>
          </a:xfrm>
          <a:prstGeom prst="rect">
            <a:avLst/>
          </a:prstGeom>
          <a:noFill/>
        </p:spPr>
      </p:pic>
      <p:pic>
        <p:nvPicPr>
          <p:cNvPr id="4403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63752" y="2999683"/>
            <a:ext cx="4353714" cy="648072"/>
          </a:xfrm>
          <a:prstGeom prst="rect">
            <a:avLst/>
          </a:prstGeom>
          <a:noFill/>
        </p:spPr>
      </p:pic>
      <p:pic>
        <p:nvPicPr>
          <p:cNvPr id="44033"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647728" y="4583859"/>
            <a:ext cx="4824536" cy="648072"/>
          </a:xfrm>
          <a:prstGeom prst="rect">
            <a:avLst/>
          </a:prstGeom>
          <a:noFill/>
        </p:spPr>
      </p:pic>
      <p:sp>
        <p:nvSpPr>
          <p:cNvPr id="44036" name="Rectangle 4"/>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1524001"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latin typeface="Arial" pitchFamily="34" charset="0"/>
              <a:cs typeface="Arial" pitchFamily="34" charset="0"/>
            </a:endParaRPr>
          </a:p>
        </p:txBody>
      </p:sp>
      <p:sp>
        <p:nvSpPr>
          <p:cNvPr id="44038" name="Rectangle 6"/>
          <p:cNvSpPr>
            <a:spLocks noChangeArrowheads="1"/>
          </p:cNvSpPr>
          <p:nvPr/>
        </p:nvSpPr>
        <p:spPr bwMode="auto">
          <a:xfrm>
            <a:off x="1524001" y="15203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latin typeface="Arial" pitchFamily="34" charset="0"/>
              <a:cs typeface="Arial" pitchFamily="34" charset="0"/>
            </a:endParaRPr>
          </a:p>
        </p:txBody>
      </p:sp>
      <p:sp>
        <p:nvSpPr>
          <p:cNvPr id="44039" name="Rectangle 7"/>
          <p:cNvSpPr>
            <a:spLocks noChangeArrowheads="1"/>
          </p:cNvSpPr>
          <p:nvPr/>
        </p:nvSpPr>
        <p:spPr bwMode="auto">
          <a:xfrm>
            <a:off x="1524001" y="23204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latin typeface="Arial" pitchFamily="34" charset="0"/>
              <a:cs typeface="Arial" pitchFamily="34" charset="0"/>
            </a:endParaRPr>
          </a:p>
        </p:txBody>
      </p:sp>
      <p:sp>
        <p:nvSpPr>
          <p:cNvPr id="12" name="11 Rectángulo"/>
          <p:cNvSpPr/>
          <p:nvPr/>
        </p:nvSpPr>
        <p:spPr>
          <a:xfrm>
            <a:off x="2783633" y="1343499"/>
            <a:ext cx="6457217" cy="369332"/>
          </a:xfrm>
          <a:prstGeom prst="rect">
            <a:avLst/>
          </a:prstGeom>
        </p:spPr>
        <p:txBody>
          <a:bodyPr wrap="none">
            <a:spAutoFit/>
          </a:bodyPr>
          <a:lstStyle/>
          <a:p>
            <a:r>
              <a:rPr lang="es-EC" b="1" dirty="0"/>
              <a:t>CÁLCULO  TEÓRICO DE  STEPS PER UNIT PARA EL MOTOR TUNING </a:t>
            </a:r>
            <a:endParaRPr lang="es-EC" b="1" dirty="0"/>
          </a:p>
        </p:txBody>
      </p:sp>
    </p:spTree>
    <p:extLst>
      <p:ext uri="{BB962C8B-B14F-4D97-AF65-F5344CB8AC3E}">
        <p14:creationId xmlns:p14="http://schemas.microsoft.com/office/powerpoint/2010/main" val="207372788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0715" y="-24295"/>
            <a:ext cx="12171285" cy="6906589"/>
          </a:xfrm>
          <a:prstGeom prst="rect">
            <a:avLst/>
          </a:prstGeom>
        </p:spPr>
      </p:pic>
      <p:sp>
        <p:nvSpPr>
          <p:cNvPr id="7" name="6 Rectángulo"/>
          <p:cNvSpPr/>
          <p:nvPr/>
        </p:nvSpPr>
        <p:spPr>
          <a:xfrm>
            <a:off x="2711625" y="620688"/>
            <a:ext cx="6538457" cy="369332"/>
          </a:xfrm>
          <a:prstGeom prst="rect">
            <a:avLst/>
          </a:prstGeom>
        </p:spPr>
        <p:txBody>
          <a:bodyPr wrap="none">
            <a:spAutoFit/>
          </a:bodyPr>
          <a:lstStyle/>
          <a:p>
            <a:r>
              <a:rPr lang="es-EC" b="1" dirty="0"/>
              <a:t>VALORES DEL MOTOR TUNING MEDIANTE CALIBRACIÓN EMPÍRICA </a:t>
            </a:r>
            <a:endParaRPr lang="es-EC" b="1" dirty="0"/>
          </a:p>
        </p:txBody>
      </p:sp>
      <p:graphicFrame>
        <p:nvGraphicFramePr>
          <p:cNvPr id="8" name="7 Tabla"/>
          <p:cNvGraphicFramePr>
            <a:graphicFrameLocks noGrp="1"/>
          </p:cNvGraphicFramePr>
          <p:nvPr>
            <p:extLst>
              <p:ext uri="{D42A27DB-BD31-4B8C-83A1-F6EECF244321}">
                <p14:modId xmlns:p14="http://schemas.microsoft.com/office/powerpoint/2010/main" val="1935794919"/>
              </p:ext>
            </p:extLst>
          </p:nvPr>
        </p:nvGraphicFramePr>
        <p:xfrm>
          <a:off x="3647728" y="1412776"/>
          <a:ext cx="4968552" cy="3816424"/>
        </p:xfrm>
        <a:graphic>
          <a:graphicData uri="http://schemas.openxmlformats.org/drawingml/2006/table">
            <a:tbl>
              <a:tblPr>
                <a:tableStyleId>{16D9F66E-5EB9-4882-86FB-DCBF35E3C3E4}</a:tableStyleId>
              </a:tblPr>
              <a:tblGrid>
                <a:gridCol w="2483542"/>
                <a:gridCol w="2485010"/>
              </a:tblGrid>
              <a:tr h="954106">
                <a:tc gridSpan="2">
                  <a:txBody>
                    <a:bodyPr/>
                    <a:lstStyle/>
                    <a:p>
                      <a:pPr algn="ctr">
                        <a:lnSpc>
                          <a:spcPct val="150000"/>
                        </a:lnSpc>
                        <a:spcBef>
                          <a:spcPts val="600"/>
                        </a:spcBef>
                        <a:spcAft>
                          <a:spcPts val="600"/>
                        </a:spcAft>
                      </a:pPr>
                      <a:r>
                        <a:rPr lang="es-EC" sz="1600" dirty="0" err="1"/>
                        <a:t>Steps</a:t>
                      </a:r>
                      <a:r>
                        <a:rPr lang="es-EC" sz="1600" dirty="0"/>
                        <a:t> per </a:t>
                      </a:r>
                      <a:r>
                        <a:rPr lang="es-EC" sz="1600" dirty="0" err="1"/>
                        <a:t>unit</a:t>
                      </a:r>
                      <a:endParaRPr lang="es-EC" sz="1600" dirty="0">
                        <a:latin typeface="Arial"/>
                        <a:ea typeface="Calibri"/>
                        <a:cs typeface="Times New Roman"/>
                      </a:endParaRPr>
                    </a:p>
                  </a:txBody>
                  <a:tcPr marL="68580" marR="68580" marT="0" marB="0" anchor="ctr"/>
                </a:tc>
                <a:tc hMerge="1">
                  <a:txBody>
                    <a:bodyPr/>
                    <a:lstStyle/>
                    <a:p>
                      <a:endParaRPr lang="es-EC"/>
                    </a:p>
                  </a:txBody>
                  <a:tcPr/>
                </a:tc>
              </a:tr>
              <a:tr h="954106">
                <a:tc>
                  <a:txBody>
                    <a:bodyPr/>
                    <a:lstStyle/>
                    <a:p>
                      <a:pPr algn="ctr">
                        <a:lnSpc>
                          <a:spcPct val="150000"/>
                        </a:lnSpc>
                        <a:spcBef>
                          <a:spcPts val="600"/>
                        </a:spcBef>
                        <a:spcAft>
                          <a:spcPts val="600"/>
                        </a:spcAft>
                      </a:pPr>
                      <a:r>
                        <a:rPr lang="es-EC" sz="1600" dirty="0"/>
                        <a:t>EJE X</a:t>
                      </a:r>
                      <a:endParaRPr lang="es-EC" sz="1600" dirty="0">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dirty="0"/>
                        <a:t>795,98752</a:t>
                      </a:r>
                      <a:endParaRPr lang="es-EC" sz="1600" dirty="0">
                        <a:latin typeface="Arial"/>
                        <a:ea typeface="Calibri"/>
                        <a:cs typeface="Times New Roman"/>
                      </a:endParaRPr>
                    </a:p>
                  </a:txBody>
                  <a:tcPr marL="68580" marR="68580" marT="0" marB="0" anchor="ctr"/>
                </a:tc>
              </a:tr>
              <a:tr h="954106">
                <a:tc>
                  <a:txBody>
                    <a:bodyPr/>
                    <a:lstStyle/>
                    <a:p>
                      <a:pPr algn="ctr">
                        <a:lnSpc>
                          <a:spcPct val="150000"/>
                        </a:lnSpc>
                        <a:spcBef>
                          <a:spcPts val="600"/>
                        </a:spcBef>
                        <a:spcAft>
                          <a:spcPts val="600"/>
                        </a:spcAft>
                      </a:pPr>
                      <a:r>
                        <a:rPr lang="es-EC" sz="1600" dirty="0"/>
                        <a:t>EJE Z</a:t>
                      </a:r>
                      <a:endParaRPr lang="es-EC" sz="1600" dirty="0">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dirty="0"/>
                        <a:t>799.835706</a:t>
                      </a:r>
                      <a:endParaRPr lang="es-EC" sz="1600" dirty="0">
                        <a:latin typeface="Arial"/>
                        <a:ea typeface="Calibri"/>
                        <a:cs typeface="Times New Roman"/>
                      </a:endParaRPr>
                    </a:p>
                  </a:txBody>
                  <a:tcPr marL="68580" marR="68580" marT="0" marB="0" anchor="ctr"/>
                </a:tc>
              </a:tr>
              <a:tr h="954106">
                <a:tc>
                  <a:txBody>
                    <a:bodyPr/>
                    <a:lstStyle/>
                    <a:p>
                      <a:pPr algn="ctr">
                        <a:lnSpc>
                          <a:spcPct val="150000"/>
                        </a:lnSpc>
                        <a:spcBef>
                          <a:spcPts val="600"/>
                        </a:spcBef>
                        <a:spcAft>
                          <a:spcPts val="600"/>
                        </a:spcAft>
                      </a:pPr>
                      <a:r>
                        <a:rPr lang="es-EC" sz="1600" dirty="0" smtClean="0"/>
                        <a:t>Velocidad</a:t>
                      </a:r>
                      <a:r>
                        <a:rPr lang="es-EC" sz="1600" baseline="0" dirty="0" smtClean="0"/>
                        <a:t> </a:t>
                      </a:r>
                      <a:endParaRPr lang="es-EC" sz="1600" dirty="0">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dirty="0" smtClean="0"/>
                        <a:t>850 mm / min </a:t>
                      </a:r>
                      <a:endParaRPr lang="es-EC" sz="1600" dirty="0">
                        <a:latin typeface="Arial"/>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8690025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a:xfrm>
            <a:off x="968829" y="2646771"/>
            <a:ext cx="10515600" cy="1325563"/>
          </a:xfrm>
        </p:spPr>
        <p:txBody>
          <a:bodyPr>
            <a:normAutofit/>
          </a:bodyPr>
          <a:lstStyle/>
          <a:p>
            <a:pPr algn="ctr"/>
            <a:r>
              <a:rPr lang="en-US" sz="6000" b="1" dirty="0" smtClean="0"/>
              <a:t>PRUEBAS Y RESULTADOS</a:t>
            </a:r>
            <a:endParaRPr lang="es-EC" sz="6000" b="1" dirty="0"/>
          </a:p>
        </p:txBody>
      </p:sp>
    </p:spTree>
    <p:extLst>
      <p:ext uri="{BB962C8B-B14F-4D97-AF65-F5344CB8AC3E}">
        <p14:creationId xmlns:p14="http://schemas.microsoft.com/office/powerpoint/2010/main" val="77515948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a:xfrm>
            <a:off x="1217720" y="364366"/>
            <a:ext cx="10515600" cy="1325563"/>
          </a:xfrm>
        </p:spPr>
        <p:txBody>
          <a:bodyPr/>
          <a:lstStyle/>
          <a:p>
            <a:r>
              <a:rPr lang="en-US" b="1" dirty="0" smtClean="0"/>
              <a:t>PRUEBAS DIMENSIONALES DE LA MÁQUINA</a:t>
            </a:r>
            <a:endParaRPr lang="es-EC" b="1" dirty="0"/>
          </a:p>
        </p:txBody>
      </p:sp>
      <p:sp>
        <p:nvSpPr>
          <p:cNvPr id="3" name="Marcador de contenido 2"/>
          <p:cNvSpPr>
            <a:spLocks noGrp="1"/>
          </p:cNvSpPr>
          <p:nvPr>
            <p:ph idx="1"/>
          </p:nvPr>
        </p:nvSpPr>
        <p:spPr>
          <a:xfrm>
            <a:off x="6578742" y="1541540"/>
            <a:ext cx="5327469" cy="4351338"/>
          </a:xfrm>
        </p:spPr>
        <p:txBody>
          <a:bodyPr/>
          <a:lstStyle/>
          <a:p>
            <a:r>
              <a:rPr lang="en-US" dirty="0" err="1" smtClean="0"/>
              <a:t>Pruebas</a:t>
            </a:r>
            <a:r>
              <a:rPr lang="en-US" dirty="0" smtClean="0"/>
              <a:t> </a:t>
            </a:r>
            <a:r>
              <a:rPr lang="en-US" dirty="0" err="1" smtClean="0"/>
              <a:t>dimensionales</a:t>
            </a:r>
            <a:r>
              <a:rPr lang="en-US" dirty="0" smtClean="0"/>
              <a:t> de </a:t>
            </a:r>
            <a:r>
              <a:rPr lang="en-US" dirty="0" err="1" smtClean="0"/>
              <a:t>construcción</a:t>
            </a:r>
            <a:endParaRPr lang="en-US" dirty="0" smtClean="0"/>
          </a:p>
          <a:p>
            <a:pPr marL="0" indent="0">
              <a:buNone/>
            </a:pPr>
            <a:endParaRPr lang="es-EC" dirty="0"/>
          </a:p>
        </p:txBody>
      </p:sp>
      <p:pic>
        <p:nvPicPr>
          <p:cNvPr id="4" name="Imagen 3"/>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75520" y="2712570"/>
            <a:ext cx="5058410" cy="2569981"/>
          </a:xfrm>
          <a:prstGeom prst="rect">
            <a:avLst/>
          </a:prstGeom>
          <a:noFill/>
          <a:ln>
            <a:noFill/>
          </a:ln>
        </p:spPr>
      </p:pic>
      <p:pic>
        <p:nvPicPr>
          <p:cNvPr id="6" name="Imagen 5"/>
          <p:cNvPicPr>
            <a:picLocks noChangeAspect="1"/>
          </p:cNvPicPr>
          <p:nvPr/>
        </p:nvPicPr>
        <p:blipFill>
          <a:blip r:embed="rId5"/>
          <a:stretch>
            <a:fillRect/>
          </a:stretch>
        </p:blipFill>
        <p:spPr>
          <a:xfrm>
            <a:off x="838200" y="1258103"/>
            <a:ext cx="4861179" cy="5109799"/>
          </a:xfrm>
          <a:prstGeom prst="rect">
            <a:avLst/>
          </a:prstGeom>
        </p:spPr>
      </p:pic>
    </p:spTree>
    <p:extLst>
      <p:ext uri="{BB962C8B-B14F-4D97-AF65-F5344CB8AC3E}">
        <p14:creationId xmlns:p14="http://schemas.microsoft.com/office/powerpoint/2010/main" val="167401905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1271451"/>
            <a:ext cx="10515600" cy="4905512"/>
          </a:xfrm>
        </p:spPr>
        <p:txBody>
          <a:bodyPr/>
          <a:lstStyle/>
          <a:p>
            <a:r>
              <a:rPr lang="en-US" dirty="0" err="1" smtClean="0"/>
              <a:t>Dimensiones</a:t>
            </a:r>
            <a:r>
              <a:rPr lang="en-US" dirty="0" smtClean="0"/>
              <a:t> </a:t>
            </a:r>
            <a:r>
              <a:rPr lang="en-US" dirty="0" err="1" smtClean="0"/>
              <a:t>posteriores</a:t>
            </a:r>
            <a:r>
              <a:rPr lang="en-US" dirty="0" smtClean="0"/>
              <a:t> a </a:t>
            </a:r>
            <a:r>
              <a:rPr lang="en-US" dirty="0" err="1" smtClean="0"/>
              <a:t>rectificado</a:t>
            </a:r>
            <a:r>
              <a:rPr lang="en-US" dirty="0" smtClean="0"/>
              <a:t> de </a:t>
            </a:r>
            <a:r>
              <a:rPr lang="en-US" dirty="0" err="1" smtClean="0"/>
              <a:t>pieza</a:t>
            </a:r>
            <a:endParaRPr lang="en-US" dirty="0" smtClean="0"/>
          </a:p>
          <a:p>
            <a:pPr marL="0" indent="0">
              <a:buNone/>
            </a:pPr>
            <a:endParaRPr lang="es-EC" dirty="0"/>
          </a:p>
        </p:txBody>
      </p:sp>
      <p:pic>
        <p:nvPicPr>
          <p:cNvPr id="5" name="Imagen 4"/>
          <p:cNvPicPr>
            <a:picLocks noChangeAspect="1"/>
          </p:cNvPicPr>
          <p:nvPr/>
        </p:nvPicPr>
        <p:blipFill>
          <a:blip r:embed="rId3"/>
          <a:stretch>
            <a:fillRect/>
          </a:stretch>
        </p:blipFill>
        <p:spPr>
          <a:xfrm>
            <a:off x="2738437" y="2397035"/>
            <a:ext cx="6715125" cy="1524000"/>
          </a:xfrm>
          <a:prstGeom prst="rect">
            <a:avLst/>
          </a:prstGeom>
        </p:spPr>
      </p:pic>
    </p:spTree>
    <p:extLst>
      <p:ext uri="{BB962C8B-B14F-4D97-AF65-F5344CB8AC3E}">
        <p14:creationId xmlns:p14="http://schemas.microsoft.com/office/powerpoint/2010/main" val="235404370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661851"/>
            <a:ext cx="10515600" cy="5515112"/>
          </a:xfrm>
        </p:spPr>
        <p:txBody>
          <a:bodyPr/>
          <a:lstStyle/>
          <a:p>
            <a:r>
              <a:rPr lang="en-US" dirty="0" err="1" smtClean="0"/>
              <a:t>Pruebas</a:t>
            </a:r>
            <a:r>
              <a:rPr lang="en-US" dirty="0" smtClean="0"/>
              <a:t> </a:t>
            </a:r>
            <a:r>
              <a:rPr lang="en-US" dirty="0" err="1" smtClean="0"/>
              <a:t>dimensionales</a:t>
            </a:r>
            <a:r>
              <a:rPr lang="en-US" dirty="0" smtClean="0"/>
              <a:t> de </a:t>
            </a:r>
            <a:r>
              <a:rPr lang="en-US" dirty="0" err="1" smtClean="0"/>
              <a:t>mecanizado</a:t>
            </a:r>
            <a:endParaRPr lang="en-US" dirty="0" smtClean="0"/>
          </a:p>
          <a:p>
            <a:endParaRPr lang="en-US" dirty="0"/>
          </a:p>
          <a:p>
            <a:pPr marL="0" indent="0" algn="r">
              <a:buNone/>
            </a:pPr>
            <a:r>
              <a:rPr lang="en-US" dirty="0" err="1" smtClean="0"/>
              <a:t>Cilindrado</a:t>
            </a:r>
            <a:endParaRPr lang="es-EC" dirty="0"/>
          </a:p>
        </p:txBody>
      </p:sp>
      <p:pic>
        <p:nvPicPr>
          <p:cNvPr id="4" name="Imagen 3"/>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50667" y="2573152"/>
            <a:ext cx="1923415" cy="2161540"/>
          </a:xfrm>
          <a:prstGeom prst="rect">
            <a:avLst/>
          </a:prstGeom>
          <a:noFill/>
          <a:ln>
            <a:noFill/>
          </a:ln>
        </p:spPr>
      </p:pic>
      <p:pic>
        <p:nvPicPr>
          <p:cNvPr id="5" name="Imagen 4"/>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59259" y="2656521"/>
            <a:ext cx="2291715" cy="2130425"/>
          </a:xfrm>
          <a:prstGeom prst="rect">
            <a:avLst/>
          </a:prstGeom>
          <a:noFill/>
          <a:ln>
            <a:noFill/>
          </a:ln>
        </p:spPr>
      </p:pic>
      <p:pic>
        <p:nvPicPr>
          <p:cNvPr id="6" name="Imagen 5"/>
          <p:cNvPicPr>
            <a:picLocks noChangeAspect="1"/>
          </p:cNvPicPr>
          <p:nvPr/>
        </p:nvPicPr>
        <p:blipFill>
          <a:blip r:embed="rId7"/>
          <a:stretch>
            <a:fillRect/>
          </a:stretch>
        </p:blipFill>
        <p:spPr>
          <a:xfrm>
            <a:off x="649674" y="1127344"/>
            <a:ext cx="6120981" cy="5009606"/>
          </a:xfrm>
          <a:prstGeom prst="rect">
            <a:avLst/>
          </a:prstGeom>
        </p:spPr>
      </p:pic>
    </p:spTree>
    <p:extLst>
      <p:ext uri="{BB962C8B-B14F-4D97-AF65-F5344CB8AC3E}">
        <p14:creationId xmlns:p14="http://schemas.microsoft.com/office/powerpoint/2010/main" val="190512862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505097"/>
            <a:ext cx="4918166" cy="5671866"/>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Posterior a </a:t>
            </a:r>
            <a:r>
              <a:rPr lang="en-US" dirty="0" err="1" smtClean="0"/>
              <a:t>una</a:t>
            </a:r>
            <a:r>
              <a:rPr lang="en-US" dirty="0" smtClean="0"/>
              <a:t> </a:t>
            </a:r>
            <a:r>
              <a:rPr lang="en-US" dirty="0" err="1" smtClean="0"/>
              <a:t>recalibración</a:t>
            </a:r>
            <a:r>
              <a:rPr lang="en-US" dirty="0" smtClean="0"/>
              <a:t> de los </a:t>
            </a:r>
            <a:r>
              <a:rPr lang="en-US" dirty="0" err="1" smtClean="0"/>
              <a:t>ejes</a:t>
            </a:r>
            <a:r>
              <a:rPr lang="en-US" dirty="0" smtClean="0"/>
              <a:t> X y Z se </a:t>
            </a:r>
            <a:r>
              <a:rPr lang="en-US" dirty="0" err="1" smtClean="0"/>
              <a:t>obtuvieron</a:t>
            </a:r>
            <a:r>
              <a:rPr lang="en-US" dirty="0" smtClean="0"/>
              <a:t> los </a:t>
            </a:r>
            <a:r>
              <a:rPr lang="en-US" dirty="0" err="1" smtClean="0"/>
              <a:t>siguientes</a:t>
            </a:r>
            <a:r>
              <a:rPr lang="en-US" dirty="0" smtClean="0"/>
              <a:t> </a:t>
            </a:r>
            <a:r>
              <a:rPr lang="en-US" dirty="0" err="1" smtClean="0"/>
              <a:t>resultados</a:t>
            </a:r>
            <a:endParaRPr lang="es-EC" dirty="0"/>
          </a:p>
        </p:txBody>
      </p:sp>
      <p:pic>
        <p:nvPicPr>
          <p:cNvPr id="4" name="Imagen 3"/>
          <p:cNvPicPr>
            <a:picLocks noChangeAspect="1"/>
          </p:cNvPicPr>
          <p:nvPr/>
        </p:nvPicPr>
        <p:blipFill>
          <a:blip r:embed="rId3"/>
          <a:stretch>
            <a:fillRect/>
          </a:stretch>
        </p:blipFill>
        <p:spPr>
          <a:xfrm>
            <a:off x="5943804" y="675350"/>
            <a:ext cx="6060757" cy="5013524"/>
          </a:xfrm>
          <a:prstGeom prst="rect">
            <a:avLst/>
          </a:prstGeom>
        </p:spPr>
      </p:pic>
    </p:spTree>
    <p:extLst>
      <p:ext uri="{BB962C8B-B14F-4D97-AF65-F5344CB8AC3E}">
        <p14:creationId xmlns:p14="http://schemas.microsoft.com/office/powerpoint/2010/main" val="40650710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635726"/>
            <a:ext cx="10515600" cy="5541237"/>
          </a:xfrm>
        </p:spPr>
        <p:txBody>
          <a:bodyPr/>
          <a:lstStyle/>
          <a:p>
            <a:pPr marL="0" indent="0">
              <a:buNone/>
            </a:pPr>
            <a:r>
              <a:rPr lang="en-US" dirty="0" err="1" smtClean="0"/>
              <a:t>Roscado</a:t>
            </a:r>
            <a:endParaRPr lang="en-US" dirty="0" smtClean="0"/>
          </a:p>
          <a:p>
            <a:pPr marL="0" indent="0">
              <a:buNone/>
            </a:pPr>
            <a:endParaRPr lang="es-EC" dirty="0"/>
          </a:p>
        </p:txBody>
      </p:sp>
      <p:pic>
        <p:nvPicPr>
          <p:cNvPr id="4" name="Imagen 3"/>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53251" y="2201341"/>
            <a:ext cx="4193812" cy="2410006"/>
          </a:xfrm>
          <a:prstGeom prst="rect">
            <a:avLst/>
          </a:prstGeom>
          <a:noFill/>
          <a:ln>
            <a:noFill/>
          </a:ln>
        </p:spPr>
      </p:pic>
      <p:graphicFrame>
        <p:nvGraphicFramePr>
          <p:cNvPr id="5" name="Tabla 4"/>
          <p:cNvGraphicFramePr>
            <a:graphicFrameLocks noGrp="1"/>
          </p:cNvGraphicFramePr>
          <p:nvPr>
            <p:extLst>
              <p:ext uri="{D42A27DB-BD31-4B8C-83A1-F6EECF244321}">
                <p14:modId xmlns:p14="http://schemas.microsoft.com/office/powerpoint/2010/main" val="1860614196"/>
              </p:ext>
            </p:extLst>
          </p:nvPr>
        </p:nvGraphicFramePr>
        <p:xfrm>
          <a:off x="5766616" y="740661"/>
          <a:ext cx="4953635" cy="5137438"/>
        </p:xfrm>
        <a:graphic>
          <a:graphicData uri="http://schemas.openxmlformats.org/drawingml/2006/table">
            <a:tbl>
              <a:tblPr firstRow="1" firstCol="1" bandRow="1">
                <a:tableStyleId>{93296810-A885-4BE3-A3E7-6D5BEEA58F35}</a:tableStyleId>
              </a:tblPr>
              <a:tblGrid>
                <a:gridCol w="2476516"/>
                <a:gridCol w="2477119"/>
              </a:tblGrid>
              <a:tr h="382558">
                <a:tc gridSpan="2">
                  <a:txBody>
                    <a:bodyPr/>
                    <a:lstStyle/>
                    <a:p>
                      <a:pPr algn="ctr">
                        <a:lnSpc>
                          <a:spcPct val="150000"/>
                        </a:lnSpc>
                        <a:spcBef>
                          <a:spcPts val="600"/>
                        </a:spcBef>
                        <a:spcAft>
                          <a:spcPts val="600"/>
                        </a:spcAft>
                      </a:pPr>
                      <a:r>
                        <a:rPr lang="es-EC" sz="1600" dirty="0">
                          <a:effectLst/>
                        </a:rPr>
                        <a:t>Parámetros de rosca paso 1mm</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351707">
                <a:tc>
                  <a:txBody>
                    <a:bodyPr/>
                    <a:lstStyle/>
                    <a:p>
                      <a:pPr algn="ctr">
                        <a:lnSpc>
                          <a:spcPct val="150000"/>
                        </a:lnSpc>
                        <a:spcBef>
                          <a:spcPts val="600"/>
                        </a:spcBef>
                        <a:spcAft>
                          <a:spcPts val="600"/>
                        </a:spcAft>
                      </a:pPr>
                      <a:r>
                        <a:rPr lang="es-EC" sz="1600">
                          <a:effectLst/>
                        </a:rPr>
                        <a:t>X start</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15mm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X end</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13.27mm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Z start</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0mm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Length </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-15mm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Spindle RPM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550</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Pitch</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1mm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First pass depth</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0.2mm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dirty="0">
                          <a:effectLst/>
                        </a:rPr>
                        <a:t># </a:t>
                      </a:r>
                      <a:r>
                        <a:rPr lang="es-EC" sz="1600" dirty="0" err="1">
                          <a:effectLst/>
                        </a:rPr>
                        <a:t>spring</a:t>
                      </a:r>
                      <a:r>
                        <a:rPr lang="es-EC" sz="1600" dirty="0">
                          <a:effectLst/>
                        </a:rPr>
                        <a:t> </a:t>
                      </a:r>
                      <a:r>
                        <a:rPr lang="es-EC" sz="1600" dirty="0" err="1">
                          <a:effectLst/>
                        </a:rPr>
                        <a:t>pass</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1</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X clearance</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1.5mm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Z clearance</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1mm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Infeed angle</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0.0</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Last pass depth</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a:effectLst/>
                        </a:rPr>
                        <a:t>0.1mm</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1707">
                <a:tc>
                  <a:txBody>
                    <a:bodyPr/>
                    <a:lstStyle/>
                    <a:p>
                      <a:pPr algn="ctr">
                        <a:lnSpc>
                          <a:spcPct val="150000"/>
                        </a:lnSpc>
                        <a:spcBef>
                          <a:spcPts val="600"/>
                        </a:spcBef>
                        <a:spcAft>
                          <a:spcPts val="600"/>
                        </a:spcAft>
                      </a:pPr>
                      <a:r>
                        <a:rPr lang="es-EC" sz="1600">
                          <a:effectLst/>
                        </a:rPr>
                        <a:t>Min pass depth </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EC" sz="1600" dirty="0">
                          <a:effectLst/>
                        </a:rPr>
                        <a:t>0.1mm</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49468174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a:xfrm>
            <a:off x="968829" y="2646771"/>
            <a:ext cx="10515600" cy="1325563"/>
          </a:xfrm>
        </p:spPr>
        <p:txBody>
          <a:bodyPr>
            <a:normAutofit/>
          </a:bodyPr>
          <a:lstStyle/>
          <a:p>
            <a:pPr algn="ctr"/>
            <a:r>
              <a:rPr lang="en-US" sz="6000" b="1" dirty="0" smtClean="0"/>
              <a:t>ANÁLISIS DEL TORNO NCL2000</a:t>
            </a:r>
            <a:endParaRPr lang="es-EC" sz="6000" b="1" dirty="0"/>
          </a:p>
        </p:txBody>
      </p:sp>
    </p:spTree>
    <p:extLst>
      <p:ext uri="{BB962C8B-B14F-4D97-AF65-F5344CB8AC3E}">
        <p14:creationId xmlns:p14="http://schemas.microsoft.com/office/powerpoint/2010/main" val="168845169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715" y="-24295"/>
            <a:ext cx="12171285" cy="6906589"/>
          </a:xfrm>
          <a:prstGeom prst="rect">
            <a:avLst/>
          </a:prstGeom>
        </p:spPr>
      </p:pic>
      <p:pic>
        <p:nvPicPr>
          <p:cNvPr id="4" name="Imagen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88" y="1446709"/>
            <a:ext cx="4044406" cy="3419612"/>
          </a:xfrm>
          <a:prstGeom prst="rect">
            <a:avLst/>
          </a:prstGeom>
          <a:noFill/>
          <a:ln>
            <a:noFill/>
          </a:ln>
        </p:spPr>
      </p:pic>
      <p:pic>
        <p:nvPicPr>
          <p:cNvPr id="5" name="Imagen 4"/>
          <p:cNvPicPr>
            <a:picLocks noChangeAspect="1"/>
          </p:cNvPicPr>
          <p:nvPr/>
        </p:nvPicPr>
        <p:blipFill>
          <a:blip r:embed="rId4"/>
          <a:stretch>
            <a:fillRect/>
          </a:stretch>
        </p:blipFill>
        <p:spPr>
          <a:xfrm>
            <a:off x="4859383" y="1503996"/>
            <a:ext cx="6924675" cy="3362325"/>
          </a:xfrm>
          <a:prstGeom prst="rect">
            <a:avLst/>
          </a:prstGeom>
        </p:spPr>
      </p:pic>
    </p:spTree>
    <p:extLst>
      <p:ext uri="{BB962C8B-B14F-4D97-AF65-F5344CB8AC3E}">
        <p14:creationId xmlns:p14="http://schemas.microsoft.com/office/powerpoint/2010/main" val="189686872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p:txBody>
          <a:bodyPr/>
          <a:lstStyle/>
          <a:p>
            <a:r>
              <a:rPr lang="en-US" b="1" dirty="0" smtClean="0"/>
              <a:t>PRUEBAS FUNCIONALES DE LA MÁQUINA</a:t>
            </a:r>
            <a:endParaRPr lang="es-EC" b="1" dirty="0"/>
          </a:p>
        </p:txBody>
      </p:sp>
      <p:sp>
        <p:nvSpPr>
          <p:cNvPr id="3" name="Marcador de contenido 2"/>
          <p:cNvSpPr>
            <a:spLocks noGrp="1"/>
          </p:cNvSpPr>
          <p:nvPr>
            <p:ph idx="1"/>
          </p:nvPr>
        </p:nvSpPr>
        <p:spPr>
          <a:xfrm>
            <a:off x="848557" y="1433740"/>
            <a:ext cx="10515600" cy="4351338"/>
          </a:xfrm>
        </p:spPr>
        <p:txBody>
          <a:bodyPr/>
          <a:lstStyle/>
          <a:p>
            <a:r>
              <a:rPr lang="en-US" dirty="0" err="1" smtClean="0"/>
              <a:t>Pruebas</a:t>
            </a:r>
            <a:r>
              <a:rPr lang="en-US" dirty="0" smtClean="0"/>
              <a:t> </a:t>
            </a:r>
            <a:r>
              <a:rPr lang="en-US" dirty="0" err="1" smtClean="0"/>
              <a:t>funcionales</a:t>
            </a:r>
            <a:r>
              <a:rPr lang="en-US" dirty="0" smtClean="0"/>
              <a:t> de la </a:t>
            </a:r>
            <a:r>
              <a:rPr lang="en-US" dirty="0" err="1" smtClean="0"/>
              <a:t>máquina</a:t>
            </a:r>
            <a:r>
              <a:rPr lang="en-US" dirty="0" smtClean="0"/>
              <a:t> </a:t>
            </a:r>
            <a:r>
              <a:rPr lang="en-US" dirty="0" err="1" smtClean="0"/>
              <a:t>eje</a:t>
            </a:r>
            <a:r>
              <a:rPr lang="en-US" dirty="0" smtClean="0"/>
              <a:t> Z</a:t>
            </a:r>
            <a:endParaRPr lang="es-EC" dirty="0"/>
          </a:p>
        </p:txBody>
      </p:sp>
      <p:pic>
        <p:nvPicPr>
          <p:cNvPr id="4" name="Imagen 3"/>
          <p:cNvPicPr>
            <a:picLocks noChangeAspect="1"/>
          </p:cNvPicPr>
          <p:nvPr/>
        </p:nvPicPr>
        <p:blipFill>
          <a:blip r:embed="rId3"/>
          <a:stretch>
            <a:fillRect/>
          </a:stretch>
        </p:blipFill>
        <p:spPr>
          <a:xfrm>
            <a:off x="2912881" y="2031980"/>
            <a:ext cx="6366237" cy="3753098"/>
          </a:xfrm>
          <a:prstGeom prst="rect">
            <a:avLst/>
          </a:prstGeom>
        </p:spPr>
      </p:pic>
    </p:spTree>
    <p:extLst>
      <p:ext uri="{BB962C8B-B14F-4D97-AF65-F5344CB8AC3E}">
        <p14:creationId xmlns:p14="http://schemas.microsoft.com/office/powerpoint/2010/main" val="360262003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740229"/>
            <a:ext cx="10515600" cy="5436734"/>
          </a:xfrm>
        </p:spPr>
        <p:txBody>
          <a:bodyPr/>
          <a:lstStyle/>
          <a:p>
            <a:r>
              <a:rPr lang="en-US" dirty="0" err="1"/>
              <a:t>Pruebas</a:t>
            </a:r>
            <a:r>
              <a:rPr lang="en-US" dirty="0"/>
              <a:t> </a:t>
            </a:r>
            <a:r>
              <a:rPr lang="en-US" dirty="0" err="1"/>
              <a:t>funcionales</a:t>
            </a:r>
            <a:r>
              <a:rPr lang="en-US" dirty="0"/>
              <a:t> de la </a:t>
            </a:r>
            <a:r>
              <a:rPr lang="en-US" dirty="0" err="1"/>
              <a:t>máquina</a:t>
            </a:r>
            <a:r>
              <a:rPr lang="en-US" dirty="0"/>
              <a:t> </a:t>
            </a:r>
            <a:r>
              <a:rPr lang="en-US" dirty="0" err="1"/>
              <a:t>eje</a:t>
            </a:r>
            <a:r>
              <a:rPr lang="en-US" dirty="0"/>
              <a:t> X</a:t>
            </a:r>
            <a:endParaRPr lang="es-EC" dirty="0"/>
          </a:p>
        </p:txBody>
      </p:sp>
      <p:pic>
        <p:nvPicPr>
          <p:cNvPr id="4" name="Imagen 3"/>
          <p:cNvPicPr>
            <a:picLocks noChangeAspect="1"/>
          </p:cNvPicPr>
          <p:nvPr/>
        </p:nvPicPr>
        <p:blipFill>
          <a:blip r:embed="rId3"/>
          <a:stretch>
            <a:fillRect/>
          </a:stretch>
        </p:blipFill>
        <p:spPr>
          <a:xfrm>
            <a:off x="2657475" y="1487941"/>
            <a:ext cx="6877050" cy="4143375"/>
          </a:xfrm>
          <a:prstGeom prst="rect">
            <a:avLst/>
          </a:prstGeom>
        </p:spPr>
      </p:pic>
    </p:spTree>
    <p:extLst>
      <p:ext uri="{BB962C8B-B14F-4D97-AF65-F5344CB8AC3E}">
        <p14:creationId xmlns:p14="http://schemas.microsoft.com/office/powerpoint/2010/main" val="25957036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3" name="Marcador de contenido 2"/>
          <p:cNvSpPr>
            <a:spLocks noGrp="1"/>
          </p:cNvSpPr>
          <p:nvPr>
            <p:ph idx="1"/>
          </p:nvPr>
        </p:nvSpPr>
        <p:spPr>
          <a:xfrm>
            <a:off x="838200" y="1036320"/>
            <a:ext cx="10515600" cy="5140643"/>
          </a:xfrm>
        </p:spPr>
        <p:txBody>
          <a:bodyPr/>
          <a:lstStyle/>
          <a:p>
            <a:r>
              <a:rPr lang="en-US" dirty="0" err="1"/>
              <a:t>Pruebas</a:t>
            </a:r>
            <a:r>
              <a:rPr lang="en-US" dirty="0"/>
              <a:t> </a:t>
            </a:r>
            <a:r>
              <a:rPr lang="en-US" dirty="0" err="1"/>
              <a:t>funcionales</a:t>
            </a:r>
            <a:r>
              <a:rPr lang="en-US" dirty="0"/>
              <a:t> de la </a:t>
            </a:r>
            <a:r>
              <a:rPr lang="en-US" dirty="0" err="1" smtClean="0"/>
              <a:t>máquina</a:t>
            </a:r>
            <a:r>
              <a:rPr lang="en-US" dirty="0" smtClean="0"/>
              <a:t>: </a:t>
            </a:r>
            <a:r>
              <a:rPr lang="en-US" dirty="0" err="1" smtClean="0"/>
              <a:t>velocidad</a:t>
            </a:r>
            <a:r>
              <a:rPr lang="en-US" dirty="0" smtClean="0"/>
              <a:t> de </a:t>
            </a:r>
            <a:r>
              <a:rPr lang="en-US" dirty="0" err="1" smtClean="0"/>
              <a:t>mandril</a:t>
            </a:r>
            <a:endParaRPr lang="es-EC" dirty="0"/>
          </a:p>
        </p:txBody>
      </p:sp>
      <p:pic>
        <p:nvPicPr>
          <p:cNvPr id="4" name="Imagen 3"/>
          <p:cNvPicPr>
            <a:picLocks noChangeAspect="1"/>
          </p:cNvPicPr>
          <p:nvPr/>
        </p:nvPicPr>
        <p:blipFill>
          <a:blip r:embed="rId3"/>
          <a:stretch>
            <a:fillRect/>
          </a:stretch>
        </p:blipFill>
        <p:spPr>
          <a:xfrm>
            <a:off x="2600325" y="2075701"/>
            <a:ext cx="6991350" cy="2600325"/>
          </a:xfrm>
          <a:prstGeom prst="rect">
            <a:avLst/>
          </a:prstGeom>
        </p:spPr>
      </p:pic>
    </p:spTree>
    <p:extLst>
      <p:ext uri="{BB962C8B-B14F-4D97-AF65-F5344CB8AC3E}">
        <p14:creationId xmlns:p14="http://schemas.microsoft.com/office/powerpoint/2010/main" val="62410437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a:xfrm>
            <a:off x="838200" y="665547"/>
            <a:ext cx="10515600" cy="1325563"/>
          </a:xfrm>
        </p:spPr>
        <p:txBody>
          <a:bodyPr/>
          <a:lstStyle/>
          <a:p>
            <a:r>
              <a:rPr lang="en-US" b="1" dirty="0" smtClean="0"/>
              <a:t>PRUEBAS ELÉCTRICAS Y ELECTRÓNICAS DE LA MÁQUINA</a:t>
            </a:r>
            <a:endParaRPr lang="es-EC" b="1" dirty="0"/>
          </a:p>
        </p:txBody>
      </p:sp>
      <p:pic>
        <p:nvPicPr>
          <p:cNvPr id="4" name="Marcador de contenido 3"/>
          <p:cNvPicPr>
            <a:picLocks noGrp="1" noChangeAspect="1"/>
          </p:cNvPicPr>
          <p:nvPr>
            <p:ph idx="1"/>
          </p:nvPr>
        </p:nvPicPr>
        <p:blipFill>
          <a:blip r:embed="rId3"/>
          <a:stretch>
            <a:fillRect/>
          </a:stretch>
        </p:blipFill>
        <p:spPr>
          <a:xfrm>
            <a:off x="2581275" y="1991110"/>
            <a:ext cx="7029450" cy="3724275"/>
          </a:xfrm>
          <a:prstGeom prst="rect">
            <a:avLst/>
          </a:prstGeom>
        </p:spPr>
      </p:pic>
    </p:spTree>
    <p:extLst>
      <p:ext uri="{BB962C8B-B14F-4D97-AF65-F5344CB8AC3E}">
        <p14:creationId xmlns:p14="http://schemas.microsoft.com/office/powerpoint/2010/main" val="215517728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715" y="-24295"/>
            <a:ext cx="12171285" cy="6906589"/>
          </a:xfrm>
          <a:prstGeom prst="rect">
            <a:avLst/>
          </a:prstGeom>
        </p:spPr>
      </p:pic>
      <p:pic>
        <p:nvPicPr>
          <p:cNvPr id="4" name="Imagen 3"/>
          <p:cNvPicPr>
            <a:picLocks noChangeAspect="1"/>
          </p:cNvPicPr>
          <p:nvPr/>
        </p:nvPicPr>
        <p:blipFill>
          <a:blip r:embed="rId3"/>
          <a:stretch>
            <a:fillRect/>
          </a:stretch>
        </p:blipFill>
        <p:spPr>
          <a:xfrm>
            <a:off x="1261517" y="653890"/>
            <a:ext cx="6186441" cy="5550217"/>
          </a:xfrm>
          <a:prstGeom prst="rect">
            <a:avLst/>
          </a:prstGeom>
        </p:spPr>
      </p:pic>
    </p:spTree>
    <p:extLst>
      <p:ext uri="{BB962C8B-B14F-4D97-AF65-F5344CB8AC3E}">
        <p14:creationId xmlns:p14="http://schemas.microsoft.com/office/powerpoint/2010/main" val="27359249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715" y="-24295"/>
            <a:ext cx="12171285" cy="6906589"/>
          </a:xfrm>
          <a:prstGeom prst="rect">
            <a:avLst/>
          </a:prstGeom>
        </p:spPr>
      </p:pic>
      <p:sp>
        <p:nvSpPr>
          <p:cNvPr id="2" name="Título 1"/>
          <p:cNvSpPr>
            <a:spLocks noGrp="1"/>
          </p:cNvSpPr>
          <p:nvPr>
            <p:ph type="title"/>
          </p:nvPr>
        </p:nvSpPr>
        <p:spPr>
          <a:xfrm>
            <a:off x="968829" y="2646771"/>
            <a:ext cx="10515600" cy="1325563"/>
          </a:xfrm>
        </p:spPr>
        <p:txBody>
          <a:bodyPr>
            <a:normAutofit fontScale="90000"/>
          </a:bodyPr>
          <a:lstStyle/>
          <a:p>
            <a:pPr algn="ctr"/>
            <a:r>
              <a:rPr lang="en-US" sz="6000" b="1" dirty="0" smtClean="0"/>
              <a:t>CONCLUSIONES Y RECOMENDACIONES</a:t>
            </a:r>
            <a:endParaRPr lang="es-EC" sz="6000" b="1" dirty="0"/>
          </a:p>
        </p:txBody>
      </p:sp>
    </p:spTree>
    <p:extLst>
      <p:ext uri="{BB962C8B-B14F-4D97-AF65-F5344CB8AC3E}">
        <p14:creationId xmlns:p14="http://schemas.microsoft.com/office/powerpoint/2010/main" val="121368130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a:blip r:embed="rId2"/>
          <a:stretch>
            <a:fillRect/>
          </a:stretch>
        </p:blipFill>
        <p:spPr>
          <a:xfrm>
            <a:off x="20715" y="-24295"/>
            <a:ext cx="12171285" cy="6906589"/>
          </a:xfrm>
          <a:prstGeom prst="rect">
            <a:avLst/>
          </a:prstGeom>
        </p:spPr>
      </p:pic>
      <p:sp>
        <p:nvSpPr>
          <p:cNvPr id="6" name="Rectángulo 5"/>
          <p:cNvSpPr/>
          <p:nvPr/>
        </p:nvSpPr>
        <p:spPr>
          <a:xfrm>
            <a:off x="1288869" y="826665"/>
            <a:ext cx="10064931" cy="1531445"/>
          </a:xfrm>
          <a:prstGeom prst="rect">
            <a:avLst/>
          </a:prstGeom>
        </p:spPr>
        <p:txBody>
          <a:bodyPr wrap="square">
            <a:spAutoFit/>
          </a:bodyPr>
          <a:lstStyle/>
          <a:p>
            <a:pPr marL="342900" lvl="0" indent="-342900" algn="just">
              <a:lnSpc>
                <a:spcPct val="150000"/>
              </a:lnSpc>
              <a:spcBef>
                <a:spcPts val="600"/>
              </a:spcBef>
              <a:spcAft>
                <a:spcPts val="0"/>
              </a:spcAft>
              <a:buFont typeface="Symbol" panose="05050102010706020507" pitchFamily="18" charset="2"/>
              <a:buChar char=""/>
            </a:pPr>
            <a:r>
              <a:rPr lang="es-EC" sz="1600" dirty="0">
                <a:ea typeface="Calibri" panose="020F0502020204030204" pitchFamily="34" charset="0"/>
                <a:cs typeface="Times New Roman" panose="02020603050405020304" pitchFamily="18" charset="0"/>
              </a:rPr>
              <a:t>En este proyecto se analizaron las capacidades máximas de esfuerzo aplicable a la máquina en base al estudio de la deformación de su elemento más crítico el cual es la barra guía del portaherramientas. La deformación en este elemento debe ser menor a 0.01 mm para que las operaciones realizadas resulten con tolerancias máximas de 0.1 mm; por lo que se concluyó que la fuerza máxima de corte aplicable es de 85 N</a:t>
            </a:r>
            <a:r>
              <a:rPr lang="es-EC" sz="1600" dirty="0" smtClean="0">
                <a:ea typeface="Calibri" panose="020F0502020204030204" pitchFamily="34" charset="0"/>
                <a:cs typeface="Times New Roman" panose="02020603050405020304" pitchFamily="18" charset="0"/>
              </a:rPr>
              <a:t>.</a:t>
            </a:r>
            <a:endParaRPr lang="es-EC" sz="1600" dirty="0">
              <a:ea typeface="Calibri" panose="020F0502020204030204" pitchFamily="34" charset="0"/>
              <a:cs typeface="Times New Roman" panose="02020603050405020304" pitchFamily="18" charset="0"/>
            </a:endParaRPr>
          </a:p>
        </p:txBody>
      </p:sp>
      <p:sp>
        <p:nvSpPr>
          <p:cNvPr id="7" name="Rectángulo 6"/>
          <p:cNvSpPr/>
          <p:nvPr/>
        </p:nvSpPr>
        <p:spPr>
          <a:xfrm>
            <a:off x="1288868" y="2346597"/>
            <a:ext cx="10064931" cy="304698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600" dirty="0">
                <a:ea typeface="Calibri" panose="020F0502020204030204" pitchFamily="34" charset="0"/>
                <a:cs typeface="Times New Roman" panose="02020603050405020304" pitchFamily="18" charset="0"/>
              </a:rPr>
              <a:t>Con respecto al objetivo de diseño, dimensionamiento y selección de elementos mecánicos, durante la etapa de rediseño del cabezal, se plantearon dos opciones: la primera, una modificación del cabezal existente; la segunda, fabricación de un nuevo cabezal. Se escogió la segunda opción en base a un análisis de esfuerzos aplicado en ambo casos y en el que se observó que, realizando la modificación del elemento existente, éste no soportaría la fuerza aplicada en los pernos de anclaje del mandril y se produciría falla en el material debido a que el esfuerzo máximo que soporta es de 27.574 </a:t>
            </a:r>
            <a:r>
              <a:rPr lang="es-EC" sz="1600" dirty="0" err="1">
                <a:ea typeface="Calibri" panose="020F0502020204030204" pitchFamily="34" charset="0"/>
                <a:cs typeface="Times New Roman" panose="02020603050405020304" pitchFamily="18" charset="0"/>
              </a:rPr>
              <a:t>MPa</a:t>
            </a:r>
            <a:r>
              <a:rPr lang="es-EC" sz="1600" dirty="0">
                <a:ea typeface="Calibri" panose="020F0502020204030204" pitchFamily="34" charset="0"/>
                <a:cs typeface="Times New Roman" panose="02020603050405020304" pitchFamily="18" charset="0"/>
              </a:rPr>
              <a:t>, mientras que, el esfuerzo aplicado será de 169.008 </a:t>
            </a:r>
            <a:r>
              <a:rPr lang="es-EC" sz="1600" dirty="0" err="1">
                <a:ea typeface="Calibri" panose="020F0502020204030204" pitchFamily="34" charset="0"/>
                <a:cs typeface="Times New Roman" panose="02020603050405020304" pitchFamily="18" charset="0"/>
              </a:rPr>
              <a:t>MPa</a:t>
            </a:r>
            <a:r>
              <a:rPr lang="es-EC" sz="1600" dirty="0">
                <a:ea typeface="Calibri" panose="020F0502020204030204" pitchFamily="34" charset="0"/>
                <a:cs typeface="Times New Roman" panose="02020603050405020304" pitchFamily="18" charset="0"/>
              </a:rPr>
              <a:t>. Por esta razón, se optó por la fabricación del nuevo cabezal con un material propio de maquinaria como lo es el acero AISI 1045 con un esfuerzo máximo de 250 </a:t>
            </a:r>
            <a:r>
              <a:rPr lang="es-EC" sz="1600" dirty="0" err="1">
                <a:ea typeface="Calibri" panose="020F0502020204030204" pitchFamily="34" charset="0"/>
                <a:cs typeface="Times New Roman" panose="02020603050405020304" pitchFamily="18" charset="0"/>
              </a:rPr>
              <a:t>MPa</a:t>
            </a:r>
            <a:r>
              <a:rPr lang="es-EC" sz="1600" dirty="0" smtClean="0">
                <a:ea typeface="Calibri" panose="020F0502020204030204" pitchFamily="34" charset="0"/>
                <a:cs typeface="Times New Roman" panose="02020603050405020304" pitchFamily="18" charset="0"/>
              </a:rPr>
              <a:t>.</a:t>
            </a:r>
            <a:endParaRPr lang="es-EC"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795748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a:blip r:embed="rId2"/>
          <a:stretch>
            <a:fillRect/>
          </a:stretch>
        </p:blipFill>
        <p:spPr>
          <a:xfrm>
            <a:off x="210652" y="23585"/>
            <a:ext cx="12171285" cy="6906589"/>
          </a:xfrm>
          <a:prstGeom prst="rect">
            <a:avLst/>
          </a:prstGeom>
        </p:spPr>
      </p:pic>
      <p:sp>
        <p:nvSpPr>
          <p:cNvPr id="5" name="Rectángulo 4"/>
          <p:cNvSpPr/>
          <p:nvPr/>
        </p:nvSpPr>
        <p:spPr>
          <a:xfrm>
            <a:off x="975359" y="856129"/>
            <a:ext cx="10641875" cy="1569660"/>
          </a:xfrm>
          <a:prstGeom prst="rect">
            <a:avLst/>
          </a:prstGeom>
        </p:spPr>
        <p:txBody>
          <a:bodyPr wrap="square">
            <a:spAutoFit/>
          </a:bodyPr>
          <a:lstStyle/>
          <a:p>
            <a:pPr marL="342900" lvl="0" indent="-342900" algn="just">
              <a:lnSpc>
                <a:spcPct val="150000"/>
              </a:lnSpc>
              <a:spcBef>
                <a:spcPts val="600"/>
              </a:spcBef>
              <a:spcAft>
                <a:spcPts val="0"/>
              </a:spcAft>
              <a:buFont typeface="Symbol" panose="05050102010706020507" pitchFamily="18" charset="2"/>
              <a:buChar char=""/>
            </a:pPr>
            <a:r>
              <a:rPr lang="es-EC" sz="1600" dirty="0" smtClean="0">
                <a:ea typeface="Calibri" panose="020F0502020204030204" pitchFamily="34" charset="0"/>
                <a:cs typeface="Times New Roman" panose="02020603050405020304" pitchFamily="18" charset="0"/>
              </a:rPr>
              <a:t>Se realizaron las pruebas de funcionamiento adecuadas para la verificación del correcto funcionamiento de los sistemas implementados y se observó que los parámetros de corte más adecuados son: avance f = 80 mm/min y profundidad p = 1 mm a una velocidad del mandril de 550 RPM; cabe señalar que estos parámetros varían de acuerdo al material. Para los valores descritos anteriormente se utilizó como materia prima una resina de poliéster.</a:t>
            </a:r>
            <a:endParaRPr lang="es-EC" sz="1600" dirty="0">
              <a:ea typeface="Calibri" panose="020F0502020204030204" pitchFamily="34" charset="0"/>
              <a:cs typeface="Times New Roman" panose="02020603050405020304" pitchFamily="18" charset="0"/>
            </a:endParaRPr>
          </a:p>
        </p:txBody>
      </p:sp>
      <p:sp>
        <p:nvSpPr>
          <p:cNvPr id="6" name="Rectángulo 5"/>
          <p:cNvSpPr/>
          <p:nvPr/>
        </p:nvSpPr>
        <p:spPr>
          <a:xfrm>
            <a:off x="975358" y="2560727"/>
            <a:ext cx="10641875" cy="153144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600" dirty="0">
                <a:ea typeface="Calibri" panose="020F0502020204030204" pitchFamily="34" charset="0"/>
                <a:cs typeface="Times New Roman" panose="02020603050405020304" pitchFamily="18" charset="0"/>
              </a:rPr>
              <a:t>La máquina, si bien cumple con la tarea de roscado, se vio limitada por capacidades de los componentes montados durante la repotenciación y modernización razón por la cual se lograron obtener roscas con un paso máximo de 1.5 mm, profundidad máxima de 1.3 mm y roscando en cualquier medida de diámetro que no exceda al diámetro máximo del mandril</a:t>
            </a:r>
            <a:r>
              <a:rPr lang="es-EC" sz="1600" dirty="0" smtClean="0">
                <a:ea typeface="Calibri" panose="020F0502020204030204" pitchFamily="34" charset="0"/>
                <a:cs typeface="Times New Roman" panose="02020603050405020304" pitchFamily="18" charset="0"/>
              </a:rPr>
              <a:t>.</a:t>
            </a:r>
          </a:p>
        </p:txBody>
      </p:sp>
      <p:sp>
        <p:nvSpPr>
          <p:cNvPr id="7" name="Rectángulo 6"/>
          <p:cNvSpPr/>
          <p:nvPr/>
        </p:nvSpPr>
        <p:spPr>
          <a:xfrm>
            <a:off x="975358" y="4042444"/>
            <a:ext cx="10641875" cy="1569660"/>
          </a:xfrm>
          <a:prstGeom prst="rect">
            <a:avLst/>
          </a:prstGeom>
        </p:spPr>
        <p:txBody>
          <a:bodyPr wrap="square">
            <a:spAutoFit/>
          </a:bodyPr>
          <a:lstStyle/>
          <a:p>
            <a:pPr marL="342900" lvl="0" indent="-342900" algn="just">
              <a:lnSpc>
                <a:spcPct val="150000"/>
              </a:lnSpc>
              <a:spcAft>
                <a:spcPts val="600"/>
              </a:spcAft>
              <a:buFont typeface="Symbol" panose="05050102010706020507" pitchFamily="18" charset="2"/>
              <a:buChar char=""/>
            </a:pPr>
            <a:r>
              <a:rPr lang="es-EC" sz="1600" dirty="0">
                <a:ea typeface="Calibri" panose="020F0502020204030204" pitchFamily="34" charset="0"/>
                <a:cs typeface="Times New Roman" panose="02020603050405020304" pitchFamily="18" charset="0"/>
              </a:rPr>
              <a:t>Se seleccionó una interfaz computacional de bajo costo y amigable con el usuario la cual fue el software MACH 3 en el que se logró un aprovechamiento del 100% de todas las capacidades que ofrece tanto para configuración, calibración y manejo; ya que es posible utilizar todas las tareas del Wizard propias del software, además de tener un control manual habilitado, y poseer las protecciones tanto físicas como virtuales; todo esto para un control integral de la máquina.</a:t>
            </a:r>
            <a:endParaRPr lang="es-EC"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81292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a:blip r:embed="rId2"/>
          <a:stretch>
            <a:fillRect/>
          </a:stretch>
        </p:blipFill>
        <p:spPr>
          <a:xfrm>
            <a:off x="0" y="-48589"/>
            <a:ext cx="12171285" cy="6906589"/>
          </a:xfrm>
          <a:prstGeom prst="rect">
            <a:avLst/>
          </a:prstGeom>
        </p:spPr>
      </p:pic>
      <p:sp>
        <p:nvSpPr>
          <p:cNvPr id="8" name="Rectángulo 7"/>
          <p:cNvSpPr/>
          <p:nvPr/>
        </p:nvSpPr>
        <p:spPr>
          <a:xfrm>
            <a:off x="635726" y="966652"/>
            <a:ext cx="10718074" cy="792781"/>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sz="1600" dirty="0">
                <a:ea typeface="Calibri" panose="020F0502020204030204" pitchFamily="34" charset="0"/>
                <a:cs typeface="Times New Roman" panose="02020603050405020304" pitchFamily="18" charset="0"/>
              </a:rPr>
              <a:t>Se recomienda que para tener una mayor versatilidad en cuanto a los materiales a procesar es necesaria una máquina de mayor robustez mecánica en sus componentes y en ella poder realizar la repotenciación y modernización</a:t>
            </a:r>
            <a:r>
              <a:rPr lang="es-EC" sz="1600" b="1" dirty="0">
                <a:ea typeface="Calibri" panose="020F0502020204030204" pitchFamily="34" charset="0"/>
                <a:cs typeface="Times New Roman" panose="02020603050405020304" pitchFamily="18" charset="0"/>
              </a:rPr>
              <a:t>.</a:t>
            </a:r>
            <a:endParaRPr lang="es-EC" sz="1600" dirty="0">
              <a:effectLst/>
              <a:ea typeface="Calibri" panose="020F0502020204030204" pitchFamily="34" charset="0"/>
              <a:cs typeface="Times New Roman" panose="02020603050405020304" pitchFamily="18" charset="0"/>
            </a:endParaRPr>
          </a:p>
        </p:txBody>
      </p:sp>
      <p:sp>
        <p:nvSpPr>
          <p:cNvPr id="12" name="Rectangle 5"/>
          <p:cNvSpPr>
            <a:spLocks noChangeArrowheads="1"/>
          </p:cNvSpPr>
          <p:nvPr/>
        </p:nvSpPr>
        <p:spPr bwMode="auto">
          <a:xfrm rot="10800000" flipV="1">
            <a:off x="635726" y="1668156"/>
            <a:ext cx="1071807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altLang="es-EC" sz="16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      Para complementar el presente proyecto, se recomienda ejecutar la solución a la limitación de velocidad del mandril expuesta en el </a:t>
            </a:r>
            <a:r>
              <a:rPr kumimoji="0" lang="es-EC" altLang="es-EC" sz="1600" b="1" i="1"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ANEXO </a:t>
            </a:r>
            <a:r>
              <a:rPr kumimoji="0" lang="es-EC" altLang="es-EC" sz="1600" b="1"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D</a:t>
            </a:r>
            <a:r>
              <a:rPr kumimoji="0" lang="es-EC" altLang="es-EC" sz="16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 que proveerá de un rango más amplio de velocidades a la máquina, para de esta manera eliminar cualquier incapacidad que sea desventaja frente a un torno existente en el mercado y de similares características.</a:t>
            </a:r>
          </a:p>
          <a:p>
            <a:pPr marL="0" marR="0" lvl="0" indent="0" algn="just" defTabSz="914400" rtl="0" eaLnBrk="0" fontAlgn="base" latinLnBrk="0" hangingPunct="0">
              <a:lnSpc>
                <a:spcPct val="150000"/>
              </a:lnSpc>
              <a:spcBef>
                <a:spcPct val="0"/>
              </a:spcBef>
              <a:spcAft>
                <a:spcPct val="0"/>
              </a:spcAft>
              <a:buClrTx/>
              <a:buSzTx/>
              <a:tabLst/>
            </a:pPr>
            <a:r>
              <a:rPr kumimoji="0" lang="es-EC" altLang="es-EC" sz="1600" b="0" i="0" u="none" strike="noStrike" cap="none" normalizeH="0" baseline="0" dirty="0" smtClean="0">
                <a:ln>
                  <a:noFill/>
                </a:ln>
                <a:solidFill>
                  <a:schemeClr val="tx1"/>
                </a:solidFill>
                <a:effectLst/>
                <a:hlinkClick r:id="rId3" action="ppaction://hlinkfile"/>
              </a:rPr>
              <a:t>Anexo D.pdf</a:t>
            </a:r>
            <a:endParaRPr kumimoji="0" lang="es-EC" altLang="es-EC" sz="16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17469186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0715" y="-24295"/>
            <a:ext cx="12171285" cy="6906589"/>
          </a:xfrm>
          <a:prstGeom prst="rect">
            <a:avLst/>
          </a:prstGeom>
        </p:spPr>
      </p:pic>
      <p:sp>
        <p:nvSpPr>
          <p:cNvPr id="4" name="3 Rectángulo"/>
          <p:cNvSpPr/>
          <p:nvPr/>
        </p:nvSpPr>
        <p:spPr>
          <a:xfrm>
            <a:off x="2279576" y="692697"/>
            <a:ext cx="7920880" cy="1323439"/>
          </a:xfrm>
          <a:prstGeom prst="rect">
            <a:avLst/>
          </a:prstGeom>
        </p:spPr>
        <p:txBody>
          <a:bodyPr wrap="square">
            <a:spAutoFit/>
          </a:bodyPr>
          <a:lstStyle/>
          <a:p>
            <a:pPr algn="ctr"/>
            <a:r>
              <a:rPr lang="es-EC" sz="4000" dirty="0"/>
              <a:t>ESTADO INICIAL DE LA MÁQUINA</a:t>
            </a:r>
          </a:p>
          <a:p>
            <a:pPr algn="ctr"/>
            <a:endParaRPr lang="es-EC" sz="4000" dirty="0"/>
          </a:p>
        </p:txBody>
      </p:sp>
      <p:pic>
        <p:nvPicPr>
          <p:cNvPr id="5" name="4 Imagen" descr="C:\Users\juanSe\AppData\Local\Microsoft\Windows\Temporary Internet Files\Content.Word\IMG_1744.jpg"/>
          <p:cNvPicPr/>
          <p:nvPr/>
        </p:nvPicPr>
        <p:blipFill>
          <a:blip r:embed="rId3" cstate="print"/>
          <a:srcRect t="8000"/>
          <a:stretch>
            <a:fillRect/>
          </a:stretch>
        </p:blipFill>
        <p:spPr bwMode="auto">
          <a:xfrm>
            <a:off x="1775520" y="2348880"/>
            <a:ext cx="4752528" cy="3312368"/>
          </a:xfrm>
          <a:prstGeom prst="rect">
            <a:avLst/>
          </a:prstGeom>
          <a:noFill/>
          <a:ln w="9525">
            <a:noFill/>
            <a:miter lim="800000"/>
            <a:headEnd/>
            <a:tailEnd/>
          </a:ln>
        </p:spPr>
      </p:pic>
      <p:pic>
        <p:nvPicPr>
          <p:cNvPr id="8" name="Imagen 9" descr="D:\BackUp\10mo\Diseno_MEcatronico\torno cnc fotos\02052011098.jpg"/>
          <p:cNvPicPr>
            <a:picLocks noChangeAspect="1" noChangeArrowheads="1"/>
          </p:cNvPicPr>
          <p:nvPr/>
        </p:nvPicPr>
        <p:blipFill>
          <a:blip r:embed="rId4" cstate="print"/>
          <a:srcRect/>
          <a:stretch>
            <a:fillRect/>
          </a:stretch>
        </p:blipFill>
        <p:spPr bwMode="auto">
          <a:xfrm>
            <a:off x="6149786" y="2348880"/>
            <a:ext cx="4410710" cy="3312368"/>
          </a:xfrm>
          <a:prstGeom prst="rect">
            <a:avLst/>
          </a:prstGeom>
          <a:noFill/>
          <a:ln w="9525">
            <a:noFill/>
            <a:miter lim="800000"/>
            <a:headEnd/>
            <a:tailEnd/>
          </a:ln>
        </p:spPr>
      </p:pic>
    </p:spTree>
    <p:extLst>
      <p:ext uri="{BB962C8B-B14F-4D97-AF65-F5344CB8AC3E}">
        <p14:creationId xmlns:p14="http://schemas.microsoft.com/office/powerpoint/2010/main" val="648040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a:blip r:embed="rId2"/>
          <a:stretch>
            <a:fillRect/>
          </a:stretch>
        </p:blipFill>
        <p:spPr>
          <a:xfrm>
            <a:off x="0" y="-48589"/>
            <a:ext cx="12171285" cy="6906589"/>
          </a:xfrm>
          <a:prstGeom prst="rect">
            <a:avLst/>
          </a:prstGeom>
        </p:spPr>
      </p:pic>
      <p:sp>
        <p:nvSpPr>
          <p:cNvPr id="6" name="Título 1"/>
          <p:cNvSpPr txBox="1">
            <a:spLocks/>
          </p:cNvSpPr>
          <p:nvPr/>
        </p:nvSpPr>
        <p:spPr>
          <a:xfrm>
            <a:off x="968829" y="2646771"/>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t>GRACIAS POR SU ATENCIÓN</a:t>
            </a:r>
            <a:endParaRPr lang="es-EC" sz="6000" b="1" dirty="0"/>
          </a:p>
        </p:txBody>
      </p:sp>
    </p:spTree>
    <p:extLst>
      <p:ext uri="{BB962C8B-B14F-4D97-AF65-F5344CB8AC3E}">
        <p14:creationId xmlns:p14="http://schemas.microsoft.com/office/powerpoint/2010/main" val="370220157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20715" y="-24295"/>
            <a:ext cx="12171285" cy="6906589"/>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441366672"/>
              </p:ext>
            </p:extLst>
          </p:nvPr>
        </p:nvGraphicFramePr>
        <p:xfrm>
          <a:off x="2006684" y="685565"/>
          <a:ext cx="8966116" cy="4785360"/>
        </p:xfrm>
        <a:graphic>
          <a:graphicData uri="http://schemas.openxmlformats.org/drawingml/2006/table">
            <a:tbl>
              <a:tblPr firstRow="1" bandRow="1">
                <a:tableStyleId>{10A1B5D5-9B99-4C35-A422-299274C87663}</a:tableStyleId>
              </a:tblPr>
              <a:tblGrid>
                <a:gridCol w="3852741"/>
                <a:gridCol w="2124670"/>
                <a:gridCol w="2988705"/>
              </a:tblGrid>
              <a:tr h="283452">
                <a:tc>
                  <a:txBody>
                    <a:bodyPr/>
                    <a:lstStyle/>
                    <a:p>
                      <a:pPr algn="ctr"/>
                      <a:r>
                        <a:rPr lang="es-EC" sz="1600" dirty="0" smtClean="0"/>
                        <a:t>ELEMENTO </a:t>
                      </a:r>
                      <a:endParaRPr lang="es-EC" sz="1600" dirty="0"/>
                    </a:p>
                  </a:txBody>
                  <a:tcPr anchor="ctr"/>
                </a:tc>
                <a:tc>
                  <a:txBody>
                    <a:bodyPr/>
                    <a:lstStyle/>
                    <a:p>
                      <a:pPr algn="ctr"/>
                      <a:r>
                        <a:rPr lang="es-EC" sz="1600" dirty="0" smtClean="0"/>
                        <a:t>PRUEBA </a:t>
                      </a:r>
                      <a:endParaRPr lang="es-EC" sz="1600" dirty="0"/>
                    </a:p>
                  </a:txBody>
                  <a:tcPr anchor="ctr"/>
                </a:tc>
                <a:tc>
                  <a:txBody>
                    <a:bodyPr/>
                    <a:lstStyle/>
                    <a:p>
                      <a:pPr algn="ctr"/>
                      <a:r>
                        <a:rPr lang="es-EC" sz="1600" dirty="0" smtClean="0"/>
                        <a:t>ANÁLISI</a:t>
                      </a:r>
                      <a:r>
                        <a:rPr lang="es-EC" sz="1600" baseline="0" dirty="0" smtClean="0"/>
                        <a:t>S</a:t>
                      </a:r>
                      <a:endParaRPr lang="es-EC" sz="1600" dirty="0"/>
                    </a:p>
                  </a:txBody>
                  <a:tcPr anchor="ctr"/>
                </a:tc>
              </a:tr>
              <a:tr h="2149508">
                <a:tc>
                  <a:txBody>
                    <a:bodyPr/>
                    <a:lstStyle/>
                    <a:p>
                      <a:pPr algn="ctr"/>
                      <a:r>
                        <a:rPr lang="es-EC" sz="1200" dirty="0" smtClean="0">
                          <a:effectLst>
                            <a:outerShdw blurRad="38100" dist="38100" dir="2700000" algn="tl">
                              <a:srgbClr val="000000">
                                <a:alpha val="43137"/>
                              </a:srgbClr>
                            </a:outerShdw>
                          </a:effectLst>
                        </a:rPr>
                        <a:t>MOTOR</a:t>
                      </a:r>
                      <a:r>
                        <a:rPr lang="es-EC" sz="1200" baseline="0" dirty="0" smtClean="0">
                          <a:effectLst>
                            <a:outerShdw blurRad="38100" dist="38100" dir="2700000" algn="tl">
                              <a:srgbClr val="000000">
                                <a:alpha val="43137"/>
                              </a:srgbClr>
                            </a:outerShdw>
                          </a:effectLst>
                        </a:rPr>
                        <a:t>  DEL HUSILLO </a:t>
                      </a: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txBody>
                  <a:tcPr anchor="ctr"/>
                </a:tc>
                <a:tc>
                  <a:txBody>
                    <a:bodyPr/>
                    <a:lstStyle/>
                    <a:p>
                      <a:pPr algn="ctr"/>
                      <a:r>
                        <a:rPr lang="es-EC" sz="1600" dirty="0" smtClean="0"/>
                        <a:t>Energización</a:t>
                      </a:r>
                      <a:r>
                        <a:rPr lang="es-EC" sz="1600" baseline="0" dirty="0" smtClean="0"/>
                        <a:t> </a:t>
                      </a:r>
                      <a:r>
                        <a:rPr lang="es-EC" sz="1600" baseline="0" dirty="0" smtClean="0"/>
                        <a:t>de motor AC de 220V</a:t>
                      </a:r>
                      <a:endParaRPr lang="es-EC" sz="1600" dirty="0"/>
                    </a:p>
                  </a:txBody>
                  <a:tcPr anchor="ctr"/>
                </a:tc>
                <a:tc>
                  <a:txBody>
                    <a:bodyPr/>
                    <a:lstStyle/>
                    <a:p>
                      <a:pPr algn="ctr"/>
                      <a:r>
                        <a:rPr lang="es-EC" sz="1600" dirty="0" smtClean="0"/>
                        <a:t>Motor</a:t>
                      </a:r>
                      <a:r>
                        <a:rPr lang="es-EC" sz="1600" baseline="0" dirty="0" smtClean="0"/>
                        <a:t> </a:t>
                      </a:r>
                      <a:r>
                        <a:rPr lang="es-EC" sz="1600" baseline="0" dirty="0" smtClean="0"/>
                        <a:t>funciona sin presentar resistencia ni ruidos </a:t>
                      </a:r>
                      <a:endParaRPr lang="es-EC" sz="1600" dirty="0"/>
                    </a:p>
                  </a:txBody>
                  <a:tcPr anchor="ctr"/>
                </a:tc>
              </a:tr>
              <a:tr h="1889677">
                <a:tc>
                  <a:txBody>
                    <a:bodyPr/>
                    <a:lstStyle/>
                    <a:p>
                      <a:pPr algn="ctr"/>
                      <a:r>
                        <a:rPr lang="es-EC" sz="1200" dirty="0" smtClean="0">
                          <a:effectLst>
                            <a:outerShdw blurRad="38100" dist="38100" dir="2700000" algn="tl">
                              <a:srgbClr val="000000">
                                <a:alpha val="43137"/>
                              </a:srgbClr>
                            </a:outerShdw>
                          </a:effectLst>
                        </a:rPr>
                        <a:t>BANDAS DE TRANSMISIÓN</a:t>
                      </a:r>
                      <a:r>
                        <a:rPr lang="es-EC" sz="1200" baseline="0" dirty="0" smtClean="0">
                          <a:effectLst>
                            <a:outerShdw blurRad="38100" dist="38100" dir="2700000" algn="tl">
                              <a:srgbClr val="000000">
                                <a:alpha val="43137"/>
                              </a:srgbClr>
                            </a:outerShdw>
                          </a:effectLst>
                        </a:rPr>
                        <a:t> DEL MOTOR DEL HUSILLO </a:t>
                      </a:r>
                      <a:endParaRPr lang="es-EC" sz="1200" dirty="0" smtClean="0">
                        <a:effectLst>
                          <a:outerShdw blurRad="38100" dist="38100" dir="2700000" algn="tl">
                            <a:srgbClr val="000000">
                              <a:alpha val="43137"/>
                            </a:srgbClr>
                          </a:outerShdw>
                        </a:effectLst>
                      </a:endParaRPr>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smtClean="0"/>
                    </a:p>
                    <a:p>
                      <a:pPr algn="ctr"/>
                      <a:endParaRPr lang="es-EC" sz="1600" dirty="0"/>
                    </a:p>
                  </a:txBody>
                  <a:tcPr anchor="ctr"/>
                </a:tc>
                <a:tc>
                  <a:txBody>
                    <a:bodyPr/>
                    <a:lstStyle/>
                    <a:p>
                      <a:pPr algn="ctr"/>
                      <a:r>
                        <a:rPr lang="es-EC" sz="1600" dirty="0" smtClean="0"/>
                        <a:t>Inspección</a:t>
                      </a:r>
                      <a:r>
                        <a:rPr lang="es-EC" sz="1600" baseline="0" dirty="0" smtClean="0"/>
                        <a:t> </a:t>
                      </a:r>
                      <a:r>
                        <a:rPr lang="es-EC" sz="1600" baseline="0" dirty="0" smtClean="0"/>
                        <a:t>visual y movimiento manual de una de las poleas </a:t>
                      </a:r>
                      <a:endParaRPr lang="es-EC" sz="1600" dirty="0"/>
                    </a:p>
                  </a:txBody>
                  <a:tcPr anchor="ctr"/>
                </a:tc>
                <a:tc>
                  <a:txBody>
                    <a:bodyPr/>
                    <a:lstStyle/>
                    <a:p>
                      <a:pPr algn="ctr"/>
                      <a:r>
                        <a:rPr lang="es-EC" sz="1600" dirty="0" smtClean="0"/>
                        <a:t>No </a:t>
                      </a:r>
                      <a:r>
                        <a:rPr lang="es-EC" sz="1600" dirty="0" smtClean="0"/>
                        <a:t>presenta grietas</a:t>
                      </a:r>
                    </a:p>
                    <a:p>
                      <a:pPr algn="ctr"/>
                      <a:r>
                        <a:rPr lang="es-EC" sz="1600" dirty="0" smtClean="0"/>
                        <a:t>No presenta roturas</a:t>
                      </a:r>
                    </a:p>
                    <a:p>
                      <a:pPr algn="ctr"/>
                      <a:r>
                        <a:rPr lang="es-EC" sz="1600" baseline="0" dirty="0" smtClean="0"/>
                        <a:t>Deslizamiento de polea conducida antes de empezar movimiento 0° </a:t>
                      </a:r>
                      <a:endParaRPr lang="es-EC" sz="1600" dirty="0"/>
                    </a:p>
                  </a:txBody>
                  <a:tcPr anchor="ctr"/>
                </a:tc>
              </a:tr>
            </a:tbl>
          </a:graphicData>
        </a:graphic>
      </p:graphicFrame>
      <p:pic>
        <p:nvPicPr>
          <p:cNvPr id="6" name="Picture 2"/>
          <p:cNvPicPr>
            <a:picLocks noChangeAspect="1" noChangeArrowheads="1"/>
          </p:cNvPicPr>
          <p:nvPr/>
        </p:nvPicPr>
        <p:blipFill>
          <a:blip r:embed="rId3" cstate="print"/>
          <a:srcRect l="23648" t="17555" r="28401" b="12842"/>
          <a:stretch>
            <a:fillRect/>
          </a:stretch>
        </p:blipFill>
        <p:spPr bwMode="auto">
          <a:xfrm>
            <a:off x="2188460" y="1561717"/>
            <a:ext cx="1656184" cy="1345315"/>
          </a:xfrm>
          <a:prstGeom prst="rect">
            <a:avLst/>
          </a:prstGeom>
          <a:noFill/>
          <a:ln w="9525">
            <a:noFill/>
            <a:miter lim="800000"/>
            <a:headEnd/>
            <a:tailEnd/>
          </a:ln>
        </p:spPr>
      </p:pic>
      <p:pic>
        <p:nvPicPr>
          <p:cNvPr id="7" name="Imagen 8" descr="D:\BackUp\10mo\Diseno_MEcatronico\torno cnc fotos\02052011075.jpg"/>
          <p:cNvPicPr>
            <a:picLocks noChangeAspect="1" noChangeArrowheads="1"/>
          </p:cNvPicPr>
          <p:nvPr/>
        </p:nvPicPr>
        <p:blipFill>
          <a:blip r:embed="rId4" cstate="print"/>
          <a:srcRect l="19377" t="16049" r="21138" b="12387"/>
          <a:stretch>
            <a:fillRect/>
          </a:stretch>
        </p:blipFill>
        <p:spPr bwMode="auto">
          <a:xfrm>
            <a:off x="4037017" y="1561717"/>
            <a:ext cx="1584176" cy="1428467"/>
          </a:xfrm>
          <a:prstGeom prst="rect">
            <a:avLst/>
          </a:prstGeom>
          <a:noFill/>
          <a:ln w="9525">
            <a:noFill/>
            <a:miter lim="800000"/>
            <a:headEnd/>
            <a:tailEnd/>
          </a:ln>
        </p:spPr>
      </p:pic>
      <p:pic>
        <p:nvPicPr>
          <p:cNvPr id="8" name="Imagen 11" descr="D:\BackUp\10mo\Diseno_MEcatronico\torno cnc fotos\02052011088.jpg"/>
          <p:cNvPicPr>
            <a:picLocks noChangeAspect="1" noChangeArrowheads="1"/>
          </p:cNvPicPr>
          <p:nvPr/>
        </p:nvPicPr>
        <p:blipFill>
          <a:blip r:embed="rId5" cstate="print"/>
          <a:srcRect/>
          <a:stretch>
            <a:fillRect/>
          </a:stretch>
        </p:blipFill>
        <p:spPr bwMode="auto">
          <a:xfrm>
            <a:off x="2985104" y="3825519"/>
            <a:ext cx="2001011" cy="1501354"/>
          </a:xfrm>
          <a:prstGeom prst="rect">
            <a:avLst/>
          </a:prstGeom>
          <a:noFill/>
          <a:ln w="9525">
            <a:noFill/>
            <a:miter lim="800000"/>
            <a:headEnd/>
            <a:tailEnd/>
          </a:ln>
        </p:spPr>
      </p:pic>
    </p:spTree>
    <p:extLst>
      <p:ext uri="{BB962C8B-B14F-4D97-AF65-F5344CB8AC3E}">
        <p14:creationId xmlns:p14="http://schemas.microsoft.com/office/powerpoint/2010/main" val="371110508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3121</Words>
  <Application>Microsoft Office PowerPoint</Application>
  <PresentationFormat>Panorámica</PresentationFormat>
  <Paragraphs>590</Paragraphs>
  <Slides>80</Slides>
  <Notes>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80</vt:i4>
      </vt:variant>
    </vt:vector>
  </HeadingPairs>
  <TitlesOfParts>
    <vt:vector size="87" baseType="lpstr">
      <vt:lpstr>Arial</vt:lpstr>
      <vt:lpstr>Calibri</vt:lpstr>
      <vt:lpstr>Calibri Light</vt:lpstr>
      <vt:lpstr>Cambria Math</vt:lpstr>
      <vt:lpstr>Symbol</vt:lpstr>
      <vt:lpstr>Times New Roman</vt:lpstr>
      <vt:lpstr>Tema de Office</vt:lpstr>
      <vt:lpstr>Presentación de PowerPoint</vt:lpstr>
      <vt:lpstr>TEMAS A TRATAR</vt:lpstr>
      <vt:lpstr>INTRODUCCIÓN</vt:lpstr>
      <vt:lpstr>ALCANCE</vt:lpstr>
      <vt:lpstr>Presentación de PowerPoint</vt:lpstr>
      <vt:lpstr>OBJETIVOS</vt:lpstr>
      <vt:lpstr>ANÁLISIS DEL TORNO NCL2000</vt:lpstr>
      <vt:lpstr>Presentación de PowerPoint</vt:lpstr>
      <vt:lpstr>Presentación de PowerPoint</vt:lpstr>
      <vt:lpstr>Presentación de PowerPoint</vt:lpstr>
      <vt:lpstr>Presentación de PowerPoint</vt:lpstr>
      <vt:lpstr>Presentación de PowerPoint</vt:lpstr>
      <vt:lpstr>DETERMINACIÓN DE MATERIALES</vt:lpstr>
      <vt:lpstr>Presentación de PowerPoint</vt:lpstr>
      <vt:lpstr>ANÁLISIS DE LA ESTRUCTURA DE LA MÁQUINA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TORNILLO DE FUERZA CARRO PORTAHERRAMIENTAS</vt:lpstr>
      <vt:lpstr>SELECCIÓN DE MOTORES</vt:lpstr>
      <vt:lpstr>Presentación de PowerPoint</vt:lpstr>
      <vt:lpstr>Presentación de PowerPoint</vt:lpstr>
      <vt:lpstr>Presentación de PowerPoint</vt:lpstr>
      <vt:lpstr>Presentación de PowerPoint</vt:lpstr>
      <vt:lpstr>Presentación de PowerPoint</vt:lpstr>
      <vt:lpstr>REDISEÑO DE CABEZAL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SELECCIÓN DEL SISTEMA DE CONTROL</vt:lpstr>
      <vt:lpstr>Presentación de PowerPoint</vt:lpstr>
      <vt:lpstr>Presentación de PowerPoint</vt:lpstr>
      <vt:lpstr>SELECCIÓN DE PLATAFORMA PARA PC</vt:lpstr>
      <vt:lpstr>MONTAJE Y CALIBRACIÓN DE NUEVOS ELEMENTOS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PRUEBAS Y RESULTADOS</vt:lpstr>
      <vt:lpstr>PRUEBAS DIMENSIONALES DE LA MÁQUINA</vt:lpstr>
      <vt:lpstr>Presentación de PowerPoint</vt:lpstr>
      <vt:lpstr>Presentación de PowerPoint</vt:lpstr>
      <vt:lpstr>Presentación de PowerPoint</vt:lpstr>
      <vt:lpstr>Presentación de PowerPoint</vt:lpstr>
      <vt:lpstr>Presentación de PowerPoint</vt:lpstr>
      <vt:lpstr>PRUEBAS FUNCIONALES DE LA MÁQUINA</vt:lpstr>
      <vt:lpstr>Presentación de PowerPoint</vt:lpstr>
      <vt:lpstr>Presentación de PowerPoint</vt:lpstr>
      <vt:lpstr>PRUEBAS ELÉCTRICAS Y ELECTRÓNICAS DE LA MÁQUINA</vt:lpstr>
      <vt:lpstr>Presentación de PowerPoint</vt:lpstr>
      <vt:lpstr>CONCLUSIONES Y RECOMENDACIONES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JuanSe</dc:creator>
  <cp:lastModifiedBy>JuanSe</cp:lastModifiedBy>
  <cp:revision>44</cp:revision>
  <dcterms:created xsi:type="dcterms:W3CDTF">2015-01-05T04:31:15Z</dcterms:created>
  <dcterms:modified xsi:type="dcterms:W3CDTF">2015-01-06T23:00:51Z</dcterms:modified>
</cp:coreProperties>
</file>