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0" r:id="rId7"/>
    <p:sldId id="295" r:id="rId8"/>
    <p:sldId id="262" r:id="rId9"/>
    <p:sldId id="264" r:id="rId10"/>
    <p:sldId id="296" r:id="rId11"/>
    <p:sldId id="297" r:id="rId12"/>
    <p:sldId id="298" r:id="rId13"/>
    <p:sldId id="299" r:id="rId14"/>
    <p:sldId id="300" r:id="rId15"/>
    <p:sldId id="303" r:id="rId16"/>
    <p:sldId id="292" r:id="rId17"/>
    <p:sldId id="276" r:id="rId18"/>
    <p:sldId id="293" r:id="rId19"/>
    <p:sldId id="277" r:id="rId20"/>
    <p:sldId id="278" r:id="rId21"/>
    <p:sldId id="284" r:id="rId22"/>
    <p:sldId id="286" r:id="rId23"/>
    <p:sldId id="288" r:id="rId24"/>
    <p:sldId id="287" r:id="rId25"/>
    <p:sldId id="291" r:id="rId26"/>
  </p:sldIdLst>
  <p:sldSz cx="12192000" cy="6858000"/>
  <p:notesSz cx="6797675" cy="992822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89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4" d="100"/>
          <a:sy n="64" d="100"/>
        </p:scale>
        <p:origin x="978"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alvegpr\Documents\Libro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alvegpr\Documents\Libro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alvegpr\Documents\Libro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alvegpr\Documents\Libro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b="1" dirty="0"/>
              <a:t>BACKTESTING</a:t>
            </a:r>
            <a:r>
              <a:rPr lang="es-EC" b="1" baseline="0" dirty="0"/>
              <a:t> AÑO 2010</a:t>
            </a:r>
            <a:endParaRPr lang="es-EC"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Hoja1!$T$2</c:f>
              <c:strCache>
                <c:ptCount val="1"/>
                <c:pt idx="0">
                  <c:v>Provisión empresa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Hoja1!$S$3:$S$12</c:f>
              <c:strCache>
                <c:ptCount val="10"/>
                <c:pt idx="0">
                  <c:v>Marzo.2010</c:v>
                </c:pt>
                <c:pt idx="1">
                  <c:v>Abril.2010</c:v>
                </c:pt>
                <c:pt idx="2">
                  <c:v>Mayo.2010</c:v>
                </c:pt>
                <c:pt idx="3">
                  <c:v>Junio.2010</c:v>
                </c:pt>
                <c:pt idx="4">
                  <c:v>Julio.2010</c:v>
                </c:pt>
                <c:pt idx="5">
                  <c:v>Agosto.2010</c:v>
                </c:pt>
                <c:pt idx="6">
                  <c:v>Septiembre.2010</c:v>
                </c:pt>
                <c:pt idx="7">
                  <c:v>Octubre.2010</c:v>
                </c:pt>
                <c:pt idx="8">
                  <c:v>Noviembre.2010</c:v>
                </c:pt>
                <c:pt idx="9">
                  <c:v>Diciembre.2010</c:v>
                </c:pt>
              </c:strCache>
            </c:strRef>
          </c:cat>
          <c:val>
            <c:numRef>
              <c:f>Hoja1!$T$3:$T$12</c:f>
              <c:numCache>
                <c:formatCode>#,##0</c:formatCode>
                <c:ptCount val="10"/>
                <c:pt idx="0">
                  <c:v>6053.73</c:v>
                </c:pt>
                <c:pt idx="1">
                  <c:v>3546.01</c:v>
                </c:pt>
                <c:pt idx="2">
                  <c:v>1281</c:v>
                </c:pt>
                <c:pt idx="3">
                  <c:v>4654.8</c:v>
                </c:pt>
                <c:pt idx="4">
                  <c:v>4355.96</c:v>
                </c:pt>
                <c:pt idx="5">
                  <c:v>3036.57</c:v>
                </c:pt>
                <c:pt idx="6">
                  <c:v>3036.57</c:v>
                </c:pt>
                <c:pt idx="7">
                  <c:v>3036.57</c:v>
                </c:pt>
                <c:pt idx="8">
                  <c:v>3036.57</c:v>
                </c:pt>
                <c:pt idx="9">
                  <c:v>3036.57</c:v>
                </c:pt>
              </c:numCache>
            </c:numRef>
          </c:val>
          <c:smooth val="0"/>
        </c:ser>
        <c:ser>
          <c:idx val="1"/>
          <c:order val="1"/>
          <c:tx>
            <c:strRef>
              <c:f>Hoja1!$U$2</c:f>
              <c:strCache>
                <c:ptCount val="1"/>
                <c:pt idx="0">
                  <c:v>Pérdida Esperada</c:v>
                </c:pt>
              </c:strCache>
            </c:strRef>
          </c:tx>
          <c:spPr>
            <a:ln w="28575" cap="rnd">
              <a:solidFill>
                <a:srgbClr val="FF0000"/>
              </a:solidFill>
              <a:round/>
            </a:ln>
            <a:effectLst/>
          </c:spPr>
          <c:marker>
            <c:symbol val="circle"/>
            <c:size val="5"/>
            <c:spPr>
              <a:solidFill>
                <a:schemeClr val="accent2"/>
              </a:solidFill>
              <a:ln w="9525">
                <a:solidFill>
                  <a:srgbClr val="FF0000"/>
                </a:solidFill>
              </a:ln>
              <a:effectLst/>
            </c:spPr>
          </c:marker>
          <c:cat>
            <c:strRef>
              <c:f>Hoja1!$S$3:$S$12</c:f>
              <c:strCache>
                <c:ptCount val="10"/>
                <c:pt idx="0">
                  <c:v>Marzo.2010</c:v>
                </c:pt>
                <c:pt idx="1">
                  <c:v>Abril.2010</c:v>
                </c:pt>
                <c:pt idx="2">
                  <c:v>Mayo.2010</c:v>
                </c:pt>
                <c:pt idx="3">
                  <c:v>Junio.2010</c:v>
                </c:pt>
                <c:pt idx="4">
                  <c:v>Julio.2010</c:v>
                </c:pt>
                <c:pt idx="5">
                  <c:v>Agosto.2010</c:v>
                </c:pt>
                <c:pt idx="6">
                  <c:v>Septiembre.2010</c:v>
                </c:pt>
                <c:pt idx="7">
                  <c:v>Octubre.2010</c:v>
                </c:pt>
                <c:pt idx="8">
                  <c:v>Noviembre.2010</c:v>
                </c:pt>
                <c:pt idx="9">
                  <c:v>Diciembre.2010</c:v>
                </c:pt>
              </c:strCache>
            </c:strRef>
          </c:cat>
          <c:val>
            <c:numRef>
              <c:f>Hoja1!$U$3:$U$12</c:f>
              <c:numCache>
                <c:formatCode>0</c:formatCode>
                <c:ptCount val="10"/>
                <c:pt idx="0">
                  <c:v>391.38547954910115</c:v>
                </c:pt>
                <c:pt idx="1">
                  <c:v>230.01312104814804</c:v>
                </c:pt>
                <c:pt idx="2">
                  <c:v>134.77150240309732</c:v>
                </c:pt>
                <c:pt idx="3">
                  <c:v>1587.3801067337458</c:v>
                </c:pt>
                <c:pt idx="4">
                  <c:v>1394.897043867835</c:v>
                </c:pt>
                <c:pt idx="5">
                  <c:v>1291.3226514457538</c:v>
                </c:pt>
                <c:pt idx="6">
                  <c:v>652.74951004505726</c:v>
                </c:pt>
                <c:pt idx="7">
                  <c:v>486.2191073990827</c:v>
                </c:pt>
                <c:pt idx="8">
                  <c:v>1413.9609593852147</c:v>
                </c:pt>
                <c:pt idx="9">
                  <c:v>951.83091692937262</c:v>
                </c:pt>
              </c:numCache>
            </c:numRef>
          </c:val>
          <c:smooth val="0"/>
        </c:ser>
        <c:ser>
          <c:idx val="2"/>
          <c:order val="2"/>
          <c:tx>
            <c:strRef>
              <c:f>Hoja1!$V$2</c:f>
              <c:strCache>
                <c:ptCount val="1"/>
                <c:pt idx="0">
                  <c:v>Cartera a ser castigada</c:v>
                </c:pt>
              </c:strCache>
            </c:strRef>
          </c:tx>
          <c:spPr>
            <a:ln w="28575" cap="rnd">
              <a:solidFill>
                <a:srgbClr val="0070C0"/>
              </a:solidFill>
              <a:round/>
            </a:ln>
            <a:effectLst/>
          </c:spPr>
          <c:marker>
            <c:symbol val="none"/>
          </c:marker>
          <c:cat>
            <c:strRef>
              <c:f>Hoja1!$S$3:$S$12</c:f>
              <c:strCache>
                <c:ptCount val="10"/>
                <c:pt idx="0">
                  <c:v>Marzo.2010</c:v>
                </c:pt>
                <c:pt idx="1">
                  <c:v>Abril.2010</c:v>
                </c:pt>
                <c:pt idx="2">
                  <c:v>Mayo.2010</c:v>
                </c:pt>
                <c:pt idx="3">
                  <c:v>Junio.2010</c:v>
                </c:pt>
                <c:pt idx="4">
                  <c:v>Julio.2010</c:v>
                </c:pt>
                <c:pt idx="5">
                  <c:v>Agosto.2010</c:v>
                </c:pt>
                <c:pt idx="6">
                  <c:v>Septiembre.2010</c:v>
                </c:pt>
                <c:pt idx="7">
                  <c:v>Octubre.2010</c:v>
                </c:pt>
                <c:pt idx="8">
                  <c:v>Noviembre.2010</c:v>
                </c:pt>
                <c:pt idx="9">
                  <c:v>Diciembre.2010</c:v>
                </c:pt>
              </c:strCache>
            </c:strRef>
          </c:cat>
          <c:val>
            <c:numRef>
              <c:f>Hoja1!$V$3:$V$12</c:f>
              <c:numCache>
                <c:formatCode>0</c:formatCode>
                <c:ptCount val="10"/>
                <c:pt idx="0">
                  <c:v>469.60410000000002</c:v>
                </c:pt>
                <c:pt idx="1">
                  <c:v>326.42219999999998</c:v>
                </c:pt>
                <c:pt idx="2">
                  <c:v>284.45429999999999</c:v>
                </c:pt>
                <c:pt idx="3">
                  <c:v>308.75279999999998</c:v>
                </c:pt>
                <c:pt idx="4">
                  <c:v>361.41990000000004</c:v>
                </c:pt>
                <c:pt idx="5">
                  <c:v>312.87299999999999</c:v>
                </c:pt>
                <c:pt idx="6">
                  <c:v>273.29129999999998</c:v>
                </c:pt>
                <c:pt idx="7">
                  <c:v>273.29129999999998</c:v>
                </c:pt>
                <c:pt idx="8">
                  <c:v>273.29129999999998</c:v>
                </c:pt>
                <c:pt idx="9">
                  <c:v>273.29129999999998</c:v>
                </c:pt>
              </c:numCache>
            </c:numRef>
          </c:val>
          <c:smooth val="0"/>
        </c:ser>
        <c:dLbls>
          <c:showLegendKey val="0"/>
          <c:showVal val="0"/>
          <c:showCatName val="0"/>
          <c:showSerName val="0"/>
          <c:showPercent val="0"/>
          <c:showBubbleSize val="0"/>
        </c:dLbls>
        <c:marker val="1"/>
        <c:smooth val="0"/>
        <c:axId val="159274848"/>
        <c:axId val="160373960"/>
      </c:lineChart>
      <c:catAx>
        <c:axId val="15927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60373960"/>
        <c:crosses val="autoZero"/>
        <c:auto val="1"/>
        <c:lblAlgn val="ctr"/>
        <c:lblOffset val="100"/>
        <c:noMultiLvlLbl val="0"/>
      </c:catAx>
      <c:valAx>
        <c:axId val="160373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9274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b="1">
                <a:solidFill>
                  <a:sysClr val="windowText" lastClr="000000"/>
                </a:solidFill>
              </a:rPr>
              <a:t>BACKTESTING AÑO</a:t>
            </a:r>
            <a:r>
              <a:rPr lang="es-EC" b="1" baseline="0">
                <a:solidFill>
                  <a:sysClr val="windowText" lastClr="000000"/>
                </a:solidFill>
              </a:rPr>
              <a:t> 2011</a:t>
            </a:r>
            <a:endParaRPr lang="es-EC" b="1">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Hoja1!$T$15</c:f>
              <c:strCache>
                <c:ptCount val="1"/>
                <c:pt idx="0">
                  <c:v>Provisión empresa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Hoja1!$S$16:$S$27</c:f>
              <c:strCache>
                <c:ptCount val="12"/>
                <c:pt idx="0">
                  <c:v>Enero.2011</c:v>
                </c:pt>
                <c:pt idx="1">
                  <c:v>Febrero.2011</c:v>
                </c:pt>
                <c:pt idx="2">
                  <c:v>Marzo.2011</c:v>
                </c:pt>
                <c:pt idx="3">
                  <c:v>Abril.2011</c:v>
                </c:pt>
                <c:pt idx="4">
                  <c:v>Mayo.2011</c:v>
                </c:pt>
                <c:pt idx="5">
                  <c:v>Junio.2011</c:v>
                </c:pt>
                <c:pt idx="6">
                  <c:v>Julio.2011</c:v>
                </c:pt>
                <c:pt idx="7">
                  <c:v>Agosto.2011</c:v>
                </c:pt>
                <c:pt idx="8">
                  <c:v>Septiembre.2011</c:v>
                </c:pt>
                <c:pt idx="9">
                  <c:v>Octubre.2011</c:v>
                </c:pt>
                <c:pt idx="10">
                  <c:v>Noviembre.2011</c:v>
                </c:pt>
                <c:pt idx="11">
                  <c:v>Diciembre.2011</c:v>
                </c:pt>
              </c:strCache>
            </c:strRef>
          </c:cat>
          <c:val>
            <c:numRef>
              <c:f>Hoja1!$T$16:$T$27</c:f>
              <c:numCache>
                <c:formatCode>#,##0</c:formatCode>
                <c:ptCount val="12"/>
                <c:pt idx="0">
                  <c:v>3953.96</c:v>
                </c:pt>
                <c:pt idx="1">
                  <c:v>5697.33</c:v>
                </c:pt>
                <c:pt idx="2">
                  <c:v>6977.33</c:v>
                </c:pt>
                <c:pt idx="3">
                  <c:v>5286.33</c:v>
                </c:pt>
                <c:pt idx="4">
                  <c:v>4134</c:v>
                </c:pt>
                <c:pt idx="5">
                  <c:v>4134</c:v>
                </c:pt>
                <c:pt idx="6">
                  <c:v>5288</c:v>
                </c:pt>
                <c:pt idx="7">
                  <c:v>4654</c:v>
                </c:pt>
                <c:pt idx="8">
                  <c:v>4195</c:v>
                </c:pt>
                <c:pt idx="9">
                  <c:v>3789</c:v>
                </c:pt>
                <c:pt idx="10">
                  <c:v>3765</c:v>
                </c:pt>
                <c:pt idx="11">
                  <c:v>3765</c:v>
                </c:pt>
              </c:numCache>
            </c:numRef>
          </c:val>
          <c:smooth val="0"/>
        </c:ser>
        <c:ser>
          <c:idx val="1"/>
          <c:order val="1"/>
          <c:tx>
            <c:strRef>
              <c:f>Hoja1!$U$15</c:f>
              <c:strCache>
                <c:ptCount val="1"/>
                <c:pt idx="0">
                  <c:v>Pérdida Esperada</c:v>
                </c:pt>
              </c:strCache>
            </c:strRef>
          </c:tx>
          <c:spPr>
            <a:ln w="28575" cap="rnd">
              <a:solidFill>
                <a:srgbClr val="FF0000"/>
              </a:solidFill>
              <a:round/>
            </a:ln>
            <a:effectLst/>
          </c:spPr>
          <c:marker>
            <c:symbol val="circle"/>
            <c:size val="5"/>
            <c:spPr>
              <a:solidFill>
                <a:schemeClr val="accent2"/>
              </a:solidFill>
              <a:ln w="9525">
                <a:solidFill>
                  <a:srgbClr val="FF0000"/>
                </a:solidFill>
              </a:ln>
              <a:effectLst/>
            </c:spPr>
          </c:marker>
          <c:cat>
            <c:strRef>
              <c:f>Hoja1!$S$16:$S$27</c:f>
              <c:strCache>
                <c:ptCount val="12"/>
                <c:pt idx="0">
                  <c:v>Enero.2011</c:v>
                </c:pt>
                <c:pt idx="1">
                  <c:v>Febrero.2011</c:v>
                </c:pt>
                <c:pt idx="2">
                  <c:v>Marzo.2011</c:v>
                </c:pt>
                <c:pt idx="3">
                  <c:v>Abril.2011</c:v>
                </c:pt>
                <c:pt idx="4">
                  <c:v>Mayo.2011</c:v>
                </c:pt>
                <c:pt idx="5">
                  <c:v>Junio.2011</c:v>
                </c:pt>
                <c:pt idx="6">
                  <c:v>Julio.2011</c:v>
                </c:pt>
                <c:pt idx="7">
                  <c:v>Agosto.2011</c:v>
                </c:pt>
                <c:pt idx="8">
                  <c:v>Septiembre.2011</c:v>
                </c:pt>
                <c:pt idx="9">
                  <c:v>Octubre.2011</c:v>
                </c:pt>
                <c:pt idx="10">
                  <c:v>Noviembre.2011</c:v>
                </c:pt>
                <c:pt idx="11">
                  <c:v>Diciembre.2011</c:v>
                </c:pt>
              </c:strCache>
            </c:strRef>
          </c:cat>
          <c:val>
            <c:numRef>
              <c:f>Hoja1!$U$16:$U$27</c:f>
              <c:numCache>
                <c:formatCode>0</c:formatCode>
                <c:ptCount val="12"/>
                <c:pt idx="0">
                  <c:v>839.75937634499064</c:v>
                </c:pt>
                <c:pt idx="1">
                  <c:v>708.29156301180956</c:v>
                </c:pt>
                <c:pt idx="2">
                  <c:v>276.55572830982641</c:v>
                </c:pt>
                <c:pt idx="3">
                  <c:v>168.81490535778332</c:v>
                </c:pt>
                <c:pt idx="4">
                  <c:v>178.63009082156603</c:v>
                </c:pt>
                <c:pt idx="5">
                  <c:v>3109.568744924251</c:v>
                </c:pt>
                <c:pt idx="6">
                  <c:v>2566.8644119799128</c:v>
                </c:pt>
                <c:pt idx="7">
                  <c:v>432.10766863374744</c:v>
                </c:pt>
                <c:pt idx="8">
                  <c:v>462.98795557804124</c:v>
                </c:pt>
                <c:pt idx="9">
                  <c:v>310.34608455142575</c:v>
                </c:pt>
                <c:pt idx="10">
                  <c:v>1867.113475342338</c:v>
                </c:pt>
                <c:pt idx="11">
                  <c:v>835.26804181942794</c:v>
                </c:pt>
              </c:numCache>
            </c:numRef>
          </c:val>
          <c:smooth val="0"/>
        </c:ser>
        <c:ser>
          <c:idx val="2"/>
          <c:order val="2"/>
          <c:tx>
            <c:strRef>
              <c:f>Hoja1!$V$15</c:f>
              <c:strCache>
                <c:ptCount val="1"/>
                <c:pt idx="0">
                  <c:v>Cartera a ser castigada</c:v>
                </c:pt>
              </c:strCache>
            </c:strRef>
          </c:tx>
          <c:spPr>
            <a:ln w="28575" cap="rnd">
              <a:solidFill>
                <a:srgbClr val="0070C0"/>
              </a:solidFill>
              <a:round/>
            </a:ln>
            <a:effectLst/>
          </c:spPr>
          <c:marker>
            <c:symbol val="none"/>
          </c:marker>
          <c:cat>
            <c:strRef>
              <c:f>Hoja1!$S$16:$S$27</c:f>
              <c:strCache>
                <c:ptCount val="12"/>
                <c:pt idx="0">
                  <c:v>Enero.2011</c:v>
                </c:pt>
                <c:pt idx="1">
                  <c:v>Febrero.2011</c:v>
                </c:pt>
                <c:pt idx="2">
                  <c:v>Marzo.2011</c:v>
                </c:pt>
                <c:pt idx="3">
                  <c:v>Abril.2011</c:v>
                </c:pt>
                <c:pt idx="4">
                  <c:v>Mayo.2011</c:v>
                </c:pt>
                <c:pt idx="5">
                  <c:v>Junio.2011</c:v>
                </c:pt>
                <c:pt idx="6">
                  <c:v>Julio.2011</c:v>
                </c:pt>
                <c:pt idx="7">
                  <c:v>Agosto.2011</c:v>
                </c:pt>
                <c:pt idx="8">
                  <c:v>Septiembre.2011</c:v>
                </c:pt>
                <c:pt idx="9">
                  <c:v>Octubre.2011</c:v>
                </c:pt>
                <c:pt idx="10">
                  <c:v>Noviembre.2011</c:v>
                </c:pt>
                <c:pt idx="11">
                  <c:v>Diciembre.2011</c:v>
                </c:pt>
              </c:strCache>
            </c:strRef>
          </c:cat>
          <c:val>
            <c:numRef>
              <c:f>Hoja1!$V$16:$V$27</c:f>
              <c:numCache>
                <c:formatCode>0</c:formatCode>
                <c:ptCount val="12"/>
                <c:pt idx="0">
                  <c:v>300.81299999999999</c:v>
                </c:pt>
                <c:pt idx="1">
                  <c:v>380.63580000000002</c:v>
                </c:pt>
                <c:pt idx="2">
                  <c:v>498.85860000000002</c:v>
                </c:pt>
                <c:pt idx="3">
                  <c:v>538.8297</c:v>
                </c:pt>
                <c:pt idx="4">
                  <c:v>491.92979999999994</c:v>
                </c:pt>
                <c:pt idx="5">
                  <c:v>406.62989999999996</c:v>
                </c:pt>
                <c:pt idx="6">
                  <c:v>406.68</c:v>
                </c:pt>
                <c:pt idx="7">
                  <c:v>422.28</c:v>
                </c:pt>
                <c:pt idx="8">
                  <c:v>424.10999999999996</c:v>
                </c:pt>
                <c:pt idx="9">
                  <c:v>379.14000000000004</c:v>
                </c:pt>
                <c:pt idx="10">
                  <c:v>352.46999999999997</c:v>
                </c:pt>
                <c:pt idx="11">
                  <c:v>339.56999999999994</c:v>
                </c:pt>
              </c:numCache>
            </c:numRef>
          </c:val>
          <c:smooth val="0"/>
        </c:ser>
        <c:dLbls>
          <c:showLegendKey val="0"/>
          <c:showVal val="0"/>
          <c:showCatName val="0"/>
          <c:showSerName val="0"/>
          <c:showPercent val="0"/>
          <c:showBubbleSize val="0"/>
        </c:dLbls>
        <c:marker val="1"/>
        <c:smooth val="0"/>
        <c:axId val="160187440"/>
        <c:axId val="159998712"/>
      </c:lineChart>
      <c:catAx>
        <c:axId val="16018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59998712"/>
        <c:crosses val="autoZero"/>
        <c:auto val="1"/>
        <c:lblAlgn val="ctr"/>
        <c:lblOffset val="100"/>
        <c:noMultiLvlLbl val="0"/>
      </c:catAx>
      <c:valAx>
        <c:axId val="159998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60187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b="1">
                <a:solidFill>
                  <a:sysClr val="windowText" lastClr="000000"/>
                </a:solidFill>
              </a:rPr>
              <a:t>BACKTESTING AÑO 2012</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Hoja1!$T$30</c:f>
              <c:strCache>
                <c:ptCount val="1"/>
                <c:pt idx="0">
                  <c:v>Provisión empresa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Hoja1!$S$31:$S$42</c:f>
              <c:strCache>
                <c:ptCount val="12"/>
                <c:pt idx="0">
                  <c:v>Enero.2012</c:v>
                </c:pt>
                <c:pt idx="1">
                  <c:v>Febrero.2012</c:v>
                </c:pt>
                <c:pt idx="2">
                  <c:v>Marzo.2012</c:v>
                </c:pt>
                <c:pt idx="3">
                  <c:v>Abril.2012</c:v>
                </c:pt>
                <c:pt idx="4">
                  <c:v>Mayo.2012</c:v>
                </c:pt>
                <c:pt idx="5">
                  <c:v>Junio.2012</c:v>
                </c:pt>
                <c:pt idx="6">
                  <c:v>Julio.2012</c:v>
                </c:pt>
                <c:pt idx="7">
                  <c:v>Agosto.2012</c:v>
                </c:pt>
                <c:pt idx="8">
                  <c:v>Septiembre.2012</c:v>
                </c:pt>
                <c:pt idx="9">
                  <c:v>Octubre.2012</c:v>
                </c:pt>
                <c:pt idx="10">
                  <c:v>Noviembre.2012</c:v>
                </c:pt>
                <c:pt idx="11">
                  <c:v>Diciembre.2012</c:v>
                </c:pt>
              </c:strCache>
            </c:strRef>
          </c:cat>
          <c:val>
            <c:numRef>
              <c:f>Hoja1!$T$31:$T$42</c:f>
              <c:numCache>
                <c:formatCode>#,##0</c:formatCode>
                <c:ptCount val="12"/>
                <c:pt idx="0">
                  <c:v>6475</c:v>
                </c:pt>
                <c:pt idx="1">
                  <c:v>6475</c:v>
                </c:pt>
                <c:pt idx="2">
                  <c:v>6475</c:v>
                </c:pt>
                <c:pt idx="3">
                  <c:v>6475</c:v>
                </c:pt>
                <c:pt idx="4">
                  <c:v>6475</c:v>
                </c:pt>
                <c:pt idx="5">
                  <c:v>6475</c:v>
                </c:pt>
                <c:pt idx="6">
                  <c:v>6475</c:v>
                </c:pt>
                <c:pt idx="7">
                  <c:v>6475</c:v>
                </c:pt>
                <c:pt idx="8">
                  <c:v>6475</c:v>
                </c:pt>
                <c:pt idx="9">
                  <c:v>6475</c:v>
                </c:pt>
                <c:pt idx="10">
                  <c:v>6475</c:v>
                </c:pt>
                <c:pt idx="11">
                  <c:v>6475</c:v>
                </c:pt>
              </c:numCache>
            </c:numRef>
          </c:val>
          <c:smooth val="0"/>
        </c:ser>
        <c:ser>
          <c:idx val="1"/>
          <c:order val="1"/>
          <c:tx>
            <c:strRef>
              <c:f>Hoja1!$U$30</c:f>
              <c:strCache>
                <c:ptCount val="1"/>
                <c:pt idx="0">
                  <c:v>Pérdida Esperada</c:v>
                </c:pt>
              </c:strCache>
            </c:strRef>
          </c:tx>
          <c:spPr>
            <a:ln w="28575" cap="rnd">
              <a:solidFill>
                <a:srgbClr val="FF0000"/>
              </a:solidFill>
              <a:round/>
            </a:ln>
            <a:effectLst/>
          </c:spPr>
          <c:marker>
            <c:symbol val="circle"/>
            <c:size val="5"/>
            <c:spPr>
              <a:solidFill>
                <a:schemeClr val="accent2"/>
              </a:solidFill>
              <a:ln w="9525">
                <a:solidFill>
                  <a:srgbClr val="FF0000"/>
                </a:solidFill>
              </a:ln>
              <a:effectLst/>
            </c:spPr>
          </c:marker>
          <c:cat>
            <c:strRef>
              <c:f>Hoja1!$S$31:$S$42</c:f>
              <c:strCache>
                <c:ptCount val="12"/>
                <c:pt idx="0">
                  <c:v>Enero.2012</c:v>
                </c:pt>
                <c:pt idx="1">
                  <c:v>Febrero.2012</c:v>
                </c:pt>
                <c:pt idx="2">
                  <c:v>Marzo.2012</c:v>
                </c:pt>
                <c:pt idx="3">
                  <c:v>Abril.2012</c:v>
                </c:pt>
                <c:pt idx="4">
                  <c:v>Mayo.2012</c:v>
                </c:pt>
                <c:pt idx="5">
                  <c:v>Junio.2012</c:v>
                </c:pt>
                <c:pt idx="6">
                  <c:v>Julio.2012</c:v>
                </c:pt>
                <c:pt idx="7">
                  <c:v>Agosto.2012</c:v>
                </c:pt>
                <c:pt idx="8">
                  <c:v>Septiembre.2012</c:v>
                </c:pt>
                <c:pt idx="9">
                  <c:v>Octubre.2012</c:v>
                </c:pt>
                <c:pt idx="10">
                  <c:v>Noviembre.2012</c:v>
                </c:pt>
                <c:pt idx="11">
                  <c:v>Diciembre.2012</c:v>
                </c:pt>
              </c:strCache>
            </c:strRef>
          </c:cat>
          <c:val>
            <c:numRef>
              <c:f>Hoja1!$U$31:$U$42</c:f>
              <c:numCache>
                <c:formatCode>0</c:formatCode>
                <c:ptCount val="12"/>
                <c:pt idx="0">
                  <c:v>266.34585723849375</c:v>
                </c:pt>
                <c:pt idx="1">
                  <c:v>280.84824616730293</c:v>
                </c:pt>
                <c:pt idx="2">
                  <c:v>128.92633067361405</c:v>
                </c:pt>
                <c:pt idx="3">
                  <c:v>281.06516471720903</c:v>
                </c:pt>
                <c:pt idx="4">
                  <c:v>243.70062897474128</c:v>
                </c:pt>
                <c:pt idx="5">
                  <c:v>3245.8754174903697</c:v>
                </c:pt>
                <c:pt idx="6">
                  <c:v>1643.1075406929226</c:v>
                </c:pt>
                <c:pt idx="7">
                  <c:v>911.34958327142601</c:v>
                </c:pt>
                <c:pt idx="8">
                  <c:v>394.77205702228287</c:v>
                </c:pt>
                <c:pt idx="9">
                  <c:v>123.42978525854456</c:v>
                </c:pt>
                <c:pt idx="10">
                  <c:v>2335.6042240610591</c:v>
                </c:pt>
                <c:pt idx="11">
                  <c:v>3503.9860638484956</c:v>
                </c:pt>
              </c:numCache>
            </c:numRef>
          </c:val>
          <c:smooth val="0"/>
        </c:ser>
        <c:ser>
          <c:idx val="2"/>
          <c:order val="2"/>
          <c:tx>
            <c:strRef>
              <c:f>Hoja1!$V$30</c:f>
              <c:strCache>
                <c:ptCount val="1"/>
                <c:pt idx="0">
                  <c:v>Cartera a ser castigada</c:v>
                </c:pt>
              </c:strCache>
            </c:strRef>
          </c:tx>
          <c:spPr>
            <a:ln w="28575" cap="rnd">
              <a:solidFill>
                <a:srgbClr val="0070C0"/>
              </a:solidFill>
              <a:round/>
            </a:ln>
            <a:effectLst/>
          </c:spPr>
          <c:marker>
            <c:symbol val="none"/>
          </c:marker>
          <c:cat>
            <c:strRef>
              <c:f>Hoja1!$S$31:$S$42</c:f>
              <c:strCache>
                <c:ptCount val="12"/>
                <c:pt idx="0">
                  <c:v>Enero.2012</c:v>
                </c:pt>
                <c:pt idx="1">
                  <c:v>Febrero.2012</c:v>
                </c:pt>
                <c:pt idx="2">
                  <c:v>Marzo.2012</c:v>
                </c:pt>
                <c:pt idx="3">
                  <c:v>Abril.2012</c:v>
                </c:pt>
                <c:pt idx="4">
                  <c:v>Mayo.2012</c:v>
                </c:pt>
                <c:pt idx="5">
                  <c:v>Junio.2012</c:v>
                </c:pt>
                <c:pt idx="6">
                  <c:v>Julio.2012</c:v>
                </c:pt>
                <c:pt idx="7">
                  <c:v>Agosto.2012</c:v>
                </c:pt>
                <c:pt idx="8">
                  <c:v>Septiembre.2012</c:v>
                </c:pt>
                <c:pt idx="9">
                  <c:v>Octubre.2012</c:v>
                </c:pt>
                <c:pt idx="10">
                  <c:v>Noviembre.2012</c:v>
                </c:pt>
                <c:pt idx="11">
                  <c:v>Diciembre.2012</c:v>
                </c:pt>
              </c:strCache>
            </c:strRef>
          </c:cat>
          <c:val>
            <c:numRef>
              <c:f>Hoja1!$V$31:$V$42</c:f>
              <c:numCache>
                <c:formatCode>0</c:formatCode>
                <c:ptCount val="12"/>
                <c:pt idx="0">
                  <c:v>420.14999999999992</c:v>
                </c:pt>
                <c:pt idx="1">
                  <c:v>501.45</c:v>
                </c:pt>
                <c:pt idx="2">
                  <c:v>582.75</c:v>
                </c:pt>
                <c:pt idx="3">
                  <c:v>582.75</c:v>
                </c:pt>
                <c:pt idx="4">
                  <c:v>582.75</c:v>
                </c:pt>
                <c:pt idx="5">
                  <c:v>582.75</c:v>
                </c:pt>
                <c:pt idx="6">
                  <c:v>582.75</c:v>
                </c:pt>
                <c:pt idx="7">
                  <c:v>582.75</c:v>
                </c:pt>
                <c:pt idx="8">
                  <c:v>582.75</c:v>
                </c:pt>
                <c:pt idx="9">
                  <c:v>582.75</c:v>
                </c:pt>
                <c:pt idx="10">
                  <c:v>582.75</c:v>
                </c:pt>
                <c:pt idx="11">
                  <c:v>582.75</c:v>
                </c:pt>
              </c:numCache>
            </c:numRef>
          </c:val>
          <c:smooth val="0"/>
        </c:ser>
        <c:dLbls>
          <c:showLegendKey val="0"/>
          <c:showVal val="0"/>
          <c:showCatName val="0"/>
          <c:showSerName val="0"/>
          <c:showPercent val="0"/>
          <c:showBubbleSize val="0"/>
        </c:dLbls>
        <c:marker val="1"/>
        <c:smooth val="0"/>
        <c:axId val="149412576"/>
        <c:axId val="149412968"/>
      </c:lineChart>
      <c:catAx>
        <c:axId val="149412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9412968"/>
        <c:crosses val="autoZero"/>
        <c:auto val="1"/>
        <c:lblAlgn val="ctr"/>
        <c:lblOffset val="100"/>
        <c:noMultiLvlLbl val="0"/>
      </c:catAx>
      <c:valAx>
        <c:axId val="149412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9412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b="1">
                <a:solidFill>
                  <a:sysClr val="windowText" lastClr="000000"/>
                </a:solidFill>
              </a:rPr>
              <a:t>BACKTESTING</a:t>
            </a:r>
            <a:r>
              <a:rPr lang="es-EC" b="1" baseline="0">
                <a:solidFill>
                  <a:sysClr val="windowText" lastClr="000000"/>
                </a:solidFill>
              </a:rPr>
              <a:t> AÑO 2013</a:t>
            </a:r>
            <a:endParaRPr lang="es-EC" b="1">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Hoja1!$T$45</c:f>
              <c:strCache>
                <c:ptCount val="1"/>
                <c:pt idx="0">
                  <c:v>Provisión empresa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Hoja1!$S$46:$S$57</c:f>
              <c:strCache>
                <c:ptCount val="12"/>
                <c:pt idx="0">
                  <c:v>Enero.2013</c:v>
                </c:pt>
                <c:pt idx="1">
                  <c:v>Febrero.2013</c:v>
                </c:pt>
                <c:pt idx="2">
                  <c:v>Marzo.2013</c:v>
                </c:pt>
                <c:pt idx="3">
                  <c:v>Abril.2013</c:v>
                </c:pt>
                <c:pt idx="4">
                  <c:v>Mayo.2013</c:v>
                </c:pt>
                <c:pt idx="5">
                  <c:v>Junio.2013</c:v>
                </c:pt>
                <c:pt idx="6">
                  <c:v>Julio.2013</c:v>
                </c:pt>
                <c:pt idx="7">
                  <c:v>Agosto.2013</c:v>
                </c:pt>
                <c:pt idx="8">
                  <c:v>Septiembre.2013</c:v>
                </c:pt>
                <c:pt idx="9">
                  <c:v>Octubre.2013</c:v>
                </c:pt>
                <c:pt idx="10">
                  <c:v>Noviembre.2013</c:v>
                </c:pt>
                <c:pt idx="11">
                  <c:v>Diciembre.2013</c:v>
                </c:pt>
              </c:strCache>
            </c:strRef>
          </c:cat>
          <c:val>
            <c:numRef>
              <c:f>Hoja1!$T$46:$T$57</c:f>
              <c:numCache>
                <c:formatCode>#,##0</c:formatCode>
                <c:ptCount val="12"/>
                <c:pt idx="0">
                  <c:v>6000</c:v>
                </c:pt>
                <c:pt idx="1">
                  <c:v>6000</c:v>
                </c:pt>
                <c:pt idx="2">
                  <c:v>6000</c:v>
                </c:pt>
                <c:pt idx="3">
                  <c:v>6000</c:v>
                </c:pt>
                <c:pt idx="4">
                  <c:v>6000</c:v>
                </c:pt>
                <c:pt idx="5">
                  <c:v>6000</c:v>
                </c:pt>
                <c:pt idx="6">
                  <c:v>6000</c:v>
                </c:pt>
                <c:pt idx="7">
                  <c:v>6000</c:v>
                </c:pt>
                <c:pt idx="8">
                  <c:v>6000</c:v>
                </c:pt>
                <c:pt idx="9">
                  <c:v>6000</c:v>
                </c:pt>
                <c:pt idx="10">
                  <c:v>6000</c:v>
                </c:pt>
                <c:pt idx="11">
                  <c:v>6000</c:v>
                </c:pt>
              </c:numCache>
            </c:numRef>
          </c:val>
          <c:smooth val="0"/>
        </c:ser>
        <c:ser>
          <c:idx val="1"/>
          <c:order val="1"/>
          <c:tx>
            <c:strRef>
              <c:f>Hoja1!$U$45</c:f>
              <c:strCache>
                <c:ptCount val="1"/>
                <c:pt idx="0">
                  <c:v>Pérdida Esperada</c:v>
                </c:pt>
              </c:strCache>
            </c:strRef>
          </c:tx>
          <c:spPr>
            <a:ln w="28575" cap="rnd">
              <a:solidFill>
                <a:srgbClr val="FF0000"/>
              </a:solidFill>
              <a:round/>
            </a:ln>
            <a:effectLst/>
          </c:spPr>
          <c:marker>
            <c:symbol val="circle"/>
            <c:size val="5"/>
            <c:spPr>
              <a:solidFill>
                <a:schemeClr val="accent2"/>
              </a:solidFill>
              <a:ln w="9525">
                <a:solidFill>
                  <a:srgbClr val="FF0000"/>
                </a:solidFill>
              </a:ln>
              <a:effectLst/>
            </c:spPr>
          </c:marker>
          <c:cat>
            <c:strRef>
              <c:f>Hoja1!$S$46:$S$57</c:f>
              <c:strCache>
                <c:ptCount val="12"/>
                <c:pt idx="0">
                  <c:v>Enero.2013</c:v>
                </c:pt>
                <c:pt idx="1">
                  <c:v>Febrero.2013</c:v>
                </c:pt>
                <c:pt idx="2">
                  <c:v>Marzo.2013</c:v>
                </c:pt>
                <c:pt idx="3">
                  <c:v>Abril.2013</c:v>
                </c:pt>
                <c:pt idx="4">
                  <c:v>Mayo.2013</c:v>
                </c:pt>
                <c:pt idx="5">
                  <c:v>Junio.2013</c:v>
                </c:pt>
                <c:pt idx="6">
                  <c:v>Julio.2013</c:v>
                </c:pt>
                <c:pt idx="7">
                  <c:v>Agosto.2013</c:v>
                </c:pt>
                <c:pt idx="8">
                  <c:v>Septiembre.2013</c:v>
                </c:pt>
                <c:pt idx="9">
                  <c:v>Octubre.2013</c:v>
                </c:pt>
                <c:pt idx="10">
                  <c:v>Noviembre.2013</c:v>
                </c:pt>
                <c:pt idx="11">
                  <c:v>Diciembre.2013</c:v>
                </c:pt>
              </c:strCache>
            </c:strRef>
          </c:cat>
          <c:val>
            <c:numRef>
              <c:f>Hoja1!$U$46:$U$57</c:f>
              <c:numCache>
                <c:formatCode>0</c:formatCode>
                <c:ptCount val="12"/>
                <c:pt idx="0">
                  <c:v>4648.9023130684536</c:v>
                </c:pt>
                <c:pt idx="1">
                  <c:v>4882.3832697373773</c:v>
                </c:pt>
                <c:pt idx="2">
                  <c:v>4721.7561171272109</c:v>
                </c:pt>
                <c:pt idx="3">
                  <c:v>4726.1599652931654</c:v>
                </c:pt>
                <c:pt idx="4">
                  <c:v>4638.5992128494099</c:v>
                </c:pt>
                <c:pt idx="5">
                  <c:v>9034.73672195363</c:v>
                </c:pt>
                <c:pt idx="6">
                  <c:v>5326.7804383615849</c:v>
                </c:pt>
                <c:pt idx="7">
                  <c:v>5502.0909672583011</c:v>
                </c:pt>
                <c:pt idx="8">
                  <c:v>5514.9309615821403</c:v>
                </c:pt>
                <c:pt idx="9">
                  <c:v>625.7162971467942</c:v>
                </c:pt>
                <c:pt idx="10">
                  <c:v>1969.0239299199432</c:v>
                </c:pt>
                <c:pt idx="11">
                  <c:v>2422.2362197890398</c:v>
                </c:pt>
              </c:numCache>
            </c:numRef>
          </c:val>
          <c:smooth val="0"/>
        </c:ser>
        <c:ser>
          <c:idx val="2"/>
          <c:order val="2"/>
          <c:tx>
            <c:strRef>
              <c:f>Hoja1!$V$45</c:f>
              <c:strCache>
                <c:ptCount val="1"/>
                <c:pt idx="0">
                  <c:v>Cartera a ser castigada</c:v>
                </c:pt>
              </c:strCache>
            </c:strRef>
          </c:tx>
          <c:spPr>
            <a:ln w="28575" cap="rnd">
              <a:solidFill>
                <a:srgbClr val="0070C0"/>
              </a:solidFill>
              <a:round/>
            </a:ln>
            <a:effectLst/>
          </c:spPr>
          <c:marker>
            <c:symbol val="none"/>
          </c:marker>
          <c:cat>
            <c:strRef>
              <c:f>Hoja1!$S$46:$S$57</c:f>
              <c:strCache>
                <c:ptCount val="12"/>
                <c:pt idx="0">
                  <c:v>Enero.2013</c:v>
                </c:pt>
                <c:pt idx="1">
                  <c:v>Febrero.2013</c:v>
                </c:pt>
                <c:pt idx="2">
                  <c:v>Marzo.2013</c:v>
                </c:pt>
                <c:pt idx="3">
                  <c:v>Abril.2013</c:v>
                </c:pt>
                <c:pt idx="4">
                  <c:v>Mayo.2013</c:v>
                </c:pt>
                <c:pt idx="5">
                  <c:v>Junio.2013</c:v>
                </c:pt>
                <c:pt idx="6">
                  <c:v>Julio.2013</c:v>
                </c:pt>
                <c:pt idx="7">
                  <c:v>Agosto.2013</c:v>
                </c:pt>
                <c:pt idx="8">
                  <c:v>Septiembre.2013</c:v>
                </c:pt>
                <c:pt idx="9">
                  <c:v>Octubre.2013</c:v>
                </c:pt>
                <c:pt idx="10">
                  <c:v>Noviembre.2013</c:v>
                </c:pt>
                <c:pt idx="11">
                  <c:v>Diciembre.2013</c:v>
                </c:pt>
              </c:strCache>
            </c:strRef>
          </c:cat>
          <c:val>
            <c:numRef>
              <c:f>Hoja1!$V$46:$V$57</c:f>
              <c:numCache>
                <c:formatCode>0</c:formatCode>
                <c:ptCount val="12"/>
                <c:pt idx="0">
                  <c:v>568.5</c:v>
                </c:pt>
                <c:pt idx="1">
                  <c:v>554.25</c:v>
                </c:pt>
                <c:pt idx="2">
                  <c:v>540</c:v>
                </c:pt>
                <c:pt idx="3">
                  <c:v>540</c:v>
                </c:pt>
                <c:pt idx="4">
                  <c:v>540</c:v>
                </c:pt>
                <c:pt idx="5">
                  <c:v>540</c:v>
                </c:pt>
                <c:pt idx="6">
                  <c:v>540</c:v>
                </c:pt>
                <c:pt idx="7">
                  <c:v>540</c:v>
                </c:pt>
                <c:pt idx="8">
                  <c:v>540</c:v>
                </c:pt>
                <c:pt idx="9">
                  <c:v>540</c:v>
                </c:pt>
                <c:pt idx="10">
                  <c:v>540</c:v>
                </c:pt>
                <c:pt idx="11">
                  <c:v>540</c:v>
                </c:pt>
              </c:numCache>
            </c:numRef>
          </c:val>
          <c:smooth val="0"/>
        </c:ser>
        <c:dLbls>
          <c:showLegendKey val="0"/>
          <c:showVal val="0"/>
          <c:showCatName val="0"/>
          <c:showSerName val="0"/>
          <c:showPercent val="0"/>
          <c:showBubbleSize val="0"/>
        </c:dLbls>
        <c:marker val="1"/>
        <c:smooth val="0"/>
        <c:axId val="149413752"/>
        <c:axId val="149414144"/>
      </c:lineChart>
      <c:catAx>
        <c:axId val="149413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9414144"/>
        <c:crosses val="autoZero"/>
        <c:auto val="1"/>
        <c:lblAlgn val="ctr"/>
        <c:lblOffset val="100"/>
        <c:noMultiLvlLbl val="0"/>
      </c:catAx>
      <c:valAx>
        <c:axId val="149414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9413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03D99-7474-45B6-9990-EE2CE71D3D1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A54584FD-48E7-4BAF-AA3B-06AFC759B516}">
      <dgm:prSet phldrT="[Texto]" custT="1"/>
      <dgm:spPr/>
      <dgm:t>
        <a:bodyPr/>
        <a:lstStyle/>
        <a:p>
          <a:r>
            <a:rPr lang="es-EC" sz="1200">
              <a:latin typeface="Times New Roman" panose="02020603050405020304" pitchFamily="18" charset="0"/>
              <a:cs typeface="Times New Roman" panose="02020603050405020304" pitchFamily="18" charset="0"/>
            </a:rPr>
            <a:t>Determinación de Importancia de Eventos identificados.</a:t>
          </a:r>
        </a:p>
      </dgm:t>
    </dgm:pt>
    <dgm:pt modelId="{4EE4E21A-F16D-45B9-AA50-BAE16D09CB04}" type="parTrans" cxnId="{C03CDBE4-1B42-428A-9F7E-E1C380766163}">
      <dgm:prSet/>
      <dgm:spPr/>
      <dgm:t>
        <a:bodyPr/>
        <a:lstStyle/>
        <a:p>
          <a:endParaRPr lang="es-EC" sz="1200">
            <a:latin typeface="Times New Roman" panose="02020603050405020304" pitchFamily="18" charset="0"/>
            <a:cs typeface="Times New Roman" panose="02020603050405020304" pitchFamily="18" charset="0"/>
          </a:endParaRPr>
        </a:p>
      </dgm:t>
    </dgm:pt>
    <dgm:pt modelId="{CD09744E-2523-4823-83F0-CDC0F6AA429A}" type="sibTrans" cxnId="{C03CDBE4-1B42-428A-9F7E-E1C380766163}">
      <dgm:prSet/>
      <dgm:spPr/>
      <dgm:t>
        <a:bodyPr/>
        <a:lstStyle/>
        <a:p>
          <a:endParaRPr lang="es-EC" sz="1200">
            <a:latin typeface="Times New Roman" panose="02020603050405020304" pitchFamily="18" charset="0"/>
            <a:cs typeface="Times New Roman" panose="02020603050405020304" pitchFamily="18" charset="0"/>
          </a:endParaRPr>
        </a:p>
      </dgm:t>
    </dgm:pt>
    <dgm:pt modelId="{838A6FF3-3B88-4EE8-A9A3-227B0047A9F8}">
      <dgm:prSet phldrT="[Texto]" custT="1"/>
      <dgm:spPr/>
      <dgm:t>
        <a:bodyPr/>
        <a:lstStyle/>
        <a:p>
          <a:r>
            <a:rPr lang="es-EC" sz="1200">
              <a:latin typeface="Times New Roman" panose="02020603050405020304" pitchFamily="18" charset="0"/>
              <a:cs typeface="Times New Roman" panose="02020603050405020304" pitchFamily="18" charset="0"/>
            </a:rPr>
            <a:t>3.-</a:t>
          </a:r>
        </a:p>
      </dgm:t>
    </dgm:pt>
    <dgm:pt modelId="{988B4082-C08E-4315-A207-E6AF764B1C59}" type="parTrans" cxnId="{A1F8F382-9AB6-4002-B4A8-E2D2A1C6CEF5}">
      <dgm:prSet/>
      <dgm:spPr/>
      <dgm:t>
        <a:bodyPr/>
        <a:lstStyle/>
        <a:p>
          <a:endParaRPr lang="es-EC" sz="1200">
            <a:latin typeface="Times New Roman" panose="02020603050405020304" pitchFamily="18" charset="0"/>
            <a:cs typeface="Times New Roman" panose="02020603050405020304" pitchFamily="18" charset="0"/>
          </a:endParaRPr>
        </a:p>
      </dgm:t>
    </dgm:pt>
    <dgm:pt modelId="{2473D2D3-3F42-49C4-B4AA-2B9423288208}" type="sibTrans" cxnId="{A1F8F382-9AB6-4002-B4A8-E2D2A1C6CEF5}">
      <dgm:prSet/>
      <dgm:spPr/>
      <dgm:t>
        <a:bodyPr/>
        <a:lstStyle/>
        <a:p>
          <a:endParaRPr lang="es-EC" sz="1200">
            <a:latin typeface="Times New Roman" panose="02020603050405020304" pitchFamily="18" charset="0"/>
            <a:cs typeface="Times New Roman" panose="02020603050405020304" pitchFamily="18" charset="0"/>
          </a:endParaRPr>
        </a:p>
      </dgm:t>
    </dgm:pt>
    <dgm:pt modelId="{10B64B9B-A353-4403-BAB6-DC992B2C99AA}">
      <dgm:prSet phldrT="[Texto]" custT="1"/>
      <dgm:spPr/>
      <dgm:t>
        <a:bodyPr/>
        <a:lstStyle/>
        <a:p>
          <a:r>
            <a:rPr lang="es-EC" sz="1200">
              <a:latin typeface="Times New Roman" panose="02020603050405020304" pitchFamily="18" charset="0"/>
              <a:cs typeface="Times New Roman" panose="02020603050405020304" pitchFamily="18" charset="0"/>
            </a:rPr>
            <a:t>Análisis Causal de Eventos.</a:t>
          </a:r>
        </a:p>
      </dgm:t>
    </dgm:pt>
    <dgm:pt modelId="{9E8C767F-023B-4041-832F-A834CDCAEE29}" type="parTrans" cxnId="{6534D158-1615-42CE-A06C-8FA98251F9FE}">
      <dgm:prSet/>
      <dgm:spPr/>
      <dgm:t>
        <a:bodyPr/>
        <a:lstStyle/>
        <a:p>
          <a:endParaRPr lang="es-EC" sz="1200">
            <a:latin typeface="Times New Roman" panose="02020603050405020304" pitchFamily="18" charset="0"/>
            <a:cs typeface="Times New Roman" panose="02020603050405020304" pitchFamily="18" charset="0"/>
          </a:endParaRPr>
        </a:p>
      </dgm:t>
    </dgm:pt>
    <dgm:pt modelId="{81D7DDA6-503D-4E1F-BC14-A3DC72C1937B}" type="sibTrans" cxnId="{6534D158-1615-42CE-A06C-8FA98251F9FE}">
      <dgm:prSet/>
      <dgm:spPr/>
      <dgm:t>
        <a:bodyPr/>
        <a:lstStyle/>
        <a:p>
          <a:endParaRPr lang="es-EC" sz="1200">
            <a:latin typeface="Times New Roman" panose="02020603050405020304" pitchFamily="18" charset="0"/>
            <a:cs typeface="Times New Roman" panose="02020603050405020304" pitchFamily="18" charset="0"/>
          </a:endParaRPr>
        </a:p>
      </dgm:t>
    </dgm:pt>
    <dgm:pt modelId="{B14012C8-975B-46CA-9027-A9EEBDBA1C39}">
      <dgm:prSet phldrT="[Texto]" custT="1"/>
      <dgm:spPr/>
      <dgm:t>
        <a:bodyPr/>
        <a:lstStyle/>
        <a:p>
          <a:r>
            <a:rPr lang="es-EC" sz="1200">
              <a:latin typeface="Times New Roman" panose="02020603050405020304" pitchFamily="18" charset="0"/>
              <a:cs typeface="Times New Roman" panose="02020603050405020304" pitchFamily="18" charset="0"/>
            </a:rPr>
            <a:t>4.-</a:t>
          </a:r>
        </a:p>
      </dgm:t>
    </dgm:pt>
    <dgm:pt modelId="{29004B15-715E-435E-8D34-866DEB89DF06}" type="parTrans" cxnId="{67240E5D-2FCB-43EB-B51F-48761FD74BAC}">
      <dgm:prSet/>
      <dgm:spPr/>
      <dgm:t>
        <a:bodyPr/>
        <a:lstStyle/>
        <a:p>
          <a:endParaRPr lang="es-EC" sz="1200">
            <a:latin typeface="Times New Roman" panose="02020603050405020304" pitchFamily="18" charset="0"/>
            <a:cs typeface="Times New Roman" panose="02020603050405020304" pitchFamily="18" charset="0"/>
          </a:endParaRPr>
        </a:p>
      </dgm:t>
    </dgm:pt>
    <dgm:pt modelId="{104D0DDF-3D27-4F00-9021-F973E8DEA547}" type="sibTrans" cxnId="{67240E5D-2FCB-43EB-B51F-48761FD74BAC}">
      <dgm:prSet/>
      <dgm:spPr/>
      <dgm:t>
        <a:bodyPr/>
        <a:lstStyle/>
        <a:p>
          <a:endParaRPr lang="es-EC" sz="1200">
            <a:latin typeface="Times New Roman" panose="02020603050405020304" pitchFamily="18" charset="0"/>
            <a:cs typeface="Times New Roman" panose="02020603050405020304" pitchFamily="18" charset="0"/>
          </a:endParaRPr>
        </a:p>
      </dgm:t>
    </dgm:pt>
    <dgm:pt modelId="{F22D2595-03ED-47F0-88E0-87A29C8F339F}">
      <dgm:prSet custT="1"/>
      <dgm:spPr/>
      <dgm:t>
        <a:bodyPr/>
        <a:lstStyle/>
        <a:p>
          <a:r>
            <a:rPr lang="es-EC" sz="1200">
              <a:latin typeface="Times New Roman" panose="02020603050405020304" pitchFamily="18" charset="0"/>
              <a:cs typeface="Times New Roman" panose="02020603050405020304" pitchFamily="18" charset="0"/>
            </a:rPr>
            <a:t>Diagrama de Causa Efecto.</a:t>
          </a:r>
        </a:p>
      </dgm:t>
    </dgm:pt>
    <dgm:pt modelId="{3599987C-18C7-40FE-86A2-9AF72FB3EEBB}" type="parTrans" cxnId="{8F066B4F-A1DB-43ED-B189-CCC4FC70BA84}">
      <dgm:prSet/>
      <dgm:spPr/>
      <dgm:t>
        <a:bodyPr/>
        <a:lstStyle/>
        <a:p>
          <a:endParaRPr lang="es-EC" sz="1200">
            <a:latin typeface="Times New Roman" panose="02020603050405020304" pitchFamily="18" charset="0"/>
            <a:cs typeface="Times New Roman" panose="02020603050405020304" pitchFamily="18" charset="0"/>
          </a:endParaRPr>
        </a:p>
      </dgm:t>
    </dgm:pt>
    <dgm:pt modelId="{D7880838-A024-44F3-8DE1-BCDF9CAD884C}" type="sibTrans" cxnId="{8F066B4F-A1DB-43ED-B189-CCC4FC70BA84}">
      <dgm:prSet/>
      <dgm:spPr/>
      <dgm:t>
        <a:bodyPr/>
        <a:lstStyle/>
        <a:p>
          <a:endParaRPr lang="es-EC" sz="1200">
            <a:latin typeface="Times New Roman" panose="02020603050405020304" pitchFamily="18" charset="0"/>
            <a:cs typeface="Times New Roman" panose="02020603050405020304" pitchFamily="18" charset="0"/>
          </a:endParaRPr>
        </a:p>
      </dgm:t>
    </dgm:pt>
    <dgm:pt modelId="{F8D6B816-83DF-45FD-BCA3-330C3C17BE54}">
      <dgm:prSet custT="1"/>
      <dgm:spPr/>
      <dgm:t>
        <a:bodyPr/>
        <a:lstStyle/>
        <a:p>
          <a:r>
            <a:rPr lang="es-EC" sz="1200">
              <a:latin typeface="Times New Roman" panose="02020603050405020304" pitchFamily="18" charset="0"/>
              <a:cs typeface="Times New Roman" panose="02020603050405020304" pitchFamily="18" charset="0"/>
            </a:rPr>
            <a:t>5.-</a:t>
          </a:r>
        </a:p>
      </dgm:t>
    </dgm:pt>
    <dgm:pt modelId="{1126BCAE-0521-40CA-B45E-3EF9484A29EC}" type="parTrans" cxnId="{432BB9E2-31E2-46B6-88BC-2D41101F0DF2}">
      <dgm:prSet/>
      <dgm:spPr/>
      <dgm:t>
        <a:bodyPr/>
        <a:lstStyle/>
        <a:p>
          <a:endParaRPr lang="es-EC" sz="1200">
            <a:latin typeface="Times New Roman" panose="02020603050405020304" pitchFamily="18" charset="0"/>
            <a:cs typeface="Times New Roman" panose="02020603050405020304" pitchFamily="18" charset="0"/>
          </a:endParaRPr>
        </a:p>
      </dgm:t>
    </dgm:pt>
    <dgm:pt modelId="{0F87E79D-B748-4615-A242-CBEEE76ED463}" type="sibTrans" cxnId="{432BB9E2-31E2-46B6-88BC-2D41101F0DF2}">
      <dgm:prSet/>
      <dgm:spPr/>
      <dgm:t>
        <a:bodyPr/>
        <a:lstStyle/>
        <a:p>
          <a:endParaRPr lang="es-EC" sz="1200">
            <a:latin typeface="Times New Roman" panose="02020603050405020304" pitchFamily="18" charset="0"/>
            <a:cs typeface="Times New Roman" panose="02020603050405020304" pitchFamily="18" charset="0"/>
          </a:endParaRPr>
        </a:p>
      </dgm:t>
    </dgm:pt>
    <dgm:pt modelId="{B7577FB0-296D-47B0-B04A-541559E4D819}">
      <dgm:prSet custT="1"/>
      <dgm:spPr/>
      <dgm:t>
        <a:bodyPr/>
        <a:lstStyle/>
        <a:p>
          <a:r>
            <a:rPr lang="es-EC" sz="1200">
              <a:latin typeface="Times New Roman" panose="02020603050405020304" pitchFamily="18" charset="0"/>
              <a:cs typeface="Times New Roman" panose="02020603050405020304" pitchFamily="18" charset="0"/>
            </a:rPr>
            <a:t>Análisis de Causas Encontradas.</a:t>
          </a:r>
        </a:p>
      </dgm:t>
    </dgm:pt>
    <dgm:pt modelId="{94AA7B4A-52AB-426C-A471-E6FFD85A9494}" type="parTrans" cxnId="{A5FAC04D-9669-41F1-8708-9286C909E783}">
      <dgm:prSet/>
      <dgm:spPr/>
      <dgm:t>
        <a:bodyPr/>
        <a:lstStyle/>
        <a:p>
          <a:endParaRPr lang="es-EC" sz="1200">
            <a:latin typeface="Times New Roman" panose="02020603050405020304" pitchFamily="18" charset="0"/>
            <a:cs typeface="Times New Roman" panose="02020603050405020304" pitchFamily="18" charset="0"/>
          </a:endParaRPr>
        </a:p>
      </dgm:t>
    </dgm:pt>
    <dgm:pt modelId="{D0E9C44D-9A04-4E55-A006-7909635D1609}" type="sibTrans" cxnId="{A5FAC04D-9669-41F1-8708-9286C909E783}">
      <dgm:prSet/>
      <dgm:spPr/>
      <dgm:t>
        <a:bodyPr/>
        <a:lstStyle/>
        <a:p>
          <a:endParaRPr lang="es-EC" sz="1200">
            <a:latin typeface="Times New Roman" panose="02020603050405020304" pitchFamily="18" charset="0"/>
            <a:cs typeface="Times New Roman" panose="02020603050405020304" pitchFamily="18" charset="0"/>
          </a:endParaRPr>
        </a:p>
      </dgm:t>
    </dgm:pt>
    <dgm:pt modelId="{572B77DB-537A-44B2-92EA-88B1FA36E9BC}">
      <dgm:prSet custT="1"/>
      <dgm:spPr/>
      <dgm:t>
        <a:bodyPr/>
        <a:lstStyle/>
        <a:p>
          <a:r>
            <a:rPr lang="es-EC" sz="1200">
              <a:latin typeface="Times New Roman" panose="02020603050405020304" pitchFamily="18" charset="0"/>
              <a:cs typeface="Times New Roman" panose="02020603050405020304" pitchFamily="18" charset="0"/>
            </a:rPr>
            <a:t>6.-</a:t>
          </a:r>
        </a:p>
      </dgm:t>
    </dgm:pt>
    <dgm:pt modelId="{1D1792AA-87CE-4EDB-8407-75A1217DD561}" type="parTrans" cxnId="{63F83563-0241-4949-8578-86338A6CE89D}">
      <dgm:prSet/>
      <dgm:spPr/>
      <dgm:t>
        <a:bodyPr/>
        <a:lstStyle/>
        <a:p>
          <a:endParaRPr lang="es-EC" sz="1200">
            <a:latin typeface="Times New Roman" panose="02020603050405020304" pitchFamily="18" charset="0"/>
            <a:cs typeface="Times New Roman" panose="02020603050405020304" pitchFamily="18" charset="0"/>
          </a:endParaRPr>
        </a:p>
      </dgm:t>
    </dgm:pt>
    <dgm:pt modelId="{08CB2297-077D-476C-8310-09447EAD837B}" type="sibTrans" cxnId="{63F83563-0241-4949-8578-86338A6CE89D}">
      <dgm:prSet/>
      <dgm:spPr/>
      <dgm:t>
        <a:bodyPr/>
        <a:lstStyle/>
        <a:p>
          <a:endParaRPr lang="es-EC" sz="1200">
            <a:latin typeface="Times New Roman" panose="02020603050405020304" pitchFamily="18" charset="0"/>
            <a:cs typeface="Times New Roman" panose="02020603050405020304" pitchFamily="18" charset="0"/>
          </a:endParaRPr>
        </a:p>
      </dgm:t>
    </dgm:pt>
    <dgm:pt modelId="{8AE321B6-D7C6-4FFD-AAA6-00D0FBFDE002}">
      <dgm:prSet custT="1"/>
      <dgm:spPr/>
      <dgm:t>
        <a:bodyPr/>
        <a:lstStyle/>
        <a:p>
          <a:r>
            <a:rPr lang="es-EC" sz="1200" dirty="0">
              <a:latin typeface="Times New Roman" panose="02020603050405020304" pitchFamily="18" charset="0"/>
              <a:cs typeface="Times New Roman" panose="02020603050405020304" pitchFamily="18" charset="0"/>
            </a:rPr>
            <a:t>Diseñar </a:t>
          </a:r>
          <a:r>
            <a:rPr lang="es-EC" sz="1200" dirty="0" err="1">
              <a:latin typeface="Times New Roman" panose="02020603050405020304" pitchFamily="18" charset="0"/>
              <a:cs typeface="Times New Roman" panose="02020603050405020304" pitchFamily="18" charset="0"/>
            </a:rPr>
            <a:t>Matríz</a:t>
          </a:r>
          <a:r>
            <a:rPr lang="es-EC" sz="1200" dirty="0">
              <a:latin typeface="Times New Roman" panose="02020603050405020304" pitchFamily="18" charset="0"/>
              <a:cs typeface="Times New Roman" panose="02020603050405020304" pitchFamily="18" charset="0"/>
            </a:rPr>
            <a:t> CTQ. (</a:t>
          </a:r>
          <a:r>
            <a:rPr lang="es-EC" sz="1200" dirty="0" err="1">
              <a:latin typeface="Times New Roman" panose="02020603050405020304" pitchFamily="18" charset="0"/>
              <a:cs typeface="Times New Roman" panose="02020603050405020304" pitchFamily="18" charset="0"/>
            </a:rPr>
            <a:t>Critical</a:t>
          </a:r>
          <a:r>
            <a:rPr lang="es-EC" sz="1200" dirty="0">
              <a:latin typeface="Times New Roman" panose="02020603050405020304" pitchFamily="18" charset="0"/>
              <a:cs typeface="Times New Roman" panose="02020603050405020304" pitchFamily="18" charset="0"/>
            </a:rPr>
            <a:t> to </a:t>
          </a:r>
          <a:r>
            <a:rPr lang="es-EC" sz="1200" dirty="0" err="1">
              <a:latin typeface="Times New Roman" panose="02020603050405020304" pitchFamily="18" charset="0"/>
              <a:cs typeface="Times New Roman" panose="02020603050405020304" pitchFamily="18" charset="0"/>
            </a:rPr>
            <a:t>Quality</a:t>
          </a:r>
          <a:r>
            <a:rPr lang="es-EC" sz="1200" dirty="0">
              <a:latin typeface="Times New Roman" panose="02020603050405020304" pitchFamily="18" charset="0"/>
              <a:cs typeface="Times New Roman" panose="02020603050405020304" pitchFamily="18" charset="0"/>
            </a:rPr>
            <a:t>)</a:t>
          </a:r>
        </a:p>
      </dgm:t>
    </dgm:pt>
    <dgm:pt modelId="{B6DBB93E-1764-49AD-8474-85434866F4C9}" type="parTrans" cxnId="{9D152866-B871-40DF-BC47-CBB0C32C5649}">
      <dgm:prSet/>
      <dgm:spPr/>
      <dgm:t>
        <a:bodyPr/>
        <a:lstStyle/>
        <a:p>
          <a:endParaRPr lang="es-EC" sz="1200">
            <a:latin typeface="Times New Roman" panose="02020603050405020304" pitchFamily="18" charset="0"/>
            <a:cs typeface="Times New Roman" panose="02020603050405020304" pitchFamily="18" charset="0"/>
          </a:endParaRPr>
        </a:p>
      </dgm:t>
    </dgm:pt>
    <dgm:pt modelId="{063A239B-A78C-45BA-A6E4-B13295214C9E}" type="sibTrans" cxnId="{9D152866-B871-40DF-BC47-CBB0C32C5649}">
      <dgm:prSet/>
      <dgm:spPr/>
      <dgm:t>
        <a:bodyPr/>
        <a:lstStyle/>
        <a:p>
          <a:endParaRPr lang="es-EC" sz="1200">
            <a:latin typeface="Times New Roman" panose="02020603050405020304" pitchFamily="18" charset="0"/>
            <a:cs typeface="Times New Roman" panose="02020603050405020304" pitchFamily="18" charset="0"/>
          </a:endParaRPr>
        </a:p>
      </dgm:t>
    </dgm:pt>
    <dgm:pt modelId="{B2B5AA1E-F747-4F55-B84C-C553EAFA5675}">
      <dgm:prSet phldrT="[Texto]" custT="1"/>
      <dgm:spPr/>
      <dgm:t>
        <a:bodyPr/>
        <a:lstStyle/>
        <a:p>
          <a:r>
            <a:rPr lang="es-EC" sz="1200">
              <a:latin typeface="Times New Roman" panose="02020603050405020304" pitchFamily="18" charset="0"/>
              <a:cs typeface="Times New Roman" panose="02020603050405020304" pitchFamily="18" charset="0"/>
            </a:rPr>
            <a:t>2.-</a:t>
          </a:r>
        </a:p>
      </dgm:t>
    </dgm:pt>
    <dgm:pt modelId="{4E8CF4D7-1603-44BC-843A-CC7AD04C0597}" type="sibTrans" cxnId="{93FD8BB3-43CB-4EAE-9F0B-AF84D22A0F4E}">
      <dgm:prSet/>
      <dgm:spPr/>
      <dgm:t>
        <a:bodyPr/>
        <a:lstStyle/>
        <a:p>
          <a:endParaRPr lang="es-EC" sz="1200">
            <a:latin typeface="Times New Roman" panose="02020603050405020304" pitchFamily="18" charset="0"/>
            <a:cs typeface="Times New Roman" panose="02020603050405020304" pitchFamily="18" charset="0"/>
          </a:endParaRPr>
        </a:p>
      </dgm:t>
    </dgm:pt>
    <dgm:pt modelId="{16E0F21E-6BD9-4EAD-9266-7636BA9AE24C}" type="parTrans" cxnId="{93FD8BB3-43CB-4EAE-9F0B-AF84D22A0F4E}">
      <dgm:prSet/>
      <dgm:spPr/>
      <dgm:t>
        <a:bodyPr/>
        <a:lstStyle/>
        <a:p>
          <a:endParaRPr lang="es-EC" sz="1200">
            <a:latin typeface="Times New Roman" panose="02020603050405020304" pitchFamily="18" charset="0"/>
            <a:cs typeface="Times New Roman" panose="02020603050405020304" pitchFamily="18" charset="0"/>
          </a:endParaRPr>
        </a:p>
      </dgm:t>
    </dgm:pt>
    <dgm:pt modelId="{22964041-52F6-4206-8699-33FEA4E269AB}">
      <dgm:prSet phldrT="[Texto]" custT="1"/>
      <dgm:spPr/>
      <dgm:t>
        <a:bodyPr/>
        <a:lstStyle/>
        <a:p>
          <a:r>
            <a:rPr lang="es-EC" sz="1200" dirty="0">
              <a:latin typeface="Times New Roman" panose="02020603050405020304" pitchFamily="18" charset="0"/>
              <a:cs typeface="Times New Roman" panose="02020603050405020304" pitchFamily="18" charset="0"/>
            </a:rPr>
            <a:t>Identificación de Eventos</a:t>
          </a:r>
        </a:p>
      </dgm:t>
    </dgm:pt>
    <dgm:pt modelId="{E45819DC-31EB-42C7-B056-24847F96DEA8}" type="sibTrans" cxnId="{D7BE7258-4EBF-480F-AEB4-A8916C12533B}">
      <dgm:prSet/>
      <dgm:spPr/>
      <dgm:t>
        <a:bodyPr/>
        <a:lstStyle/>
        <a:p>
          <a:endParaRPr lang="es-EC" sz="1200">
            <a:latin typeface="Times New Roman" panose="02020603050405020304" pitchFamily="18" charset="0"/>
            <a:cs typeface="Times New Roman" panose="02020603050405020304" pitchFamily="18" charset="0"/>
          </a:endParaRPr>
        </a:p>
      </dgm:t>
    </dgm:pt>
    <dgm:pt modelId="{62A89B19-CCF5-4B90-AE0B-30D4984BDF22}" type="parTrans" cxnId="{D7BE7258-4EBF-480F-AEB4-A8916C12533B}">
      <dgm:prSet/>
      <dgm:spPr/>
      <dgm:t>
        <a:bodyPr/>
        <a:lstStyle/>
        <a:p>
          <a:endParaRPr lang="es-EC" sz="1200">
            <a:latin typeface="Times New Roman" panose="02020603050405020304" pitchFamily="18" charset="0"/>
            <a:cs typeface="Times New Roman" panose="02020603050405020304" pitchFamily="18" charset="0"/>
          </a:endParaRPr>
        </a:p>
      </dgm:t>
    </dgm:pt>
    <dgm:pt modelId="{A242EA98-038F-4BA8-B6EE-3CDF70F2B200}">
      <dgm:prSet phldrT="[Texto]" custT="1"/>
      <dgm:spPr/>
      <dgm:t>
        <a:bodyPr/>
        <a:lstStyle/>
        <a:p>
          <a:r>
            <a:rPr lang="es-EC" sz="1200">
              <a:latin typeface="Times New Roman" panose="02020603050405020304" pitchFamily="18" charset="0"/>
              <a:cs typeface="Times New Roman" panose="02020603050405020304" pitchFamily="18" charset="0"/>
            </a:rPr>
            <a:t>1.-</a:t>
          </a:r>
        </a:p>
      </dgm:t>
    </dgm:pt>
    <dgm:pt modelId="{3E0AC2E9-168D-48C7-BB2D-DE52AD5B5CDF}" type="sibTrans" cxnId="{20F1542A-E940-4958-9F9E-B9B6CA3D0120}">
      <dgm:prSet/>
      <dgm:spPr/>
      <dgm:t>
        <a:bodyPr/>
        <a:lstStyle/>
        <a:p>
          <a:endParaRPr lang="es-EC" sz="1200">
            <a:latin typeface="Times New Roman" panose="02020603050405020304" pitchFamily="18" charset="0"/>
            <a:cs typeface="Times New Roman" panose="02020603050405020304" pitchFamily="18" charset="0"/>
          </a:endParaRPr>
        </a:p>
      </dgm:t>
    </dgm:pt>
    <dgm:pt modelId="{EE5FD6CC-A80A-4B96-A6A2-B859D79A5168}" type="parTrans" cxnId="{20F1542A-E940-4958-9F9E-B9B6CA3D0120}">
      <dgm:prSet/>
      <dgm:spPr/>
      <dgm:t>
        <a:bodyPr/>
        <a:lstStyle/>
        <a:p>
          <a:endParaRPr lang="es-EC" sz="1200">
            <a:latin typeface="Times New Roman" panose="02020603050405020304" pitchFamily="18" charset="0"/>
            <a:cs typeface="Times New Roman" panose="02020603050405020304" pitchFamily="18" charset="0"/>
          </a:endParaRPr>
        </a:p>
      </dgm:t>
    </dgm:pt>
    <dgm:pt modelId="{7FA198B8-6369-45B8-9546-FF38B8599EEA}" type="pres">
      <dgm:prSet presAssocID="{4F303D99-7474-45B6-9990-EE2CE71D3D13}" presName="linearFlow" presStyleCnt="0">
        <dgm:presLayoutVars>
          <dgm:dir/>
          <dgm:animLvl val="lvl"/>
          <dgm:resizeHandles val="exact"/>
        </dgm:presLayoutVars>
      </dgm:prSet>
      <dgm:spPr/>
      <dgm:t>
        <a:bodyPr/>
        <a:lstStyle/>
        <a:p>
          <a:endParaRPr lang="es-EC"/>
        </a:p>
      </dgm:t>
    </dgm:pt>
    <dgm:pt modelId="{71C77D01-9E55-4CCD-9824-C016221D0A68}" type="pres">
      <dgm:prSet presAssocID="{A242EA98-038F-4BA8-B6EE-3CDF70F2B200}" presName="composite" presStyleCnt="0"/>
      <dgm:spPr/>
    </dgm:pt>
    <dgm:pt modelId="{C4E5DBEE-3511-4255-AA21-024392271671}" type="pres">
      <dgm:prSet presAssocID="{A242EA98-038F-4BA8-B6EE-3CDF70F2B200}" presName="parentText" presStyleLbl="alignNode1" presStyleIdx="0" presStyleCnt="6">
        <dgm:presLayoutVars>
          <dgm:chMax val="1"/>
          <dgm:bulletEnabled val="1"/>
        </dgm:presLayoutVars>
      </dgm:prSet>
      <dgm:spPr/>
      <dgm:t>
        <a:bodyPr/>
        <a:lstStyle/>
        <a:p>
          <a:endParaRPr lang="es-EC"/>
        </a:p>
      </dgm:t>
    </dgm:pt>
    <dgm:pt modelId="{AF81CD0C-113B-4BFD-B69E-E60FF66E1339}" type="pres">
      <dgm:prSet presAssocID="{A242EA98-038F-4BA8-B6EE-3CDF70F2B200}" presName="descendantText" presStyleLbl="alignAcc1" presStyleIdx="0" presStyleCnt="6">
        <dgm:presLayoutVars>
          <dgm:bulletEnabled val="1"/>
        </dgm:presLayoutVars>
      </dgm:prSet>
      <dgm:spPr/>
      <dgm:t>
        <a:bodyPr/>
        <a:lstStyle/>
        <a:p>
          <a:endParaRPr lang="es-EC"/>
        </a:p>
      </dgm:t>
    </dgm:pt>
    <dgm:pt modelId="{7D0EF1EA-97F5-489B-B8C8-D27F96A986CC}" type="pres">
      <dgm:prSet presAssocID="{3E0AC2E9-168D-48C7-BB2D-DE52AD5B5CDF}" presName="sp" presStyleCnt="0"/>
      <dgm:spPr/>
    </dgm:pt>
    <dgm:pt modelId="{93B2FB06-A749-4A27-8685-EC65C767951B}" type="pres">
      <dgm:prSet presAssocID="{B2B5AA1E-F747-4F55-B84C-C553EAFA5675}" presName="composite" presStyleCnt="0"/>
      <dgm:spPr/>
    </dgm:pt>
    <dgm:pt modelId="{3A0361CF-B824-4FAB-A61E-D3A17175746D}" type="pres">
      <dgm:prSet presAssocID="{B2B5AA1E-F747-4F55-B84C-C553EAFA5675}" presName="parentText" presStyleLbl="alignNode1" presStyleIdx="1" presStyleCnt="6">
        <dgm:presLayoutVars>
          <dgm:chMax val="1"/>
          <dgm:bulletEnabled val="1"/>
        </dgm:presLayoutVars>
      </dgm:prSet>
      <dgm:spPr/>
      <dgm:t>
        <a:bodyPr/>
        <a:lstStyle/>
        <a:p>
          <a:endParaRPr lang="es-EC"/>
        </a:p>
      </dgm:t>
    </dgm:pt>
    <dgm:pt modelId="{17ED8EBC-39B6-4BC9-B95A-925C5899FC4A}" type="pres">
      <dgm:prSet presAssocID="{B2B5AA1E-F747-4F55-B84C-C553EAFA5675}" presName="descendantText" presStyleLbl="alignAcc1" presStyleIdx="1" presStyleCnt="6">
        <dgm:presLayoutVars>
          <dgm:bulletEnabled val="1"/>
        </dgm:presLayoutVars>
      </dgm:prSet>
      <dgm:spPr/>
      <dgm:t>
        <a:bodyPr/>
        <a:lstStyle/>
        <a:p>
          <a:endParaRPr lang="es-EC"/>
        </a:p>
      </dgm:t>
    </dgm:pt>
    <dgm:pt modelId="{5F5BFF12-4254-4BE4-890F-5DE7B3D4DA70}" type="pres">
      <dgm:prSet presAssocID="{4E8CF4D7-1603-44BC-843A-CC7AD04C0597}" presName="sp" presStyleCnt="0"/>
      <dgm:spPr/>
    </dgm:pt>
    <dgm:pt modelId="{9E0F6E2C-1324-4968-B629-D28B3D207307}" type="pres">
      <dgm:prSet presAssocID="{838A6FF3-3B88-4EE8-A9A3-227B0047A9F8}" presName="composite" presStyleCnt="0"/>
      <dgm:spPr/>
    </dgm:pt>
    <dgm:pt modelId="{D267D43A-CCDB-4423-967E-C72A5A031AD4}" type="pres">
      <dgm:prSet presAssocID="{838A6FF3-3B88-4EE8-A9A3-227B0047A9F8}" presName="parentText" presStyleLbl="alignNode1" presStyleIdx="2" presStyleCnt="6">
        <dgm:presLayoutVars>
          <dgm:chMax val="1"/>
          <dgm:bulletEnabled val="1"/>
        </dgm:presLayoutVars>
      </dgm:prSet>
      <dgm:spPr/>
      <dgm:t>
        <a:bodyPr/>
        <a:lstStyle/>
        <a:p>
          <a:endParaRPr lang="es-EC"/>
        </a:p>
      </dgm:t>
    </dgm:pt>
    <dgm:pt modelId="{B83E98E9-061E-4AA2-B892-0AC25AF59418}" type="pres">
      <dgm:prSet presAssocID="{838A6FF3-3B88-4EE8-A9A3-227B0047A9F8}" presName="descendantText" presStyleLbl="alignAcc1" presStyleIdx="2" presStyleCnt="6">
        <dgm:presLayoutVars>
          <dgm:bulletEnabled val="1"/>
        </dgm:presLayoutVars>
      </dgm:prSet>
      <dgm:spPr/>
      <dgm:t>
        <a:bodyPr/>
        <a:lstStyle/>
        <a:p>
          <a:endParaRPr lang="es-EC"/>
        </a:p>
      </dgm:t>
    </dgm:pt>
    <dgm:pt modelId="{A329BD68-10A3-4367-B471-86071AAA3489}" type="pres">
      <dgm:prSet presAssocID="{2473D2D3-3F42-49C4-B4AA-2B9423288208}" presName="sp" presStyleCnt="0"/>
      <dgm:spPr/>
    </dgm:pt>
    <dgm:pt modelId="{0D65E2CF-5AF5-4B2C-992E-D2353F28937D}" type="pres">
      <dgm:prSet presAssocID="{B14012C8-975B-46CA-9027-A9EEBDBA1C39}" presName="composite" presStyleCnt="0"/>
      <dgm:spPr/>
    </dgm:pt>
    <dgm:pt modelId="{91A28D0D-8EE5-4DB8-AB09-4180CF1CE30B}" type="pres">
      <dgm:prSet presAssocID="{B14012C8-975B-46CA-9027-A9EEBDBA1C39}" presName="parentText" presStyleLbl="alignNode1" presStyleIdx="3" presStyleCnt="6">
        <dgm:presLayoutVars>
          <dgm:chMax val="1"/>
          <dgm:bulletEnabled val="1"/>
        </dgm:presLayoutVars>
      </dgm:prSet>
      <dgm:spPr/>
      <dgm:t>
        <a:bodyPr/>
        <a:lstStyle/>
        <a:p>
          <a:endParaRPr lang="es-EC"/>
        </a:p>
      </dgm:t>
    </dgm:pt>
    <dgm:pt modelId="{18A4CE6D-DCC4-4358-A78A-51E609DF4DD2}" type="pres">
      <dgm:prSet presAssocID="{B14012C8-975B-46CA-9027-A9EEBDBA1C39}" presName="descendantText" presStyleLbl="alignAcc1" presStyleIdx="3" presStyleCnt="6">
        <dgm:presLayoutVars>
          <dgm:bulletEnabled val="1"/>
        </dgm:presLayoutVars>
      </dgm:prSet>
      <dgm:spPr/>
      <dgm:t>
        <a:bodyPr/>
        <a:lstStyle/>
        <a:p>
          <a:endParaRPr lang="es-EC"/>
        </a:p>
      </dgm:t>
    </dgm:pt>
    <dgm:pt modelId="{835A7DDA-ED9C-4E3C-8393-77A0C6C28DFE}" type="pres">
      <dgm:prSet presAssocID="{104D0DDF-3D27-4F00-9021-F973E8DEA547}" presName="sp" presStyleCnt="0"/>
      <dgm:spPr/>
    </dgm:pt>
    <dgm:pt modelId="{921B427E-579A-4077-B34B-BAABFEA30125}" type="pres">
      <dgm:prSet presAssocID="{F8D6B816-83DF-45FD-BCA3-330C3C17BE54}" presName="composite" presStyleCnt="0"/>
      <dgm:spPr/>
    </dgm:pt>
    <dgm:pt modelId="{6F2B0750-2723-4BE6-A3A6-E80EABF1CA5A}" type="pres">
      <dgm:prSet presAssocID="{F8D6B816-83DF-45FD-BCA3-330C3C17BE54}" presName="parentText" presStyleLbl="alignNode1" presStyleIdx="4" presStyleCnt="6">
        <dgm:presLayoutVars>
          <dgm:chMax val="1"/>
          <dgm:bulletEnabled val="1"/>
        </dgm:presLayoutVars>
      </dgm:prSet>
      <dgm:spPr/>
      <dgm:t>
        <a:bodyPr/>
        <a:lstStyle/>
        <a:p>
          <a:endParaRPr lang="es-EC"/>
        </a:p>
      </dgm:t>
    </dgm:pt>
    <dgm:pt modelId="{1555424A-0F0D-4CB7-96BF-E70CCE8EC55B}" type="pres">
      <dgm:prSet presAssocID="{F8D6B816-83DF-45FD-BCA3-330C3C17BE54}" presName="descendantText" presStyleLbl="alignAcc1" presStyleIdx="4" presStyleCnt="6">
        <dgm:presLayoutVars>
          <dgm:bulletEnabled val="1"/>
        </dgm:presLayoutVars>
      </dgm:prSet>
      <dgm:spPr/>
      <dgm:t>
        <a:bodyPr/>
        <a:lstStyle/>
        <a:p>
          <a:endParaRPr lang="es-EC"/>
        </a:p>
      </dgm:t>
    </dgm:pt>
    <dgm:pt modelId="{DA77DA4C-C4FF-4A02-80FD-6E6E7D9DFC9C}" type="pres">
      <dgm:prSet presAssocID="{0F87E79D-B748-4615-A242-CBEEE76ED463}" presName="sp" presStyleCnt="0"/>
      <dgm:spPr/>
    </dgm:pt>
    <dgm:pt modelId="{CEEEBE52-4A18-4643-B40F-C51609357ACD}" type="pres">
      <dgm:prSet presAssocID="{572B77DB-537A-44B2-92EA-88B1FA36E9BC}" presName="composite" presStyleCnt="0"/>
      <dgm:spPr/>
    </dgm:pt>
    <dgm:pt modelId="{33926FAC-EE8F-46F8-AA35-D25004FF5072}" type="pres">
      <dgm:prSet presAssocID="{572B77DB-537A-44B2-92EA-88B1FA36E9BC}" presName="parentText" presStyleLbl="alignNode1" presStyleIdx="5" presStyleCnt="6">
        <dgm:presLayoutVars>
          <dgm:chMax val="1"/>
          <dgm:bulletEnabled val="1"/>
        </dgm:presLayoutVars>
      </dgm:prSet>
      <dgm:spPr/>
      <dgm:t>
        <a:bodyPr/>
        <a:lstStyle/>
        <a:p>
          <a:endParaRPr lang="es-EC"/>
        </a:p>
      </dgm:t>
    </dgm:pt>
    <dgm:pt modelId="{CFBDC0C8-91DC-40AC-8CCF-2083DF531EBE}" type="pres">
      <dgm:prSet presAssocID="{572B77DB-537A-44B2-92EA-88B1FA36E9BC}" presName="descendantText" presStyleLbl="alignAcc1" presStyleIdx="5" presStyleCnt="6">
        <dgm:presLayoutVars>
          <dgm:bulletEnabled val="1"/>
        </dgm:presLayoutVars>
      </dgm:prSet>
      <dgm:spPr/>
      <dgm:t>
        <a:bodyPr/>
        <a:lstStyle/>
        <a:p>
          <a:endParaRPr lang="es-EC"/>
        </a:p>
      </dgm:t>
    </dgm:pt>
  </dgm:ptLst>
  <dgm:cxnLst>
    <dgm:cxn modelId="{A1F8F382-9AB6-4002-B4A8-E2D2A1C6CEF5}" srcId="{4F303D99-7474-45B6-9990-EE2CE71D3D13}" destId="{838A6FF3-3B88-4EE8-A9A3-227B0047A9F8}" srcOrd="2" destOrd="0" parTransId="{988B4082-C08E-4315-A207-E6AF764B1C59}" sibTransId="{2473D2D3-3F42-49C4-B4AA-2B9423288208}"/>
    <dgm:cxn modelId="{8EE4A026-4C61-4745-A3D2-32099E6549B3}" type="presOf" srcId="{10B64B9B-A353-4403-BAB6-DC992B2C99AA}" destId="{B83E98E9-061E-4AA2-B892-0AC25AF59418}" srcOrd="0" destOrd="0" presId="urn:microsoft.com/office/officeart/2005/8/layout/chevron2"/>
    <dgm:cxn modelId="{6737439A-64C3-4964-A63F-E500E4422664}" type="presOf" srcId="{838A6FF3-3B88-4EE8-A9A3-227B0047A9F8}" destId="{D267D43A-CCDB-4423-967E-C72A5A031AD4}" srcOrd="0" destOrd="0" presId="urn:microsoft.com/office/officeart/2005/8/layout/chevron2"/>
    <dgm:cxn modelId="{C03CDBE4-1B42-428A-9F7E-E1C380766163}" srcId="{B2B5AA1E-F747-4F55-B84C-C553EAFA5675}" destId="{A54584FD-48E7-4BAF-AA3B-06AFC759B516}" srcOrd="0" destOrd="0" parTransId="{4EE4E21A-F16D-45B9-AA50-BAE16D09CB04}" sibTransId="{CD09744E-2523-4823-83F0-CDC0F6AA429A}"/>
    <dgm:cxn modelId="{E77AF665-CE55-4AC7-A800-55519CB68B5A}" type="presOf" srcId="{B14012C8-975B-46CA-9027-A9EEBDBA1C39}" destId="{91A28D0D-8EE5-4DB8-AB09-4180CF1CE30B}" srcOrd="0" destOrd="0" presId="urn:microsoft.com/office/officeart/2005/8/layout/chevron2"/>
    <dgm:cxn modelId="{EF69CF5F-CF6C-4364-96AE-E993F2F8B6AC}" type="presOf" srcId="{572B77DB-537A-44B2-92EA-88B1FA36E9BC}" destId="{33926FAC-EE8F-46F8-AA35-D25004FF5072}" srcOrd="0" destOrd="0" presId="urn:microsoft.com/office/officeart/2005/8/layout/chevron2"/>
    <dgm:cxn modelId="{67240E5D-2FCB-43EB-B51F-48761FD74BAC}" srcId="{4F303D99-7474-45B6-9990-EE2CE71D3D13}" destId="{B14012C8-975B-46CA-9027-A9EEBDBA1C39}" srcOrd="3" destOrd="0" parTransId="{29004B15-715E-435E-8D34-866DEB89DF06}" sibTransId="{104D0DDF-3D27-4F00-9021-F973E8DEA547}"/>
    <dgm:cxn modelId="{93FD8BB3-43CB-4EAE-9F0B-AF84D22A0F4E}" srcId="{4F303D99-7474-45B6-9990-EE2CE71D3D13}" destId="{B2B5AA1E-F747-4F55-B84C-C553EAFA5675}" srcOrd="1" destOrd="0" parTransId="{16E0F21E-6BD9-4EAD-9266-7636BA9AE24C}" sibTransId="{4E8CF4D7-1603-44BC-843A-CC7AD04C0597}"/>
    <dgm:cxn modelId="{6534D158-1615-42CE-A06C-8FA98251F9FE}" srcId="{838A6FF3-3B88-4EE8-A9A3-227B0047A9F8}" destId="{10B64B9B-A353-4403-BAB6-DC992B2C99AA}" srcOrd="0" destOrd="0" parTransId="{9E8C767F-023B-4041-832F-A834CDCAEE29}" sibTransId="{81D7DDA6-503D-4E1F-BC14-A3DC72C1937B}"/>
    <dgm:cxn modelId="{15F48334-8D3C-4928-9CB1-059B4775C84A}" type="presOf" srcId="{A242EA98-038F-4BA8-B6EE-3CDF70F2B200}" destId="{C4E5DBEE-3511-4255-AA21-024392271671}" srcOrd="0" destOrd="0" presId="urn:microsoft.com/office/officeart/2005/8/layout/chevron2"/>
    <dgm:cxn modelId="{0CD6E475-A6C1-4FCD-9321-B287BC9EBF1D}" type="presOf" srcId="{4F303D99-7474-45B6-9990-EE2CE71D3D13}" destId="{7FA198B8-6369-45B8-9546-FF38B8599EEA}" srcOrd="0" destOrd="0" presId="urn:microsoft.com/office/officeart/2005/8/layout/chevron2"/>
    <dgm:cxn modelId="{05593CF4-C8EA-43F9-A9A7-E98F97E5FF4F}" type="presOf" srcId="{22964041-52F6-4206-8699-33FEA4E269AB}" destId="{AF81CD0C-113B-4BFD-B69E-E60FF66E1339}" srcOrd="0" destOrd="0" presId="urn:microsoft.com/office/officeart/2005/8/layout/chevron2"/>
    <dgm:cxn modelId="{E805F0FC-9A13-47D0-A185-5531C43163F8}" type="presOf" srcId="{8AE321B6-D7C6-4FFD-AAA6-00D0FBFDE002}" destId="{CFBDC0C8-91DC-40AC-8CCF-2083DF531EBE}" srcOrd="0" destOrd="0" presId="urn:microsoft.com/office/officeart/2005/8/layout/chevron2"/>
    <dgm:cxn modelId="{A5FAC04D-9669-41F1-8708-9286C909E783}" srcId="{F8D6B816-83DF-45FD-BCA3-330C3C17BE54}" destId="{B7577FB0-296D-47B0-B04A-541559E4D819}" srcOrd="0" destOrd="0" parTransId="{94AA7B4A-52AB-426C-A471-E6FFD85A9494}" sibTransId="{D0E9C44D-9A04-4E55-A006-7909635D1609}"/>
    <dgm:cxn modelId="{0A88A1A5-EA3D-4E55-ADFE-DADFAA75B14F}" type="presOf" srcId="{B7577FB0-296D-47B0-B04A-541559E4D819}" destId="{1555424A-0F0D-4CB7-96BF-E70CCE8EC55B}" srcOrd="0" destOrd="0" presId="urn:microsoft.com/office/officeart/2005/8/layout/chevron2"/>
    <dgm:cxn modelId="{65919893-65B7-47A7-8866-1E4000B13DDB}" type="presOf" srcId="{F22D2595-03ED-47F0-88E0-87A29C8F339F}" destId="{18A4CE6D-DCC4-4358-A78A-51E609DF4DD2}" srcOrd="0" destOrd="0" presId="urn:microsoft.com/office/officeart/2005/8/layout/chevron2"/>
    <dgm:cxn modelId="{432BB9E2-31E2-46B6-88BC-2D41101F0DF2}" srcId="{4F303D99-7474-45B6-9990-EE2CE71D3D13}" destId="{F8D6B816-83DF-45FD-BCA3-330C3C17BE54}" srcOrd="4" destOrd="0" parTransId="{1126BCAE-0521-40CA-B45E-3EF9484A29EC}" sibTransId="{0F87E79D-B748-4615-A242-CBEEE76ED463}"/>
    <dgm:cxn modelId="{20F1542A-E940-4958-9F9E-B9B6CA3D0120}" srcId="{4F303D99-7474-45B6-9990-EE2CE71D3D13}" destId="{A242EA98-038F-4BA8-B6EE-3CDF70F2B200}" srcOrd="0" destOrd="0" parTransId="{EE5FD6CC-A80A-4B96-A6A2-B859D79A5168}" sibTransId="{3E0AC2E9-168D-48C7-BB2D-DE52AD5B5CDF}"/>
    <dgm:cxn modelId="{9D152866-B871-40DF-BC47-CBB0C32C5649}" srcId="{572B77DB-537A-44B2-92EA-88B1FA36E9BC}" destId="{8AE321B6-D7C6-4FFD-AAA6-00D0FBFDE002}" srcOrd="0" destOrd="0" parTransId="{B6DBB93E-1764-49AD-8474-85434866F4C9}" sibTransId="{063A239B-A78C-45BA-A6E4-B13295214C9E}"/>
    <dgm:cxn modelId="{63F83563-0241-4949-8578-86338A6CE89D}" srcId="{4F303D99-7474-45B6-9990-EE2CE71D3D13}" destId="{572B77DB-537A-44B2-92EA-88B1FA36E9BC}" srcOrd="5" destOrd="0" parTransId="{1D1792AA-87CE-4EDB-8407-75A1217DD561}" sibTransId="{08CB2297-077D-476C-8310-09447EAD837B}"/>
    <dgm:cxn modelId="{13A4B69D-3C4A-43C5-BAFB-32E5C3B35780}" type="presOf" srcId="{F8D6B816-83DF-45FD-BCA3-330C3C17BE54}" destId="{6F2B0750-2723-4BE6-A3A6-E80EABF1CA5A}" srcOrd="0" destOrd="0" presId="urn:microsoft.com/office/officeart/2005/8/layout/chevron2"/>
    <dgm:cxn modelId="{E31A93A8-0C4F-4837-B9A6-827BE637183C}" type="presOf" srcId="{A54584FD-48E7-4BAF-AA3B-06AFC759B516}" destId="{17ED8EBC-39B6-4BC9-B95A-925C5899FC4A}" srcOrd="0" destOrd="0" presId="urn:microsoft.com/office/officeart/2005/8/layout/chevron2"/>
    <dgm:cxn modelId="{D7BE7258-4EBF-480F-AEB4-A8916C12533B}" srcId="{A242EA98-038F-4BA8-B6EE-3CDF70F2B200}" destId="{22964041-52F6-4206-8699-33FEA4E269AB}" srcOrd="0" destOrd="0" parTransId="{62A89B19-CCF5-4B90-AE0B-30D4984BDF22}" sibTransId="{E45819DC-31EB-42C7-B056-24847F96DEA8}"/>
    <dgm:cxn modelId="{673A017F-37AE-4502-A6DF-263527C7256F}" type="presOf" srcId="{B2B5AA1E-F747-4F55-B84C-C553EAFA5675}" destId="{3A0361CF-B824-4FAB-A61E-D3A17175746D}" srcOrd="0" destOrd="0" presId="urn:microsoft.com/office/officeart/2005/8/layout/chevron2"/>
    <dgm:cxn modelId="{8F066B4F-A1DB-43ED-B189-CCC4FC70BA84}" srcId="{B14012C8-975B-46CA-9027-A9EEBDBA1C39}" destId="{F22D2595-03ED-47F0-88E0-87A29C8F339F}" srcOrd="0" destOrd="0" parTransId="{3599987C-18C7-40FE-86A2-9AF72FB3EEBB}" sibTransId="{D7880838-A024-44F3-8DE1-BCDF9CAD884C}"/>
    <dgm:cxn modelId="{DCF45E56-C223-4E88-B8F0-B26984E6A1DC}" type="presParOf" srcId="{7FA198B8-6369-45B8-9546-FF38B8599EEA}" destId="{71C77D01-9E55-4CCD-9824-C016221D0A68}" srcOrd="0" destOrd="0" presId="urn:microsoft.com/office/officeart/2005/8/layout/chevron2"/>
    <dgm:cxn modelId="{F3F4BF82-A586-43DE-817C-AC9B454B67F5}" type="presParOf" srcId="{71C77D01-9E55-4CCD-9824-C016221D0A68}" destId="{C4E5DBEE-3511-4255-AA21-024392271671}" srcOrd="0" destOrd="0" presId="urn:microsoft.com/office/officeart/2005/8/layout/chevron2"/>
    <dgm:cxn modelId="{E0177F5F-AD05-4F91-B031-F4BDA11E334F}" type="presParOf" srcId="{71C77D01-9E55-4CCD-9824-C016221D0A68}" destId="{AF81CD0C-113B-4BFD-B69E-E60FF66E1339}" srcOrd="1" destOrd="0" presId="urn:microsoft.com/office/officeart/2005/8/layout/chevron2"/>
    <dgm:cxn modelId="{D652693F-D345-482C-9C58-8D58B6E87924}" type="presParOf" srcId="{7FA198B8-6369-45B8-9546-FF38B8599EEA}" destId="{7D0EF1EA-97F5-489B-B8C8-D27F96A986CC}" srcOrd="1" destOrd="0" presId="urn:microsoft.com/office/officeart/2005/8/layout/chevron2"/>
    <dgm:cxn modelId="{A8375FEF-0D51-4F3D-B3D5-17B64E7FDFFB}" type="presParOf" srcId="{7FA198B8-6369-45B8-9546-FF38B8599EEA}" destId="{93B2FB06-A749-4A27-8685-EC65C767951B}" srcOrd="2" destOrd="0" presId="urn:microsoft.com/office/officeart/2005/8/layout/chevron2"/>
    <dgm:cxn modelId="{F4E3FC3F-237D-410E-80E3-0DC51653732F}" type="presParOf" srcId="{93B2FB06-A749-4A27-8685-EC65C767951B}" destId="{3A0361CF-B824-4FAB-A61E-D3A17175746D}" srcOrd="0" destOrd="0" presId="urn:microsoft.com/office/officeart/2005/8/layout/chevron2"/>
    <dgm:cxn modelId="{32EB17E5-A849-4CE6-96A2-A0CE1DBEBC8D}" type="presParOf" srcId="{93B2FB06-A749-4A27-8685-EC65C767951B}" destId="{17ED8EBC-39B6-4BC9-B95A-925C5899FC4A}" srcOrd="1" destOrd="0" presId="urn:microsoft.com/office/officeart/2005/8/layout/chevron2"/>
    <dgm:cxn modelId="{46E6A575-CB70-4B65-9FA9-83CF1B9D2942}" type="presParOf" srcId="{7FA198B8-6369-45B8-9546-FF38B8599EEA}" destId="{5F5BFF12-4254-4BE4-890F-5DE7B3D4DA70}" srcOrd="3" destOrd="0" presId="urn:microsoft.com/office/officeart/2005/8/layout/chevron2"/>
    <dgm:cxn modelId="{AC8E72A7-0F25-49BE-AE29-48D298EC16F2}" type="presParOf" srcId="{7FA198B8-6369-45B8-9546-FF38B8599EEA}" destId="{9E0F6E2C-1324-4968-B629-D28B3D207307}" srcOrd="4" destOrd="0" presId="urn:microsoft.com/office/officeart/2005/8/layout/chevron2"/>
    <dgm:cxn modelId="{E031C620-7808-4122-B1FB-7AFEAC57FCF8}" type="presParOf" srcId="{9E0F6E2C-1324-4968-B629-D28B3D207307}" destId="{D267D43A-CCDB-4423-967E-C72A5A031AD4}" srcOrd="0" destOrd="0" presId="urn:microsoft.com/office/officeart/2005/8/layout/chevron2"/>
    <dgm:cxn modelId="{875F306A-6052-4F6E-9834-F03F726D40DA}" type="presParOf" srcId="{9E0F6E2C-1324-4968-B629-D28B3D207307}" destId="{B83E98E9-061E-4AA2-B892-0AC25AF59418}" srcOrd="1" destOrd="0" presId="urn:microsoft.com/office/officeart/2005/8/layout/chevron2"/>
    <dgm:cxn modelId="{2D9C2A3D-7968-4C76-B985-848726046142}" type="presParOf" srcId="{7FA198B8-6369-45B8-9546-FF38B8599EEA}" destId="{A329BD68-10A3-4367-B471-86071AAA3489}" srcOrd="5" destOrd="0" presId="urn:microsoft.com/office/officeart/2005/8/layout/chevron2"/>
    <dgm:cxn modelId="{54CD2CC9-B493-45F9-A51C-479B76E90B71}" type="presParOf" srcId="{7FA198B8-6369-45B8-9546-FF38B8599EEA}" destId="{0D65E2CF-5AF5-4B2C-992E-D2353F28937D}" srcOrd="6" destOrd="0" presId="urn:microsoft.com/office/officeart/2005/8/layout/chevron2"/>
    <dgm:cxn modelId="{D65D4CD9-7CE0-4183-83B1-46A9CC26407B}" type="presParOf" srcId="{0D65E2CF-5AF5-4B2C-992E-D2353F28937D}" destId="{91A28D0D-8EE5-4DB8-AB09-4180CF1CE30B}" srcOrd="0" destOrd="0" presId="urn:microsoft.com/office/officeart/2005/8/layout/chevron2"/>
    <dgm:cxn modelId="{8CB58004-6CF7-4D47-A6A8-EBEDA9A508F6}" type="presParOf" srcId="{0D65E2CF-5AF5-4B2C-992E-D2353F28937D}" destId="{18A4CE6D-DCC4-4358-A78A-51E609DF4DD2}" srcOrd="1" destOrd="0" presId="urn:microsoft.com/office/officeart/2005/8/layout/chevron2"/>
    <dgm:cxn modelId="{80946BC6-D8B9-49F6-8233-AB381DDA77EB}" type="presParOf" srcId="{7FA198B8-6369-45B8-9546-FF38B8599EEA}" destId="{835A7DDA-ED9C-4E3C-8393-77A0C6C28DFE}" srcOrd="7" destOrd="0" presId="urn:microsoft.com/office/officeart/2005/8/layout/chevron2"/>
    <dgm:cxn modelId="{23F4FD19-AE6C-4BCB-9B2F-C10FB8961A81}" type="presParOf" srcId="{7FA198B8-6369-45B8-9546-FF38B8599EEA}" destId="{921B427E-579A-4077-B34B-BAABFEA30125}" srcOrd="8" destOrd="0" presId="urn:microsoft.com/office/officeart/2005/8/layout/chevron2"/>
    <dgm:cxn modelId="{3E268FF8-B5EB-483A-86DB-FA3CA6B13702}" type="presParOf" srcId="{921B427E-579A-4077-B34B-BAABFEA30125}" destId="{6F2B0750-2723-4BE6-A3A6-E80EABF1CA5A}" srcOrd="0" destOrd="0" presId="urn:microsoft.com/office/officeart/2005/8/layout/chevron2"/>
    <dgm:cxn modelId="{BCB1CD99-828A-45E7-9CD6-3EF30198C506}" type="presParOf" srcId="{921B427E-579A-4077-B34B-BAABFEA30125}" destId="{1555424A-0F0D-4CB7-96BF-E70CCE8EC55B}" srcOrd="1" destOrd="0" presId="urn:microsoft.com/office/officeart/2005/8/layout/chevron2"/>
    <dgm:cxn modelId="{6BA70F64-226A-4ED7-B6ED-B2249C0F7F06}" type="presParOf" srcId="{7FA198B8-6369-45B8-9546-FF38B8599EEA}" destId="{DA77DA4C-C4FF-4A02-80FD-6E6E7D9DFC9C}" srcOrd="9" destOrd="0" presId="urn:microsoft.com/office/officeart/2005/8/layout/chevron2"/>
    <dgm:cxn modelId="{FCBF3EDA-E2FC-4C85-B3BD-A3B81BC657DD}" type="presParOf" srcId="{7FA198B8-6369-45B8-9546-FF38B8599EEA}" destId="{CEEEBE52-4A18-4643-B40F-C51609357ACD}" srcOrd="10" destOrd="0" presId="urn:microsoft.com/office/officeart/2005/8/layout/chevron2"/>
    <dgm:cxn modelId="{AC223640-C123-47A8-A24C-EC4314434741}" type="presParOf" srcId="{CEEEBE52-4A18-4643-B40F-C51609357ACD}" destId="{33926FAC-EE8F-46F8-AA35-D25004FF5072}" srcOrd="0" destOrd="0" presId="urn:microsoft.com/office/officeart/2005/8/layout/chevron2"/>
    <dgm:cxn modelId="{FD06B196-B43F-429E-AC22-0202CE8DB35D}" type="presParOf" srcId="{CEEEBE52-4A18-4643-B40F-C51609357ACD}" destId="{CFBDC0C8-91DC-40AC-8CCF-2083DF531EBE}"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303D99-7474-45B6-9990-EE2CE71D3D1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27C46EBF-A307-43B1-87F6-5D044A3B647D}">
      <dgm:prSet custT="1"/>
      <dgm:spPr/>
      <dgm:t>
        <a:bodyPr/>
        <a:lstStyle/>
        <a:p>
          <a:r>
            <a:rPr lang="es-EC" sz="1200" dirty="0">
              <a:latin typeface="Times New Roman" panose="02020603050405020304" pitchFamily="18" charset="0"/>
              <a:cs typeface="Times New Roman" panose="02020603050405020304" pitchFamily="18" charset="0"/>
            </a:rPr>
            <a:t>Determinación de importancia </a:t>
          </a:r>
          <a:r>
            <a:rPr lang="es-EC" sz="1200">
              <a:latin typeface="Times New Roman" panose="02020603050405020304" pitchFamily="18" charset="0"/>
              <a:cs typeface="Times New Roman" panose="02020603050405020304" pitchFamily="18" charset="0"/>
            </a:rPr>
            <a:t>de </a:t>
          </a:r>
          <a:r>
            <a:rPr lang="es-EC" sz="1200" smtClean="0">
              <a:latin typeface="Times New Roman" panose="02020603050405020304" pitchFamily="18" charset="0"/>
              <a:cs typeface="Times New Roman" panose="02020603050405020304" pitchFamily="18" charset="0"/>
            </a:rPr>
            <a:t>Causas</a:t>
          </a:r>
          <a:r>
            <a:rPr lang="es-EC" sz="1200" dirty="0">
              <a:latin typeface="Times New Roman" panose="02020603050405020304" pitchFamily="18" charset="0"/>
              <a:cs typeface="Times New Roman" panose="02020603050405020304" pitchFamily="18" charset="0"/>
            </a:rPr>
            <a:t>.</a:t>
          </a:r>
        </a:p>
      </dgm:t>
    </dgm:pt>
    <dgm:pt modelId="{35997A76-D137-431D-9344-0336BC5C0D59}" type="parTrans" cxnId="{7440021E-9B70-4973-8AAA-26B1CA8316CC}">
      <dgm:prSet/>
      <dgm:spPr/>
      <dgm:t>
        <a:bodyPr/>
        <a:lstStyle/>
        <a:p>
          <a:endParaRPr lang="es-EC" sz="1200">
            <a:latin typeface="Times New Roman" panose="02020603050405020304" pitchFamily="18" charset="0"/>
            <a:cs typeface="Times New Roman" panose="02020603050405020304" pitchFamily="18" charset="0"/>
          </a:endParaRPr>
        </a:p>
      </dgm:t>
    </dgm:pt>
    <dgm:pt modelId="{657AB1A8-5A2A-4033-B43B-DDD3829161AE}" type="sibTrans" cxnId="{7440021E-9B70-4973-8AAA-26B1CA8316CC}">
      <dgm:prSet/>
      <dgm:spPr/>
      <dgm:t>
        <a:bodyPr/>
        <a:lstStyle/>
        <a:p>
          <a:endParaRPr lang="es-EC" sz="1200">
            <a:latin typeface="Times New Roman" panose="02020603050405020304" pitchFamily="18" charset="0"/>
            <a:cs typeface="Times New Roman" panose="02020603050405020304" pitchFamily="18" charset="0"/>
          </a:endParaRPr>
        </a:p>
      </dgm:t>
    </dgm:pt>
    <dgm:pt modelId="{CC52F2DB-A1B5-4A42-988A-547E193FA027}">
      <dgm:prSet custT="1"/>
      <dgm:spPr/>
      <dgm:t>
        <a:bodyPr/>
        <a:lstStyle/>
        <a:p>
          <a:r>
            <a:rPr lang="es-EC" sz="1200">
              <a:latin typeface="Times New Roman" panose="02020603050405020304" pitchFamily="18" charset="0"/>
              <a:cs typeface="Times New Roman" panose="02020603050405020304" pitchFamily="18" charset="0"/>
            </a:rPr>
            <a:t>Elaboración de Matríz de Riesgo Inherente.</a:t>
          </a:r>
        </a:p>
      </dgm:t>
    </dgm:pt>
    <dgm:pt modelId="{83E79680-F9E6-4ECB-8F35-CD9C38BEE2D9}" type="parTrans" cxnId="{AF074441-9529-4C4A-928A-0B2B164B6F2B}">
      <dgm:prSet/>
      <dgm:spPr/>
      <dgm:t>
        <a:bodyPr/>
        <a:lstStyle/>
        <a:p>
          <a:endParaRPr lang="es-EC" sz="1200">
            <a:latin typeface="Times New Roman" panose="02020603050405020304" pitchFamily="18" charset="0"/>
            <a:cs typeface="Times New Roman" panose="02020603050405020304" pitchFamily="18" charset="0"/>
          </a:endParaRPr>
        </a:p>
      </dgm:t>
    </dgm:pt>
    <dgm:pt modelId="{E840B205-FB06-4A97-86FA-6ED6E0F78061}" type="sibTrans" cxnId="{AF074441-9529-4C4A-928A-0B2B164B6F2B}">
      <dgm:prSet/>
      <dgm:spPr/>
      <dgm:t>
        <a:bodyPr/>
        <a:lstStyle/>
        <a:p>
          <a:endParaRPr lang="es-EC" sz="1200">
            <a:latin typeface="Times New Roman" panose="02020603050405020304" pitchFamily="18" charset="0"/>
            <a:cs typeface="Times New Roman" panose="02020603050405020304" pitchFamily="18" charset="0"/>
          </a:endParaRPr>
        </a:p>
      </dgm:t>
    </dgm:pt>
    <dgm:pt modelId="{95CE38FE-A850-407F-8933-22FE67F73886}">
      <dgm:prSet custT="1"/>
      <dgm:spPr/>
      <dgm:t>
        <a:bodyPr/>
        <a:lstStyle/>
        <a:p>
          <a:r>
            <a:rPr lang="es-EC" sz="1200">
              <a:latin typeface="Times New Roman" panose="02020603050405020304" pitchFamily="18" charset="0"/>
              <a:cs typeface="Times New Roman" panose="02020603050405020304" pitchFamily="18" charset="0"/>
            </a:rPr>
            <a:t>Establecer eventos de mayor </a:t>
          </a:r>
          <a:r>
            <a:rPr lang="es-EC" sz="1200" smtClean="0">
              <a:latin typeface="Times New Roman" panose="02020603050405020304" pitchFamily="18" charset="0"/>
              <a:cs typeface="Times New Roman" panose="02020603050405020304" pitchFamily="18" charset="0"/>
            </a:rPr>
            <a:t>importancia.</a:t>
          </a:r>
          <a:endParaRPr lang="es-EC" sz="1200">
            <a:latin typeface="Times New Roman" panose="02020603050405020304" pitchFamily="18" charset="0"/>
            <a:cs typeface="Times New Roman" panose="02020603050405020304" pitchFamily="18" charset="0"/>
          </a:endParaRPr>
        </a:p>
      </dgm:t>
    </dgm:pt>
    <dgm:pt modelId="{0BDBD6DB-1988-4E97-9C33-36593A4A33A6}" type="parTrans" cxnId="{2F778015-8362-4A35-AA49-573D2E60C301}">
      <dgm:prSet/>
      <dgm:spPr/>
      <dgm:t>
        <a:bodyPr/>
        <a:lstStyle/>
        <a:p>
          <a:endParaRPr lang="es-EC" sz="1200">
            <a:latin typeface="Times New Roman" panose="02020603050405020304" pitchFamily="18" charset="0"/>
            <a:cs typeface="Times New Roman" panose="02020603050405020304" pitchFamily="18" charset="0"/>
          </a:endParaRPr>
        </a:p>
      </dgm:t>
    </dgm:pt>
    <dgm:pt modelId="{DC1B3448-CC9E-492B-BDDE-EBD4A3002E8D}" type="sibTrans" cxnId="{2F778015-8362-4A35-AA49-573D2E60C301}">
      <dgm:prSet/>
      <dgm:spPr/>
      <dgm:t>
        <a:bodyPr/>
        <a:lstStyle/>
        <a:p>
          <a:endParaRPr lang="es-EC" sz="1200">
            <a:latin typeface="Times New Roman" panose="02020603050405020304" pitchFamily="18" charset="0"/>
            <a:cs typeface="Times New Roman" panose="02020603050405020304" pitchFamily="18" charset="0"/>
          </a:endParaRPr>
        </a:p>
      </dgm:t>
    </dgm:pt>
    <dgm:pt modelId="{A242EA98-038F-4BA8-B6EE-3CDF70F2B200}">
      <dgm:prSet phldrT="[Texto]" custT="1"/>
      <dgm:spPr/>
      <dgm:t>
        <a:bodyPr/>
        <a:lstStyle/>
        <a:p>
          <a:r>
            <a:rPr lang="es-EC" sz="1200" dirty="0" smtClean="0">
              <a:latin typeface="Times New Roman" panose="02020603050405020304" pitchFamily="18" charset="0"/>
              <a:cs typeface="Times New Roman" panose="02020603050405020304" pitchFamily="18" charset="0"/>
            </a:rPr>
            <a:t>7.-</a:t>
          </a:r>
          <a:endParaRPr lang="es-EC" sz="1200" dirty="0">
            <a:latin typeface="Times New Roman" panose="02020603050405020304" pitchFamily="18" charset="0"/>
            <a:cs typeface="Times New Roman" panose="02020603050405020304" pitchFamily="18" charset="0"/>
          </a:endParaRPr>
        </a:p>
      </dgm:t>
    </dgm:pt>
    <dgm:pt modelId="{3E0AC2E9-168D-48C7-BB2D-DE52AD5B5CDF}" type="sibTrans" cxnId="{20F1542A-E940-4958-9F9E-B9B6CA3D0120}">
      <dgm:prSet/>
      <dgm:spPr/>
      <dgm:t>
        <a:bodyPr/>
        <a:lstStyle/>
        <a:p>
          <a:endParaRPr lang="es-EC" sz="1200">
            <a:latin typeface="Times New Roman" panose="02020603050405020304" pitchFamily="18" charset="0"/>
            <a:cs typeface="Times New Roman" panose="02020603050405020304" pitchFamily="18" charset="0"/>
          </a:endParaRPr>
        </a:p>
      </dgm:t>
    </dgm:pt>
    <dgm:pt modelId="{EE5FD6CC-A80A-4B96-A6A2-B859D79A5168}" type="parTrans" cxnId="{20F1542A-E940-4958-9F9E-B9B6CA3D0120}">
      <dgm:prSet/>
      <dgm:spPr/>
      <dgm:t>
        <a:bodyPr/>
        <a:lstStyle/>
        <a:p>
          <a:endParaRPr lang="es-EC" sz="1200">
            <a:latin typeface="Times New Roman" panose="02020603050405020304" pitchFamily="18" charset="0"/>
            <a:cs typeface="Times New Roman" panose="02020603050405020304" pitchFamily="18" charset="0"/>
          </a:endParaRPr>
        </a:p>
      </dgm:t>
    </dgm:pt>
    <dgm:pt modelId="{795EFA87-0FD8-4971-8E30-6AEF35DDF59C}">
      <dgm:prSet custT="1"/>
      <dgm:spPr/>
      <dgm:t>
        <a:bodyPr/>
        <a:lstStyle/>
        <a:p>
          <a:r>
            <a:rPr lang="es-EC" sz="1200">
              <a:latin typeface="Times New Roman" panose="02020603050405020304" pitchFamily="18" charset="0"/>
              <a:cs typeface="Times New Roman" panose="02020603050405020304" pitchFamily="18" charset="0"/>
            </a:rPr>
            <a:t>9.-</a:t>
          </a:r>
        </a:p>
      </dgm:t>
    </dgm:pt>
    <dgm:pt modelId="{D23F3ADC-1469-4884-96E2-1E16C034E19B}" type="sibTrans" cxnId="{9988F5F9-AC40-462B-9F3F-9C8BDCB8D45F}">
      <dgm:prSet/>
      <dgm:spPr/>
      <dgm:t>
        <a:bodyPr/>
        <a:lstStyle/>
        <a:p>
          <a:endParaRPr lang="es-EC" sz="1200">
            <a:latin typeface="Times New Roman" panose="02020603050405020304" pitchFamily="18" charset="0"/>
            <a:cs typeface="Times New Roman" panose="02020603050405020304" pitchFamily="18" charset="0"/>
          </a:endParaRPr>
        </a:p>
      </dgm:t>
    </dgm:pt>
    <dgm:pt modelId="{862649E6-A286-45EE-8361-A483B61DA044}" type="parTrans" cxnId="{9988F5F9-AC40-462B-9F3F-9C8BDCB8D45F}">
      <dgm:prSet/>
      <dgm:spPr/>
      <dgm:t>
        <a:bodyPr/>
        <a:lstStyle/>
        <a:p>
          <a:endParaRPr lang="es-EC" sz="1200">
            <a:latin typeface="Times New Roman" panose="02020603050405020304" pitchFamily="18" charset="0"/>
            <a:cs typeface="Times New Roman" panose="02020603050405020304" pitchFamily="18" charset="0"/>
          </a:endParaRPr>
        </a:p>
      </dgm:t>
    </dgm:pt>
    <dgm:pt modelId="{9F6E502D-837D-496B-9B68-047483D28A09}">
      <dgm:prSet custT="1"/>
      <dgm:spPr/>
      <dgm:t>
        <a:bodyPr/>
        <a:lstStyle/>
        <a:p>
          <a:r>
            <a:rPr lang="es-EC" sz="1200">
              <a:latin typeface="Times New Roman" panose="02020603050405020304" pitchFamily="18" charset="0"/>
              <a:cs typeface="Times New Roman" panose="02020603050405020304" pitchFamily="18" charset="0"/>
            </a:rPr>
            <a:t>8.-</a:t>
          </a:r>
        </a:p>
      </dgm:t>
    </dgm:pt>
    <dgm:pt modelId="{3F4231A0-4B67-4E15-BC36-AFD33E1BC623}" type="sibTrans" cxnId="{542FEB2E-A261-4F84-8B00-50E9D2004DA6}">
      <dgm:prSet/>
      <dgm:spPr/>
      <dgm:t>
        <a:bodyPr/>
        <a:lstStyle/>
        <a:p>
          <a:endParaRPr lang="es-EC" sz="1200">
            <a:latin typeface="Times New Roman" panose="02020603050405020304" pitchFamily="18" charset="0"/>
            <a:cs typeface="Times New Roman" panose="02020603050405020304" pitchFamily="18" charset="0"/>
          </a:endParaRPr>
        </a:p>
      </dgm:t>
    </dgm:pt>
    <dgm:pt modelId="{B61EF42A-3D9D-475C-8C2A-1B487EB0806A}" type="parTrans" cxnId="{542FEB2E-A261-4F84-8B00-50E9D2004DA6}">
      <dgm:prSet/>
      <dgm:spPr/>
      <dgm:t>
        <a:bodyPr/>
        <a:lstStyle/>
        <a:p>
          <a:endParaRPr lang="es-EC" sz="1200">
            <a:latin typeface="Times New Roman" panose="02020603050405020304" pitchFamily="18" charset="0"/>
            <a:cs typeface="Times New Roman" panose="02020603050405020304" pitchFamily="18" charset="0"/>
          </a:endParaRPr>
        </a:p>
      </dgm:t>
    </dgm:pt>
    <dgm:pt modelId="{5E1DCC15-A1D6-4929-AEEE-C6EDBB82EBD6}">
      <dgm:prSet custT="1"/>
      <dgm:spPr/>
      <dgm:t>
        <a:bodyPr/>
        <a:lstStyle/>
        <a:p>
          <a:r>
            <a:rPr lang="es-EC" sz="1200" smtClean="0">
              <a:latin typeface="Times New Roman" panose="02020603050405020304" pitchFamily="18" charset="0"/>
              <a:cs typeface="Times New Roman" panose="02020603050405020304" pitchFamily="18" charset="0"/>
            </a:rPr>
            <a:t>10.-</a:t>
          </a:r>
          <a:endParaRPr lang="es-EC" sz="1200">
            <a:latin typeface="Times New Roman" panose="02020603050405020304" pitchFamily="18" charset="0"/>
            <a:cs typeface="Times New Roman" panose="02020603050405020304" pitchFamily="18" charset="0"/>
          </a:endParaRPr>
        </a:p>
      </dgm:t>
    </dgm:pt>
    <dgm:pt modelId="{5DCCBA8D-D187-4678-A957-113D180D7642}" type="sibTrans" cxnId="{01CCBCE1-DD98-444E-AB9E-7833B402701B}">
      <dgm:prSet/>
      <dgm:spPr/>
      <dgm:t>
        <a:bodyPr/>
        <a:lstStyle/>
        <a:p>
          <a:endParaRPr lang="es-EC" sz="1200">
            <a:latin typeface="Times New Roman" panose="02020603050405020304" pitchFamily="18" charset="0"/>
            <a:cs typeface="Times New Roman" panose="02020603050405020304" pitchFamily="18" charset="0"/>
          </a:endParaRPr>
        </a:p>
      </dgm:t>
    </dgm:pt>
    <dgm:pt modelId="{2EAB2409-01A5-4F09-B5B7-B885B3E0C5C7}" type="parTrans" cxnId="{01CCBCE1-DD98-444E-AB9E-7833B402701B}">
      <dgm:prSet/>
      <dgm:spPr/>
      <dgm:t>
        <a:bodyPr/>
        <a:lstStyle/>
        <a:p>
          <a:endParaRPr lang="es-EC" sz="1200">
            <a:latin typeface="Times New Roman" panose="02020603050405020304" pitchFamily="18" charset="0"/>
            <a:cs typeface="Times New Roman" panose="02020603050405020304" pitchFamily="18" charset="0"/>
          </a:endParaRPr>
        </a:p>
      </dgm:t>
    </dgm:pt>
    <dgm:pt modelId="{E96FB07B-3792-4EB7-88A7-B0FE0E1552F0}">
      <dgm:prSet custT="1"/>
      <dgm:spPr/>
      <dgm:t>
        <a:bodyPr/>
        <a:lstStyle/>
        <a:p>
          <a:r>
            <a:rPr lang="es-EC" sz="1200" smtClean="0">
              <a:latin typeface="Times New Roman" panose="02020603050405020304" pitchFamily="18" charset="0"/>
              <a:cs typeface="Times New Roman" panose="02020603050405020304" pitchFamily="18" charset="0"/>
            </a:rPr>
            <a:t>Elaborar Matríz de Riesgos por Proceso.</a:t>
          </a:r>
          <a:endParaRPr lang="es-EC" sz="1200">
            <a:latin typeface="Times New Roman" panose="02020603050405020304" pitchFamily="18" charset="0"/>
            <a:cs typeface="Times New Roman" panose="02020603050405020304" pitchFamily="18" charset="0"/>
          </a:endParaRPr>
        </a:p>
      </dgm:t>
    </dgm:pt>
    <dgm:pt modelId="{9D28C39F-63AF-4E4B-8327-CF63D45F9C36}" type="sibTrans" cxnId="{ECB9135C-BDAA-40CB-BE90-984DED2438E1}">
      <dgm:prSet/>
      <dgm:spPr/>
      <dgm:t>
        <a:bodyPr/>
        <a:lstStyle/>
        <a:p>
          <a:endParaRPr lang="es-EC" sz="1200">
            <a:latin typeface="Times New Roman" panose="02020603050405020304" pitchFamily="18" charset="0"/>
            <a:cs typeface="Times New Roman" panose="02020603050405020304" pitchFamily="18" charset="0"/>
          </a:endParaRPr>
        </a:p>
      </dgm:t>
    </dgm:pt>
    <dgm:pt modelId="{E6011512-EE15-46F2-9784-626FAE3897AA}" type="parTrans" cxnId="{ECB9135C-BDAA-40CB-BE90-984DED2438E1}">
      <dgm:prSet/>
      <dgm:spPr/>
      <dgm:t>
        <a:bodyPr/>
        <a:lstStyle/>
        <a:p>
          <a:endParaRPr lang="es-EC" sz="1200">
            <a:latin typeface="Times New Roman" panose="02020603050405020304" pitchFamily="18" charset="0"/>
            <a:cs typeface="Times New Roman" panose="02020603050405020304" pitchFamily="18" charset="0"/>
          </a:endParaRPr>
        </a:p>
      </dgm:t>
    </dgm:pt>
    <dgm:pt modelId="{73E08BA2-6D68-4B56-816B-DFA5CE8F49D2}">
      <dgm:prSet custT="1"/>
      <dgm:spPr/>
      <dgm:t>
        <a:bodyPr/>
        <a:lstStyle/>
        <a:p>
          <a:r>
            <a:rPr lang="es-EC" sz="1200" smtClean="0">
              <a:latin typeface="Times New Roman" panose="02020603050405020304" pitchFamily="18" charset="0"/>
              <a:cs typeface="Times New Roman" panose="02020603050405020304" pitchFamily="18" charset="0"/>
            </a:rPr>
            <a:t>11.-</a:t>
          </a:r>
          <a:endParaRPr lang="es-EC" sz="1200" dirty="0">
            <a:latin typeface="Times New Roman" panose="02020603050405020304" pitchFamily="18" charset="0"/>
            <a:cs typeface="Times New Roman" panose="02020603050405020304" pitchFamily="18" charset="0"/>
          </a:endParaRPr>
        </a:p>
      </dgm:t>
    </dgm:pt>
    <dgm:pt modelId="{F5422C29-4A5B-4D34-BAFF-0F9170F6D908}" type="sibTrans" cxnId="{2ADD8237-FA22-4AC1-9CC9-71C7E02055A0}">
      <dgm:prSet/>
      <dgm:spPr/>
      <dgm:t>
        <a:bodyPr/>
        <a:lstStyle/>
        <a:p>
          <a:endParaRPr lang="es-EC" sz="1200">
            <a:latin typeface="Times New Roman" panose="02020603050405020304" pitchFamily="18" charset="0"/>
            <a:cs typeface="Times New Roman" panose="02020603050405020304" pitchFamily="18" charset="0"/>
          </a:endParaRPr>
        </a:p>
      </dgm:t>
    </dgm:pt>
    <dgm:pt modelId="{7BD5AD95-E926-4137-9484-54902D524424}" type="parTrans" cxnId="{2ADD8237-FA22-4AC1-9CC9-71C7E02055A0}">
      <dgm:prSet/>
      <dgm:spPr/>
      <dgm:t>
        <a:bodyPr/>
        <a:lstStyle/>
        <a:p>
          <a:endParaRPr lang="es-EC" sz="1200">
            <a:latin typeface="Times New Roman" panose="02020603050405020304" pitchFamily="18" charset="0"/>
            <a:cs typeface="Times New Roman" panose="02020603050405020304" pitchFamily="18" charset="0"/>
          </a:endParaRPr>
        </a:p>
      </dgm:t>
    </dgm:pt>
    <dgm:pt modelId="{06422481-6197-4C1D-A2EE-1CCBA0CBC301}">
      <dgm:prSet custT="1"/>
      <dgm:spPr/>
      <dgm:t>
        <a:bodyPr/>
        <a:lstStyle/>
        <a:p>
          <a:r>
            <a:rPr lang="es-EC" sz="1200" dirty="0" smtClean="0">
              <a:latin typeface="Times New Roman" panose="02020603050405020304" pitchFamily="18" charset="0"/>
              <a:cs typeface="Times New Roman" panose="02020603050405020304" pitchFamily="18" charset="0"/>
            </a:rPr>
            <a:t>Elaborar Mapa de Riesgos por Proceso</a:t>
          </a:r>
          <a:endParaRPr lang="es-EC" sz="1200" dirty="0">
            <a:latin typeface="Times New Roman" panose="02020603050405020304" pitchFamily="18" charset="0"/>
            <a:cs typeface="Times New Roman" panose="02020603050405020304" pitchFamily="18" charset="0"/>
          </a:endParaRPr>
        </a:p>
      </dgm:t>
    </dgm:pt>
    <dgm:pt modelId="{DDF0FE3E-20FE-43CC-BA2A-6AD74B19C648}" type="sibTrans" cxnId="{B4BA7369-B817-4399-BC6E-435B08B2ED68}">
      <dgm:prSet/>
      <dgm:spPr/>
      <dgm:t>
        <a:bodyPr/>
        <a:lstStyle/>
        <a:p>
          <a:endParaRPr lang="es-EC" sz="1200">
            <a:latin typeface="Times New Roman" panose="02020603050405020304" pitchFamily="18" charset="0"/>
            <a:cs typeface="Times New Roman" panose="02020603050405020304" pitchFamily="18" charset="0"/>
          </a:endParaRPr>
        </a:p>
      </dgm:t>
    </dgm:pt>
    <dgm:pt modelId="{AC487F35-A447-4697-9267-0AD277C1CC3F}" type="parTrans" cxnId="{B4BA7369-B817-4399-BC6E-435B08B2ED68}">
      <dgm:prSet/>
      <dgm:spPr/>
      <dgm:t>
        <a:bodyPr/>
        <a:lstStyle/>
        <a:p>
          <a:endParaRPr lang="es-EC" sz="1200">
            <a:latin typeface="Times New Roman" panose="02020603050405020304" pitchFamily="18" charset="0"/>
            <a:cs typeface="Times New Roman" panose="02020603050405020304" pitchFamily="18" charset="0"/>
          </a:endParaRPr>
        </a:p>
      </dgm:t>
    </dgm:pt>
    <dgm:pt modelId="{31076D11-479D-4CD8-BC4E-21016207CF02}">
      <dgm:prSet custT="1"/>
      <dgm:spPr/>
      <dgm:t>
        <a:bodyPr/>
        <a:lstStyle/>
        <a:p>
          <a:r>
            <a:rPr lang="es-EC" sz="1200" smtClean="0">
              <a:latin typeface="Times New Roman" panose="02020603050405020304" pitchFamily="18" charset="0"/>
              <a:cs typeface="Times New Roman" panose="02020603050405020304" pitchFamily="18" charset="0"/>
            </a:rPr>
            <a:t>12-</a:t>
          </a:r>
          <a:endParaRPr lang="es-EC" sz="1200">
            <a:latin typeface="Times New Roman" panose="02020603050405020304" pitchFamily="18" charset="0"/>
            <a:cs typeface="Times New Roman" panose="02020603050405020304" pitchFamily="18" charset="0"/>
          </a:endParaRPr>
        </a:p>
      </dgm:t>
    </dgm:pt>
    <dgm:pt modelId="{98B2B295-4DB1-4973-B178-3D9484F2A6F8}" type="sibTrans" cxnId="{2ECA8D9A-ED84-4E37-8EBB-9A8FC8A1BAA2}">
      <dgm:prSet/>
      <dgm:spPr/>
      <dgm:t>
        <a:bodyPr/>
        <a:lstStyle/>
        <a:p>
          <a:endParaRPr lang="es-EC" sz="1200">
            <a:latin typeface="Times New Roman" panose="02020603050405020304" pitchFamily="18" charset="0"/>
            <a:cs typeface="Times New Roman" panose="02020603050405020304" pitchFamily="18" charset="0"/>
          </a:endParaRPr>
        </a:p>
      </dgm:t>
    </dgm:pt>
    <dgm:pt modelId="{9E03F667-BA36-4C59-BA20-27D3A738AFFF}" type="parTrans" cxnId="{2ECA8D9A-ED84-4E37-8EBB-9A8FC8A1BAA2}">
      <dgm:prSet/>
      <dgm:spPr/>
      <dgm:t>
        <a:bodyPr/>
        <a:lstStyle/>
        <a:p>
          <a:endParaRPr lang="es-EC" sz="1200">
            <a:latin typeface="Times New Roman" panose="02020603050405020304" pitchFamily="18" charset="0"/>
            <a:cs typeface="Times New Roman" panose="02020603050405020304" pitchFamily="18" charset="0"/>
          </a:endParaRPr>
        </a:p>
      </dgm:t>
    </dgm:pt>
    <dgm:pt modelId="{660A8BE0-77B3-4E69-8306-886F301FC6EC}">
      <dgm:prSet custT="1"/>
      <dgm:spPr/>
      <dgm:t>
        <a:bodyPr/>
        <a:lstStyle/>
        <a:p>
          <a:r>
            <a:rPr lang="es-EC" sz="1200" smtClean="0">
              <a:latin typeface="Times New Roman" panose="02020603050405020304" pitchFamily="18" charset="0"/>
              <a:cs typeface="Times New Roman" panose="02020603050405020304" pitchFamily="18" charset="0"/>
            </a:rPr>
            <a:t>Identificar Riesgos en Diagrama de Flujo.</a:t>
          </a:r>
          <a:endParaRPr lang="es-EC" sz="1200" dirty="0">
            <a:latin typeface="Times New Roman" panose="02020603050405020304" pitchFamily="18" charset="0"/>
            <a:cs typeface="Times New Roman" panose="02020603050405020304" pitchFamily="18" charset="0"/>
          </a:endParaRPr>
        </a:p>
      </dgm:t>
    </dgm:pt>
    <dgm:pt modelId="{2E98564B-D87C-422E-A2AF-0A69D3B04600}" type="sibTrans" cxnId="{ABB92995-D35D-4316-978D-7EE16128BE07}">
      <dgm:prSet/>
      <dgm:spPr/>
      <dgm:t>
        <a:bodyPr/>
        <a:lstStyle/>
        <a:p>
          <a:endParaRPr lang="es-EC" sz="1200">
            <a:latin typeface="Times New Roman" panose="02020603050405020304" pitchFamily="18" charset="0"/>
            <a:cs typeface="Times New Roman" panose="02020603050405020304" pitchFamily="18" charset="0"/>
          </a:endParaRPr>
        </a:p>
      </dgm:t>
    </dgm:pt>
    <dgm:pt modelId="{3E3E71E7-5250-4AA1-A1A8-BD792DC9023E}" type="parTrans" cxnId="{ABB92995-D35D-4316-978D-7EE16128BE07}">
      <dgm:prSet/>
      <dgm:spPr/>
      <dgm:t>
        <a:bodyPr/>
        <a:lstStyle/>
        <a:p>
          <a:endParaRPr lang="es-EC" sz="1200">
            <a:latin typeface="Times New Roman" panose="02020603050405020304" pitchFamily="18" charset="0"/>
            <a:cs typeface="Times New Roman" panose="02020603050405020304" pitchFamily="18" charset="0"/>
          </a:endParaRPr>
        </a:p>
      </dgm:t>
    </dgm:pt>
    <dgm:pt modelId="{7FA198B8-6369-45B8-9546-FF38B8599EEA}" type="pres">
      <dgm:prSet presAssocID="{4F303D99-7474-45B6-9990-EE2CE71D3D13}" presName="linearFlow" presStyleCnt="0">
        <dgm:presLayoutVars>
          <dgm:dir/>
          <dgm:animLvl val="lvl"/>
          <dgm:resizeHandles val="exact"/>
        </dgm:presLayoutVars>
      </dgm:prSet>
      <dgm:spPr/>
      <dgm:t>
        <a:bodyPr/>
        <a:lstStyle/>
        <a:p>
          <a:endParaRPr lang="es-EC"/>
        </a:p>
      </dgm:t>
    </dgm:pt>
    <dgm:pt modelId="{71C77D01-9E55-4CCD-9824-C016221D0A68}" type="pres">
      <dgm:prSet presAssocID="{A242EA98-038F-4BA8-B6EE-3CDF70F2B200}" presName="composite" presStyleCnt="0"/>
      <dgm:spPr/>
    </dgm:pt>
    <dgm:pt modelId="{C4E5DBEE-3511-4255-AA21-024392271671}" type="pres">
      <dgm:prSet presAssocID="{A242EA98-038F-4BA8-B6EE-3CDF70F2B200}" presName="parentText" presStyleLbl="alignNode1" presStyleIdx="0" presStyleCnt="6">
        <dgm:presLayoutVars>
          <dgm:chMax val="1"/>
          <dgm:bulletEnabled val="1"/>
        </dgm:presLayoutVars>
      </dgm:prSet>
      <dgm:spPr/>
      <dgm:t>
        <a:bodyPr/>
        <a:lstStyle/>
        <a:p>
          <a:endParaRPr lang="es-EC"/>
        </a:p>
      </dgm:t>
    </dgm:pt>
    <dgm:pt modelId="{AF81CD0C-113B-4BFD-B69E-E60FF66E1339}" type="pres">
      <dgm:prSet presAssocID="{A242EA98-038F-4BA8-B6EE-3CDF70F2B200}" presName="descendantText" presStyleLbl="alignAcc1" presStyleIdx="0" presStyleCnt="6">
        <dgm:presLayoutVars>
          <dgm:bulletEnabled val="1"/>
        </dgm:presLayoutVars>
      </dgm:prSet>
      <dgm:spPr/>
      <dgm:t>
        <a:bodyPr/>
        <a:lstStyle/>
        <a:p>
          <a:endParaRPr lang="es-EC"/>
        </a:p>
      </dgm:t>
    </dgm:pt>
    <dgm:pt modelId="{7D0EF1EA-97F5-489B-B8C8-D27F96A986CC}" type="pres">
      <dgm:prSet presAssocID="{3E0AC2E9-168D-48C7-BB2D-DE52AD5B5CDF}" presName="sp" presStyleCnt="0"/>
      <dgm:spPr/>
    </dgm:pt>
    <dgm:pt modelId="{822146BE-A5EE-4D65-83B7-98D080C8A254}" type="pres">
      <dgm:prSet presAssocID="{9F6E502D-837D-496B-9B68-047483D28A09}" presName="composite" presStyleCnt="0"/>
      <dgm:spPr/>
    </dgm:pt>
    <dgm:pt modelId="{DF778E13-83C5-4481-AA59-02442E9144C7}" type="pres">
      <dgm:prSet presAssocID="{9F6E502D-837D-496B-9B68-047483D28A09}" presName="parentText" presStyleLbl="alignNode1" presStyleIdx="1" presStyleCnt="6">
        <dgm:presLayoutVars>
          <dgm:chMax val="1"/>
          <dgm:bulletEnabled val="1"/>
        </dgm:presLayoutVars>
      </dgm:prSet>
      <dgm:spPr/>
      <dgm:t>
        <a:bodyPr/>
        <a:lstStyle/>
        <a:p>
          <a:endParaRPr lang="es-EC"/>
        </a:p>
      </dgm:t>
    </dgm:pt>
    <dgm:pt modelId="{2ADA8061-F15F-462C-9256-8EE206B6700D}" type="pres">
      <dgm:prSet presAssocID="{9F6E502D-837D-496B-9B68-047483D28A09}" presName="descendantText" presStyleLbl="alignAcc1" presStyleIdx="1" presStyleCnt="6">
        <dgm:presLayoutVars>
          <dgm:bulletEnabled val="1"/>
        </dgm:presLayoutVars>
      </dgm:prSet>
      <dgm:spPr/>
      <dgm:t>
        <a:bodyPr/>
        <a:lstStyle/>
        <a:p>
          <a:endParaRPr lang="es-EC"/>
        </a:p>
      </dgm:t>
    </dgm:pt>
    <dgm:pt modelId="{3C5B5E01-BCA2-4F7C-AB3A-5F834679282B}" type="pres">
      <dgm:prSet presAssocID="{3F4231A0-4B67-4E15-BC36-AFD33E1BC623}" presName="sp" presStyleCnt="0"/>
      <dgm:spPr/>
    </dgm:pt>
    <dgm:pt modelId="{5C5A22EA-F9D6-449D-9EEE-BB30B289FE06}" type="pres">
      <dgm:prSet presAssocID="{795EFA87-0FD8-4971-8E30-6AEF35DDF59C}" presName="composite" presStyleCnt="0"/>
      <dgm:spPr/>
    </dgm:pt>
    <dgm:pt modelId="{3D13D593-4999-4B8B-90F4-59D3508C7AA8}" type="pres">
      <dgm:prSet presAssocID="{795EFA87-0FD8-4971-8E30-6AEF35DDF59C}" presName="parentText" presStyleLbl="alignNode1" presStyleIdx="2" presStyleCnt="6">
        <dgm:presLayoutVars>
          <dgm:chMax val="1"/>
          <dgm:bulletEnabled val="1"/>
        </dgm:presLayoutVars>
      </dgm:prSet>
      <dgm:spPr/>
      <dgm:t>
        <a:bodyPr/>
        <a:lstStyle/>
        <a:p>
          <a:endParaRPr lang="es-EC"/>
        </a:p>
      </dgm:t>
    </dgm:pt>
    <dgm:pt modelId="{95CFEBED-1EC5-4704-80C0-3C645345384B}" type="pres">
      <dgm:prSet presAssocID="{795EFA87-0FD8-4971-8E30-6AEF35DDF59C}" presName="descendantText" presStyleLbl="alignAcc1" presStyleIdx="2" presStyleCnt="6">
        <dgm:presLayoutVars>
          <dgm:bulletEnabled val="1"/>
        </dgm:presLayoutVars>
      </dgm:prSet>
      <dgm:spPr/>
      <dgm:t>
        <a:bodyPr/>
        <a:lstStyle/>
        <a:p>
          <a:endParaRPr lang="es-EC"/>
        </a:p>
      </dgm:t>
    </dgm:pt>
    <dgm:pt modelId="{1FB52D7C-D381-4AEA-9331-7F82AB8D3789}" type="pres">
      <dgm:prSet presAssocID="{D23F3ADC-1469-4884-96E2-1E16C034E19B}" presName="sp" presStyleCnt="0"/>
      <dgm:spPr/>
    </dgm:pt>
    <dgm:pt modelId="{9C89CF83-BB68-460F-8F5B-5636B67DB8F9}" type="pres">
      <dgm:prSet presAssocID="{5E1DCC15-A1D6-4929-AEEE-C6EDBB82EBD6}" presName="composite" presStyleCnt="0"/>
      <dgm:spPr/>
    </dgm:pt>
    <dgm:pt modelId="{DDB0E7FE-9402-4011-A33D-0139E83DD095}" type="pres">
      <dgm:prSet presAssocID="{5E1DCC15-A1D6-4929-AEEE-C6EDBB82EBD6}" presName="parentText" presStyleLbl="alignNode1" presStyleIdx="3" presStyleCnt="6">
        <dgm:presLayoutVars>
          <dgm:chMax val="1"/>
          <dgm:bulletEnabled val="1"/>
        </dgm:presLayoutVars>
      </dgm:prSet>
      <dgm:spPr/>
      <dgm:t>
        <a:bodyPr/>
        <a:lstStyle/>
        <a:p>
          <a:endParaRPr lang="es-EC"/>
        </a:p>
      </dgm:t>
    </dgm:pt>
    <dgm:pt modelId="{310D2630-69A7-48AA-870E-1C4FC40ACB5C}" type="pres">
      <dgm:prSet presAssocID="{5E1DCC15-A1D6-4929-AEEE-C6EDBB82EBD6}" presName="descendantText" presStyleLbl="alignAcc1" presStyleIdx="3" presStyleCnt="6">
        <dgm:presLayoutVars>
          <dgm:bulletEnabled val="1"/>
        </dgm:presLayoutVars>
      </dgm:prSet>
      <dgm:spPr/>
      <dgm:t>
        <a:bodyPr/>
        <a:lstStyle/>
        <a:p>
          <a:endParaRPr lang="es-EC"/>
        </a:p>
      </dgm:t>
    </dgm:pt>
    <dgm:pt modelId="{80AED7B6-702E-418E-86DB-E27978125A4F}" type="pres">
      <dgm:prSet presAssocID="{5DCCBA8D-D187-4678-A957-113D180D7642}" presName="sp" presStyleCnt="0"/>
      <dgm:spPr/>
    </dgm:pt>
    <dgm:pt modelId="{E1FDAE9B-56AD-45E0-9E5E-F9B6CDCBD126}" type="pres">
      <dgm:prSet presAssocID="{73E08BA2-6D68-4B56-816B-DFA5CE8F49D2}" presName="composite" presStyleCnt="0"/>
      <dgm:spPr/>
    </dgm:pt>
    <dgm:pt modelId="{3586362D-5B15-4085-9E59-3631199BF097}" type="pres">
      <dgm:prSet presAssocID="{73E08BA2-6D68-4B56-816B-DFA5CE8F49D2}" presName="parentText" presStyleLbl="alignNode1" presStyleIdx="4" presStyleCnt="6">
        <dgm:presLayoutVars>
          <dgm:chMax val="1"/>
          <dgm:bulletEnabled val="1"/>
        </dgm:presLayoutVars>
      </dgm:prSet>
      <dgm:spPr/>
      <dgm:t>
        <a:bodyPr/>
        <a:lstStyle/>
        <a:p>
          <a:endParaRPr lang="es-EC"/>
        </a:p>
      </dgm:t>
    </dgm:pt>
    <dgm:pt modelId="{8C460742-EB96-4120-8912-AFAE24F6323E}" type="pres">
      <dgm:prSet presAssocID="{73E08BA2-6D68-4B56-816B-DFA5CE8F49D2}" presName="descendantText" presStyleLbl="alignAcc1" presStyleIdx="4" presStyleCnt="6">
        <dgm:presLayoutVars>
          <dgm:bulletEnabled val="1"/>
        </dgm:presLayoutVars>
      </dgm:prSet>
      <dgm:spPr/>
      <dgm:t>
        <a:bodyPr/>
        <a:lstStyle/>
        <a:p>
          <a:endParaRPr lang="es-EC"/>
        </a:p>
      </dgm:t>
    </dgm:pt>
    <dgm:pt modelId="{2AE7797E-AE61-43DF-85AA-C51453A7B5F4}" type="pres">
      <dgm:prSet presAssocID="{F5422C29-4A5B-4D34-BAFF-0F9170F6D908}" presName="sp" presStyleCnt="0"/>
      <dgm:spPr/>
    </dgm:pt>
    <dgm:pt modelId="{ED761EC8-2F0E-4F40-9586-A1B3BA46289A}" type="pres">
      <dgm:prSet presAssocID="{31076D11-479D-4CD8-BC4E-21016207CF02}" presName="composite" presStyleCnt="0"/>
      <dgm:spPr/>
    </dgm:pt>
    <dgm:pt modelId="{D193230E-A237-4811-AD55-AFF2F557EB4B}" type="pres">
      <dgm:prSet presAssocID="{31076D11-479D-4CD8-BC4E-21016207CF02}" presName="parentText" presStyleLbl="alignNode1" presStyleIdx="5" presStyleCnt="6">
        <dgm:presLayoutVars>
          <dgm:chMax val="1"/>
          <dgm:bulletEnabled val="1"/>
        </dgm:presLayoutVars>
      </dgm:prSet>
      <dgm:spPr/>
      <dgm:t>
        <a:bodyPr/>
        <a:lstStyle/>
        <a:p>
          <a:endParaRPr lang="es-EC"/>
        </a:p>
      </dgm:t>
    </dgm:pt>
    <dgm:pt modelId="{15C0FCE7-69FA-4044-B47E-8F4F2EC29725}" type="pres">
      <dgm:prSet presAssocID="{31076D11-479D-4CD8-BC4E-21016207CF02}" presName="descendantText" presStyleLbl="alignAcc1" presStyleIdx="5" presStyleCnt="6">
        <dgm:presLayoutVars>
          <dgm:bulletEnabled val="1"/>
        </dgm:presLayoutVars>
      </dgm:prSet>
      <dgm:spPr/>
      <dgm:t>
        <a:bodyPr/>
        <a:lstStyle/>
        <a:p>
          <a:endParaRPr lang="es-EC"/>
        </a:p>
      </dgm:t>
    </dgm:pt>
  </dgm:ptLst>
  <dgm:cxnLst>
    <dgm:cxn modelId="{5AE1D80B-946B-4FDC-9A31-9A1AC3D9CC33}" type="presOf" srcId="{5E1DCC15-A1D6-4929-AEEE-C6EDBB82EBD6}" destId="{DDB0E7FE-9402-4011-A33D-0139E83DD095}" srcOrd="0" destOrd="0" presId="urn:microsoft.com/office/officeart/2005/8/layout/chevron2"/>
    <dgm:cxn modelId="{3D823AB6-7DCE-4099-B87B-A9F0BF7C007B}" type="presOf" srcId="{9F6E502D-837D-496B-9B68-047483D28A09}" destId="{DF778E13-83C5-4481-AA59-02442E9144C7}" srcOrd="0" destOrd="0" presId="urn:microsoft.com/office/officeart/2005/8/layout/chevron2"/>
    <dgm:cxn modelId="{B4BA7369-B817-4399-BC6E-435B08B2ED68}" srcId="{73E08BA2-6D68-4B56-816B-DFA5CE8F49D2}" destId="{06422481-6197-4C1D-A2EE-1CCBA0CBC301}" srcOrd="0" destOrd="0" parTransId="{AC487F35-A447-4697-9267-0AD277C1CC3F}" sibTransId="{DDF0FE3E-20FE-43CC-BA2A-6AD74B19C648}"/>
    <dgm:cxn modelId="{4A762481-14F2-48E4-B6FD-C4D8DF81E9D6}" type="presOf" srcId="{95CE38FE-A850-407F-8933-22FE67F73886}" destId="{95CFEBED-1EC5-4704-80C0-3C645345384B}" srcOrd="0" destOrd="0" presId="urn:microsoft.com/office/officeart/2005/8/layout/chevron2"/>
    <dgm:cxn modelId="{F1DC829C-F964-4E18-9E63-D661F6426179}" type="presOf" srcId="{31076D11-479D-4CD8-BC4E-21016207CF02}" destId="{D193230E-A237-4811-AD55-AFF2F557EB4B}" srcOrd="0" destOrd="0" presId="urn:microsoft.com/office/officeart/2005/8/layout/chevron2"/>
    <dgm:cxn modelId="{7440021E-9B70-4973-8AAA-26B1CA8316CC}" srcId="{A242EA98-038F-4BA8-B6EE-3CDF70F2B200}" destId="{27C46EBF-A307-43B1-87F6-5D044A3B647D}" srcOrd="0" destOrd="0" parTransId="{35997A76-D137-431D-9344-0336BC5C0D59}" sibTransId="{657AB1A8-5A2A-4033-B43B-DDD3829161AE}"/>
    <dgm:cxn modelId="{E4635CD3-9C88-41D0-9135-C2CF14C28B30}" type="presOf" srcId="{06422481-6197-4C1D-A2EE-1CCBA0CBC301}" destId="{8C460742-EB96-4120-8912-AFAE24F6323E}" srcOrd="0" destOrd="0" presId="urn:microsoft.com/office/officeart/2005/8/layout/chevron2"/>
    <dgm:cxn modelId="{2ADD8237-FA22-4AC1-9CC9-71C7E02055A0}" srcId="{4F303D99-7474-45B6-9990-EE2CE71D3D13}" destId="{73E08BA2-6D68-4B56-816B-DFA5CE8F49D2}" srcOrd="4" destOrd="0" parTransId="{7BD5AD95-E926-4137-9484-54902D524424}" sibTransId="{F5422C29-4A5B-4D34-BAFF-0F9170F6D908}"/>
    <dgm:cxn modelId="{2F3F9731-DD4F-49C1-A899-A0230B8B8670}" type="presOf" srcId="{E96FB07B-3792-4EB7-88A7-B0FE0E1552F0}" destId="{310D2630-69A7-48AA-870E-1C4FC40ACB5C}" srcOrd="0" destOrd="0" presId="urn:microsoft.com/office/officeart/2005/8/layout/chevron2"/>
    <dgm:cxn modelId="{2F778015-8362-4A35-AA49-573D2E60C301}" srcId="{795EFA87-0FD8-4971-8E30-6AEF35DDF59C}" destId="{95CE38FE-A850-407F-8933-22FE67F73886}" srcOrd="0" destOrd="0" parTransId="{0BDBD6DB-1988-4E97-9C33-36593A4A33A6}" sibTransId="{DC1B3448-CC9E-492B-BDDE-EBD4A3002E8D}"/>
    <dgm:cxn modelId="{AF074441-9529-4C4A-928A-0B2B164B6F2B}" srcId="{9F6E502D-837D-496B-9B68-047483D28A09}" destId="{CC52F2DB-A1B5-4A42-988A-547E193FA027}" srcOrd="0" destOrd="0" parTransId="{83E79680-F9E6-4ECB-8F35-CD9C38BEE2D9}" sibTransId="{E840B205-FB06-4A97-86FA-6ED6E0F78061}"/>
    <dgm:cxn modelId="{ECB9135C-BDAA-40CB-BE90-984DED2438E1}" srcId="{5E1DCC15-A1D6-4929-AEEE-C6EDBB82EBD6}" destId="{E96FB07B-3792-4EB7-88A7-B0FE0E1552F0}" srcOrd="0" destOrd="0" parTransId="{E6011512-EE15-46F2-9784-626FAE3897AA}" sibTransId="{9D28C39F-63AF-4E4B-8327-CF63D45F9C36}"/>
    <dgm:cxn modelId="{1AFD8851-18B4-4D89-9676-0E2255FE06FE}" type="presOf" srcId="{A242EA98-038F-4BA8-B6EE-3CDF70F2B200}" destId="{C4E5DBEE-3511-4255-AA21-024392271671}" srcOrd="0" destOrd="0" presId="urn:microsoft.com/office/officeart/2005/8/layout/chevron2"/>
    <dgm:cxn modelId="{ABB92995-D35D-4316-978D-7EE16128BE07}" srcId="{31076D11-479D-4CD8-BC4E-21016207CF02}" destId="{660A8BE0-77B3-4E69-8306-886F301FC6EC}" srcOrd="0" destOrd="0" parTransId="{3E3E71E7-5250-4AA1-A1A8-BD792DC9023E}" sibTransId="{2E98564B-D87C-422E-A2AF-0A69D3B04600}"/>
    <dgm:cxn modelId="{01CCBCE1-DD98-444E-AB9E-7833B402701B}" srcId="{4F303D99-7474-45B6-9990-EE2CE71D3D13}" destId="{5E1DCC15-A1D6-4929-AEEE-C6EDBB82EBD6}" srcOrd="3" destOrd="0" parTransId="{2EAB2409-01A5-4F09-B5B7-B885B3E0C5C7}" sibTransId="{5DCCBA8D-D187-4678-A957-113D180D7642}"/>
    <dgm:cxn modelId="{D3D8A125-9453-449A-9FB2-6B2024EF9052}" type="presOf" srcId="{CC52F2DB-A1B5-4A42-988A-547E193FA027}" destId="{2ADA8061-F15F-462C-9256-8EE206B6700D}" srcOrd="0" destOrd="0" presId="urn:microsoft.com/office/officeart/2005/8/layout/chevron2"/>
    <dgm:cxn modelId="{ADD67251-202A-4580-A5EF-3298332B4FDA}" type="presOf" srcId="{660A8BE0-77B3-4E69-8306-886F301FC6EC}" destId="{15C0FCE7-69FA-4044-B47E-8F4F2EC29725}" srcOrd="0" destOrd="0" presId="urn:microsoft.com/office/officeart/2005/8/layout/chevron2"/>
    <dgm:cxn modelId="{542FEB2E-A261-4F84-8B00-50E9D2004DA6}" srcId="{4F303D99-7474-45B6-9990-EE2CE71D3D13}" destId="{9F6E502D-837D-496B-9B68-047483D28A09}" srcOrd="1" destOrd="0" parTransId="{B61EF42A-3D9D-475C-8C2A-1B487EB0806A}" sibTransId="{3F4231A0-4B67-4E15-BC36-AFD33E1BC623}"/>
    <dgm:cxn modelId="{9988F5F9-AC40-462B-9F3F-9C8BDCB8D45F}" srcId="{4F303D99-7474-45B6-9990-EE2CE71D3D13}" destId="{795EFA87-0FD8-4971-8E30-6AEF35DDF59C}" srcOrd="2" destOrd="0" parTransId="{862649E6-A286-45EE-8361-A483B61DA044}" sibTransId="{D23F3ADC-1469-4884-96E2-1E16C034E19B}"/>
    <dgm:cxn modelId="{2ECA8D9A-ED84-4E37-8EBB-9A8FC8A1BAA2}" srcId="{4F303D99-7474-45B6-9990-EE2CE71D3D13}" destId="{31076D11-479D-4CD8-BC4E-21016207CF02}" srcOrd="5" destOrd="0" parTransId="{9E03F667-BA36-4C59-BA20-27D3A738AFFF}" sibTransId="{98B2B295-4DB1-4973-B178-3D9484F2A6F8}"/>
    <dgm:cxn modelId="{A922DA9C-435A-4D81-A344-591FC613D81A}" type="presOf" srcId="{795EFA87-0FD8-4971-8E30-6AEF35DDF59C}" destId="{3D13D593-4999-4B8B-90F4-59D3508C7AA8}" srcOrd="0" destOrd="0" presId="urn:microsoft.com/office/officeart/2005/8/layout/chevron2"/>
    <dgm:cxn modelId="{20F1542A-E940-4958-9F9E-B9B6CA3D0120}" srcId="{4F303D99-7474-45B6-9990-EE2CE71D3D13}" destId="{A242EA98-038F-4BA8-B6EE-3CDF70F2B200}" srcOrd="0" destOrd="0" parTransId="{EE5FD6CC-A80A-4B96-A6A2-B859D79A5168}" sibTransId="{3E0AC2E9-168D-48C7-BB2D-DE52AD5B5CDF}"/>
    <dgm:cxn modelId="{9C8A1D8B-0AAF-4AE8-9A8F-E2BFBC76D4F0}" type="presOf" srcId="{73E08BA2-6D68-4B56-816B-DFA5CE8F49D2}" destId="{3586362D-5B15-4085-9E59-3631199BF097}" srcOrd="0" destOrd="0" presId="urn:microsoft.com/office/officeart/2005/8/layout/chevron2"/>
    <dgm:cxn modelId="{6375837A-C75F-4D02-B7C4-BBBCCFA78D05}" type="presOf" srcId="{27C46EBF-A307-43B1-87F6-5D044A3B647D}" destId="{AF81CD0C-113B-4BFD-B69E-E60FF66E1339}" srcOrd="0" destOrd="0" presId="urn:microsoft.com/office/officeart/2005/8/layout/chevron2"/>
    <dgm:cxn modelId="{EC78B256-9D42-4075-ACEF-88A93AB48A34}" type="presOf" srcId="{4F303D99-7474-45B6-9990-EE2CE71D3D13}" destId="{7FA198B8-6369-45B8-9546-FF38B8599EEA}" srcOrd="0" destOrd="0" presId="urn:microsoft.com/office/officeart/2005/8/layout/chevron2"/>
    <dgm:cxn modelId="{1D06FBE0-6C5A-4F53-A1C8-A1EBBFB4132B}" type="presParOf" srcId="{7FA198B8-6369-45B8-9546-FF38B8599EEA}" destId="{71C77D01-9E55-4CCD-9824-C016221D0A68}" srcOrd="0" destOrd="0" presId="urn:microsoft.com/office/officeart/2005/8/layout/chevron2"/>
    <dgm:cxn modelId="{0A6EFAE2-F1AD-445D-B1A0-C38D38AAD1A2}" type="presParOf" srcId="{71C77D01-9E55-4CCD-9824-C016221D0A68}" destId="{C4E5DBEE-3511-4255-AA21-024392271671}" srcOrd="0" destOrd="0" presId="urn:microsoft.com/office/officeart/2005/8/layout/chevron2"/>
    <dgm:cxn modelId="{8BC117D5-F5F4-42C0-8AC2-3843398B9E29}" type="presParOf" srcId="{71C77D01-9E55-4CCD-9824-C016221D0A68}" destId="{AF81CD0C-113B-4BFD-B69E-E60FF66E1339}" srcOrd="1" destOrd="0" presId="urn:microsoft.com/office/officeart/2005/8/layout/chevron2"/>
    <dgm:cxn modelId="{1CB172DC-3420-4CC3-B5C4-6A3E6E3EBE18}" type="presParOf" srcId="{7FA198B8-6369-45B8-9546-FF38B8599EEA}" destId="{7D0EF1EA-97F5-489B-B8C8-D27F96A986CC}" srcOrd="1" destOrd="0" presId="urn:microsoft.com/office/officeart/2005/8/layout/chevron2"/>
    <dgm:cxn modelId="{C98CECB7-9A22-4905-86A6-A3A00592E122}" type="presParOf" srcId="{7FA198B8-6369-45B8-9546-FF38B8599EEA}" destId="{822146BE-A5EE-4D65-83B7-98D080C8A254}" srcOrd="2" destOrd="0" presId="urn:microsoft.com/office/officeart/2005/8/layout/chevron2"/>
    <dgm:cxn modelId="{1A762DC0-E369-4C6E-8AC5-1198BE404CC6}" type="presParOf" srcId="{822146BE-A5EE-4D65-83B7-98D080C8A254}" destId="{DF778E13-83C5-4481-AA59-02442E9144C7}" srcOrd="0" destOrd="0" presId="urn:microsoft.com/office/officeart/2005/8/layout/chevron2"/>
    <dgm:cxn modelId="{5AF1794C-E68A-4748-8ED9-05C328038F7A}" type="presParOf" srcId="{822146BE-A5EE-4D65-83B7-98D080C8A254}" destId="{2ADA8061-F15F-462C-9256-8EE206B6700D}" srcOrd="1" destOrd="0" presId="urn:microsoft.com/office/officeart/2005/8/layout/chevron2"/>
    <dgm:cxn modelId="{75DA9DA9-A94E-4A41-AE41-5E0AFC2B7CE6}" type="presParOf" srcId="{7FA198B8-6369-45B8-9546-FF38B8599EEA}" destId="{3C5B5E01-BCA2-4F7C-AB3A-5F834679282B}" srcOrd="3" destOrd="0" presId="urn:microsoft.com/office/officeart/2005/8/layout/chevron2"/>
    <dgm:cxn modelId="{A7427617-3D7E-47F3-8026-FBAFBBCC3159}" type="presParOf" srcId="{7FA198B8-6369-45B8-9546-FF38B8599EEA}" destId="{5C5A22EA-F9D6-449D-9EEE-BB30B289FE06}" srcOrd="4" destOrd="0" presId="urn:microsoft.com/office/officeart/2005/8/layout/chevron2"/>
    <dgm:cxn modelId="{97BA83D3-4ABD-4E0E-92D4-910828415DF5}" type="presParOf" srcId="{5C5A22EA-F9D6-449D-9EEE-BB30B289FE06}" destId="{3D13D593-4999-4B8B-90F4-59D3508C7AA8}" srcOrd="0" destOrd="0" presId="urn:microsoft.com/office/officeart/2005/8/layout/chevron2"/>
    <dgm:cxn modelId="{B78398F1-CFB5-4597-A602-9F326548B507}" type="presParOf" srcId="{5C5A22EA-F9D6-449D-9EEE-BB30B289FE06}" destId="{95CFEBED-1EC5-4704-80C0-3C645345384B}" srcOrd="1" destOrd="0" presId="urn:microsoft.com/office/officeart/2005/8/layout/chevron2"/>
    <dgm:cxn modelId="{E6B3ED80-59FF-4E59-B294-DBE8846432E4}" type="presParOf" srcId="{7FA198B8-6369-45B8-9546-FF38B8599EEA}" destId="{1FB52D7C-D381-4AEA-9331-7F82AB8D3789}" srcOrd="5" destOrd="0" presId="urn:microsoft.com/office/officeart/2005/8/layout/chevron2"/>
    <dgm:cxn modelId="{A4F18111-0E0B-44DA-92FF-9838781D29CB}" type="presParOf" srcId="{7FA198B8-6369-45B8-9546-FF38B8599EEA}" destId="{9C89CF83-BB68-460F-8F5B-5636B67DB8F9}" srcOrd="6" destOrd="0" presId="urn:microsoft.com/office/officeart/2005/8/layout/chevron2"/>
    <dgm:cxn modelId="{2B4C39BB-7958-4857-A946-FC8ED4921D38}" type="presParOf" srcId="{9C89CF83-BB68-460F-8F5B-5636B67DB8F9}" destId="{DDB0E7FE-9402-4011-A33D-0139E83DD095}" srcOrd="0" destOrd="0" presId="urn:microsoft.com/office/officeart/2005/8/layout/chevron2"/>
    <dgm:cxn modelId="{89F504B0-FC9C-4635-A81B-4D4BDCCA4A42}" type="presParOf" srcId="{9C89CF83-BB68-460F-8F5B-5636B67DB8F9}" destId="{310D2630-69A7-48AA-870E-1C4FC40ACB5C}" srcOrd="1" destOrd="0" presId="urn:microsoft.com/office/officeart/2005/8/layout/chevron2"/>
    <dgm:cxn modelId="{F106C40F-97D6-4DD2-A608-3CE2D1F4B623}" type="presParOf" srcId="{7FA198B8-6369-45B8-9546-FF38B8599EEA}" destId="{80AED7B6-702E-418E-86DB-E27978125A4F}" srcOrd="7" destOrd="0" presId="urn:microsoft.com/office/officeart/2005/8/layout/chevron2"/>
    <dgm:cxn modelId="{CB43B533-DBB2-4731-A584-DFC9AB042BFB}" type="presParOf" srcId="{7FA198B8-6369-45B8-9546-FF38B8599EEA}" destId="{E1FDAE9B-56AD-45E0-9E5E-F9B6CDCBD126}" srcOrd="8" destOrd="0" presId="urn:microsoft.com/office/officeart/2005/8/layout/chevron2"/>
    <dgm:cxn modelId="{733EB46E-118A-4D06-85AE-C67AC1D52240}" type="presParOf" srcId="{E1FDAE9B-56AD-45E0-9E5E-F9B6CDCBD126}" destId="{3586362D-5B15-4085-9E59-3631199BF097}" srcOrd="0" destOrd="0" presId="urn:microsoft.com/office/officeart/2005/8/layout/chevron2"/>
    <dgm:cxn modelId="{5459DF5E-364E-45ED-A39E-03EBCBC89E6B}" type="presParOf" srcId="{E1FDAE9B-56AD-45E0-9E5E-F9B6CDCBD126}" destId="{8C460742-EB96-4120-8912-AFAE24F6323E}" srcOrd="1" destOrd="0" presId="urn:microsoft.com/office/officeart/2005/8/layout/chevron2"/>
    <dgm:cxn modelId="{1A80F909-7106-4840-8F52-4F2EAFDF6316}" type="presParOf" srcId="{7FA198B8-6369-45B8-9546-FF38B8599EEA}" destId="{2AE7797E-AE61-43DF-85AA-C51453A7B5F4}" srcOrd="9" destOrd="0" presId="urn:microsoft.com/office/officeart/2005/8/layout/chevron2"/>
    <dgm:cxn modelId="{F4EEA443-C731-41F9-B626-32D7190A0613}" type="presParOf" srcId="{7FA198B8-6369-45B8-9546-FF38B8599EEA}" destId="{ED761EC8-2F0E-4F40-9586-A1B3BA46289A}" srcOrd="10" destOrd="0" presId="urn:microsoft.com/office/officeart/2005/8/layout/chevron2"/>
    <dgm:cxn modelId="{CC3D2742-46B6-4E02-8B5F-C510762886CA}" type="presParOf" srcId="{ED761EC8-2F0E-4F40-9586-A1B3BA46289A}" destId="{D193230E-A237-4811-AD55-AFF2F557EB4B}" srcOrd="0" destOrd="0" presId="urn:microsoft.com/office/officeart/2005/8/layout/chevron2"/>
    <dgm:cxn modelId="{8CAEB996-AA48-4133-B639-1EFF6873EEE9}" type="presParOf" srcId="{ED761EC8-2F0E-4F40-9586-A1B3BA46289A}" destId="{15C0FCE7-69FA-4044-B47E-8F4F2EC29725}" srcOrd="1" destOrd="0" presId="urn:microsoft.com/office/officeart/2005/8/layout/chevro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EE2CE2-AFC6-4473-A95F-E5107D208653}" type="doc">
      <dgm:prSet loTypeId="urn:microsoft.com/office/officeart/2005/8/layout/bProcess3" loCatId="process" qsTypeId="urn:microsoft.com/office/officeart/2005/8/quickstyle/simple3" qsCatId="simple" csTypeId="urn:microsoft.com/office/officeart/2005/8/colors/accent1_3" csCatId="accent1" phldr="1"/>
      <dgm:spPr/>
      <dgm:t>
        <a:bodyPr/>
        <a:lstStyle/>
        <a:p>
          <a:endParaRPr lang="es-ES"/>
        </a:p>
      </dgm:t>
    </dgm:pt>
    <dgm:pt modelId="{FC7D7043-CE41-48DC-BF88-7E9A1AF27468}">
      <dgm:prSet phldrT="[Texto]"/>
      <dgm:spPr/>
      <dgm:t>
        <a:bodyPr/>
        <a:lstStyle/>
        <a:p>
          <a:r>
            <a:rPr lang="es-ES" dirty="0" smtClean="0">
              <a:latin typeface="Times New Roman" pitchFamily="18" charset="0"/>
              <a:cs typeface="Times New Roman" pitchFamily="18" charset="0"/>
            </a:rPr>
            <a:t>Diseñar una nueva estructura de los procedimientos de crédito y cobranza de la empresa.</a:t>
          </a:r>
          <a:endParaRPr lang="es-ES" dirty="0">
            <a:latin typeface="Times New Roman" pitchFamily="18" charset="0"/>
            <a:cs typeface="Times New Roman" pitchFamily="18" charset="0"/>
          </a:endParaRPr>
        </a:p>
      </dgm:t>
    </dgm:pt>
    <dgm:pt modelId="{F11DF283-34F4-4833-9B87-5760D24CF3E2}" type="parTrans" cxnId="{7A48B3A6-3221-4BA5-8B75-C4C1E844910B}">
      <dgm:prSet/>
      <dgm:spPr/>
      <dgm:t>
        <a:bodyPr/>
        <a:lstStyle/>
        <a:p>
          <a:endParaRPr lang="es-ES">
            <a:latin typeface="Times New Roman" pitchFamily="18" charset="0"/>
            <a:cs typeface="Times New Roman" pitchFamily="18" charset="0"/>
          </a:endParaRPr>
        </a:p>
      </dgm:t>
    </dgm:pt>
    <dgm:pt modelId="{5DD7846B-4E69-4082-A73B-246120CA0A36}" type="sibTrans" cxnId="{7A48B3A6-3221-4BA5-8B75-C4C1E844910B}">
      <dgm:prSet/>
      <dgm:spPr/>
      <dgm:t>
        <a:bodyPr/>
        <a:lstStyle/>
        <a:p>
          <a:endParaRPr lang="es-ES">
            <a:latin typeface="Times New Roman" pitchFamily="18" charset="0"/>
            <a:cs typeface="Times New Roman" pitchFamily="18" charset="0"/>
          </a:endParaRPr>
        </a:p>
      </dgm:t>
    </dgm:pt>
    <dgm:pt modelId="{E55A24F0-0E4E-434B-8BE1-D15BC5A0FB01}">
      <dgm:prSet phldrT="[Texto]"/>
      <dgm:spPr/>
      <dgm:t>
        <a:bodyPr/>
        <a:lstStyle/>
        <a:p>
          <a:r>
            <a:rPr lang="es-ES" dirty="0" smtClean="0">
              <a:latin typeface="Times New Roman" pitchFamily="18" charset="0"/>
              <a:cs typeface="Times New Roman" pitchFamily="18" charset="0"/>
            </a:rPr>
            <a:t>Realizar evaluaciones continuas de carga laboral a colaboradores.</a:t>
          </a:r>
          <a:endParaRPr lang="es-ES" dirty="0">
            <a:latin typeface="Times New Roman" pitchFamily="18" charset="0"/>
            <a:cs typeface="Times New Roman" pitchFamily="18" charset="0"/>
          </a:endParaRPr>
        </a:p>
      </dgm:t>
    </dgm:pt>
    <dgm:pt modelId="{93AEF65C-FFB9-4A5C-97E8-E333AA243429}" type="parTrans" cxnId="{8D8E5DCA-732B-4A17-9890-5C2116BED5C2}">
      <dgm:prSet/>
      <dgm:spPr/>
      <dgm:t>
        <a:bodyPr/>
        <a:lstStyle/>
        <a:p>
          <a:endParaRPr lang="es-ES">
            <a:latin typeface="Times New Roman" pitchFamily="18" charset="0"/>
            <a:cs typeface="Times New Roman" pitchFamily="18" charset="0"/>
          </a:endParaRPr>
        </a:p>
      </dgm:t>
    </dgm:pt>
    <dgm:pt modelId="{33250AEA-4494-4FC5-910C-9A3BF23B7CCF}" type="sibTrans" cxnId="{8D8E5DCA-732B-4A17-9890-5C2116BED5C2}">
      <dgm:prSet/>
      <dgm:spPr/>
      <dgm:t>
        <a:bodyPr/>
        <a:lstStyle/>
        <a:p>
          <a:endParaRPr lang="es-ES">
            <a:latin typeface="Times New Roman" pitchFamily="18" charset="0"/>
            <a:cs typeface="Times New Roman" pitchFamily="18" charset="0"/>
          </a:endParaRPr>
        </a:p>
      </dgm:t>
    </dgm:pt>
    <dgm:pt modelId="{0D96D216-DFC2-4403-9C06-380B479F1A1C}">
      <dgm:prSet phldrT="[Texto]"/>
      <dgm:spPr/>
      <dgm:t>
        <a:bodyPr/>
        <a:lstStyle/>
        <a:p>
          <a:r>
            <a:rPr lang="es-EC" u="none" strike="noStrike" dirty="0" smtClean="0">
              <a:effectLst/>
              <a:latin typeface="Times New Roman" panose="02020603050405020304" pitchFamily="18" charset="0"/>
              <a:cs typeface="Times New Roman" panose="02020603050405020304" pitchFamily="18" charset="0"/>
            </a:rPr>
            <a:t>Crear Planes de capacitación y actualización de conocimientos al personal del área de crédito y cartera, para el mejoramiento de las funciones.</a:t>
          </a:r>
          <a:endParaRPr lang="es-ES" dirty="0">
            <a:latin typeface="Times New Roman" pitchFamily="18" charset="0"/>
            <a:cs typeface="Times New Roman" pitchFamily="18" charset="0"/>
          </a:endParaRPr>
        </a:p>
      </dgm:t>
    </dgm:pt>
    <dgm:pt modelId="{449204D4-F231-47B3-B2EE-837043485A58}" type="parTrans" cxnId="{E0FADDA9-6DA7-45B5-AFE7-713194C1CE7B}">
      <dgm:prSet/>
      <dgm:spPr/>
      <dgm:t>
        <a:bodyPr/>
        <a:lstStyle/>
        <a:p>
          <a:endParaRPr lang="es-ES">
            <a:latin typeface="Times New Roman" pitchFamily="18" charset="0"/>
            <a:cs typeface="Times New Roman" pitchFamily="18" charset="0"/>
          </a:endParaRPr>
        </a:p>
      </dgm:t>
    </dgm:pt>
    <dgm:pt modelId="{CB6E90A8-1891-44E8-844D-C6E69E124414}" type="sibTrans" cxnId="{E0FADDA9-6DA7-45B5-AFE7-713194C1CE7B}">
      <dgm:prSet/>
      <dgm:spPr/>
      <dgm:t>
        <a:bodyPr/>
        <a:lstStyle/>
        <a:p>
          <a:endParaRPr lang="es-ES">
            <a:latin typeface="Times New Roman" pitchFamily="18" charset="0"/>
            <a:cs typeface="Times New Roman" pitchFamily="18" charset="0"/>
          </a:endParaRPr>
        </a:p>
      </dgm:t>
    </dgm:pt>
    <dgm:pt modelId="{305BFEA2-BEC2-43A6-A0B4-35EBDCB28211}">
      <dgm:prSet phldrT="[Texto]"/>
      <dgm:spPr/>
      <dgm:t>
        <a:bodyPr/>
        <a:lstStyle/>
        <a:p>
          <a:r>
            <a:rPr lang="es-EC" u="none" strike="noStrike" dirty="0" smtClean="0">
              <a:effectLst/>
              <a:latin typeface="Times New Roman" panose="02020603050405020304" pitchFamily="18" charset="0"/>
              <a:cs typeface="Times New Roman" panose="02020603050405020304" pitchFamily="18" charset="0"/>
            </a:rPr>
            <a:t>Implementar planes de cumplimiento por objetivos, para poder optimizar los tiempos de respuesta a postulantes de crédito.</a:t>
          </a:r>
          <a:endParaRPr lang="es-ES" dirty="0">
            <a:latin typeface="Times New Roman" pitchFamily="18" charset="0"/>
            <a:cs typeface="Times New Roman" pitchFamily="18" charset="0"/>
          </a:endParaRPr>
        </a:p>
      </dgm:t>
    </dgm:pt>
    <dgm:pt modelId="{31FBF629-2D6C-41DC-BFF0-5D0C51A1156B}" type="parTrans" cxnId="{7747ADD0-3D39-456D-A16C-975F2E1E19C4}">
      <dgm:prSet/>
      <dgm:spPr/>
      <dgm:t>
        <a:bodyPr/>
        <a:lstStyle/>
        <a:p>
          <a:endParaRPr lang="es-ES">
            <a:latin typeface="Times New Roman" pitchFamily="18" charset="0"/>
            <a:cs typeface="Times New Roman" pitchFamily="18" charset="0"/>
          </a:endParaRPr>
        </a:p>
      </dgm:t>
    </dgm:pt>
    <dgm:pt modelId="{1367C5BD-0E68-4418-9FE0-46DEC5048D93}" type="sibTrans" cxnId="{7747ADD0-3D39-456D-A16C-975F2E1E19C4}">
      <dgm:prSet/>
      <dgm:spPr/>
      <dgm:t>
        <a:bodyPr/>
        <a:lstStyle/>
        <a:p>
          <a:endParaRPr lang="es-ES">
            <a:latin typeface="Times New Roman" pitchFamily="18" charset="0"/>
            <a:cs typeface="Times New Roman" pitchFamily="18" charset="0"/>
          </a:endParaRPr>
        </a:p>
      </dgm:t>
    </dgm:pt>
    <dgm:pt modelId="{AC503055-1B7C-4286-B32E-BFCC93BA57DF}">
      <dgm:prSet phldrT="[Texto]"/>
      <dgm:spPr/>
      <dgm:t>
        <a:bodyPr/>
        <a:lstStyle/>
        <a:p>
          <a:r>
            <a:rPr lang="es-ES" dirty="0" smtClean="0">
              <a:latin typeface="Times New Roman" pitchFamily="18" charset="0"/>
              <a:cs typeface="Times New Roman" pitchFamily="18" charset="0"/>
            </a:rPr>
            <a:t>Revisar con frecuencia el cumplimiento de Procedimientos Internos.</a:t>
          </a:r>
          <a:endParaRPr lang="es-ES" dirty="0">
            <a:latin typeface="Times New Roman" pitchFamily="18" charset="0"/>
            <a:cs typeface="Times New Roman" pitchFamily="18" charset="0"/>
          </a:endParaRPr>
        </a:p>
      </dgm:t>
    </dgm:pt>
    <dgm:pt modelId="{22E5BF6B-8016-4077-81A0-F7F10EA05186}" type="parTrans" cxnId="{1B833ECC-DE46-494D-AE72-99F42F3970BF}">
      <dgm:prSet/>
      <dgm:spPr/>
      <dgm:t>
        <a:bodyPr/>
        <a:lstStyle/>
        <a:p>
          <a:endParaRPr lang="es-ES">
            <a:latin typeface="Times New Roman" pitchFamily="18" charset="0"/>
            <a:cs typeface="Times New Roman" pitchFamily="18" charset="0"/>
          </a:endParaRPr>
        </a:p>
      </dgm:t>
    </dgm:pt>
    <dgm:pt modelId="{4012F5BE-EC4B-46A4-B69A-8FC1455B675E}" type="sibTrans" cxnId="{1B833ECC-DE46-494D-AE72-99F42F3970BF}">
      <dgm:prSet/>
      <dgm:spPr/>
      <dgm:t>
        <a:bodyPr/>
        <a:lstStyle/>
        <a:p>
          <a:endParaRPr lang="es-ES">
            <a:latin typeface="Times New Roman" pitchFamily="18" charset="0"/>
            <a:cs typeface="Times New Roman" pitchFamily="18" charset="0"/>
          </a:endParaRPr>
        </a:p>
      </dgm:t>
    </dgm:pt>
    <dgm:pt modelId="{497F2D87-C839-4B3E-AFEA-558AD8488ACC}">
      <dgm:prSet/>
      <dgm:spPr/>
      <dgm:t>
        <a:bodyPr/>
        <a:lstStyle/>
        <a:p>
          <a:r>
            <a:rPr lang="es-ES" dirty="0" smtClean="0">
              <a:latin typeface="Times New Roman" pitchFamily="18" charset="0"/>
              <a:cs typeface="Times New Roman" pitchFamily="18" charset="0"/>
            </a:rPr>
            <a:t>Medir mensualmente eficiencia y eficacia de todas las actividades del departamento de Crédito y Cartera. </a:t>
          </a:r>
          <a:endParaRPr lang="es-ES" dirty="0">
            <a:latin typeface="Times New Roman" pitchFamily="18" charset="0"/>
            <a:cs typeface="Times New Roman" pitchFamily="18" charset="0"/>
          </a:endParaRPr>
        </a:p>
      </dgm:t>
    </dgm:pt>
    <dgm:pt modelId="{3D9160AB-547A-4215-8005-CA2575E09C4A}" type="parTrans" cxnId="{251302C0-294B-4398-9764-1C7A2736FC56}">
      <dgm:prSet/>
      <dgm:spPr/>
      <dgm:t>
        <a:bodyPr/>
        <a:lstStyle/>
        <a:p>
          <a:endParaRPr lang="es-ES">
            <a:latin typeface="Times New Roman" pitchFamily="18" charset="0"/>
            <a:cs typeface="Times New Roman" pitchFamily="18" charset="0"/>
          </a:endParaRPr>
        </a:p>
      </dgm:t>
    </dgm:pt>
    <dgm:pt modelId="{B6513908-DAED-473D-9FB6-2F3922621775}" type="sibTrans" cxnId="{251302C0-294B-4398-9764-1C7A2736FC56}">
      <dgm:prSet/>
      <dgm:spPr/>
      <dgm:t>
        <a:bodyPr/>
        <a:lstStyle/>
        <a:p>
          <a:endParaRPr lang="es-ES">
            <a:latin typeface="Times New Roman" pitchFamily="18" charset="0"/>
            <a:cs typeface="Times New Roman" pitchFamily="18" charset="0"/>
          </a:endParaRPr>
        </a:p>
      </dgm:t>
    </dgm:pt>
    <dgm:pt modelId="{88007BB3-5904-4BD0-9180-72A3714E0A19}">
      <dgm:prSet/>
      <dgm:spPr/>
      <dgm:t>
        <a:bodyPr/>
        <a:lstStyle/>
        <a:p>
          <a:r>
            <a:rPr lang="es-ES" dirty="0" smtClean="0">
              <a:latin typeface="Times New Roman" pitchFamily="18" charset="0"/>
              <a:cs typeface="Times New Roman" pitchFamily="18" charset="0"/>
            </a:rPr>
            <a:t>Verificar el correcto manejo de documentación habilitante para el cobro.</a:t>
          </a:r>
          <a:endParaRPr lang="es-ES" dirty="0">
            <a:latin typeface="Times New Roman" pitchFamily="18" charset="0"/>
            <a:cs typeface="Times New Roman" pitchFamily="18" charset="0"/>
          </a:endParaRPr>
        </a:p>
      </dgm:t>
    </dgm:pt>
    <dgm:pt modelId="{6042A19B-A477-41E5-86DD-30ED76E5F3E9}" type="parTrans" cxnId="{91B3A53F-CD64-449D-A936-4916C3CDA5DA}">
      <dgm:prSet/>
      <dgm:spPr/>
      <dgm:t>
        <a:bodyPr/>
        <a:lstStyle/>
        <a:p>
          <a:endParaRPr lang="es-ES">
            <a:latin typeface="Times New Roman" pitchFamily="18" charset="0"/>
            <a:cs typeface="Times New Roman" pitchFamily="18" charset="0"/>
          </a:endParaRPr>
        </a:p>
      </dgm:t>
    </dgm:pt>
    <dgm:pt modelId="{BA45CB91-458B-4F51-A0FE-03A61808B6BA}" type="sibTrans" cxnId="{91B3A53F-CD64-449D-A936-4916C3CDA5DA}">
      <dgm:prSet/>
      <dgm:spPr/>
      <dgm:t>
        <a:bodyPr/>
        <a:lstStyle/>
        <a:p>
          <a:endParaRPr lang="es-ES">
            <a:latin typeface="Times New Roman" pitchFamily="18" charset="0"/>
            <a:cs typeface="Times New Roman" pitchFamily="18" charset="0"/>
          </a:endParaRPr>
        </a:p>
      </dgm:t>
    </dgm:pt>
    <dgm:pt modelId="{09ED9E74-97AD-4F75-ABD1-C4BA055DE4C0}">
      <dgm:prSet/>
      <dgm:spPr/>
      <dgm:t>
        <a:bodyPr/>
        <a:lstStyle/>
        <a:p>
          <a:r>
            <a:rPr lang="es-ES" dirty="0" smtClean="0">
              <a:latin typeface="Times New Roman" pitchFamily="18" charset="0"/>
              <a:cs typeface="Times New Roman" pitchFamily="18" charset="0"/>
            </a:rPr>
            <a:t>Realizar comunicados formales entre colaboradores, para sustentar la ejecución de actividades.</a:t>
          </a:r>
          <a:endParaRPr lang="es-ES" dirty="0">
            <a:latin typeface="Times New Roman" pitchFamily="18" charset="0"/>
            <a:cs typeface="Times New Roman" pitchFamily="18" charset="0"/>
          </a:endParaRPr>
        </a:p>
      </dgm:t>
    </dgm:pt>
    <dgm:pt modelId="{2976B1F7-A15F-4FD9-9CF1-995555FCD400}" type="parTrans" cxnId="{8C381E2D-CE95-447F-8C64-C4DF6A470947}">
      <dgm:prSet/>
      <dgm:spPr/>
      <dgm:t>
        <a:bodyPr/>
        <a:lstStyle/>
        <a:p>
          <a:endParaRPr lang="es-ES">
            <a:latin typeface="Times New Roman" pitchFamily="18" charset="0"/>
            <a:cs typeface="Times New Roman" pitchFamily="18" charset="0"/>
          </a:endParaRPr>
        </a:p>
      </dgm:t>
    </dgm:pt>
    <dgm:pt modelId="{BC426745-8EFA-446B-884B-31D1D8BF3CAB}" type="sibTrans" cxnId="{8C381E2D-CE95-447F-8C64-C4DF6A470947}">
      <dgm:prSet/>
      <dgm:spPr/>
      <dgm:t>
        <a:bodyPr/>
        <a:lstStyle/>
        <a:p>
          <a:endParaRPr lang="es-ES">
            <a:latin typeface="Times New Roman" pitchFamily="18" charset="0"/>
            <a:cs typeface="Times New Roman" pitchFamily="18" charset="0"/>
          </a:endParaRPr>
        </a:p>
      </dgm:t>
    </dgm:pt>
    <dgm:pt modelId="{9E0BB187-9846-4984-8771-EC4530C5A998}" type="pres">
      <dgm:prSet presAssocID="{1AEE2CE2-AFC6-4473-A95F-E5107D208653}" presName="Name0" presStyleCnt="0">
        <dgm:presLayoutVars>
          <dgm:dir/>
          <dgm:resizeHandles val="exact"/>
        </dgm:presLayoutVars>
      </dgm:prSet>
      <dgm:spPr/>
      <dgm:t>
        <a:bodyPr/>
        <a:lstStyle/>
        <a:p>
          <a:endParaRPr lang="es-ES"/>
        </a:p>
      </dgm:t>
    </dgm:pt>
    <dgm:pt modelId="{F11D717F-7E07-41D7-8109-F5A59AA52561}" type="pres">
      <dgm:prSet presAssocID="{FC7D7043-CE41-48DC-BF88-7E9A1AF27468}" presName="node" presStyleLbl="node1" presStyleIdx="0" presStyleCnt="8">
        <dgm:presLayoutVars>
          <dgm:bulletEnabled val="1"/>
        </dgm:presLayoutVars>
      </dgm:prSet>
      <dgm:spPr/>
      <dgm:t>
        <a:bodyPr/>
        <a:lstStyle/>
        <a:p>
          <a:endParaRPr lang="es-ES"/>
        </a:p>
      </dgm:t>
    </dgm:pt>
    <dgm:pt modelId="{FCD56238-4131-4F1F-B904-4141D45F4917}" type="pres">
      <dgm:prSet presAssocID="{5DD7846B-4E69-4082-A73B-246120CA0A36}" presName="sibTrans" presStyleLbl="sibTrans1D1" presStyleIdx="0" presStyleCnt="7"/>
      <dgm:spPr/>
      <dgm:t>
        <a:bodyPr/>
        <a:lstStyle/>
        <a:p>
          <a:endParaRPr lang="es-ES"/>
        </a:p>
      </dgm:t>
    </dgm:pt>
    <dgm:pt modelId="{81AF7FB3-0404-4291-8BF7-C7AF106E9AB9}" type="pres">
      <dgm:prSet presAssocID="{5DD7846B-4E69-4082-A73B-246120CA0A36}" presName="connectorText" presStyleLbl="sibTrans1D1" presStyleIdx="0" presStyleCnt="7"/>
      <dgm:spPr/>
      <dgm:t>
        <a:bodyPr/>
        <a:lstStyle/>
        <a:p>
          <a:endParaRPr lang="es-ES"/>
        </a:p>
      </dgm:t>
    </dgm:pt>
    <dgm:pt modelId="{9062F1DD-8862-4EDE-98CD-5ACD7CB9723F}" type="pres">
      <dgm:prSet presAssocID="{E55A24F0-0E4E-434B-8BE1-D15BC5A0FB01}" presName="node" presStyleLbl="node1" presStyleIdx="1" presStyleCnt="8">
        <dgm:presLayoutVars>
          <dgm:bulletEnabled val="1"/>
        </dgm:presLayoutVars>
      </dgm:prSet>
      <dgm:spPr/>
      <dgm:t>
        <a:bodyPr/>
        <a:lstStyle/>
        <a:p>
          <a:endParaRPr lang="es-ES"/>
        </a:p>
      </dgm:t>
    </dgm:pt>
    <dgm:pt modelId="{112F41EC-BDD6-4E82-8D88-3DA3F56BEF4A}" type="pres">
      <dgm:prSet presAssocID="{33250AEA-4494-4FC5-910C-9A3BF23B7CCF}" presName="sibTrans" presStyleLbl="sibTrans1D1" presStyleIdx="1" presStyleCnt="7"/>
      <dgm:spPr/>
      <dgm:t>
        <a:bodyPr/>
        <a:lstStyle/>
        <a:p>
          <a:endParaRPr lang="es-ES"/>
        </a:p>
      </dgm:t>
    </dgm:pt>
    <dgm:pt modelId="{1F8895FE-9B3F-40A3-BE54-48D8462740D3}" type="pres">
      <dgm:prSet presAssocID="{33250AEA-4494-4FC5-910C-9A3BF23B7CCF}" presName="connectorText" presStyleLbl="sibTrans1D1" presStyleIdx="1" presStyleCnt="7"/>
      <dgm:spPr/>
      <dgm:t>
        <a:bodyPr/>
        <a:lstStyle/>
        <a:p>
          <a:endParaRPr lang="es-ES"/>
        </a:p>
      </dgm:t>
    </dgm:pt>
    <dgm:pt modelId="{5FDDD2C2-87F2-46C8-9889-C8CA384DDD70}" type="pres">
      <dgm:prSet presAssocID="{0D96D216-DFC2-4403-9C06-380B479F1A1C}" presName="node" presStyleLbl="node1" presStyleIdx="2" presStyleCnt="8">
        <dgm:presLayoutVars>
          <dgm:bulletEnabled val="1"/>
        </dgm:presLayoutVars>
      </dgm:prSet>
      <dgm:spPr/>
      <dgm:t>
        <a:bodyPr/>
        <a:lstStyle/>
        <a:p>
          <a:endParaRPr lang="es-ES"/>
        </a:p>
      </dgm:t>
    </dgm:pt>
    <dgm:pt modelId="{FB96A5F4-CC67-4DED-8941-F6FD23958A09}" type="pres">
      <dgm:prSet presAssocID="{CB6E90A8-1891-44E8-844D-C6E69E124414}" presName="sibTrans" presStyleLbl="sibTrans1D1" presStyleIdx="2" presStyleCnt="7"/>
      <dgm:spPr/>
      <dgm:t>
        <a:bodyPr/>
        <a:lstStyle/>
        <a:p>
          <a:endParaRPr lang="es-ES"/>
        </a:p>
      </dgm:t>
    </dgm:pt>
    <dgm:pt modelId="{DC88048F-F145-4FE4-ACAC-9DC21E0B78F2}" type="pres">
      <dgm:prSet presAssocID="{CB6E90A8-1891-44E8-844D-C6E69E124414}" presName="connectorText" presStyleLbl="sibTrans1D1" presStyleIdx="2" presStyleCnt="7"/>
      <dgm:spPr/>
      <dgm:t>
        <a:bodyPr/>
        <a:lstStyle/>
        <a:p>
          <a:endParaRPr lang="es-ES"/>
        </a:p>
      </dgm:t>
    </dgm:pt>
    <dgm:pt modelId="{5CD74F97-DA70-4B67-8860-9F552242EC46}" type="pres">
      <dgm:prSet presAssocID="{305BFEA2-BEC2-43A6-A0B4-35EBDCB28211}" presName="node" presStyleLbl="node1" presStyleIdx="3" presStyleCnt="8">
        <dgm:presLayoutVars>
          <dgm:bulletEnabled val="1"/>
        </dgm:presLayoutVars>
      </dgm:prSet>
      <dgm:spPr/>
      <dgm:t>
        <a:bodyPr/>
        <a:lstStyle/>
        <a:p>
          <a:endParaRPr lang="es-ES"/>
        </a:p>
      </dgm:t>
    </dgm:pt>
    <dgm:pt modelId="{AC0D4474-77BA-4BE9-B32F-C400B3727D28}" type="pres">
      <dgm:prSet presAssocID="{1367C5BD-0E68-4418-9FE0-46DEC5048D93}" presName="sibTrans" presStyleLbl="sibTrans1D1" presStyleIdx="3" presStyleCnt="7"/>
      <dgm:spPr/>
      <dgm:t>
        <a:bodyPr/>
        <a:lstStyle/>
        <a:p>
          <a:endParaRPr lang="es-ES"/>
        </a:p>
      </dgm:t>
    </dgm:pt>
    <dgm:pt modelId="{BC16BA29-D4EF-4509-8098-352108C069EB}" type="pres">
      <dgm:prSet presAssocID="{1367C5BD-0E68-4418-9FE0-46DEC5048D93}" presName="connectorText" presStyleLbl="sibTrans1D1" presStyleIdx="3" presStyleCnt="7"/>
      <dgm:spPr/>
      <dgm:t>
        <a:bodyPr/>
        <a:lstStyle/>
        <a:p>
          <a:endParaRPr lang="es-ES"/>
        </a:p>
      </dgm:t>
    </dgm:pt>
    <dgm:pt modelId="{78D1A531-2A6C-4414-8442-8AA961A63C78}" type="pres">
      <dgm:prSet presAssocID="{AC503055-1B7C-4286-B32E-BFCC93BA57DF}" presName="node" presStyleLbl="node1" presStyleIdx="4" presStyleCnt="8">
        <dgm:presLayoutVars>
          <dgm:bulletEnabled val="1"/>
        </dgm:presLayoutVars>
      </dgm:prSet>
      <dgm:spPr/>
      <dgm:t>
        <a:bodyPr/>
        <a:lstStyle/>
        <a:p>
          <a:endParaRPr lang="es-ES"/>
        </a:p>
      </dgm:t>
    </dgm:pt>
    <dgm:pt modelId="{334E26C8-B14A-43F2-8A89-234EDF92FC9B}" type="pres">
      <dgm:prSet presAssocID="{4012F5BE-EC4B-46A4-B69A-8FC1455B675E}" presName="sibTrans" presStyleLbl="sibTrans1D1" presStyleIdx="4" presStyleCnt="7"/>
      <dgm:spPr/>
      <dgm:t>
        <a:bodyPr/>
        <a:lstStyle/>
        <a:p>
          <a:endParaRPr lang="es-ES"/>
        </a:p>
      </dgm:t>
    </dgm:pt>
    <dgm:pt modelId="{2280B7AC-B543-4B16-8B42-9F992CB1D14F}" type="pres">
      <dgm:prSet presAssocID="{4012F5BE-EC4B-46A4-B69A-8FC1455B675E}" presName="connectorText" presStyleLbl="sibTrans1D1" presStyleIdx="4" presStyleCnt="7"/>
      <dgm:spPr/>
      <dgm:t>
        <a:bodyPr/>
        <a:lstStyle/>
        <a:p>
          <a:endParaRPr lang="es-ES"/>
        </a:p>
      </dgm:t>
    </dgm:pt>
    <dgm:pt modelId="{A84D8E05-4E36-4B78-9D14-38A8895CE17F}" type="pres">
      <dgm:prSet presAssocID="{497F2D87-C839-4B3E-AFEA-558AD8488ACC}" presName="node" presStyleLbl="node1" presStyleIdx="5" presStyleCnt="8">
        <dgm:presLayoutVars>
          <dgm:bulletEnabled val="1"/>
        </dgm:presLayoutVars>
      </dgm:prSet>
      <dgm:spPr/>
      <dgm:t>
        <a:bodyPr/>
        <a:lstStyle/>
        <a:p>
          <a:endParaRPr lang="es-ES"/>
        </a:p>
      </dgm:t>
    </dgm:pt>
    <dgm:pt modelId="{DADB9F77-532E-49B9-A562-BC7F6C256A82}" type="pres">
      <dgm:prSet presAssocID="{B6513908-DAED-473D-9FB6-2F3922621775}" presName="sibTrans" presStyleLbl="sibTrans1D1" presStyleIdx="5" presStyleCnt="7"/>
      <dgm:spPr/>
      <dgm:t>
        <a:bodyPr/>
        <a:lstStyle/>
        <a:p>
          <a:endParaRPr lang="es-ES"/>
        </a:p>
      </dgm:t>
    </dgm:pt>
    <dgm:pt modelId="{F693C5AD-04CA-4876-9B86-89CB4D620B84}" type="pres">
      <dgm:prSet presAssocID="{B6513908-DAED-473D-9FB6-2F3922621775}" presName="connectorText" presStyleLbl="sibTrans1D1" presStyleIdx="5" presStyleCnt="7"/>
      <dgm:spPr/>
      <dgm:t>
        <a:bodyPr/>
        <a:lstStyle/>
        <a:p>
          <a:endParaRPr lang="es-ES"/>
        </a:p>
      </dgm:t>
    </dgm:pt>
    <dgm:pt modelId="{9608786A-4C66-4885-83E8-E2F1E9349C28}" type="pres">
      <dgm:prSet presAssocID="{88007BB3-5904-4BD0-9180-72A3714E0A19}" presName="node" presStyleLbl="node1" presStyleIdx="6" presStyleCnt="8">
        <dgm:presLayoutVars>
          <dgm:bulletEnabled val="1"/>
        </dgm:presLayoutVars>
      </dgm:prSet>
      <dgm:spPr/>
      <dgm:t>
        <a:bodyPr/>
        <a:lstStyle/>
        <a:p>
          <a:endParaRPr lang="es-ES"/>
        </a:p>
      </dgm:t>
    </dgm:pt>
    <dgm:pt modelId="{BB7AB0D7-B068-49A8-A01D-4FFB6D2A0EE8}" type="pres">
      <dgm:prSet presAssocID="{BA45CB91-458B-4F51-A0FE-03A61808B6BA}" presName="sibTrans" presStyleLbl="sibTrans1D1" presStyleIdx="6" presStyleCnt="7"/>
      <dgm:spPr/>
      <dgm:t>
        <a:bodyPr/>
        <a:lstStyle/>
        <a:p>
          <a:endParaRPr lang="es-ES"/>
        </a:p>
      </dgm:t>
    </dgm:pt>
    <dgm:pt modelId="{9E831ED3-A75C-4CEA-89C1-F8EE33464FBD}" type="pres">
      <dgm:prSet presAssocID="{BA45CB91-458B-4F51-A0FE-03A61808B6BA}" presName="connectorText" presStyleLbl="sibTrans1D1" presStyleIdx="6" presStyleCnt="7"/>
      <dgm:spPr/>
      <dgm:t>
        <a:bodyPr/>
        <a:lstStyle/>
        <a:p>
          <a:endParaRPr lang="es-ES"/>
        </a:p>
      </dgm:t>
    </dgm:pt>
    <dgm:pt modelId="{74ACBB80-724D-4942-A4F1-9620F752139A}" type="pres">
      <dgm:prSet presAssocID="{09ED9E74-97AD-4F75-ABD1-C4BA055DE4C0}" presName="node" presStyleLbl="node1" presStyleIdx="7" presStyleCnt="8">
        <dgm:presLayoutVars>
          <dgm:bulletEnabled val="1"/>
        </dgm:presLayoutVars>
      </dgm:prSet>
      <dgm:spPr/>
      <dgm:t>
        <a:bodyPr/>
        <a:lstStyle/>
        <a:p>
          <a:endParaRPr lang="es-ES"/>
        </a:p>
      </dgm:t>
    </dgm:pt>
  </dgm:ptLst>
  <dgm:cxnLst>
    <dgm:cxn modelId="{E0FADDA9-6DA7-45B5-AFE7-713194C1CE7B}" srcId="{1AEE2CE2-AFC6-4473-A95F-E5107D208653}" destId="{0D96D216-DFC2-4403-9C06-380B479F1A1C}" srcOrd="2" destOrd="0" parTransId="{449204D4-F231-47B3-B2EE-837043485A58}" sibTransId="{CB6E90A8-1891-44E8-844D-C6E69E124414}"/>
    <dgm:cxn modelId="{52C622D6-4C30-4FDC-B42C-40F5C5D1AA60}" type="presOf" srcId="{BA45CB91-458B-4F51-A0FE-03A61808B6BA}" destId="{9E831ED3-A75C-4CEA-89C1-F8EE33464FBD}" srcOrd="1" destOrd="0" presId="urn:microsoft.com/office/officeart/2005/8/layout/bProcess3"/>
    <dgm:cxn modelId="{21954300-8D50-497A-8DA9-E343530317BB}" type="presOf" srcId="{FC7D7043-CE41-48DC-BF88-7E9A1AF27468}" destId="{F11D717F-7E07-41D7-8109-F5A59AA52561}" srcOrd="0" destOrd="0" presId="urn:microsoft.com/office/officeart/2005/8/layout/bProcess3"/>
    <dgm:cxn modelId="{7D555FF0-00F3-473A-803B-6011C930696F}" type="presOf" srcId="{4012F5BE-EC4B-46A4-B69A-8FC1455B675E}" destId="{2280B7AC-B543-4B16-8B42-9F992CB1D14F}" srcOrd="1" destOrd="0" presId="urn:microsoft.com/office/officeart/2005/8/layout/bProcess3"/>
    <dgm:cxn modelId="{251302C0-294B-4398-9764-1C7A2736FC56}" srcId="{1AEE2CE2-AFC6-4473-A95F-E5107D208653}" destId="{497F2D87-C839-4B3E-AFEA-558AD8488ACC}" srcOrd="5" destOrd="0" parTransId="{3D9160AB-547A-4215-8005-CA2575E09C4A}" sibTransId="{B6513908-DAED-473D-9FB6-2F3922621775}"/>
    <dgm:cxn modelId="{28E7C835-2FED-4A34-A9AA-28D2E7878C3C}" type="presOf" srcId="{1367C5BD-0E68-4418-9FE0-46DEC5048D93}" destId="{AC0D4474-77BA-4BE9-B32F-C400B3727D28}" srcOrd="0" destOrd="0" presId="urn:microsoft.com/office/officeart/2005/8/layout/bProcess3"/>
    <dgm:cxn modelId="{0AB62A19-25B2-495A-9945-35B0D26881FB}" type="presOf" srcId="{5DD7846B-4E69-4082-A73B-246120CA0A36}" destId="{81AF7FB3-0404-4291-8BF7-C7AF106E9AB9}" srcOrd="1" destOrd="0" presId="urn:microsoft.com/office/officeart/2005/8/layout/bProcess3"/>
    <dgm:cxn modelId="{1B833ECC-DE46-494D-AE72-99F42F3970BF}" srcId="{1AEE2CE2-AFC6-4473-A95F-E5107D208653}" destId="{AC503055-1B7C-4286-B32E-BFCC93BA57DF}" srcOrd="4" destOrd="0" parTransId="{22E5BF6B-8016-4077-81A0-F7F10EA05186}" sibTransId="{4012F5BE-EC4B-46A4-B69A-8FC1455B675E}"/>
    <dgm:cxn modelId="{98A36E9C-930A-476D-9135-7ABE7662EF33}" type="presOf" srcId="{305BFEA2-BEC2-43A6-A0B4-35EBDCB28211}" destId="{5CD74F97-DA70-4B67-8860-9F552242EC46}" srcOrd="0" destOrd="0" presId="urn:microsoft.com/office/officeart/2005/8/layout/bProcess3"/>
    <dgm:cxn modelId="{C556AFAC-314C-4CE3-A840-9B681D3CC15B}" type="presOf" srcId="{B6513908-DAED-473D-9FB6-2F3922621775}" destId="{F693C5AD-04CA-4876-9B86-89CB4D620B84}" srcOrd="1" destOrd="0" presId="urn:microsoft.com/office/officeart/2005/8/layout/bProcess3"/>
    <dgm:cxn modelId="{E3B56AA2-2977-4F98-8D52-1F1C220EEEA8}" type="presOf" srcId="{88007BB3-5904-4BD0-9180-72A3714E0A19}" destId="{9608786A-4C66-4885-83E8-E2F1E9349C28}" srcOrd="0" destOrd="0" presId="urn:microsoft.com/office/officeart/2005/8/layout/bProcess3"/>
    <dgm:cxn modelId="{9950A075-D9A8-4734-BA1D-A511A8EE420D}" type="presOf" srcId="{CB6E90A8-1891-44E8-844D-C6E69E124414}" destId="{FB96A5F4-CC67-4DED-8941-F6FD23958A09}" srcOrd="0" destOrd="0" presId="urn:microsoft.com/office/officeart/2005/8/layout/bProcess3"/>
    <dgm:cxn modelId="{0281B4A0-2FA2-4950-9309-0420A2693460}" type="presOf" srcId="{497F2D87-C839-4B3E-AFEA-558AD8488ACC}" destId="{A84D8E05-4E36-4B78-9D14-38A8895CE17F}" srcOrd="0" destOrd="0" presId="urn:microsoft.com/office/officeart/2005/8/layout/bProcess3"/>
    <dgm:cxn modelId="{8701DF0E-F41C-42E8-BD31-2B310D89B1E2}" type="presOf" srcId="{1367C5BD-0E68-4418-9FE0-46DEC5048D93}" destId="{BC16BA29-D4EF-4509-8098-352108C069EB}" srcOrd="1" destOrd="0" presId="urn:microsoft.com/office/officeart/2005/8/layout/bProcess3"/>
    <dgm:cxn modelId="{D425ECAF-775C-450D-8D14-B2F20D5946AE}" type="presOf" srcId="{B6513908-DAED-473D-9FB6-2F3922621775}" destId="{DADB9F77-532E-49B9-A562-BC7F6C256A82}" srcOrd="0" destOrd="0" presId="urn:microsoft.com/office/officeart/2005/8/layout/bProcess3"/>
    <dgm:cxn modelId="{F2576301-8F8D-49CE-9F1D-E7C7BFB60073}" type="presOf" srcId="{09ED9E74-97AD-4F75-ABD1-C4BA055DE4C0}" destId="{74ACBB80-724D-4942-A4F1-9620F752139A}" srcOrd="0" destOrd="0" presId="urn:microsoft.com/office/officeart/2005/8/layout/bProcess3"/>
    <dgm:cxn modelId="{7A48B3A6-3221-4BA5-8B75-C4C1E844910B}" srcId="{1AEE2CE2-AFC6-4473-A95F-E5107D208653}" destId="{FC7D7043-CE41-48DC-BF88-7E9A1AF27468}" srcOrd="0" destOrd="0" parTransId="{F11DF283-34F4-4833-9B87-5760D24CF3E2}" sibTransId="{5DD7846B-4E69-4082-A73B-246120CA0A36}"/>
    <dgm:cxn modelId="{0B2CDC2A-BB7D-4BCD-8979-0453D2709835}" type="presOf" srcId="{4012F5BE-EC4B-46A4-B69A-8FC1455B675E}" destId="{334E26C8-B14A-43F2-8A89-234EDF92FC9B}" srcOrd="0" destOrd="0" presId="urn:microsoft.com/office/officeart/2005/8/layout/bProcess3"/>
    <dgm:cxn modelId="{98F2DCDA-9E89-4CA9-A9D3-43D69EA19F8D}" type="presOf" srcId="{33250AEA-4494-4FC5-910C-9A3BF23B7CCF}" destId="{1F8895FE-9B3F-40A3-BE54-48D8462740D3}" srcOrd="1" destOrd="0" presId="urn:microsoft.com/office/officeart/2005/8/layout/bProcess3"/>
    <dgm:cxn modelId="{7747ADD0-3D39-456D-A16C-975F2E1E19C4}" srcId="{1AEE2CE2-AFC6-4473-A95F-E5107D208653}" destId="{305BFEA2-BEC2-43A6-A0B4-35EBDCB28211}" srcOrd="3" destOrd="0" parTransId="{31FBF629-2D6C-41DC-BFF0-5D0C51A1156B}" sibTransId="{1367C5BD-0E68-4418-9FE0-46DEC5048D93}"/>
    <dgm:cxn modelId="{3D09086C-D9BC-4088-B91D-40BAC536044A}" type="presOf" srcId="{5DD7846B-4E69-4082-A73B-246120CA0A36}" destId="{FCD56238-4131-4F1F-B904-4141D45F4917}" srcOrd="0" destOrd="0" presId="urn:microsoft.com/office/officeart/2005/8/layout/bProcess3"/>
    <dgm:cxn modelId="{C0BC541F-05F9-4300-923A-2B7847F3878E}" type="presOf" srcId="{BA45CB91-458B-4F51-A0FE-03A61808B6BA}" destId="{BB7AB0D7-B068-49A8-A01D-4FFB6D2A0EE8}" srcOrd="0" destOrd="0" presId="urn:microsoft.com/office/officeart/2005/8/layout/bProcess3"/>
    <dgm:cxn modelId="{44896924-A7C6-407D-9EE5-0F815C8E30AA}" type="presOf" srcId="{0D96D216-DFC2-4403-9C06-380B479F1A1C}" destId="{5FDDD2C2-87F2-46C8-9889-C8CA384DDD70}" srcOrd="0" destOrd="0" presId="urn:microsoft.com/office/officeart/2005/8/layout/bProcess3"/>
    <dgm:cxn modelId="{91B3A53F-CD64-449D-A936-4916C3CDA5DA}" srcId="{1AEE2CE2-AFC6-4473-A95F-E5107D208653}" destId="{88007BB3-5904-4BD0-9180-72A3714E0A19}" srcOrd="6" destOrd="0" parTransId="{6042A19B-A477-41E5-86DD-30ED76E5F3E9}" sibTransId="{BA45CB91-458B-4F51-A0FE-03A61808B6BA}"/>
    <dgm:cxn modelId="{8D8E5DCA-732B-4A17-9890-5C2116BED5C2}" srcId="{1AEE2CE2-AFC6-4473-A95F-E5107D208653}" destId="{E55A24F0-0E4E-434B-8BE1-D15BC5A0FB01}" srcOrd="1" destOrd="0" parTransId="{93AEF65C-FFB9-4A5C-97E8-E333AA243429}" sibTransId="{33250AEA-4494-4FC5-910C-9A3BF23B7CCF}"/>
    <dgm:cxn modelId="{1FC7F19F-75C9-4B45-AE05-37B434DDECD9}" type="presOf" srcId="{33250AEA-4494-4FC5-910C-9A3BF23B7CCF}" destId="{112F41EC-BDD6-4E82-8D88-3DA3F56BEF4A}" srcOrd="0" destOrd="0" presId="urn:microsoft.com/office/officeart/2005/8/layout/bProcess3"/>
    <dgm:cxn modelId="{0B449C2B-8BE0-4B4C-B05D-B56B5342659B}" type="presOf" srcId="{E55A24F0-0E4E-434B-8BE1-D15BC5A0FB01}" destId="{9062F1DD-8862-4EDE-98CD-5ACD7CB9723F}" srcOrd="0" destOrd="0" presId="urn:microsoft.com/office/officeart/2005/8/layout/bProcess3"/>
    <dgm:cxn modelId="{B224626A-D5E1-4B9D-BE51-05E8A8B7AE90}" type="presOf" srcId="{1AEE2CE2-AFC6-4473-A95F-E5107D208653}" destId="{9E0BB187-9846-4984-8771-EC4530C5A998}" srcOrd="0" destOrd="0" presId="urn:microsoft.com/office/officeart/2005/8/layout/bProcess3"/>
    <dgm:cxn modelId="{8C381E2D-CE95-447F-8C64-C4DF6A470947}" srcId="{1AEE2CE2-AFC6-4473-A95F-E5107D208653}" destId="{09ED9E74-97AD-4F75-ABD1-C4BA055DE4C0}" srcOrd="7" destOrd="0" parTransId="{2976B1F7-A15F-4FD9-9CF1-995555FCD400}" sibTransId="{BC426745-8EFA-446B-884B-31D1D8BF3CAB}"/>
    <dgm:cxn modelId="{D08BDEAD-4E18-4F93-A79A-D592DAFD25F0}" type="presOf" srcId="{AC503055-1B7C-4286-B32E-BFCC93BA57DF}" destId="{78D1A531-2A6C-4414-8442-8AA961A63C78}" srcOrd="0" destOrd="0" presId="urn:microsoft.com/office/officeart/2005/8/layout/bProcess3"/>
    <dgm:cxn modelId="{6BB81468-BE5C-40EA-9D39-143630AFEA32}" type="presOf" srcId="{CB6E90A8-1891-44E8-844D-C6E69E124414}" destId="{DC88048F-F145-4FE4-ACAC-9DC21E0B78F2}" srcOrd="1" destOrd="0" presId="urn:microsoft.com/office/officeart/2005/8/layout/bProcess3"/>
    <dgm:cxn modelId="{7D16C96E-26CC-4B7F-A97E-4EA294588591}" type="presParOf" srcId="{9E0BB187-9846-4984-8771-EC4530C5A998}" destId="{F11D717F-7E07-41D7-8109-F5A59AA52561}" srcOrd="0" destOrd="0" presId="urn:microsoft.com/office/officeart/2005/8/layout/bProcess3"/>
    <dgm:cxn modelId="{502FDB5D-B158-4DBC-A340-A0A1D481E12A}" type="presParOf" srcId="{9E0BB187-9846-4984-8771-EC4530C5A998}" destId="{FCD56238-4131-4F1F-B904-4141D45F4917}" srcOrd="1" destOrd="0" presId="urn:microsoft.com/office/officeart/2005/8/layout/bProcess3"/>
    <dgm:cxn modelId="{AC137A38-00C7-4BE6-ABA8-13F5D9D02F11}" type="presParOf" srcId="{FCD56238-4131-4F1F-B904-4141D45F4917}" destId="{81AF7FB3-0404-4291-8BF7-C7AF106E9AB9}" srcOrd="0" destOrd="0" presId="urn:microsoft.com/office/officeart/2005/8/layout/bProcess3"/>
    <dgm:cxn modelId="{ADC863F4-5FC1-43D8-ABC7-9FE9105C5B89}" type="presParOf" srcId="{9E0BB187-9846-4984-8771-EC4530C5A998}" destId="{9062F1DD-8862-4EDE-98CD-5ACD7CB9723F}" srcOrd="2" destOrd="0" presId="urn:microsoft.com/office/officeart/2005/8/layout/bProcess3"/>
    <dgm:cxn modelId="{2EAF8AD4-6BB0-4A0E-8C7D-400E6E0DA05C}" type="presParOf" srcId="{9E0BB187-9846-4984-8771-EC4530C5A998}" destId="{112F41EC-BDD6-4E82-8D88-3DA3F56BEF4A}" srcOrd="3" destOrd="0" presId="urn:microsoft.com/office/officeart/2005/8/layout/bProcess3"/>
    <dgm:cxn modelId="{F4D4F132-2AC2-4807-8035-5060C7F7F521}" type="presParOf" srcId="{112F41EC-BDD6-4E82-8D88-3DA3F56BEF4A}" destId="{1F8895FE-9B3F-40A3-BE54-48D8462740D3}" srcOrd="0" destOrd="0" presId="urn:microsoft.com/office/officeart/2005/8/layout/bProcess3"/>
    <dgm:cxn modelId="{F07C78FC-37DE-4E22-BA71-8FEAE4804FCA}" type="presParOf" srcId="{9E0BB187-9846-4984-8771-EC4530C5A998}" destId="{5FDDD2C2-87F2-46C8-9889-C8CA384DDD70}" srcOrd="4" destOrd="0" presId="urn:microsoft.com/office/officeart/2005/8/layout/bProcess3"/>
    <dgm:cxn modelId="{B4430D2C-3B05-4F14-8F6A-D4D6CA643C64}" type="presParOf" srcId="{9E0BB187-9846-4984-8771-EC4530C5A998}" destId="{FB96A5F4-CC67-4DED-8941-F6FD23958A09}" srcOrd="5" destOrd="0" presId="urn:microsoft.com/office/officeart/2005/8/layout/bProcess3"/>
    <dgm:cxn modelId="{94BF59AB-7383-4488-94F9-0767CB1D4B45}" type="presParOf" srcId="{FB96A5F4-CC67-4DED-8941-F6FD23958A09}" destId="{DC88048F-F145-4FE4-ACAC-9DC21E0B78F2}" srcOrd="0" destOrd="0" presId="urn:microsoft.com/office/officeart/2005/8/layout/bProcess3"/>
    <dgm:cxn modelId="{A64B6539-7070-4ABC-BD03-F884688DD889}" type="presParOf" srcId="{9E0BB187-9846-4984-8771-EC4530C5A998}" destId="{5CD74F97-DA70-4B67-8860-9F552242EC46}" srcOrd="6" destOrd="0" presId="urn:microsoft.com/office/officeart/2005/8/layout/bProcess3"/>
    <dgm:cxn modelId="{D60C8623-BFCF-494B-8F4F-840D50DFAC3C}" type="presParOf" srcId="{9E0BB187-9846-4984-8771-EC4530C5A998}" destId="{AC0D4474-77BA-4BE9-B32F-C400B3727D28}" srcOrd="7" destOrd="0" presId="urn:microsoft.com/office/officeart/2005/8/layout/bProcess3"/>
    <dgm:cxn modelId="{837FE6DE-4041-4009-B30D-B915D3761A86}" type="presParOf" srcId="{AC0D4474-77BA-4BE9-B32F-C400B3727D28}" destId="{BC16BA29-D4EF-4509-8098-352108C069EB}" srcOrd="0" destOrd="0" presId="urn:microsoft.com/office/officeart/2005/8/layout/bProcess3"/>
    <dgm:cxn modelId="{13024D53-3F98-435E-8951-AC802B87BE11}" type="presParOf" srcId="{9E0BB187-9846-4984-8771-EC4530C5A998}" destId="{78D1A531-2A6C-4414-8442-8AA961A63C78}" srcOrd="8" destOrd="0" presId="urn:microsoft.com/office/officeart/2005/8/layout/bProcess3"/>
    <dgm:cxn modelId="{43339CA6-8AC2-4C1A-86D8-310B2133FCC8}" type="presParOf" srcId="{9E0BB187-9846-4984-8771-EC4530C5A998}" destId="{334E26C8-B14A-43F2-8A89-234EDF92FC9B}" srcOrd="9" destOrd="0" presId="urn:microsoft.com/office/officeart/2005/8/layout/bProcess3"/>
    <dgm:cxn modelId="{16F1D36C-F147-499D-823D-32801B79B0AF}" type="presParOf" srcId="{334E26C8-B14A-43F2-8A89-234EDF92FC9B}" destId="{2280B7AC-B543-4B16-8B42-9F992CB1D14F}" srcOrd="0" destOrd="0" presId="urn:microsoft.com/office/officeart/2005/8/layout/bProcess3"/>
    <dgm:cxn modelId="{074BF9FE-A1C7-450D-8000-DC8ACCC1A373}" type="presParOf" srcId="{9E0BB187-9846-4984-8771-EC4530C5A998}" destId="{A84D8E05-4E36-4B78-9D14-38A8895CE17F}" srcOrd="10" destOrd="0" presId="urn:microsoft.com/office/officeart/2005/8/layout/bProcess3"/>
    <dgm:cxn modelId="{26D91894-C71B-48D8-9115-5AF6AF6BBD48}" type="presParOf" srcId="{9E0BB187-9846-4984-8771-EC4530C5A998}" destId="{DADB9F77-532E-49B9-A562-BC7F6C256A82}" srcOrd="11" destOrd="0" presId="urn:microsoft.com/office/officeart/2005/8/layout/bProcess3"/>
    <dgm:cxn modelId="{FAD9A071-AD68-4BA1-B7D1-9990A5E3281C}" type="presParOf" srcId="{DADB9F77-532E-49B9-A562-BC7F6C256A82}" destId="{F693C5AD-04CA-4876-9B86-89CB4D620B84}" srcOrd="0" destOrd="0" presId="urn:microsoft.com/office/officeart/2005/8/layout/bProcess3"/>
    <dgm:cxn modelId="{050AB17A-1BFD-4395-97D2-A07620AAE4E8}" type="presParOf" srcId="{9E0BB187-9846-4984-8771-EC4530C5A998}" destId="{9608786A-4C66-4885-83E8-E2F1E9349C28}" srcOrd="12" destOrd="0" presId="urn:microsoft.com/office/officeart/2005/8/layout/bProcess3"/>
    <dgm:cxn modelId="{37C8CDDB-A93D-48F9-A082-420F59BAF981}" type="presParOf" srcId="{9E0BB187-9846-4984-8771-EC4530C5A998}" destId="{BB7AB0D7-B068-49A8-A01D-4FFB6D2A0EE8}" srcOrd="13" destOrd="0" presId="urn:microsoft.com/office/officeart/2005/8/layout/bProcess3"/>
    <dgm:cxn modelId="{9A1966FE-6D31-424C-BB14-7C83F78993F8}" type="presParOf" srcId="{BB7AB0D7-B068-49A8-A01D-4FFB6D2A0EE8}" destId="{9E831ED3-A75C-4CEA-89C1-F8EE33464FBD}" srcOrd="0" destOrd="0" presId="urn:microsoft.com/office/officeart/2005/8/layout/bProcess3"/>
    <dgm:cxn modelId="{0C5A61C1-E926-4783-A98B-96F6490C697D}" type="presParOf" srcId="{9E0BB187-9846-4984-8771-EC4530C5A998}" destId="{74ACBB80-724D-4942-A4F1-9620F752139A}"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5DBEE-3511-4255-AA21-024392271671}">
      <dsp:nvSpPr>
        <dsp:cNvPr id="0" name=""/>
        <dsp:cNvSpPr/>
      </dsp:nvSpPr>
      <dsp:spPr>
        <a:xfrm rot="5400000">
          <a:off x="-97270" y="98497"/>
          <a:ext cx="648470" cy="453929"/>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1.-</a:t>
          </a:r>
        </a:p>
      </dsp:txBody>
      <dsp:txXfrm rot="-5400000">
        <a:off x="1" y="228192"/>
        <a:ext cx="453929" cy="194541"/>
      </dsp:txXfrm>
    </dsp:sp>
    <dsp:sp modelId="{AF81CD0C-113B-4BFD-B69E-E60FF66E1339}">
      <dsp:nvSpPr>
        <dsp:cNvPr id="0" name=""/>
        <dsp:cNvSpPr/>
      </dsp:nvSpPr>
      <dsp:spPr>
        <a:xfrm rot="5400000">
          <a:off x="2165378" y="-1710222"/>
          <a:ext cx="421506" cy="3844404"/>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a:latin typeface="Times New Roman" panose="02020603050405020304" pitchFamily="18" charset="0"/>
              <a:cs typeface="Times New Roman" panose="02020603050405020304" pitchFamily="18" charset="0"/>
            </a:rPr>
            <a:t>Identificación de Eventos</a:t>
          </a:r>
        </a:p>
      </dsp:txBody>
      <dsp:txXfrm rot="-5400000">
        <a:off x="453929" y="21803"/>
        <a:ext cx="3823828" cy="380354"/>
      </dsp:txXfrm>
    </dsp:sp>
    <dsp:sp modelId="{3A0361CF-B824-4FAB-A61E-D3A17175746D}">
      <dsp:nvSpPr>
        <dsp:cNvPr id="0" name=""/>
        <dsp:cNvSpPr/>
      </dsp:nvSpPr>
      <dsp:spPr>
        <a:xfrm rot="5400000">
          <a:off x="-97270" y="644174"/>
          <a:ext cx="648470" cy="453929"/>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2.-</a:t>
          </a:r>
        </a:p>
      </dsp:txBody>
      <dsp:txXfrm rot="-5400000">
        <a:off x="1" y="773869"/>
        <a:ext cx="453929" cy="194541"/>
      </dsp:txXfrm>
    </dsp:sp>
    <dsp:sp modelId="{17ED8EBC-39B6-4BC9-B95A-925C5899FC4A}">
      <dsp:nvSpPr>
        <dsp:cNvPr id="0" name=""/>
        <dsp:cNvSpPr/>
      </dsp:nvSpPr>
      <dsp:spPr>
        <a:xfrm rot="5400000">
          <a:off x="2165378" y="-1164545"/>
          <a:ext cx="421506" cy="3844404"/>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a:latin typeface="Times New Roman" panose="02020603050405020304" pitchFamily="18" charset="0"/>
              <a:cs typeface="Times New Roman" panose="02020603050405020304" pitchFamily="18" charset="0"/>
            </a:rPr>
            <a:t>Determinación de Importancia de Eventos identificados.</a:t>
          </a:r>
        </a:p>
      </dsp:txBody>
      <dsp:txXfrm rot="-5400000">
        <a:off x="453929" y="567480"/>
        <a:ext cx="3823828" cy="380354"/>
      </dsp:txXfrm>
    </dsp:sp>
    <dsp:sp modelId="{D267D43A-CCDB-4423-967E-C72A5A031AD4}">
      <dsp:nvSpPr>
        <dsp:cNvPr id="0" name=""/>
        <dsp:cNvSpPr/>
      </dsp:nvSpPr>
      <dsp:spPr>
        <a:xfrm rot="5400000">
          <a:off x="-97270" y="1189851"/>
          <a:ext cx="648470" cy="453929"/>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3.-</a:t>
          </a:r>
        </a:p>
      </dsp:txBody>
      <dsp:txXfrm rot="-5400000">
        <a:off x="1" y="1319546"/>
        <a:ext cx="453929" cy="194541"/>
      </dsp:txXfrm>
    </dsp:sp>
    <dsp:sp modelId="{B83E98E9-061E-4AA2-B892-0AC25AF59418}">
      <dsp:nvSpPr>
        <dsp:cNvPr id="0" name=""/>
        <dsp:cNvSpPr/>
      </dsp:nvSpPr>
      <dsp:spPr>
        <a:xfrm rot="5400000">
          <a:off x="2165378" y="-618868"/>
          <a:ext cx="421506" cy="3844404"/>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a:latin typeface="Times New Roman" panose="02020603050405020304" pitchFamily="18" charset="0"/>
              <a:cs typeface="Times New Roman" panose="02020603050405020304" pitchFamily="18" charset="0"/>
            </a:rPr>
            <a:t>Análisis Causal de Eventos.</a:t>
          </a:r>
        </a:p>
      </dsp:txBody>
      <dsp:txXfrm rot="-5400000">
        <a:off x="453929" y="1113157"/>
        <a:ext cx="3823828" cy="380354"/>
      </dsp:txXfrm>
    </dsp:sp>
    <dsp:sp modelId="{91A28D0D-8EE5-4DB8-AB09-4180CF1CE30B}">
      <dsp:nvSpPr>
        <dsp:cNvPr id="0" name=""/>
        <dsp:cNvSpPr/>
      </dsp:nvSpPr>
      <dsp:spPr>
        <a:xfrm rot="5400000">
          <a:off x="-97270" y="1735528"/>
          <a:ext cx="648470" cy="453929"/>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4.-</a:t>
          </a:r>
        </a:p>
      </dsp:txBody>
      <dsp:txXfrm rot="-5400000">
        <a:off x="1" y="1865223"/>
        <a:ext cx="453929" cy="194541"/>
      </dsp:txXfrm>
    </dsp:sp>
    <dsp:sp modelId="{18A4CE6D-DCC4-4358-A78A-51E609DF4DD2}">
      <dsp:nvSpPr>
        <dsp:cNvPr id="0" name=""/>
        <dsp:cNvSpPr/>
      </dsp:nvSpPr>
      <dsp:spPr>
        <a:xfrm rot="5400000">
          <a:off x="2165378" y="-73191"/>
          <a:ext cx="421506" cy="3844404"/>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a:latin typeface="Times New Roman" panose="02020603050405020304" pitchFamily="18" charset="0"/>
              <a:cs typeface="Times New Roman" panose="02020603050405020304" pitchFamily="18" charset="0"/>
            </a:rPr>
            <a:t>Diagrama de Causa Efecto.</a:t>
          </a:r>
        </a:p>
      </dsp:txBody>
      <dsp:txXfrm rot="-5400000">
        <a:off x="453929" y="1658834"/>
        <a:ext cx="3823828" cy="380354"/>
      </dsp:txXfrm>
    </dsp:sp>
    <dsp:sp modelId="{6F2B0750-2723-4BE6-A3A6-E80EABF1CA5A}">
      <dsp:nvSpPr>
        <dsp:cNvPr id="0" name=""/>
        <dsp:cNvSpPr/>
      </dsp:nvSpPr>
      <dsp:spPr>
        <a:xfrm rot="5400000">
          <a:off x="-97270" y="2281204"/>
          <a:ext cx="648470" cy="453929"/>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5.-</a:t>
          </a:r>
        </a:p>
      </dsp:txBody>
      <dsp:txXfrm rot="-5400000">
        <a:off x="1" y="2410899"/>
        <a:ext cx="453929" cy="194541"/>
      </dsp:txXfrm>
    </dsp:sp>
    <dsp:sp modelId="{1555424A-0F0D-4CB7-96BF-E70CCE8EC55B}">
      <dsp:nvSpPr>
        <dsp:cNvPr id="0" name=""/>
        <dsp:cNvSpPr/>
      </dsp:nvSpPr>
      <dsp:spPr>
        <a:xfrm rot="5400000">
          <a:off x="2165378" y="472485"/>
          <a:ext cx="421506" cy="3844404"/>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a:latin typeface="Times New Roman" panose="02020603050405020304" pitchFamily="18" charset="0"/>
              <a:cs typeface="Times New Roman" panose="02020603050405020304" pitchFamily="18" charset="0"/>
            </a:rPr>
            <a:t>Análisis de Causas Encontradas.</a:t>
          </a:r>
        </a:p>
      </dsp:txBody>
      <dsp:txXfrm rot="-5400000">
        <a:off x="453929" y="2204510"/>
        <a:ext cx="3823828" cy="380354"/>
      </dsp:txXfrm>
    </dsp:sp>
    <dsp:sp modelId="{33926FAC-EE8F-46F8-AA35-D25004FF5072}">
      <dsp:nvSpPr>
        <dsp:cNvPr id="0" name=""/>
        <dsp:cNvSpPr/>
      </dsp:nvSpPr>
      <dsp:spPr>
        <a:xfrm rot="5400000">
          <a:off x="-97270" y="2826881"/>
          <a:ext cx="648470" cy="453929"/>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6.-</a:t>
          </a:r>
        </a:p>
      </dsp:txBody>
      <dsp:txXfrm rot="-5400000">
        <a:off x="1" y="2956576"/>
        <a:ext cx="453929" cy="194541"/>
      </dsp:txXfrm>
    </dsp:sp>
    <dsp:sp modelId="{CFBDC0C8-91DC-40AC-8CCF-2083DF531EBE}">
      <dsp:nvSpPr>
        <dsp:cNvPr id="0" name=""/>
        <dsp:cNvSpPr/>
      </dsp:nvSpPr>
      <dsp:spPr>
        <a:xfrm rot="5400000">
          <a:off x="2165378" y="1018162"/>
          <a:ext cx="421506" cy="3844404"/>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a:latin typeface="Times New Roman" panose="02020603050405020304" pitchFamily="18" charset="0"/>
              <a:cs typeface="Times New Roman" panose="02020603050405020304" pitchFamily="18" charset="0"/>
            </a:rPr>
            <a:t>Diseñar </a:t>
          </a:r>
          <a:r>
            <a:rPr lang="es-EC" sz="1200" kern="1200" dirty="0" err="1">
              <a:latin typeface="Times New Roman" panose="02020603050405020304" pitchFamily="18" charset="0"/>
              <a:cs typeface="Times New Roman" panose="02020603050405020304" pitchFamily="18" charset="0"/>
            </a:rPr>
            <a:t>Matríz</a:t>
          </a:r>
          <a:r>
            <a:rPr lang="es-EC" sz="1200" kern="1200" dirty="0">
              <a:latin typeface="Times New Roman" panose="02020603050405020304" pitchFamily="18" charset="0"/>
              <a:cs typeface="Times New Roman" panose="02020603050405020304" pitchFamily="18" charset="0"/>
            </a:rPr>
            <a:t> CTQ. (</a:t>
          </a:r>
          <a:r>
            <a:rPr lang="es-EC" sz="1200" kern="1200" dirty="0" err="1">
              <a:latin typeface="Times New Roman" panose="02020603050405020304" pitchFamily="18" charset="0"/>
              <a:cs typeface="Times New Roman" panose="02020603050405020304" pitchFamily="18" charset="0"/>
            </a:rPr>
            <a:t>Critical</a:t>
          </a:r>
          <a:r>
            <a:rPr lang="es-EC" sz="1200" kern="1200" dirty="0">
              <a:latin typeface="Times New Roman" panose="02020603050405020304" pitchFamily="18" charset="0"/>
              <a:cs typeface="Times New Roman" panose="02020603050405020304" pitchFamily="18" charset="0"/>
            </a:rPr>
            <a:t> to </a:t>
          </a:r>
          <a:r>
            <a:rPr lang="es-EC" sz="1200" kern="1200" dirty="0" err="1">
              <a:latin typeface="Times New Roman" panose="02020603050405020304" pitchFamily="18" charset="0"/>
              <a:cs typeface="Times New Roman" panose="02020603050405020304" pitchFamily="18" charset="0"/>
            </a:rPr>
            <a:t>Quality</a:t>
          </a:r>
          <a:r>
            <a:rPr lang="es-EC" sz="1200" kern="1200" dirty="0">
              <a:latin typeface="Times New Roman" panose="02020603050405020304" pitchFamily="18" charset="0"/>
              <a:cs typeface="Times New Roman" panose="02020603050405020304" pitchFamily="18" charset="0"/>
            </a:rPr>
            <a:t>)</a:t>
          </a:r>
        </a:p>
      </dsp:txBody>
      <dsp:txXfrm rot="-5400000">
        <a:off x="453929" y="2750187"/>
        <a:ext cx="3823828" cy="380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5DBEE-3511-4255-AA21-024392271671}">
      <dsp:nvSpPr>
        <dsp:cNvPr id="0" name=""/>
        <dsp:cNvSpPr/>
      </dsp:nvSpPr>
      <dsp:spPr>
        <a:xfrm rot="5400000">
          <a:off x="-101668" y="102954"/>
          <a:ext cx="677791" cy="474454"/>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latin typeface="Times New Roman" panose="02020603050405020304" pitchFamily="18" charset="0"/>
              <a:cs typeface="Times New Roman" panose="02020603050405020304" pitchFamily="18" charset="0"/>
            </a:rPr>
            <a:t>7.-</a:t>
          </a:r>
          <a:endParaRPr lang="es-EC" sz="1200" kern="1200" dirty="0">
            <a:latin typeface="Times New Roman" panose="02020603050405020304" pitchFamily="18" charset="0"/>
            <a:cs typeface="Times New Roman" panose="02020603050405020304" pitchFamily="18" charset="0"/>
          </a:endParaRPr>
        </a:p>
      </dsp:txBody>
      <dsp:txXfrm rot="-5400000">
        <a:off x="1" y="238512"/>
        <a:ext cx="474454" cy="203337"/>
      </dsp:txXfrm>
    </dsp:sp>
    <dsp:sp modelId="{AF81CD0C-113B-4BFD-B69E-E60FF66E1339}">
      <dsp:nvSpPr>
        <dsp:cNvPr id="0" name=""/>
        <dsp:cNvSpPr/>
      </dsp:nvSpPr>
      <dsp:spPr>
        <a:xfrm rot="5400000">
          <a:off x="2020505" y="-1544765"/>
          <a:ext cx="440564" cy="3532667"/>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a:latin typeface="Times New Roman" panose="02020603050405020304" pitchFamily="18" charset="0"/>
              <a:cs typeface="Times New Roman" panose="02020603050405020304" pitchFamily="18" charset="0"/>
            </a:rPr>
            <a:t>Determinación de importancia </a:t>
          </a:r>
          <a:r>
            <a:rPr lang="es-EC" sz="1200" kern="1200">
              <a:latin typeface="Times New Roman" panose="02020603050405020304" pitchFamily="18" charset="0"/>
              <a:cs typeface="Times New Roman" panose="02020603050405020304" pitchFamily="18" charset="0"/>
            </a:rPr>
            <a:t>de </a:t>
          </a:r>
          <a:r>
            <a:rPr lang="es-EC" sz="1200" kern="1200" smtClean="0">
              <a:latin typeface="Times New Roman" panose="02020603050405020304" pitchFamily="18" charset="0"/>
              <a:cs typeface="Times New Roman" panose="02020603050405020304" pitchFamily="18" charset="0"/>
            </a:rPr>
            <a:t>Causas</a:t>
          </a:r>
          <a:r>
            <a:rPr lang="es-EC" sz="1200" kern="1200" dirty="0">
              <a:latin typeface="Times New Roman" panose="02020603050405020304" pitchFamily="18" charset="0"/>
              <a:cs typeface="Times New Roman" panose="02020603050405020304" pitchFamily="18" charset="0"/>
            </a:rPr>
            <a:t>.</a:t>
          </a:r>
        </a:p>
      </dsp:txBody>
      <dsp:txXfrm rot="-5400000">
        <a:off x="474454" y="22793"/>
        <a:ext cx="3511160" cy="397550"/>
      </dsp:txXfrm>
    </dsp:sp>
    <dsp:sp modelId="{DF778E13-83C5-4481-AA59-02442E9144C7}">
      <dsp:nvSpPr>
        <dsp:cNvPr id="0" name=""/>
        <dsp:cNvSpPr/>
      </dsp:nvSpPr>
      <dsp:spPr>
        <a:xfrm rot="5400000">
          <a:off x="-101668" y="678737"/>
          <a:ext cx="677791" cy="474454"/>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8.-</a:t>
          </a:r>
        </a:p>
      </dsp:txBody>
      <dsp:txXfrm rot="-5400000">
        <a:off x="1" y="814295"/>
        <a:ext cx="474454" cy="203337"/>
      </dsp:txXfrm>
    </dsp:sp>
    <dsp:sp modelId="{2ADA8061-F15F-462C-9256-8EE206B6700D}">
      <dsp:nvSpPr>
        <dsp:cNvPr id="0" name=""/>
        <dsp:cNvSpPr/>
      </dsp:nvSpPr>
      <dsp:spPr>
        <a:xfrm rot="5400000">
          <a:off x="2020505" y="-968983"/>
          <a:ext cx="440564" cy="3532667"/>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a:latin typeface="Times New Roman" panose="02020603050405020304" pitchFamily="18" charset="0"/>
              <a:cs typeface="Times New Roman" panose="02020603050405020304" pitchFamily="18" charset="0"/>
            </a:rPr>
            <a:t>Elaboración de Matríz de Riesgo Inherente.</a:t>
          </a:r>
        </a:p>
      </dsp:txBody>
      <dsp:txXfrm rot="-5400000">
        <a:off x="474454" y="598575"/>
        <a:ext cx="3511160" cy="397550"/>
      </dsp:txXfrm>
    </dsp:sp>
    <dsp:sp modelId="{3D13D593-4999-4B8B-90F4-59D3508C7AA8}">
      <dsp:nvSpPr>
        <dsp:cNvPr id="0" name=""/>
        <dsp:cNvSpPr/>
      </dsp:nvSpPr>
      <dsp:spPr>
        <a:xfrm rot="5400000">
          <a:off x="-101668" y="1254519"/>
          <a:ext cx="677791" cy="474454"/>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a:latin typeface="Times New Roman" panose="02020603050405020304" pitchFamily="18" charset="0"/>
              <a:cs typeface="Times New Roman" panose="02020603050405020304" pitchFamily="18" charset="0"/>
            </a:rPr>
            <a:t>9.-</a:t>
          </a:r>
        </a:p>
      </dsp:txBody>
      <dsp:txXfrm rot="-5400000">
        <a:off x="1" y="1390077"/>
        <a:ext cx="474454" cy="203337"/>
      </dsp:txXfrm>
    </dsp:sp>
    <dsp:sp modelId="{95CFEBED-1EC5-4704-80C0-3C645345384B}">
      <dsp:nvSpPr>
        <dsp:cNvPr id="0" name=""/>
        <dsp:cNvSpPr/>
      </dsp:nvSpPr>
      <dsp:spPr>
        <a:xfrm rot="5400000">
          <a:off x="2020505" y="-393200"/>
          <a:ext cx="440564" cy="3532667"/>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a:latin typeface="Times New Roman" panose="02020603050405020304" pitchFamily="18" charset="0"/>
              <a:cs typeface="Times New Roman" panose="02020603050405020304" pitchFamily="18" charset="0"/>
            </a:rPr>
            <a:t>Establecer eventos de mayor </a:t>
          </a:r>
          <a:r>
            <a:rPr lang="es-EC" sz="1200" kern="1200" smtClean="0">
              <a:latin typeface="Times New Roman" panose="02020603050405020304" pitchFamily="18" charset="0"/>
              <a:cs typeface="Times New Roman" panose="02020603050405020304" pitchFamily="18" charset="0"/>
            </a:rPr>
            <a:t>importancia.</a:t>
          </a:r>
          <a:endParaRPr lang="es-EC" sz="1200" kern="1200">
            <a:latin typeface="Times New Roman" panose="02020603050405020304" pitchFamily="18" charset="0"/>
            <a:cs typeface="Times New Roman" panose="02020603050405020304" pitchFamily="18" charset="0"/>
          </a:endParaRPr>
        </a:p>
      </dsp:txBody>
      <dsp:txXfrm rot="-5400000">
        <a:off x="474454" y="1174358"/>
        <a:ext cx="3511160" cy="397550"/>
      </dsp:txXfrm>
    </dsp:sp>
    <dsp:sp modelId="{DDB0E7FE-9402-4011-A33D-0139E83DD095}">
      <dsp:nvSpPr>
        <dsp:cNvPr id="0" name=""/>
        <dsp:cNvSpPr/>
      </dsp:nvSpPr>
      <dsp:spPr>
        <a:xfrm rot="5400000">
          <a:off x="-101668" y="1830302"/>
          <a:ext cx="677791" cy="474454"/>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smtClean="0">
              <a:latin typeface="Times New Roman" panose="02020603050405020304" pitchFamily="18" charset="0"/>
              <a:cs typeface="Times New Roman" panose="02020603050405020304" pitchFamily="18" charset="0"/>
            </a:rPr>
            <a:t>10.-</a:t>
          </a:r>
          <a:endParaRPr lang="es-EC" sz="1200" kern="1200">
            <a:latin typeface="Times New Roman" panose="02020603050405020304" pitchFamily="18" charset="0"/>
            <a:cs typeface="Times New Roman" panose="02020603050405020304" pitchFamily="18" charset="0"/>
          </a:endParaRPr>
        </a:p>
      </dsp:txBody>
      <dsp:txXfrm rot="-5400000">
        <a:off x="1" y="1965860"/>
        <a:ext cx="474454" cy="203337"/>
      </dsp:txXfrm>
    </dsp:sp>
    <dsp:sp modelId="{310D2630-69A7-48AA-870E-1C4FC40ACB5C}">
      <dsp:nvSpPr>
        <dsp:cNvPr id="0" name=""/>
        <dsp:cNvSpPr/>
      </dsp:nvSpPr>
      <dsp:spPr>
        <a:xfrm rot="5400000">
          <a:off x="2020505" y="182581"/>
          <a:ext cx="440564" cy="3532667"/>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smtClean="0">
              <a:latin typeface="Times New Roman" panose="02020603050405020304" pitchFamily="18" charset="0"/>
              <a:cs typeface="Times New Roman" panose="02020603050405020304" pitchFamily="18" charset="0"/>
            </a:rPr>
            <a:t>Elaborar Matríz de Riesgos por Proceso.</a:t>
          </a:r>
          <a:endParaRPr lang="es-EC" sz="1200" kern="1200">
            <a:latin typeface="Times New Roman" panose="02020603050405020304" pitchFamily="18" charset="0"/>
            <a:cs typeface="Times New Roman" panose="02020603050405020304" pitchFamily="18" charset="0"/>
          </a:endParaRPr>
        </a:p>
      </dsp:txBody>
      <dsp:txXfrm rot="-5400000">
        <a:off x="474454" y="1750140"/>
        <a:ext cx="3511160" cy="397550"/>
      </dsp:txXfrm>
    </dsp:sp>
    <dsp:sp modelId="{3586362D-5B15-4085-9E59-3631199BF097}">
      <dsp:nvSpPr>
        <dsp:cNvPr id="0" name=""/>
        <dsp:cNvSpPr/>
      </dsp:nvSpPr>
      <dsp:spPr>
        <a:xfrm rot="5400000">
          <a:off x="-101668" y="2406084"/>
          <a:ext cx="677791" cy="474454"/>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smtClean="0">
              <a:latin typeface="Times New Roman" panose="02020603050405020304" pitchFamily="18" charset="0"/>
              <a:cs typeface="Times New Roman" panose="02020603050405020304" pitchFamily="18" charset="0"/>
            </a:rPr>
            <a:t>11.-</a:t>
          </a:r>
          <a:endParaRPr lang="es-EC" sz="1200" kern="1200" dirty="0">
            <a:latin typeface="Times New Roman" panose="02020603050405020304" pitchFamily="18" charset="0"/>
            <a:cs typeface="Times New Roman" panose="02020603050405020304" pitchFamily="18" charset="0"/>
          </a:endParaRPr>
        </a:p>
      </dsp:txBody>
      <dsp:txXfrm rot="-5400000">
        <a:off x="1" y="2541642"/>
        <a:ext cx="474454" cy="203337"/>
      </dsp:txXfrm>
    </dsp:sp>
    <dsp:sp modelId="{8C460742-EB96-4120-8912-AFAE24F6323E}">
      <dsp:nvSpPr>
        <dsp:cNvPr id="0" name=""/>
        <dsp:cNvSpPr/>
      </dsp:nvSpPr>
      <dsp:spPr>
        <a:xfrm rot="5400000">
          <a:off x="2020505" y="758364"/>
          <a:ext cx="440564" cy="3532667"/>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latin typeface="Times New Roman" panose="02020603050405020304" pitchFamily="18" charset="0"/>
              <a:cs typeface="Times New Roman" panose="02020603050405020304" pitchFamily="18" charset="0"/>
            </a:rPr>
            <a:t>Elaborar Mapa de Riesgos por Proceso</a:t>
          </a:r>
          <a:endParaRPr lang="es-EC" sz="1200" kern="1200" dirty="0">
            <a:latin typeface="Times New Roman" panose="02020603050405020304" pitchFamily="18" charset="0"/>
            <a:cs typeface="Times New Roman" panose="02020603050405020304" pitchFamily="18" charset="0"/>
          </a:endParaRPr>
        </a:p>
      </dsp:txBody>
      <dsp:txXfrm rot="-5400000">
        <a:off x="474454" y="2325923"/>
        <a:ext cx="3511160" cy="397550"/>
      </dsp:txXfrm>
    </dsp:sp>
    <dsp:sp modelId="{D193230E-A237-4811-AD55-AFF2F557EB4B}">
      <dsp:nvSpPr>
        <dsp:cNvPr id="0" name=""/>
        <dsp:cNvSpPr/>
      </dsp:nvSpPr>
      <dsp:spPr>
        <a:xfrm rot="5400000">
          <a:off x="-101668" y="2981866"/>
          <a:ext cx="677791" cy="474454"/>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smtClean="0">
              <a:latin typeface="Times New Roman" panose="02020603050405020304" pitchFamily="18" charset="0"/>
              <a:cs typeface="Times New Roman" panose="02020603050405020304" pitchFamily="18" charset="0"/>
            </a:rPr>
            <a:t>12-</a:t>
          </a:r>
          <a:endParaRPr lang="es-EC" sz="1200" kern="1200">
            <a:latin typeface="Times New Roman" panose="02020603050405020304" pitchFamily="18" charset="0"/>
            <a:cs typeface="Times New Roman" panose="02020603050405020304" pitchFamily="18" charset="0"/>
          </a:endParaRPr>
        </a:p>
      </dsp:txBody>
      <dsp:txXfrm rot="-5400000">
        <a:off x="1" y="3117424"/>
        <a:ext cx="474454" cy="203337"/>
      </dsp:txXfrm>
    </dsp:sp>
    <dsp:sp modelId="{15C0FCE7-69FA-4044-B47E-8F4F2EC29725}">
      <dsp:nvSpPr>
        <dsp:cNvPr id="0" name=""/>
        <dsp:cNvSpPr/>
      </dsp:nvSpPr>
      <dsp:spPr>
        <a:xfrm rot="5400000">
          <a:off x="2020505" y="1334146"/>
          <a:ext cx="440564" cy="3532667"/>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smtClean="0">
              <a:latin typeface="Times New Roman" panose="02020603050405020304" pitchFamily="18" charset="0"/>
              <a:cs typeface="Times New Roman" panose="02020603050405020304" pitchFamily="18" charset="0"/>
            </a:rPr>
            <a:t>Identificar Riesgos en Diagrama de Flujo.</a:t>
          </a:r>
          <a:endParaRPr lang="es-EC" sz="1200" kern="1200" dirty="0">
            <a:latin typeface="Times New Roman" panose="02020603050405020304" pitchFamily="18" charset="0"/>
            <a:cs typeface="Times New Roman" panose="02020603050405020304" pitchFamily="18" charset="0"/>
          </a:endParaRPr>
        </a:p>
      </dsp:txBody>
      <dsp:txXfrm rot="-5400000">
        <a:off x="474454" y="2901705"/>
        <a:ext cx="3511160" cy="397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56238-4131-4F1F-B904-4141D45F4917}">
      <dsp:nvSpPr>
        <dsp:cNvPr id="0" name=""/>
        <dsp:cNvSpPr/>
      </dsp:nvSpPr>
      <dsp:spPr>
        <a:xfrm>
          <a:off x="2688221" y="650504"/>
          <a:ext cx="501486" cy="91440"/>
        </a:xfrm>
        <a:custGeom>
          <a:avLst/>
          <a:gdLst/>
          <a:ahLst/>
          <a:cxnLst/>
          <a:rect l="0" t="0" r="0" b="0"/>
          <a:pathLst>
            <a:path>
              <a:moveTo>
                <a:pt x="0" y="45720"/>
              </a:moveTo>
              <a:lnTo>
                <a:pt x="501486" y="45720"/>
              </a:lnTo>
            </a:path>
          </a:pathLst>
        </a:custGeom>
        <a:noFill/>
        <a:ln w="12700" cap="rnd"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Times New Roman" pitchFamily="18" charset="0"/>
            <a:cs typeface="Times New Roman" pitchFamily="18" charset="0"/>
          </a:endParaRPr>
        </a:p>
      </dsp:txBody>
      <dsp:txXfrm>
        <a:off x="2925662" y="693564"/>
        <a:ext cx="26604" cy="5320"/>
      </dsp:txXfrm>
    </dsp:sp>
    <dsp:sp modelId="{F11D717F-7E07-41D7-8109-F5A59AA52561}">
      <dsp:nvSpPr>
        <dsp:cNvPr id="0" name=""/>
        <dsp:cNvSpPr/>
      </dsp:nvSpPr>
      <dsp:spPr>
        <a:xfrm>
          <a:off x="376603" y="2199"/>
          <a:ext cx="2313417" cy="1388050"/>
        </a:xfrm>
        <a:prstGeom prst="rect">
          <a:avLst/>
        </a:prstGeom>
        <a:gradFill rotWithShape="0">
          <a:gsLst>
            <a:gs pos="0">
              <a:schemeClr val="accent1">
                <a:shade val="80000"/>
                <a:hueOff val="0"/>
                <a:satOff val="0"/>
                <a:lumOff val="0"/>
                <a:alphaOff val="0"/>
                <a:tint val="65000"/>
                <a:lumMod val="110000"/>
              </a:schemeClr>
            </a:gs>
            <a:gs pos="88000">
              <a:schemeClr val="accent1">
                <a:shade val="8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dirty="0" smtClean="0">
              <a:latin typeface="Times New Roman" pitchFamily="18" charset="0"/>
              <a:cs typeface="Times New Roman" pitchFamily="18" charset="0"/>
            </a:rPr>
            <a:t>Diseñar una nueva estructura de los procedimientos de crédito y cobranza de la empresa.</a:t>
          </a:r>
          <a:endParaRPr lang="es-ES" sz="1400" kern="1200" dirty="0">
            <a:latin typeface="Times New Roman" pitchFamily="18" charset="0"/>
            <a:cs typeface="Times New Roman" pitchFamily="18" charset="0"/>
          </a:endParaRPr>
        </a:p>
      </dsp:txBody>
      <dsp:txXfrm>
        <a:off x="376603" y="2199"/>
        <a:ext cx="2313417" cy="1388050"/>
      </dsp:txXfrm>
    </dsp:sp>
    <dsp:sp modelId="{112F41EC-BDD6-4E82-8D88-3DA3F56BEF4A}">
      <dsp:nvSpPr>
        <dsp:cNvPr id="0" name=""/>
        <dsp:cNvSpPr/>
      </dsp:nvSpPr>
      <dsp:spPr>
        <a:xfrm>
          <a:off x="5533725" y="650504"/>
          <a:ext cx="501486" cy="91440"/>
        </a:xfrm>
        <a:custGeom>
          <a:avLst/>
          <a:gdLst/>
          <a:ahLst/>
          <a:cxnLst/>
          <a:rect l="0" t="0" r="0" b="0"/>
          <a:pathLst>
            <a:path>
              <a:moveTo>
                <a:pt x="0" y="45720"/>
              </a:moveTo>
              <a:lnTo>
                <a:pt x="501486" y="45720"/>
              </a:lnTo>
            </a:path>
          </a:pathLst>
        </a:custGeom>
        <a:noFill/>
        <a:ln w="12700" cap="rnd" cmpd="sng" algn="ctr">
          <a:solidFill>
            <a:schemeClr val="accent1">
              <a:shade val="90000"/>
              <a:hueOff val="75311"/>
              <a:satOff val="-3965"/>
              <a:lumOff val="476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Times New Roman" pitchFamily="18" charset="0"/>
            <a:cs typeface="Times New Roman" pitchFamily="18" charset="0"/>
          </a:endParaRPr>
        </a:p>
      </dsp:txBody>
      <dsp:txXfrm>
        <a:off x="5771166" y="693564"/>
        <a:ext cx="26604" cy="5320"/>
      </dsp:txXfrm>
    </dsp:sp>
    <dsp:sp modelId="{9062F1DD-8862-4EDE-98CD-5ACD7CB9723F}">
      <dsp:nvSpPr>
        <dsp:cNvPr id="0" name=""/>
        <dsp:cNvSpPr/>
      </dsp:nvSpPr>
      <dsp:spPr>
        <a:xfrm>
          <a:off x="3222107" y="2199"/>
          <a:ext cx="2313417" cy="1388050"/>
        </a:xfrm>
        <a:prstGeom prst="rect">
          <a:avLst/>
        </a:prstGeom>
        <a:gradFill rotWithShape="0">
          <a:gsLst>
            <a:gs pos="0">
              <a:schemeClr val="accent1">
                <a:shade val="80000"/>
                <a:hueOff val="64556"/>
                <a:satOff val="-3461"/>
                <a:lumOff val="4418"/>
                <a:alphaOff val="0"/>
                <a:tint val="65000"/>
                <a:lumMod val="110000"/>
              </a:schemeClr>
            </a:gs>
            <a:gs pos="88000">
              <a:schemeClr val="accent1">
                <a:shade val="80000"/>
                <a:hueOff val="64556"/>
                <a:satOff val="-3461"/>
                <a:lumOff val="4418"/>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dirty="0" smtClean="0">
              <a:latin typeface="Times New Roman" pitchFamily="18" charset="0"/>
              <a:cs typeface="Times New Roman" pitchFamily="18" charset="0"/>
            </a:rPr>
            <a:t>Realizar evaluaciones continuas de carga laboral a colaboradores.</a:t>
          </a:r>
          <a:endParaRPr lang="es-ES" sz="1400" kern="1200" dirty="0">
            <a:latin typeface="Times New Roman" pitchFamily="18" charset="0"/>
            <a:cs typeface="Times New Roman" pitchFamily="18" charset="0"/>
          </a:endParaRPr>
        </a:p>
      </dsp:txBody>
      <dsp:txXfrm>
        <a:off x="3222107" y="2199"/>
        <a:ext cx="2313417" cy="1388050"/>
      </dsp:txXfrm>
    </dsp:sp>
    <dsp:sp modelId="{FB96A5F4-CC67-4DED-8941-F6FD23958A09}">
      <dsp:nvSpPr>
        <dsp:cNvPr id="0" name=""/>
        <dsp:cNvSpPr/>
      </dsp:nvSpPr>
      <dsp:spPr>
        <a:xfrm>
          <a:off x="1533312" y="1388450"/>
          <a:ext cx="5691007" cy="501486"/>
        </a:xfrm>
        <a:custGeom>
          <a:avLst/>
          <a:gdLst/>
          <a:ahLst/>
          <a:cxnLst/>
          <a:rect l="0" t="0" r="0" b="0"/>
          <a:pathLst>
            <a:path>
              <a:moveTo>
                <a:pt x="5691007" y="0"/>
              </a:moveTo>
              <a:lnTo>
                <a:pt x="5691007" y="267843"/>
              </a:lnTo>
              <a:lnTo>
                <a:pt x="0" y="267843"/>
              </a:lnTo>
              <a:lnTo>
                <a:pt x="0" y="501486"/>
              </a:lnTo>
            </a:path>
          </a:pathLst>
        </a:custGeom>
        <a:noFill/>
        <a:ln w="12700" cap="rnd" cmpd="sng" algn="ctr">
          <a:solidFill>
            <a:schemeClr val="accent1">
              <a:shade val="90000"/>
              <a:hueOff val="150622"/>
              <a:satOff val="-7930"/>
              <a:lumOff val="953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Times New Roman" pitchFamily="18" charset="0"/>
            <a:cs typeface="Times New Roman" pitchFamily="18" charset="0"/>
          </a:endParaRPr>
        </a:p>
      </dsp:txBody>
      <dsp:txXfrm>
        <a:off x="4235920" y="1636532"/>
        <a:ext cx="285791" cy="5320"/>
      </dsp:txXfrm>
    </dsp:sp>
    <dsp:sp modelId="{5FDDD2C2-87F2-46C8-9889-C8CA384DDD70}">
      <dsp:nvSpPr>
        <dsp:cNvPr id="0" name=""/>
        <dsp:cNvSpPr/>
      </dsp:nvSpPr>
      <dsp:spPr>
        <a:xfrm>
          <a:off x="6067611" y="2199"/>
          <a:ext cx="2313417" cy="1388050"/>
        </a:xfrm>
        <a:prstGeom prst="rect">
          <a:avLst/>
        </a:prstGeom>
        <a:gradFill rotWithShape="0">
          <a:gsLst>
            <a:gs pos="0">
              <a:schemeClr val="accent1">
                <a:shade val="80000"/>
                <a:hueOff val="129111"/>
                <a:satOff val="-6922"/>
                <a:lumOff val="8837"/>
                <a:alphaOff val="0"/>
                <a:tint val="65000"/>
                <a:lumMod val="110000"/>
              </a:schemeClr>
            </a:gs>
            <a:gs pos="88000">
              <a:schemeClr val="accent1">
                <a:shade val="80000"/>
                <a:hueOff val="129111"/>
                <a:satOff val="-6922"/>
                <a:lumOff val="883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u="none" strike="noStrike" kern="1200" dirty="0" smtClean="0">
              <a:effectLst/>
              <a:latin typeface="Times New Roman" panose="02020603050405020304" pitchFamily="18" charset="0"/>
              <a:cs typeface="Times New Roman" panose="02020603050405020304" pitchFamily="18" charset="0"/>
            </a:rPr>
            <a:t>Crear Planes de capacitación y actualización de conocimientos al personal del área de crédito y cartera, para el mejoramiento de las funciones.</a:t>
          </a:r>
          <a:endParaRPr lang="es-ES" sz="1400" kern="1200" dirty="0">
            <a:latin typeface="Times New Roman" pitchFamily="18" charset="0"/>
            <a:cs typeface="Times New Roman" pitchFamily="18" charset="0"/>
          </a:endParaRPr>
        </a:p>
      </dsp:txBody>
      <dsp:txXfrm>
        <a:off x="6067611" y="2199"/>
        <a:ext cx="2313417" cy="1388050"/>
      </dsp:txXfrm>
    </dsp:sp>
    <dsp:sp modelId="{AC0D4474-77BA-4BE9-B32F-C400B3727D28}">
      <dsp:nvSpPr>
        <dsp:cNvPr id="0" name=""/>
        <dsp:cNvSpPr/>
      </dsp:nvSpPr>
      <dsp:spPr>
        <a:xfrm>
          <a:off x="2688221" y="2570641"/>
          <a:ext cx="501486" cy="91440"/>
        </a:xfrm>
        <a:custGeom>
          <a:avLst/>
          <a:gdLst/>
          <a:ahLst/>
          <a:cxnLst/>
          <a:rect l="0" t="0" r="0" b="0"/>
          <a:pathLst>
            <a:path>
              <a:moveTo>
                <a:pt x="0" y="45720"/>
              </a:moveTo>
              <a:lnTo>
                <a:pt x="501486" y="45720"/>
              </a:lnTo>
            </a:path>
          </a:pathLst>
        </a:custGeom>
        <a:noFill/>
        <a:ln w="12700" cap="rnd" cmpd="sng" algn="ctr">
          <a:solidFill>
            <a:schemeClr val="accent1">
              <a:shade val="90000"/>
              <a:hueOff val="225933"/>
              <a:satOff val="-11894"/>
              <a:lumOff val="1429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Times New Roman" pitchFamily="18" charset="0"/>
            <a:cs typeface="Times New Roman" pitchFamily="18" charset="0"/>
          </a:endParaRPr>
        </a:p>
      </dsp:txBody>
      <dsp:txXfrm>
        <a:off x="2925662" y="2613701"/>
        <a:ext cx="26604" cy="5320"/>
      </dsp:txXfrm>
    </dsp:sp>
    <dsp:sp modelId="{5CD74F97-DA70-4B67-8860-9F552242EC46}">
      <dsp:nvSpPr>
        <dsp:cNvPr id="0" name=""/>
        <dsp:cNvSpPr/>
      </dsp:nvSpPr>
      <dsp:spPr>
        <a:xfrm>
          <a:off x="376603" y="1922336"/>
          <a:ext cx="2313417" cy="1388050"/>
        </a:xfrm>
        <a:prstGeom prst="rect">
          <a:avLst/>
        </a:prstGeom>
        <a:gradFill rotWithShape="0">
          <a:gsLst>
            <a:gs pos="0">
              <a:schemeClr val="accent1">
                <a:shade val="80000"/>
                <a:hueOff val="193667"/>
                <a:satOff val="-10383"/>
                <a:lumOff val="13255"/>
                <a:alphaOff val="0"/>
                <a:tint val="65000"/>
                <a:lumMod val="110000"/>
              </a:schemeClr>
            </a:gs>
            <a:gs pos="88000">
              <a:schemeClr val="accent1">
                <a:shade val="80000"/>
                <a:hueOff val="193667"/>
                <a:satOff val="-10383"/>
                <a:lumOff val="13255"/>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u="none" strike="noStrike" kern="1200" dirty="0" smtClean="0">
              <a:effectLst/>
              <a:latin typeface="Times New Roman" panose="02020603050405020304" pitchFamily="18" charset="0"/>
              <a:cs typeface="Times New Roman" panose="02020603050405020304" pitchFamily="18" charset="0"/>
            </a:rPr>
            <a:t>Implementar planes de cumplimiento por objetivos, para poder optimizar los tiempos de respuesta a postulantes de crédito.</a:t>
          </a:r>
          <a:endParaRPr lang="es-ES" sz="1400" kern="1200" dirty="0">
            <a:latin typeface="Times New Roman" pitchFamily="18" charset="0"/>
            <a:cs typeface="Times New Roman" pitchFamily="18" charset="0"/>
          </a:endParaRPr>
        </a:p>
      </dsp:txBody>
      <dsp:txXfrm>
        <a:off x="376603" y="1922336"/>
        <a:ext cx="2313417" cy="1388050"/>
      </dsp:txXfrm>
    </dsp:sp>
    <dsp:sp modelId="{334E26C8-B14A-43F2-8A89-234EDF92FC9B}">
      <dsp:nvSpPr>
        <dsp:cNvPr id="0" name=""/>
        <dsp:cNvSpPr/>
      </dsp:nvSpPr>
      <dsp:spPr>
        <a:xfrm>
          <a:off x="5533725" y="2570641"/>
          <a:ext cx="501486" cy="91440"/>
        </a:xfrm>
        <a:custGeom>
          <a:avLst/>
          <a:gdLst/>
          <a:ahLst/>
          <a:cxnLst/>
          <a:rect l="0" t="0" r="0" b="0"/>
          <a:pathLst>
            <a:path>
              <a:moveTo>
                <a:pt x="0" y="45720"/>
              </a:moveTo>
              <a:lnTo>
                <a:pt x="501486" y="45720"/>
              </a:lnTo>
            </a:path>
          </a:pathLst>
        </a:custGeom>
        <a:noFill/>
        <a:ln w="12700" cap="rnd" cmpd="sng" algn="ctr">
          <a:solidFill>
            <a:schemeClr val="accent1">
              <a:shade val="90000"/>
              <a:hueOff val="301244"/>
              <a:satOff val="-15859"/>
              <a:lumOff val="1906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Times New Roman" pitchFamily="18" charset="0"/>
            <a:cs typeface="Times New Roman" pitchFamily="18" charset="0"/>
          </a:endParaRPr>
        </a:p>
      </dsp:txBody>
      <dsp:txXfrm>
        <a:off x="5771166" y="2613701"/>
        <a:ext cx="26604" cy="5320"/>
      </dsp:txXfrm>
    </dsp:sp>
    <dsp:sp modelId="{78D1A531-2A6C-4414-8442-8AA961A63C78}">
      <dsp:nvSpPr>
        <dsp:cNvPr id="0" name=""/>
        <dsp:cNvSpPr/>
      </dsp:nvSpPr>
      <dsp:spPr>
        <a:xfrm>
          <a:off x="3222107" y="1922336"/>
          <a:ext cx="2313417" cy="1388050"/>
        </a:xfrm>
        <a:prstGeom prst="rect">
          <a:avLst/>
        </a:prstGeom>
        <a:gradFill rotWithShape="0">
          <a:gsLst>
            <a:gs pos="0">
              <a:schemeClr val="accent1">
                <a:shade val="80000"/>
                <a:hueOff val="258222"/>
                <a:satOff val="-13843"/>
                <a:lumOff val="17674"/>
                <a:alphaOff val="0"/>
                <a:tint val="65000"/>
                <a:lumMod val="110000"/>
              </a:schemeClr>
            </a:gs>
            <a:gs pos="88000">
              <a:schemeClr val="accent1">
                <a:shade val="80000"/>
                <a:hueOff val="258222"/>
                <a:satOff val="-13843"/>
                <a:lumOff val="17674"/>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dirty="0" smtClean="0">
              <a:latin typeface="Times New Roman" pitchFamily="18" charset="0"/>
              <a:cs typeface="Times New Roman" pitchFamily="18" charset="0"/>
            </a:rPr>
            <a:t>Revisar con frecuencia el cumplimiento de Procedimientos Internos.</a:t>
          </a:r>
          <a:endParaRPr lang="es-ES" sz="1400" kern="1200" dirty="0">
            <a:latin typeface="Times New Roman" pitchFamily="18" charset="0"/>
            <a:cs typeface="Times New Roman" pitchFamily="18" charset="0"/>
          </a:endParaRPr>
        </a:p>
      </dsp:txBody>
      <dsp:txXfrm>
        <a:off x="3222107" y="1922336"/>
        <a:ext cx="2313417" cy="1388050"/>
      </dsp:txXfrm>
    </dsp:sp>
    <dsp:sp modelId="{DADB9F77-532E-49B9-A562-BC7F6C256A82}">
      <dsp:nvSpPr>
        <dsp:cNvPr id="0" name=""/>
        <dsp:cNvSpPr/>
      </dsp:nvSpPr>
      <dsp:spPr>
        <a:xfrm>
          <a:off x="1533312" y="3308586"/>
          <a:ext cx="5691007" cy="501486"/>
        </a:xfrm>
        <a:custGeom>
          <a:avLst/>
          <a:gdLst/>
          <a:ahLst/>
          <a:cxnLst/>
          <a:rect l="0" t="0" r="0" b="0"/>
          <a:pathLst>
            <a:path>
              <a:moveTo>
                <a:pt x="5691007" y="0"/>
              </a:moveTo>
              <a:lnTo>
                <a:pt x="5691007" y="267843"/>
              </a:lnTo>
              <a:lnTo>
                <a:pt x="0" y="267843"/>
              </a:lnTo>
              <a:lnTo>
                <a:pt x="0" y="501486"/>
              </a:lnTo>
            </a:path>
          </a:pathLst>
        </a:custGeom>
        <a:noFill/>
        <a:ln w="12700" cap="rnd" cmpd="sng" algn="ctr">
          <a:solidFill>
            <a:schemeClr val="accent1">
              <a:shade val="90000"/>
              <a:hueOff val="376555"/>
              <a:satOff val="-19824"/>
              <a:lumOff val="2382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Times New Roman" pitchFamily="18" charset="0"/>
            <a:cs typeface="Times New Roman" pitchFamily="18" charset="0"/>
          </a:endParaRPr>
        </a:p>
      </dsp:txBody>
      <dsp:txXfrm>
        <a:off x="4235920" y="3556669"/>
        <a:ext cx="285791" cy="5320"/>
      </dsp:txXfrm>
    </dsp:sp>
    <dsp:sp modelId="{A84D8E05-4E36-4B78-9D14-38A8895CE17F}">
      <dsp:nvSpPr>
        <dsp:cNvPr id="0" name=""/>
        <dsp:cNvSpPr/>
      </dsp:nvSpPr>
      <dsp:spPr>
        <a:xfrm>
          <a:off x="6067611" y="1922336"/>
          <a:ext cx="2313417" cy="1388050"/>
        </a:xfrm>
        <a:prstGeom prst="rect">
          <a:avLst/>
        </a:prstGeom>
        <a:gradFill rotWithShape="0">
          <a:gsLst>
            <a:gs pos="0">
              <a:schemeClr val="accent1">
                <a:shade val="80000"/>
                <a:hueOff val="322778"/>
                <a:satOff val="-17304"/>
                <a:lumOff val="22092"/>
                <a:alphaOff val="0"/>
                <a:tint val="65000"/>
                <a:lumMod val="110000"/>
              </a:schemeClr>
            </a:gs>
            <a:gs pos="88000">
              <a:schemeClr val="accent1">
                <a:shade val="80000"/>
                <a:hueOff val="322778"/>
                <a:satOff val="-17304"/>
                <a:lumOff val="22092"/>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dirty="0" smtClean="0">
              <a:latin typeface="Times New Roman" pitchFamily="18" charset="0"/>
              <a:cs typeface="Times New Roman" pitchFamily="18" charset="0"/>
            </a:rPr>
            <a:t>Medir mensualmente eficiencia y eficacia de todas las actividades del departamento de Crédito y Cartera. </a:t>
          </a:r>
          <a:endParaRPr lang="es-ES" sz="1400" kern="1200" dirty="0">
            <a:latin typeface="Times New Roman" pitchFamily="18" charset="0"/>
            <a:cs typeface="Times New Roman" pitchFamily="18" charset="0"/>
          </a:endParaRPr>
        </a:p>
      </dsp:txBody>
      <dsp:txXfrm>
        <a:off x="6067611" y="1922336"/>
        <a:ext cx="2313417" cy="1388050"/>
      </dsp:txXfrm>
    </dsp:sp>
    <dsp:sp modelId="{BB7AB0D7-B068-49A8-A01D-4FFB6D2A0EE8}">
      <dsp:nvSpPr>
        <dsp:cNvPr id="0" name=""/>
        <dsp:cNvSpPr/>
      </dsp:nvSpPr>
      <dsp:spPr>
        <a:xfrm>
          <a:off x="2688221" y="4490778"/>
          <a:ext cx="501486" cy="91440"/>
        </a:xfrm>
        <a:custGeom>
          <a:avLst/>
          <a:gdLst/>
          <a:ahLst/>
          <a:cxnLst/>
          <a:rect l="0" t="0" r="0" b="0"/>
          <a:pathLst>
            <a:path>
              <a:moveTo>
                <a:pt x="0" y="45720"/>
              </a:moveTo>
              <a:lnTo>
                <a:pt x="501486" y="45720"/>
              </a:lnTo>
            </a:path>
          </a:pathLst>
        </a:custGeom>
        <a:noFill/>
        <a:ln w="12700" cap="rnd" cmpd="sng" algn="ctr">
          <a:solidFill>
            <a:schemeClr val="accent1">
              <a:shade val="90000"/>
              <a:hueOff val="451866"/>
              <a:satOff val="-23789"/>
              <a:lumOff val="2859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Times New Roman" pitchFamily="18" charset="0"/>
            <a:cs typeface="Times New Roman" pitchFamily="18" charset="0"/>
          </a:endParaRPr>
        </a:p>
      </dsp:txBody>
      <dsp:txXfrm>
        <a:off x="2925662" y="4533837"/>
        <a:ext cx="26604" cy="5320"/>
      </dsp:txXfrm>
    </dsp:sp>
    <dsp:sp modelId="{9608786A-4C66-4885-83E8-E2F1E9349C28}">
      <dsp:nvSpPr>
        <dsp:cNvPr id="0" name=""/>
        <dsp:cNvSpPr/>
      </dsp:nvSpPr>
      <dsp:spPr>
        <a:xfrm>
          <a:off x="376603" y="3842472"/>
          <a:ext cx="2313417" cy="1388050"/>
        </a:xfrm>
        <a:prstGeom prst="rect">
          <a:avLst/>
        </a:prstGeom>
        <a:gradFill rotWithShape="0">
          <a:gsLst>
            <a:gs pos="0">
              <a:schemeClr val="accent1">
                <a:shade val="80000"/>
                <a:hueOff val="387334"/>
                <a:satOff val="-20765"/>
                <a:lumOff val="26511"/>
                <a:alphaOff val="0"/>
                <a:tint val="65000"/>
                <a:lumMod val="110000"/>
              </a:schemeClr>
            </a:gs>
            <a:gs pos="88000">
              <a:schemeClr val="accent1">
                <a:shade val="80000"/>
                <a:hueOff val="387334"/>
                <a:satOff val="-20765"/>
                <a:lumOff val="26511"/>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dirty="0" smtClean="0">
              <a:latin typeface="Times New Roman" pitchFamily="18" charset="0"/>
              <a:cs typeface="Times New Roman" pitchFamily="18" charset="0"/>
            </a:rPr>
            <a:t>Verificar el correcto manejo de documentación habilitante para el cobro.</a:t>
          </a:r>
          <a:endParaRPr lang="es-ES" sz="1400" kern="1200" dirty="0">
            <a:latin typeface="Times New Roman" pitchFamily="18" charset="0"/>
            <a:cs typeface="Times New Roman" pitchFamily="18" charset="0"/>
          </a:endParaRPr>
        </a:p>
      </dsp:txBody>
      <dsp:txXfrm>
        <a:off x="376603" y="3842472"/>
        <a:ext cx="2313417" cy="1388050"/>
      </dsp:txXfrm>
    </dsp:sp>
    <dsp:sp modelId="{74ACBB80-724D-4942-A4F1-9620F752139A}">
      <dsp:nvSpPr>
        <dsp:cNvPr id="0" name=""/>
        <dsp:cNvSpPr/>
      </dsp:nvSpPr>
      <dsp:spPr>
        <a:xfrm>
          <a:off x="3222107" y="3842472"/>
          <a:ext cx="2313417" cy="1388050"/>
        </a:xfrm>
        <a:prstGeom prst="rect">
          <a:avLst/>
        </a:prstGeom>
        <a:gradFill rotWithShape="0">
          <a:gsLst>
            <a:gs pos="0">
              <a:schemeClr val="accent1">
                <a:shade val="80000"/>
                <a:hueOff val="451889"/>
                <a:satOff val="-24226"/>
                <a:lumOff val="30929"/>
                <a:alphaOff val="0"/>
                <a:tint val="65000"/>
                <a:lumMod val="110000"/>
              </a:schemeClr>
            </a:gs>
            <a:gs pos="88000">
              <a:schemeClr val="accent1">
                <a:shade val="80000"/>
                <a:hueOff val="451889"/>
                <a:satOff val="-24226"/>
                <a:lumOff val="30929"/>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dirty="0" smtClean="0">
              <a:latin typeface="Times New Roman" pitchFamily="18" charset="0"/>
              <a:cs typeface="Times New Roman" pitchFamily="18" charset="0"/>
            </a:rPr>
            <a:t>Realizar comunicados formales entre colaboradores, para sustentar la ejecución de actividades.</a:t>
          </a:r>
          <a:endParaRPr lang="es-ES" sz="1400" kern="1200" dirty="0">
            <a:latin typeface="Times New Roman" pitchFamily="18" charset="0"/>
            <a:cs typeface="Times New Roman" pitchFamily="18" charset="0"/>
          </a:endParaRPr>
        </a:p>
      </dsp:txBody>
      <dsp:txXfrm>
        <a:off x="3222107" y="3842472"/>
        <a:ext cx="2313417" cy="13880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3F0ACD7-AE80-4F71-B62E-4DDBDDB36EB8}" type="datetimeFigureOut">
              <a:rPr lang="es-EC" smtClean="0"/>
              <a:t>25/02/2015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7DA4967-D415-4E3C-AEBC-3B490B209D08}" type="slidenum">
              <a:rPr lang="es-EC" smtClean="0"/>
              <a:t>‹Nº›</a:t>
            </a:fld>
            <a:endParaRPr lang="es-EC"/>
          </a:p>
        </p:txBody>
      </p:sp>
    </p:spTree>
    <p:extLst>
      <p:ext uri="{BB962C8B-B14F-4D97-AF65-F5344CB8AC3E}">
        <p14:creationId xmlns:p14="http://schemas.microsoft.com/office/powerpoint/2010/main" val="2672194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3F0ACD7-AE80-4F71-B62E-4DDBDDB36EB8}" type="datetimeFigureOut">
              <a:rPr lang="es-EC" smtClean="0"/>
              <a:t>25/02/2015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7DA4967-D415-4E3C-AEBC-3B490B209D08}" type="slidenum">
              <a:rPr lang="es-EC" smtClean="0"/>
              <a:t>‹Nº›</a:t>
            </a:fld>
            <a:endParaRPr lang="es-EC"/>
          </a:p>
        </p:txBody>
      </p:sp>
    </p:spTree>
    <p:extLst>
      <p:ext uri="{BB962C8B-B14F-4D97-AF65-F5344CB8AC3E}">
        <p14:creationId xmlns:p14="http://schemas.microsoft.com/office/powerpoint/2010/main" val="2877460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3F0ACD7-AE80-4F71-B62E-4DDBDDB36EB8}" type="datetimeFigureOut">
              <a:rPr lang="es-EC" smtClean="0"/>
              <a:t>25/02/2015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7DA4967-D415-4E3C-AEBC-3B490B209D08}"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65196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3F0ACD7-AE80-4F71-B62E-4DDBDDB36EB8}" type="datetimeFigureOut">
              <a:rPr lang="es-EC" smtClean="0"/>
              <a:t>25/02/2015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7DA4967-D415-4E3C-AEBC-3B490B209D08}" type="slidenum">
              <a:rPr lang="es-EC" smtClean="0"/>
              <a:t>‹Nº›</a:t>
            </a:fld>
            <a:endParaRPr lang="es-EC"/>
          </a:p>
        </p:txBody>
      </p:sp>
    </p:spTree>
    <p:extLst>
      <p:ext uri="{BB962C8B-B14F-4D97-AF65-F5344CB8AC3E}">
        <p14:creationId xmlns:p14="http://schemas.microsoft.com/office/powerpoint/2010/main" val="416044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3F0ACD7-AE80-4F71-B62E-4DDBDDB36EB8}" type="datetimeFigureOut">
              <a:rPr lang="es-EC" smtClean="0"/>
              <a:t>25/02/2015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7DA4967-D415-4E3C-AEBC-3B490B209D08}"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86684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3F0ACD7-AE80-4F71-B62E-4DDBDDB36EB8}" type="datetimeFigureOut">
              <a:rPr lang="es-EC" smtClean="0"/>
              <a:t>25/02/2015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7DA4967-D415-4E3C-AEBC-3B490B209D08}" type="slidenum">
              <a:rPr lang="es-EC" smtClean="0"/>
              <a:t>‹Nº›</a:t>
            </a:fld>
            <a:endParaRPr lang="es-EC"/>
          </a:p>
        </p:txBody>
      </p:sp>
    </p:spTree>
    <p:extLst>
      <p:ext uri="{BB962C8B-B14F-4D97-AF65-F5344CB8AC3E}">
        <p14:creationId xmlns:p14="http://schemas.microsoft.com/office/powerpoint/2010/main" val="2901716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3F0ACD7-AE80-4F71-B62E-4DDBDDB36EB8}" type="datetimeFigureOut">
              <a:rPr lang="es-EC" smtClean="0"/>
              <a:t>25/02/2015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7DA4967-D415-4E3C-AEBC-3B490B209D08}" type="slidenum">
              <a:rPr lang="es-EC" smtClean="0"/>
              <a:t>‹Nº›</a:t>
            </a:fld>
            <a:endParaRPr lang="es-EC"/>
          </a:p>
        </p:txBody>
      </p:sp>
    </p:spTree>
    <p:extLst>
      <p:ext uri="{BB962C8B-B14F-4D97-AF65-F5344CB8AC3E}">
        <p14:creationId xmlns:p14="http://schemas.microsoft.com/office/powerpoint/2010/main" val="3916017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3F0ACD7-AE80-4F71-B62E-4DDBDDB36EB8}" type="datetimeFigureOut">
              <a:rPr lang="es-EC" smtClean="0"/>
              <a:t>25/02/2015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7DA4967-D415-4E3C-AEBC-3B490B209D08}" type="slidenum">
              <a:rPr lang="es-EC" smtClean="0"/>
              <a:t>‹Nº›</a:t>
            </a:fld>
            <a:endParaRPr lang="es-EC"/>
          </a:p>
        </p:txBody>
      </p:sp>
    </p:spTree>
    <p:extLst>
      <p:ext uri="{BB962C8B-B14F-4D97-AF65-F5344CB8AC3E}">
        <p14:creationId xmlns:p14="http://schemas.microsoft.com/office/powerpoint/2010/main" val="3392810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3F0ACD7-AE80-4F71-B62E-4DDBDDB36EB8}" type="datetimeFigureOut">
              <a:rPr lang="es-EC" smtClean="0"/>
              <a:t>25/02/2015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7DA4967-D415-4E3C-AEBC-3B490B209D08}" type="slidenum">
              <a:rPr lang="es-EC" smtClean="0"/>
              <a:t>‹Nº›</a:t>
            </a:fld>
            <a:endParaRPr lang="es-EC"/>
          </a:p>
        </p:txBody>
      </p:sp>
    </p:spTree>
    <p:extLst>
      <p:ext uri="{BB962C8B-B14F-4D97-AF65-F5344CB8AC3E}">
        <p14:creationId xmlns:p14="http://schemas.microsoft.com/office/powerpoint/2010/main" val="158604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3F0ACD7-AE80-4F71-B62E-4DDBDDB36EB8}" type="datetimeFigureOut">
              <a:rPr lang="es-EC" smtClean="0"/>
              <a:t>25/02/2015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7DA4967-D415-4E3C-AEBC-3B490B209D08}" type="slidenum">
              <a:rPr lang="es-EC" smtClean="0"/>
              <a:t>‹Nº›</a:t>
            </a:fld>
            <a:endParaRPr lang="es-EC"/>
          </a:p>
        </p:txBody>
      </p:sp>
    </p:spTree>
    <p:extLst>
      <p:ext uri="{BB962C8B-B14F-4D97-AF65-F5344CB8AC3E}">
        <p14:creationId xmlns:p14="http://schemas.microsoft.com/office/powerpoint/2010/main" val="318429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3F0ACD7-AE80-4F71-B62E-4DDBDDB36EB8}" type="datetimeFigureOut">
              <a:rPr lang="es-EC" smtClean="0"/>
              <a:t>25/02/2015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7DA4967-D415-4E3C-AEBC-3B490B209D08}" type="slidenum">
              <a:rPr lang="es-EC" smtClean="0"/>
              <a:t>‹Nº›</a:t>
            </a:fld>
            <a:endParaRPr lang="es-EC"/>
          </a:p>
        </p:txBody>
      </p:sp>
    </p:spTree>
    <p:extLst>
      <p:ext uri="{BB962C8B-B14F-4D97-AF65-F5344CB8AC3E}">
        <p14:creationId xmlns:p14="http://schemas.microsoft.com/office/powerpoint/2010/main" val="51904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3F0ACD7-AE80-4F71-B62E-4DDBDDB36EB8}" type="datetimeFigureOut">
              <a:rPr lang="es-EC" smtClean="0"/>
              <a:t>25/02/2015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27DA4967-D415-4E3C-AEBC-3B490B209D08}" type="slidenum">
              <a:rPr lang="es-EC" smtClean="0"/>
              <a:t>‹Nº›</a:t>
            </a:fld>
            <a:endParaRPr lang="es-EC"/>
          </a:p>
        </p:txBody>
      </p:sp>
    </p:spTree>
    <p:extLst>
      <p:ext uri="{BB962C8B-B14F-4D97-AF65-F5344CB8AC3E}">
        <p14:creationId xmlns:p14="http://schemas.microsoft.com/office/powerpoint/2010/main" val="3392590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3F0ACD7-AE80-4F71-B62E-4DDBDDB36EB8}" type="datetimeFigureOut">
              <a:rPr lang="es-EC" smtClean="0"/>
              <a:t>25/02/2015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7DA4967-D415-4E3C-AEBC-3B490B209D08}" type="slidenum">
              <a:rPr lang="es-EC" smtClean="0"/>
              <a:t>‹Nº›</a:t>
            </a:fld>
            <a:endParaRPr lang="es-EC"/>
          </a:p>
        </p:txBody>
      </p:sp>
    </p:spTree>
    <p:extLst>
      <p:ext uri="{BB962C8B-B14F-4D97-AF65-F5344CB8AC3E}">
        <p14:creationId xmlns:p14="http://schemas.microsoft.com/office/powerpoint/2010/main" val="384032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F0ACD7-AE80-4F71-B62E-4DDBDDB36EB8}" type="datetimeFigureOut">
              <a:rPr lang="es-EC" smtClean="0"/>
              <a:t>25/02/2015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27DA4967-D415-4E3C-AEBC-3B490B209D08}" type="slidenum">
              <a:rPr lang="es-EC" smtClean="0"/>
              <a:t>‹Nº›</a:t>
            </a:fld>
            <a:endParaRPr lang="es-EC"/>
          </a:p>
        </p:txBody>
      </p:sp>
    </p:spTree>
    <p:extLst>
      <p:ext uri="{BB962C8B-B14F-4D97-AF65-F5344CB8AC3E}">
        <p14:creationId xmlns:p14="http://schemas.microsoft.com/office/powerpoint/2010/main" val="236694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3F0ACD7-AE80-4F71-B62E-4DDBDDB36EB8}" type="datetimeFigureOut">
              <a:rPr lang="es-EC" smtClean="0"/>
              <a:t>25/02/2015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7DA4967-D415-4E3C-AEBC-3B490B209D08}" type="slidenum">
              <a:rPr lang="es-EC" smtClean="0"/>
              <a:t>‹Nº›</a:t>
            </a:fld>
            <a:endParaRPr lang="es-EC"/>
          </a:p>
        </p:txBody>
      </p:sp>
    </p:spTree>
    <p:extLst>
      <p:ext uri="{BB962C8B-B14F-4D97-AF65-F5344CB8AC3E}">
        <p14:creationId xmlns:p14="http://schemas.microsoft.com/office/powerpoint/2010/main" val="2702518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3F0ACD7-AE80-4F71-B62E-4DDBDDB36EB8}" type="datetimeFigureOut">
              <a:rPr lang="es-EC" smtClean="0"/>
              <a:t>25/02/2015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7DA4967-D415-4E3C-AEBC-3B490B209D08}" type="slidenum">
              <a:rPr lang="es-EC" smtClean="0"/>
              <a:t>‹Nº›</a:t>
            </a:fld>
            <a:endParaRPr lang="es-EC"/>
          </a:p>
        </p:txBody>
      </p:sp>
    </p:spTree>
    <p:extLst>
      <p:ext uri="{BB962C8B-B14F-4D97-AF65-F5344CB8AC3E}">
        <p14:creationId xmlns:p14="http://schemas.microsoft.com/office/powerpoint/2010/main" val="3516700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F0ACD7-AE80-4F71-B62E-4DDBDDB36EB8}" type="datetimeFigureOut">
              <a:rPr lang="es-EC" smtClean="0"/>
              <a:t>25/02/2015</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7DA4967-D415-4E3C-AEBC-3B490B209D08}" type="slidenum">
              <a:rPr lang="es-EC" smtClean="0"/>
              <a:t>‹Nº›</a:t>
            </a:fld>
            <a:endParaRPr lang="es-EC"/>
          </a:p>
        </p:txBody>
      </p:sp>
    </p:spTree>
    <p:extLst>
      <p:ext uri="{BB962C8B-B14F-4D97-AF65-F5344CB8AC3E}">
        <p14:creationId xmlns:p14="http://schemas.microsoft.com/office/powerpoint/2010/main" val="3321869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2.emf"/><Relationship Id="rId4" Type="http://schemas.openxmlformats.org/officeDocument/2006/relationships/package" Target="../embeddings/Dibujo_de_Microsoft_Visio3.vsd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4.emf"/><Relationship Id="rId4" Type="http://schemas.openxmlformats.org/officeDocument/2006/relationships/package" Target="../embeddings/Dibujo_de_Microsoft_Visio4.vsd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6.emf"/><Relationship Id="rId4" Type="http://schemas.openxmlformats.org/officeDocument/2006/relationships/package" Target="../embeddings/Dibujo_de_Microsoft_Visio5.vsdx"/></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40.png"/><Relationship Id="rId5" Type="http://schemas.openxmlformats.org/officeDocument/2006/relationships/image" Target="../media/image31.png"/><Relationship Id="rId10" Type="http://schemas.openxmlformats.org/officeDocument/2006/relationships/image" Target="../media/image39.png"/><Relationship Id="rId4" Type="http://schemas.openxmlformats.org/officeDocument/2006/relationships/image" Target="../media/image30.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package" Target="../embeddings/Dibujo_de_Microsoft_Visio1.vsdx"/><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6.emf"/><Relationship Id="rId9" Type="http://schemas.microsoft.com/office/2007/relationships/diagramDrawing" Target="../diagrams/drawing1.xml"/><Relationship Id="rId14"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0.emf"/><Relationship Id="rId4" Type="http://schemas.openxmlformats.org/officeDocument/2006/relationships/package" Target="../embeddings/Dibujo_de_Microsoft_Visio2.vsd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descr="http://blogs.espe.edu.ec/wp-content/uploads/2013/08/Logo-RP-UFA-ESPE2.jpg"/>
          <p:cNvPicPr/>
          <p:nvPr/>
        </p:nvPicPr>
        <p:blipFill>
          <a:blip r:embed="rId2" cstate="print"/>
          <a:srcRect b="14703"/>
          <a:stretch>
            <a:fillRect/>
          </a:stretch>
        </p:blipFill>
        <p:spPr bwMode="auto">
          <a:xfrm>
            <a:off x="2240924" y="214398"/>
            <a:ext cx="6338904" cy="1034853"/>
          </a:xfrm>
          <a:prstGeom prst="rect">
            <a:avLst/>
          </a:prstGeom>
          <a:noFill/>
          <a:ln w="9525">
            <a:noFill/>
            <a:miter lim="800000"/>
            <a:headEnd/>
            <a:tailEnd/>
          </a:ln>
        </p:spPr>
      </p:pic>
      <p:sp>
        <p:nvSpPr>
          <p:cNvPr id="5" name="5 CuadroTexto"/>
          <p:cNvSpPr txBox="1"/>
          <p:nvPr/>
        </p:nvSpPr>
        <p:spPr>
          <a:xfrm>
            <a:off x="2203537" y="1417473"/>
            <a:ext cx="6840760" cy="338554"/>
          </a:xfrm>
          <a:prstGeom prst="rect">
            <a:avLst/>
          </a:prstGeom>
          <a:noFill/>
        </p:spPr>
        <p:txBody>
          <a:bodyPr wrap="square" rtlCol="0">
            <a:spAutoFit/>
          </a:bodyPr>
          <a:lstStyle/>
          <a:p>
            <a:pPr algn="ctr"/>
            <a:r>
              <a:rPr lang="es-ES" sz="1600" b="1" dirty="0" smtClean="0">
                <a:latin typeface="Times New Roman" panose="02020603050405020304" pitchFamily="18" charset="0"/>
                <a:cs typeface="Times New Roman" panose="02020603050405020304" pitchFamily="18" charset="0"/>
              </a:rPr>
              <a:t>Departamento de Ciencias Económicas, Administrativas y de Comercio</a:t>
            </a:r>
            <a:endParaRPr lang="es-EC" sz="1600" b="1" dirty="0">
              <a:latin typeface="Times New Roman" panose="02020603050405020304" pitchFamily="18" charset="0"/>
              <a:cs typeface="Times New Roman" panose="02020603050405020304" pitchFamily="18" charset="0"/>
            </a:endParaRPr>
          </a:p>
        </p:txBody>
      </p:sp>
      <p:sp>
        <p:nvSpPr>
          <p:cNvPr id="6" name="9 CuadroTexto"/>
          <p:cNvSpPr txBox="1"/>
          <p:nvPr/>
        </p:nvSpPr>
        <p:spPr>
          <a:xfrm>
            <a:off x="1989996" y="1756027"/>
            <a:ext cx="6840760" cy="338554"/>
          </a:xfrm>
          <a:prstGeom prst="rect">
            <a:avLst/>
          </a:prstGeom>
          <a:noFill/>
        </p:spPr>
        <p:txBody>
          <a:bodyPr wrap="square" rtlCol="0">
            <a:spAutoFit/>
          </a:bodyPr>
          <a:lstStyle/>
          <a:p>
            <a:pPr algn="ctr"/>
            <a:r>
              <a:rPr lang="es-ES" sz="1600" b="1" dirty="0" smtClean="0">
                <a:latin typeface="Times New Roman" panose="02020603050405020304" pitchFamily="18" charset="0"/>
                <a:cs typeface="Times New Roman" panose="02020603050405020304" pitchFamily="18" charset="0"/>
              </a:rPr>
              <a:t>Ingeniería en Finanzas y Auditoría CPA</a:t>
            </a:r>
            <a:endParaRPr lang="es-EC" sz="1600" b="1" dirty="0">
              <a:latin typeface="Times New Roman" panose="02020603050405020304" pitchFamily="18" charset="0"/>
              <a:cs typeface="Times New Roman" panose="02020603050405020304" pitchFamily="18" charset="0"/>
            </a:endParaRPr>
          </a:p>
        </p:txBody>
      </p:sp>
      <p:sp>
        <p:nvSpPr>
          <p:cNvPr id="7" name="13 CuadroTexto"/>
          <p:cNvSpPr txBox="1"/>
          <p:nvPr/>
        </p:nvSpPr>
        <p:spPr>
          <a:xfrm>
            <a:off x="2203537" y="2340129"/>
            <a:ext cx="6840760" cy="584775"/>
          </a:xfrm>
          <a:prstGeom prst="rect">
            <a:avLst/>
          </a:prstGeom>
          <a:noFill/>
        </p:spPr>
        <p:txBody>
          <a:bodyPr wrap="square" rtlCol="0">
            <a:spAutoFit/>
          </a:bodyPr>
          <a:lstStyle/>
          <a:p>
            <a:pPr algn="ctr"/>
            <a:r>
              <a:rPr lang="es-ES" sz="1600" b="1" dirty="0" smtClean="0">
                <a:latin typeface="Times New Roman" panose="02020603050405020304" pitchFamily="18" charset="0"/>
                <a:cs typeface="Times New Roman" panose="02020603050405020304" pitchFamily="18" charset="0"/>
              </a:rPr>
              <a:t>Tesis previo a la obtención del Título de Ingeniero en Finanzas y Auditoría CPA</a:t>
            </a:r>
            <a:endParaRPr lang="es-EC" sz="1600" b="1" dirty="0">
              <a:latin typeface="Times New Roman" panose="02020603050405020304" pitchFamily="18" charset="0"/>
              <a:cs typeface="Times New Roman" panose="02020603050405020304" pitchFamily="18" charset="0"/>
            </a:endParaRPr>
          </a:p>
        </p:txBody>
      </p:sp>
      <p:sp>
        <p:nvSpPr>
          <p:cNvPr id="8" name="CuadroTexto 7"/>
          <p:cNvSpPr txBox="1"/>
          <p:nvPr/>
        </p:nvSpPr>
        <p:spPr>
          <a:xfrm>
            <a:off x="2203537" y="3375000"/>
            <a:ext cx="7236677" cy="1077218"/>
          </a:xfrm>
          <a:prstGeom prst="rect">
            <a:avLst/>
          </a:prstGeom>
          <a:noFill/>
        </p:spPr>
        <p:txBody>
          <a:bodyPr wrap="square" rtlCol="0">
            <a:spAutoFit/>
          </a:bodyPr>
          <a:lstStyle/>
          <a:p>
            <a:pPr algn="just"/>
            <a:r>
              <a:rPr lang="es-ES" sz="1600" b="1" dirty="0" smtClean="0">
                <a:latin typeface="Times New Roman" panose="02020603050405020304" pitchFamily="18" charset="0"/>
                <a:cs typeface="Times New Roman" panose="02020603050405020304" pitchFamily="18" charset="0"/>
              </a:rPr>
              <a:t>“ANALISIS </a:t>
            </a:r>
            <a:r>
              <a:rPr lang="es-ES" sz="1600" b="1" dirty="0">
                <a:latin typeface="Times New Roman" panose="02020603050405020304" pitchFamily="18" charset="0"/>
                <a:cs typeface="Times New Roman" panose="02020603050405020304" pitchFamily="18" charset="0"/>
              </a:rPr>
              <a:t>DE RIESGO EN LOS PROCESOS DE CREDITO Y COBRANZA DE LA EMPRESA BICO INTERNACIONAL S.A Y ESTUDIO DE COMPARABILIDAD DE LAS PROVISIONES DE CUENTAS INCOBRABLES DENTRO DEL PERIODO 2010-2013 EN BASE A PERDIDAS </a:t>
            </a:r>
            <a:r>
              <a:rPr lang="es-ES" sz="1600" b="1" dirty="0" smtClean="0">
                <a:latin typeface="Times New Roman" panose="02020603050405020304" pitchFamily="18" charset="0"/>
                <a:cs typeface="Times New Roman" panose="02020603050405020304" pitchFamily="18" charset="0"/>
              </a:rPr>
              <a:t>ESPERADAS”</a:t>
            </a:r>
            <a:endParaRPr lang="es-EC" sz="1600" b="1" dirty="0">
              <a:latin typeface="Times New Roman" panose="02020603050405020304" pitchFamily="18" charset="0"/>
              <a:cs typeface="Times New Roman" panose="02020603050405020304" pitchFamily="18" charset="0"/>
            </a:endParaRPr>
          </a:p>
        </p:txBody>
      </p:sp>
      <p:sp>
        <p:nvSpPr>
          <p:cNvPr id="9" name="13 CuadroTexto"/>
          <p:cNvSpPr txBox="1"/>
          <p:nvPr/>
        </p:nvSpPr>
        <p:spPr>
          <a:xfrm>
            <a:off x="1989996" y="4902315"/>
            <a:ext cx="6840760" cy="338554"/>
          </a:xfrm>
          <a:prstGeom prst="rect">
            <a:avLst/>
          </a:prstGeom>
          <a:noFill/>
        </p:spPr>
        <p:txBody>
          <a:bodyPr wrap="square" rtlCol="0">
            <a:spAutoFit/>
          </a:bodyPr>
          <a:lstStyle/>
          <a:p>
            <a:pPr algn="ctr"/>
            <a:r>
              <a:rPr lang="es-ES" sz="1600" b="1" dirty="0" smtClean="0">
                <a:latin typeface="Times New Roman" panose="02020603050405020304" pitchFamily="18" charset="0"/>
                <a:cs typeface="Times New Roman" panose="02020603050405020304" pitchFamily="18" charset="0"/>
              </a:rPr>
              <a:t>Walter Roberto Vega Proaño</a:t>
            </a:r>
            <a:endParaRPr lang="es-EC" sz="1600" b="1" dirty="0">
              <a:latin typeface="Times New Roman" panose="02020603050405020304" pitchFamily="18" charset="0"/>
              <a:cs typeface="Times New Roman" panose="02020603050405020304" pitchFamily="18" charset="0"/>
            </a:endParaRPr>
          </a:p>
        </p:txBody>
      </p:sp>
      <p:sp>
        <p:nvSpPr>
          <p:cNvPr id="10" name="11 CuadroTexto"/>
          <p:cNvSpPr txBox="1"/>
          <p:nvPr/>
        </p:nvSpPr>
        <p:spPr>
          <a:xfrm>
            <a:off x="691305" y="5949279"/>
            <a:ext cx="3420380" cy="584775"/>
          </a:xfrm>
          <a:prstGeom prst="rect">
            <a:avLst/>
          </a:prstGeom>
          <a:noFill/>
        </p:spPr>
        <p:txBody>
          <a:bodyPr wrap="square" rtlCol="0">
            <a:spAutoFit/>
          </a:bodyPr>
          <a:lstStyle/>
          <a:p>
            <a:pPr algn="ctr"/>
            <a:r>
              <a:rPr lang="es-ES" sz="1600" b="1" dirty="0" smtClean="0">
                <a:latin typeface="Times New Roman" panose="02020603050405020304" pitchFamily="18" charset="0"/>
                <a:cs typeface="Times New Roman" panose="02020603050405020304" pitchFamily="18" charset="0"/>
              </a:rPr>
              <a:t>Economista Juan Palacios</a:t>
            </a:r>
          </a:p>
          <a:p>
            <a:pPr algn="ctr"/>
            <a:r>
              <a:rPr lang="es-ES" sz="1600" b="1" dirty="0" smtClean="0">
                <a:latin typeface="Times New Roman" panose="02020603050405020304" pitchFamily="18" charset="0"/>
                <a:cs typeface="Times New Roman" panose="02020603050405020304" pitchFamily="18" charset="0"/>
              </a:rPr>
              <a:t>DIRECTOR</a:t>
            </a:r>
            <a:endParaRPr lang="es-EC" sz="1600" b="1" dirty="0">
              <a:latin typeface="Times New Roman" panose="02020603050405020304" pitchFamily="18" charset="0"/>
              <a:cs typeface="Times New Roman" panose="02020603050405020304" pitchFamily="18" charset="0"/>
            </a:endParaRPr>
          </a:p>
        </p:txBody>
      </p:sp>
      <p:sp>
        <p:nvSpPr>
          <p:cNvPr id="11" name="12 CuadroTexto"/>
          <p:cNvSpPr txBox="1"/>
          <p:nvPr/>
        </p:nvSpPr>
        <p:spPr>
          <a:xfrm>
            <a:off x="6650195" y="5949279"/>
            <a:ext cx="3420380" cy="584775"/>
          </a:xfrm>
          <a:prstGeom prst="rect">
            <a:avLst/>
          </a:prstGeom>
          <a:noFill/>
        </p:spPr>
        <p:txBody>
          <a:bodyPr wrap="square" rtlCol="0">
            <a:spAutoFit/>
          </a:bodyPr>
          <a:lstStyle/>
          <a:p>
            <a:pPr algn="ctr"/>
            <a:r>
              <a:rPr lang="es-ES" sz="1600" b="1" dirty="0" smtClean="0">
                <a:latin typeface="Times New Roman" panose="02020603050405020304" pitchFamily="18" charset="0"/>
                <a:cs typeface="Times New Roman" panose="02020603050405020304" pitchFamily="18" charset="0"/>
              </a:rPr>
              <a:t>Ingeniero René Bueno</a:t>
            </a:r>
          </a:p>
          <a:p>
            <a:pPr algn="ctr"/>
            <a:r>
              <a:rPr lang="es-ES" sz="1600" b="1" dirty="0" smtClean="0">
                <a:latin typeface="Times New Roman" panose="02020603050405020304" pitchFamily="18" charset="0"/>
                <a:cs typeface="Times New Roman" panose="02020603050405020304" pitchFamily="18" charset="0"/>
              </a:rPr>
              <a:t>CODIRECTOR</a:t>
            </a:r>
            <a:endParaRPr lang="es-EC"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773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236759" y="621715"/>
            <a:ext cx="7719325" cy="461665"/>
          </a:xfrm>
          <a:prstGeom prst="rect">
            <a:avLst/>
          </a:prstGeom>
          <a:noFill/>
        </p:spPr>
        <p:txBody>
          <a:bodyPr wrap="square" rtlCol="0">
            <a:spAutoFit/>
          </a:bodyPr>
          <a:lstStyle/>
          <a:p>
            <a:pPr algn="ctr"/>
            <a:r>
              <a:rPr lang="es-EC" sz="2400" b="1" dirty="0" smtClean="0">
                <a:solidFill>
                  <a:srgbClr val="00B050"/>
                </a:solidFill>
              </a:rPr>
              <a:t>PROCESO DE VENTA Y FACTURACIÓN</a:t>
            </a:r>
            <a:endParaRPr lang="es-EC" sz="2400" b="1" dirty="0">
              <a:solidFill>
                <a:srgbClr val="00B050"/>
              </a:solidFill>
            </a:endParaRPr>
          </a:p>
        </p:txBody>
      </p:sp>
      <p:sp>
        <p:nvSpPr>
          <p:cNvPr id="8" name="CuadroTexto 7"/>
          <p:cNvSpPr txBox="1"/>
          <p:nvPr/>
        </p:nvSpPr>
        <p:spPr>
          <a:xfrm>
            <a:off x="4849107" y="1220374"/>
            <a:ext cx="2246086" cy="369332"/>
          </a:xfrm>
          <a:prstGeom prst="rect">
            <a:avLst/>
          </a:prstGeom>
          <a:noFill/>
        </p:spPr>
        <p:txBody>
          <a:bodyPr wrap="square" rtlCol="0">
            <a:spAutoFit/>
          </a:bodyPr>
          <a:lstStyle/>
          <a:p>
            <a:r>
              <a:rPr lang="es-EC" b="1" dirty="0" smtClean="0">
                <a:solidFill>
                  <a:srgbClr val="002060"/>
                </a:solidFill>
              </a:rPr>
              <a:t>MATRÍZ DE RIESGOS</a:t>
            </a:r>
            <a:endParaRPr lang="es-EC" b="1" dirty="0">
              <a:solidFill>
                <a:srgbClr val="00206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523622932"/>
              </p:ext>
            </p:extLst>
          </p:nvPr>
        </p:nvGraphicFramePr>
        <p:xfrm>
          <a:off x="1001843" y="1748460"/>
          <a:ext cx="9970957" cy="5010838"/>
        </p:xfrm>
        <a:graphic>
          <a:graphicData uri="http://schemas.openxmlformats.org/drawingml/2006/table">
            <a:tbl>
              <a:tblPr firstRow="1" firstCol="1" bandRow="1"/>
              <a:tblGrid>
                <a:gridCol w="2468589"/>
                <a:gridCol w="1146509"/>
                <a:gridCol w="1208557"/>
                <a:gridCol w="2468589"/>
                <a:gridCol w="1105612"/>
                <a:gridCol w="759405"/>
                <a:gridCol w="813696"/>
              </a:tblGrid>
              <a:tr h="408412">
                <a:tc>
                  <a:txBody>
                    <a:bodyPr/>
                    <a:lstStyle/>
                    <a:p>
                      <a:pPr algn="ctr">
                        <a:lnSpc>
                          <a:spcPct val="115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Evento de Riesgo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Denominación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Consecuencia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Causa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Probabilidad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Impacto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Severidad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r>
              <a:tr h="208147">
                <a:tc rowSpan="2">
                  <a:txBody>
                    <a:bodyPr/>
                    <a:lstStyle/>
                    <a:p>
                      <a:pPr algn="l">
                        <a:lnSpc>
                          <a:spcPct val="115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Maestra de Clientes desactualizada.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l">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 evidencia cupos de venta errados en el sistema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Falta de actualización de datos.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Moderado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2E74B5"/>
                    </a:solidFill>
                  </a:tcPr>
                </a:tc>
              </a:tr>
              <a:tr h="66649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Carencia de personal dedicado a la  reclasificación de cupos de clientes.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r>
              <a:tr h="1429443">
                <a:tc rowSpan="2">
                  <a:txBody>
                    <a:bodyPr/>
                    <a:lstStyle/>
                    <a:p>
                      <a:pPr algn="l">
                        <a:lnSpc>
                          <a:spcPct val="115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Errores en la elaboración de pedidos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rowSpan="2">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rowSpan="2">
                  <a:txBody>
                    <a:bodyPr/>
                    <a:lstStyle/>
                    <a:p>
                      <a:pPr algn="l">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Reprocesos internos dentro del área e inadecuada facturación a clientes.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Falta de minuciosidad en revisión de pedidos.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rowSpan="2">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rowSpan="2">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Moderado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2E74B5"/>
                    </a:solidFill>
                  </a:tcPr>
                </a:tc>
              </a:tr>
              <a:tr h="612619">
                <a:tc vMerge="1">
                  <a:txBody>
                    <a:bodyPr/>
                    <a:lstStyle/>
                    <a:p>
                      <a:pPr algn="l"/>
                      <a:endParaRPr lang="es-EC" sz="1200" dirty="0">
                        <a:effectLst/>
                        <a:latin typeface="Calibri" panose="020F0502020204030204" pitchFamily="34"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vMerge="1">
                  <a:txBody>
                    <a:bodyPr/>
                    <a:lstStyle/>
                    <a:p>
                      <a:pPr algn="l"/>
                      <a:endParaRPr lang="es-EC" sz="1200" dirty="0">
                        <a:effectLst/>
                        <a:latin typeface="Calibri" panose="020F0502020204030204" pitchFamily="34"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vMerge="1">
                  <a:txBody>
                    <a:bodyPr/>
                    <a:lstStyle/>
                    <a:p>
                      <a:pPr algn="l"/>
                      <a:endParaRPr lang="es-EC" sz="1200">
                        <a:effectLst/>
                        <a:latin typeface="Calibri" panose="020F0502020204030204" pitchFamily="34"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se revisa inventario previo a la elaboración del formato de pedido.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vMerge="1">
                  <a:txBody>
                    <a:bodyPr/>
                    <a:lstStyle/>
                    <a:p>
                      <a:pPr algn="l"/>
                      <a:endParaRPr lang="es-EC" sz="1200" dirty="0">
                        <a:effectLst/>
                        <a:latin typeface="Calibri" panose="020F0502020204030204" pitchFamily="34"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vMerge="1">
                  <a:txBody>
                    <a:bodyPr/>
                    <a:lstStyle/>
                    <a:p>
                      <a:pPr algn="l"/>
                      <a:endParaRPr lang="es-EC" sz="1200" dirty="0">
                        <a:effectLst/>
                        <a:latin typeface="Calibri" panose="020F0502020204030204" pitchFamily="34"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vMerge="1">
                  <a:txBody>
                    <a:bodyPr/>
                    <a:lstStyle/>
                    <a:p>
                      <a:pPr algn="l"/>
                      <a:endParaRPr lang="es-EC" sz="1200" dirty="0">
                        <a:effectLst/>
                        <a:latin typeface="Calibri" panose="020F0502020204030204" pitchFamily="34"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2E74B5"/>
                    </a:solidFill>
                  </a:tcPr>
                </a:tc>
              </a:tr>
              <a:tr h="612619">
                <a:tc rowSpan="4">
                  <a:txBody>
                    <a:bodyPr/>
                    <a:lstStyle/>
                    <a:p>
                      <a:pPr algn="l">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Reprocesos al realizar la facturación.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4">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4">
                  <a:txBody>
                    <a:bodyPr/>
                    <a:lstStyle/>
                    <a:p>
                      <a:pPr algn="l">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Demora en la elaboración de documentos comprobantes de venta.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se revisa inventario previo a la elaboración del formato de pedido.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4">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4">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4">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Bajo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92D050"/>
                    </a:solidFill>
                  </a:tcPr>
                </a:tc>
              </a:tr>
              <a:tr h="43031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Equivocaciones por parte de digitador.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r>
              <a:tr h="43031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Equivocaciones por parte de facturador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vMerge="1">
                  <a:txBody>
                    <a:bodyPr/>
                    <a:lstStyle/>
                    <a:p>
                      <a:endParaRPr lang="es-EC"/>
                    </a:p>
                  </a:txBody>
                  <a:tcPr/>
                </a:tc>
                <a:tc vMerge="1">
                  <a:txBody>
                    <a:bodyPr/>
                    <a:lstStyle/>
                    <a:p>
                      <a:endParaRPr lang="es-EC"/>
                    </a:p>
                  </a:txBody>
                  <a:tcPr/>
                </a:tc>
                <a:tc vMerge="1">
                  <a:txBody>
                    <a:bodyPr/>
                    <a:lstStyle/>
                    <a:p>
                      <a:endParaRPr lang="es-EC"/>
                    </a:p>
                  </a:txBody>
                  <a:tcPr/>
                </a:tc>
              </a:tr>
              <a:tr h="20814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Incumplimiento de procesos.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31" marR="5753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r>
            </a:tbl>
          </a:graphicData>
        </a:graphic>
      </p:graphicFrame>
    </p:spTree>
    <p:extLst>
      <p:ext uri="{BB962C8B-B14F-4D97-AF65-F5344CB8AC3E}">
        <p14:creationId xmlns:p14="http://schemas.microsoft.com/office/powerpoint/2010/main" val="2949141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28297" y="715365"/>
            <a:ext cx="5640542" cy="369332"/>
          </a:xfrm>
          <a:prstGeom prst="rect">
            <a:avLst/>
          </a:prstGeom>
          <a:noFill/>
        </p:spPr>
        <p:txBody>
          <a:bodyPr wrap="square" rtlCol="0">
            <a:spAutoFit/>
          </a:bodyPr>
          <a:lstStyle/>
          <a:p>
            <a:pPr algn="ctr"/>
            <a:r>
              <a:rPr lang="es-EC" b="1" dirty="0" smtClean="0">
                <a:solidFill>
                  <a:srgbClr val="00B050"/>
                </a:solidFill>
              </a:rPr>
              <a:t>PROCESO DE VENTA Y FACTURACIÓN</a:t>
            </a:r>
            <a:endParaRPr lang="es-EC" b="1" dirty="0">
              <a:solidFill>
                <a:srgbClr val="00B050"/>
              </a:solidFill>
            </a:endParaRPr>
          </a:p>
        </p:txBody>
      </p:sp>
      <p:sp>
        <p:nvSpPr>
          <p:cNvPr id="7" name="CuadroTexto 6"/>
          <p:cNvSpPr txBox="1"/>
          <p:nvPr/>
        </p:nvSpPr>
        <p:spPr>
          <a:xfrm>
            <a:off x="2025525" y="1684608"/>
            <a:ext cx="2246086" cy="369332"/>
          </a:xfrm>
          <a:prstGeom prst="rect">
            <a:avLst/>
          </a:prstGeom>
          <a:noFill/>
        </p:spPr>
        <p:txBody>
          <a:bodyPr wrap="square" rtlCol="0">
            <a:spAutoFit/>
          </a:bodyPr>
          <a:lstStyle/>
          <a:p>
            <a:r>
              <a:rPr lang="es-EC" b="1" dirty="0" smtClean="0">
                <a:solidFill>
                  <a:srgbClr val="002060"/>
                </a:solidFill>
              </a:rPr>
              <a:t>MAPA DE RIESGOS</a:t>
            </a:r>
            <a:endParaRPr lang="es-EC" b="1" dirty="0">
              <a:solidFill>
                <a:srgbClr val="002060"/>
              </a:solidFill>
            </a:endParaRPr>
          </a:p>
        </p:txBody>
      </p:sp>
      <p:sp>
        <p:nvSpPr>
          <p:cNvPr id="3" name="Rectangle 2"/>
          <p:cNvSpPr>
            <a:spLocks noChangeArrowheads="1"/>
          </p:cNvSpPr>
          <p:nvPr/>
        </p:nvSpPr>
        <p:spPr bwMode="auto">
          <a:xfrm>
            <a:off x="6744609" y="81095"/>
            <a:ext cx="164282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9" name="Imagen 8"/>
          <p:cNvPicPr/>
          <p:nvPr/>
        </p:nvPicPr>
        <p:blipFill>
          <a:blip r:embed="rId3">
            <a:extLst>
              <a:ext uri="{28A0092B-C50C-407E-A947-70E740481C1C}">
                <a14:useLocalDpi xmlns:a14="http://schemas.microsoft.com/office/drawing/2010/main" val="0"/>
              </a:ext>
            </a:extLst>
          </a:blip>
          <a:stretch>
            <a:fillRect/>
          </a:stretch>
        </p:blipFill>
        <p:spPr>
          <a:xfrm>
            <a:off x="537049" y="2415952"/>
            <a:ext cx="5823994" cy="2580118"/>
          </a:xfrm>
          <a:prstGeom prst="rect">
            <a:avLst/>
          </a:prstGeom>
        </p:spPr>
      </p:pic>
      <p:sp>
        <p:nvSpPr>
          <p:cNvPr id="2" name="Rectangle 2"/>
          <p:cNvSpPr>
            <a:spLocks noChangeArrowheads="1"/>
          </p:cNvSpPr>
          <p:nvPr/>
        </p:nvSpPr>
        <p:spPr bwMode="auto">
          <a:xfrm flipV="1">
            <a:off x="7190301" y="-490262"/>
            <a:ext cx="1138849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val="1381412577"/>
              </p:ext>
            </p:extLst>
          </p:nvPr>
        </p:nvGraphicFramePr>
        <p:xfrm>
          <a:off x="6744609" y="20797"/>
          <a:ext cx="4978888" cy="6821950"/>
        </p:xfrm>
        <a:graphic>
          <a:graphicData uri="http://schemas.openxmlformats.org/presentationml/2006/ole">
            <mc:AlternateContent xmlns:mc="http://schemas.openxmlformats.org/markup-compatibility/2006">
              <mc:Choice xmlns:v="urn:schemas-microsoft-com:vml" Requires="v">
                <p:oleObj spid="_x0000_s16437" name="Visio" r:id="rId4" imgW="7200943" imgH="9867962" progId="Visio.Drawing.15">
                  <p:embed/>
                </p:oleObj>
              </mc:Choice>
              <mc:Fallback>
                <p:oleObj name="Visio" r:id="rId4" imgW="7200943" imgH="9867962" progId="Visio.Drawing.15">
                  <p:embed/>
                  <p:pic>
                    <p:nvPicPr>
                      <p:cNvPr id="0" name="Object 1"/>
                      <p:cNvPicPr>
                        <a:picLocks noChangeAspect="1" noChangeArrowheads="1"/>
                      </p:cNvPicPr>
                      <p:nvPr/>
                    </p:nvPicPr>
                    <p:blipFill>
                      <a:blip r:embed="rId5"/>
                      <a:srcRect/>
                      <a:stretch>
                        <a:fillRect/>
                      </a:stretch>
                    </p:blipFill>
                    <p:spPr bwMode="auto">
                      <a:xfrm>
                        <a:off x="6744609" y="20797"/>
                        <a:ext cx="4978888" cy="6821950"/>
                      </a:xfrm>
                      <a:prstGeom prst="rect">
                        <a:avLst/>
                      </a:prstGeom>
                      <a:noFill/>
                    </p:spPr>
                  </p:pic>
                </p:oleObj>
              </mc:Fallback>
            </mc:AlternateContent>
          </a:graphicData>
        </a:graphic>
      </p:graphicFrame>
    </p:spTree>
    <p:extLst>
      <p:ext uri="{BB962C8B-B14F-4D97-AF65-F5344CB8AC3E}">
        <p14:creationId xmlns:p14="http://schemas.microsoft.com/office/powerpoint/2010/main" val="831930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236759" y="621715"/>
            <a:ext cx="7719325" cy="461665"/>
          </a:xfrm>
          <a:prstGeom prst="rect">
            <a:avLst/>
          </a:prstGeom>
          <a:noFill/>
        </p:spPr>
        <p:txBody>
          <a:bodyPr wrap="square" rtlCol="0">
            <a:spAutoFit/>
          </a:bodyPr>
          <a:lstStyle/>
          <a:p>
            <a:pPr algn="ctr"/>
            <a:r>
              <a:rPr lang="es-EC" sz="2400" b="1" dirty="0" smtClean="0">
                <a:solidFill>
                  <a:srgbClr val="00B050"/>
                </a:solidFill>
              </a:rPr>
              <a:t>PROCESO DE RECEPCIÓN Y ARCHIVO DE FACTURAS</a:t>
            </a:r>
            <a:endParaRPr lang="es-EC" sz="2400" b="1" dirty="0">
              <a:solidFill>
                <a:srgbClr val="00B050"/>
              </a:solidFill>
            </a:endParaRPr>
          </a:p>
        </p:txBody>
      </p:sp>
      <p:sp>
        <p:nvSpPr>
          <p:cNvPr id="8" name="CuadroTexto 7"/>
          <p:cNvSpPr txBox="1"/>
          <p:nvPr/>
        </p:nvSpPr>
        <p:spPr>
          <a:xfrm>
            <a:off x="4849107" y="1220374"/>
            <a:ext cx="2246086" cy="369332"/>
          </a:xfrm>
          <a:prstGeom prst="rect">
            <a:avLst/>
          </a:prstGeom>
          <a:noFill/>
        </p:spPr>
        <p:txBody>
          <a:bodyPr wrap="square" rtlCol="0">
            <a:spAutoFit/>
          </a:bodyPr>
          <a:lstStyle/>
          <a:p>
            <a:r>
              <a:rPr lang="es-EC" b="1" dirty="0" smtClean="0">
                <a:solidFill>
                  <a:srgbClr val="002060"/>
                </a:solidFill>
              </a:rPr>
              <a:t>MATRÍZ DE RIESGOS</a:t>
            </a:r>
            <a:endParaRPr lang="es-EC" b="1" dirty="0">
              <a:solidFill>
                <a:srgbClr val="002060"/>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1714957585"/>
              </p:ext>
            </p:extLst>
          </p:nvPr>
        </p:nvGraphicFramePr>
        <p:xfrm>
          <a:off x="1168251" y="2022662"/>
          <a:ext cx="9521214" cy="4481168"/>
        </p:xfrm>
        <a:graphic>
          <a:graphicData uri="http://schemas.openxmlformats.org/drawingml/2006/table">
            <a:tbl>
              <a:tblPr firstRow="1" firstCol="1" bandRow="1"/>
              <a:tblGrid>
                <a:gridCol w="1857884"/>
                <a:gridCol w="1482196"/>
                <a:gridCol w="1709737"/>
                <a:gridCol w="1857884"/>
                <a:gridCol w="1063268"/>
                <a:gridCol w="729402"/>
                <a:gridCol w="820843"/>
              </a:tblGrid>
              <a:tr h="566207">
                <a:tc>
                  <a:txBody>
                    <a:bodyPr/>
                    <a:lstStyle/>
                    <a:p>
                      <a:pPr>
                        <a:lnSpc>
                          <a:spcPct val="115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Evento de Riesgo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Denominación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Consecuencia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Causa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Probabilidad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Impacto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Severidad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r>
              <a:tr h="567886">
                <a:tc rowSpan="2">
                  <a:txBody>
                    <a:bodyPr/>
                    <a:lstStyle/>
                    <a:p>
                      <a:pPr>
                        <a:lnSpc>
                          <a:spcPct val="115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Demora en la entrega de facturas por parte de transportistas.</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R8</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Archivo de facturas habilitantes para el cobro demora en actualizarse.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Falta de seguimiento a la recuperación.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Moderado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2E74B5"/>
                    </a:solidFill>
                  </a:tcPr>
                </a:tc>
              </a:tr>
              <a:tr h="84931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Desconocimiento de proveedores de transporte.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r>
              <a:tr h="566207">
                <a:tc rowSpan="2">
                  <a:txBody>
                    <a:bodyPr/>
                    <a:lstStyle/>
                    <a:p>
                      <a:pPr>
                        <a:lnSpc>
                          <a:spcPct val="115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Inadecuado archivo de comprobantes de venta.</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rowSpan="2">
                  <a:txBody>
                    <a:bodyPr/>
                    <a:lstStyle/>
                    <a:p>
                      <a:pP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Sanciones tributarias.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Confusión en manejo de archivo.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Alto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C000"/>
                    </a:solidFill>
                  </a:tcPr>
                </a:tc>
              </a:tr>
              <a:tr h="79578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Desconocimiento de leyes tributarias.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r>
              <a:tr h="567886">
                <a:tc rowSpan="2">
                  <a:txBody>
                    <a:bodyPr/>
                    <a:lstStyle/>
                    <a:p>
                      <a:pPr>
                        <a:lnSpc>
                          <a:spcPct val="115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enviar archivo de recepción de facturas a involucrados.</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Información de archivo desactualizada.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Omitir envío de archivo.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Bajo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00B050"/>
                    </a:solidFill>
                  </a:tcPr>
                </a:tc>
              </a:tr>
              <a:tr h="56788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Desconocimiento de envío de reporte.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r>
            </a:tbl>
          </a:graphicData>
        </a:graphic>
      </p:graphicFrame>
      <p:cxnSp>
        <p:nvCxnSpPr>
          <p:cNvPr id="6" name="153 Conector recto de flecha"/>
          <p:cNvCxnSpPr>
            <a:cxnSpLocks noChangeShapeType="1"/>
          </p:cNvCxnSpPr>
          <p:nvPr/>
        </p:nvCxnSpPr>
        <p:spPr bwMode="auto">
          <a:xfrm>
            <a:off x="9794875" y="8978900"/>
            <a:ext cx="522288" cy="0"/>
          </a:xfrm>
          <a:prstGeom prst="straightConnector1">
            <a:avLst/>
          </a:prstGeom>
          <a:noFill/>
          <a:ln w="19050">
            <a:solidFill>
              <a:schemeClr val="accent1">
                <a:lumMod val="100000"/>
                <a:lumOff val="0"/>
              </a:schemeClr>
            </a:solidFill>
            <a:miter lim="800000"/>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12667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28297" y="715365"/>
            <a:ext cx="5640542" cy="369332"/>
          </a:xfrm>
          <a:prstGeom prst="rect">
            <a:avLst/>
          </a:prstGeom>
          <a:noFill/>
        </p:spPr>
        <p:txBody>
          <a:bodyPr wrap="square" rtlCol="0">
            <a:spAutoFit/>
          </a:bodyPr>
          <a:lstStyle/>
          <a:p>
            <a:pPr algn="ctr"/>
            <a:r>
              <a:rPr lang="es-EC" b="1" dirty="0" smtClean="0">
                <a:solidFill>
                  <a:srgbClr val="00B050"/>
                </a:solidFill>
              </a:rPr>
              <a:t>PROCESO DE RECEPCIÓN Y ARCHIVO DE FACTURAS</a:t>
            </a:r>
            <a:endParaRPr lang="es-EC" b="1" dirty="0">
              <a:solidFill>
                <a:srgbClr val="00B050"/>
              </a:solidFill>
            </a:endParaRPr>
          </a:p>
        </p:txBody>
      </p:sp>
      <p:sp>
        <p:nvSpPr>
          <p:cNvPr id="7" name="CuadroTexto 6"/>
          <p:cNvSpPr txBox="1"/>
          <p:nvPr/>
        </p:nvSpPr>
        <p:spPr>
          <a:xfrm>
            <a:off x="2025525" y="1684608"/>
            <a:ext cx="2246086" cy="369332"/>
          </a:xfrm>
          <a:prstGeom prst="rect">
            <a:avLst/>
          </a:prstGeom>
          <a:noFill/>
        </p:spPr>
        <p:txBody>
          <a:bodyPr wrap="square" rtlCol="0">
            <a:spAutoFit/>
          </a:bodyPr>
          <a:lstStyle/>
          <a:p>
            <a:r>
              <a:rPr lang="es-EC" b="1" dirty="0" smtClean="0">
                <a:solidFill>
                  <a:srgbClr val="002060"/>
                </a:solidFill>
              </a:rPr>
              <a:t>MAPA DE RIESGOS</a:t>
            </a:r>
            <a:endParaRPr lang="es-EC" b="1" dirty="0">
              <a:solidFill>
                <a:srgbClr val="002060"/>
              </a:solidFill>
            </a:endParaRPr>
          </a:p>
        </p:txBody>
      </p:sp>
      <p:sp>
        <p:nvSpPr>
          <p:cNvPr id="3" name="Rectangle 2"/>
          <p:cNvSpPr>
            <a:spLocks noChangeArrowheads="1"/>
          </p:cNvSpPr>
          <p:nvPr/>
        </p:nvSpPr>
        <p:spPr bwMode="auto">
          <a:xfrm>
            <a:off x="6744609" y="81095"/>
            <a:ext cx="164282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flipV="1">
            <a:off x="7190301" y="-490262"/>
            <a:ext cx="1138849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8" name="Imagen 7"/>
          <p:cNvPicPr/>
          <p:nvPr/>
        </p:nvPicPr>
        <p:blipFill>
          <a:blip r:embed="rId3">
            <a:extLst>
              <a:ext uri="{28A0092B-C50C-407E-A947-70E740481C1C}">
                <a14:useLocalDpi xmlns:a14="http://schemas.microsoft.com/office/drawing/2010/main" val="0"/>
              </a:ext>
            </a:extLst>
          </a:blip>
          <a:stretch>
            <a:fillRect/>
          </a:stretch>
        </p:blipFill>
        <p:spPr>
          <a:xfrm>
            <a:off x="563895" y="2653851"/>
            <a:ext cx="5916760" cy="2580758"/>
          </a:xfrm>
          <a:prstGeom prst="rect">
            <a:avLst/>
          </a:prstGeom>
        </p:spPr>
      </p:pic>
      <p:sp>
        <p:nvSpPr>
          <p:cNvPr id="4" name="Rectángulo 3"/>
          <p:cNvSpPr/>
          <p:nvPr/>
        </p:nvSpPr>
        <p:spPr>
          <a:xfrm>
            <a:off x="5345694" y="2640599"/>
            <a:ext cx="1129553" cy="156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angle 4"/>
          <p:cNvSpPr>
            <a:spLocks noChangeArrowheads="1"/>
          </p:cNvSpPr>
          <p:nvPr/>
        </p:nvSpPr>
        <p:spPr bwMode="auto">
          <a:xfrm>
            <a:off x="6965575" y="-1"/>
            <a:ext cx="10829085" cy="46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1" name="Objeto 10"/>
          <p:cNvGraphicFramePr>
            <a:graphicFrameLocks noChangeAspect="1"/>
          </p:cNvGraphicFramePr>
          <p:nvPr>
            <p:extLst>
              <p:ext uri="{D42A27DB-BD31-4B8C-83A1-F6EECF244321}">
                <p14:modId xmlns:p14="http://schemas.microsoft.com/office/powerpoint/2010/main" val="3610865370"/>
              </p:ext>
            </p:extLst>
          </p:nvPr>
        </p:nvGraphicFramePr>
        <p:xfrm>
          <a:off x="6992470" y="13447"/>
          <a:ext cx="4921624" cy="6870515"/>
        </p:xfrm>
        <a:graphic>
          <a:graphicData uri="http://schemas.openxmlformats.org/presentationml/2006/ole">
            <mc:AlternateContent xmlns:mc="http://schemas.openxmlformats.org/markup-compatibility/2006">
              <mc:Choice xmlns:v="urn:schemas-microsoft-com:vml" Requires="v">
                <p:oleObj spid="_x0000_s18483" name="Visio" r:id="rId4" imgW="7153163" imgH="9963248" progId="Visio.Drawing.15">
                  <p:embed/>
                </p:oleObj>
              </mc:Choice>
              <mc:Fallback>
                <p:oleObj name="Visio" r:id="rId4" imgW="7153163" imgH="9963248" progId="Visio.Drawing.15">
                  <p:embed/>
                  <p:pic>
                    <p:nvPicPr>
                      <p:cNvPr id="0" name="Object 3"/>
                      <p:cNvPicPr>
                        <a:picLocks noChangeAspect="1" noChangeArrowheads="1"/>
                      </p:cNvPicPr>
                      <p:nvPr/>
                    </p:nvPicPr>
                    <p:blipFill>
                      <a:blip r:embed="rId5"/>
                      <a:srcRect/>
                      <a:stretch>
                        <a:fillRect/>
                      </a:stretch>
                    </p:blipFill>
                    <p:spPr bwMode="auto">
                      <a:xfrm>
                        <a:off x="6992470" y="13447"/>
                        <a:ext cx="4921624" cy="6870515"/>
                      </a:xfrm>
                      <a:prstGeom prst="rect">
                        <a:avLst/>
                      </a:prstGeom>
                      <a:noFill/>
                    </p:spPr>
                  </p:pic>
                </p:oleObj>
              </mc:Fallback>
            </mc:AlternateContent>
          </a:graphicData>
        </a:graphic>
      </p:graphicFrame>
    </p:spTree>
    <p:extLst>
      <p:ext uri="{BB962C8B-B14F-4D97-AF65-F5344CB8AC3E}">
        <p14:creationId xmlns:p14="http://schemas.microsoft.com/office/powerpoint/2010/main" val="3628733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22856" y="164515"/>
            <a:ext cx="7719325" cy="461665"/>
          </a:xfrm>
          <a:prstGeom prst="rect">
            <a:avLst/>
          </a:prstGeom>
          <a:noFill/>
        </p:spPr>
        <p:txBody>
          <a:bodyPr wrap="square" rtlCol="0">
            <a:spAutoFit/>
          </a:bodyPr>
          <a:lstStyle/>
          <a:p>
            <a:pPr algn="ctr"/>
            <a:r>
              <a:rPr lang="es-EC" sz="2400" b="1" dirty="0" smtClean="0">
                <a:solidFill>
                  <a:srgbClr val="00B050"/>
                </a:solidFill>
              </a:rPr>
              <a:t>PROCESO DE </a:t>
            </a:r>
            <a:r>
              <a:rPr lang="es-EC" sz="2400" b="1" dirty="0" smtClean="0">
                <a:solidFill>
                  <a:srgbClr val="00B050"/>
                </a:solidFill>
              </a:rPr>
              <a:t>COBRO DE FACTURAS A CLIENTES</a:t>
            </a:r>
            <a:endParaRPr lang="es-EC" sz="2400" b="1" dirty="0">
              <a:solidFill>
                <a:srgbClr val="00B050"/>
              </a:solidFill>
            </a:endParaRPr>
          </a:p>
        </p:txBody>
      </p:sp>
      <p:sp>
        <p:nvSpPr>
          <p:cNvPr id="8" name="CuadroTexto 7"/>
          <p:cNvSpPr txBox="1"/>
          <p:nvPr/>
        </p:nvSpPr>
        <p:spPr>
          <a:xfrm>
            <a:off x="4828325" y="626180"/>
            <a:ext cx="2246086" cy="369332"/>
          </a:xfrm>
          <a:prstGeom prst="rect">
            <a:avLst/>
          </a:prstGeom>
          <a:noFill/>
        </p:spPr>
        <p:txBody>
          <a:bodyPr wrap="square" rtlCol="0">
            <a:spAutoFit/>
          </a:bodyPr>
          <a:lstStyle/>
          <a:p>
            <a:r>
              <a:rPr lang="es-EC" b="1" dirty="0" smtClean="0">
                <a:solidFill>
                  <a:srgbClr val="002060"/>
                </a:solidFill>
              </a:rPr>
              <a:t>MATRÍZ DE RIESGOS</a:t>
            </a:r>
            <a:endParaRPr lang="es-EC" b="1" dirty="0">
              <a:solidFill>
                <a:srgbClr val="002060"/>
              </a:solidFill>
            </a:endParaRPr>
          </a:p>
        </p:txBody>
      </p:sp>
      <p:cxnSp>
        <p:nvCxnSpPr>
          <p:cNvPr id="6" name="153 Conector recto de flecha"/>
          <p:cNvCxnSpPr>
            <a:cxnSpLocks noChangeShapeType="1"/>
          </p:cNvCxnSpPr>
          <p:nvPr/>
        </p:nvCxnSpPr>
        <p:spPr bwMode="auto">
          <a:xfrm>
            <a:off x="9794875" y="8978900"/>
            <a:ext cx="522288" cy="0"/>
          </a:xfrm>
          <a:prstGeom prst="straightConnector1">
            <a:avLst/>
          </a:prstGeom>
          <a:noFill/>
          <a:ln w="19050">
            <a:solidFill>
              <a:schemeClr val="accent1">
                <a:lumMod val="100000"/>
                <a:lumOff val="0"/>
              </a:schemeClr>
            </a:solidFill>
            <a:miter lim="800000"/>
            <a:headEnd/>
            <a:tailEnd type="arrow" w="med" len="med"/>
          </a:ln>
          <a:extLst>
            <a:ext uri="{909E8E84-426E-40DD-AFC4-6F175D3DCCD1}">
              <a14:hiddenFill xmlns:a14="http://schemas.microsoft.com/office/drawing/2010/main">
                <a:noFill/>
              </a14:hiddenFill>
            </a:ext>
          </a:extLst>
        </p:spPr>
      </p:cxnSp>
      <p:graphicFrame>
        <p:nvGraphicFramePr>
          <p:cNvPr id="4" name="Tabla 3"/>
          <p:cNvGraphicFramePr>
            <a:graphicFrameLocks noGrp="1"/>
          </p:cNvGraphicFramePr>
          <p:nvPr>
            <p:extLst>
              <p:ext uri="{D42A27DB-BD31-4B8C-83A1-F6EECF244321}">
                <p14:modId xmlns:p14="http://schemas.microsoft.com/office/powerpoint/2010/main" val="1980297558"/>
              </p:ext>
            </p:extLst>
          </p:nvPr>
        </p:nvGraphicFramePr>
        <p:xfrm>
          <a:off x="1242839" y="1507570"/>
          <a:ext cx="9834892" cy="4338291"/>
        </p:xfrm>
        <a:graphic>
          <a:graphicData uri="http://schemas.openxmlformats.org/drawingml/2006/table">
            <a:tbl>
              <a:tblPr firstRow="1" firstCol="1" bandRow="1"/>
              <a:tblGrid>
                <a:gridCol w="2132461"/>
                <a:gridCol w="1493099"/>
                <a:gridCol w="1599158"/>
                <a:gridCol w="1663845"/>
                <a:gridCol w="1176425"/>
                <a:gridCol w="804843"/>
                <a:gridCol w="965061"/>
              </a:tblGrid>
              <a:tr h="360815">
                <a:tc>
                  <a:txBody>
                    <a:bodyPr/>
                    <a:lstStyle/>
                    <a:p>
                      <a:pPr algn="ctr">
                        <a:lnSpc>
                          <a:spcPct val="115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Evento de Riesgo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Denominación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Consecuencia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Causa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Probabilidad</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Impacto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Severidad</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r>
              <a:tr h="541221">
                <a:tc rowSpan="2">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Factura no archivada en el consecutivo de comprobantes de venta.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R11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Imposibilita el cobro de la factura sin respaldo respectivo.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Inadecuado manejo de archivo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Moderado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2E74B5"/>
                    </a:solidFill>
                  </a:tcPr>
                </a:tc>
              </a:tr>
              <a:tr h="36081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Documentos traspapelados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r>
              <a:tr h="541221">
                <a:tc rowSpan="2">
                  <a:txBody>
                    <a:bodyPr/>
                    <a:lstStyle/>
                    <a:p>
                      <a:pP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Cliente no cancela la deuda a la empresa.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rowSpan="2">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Probabilidad de que el cliente incumpla sus deudas.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Permisividad en cobro de intereses.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rowSpan="2">
                  <a:txBody>
                    <a:bodyPr/>
                    <a:lstStyle/>
                    <a:p>
                      <a:pP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Alto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C000"/>
                    </a:solidFill>
                  </a:tcPr>
                </a:tc>
              </a:tr>
              <a:tr h="24971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r>
              <a:tr h="360815">
                <a:tc rowSpan="2">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s-EC" sz="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Extensión de plazos para el pago de los créditos,</a:t>
                      </a:r>
                      <a:r>
                        <a:rPr lang="es-EC" sz="120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 clientes que entran en mora.</a:t>
                      </a:r>
                      <a:endParaRPr lang="es-EC"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R13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 empresa genera gastos administrativos para recuperar cartera.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Inadecuada gestión de Cobro.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endParaRPr lang="es-EC" sz="1200">
                        <a:effectLst/>
                        <a:latin typeface="Times New Roman" panose="02020603050405020304" pitchFamily="18" charset="0"/>
                        <a:cs typeface="Times New Roman" panose="02020603050405020304" pitchFamily="18" charset="0"/>
                      </a:endParaRPr>
                    </a:p>
                  </a:txBody>
                  <a:tcPr marL="63284" marR="63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Moderado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2E74B5"/>
                    </a:solidFill>
                  </a:tcPr>
                </a:tc>
              </a:tr>
              <a:tr h="541221">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Cliente incumplido.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r>
              <a:tr h="360815">
                <a:tc rowSpan="2">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Inadecuada Compensación de cobros en sistema.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rowSpan="2">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Reprocesos internos, y se refleja temporalmente incorrecta cartera de cliente.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Descuido de Analista.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FFFF"/>
                    </a:solidFill>
                  </a:tcPr>
                </a:tc>
                <a:tc rowSpan="2">
                  <a:txBody>
                    <a:bodyPr/>
                    <a:lstStyle/>
                    <a:p>
                      <a:pP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Alto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C000"/>
                    </a:solidFill>
                  </a:tcPr>
                </a:tc>
              </a:tr>
              <a:tr h="90203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Errónea elaboración de recibo de caja, por parte de recaudador.</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284" marR="6328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r>
            </a:tbl>
          </a:graphicData>
        </a:graphic>
      </p:graphicFrame>
    </p:spTree>
    <p:extLst>
      <p:ext uri="{BB962C8B-B14F-4D97-AF65-F5344CB8AC3E}">
        <p14:creationId xmlns:p14="http://schemas.microsoft.com/office/powerpoint/2010/main" val="1202578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28297" y="715365"/>
            <a:ext cx="5640542" cy="369332"/>
          </a:xfrm>
          <a:prstGeom prst="rect">
            <a:avLst/>
          </a:prstGeom>
          <a:noFill/>
        </p:spPr>
        <p:txBody>
          <a:bodyPr wrap="square" rtlCol="0">
            <a:spAutoFit/>
          </a:bodyPr>
          <a:lstStyle/>
          <a:p>
            <a:pPr algn="ctr"/>
            <a:r>
              <a:rPr lang="es-EC" b="1" dirty="0" smtClean="0">
                <a:solidFill>
                  <a:srgbClr val="00B050"/>
                </a:solidFill>
              </a:rPr>
              <a:t>PROCESO DE COBRO DE FACTURAS A CLIENTES</a:t>
            </a:r>
            <a:endParaRPr lang="es-EC" b="1" dirty="0">
              <a:solidFill>
                <a:srgbClr val="00B050"/>
              </a:solidFill>
            </a:endParaRPr>
          </a:p>
        </p:txBody>
      </p:sp>
      <p:sp>
        <p:nvSpPr>
          <p:cNvPr id="7" name="CuadroTexto 6"/>
          <p:cNvSpPr txBox="1"/>
          <p:nvPr/>
        </p:nvSpPr>
        <p:spPr>
          <a:xfrm>
            <a:off x="2025525" y="1684608"/>
            <a:ext cx="2246086" cy="369332"/>
          </a:xfrm>
          <a:prstGeom prst="rect">
            <a:avLst/>
          </a:prstGeom>
          <a:noFill/>
        </p:spPr>
        <p:txBody>
          <a:bodyPr wrap="square" rtlCol="0">
            <a:spAutoFit/>
          </a:bodyPr>
          <a:lstStyle/>
          <a:p>
            <a:r>
              <a:rPr lang="es-EC" b="1" dirty="0" smtClean="0">
                <a:solidFill>
                  <a:srgbClr val="002060"/>
                </a:solidFill>
              </a:rPr>
              <a:t>MAPA DE RIESGOS</a:t>
            </a:r>
            <a:endParaRPr lang="es-EC" b="1" dirty="0">
              <a:solidFill>
                <a:srgbClr val="002060"/>
              </a:solidFill>
            </a:endParaRPr>
          </a:p>
        </p:txBody>
      </p:sp>
      <p:sp>
        <p:nvSpPr>
          <p:cNvPr id="3" name="Rectangle 2"/>
          <p:cNvSpPr>
            <a:spLocks noChangeArrowheads="1"/>
          </p:cNvSpPr>
          <p:nvPr/>
        </p:nvSpPr>
        <p:spPr bwMode="auto">
          <a:xfrm>
            <a:off x="6744609" y="81095"/>
            <a:ext cx="164282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flipV="1">
            <a:off x="7190301" y="-490262"/>
            <a:ext cx="1138849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4" name="Rectángulo 3"/>
          <p:cNvSpPr/>
          <p:nvPr/>
        </p:nvSpPr>
        <p:spPr>
          <a:xfrm>
            <a:off x="4921624" y="2653851"/>
            <a:ext cx="1129553" cy="156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angle 4"/>
          <p:cNvSpPr>
            <a:spLocks noChangeArrowheads="1"/>
          </p:cNvSpPr>
          <p:nvPr/>
        </p:nvSpPr>
        <p:spPr bwMode="auto">
          <a:xfrm>
            <a:off x="6965575" y="-1"/>
            <a:ext cx="10829085" cy="46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2" name="Imagen 11"/>
          <p:cNvPicPr/>
          <p:nvPr/>
        </p:nvPicPr>
        <p:blipFill>
          <a:blip r:embed="rId3"/>
          <a:stretch>
            <a:fillRect/>
          </a:stretch>
        </p:blipFill>
        <p:spPr>
          <a:xfrm>
            <a:off x="537049" y="2653851"/>
            <a:ext cx="5431790" cy="2199640"/>
          </a:xfrm>
          <a:prstGeom prst="rect">
            <a:avLst/>
          </a:prstGeom>
        </p:spPr>
      </p:pic>
      <p:graphicFrame>
        <p:nvGraphicFramePr>
          <p:cNvPr id="9" name="Objeto 8"/>
          <p:cNvGraphicFramePr>
            <a:graphicFrameLocks noChangeAspect="1"/>
          </p:cNvGraphicFramePr>
          <p:nvPr>
            <p:extLst>
              <p:ext uri="{D42A27DB-BD31-4B8C-83A1-F6EECF244321}">
                <p14:modId xmlns:p14="http://schemas.microsoft.com/office/powerpoint/2010/main" val="3967334564"/>
              </p:ext>
            </p:extLst>
          </p:nvPr>
        </p:nvGraphicFramePr>
        <p:xfrm>
          <a:off x="6438900" y="1209288"/>
          <a:ext cx="5429250" cy="4200525"/>
        </p:xfrm>
        <a:graphic>
          <a:graphicData uri="http://schemas.openxmlformats.org/presentationml/2006/ole">
            <mc:AlternateContent xmlns:mc="http://schemas.openxmlformats.org/markup-compatibility/2006">
              <mc:Choice xmlns:v="urn:schemas-microsoft-com:vml" Requires="v">
                <p:oleObj spid="_x0000_s21551" name="Visio" r:id="rId4" imgW="7372355" imgH="5705586" progId="Visio.Drawing.15">
                  <p:embed/>
                </p:oleObj>
              </mc:Choice>
              <mc:Fallback>
                <p:oleObj name="Visio" r:id="rId4" imgW="7372355" imgH="5705586"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900" y="1209288"/>
                        <a:ext cx="5429250" cy="420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77263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Diagrama"/>
          <p:cNvGraphicFramePr/>
          <p:nvPr>
            <p:extLst>
              <p:ext uri="{D42A27DB-BD31-4B8C-83A1-F6EECF244321}">
                <p14:modId xmlns:p14="http://schemas.microsoft.com/office/powerpoint/2010/main" val="2628286102"/>
              </p:ext>
            </p:extLst>
          </p:nvPr>
        </p:nvGraphicFramePr>
        <p:xfrm>
          <a:off x="1159099" y="1232471"/>
          <a:ext cx="8757633" cy="5232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1041393" y="158381"/>
            <a:ext cx="8596668" cy="827314"/>
          </a:xfrm>
        </p:spPr>
        <p:txBody>
          <a:bodyPr>
            <a:normAutofit fontScale="90000"/>
          </a:bodyPr>
          <a:lstStyle/>
          <a:p>
            <a:pPr algn="ctr"/>
            <a:r>
              <a:rPr lang="es-EC" dirty="0" smtClean="0"/>
              <a:t>RESPUESTA GENERAL AL RIESGO OPERATIVO</a:t>
            </a:r>
            <a:endParaRPr lang="es-EC" dirty="0"/>
          </a:p>
        </p:txBody>
      </p:sp>
    </p:spTree>
    <p:extLst>
      <p:ext uri="{BB962C8B-B14F-4D97-AF65-F5344CB8AC3E}">
        <p14:creationId xmlns:p14="http://schemas.microsoft.com/office/powerpoint/2010/main" val="114261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6166" y="170688"/>
            <a:ext cx="8596668" cy="1320800"/>
          </a:xfrm>
        </p:spPr>
        <p:txBody>
          <a:bodyPr/>
          <a:lstStyle/>
          <a:p>
            <a:r>
              <a:rPr lang="es-EC" dirty="0" smtClean="0"/>
              <a:t>ANALISIS DEL RIESGO DE CRÉDITO</a:t>
            </a:r>
            <a:endParaRPr lang="es-EC" dirty="0"/>
          </a:p>
        </p:txBody>
      </p:sp>
      <p:sp>
        <p:nvSpPr>
          <p:cNvPr id="4" name="Rectángulo redondeado 3"/>
          <p:cNvSpPr/>
          <p:nvPr/>
        </p:nvSpPr>
        <p:spPr>
          <a:xfrm>
            <a:off x="987552" y="2046470"/>
            <a:ext cx="3786948" cy="859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MÉTODO PROVISIÓN EMPRESA</a:t>
            </a:r>
            <a:endParaRPr lang="es-EC" dirty="0"/>
          </a:p>
        </p:txBody>
      </p:sp>
      <p:sp>
        <p:nvSpPr>
          <p:cNvPr id="5" name="Rectángulo redondeado 4"/>
          <p:cNvSpPr/>
          <p:nvPr/>
        </p:nvSpPr>
        <p:spPr>
          <a:xfrm>
            <a:off x="5797272" y="2044331"/>
            <a:ext cx="3786948" cy="859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MÉTODO DE CÁLCULO DE PÉRDIDA ESPERADA</a:t>
            </a:r>
            <a:endParaRPr lang="es-EC" dirty="0"/>
          </a:p>
        </p:txBody>
      </p:sp>
      <p:sp>
        <p:nvSpPr>
          <p:cNvPr id="3" name="Rectángulo redondeado 2"/>
          <p:cNvSpPr/>
          <p:nvPr/>
        </p:nvSpPr>
        <p:spPr>
          <a:xfrm>
            <a:off x="3814011" y="986589"/>
            <a:ext cx="2911642" cy="5048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PROVISIONES</a:t>
            </a:r>
            <a:endParaRPr lang="es-EC" dirty="0"/>
          </a:p>
        </p:txBody>
      </p:sp>
      <p:pic>
        <p:nvPicPr>
          <p:cNvPr id="13316" name="Picture 4" descr="https://pennyandnana.files.wordpress.com/2012/09/fotolia_22108597_xs-corr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007" y="3369056"/>
            <a:ext cx="3295650" cy="32956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tángulo 5"/>
              <p:cNvSpPr/>
              <p:nvPr/>
            </p:nvSpPr>
            <p:spPr>
              <a:xfrm>
                <a:off x="6466014" y="3369056"/>
                <a:ext cx="276942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C" i="1" smtClean="0">
                              <a:latin typeface="Cambria Math" panose="02040503050406030204" pitchFamily="18" charset="0"/>
                            </a:rPr>
                          </m:ctrlPr>
                        </m:dPr>
                        <m:e>
                          <m:r>
                            <m:rPr>
                              <m:sty m:val="p"/>
                            </m:rPr>
                            <a:rPr lang="es-EC">
                              <a:latin typeface="Cambria Math" panose="02040503050406030204" pitchFamily="18" charset="0"/>
                            </a:rPr>
                            <m:t>P</m:t>
                          </m:r>
                          <m:r>
                            <m:rPr>
                              <m:sty m:val="p"/>
                            </m:rPr>
                            <a:rPr lang="es-EC" i="0">
                              <a:latin typeface="Cambria Math" panose="02040503050406030204" pitchFamily="18" charset="0"/>
                            </a:rPr>
                            <m:t>E</m:t>
                          </m:r>
                          <m:r>
                            <a:rPr lang="es-EC" i="0">
                              <a:latin typeface="Cambria Math" panose="02040503050406030204" pitchFamily="18" charset="0"/>
                            </a:rPr>
                            <m:t>=</m:t>
                          </m:r>
                          <m:r>
                            <m:rPr>
                              <m:sty m:val="p"/>
                            </m:rPr>
                            <a:rPr lang="es-EC" i="0">
                              <a:latin typeface="Cambria Math" panose="02040503050406030204" pitchFamily="18" charset="0"/>
                            </a:rPr>
                            <m:t>E</m:t>
                          </m:r>
                          <m:r>
                            <a:rPr lang="es-EC" i="0">
                              <a:latin typeface="Cambria Math" panose="02040503050406030204" pitchFamily="18" charset="0"/>
                            </a:rPr>
                            <m:t>∗</m:t>
                          </m:r>
                          <m:r>
                            <m:rPr>
                              <m:sty m:val="p"/>
                            </m:rPr>
                            <a:rPr lang="es-EC" i="0">
                              <a:latin typeface="Cambria Math" panose="02040503050406030204" pitchFamily="18" charset="0"/>
                            </a:rPr>
                            <m:t>pi</m:t>
                          </m:r>
                          <m:r>
                            <a:rPr lang="es-EC" i="0">
                              <a:latin typeface="Cambria Math" panose="02040503050406030204" pitchFamily="18" charset="0"/>
                            </a:rPr>
                            <m:t>∗(1−</m:t>
                          </m:r>
                          <m:r>
                            <m:rPr>
                              <m:sty m:val="p"/>
                            </m:rPr>
                            <a:rPr lang="es-EC" i="0">
                              <a:latin typeface="Cambria Math" panose="02040503050406030204" pitchFamily="18" charset="0"/>
                            </a:rPr>
                            <m:t>r</m:t>
                          </m:r>
                        </m:e>
                      </m:d>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6466014" y="3369056"/>
                <a:ext cx="2769425" cy="369332"/>
              </a:xfrm>
              <a:prstGeom prst="rect">
                <a:avLst/>
              </a:prstGeom>
              <a:blipFill rotWithShape="0">
                <a:blip r:embed="rId3"/>
                <a:stretch>
                  <a:fillRect t="-120000" r="-8590" b="-190000"/>
                </a:stretch>
              </a:blipFill>
            </p:spPr>
            <p:txBody>
              <a:bodyPr/>
              <a:lstStyle/>
              <a:p>
                <a:r>
                  <a:rPr lang="es-EC">
                    <a:noFill/>
                  </a:rPr>
                  <a:t> </a:t>
                </a:r>
              </a:p>
            </p:txBody>
          </p:sp>
        </mc:Fallback>
      </mc:AlternateContent>
    </p:spTree>
    <p:extLst>
      <p:ext uri="{BB962C8B-B14F-4D97-AF65-F5344CB8AC3E}">
        <p14:creationId xmlns:p14="http://schemas.microsoft.com/office/powerpoint/2010/main" val="2170367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0959" y="312482"/>
            <a:ext cx="8596668" cy="1185296"/>
          </a:xfrm>
        </p:spPr>
        <p:txBody>
          <a:bodyPr>
            <a:normAutofit/>
          </a:bodyPr>
          <a:lstStyle/>
          <a:p>
            <a:pPr algn="ctr"/>
            <a:r>
              <a:rPr lang="es-EC" sz="3200" dirty="0" smtClean="0"/>
              <a:t>METODO DE PERDIDA ESPERADA</a:t>
            </a:r>
            <a:br>
              <a:rPr lang="es-EC" sz="3200" dirty="0" smtClean="0"/>
            </a:br>
            <a:r>
              <a:rPr lang="es-EC" sz="2800" dirty="0" smtClean="0"/>
              <a:t>CÁLCULO DE LA EXPOSICIÓN AL RIESGO</a:t>
            </a:r>
            <a:endParaRPr lang="es-EC" sz="3200" dirty="0"/>
          </a:p>
        </p:txBody>
      </p:sp>
      <p:sp>
        <p:nvSpPr>
          <p:cNvPr id="4" name="Rectángulo redondeado 3"/>
          <p:cNvSpPr/>
          <p:nvPr/>
        </p:nvSpPr>
        <p:spPr>
          <a:xfrm>
            <a:off x="634142" y="1919726"/>
            <a:ext cx="1526667" cy="694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Reporte de vencimientos por cliente</a:t>
            </a:r>
            <a:endParaRPr lang="es-EC" sz="1200" dirty="0"/>
          </a:p>
        </p:txBody>
      </p:sp>
      <p:sp>
        <p:nvSpPr>
          <p:cNvPr id="5" name="Rectángulo redondeado 4"/>
          <p:cNvSpPr/>
          <p:nvPr/>
        </p:nvSpPr>
        <p:spPr>
          <a:xfrm>
            <a:off x="4946242" y="1786419"/>
            <a:ext cx="1526667" cy="9615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Evaluación Mensual de Clientes que demoraron sus Pagos.</a:t>
            </a:r>
            <a:endParaRPr lang="es-EC" sz="1200" dirty="0"/>
          </a:p>
        </p:txBody>
      </p:sp>
      <p:sp>
        <p:nvSpPr>
          <p:cNvPr id="6" name="Rectángulo redondeado 5"/>
          <p:cNvSpPr/>
          <p:nvPr/>
        </p:nvSpPr>
        <p:spPr>
          <a:xfrm>
            <a:off x="9226755" y="1919726"/>
            <a:ext cx="1526667" cy="694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Determinación de Exposición Al riesgo</a:t>
            </a:r>
            <a:endParaRPr lang="es-EC" sz="1200" dirty="0"/>
          </a:p>
        </p:txBody>
      </p:sp>
      <p:cxnSp>
        <p:nvCxnSpPr>
          <p:cNvPr id="8" name="Conector recto de flecha 7"/>
          <p:cNvCxnSpPr>
            <a:stCxn id="4" idx="3"/>
            <a:endCxn id="5" idx="1"/>
          </p:cNvCxnSpPr>
          <p:nvPr/>
        </p:nvCxnSpPr>
        <p:spPr>
          <a:xfrm>
            <a:off x="2160809" y="2267198"/>
            <a:ext cx="27854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a:stCxn id="5" idx="3"/>
            <a:endCxn id="6" idx="1"/>
          </p:cNvCxnSpPr>
          <p:nvPr/>
        </p:nvCxnSpPr>
        <p:spPr>
          <a:xfrm>
            <a:off x="6472909" y="2267198"/>
            <a:ext cx="27538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Imagen 10"/>
          <p:cNvPicPr>
            <a:picLocks noChangeAspect="1"/>
          </p:cNvPicPr>
          <p:nvPr/>
        </p:nvPicPr>
        <p:blipFill>
          <a:blip r:embed="rId2"/>
          <a:stretch>
            <a:fillRect/>
          </a:stretch>
        </p:blipFill>
        <p:spPr>
          <a:xfrm>
            <a:off x="449699" y="3212232"/>
            <a:ext cx="933384" cy="1370481"/>
          </a:xfrm>
          <a:prstGeom prst="rect">
            <a:avLst/>
          </a:prstGeom>
        </p:spPr>
      </p:pic>
      <p:pic>
        <p:nvPicPr>
          <p:cNvPr id="12" name="Imagen 11"/>
          <p:cNvPicPr>
            <a:picLocks noChangeAspect="1"/>
          </p:cNvPicPr>
          <p:nvPr/>
        </p:nvPicPr>
        <p:blipFill>
          <a:blip r:embed="rId3"/>
          <a:stretch>
            <a:fillRect/>
          </a:stretch>
        </p:blipFill>
        <p:spPr>
          <a:xfrm>
            <a:off x="1107594" y="3128688"/>
            <a:ext cx="672966" cy="1454025"/>
          </a:xfrm>
          <a:prstGeom prst="rect">
            <a:avLst/>
          </a:prstGeom>
        </p:spPr>
      </p:pic>
      <p:pic>
        <p:nvPicPr>
          <p:cNvPr id="13" name="Imagen 12"/>
          <p:cNvPicPr>
            <a:picLocks noChangeAspect="1"/>
          </p:cNvPicPr>
          <p:nvPr/>
        </p:nvPicPr>
        <p:blipFill>
          <a:blip r:embed="rId4"/>
          <a:stretch>
            <a:fillRect/>
          </a:stretch>
        </p:blipFill>
        <p:spPr>
          <a:xfrm>
            <a:off x="1780560" y="3113138"/>
            <a:ext cx="766899" cy="1469575"/>
          </a:xfrm>
          <a:prstGeom prst="rect">
            <a:avLst/>
          </a:prstGeom>
        </p:spPr>
      </p:pic>
      <p:pic>
        <p:nvPicPr>
          <p:cNvPr id="14" name="Imagen 13"/>
          <p:cNvPicPr>
            <a:picLocks noChangeAspect="1"/>
          </p:cNvPicPr>
          <p:nvPr/>
        </p:nvPicPr>
        <p:blipFill>
          <a:blip r:embed="rId5"/>
          <a:stretch>
            <a:fillRect/>
          </a:stretch>
        </p:blipFill>
        <p:spPr>
          <a:xfrm>
            <a:off x="2377966" y="3113138"/>
            <a:ext cx="574541" cy="1469575"/>
          </a:xfrm>
          <a:prstGeom prst="rect">
            <a:avLst/>
          </a:prstGeom>
        </p:spPr>
      </p:pic>
      <p:pic>
        <p:nvPicPr>
          <p:cNvPr id="15" name="Imagen 14"/>
          <p:cNvPicPr>
            <a:picLocks noChangeAspect="1"/>
          </p:cNvPicPr>
          <p:nvPr/>
        </p:nvPicPr>
        <p:blipFill>
          <a:blip r:embed="rId6"/>
          <a:stretch>
            <a:fillRect/>
          </a:stretch>
        </p:blipFill>
        <p:spPr>
          <a:xfrm>
            <a:off x="618886" y="4666257"/>
            <a:ext cx="2046350" cy="709895"/>
          </a:xfrm>
          <a:prstGeom prst="rect">
            <a:avLst/>
          </a:prstGeom>
        </p:spPr>
      </p:pic>
      <p:pic>
        <p:nvPicPr>
          <p:cNvPr id="25" name="Imagen 24"/>
          <p:cNvPicPr>
            <a:picLocks noChangeAspect="1"/>
          </p:cNvPicPr>
          <p:nvPr/>
        </p:nvPicPr>
        <p:blipFill>
          <a:blip r:embed="rId7"/>
          <a:stretch>
            <a:fillRect/>
          </a:stretch>
        </p:blipFill>
        <p:spPr>
          <a:xfrm>
            <a:off x="3908095" y="3414853"/>
            <a:ext cx="1632583" cy="1688366"/>
          </a:xfrm>
          <a:prstGeom prst="rect">
            <a:avLst/>
          </a:prstGeom>
        </p:spPr>
      </p:pic>
      <p:pic>
        <p:nvPicPr>
          <p:cNvPr id="26" name="Imagen 25"/>
          <p:cNvPicPr>
            <a:picLocks noChangeAspect="1"/>
          </p:cNvPicPr>
          <p:nvPr/>
        </p:nvPicPr>
        <p:blipFill>
          <a:blip r:embed="rId7"/>
          <a:stretch>
            <a:fillRect/>
          </a:stretch>
        </p:blipFill>
        <p:spPr>
          <a:xfrm>
            <a:off x="4108059" y="3452164"/>
            <a:ext cx="1632583" cy="1688366"/>
          </a:xfrm>
          <a:prstGeom prst="rect">
            <a:avLst/>
          </a:prstGeom>
        </p:spPr>
      </p:pic>
      <p:pic>
        <p:nvPicPr>
          <p:cNvPr id="27" name="Imagen 26"/>
          <p:cNvPicPr>
            <a:picLocks noChangeAspect="1"/>
          </p:cNvPicPr>
          <p:nvPr/>
        </p:nvPicPr>
        <p:blipFill>
          <a:blip r:embed="rId7"/>
          <a:stretch>
            <a:fillRect/>
          </a:stretch>
        </p:blipFill>
        <p:spPr>
          <a:xfrm>
            <a:off x="4283997" y="3489475"/>
            <a:ext cx="1632583" cy="1688366"/>
          </a:xfrm>
          <a:prstGeom prst="rect">
            <a:avLst/>
          </a:prstGeom>
        </p:spPr>
      </p:pic>
      <p:pic>
        <p:nvPicPr>
          <p:cNvPr id="28" name="Imagen 27"/>
          <p:cNvPicPr>
            <a:picLocks noChangeAspect="1"/>
          </p:cNvPicPr>
          <p:nvPr/>
        </p:nvPicPr>
        <p:blipFill>
          <a:blip r:embed="rId7"/>
          <a:stretch>
            <a:fillRect/>
          </a:stretch>
        </p:blipFill>
        <p:spPr>
          <a:xfrm>
            <a:off x="4505536" y="3517475"/>
            <a:ext cx="1632583" cy="1688366"/>
          </a:xfrm>
          <a:prstGeom prst="rect">
            <a:avLst/>
          </a:prstGeom>
        </p:spPr>
      </p:pic>
      <p:pic>
        <p:nvPicPr>
          <p:cNvPr id="29" name="Imagen 28"/>
          <p:cNvPicPr>
            <a:picLocks noChangeAspect="1"/>
          </p:cNvPicPr>
          <p:nvPr/>
        </p:nvPicPr>
        <p:blipFill>
          <a:blip r:embed="rId7"/>
          <a:stretch>
            <a:fillRect/>
          </a:stretch>
        </p:blipFill>
        <p:spPr>
          <a:xfrm>
            <a:off x="4706627" y="3561524"/>
            <a:ext cx="1632583" cy="1688366"/>
          </a:xfrm>
          <a:prstGeom prst="rect">
            <a:avLst/>
          </a:prstGeom>
        </p:spPr>
      </p:pic>
      <p:pic>
        <p:nvPicPr>
          <p:cNvPr id="30" name="Imagen 29"/>
          <p:cNvPicPr>
            <a:picLocks noChangeAspect="1"/>
          </p:cNvPicPr>
          <p:nvPr/>
        </p:nvPicPr>
        <p:blipFill>
          <a:blip r:embed="rId7"/>
          <a:stretch>
            <a:fillRect/>
          </a:stretch>
        </p:blipFill>
        <p:spPr>
          <a:xfrm>
            <a:off x="4889368" y="3626835"/>
            <a:ext cx="1632583" cy="1688366"/>
          </a:xfrm>
          <a:prstGeom prst="rect">
            <a:avLst/>
          </a:prstGeom>
        </p:spPr>
      </p:pic>
      <p:pic>
        <p:nvPicPr>
          <p:cNvPr id="31" name="Imagen 30"/>
          <p:cNvPicPr>
            <a:picLocks noChangeAspect="1"/>
          </p:cNvPicPr>
          <p:nvPr/>
        </p:nvPicPr>
        <p:blipFill>
          <a:blip r:embed="rId7"/>
          <a:stretch>
            <a:fillRect/>
          </a:stretch>
        </p:blipFill>
        <p:spPr>
          <a:xfrm>
            <a:off x="5065051" y="3692146"/>
            <a:ext cx="1632583" cy="1688366"/>
          </a:xfrm>
          <a:prstGeom prst="rect">
            <a:avLst/>
          </a:prstGeom>
        </p:spPr>
      </p:pic>
      <p:pic>
        <p:nvPicPr>
          <p:cNvPr id="32" name="Imagen 31"/>
          <p:cNvPicPr>
            <a:picLocks noChangeAspect="1"/>
          </p:cNvPicPr>
          <p:nvPr/>
        </p:nvPicPr>
        <p:blipFill>
          <a:blip r:embed="rId7"/>
          <a:stretch>
            <a:fillRect/>
          </a:stretch>
        </p:blipFill>
        <p:spPr>
          <a:xfrm>
            <a:off x="5253002" y="3728181"/>
            <a:ext cx="1632583" cy="1688366"/>
          </a:xfrm>
          <a:prstGeom prst="rect">
            <a:avLst/>
          </a:prstGeom>
        </p:spPr>
      </p:pic>
      <p:pic>
        <p:nvPicPr>
          <p:cNvPr id="33" name="Imagen 32"/>
          <p:cNvPicPr>
            <a:picLocks noChangeAspect="1"/>
          </p:cNvPicPr>
          <p:nvPr/>
        </p:nvPicPr>
        <p:blipFill>
          <a:blip r:embed="rId7"/>
          <a:stretch>
            <a:fillRect/>
          </a:stretch>
        </p:blipFill>
        <p:spPr>
          <a:xfrm>
            <a:off x="5424261" y="3764216"/>
            <a:ext cx="1632583" cy="1688366"/>
          </a:xfrm>
          <a:prstGeom prst="rect">
            <a:avLst/>
          </a:prstGeom>
        </p:spPr>
      </p:pic>
      <p:pic>
        <p:nvPicPr>
          <p:cNvPr id="34" name="Imagen 33"/>
          <p:cNvPicPr>
            <a:picLocks noChangeAspect="1"/>
          </p:cNvPicPr>
          <p:nvPr/>
        </p:nvPicPr>
        <p:blipFill>
          <a:blip r:embed="rId7"/>
          <a:stretch>
            <a:fillRect/>
          </a:stretch>
        </p:blipFill>
        <p:spPr>
          <a:xfrm>
            <a:off x="5640695" y="3746199"/>
            <a:ext cx="1632583" cy="1688366"/>
          </a:xfrm>
          <a:prstGeom prst="rect">
            <a:avLst/>
          </a:prstGeom>
        </p:spPr>
      </p:pic>
      <p:pic>
        <p:nvPicPr>
          <p:cNvPr id="35" name="Imagen 34"/>
          <p:cNvPicPr>
            <a:picLocks noChangeAspect="1"/>
          </p:cNvPicPr>
          <p:nvPr/>
        </p:nvPicPr>
        <p:blipFill>
          <a:blip r:embed="rId7"/>
          <a:stretch>
            <a:fillRect/>
          </a:stretch>
        </p:blipFill>
        <p:spPr>
          <a:xfrm>
            <a:off x="5834719" y="3772745"/>
            <a:ext cx="1632583" cy="1688366"/>
          </a:xfrm>
          <a:prstGeom prst="rect">
            <a:avLst/>
          </a:prstGeom>
        </p:spPr>
      </p:pic>
      <p:pic>
        <p:nvPicPr>
          <p:cNvPr id="36" name="Imagen 35"/>
          <p:cNvPicPr>
            <a:picLocks noChangeAspect="1"/>
          </p:cNvPicPr>
          <p:nvPr/>
        </p:nvPicPr>
        <p:blipFill>
          <a:blip r:embed="rId7"/>
          <a:stretch>
            <a:fillRect/>
          </a:stretch>
        </p:blipFill>
        <p:spPr>
          <a:xfrm>
            <a:off x="6052601" y="3853344"/>
            <a:ext cx="1632583" cy="1688366"/>
          </a:xfrm>
          <a:prstGeom prst="rect">
            <a:avLst/>
          </a:prstGeom>
        </p:spPr>
      </p:pic>
      <p:pic>
        <p:nvPicPr>
          <p:cNvPr id="37" name="Imagen 36"/>
          <p:cNvPicPr>
            <a:picLocks noChangeAspect="1"/>
          </p:cNvPicPr>
          <p:nvPr/>
        </p:nvPicPr>
        <p:blipFill>
          <a:blip r:embed="rId8"/>
          <a:stretch>
            <a:fillRect/>
          </a:stretch>
        </p:blipFill>
        <p:spPr>
          <a:xfrm>
            <a:off x="8163814" y="3865772"/>
            <a:ext cx="3429437" cy="1382273"/>
          </a:xfrm>
          <a:prstGeom prst="rect">
            <a:avLst/>
          </a:prstGeom>
        </p:spPr>
      </p:pic>
    </p:spTree>
    <p:extLst>
      <p:ext uri="{BB962C8B-B14F-4D97-AF65-F5344CB8AC3E}">
        <p14:creationId xmlns:p14="http://schemas.microsoft.com/office/powerpoint/2010/main" val="3821549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677334" y="1709540"/>
            <a:ext cx="1526667" cy="694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Reporte de vencimientos por cliente</a:t>
            </a:r>
            <a:endParaRPr lang="es-EC" sz="1200" dirty="0"/>
          </a:p>
        </p:txBody>
      </p:sp>
      <p:sp>
        <p:nvSpPr>
          <p:cNvPr id="5" name="Rectángulo redondeado 4"/>
          <p:cNvSpPr/>
          <p:nvPr/>
        </p:nvSpPr>
        <p:spPr>
          <a:xfrm>
            <a:off x="3627798" y="1709540"/>
            <a:ext cx="1526667" cy="694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Promedio ponderado de días vencidos</a:t>
            </a:r>
            <a:endParaRPr lang="es-EC" sz="1200" dirty="0"/>
          </a:p>
        </p:txBody>
      </p:sp>
      <p:sp>
        <p:nvSpPr>
          <p:cNvPr id="6" name="Rectángulo redondeado 5"/>
          <p:cNvSpPr/>
          <p:nvPr/>
        </p:nvSpPr>
        <p:spPr>
          <a:xfrm>
            <a:off x="6578262" y="1709540"/>
            <a:ext cx="1526667" cy="694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Elaboración de Cuadro estado de Mora de Clientes</a:t>
            </a:r>
            <a:endParaRPr lang="es-EC" sz="1200" dirty="0"/>
          </a:p>
        </p:txBody>
      </p:sp>
      <p:sp>
        <p:nvSpPr>
          <p:cNvPr id="7" name="Rectángulo redondeado 6"/>
          <p:cNvSpPr/>
          <p:nvPr/>
        </p:nvSpPr>
        <p:spPr>
          <a:xfrm>
            <a:off x="9528726" y="1709540"/>
            <a:ext cx="1526667" cy="6949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Elaboración de Matrices de Transición Anual</a:t>
            </a:r>
            <a:endParaRPr lang="es-EC" sz="1200" dirty="0"/>
          </a:p>
        </p:txBody>
      </p:sp>
      <p:pic>
        <p:nvPicPr>
          <p:cNvPr id="8" name="Imagen 7"/>
          <p:cNvPicPr/>
          <p:nvPr/>
        </p:nvPicPr>
        <p:blipFill>
          <a:blip r:embed="rId2" cstate="print">
            <a:extLst>
              <a:ext uri="{28A0092B-C50C-407E-A947-70E740481C1C}">
                <a14:useLocalDpi xmlns:a14="http://schemas.microsoft.com/office/drawing/2010/main" val="0"/>
              </a:ext>
            </a:extLst>
          </a:blip>
          <a:stretch>
            <a:fillRect/>
          </a:stretch>
        </p:blipFill>
        <p:spPr>
          <a:xfrm>
            <a:off x="677334" y="5312078"/>
            <a:ext cx="6965061" cy="1374711"/>
          </a:xfrm>
          <a:prstGeom prst="rect">
            <a:avLst/>
          </a:prstGeom>
        </p:spPr>
      </p:pic>
      <p:cxnSp>
        <p:nvCxnSpPr>
          <p:cNvPr id="11" name="Conector recto de flecha 10"/>
          <p:cNvCxnSpPr>
            <a:stCxn id="4" idx="3"/>
            <a:endCxn id="5" idx="1"/>
          </p:cNvCxnSpPr>
          <p:nvPr/>
        </p:nvCxnSpPr>
        <p:spPr>
          <a:xfrm>
            <a:off x="2204001" y="2057012"/>
            <a:ext cx="14237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a:endCxn id="6" idx="1"/>
          </p:cNvCxnSpPr>
          <p:nvPr/>
        </p:nvCxnSpPr>
        <p:spPr>
          <a:xfrm>
            <a:off x="5154465" y="2057012"/>
            <a:ext cx="14237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stCxn id="6" idx="3"/>
            <a:endCxn id="7" idx="1"/>
          </p:cNvCxnSpPr>
          <p:nvPr/>
        </p:nvCxnSpPr>
        <p:spPr>
          <a:xfrm>
            <a:off x="8104929" y="2057012"/>
            <a:ext cx="14237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Tabla 15"/>
          <p:cNvGraphicFramePr>
            <a:graphicFrameLocks noGrp="1"/>
          </p:cNvGraphicFramePr>
          <p:nvPr>
            <p:extLst>
              <p:ext uri="{D42A27DB-BD31-4B8C-83A1-F6EECF244321}">
                <p14:modId xmlns:p14="http://schemas.microsoft.com/office/powerpoint/2010/main" val="3484779187"/>
              </p:ext>
            </p:extLst>
          </p:nvPr>
        </p:nvGraphicFramePr>
        <p:xfrm>
          <a:off x="8316359" y="5312078"/>
          <a:ext cx="3303111" cy="1311275"/>
        </p:xfrm>
        <a:graphic>
          <a:graphicData uri="http://schemas.openxmlformats.org/drawingml/2006/table">
            <a:tbl>
              <a:tblPr firstRow="1" firstCol="1" bandRow="1">
                <a:tableStyleId>{5C22544A-7EE6-4342-B048-85BDC9FD1C3A}</a:tableStyleId>
              </a:tblPr>
              <a:tblGrid>
                <a:gridCol w="1778598"/>
                <a:gridCol w="1524513"/>
              </a:tblGrid>
              <a:tr h="190500">
                <a:tc>
                  <a:txBody>
                    <a:bodyPr/>
                    <a:lstStyle/>
                    <a:p>
                      <a:pPr>
                        <a:lnSpc>
                          <a:spcPct val="107000"/>
                        </a:lnSpc>
                        <a:spcAft>
                          <a:spcPts val="0"/>
                        </a:spcAft>
                      </a:pPr>
                      <a:r>
                        <a:rPr lang="es-EC" sz="1200" dirty="0" smtClean="0">
                          <a:effectLst/>
                        </a:rPr>
                        <a:t>Estado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Probabilidad de Incumplimiento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nSpc>
                          <a:spcPct val="107000"/>
                        </a:lnSpc>
                        <a:spcAft>
                          <a:spcPts val="0"/>
                        </a:spcAft>
                      </a:pPr>
                      <a:r>
                        <a:rPr lang="es-EC" sz="1100">
                          <a:effectLst/>
                        </a:rPr>
                        <a:t>Al día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0.85%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nSpc>
                          <a:spcPct val="107000"/>
                        </a:lnSpc>
                        <a:spcAft>
                          <a:spcPts val="0"/>
                        </a:spcAft>
                      </a:pPr>
                      <a:r>
                        <a:rPr lang="es-EC" sz="1100">
                          <a:effectLst/>
                        </a:rPr>
                        <a:t>1- 30 días vencidos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nSpc>
                          <a:spcPct val="107000"/>
                        </a:lnSpc>
                        <a:spcAft>
                          <a:spcPts val="0"/>
                        </a:spcAft>
                      </a:pPr>
                      <a:r>
                        <a:rPr lang="es-EC" sz="1100">
                          <a:effectLst/>
                        </a:rPr>
                        <a:t>31- 60 días vencidos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3.68%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nSpc>
                          <a:spcPct val="107000"/>
                        </a:lnSpc>
                        <a:spcAft>
                          <a:spcPts val="0"/>
                        </a:spcAft>
                      </a:pPr>
                      <a:r>
                        <a:rPr lang="es-EC" sz="1100">
                          <a:effectLst/>
                        </a:rPr>
                        <a:t>61- 90 Días Vencidos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5.92%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nSpc>
                          <a:spcPct val="107000"/>
                        </a:lnSpc>
                        <a:spcAft>
                          <a:spcPts val="0"/>
                        </a:spcAft>
                      </a:pPr>
                      <a:r>
                        <a:rPr lang="es-EC" sz="1100" dirty="0">
                          <a:effectLst/>
                        </a:rPr>
                        <a:t>91- 180 Días Vencidos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dirty="0">
                          <a:effectLst/>
                        </a:rPr>
                        <a:t>7.47%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3" name="Imagen 2"/>
          <p:cNvPicPr>
            <a:picLocks noChangeAspect="1"/>
          </p:cNvPicPr>
          <p:nvPr/>
        </p:nvPicPr>
        <p:blipFill>
          <a:blip r:embed="rId3"/>
          <a:stretch>
            <a:fillRect/>
          </a:stretch>
        </p:blipFill>
        <p:spPr>
          <a:xfrm>
            <a:off x="109806" y="2571665"/>
            <a:ext cx="933384" cy="1370481"/>
          </a:xfrm>
          <a:prstGeom prst="rect">
            <a:avLst/>
          </a:prstGeom>
        </p:spPr>
      </p:pic>
      <p:pic>
        <p:nvPicPr>
          <p:cNvPr id="9" name="Imagen 8"/>
          <p:cNvPicPr>
            <a:picLocks noChangeAspect="1"/>
          </p:cNvPicPr>
          <p:nvPr/>
        </p:nvPicPr>
        <p:blipFill>
          <a:blip r:embed="rId4"/>
          <a:stretch>
            <a:fillRect/>
          </a:stretch>
        </p:blipFill>
        <p:spPr>
          <a:xfrm>
            <a:off x="767701" y="2488121"/>
            <a:ext cx="672966" cy="1454025"/>
          </a:xfrm>
          <a:prstGeom prst="rect">
            <a:avLst/>
          </a:prstGeom>
        </p:spPr>
      </p:pic>
      <p:pic>
        <p:nvPicPr>
          <p:cNvPr id="10" name="Imagen 9"/>
          <p:cNvPicPr>
            <a:picLocks noChangeAspect="1"/>
          </p:cNvPicPr>
          <p:nvPr/>
        </p:nvPicPr>
        <p:blipFill>
          <a:blip r:embed="rId5"/>
          <a:stretch>
            <a:fillRect/>
          </a:stretch>
        </p:blipFill>
        <p:spPr>
          <a:xfrm>
            <a:off x="1440667" y="2472571"/>
            <a:ext cx="766899" cy="1469575"/>
          </a:xfrm>
          <a:prstGeom prst="rect">
            <a:avLst/>
          </a:prstGeom>
        </p:spPr>
      </p:pic>
      <p:pic>
        <p:nvPicPr>
          <p:cNvPr id="12" name="Imagen 11"/>
          <p:cNvPicPr>
            <a:picLocks noChangeAspect="1"/>
          </p:cNvPicPr>
          <p:nvPr/>
        </p:nvPicPr>
        <p:blipFill>
          <a:blip r:embed="rId6"/>
          <a:stretch>
            <a:fillRect/>
          </a:stretch>
        </p:blipFill>
        <p:spPr>
          <a:xfrm>
            <a:off x="2038073" y="2472571"/>
            <a:ext cx="574541" cy="1469575"/>
          </a:xfrm>
          <a:prstGeom prst="rect">
            <a:avLst/>
          </a:prstGeom>
        </p:spPr>
      </p:pic>
      <p:pic>
        <p:nvPicPr>
          <p:cNvPr id="17" name="Imagen 16"/>
          <p:cNvPicPr>
            <a:picLocks noChangeAspect="1"/>
          </p:cNvPicPr>
          <p:nvPr/>
        </p:nvPicPr>
        <p:blipFill>
          <a:blip r:embed="rId7"/>
          <a:stretch>
            <a:fillRect/>
          </a:stretch>
        </p:blipFill>
        <p:spPr>
          <a:xfrm>
            <a:off x="278993" y="4025690"/>
            <a:ext cx="2046350" cy="709895"/>
          </a:xfrm>
          <a:prstGeom prst="rect">
            <a:avLst/>
          </a:prstGeom>
        </p:spPr>
      </p:pic>
      <p:pic>
        <p:nvPicPr>
          <p:cNvPr id="18" name="Imagen 17"/>
          <p:cNvPicPr>
            <a:picLocks noChangeAspect="1"/>
          </p:cNvPicPr>
          <p:nvPr/>
        </p:nvPicPr>
        <p:blipFill>
          <a:blip r:embed="rId8"/>
          <a:stretch>
            <a:fillRect/>
          </a:stretch>
        </p:blipFill>
        <p:spPr>
          <a:xfrm>
            <a:off x="3292654" y="2947570"/>
            <a:ext cx="2196953" cy="953458"/>
          </a:xfrm>
          <a:prstGeom prst="rect">
            <a:avLst/>
          </a:prstGeom>
        </p:spPr>
      </p:pic>
      <p:pic>
        <p:nvPicPr>
          <p:cNvPr id="20" name="Imagen 19"/>
          <p:cNvPicPr>
            <a:picLocks noChangeAspect="1"/>
          </p:cNvPicPr>
          <p:nvPr/>
        </p:nvPicPr>
        <p:blipFill>
          <a:blip r:embed="rId9"/>
          <a:stretch>
            <a:fillRect/>
          </a:stretch>
        </p:blipFill>
        <p:spPr>
          <a:xfrm>
            <a:off x="8815979" y="2563458"/>
            <a:ext cx="1320462" cy="2273295"/>
          </a:xfrm>
          <a:prstGeom prst="rect">
            <a:avLst/>
          </a:prstGeom>
        </p:spPr>
      </p:pic>
      <p:pic>
        <p:nvPicPr>
          <p:cNvPr id="21" name="Imagen 20"/>
          <p:cNvPicPr>
            <a:picLocks noChangeAspect="1"/>
          </p:cNvPicPr>
          <p:nvPr/>
        </p:nvPicPr>
        <p:blipFill>
          <a:blip r:embed="rId9"/>
          <a:stretch>
            <a:fillRect/>
          </a:stretch>
        </p:blipFill>
        <p:spPr>
          <a:xfrm>
            <a:off x="8976638" y="2563457"/>
            <a:ext cx="1320462" cy="2273295"/>
          </a:xfrm>
          <a:prstGeom prst="rect">
            <a:avLst/>
          </a:prstGeom>
        </p:spPr>
      </p:pic>
      <p:pic>
        <p:nvPicPr>
          <p:cNvPr id="22" name="Imagen 21"/>
          <p:cNvPicPr>
            <a:picLocks noChangeAspect="1"/>
          </p:cNvPicPr>
          <p:nvPr/>
        </p:nvPicPr>
        <p:blipFill>
          <a:blip r:embed="rId9"/>
          <a:stretch>
            <a:fillRect/>
          </a:stretch>
        </p:blipFill>
        <p:spPr>
          <a:xfrm>
            <a:off x="9172947" y="2569477"/>
            <a:ext cx="1320462" cy="2273295"/>
          </a:xfrm>
          <a:prstGeom prst="rect">
            <a:avLst/>
          </a:prstGeom>
        </p:spPr>
      </p:pic>
      <p:pic>
        <p:nvPicPr>
          <p:cNvPr id="23" name="Imagen 22"/>
          <p:cNvPicPr>
            <a:picLocks noChangeAspect="1"/>
          </p:cNvPicPr>
          <p:nvPr/>
        </p:nvPicPr>
        <p:blipFill>
          <a:blip r:embed="rId9"/>
          <a:stretch>
            <a:fillRect/>
          </a:stretch>
        </p:blipFill>
        <p:spPr>
          <a:xfrm>
            <a:off x="9335235" y="2560785"/>
            <a:ext cx="1320462" cy="2273295"/>
          </a:xfrm>
          <a:prstGeom prst="rect">
            <a:avLst/>
          </a:prstGeom>
        </p:spPr>
      </p:pic>
      <p:pic>
        <p:nvPicPr>
          <p:cNvPr id="24" name="Imagen 23"/>
          <p:cNvPicPr>
            <a:picLocks noChangeAspect="1"/>
          </p:cNvPicPr>
          <p:nvPr/>
        </p:nvPicPr>
        <p:blipFill>
          <a:blip r:embed="rId9"/>
          <a:stretch>
            <a:fillRect/>
          </a:stretch>
        </p:blipFill>
        <p:spPr>
          <a:xfrm>
            <a:off x="9514829" y="2560784"/>
            <a:ext cx="1320462" cy="2273295"/>
          </a:xfrm>
          <a:prstGeom prst="rect">
            <a:avLst/>
          </a:prstGeom>
        </p:spPr>
      </p:pic>
      <p:pic>
        <p:nvPicPr>
          <p:cNvPr id="25" name="Imagen 24"/>
          <p:cNvPicPr>
            <a:picLocks noChangeAspect="1"/>
          </p:cNvPicPr>
          <p:nvPr/>
        </p:nvPicPr>
        <p:blipFill>
          <a:blip r:embed="rId9"/>
          <a:stretch>
            <a:fillRect/>
          </a:stretch>
        </p:blipFill>
        <p:spPr>
          <a:xfrm>
            <a:off x="9668331" y="2552092"/>
            <a:ext cx="1320462" cy="2273295"/>
          </a:xfrm>
          <a:prstGeom prst="rect">
            <a:avLst/>
          </a:prstGeom>
        </p:spPr>
      </p:pic>
      <p:pic>
        <p:nvPicPr>
          <p:cNvPr id="26" name="Imagen 25"/>
          <p:cNvPicPr>
            <a:picLocks noChangeAspect="1"/>
          </p:cNvPicPr>
          <p:nvPr/>
        </p:nvPicPr>
        <p:blipFill>
          <a:blip r:embed="rId9"/>
          <a:stretch>
            <a:fillRect/>
          </a:stretch>
        </p:blipFill>
        <p:spPr>
          <a:xfrm>
            <a:off x="9821833" y="2544523"/>
            <a:ext cx="1320462" cy="2273295"/>
          </a:xfrm>
          <a:prstGeom prst="rect">
            <a:avLst/>
          </a:prstGeom>
        </p:spPr>
      </p:pic>
      <p:pic>
        <p:nvPicPr>
          <p:cNvPr id="27" name="Imagen 26"/>
          <p:cNvPicPr>
            <a:picLocks noChangeAspect="1"/>
          </p:cNvPicPr>
          <p:nvPr/>
        </p:nvPicPr>
        <p:blipFill>
          <a:blip r:embed="rId10"/>
          <a:stretch>
            <a:fillRect/>
          </a:stretch>
        </p:blipFill>
        <p:spPr>
          <a:xfrm>
            <a:off x="10046704" y="2504387"/>
            <a:ext cx="1666875" cy="2403473"/>
          </a:xfrm>
          <a:prstGeom prst="rect">
            <a:avLst/>
          </a:prstGeom>
        </p:spPr>
      </p:pic>
      <p:pic>
        <p:nvPicPr>
          <p:cNvPr id="28" name="Imagen 27"/>
          <p:cNvPicPr>
            <a:picLocks noChangeAspect="1"/>
          </p:cNvPicPr>
          <p:nvPr/>
        </p:nvPicPr>
        <p:blipFill>
          <a:blip r:embed="rId11"/>
          <a:stretch>
            <a:fillRect/>
          </a:stretch>
        </p:blipFill>
        <p:spPr>
          <a:xfrm>
            <a:off x="5876340" y="2593547"/>
            <a:ext cx="2643658" cy="1095192"/>
          </a:xfrm>
          <a:prstGeom prst="rect">
            <a:avLst/>
          </a:prstGeom>
        </p:spPr>
      </p:pic>
      <p:pic>
        <p:nvPicPr>
          <p:cNvPr id="29" name="Imagen 28"/>
          <p:cNvPicPr>
            <a:picLocks noChangeAspect="1"/>
          </p:cNvPicPr>
          <p:nvPr/>
        </p:nvPicPr>
        <p:blipFill>
          <a:blip r:embed="rId11"/>
          <a:stretch>
            <a:fillRect/>
          </a:stretch>
        </p:blipFill>
        <p:spPr>
          <a:xfrm>
            <a:off x="5899796" y="2876703"/>
            <a:ext cx="2643658" cy="1095192"/>
          </a:xfrm>
          <a:prstGeom prst="rect">
            <a:avLst/>
          </a:prstGeom>
        </p:spPr>
      </p:pic>
      <p:pic>
        <p:nvPicPr>
          <p:cNvPr id="30" name="Imagen 29"/>
          <p:cNvPicPr>
            <a:picLocks noChangeAspect="1"/>
          </p:cNvPicPr>
          <p:nvPr/>
        </p:nvPicPr>
        <p:blipFill>
          <a:blip r:embed="rId11"/>
          <a:stretch>
            <a:fillRect/>
          </a:stretch>
        </p:blipFill>
        <p:spPr>
          <a:xfrm>
            <a:off x="5882889" y="3200255"/>
            <a:ext cx="2643658" cy="1095192"/>
          </a:xfrm>
          <a:prstGeom prst="rect">
            <a:avLst/>
          </a:prstGeom>
        </p:spPr>
      </p:pic>
      <p:pic>
        <p:nvPicPr>
          <p:cNvPr id="31" name="Imagen 30"/>
          <p:cNvPicPr>
            <a:picLocks noChangeAspect="1"/>
          </p:cNvPicPr>
          <p:nvPr/>
        </p:nvPicPr>
        <p:blipFill>
          <a:blip r:embed="rId11"/>
          <a:stretch>
            <a:fillRect/>
          </a:stretch>
        </p:blipFill>
        <p:spPr>
          <a:xfrm>
            <a:off x="5882889" y="3595226"/>
            <a:ext cx="2643658" cy="1095192"/>
          </a:xfrm>
          <a:prstGeom prst="rect">
            <a:avLst/>
          </a:prstGeom>
        </p:spPr>
      </p:pic>
      <p:sp>
        <p:nvSpPr>
          <p:cNvPr id="32" name="Título 1"/>
          <p:cNvSpPr txBox="1">
            <a:spLocks/>
          </p:cNvSpPr>
          <p:nvPr/>
        </p:nvSpPr>
        <p:spPr>
          <a:xfrm>
            <a:off x="1770959" y="312482"/>
            <a:ext cx="8596668" cy="118529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3200" dirty="0" smtClean="0"/>
              <a:t>METODO DE PERDIDA ESPERADA</a:t>
            </a:r>
            <a:br>
              <a:rPr lang="es-EC" sz="3200" dirty="0" smtClean="0"/>
            </a:br>
            <a:r>
              <a:rPr lang="es-EC" sz="2800" dirty="0" smtClean="0"/>
              <a:t>CÁLCULO DE LA PROBABILIDAD DE INCUMPLIMIEN</a:t>
            </a:r>
            <a:r>
              <a:rPr lang="es-EC" sz="2800" dirty="0" smtClean="0">
                <a:solidFill>
                  <a:schemeClr val="bg1"/>
                </a:solidFill>
              </a:rPr>
              <a:t>TO</a:t>
            </a:r>
            <a:endParaRPr lang="es-EC" sz="3200" dirty="0">
              <a:solidFill>
                <a:schemeClr val="bg1"/>
              </a:solidFill>
            </a:endParaRPr>
          </a:p>
        </p:txBody>
      </p:sp>
    </p:spTree>
    <p:extLst>
      <p:ext uri="{BB962C8B-B14F-4D97-AF65-F5344CB8AC3E}">
        <p14:creationId xmlns:p14="http://schemas.microsoft.com/office/powerpoint/2010/main" val="1266918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CONTENIDO</a:t>
            </a:r>
            <a:endParaRPr lang="es-EC" dirty="0"/>
          </a:p>
        </p:txBody>
      </p:sp>
      <p:sp>
        <p:nvSpPr>
          <p:cNvPr id="4" name="Rectángulo redondeado 3"/>
          <p:cNvSpPr/>
          <p:nvPr/>
        </p:nvSpPr>
        <p:spPr>
          <a:xfrm>
            <a:off x="3322749" y="1620233"/>
            <a:ext cx="3953814" cy="4507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INTRODUCIÓN</a:t>
            </a:r>
            <a:endParaRPr lang="es-EC" dirty="0"/>
          </a:p>
        </p:txBody>
      </p:sp>
      <p:sp>
        <p:nvSpPr>
          <p:cNvPr id="5" name="Rectángulo redondeado 4"/>
          <p:cNvSpPr/>
          <p:nvPr/>
        </p:nvSpPr>
        <p:spPr>
          <a:xfrm>
            <a:off x="3322748" y="2135746"/>
            <a:ext cx="3953815" cy="4507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OBJETIVOS DE LA INVESTIGACIÓN</a:t>
            </a:r>
            <a:endParaRPr lang="es-EC" dirty="0"/>
          </a:p>
        </p:txBody>
      </p:sp>
      <p:sp>
        <p:nvSpPr>
          <p:cNvPr id="6" name="Rectángulo redondeado 5"/>
          <p:cNvSpPr/>
          <p:nvPr/>
        </p:nvSpPr>
        <p:spPr>
          <a:xfrm>
            <a:off x="3322747" y="2659845"/>
            <a:ext cx="3953816" cy="4507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ANÁLISIS DE RIESGO OPERATIVO</a:t>
            </a:r>
            <a:endParaRPr lang="es-EC" dirty="0"/>
          </a:p>
        </p:txBody>
      </p:sp>
      <p:sp>
        <p:nvSpPr>
          <p:cNvPr id="7" name="Rectángulo redondeado 6"/>
          <p:cNvSpPr/>
          <p:nvPr/>
        </p:nvSpPr>
        <p:spPr>
          <a:xfrm>
            <a:off x="3322747" y="3712337"/>
            <a:ext cx="3953816" cy="4507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ANÁLISIS DE RIESGO DE CRÉDITO</a:t>
            </a:r>
            <a:endParaRPr lang="es-EC" dirty="0"/>
          </a:p>
        </p:txBody>
      </p:sp>
      <p:sp>
        <p:nvSpPr>
          <p:cNvPr id="8" name="Rectángulo redondeado 7"/>
          <p:cNvSpPr/>
          <p:nvPr/>
        </p:nvSpPr>
        <p:spPr>
          <a:xfrm>
            <a:off x="3322747" y="3183944"/>
            <a:ext cx="3953816" cy="4507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RESULTADOS DE RIESGO OPERATIVO</a:t>
            </a:r>
            <a:endParaRPr lang="es-EC" dirty="0"/>
          </a:p>
        </p:txBody>
      </p:sp>
      <p:sp>
        <p:nvSpPr>
          <p:cNvPr id="9" name="Rectángulo redondeado 8"/>
          <p:cNvSpPr/>
          <p:nvPr/>
        </p:nvSpPr>
        <p:spPr>
          <a:xfrm>
            <a:off x="3322747" y="4240730"/>
            <a:ext cx="3953816" cy="4507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RESULTADOS DE RIESGO CRÉDITO</a:t>
            </a:r>
            <a:endParaRPr lang="es-EC" dirty="0"/>
          </a:p>
        </p:txBody>
      </p:sp>
      <p:sp>
        <p:nvSpPr>
          <p:cNvPr id="10" name="Rectángulo redondeado 9"/>
          <p:cNvSpPr/>
          <p:nvPr/>
        </p:nvSpPr>
        <p:spPr>
          <a:xfrm>
            <a:off x="3322747" y="4769123"/>
            <a:ext cx="3953816" cy="4507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CONCLUSIONES</a:t>
            </a:r>
            <a:endParaRPr lang="es-EC" dirty="0"/>
          </a:p>
        </p:txBody>
      </p:sp>
      <p:sp>
        <p:nvSpPr>
          <p:cNvPr id="11" name="Rectángulo redondeado 10"/>
          <p:cNvSpPr/>
          <p:nvPr/>
        </p:nvSpPr>
        <p:spPr>
          <a:xfrm>
            <a:off x="3322747" y="5297516"/>
            <a:ext cx="3953816" cy="4507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RECOMENDACIONES</a:t>
            </a:r>
            <a:endParaRPr lang="es-EC" dirty="0"/>
          </a:p>
        </p:txBody>
      </p:sp>
    </p:spTree>
    <p:extLst>
      <p:ext uri="{BB962C8B-B14F-4D97-AF65-F5344CB8AC3E}">
        <p14:creationId xmlns:p14="http://schemas.microsoft.com/office/powerpoint/2010/main" val="2989544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3740733" y="4142587"/>
            <a:ext cx="3876717"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dirty="0" smtClean="0"/>
              <a:t>91%</a:t>
            </a:r>
            <a:endParaRPr lang="es-EC" sz="3600" dirty="0"/>
          </a:p>
        </p:txBody>
      </p:sp>
      <p:sp>
        <p:nvSpPr>
          <p:cNvPr id="15" name="Título 1"/>
          <p:cNvSpPr txBox="1">
            <a:spLocks/>
          </p:cNvSpPr>
          <p:nvPr/>
        </p:nvSpPr>
        <p:spPr>
          <a:xfrm>
            <a:off x="1770959" y="382822"/>
            <a:ext cx="8596668" cy="118529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3200" dirty="0" smtClean="0"/>
              <a:t>METODO DE PERDIDA ESPERADA</a:t>
            </a:r>
            <a:br>
              <a:rPr lang="es-EC" sz="3200" dirty="0" smtClean="0"/>
            </a:br>
            <a:r>
              <a:rPr lang="es-EC" sz="2800" dirty="0" smtClean="0"/>
              <a:t>CÁLCULO DE LA TASA DE RECUPERACIÓN (r)</a:t>
            </a:r>
            <a:r>
              <a:rPr lang="es-EC" sz="2800" dirty="0" smtClean="0">
                <a:solidFill>
                  <a:schemeClr val="bg1"/>
                </a:solidFill>
              </a:rPr>
              <a:t>TO</a:t>
            </a:r>
            <a:endParaRPr lang="es-EC" sz="3200" dirty="0">
              <a:solidFill>
                <a:schemeClr val="bg1"/>
              </a:solidFill>
            </a:endParaRPr>
          </a:p>
        </p:txBody>
      </p:sp>
      <p:sp>
        <p:nvSpPr>
          <p:cNvPr id="3" name="CuadroTexto 2"/>
          <p:cNvSpPr txBox="1"/>
          <p:nvPr/>
        </p:nvSpPr>
        <p:spPr>
          <a:xfrm>
            <a:off x="2757259" y="2532187"/>
            <a:ext cx="6288901" cy="646331"/>
          </a:xfrm>
          <a:prstGeom prst="rect">
            <a:avLst/>
          </a:prstGeom>
          <a:noFill/>
        </p:spPr>
        <p:txBody>
          <a:bodyPr wrap="none" rtlCol="0">
            <a:spAutoFit/>
          </a:bodyPr>
          <a:lstStyle/>
          <a:p>
            <a:pPr algn="ctr"/>
            <a:r>
              <a:rPr lang="es-EC" dirty="0" smtClean="0"/>
              <a:t>Nivel de recuperación de cartera que pasa a cobro jurídico</a:t>
            </a:r>
          </a:p>
          <a:p>
            <a:pPr algn="ctr"/>
            <a:r>
              <a:rPr lang="es-EC" dirty="0"/>
              <a:t>o</a:t>
            </a:r>
            <a:r>
              <a:rPr lang="es-EC" dirty="0" smtClean="0"/>
              <a:t>bservado en el periodo de análisis</a:t>
            </a:r>
            <a:endParaRPr lang="es-EC" dirty="0"/>
          </a:p>
        </p:txBody>
      </p:sp>
    </p:spTree>
    <p:extLst>
      <p:ext uri="{BB962C8B-B14F-4D97-AF65-F5344CB8AC3E}">
        <p14:creationId xmlns:p14="http://schemas.microsoft.com/office/powerpoint/2010/main" val="702290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21955" y="129914"/>
            <a:ext cx="8596668" cy="634584"/>
          </a:xfrm>
        </p:spPr>
        <p:txBody>
          <a:bodyPr>
            <a:noAutofit/>
          </a:bodyPr>
          <a:lstStyle/>
          <a:p>
            <a:pPr algn="ctr"/>
            <a:r>
              <a:rPr lang="es-EC" sz="4400" dirty="0" smtClean="0"/>
              <a:t>BACKTESTING</a:t>
            </a:r>
            <a:endParaRPr lang="es-EC" sz="4400" dirty="0"/>
          </a:p>
        </p:txBody>
      </p:sp>
      <p:graphicFrame>
        <p:nvGraphicFramePr>
          <p:cNvPr id="5" name="Gráfico 4"/>
          <p:cNvGraphicFramePr/>
          <p:nvPr>
            <p:extLst>
              <p:ext uri="{D42A27DB-BD31-4B8C-83A1-F6EECF244321}">
                <p14:modId xmlns:p14="http://schemas.microsoft.com/office/powerpoint/2010/main" val="3696806772"/>
              </p:ext>
            </p:extLst>
          </p:nvPr>
        </p:nvGraphicFramePr>
        <p:xfrm>
          <a:off x="993648" y="1497711"/>
          <a:ext cx="3889248" cy="26170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869697715"/>
              </p:ext>
            </p:extLst>
          </p:nvPr>
        </p:nvGraphicFramePr>
        <p:xfrm>
          <a:off x="938784" y="4363402"/>
          <a:ext cx="4053840" cy="24945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p:nvPr>
            <p:extLst>
              <p:ext uri="{D42A27DB-BD31-4B8C-83A1-F6EECF244321}">
                <p14:modId xmlns:p14="http://schemas.microsoft.com/office/powerpoint/2010/main" val="3257528974"/>
              </p:ext>
            </p:extLst>
          </p:nvPr>
        </p:nvGraphicFramePr>
        <p:xfrm>
          <a:off x="5858256" y="1423797"/>
          <a:ext cx="3980688" cy="24898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p:cNvGraphicFramePr/>
          <p:nvPr>
            <p:extLst>
              <p:ext uri="{D42A27DB-BD31-4B8C-83A1-F6EECF244321}">
                <p14:modId xmlns:p14="http://schemas.microsoft.com/office/powerpoint/2010/main" val="2837171425"/>
              </p:ext>
            </p:extLst>
          </p:nvPr>
        </p:nvGraphicFramePr>
        <p:xfrm>
          <a:off x="5823666" y="4386453"/>
          <a:ext cx="3996990" cy="22338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8017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3" name="Marcador de contenido 2"/>
          <p:cNvSpPr>
            <a:spLocks noGrp="1"/>
          </p:cNvSpPr>
          <p:nvPr>
            <p:ph idx="1"/>
          </p:nvPr>
        </p:nvSpPr>
        <p:spPr>
          <a:xfrm>
            <a:off x="677334" y="1520509"/>
            <a:ext cx="10551498" cy="5081459"/>
          </a:xfrm>
        </p:spPr>
        <p:txBody>
          <a:bodyPr>
            <a:normAutofit/>
          </a:bodyPr>
          <a:lstStyle/>
          <a:p>
            <a:pPr algn="just"/>
            <a:endParaRPr lang="es-EC" dirty="0"/>
          </a:p>
          <a:p>
            <a:pPr lvl="0" algn="just"/>
            <a:endParaRPr lang="es-EC" dirty="0"/>
          </a:p>
          <a:p>
            <a:pPr algn="just"/>
            <a:endParaRPr lang="es-EC" dirty="0"/>
          </a:p>
        </p:txBody>
      </p:sp>
      <p:sp>
        <p:nvSpPr>
          <p:cNvPr id="4" name="Marcador de contenido 2"/>
          <p:cNvSpPr txBox="1">
            <a:spLocks/>
          </p:cNvSpPr>
          <p:nvPr/>
        </p:nvSpPr>
        <p:spPr>
          <a:xfrm>
            <a:off x="256710" y="1314834"/>
            <a:ext cx="10332042" cy="542921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lgn="just"/>
            <a:r>
              <a:rPr lang="es-EC" dirty="0">
                <a:solidFill>
                  <a:schemeClr val="tx1"/>
                </a:solidFill>
                <a:latin typeface="Times New Roman" panose="02020603050405020304" pitchFamily="18" charset="0"/>
                <a:cs typeface="Times New Roman" panose="02020603050405020304" pitchFamily="18" charset="0"/>
              </a:rPr>
              <a:t>Los </a:t>
            </a:r>
            <a:r>
              <a:rPr lang="es-EC" dirty="0" smtClean="0">
                <a:solidFill>
                  <a:schemeClr val="tx1"/>
                </a:solidFill>
                <a:latin typeface="Times New Roman" panose="02020603050405020304" pitchFamily="18" charset="0"/>
                <a:cs typeface="Times New Roman" panose="02020603050405020304" pitchFamily="18" charset="0"/>
              </a:rPr>
              <a:t>riesgos operativos más </a:t>
            </a:r>
            <a:r>
              <a:rPr lang="es-EC" dirty="0">
                <a:solidFill>
                  <a:schemeClr val="tx1"/>
                </a:solidFill>
                <a:latin typeface="Times New Roman" panose="02020603050405020304" pitchFamily="18" charset="0"/>
                <a:cs typeface="Times New Roman" panose="02020603050405020304" pitchFamily="18" charset="0"/>
              </a:rPr>
              <a:t>representativos encontrados dentro de la presente investigación son los que están relacionados con el </a:t>
            </a:r>
            <a:r>
              <a:rPr lang="es-EC" dirty="0" smtClean="0">
                <a:solidFill>
                  <a:schemeClr val="tx1"/>
                </a:solidFill>
                <a:latin typeface="Times New Roman" panose="02020603050405020304" pitchFamily="18" charset="0"/>
                <a:cs typeface="Times New Roman" panose="02020603050405020304" pitchFamily="18" charset="0"/>
              </a:rPr>
              <a:t>inadecuado </a:t>
            </a:r>
            <a:r>
              <a:rPr lang="es-EC" dirty="0">
                <a:solidFill>
                  <a:schemeClr val="tx1"/>
                </a:solidFill>
                <a:latin typeface="Times New Roman" panose="02020603050405020304" pitchFamily="18" charset="0"/>
                <a:cs typeface="Times New Roman" panose="02020603050405020304" pitchFamily="18" charset="0"/>
              </a:rPr>
              <a:t>manejo de comprobantes de venta, se pudo observar la incidencia de estos, tanto en el proceso de recepción y archivo de comprobantes como en el proceso de cobro de facturas a clientes, siendo estos de impacto </a:t>
            </a:r>
            <a:r>
              <a:rPr lang="es-EC" dirty="0" smtClean="0">
                <a:solidFill>
                  <a:schemeClr val="tx1"/>
                </a:solidFill>
                <a:latin typeface="Times New Roman" panose="02020603050405020304" pitchFamily="18" charset="0"/>
                <a:cs typeface="Times New Roman" panose="02020603050405020304" pitchFamily="18" charset="0"/>
              </a:rPr>
              <a:t>alto. </a:t>
            </a:r>
            <a:r>
              <a:rPr lang="es-EC" dirty="0">
                <a:solidFill>
                  <a:schemeClr val="tx1"/>
                </a:solidFill>
                <a:latin typeface="Times New Roman" panose="02020603050405020304" pitchFamily="18" charset="0"/>
                <a:cs typeface="Times New Roman" panose="02020603050405020304" pitchFamily="18" charset="0"/>
              </a:rPr>
              <a:t>Estos eventos de riesgo </a:t>
            </a:r>
            <a:r>
              <a:rPr lang="es-EC" dirty="0" smtClean="0">
                <a:solidFill>
                  <a:schemeClr val="tx1"/>
                </a:solidFill>
                <a:latin typeface="Times New Roman" panose="02020603050405020304" pitchFamily="18" charset="0"/>
                <a:cs typeface="Times New Roman" panose="02020603050405020304" pitchFamily="18" charset="0"/>
              </a:rPr>
              <a:t>operativo son </a:t>
            </a:r>
            <a:r>
              <a:rPr lang="es-EC" dirty="0">
                <a:solidFill>
                  <a:schemeClr val="tx1"/>
                </a:solidFill>
                <a:latin typeface="Times New Roman" panose="02020603050405020304" pitchFamily="18" charset="0"/>
                <a:cs typeface="Times New Roman" panose="02020603050405020304" pitchFamily="18" charset="0"/>
              </a:rPr>
              <a:t>los más trascendentales debido a que desencadenan otros factores de riesgo especialmente en el proceso de cobro de facturas a clientes, que demoran el recaudo de cuentas </a:t>
            </a:r>
            <a:r>
              <a:rPr lang="es-EC" dirty="0" smtClean="0">
                <a:solidFill>
                  <a:schemeClr val="tx1"/>
                </a:solidFill>
                <a:latin typeface="Times New Roman" panose="02020603050405020304" pitchFamily="18" charset="0"/>
                <a:cs typeface="Times New Roman" panose="02020603050405020304" pitchFamily="18" charset="0"/>
              </a:rPr>
              <a:t>(riesgo de liquidez) por </a:t>
            </a:r>
            <a:r>
              <a:rPr lang="es-EC" dirty="0">
                <a:solidFill>
                  <a:schemeClr val="tx1"/>
                </a:solidFill>
                <a:latin typeface="Times New Roman" panose="02020603050405020304" pitchFamily="18" charset="0"/>
                <a:cs typeface="Times New Roman" panose="02020603050405020304" pitchFamily="18" charset="0"/>
              </a:rPr>
              <a:t>cobrar y </a:t>
            </a:r>
            <a:r>
              <a:rPr lang="es-EC" dirty="0" smtClean="0">
                <a:solidFill>
                  <a:schemeClr val="tx1"/>
                </a:solidFill>
                <a:latin typeface="Times New Roman" panose="02020603050405020304" pitchFamily="18" charset="0"/>
                <a:cs typeface="Times New Roman" panose="02020603050405020304" pitchFamily="18" charset="0"/>
              </a:rPr>
              <a:t>generan </a:t>
            </a:r>
            <a:r>
              <a:rPr lang="es-EC" dirty="0">
                <a:solidFill>
                  <a:schemeClr val="tx1"/>
                </a:solidFill>
                <a:latin typeface="Times New Roman" panose="02020603050405020304" pitchFamily="18" charset="0"/>
                <a:cs typeface="Times New Roman" panose="02020603050405020304" pitchFamily="18" charset="0"/>
              </a:rPr>
              <a:t>una mala imagen de la </a:t>
            </a:r>
            <a:r>
              <a:rPr lang="es-EC" dirty="0" smtClean="0">
                <a:solidFill>
                  <a:schemeClr val="tx1"/>
                </a:solidFill>
                <a:latin typeface="Times New Roman" panose="02020603050405020304" pitchFamily="18" charset="0"/>
                <a:cs typeface="Times New Roman" panose="02020603050405020304" pitchFamily="18" charset="0"/>
              </a:rPr>
              <a:t>empresa (riesgo reputacional).</a:t>
            </a:r>
          </a:p>
          <a:p>
            <a:pPr lvl="0" algn="just"/>
            <a:endParaRPr lang="es-EC" dirty="0">
              <a:solidFill>
                <a:schemeClr val="tx1"/>
              </a:solidFill>
              <a:latin typeface="Times New Roman" panose="02020603050405020304" pitchFamily="18" charset="0"/>
              <a:cs typeface="Times New Roman" panose="02020603050405020304" pitchFamily="18" charset="0"/>
            </a:endParaRPr>
          </a:p>
          <a:p>
            <a:pPr algn="just"/>
            <a:r>
              <a:rPr lang="es-EC" dirty="0" smtClean="0">
                <a:solidFill>
                  <a:schemeClr val="tx1"/>
                </a:solidFill>
                <a:latin typeface="Times New Roman" panose="02020603050405020304" pitchFamily="18" charset="0"/>
                <a:cs typeface="Times New Roman" panose="02020603050405020304" pitchFamily="18" charset="0"/>
              </a:rPr>
              <a:t>Los </a:t>
            </a:r>
            <a:r>
              <a:rPr lang="es-EC" dirty="0">
                <a:solidFill>
                  <a:schemeClr val="tx1"/>
                </a:solidFill>
                <a:latin typeface="Times New Roman" panose="02020603050405020304" pitchFamily="18" charset="0"/>
                <a:cs typeface="Times New Roman" panose="02020603050405020304" pitchFamily="18" charset="0"/>
              </a:rPr>
              <a:t>principales eventos de riesgo </a:t>
            </a:r>
            <a:r>
              <a:rPr lang="es-EC" dirty="0" smtClean="0">
                <a:solidFill>
                  <a:schemeClr val="tx1"/>
                </a:solidFill>
                <a:latin typeface="Times New Roman" panose="02020603050405020304" pitchFamily="18" charset="0"/>
                <a:cs typeface="Times New Roman" panose="02020603050405020304" pitchFamily="18" charset="0"/>
              </a:rPr>
              <a:t>operativo detectados en la empresa son la falta de procedimientos actualizados que afecta al proceso de calificación de clientes sujetos de crédito; base de datos desactualizada que afecta al proceso de venta y facturación; demora en la entrega de las facturas de venta </a:t>
            </a:r>
            <a:r>
              <a:rPr lang="es-EC" dirty="0">
                <a:solidFill>
                  <a:schemeClr val="tx1"/>
                </a:solidFill>
                <a:latin typeface="Times New Roman" panose="02020603050405020304" pitchFamily="18" charset="0"/>
                <a:cs typeface="Times New Roman" panose="02020603050405020304" pitchFamily="18" charset="0"/>
              </a:rPr>
              <a:t>p</a:t>
            </a:r>
            <a:r>
              <a:rPr lang="es-EC" dirty="0" smtClean="0">
                <a:solidFill>
                  <a:schemeClr val="tx1"/>
                </a:solidFill>
                <a:latin typeface="Times New Roman" panose="02020603050405020304" pitchFamily="18" charset="0"/>
                <a:cs typeface="Times New Roman" panose="02020603050405020304" pitchFamily="18" charset="0"/>
              </a:rPr>
              <a:t>or parte de los transportistas que afecta al proceso de archivo; y,  extensión de plazos que afecta al proceso de cobro de la cartera</a:t>
            </a:r>
          </a:p>
          <a:p>
            <a:pPr algn="just"/>
            <a:endParaRPr lang="es-EC" dirty="0" smtClean="0">
              <a:solidFill>
                <a:schemeClr val="tx1"/>
              </a:solidFill>
              <a:latin typeface="Times New Roman" panose="02020603050405020304" pitchFamily="18" charset="0"/>
              <a:cs typeface="Times New Roman" panose="02020603050405020304" pitchFamily="18" charset="0"/>
            </a:endParaRPr>
          </a:p>
          <a:p>
            <a:pPr lvl="0" algn="just"/>
            <a:r>
              <a:rPr lang="es-EC" dirty="0" smtClean="0">
                <a:solidFill>
                  <a:schemeClr val="tx1"/>
                </a:solidFill>
                <a:latin typeface="Times New Roman" panose="02020603050405020304" pitchFamily="18" charset="0"/>
                <a:cs typeface="Times New Roman" panose="02020603050405020304" pitchFamily="18" charset="0"/>
              </a:rPr>
              <a:t>En </a:t>
            </a:r>
            <a:r>
              <a:rPr lang="es-EC" dirty="0">
                <a:solidFill>
                  <a:schemeClr val="tx1"/>
                </a:solidFill>
                <a:latin typeface="Times New Roman" panose="02020603050405020304" pitchFamily="18" charset="0"/>
                <a:cs typeface="Times New Roman" panose="02020603050405020304" pitchFamily="18" charset="0"/>
              </a:rPr>
              <a:t>el proceso de cobro de facturas a </a:t>
            </a:r>
            <a:r>
              <a:rPr lang="es-EC" dirty="0" smtClean="0">
                <a:solidFill>
                  <a:schemeClr val="tx1"/>
                </a:solidFill>
                <a:latin typeface="Times New Roman" panose="02020603050405020304" pitchFamily="18" charset="0"/>
                <a:cs typeface="Times New Roman" panose="02020603050405020304" pitchFamily="18" charset="0"/>
              </a:rPr>
              <a:t>clientes, que es el más sensible ya que tiene impacto directo en la liquidez de la empresa, se </a:t>
            </a:r>
            <a:r>
              <a:rPr lang="es-EC" dirty="0">
                <a:solidFill>
                  <a:schemeClr val="tx1"/>
                </a:solidFill>
                <a:latin typeface="Times New Roman" panose="02020603050405020304" pitchFamily="18" charset="0"/>
                <a:cs typeface="Times New Roman" panose="02020603050405020304" pitchFamily="18" charset="0"/>
              </a:rPr>
              <a:t>encontraron cuatro eventos de riesgo, </a:t>
            </a:r>
            <a:r>
              <a:rPr lang="es-EC" dirty="0" smtClean="0">
                <a:solidFill>
                  <a:schemeClr val="tx1"/>
                </a:solidFill>
                <a:latin typeface="Times New Roman" panose="02020603050405020304" pitchFamily="18" charset="0"/>
                <a:cs typeface="Times New Roman" panose="02020603050405020304" pitchFamily="18" charset="0"/>
              </a:rPr>
              <a:t>de </a:t>
            </a:r>
            <a:r>
              <a:rPr lang="es-EC" dirty="0">
                <a:solidFill>
                  <a:schemeClr val="tx1"/>
                </a:solidFill>
                <a:latin typeface="Times New Roman" panose="02020603050405020304" pitchFamily="18" charset="0"/>
                <a:cs typeface="Times New Roman" panose="02020603050405020304" pitchFamily="18" charset="0"/>
              </a:rPr>
              <a:t>los cuales </a:t>
            </a:r>
            <a:r>
              <a:rPr lang="es-EC" dirty="0" smtClean="0">
                <a:solidFill>
                  <a:schemeClr val="tx1"/>
                </a:solidFill>
                <a:latin typeface="Times New Roman" panose="02020603050405020304" pitchFamily="18" charset="0"/>
                <a:cs typeface="Times New Roman" panose="02020603050405020304" pitchFamily="18" charset="0"/>
              </a:rPr>
              <a:t>el 50% posee impacto alto y el otro 50% impacto moderado, siendo así el más crítico dentro del análisis.</a:t>
            </a:r>
            <a:endParaRPr lang="es-EC"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1587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3" name="Marcador de contenido 2"/>
          <p:cNvSpPr>
            <a:spLocks noGrp="1"/>
          </p:cNvSpPr>
          <p:nvPr>
            <p:ph idx="1"/>
          </p:nvPr>
        </p:nvSpPr>
        <p:spPr>
          <a:xfrm>
            <a:off x="677334" y="1520509"/>
            <a:ext cx="10551498" cy="5081459"/>
          </a:xfrm>
        </p:spPr>
        <p:txBody>
          <a:bodyPr>
            <a:normAutofit/>
          </a:bodyPr>
          <a:lstStyle/>
          <a:p>
            <a:pPr algn="just"/>
            <a:endParaRPr lang="es-EC" dirty="0"/>
          </a:p>
          <a:p>
            <a:pPr lvl="0" algn="just"/>
            <a:endParaRPr lang="es-EC" dirty="0"/>
          </a:p>
          <a:p>
            <a:pPr algn="just"/>
            <a:endParaRPr lang="es-EC" dirty="0"/>
          </a:p>
        </p:txBody>
      </p:sp>
      <p:sp>
        <p:nvSpPr>
          <p:cNvPr id="4" name="Marcador de contenido 2"/>
          <p:cNvSpPr txBox="1">
            <a:spLocks/>
          </p:cNvSpPr>
          <p:nvPr/>
        </p:nvSpPr>
        <p:spPr>
          <a:xfrm>
            <a:off x="256710" y="1300766"/>
            <a:ext cx="10332042" cy="542921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endParaRPr lang="es-EC" dirty="0">
              <a:latin typeface="Times New Roman" panose="02020603050405020304" pitchFamily="18" charset="0"/>
              <a:cs typeface="Times New Roman" panose="02020603050405020304" pitchFamily="18" charset="0"/>
            </a:endParaRPr>
          </a:p>
        </p:txBody>
      </p:sp>
      <p:sp>
        <p:nvSpPr>
          <p:cNvPr id="6" name="Marcador de contenido 2"/>
          <p:cNvSpPr txBox="1">
            <a:spLocks/>
          </p:cNvSpPr>
          <p:nvPr/>
        </p:nvSpPr>
        <p:spPr>
          <a:xfrm>
            <a:off x="409110" y="1453166"/>
            <a:ext cx="10332042" cy="542921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lgn="just"/>
            <a:r>
              <a:rPr lang="es-EC" dirty="0" smtClean="0">
                <a:solidFill>
                  <a:schemeClr val="tx1"/>
                </a:solidFill>
                <a:latin typeface="Times New Roman" panose="02020603050405020304" pitchFamily="18" charset="0"/>
                <a:cs typeface="Times New Roman" panose="02020603050405020304" pitchFamily="18" charset="0"/>
              </a:rPr>
              <a:t>Las </a:t>
            </a:r>
            <a:r>
              <a:rPr lang="es-EC" dirty="0">
                <a:solidFill>
                  <a:schemeClr val="tx1"/>
                </a:solidFill>
                <a:latin typeface="Times New Roman" panose="02020603050405020304" pitchFamily="18" charset="0"/>
                <a:cs typeface="Times New Roman" panose="02020603050405020304" pitchFamily="18" charset="0"/>
              </a:rPr>
              <a:t>causas principales de eventos de riesgo están relacionados directamente </a:t>
            </a:r>
            <a:r>
              <a:rPr lang="es-EC" dirty="0" smtClean="0">
                <a:solidFill>
                  <a:schemeClr val="tx1"/>
                </a:solidFill>
                <a:latin typeface="Times New Roman" panose="02020603050405020304" pitchFamily="18" charset="0"/>
                <a:cs typeface="Times New Roman" panose="02020603050405020304" pitchFamily="18" charset="0"/>
              </a:rPr>
              <a:t>con el </a:t>
            </a:r>
            <a:r>
              <a:rPr lang="es-EC" dirty="0">
                <a:solidFill>
                  <a:schemeClr val="tx1"/>
                </a:solidFill>
                <a:latin typeface="Times New Roman" panose="02020603050405020304" pitchFamily="18" charset="0"/>
                <a:cs typeface="Times New Roman" panose="02020603050405020304" pitchFamily="18" charset="0"/>
              </a:rPr>
              <a:t>recurso humano de la empresa, derivado de </a:t>
            </a:r>
            <a:r>
              <a:rPr lang="es-EC" dirty="0" smtClean="0">
                <a:solidFill>
                  <a:schemeClr val="tx1"/>
                </a:solidFill>
                <a:latin typeface="Times New Roman" panose="02020603050405020304" pitchFamily="18" charset="0"/>
                <a:cs typeface="Times New Roman" panose="02020603050405020304" pitchFamily="18" charset="0"/>
              </a:rPr>
              <a:t>la </a:t>
            </a:r>
            <a:r>
              <a:rPr lang="es-EC" dirty="0">
                <a:solidFill>
                  <a:schemeClr val="tx1"/>
                </a:solidFill>
                <a:latin typeface="Times New Roman" panose="02020603050405020304" pitchFamily="18" charset="0"/>
                <a:cs typeface="Times New Roman" panose="02020603050405020304" pitchFamily="18" charset="0"/>
              </a:rPr>
              <a:t>escaza capacitación dentro del área de crédito y cartera, carga laboral mal </a:t>
            </a:r>
            <a:r>
              <a:rPr lang="es-EC" dirty="0" smtClean="0">
                <a:solidFill>
                  <a:schemeClr val="tx1"/>
                </a:solidFill>
                <a:latin typeface="Times New Roman" panose="02020603050405020304" pitchFamily="18" charset="0"/>
                <a:cs typeface="Times New Roman" panose="02020603050405020304" pitchFamily="18" charset="0"/>
              </a:rPr>
              <a:t>distribuida  </a:t>
            </a:r>
            <a:r>
              <a:rPr lang="es-EC" dirty="0">
                <a:solidFill>
                  <a:schemeClr val="tx1"/>
                </a:solidFill>
                <a:latin typeface="Times New Roman" panose="02020603050405020304" pitchFamily="18" charset="0"/>
                <a:cs typeface="Times New Roman" panose="02020603050405020304" pitchFamily="18" charset="0"/>
              </a:rPr>
              <a:t>e informalidad entre áreas. </a:t>
            </a:r>
          </a:p>
          <a:p>
            <a:pPr marL="0" indent="0" algn="just">
              <a:buNone/>
            </a:pPr>
            <a:endParaRPr lang="es-EC" dirty="0">
              <a:solidFill>
                <a:schemeClr val="tx1"/>
              </a:solidFill>
              <a:latin typeface="Times New Roman" panose="02020603050405020304" pitchFamily="18" charset="0"/>
              <a:cs typeface="Times New Roman" panose="02020603050405020304" pitchFamily="18" charset="0"/>
            </a:endParaRPr>
          </a:p>
          <a:p>
            <a:pPr lvl="0" algn="just"/>
            <a:r>
              <a:rPr lang="es-EC" dirty="0" smtClean="0">
                <a:solidFill>
                  <a:schemeClr val="tx1"/>
                </a:solidFill>
                <a:latin typeface="Times New Roman" panose="02020603050405020304" pitchFamily="18" charset="0"/>
                <a:cs typeface="Times New Roman" panose="02020603050405020304" pitchFamily="18" charset="0"/>
              </a:rPr>
              <a:t>El </a:t>
            </a:r>
            <a:r>
              <a:rPr lang="es-EC" dirty="0">
                <a:solidFill>
                  <a:schemeClr val="tx1"/>
                </a:solidFill>
                <a:latin typeface="Times New Roman" panose="02020603050405020304" pitchFamily="18" charset="0"/>
                <a:cs typeface="Times New Roman" panose="02020603050405020304" pitchFamily="18" charset="0"/>
              </a:rPr>
              <a:t>95% de eventos de riesgo </a:t>
            </a:r>
            <a:r>
              <a:rPr lang="es-EC" dirty="0" smtClean="0">
                <a:solidFill>
                  <a:schemeClr val="tx1"/>
                </a:solidFill>
                <a:latin typeface="Times New Roman" panose="02020603050405020304" pitchFamily="18" charset="0"/>
                <a:cs typeface="Times New Roman" panose="02020603050405020304" pitchFamily="18" charset="0"/>
              </a:rPr>
              <a:t>operativo son </a:t>
            </a:r>
            <a:r>
              <a:rPr lang="es-EC" dirty="0">
                <a:solidFill>
                  <a:schemeClr val="tx1"/>
                </a:solidFill>
                <a:latin typeface="Times New Roman" panose="02020603050405020304" pitchFamily="18" charset="0"/>
                <a:cs typeface="Times New Roman" panose="02020603050405020304" pitchFamily="18" charset="0"/>
              </a:rPr>
              <a:t>controlados por la empresa, de los cuales el 35% de ellos pueden ser evitados y el 65% reducidos. Los eventos de riesgo </a:t>
            </a:r>
            <a:r>
              <a:rPr lang="es-EC" dirty="0" smtClean="0">
                <a:solidFill>
                  <a:schemeClr val="tx1"/>
                </a:solidFill>
                <a:latin typeface="Times New Roman" panose="02020603050405020304" pitchFamily="18" charset="0"/>
                <a:cs typeface="Times New Roman" panose="02020603050405020304" pitchFamily="18" charset="0"/>
              </a:rPr>
              <a:t>relacionados con el inadecuado </a:t>
            </a:r>
            <a:r>
              <a:rPr lang="es-EC" dirty="0">
                <a:solidFill>
                  <a:schemeClr val="tx1"/>
                </a:solidFill>
                <a:latin typeface="Times New Roman" panose="02020603050405020304" pitchFamily="18" charset="0"/>
                <a:cs typeface="Times New Roman" panose="02020603050405020304" pitchFamily="18" charset="0"/>
              </a:rPr>
              <a:t>manejo de comprobantes de venta se encuentran entre los riesgos que deben ser evitados, para impedir la afectación al recaudo de la empresa. </a:t>
            </a:r>
          </a:p>
          <a:p>
            <a:pPr marL="0" indent="0" algn="just">
              <a:buNone/>
            </a:pPr>
            <a:endParaRPr lang="es-EC" dirty="0">
              <a:solidFill>
                <a:schemeClr val="tx1"/>
              </a:solidFill>
              <a:latin typeface="Times New Roman" panose="02020603050405020304" pitchFamily="18" charset="0"/>
              <a:cs typeface="Times New Roman" panose="02020603050405020304" pitchFamily="18" charset="0"/>
            </a:endParaRPr>
          </a:p>
          <a:p>
            <a:pPr lvl="0" algn="just"/>
            <a:r>
              <a:rPr lang="es-EC" dirty="0" smtClean="0">
                <a:solidFill>
                  <a:schemeClr val="tx1"/>
                </a:solidFill>
                <a:latin typeface="Times New Roman" panose="02020603050405020304" pitchFamily="18" charset="0"/>
                <a:cs typeface="Times New Roman" panose="02020603050405020304" pitchFamily="18" charset="0"/>
              </a:rPr>
              <a:t>La </a:t>
            </a:r>
            <a:r>
              <a:rPr lang="es-EC" dirty="0">
                <a:solidFill>
                  <a:schemeClr val="tx1"/>
                </a:solidFill>
                <a:latin typeface="Times New Roman" panose="02020603050405020304" pitchFamily="18" charset="0"/>
                <a:cs typeface="Times New Roman" panose="02020603050405020304" pitchFamily="18" charset="0"/>
              </a:rPr>
              <a:t>metodología de pérdida esperada propuesta en el presente trabajo se ajustó más a los valores de cartera incobrable de la empresa dentro del periodo analizado, ya que el método de provisión que maneja esta, excede en promedio cinco veces al valor de la cartera incobrable, por lo tanto se aleja de lo que sugiere la NIC 37, que menciona que los valores provisionados por la empresa deben ser los más cercanos a </a:t>
            </a:r>
            <a:r>
              <a:rPr lang="es-EC" dirty="0" smtClean="0">
                <a:solidFill>
                  <a:schemeClr val="tx1"/>
                </a:solidFill>
                <a:latin typeface="Times New Roman" panose="02020603050405020304" pitchFamily="18" charset="0"/>
                <a:cs typeface="Times New Roman" panose="02020603050405020304" pitchFamily="18" charset="0"/>
              </a:rPr>
              <a:t>los castigados</a:t>
            </a:r>
            <a:r>
              <a:rPr lang="es-EC" dirty="0">
                <a:solidFill>
                  <a:schemeClr val="tx1"/>
                </a:solidFill>
                <a:latin typeface="Times New Roman" panose="02020603050405020304" pitchFamily="18" charset="0"/>
                <a:cs typeface="Times New Roman" panose="02020603050405020304" pitchFamily="18" charset="0"/>
              </a:rPr>
              <a:t>.</a:t>
            </a:r>
          </a:p>
          <a:p>
            <a:pPr algn="just"/>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7493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7606" y="0"/>
            <a:ext cx="8596668" cy="1320800"/>
          </a:xfrm>
        </p:spPr>
        <p:txBody>
          <a:bodyPr/>
          <a:lstStyle/>
          <a:p>
            <a:r>
              <a:rPr lang="es-EC" dirty="0" smtClean="0"/>
              <a:t>RECOMENDACIONES</a:t>
            </a:r>
            <a:endParaRPr lang="es-EC" dirty="0"/>
          </a:p>
        </p:txBody>
      </p:sp>
      <p:sp>
        <p:nvSpPr>
          <p:cNvPr id="3" name="Marcador de contenido 2"/>
          <p:cNvSpPr>
            <a:spLocks noGrp="1"/>
          </p:cNvSpPr>
          <p:nvPr>
            <p:ph idx="1"/>
          </p:nvPr>
        </p:nvSpPr>
        <p:spPr>
          <a:xfrm>
            <a:off x="256710" y="660400"/>
            <a:ext cx="10332042" cy="6069584"/>
          </a:xfrm>
        </p:spPr>
        <p:txBody>
          <a:bodyPr>
            <a:noAutofit/>
          </a:bodyPr>
          <a:lstStyle/>
          <a:p>
            <a:pPr lvl="0" algn="just"/>
            <a:endParaRPr lang="es-EC" dirty="0" smtClean="0">
              <a:latin typeface="Times New Roman" panose="02020603050405020304" pitchFamily="18" charset="0"/>
              <a:cs typeface="Times New Roman" panose="02020603050405020304" pitchFamily="18" charset="0"/>
            </a:endParaRPr>
          </a:p>
          <a:p>
            <a:pPr lvl="0" algn="just"/>
            <a:r>
              <a:rPr lang="es-EC" dirty="0" smtClean="0">
                <a:solidFill>
                  <a:schemeClr val="tx1"/>
                </a:solidFill>
                <a:latin typeface="Times New Roman" panose="02020603050405020304" pitchFamily="18" charset="0"/>
                <a:cs typeface="Times New Roman" panose="02020603050405020304" pitchFamily="18" charset="0"/>
              </a:rPr>
              <a:t>Actualizar los procesos del área de crédito y cartera de la empresa bajo un enfoque de riesgos, implementando las medidas necesarias para su gestión, poniendo especial énfasis en el adecuado manejo de los comprobantes de venta, mayor formalidad en los procesos internos y adecuadas políticas sobre los plazos de crédito.</a:t>
            </a:r>
          </a:p>
          <a:p>
            <a:pPr lvl="0" algn="just"/>
            <a:endParaRPr lang="es-EC" dirty="0" smtClean="0">
              <a:solidFill>
                <a:schemeClr val="tx1"/>
              </a:solidFill>
              <a:latin typeface="Times New Roman" panose="02020603050405020304" pitchFamily="18" charset="0"/>
              <a:cs typeface="Times New Roman" panose="02020603050405020304" pitchFamily="18" charset="0"/>
            </a:endParaRPr>
          </a:p>
          <a:p>
            <a:pPr lvl="0" algn="just"/>
            <a:r>
              <a:rPr lang="es-EC" dirty="0" smtClean="0">
                <a:solidFill>
                  <a:schemeClr val="tx1"/>
                </a:solidFill>
                <a:latin typeface="Times New Roman" panose="02020603050405020304" pitchFamily="18" charset="0"/>
                <a:cs typeface="Times New Roman" panose="02020603050405020304" pitchFamily="18" charset="0"/>
              </a:rPr>
              <a:t>Evitar la concentración de la cartera, de tal forma que el retraso en el pago de uno de los clientes no tenga un grave impacto en la liquidez de la empresa.  </a:t>
            </a:r>
          </a:p>
          <a:p>
            <a:pPr lvl="0" algn="just"/>
            <a:endParaRPr lang="es-EC" dirty="0" smtClean="0">
              <a:solidFill>
                <a:schemeClr val="tx1"/>
              </a:solidFill>
              <a:latin typeface="Times New Roman" panose="02020603050405020304" pitchFamily="18" charset="0"/>
              <a:cs typeface="Times New Roman" panose="02020603050405020304" pitchFamily="18" charset="0"/>
            </a:endParaRPr>
          </a:p>
          <a:p>
            <a:pPr lvl="0" algn="just"/>
            <a:r>
              <a:rPr lang="es-EC" dirty="0" smtClean="0">
                <a:solidFill>
                  <a:schemeClr val="tx1"/>
                </a:solidFill>
                <a:latin typeface="Times New Roman" panose="02020603050405020304" pitchFamily="18" charset="0"/>
                <a:cs typeface="Times New Roman" panose="02020603050405020304" pitchFamily="18" charset="0"/>
              </a:rPr>
              <a:t>Definir </a:t>
            </a:r>
            <a:r>
              <a:rPr lang="es-EC" dirty="0">
                <a:solidFill>
                  <a:schemeClr val="tx1"/>
                </a:solidFill>
                <a:latin typeface="Times New Roman" panose="02020603050405020304" pitchFamily="18" charset="0"/>
                <a:cs typeface="Times New Roman" panose="02020603050405020304" pitchFamily="18" charset="0"/>
              </a:rPr>
              <a:t>e implementar un plan de acción con el recurso humano de la empresa, donde se establezca capacitaciones </a:t>
            </a:r>
            <a:r>
              <a:rPr lang="es-EC" dirty="0" smtClean="0">
                <a:solidFill>
                  <a:schemeClr val="tx1"/>
                </a:solidFill>
                <a:latin typeface="Times New Roman" panose="02020603050405020304" pitchFamily="18" charset="0"/>
                <a:cs typeface="Times New Roman" panose="02020603050405020304" pitchFamily="18" charset="0"/>
              </a:rPr>
              <a:t>periódicas y distribución </a:t>
            </a:r>
            <a:r>
              <a:rPr lang="es-EC" dirty="0">
                <a:solidFill>
                  <a:schemeClr val="tx1"/>
                </a:solidFill>
                <a:latin typeface="Times New Roman" panose="02020603050405020304" pitchFamily="18" charset="0"/>
                <a:cs typeface="Times New Roman" panose="02020603050405020304" pitchFamily="18" charset="0"/>
              </a:rPr>
              <a:t>adecuada </a:t>
            </a:r>
            <a:r>
              <a:rPr lang="es-EC" dirty="0" smtClean="0">
                <a:solidFill>
                  <a:schemeClr val="tx1"/>
                </a:solidFill>
                <a:latin typeface="Times New Roman" panose="02020603050405020304" pitchFamily="18" charset="0"/>
                <a:cs typeface="Times New Roman" panose="02020603050405020304" pitchFamily="18" charset="0"/>
              </a:rPr>
              <a:t>de la carga laboral. </a:t>
            </a:r>
          </a:p>
          <a:p>
            <a:pPr lvl="0" algn="just"/>
            <a:endParaRPr lang="es-EC" dirty="0">
              <a:solidFill>
                <a:schemeClr val="tx1"/>
              </a:solidFill>
              <a:latin typeface="Times New Roman" panose="02020603050405020304" pitchFamily="18" charset="0"/>
              <a:cs typeface="Times New Roman" panose="02020603050405020304" pitchFamily="18" charset="0"/>
            </a:endParaRPr>
          </a:p>
          <a:p>
            <a:pPr lvl="0" algn="just"/>
            <a:r>
              <a:rPr lang="es-EC" dirty="0" smtClean="0">
                <a:solidFill>
                  <a:schemeClr val="tx1"/>
                </a:solidFill>
                <a:latin typeface="Times New Roman" panose="02020603050405020304" pitchFamily="18" charset="0"/>
                <a:cs typeface="Times New Roman" panose="02020603050405020304" pitchFamily="18" charset="0"/>
              </a:rPr>
              <a:t>Implementar planes </a:t>
            </a:r>
            <a:r>
              <a:rPr lang="es-EC" dirty="0">
                <a:solidFill>
                  <a:schemeClr val="tx1"/>
                </a:solidFill>
                <a:latin typeface="Times New Roman" panose="02020603050405020304" pitchFamily="18" charset="0"/>
                <a:cs typeface="Times New Roman" panose="02020603050405020304" pitchFamily="18" charset="0"/>
              </a:rPr>
              <a:t>de acción </a:t>
            </a:r>
            <a:r>
              <a:rPr lang="es-EC" dirty="0" smtClean="0">
                <a:solidFill>
                  <a:schemeClr val="tx1"/>
                </a:solidFill>
                <a:latin typeface="Times New Roman" panose="02020603050405020304" pitchFamily="18" charset="0"/>
                <a:cs typeface="Times New Roman" panose="02020603050405020304" pitchFamily="18" charset="0"/>
              </a:rPr>
              <a:t>relacionados con las respuestas </a:t>
            </a:r>
            <a:r>
              <a:rPr lang="es-EC" dirty="0">
                <a:solidFill>
                  <a:schemeClr val="tx1"/>
                </a:solidFill>
                <a:latin typeface="Times New Roman" panose="02020603050405020304" pitchFamily="18" charset="0"/>
                <a:cs typeface="Times New Roman" panose="02020603050405020304" pitchFamily="18" charset="0"/>
              </a:rPr>
              <a:t>al riesgo </a:t>
            </a:r>
            <a:r>
              <a:rPr lang="es-EC" dirty="0" smtClean="0">
                <a:solidFill>
                  <a:schemeClr val="tx1"/>
                </a:solidFill>
                <a:latin typeface="Times New Roman" panose="02020603050405020304" pitchFamily="18" charset="0"/>
                <a:cs typeface="Times New Roman" panose="02020603050405020304" pitchFamily="18" charset="0"/>
              </a:rPr>
              <a:t>señalados en la presente investigación, a fin de minimizar y gestionar los mismos. </a:t>
            </a:r>
          </a:p>
          <a:p>
            <a:pPr lvl="0" algn="just"/>
            <a:endParaRPr lang="es-EC" dirty="0">
              <a:solidFill>
                <a:schemeClr val="tx1"/>
              </a:solidFill>
              <a:latin typeface="Times New Roman" panose="02020603050405020304" pitchFamily="18" charset="0"/>
              <a:cs typeface="Times New Roman" panose="02020603050405020304" pitchFamily="18" charset="0"/>
            </a:endParaRPr>
          </a:p>
          <a:p>
            <a:pPr lvl="0" algn="just"/>
            <a:r>
              <a:rPr lang="es-EC" dirty="0">
                <a:solidFill>
                  <a:schemeClr val="tx1"/>
                </a:solidFill>
                <a:latin typeface="Times New Roman" panose="02020603050405020304" pitchFamily="18" charset="0"/>
                <a:cs typeface="Times New Roman" panose="02020603050405020304" pitchFamily="18" charset="0"/>
              </a:rPr>
              <a:t>Adoptar la metodología de pérdida esperada para calcular el valor mensual de provisiones de cuentas incobrables, ya que </a:t>
            </a:r>
            <a:r>
              <a:rPr lang="es-EC" dirty="0" smtClean="0">
                <a:solidFill>
                  <a:schemeClr val="tx1"/>
                </a:solidFill>
                <a:latin typeface="Times New Roman" panose="02020603050405020304" pitchFamily="18" charset="0"/>
                <a:cs typeface="Times New Roman" panose="02020603050405020304" pitchFamily="18" charset="0"/>
              </a:rPr>
              <a:t>considera el riesgo implícito de cada cliente según su perfil y se ajusta de mejor manera a lo que determina la NIC-37 frente a la actual metodología aplicada por la empresa.</a:t>
            </a:r>
            <a:endParaRPr lang="es-EC"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5774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1663" y="2152954"/>
            <a:ext cx="8596668" cy="1320800"/>
          </a:xfrm>
        </p:spPr>
        <p:txBody>
          <a:bodyPr>
            <a:noAutofit/>
          </a:bodyPr>
          <a:lstStyle/>
          <a:p>
            <a:pPr algn="ctr"/>
            <a:r>
              <a:rPr lang="es-EC" sz="6000" dirty="0" smtClean="0"/>
              <a:t>GRACIAS POR SU ATENCIÓN</a:t>
            </a:r>
            <a:endParaRPr lang="es-EC" sz="6000" dirty="0"/>
          </a:p>
        </p:txBody>
      </p:sp>
    </p:spTree>
    <p:extLst>
      <p:ext uri="{BB962C8B-B14F-4D97-AF65-F5344CB8AC3E}">
        <p14:creationId xmlns:p14="http://schemas.microsoft.com/office/powerpoint/2010/main" val="3657471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vb8mB58Kbx4/UTzpzxEN3DI/AAAAAAAAmpE/I5BBgVwgz3U/s1600/Logo+Norma+nuev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3548" y="756231"/>
            <a:ext cx="2625317" cy="19689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07025" y="0"/>
            <a:ext cx="8596668" cy="702129"/>
          </a:xfrm>
        </p:spPr>
        <p:txBody>
          <a:bodyPr/>
          <a:lstStyle/>
          <a:p>
            <a:r>
              <a:rPr lang="es-EC" dirty="0" smtClean="0"/>
              <a:t>INTRODUCCIÓN</a:t>
            </a:r>
            <a:endParaRPr lang="es-EC" dirty="0"/>
          </a:p>
        </p:txBody>
      </p:sp>
      <p:pic>
        <p:nvPicPr>
          <p:cNvPr id="1028" name="Picture 4" descr="https://ivanpinzon.files.wordpress.com/2011/03/carvaj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945" y="708957"/>
            <a:ext cx="1940887" cy="2122037"/>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derecha 4"/>
          <p:cNvSpPr/>
          <p:nvPr/>
        </p:nvSpPr>
        <p:spPr>
          <a:xfrm>
            <a:off x="5972841" y="1523335"/>
            <a:ext cx="820707" cy="5878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lecha derecha 8"/>
          <p:cNvSpPr/>
          <p:nvPr/>
        </p:nvSpPr>
        <p:spPr>
          <a:xfrm>
            <a:off x="3023238" y="1446811"/>
            <a:ext cx="820707" cy="5878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p:cNvSpPr txBox="1"/>
          <p:nvPr/>
        </p:nvSpPr>
        <p:spPr>
          <a:xfrm>
            <a:off x="0" y="1614589"/>
            <a:ext cx="3023238" cy="369332"/>
          </a:xfrm>
          <a:prstGeom prst="rect">
            <a:avLst/>
          </a:prstGeom>
          <a:noFill/>
        </p:spPr>
        <p:txBody>
          <a:bodyPr wrap="square" rtlCol="0">
            <a:spAutoFit/>
          </a:bodyPr>
          <a:lstStyle/>
          <a:p>
            <a:r>
              <a:rPr lang="es-EC" b="1" dirty="0" smtClean="0">
                <a:solidFill>
                  <a:srgbClr val="002060"/>
                </a:solidFill>
              </a:rPr>
              <a:t>BICO INTERNACIONAL S.A.</a:t>
            </a:r>
            <a:endParaRPr lang="es-EC" b="1" dirty="0">
              <a:solidFill>
                <a:srgbClr val="002060"/>
              </a:solidFill>
            </a:endParaRPr>
          </a:p>
        </p:txBody>
      </p:sp>
      <p:pic>
        <p:nvPicPr>
          <p:cNvPr id="1030" name="Picture 6" descr="http://www.papelsa.net/images/norma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5753" y="2886171"/>
            <a:ext cx="4246247" cy="39718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Rectángulo redondeado 12"/>
          <p:cNvSpPr/>
          <p:nvPr/>
        </p:nvSpPr>
        <p:spPr>
          <a:xfrm>
            <a:off x="1846841" y="4059729"/>
            <a:ext cx="5110843" cy="587829"/>
          </a:xfrm>
          <a:prstGeom prst="round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002060"/>
                </a:solidFill>
              </a:rPr>
              <a:t> 2014 CARVAJAL EDUCACIÓN</a:t>
            </a:r>
            <a:endParaRPr lang="es-EC" dirty="0">
              <a:solidFill>
                <a:srgbClr val="002060"/>
              </a:solidFill>
            </a:endParaRPr>
          </a:p>
        </p:txBody>
      </p:sp>
      <p:sp>
        <p:nvSpPr>
          <p:cNvPr id="14" name="Rectángulo redondeado 13"/>
          <p:cNvSpPr/>
          <p:nvPr/>
        </p:nvSpPr>
        <p:spPr>
          <a:xfrm>
            <a:off x="1846841" y="4836009"/>
            <a:ext cx="5110843" cy="587829"/>
          </a:xfrm>
          <a:prstGeom prst="round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002060"/>
                </a:solidFill>
              </a:rPr>
              <a:t>ACTUALIDAD</a:t>
            </a:r>
            <a:endParaRPr lang="es-EC" dirty="0">
              <a:solidFill>
                <a:srgbClr val="002060"/>
              </a:solidFill>
            </a:endParaRPr>
          </a:p>
        </p:txBody>
      </p:sp>
      <p:sp>
        <p:nvSpPr>
          <p:cNvPr id="15" name="Rectángulo redondeado 14"/>
          <p:cNvSpPr/>
          <p:nvPr/>
        </p:nvSpPr>
        <p:spPr>
          <a:xfrm>
            <a:off x="9349415" y="935506"/>
            <a:ext cx="2842585" cy="587829"/>
          </a:xfrm>
          <a:prstGeom prst="roundRect">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002060"/>
                </a:solidFill>
              </a:rPr>
              <a:t>SUMINISTROS ESCOLARES 45 %</a:t>
            </a:r>
            <a:endParaRPr lang="es-EC" dirty="0">
              <a:solidFill>
                <a:srgbClr val="002060"/>
              </a:solidFill>
            </a:endParaRPr>
          </a:p>
        </p:txBody>
      </p:sp>
      <p:sp>
        <p:nvSpPr>
          <p:cNvPr id="16" name="Rectángulo redondeado 15"/>
          <p:cNvSpPr/>
          <p:nvPr/>
        </p:nvSpPr>
        <p:spPr>
          <a:xfrm>
            <a:off x="9349414" y="2034638"/>
            <a:ext cx="2842585" cy="587829"/>
          </a:xfrm>
          <a:prstGeom prst="round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002060"/>
                </a:solidFill>
              </a:rPr>
              <a:t>SUMINISTROS DE OFICINA 10%</a:t>
            </a:r>
            <a:endParaRPr lang="es-EC" dirty="0">
              <a:solidFill>
                <a:srgbClr val="002060"/>
              </a:solidFill>
            </a:endParaRPr>
          </a:p>
        </p:txBody>
      </p:sp>
    </p:spTree>
    <p:extLst>
      <p:ext uri="{BB962C8B-B14F-4D97-AF65-F5344CB8AC3E}">
        <p14:creationId xmlns:p14="http://schemas.microsoft.com/office/powerpoint/2010/main" val="1856874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2514" y="1627414"/>
            <a:ext cx="10050537" cy="598714"/>
          </a:xfrm>
        </p:spPr>
        <p:txBody>
          <a:bodyPr>
            <a:normAutofit/>
          </a:bodyPr>
          <a:lstStyle/>
          <a:p>
            <a:pPr algn="ctr"/>
            <a:r>
              <a:rPr lang="es-EC" sz="2400" dirty="0" smtClean="0">
                <a:solidFill>
                  <a:srgbClr val="002060"/>
                </a:solidFill>
              </a:rPr>
              <a:t>VENTA Y RECAUDO BICO INTERNACIONAL S.A.</a:t>
            </a:r>
            <a:endParaRPr lang="es-EC" sz="2400" dirty="0">
              <a:solidFill>
                <a:srgbClr val="002060"/>
              </a:solidFill>
            </a:endParaRPr>
          </a:p>
        </p:txBody>
      </p:sp>
      <p:pic>
        <p:nvPicPr>
          <p:cNvPr id="4" name="Imagen 3" descr="C:\Users\Contabilidad-1\Downloads\temporada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075" y="2204352"/>
            <a:ext cx="9027720" cy="1322613"/>
          </a:xfrm>
          <a:prstGeom prst="rect">
            <a:avLst/>
          </a:prstGeom>
          <a:noFill/>
          <a:ln>
            <a:noFill/>
          </a:ln>
        </p:spPr>
      </p:pic>
      <p:cxnSp>
        <p:nvCxnSpPr>
          <p:cNvPr id="6" name="Conector recto 5"/>
          <p:cNvCxnSpPr/>
          <p:nvPr/>
        </p:nvCxnSpPr>
        <p:spPr>
          <a:xfrm flipV="1">
            <a:off x="1600209" y="2596233"/>
            <a:ext cx="48986" cy="6531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8964390" y="3167738"/>
            <a:ext cx="800100" cy="2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redondeado 7"/>
          <p:cNvSpPr/>
          <p:nvPr/>
        </p:nvSpPr>
        <p:spPr>
          <a:xfrm>
            <a:off x="3657600" y="391886"/>
            <a:ext cx="3412671" cy="8980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t>EMPRESA ESTACIONAL</a:t>
            </a:r>
            <a:endParaRPr lang="es-EC" sz="2400" dirty="0"/>
          </a:p>
        </p:txBody>
      </p:sp>
      <p:sp>
        <p:nvSpPr>
          <p:cNvPr id="9" name="CuadroTexto 8"/>
          <p:cNvSpPr txBox="1"/>
          <p:nvPr/>
        </p:nvSpPr>
        <p:spPr>
          <a:xfrm>
            <a:off x="4343399" y="3526965"/>
            <a:ext cx="1028699" cy="310249"/>
          </a:xfrm>
          <a:prstGeom prst="rect">
            <a:avLst/>
          </a:prstGeom>
          <a:noFill/>
        </p:spPr>
        <p:txBody>
          <a:bodyPr wrap="square" rtlCol="0">
            <a:spAutoFit/>
          </a:bodyPr>
          <a:lstStyle/>
          <a:p>
            <a:r>
              <a:rPr lang="es-EC" sz="1400" dirty="0" smtClean="0"/>
              <a:t>50% / 50%</a:t>
            </a:r>
            <a:endParaRPr lang="es-EC" sz="1400" dirty="0"/>
          </a:p>
        </p:txBody>
      </p:sp>
      <p:sp>
        <p:nvSpPr>
          <p:cNvPr id="10" name="CuadroTexto 9"/>
          <p:cNvSpPr txBox="1"/>
          <p:nvPr/>
        </p:nvSpPr>
        <p:spPr>
          <a:xfrm>
            <a:off x="7598228" y="3494309"/>
            <a:ext cx="1028699" cy="310249"/>
          </a:xfrm>
          <a:prstGeom prst="rect">
            <a:avLst/>
          </a:prstGeom>
          <a:noFill/>
        </p:spPr>
        <p:txBody>
          <a:bodyPr wrap="square" rtlCol="0">
            <a:spAutoFit/>
          </a:bodyPr>
          <a:lstStyle/>
          <a:p>
            <a:r>
              <a:rPr lang="es-EC" sz="1400" dirty="0" smtClean="0"/>
              <a:t>50% / 50%</a:t>
            </a:r>
            <a:endParaRPr lang="es-EC" sz="1400" dirty="0"/>
          </a:p>
        </p:txBody>
      </p:sp>
      <p:sp>
        <p:nvSpPr>
          <p:cNvPr id="11" name="Elipse 10"/>
          <p:cNvSpPr/>
          <p:nvPr/>
        </p:nvSpPr>
        <p:spPr>
          <a:xfrm>
            <a:off x="1600209" y="4637314"/>
            <a:ext cx="2547253" cy="186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DEPARTAMENTO DE CRÉDITO Y CARTERA</a:t>
            </a:r>
            <a:endParaRPr lang="es-EC" dirty="0"/>
          </a:p>
        </p:txBody>
      </p:sp>
      <p:sp>
        <p:nvSpPr>
          <p:cNvPr id="12" name="Rectángulo redondeado 11"/>
          <p:cNvSpPr/>
          <p:nvPr/>
        </p:nvSpPr>
        <p:spPr>
          <a:xfrm>
            <a:off x="6400800" y="5143500"/>
            <a:ext cx="2563590" cy="4245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RIESGO OPERATIVO</a:t>
            </a:r>
            <a:endParaRPr lang="es-EC" dirty="0"/>
          </a:p>
        </p:txBody>
      </p:sp>
      <p:sp>
        <p:nvSpPr>
          <p:cNvPr id="13" name="Rectángulo redondeado 12"/>
          <p:cNvSpPr/>
          <p:nvPr/>
        </p:nvSpPr>
        <p:spPr>
          <a:xfrm>
            <a:off x="6400800" y="5818415"/>
            <a:ext cx="2563590" cy="4245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RIESGO DE CRÉDITO</a:t>
            </a:r>
            <a:endParaRPr lang="es-EC" dirty="0"/>
          </a:p>
        </p:txBody>
      </p:sp>
    </p:spTree>
    <p:extLst>
      <p:ext uri="{BB962C8B-B14F-4D97-AF65-F5344CB8AC3E}">
        <p14:creationId xmlns:p14="http://schemas.microsoft.com/office/powerpoint/2010/main" val="3929178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0"/>
            <a:ext cx="8596668" cy="620486"/>
          </a:xfrm>
        </p:spPr>
        <p:txBody>
          <a:bodyPr>
            <a:normAutofit fontScale="90000"/>
          </a:bodyPr>
          <a:lstStyle/>
          <a:p>
            <a:r>
              <a:rPr lang="es-EC" dirty="0" smtClean="0"/>
              <a:t>OBJETIVO GENERAL</a:t>
            </a:r>
            <a:endParaRPr lang="es-EC" dirty="0"/>
          </a:p>
        </p:txBody>
      </p:sp>
      <p:sp>
        <p:nvSpPr>
          <p:cNvPr id="3" name="Marcador de contenido 2"/>
          <p:cNvSpPr>
            <a:spLocks noGrp="1"/>
          </p:cNvSpPr>
          <p:nvPr>
            <p:ph idx="1"/>
          </p:nvPr>
        </p:nvSpPr>
        <p:spPr>
          <a:xfrm>
            <a:off x="677334" y="854303"/>
            <a:ext cx="8596668" cy="2362425"/>
          </a:xfrm>
        </p:spPr>
        <p:txBody>
          <a:bodyPr/>
          <a:lstStyle/>
          <a:p>
            <a:pPr algn="just"/>
            <a:r>
              <a:rPr lang="es-EC" dirty="0"/>
              <a:t>Identificar y evaluar los riesgos operativos y de crédito a los que está expuesta la empresa BICO INTERNACIONAL S.A. en el proceso de crédito y cobranza, que permita diseñar una respuesta a los mismos, a fin de minimizar su impacto negativo en las finanzas de la empresa, volviendo más eficientes a los procesos y estableciendo un método de provisión para cuentas incobrables que refleje el riesgo implícito asociado a sus clientes y una valoración más adecuada de la cartera.</a:t>
            </a:r>
          </a:p>
        </p:txBody>
      </p:sp>
      <p:sp>
        <p:nvSpPr>
          <p:cNvPr id="4" name="Rectángulo 3"/>
          <p:cNvSpPr/>
          <p:nvPr/>
        </p:nvSpPr>
        <p:spPr>
          <a:xfrm>
            <a:off x="1094015" y="4294413"/>
            <a:ext cx="1698172" cy="22206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t>Identificar y Evaluar Factores de Riesgo Operativo en procesos del área. </a:t>
            </a:r>
            <a:endParaRPr lang="es-EC" dirty="0"/>
          </a:p>
        </p:txBody>
      </p:sp>
      <p:sp>
        <p:nvSpPr>
          <p:cNvPr id="5" name="Rectángulo 4"/>
          <p:cNvSpPr/>
          <p:nvPr/>
        </p:nvSpPr>
        <p:spPr>
          <a:xfrm>
            <a:off x="2873829" y="4294413"/>
            <a:ext cx="1719046" cy="22206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t>Diseñar un sistema de respuesta al riesgo, a fin de minimizar falencias.</a:t>
            </a:r>
            <a:endParaRPr lang="es-EC" dirty="0"/>
          </a:p>
        </p:txBody>
      </p:sp>
      <p:sp>
        <p:nvSpPr>
          <p:cNvPr id="6" name="Rectángulo 5"/>
          <p:cNvSpPr/>
          <p:nvPr/>
        </p:nvSpPr>
        <p:spPr>
          <a:xfrm>
            <a:off x="5024653" y="4294413"/>
            <a:ext cx="1719046" cy="222068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t>Conocer el sistema de provisiones actual de la empresa.</a:t>
            </a:r>
            <a:endParaRPr lang="es-EC" dirty="0"/>
          </a:p>
        </p:txBody>
      </p:sp>
      <p:sp>
        <p:nvSpPr>
          <p:cNvPr id="7" name="Rectángulo 6"/>
          <p:cNvSpPr/>
          <p:nvPr/>
        </p:nvSpPr>
        <p:spPr>
          <a:xfrm>
            <a:off x="6825341" y="4294413"/>
            <a:ext cx="1719046" cy="222068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t>Aplicar metodología de Cálculo de pérdida esperada, en base al riesgo implícito de clientes.</a:t>
            </a:r>
            <a:endParaRPr lang="es-EC" dirty="0"/>
          </a:p>
        </p:txBody>
      </p:sp>
      <p:sp>
        <p:nvSpPr>
          <p:cNvPr id="8" name="Rectángulo 7"/>
          <p:cNvSpPr/>
          <p:nvPr/>
        </p:nvSpPr>
        <p:spPr>
          <a:xfrm>
            <a:off x="8626029" y="4294413"/>
            <a:ext cx="1719046" cy="222068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t>Comparar metodologías mediante Backtesting.</a:t>
            </a:r>
            <a:endParaRPr lang="es-EC" dirty="0"/>
          </a:p>
        </p:txBody>
      </p:sp>
      <p:sp>
        <p:nvSpPr>
          <p:cNvPr id="9" name="Título 1"/>
          <p:cNvSpPr txBox="1">
            <a:spLocks/>
          </p:cNvSpPr>
          <p:nvPr/>
        </p:nvSpPr>
        <p:spPr>
          <a:xfrm>
            <a:off x="726319" y="3135084"/>
            <a:ext cx="8596668" cy="62048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dirty="0" smtClean="0"/>
              <a:t>OBJETIVOS ESPECÍFICOS</a:t>
            </a:r>
            <a:endParaRPr lang="es-EC" sz="3200" dirty="0"/>
          </a:p>
        </p:txBody>
      </p:sp>
      <p:sp>
        <p:nvSpPr>
          <p:cNvPr id="10" name="Rectángulo redondeado 9"/>
          <p:cNvSpPr/>
          <p:nvPr/>
        </p:nvSpPr>
        <p:spPr>
          <a:xfrm>
            <a:off x="963386" y="3755570"/>
            <a:ext cx="3629489" cy="3918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RIESGO OPERATIVO</a:t>
            </a:r>
            <a:endParaRPr lang="es-EC" dirty="0"/>
          </a:p>
        </p:txBody>
      </p:sp>
      <p:sp>
        <p:nvSpPr>
          <p:cNvPr id="11" name="Rectángulo redondeado 10"/>
          <p:cNvSpPr/>
          <p:nvPr/>
        </p:nvSpPr>
        <p:spPr>
          <a:xfrm>
            <a:off x="5644513" y="3755569"/>
            <a:ext cx="3629489" cy="3918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RIESGO DE CRÉDITO</a:t>
            </a:r>
            <a:endParaRPr lang="es-EC" dirty="0"/>
          </a:p>
        </p:txBody>
      </p:sp>
    </p:spTree>
    <p:extLst>
      <p:ext uri="{BB962C8B-B14F-4D97-AF65-F5344CB8AC3E}">
        <p14:creationId xmlns:p14="http://schemas.microsoft.com/office/powerpoint/2010/main" val="3844553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3663" y="119744"/>
            <a:ext cx="8596668" cy="827314"/>
          </a:xfrm>
        </p:spPr>
        <p:txBody>
          <a:bodyPr/>
          <a:lstStyle/>
          <a:p>
            <a:pPr algn="ctr"/>
            <a:r>
              <a:rPr lang="es-EC" dirty="0" smtClean="0"/>
              <a:t>ANÁLISIS DE RIESGO OPERATIVO</a:t>
            </a:r>
            <a:endParaRPr lang="es-EC" dirty="0"/>
          </a:p>
        </p:txBody>
      </p:sp>
      <p:sp>
        <p:nvSpPr>
          <p:cNvPr id="5" name="Rectangle 2"/>
          <p:cNvSpPr>
            <a:spLocks noChangeArrowheads="1"/>
          </p:cNvSpPr>
          <p:nvPr/>
        </p:nvSpPr>
        <p:spPr bwMode="auto">
          <a:xfrm>
            <a:off x="1045029" y="1159329"/>
            <a:ext cx="1545771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6" name="Objeto 5"/>
          <p:cNvGraphicFramePr>
            <a:graphicFrameLocks noChangeAspect="1"/>
          </p:cNvGraphicFramePr>
          <p:nvPr>
            <p:extLst>
              <p:ext uri="{D42A27DB-BD31-4B8C-83A1-F6EECF244321}">
                <p14:modId xmlns:p14="http://schemas.microsoft.com/office/powerpoint/2010/main" val="1817684243"/>
              </p:ext>
            </p:extLst>
          </p:nvPr>
        </p:nvGraphicFramePr>
        <p:xfrm>
          <a:off x="1363081" y="947058"/>
          <a:ext cx="8464729" cy="1469571"/>
        </p:xfrm>
        <a:graphic>
          <a:graphicData uri="http://schemas.openxmlformats.org/presentationml/2006/ole">
            <mc:AlternateContent xmlns:mc="http://schemas.openxmlformats.org/markup-compatibility/2006">
              <mc:Choice xmlns:v="urn:schemas-microsoft-com:vml" Requires="v">
                <p:oleObj spid="_x0000_s2144" name="Visio" r:id="rId3" imgW="7067592" imgH="1209572" progId="Visio.Drawing.15">
                  <p:embed/>
                </p:oleObj>
              </mc:Choice>
              <mc:Fallback>
                <p:oleObj name="Visio" r:id="rId3" imgW="7067592" imgH="1209572" progId="Visio.Drawing.15">
                  <p:embed/>
                  <p:pic>
                    <p:nvPicPr>
                      <p:cNvPr id="0" name="Object 1"/>
                      <p:cNvPicPr>
                        <a:picLocks noChangeAspect="1" noChangeArrowheads="1"/>
                      </p:cNvPicPr>
                      <p:nvPr/>
                    </p:nvPicPr>
                    <p:blipFill>
                      <a:blip r:embed="rId4"/>
                      <a:srcRect/>
                      <a:stretch>
                        <a:fillRect/>
                      </a:stretch>
                    </p:blipFill>
                    <p:spPr bwMode="auto">
                      <a:xfrm>
                        <a:off x="1363081" y="947058"/>
                        <a:ext cx="8464729" cy="1469571"/>
                      </a:xfrm>
                      <a:prstGeom prst="rect">
                        <a:avLst/>
                      </a:prstGeom>
                      <a:noFill/>
                    </p:spPr>
                  </p:pic>
                </p:oleObj>
              </mc:Fallback>
            </mc:AlternateContent>
          </a:graphicData>
        </a:graphic>
      </p:graphicFrame>
      <p:sp>
        <p:nvSpPr>
          <p:cNvPr id="7" name="CuadroTexto 6"/>
          <p:cNvSpPr txBox="1"/>
          <p:nvPr/>
        </p:nvSpPr>
        <p:spPr>
          <a:xfrm>
            <a:off x="3808176" y="2628900"/>
            <a:ext cx="3935186" cy="523220"/>
          </a:xfrm>
          <a:prstGeom prst="rect">
            <a:avLst/>
          </a:prstGeom>
          <a:noFill/>
        </p:spPr>
        <p:txBody>
          <a:bodyPr wrap="square" rtlCol="0">
            <a:spAutoFit/>
          </a:bodyPr>
          <a:lstStyle/>
          <a:p>
            <a:pPr algn="ctr"/>
            <a:r>
              <a:rPr lang="es-EC" sz="2800" b="1" dirty="0" smtClean="0">
                <a:solidFill>
                  <a:srgbClr val="002060"/>
                </a:solidFill>
              </a:rPr>
              <a:t>METODOLOGÍA</a:t>
            </a:r>
            <a:endParaRPr lang="es-EC" sz="2800" b="1" dirty="0">
              <a:solidFill>
                <a:srgbClr val="002060"/>
              </a:solidFill>
            </a:endParaRPr>
          </a:p>
        </p:txBody>
      </p:sp>
      <p:graphicFrame>
        <p:nvGraphicFramePr>
          <p:cNvPr id="8" name="Diagrama 7"/>
          <p:cNvGraphicFramePr/>
          <p:nvPr>
            <p:extLst>
              <p:ext uri="{D42A27DB-BD31-4B8C-83A1-F6EECF244321}">
                <p14:modId xmlns:p14="http://schemas.microsoft.com/office/powerpoint/2010/main" val="991204541"/>
              </p:ext>
            </p:extLst>
          </p:nvPr>
        </p:nvGraphicFramePr>
        <p:xfrm>
          <a:off x="693664" y="3364391"/>
          <a:ext cx="4298334" cy="33793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Diagrama 9"/>
          <p:cNvGraphicFramePr/>
          <p:nvPr>
            <p:extLst>
              <p:ext uri="{D42A27DB-BD31-4B8C-83A1-F6EECF244321}">
                <p14:modId xmlns:p14="http://schemas.microsoft.com/office/powerpoint/2010/main" val="3917433983"/>
              </p:ext>
            </p:extLst>
          </p:nvPr>
        </p:nvGraphicFramePr>
        <p:xfrm>
          <a:off x="6959590" y="3298724"/>
          <a:ext cx="4007122" cy="355927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555085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951642" y="569432"/>
            <a:ext cx="1266825" cy="1581150"/>
          </a:xfrm>
          <a:prstGeom prst="rect">
            <a:avLst/>
          </a:prstGeom>
        </p:spPr>
      </p:pic>
      <p:pic>
        <p:nvPicPr>
          <p:cNvPr id="20" name="Imagen 19"/>
          <p:cNvPicPr>
            <a:picLocks noChangeAspect="1"/>
          </p:cNvPicPr>
          <p:nvPr/>
        </p:nvPicPr>
        <p:blipFill>
          <a:blip r:embed="rId3"/>
          <a:stretch>
            <a:fillRect/>
          </a:stretch>
        </p:blipFill>
        <p:spPr>
          <a:xfrm>
            <a:off x="2423564" y="295304"/>
            <a:ext cx="1238250" cy="1672181"/>
          </a:xfrm>
          <a:prstGeom prst="rect">
            <a:avLst/>
          </a:prstGeom>
        </p:spPr>
      </p:pic>
      <p:pic>
        <p:nvPicPr>
          <p:cNvPr id="21" name="Imagen 20"/>
          <p:cNvPicPr>
            <a:picLocks noChangeAspect="1"/>
          </p:cNvPicPr>
          <p:nvPr/>
        </p:nvPicPr>
        <p:blipFill>
          <a:blip r:embed="rId4"/>
          <a:stretch>
            <a:fillRect/>
          </a:stretch>
        </p:blipFill>
        <p:spPr>
          <a:xfrm>
            <a:off x="3910932" y="147486"/>
            <a:ext cx="1238250" cy="1704975"/>
          </a:xfrm>
          <a:prstGeom prst="rect">
            <a:avLst/>
          </a:prstGeom>
        </p:spPr>
      </p:pic>
      <p:pic>
        <p:nvPicPr>
          <p:cNvPr id="22" name="Imagen 21"/>
          <p:cNvPicPr>
            <a:picLocks noChangeAspect="1"/>
          </p:cNvPicPr>
          <p:nvPr/>
        </p:nvPicPr>
        <p:blipFill>
          <a:blip r:embed="rId5"/>
          <a:stretch>
            <a:fillRect/>
          </a:stretch>
        </p:blipFill>
        <p:spPr>
          <a:xfrm>
            <a:off x="5307982" y="569432"/>
            <a:ext cx="1822463" cy="1127384"/>
          </a:xfrm>
          <a:prstGeom prst="rect">
            <a:avLst/>
          </a:prstGeom>
        </p:spPr>
      </p:pic>
      <p:pic>
        <p:nvPicPr>
          <p:cNvPr id="25" name="Imagen 24"/>
          <p:cNvPicPr>
            <a:picLocks noChangeAspect="1"/>
          </p:cNvPicPr>
          <p:nvPr/>
        </p:nvPicPr>
        <p:blipFill>
          <a:blip r:embed="rId6"/>
          <a:stretch>
            <a:fillRect/>
          </a:stretch>
        </p:blipFill>
        <p:spPr>
          <a:xfrm>
            <a:off x="7267287" y="904880"/>
            <a:ext cx="1657149" cy="1113647"/>
          </a:xfrm>
          <a:prstGeom prst="rect">
            <a:avLst/>
          </a:prstGeom>
        </p:spPr>
      </p:pic>
      <p:pic>
        <p:nvPicPr>
          <p:cNvPr id="29" name="Imagen 28"/>
          <p:cNvPicPr>
            <a:picLocks noChangeAspect="1"/>
          </p:cNvPicPr>
          <p:nvPr/>
        </p:nvPicPr>
        <p:blipFill>
          <a:blip r:embed="rId7"/>
          <a:stretch>
            <a:fillRect/>
          </a:stretch>
        </p:blipFill>
        <p:spPr>
          <a:xfrm>
            <a:off x="7225425" y="2361516"/>
            <a:ext cx="1972433" cy="1208030"/>
          </a:xfrm>
          <a:prstGeom prst="rect">
            <a:avLst/>
          </a:prstGeom>
        </p:spPr>
      </p:pic>
      <p:pic>
        <p:nvPicPr>
          <p:cNvPr id="32" name="Imagen 31"/>
          <p:cNvPicPr>
            <a:picLocks noChangeAspect="1"/>
          </p:cNvPicPr>
          <p:nvPr/>
        </p:nvPicPr>
        <p:blipFill rotWithShape="1">
          <a:blip r:embed="rId8"/>
          <a:srcRect b="4809"/>
          <a:stretch/>
        </p:blipFill>
        <p:spPr>
          <a:xfrm>
            <a:off x="5338255" y="2732101"/>
            <a:ext cx="2102198" cy="955479"/>
          </a:xfrm>
          <a:prstGeom prst="rect">
            <a:avLst/>
          </a:prstGeom>
        </p:spPr>
      </p:pic>
      <p:pic>
        <p:nvPicPr>
          <p:cNvPr id="34" name="Imagen 33"/>
          <p:cNvPicPr>
            <a:picLocks noChangeAspect="1"/>
          </p:cNvPicPr>
          <p:nvPr/>
        </p:nvPicPr>
        <p:blipFill>
          <a:blip r:embed="rId9"/>
          <a:stretch>
            <a:fillRect/>
          </a:stretch>
        </p:blipFill>
        <p:spPr>
          <a:xfrm>
            <a:off x="3556895" y="2850019"/>
            <a:ext cx="1521392" cy="1162412"/>
          </a:xfrm>
          <a:prstGeom prst="rect">
            <a:avLst/>
          </a:prstGeom>
        </p:spPr>
      </p:pic>
      <p:pic>
        <p:nvPicPr>
          <p:cNvPr id="36" name="Imagen 35"/>
          <p:cNvPicPr>
            <a:picLocks noChangeAspect="1"/>
          </p:cNvPicPr>
          <p:nvPr/>
        </p:nvPicPr>
        <p:blipFill>
          <a:blip r:embed="rId10"/>
          <a:stretch>
            <a:fillRect/>
          </a:stretch>
        </p:blipFill>
        <p:spPr>
          <a:xfrm>
            <a:off x="1375167" y="3079536"/>
            <a:ext cx="1805163" cy="2057281"/>
          </a:xfrm>
          <a:prstGeom prst="rect">
            <a:avLst/>
          </a:prstGeom>
        </p:spPr>
      </p:pic>
      <p:pic>
        <p:nvPicPr>
          <p:cNvPr id="38" name="Imagen 37"/>
          <p:cNvPicPr>
            <a:picLocks noChangeAspect="1"/>
          </p:cNvPicPr>
          <p:nvPr/>
        </p:nvPicPr>
        <p:blipFill>
          <a:blip r:embed="rId11"/>
          <a:stretch>
            <a:fillRect/>
          </a:stretch>
        </p:blipFill>
        <p:spPr>
          <a:xfrm>
            <a:off x="2517421" y="5142944"/>
            <a:ext cx="2019788" cy="980561"/>
          </a:xfrm>
          <a:prstGeom prst="rect">
            <a:avLst/>
          </a:prstGeom>
        </p:spPr>
      </p:pic>
      <p:pic>
        <p:nvPicPr>
          <p:cNvPr id="45" name="Imagen 44"/>
          <p:cNvPicPr>
            <a:picLocks noChangeAspect="1"/>
          </p:cNvPicPr>
          <p:nvPr/>
        </p:nvPicPr>
        <p:blipFill>
          <a:blip r:embed="rId12"/>
          <a:stretch>
            <a:fillRect/>
          </a:stretch>
        </p:blipFill>
        <p:spPr>
          <a:xfrm>
            <a:off x="4680590" y="5231162"/>
            <a:ext cx="1997234" cy="1130107"/>
          </a:xfrm>
          <a:prstGeom prst="rect">
            <a:avLst/>
          </a:prstGeom>
        </p:spPr>
      </p:pic>
      <p:pic>
        <p:nvPicPr>
          <p:cNvPr id="47" name="Imagen 46"/>
          <p:cNvPicPr>
            <a:picLocks noChangeAspect="1"/>
          </p:cNvPicPr>
          <p:nvPr/>
        </p:nvPicPr>
        <p:blipFill>
          <a:blip r:embed="rId13"/>
          <a:stretch>
            <a:fillRect/>
          </a:stretch>
        </p:blipFill>
        <p:spPr>
          <a:xfrm>
            <a:off x="6791236" y="5630381"/>
            <a:ext cx="2578885" cy="970704"/>
          </a:xfrm>
          <a:prstGeom prst="rect">
            <a:avLst/>
          </a:prstGeom>
        </p:spPr>
      </p:pic>
      <p:pic>
        <p:nvPicPr>
          <p:cNvPr id="49" name="Imagen 48"/>
          <p:cNvPicPr>
            <a:picLocks noChangeAspect="1"/>
          </p:cNvPicPr>
          <p:nvPr/>
        </p:nvPicPr>
        <p:blipFill>
          <a:blip r:embed="rId14"/>
          <a:stretch>
            <a:fillRect/>
          </a:stretch>
        </p:blipFill>
        <p:spPr>
          <a:xfrm>
            <a:off x="9650297" y="4922008"/>
            <a:ext cx="1314450" cy="1809750"/>
          </a:xfrm>
          <a:prstGeom prst="rect">
            <a:avLst/>
          </a:prstGeom>
        </p:spPr>
      </p:pic>
      <p:sp>
        <p:nvSpPr>
          <p:cNvPr id="64" name="CuadroTexto 63"/>
          <p:cNvSpPr txBox="1"/>
          <p:nvPr/>
        </p:nvSpPr>
        <p:spPr>
          <a:xfrm>
            <a:off x="11159238" y="1027894"/>
            <a:ext cx="601511" cy="4659289"/>
          </a:xfrm>
          <a:prstGeom prst="rect">
            <a:avLst/>
          </a:prstGeom>
          <a:noFill/>
        </p:spPr>
        <p:txBody>
          <a:bodyPr vert="wordArtVert" wrap="none" rtlCol="0">
            <a:spAutoFit/>
          </a:bodyPr>
          <a:lstStyle/>
          <a:p>
            <a:r>
              <a:rPr lang="es-EC" sz="2400" b="1" dirty="0" smtClean="0">
                <a:solidFill>
                  <a:schemeClr val="bg1"/>
                </a:solidFill>
              </a:rPr>
              <a:t>METODOLOGIA</a:t>
            </a:r>
            <a:endParaRPr lang="es-EC" sz="2400" b="1" dirty="0">
              <a:solidFill>
                <a:schemeClr val="bg1"/>
              </a:solidFill>
            </a:endParaRPr>
          </a:p>
        </p:txBody>
      </p:sp>
      <p:sp>
        <p:nvSpPr>
          <p:cNvPr id="5" name="Elipse 4"/>
          <p:cNvSpPr/>
          <p:nvPr/>
        </p:nvSpPr>
        <p:spPr>
          <a:xfrm>
            <a:off x="1499202" y="1189334"/>
            <a:ext cx="240724" cy="279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t>0</a:t>
            </a:r>
            <a:endParaRPr lang="es-EC" sz="1100" dirty="0"/>
          </a:p>
        </p:txBody>
      </p:sp>
      <p:sp>
        <p:nvSpPr>
          <p:cNvPr id="42" name="Elipse 41"/>
          <p:cNvSpPr/>
          <p:nvPr/>
        </p:nvSpPr>
        <p:spPr>
          <a:xfrm>
            <a:off x="2916433" y="810762"/>
            <a:ext cx="240724" cy="279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t>1</a:t>
            </a:r>
          </a:p>
        </p:txBody>
      </p:sp>
      <p:sp>
        <p:nvSpPr>
          <p:cNvPr id="43" name="Elipse 42"/>
          <p:cNvSpPr/>
          <p:nvPr/>
        </p:nvSpPr>
        <p:spPr>
          <a:xfrm>
            <a:off x="4359780" y="722770"/>
            <a:ext cx="240724" cy="279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t>2</a:t>
            </a:r>
          </a:p>
        </p:txBody>
      </p:sp>
      <p:sp>
        <p:nvSpPr>
          <p:cNvPr id="58" name="Elipse 57"/>
          <p:cNvSpPr/>
          <p:nvPr/>
        </p:nvSpPr>
        <p:spPr>
          <a:xfrm>
            <a:off x="6035011" y="726399"/>
            <a:ext cx="240724" cy="279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t>3</a:t>
            </a:r>
          </a:p>
        </p:txBody>
      </p:sp>
      <p:sp>
        <p:nvSpPr>
          <p:cNvPr id="59" name="Elipse 58"/>
          <p:cNvSpPr/>
          <p:nvPr/>
        </p:nvSpPr>
        <p:spPr>
          <a:xfrm>
            <a:off x="7939571" y="1317513"/>
            <a:ext cx="240724" cy="279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t>4</a:t>
            </a:r>
          </a:p>
        </p:txBody>
      </p:sp>
      <p:sp>
        <p:nvSpPr>
          <p:cNvPr id="65" name="Elipse 64"/>
          <p:cNvSpPr/>
          <p:nvPr/>
        </p:nvSpPr>
        <p:spPr>
          <a:xfrm>
            <a:off x="7939571" y="2689957"/>
            <a:ext cx="240724" cy="279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t>5</a:t>
            </a:r>
          </a:p>
        </p:txBody>
      </p:sp>
      <p:sp>
        <p:nvSpPr>
          <p:cNvPr id="67" name="Elipse 66"/>
          <p:cNvSpPr/>
          <p:nvPr/>
        </p:nvSpPr>
        <p:spPr>
          <a:xfrm>
            <a:off x="6265282" y="3122035"/>
            <a:ext cx="240724" cy="279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t>6</a:t>
            </a:r>
            <a:endParaRPr lang="es-EC" sz="1100" dirty="0"/>
          </a:p>
        </p:txBody>
      </p:sp>
      <p:sp>
        <p:nvSpPr>
          <p:cNvPr id="68" name="Elipse 67"/>
          <p:cNvSpPr/>
          <p:nvPr/>
        </p:nvSpPr>
        <p:spPr>
          <a:xfrm>
            <a:off x="4212895" y="3349058"/>
            <a:ext cx="240724" cy="279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t>7</a:t>
            </a:r>
            <a:endParaRPr lang="es-EC" sz="1100" dirty="0"/>
          </a:p>
        </p:txBody>
      </p:sp>
      <p:sp>
        <p:nvSpPr>
          <p:cNvPr id="69" name="Elipse 68"/>
          <p:cNvSpPr/>
          <p:nvPr/>
        </p:nvSpPr>
        <p:spPr>
          <a:xfrm>
            <a:off x="2423564" y="4108176"/>
            <a:ext cx="240724" cy="279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t>8</a:t>
            </a:r>
            <a:endParaRPr lang="es-EC" sz="1100" dirty="0"/>
          </a:p>
        </p:txBody>
      </p:sp>
      <p:sp>
        <p:nvSpPr>
          <p:cNvPr id="70" name="Elipse 69"/>
          <p:cNvSpPr/>
          <p:nvPr/>
        </p:nvSpPr>
        <p:spPr>
          <a:xfrm>
            <a:off x="3308817" y="5407332"/>
            <a:ext cx="240724" cy="279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t>9</a:t>
            </a:r>
          </a:p>
        </p:txBody>
      </p:sp>
      <p:sp>
        <p:nvSpPr>
          <p:cNvPr id="71" name="Elipse 70"/>
          <p:cNvSpPr/>
          <p:nvPr/>
        </p:nvSpPr>
        <p:spPr>
          <a:xfrm>
            <a:off x="5281136" y="5687183"/>
            <a:ext cx="494873" cy="256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t>10</a:t>
            </a:r>
            <a:endParaRPr lang="es-EC" sz="1100" dirty="0"/>
          </a:p>
        </p:txBody>
      </p:sp>
      <p:sp>
        <p:nvSpPr>
          <p:cNvPr id="72" name="Elipse 71"/>
          <p:cNvSpPr/>
          <p:nvPr/>
        </p:nvSpPr>
        <p:spPr>
          <a:xfrm>
            <a:off x="7964204" y="5764988"/>
            <a:ext cx="494873" cy="256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t>11</a:t>
            </a:r>
            <a:endParaRPr lang="es-EC" sz="1100" dirty="0"/>
          </a:p>
        </p:txBody>
      </p:sp>
      <p:sp>
        <p:nvSpPr>
          <p:cNvPr id="73" name="Elipse 72"/>
          <p:cNvSpPr/>
          <p:nvPr/>
        </p:nvSpPr>
        <p:spPr>
          <a:xfrm>
            <a:off x="10060085" y="5764988"/>
            <a:ext cx="494873" cy="256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t>12</a:t>
            </a:r>
            <a:endParaRPr lang="es-EC" sz="1100" dirty="0"/>
          </a:p>
        </p:txBody>
      </p:sp>
    </p:spTree>
    <p:extLst>
      <p:ext uri="{BB962C8B-B14F-4D97-AF65-F5344CB8AC3E}">
        <p14:creationId xmlns:p14="http://schemas.microsoft.com/office/powerpoint/2010/main" val="2660010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236759" y="621715"/>
            <a:ext cx="7719325" cy="461665"/>
          </a:xfrm>
          <a:prstGeom prst="rect">
            <a:avLst/>
          </a:prstGeom>
          <a:noFill/>
        </p:spPr>
        <p:txBody>
          <a:bodyPr wrap="square" rtlCol="0">
            <a:spAutoFit/>
          </a:bodyPr>
          <a:lstStyle/>
          <a:p>
            <a:r>
              <a:rPr lang="es-EC" sz="2400" b="1" dirty="0" smtClean="0">
                <a:solidFill>
                  <a:srgbClr val="00B050"/>
                </a:solidFill>
              </a:rPr>
              <a:t>PROCESO DE CALIFICACIÓN DE CRÉDITO A CLIENTES</a:t>
            </a:r>
            <a:endParaRPr lang="es-EC" sz="2400" b="1" dirty="0">
              <a:solidFill>
                <a:srgbClr val="00B050"/>
              </a:solidFill>
            </a:endParaRPr>
          </a:p>
        </p:txBody>
      </p:sp>
      <p:sp>
        <p:nvSpPr>
          <p:cNvPr id="8" name="CuadroTexto 7"/>
          <p:cNvSpPr txBox="1"/>
          <p:nvPr/>
        </p:nvSpPr>
        <p:spPr>
          <a:xfrm>
            <a:off x="4849107" y="1220374"/>
            <a:ext cx="2246086" cy="369332"/>
          </a:xfrm>
          <a:prstGeom prst="rect">
            <a:avLst/>
          </a:prstGeom>
          <a:noFill/>
        </p:spPr>
        <p:txBody>
          <a:bodyPr wrap="square" rtlCol="0">
            <a:spAutoFit/>
          </a:bodyPr>
          <a:lstStyle/>
          <a:p>
            <a:r>
              <a:rPr lang="es-EC" b="1" dirty="0" smtClean="0">
                <a:solidFill>
                  <a:srgbClr val="002060"/>
                </a:solidFill>
              </a:rPr>
              <a:t>MATRÍZ DE RIESGOS</a:t>
            </a:r>
            <a:endParaRPr lang="es-EC" b="1" dirty="0">
              <a:solidFill>
                <a:srgbClr val="002060"/>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3979104691"/>
              </p:ext>
            </p:extLst>
          </p:nvPr>
        </p:nvGraphicFramePr>
        <p:xfrm>
          <a:off x="540915" y="1790165"/>
          <a:ext cx="10728100" cy="4918036"/>
        </p:xfrm>
        <a:graphic>
          <a:graphicData uri="http://schemas.openxmlformats.org/drawingml/2006/table">
            <a:tbl>
              <a:tblPr firstRow="1" firstCol="1" bandRow="1"/>
              <a:tblGrid>
                <a:gridCol w="1651098"/>
                <a:gridCol w="1409210"/>
                <a:gridCol w="1572261"/>
                <a:gridCol w="1651098"/>
                <a:gridCol w="1778311"/>
                <a:gridCol w="1269454"/>
                <a:gridCol w="1396668"/>
              </a:tblGrid>
              <a:tr h="385335">
                <a:tc>
                  <a:txBody>
                    <a:bodyPr/>
                    <a:lstStyle/>
                    <a:p>
                      <a:pPr algn="just">
                        <a:lnSpc>
                          <a:spcPct val="115000"/>
                        </a:lnSpc>
                        <a:spcAft>
                          <a:spcPts val="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Evento de Riesgo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just">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Denominación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just">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Consecuencia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just">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Causa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Probabilidad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Impacto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a:lnSpc>
                          <a:spcPct val="115000"/>
                        </a:lnSpc>
                        <a:spcAft>
                          <a:spcPts val="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Severidad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r>
              <a:tr h="770672">
                <a:tc rowSpan="2">
                  <a:txBody>
                    <a:bodyPr/>
                    <a:lstStyle/>
                    <a:p>
                      <a:pPr algn="just">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Procesos del área elaborados como normativas.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just">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Entendimiento erróneo de la normativa vigente para la elaboración de crédito y cobranza.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just">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Mala redacción de los procedimientos actuales.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Moderado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2E74B5"/>
                    </a:solidFill>
                  </a:tcPr>
                </a:tc>
              </a:tr>
              <a:tr h="57800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Falta de acceso a información.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r>
              <a:tr h="385335">
                <a:tc rowSpan="2">
                  <a:txBody>
                    <a:bodyPr/>
                    <a:lstStyle/>
                    <a:p>
                      <a:pPr algn="just">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Personal con carga laboral excesiva.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rowSpan="2">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rowSpan="2">
                  <a:txBody>
                    <a:bodyPr/>
                    <a:lstStyle/>
                    <a:p>
                      <a:pPr algn="just">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Ausencia de seguimiento a procesos de crédito y cobranza.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Ausencia de personal.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FFC000"/>
                    </a:solidFill>
                  </a:tcPr>
                </a:tc>
              </a:tr>
              <a:tr h="57800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Inadecuada segmentación de funciones.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r>
              <a:tr h="385335">
                <a:tc rowSpan="2">
                  <a:txBody>
                    <a:bodyPr/>
                    <a:lstStyle/>
                    <a:p>
                      <a:pPr algn="just">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Escasa capacitación al personal del área.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just">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Confusión en ejecución de procesos internos del área de crédito y cartera.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just">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se programan capacitaciones.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Moderado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2E74B5"/>
                    </a:solidFill>
                  </a:tcPr>
                </a:tc>
              </a:tr>
              <a:tr h="77067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Área no solicita capacitación.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r>
              <a:tr h="578004">
                <a:tc rowSpan="2">
                  <a:txBody>
                    <a:bodyPr/>
                    <a:lstStyle/>
                    <a:p>
                      <a:pPr algn="just">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Demora en el Proceso de Calificación de Crédito a Clientes.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rowSpan="2">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rowSpan="2">
                  <a:txBody>
                    <a:bodyPr/>
                    <a:lstStyle/>
                    <a:p>
                      <a:pPr algn="just">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Escasez de personal que realiza la revisión.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just">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Inadecuada segmentación de funciones.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rowSpan="2">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row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Bajo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92D050"/>
                    </a:solidFill>
                  </a:tcPr>
                </a:tc>
              </a:tr>
              <a:tr h="38533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Proceso extenso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230" marR="5523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r>
            </a:tbl>
          </a:graphicData>
        </a:graphic>
      </p:graphicFrame>
    </p:spTree>
    <p:extLst>
      <p:ext uri="{BB962C8B-B14F-4D97-AF65-F5344CB8AC3E}">
        <p14:creationId xmlns:p14="http://schemas.microsoft.com/office/powerpoint/2010/main" val="3308503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28297" y="715365"/>
            <a:ext cx="5640542" cy="369332"/>
          </a:xfrm>
          <a:prstGeom prst="rect">
            <a:avLst/>
          </a:prstGeom>
          <a:noFill/>
        </p:spPr>
        <p:txBody>
          <a:bodyPr wrap="square" rtlCol="0">
            <a:spAutoFit/>
          </a:bodyPr>
          <a:lstStyle/>
          <a:p>
            <a:r>
              <a:rPr lang="es-EC" b="1" dirty="0" smtClean="0">
                <a:solidFill>
                  <a:srgbClr val="00B050"/>
                </a:solidFill>
              </a:rPr>
              <a:t>PROCESO DE CALIFICACIÓN DE CRÉDITO A CLIENTES</a:t>
            </a:r>
            <a:endParaRPr lang="es-EC" b="1" dirty="0">
              <a:solidFill>
                <a:srgbClr val="00B050"/>
              </a:solidFill>
            </a:endParaRPr>
          </a:p>
        </p:txBody>
      </p:sp>
      <p:sp>
        <p:nvSpPr>
          <p:cNvPr id="7" name="CuadroTexto 6"/>
          <p:cNvSpPr txBox="1"/>
          <p:nvPr/>
        </p:nvSpPr>
        <p:spPr>
          <a:xfrm>
            <a:off x="2025525" y="1684608"/>
            <a:ext cx="2246086" cy="369332"/>
          </a:xfrm>
          <a:prstGeom prst="rect">
            <a:avLst/>
          </a:prstGeom>
          <a:noFill/>
        </p:spPr>
        <p:txBody>
          <a:bodyPr wrap="square" rtlCol="0">
            <a:spAutoFit/>
          </a:bodyPr>
          <a:lstStyle/>
          <a:p>
            <a:r>
              <a:rPr lang="es-EC" b="1" dirty="0" smtClean="0">
                <a:solidFill>
                  <a:srgbClr val="002060"/>
                </a:solidFill>
              </a:rPr>
              <a:t>MAPA DE RIESGOS</a:t>
            </a:r>
            <a:endParaRPr lang="es-EC" b="1" dirty="0">
              <a:solidFill>
                <a:srgbClr val="002060"/>
              </a:solidFill>
            </a:endParaRPr>
          </a:p>
        </p:txBody>
      </p:sp>
      <p:pic>
        <p:nvPicPr>
          <p:cNvPr id="8" name="Imagen 7"/>
          <p:cNvPicPr/>
          <p:nvPr/>
        </p:nvPicPr>
        <p:blipFill>
          <a:blip r:embed="rId3">
            <a:extLst>
              <a:ext uri="{28A0092B-C50C-407E-A947-70E740481C1C}">
                <a14:useLocalDpi xmlns:a14="http://schemas.microsoft.com/office/drawing/2010/main" val="0"/>
              </a:ext>
            </a:extLst>
          </a:blip>
          <a:stretch>
            <a:fillRect/>
          </a:stretch>
        </p:blipFill>
        <p:spPr>
          <a:xfrm>
            <a:off x="598701" y="2554487"/>
            <a:ext cx="5370138" cy="2799391"/>
          </a:xfrm>
          <a:prstGeom prst="rect">
            <a:avLst/>
          </a:prstGeom>
        </p:spPr>
      </p:pic>
      <p:sp>
        <p:nvSpPr>
          <p:cNvPr id="3" name="Rectangle 2"/>
          <p:cNvSpPr>
            <a:spLocks noChangeArrowheads="1"/>
          </p:cNvSpPr>
          <p:nvPr/>
        </p:nvSpPr>
        <p:spPr bwMode="auto">
          <a:xfrm>
            <a:off x="6744609" y="81095"/>
            <a:ext cx="164282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4" name="Objeto 3"/>
          <p:cNvGraphicFramePr>
            <a:graphicFrameLocks noChangeAspect="1"/>
          </p:cNvGraphicFramePr>
          <p:nvPr>
            <p:extLst>
              <p:ext uri="{D42A27DB-BD31-4B8C-83A1-F6EECF244321}">
                <p14:modId xmlns:p14="http://schemas.microsoft.com/office/powerpoint/2010/main" val="1338362217"/>
              </p:ext>
            </p:extLst>
          </p:nvPr>
        </p:nvGraphicFramePr>
        <p:xfrm>
          <a:off x="6744609" y="81096"/>
          <a:ext cx="4864294" cy="6776642"/>
        </p:xfrm>
        <a:graphic>
          <a:graphicData uri="http://schemas.openxmlformats.org/presentationml/2006/ole">
            <mc:AlternateContent xmlns:mc="http://schemas.openxmlformats.org/markup-compatibility/2006">
              <mc:Choice xmlns:v="urn:schemas-microsoft-com:vml" Requires="v">
                <p:oleObj spid="_x0000_s14390" name="Visio" r:id="rId4" imgW="7134267" imgH="9944083" progId="Visio.Drawing.15">
                  <p:embed/>
                </p:oleObj>
              </mc:Choice>
              <mc:Fallback>
                <p:oleObj name="Visio" r:id="rId4" imgW="7134267" imgH="9944083"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4609" y="81096"/>
                        <a:ext cx="4864294" cy="6776642"/>
                      </a:xfrm>
                      <a:prstGeom prst="rect">
                        <a:avLst/>
                      </a:prstGeom>
                      <a:noFill/>
                    </p:spPr>
                  </p:pic>
                </p:oleObj>
              </mc:Fallback>
            </mc:AlternateContent>
          </a:graphicData>
        </a:graphic>
      </p:graphicFrame>
    </p:spTree>
    <p:extLst>
      <p:ext uri="{BB962C8B-B14F-4D97-AF65-F5344CB8AC3E}">
        <p14:creationId xmlns:p14="http://schemas.microsoft.com/office/powerpoint/2010/main" val="1715334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5551</TotalTime>
  <Words>1899</Words>
  <Application>Microsoft Office PowerPoint</Application>
  <PresentationFormat>Panorámica</PresentationFormat>
  <Paragraphs>308</Paragraphs>
  <Slides>25</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33" baseType="lpstr">
      <vt:lpstr>Arial</vt:lpstr>
      <vt:lpstr>Calibri</vt:lpstr>
      <vt:lpstr>Cambria Math</vt:lpstr>
      <vt:lpstr>Times New Roman</vt:lpstr>
      <vt:lpstr>Trebuchet MS</vt:lpstr>
      <vt:lpstr>Wingdings 3</vt:lpstr>
      <vt:lpstr>Faceta</vt:lpstr>
      <vt:lpstr>Visio</vt:lpstr>
      <vt:lpstr>Presentación de PowerPoint</vt:lpstr>
      <vt:lpstr>CONTENIDO</vt:lpstr>
      <vt:lpstr>INTRODUCCIÓN</vt:lpstr>
      <vt:lpstr>VENTA Y RECAUDO BICO INTERNACIONAL S.A.</vt:lpstr>
      <vt:lpstr>OBJETIVO GENERAL</vt:lpstr>
      <vt:lpstr>ANÁLISIS DE RIESGO OPERATIVO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RESPUESTA GENERAL AL RIESGO OPERATIVO</vt:lpstr>
      <vt:lpstr>ANALISIS DEL RIESGO DE CRÉDITO</vt:lpstr>
      <vt:lpstr>METODO DE PERDIDA ESPERADA CÁLCULO DE LA EXPOSICIÓN AL RIESGO</vt:lpstr>
      <vt:lpstr>Presentación de PowerPoint</vt:lpstr>
      <vt:lpstr>Presentación de PowerPoint</vt:lpstr>
      <vt:lpstr>BACKTESTING</vt:lpstr>
      <vt:lpstr>CONCLUSIONES</vt:lpstr>
      <vt:lpstr>CONCLUSIONES</vt:lpstr>
      <vt:lpstr>RECOMENDACIONES</vt:lpstr>
      <vt:lpstr>GRACIAS POR SU ATENCIÓN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Vega Proaño Walter Roberto</dc:creator>
  <cp:lastModifiedBy>Vega Proaño Walter Roberto</cp:lastModifiedBy>
  <cp:revision>104</cp:revision>
  <cp:lastPrinted>2015-02-23T14:36:03Z</cp:lastPrinted>
  <dcterms:created xsi:type="dcterms:W3CDTF">2015-01-18T19:36:36Z</dcterms:created>
  <dcterms:modified xsi:type="dcterms:W3CDTF">2015-02-25T23:08:54Z</dcterms:modified>
</cp:coreProperties>
</file>