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201" autoAdjust="0"/>
  </p:normalViewPr>
  <p:slideViewPr>
    <p:cSldViewPr snapToGrid="0">
      <p:cViewPr varScale="1">
        <p:scale>
          <a:sx n="61" d="100"/>
          <a:sy n="61" d="100"/>
        </p:scale>
        <p:origin x="101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explosion val="16"/>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s-E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s-E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s-ES"/>
                </a:p>
              </c:txPr>
              <c:dLblPos val="in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s-ES"/>
                </a:p>
              </c:txPr>
              <c:dLblPos val="inEnd"/>
              <c:showLegendKey val="0"/>
              <c:showVal val="0"/>
              <c:showCatName val="1"/>
              <c:showSerName val="0"/>
              <c:showPercent val="1"/>
              <c:showBubbleSize val="0"/>
            </c:dLbl>
            <c:spPr>
              <a:solidFill>
                <a:prstClr val="white">
                  <a:alpha val="90000"/>
                </a:prstClr>
              </a:solidFill>
              <a:ln w="12700" cap="flat" cmpd="sng" algn="ctr">
                <a:solidFill>
                  <a:srgbClr val="9ACD4C"/>
                </a:solidFill>
                <a:round/>
              </a:ln>
              <a:effectLst>
                <a:outerShdw blurRad="50800" dist="38100" dir="2700000" algn="tl" rotWithShape="0">
                  <a:srgbClr val="9ACD4C">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Hoja1!$A$2:$A$5</c:f>
              <c:strCache>
                <c:ptCount val="2"/>
                <c:pt idx="0">
                  <c:v>Energía eléctrica</c:v>
                </c:pt>
                <c:pt idx="1">
                  <c:v>Diesel</c:v>
                </c:pt>
              </c:strCache>
            </c:strRef>
          </c:cat>
          <c:val>
            <c:numRef>
              <c:f>Hoja1!$B$2:$B$5</c:f>
              <c:numCache>
                <c:formatCode>General</c:formatCode>
                <c:ptCount val="4"/>
                <c:pt idx="0">
                  <c:v>3162</c:v>
                </c:pt>
                <c:pt idx="1">
                  <c:v>9774</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cat>
            <c:strRef>
              <c:f>Hoja1!$A$2:$A$3</c:f>
              <c:strCache>
                <c:ptCount val="2"/>
                <c:pt idx="0">
                  <c:v>Energía eléctrica</c:v>
                </c:pt>
                <c:pt idx="1">
                  <c:v>Diesel</c:v>
                </c:pt>
              </c:strCache>
            </c:strRef>
          </c:cat>
          <c:val>
            <c:numRef>
              <c:f>Hoja1!$B$2:$B$3</c:f>
              <c:numCache>
                <c:formatCode>General</c:formatCode>
                <c:ptCount val="2"/>
                <c:pt idx="0">
                  <c:v>67346</c:v>
                </c:pt>
                <c:pt idx="1">
                  <c:v>66146</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032DB-B06E-4962-AE46-4FFD269B1B99}" type="doc">
      <dgm:prSet loTypeId="urn:microsoft.com/office/officeart/2005/8/layout/lProcess3" loCatId="process" qsTypeId="urn:microsoft.com/office/officeart/2005/8/quickstyle/3d2" qsCatId="3D" csTypeId="urn:microsoft.com/office/officeart/2005/8/colors/accent6_5" csCatId="accent6" phldr="1"/>
      <dgm:spPr/>
      <dgm:t>
        <a:bodyPr/>
        <a:lstStyle/>
        <a:p>
          <a:endParaRPr lang="es-ES"/>
        </a:p>
      </dgm:t>
    </dgm:pt>
    <dgm:pt modelId="{D67885E1-AADF-4783-AB5E-1517494D2424}">
      <dgm:prSet phldrT="[Texto]"/>
      <dgm:spPr/>
      <dgm:t>
        <a:bodyPr/>
        <a:lstStyle/>
        <a:p>
          <a:pPr algn="ctr"/>
          <a:r>
            <a:rPr lang="es-ES"/>
            <a:t>Reduce el Impacto Ambiental </a:t>
          </a:r>
        </a:p>
      </dgm:t>
    </dgm:pt>
    <dgm:pt modelId="{9B440C5B-FD1F-4045-8E6F-1AFBEF3B8F9E}" type="parTrans" cxnId="{EE2728F2-E6B8-46F0-AFE2-0DE4967D65B0}">
      <dgm:prSet/>
      <dgm:spPr/>
      <dgm:t>
        <a:bodyPr/>
        <a:lstStyle/>
        <a:p>
          <a:pPr algn="ctr"/>
          <a:endParaRPr lang="es-ES"/>
        </a:p>
      </dgm:t>
    </dgm:pt>
    <dgm:pt modelId="{9644A985-70EC-44F2-9550-A1B9A814ED4D}" type="sibTrans" cxnId="{EE2728F2-E6B8-46F0-AFE2-0DE4967D65B0}">
      <dgm:prSet/>
      <dgm:spPr/>
      <dgm:t>
        <a:bodyPr/>
        <a:lstStyle/>
        <a:p>
          <a:pPr algn="ctr"/>
          <a:endParaRPr lang="es-ES"/>
        </a:p>
      </dgm:t>
    </dgm:pt>
    <dgm:pt modelId="{4B4E2F16-6BAC-4794-B319-23337A5F35CA}">
      <dgm:prSet phldrT="[Texto]"/>
      <dgm:spPr/>
      <dgm:t>
        <a:bodyPr/>
        <a:lstStyle/>
        <a:p>
          <a:pPr algn="ctr"/>
          <a:r>
            <a:rPr lang="es-ES"/>
            <a:t>Reduce costos del control ambiental </a:t>
          </a:r>
        </a:p>
      </dgm:t>
    </dgm:pt>
    <dgm:pt modelId="{4162F741-BB04-4B6C-AF5E-2AB78B77216B}" type="parTrans" cxnId="{D2EA02B7-AD21-4495-88B0-B0CE25647F78}">
      <dgm:prSet/>
      <dgm:spPr/>
      <dgm:t>
        <a:bodyPr/>
        <a:lstStyle/>
        <a:p>
          <a:pPr algn="ctr"/>
          <a:endParaRPr lang="es-ES"/>
        </a:p>
      </dgm:t>
    </dgm:pt>
    <dgm:pt modelId="{423FA16D-052E-4E8D-A8B1-802CF68E2009}" type="sibTrans" cxnId="{D2EA02B7-AD21-4495-88B0-B0CE25647F78}">
      <dgm:prSet/>
      <dgm:spPr/>
      <dgm:t>
        <a:bodyPr/>
        <a:lstStyle/>
        <a:p>
          <a:pPr algn="ctr"/>
          <a:endParaRPr lang="es-ES"/>
        </a:p>
      </dgm:t>
    </dgm:pt>
    <dgm:pt modelId="{4CA0BFD1-8C0B-4D38-9F7E-919D9458CB0F}">
      <dgm:prSet phldrT="[Texto]"/>
      <dgm:spPr/>
      <dgm:t>
        <a:bodyPr/>
        <a:lstStyle/>
        <a:p>
          <a:pPr algn="ctr"/>
          <a:r>
            <a:rPr lang="es-ES"/>
            <a:t>Mejora la imagen </a:t>
          </a:r>
        </a:p>
      </dgm:t>
    </dgm:pt>
    <dgm:pt modelId="{33D2D103-B399-4F00-AA01-AC5FBF0E0877}" type="parTrans" cxnId="{93918A79-B4D7-4B19-9875-B45CDEB90E7D}">
      <dgm:prSet/>
      <dgm:spPr/>
      <dgm:t>
        <a:bodyPr/>
        <a:lstStyle/>
        <a:p>
          <a:pPr algn="ctr"/>
          <a:endParaRPr lang="es-ES"/>
        </a:p>
      </dgm:t>
    </dgm:pt>
    <dgm:pt modelId="{F230EEFE-A7D9-4929-8772-AADEC51DEDF4}" type="sibTrans" cxnId="{93918A79-B4D7-4B19-9875-B45CDEB90E7D}">
      <dgm:prSet/>
      <dgm:spPr/>
      <dgm:t>
        <a:bodyPr/>
        <a:lstStyle/>
        <a:p>
          <a:pPr algn="ctr"/>
          <a:endParaRPr lang="es-ES"/>
        </a:p>
      </dgm:t>
    </dgm:pt>
    <dgm:pt modelId="{121B1548-5FEF-4627-93FD-D83D2F493092}">
      <dgm:prSet phldrT="[Texto]"/>
      <dgm:spPr/>
      <dgm:t>
        <a:bodyPr/>
        <a:lstStyle/>
        <a:p>
          <a:pPr algn="ctr"/>
          <a:r>
            <a:rPr lang="es-ES"/>
            <a:t>Reduce Índices de consumo </a:t>
          </a:r>
        </a:p>
      </dgm:t>
    </dgm:pt>
    <dgm:pt modelId="{EBA0684D-98F5-4C75-BC99-F1BA9FA0E16E}" type="parTrans" cxnId="{78D2D93A-A015-4076-A083-E54776811CBE}">
      <dgm:prSet/>
      <dgm:spPr/>
      <dgm:t>
        <a:bodyPr/>
        <a:lstStyle/>
        <a:p>
          <a:pPr algn="ctr"/>
          <a:endParaRPr lang="es-ES"/>
        </a:p>
      </dgm:t>
    </dgm:pt>
    <dgm:pt modelId="{7CA19DA5-2EA4-49F4-B581-0A38CB2D3DF3}" type="sibTrans" cxnId="{78D2D93A-A015-4076-A083-E54776811CBE}">
      <dgm:prSet/>
      <dgm:spPr/>
      <dgm:t>
        <a:bodyPr/>
        <a:lstStyle/>
        <a:p>
          <a:pPr algn="ctr"/>
          <a:endParaRPr lang="es-ES"/>
        </a:p>
      </dgm:t>
    </dgm:pt>
    <dgm:pt modelId="{AA486400-4F68-4AC6-863C-E62740BAF411}">
      <dgm:prSet phldrT="[Texto]"/>
      <dgm:spPr/>
      <dgm:t>
        <a:bodyPr/>
        <a:lstStyle/>
        <a:p>
          <a:pPr algn="ctr"/>
          <a:r>
            <a:rPr lang="es-ES"/>
            <a:t>Reduce costos unitarios </a:t>
          </a:r>
        </a:p>
      </dgm:t>
    </dgm:pt>
    <dgm:pt modelId="{69C3707B-E9F2-4D59-B3B2-DD376A5DBCD8}" type="parTrans" cxnId="{02E5FF3C-0939-4E64-B6CD-AB2317BADD43}">
      <dgm:prSet/>
      <dgm:spPr/>
      <dgm:t>
        <a:bodyPr/>
        <a:lstStyle/>
        <a:p>
          <a:pPr algn="ctr"/>
          <a:endParaRPr lang="es-ES"/>
        </a:p>
      </dgm:t>
    </dgm:pt>
    <dgm:pt modelId="{89D0A1E7-16DB-4D3E-9F5B-67D8A069267F}" type="sibTrans" cxnId="{02E5FF3C-0939-4E64-B6CD-AB2317BADD43}">
      <dgm:prSet/>
      <dgm:spPr/>
      <dgm:t>
        <a:bodyPr/>
        <a:lstStyle/>
        <a:p>
          <a:pPr algn="ctr"/>
          <a:endParaRPr lang="es-ES"/>
        </a:p>
      </dgm:t>
    </dgm:pt>
    <dgm:pt modelId="{E7A2A431-087F-4802-A308-0E7F52B1E6B4}">
      <dgm:prSet phldrT="[Texto]"/>
      <dgm:spPr/>
      <dgm:t>
        <a:bodyPr/>
        <a:lstStyle/>
        <a:p>
          <a:pPr algn="ctr"/>
          <a:r>
            <a:rPr lang="es-ES"/>
            <a:t>Disminuye precios </a:t>
          </a:r>
        </a:p>
      </dgm:t>
    </dgm:pt>
    <dgm:pt modelId="{BA47E86F-DBC7-46C4-85FD-D302DC7A96EA}" type="parTrans" cxnId="{04118139-4BF8-412B-9BAD-2C77694BE9C5}">
      <dgm:prSet/>
      <dgm:spPr/>
      <dgm:t>
        <a:bodyPr/>
        <a:lstStyle/>
        <a:p>
          <a:pPr algn="ctr"/>
          <a:endParaRPr lang="es-ES"/>
        </a:p>
      </dgm:t>
    </dgm:pt>
    <dgm:pt modelId="{1079F55D-46F4-4605-95A0-15D2E16923DF}" type="sibTrans" cxnId="{04118139-4BF8-412B-9BAD-2C77694BE9C5}">
      <dgm:prSet/>
      <dgm:spPr/>
      <dgm:t>
        <a:bodyPr/>
        <a:lstStyle/>
        <a:p>
          <a:pPr algn="ctr"/>
          <a:endParaRPr lang="es-ES"/>
        </a:p>
      </dgm:t>
    </dgm:pt>
    <dgm:pt modelId="{93CFA996-9C1C-4D33-B155-42065BD3BF8D}">
      <dgm:prSet phldrT="[Texto]"/>
      <dgm:spPr/>
      <dgm:t>
        <a:bodyPr/>
        <a:lstStyle/>
        <a:p>
          <a:pPr algn="ctr"/>
          <a:r>
            <a:rPr lang="es-ES"/>
            <a:t>Aumenta confiabilidad </a:t>
          </a:r>
        </a:p>
      </dgm:t>
    </dgm:pt>
    <dgm:pt modelId="{9E1329F1-27FF-485F-8C13-99981F2B059A}" type="parTrans" cxnId="{2A8B9DAC-B73D-40DA-B89C-557A4764F98A}">
      <dgm:prSet/>
      <dgm:spPr/>
      <dgm:t>
        <a:bodyPr/>
        <a:lstStyle/>
        <a:p>
          <a:pPr algn="ctr"/>
          <a:endParaRPr lang="es-ES"/>
        </a:p>
      </dgm:t>
    </dgm:pt>
    <dgm:pt modelId="{85ED54C1-4AE8-4D06-B73A-B771AE638254}" type="sibTrans" cxnId="{2A8B9DAC-B73D-40DA-B89C-557A4764F98A}">
      <dgm:prSet/>
      <dgm:spPr/>
      <dgm:t>
        <a:bodyPr/>
        <a:lstStyle/>
        <a:p>
          <a:pPr algn="ctr"/>
          <a:endParaRPr lang="es-ES"/>
        </a:p>
      </dgm:t>
    </dgm:pt>
    <dgm:pt modelId="{16A4DD5B-38E0-4D8C-842E-2B1F9D32AC40}">
      <dgm:prSet phldrT="[Texto]"/>
      <dgm:spPr/>
      <dgm:t>
        <a:bodyPr/>
        <a:lstStyle/>
        <a:p>
          <a:pPr algn="ctr"/>
          <a:r>
            <a:rPr lang="es-ES"/>
            <a:t>Reduce paradas </a:t>
          </a:r>
        </a:p>
      </dgm:t>
    </dgm:pt>
    <dgm:pt modelId="{2C3FBE53-4B88-4F10-A232-68E0DF59B931}" type="parTrans" cxnId="{E4CAE673-9C8C-4AAD-A9DE-0ABCD50061C9}">
      <dgm:prSet/>
      <dgm:spPr/>
      <dgm:t>
        <a:bodyPr/>
        <a:lstStyle/>
        <a:p>
          <a:pPr algn="ctr"/>
          <a:endParaRPr lang="es-ES"/>
        </a:p>
      </dgm:t>
    </dgm:pt>
    <dgm:pt modelId="{0501FCE1-2171-41FE-BB04-D0B57D8BF69A}" type="sibTrans" cxnId="{E4CAE673-9C8C-4AAD-A9DE-0ABCD50061C9}">
      <dgm:prSet/>
      <dgm:spPr/>
      <dgm:t>
        <a:bodyPr/>
        <a:lstStyle/>
        <a:p>
          <a:pPr algn="ctr"/>
          <a:endParaRPr lang="es-ES"/>
        </a:p>
      </dgm:t>
    </dgm:pt>
    <dgm:pt modelId="{585A2A77-A219-4329-86A2-499A4C64164C}">
      <dgm:prSet phldrT="[Texto]"/>
      <dgm:spPr/>
      <dgm:t>
        <a:bodyPr/>
        <a:lstStyle/>
        <a:p>
          <a:pPr algn="ctr"/>
          <a:r>
            <a:rPr lang="es-ES"/>
            <a:t>Optimiza recursos </a:t>
          </a:r>
        </a:p>
      </dgm:t>
    </dgm:pt>
    <dgm:pt modelId="{50A3F86B-8550-436F-B636-C8160A2A8517}" type="parTrans" cxnId="{47F0B6EA-FCFE-4723-A477-ADE76AE49D64}">
      <dgm:prSet/>
      <dgm:spPr/>
      <dgm:t>
        <a:bodyPr/>
        <a:lstStyle/>
        <a:p>
          <a:pPr algn="ctr"/>
          <a:endParaRPr lang="es-ES"/>
        </a:p>
      </dgm:t>
    </dgm:pt>
    <dgm:pt modelId="{BD11B41C-2254-402D-9203-60696F825230}" type="sibTrans" cxnId="{47F0B6EA-FCFE-4723-A477-ADE76AE49D64}">
      <dgm:prSet/>
      <dgm:spPr/>
      <dgm:t>
        <a:bodyPr/>
        <a:lstStyle/>
        <a:p>
          <a:pPr algn="ctr"/>
          <a:endParaRPr lang="es-ES"/>
        </a:p>
      </dgm:t>
    </dgm:pt>
    <dgm:pt modelId="{53A4CB8F-4F6F-4266-85F6-AE7EED173C60}">
      <dgm:prSet phldrT="[Texto]"/>
      <dgm:spPr/>
      <dgm:t>
        <a:bodyPr/>
        <a:lstStyle/>
        <a:p>
          <a:pPr algn="ctr"/>
          <a:r>
            <a:rPr lang="es-ES"/>
            <a:t>Desarrolla cultura organizacional </a:t>
          </a:r>
        </a:p>
      </dgm:t>
    </dgm:pt>
    <dgm:pt modelId="{BD6E4C40-5B61-4121-B486-415A1F134EC3}" type="parTrans" cxnId="{B7713F3F-6FEC-4225-9372-7ACA13BDC24B}">
      <dgm:prSet/>
      <dgm:spPr/>
      <dgm:t>
        <a:bodyPr/>
        <a:lstStyle/>
        <a:p>
          <a:pPr algn="ctr"/>
          <a:endParaRPr lang="es-ES"/>
        </a:p>
      </dgm:t>
    </dgm:pt>
    <dgm:pt modelId="{F35AD4B0-8463-4FE2-9CD0-1774BEBCE4B3}" type="sibTrans" cxnId="{B7713F3F-6FEC-4225-9372-7ACA13BDC24B}">
      <dgm:prSet/>
      <dgm:spPr/>
      <dgm:t>
        <a:bodyPr/>
        <a:lstStyle/>
        <a:p>
          <a:pPr algn="ctr"/>
          <a:endParaRPr lang="es-ES"/>
        </a:p>
      </dgm:t>
    </dgm:pt>
    <dgm:pt modelId="{067F7DF0-71F3-4720-A7AC-CABA516F2FA7}">
      <dgm:prSet phldrT="[Texto]"/>
      <dgm:spPr/>
      <dgm:t>
        <a:bodyPr/>
        <a:lstStyle/>
        <a:p>
          <a:pPr algn="ctr"/>
          <a:r>
            <a:rPr lang="es-ES"/>
            <a:t>Producción, Mantenimiento, Medio ambiente </a:t>
          </a:r>
        </a:p>
      </dgm:t>
    </dgm:pt>
    <dgm:pt modelId="{F6AB890D-D68C-42C8-ABFA-F9DE36B47AED}" type="parTrans" cxnId="{19F99FAF-08F7-4EF0-B354-CBE2A13DA635}">
      <dgm:prSet/>
      <dgm:spPr/>
      <dgm:t>
        <a:bodyPr/>
        <a:lstStyle/>
        <a:p>
          <a:pPr algn="ctr"/>
          <a:endParaRPr lang="es-ES"/>
        </a:p>
      </dgm:t>
    </dgm:pt>
    <dgm:pt modelId="{E434DA43-B00B-45BD-AA0B-B3DCBC86A358}" type="sibTrans" cxnId="{19F99FAF-08F7-4EF0-B354-CBE2A13DA635}">
      <dgm:prSet/>
      <dgm:spPr/>
      <dgm:t>
        <a:bodyPr/>
        <a:lstStyle/>
        <a:p>
          <a:pPr algn="ctr"/>
          <a:endParaRPr lang="es-ES"/>
        </a:p>
      </dgm:t>
    </dgm:pt>
    <dgm:pt modelId="{A6A7C5B5-734B-473F-8D94-0B1FEC06DD19}">
      <dgm:prSet phldrT="[Texto]"/>
      <dgm:spPr/>
      <dgm:t>
        <a:bodyPr/>
        <a:lstStyle/>
        <a:p>
          <a:pPr algn="ctr"/>
          <a:r>
            <a:rPr lang="es-ES"/>
            <a:t>Mejora la calidad </a:t>
          </a:r>
        </a:p>
      </dgm:t>
    </dgm:pt>
    <dgm:pt modelId="{88615F2D-7E5E-4712-A3C0-58D38FF4AEE8}" type="parTrans" cxnId="{50168B01-08C2-4185-96C9-7CCD9F68AE3B}">
      <dgm:prSet/>
      <dgm:spPr/>
      <dgm:t>
        <a:bodyPr/>
        <a:lstStyle/>
        <a:p>
          <a:pPr algn="ctr"/>
          <a:endParaRPr lang="es-ES"/>
        </a:p>
      </dgm:t>
    </dgm:pt>
    <dgm:pt modelId="{E6E37F4A-2AD7-4731-8123-9246684C8797}" type="sibTrans" cxnId="{50168B01-08C2-4185-96C9-7CCD9F68AE3B}">
      <dgm:prSet/>
      <dgm:spPr/>
      <dgm:t>
        <a:bodyPr/>
        <a:lstStyle/>
        <a:p>
          <a:pPr algn="ctr"/>
          <a:endParaRPr lang="es-ES"/>
        </a:p>
      </dgm:t>
    </dgm:pt>
    <dgm:pt modelId="{71BF956C-D56D-40DA-9B4B-BA3A8A9E9790}" type="pres">
      <dgm:prSet presAssocID="{5DD032DB-B06E-4962-AE46-4FFD269B1B99}" presName="Name0" presStyleCnt="0">
        <dgm:presLayoutVars>
          <dgm:chPref val="3"/>
          <dgm:dir/>
          <dgm:animLvl val="lvl"/>
          <dgm:resizeHandles/>
        </dgm:presLayoutVars>
      </dgm:prSet>
      <dgm:spPr/>
      <dgm:t>
        <a:bodyPr/>
        <a:lstStyle/>
        <a:p>
          <a:endParaRPr lang="es-ES"/>
        </a:p>
      </dgm:t>
    </dgm:pt>
    <dgm:pt modelId="{D33D75F6-C4A9-4CD2-B828-78C9989C6D87}" type="pres">
      <dgm:prSet presAssocID="{D67885E1-AADF-4783-AB5E-1517494D2424}" presName="horFlow" presStyleCnt="0"/>
      <dgm:spPr/>
    </dgm:pt>
    <dgm:pt modelId="{62E8A99D-EF81-48CD-8CAC-E21FCF48854B}" type="pres">
      <dgm:prSet presAssocID="{D67885E1-AADF-4783-AB5E-1517494D2424}" presName="bigChev" presStyleLbl="node1" presStyleIdx="0" presStyleCnt="4"/>
      <dgm:spPr/>
      <dgm:t>
        <a:bodyPr/>
        <a:lstStyle/>
        <a:p>
          <a:endParaRPr lang="es-ES"/>
        </a:p>
      </dgm:t>
    </dgm:pt>
    <dgm:pt modelId="{27B09910-7D29-4DE6-95D7-59C5A8218655}" type="pres">
      <dgm:prSet presAssocID="{4162F741-BB04-4B6C-AF5E-2AB78B77216B}" presName="parTrans" presStyleCnt="0"/>
      <dgm:spPr/>
    </dgm:pt>
    <dgm:pt modelId="{2821F300-2F08-44FD-9D54-69A0FCA68D74}" type="pres">
      <dgm:prSet presAssocID="{4B4E2F16-6BAC-4794-B319-23337A5F35CA}" presName="node" presStyleLbl="alignAccFollowNode1" presStyleIdx="0" presStyleCnt="8">
        <dgm:presLayoutVars>
          <dgm:bulletEnabled val="1"/>
        </dgm:presLayoutVars>
      </dgm:prSet>
      <dgm:spPr/>
      <dgm:t>
        <a:bodyPr/>
        <a:lstStyle/>
        <a:p>
          <a:endParaRPr lang="es-ES"/>
        </a:p>
      </dgm:t>
    </dgm:pt>
    <dgm:pt modelId="{BC3489CA-E206-48C8-9CDD-3AA78E1D305A}" type="pres">
      <dgm:prSet presAssocID="{423FA16D-052E-4E8D-A8B1-802CF68E2009}" presName="sibTrans" presStyleCnt="0"/>
      <dgm:spPr/>
    </dgm:pt>
    <dgm:pt modelId="{2C161C34-C02A-4E65-B1C4-DF5F3C3C033D}" type="pres">
      <dgm:prSet presAssocID="{4CA0BFD1-8C0B-4D38-9F7E-919D9458CB0F}" presName="node" presStyleLbl="alignAccFollowNode1" presStyleIdx="1" presStyleCnt="8">
        <dgm:presLayoutVars>
          <dgm:bulletEnabled val="1"/>
        </dgm:presLayoutVars>
      </dgm:prSet>
      <dgm:spPr/>
      <dgm:t>
        <a:bodyPr/>
        <a:lstStyle/>
        <a:p>
          <a:endParaRPr lang="es-ES"/>
        </a:p>
      </dgm:t>
    </dgm:pt>
    <dgm:pt modelId="{2C3236CC-B3FB-4977-96A9-D1106A73C90C}" type="pres">
      <dgm:prSet presAssocID="{D67885E1-AADF-4783-AB5E-1517494D2424}" presName="vSp" presStyleCnt="0"/>
      <dgm:spPr/>
    </dgm:pt>
    <dgm:pt modelId="{1C570E86-8C0B-4065-B9FD-94B34727603D}" type="pres">
      <dgm:prSet presAssocID="{121B1548-5FEF-4627-93FD-D83D2F493092}" presName="horFlow" presStyleCnt="0"/>
      <dgm:spPr/>
    </dgm:pt>
    <dgm:pt modelId="{A8E9869B-F3C8-494E-97EC-0042FB599797}" type="pres">
      <dgm:prSet presAssocID="{121B1548-5FEF-4627-93FD-D83D2F493092}" presName="bigChev" presStyleLbl="node1" presStyleIdx="1" presStyleCnt="4"/>
      <dgm:spPr/>
      <dgm:t>
        <a:bodyPr/>
        <a:lstStyle/>
        <a:p>
          <a:endParaRPr lang="es-ES"/>
        </a:p>
      </dgm:t>
    </dgm:pt>
    <dgm:pt modelId="{567A88E0-74AE-4DA3-BD65-3FDAE3919DE2}" type="pres">
      <dgm:prSet presAssocID="{69C3707B-E9F2-4D59-B3B2-DD376A5DBCD8}" presName="parTrans" presStyleCnt="0"/>
      <dgm:spPr/>
    </dgm:pt>
    <dgm:pt modelId="{E7742BBB-652D-41CB-BF00-B3102A849431}" type="pres">
      <dgm:prSet presAssocID="{AA486400-4F68-4AC6-863C-E62740BAF411}" presName="node" presStyleLbl="alignAccFollowNode1" presStyleIdx="2" presStyleCnt="8">
        <dgm:presLayoutVars>
          <dgm:bulletEnabled val="1"/>
        </dgm:presLayoutVars>
      </dgm:prSet>
      <dgm:spPr/>
      <dgm:t>
        <a:bodyPr/>
        <a:lstStyle/>
        <a:p>
          <a:endParaRPr lang="es-ES"/>
        </a:p>
      </dgm:t>
    </dgm:pt>
    <dgm:pt modelId="{FA6D9492-B23B-4B25-9015-5380B338FF8E}" type="pres">
      <dgm:prSet presAssocID="{89D0A1E7-16DB-4D3E-9F5B-67D8A069267F}" presName="sibTrans" presStyleCnt="0"/>
      <dgm:spPr/>
    </dgm:pt>
    <dgm:pt modelId="{37468A68-CBA0-46F5-A502-843369CBA885}" type="pres">
      <dgm:prSet presAssocID="{E7A2A431-087F-4802-A308-0E7F52B1E6B4}" presName="node" presStyleLbl="alignAccFollowNode1" presStyleIdx="3" presStyleCnt="8">
        <dgm:presLayoutVars>
          <dgm:bulletEnabled val="1"/>
        </dgm:presLayoutVars>
      </dgm:prSet>
      <dgm:spPr/>
      <dgm:t>
        <a:bodyPr/>
        <a:lstStyle/>
        <a:p>
          <a:endParaRPr lang="es-ES"/>
        </a:p>
      </dgm:t>
    </dgm:pt>
    <dgm:pt modelId="{11E3555B-65AD-4CEE-91DE-B36B8D235213}" type="pres">
      <dgm:prSet presAssocID="{121B1548-5FEF-4627-93FD-D83D2F493092}" presName="vSp" presStyleCnt="0"/>
      <dgm:spPr/>
    </dgm:pt>
    <dgm:pt modelId="{D65141CE-0F26-4B24-AA70-D9F66F7292F6}" type="pres">
      <dgm:prSet presAssocID="{93CFA996-9C1C-4D33-B155-42065BD3BF8D}" presName="horFlow" presStyleCnt="0"/>
      <dgm:spPr/>
    </dgm:pt>
    <dgm:pt modelId="{5CF02CDA-C95C-4A38-A3F8-8ED50EC51821}" type="pres">
      <dgm:prSet presAssocID="{93CFA996-9C1C-4D33-B155-42065BD3BF8D}" presName="bigChev" presStyleLbl="node1" presStyleIdx="2" presStyleCnt="4"/>
      <dgm:spPr/>
      <dgm:t>
        <a:bodyPr/>
        <a:lstStyle/>
        <a:p>
          <a:endParaRPr lang="es-ES"/>
        </a:p>
      </dgm:t>
    </dgm:pt>
    <dgm:pt modelId="{DABF624E-E2FC-4E16-9C8B-3F503904FF7E}" type="pres">
      <dgm:prSet presAssocID="{2C3FBE53-4B88-4F10-A232-68E0DF59B931}" presName="parTrans" presStyleCnt="0"/>
      <dgm:spPr/>
    </dgm:pt>
    <dgm:pt modelId="{8BB09148-1706-407A-BE38-42B253165419}" type="pres">
      <dgm:prSet presAssocID="{16A4DD5B-38E0-4D8C-842E-2B1F9D32AC40}" presName="node" presStyleLbl="alignAccFollowNode1" presStyleIdx="4" presStyleCnt="8">
        <dgm:presLayoutVars>
          <dgm:bulletEnabled val="1"/>
        </dgm:presLayoutVars>
      </dgm:prSet>
      <dgm:spPr/>
      <dgm:t>
        <a:bodyPr/>
        <a:lstStyle/>
        <a:p>
          <a:endParaRPr lang="es-ES"/>
        </a:p>
      </dgm:t>
    </dgm:pt>
    <dgm:pt modelId="{8CEC486F-7A3A-49F2-A3D3-7EAE672D15DE}" type="pres">
      <dgm:prSet presAssocID="{0501FCE1-2171-41FE-BB04-D0B57D8BF69A}" presName="sibTrans" presStyleCnt="0"/>
      <dgm:spPr/>
    </dgm:pt>
    <dgm:pt modelId="{BE0663B3-61D8-4941-B024-F4AB20EDBE4E}" type="pres">
      <dgm:prSet presAssocID="{585A2A77-A219-4329-86A2-499A4C64164C}" presName="node" presStyleLbl="alignAccFollowNode1" presStyleIdx="5" presStyleCnt="8">
        <dgm:presLayoutVars>
          <dgm:bulletEnabled val="1"/>
        </dgm:presLayoutVars>
      </dgm:prSet>
      <dgm:spPr/>
      <dgm:t>
        <a:bodyPr/>
        <a:lstStyle/>
        <a:p>
          <a:endParaRPr lang="es-ES"/>
        </a:p>
      </dgm:t>
    </dgm:pt>
    <dgm:pt modelId="{B15C4895-BF57-4CD2-82C4-32FF3B4681E1}" type="pres">
      <dgm:prSet presAssocID="{93CFA996-9C1C-4D33-B155-42065BD3BF8D}" presName="vSp" presStyleCnt="0"/>
      <dgm:spPr/>
    </dgm:pt>
    <dgm:pt modelId="{C99B29FA-669A-42EC-A019-280A2573CC69}" type="pres">
      <dgm:prSet presAssocID="{53A4CB8F-4F6F-4266-85F6-AE7EED173C60}" presName="horFlow" presStyleCnt="0"/>
      <dgm:spPr/>
    </dgm:pt>
    <dgm:pt modelId="{65BDF433-BEFD-444A-A7C3-09355C643ADF}" type="pres">
      <dgm:prSet presAssocID="{53A4CB8F-4F6F-4266-85F6-AE7EED173C60}" presName="bigChev" presStyleLbl="node1" presStyleIdx="3" presStyleCnt="4"/>
      <dgm:spPr/>
      <dgm:t>
        <a:bodyPr/>
        <a:lstStyle/>
        <a:p>
          <a:endParaRPr lang="es-ES"/>
        </a:p>
      </dgm:t>
    </dgm:pt>
    <dgm:pt modelId="{892EAF39-30E2-4C17-A6DA-D237ED605E8A}" type="pres">
      <dgm:prSet presAssocID="{F6AB890D-D68C-42C8-ABFA-F9DE36B47AED}" presName="parTrans" presStyleCnt="0"/>
      <dgm:spPr/>
    </dgm:pt>
    <dgm:pt modelId="{3A761DD1-F3F6-433D-8ABE-CEC9F7FFB162}" type="pres">
      <dgm:prSet presAssocID="{067F7DF0-71F3-4720-A7AC-CABA516F2FA7}" presName="node" presStyleLbl="alignAccFollowNode1" presStyleIdx="6" presStyleCnt="8">
        <dgm:presLayoutVars>
          <dgm:bulletEnabled val="1"/>
        </dgm:presLayoutVars>
      </dgm:prSet>
      <dgm:spPr/>
      <dgm:t>
        <a:bodyPr/>
        <a:lstStyle/>
        <a:p>
          <a:endParaRPr lang="es-ES"/>
        </a:p>
      </dgm:t>
    </dgm:pt>
    <dgm:pt modelId="{E838E34A-15EC-4FEF-B9EC-5FCFE8ECC0E6}" type="pres">
      <dgm:prSet presAssocID="{E434DA43-B00B-45BD-AA0B-B3DCBC86A358}" presName="sibTrans" presStyleCnt="0"/>
      <dgm:spPr/>
    </dgm:pt>
    <dgm:pt modelId="{7C39D7C7-C950-4374-BB69-F09EDED87D9E}" type="pres">
      <dgm:prSet presAssocID="{A6A7C5B5-734B-473F-8D94-0B1FEC06DD19}" presName="node" presStyleLbl="alignAccFollowNode1" presStyleIdx="7" presStyleCnt="8">
        <dgm:presLayoutVars>
          <dgm:bulletEnabled val="1"/>
        </dgm:presLayoutVars>
      </dgm:prSet>
      <dgm:spPr/>
      <dgm:t>
        <a:bodyPr/>
        <a:lstStyle/>
        <a:p>
          <a:endParaRPr lang="es-ES"/>
        </a:p>
      </dgm:t>
    </dgm:pt>
  </dgm:ptLst>
  <dgm:cxnLst>
    <dgm:cxn modelId="{4D54948B-8E57-4364-8958-07F8FB55ABD1}" type="presOf" srcId="{585A2A77-A219-4329-86A2-499A4C64164C}" destId="{BE0663B3-61D8-4941-B024-F4AB20EDBE4E}" srcOrd="0" destOrd="0" presId="urn:microsoft.com/office/officeart/2005/8/layout/lProcess3"/>
    <dgm:cxn modelId="{28E405C3-ADEE-4E7D-B873-7A74D65BEC67}" type="presOf" srcId="{93CFA996-9C1C-4D33-B155-42065BD3BF8D}" destId="{5CF02CDA-C95C-4A38-A3F8-8ED50EC51821}" srcOrd="0" destOrd="0" presId="urn:microsoft.com/office/officeart/2005/8/layout/lProcess3"/>
    <dgm:cxn modelId="{78D2D93A-A015-4076-A083-E54776811CBE}" srcId="{5DD032DB-B06E-4962-AE46-4FFD269B1B99}" destId="{121B1548-5FEF-4627-93FD-D83D2F493092}" srcOrd="1" destOrd="0" parTransId="{EBA0684D-98F5-4C75-BC99-F1BA9FA0E16E}" sibTransId="{7CA19DA5-2EA4-49F4-B581-0A38CB2D3DF3}"/>
    <dgm:cxn modelId="{293E252F-E22B-4187-855A-A0BCD4A038CC}" type="presOf" srcId="{AA486400-4F68-4AC6-863C-E62740BAF411}" destId="{E7742BBB-652D-41CB-BF00-B3102A849431}" srcOrd="0" destOrd="0" presId="urn:microsoft.com/office/officeart/2005/8/layout/lProcess3"/>
    <dgm:cxn modelId="{D2EA02B7-AD21-4495-88B0-B0CE25647F78}" srcId="{D67885E1-AADF-4783-AB5E-1517494D2424}" destId="{4B4E2F16-6BAC-4794-B319-23337A5F35CA}" srcOrd="0" destOrd="0" parTransId="{4162F741-BB04-4B6C-AF5E-2AB78B77216B}" sibTransId="{423FA16D-052E-4E8D-A8B1-802CF68E2009}"/>
    <dgm:cxn modelId="{B7713F3F-6FEC-4225-9372-7ACA13BDC24B}" srcId="{5DD032DB-B06E-4962-AE46-4FFD269B1B99}" destId="{53A4CB8F-4F6F-4266-85F6-AE7EED173C60}" srcOrd="3" destOrd="0" parTransId="{BD6E4C40-5B61-4121-B486-415A1F134EC3}" sibTransId="{F35AD4B0-8463-4FE2-9CD0-1774BEBCE4B3}"/>
    <dgm:cxn modelId="{0502226E-51AF-431C-987C-DD0F92337251}" type="presOf" srcId="{5DD032DB-B06E-4962-AE46-4FFD269B1B99}" destId="{71BF956C-D56D-40DA-9B4B-BA3A8A9E9790}" srcOrd="0" destOrd="0" presId="urn:microsoft.com/office/officeart/2005/8/layout/lProcess3"/>
    <dgm:cxn modelId="{5B2EEFA3-9A9F-4F8B-BFA3-1208D3DE031C}" type="presOf" srcId="{121B1548-5FEF-4627-93FD-D83D2F493092}" destId="{A8E9869B-F3C8-494E-97EC-0042FB599797}" srcOrd="0" destOrd="0" presId="urn:microsoft.com/office/officeart/2005/8/layout/lProcess3"/>
    <dgm:cxn modelId="{B93B82D3-989D-47C2-A648-98027BDEBBA1}" type="presOf" srcId="{D67885E1-AADF-4783-AB5E-1517494D2424}" destId="{62E8A99D-EF81-48CD-8CAC-E21FCF48854B}" srcOrd="0" destOrd="0" presId="urn:microsoft.com/office/officeart/2005/8/layout/lProcess3"/>
    <dgm:cxn modelId="{674C07CD-5BC3-4137-8AF1-69ECDB52E109}" type="presOf" srcId="{067F7DF0-71F3-4720-A7AC-CABA516F2FA7}" destId="{3A761DD1-F3F6-433D-8ABE-CEC9F7FFB162}" srcOrd="0" destOrd="0" presId="urn:microsoft.com/office/officeart/2005/8/layout/lProcess3"/>
    <dgm:cxn modelId="{50168B01-08C2-4185-96C9-7CCD9F68AE3B}" srcId="{53A4CB8F-4F6F-4266-85F6-AE7EED173C60}" destId="{A6A7C5B5-734B-473F-8D94-0B1FEC06DD19}" srcOrd="1" destOrd="0" parTransId="{88615F2D-7E5E-4712-A3C0-58D38FF4AEE8}" sibTransId="{E6E37F4A-2AD7-4731-8123-9246684C8797}"/>
    <dgm:cxn modelId="{D7E9728C-0D3D-4458-90E3-133B71726294}" type="presOf" srcId="{4CA0BFD1-8C0B-4D38-9F7E-919D9458CB0F}" destId="{2C161C34-C02A-4E65-B1C4-DF5F3C3C033D}" srcOrd="0" destOrd="0" presId="urn:microsoft.com/office/officeart/2005/8/layout/lProcess3"/>
    <dgm:cxn modelId="{93918A79-B4D7-4B19-9875-B45CDEB90E7D}" srcId="{D67885E1-AADF-4783-AB5E-1517494D2424}" destId="{4CA0BFD1-8C0B-4D38-9F7E-919D9458CB0F}" srcOrd="1" destOrd="0" parTransId="{33D2D103-B399-4F00-AA01-AC5FBF0E0877}" sibTransId="{F230EEFE-A7D9-4929-8772-AADEC51DEDF4}"/>
    <dgm:cxn modelId="{6987F64A-C51C-4897-8CC0-C0A5042EB09E}" type="presOf" srcId="{53A4CB8F-4F6F-4266-85F6-AE7EED173C60}" destId="{65BDF433-BEFD-444A-A7C3-09355C643ADF}" srcOrd="0" destOrd="0" presId="urn:microsoft.com/office/officeart/2005/8/layout/lProcess3"/>
    <dgm:cxn modelId="{02E5FF3C-0939-4E64-B6CD-AB2317BADD43}" srcId="{121B1548-5FEF-4627-93FD-D83D2F493092}" destId="{AA486400-4F68-4AC6-863C-E62740BAF411}" srcOrd="0" destOrd="0" parTransId="{69C3707B-E9F2-4D59-B3B2-DD376A5DBCD8}" sibTransId="{89D0A1E7-16DB-4D3E-9F5B-67D8A069267F}"/>
    <dgm:cxn modelId="{FCEFF4CE-31E8-422C-A910-3AB033F6B663}" type="presOf" srcId="{A6A7C5B5-734B-473F-8D94-0B1FEC06DD19}" destId="{7C39D7C7-C950-4374-BB69-F09EDED87D9E}" srcOrd="0" destOrd="0" presId="urn:microsoft.com/office/officeart/2005/8/layout/lProcess3"/>
    <dgm:cxn modelId="{47F0B6EA-FCFE-4723-A477-ADE76AE49D64}" srcId="{93CFA996-9C1C-4D33-B155-42065BD3BF8D}" destId="{585A2A77-A219-4329-86A2-499A4C64164C}" srcOrd="1" destOrd="0" parTransId="{50A3F86B-8550-436F-B636-C8160A2A8517}" sibTransId="{BD11B41C-2254-402D-9203-60696F825230}"/>
    <dgm:cxn modelId="{2A8B9DAC-B73D-40DA-B89C-557A4764F98A}" srcId="{5DD032DB-B06E-4962-AE46-4FFD269B1B99}" destId="{93CFA996-9C1C-4D33-B155-42065BD3BF8D}" srcOrd="2" destOrd="0" parTransId="{9E1329F1-27FF-485F-8C13-99981F2B059A}" sibTransId="{85ED54C1-4AE8-4D06-B73A-B771AE638254}"/>
    <dgm:cxn modelId="{EE2728F2-E6B8-46F0-AFE2-0DE4967D65B0}" srcId="{5DD032DB-B06E-4962-AE46-4FFD269B1B99}" destId="{D67885E1-AADF-4783-AB5E-1517494D2424}" srcOrd="0" destOrd="0" parTransId="{9B440C5B-FD1F-4045-8E6F-1AFBEF3B8F9E}" sibTransId="{9644A985-70EC-44F2-9550-A1B9A814ED4D}"/>
    <dgm:cxn modelId="{E4CAE673-9C8C-4AAD-A9DE-0ABCD50061C9}" srcId="{93CFA996-9C1C-4D33-B155-42065BD3BF8D}" destId="{16A4DD5B-38E0-4D8C-842E-2B1F9D32AC40}" srcOrd="0" destOrd="0" parTransId="{2C3FBE53-4B88-4F10-A232-68E0DF59B931}" sibTransId="{0501FCE1-2171-41FE-BB04-D0B57D8BF69A}"/>
    <dgm:cxn modelId="{19F99FAF-08F7-4EF0-B354-CBE2A13DA635}" srcId="{53A4CB8F-4F6F-4266-85F6-AE7EED173C60}" destId="{067F7DF0-71F3-4720-A7AC-CABA516F2FA7}" srcOrd="0" destOrd="0" parTransId="{F6AB890D-D68C-42C8-ABFA-F9DE36B47AED}" sibTransId="{E434DA43-B00B-45BD-AA0B-B3DCBC86A358}"/>
    <dgm:cxn modelId="{B54EF3FB-DBC1-4FC8-9FBD-F0A23CD83FE7}" type="presOf" srcId="{4B4E2F16-6BAC-4794-B319-23337A5F35CA}" destId="{2821F300-2F08-44FD-9D54-69A0FCA68D74}" srcOrd="0" destOrd="0" presId="urn:microsoft.com/office/officeart/2005/8/layout/lProcess3"/>
    <dgm:cxn modelId="{21A6CF6E-0E70-43CC-9C9D-AF5DA1E42056}" type="presOf" srcId="{16A4DD5B-38E0-4D8C-842E-2B1F9D32AC40}" destId="{8BB09148-1706-407A-BE38-42B253165419}" srcOrd="0" destOrd="0" presId="urn:microsoft.com/office/officeart/2005/8/layout/lProcess3"/>
    <dgm:cxn modelId="{04118139-4BF8-412B-9BAD-2C77694BE9C5}" srcId="{121B1548-5FEF-4627-93FD-D83D2F493092}" destId="{E7A2A431-087F-4802-A308-0E7F52B1E6B4}" srcOrd="1" destOrd="0" parTransId="{BA47E86F-DBC7-46C4-85FD-D302DC7A96EA}" sibTransId="{1079F55D-46F4-4605-95A0-15D2E16923DF}"/>
    <dgm:cxn modelId="{848A9DE1-5CA0-41C1-A807-AC453E4E5AD2}" type="presOf" srcId="{E7A2A431-087F-4802-A308-0E7F52B1E6B4}" destId="{37468A68-CBA0-46F5-A502-843369CBA885}" srcOrd="0" destOrd="0" presId="urn:microsoft.com/office/officeart/2005/8/layout/lProcess3"/>
    <dgm:cxn modelId="{E3CA0CE5-CFEF-47F2-B465-156D8A286332}" type="presParOf" srcId="{71BF956C-D56D-40DA-9B4B-BA3A8A9E9790}" destId="{D33D75F6-C4A9-4CD2-B828-78C9989C6D87}" srcOrd="0" destOrd="0" presId="urn:microsoft.com/office/officeart/2005/8/layout/lProcess3"/>
    <dgm:cxn modelId="{8AE65E30-3F92-45D6-BB91-C441AA965FA9}" type="presParOf" srcId="{D33D75F6-C4A9-4CD2-B828-78C9989C6D87}" destId="{62E8A99D-EF81-48CD-8CAC-E21FCF48854B}" srcOrd="0" destOrd="0" presId="urn:microsoft.com/office/officeart/2005/8/layout/lProcess3"/>
    <dgm:cxn modelId="{8D27BADE-45D7-454F-A21C-53484000A3D0}" type="presParOf" srcId="{D33D75F6-C4A9-4CD2-B828-78C9989C6D87}" destId="{27B09910-7D29-4DE6-95D7-59C5A8218655}" srcOrd="1" destOrd="0" presId="urn:microsoft.com/office/officeart/2005/8/layout/lProcess3"/>
    <dgm:cxn modelId="{7D25756A-5F25-495A-9062-C081C2B09ABB}" type="presParOf" srcId="{D33D75F6-C4A9-4CD2-B828-78C9989C6D87}" destId="{2821F300-2F08-44FD-9D54-69A0FCA68D74}" srcOrd="2" destOrd="0" presId="urn:microsoft.com/office/officeart/2005/8/layout/lProcess3"/>
    <dgm:cxn modelId="{CEBA022B-253D-4252-9777-32BECED9461B}" type="presParOf" srcId="{D33D75F6-C4A9-4CD2-B828-78C9989C6D87}" destId="{BC3489CA-E206-48C8-9CDD-3AA78E1D305A}" srcOrd="3" destOrd="0" presId="urn:microsoft.com/office/officeart/2005/8/layout/lProcess3"/>
    <dgm:cxn modelId="{B04F2CC2-3F98-4EFE-ABB1-AB45C8D5B0E3}" type="presParOf" srcId="{D33D75F6-C4A9-4CD2-B828-78C9989C6D87}" destId="{2C161C34-C02A-4E65-B1C4-DF5F3C3C033D}" srcOrd="4" destOrd="0" presId="urn:microsoft.com/office/officeart/2005/8/layout/lProcess3"/>
    <dgm:cxn modelId="{5E3024CA-446B-4B28-B1DA-94BB13CF14F0}" type="presParOf" srcId="{71BF956C-D56D-40DA-9B4B-BA3A8A9E9790}" destId="{2C3236CC-B3FB-4977-96A9-D1106A73C90C}" srcOrd="1" destOrd="0" presId="urn:microsoft.com/office/officeart/2005/8/layout/lProcess3"/>
    <dgm:cxn modelId="{E14584FA-01F3-4460-BDAC-3B06E1C3E459}" type="presParOf" srcId="{71BF956C-D56D-40DA-9B4B-BA3A8A9E9790}" destId="{1C570E86-8C0B-4065-B9FD-94B34727603D}" srcOrd="2" destOrd="0" presId="urn:microsoft.com/office/officeart/2005/8/layout/lProcess3"/>
    <dgm:cxn modelId="{DA1B3C85-5A63-4821-8B75-BEA165958F8A}" type="presParOf" srcId="{1C570E86-8C0B-4065-B9FD-94B34727603D}" destId="{A8E9869B-F3C8-494E-97EC-0042FB599797}" srcOrd="0" destOrd="0" presId="urn:microsoft.com/office/officeart/2005/8/layout/lProcess3"/>
    <dgm:cxn modelId="{4A934AC5-EB37-46D6-94B4-82D5EA51DAF8}" type="presParOf" srcId="{1C570E86-8C0B-4065-B9FD-94B34727603D}" destId="{567A88E0-74AE-4DA3-BD65-3FDAE3919DE2}" srcOrd="1" destOrd="0" presId="urn:microsoft.com/office/officeart/2005/8/layout/lProcess3"/>
    <dgm:cxn modelId="{7787618B-133A-4D7B-BF37-5AE7D4AC8294}" type="presParOf" srcId="{1C570E86-8C0B-4065-B9FD-94B34727603D}" destId="{E7742BBB-652D-41CB-BF00-B3102A849431}" srcOrd="2" destOrd="0" presId="urn:microsoft.com/office/officeart/2005/8/layout/lProcess3"/>
    <dgm:cxn modelId="{64B1309D-770A-4E05-96DC-6271CD6719B6}" type="presParOf" srcId="{1C570E86-8C0B-4065-B9FD-94B34727603D}" destId="{FA6D9492-B23B-4B25-9015-5380B338FF8E}" srcOrd="3" destOrd="0" presId="urn:microsoft.com/office/officeart/2005/8/layout/lProcess3"/>
    <dgm:cxn modelId="{DAEB603E-6951-4606-BF3E-6EFC00508FF3}" type="presParOf" srcId="{1C570E86-8C0B-4065-B9FD-94B34727603D}" destId="{37468A68-CBA0-46F5-A502-843369CBA885}" srcOrd="4" destOrd="0" presId="urn:microsoft.com/office/officeart/2005/8/layout/lProcess3"/>
    <dgm:cxn modelId="{8469EED4-C710-4265-B017-FF4FABC4E5B9}" type="presParOf" srcId="{71BF956C-D56D-40DA-9B4B-BA3A8A9E9790}" destId="{11E3555B-65AD-4CEE-91DE-B36B8D235213}" srcOrd="3" destOrd="0" presId="urn:microsoft.com/office/officeart/2005/8/layout/lProcess3"/>
    <dgm:cxn modelId="{403DA8F8-5B9F-4962-8183-0775C5306D01}" type="presParOf" srcId="{71BF956C-D56D-40DA-9B4B-BA3A8A9E9790}" destId="{D65141CE-0F26-4B24-AA70-D9F66F7292F6}" srcOrd="4" destOrd="0" presId="urn:microsoft.com/office/officeart/2005/8/layout/lProcess3"/>
    <dgm:cxn modelId="{67E55348-B3DD-4688-BEFD-28EAEF842460}" type="presParOf" srcId="{D65141CE-0F26-4B24-AA70-D9F66F7292F6}" destId="{5CF02CDA-C95C-4A38-A3F8-8ED50EC51821}" srcOrd="0" destOrd="0" presId="urn:microsoft.com/office/officeart/2005/8/layout/lProcess3"/>
    <dgm:cxn modelId="{4D68E6A8-BD05-46B8-BFB9-AEB827ECB917}" type="presParOf" srcId="{D65141CE-0F26-4B24-AA70-D9F66F7292F6}" destId="{DABF624E-E2FC-4E16-9C8B-3F503904FF7E}" srcOrd="1" destOrd="0" presId="urn:microsoft.com/office/officeart/2005/8/layout/lProcess3"/>
    <dgm:cxn modelId="{F52EC8F4-2225-4C3C-B96E-60BF2652CC1E}" type="presParOf" srcId="{D65141CE-0F26-4B24-AA70-D9F66F7292F6}" destId="{8BB09148-1706-407A-BE38-42B253165419}" srcOrd="2" destOrd="0" presId="urn:microsoft.com/office/officeart/2005/8/layout/lProcess3"/>
    <dgm:cxn modelId="{A0B8B1EF-A731-4CBA-A633-9527A6648746}" type="presParOf" srcId="{D65141CE-0F26-4B24-AA70-D9F66F7292F6}" destId="{8CEC486F-7A3A-49F2-A3D3-7EAE672D15DE}" srcOrd="3" destOrd="0" presId="urn:microsoft.com/office/officeart/2005/8/layout/lProcess3"/>
    <dgm:cxn modelId="{1834139B-7482-42AB-AECB-7A811A7EA92B}" type="presParOf" srcId="{D65141CE-0F26-4B24-AA70-D9F66F7292F6}" destId="{BE0663B3-61D8-4941-B024-F4AB20EDBE4E}" srcOrd="4" destOrd="0" presId="urn:microsoft.com/office/officeart/2005/8/layout/lProcess3"/>
    <dgm:cxn modelId="{900A9F5D-6B7E-4B12-91AD-A3FCB6981A34}" type="presParOf" srcId="{71BF956C-D56D-40DA-9B4B-BA3A8A9E9790}" destId="{B15C4895-BF57-4CD2-82C4-32FF3B4681E1}" srcOrd="5" destOrd="0" presId="urn:microsoft.com/office/officeart/2005/8/layout/lProcess3"/>
    <dgm:cxn modelId="{DBDA0861-613E-4FEA-8894-7D04428049CC}" type="presParOf" srcId="{71BF956C-D56D-40DA-9B4B-BA3A8A9E9790}" destId="{C99B29FA-669A-42EC-A019-280A2573CC69}" srcOrd="6" destOrd="0" presId="urn:microsoft.com/office/officeart/2005/8/layout/lProcess3"/>
    <dgm:cxn modelId="{0DF8ABE2-95B0-412F-A748-AB6E6B3822C1}" type="presParOf" srcId="{C99B29FA-669A-42EC-A019-280A2573CC69}" destId="{65BDF433-BEFD-444A-A7C3-09355C643ADF}" srcOrd="0" destOrd="0" presId="urn:microsoft.com/office/officeart/2005/8/layout/lProcess3"/>
    <dgm:cxn modelId="{85584078-AF94-418A-B20A-6EA01F2EBB4A}" type="presParOf" srcId="{C99B29FA-669A-42EC-A019-280A2573CC69}" destId="{892EAF39-30E2-4C17-A6DA-D237ED605E8A}" srcOrd="1" destOrd="0" presId="urn:microsoft.com/office/officeart/2005/8/layout/lProcess3"/>
    <dgm:cxn modelId="{DA1C4107-F141-4091-8A2F-625E9C78A055}" type="presParOf" srcId="{C99B29FA-669A-42EC-A019-280A2573CC69}" destId="{3A761DD1-F3F6-433D-8ABE-CEC9F7FFB162}" srcOrd="2" destOrd="0" presId="urn:microsoft.com/office/officeart/2005/8/layout/lProcess3"/>
    <dgm:cxn modelId="{AD41CE6E-B5A9-4837-8EF0-ED533AE27DCE}" type="presParOf" srcId="{C99B29FA-669A-42EC-A019-280A2573CC69}" destId="{E838E34A-15EC-4FEF-B9EC-5FCFE8ECC0E6}" srcOrd="3" destOrd="0" presId="urn:microsoft.com/office/officeart/2005/8/layout/lProcess3"/>
    <dgm:cxn modelId="{AD541819-8B02-4CD5-BDA3-2847191BD0A3}" type="presParOf" srcId="{C99B29FA-669A-42EC-A019-280A2573CC69}" destId="{7C39D7C7-C950-4374-BB69-F09EDED87D9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8A99D-EF81-48CD-8CAC-E21FCF48854B}">
      <dsp:nvSpPr>
        <dsp:cNvPr id="0" name=""/>
        <dsp:cNvSpPr/>
      </dsp:nvSpPr>
      <dsp:spPr>
        <a:xfrm>
          <a:off x="1950" y="97288"/>
          <a:ext cx="3013174" cy="1205269"/>
        </a:xfrm>
        <a:prstGeom prst="chevron">
          <a:avLst/>
        </a:prstGeom>
        <a:gradFill rotWithShape="0">
          <a:gsLst>
            <a:gs pos="0">
              <a:schemeClr val="accent6">
                <a:alpha val="90000"/>
                <a:hueOff val="0"/>
                <a:satOff val="0"/>
                <a:lumOff val="0"/>
                <a:alphaOff val="0"/>
                <a:tint val="94000"/>
                <a:satMod val="105000"/>
                <a:lumMod val="102000"/>
              </a:schemeClr>
            </a:gs>
            <a:gs pos="100000">
              <a:schemeClr val="accent6">
                <a:alpha val="9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S" sz="2300" kern="1200"/>
            <a:t>Reduce el Impacto Ambiental </a:t>
          </a:r>
        </a:p>
      </dsp:txBody>
      <dsp:txXfrm>
        <a:off x="604585" y="97288"/>
        <a:ext cx="1807905" cy="1205269"/>
      </dsp:txXfrm>
    </dsp:sp>
    <dsp:sp modelId="{2821F300-2F08-44FD-9D54-69A0FCA68D74}">
      <dsp:nvSpPr>
        <dsp:cNvPr id="0" name=""/>
        <dsp:cNvSpPr/>
      </dsp:nvSpPr>
      <dsp:spPr>
        <a:xfrm>
          <a:off x="2623411" y="199736"/>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Reduce costos del control ambiental </a:t>
          </a:r>
        </a:p>
      </dsp:txBody>
      <dsp:txXfrm>
        <a:off x="3123598" y="199736"/>
        <a:ext cx="1500561" cy="1000373"/>
      </dsp:txXfrm>
    </dsp:sp>
    <dsp:sp modelId="{2C161C34-C02A-4E65-B1C4-DF5F3C3C033D}">
      <dsp:nvSpPr>
        <dsp:cNvPr id="0" name=""/>
        <dsp:cNvSpPr/>
      </dsp:nvSpPr>
      <dsp:spPr>
        <a:xfrm>
          <a:off x="4774216" y="199736"/>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Mejora la imagen </a:t>
          </a:r>
        </a:p>
      </dsp:txBody>
      <dsp:txXfrm>
        <a:off x="5274403" y="199736"/>
        <a:ext cx="1500561" cy="1000373"/>
      </dsp:txXfrm>
    </dsp:sp>
    <dsp:sp modelId="{A8E9869B-F3C8-494E-97EC-0042FB599797}">
      <dsp:nvSpPr>
        <dsp:cNvPr id="0" name=""/>
        <dsp:cNvSpPr/>
      </dsp:nvSpPr>
      <dsp:spPr>
        <a:xfrm>
          <a:off x="1950" y="1471296"/>
          <a:ext cx="3013174" cy="1205269"/>
        </a:xfrm>
        <a:prstGeom prst="chevron">
          <a:avLst/>
        </a:prstGeom>
        <a:gradFill rotWithShape="0">
          <a:gsLst>
            <a:gs pos="0">
              <a:schemeClr val="accent6">
                <a:alpha val="90000"/>
                <a:hueOff val="0"/>
                <a:satOff val="0"/>
                <a:lumOff val="0"/>
                <a:alphaOff val="-13333"/>
                <a:tint val="94000"/>
                <a:satMod val="105000"/>
                <a:lumMod val="102000"/>
              </a:schemeClr>
            </a:gs>
            <a:gs pos="100000">
              <a:schemeClr val="accent6">
                <a:alpha val="90000"/>
                <a:hueOff val="0"/>
                <a:satOff val="0"/>
                <a:lumOff val="0"/>
                <a:alphaOff val="-13333"/>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S" sz="2300" kern="1200"/>
            <a:t>Reduce Índices de consumo </a:t>
          </a:r>
        </a:p>
      </dsp:txBody>
      <dsp:txXfrm>
        <a:off x="604585" y="1471296"/>
        <a:ext cx="1807905" cy="1205269"/>
      </dsp:txXfrm>
    </dsp:sp>
    <dsp:sp modelId="{E7742BBB-652D-41CB-BF00-B3102A849431}">
      <dsp:nvSpPr>
        <dsp:cNvPr id="0" name=""/>
        <dsp:cNvSpPr/>
      </dsp:nvSpPr>
      <dsp:spPr>
        <a:xfrm>
          <a:off x="2623411" y="1573744"/>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Reduce costos unitarios </a:t>
          </a:r>
        </a:p>
      </dsp:txBody>
      <dsp:txXfrm>
        <a:off x="3123598" y="1573744"/>
        <a:ext cx="1500561" cy="1000373"/>
      </dsp:txXfrm>
    </dsp:sp>
    <dsp:sp modelId="{37468A68-CBA0-46F5-A502-843369CBA885}">
      <dsp:nvSpPr>
        <dsp:cNvPr id="0" name=""/>
        <dsp:cNvSpPr/>
      </dsp:nvSpPr>
      <dsp:spPr>
        <a:xfrm>
          <a:off x="4774216" y="1573744"/>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Disminuye precios </a:t>
          </a:r>
        </a:p>
      </dsp:txBody>
      <dsp:txXfrm>
        <a:off x="5274403" y="1573744"/>
        <a:ext cx="1500561" cy="1000373"/>
      </dsp:txXfrm>
    </dsp:sp>
    <dsp:sp modelId="{5CF02CDA-C95C-4A38-A3F8-8ED50EC51821}">
      <dsp:nvSpPr>
        <dsp:cNvPr id="0" name=""/>
        <dsp:cNvSpPr/>
      </dsp:nvSpPr>
      <dsp:spPr>
        <a:xfrm>
          <a:off x="1950" y="2845303"/>
          <a:ext cx="3013174" cy="1205269"/>
        </a:xfrm>
        <a:prstGeom prst="chevron">
          <a:avLst/>
        </a:prstGeom>
        <a:gradFill rotWithShape="0">
          <a:gsLst>
            <a:gs pos="0">
              <a:schemeClr val="accent6">
                <a:alpha val="90000"/>
                <a:hueOff val="0"/>
                <a:satOff val="0"/>
                <a:lumOff val="0"/>
                <a:alphaOff val="-26667"/>
                <a:tint val="94000"/>
                <a:satMod val="105000"/>
                <a:lumMod val="102000"/>
              </a:schemeClr>
            </a:gs>
            <a:gs pos="100000">
              <a:schemeClr val="accent6">
                <a:alpha val="90000"/>
                <a:hueOff val="0"/>
                <a:satOff val="0"/>
                <a:lumOff val="0"/>
                <a:alphaOff val="-26667"/>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S" sz="2300" kern="1200"/>
            <a:t>Aumenta confiabilidad </a:t>
          </a:r>
        </a:p>
      </dsp:txBody>
      <dsp:txXfrm>
        <a:off x="604585" y="2845303"/>
        <a:ext cx="1807905" cy="1205269"/>
      </dsp:txXfrm>
    </dsp:sp>
    <dsp:sp modelId="{8BB09148-1706-407A-BE38-42B253165419}">
      <dsp:nvSpPr>
        <dsp:cNvPr id="0" name=""/>
        <dsp:cNvSpPr/>
      </dsp:nvSpPr>
      <dsp:spPr>
        <a:xfrm>
          <a:off x="2623411" y="2947751"/>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Reduce paradas </a:t>
          </a:r>
        </a:p>
      </dsp:txBody>
      <dsp:txXfrm>
        <a:off x="3123598" y="2947751"/>
        <a:ext cx="1500561" cy="1000373"/>
      </dsp:txXfrm>
    </dsp:sp>
    <dsp:sp modelId="{BE0663B3-61D8-4941-B024-F4AB20EDBE4E}">
      <dsp:nvSpPr>
        <dsp:cNvPr id="0" name=""/>
        <dsp:cNvSpPr/>
      </dsp:nvSpPr>
      <dsp:spPr>
        <a:xfrm>
          <a:off x="4774216" y="2947751"/>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Optimiza recursos </a:t>
          </a:r>
        </a:p>
      </dsp:txBody>
      <dsp:txXfrm>
        <a:off x="5274403" y="2947751"/>
        <a:ext cx="1500561" cy="1000373"/>
      </dsp:txXfrm>
    </dsp:sp>
    <dsp:sp modelId="{65BDF433-BEFD-444A-A7C3-09355C643ADF}">
      <dsp:nvSpPr>
        <dsp:cNvPr id="0" name=""/>
        <dsp:cNvSpPr/>
      </dsp:nvSpPr>
      <dsp:spPr>
        <a:xfrm>
          <a:off x="1950" y="4219311"/>
          <a:ext cx="3013174" cy="1205269"/>
        </a:xfrm>
        <a:prstGeom prst="chevron">
          <a:avLst/>
        </a:prstGeom>
        <a:gradFill rotWithShape="0">
          <a:gsLst>
            <a:gs pos="0">
              <a:schemeClr val="accent6">
                <a:alpha val="90000"/>
                <a:hueOff val="0"/>
                <a:satOff val="0"/>
                <a:lumOff val="0"/>
                <a:alphaOff val="-40000"/>
                <a:tint val="94000"/>
                <a:satMod val="105000"/>
                <a:lumMod val="102000"/>
              </a:schemeClr>
            </a:gs>
            <a:gs pos="100000">
              <a:schemeClr val="accent6">
                <a:alpha val="90000"/>
                <a:hueOff val="0"/>
                <a:satOff val="0"/>
                <a:lumOff val="0"/>
                <a:alphaOff val="-4000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S" sz="2300" kern="1200"/>
            <a:t>Desarrolla cultura organizacional </a:t>
          </a:r>
        </a:p>
      </dsp:txBody>
      <dsp:txXfrm>
        <a:off x="604585" y="4219311"/>
        <a:ext cx="1807905" cy="1205269"/>
      </dsp:txXfrm>
    </dsp:sp>
    <dsp:sp modelId="{3A761DD1-F3F6-433D-8ABE-CEC9F7FFB162}">
      <dsp:nvSpPr>
        <dsp:cNvPr id="0" name=""/>
        <dsp:cNvSpPr/>
      </dsp:nvSpPr>
      <dsp:spPr>
        <a:xfrm>
          <a:off x="2623411" y="4321759"/>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Producción, Mantenimiento, Medio ambiente </a:t>
          </a:r>
        </a:p>
      </dsp:txBody>
      <dsp:txXfrm>
        <a:off x="3123598" y="4321759"/>
        <a:ext cx="1500561" cy="1000373"/>
      </dsp:txXfrm>
    </dsp:sp>
    <dsp:sp modelId="{7C39D7C7-C950-4374-BB69-F09EDED87D9E}">
      <dsp:nvSpPr>
        <dsp:cNvPr id="0" name=""/>
        <dsp:cNvSpPr/>
      </dsp:nvSpPr>
      <dsp:spPr>
        <a:xfrm>
          <a:off x="4774216" y="4321759"/>
          <a:ext cx="2500934" cy="1000373"/>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a:t>Mejora la calidad </a:t>
          </a:r>
        </a:p>
      </dsp:txBody>
      <dsp:txXfrm>
        <a:off x="5274403" y="4321759"/>
        <a:ext cx="1500561" cy="10003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smtClean="0"/>
              <a:t>MER IV         CARLOS MAFLA            ESPE</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94C556-4E50-4367-98FD-2A224EB70D1B}" type="datetimeFigureOut">
              <a:rPr lang="es-ES" smtClean="0"/>
              <a:t>21/01/2015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4C7801-57BA-4CBA-A868-06EC14FCC2A2}" type="slidenum">
              <a:rPr lang="es-ES" smtClean="0"/>
              <a:t>‹Nº›</a:t>
            </a:fld>
            <a:endParaRPr lang="es-ES"/>
          </a:p>
        </p:txBody>
      </p:sp>
    </p:spTree>
    <p:extLst>
      <p:ext uri="{BB962C8B-B14F-4D97-AF65-F5344CB8AC3E}">
        <p14:creationId xmlns:p14="http://schemas.microsoft.com/office/powerpoint/2010/main" val="2624228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smtClean="0"/>
              <a:t>MER IV         CARLOS MAFLA            ESPE</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7B4A1-CE5D-424B-A57C-0EA271E9AA94}" type="datetimeFigureOut">
              <a:rPr lang="es-ES" smtClean="0"/>
              <a:t>21/01/2015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098A5-2148-4A4A-8099-9CFA15993E49}" type="slidenum">
              <a:rPr lang="es-ES" smtClean="0"/>
              <a:t>‹Nº›</a:t>
            </a:fld>
            <a:endParaRPr lang="es-ES"/>
          </a:p>
        </p:txBody>
      </p:sp>
    </p:spTree>
    <p:extLst>
      <p:ext uri="{BB962C8B-B14F-4D97-AF65-F5344CB8AC3E}">
        <p14:creationId xmlns:p14="http://schemas.microsoft.com/office/powerpoint/2010/main" val="325592773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5C098A5-2148-4A4A-8099-9CFA15993E49}" type="slidenum">
              <a:rPr lang="es-ES" smtClean="0"/>
              <a:t>1</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263480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33</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362517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smtClean="0"/>
              <a:t>para lo cual implementa el Proyecto: “Eficiencia Energética para la Industria (EEI)”, </a:t>
            </a:r>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2</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85718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cantidad de energía útil que se puede obtener de un sistema o de una tecnología en concreto. También se refiere a la utilización de tecnología que necesita menos energía para realizar la misma tarea. Una lámpara fluorescente compacta o CFL utiliza menos energía (dos tercios menos) que las lámparas incandescentes para proporcionar el mismo nivel de iluminación y puede durar entre seis y diez veces más. </a:t>
            </a:r>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4</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165786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5</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80976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14</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157268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Protocolo de KIOTO </a:t>
            </a:r>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15</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392705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20</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31401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21</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140939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Gracias a que el sistema de control permite un monitoreo constante tanto de la ocupación de lugar así como de la cantidad de luz natural que influye en el lugar, es posible aumentar el ahorro obtenido por carga instalada, De acuerdo  a varios estudios realizados se conoce que los sensores de ocupación producen un ahorro adicional de 15%, mientras los sensores fotoeléctricos permiten un ahorro de 15%. Los Time un ahorro del 10%.</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5C098A5-2148-4A4A-8099-9CFA15993E49}" type="slidenum">
              <a:rPr lang="es-ES" smtClean="0"/>
              <a:t>25</a:t>
            </a:fld>
            <a:endParaRPr lang="es-ES"/>
          </a:p>
        </p:txBody>
      </p:sp>
      <p:sp>
        <p:nvSpPr>
          <p:cNvPr id="5" name="Marcador de encabezado 4"/>
          <p:cNvSpPr>
            <a:spLocks noGrp="1"/>
          </p:cNvSpPr>
          <p:nvPr>
            <p:ph type="hdr" sz="quarter" idx="11"/>
          </p:nvPr>
        </p:nvSpPr>
        <p:spPr/>
        <p:txBody>
          <a:bodyPr/>
          <a:lstStyle/>
          <a:p>
            <a:r>
              <a:rPr lang="es-ES" smtClean="0"/>
              <a:t>MER IV         CARLOS MAFLA            ESPE</a:t>
            </a:r>
            <a:endParaRPr lang="es-ES"/>
          </a:p>
        </p:txBody>
      </p:sp>
      <p:sp>
        <p:nvSpPr>
          <p:cNvPr id="6" name="Marcador de pie de página 5"/>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3532645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4A82780-CB41-4EF5-AAC1-6338E9D554CF}" type="datetime1">
              <a:rPr lang="es-ES" smtClean="0"/>
              <a:t>21/01/2015</a:t>
            </a:fld>
            <a:endParaRPr lang="es-ES"/>
          </a:p>
        </p:txBody>
      </p:sp>
      <p:sp>
        <p:nvSpPr>
          <p:cNvPr id="5" name="Footer Placeholder 4"/>
          <p:cNvSpPr>
            <a:spLocks noGrp="1"/>
          </p:cNvSpPr>
          <p:nvPr>
            <p:ph type="ftr" sz="quarter" idx="11"/>
          </p:nvPr>
        </p:nvSpPr>
        <p:spPr>
          <a:xfrm>
            <a:off x="1876424" y="5410201"/>
            <a:ext cx="5124886" cy="365125"/>
          </a:xfrm>
        </p:spPr>
        <p:txBody>
          <a:bodyPr/>
          <a:lstStyle/>
          <a:p>
            <a:r>
              <a:rPr lang="es-ES" smtClean="0"/>
              <a:t>MER IV         CARLOS MAFLA            ESPE</a:t>
            </a:r>
            <a:endParaRPr lang="es-ES"/>
          </a:p>
        </p:txBody>
      </p:sp>
      <p:sp>
        <p:nvSpPr>
          <p:cNvPr id="6" name="Slide Number Placeholder 5"/>
          <p:cNvSpPr>
            <a:spLocks noGrp="1"/>
          </p:cNvSpPr>
          <p:nvPr>
            <p:ph type="sldNum" sz="quarter" idx="12"/>
          </p:nvPr>
        </p:nvSpPr>
        <p:spPr>
          <a:xfrm>
            <a:off x="9896911" y="5410199"/>
            <a:ext cx="771089" cy="365125"/>
          </a:xfrm>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22513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CD5862-7981-4CA9-9F06-453BC8AE9CD3}" type="datetime1">
              <a:rPr lang="es-ES" smtClean="0"/>
              <a:t>21/01/2015</a:t>
            </a:fld>
            <a:endParaRPr lang="es-ES"/>
          </a:p>
        </p:txBody>
      </p:sp>
      <p:sp>
        <p:nvSpPr>
          <p:cNvPr id="6" name="Footer Placeholder 5"/>
          <p:cNvSpPr>
            <a:spLocks noGrp="1"/>
          </p:cNvSpPr>
          <p:nvPr>
            <p:ph type="ftr" sz="quarter" idx="11"/>
          </p:nvPr>
        </p:nvSpPr>
        <p:spPr/>
        <p:txBody>
          <a:bodyPr/>
          <a:lstStyle/>
          <a:p>
            <a:r>
              <a:rPr lang="es-ES" smtClean="0"/>
              <a:t>MER IV         CARLOS MAFLA            ESPE</a:t>
            </a:r>
            <a:endParaRPr lang="es-ES"/>
          </a:p>
        </p:txBody>
      </p:sp>
      <p:sp>
        <p:nvSpPr>
          <p:cNvPr id="7" name="Slide Number Placeholder 6"/>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352012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9DCF2D-6A3D-43D6-996E-ED27E38A0487}" type="datetime1">
              <a:rPr lang="es-ES" smtClean="0"/>
              <a:t>21/01/2015</a:t>
            </a:fld>
            <a:endParaRPr lang="es-ES"/>
          </a:p>
        </p:txBody>
      </p:sp>
      <p:sp>
        <p:nvSpPr>
          <p:cNvPr id="6" name="Footer Placeholder 5"/>
          <p:cNvSpPr>
            <a:spLocks noGrp="1"/>
          </p:cNvSpPr>
          <p:nvPr>
            <p:ph type="ftr" sz="quarter" idx="11"/>
          </p:nvPr>
        </p:nvSpPr>
        <p:spPr/>
        <p:txBody>
          <a:bodyPr/>
          <a:lstStyle/>
          <a:p>
            <a:r>
              <a:rPr lang="es-ES" smtClean="0"/>
              <a:t>MER IV         CARLOS MAFLA            ESPE</a:t>
            </a:r>
            <a:endParaRPr lang="es-ES"/>
          </a:p>
        </p:txBody>
      </p:sp>
      <p:sp>
        <p:nvSpPr>
          <p:cNvPr id="7" name="Slide Number Placeholder 6"/>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247808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61A146-9278-4F2D-B7AE-9C5B6C8B6BCE}" type="datetime1">
              <a:rPr lang="es-ES" smtClean="0"/>
              <a:t>21/01/2015</a:t>
            </a:fld>
            <a:endParaRPr lang="es-ES"/>
          </a:p>
        </p:txBody>
      </p:sp>
      <p:sp>
        <p:nvSpPr>
          <p:cNvPr id="6" name="Footer Placeholder 5"/>
          <p:cNvSpPr>
            <a:spLocks noGrp="1"/>
          </p:cNvSpPr>
          <p:nvPr>
            <p:ph type="ftr" sz="quarter" idx="11"/>
          </p:nvPr>
        </p:nvSpPr>
        <p:spPr/>
        <p:txBody>
          <a:bodyPr/>
          <a:lstStyle/>
          <a:p>
            <a:r>
              <a:rPr lang="es-ES" smtClean="0"/>
              <a:t>MER IV         CARLOS MAFLA            ESPE</a:t>
            </a:r>
            <a:endParaRPr lang="es-ES"/>
          </a:p>
        </p:txBody>
      </p:sp>
      <p:sp>
        <p:nvSpPr>
          <p:cNvPr id="7" name="Slide Number Placeholder 6"/>
          <p:cNvSpPr>
            <a:spLocks noGrp="1"/>
          </p:cNvSpPr>
          <p:nvPr>
            <p:ph type="sldNum" sz="quarter" idx="12"/>
          </p:nvPr>
        </p:nvSpPr>
        <p:spPr/>
        <p:txBody>
          <a:bodyPr/>
          <a:lstStyle/>
          <a:p>
            <a:fld id="{095D8A04-5AAF-4842-B2FB-AE34010C933E}" type="slidenum">
              <a:rPr lang="es-ES" smtClean="0"/>
              <a:t>‹Nº›</a:t>
            </a:fld>
            <a:endParaRPr lang="es-E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283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021587-5E44-4F32-95D1-2A183251109A}" type="datetime1">
              <a:rPr lang="es-ES" smtClean="0"/>
              <a:t>21/01/2015</a:t>
            </a:fld>
            <a:endParaRPr lang="es-ES"/>
          </a:p>
        </p:txBody>
      </p:sp>
      <p:sp>
        <p:nvSpPr>
          <p:cNvPr id="6" name="Footer Placeholder 5"/>
          <p:cNvSpPr>
            <a:spLocks noGrp="1"/>
          </p:cNvSpPr>
          <p:nvPr>
            <p:ph type="ftr" sz="quarter" idx="11"/>
          </p:nvPr>
        </p:nvSpPr>
        <p:spPr/>
        <p:txBody>
          <a:bodyPr/>
          <a:lstStyle/>
          <a:p>
            <a:r>
              <a:rPr lang="es-ES" smtClean="0"/>
              <a:t>MER IV         CARLOS MAFLA            ESPE</a:t>
            </a:r>
            <a:endParaRPr lang="es-ES"/>
          </a:p>
        </p:txBody>
      </p:sp>
      <p:sp>
        <p:nvSpPr>
          <p:cNvPr id="7" name="Slide Number Placeholder 6"/>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102200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79AE5D7-75A8-467C-847D-3FF1B626594F}" type="datetime1">
              <a:rPr lang="es-ES" smtClean="0"/>
              <a:t>21/01/2015</a:t>
            </a:fld>
            <a:endParaRPr lang="es-ES"/>
          </a:p>
        </p:txBody>
      </p:sp>
      <p:sp>
        <p:nvSpPr>
          <p:cNvPr id="4" name="Footer Placeholder 3"/>
          <p:cNvSpPr>
            <a:spLocks noGrp="1"/>
          </p:cNvSpPr>
          <p:nvPr>
            <p:ph type="ftr" sz="quarter" idx="11"/>
          </p:nvPr>
        </p:nvSpPr>
        <p:spPr/>
        <p:txBody>
          <a:bodyPr/>
          <a:lstStyle/>
          <a:p>
            <a:r>
              <a:rPr lang="es-ES" smtClean="0"/>
              <a:t>MER IV         CARLOS MAFLA            ESPE</a:t>
            </a:r>
            <a:endParaRPr lang="es-ES"/>
          </a:p>
        </p:txBody>
      </p:sp>
      <p:sp>
        <p:nvSpPr>
          <p:cNvPr id="5" name="Slide Number Placeholder 4"/>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339574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A061D84-1795-4053-8ACB-55A957B16704}" type="datetime1">
              <a:rPr lang="es-ES" smtClean="0"/>
              <a:t>21/01/2015</a:t>
            </a:fld>
            <a:endParaRPr lang="es-ES"/>
          </a:p>
        </p:txBody>
      </p:sp>
      <p:sp>
        <p:nvSpPr>
          <p:cNvPr id="4" name="Footer Placeholder 3"/>
          <p:cNvSpPr>
            <a:spLocks noGrp="1"/>
          </p:cNvSpPr>
          <p:nvPr>
            <p:ph type="ftr" sz="quarter" idx="11"/>
          </p:nvPr>
        </p:nvSpPr>
        <p:spPr/>
        <p:txBody>
          <a:bodyPr/>
          <a:lstStyle/>
          <a:p>
            <a:r>
              <a:rPr lang="es-ES" smtClean="0"/>
              <a:t>MER IV         CARLOS MAFLA            ESPE</a:t>
            </a:r>
            <a:endParaRPr lang="es-ES"/>
          </a:p>
        </p:txBody>
      </p:sp>
      <p:sp>
        <p:nvSpPr>
          <p:cNvPr id="5" name="Slide Number Placeholder 4"/>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2818016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1E98B2-6FCE-4CA9-B8FD-6CBA2EECABD0}" type="datetime1">
              <a:rPr lang="es-ES" smtClean="0"/>
              <a:t>21/01/2015</a:t>
            </a:fld>
            <a:endParaRPr lang="es-ES"/>
          </a:p>
        </p:txBody>
      </p:sp>
      <p:sp>
        <p:nvSpPr>
          <p:cNvPr id="5" name="Footer Placeholder 4"/>
          <p:cNvSpPr>
            <a:spLocks noGrp="1"/>
          </p:cNvSpPr>
          <p:nvPr>
            <p:ph type="ftr" sz="quarter" idx="11"/>
          </p:nvPr>
        </p:nvSpPr>
        <p:spPr/>
        <p:txBody>
          <a:bodyPr/>
          <a:lstStyle/>
          <a:p>
            <a:r>
              <a:rPr lang="es-ES" smtClean="0"/>
              <a:t>MER IV         CARLOS MAFLA            ESPE</a:t>
            </a:r>
            <a:endParaRPr lang="es-ES"/>
          </a:p>
        </p:txBody>
      </p:sp>
      <p:sp>
        <p:nvSpPr>
          <p:cNvPr id="6" name="Slide Number Placeholder 5"/>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123043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91D4AD-4BDB-400E-955C-253962D98AE2}" type="datetime1">
              <a:rPr lang="es-ES" smtClean="0"/>
              <a:t>21/01/2015</a:t>
            </a:fld>
            <a:endParaRPr lang="es-ES"/>
          </a:p>
        </p:txBody>
      </p:sp>
      <p:sp>
        <p:nvSpPr>
          <p:cNvPr id="5" name="Footer Placeholder 4"/>
          <p:cNvSpPr>
            <a:spLocks noGrp="1"/>
          </p:cNvSpPr>
          <p:nvPr>
            <p:ph type="ftr" sz="quarter" idx="11"/>
          </p:nvPr>
        </p:nvSpPr>
        <p:spPr/>
        <p:txBody>
          <a:bodyPr/>
          <a:lstStyle/>
          <a:p>
            <a:r>
              <a:rPr lang="es-ES" smtClean="0"/>
              <a:t>MER IV         CARLOS MAFLA            ESPE</a:t>
            </a:r>
            <a:endParaRPr lang="es-ES"/>
          </a:p>
        </p:txBody>
      </p:sp>
      <p:sp>
        <p:nvSpPr>
          <p:cNvPr id="6" name="Slide Number Placeholder 5"/>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78736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FD33F8A-036E-44CF-9BEC-CD87B9DB5D1F}" type="datetime1">
              <a:rPr lang="es-ES" smtClean="0"/>
              <a:t>21/01/2015</a:t>
            </a:fld>
            <a:endParaRPr lang="es-ES"/>
          </a:p>
        </p:txBody>
      </p:sp>
      <p:sp>
        <p:nvSpPr>
          <p:cNvPr id="5" name="Footer Placeholder 4"/>
          <p:cNvSpPr>
            <a:spLocks noGrp="1"/>
          </p:cNvSpPr>
          <p:nvPr>
            <p:ph type="ftr" sz="quarter" idx="11"/>
          </p:nvPr>
        </p:nvSpPr>
        <p:spPr/>
        <p:txBody>
          <a:bodyPr/>
          <a:lstStyle/>
          <a:p>
            <a:r>
              <a:rPr lang="es-ES" smtClean="0"/>
              <a:t>MER IV         CARLOS MAFLA            ESPE</a:t>
            </a:r>
            <a:endParaRPr lang="es-ES"/>
          </a:p>
        </p:txBody>
      </p:sp>
      <p:sp>
        <p:nvSpPr>
          <p:cNvPr id="6" name="Slide Number Placeholder 5"/>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258064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998807-1B4E-4B4E-B51C-450ED13FC05A}" type="datetime1">
              <a:rPr lang="es-ES" smtClean="0"/>
              <a:t>21/01/2015</a:t>
            </a:fld>
            <a:endParaRPr lang="es-ES"/>
          </a:p>
        </p:txBody>
      </p:sp>
      <p:sp>
        <p:nvSpPr>
          <p:cNvPr id="5" name="Footer Placeholder 4"/>
          <p:cNvSpPr>
            <a:spLocks noGrp="1"/>
          </p:cNvSpPr>
          <p:nvPr>
            <p:ph type="ftr" sz="quarter" idx="11"/>
          </p:nvPr>
        </p:nvSpPr>
        <p:spPr/>
        <p:txBody>
          <a:bodyPr/>
          <a:lstStyle/>
          <a:p>
            <a:r>
              <a:rPr lang="es-ES" smtClean="0"/>
              <a:t>MER IV         CARLOS MAFLA            ESPE</a:t>
            </a:r>
            <a:endParaRPr lang="es-ES"/>
          </a:p>
        </p:txBody>
      </p:sp>
      <p:sp>
        <p:nvSpPr>
          <p:cNvPr id="6" name="Slide Number Placeholder 5"/>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351455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223DD5-DDE0-4F35-8DA4-4B0CF3926EB7}" type="datetime1">
              <a:rPr lang="es-ES" smtClean="0"/>
              <a:t>21/01/2015</a:t>
            </a:fld>
            <a:endParaRPr lang="es-ES"/>
          </a:p>
        </p:txBody>
      </p:sp>
      <p:sp>
        <p:nvSpPr>
          <p:cNvPr id="6" name="Footer Placeholder 5"/>
          <p:cNvSpPr>
            <a:spLocks noGrp="1"/>
          </p:cNvSpPr>
          <p:nvPr>
            <p:ph type="ftr" sz="quarter" idx="11"/>
          </p:nvPr>
        </p:nvSpPr>
        <p:spPr/>
        <p:txBody>
          <a:bodyPr/>
          <a:lstStyle/>
          <a:p>
            <a:r>
              <a:rPr lang="es-ES" smtClean="0"/>
              <a:t>MER IV         CARLOS MAFLA            ESPE</a:t>
            </a:r>
            <a:endParaRPr lang="es-ES"/>
          </a:p>
        </p:txBody>
      </p:sp>
      <p:sp>
        <p:nvSpPr>
          <p:cNvPr id="7" name="Slide Number Placeholder 6"/>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376007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378F6A-F0A5-4A42-9641-45D4AEAF9F83}" type="datetime1">
              <a:rPr lang="es-ES" smtClean="0"/>
              <a:t>21/01/2015</a:t>
            </a:fld>
            <a:endParaRPr lang="es-ES"/>
          </a:p>
        </p:txBody>
      </p:sp>
      <p:sp>
        <p:nvSpPr>
          <p:cNvPr id="8" name="Footer Placeholder 7"/>
          <p:cNvSpPr>
            <a:spLocks noGrp="1"/>
          </p:cNvSpPr>
          <p:nvPr>
            <p:ph type="ftr" sz="quarter" idx="11"/>
          </p:nvPr>
        </p:nvSpPr>
        <p:spPr/>
        <p:txBody>
          <a:bodyPr/>
          <a:lstStyle/>
          <a:p>
            <a:r>
              <a:rPr lang="es-ES" smtClean="0"/>
              <a:t>MER IV         CARLOS MAFLA            ESPE</a:t>
            </a:r>
            <a:endParaRPr lang="es-ES"/>
          </a:p>
        </p:txBody>
      </p:sp>
      <p:sp>
        <p:nvSpPr>
          <p:cNvPr id="9" name="Slide Number Placeholder 8"/>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118070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130480-01D4-46FF-ADBD-3436E8364F6F}" type="datetime1">
              <a:rPr lang="es-ES" smtClean="0"/>
              <a:t>21/01/2015</a:t>
            </a:fld>
            <a:endParaRPr lang="es-ES"/>
          </a:p>
        </p:txBody>
      </p:sp>
      <p:sp>
        <p:nvSpPr>
          <p:cNvPr id="4" name="Footer Placeholder 3"/>
          <p:cNvSpPr>
            <a:spLocks noGrp="1"/>
          </p:cNvSpPr>
          <p:nvPr>
            <p:ph type="ftr" sz="quarter" idx="11"/>
          </p:nvPr>
        </p:nvSpPr>
        <p:spPr/>
        <p:txBody>
          <a:bodyPr/>
          <a:lstStyle/>
          <a:p>
            <a:r>
              <a:rPr lang="es-ES" smtClean="0"/>
              <a:t>MER IV         CARLOS MAFLA            ESPE</a:t>
            </a:r>
            <a:endParaRPr lang="es-ES"/>
          </a:p>
        </p:txBody>
      </p:sp>
      <p:sp>
        <p:nvSpPr>
          <p:cNvPr id="5" name="Slide Number Placeholder 4"/>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338192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D9244-31E7-49CB-9894-F27C5E12836A}" type="datetime1">
              <a:rPr lang="es-ES" smtClean="0"/>
              <a:t>21/01/2015</a:t>
            </a:fld>
            <a:endParaRPr lang="es-ES"/>
          </a:p>
        </p:txBody>
      </p:sp>
      <p:sp>
        <p:nvSpPr>
          <p:cNvPr id="3" name="Footer Placeholder 2"/>
          <p:cNvSpPr>
            <a:spLocks noGrp="1"/>
          </p:cNvSpPr>
          <p:nvPr>
            <p:ph type="ftr" sz="quarter" idx="11"/>
          </p:nvPr>
        </p:nvSpPr>
        <p:spPr/>
        <p:txBody>
          <a:bodyPr/>
          <a:lstStyle/>
          <a:p>
            <a:r>
              <a:rPr lang="es-ES" smtClean="0"/>
              <a:t>MER IV         CARLOS MAFLA            ESPE</a:t>
            </a:r>
            <a:endParaRPr lang="es-ES"/>
          </a:p>
        </p:txBody>
      </p:sp>
      <p:sp>
        <p:nvSpPr>
          <p:cNvPr id="4" name="Slide Number Placeholder 3"/>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196066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4834DE-05BF-4955-A7D7-59207E55CA08}" type="datetime1">
              <a:rPr lang="es-ES" smtClean="0"/>
              <a:t>21/01/2015</a:t>
            </a:fld>
            <a:endParaRPr lang="es-ES"/>
          </a:p>
        </p:txBody>
      </p:sp>
      <p:sp>
        <p:nvSpPr>
          <p:cNvPr id="6" name="Footer Placeholder 5"/>
          <p:cNvSpPr>
            <a:spLocks noGrp="1"/>
          </p:cNvSpPr>
          <p:nvPr>
            <p:ph type="ftr" sz="quarter" idx="11"/>
          </p:nvPr>
        </p:nvSpPr>
        <p:spPr/>
        <p:txBody>
          <a:bodyPr/>
          <a:lstStyle/>
          <a:p>
            <a:r>
              <a:rPr lang="es-ES" smtClean="0"/>
              <a:t>MER IV         CARLOS MAFLA            ESPE</a:t>
            </a:r>
            <a:endParaRPr lang="es-ES"/>
          </a:p>
        </p:txBody>
      </p:sp>
      <p:sp>
        <p:nvSpPr>
          <p:cNvPr id="7" name="Slide Number Placeholder 6"/>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294066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EDD6B3-637C-4B7F-B17C-6D74F550E815}" type="datetime1">
              <a:rPr lang="es-ES" smtClean="0"/>
              <a:t>21/01/2015</a:t>
            </a:fld>
            <a:endParaRPr lang="es-ES"/>
          </a:p>
        </p:txBody>
      </p:sp>
      <p:sp>
        <p:nvSpPr>
          <p:cNvPr id="6" name="Footer Placeholder 5"/>
          <p:cNvSpPr>
            <a:spLocks noGrp="1"/>
          </p:cNvSpPr>
          <p:nvPr>
            <p:ph type="ftr" sz="quarter" idx="11"/>
          </p:nvPr>
        </p:nvSpPr>
        <p:spPr/>
        <p:txBody>
          <a:bodyPr/>
          <a:lstStyle/>
          <a:p>
            <a:r>
              <a:rPr lang="es-ES" smtClean="0"/>
              <a:t>MER IV         CARLOS MAFLA            ESPE</a:t>
            </a:r>
            <a:endParaRPr lang="es-ES"/>
          </a:p>
        </p:txBody>
      </p:sp>
      <p:sp>
        <p:nvSpPr>
          <p:cNvPr id="7" name="Slide Number Placeholder 6"/>
          <p:cNvSpPr>
            <a:spLocks noGrp="1"/>
          </p:cNvSpPr>
          <p:nvPr>
            <p:ph type="sldNum" sz="quarter" idx="12"/>
          </p:nvPr>
        </p:nvSpPr>
        <p:spPr/>
        <p:txBody>
          <a:bodyPr/>
          <a:lstStyle/>
          <a:p>
            <a:fld id="{095D8A04-5AAF-4842-B2FB-AE34010C933E}" type="slidenum">
              <a:rPr lang="es-ES" smtClean="0"/>
              <a:t>‹Nº›</a:t>
            </a:fld>
            <a:endParaRPr lang="es-ES"/>
          </a:p>
        </p:txBody>
      </p:sp>
    </p:spTree>
    <p:extLst>
      <p:ext uri="{BB962C8B-B14F-4D97-AF65-F5344CB8AC3E}">
        <p14:creationId xmlns:p14="http://schemas.microsoft.com/office/powerpoint/2010/main" val="347106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1C8EB2-F150-4FD8-A622-1EE885AF379D}" type="datetime1">
              <a:rPr lang="es-ES" smtClean="0"/>
              <a:t>21/01/2015</a:t>
            </a:fld>
            <a:endParaRPr lang="es-E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s-ES" smtClean="0"/>
              <a:t>MER IV         CARLOS MAFLA            ESPE</a:t>
            </a:r>
            <a:endParaRPr lang="es-E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5D8A04-5AAF-4842-B2FB-AE34010C933E}" type="slidenum">
              <a:rPr lang="es-ES" smtClean="0"/>
              <a:t>‹Nº›</a:t>
            </a:fld>
            <a:endParaRPr lang="es-ES"/>
          </a:p>
        </p:txBody>
      </p:sp>
    </p:spTree>
    <p:extLst>
      <p:ext uri="{BB962C8B-B14F-4D97-AF65-F5344CB8AC3E}">
        <p14:creationId xmlns:p14="http://schemas.microsoft.com/office/powerpoint/2010/main" val="35634042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746975" y="128767"/>
            <a:ext cx="10689464" cy="1567815"/>
          </a:xfrm>
          <a:prstGeom prst="rect">
            <a:avLst/>
          </a:prstGeom>
          <a:noFill/>
          <a:ln>
            <a:noFill/>
          </a:ln>
        </p:spPr>
      </p:pic>
      <p:sp>
        <p:nvSpPr>
          <p:cNvPr id="8" name="CuadroTexto 7"/>
          <p:cNvSpPr txBox="1"/>
          <p:nvPr/>
        </p:nvSpPr>
        <p:spPr>
          <a:xfrm>
            <a:off x="283335" y="1696582"/>
            <a:ext cx="11719775" cy="4801314"/>
          </a:xfrm>
          <a:prstGeom prst="rect">
            <a:avLst/>
          </a:prstGeom>
          <a:noFill/>
        </p:spPr>
        <p:txBody>
          <a:bodyPr wrap="square" rtlCol="0">
            <a:spAutoFit/>
          </a:bodyPr>
          <a:lstStyle/>
          <a:p>
            <a:pPr algn="ctr"/>
            <a:r>
              <a:rPr lang="es-ES" b="1" dirty="0" smtClean="0"/>
              <a:t>MAESTRÍA EN ENERGÍAS RENOVABLES</a:t>
            </a:r>
          </a:p>
          <a:p>
            <a:pPr algn="ctr"/>
            <a:r>
              <a:rPr lang="es-ES" b="1" dirty="0" smtClean="0"/>
              <a:t>IV PROMOCIÓN</a:t>
            </a:r>
          </a:p>
          <a:p>
            <a:pPr algn="ctr"/>
            <a:endParaRPr lang="es-ES" b="1" dirty="0" smtClean="0"/>
          </a:p>
          <a:p>
            <a:pPr algn="ctr"/>
            <a:r>
              <a:rPr lang="es-ES" b="1" dirty="0" smtClean="0"/>
              <a:t>TESIS DE GRADO DE MAESTRÍA EN ENERGÍAS RENOVABLES</a:t>
            </a:r>
          </a:p>
          <a:p>
            <a:pPr algn="ctr"/>
            <a:endParaRPr lang="es-ES" b="1" dirty="0" smtClean="0"/>
          </a:p>
          <a:p>
            <a:pPr algn="ctr"/>
            <a:endParaRPr lang="es-ES" b="1" dirty="0" smtClean="0"/>
          </a:p>
          <a:p>
            <a:pPr algn="ctr"/>
            <a:r>
              <a:rPr lang="es-ES" b="1" dirty="0" smtClean="0"/>
              <a:t>TEMA: “ANÁLISIS DE EFICIENCIA ENERGÉTICA DEL SISTEMA DE ENERGÍA ELÉCTRICA EN EL HOSPITAL SAN VICENTE DE PAUL”</a:t>
            </a:r>
          </a:p>
          <a:p>
            <a:pPr algn="ctr"/>
            <a:endParaRPr lang="es-ES" b="1" dirty="0" smtClean="0"/>
          </a:p>
          <a:p>
            <a:pPr algn="ctr"/>
            <a:endParaRPr lang="es-ES" b="1" dirty="0" smtClean="0"/>
          </a:p>
          <a:p>
            <a:pPr algn="ctr"/>
            <a:r>
              <a:rPr lang="es-ES" b="1" dirty="0" smtClean="0"/>
              <a:t>AUTOR: MAFLA YÉPEZ CARLOS NOLASCO</a:t>
            </a:r>
          </a:p>
          <a:p>
            <a:pPr algn="ctr"/>
            <a:endParaRPr lang="es-ES" b="1" dirty="0" smtClean="0"/>
          </a:p>
          <a:p>
            <a:pPr algn="ctr"/>
            <a:endParaRPr lang="es-ES" b="1" dirty="0" smtClean="0"/>
          </a:p>
          <a:p>
            <a:pPr algn="ctr"/>
            <a:r>
              <a:rPr lang="es-ES" b="1" dirty="0" smtClean="0"/>
              <a:t>DIRECTOR: ING. REINALDO DELGADO PHD</a:t>
            </a:r>
          </a:p>
          <a:p>
            <a:pPr algn="ctr"/>
            <a:endParaRPr lang="es-ES" b="1" dirty="0" smtClean="0"/>
          </a:p>
          <a:p>
            <a:pPr algn="ctr"/>
            <a:endParaRPr lang="es-ES" b="1" dirty="0" smtClean="0"/>
          </a:p>
          <a:p>
            <a:pPr algn="ctr"/>
            <a:r>
              <a:rPr lang="es-ES" b="1" dirty="0" smtClean="0"/>
              <a:t>SANGOLQUÍ, ENERO DEL 2015</a:t>
            </a:r>
            <a:endParaRPr lang="es-ES" b="1" dirty="0"/>
          </a:p>
        </p:txBody>
      </p:sp>
    </p:spTree>
    <p:extLst>
      <p:ext uri="{BB962C8B-B14F-4D97-AF65-F5344CB8AC3E}">
        <p14:creationId xmlns:p14="http://schemas.microsoft.com/office/powerpoint/2010/main" val="286338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411480"/>
                <a:ext cx="10515600" cy="5765483"/>
              </a:xfrm>
            </p:spPr>
            <p:txBody>
              <a:bodyPr>
                <a:normAutofit lnSpcReduction="10000"/>
              </a:bodyPr>
              <a:lstStyle/>
              <a:p>
                <a:pPr marL="0" indent="0">
                  <a:buNone/>
                </a:pPr>
                <a:r>
                  <a:rPr lang="es-ES" dirty="0" smtClean="0"/>
                  <a:t>Índice energético.</a:t>
                </a:r>
              </a:p>
              <a:p>
                <a:pPr marL="0" indent="0">
                  <a:buNone/>
                </a:pPr>
                <a:r>
                  <a:rPr lang="es-ES" dirty="0" smtClean="0"/>
                  <a:t>Tomando en cuenta el consumo anual de energía eléctrica.</a:t>
                </a:r>
              </a:p>
              <a:p>
                <a:pPr marL="0" indent="0">
                  <a:buNone/>
                </a:pPr>
                <a:r>
                  <a:rPr lang="es-ES" dirty="0" smtClean="0"/>
                  <a:t>El número de camas con las que cuenta el Hospital</a:t>
                </a:r>
              </a:p>
              <a:p>
                <a:pPr marL="0" indent="0">
                  <a:buNone/>
                </a:pPr>
                <a:r>
                  <a:rPr lang="es-ES" dirty="0" smtClean="0"/>
                  <a:t>El porcentaje de ocupación</a:t>
                </a:r>
              </a:p>
              <a:p>
                <a:pPr marL="0" indent="0">
                  <a:buNone/>
                </a:pPr>
                <a:r>
                  <a:rPr lang="es-ES" dirty="0" smtClean="0"/>
                  <a:t>SE OBTUVO UN ÍNDICE ENERGÉTICO DE:</a:t>
                </a:r>
              </a:p>
              <a:p>
                <a:pPr marL="0" indent="0">
                  <a:buNone/>
                </a:pPr>
                <a:endParaRPr lang="es-ES" dirty="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Í</m:t>
                      </m:r>
                      <m:r>
                        <a:rPr lang="es-ES" b="0" i="1" smtClean="0">
                          <a:latin typeface="Cambria Math" panose="02040503050406030204" pitchFamily="18" charset="0"/>
                        </a:rPr>
                        <m:t>𝑛𝑑𝑖𝑐𝑒</m:t>
                      </m:r>
                      <m:r>
                        <a:rPr lang="es-ES" b="0" i="1" smtClean="0">
                          <a:latin typeface="Cambria Math" panose="02040503050406030204" pitchFamily="18" charset="0"/>
                        </a:rPr>
                        <m:t> </m:t>
                      </m:r>
                      <m:r>
                        <a:rPr lang="es-ES" b="0" i="1" smtClean="0">
                          <a:latin typeface="Cambria Math" panose="02040503050406030204" pitchFamily="18" charset="0"/>
                        </a:rPr>
                        <m:t>𝑒𝑛𝑒𝑟𝑔</m:t>
                      </m:r>
                      <m:r>
                        <a:rPr lang="es-ES" b="0" i="1" smtClean="0">
                          <a:latin typeface="Cambria Math" panose="02040503050406030204" pitchFamily="18" charset="0"/>
                        </a:rPr>
                        <m:t>é</m:t>
                      </m:r>
                      <m:r>
                        <a:rPr lang="es-ES" b="0" i="1" smtClean="0">
                          <a:latin typeface="Cambria Math" panose="02040503050406030204" pitchFamily="18" charset="0"/>
                        </a:rPr>
                        <m:t>𝑡𝑖𝑐𝑜</m:t>
                      </m:r>
                      <m:r>
                        <a:rPr lang="es-ES" b="0" i="1" smtClean="0">
                          <a:latin typeface="Cambria Math" panose="02040503050406030204" pitchFamily="18" charset="0"/>
                          <a:ea typeface="Cambria Math" panose="02040503050406030204" pitchFamily="18" charset="0"/>
                        </a:rPr>
                        <m:t>=3958</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𝐾𝑊h</m:t>
                          </m:r>
                        </m:num>
                        <m:den>
                          <m:r>
                            <a:rPr lang="es-ES" b="0" i="1" smtClean="0">
                              <a:latin typeface="Cambria Math" panose="02040503050406030204" pitchFamily="18" charset="0"/>
                              <a:ea typeface="Cambria Math" panose="02040503050406030204" pitchFamily="18" charset="0"/>
                            </a:rPr>
                            <m:t>𝑐𝑎𝑚𝑎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𝑎</m:t>
                          </m:r>
                          <m:r>
                            <a:rPr lang="es-ES" b="0" i="1" smtClean="0">
                              <a:latin typeface="Cambria Math" panose="02040503050406030204" pitchFamily="18" charset="0"/>
                              <a:ea typeface="Cambria Math" panose="02040503050406030204" pitchFamily="18" charset="0"/>
                            </a:rPr>
                            <m:t>ñ</m:t>
                          </m:r>
                          <m:r>
                            <a:rPr lang="es-ES" b="0" i="1" smtClean="0">
                              <a:latin typeface="Cambria Math" panose="02040503050406030204" pitchFamily="18" charset="0"/>
                              <a:ea typeface="Cambria Math" panose="02040503050406030204" pitchFamily="18" charset="0"/>
                            </a:rPr>
                            <m:t>𝑜</m:t>
                          </m:r>
                        </m:den>
                      </m:f>
                    </m:oMath>
                  </m:oMathPara>
                </a14:m>
                <a:endParaRPr lang="es-ES" dirty="0" smtClean="0"/>
              </a:p>
              <a:p>
                <a:pPr marL="0" indent="0">
                  <a:buNone/>
                </a:pPr>
                <a:endParaRPr lang="es-ES" dirty="0"/>
              </a:p>
              <a:p>
                <a:pPr marL="0" indent="0">
                  <a:buNone/>
                </a:pPr>
                <a:r>
                  <a:rPr lang="es-ES" dirty="0" smtClean="0"/>
                  <a:t>Este índice es en condiciones actuales del Hospital.</a:t>
                </a:r>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411480"/>
                <a:ext cx="10515600" cy="5765483"/>
              </a:xfrm>
              <a:blipFill rotWithShape="0">
                <a:blip r:embed="rId2"/>
                <a:stretch>
                  <a:fillRect l="-928" t="-529"/>
                </a:stretch>
              </a:blipFill>
            </p:spPr>
            <p:txBody>
              <a:bodyPr/>
              <a:lstStyle/>
              <a:p>
                <a:r>
                  <a:rPr lang="es-ES">
                    <a:noFill/>
                  </a:rPr>
                  <a:t> </a:t>
                </a:r>
              </a:p>
            </p:txBody>
          </p:sp>
        </mc:Fallback>
      </mc:AlternateContent>
    </p:spTree>
    <p:extLst>
      <p:ext uri="{BB962C8B-B14F-4D97-AF65-F5344CB8AC3E}">
        <p14:creationId xmlns:p14="http://schemas.microsoft.com/office/powerpoint/2010/main" val="4172640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64515"/>
          </a:xfrm>
        </p:spPr>
        <p:txBody>
          <a:bodyPr>
            <a:normAutofit fontScale="90000"/>
          </a:bodyPr>
          <a:lstStyle/>
          <a:p>
            <a:pPr algn="ctr"/>
            <a:r>
              <a:rPr lang="es-ES" sz="3200" dirty="0" smtClean="0"/>
              <a:t/>
            </a:r>
            <a:br>
              <a:rPr lang="es-ES" sz="3200" dirty="0" smtClean="0"/>
            </a:br>
            <a:r>
              <a:rPr lang="es-ES" sz="3200" b="1" dirty="0" smtClean="0"/>
              <a:t>Luminarias del Hospital San Vicente de Paul</a:t>
            </a:r>
            <a:r>
              <a:rPr lang="es-ES" sz="3200" dirty="0" smtClean="0"/>
              <a:t/>
            </a:r>
            <a:br>
              <a:rPr lang="es-ES" sz="3200" dirty="0" smtClean="0"/>
            </a:br>
            <a:r>
              <a:rPr lang="es-ES" sz="3200" dirty="0"/>
              <a:t/>
            </a:r>
            <a:br>
              <a:rPr lang="es-ES" sz="3200" dirty="0"/>
            </a:br>
            <a:r>
              <a:rPr lang="es-ES" sz="3200" dirty="0" smtClean="0"/>
              <a:t>Tipos de luminarias </a:t>
            </a:r>
            <a:endParaRPr lang="es-ES"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43403428"/>
              </p:ext>
            </p:extLst>
          </p:nvPr>
        </p:nvGraphicFramePr>
        <p:xfrm>
          <a:off x="2057400" y="1569721"/>
          <a:ext cx="8061960" cy="4026078"/>
        </p:xfrm>
        <a:graphic>
          <a:graphicData uri="http://schemas.openxmlformats.org/drawingml/2006/table">
            <a:tbl>
              <a:tblPr firstRow="1" firstCol="1" bandRow="1">
                <a:tableStyleId>{5C22544A-7EE6-4342-B048-85BDC9FD1C3A}</a:tableStyleId>
              </a:tblPr>
              <a:tblGrid>
                <a:gridCol w="1965247"/>
                <a:gridCol w="976073"/>
                <a:gridCol w="1432560"/>
                <a:gridCol w="1432560"/>
                <a:gridCol w="2255520"/>
              </a:tblGrid>
              <a:tr h="659032">
                <a:tc>
                  <a:txBody>
                    <a:bodyPr/>
                    <a:lstStyle/>
                    <a:p>
                      <a:pPr algn="ctr">
                        <a:lnSpc>
                          <a:spcPct val="150000"/>
                        </a:lnSpc>
                        <a:spcAft>
                          <a:spcPts val="0"/>
                        </a:spcAft>
                      </a:pPr>
                      <a:r>
                        <a:rPr lang="es-EC" sz="1600" cap="all" dirty="0">
                          <a:effectLst/>
                        </a:rPr>
                        <a:t>LUMINARIA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cap="all" dirty="0">
                          <a:effectLst/>
                        </a:rPr>
                        <a:t>TOTAL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cap="all">
                          <a:effectLst/>
                        </a:rPr>
                        <a:t>TOTAL TUBOS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cap="all">
                          <a:effectLst/>
                        </a:rPr>
                        <a:t>CONSUMO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cap="all">
                          <a:effectLst/>
                        </a:rPr>
                        <a:t>PORCENTAJE CONSUMO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025">
                <a:tc>
                  <a:txBody>
                    <a:bodyPr/>
                    <a:lstStyle/>
                    <a:p>
                      <a:pPr indent="21590" algn="ctr">
                        <a:lnSpc>
                          <a:spcPct val="150000"/>
                        </a:lnSpc>
                        <a:spcAft>
                          <a:spcPts val="0"/>
                        </a:spcAft>
                      </a:pPr>
                      <a:r>
                        <a:rPr lang="es-EC" sz="1600" cap="all">
                          <a:effectLst/>
                        </a:rPr>
                        <a:t>F4x40W T10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480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025">
                <a:tc>
                  <a:txBody>
                    <a:bodyPr/>
                    <a:lstStyle/>
                    <a:p>
                      <a:pPr indent="21590" algn="ctr">
                        <a:lnSpc>
                          <a:spcPct val="150000"/>
                        </a:lnSpc>
                        <a:spcAft>
                          <a:spcPts val="0"/>
                        </a:spcAft>
                      </a:pPr>
                      <a:r>
                        <a:rPr lang="es-EC" sz="1600" cap="all">
                          <a:effectLst/>
                        </a:rPr>
                        <a:t>F2x40W 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494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988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39520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49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025">
                <a:tc>
                  <a:txBody>
                    <a:bodyPr/>
                    <a:lstStyle/>
                    <a:p>
                      <a:pPr indent="21590" algn="ctr">
                        <a:lnSpc>
                          <a:spcPct val="150000"/>
                        </a:lnSpc>
                        <a:spcAft>
                          <a:spcPts val="0"/>
                        </a:spcAft>
                      </a:pPr>
                      <a:r>
                        <a:rPr lang="es-EC" sz="1600" cap="all">
                          <a:effectLst/>
                        </a:rPr>
                        <a:t>F40W 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450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450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18000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22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025">
                <a:tc>
                  <a:txBody>
                    <a:bodyPr/>
                    <a:lstStyle/>
                    <a:p>
                      <a:pPr indent="21590" algn="ctr">
                        <a:lnSpc>
                          <a:spcPct val="150000"/>
                        </a:lnSpc>
                        <a:spcAft>
                          <a:spcPts val="0"/>
                        </a:spcAft>
                      </a:pPr>
                      <a:r>
                        <a:rPr lang="es-EC" sz="1600" cap="all">
                          <a:effectLst/>
                        </a:rPr>
                        <a:t>F2x20W 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87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174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3480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9999">
                <a:tc>
                  <a:txBody>
                    <a:bodyPr/>
                    <a:lstStyle/>
                    <a:p>
                      <a:pPr indent="21590" algn="ctr">
                        <a:lnSpc>
                          <a:spcPct val="150000"/>
                        </a:lnSpc>
                        <a:spcAft>
                          <a:spcPts val="0"/>
                        </a:spcAft>
                      </a:pPr>
                      <a:r>
                        <a:rPr lang="es-EC" sz="1600" cap="all">
                          <a:effectLst/>
                        </a:rPr>
                        <a:t>Foco 60W espiral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203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203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12180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9999">
                <a:tc>
                  <a:txBody>
                    <a:bodyPr/>
                    <a:lstStyle/>
                    <a:p>
                      <a:pPr indent="21590" algn="ctr">
                        <a:lnSpc>
                          <a:spcPct val="150000"/>
                        </a:lnSpc>
                        <a:spcAft>
                          <a:spcPts val="0"/>
                        </a:spcAft>
                      </a:pPr>
                      <a:r>
                        <a:rPr lang="es-EC" sz="1600" cap="all">
                          <a:effectLst/>
                        </a:rPr>
                        <a:t>Ojo de buey 20W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205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205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4100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025">
                <a:tc>
                  <a:txBody>
                    <a:bodyPr/>
                    <a:lstStyle/>
                    <a:p>
                      <a:pPr indent="21590" algn="ctr">
                        <a:lnSpc>
                          <a:spcPct val="150000"/>
                        </a:lnSpc>
                        <a:spcAft>
                          <a:spcPts val="0"/>
                        </a:spcAft>
                      </a:pPr>
                      <a:r>
                        <a:rPr lang="es-EC" sz="1600" cap="all">
                          <a:effectLst/>
                        </a:rPr>
                        <a:t>Lámpara 650W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3250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025">
                <a:tc>
                  <a:txBody>
                    <a:bodyPr/>
                    <a:lstStyle/>
                    <a:p>
                      <a:pPr indent="21590" algn="ctr">
                        <a:lnSpc>
                          <a:spcPct val="150000"/>
                        </a:lnSpc>
                        <a:spcAft>
                          <a:spcPts val="0"/>
                        </a:spcAft>
                      </a:pPr>
                      <a:r>
                        <a:rPr lang="es-EC" sz="1600" cap="all" dirty="0">
                          <a:effectLst/>
                        </a:rPr>
                        <a:t>TOTAL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1447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2037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a:effectLst/>
                        </a:rPr>
                        <a:t>81010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dirty="0">
                          <a:effectLst/>
                        </a:rPr>
                        <a:t>100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3485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04800"/>
            <a:ext cx="10515600" cy="5872163"/>
          </a:xfrm>
        </p:spPr>
        <p:txBody>
          <a:bodyPr/>
          <a:lstStyle/>
          <a:p>
            <a:pPr marL="0" indent="0">
              <a:buNone/>
            </a:pPr>
            <a:r>
              <a:rPr lang="es-ES" dirty="0" smtClean="0"/>
              <a:t>Consumo de luminarias </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280856743"/>
              </p:ext>
            </p:extLst>
          </p:nvPr>
        </p:nvGraphicFramePr>
        <p:xfrm>
          <a:off x="2133600" y="1173477"/>
          <a:ext cx="8138159" cy="4814407"/>
        </p:xfrm>
        <a:graphic>
          <a:graphicData uri="http://schemas.openxmlformats.org/drawingml/2006/table">
            <a:tbl>
              <a:tblPr firstRow="1" firstCol="1" bandRow="1">
                <a:tableStyleId>{5C22544A-7EE6-4342-B048-85BDC9FD1C3A}</a:tableStyleId>
              </a:tblPr>
              <a:tblGrid>
                <a:gridCol w="2352202"/>
                <a:gridCol w="1874464"/>
                <a:gridCol w="1874464"/>
                <a:gridCol w="2037029"/>
              </a:tblGrid>
              <a:tr h="1431127">
                <a:tc>
                  <a:txBody>
                    <a:bodyPr/>
                    <a:lstStyle/>
                    <a:p>
                      <a:pPr indent="21590" algn="just">
                        <a:lnSpc>
                          <a:spcPct val="150000"/>
                        </a:lnSpc>
                        <a:spcAft>
                          <a:spcPts val="0"/>
                        </a:spcAft>
                      </a:pPr>
                      <a:r>
                        <a:rPr lang="es-EC" sz="2000" cap="all" dirty="0">
                          <a:effectLst/>
                        </a:rPr>
                        <a:t>ÁREA HOSPITAL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cap="all" dirty="0">
                          <a:effectLst/>
                        </a:rPr>
                        <a:t>CONSUMO DIARIO (</a:t>
                      </a:r>
                      <a:r>
                        <a:rPr lang="es-EC" sz="2000" cap="all" dirty="0" err="1">
                          <a:effectLst/>
                        </a:rPr>
                        <a:t>kWh</a:t>
                      </a:r>
                      <a:r>
                        <a:rPr lang="es-EC" sz="2000" cap="all" dirty="0">
                          <a:effectLst/>
                        </a:rPr>
                        <a:t>/día)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cap="all">
                          <a:effectLst/>
                        </a:rPr>
                        <a:t>CONSUMO MES (kWh/mes)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cap="all">
                          <a:effectLst/>
                        </a:rPr>
                        <a:t>PORCENTAJE DE CONSUMO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496">
                <a:tc>
                  <a:txBody>
                    <a:bodyPr/>
                    <a:lstStyle/>
                    <a:p>
                      <a:pPr>
                        <a:lnSpc>
                          <a:spcPct val="150000"/>
                        </a:lnSpc>
                        <a:spcAft>
                          <a:spcPts val="0"/>
                        </a:spcAft>
                      </a:pPr>
                      <a:r>
                        <a:rPr lang="es-EC" sz="2000" cap="all">
                          <a:effectLst/>
                        </a:rPr>
                        <a:t>PLANTA BAJA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143</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4290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44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496">
                <a:tc>
                  <a:txBody>
                    <a:bodyPr/>
                    <a:lstStyle/>
                    <a:p>
                      <a:pPr>
                        <a:lnSpc>
                          <a:spcPct val="150000"/>
                        </a:lnSpc>
                        <a:spcAft>
                          <a:spcPts val="0"/>
                        </a:spcAft>
                      </a:pPr>
                      <a:r>
                        <a:rPr lang="es-EC" sz="2000" cap="all">
                          <a:effectLst/>
                        </a:rPr>
                        <a:t>PRIMER PISO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66</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1980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20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496">
                <a:tc>
                  <a:txBody>
                    <a:bodyPr/>
                    <a:lstStyle/>
                    <a:p>
                      <a:pPr>
                        <a:lnSpc>
                          <a:spcPct val="150000"/>
                        </a:lnSpc>
                        <a:spcAft>
                          <a:spcPts val="0"/>
                        </a:spcAft>
                      </a:pPr>
                      <a:r>
                        <a:rPr lang="es-EC" sz="2000" cap="all">
                          <a:effectLst/>
                        </a:rPr>
                        <a:t>SEGUNDO PISO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36</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1080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11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496">
                <a:tc>
                  <a:txBody>
                    <a:bodyPr/>
                    <a:lstStyle/>
                    <a:p>
                      <a:pPr>
                        <a:lnSpc>
                          <a:spcPct val="150000"/>
                        </a:lnSpc>
                        <a:spcAft>
                          <a:spcPts val="0"/>
                        </a:spcAft>
                      </a:pPr>
                      <a:r>
                        <a:rPr lang="es-EC" sz="2000" cap="all">
                          <a:effectLst/>
                        </a:rPr>
                        <a:t>TERCER PISO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38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1140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12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496">
                <a:tc>
                  <a:txBody>
                    <a:bodyPr/>
                    <a:lstStyle/>
                    <a:p>
                      <a:pPr>
                        <a:lnSpc>
                          <a:spcPct val="150000"/>
                        </a:lnSpc>
                        <a:spcAft>
                          <a:spcPts val="0"/>
                        </a:spcAft>
                      </a:pPr>
                      <a:r>
                        <a:rPr lang="es-EC" sz="2000" cap="all">
                          <a:effectLst/>
                        </a:rPr>
                        <a:t>CUARTO PISO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23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690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496">
                <a:tc>
                  <a:txBody>
                    <a:bodyPr/>
                    <a:lstStyle/>
                    <a:p>
                      <a:pPr>
                        <a:lnSpc>
                          <a:spcPct val="150000"/>
                        </a:lnSpc>
                        <a:spcAft>
                          <a:spcPts val="0"/>
                        </a:spcAft>
                      </a:pPr>
                      <a:r>
                        <a:rPr lang="es-EC" sz="2000" cap="all">
                          <a:effectLst/>
                        </a:rPr>
                        <a:t>QUINTO PISO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22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660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8939">
                <a:tc>
                  <a:txBody>
                    <a:bodyPr/>
                    <a:lstStyle/>
                    <a:p>
                      <a:pPr>
                        <a:lnSpc>
                          <a:spcPct val="150000"/>
                        </a:lnSpc>
                        <a:spcAft>
                          <a:spcPts val="0"/>
                        </a:spcAft>
                      </a:pPr>
                      <a:r>
                        <a:rPr lang="es-EC" sz="2800" cap="all">
                          <a:effectLst/>
                        </a:rPr>
                        <a:t>TOTAL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800">
                          <a:effectLst/>
                        </a:rPr>
                        <a:t>328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800" dirty="0">
                          <a:effectLst/>
                        </a:rPr>
                        <a:t>9840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800" dirty="0">
                          <a:effectLst/>
                        </a:rPr>
                        <a:t>100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508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579755"/>
          </a:xfrm>
        </p:spPr>
        <p:txBody>
          <a:bodyPr>
            <a:normAutofit/>
          </a:bodyPr>
          <a:lstStyle/>
          <a:p>
            <a:r>
              <a:rPr lang="es-ES" sz="2800" b="1" dirty="0" smtClean="0"/>
              <a:t>Equipos médicos </a:t>
            </a:r>
            <a:endParaRPr lang="es-ES" sz="2800" b="1" dirty="0"/>
          </a:p>
        </p:txBody>
      </p:sp>
      <p:sp>
        <p:nvSpPr>
          <p:cNvPr id="3" name="Marcador de contenido 2"/>
          <p:cNvSpPr>
            <a:spLocks noGrp="1"/>
          </p:cNvSpPr>
          <p:nvPr>
            <p:ph idx="1"/>
          </p:nvPr>
        </p:nvSpPr>
        <p:spPr>
          <a:xfrm>
            <a:off x="838200" y="579755"/>
            <a:ext cx="10515600" cy="5232083"/>
          </a:xfrm>
        </p:spPr>
        <p:txBody>
          <a:bodyPr/>
          <a:lstStyle/>
          <a:p>
            <a:pPr marL="0" indent="0" algn="just">
              <a:buNone/>
            </a:pPr>
            <a:r>
              <a:rPr lang="es-ES" sz="2000" dirty="0"/>
              <a:t>En el hospital San Vicente de Paúl, se cuenta con un total de 294 equipos, donde se dividen en: Equipos médicos, equipos electromecánicos y equipos informáticos. Teniendo un consumo de 267000W, dando un costo de facturación de 4900 dólares al mes aproximadamente.</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940038445"/>
              </p:ext>
            </p:extLst>
          </p:nvPr>
        </p:nvGraphicFramePr>
        <p:xfrm>
          <a:off x="2804159" y="1895876"/>
          <a:ext cx="5562601" cy="4663440"/>
        </p:xfrm>
        <a:graphic>
          <a:graphicData uri="http://schemas.openxmlformats.org/drawingml/2006/table">
            <a:tbl>
              <a:tblPr firstRow="1" firstCol="1" bandRow="1">
                <a:tableStyleId>{5C22544A-7EE6-4342-B048-85BDC9FD1C3A}</a:tableStyleId>
              </a:tblPr>
              <a:tblGrid>
                <a:gridCol w="1813084"/>
                <a:gridCol w="1205998"/>
                <a:gridCol w="1205998"/>
                <a:gridCol w="1337521"/>
              </a:tblGrid>
              <a:tr h="709013">
                <a:tc>
                  <a:txBody>
                    <a:bodyPr/>
                    <a:lstStyle/>
                    <a:p>
                      <a:pPr>
                        <a:lnSpc>
                          <a:spcPct val="150000"/>
                        </a:lnSpc>
                        <a:spcAft>
                          <a:spcPts val="0"/>
                        </a:spcAft>
                      </a:pPr>
                      <a:r>
                        <a:rPr lang="es-EC" sz="1200" cap="all" dirty="0">
                          <a:effectLst/>
                        </a:rPr>
                        <a:t>ÁREA HOSPITAL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cap="all" dirty="0">
                          <a:effectLst/>
                        </a:rPr>
                        <a:t>CONSUMO DIARIO (</a:t>
                      </a:r>
                      <a:r>
                        <a:rPr lang="es-EC" sz="1200" cap="all" dirty="0" err="1">
                          <a:effectLst/>
                        </a:rPr>
                        <a:t>kWh</a:t>
                      </a:r>
                      <a:r>
                        <a:rPr lang="es-EC" sz="1200" cap="all" dirty="0">
                          <a:effectLst/>
                        </a:rPr>
                        <a:t>/día)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cap="all" dirty="0">
                          <a:effectLst/>
                        </a:rPr>
                        <a:t>CONSUMO MES (</a:t>
                      </a:r>
                      <a:r>
                        <a:rPr lang="es-EC" sz="1200" cap="all" dirty="0" err="1">
                          <a:effectLst/>
                        </a:rPr>
                        <a:t>kWh</a:t>
                      </a:r>
                      <a:r>
                        <a:rPr lang="es-EC" sz="1200" cap="all" dirty="0">
                          <a:effectLst/>
                        </a:rPr>
                        <a:t>/mes)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cap="all">
                          <a:effectLst/>
                        </a:rPr>
                        <a:t>PORCENTAJE DE CONSUMO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dirty="0">
                          <a:effectLst/>
                        </a:rPr>
                        <a:t>COCINA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3600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dirty="0">
                          <a:effectLst/>
                        </a:rPr>
                        <a:t>CONSULTORIOS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1110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a:effectLst/>
                        </a:rPr>
                        <a:t>U.C.I.</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491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14730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23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a:effectLst/>
                        </a:rPr>
                        <a:t>LABORATORIOS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48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1440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a:effectLst/>
                        </a:rPr>
                        <a:t>NEONATOLOGÍA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1080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a:effectLst/>
                        </a:rPr>
                        <a:t>QUIRÓFANOS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114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3420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a:effectLst/>
                        </a:rPr>
                        <a:t>HOSPITALIZACIÓN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990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a:effectLst/>
                        </a:rPr>
                        <a:t>FISIOTERAPIA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12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360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4174">
                <a:tc>
                  <a:txBody>
                    <a:bodyPr/>
                    <a:lstStyle/>
                    <a:p>
                      <a:pPr>
                        <a:lnSpc>
                          <a:spcPct val="150000"/>
                        </a:lnSpc>
                        <a:spcAft>
                          <a:spcPts val="0"/>
                        </a:spcAft>
                      </a:pPr>
                      <a:r>
                        <a:rPr lang="es-EC" sz="1200" cap="all">
                          <a:effectLst/>
                        </a:rPr>
                        <a:t>CASA DE MÁQUINAS y ASCENSORES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783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23490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3695">
                <a:tc>
                  <a:txBody>
                    <a:bodyPr/>
                    <a:lstStyle/>
                    <a:p>
                      <a:pPr>
                        <a:lnSpc>
                          <a:spcPct val="150000"/>
                        </a:lnSpc>
                        <a:spcAft>
                          <a:spcPts val="0"/>
                        </a:spcAft>
                      </a:pPr>
                      <a:r>
                        <a:rPr lang="es-EC" sz="1200" cap="all">
                          <a:effectLst/>
                        </a:rPr>
                        <a:t>RAYOS X, TOMOGRAFÍA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58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1740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a:effectLst/>
                        </a:rPr>
                        <a:t>LAVANDERÍA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305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9150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3695">
                <a:tc>
                  <a:txBody>
                    <a:bodyPr/>
                    <a:lstStyle/>
                    <a:p>
                      <a:pPr>
                        <a:lnSpc>
                          <a:spcPct val="150000"/>
                        </a:lnSpc>
                        <a:spcAft>
                          <a:spcPts val="0"/>
                        </a:spcAft>
                      </a:pPr>
                      <a:r>
                        <a:rPr lang="es-EC" sz="1200" cap="all">
                          <a:effectLst/>
                        </a:rPr>
                        <a:t>EQUIPO INFORMÁTICO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54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1620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335">
                <a:tc>
                  <a:txBody>
                    <a:bodyPr/>
                    <a:lstStyle/>
                    <a:p>
                      <a:pPr>
                        <a:lnSpc>
                          <a:spcPct val="150000"/>
                        </a:lnSpc>
                        <a:spcAft>
                          <a:spcPts val="0"/>
                        </a:spcAft>
                      </a:pPr>
                      <a:r>
                        <a:rPr lang="es-EC" sz="1200" cap="all" dirty="0">
                          <a:effectLst/>
                        </a:rPr>
                        <a:t>TOTAL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2091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62730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100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95947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25475"/>
          </a:xfrm>
        </p:spPr>
        <p:txBody>
          <a:bodyPr>
            <a:normAutofit/>
          </a:bodyPr>
          <a:lstStyle/>
          <a:p>
            <a:r>
              <a:rPr lang="es-ES" sz="3600" b="1" dirty="0" smtClean="0"/>
              <a:t>Balance energético del Sistema eléctrico </a:t>
            </a:r>
            <a:endParaRPr lang="es-ES" sz="3600" b="1" dirty="0"/>
          </a:p>
        </p:txBody>
      </p:sp>
      <p:sp>
        <p:nvSpPr>
          <p:cNvPr id="3" name="Marcador de contenido 2"/>
          <p:cNvSpPr>
            <a:spLocks noGrp="1"/>
          </p:cNvSpPr>
          <p:nvPr>
            <p:ph idx="1"/>
          </p:nvPr>
        </p:nvSpPr>
        <p:spPr>
          <a:xfrm>
            <a:off x="838200" y="990600"/>
            <a:ext cx="10515600" cy="5186363"/>
          </a:xfrm>
        </p:spPr>
        <p:txBody>
          <a:bodyPr/>
          <a:lstStyle/>
          <a:p>
            <a:pPr marL="0" indent="0" algn="just">
              <a:buNone/>
            </a:pPr>
            <a:r>
              <a:rPr lang="es-ES" sz="2400" dirty="0"/>
              <a:t>Una vez obtenidos los resultados actuales de consumo energético, obtenidos a partir de las mediciones de calidad de energía realizadas en el Hospital San Vicente de Paul, se procede a plantear el balance energético del sistema.</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013118791"/>
              </p:ext>
            </p:extLst>
          </p:nvPr>
        </p:nvGraphicFramePr>
        <p:xfrm>
          <a:off x="2514601" y="2241074"/>
          <a:ext cx="6233158" cy="4523440"/>
        </p:xfrm>
        <a:graphic>
          <a:graphicData uri="http://schemas.openxmlformats.org/drawingml/2006/table">
            <a:tbl>
              <a:tblPr firstRow="1" firstCol="1" bandRow="1">
                <a:tableStyleId>{5C22544A-7EE6-4342-B048-85BDC9FD1C3A}</a:tableStyleId>
              </a:tblPr>
              <a:tblGrid>
                <a:gridCol w="1793503"/>
                <a:gridCol w="1793503"/>
                <a:gridCol w="1323076"/>
                <a:gridCol w="1323076"/>
              </a:tblGrid>
              <a:tr h="650800">
                <a:tc>
                  <a:txBody>
                    <a:bodyPr/>
                    <a:lstStyle/>
                    <a:p>
                      <a:endParaRPr lang="es-ES" sz="14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cap="all">
                          <a:effectLst/>
                        </a:rPr>
                        <a:t>POTENCIA INSTALADA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cap="all">
                          <a:effectLst/>
                        </a:rPr>
                        <a:t>ENERGÍA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cap="all">
                          <a:effectLst/>
                        </a:rPr>
                        <a:t>PORCENTAJE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681">
                <a:tc rowSpan="3">
                  <a:txBody>
                    <a:bodyPr/>
                    <a:lstStyle/>
                    <a:p>
                      <a:pPr indent="21590" algn="ctr">
                        <a:lnSpc>
                          <a:spcPct val="150000"/>
                        </a:lnSpc>
                        <a:spcAft>
                          <a:spcPts val="0"/>
                        </a:spcAft>
                      </a:pPr>
                      <a:r>
                        <a:rPr lang="es-EC" sz="1400" cap="all">
                          <a:effectLst/>
                        </a:rPr>
                        <a:t>Potencia Total (W)</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nSpc>
                          <a:spcPct val="150000"/>
                        </a:lnSpc>
                        <a:spcAft>
                          <a:spcPts val="0"/>
                        </a:spcAft>
                      </a:pPr>
                      <a:r>
                        <a:rPr lang="es-EC" sz="1400" dirty="0">
                          <a:effectLst/>
                        </a:rPr>
                        <a:t>Luminarias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81170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23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0800">
                <a:tc vMerge="1">
                  <a:txBody>
                    <a:bodyPr/>
                    <a:lstStyle/>
                    <a:p>
                      <a:endParaRPr lang="es-ES"/>
                    </a:p>
                  </a:txBody>
                  <a:tcPr/>
                </a:tc>
                <a:tc>
                  <a:txBody>
                    <a:bodyPr/>
                    <a:lstStyle/>
                    <a:p>
                      <a:pPr indent="21590">
                        <a:lnSpc>
                          <a:spcPct val="150000"/>
                        </a:lnSpc>
                        <a:spcAft>
                          <a:spcPts val="0"/>
                        </a:spcAft>
                      </a:pPr>
                      <a:r>
                        <a:rPr lang="es-EC" sz="1400" dirty="0">
                          <a:effectLst/>
                        </a:rPr>
                        <a:t>Equipos médico y electromecánicos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267000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77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681">
                <a:tc vMerge="1">
                  <a:txBody>
                    <a:bodyPr/>
                    <a:lstStyle/>
                    <a:p>
                      <a:endParaRPr lang="es-ES"/>
                    </a:p>
                  </a:txBody>
                  <a:tcPr/>
                </a:tc>
                <a:tc>
                  <a:txBody>
                    <a:bodyPr/>
                    <a:lstStyle/>
                    <a:p>
                      <a:pPr indent="21590">
                        <a:lnSpc>
                          <a:spcPct val="150000"/>
                        </a:lnSpc>
                        <a:spcAft>
                          <a:spcPts val="0"/>
                        </a:spcAft>
                      </a:pPr>
                      <a:r>
                        <a:rPr lang="es-EC" sz="1400">
                          <a:effectLst/>
                        </a:rPr>
                        <a:t>TOTAL (W)</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348170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681">
                <a:tc rowSpan="3">
                  <a:txBody>
                    <a:bodyPr/>
                    <a:lstStyle/>
                    <a:p>
                      <a:pPr indent="21590" algn="ctr">
                        <a:lnSpc>
                          <a:spcPct val="150000"/>
                        </a:lnSpc>
                        <a:spcAft>
                          <a:spcPts val="0"/>
                        </a:spcAft>
                      </a:pPr>
                      <a:r>
                        <a:rPr lang="es-EC" sz="1400" cap="all">
                          <a:effectLst/>
                        </a:rPr>
                        <a:t>Consumo teórico (KWh)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nSpc>
                          <a:spcPct val="150000"/>
                        </a:lnSpc>
                        <a:spcAft>
                          <a:spcPts val="0"/>
                        </a:spcAft>
                      </a:pPr>
                      <a:r>
                        <a:rPr lang="es-EC" sz="1400">
                          <a:effectLst/>
                        </a:rPr>
                        <a:t>Luminarias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9836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0800">
                <a:tc vMerge="1">
                  <a:txBody>
                    <a:bodyPr/>
                    <a:lstStyle/>
                    <a:p>
                      <a:endParaRPr lang="es-ES"/>
                    </a:p>
                  </a:txBody>
                  <a:tcPr/>
                </a:tc>
                <a:tc>
                  <a:txBody>
                    <a:bodyPr/>
                    <a:lstStyle/>
                    <a:p>
                      <a:pPr indent="21590">
                        <a:lnSpc>
                          <a:spcPct val="150000"/>
                        </a:lnSpc>
                        <a:spcAft>
                          <a:spcPts val="0"/>
                        </a:spcAft>
                      </a:pPr>
                      <a:r>
                        <a:rPr lang="es-EC" sz="1400">
                          <a:effectLst/>
                        </a:rPr>
                        <a:t>Equipos médico y electromecánicos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61964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681">
                <a:tc vMerge="1">
                  <a:txBody>
                    <a:bodyPr/>
                    <a:lstStyle/>
                    <a:p>
                      <a:endParaRPr lang="es-ES"/>
                    </a:p>
                  </a:txBody>
                  <a:tcPr/>
                </a:tc>
                <a:tc>
                  <a:txBody>
                    <a:bodyPr/>
                    <a:lstStyle/>
                    <a:p>
                      <a:pPr indent="21590">
                        <a:lnSpc>
                          <a:spcPct val="150000"/>
                        </a:lnSpc>
                        <a:spcAft>
                          <a:spcPts val="0"/>
                        </a:spcAft>
                      </a:pPr>
                      <a:r>
                        <a:rPr lang="es-EC" sz="1400">
                          <a:effectLst/>
                        </a:rPr>
                        <a:t>TOTAL (KWh)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71800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681">
                <a:tc rowSpan="3">
                  <a:txBody>
                    <a:bodyPr/>
                    <a:lstStyle/>
                    <a:p>
                      <a:pPr indent="21590" algn="ctr">
                        <a:lnSpc>
                          <a:spcPct val="150000"/>
                        </a:lnSpc>
                        <a:spcAft>
                          <a:spcPts val="0"/>
                        </a:spcAft>
                      </a:pPr>
                      <a:r>
                        <a:rPr lang="es-EC" sz="1400" cap="all">
                          <a:effectLst/>
                        </a:rPr>
                        <a:t>Consumo real (KWh)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nSpc>
                          <a:spcPct val="150000"/>
                        </a:lnSpc>
                        <a:spcAft>
                          <a:spcPts val="0"/>
                        </a:spcAft>
                      </a:pPr>
                      <a:r>
                        <a:rPr lang="es-EC" sz="1400">
                          <a:effectLst/>
                        </a:rPr>
                        <a:t>Luminarias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10093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a:effectLst/>
                        </a:rPr>
                        <a:t>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0800">
                <a:tc vMerge="1">
                  <a:txBody>
                    <a:bodyPr/>
                    <a:lstStyle/>
                    <a:p>
                      <a:endParaRPr lang="es-ES"/>
                    </a:p>
                  </a:txBody>
                  <a:tcPr/>
                </a:tc>
                <a:tc>
                  <a:txBody>
                    <a:bodyPr/>
                    <a:lstStyle/>
                    <a:p>
                      <a:pPr indent="21590">
                        <a:lnSpc>
                          <a:spcPct val="150000"/>
                        </a:lnSpc>
                        <a:spcAft>
                          <a:spcPts val="0"/>
                        </a:spcAft>
                      </a:pPr>
                      <a:r>
                        <a:rPr lang="es-EC" sz="1400">
                          <a:effectLst/>
                        </a:rPr>
                        <a:t>Equipos médico y electromecánicos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62003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dirty="0">
                          <a:effectLst/>
                        </a:rPr>
                        <a:t>86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681">
                <a:tc vMerge="1">
                  <a:txBody>
                    <a:bodyPr/>
                    <a:lstStyle/>
                    <a:p>
                      <a:endParaRPr lang="es-ES"/>
                    </a:p>
                  </a:txBody>
                  <a:tcPr/>
                </a:tc>
                <a:tc>
                  <a:txBody>
                    <a:bodyPr/>
                    <a:lstStyle/>
                    <a:p>
                      <a:pPr indent="21590">
                        <a:lnSpc>
                          <a:spcPct val="150000"/>
                        </a:lnSpc>
                        <a:spcAft>
                          <a:spcPts val="0"/>
                        </a:spcAft>
                      </a:pPr>
                      <a:r>
                        <a:rPr lang="es-EC" sz="1400" b="1" dirty="0">
                          <a:effectLst/>
                        </a:rPr>
                        <a:t>TOTAL (</a:t>
                      </a:r>
                      <a:r>
                        <a:rPr lang="es-EC" sz="1400" b="1" dirty="0" err="1">
                          <a:effectLst/>
                        </a:rPr>
                        <a:t>KWh</a:t>
                      </a:r>
                      <a:r>
                        <a:rPr lang="es-EC" sz="1400" b="1" dirty="0">
                          <a:effectLst/>
                        </a:rPr>
                        <a:t>)</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b="1" dirty="0">
                          <a:effectLst/>
                        </a:rPr>
                        <a:t>72096</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r">
                        <a:lnSpc>
                          <a:spcPct val="150000"/>
                        </a:lnSpc>
                        <a:spcAft>
                          <a:spcPts val="0"/>
                        </a:spcAft>
                      </a:pPr>
                      <a:r>
                        <a:rPr lang="es-EC" sz="1400" b="1" dirty="0">
                          <a:effectLst/>
                        </a:rPr>
                        <a:t>100</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53249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610235"/>
          </a:xfrm>
        </p:spPr>
        <p:txBody>
          <a:bodyPr>
            <a:normAutofit fontScale="90000"/>
          </a:bodyPr>
          <a:lstStyle/>
          <a:p>
            <a:r>
              <a:rPr lang="es-ES" sz="3200" b="1" dirty="0" smtClean="0"/>
              <a:t>Eficiencia Energética en el Sistema Eléctrico del HSVP</a:t>
            </a:r>
            <a:endParaRPr lang="es-ES" sz="3200" b="1" dirty="0"/>
          </a:p>
        </p:txBody>
      </p:sp>
      <p:sp>
        <p:nvSpPr>
          <p:cNvPr id="3" name="Marcador de contenido 2"/>
          <p:cNvSpPr>
            <a:spLocks noGrp="1"/>
          </p:cNvSpPr>
          <p:nvPr>
            <p:ph idx="1"/>
          </p:nvPr>
        </p:nvSpPr>
        <p:spPr>
          <a:xfrm>
            <a:off x="838200" y="610235"/>
            <a:ext cx="10515600" cy="5566728"/>
          </a:xfrm>
        </p:spPr>
        <p:txBody>
          <a:bodyPr>
            <a:normAutofit lnSpcReduction="10000"/>
          </a:bodyPr>
          <a:lstStyle/>
          <a:p>
            <a:pPr marL="0" indent="0" algn="just">
              <a:buNone/>
            </a:pPr>
            <a:r>
              <a:rPr lang="es-EC" sz="2400" dirty="0"/>
              <a:t>La energía eléctrica se utiliza todo el tiempo, desde que nos levantamos hasta acostarnos y en algunas oportunidades hasta cuando dormimos, se nos hace muy difícil pensar en la adecuada administración de la energía no solo por el ahorro que esto produce sino también por la conservación del ambiente, y a la sociedad en general. </a:t>
            </a:r>
            <a:endParaRPr lang="es-EC" sz="2400" dirty="0" smtClean="0"/>
          </a:p>
          <a:p>
            <a:pPr marL="0" indent="0" algn="just">
              <a:buNone/>
            </a:pPr>
            <a:r>
              <a:rPr lang="es-EC" sz="2400" b="1" dirty="0" smtClean="0"/>
              <a:t>Sistema eléctrico del Hospital San Vicente de Paul</a:t>
            </a:r>
          </a:p>
          <a:p>
            <a:pPr marL="0" indent="0" algn="just">
              <a:buNone/>
            </a:pPr>
            <a:r>
              <a:rPr lang="es-EC" sz="2400" dirty="0"/>
              <a:t>Al sistema de energía eléctrico se lo dividirá en </a:t>
            </a:r>
            <a:r>
              <a:rPr lang="es-EC" dirty="0" smtClean="0"/>
              <a:t>cuatro</a:t>
            </a:r>
            <a:r>
              <a:rPr lang="es-EC" sz="2400" dirty="0" smtClean="0"/>
              <a:t> </a:t>
            </a:r>
            <a:r>
              <a:rPr lang="es-EC" sz="2400" dirty="0"/>
              <a:t>grupos para su mejor estudio</a:t>
            </a:r>
            <a:r>
              <a:rPr lang="es-EC" sz="2400" dirty="0" smtClean="0"/>
              <a:t>:</a:t>
            </a:r>
          </a:p>
          <a:p>
            <a:pPr algn="just"/>
            <a:r>
              <a:rPr lang="es-EC" sz="2400" dirty="0" smtClean="0"/>
              <a:t> ILUMINACIÓN</a:t>
            </a:r>
          </a:p>
          <a:p>
            <a:pPr algn="just"/>
            <a:r>
              <a:rPr lang="es-EC" sz="2400" dirty="0" smtClean="0"/>
              <a:t>EQUIPOS MÉDICOS </a:t>
            </a:r>
          </a:p>
          <a:p>
            <a:pPr algn="just"/>
            <a:r>
              <a:rPr lang="es-EC" sz="2400" dirty="0" smtClean="0"/>
              <a:t>ELECTROMECÁNICOS  </a:t>
            </a:r>
          </a:p>
          <a:p>
            <a:pPr algn="just"/>
            <a:r>
              <a:rPr lang="es-EC" sz="2400" dirty="0" smtClean="0"/>
              <a:t>EQUIPOS INFORMATICOS</a:t>
            </a:r>
            <a:endParaRPr lang="es-ES" sz="2400" dirty="0"/>
          </a:p>
          <a:p>
            <a:pPr marL="0" indent="0" algn="just">
              <a:buNone/>
            </a:pPr>
            <a:endParaRPr lang="es-EC" sz="2400" dirty="0" smtClean="0"/>
          </a:p>
          <a:p>
            <a:pPr marL="0" indent="0" algn="just">
              <a:buNone/>
            </a:pPr>
            <a:endParaRPr lang="es-ES" sz="2400" dirty="0"/>
          </a:p>
          <a:p>
            <a:pPr marL="0" indent="0">
              <a:buNone/>
            </a:pPr>
            <a:endParaRPr lang="es-ES" dirty="0"/>
          </a:p>
        </p:txBody>
      </p:sp>
    </p:spTree>
    <p:extLst>
      <p:ext uri="{BB962C8B-B14F-4D97-AF65-F5344CB8AC3E}">
        <p14:creationId xmlns:p14="http://schemas.microsoft.com/office/powerpoint/2010/main" val="2786424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6525"/>
            <a:ext cx="10515600" cy="610235"/>
          </a:xfrm>
        </p:spPr>
        <p:txBody>
          <a:bodyPr>
            <a:normAutofit/>
          </a:bodyPr>
          <a:lstStyle/>
          <a:p>
            <a:pPr algn="ctr"/>
            <a:r>
              <a:rPr lang="es-ES" sz="3600" b="1" dirty="0" smtClean="0"/>
              <a:t>Iluminación</a:t>
            </a:r>
            <a:endParaRPr lang="es-ES" sz="3600" b="1" dirty="0"/>
          </a:p>
        </p:txBody>
      </p:sp>
      <p:sp>
        <p:nvSpPr>
          <p:cNvPr id="3" name="Marcador de contenido 2"/>
          <p:cNvSpPr>
            <a:spLocks noGrp="1"/>
          </p:cNvSpPr>
          <p:nvPr>
            <p:ph idx="1"/>
          </p:nvPr>
        </p:nvSpPr>
        <p:spPr>
          <a:xfrm>
            <a:off x="838200" y="746760"/>
            <a:ext cx="10515600" cy="5430203"/>
          </a:xfrm>
        </p:spPr>
        <p:txBody>
          <a:bodyPr>
            <a:normAutofit fontScale="92500" lnSpcReduction="20000"/>
          </a:bodyPr>
          <a:lstStyle/>
          <a:p>
            <a:pPr marL="0" indent="0" algn="just">
              <a:buNone/>
            </a:pPr>
            <a:r>
              <a:rPr lang="es-EC" sz="2400" dirty="0"/>
              <a:t>La luz es importante para la actividad humana, una luz eficiente interviene directamente en la salud y en el confort de las personas. En los hospitales la iluminación debe procurar cumplir dos objetivos primordiales: Avalar el funcionamiento óptimo de la luminaria para cumplir las tareas correspondientes, y a la vez contribuir que el paciente tenga un ambiente confortable. </a:t>
            </a:r>
            <a:endParaRPr lang="es-ES" sz="2400" dirty="0"/>
          </a:p>
          <a:p>
            <a:pPr marL="0" indent="0" algn="just">
              <a:buNone/>
            </a:pPr>
            <a:r>
              <a:rPr lang="es-EC" sz="2400" dirty="0"/>
              <a:t>En Europa se ha realizado investigaciones sobre la iluminación en los Hospitales donde se ha obtenido resultados muy satisfactorios, como es la reducción de la estancia de los pacientes en el Hospital y mejorando su estado de ánimo. Creando entornos más cómodos para los pacientes, se ha disminuido la recuperación y se contribuye al bienestar del paciente, creando los requerimientos  de confort para el paciente y de la presentación visual para el médico. </a:t>
            </a:r>
            <a:endParaRPr lang="es-ES" sz="2400" dirty="0"/>
          </a:p>
          <a:p>
            <a:pPr marL="0" indent="0" algn="just">
              <a:buNone/>
            </a:pPr>
            <a:r>
              <a:rPr lang="es-EC" sz="2400" dirty="0"/>
              <a:t>En la actualidad es necesario utilizar luminarias eficientes como son las de alto rendimiento, que cuentas con equipos de bajo consumo y lámparas de alta eficacia lumínica, respetando las normativas vigentes, lo que permite buenos niveles de confort con una correcta eficiencia energética.</a:t>
            </a:r>
            <a:endParaRPr lang="es-ES" sz="2400" dirty="0"/>
          </a:p>
          <a:p>
            <a:pPr marL="0" indent="0">
              <a:buNone/>
            </a:pPr>
            <a:endParaRPr lang="es-ES" dirty="0"/>
          </a:p>
        </p:txBody>
      </p:sp>
    </p:spTree>
    <p:extLst>
      <p:ext uri="{BB962C8B-B14F-4D97-AF65-F5344CB8AC3E}">
        <p14:creationId xmlns:p14="http://schemas.microsoft.com/office/powerpoint/2010/main" val="2186840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49275"/>
          </a:xfrm>
        </p:spPr>
        <p:txBody>
          <a:bodyPr>
            <a:normAutofit fontScale="90000"/>
          </a:bodyPr>
          <a:lstStyle/>
          <a:p>
            <a:r>
              <a:rPr lang="es-ES" sz="3600" b="1" dirty="0" smtClean="0"/>
              <a:t>Propuesta de gestión energética </a:t>
            </a:r>
            <a:endParaRPr lang="es-ES" sz="3600" b="1" dirty="0"/>
          </a:p>
        </p:txBody>
      </p:sp>
      <p:sp>
        <p:nvSpPr>
          <p:cNvPr id="3" name="Marcador de contenido 2"/>
          <p:cNvSpPr>
            <a:spLocks noGrp="1"/>
          </p:cNvSpPr>
          <p:nvPr>
            <p:ph idx="1"/>
          </p:nvPr>
        </p:nvSpPr>
        <p:spPr>
          <a:xfrm>
            <a:off x="838200" y="914400"/>
            <a:ext cx="10515600" cy="5262563"/>
          </a:xfrm>
        </p:spPr>
        <p:txBody>
          <a:bodyPr/>
          <a:lstStyle/>
          <a:p>
            <a:pPr marL="0" indent="0" algn="just">
              <a:buNone/>
            </a:pPr>
            <a:r>
              <a:rPr lang="es-EC" sz="2400" dirty="0"/>
              <a:t>Para la propuesta de Gestión Energética se basara en las luminarias PHILIPS ya que en la investigación que se realizó dichas luminarias cuentan con mayor tecnología para el cuidado del medio ambiente.</a:t>
            </a:r>
            <a:endParaRPr lang="es-ES" sz="2400" dirty="0"/>
          </a:p>
          <a:p>
            <a:pPr marL="0" lvl="2" indent="0">
              <a:spcBef>
                <a:spcPts val="1000"/>
              </a:spcBef>
              <a:buNone/>
            </a:pPr>
            <a:r>
              <a:rPr lang="es-ES" b="1" dirty="0"/>
              <a:t>Cambio de las luminarias de 2x40W por la luminaria 2x28W TL5 HE Alta eficiencia</a:t>
            </a:r>
            <a:endParaRPr lang="es-ES" sz="1800" b="1" dirty="0"/>
          </a:p>
          <a:p>
            <a:pPr marL="0" indent="0">
              <a:buNone/>
            </a:pPr>
            <a:endParaRPr lang="es-ES" dirty="0" smtClean="0"/>
          </a:p>
          <a:p>
            <a:pPr marL="0" indent="0">
              <a:buNone/>
            </a:pPr>
            <a:endParaRPr lang="es-ES" dirty="0"/>
          </a:p>
          <a:p>
            <a:pPr marL="0" indent="0">
              <a:buNone/>
            </a:pPr>
            <a:endParaRPr lang="es-ES" dirty="0" smtClean="0"/>
          </a:p>
          <a:p>
            <a:pPr marL="0" lvl="2" indent="0">
              <a:spcBef>
                <a:spcPts val="1000"/>
              </a:spcBef>
              <a:buNone/>
            </a:pPr>
            <a:r>
              <a:rPr lang="es-ES" b="1" dirty="0"/>
              <a:t>Cantidad de </a:t>
            </a:r>
            <a:r>
              <a:rPr lang="es-ES" b="1" dirty="0" smtClean="0"/>
              <a:t>Lúmenes                                                                    Ahorro Monetario </a:t>
            </a:r>
          </a:p>
          <a:p>
            <a:pPr marL="0" lvl="2" indent="0">
              <a:spcBef>
                <a:spcPts val="1000"/>
              </a:spcBef>
              <a:buNone/>
            </a:pPr>
            <a:r>
              <a:rPr lang="es-ES" b="1" dirty="0" smtClean="0"/>
              <a:t> </a:t>
            </a:r>
            <a:endParaRPr lang="es-ES" b="1" dirty="0"/>
          </a:p>
        </p:txBody>
      </p:sp>
      <p:graphicFrame>
        <p:nvGraphicFramePr>
          <p:cNvPr id="4" name="Tabla 3"/>
          <p:cNvGraphicFramePr>
            <a:graphicFrameLocks noGrp="1"/>
          </p:cNvGraphicFramePr>
          <p:nvPr>
            <p:extLst>
              <p:ext uri="{D42A27DB-BD31-4B8C-83A1-F6EECF244321}">
                <p14:modId xmlns:p14="http://schemas.microsoft.com/office/powerpoint/2010/main" val="3409293762"/>
              </p:ext>
            </p:extLst>
          </p:nvPr>
        </p:nvGraphicFramePr>
        <p:xfrm>
          <a:off x="3337560" y="2782094"/>
          <a:ext cx="4785359" cy="1378425"/>
        </p:xfrm>
        <a:graphic>
          <a:graphicData uri="http://schemas.openxmlformats.org/drawingml/2006/table">
            <a:tbl>
              <a:tblPr firstRow="1" firstCol="1" bandRow="1">
                <a:tableStyleId>{5C22544A-7EE6-4342-B048-85BDC9FD1C3A}</a:tableStyleId>
              </a:tblPr>
              <a:tblGrid>
                <a:gridCol w="2644517"/>
                <a:gridCol w="2140842"/>
              </a:tblGrid>
              <a:tr h="459475">
                <a:tc>
                  <a:txBody>
                    <a:bodyPr/>
                    <a:lstStyle/>
                    <a:p>
                      <a:pPr indent="21590" algn="ctr">
                        <a:lnSpc>
                          <a:spcPct val="150000"/>
                        </a:lnSpc>
                        <a:spcAft>
                          <a:spcPts val="0"/>
                        </a:spcAft>
                      </a:pPr>
                      <a:r>
                        <a:rPr lang="es-EC" sz="1600" cap="all" dirty="0">
                          <a:effectLst/>
                        </a:rPr>
                        <a:t>LUMINARIA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1600" cap="all">
                          <a:effectLst/>
                        </a:rPr>
                        <a:t>POTENCIA (W)</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9475">
                <a:tc>
                  <a:txBody>
                    <a:bodyPr/>
                    <a:lstStyle/>
                    <a:p>
                      <a:pPr algn="ctr">
                        <a:lnSpc>
                          <a:spcPct val="150000"/>
                        </a:lnSpc>
                        <a:spcAft>
                          <a:spcPts val="0"/>
                        </a:spcAft>
                      </a:pPr>
                      <a:r>
                        <a:rPr lang="es-EC" sz="1600" cap="all">
                          <a:effectLst/>
                        </a:rPr>
                        <a:t>F2x40W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39520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9475">
                <a:tc>
                  <a:txBody>
                    <a:bodyPr/>
                    <a:lstStyle/>
                    <a:p>
                      <a:pPr algn="ctr">
                        <a:lnSpc>
                          <a:spcPct val="150000"/>
                        </a:lnSpc>
                        <a:spcAft>
                          <a:spcPts val="0"/>
                        </a:spcAft>
                      </a:pPr>
                      <a:r>
                        <a:rPr lang="es-EC" sz="1600" cap="all">
                          <a:effectLst/>
                        </a:rPr>
                        <a:t>F2x28W TL5 HE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27664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33418428"/>
              </p:ext>
            </p:extLst>
          </p:nvPr>
        </p:nvGraphicFramePr>
        <p:xfrm>
          <a:off x="609600" y="4900454"/>
          <a:ext cx="4312919" cy="1687989"/>
        </p:xfrm>
        <a:graphic>
          <a:graphicData uri="http://schemas.openxmlformats.org/drawingml/2006/table">
            <a:tbl>
              <a:tblPr firstRow="1" firstCol="1" bandRow="1">
                <a:tableStyleId>{5C22544A-7EE6-4342-B048-85BDC9FD1C3A}</a:tableStyleId>
              </a:tblPr>
              <a:tblGrid>
                <a:gridCol w="2269747"/>
                <a:gridCol w="2043172"/>
              </a:tblGrid>
              <a:tr h="562663">
                <a:tc>
                  <a:txBody>
                    <a:bodyPr/>
                    <a:lstStyle/>
                    <a:p>
                      <a:pPr algn="just">
                        <a:lnSpc>
                          <a:spcPct val="150000"/>
                        </a:lnSpc>
                        <a:spcAft>
                          <a:spcPts val="0"/>
                        </a:spcAft>
                      </a:pPr>
                      <a:r>
                        <a:rPr lang="es-EC" sz="1600" cap="all" dirty="0">
                          <a:effectLst/>
                        </a:rPr>
                        <a:t>LUMINARIA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LÚMENES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2663">
                <a:tc>
                  <a:txBody>
                    <a:bodyPr/>
                    <a:lstStyle/>
                    <a:p>
                      <a:pPr algn="just">
                        <a:lnSpc>
                          <a:spcPct val="150000"/>
                        </a:lnSpc>
                        <a:spcAft>
                          <a:spcPts val="0"/>
                        </a:spcAft>
                      </a:pPr>
                      <a:r>
                        <a:rPr lang="es-EC" sz="1600" cap="all">
                          <a:effectLst/>
                        </a:rPr>
                        <a:t>F2x40W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5000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2663">
                <a:tc>
                  <a:txBody>
                    <a:bodyPr/>
                    <a:lstStyle/>
                    <a:p>
                      <a:pPr algn="just">
                        <a:lnSpc>
                          <a:spcPct val="150000"/>
                        </a:lnSpc>
                        <a:spcAft>
                          <a:spcPts val="0"/>
                        </a:spcAft>
                      </a:pPr>
                      <a:r>
                        <a:rPr lang="es-EC" sz="1600" cap="all">
                          <a:effectLst/>
                        </a:rPr>
                        <a:t>F2x28W TL5 HE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5800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030686815"/>
              </p:ext>
            </p:extLst>
          </p:nvPr>
        </p:nvGraphicFramePr>
        <p:xfrm>
          <a:off x="5880734" y="4885214"/>
          <a:ext cx="5686425" cy="1642269"/>
        </p:xfrm>
        <a:graphic>
          <a:graphicData uri="http://schemas.openxmlformats.org/drawingml/2006/table">
            <a:tbl>
              <a:tblPr firstRow="1" firstCol="1" bandRow="1">
                <a:tableStyleId>{5C22544A-7EE6-4342-B048-85BDC9FD1C3A}</a:tableStyleId>
              </a:tblPr>
              <a:tblGrid>
                <a:gridCol w="1685725"/>
                <a:gridCol w="1621384"/>
                <a:gridCol w="1192875"/>
                <a:gridCol w="1186441"/>
              </a:tblGrid>
              <a:tr h="844117">
                <a:tc>
                  <a:txBody>
                    <a:bodyPr/>
                    <a:lstStyle/>
                    <a:p>
                      <a:pPr algn="just">
                        <a:lnSpc>
                          <a:spcPct val="150000"/>
                        </a:lnSpc>
                        <a:spcAft>
                          <a:spcPts val="0"/>
                        </a:spcAft>
                      </a:pPr>
                      <a:r>
                        <a:rPr lang="es-EC" sz="16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COSTO ENERGÍA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PAGO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9076">
                <a:tc>
                  <a:txBody>
                    <a:bodyPr/>
                    <a:lstStyle/>
                    <a:p>
                      <a:pPr algn="just">
                        <a:lnSpc>
                          <a:spcPct val="150000"/>
                        </a:lnSpc>
                        <a:spcAft>
                          <a:spcPts val="0"/>
                        </a:spcAft>
                      </a:pPr>
                      <a:r>
                        <a:rPr lang="es-EC" sz="1600" cap="all">
                          <a:effectLst/>
                        </a:rPr>
                        <a:t>F2x40W 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39520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2173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9076">
                <a:tc>
                  <a:txBody>
                    <a:bodyPr/>
                    <a:lstStyle/>
                    <a:p>
                      <a:pPr algn="just">
                        <a:lnSpc>
                          <a:spcPct val="150000"/>
                        </a:lnSpc>
                        <a:spcAft>
                          <a:spcPts val="0"/>
                        </a:spcAft>
                      </a:pPr>
                      <a:r>
                        <a:rPr lang="es-EC" sz="1600" cap="all">
                          <a:effectLst/>
                        </a:rPr>
                        <a:t>F3x17W 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27664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1521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5858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81000"/>
            <a:ext cx="10515600" cy="5795963"/>
          </a:xfrm>
        </p:spPr>
        <p:txBody>
          <a:bodyPr/>
          <a:lstStyle/>
          <a:p>
            <a:pPr marL="0" lvl="2" indent="0">
              <a:spcBef>
                <a:spcPts val="1000"/>
              </a:spcBef>
              <a:buNone/>
            </a:pPr>
            <a:r>
              <a:rPr lang="es-ES" sz="2800" b="1" dirty="0"/>
              <a:t>Cambio de las luminarias de F4x40W por la luminaria F3x28W TL5 HE</a:t>
            </a:r>
            <a:endParaRPr lang="es-ES" sz="2400" b="1"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Cantidad de lúmenes                                           Ahorro monetario</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662948590"/>
              </p:ext>
            </p:extLst>
          </p:nvPr>
        </p:nvGraphicFramePr>
        <p:xfrm>
          <a:off x="3566160" y="872329"/>
          <a:ext cx="4023360" cy="1362156"/>
        </p:xfrm>
        <a:graphic>
          <a:graphicData uri="http://schemas.openxmlformats.org/drawingml/2006/table">
            <a:tbl>
              <a:tblPr firstRow="1" firstCol="1" bandRow="1">
                <a:tableStyleId>{5C22544A-7EE6-4342-B048-85BDC9FD1C3A}</a:tableStyleId>
              </a:tblPr>
              <a:tblGrid>
                <a:gridCol w="2087880"/>
                <a:gridCol w="1935480"/>
              </a:tblGrid>
              <a:tr h="630636">
                <a:tc>
                  <a:txBody>
                    <a:bodyPr/>
                    <a:lstStyle/>
                    <a:p>
                      <a:pPr algn="ctr">
                        <a:lnSpc>
                          <a:spcPct val="150000"/>
                        </a:lnSpc>
                        <a:spcAft>
                          <a:spcPts val="0"/>
                        </a:spcAft>
                      </a:pPr>
                      <a:r>
                        <a:rPr lang="es-EC" sz="1600" cap="all" dirty="0">
                          <a:effectLst/>
                        </a:rPr>
                        <a:t>LUMINARIA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cap="all">
                          <a:effectLst/>
                        </a:rPr>
                        <a:t>POTENCIA (W)</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9875">
                <a:tc>
                  <a:txBody>
                    <a:bodyPr/>
                    <a:lstStyle/>
                    <a:p>
                      <a:pPr algn="ctr">
                        <a:lnSpc>
                          <a:spcPct val="150000"/>
                        </a:lnSpc>
                        <a:spcAft>
                          <a:spcPts val="0"/>
                        </a:spcAft>
                      </a:pPr>
                      <a:r>
                        <a:rPr lang="es-EC" sz="1600" cap="all">
                          <a:effectLst/>
                        </a:rPr>
                        <a:t>F4x40W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480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0761">
                <a:tc>
                  <a:txBody>
                    <a:bodyPr/>
                    <a:lstStyle/>
                    <a:p>
                      <a:pPr algn="ctr">
                        <a:lnSpc>
                          <a:spcPct val="150000"/>
                        </a:lnSpc>
                        <a:spcAft>
                          <a:spcPts val="0"/>
                        </a:spcAft>
                      </a:pPr>
                      <a:r>
                        <a:rPr lang="es-EC" sz="1600" cap="all">
                          <a:effectLst/>
                        </a:rPr>
                        <a:t>F3x28W TL5 HE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252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44306459"/>
              </p:ext>
            </p:extLst>
          </p:nvPr>
        </p:nvGraphicFramePr>
        <p:xfrm>
          <a:off x="487680" y="3940334"/>
          <a:ext cx="3819525" cy="1744185"/>
        </p:xfrm>
        <a:graphic>
          <a:graphicData uri="http://schemas.openxmlformats.org/drawingml/2006/table">
            <a:tbl>
              <a:tblPr firstRow="1" firstCol="1" bandRow="1">
                <a:tableStyleId>{5C22544A-7EE6-4342-B048-85BDC9FD1C3A}</a:tableStyleId>
              </a:tblPr>
              <a:tblGrid>
                <a:gridCol w="2236398"/>
                <a:gridCol w="1583127"/>
              </a:tblGrid>
              <a:tr h="581395">
                <a:tc>
                  <a:txBody>
                    <a:bodyPr/>
                    <a:lstStyle/>
                    <a:p>
                      <a:pPr algn="just">
                        <a:lnSpc>
                          <a:spcPct val="150000"/>
                        </a:lnSpc>
                        <a:spcAft>
                          <a:spcPts val="0"/>
                        </a:spcAft>
                      </a:pPr>
                      <a:r>
                        <a:rPr lang="es-EC" sz="1800" cap="all" dirty="0">
                          <a:effectLst/>
                        </a:rPr>
                        <a:t>LUMINARIA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LÚMENES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1395">
                <a:tc>
                  <a:txBody>
                    <a:bodyPr/>
                    <a:lstStyle/>
                    <a:p>
                      <a:pPr algn="just">
                        <a:lnSpc>
                          <a:spcPct val="150000"/>
                        </a:lnSpc>
                        <a:spcAft>
                          <a:spcPts val="0"/>
                        </a:spcAft>
                      </a:pPr>
                      <a:r>
                        <a:rPr lang="es-EC" sz="1800" cap="all" dirty="0">
                          <a:effectLst/>
                        </a:rPr>
                        <a:t>F4x40W T12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10000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1395">
                <a:tc>
                  <a:txBody>
                    <a:bodyPr/>
                    <a:lstStyle/>
                    <a:p>
                      <a:pPr algn="just">
                        <a:lnSpc>
                          <a:spcPct val="150000"/>
                        </a:lnSpc>
                        <a:spcAft>
                          <a:spcPts val="0"/>
                        </a:spcAft>
                      </a:pPr>
                      <a:r>
                        <a:rPr lang="es-EC" sz="1800" cap="all">
                          <a:effectLst/>
                        </a:rPr>
                        <a:t>F3x28W TL5 HE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8700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867545337"/>
              </p:ext>
            </p:extLst>
          </p:nvPr>
        </p:nvGraphicFramePr>
        <p:xfrm>
          <a:off x="5394960" y="3977640"/>
          <a:ext cx="6156959" cy="1661160"/>
        </p:xfrm>
        <a:graphic>
          <a:graphicData uri="http://schemas.openxmlformats.org/drawingml/2006/table">
            <a:tbl>
              <a:tblPr firstRow="1" firstCol="1" bandRow="1">
                <a:tableStyleId>{5C22544A-7EE6-4342-B048-85BDC9FD1C3A}</a:tableStyleId>
              </a:tblPr>
              <a:tblGrid>
                <a:gridCol w="1980658"/>
                <a:gridCol w="1650031"/>
                <a:gridCol w="1209971"/>
                <a:gridCol w="1316299"/>
              </a:tblGrid>
              <a:tr h="853816">
                <a:tc>
                  <a:txBody>
                    <a:bodyPr/>
                    <a:lstStyle/>
                    <a:p>
                      <a:pPr algn="just">
                        <a:lnSpc>
                          <a:spcPct val="150000"/>
                        </a:lnSpc>
                        <a:spcAft>
                          <a:spcPts val="0"/>
                        </a:spcAft>
                      </a:pPr>
                      <a:r>
                        <a:rPr lang="es-EC" sz="1600" cap="all" dirty="0">
                          <a:effectLst/>
                        </a:rPr>
                        <a:t>LUMINARIA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dirty="0">
                          <a:effectLst/>
                        </a:rPr>
                        <a:t>POTENCIA (W)</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COSTO ENERGÍA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PAGO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3672">
                <a:tc>
                  <a:txBody>
                    <a:bodyPr/>
                    <a:lstStyle/>
                    <a:p>
                      <a:pPr algn="just">
                        <a:lnSpc>
                          <a:spcPct val="150000"/>
                        </a:lnSpc>
                        <a:spcAft>
                          <a:spcPts val="0"/>
                        </a:spcAft>
                      </a:pPr>
                      <a:r>
                        <a:rPr lang="es-EC" sz="1600" cap="all">
                          <a:effectLst/>
                        </a:rPr>
                        <a:t>F2x40W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480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0,055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26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3672">
                <a:tc>
                  <a:txBody>
                    <a:bodyPr/>
                    <a:lstStyle/>
                    <a:p>
                      <a:pPr algn="just">
                        <a:lnSpc>
                          <a:spcPct val="150000"/>
                        </a:lnSpc>
                        <a:spcAft>
                          <a:spcPts val="0"/>
                        </a:spcAft>
                      </a:pPr>
                      <a:r>
                        <a:rPr lang="es-EC" sz="1600" cap="all">
                          <a:effectLst/>
                        </a:rPr>
                        <a:t>F3x28W TL5 HE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252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0,055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14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21081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1765"/>
            <a:ext cx="10515600" cy="503555"/>
          </a:xfrm>
        </p:spPr>
        <p:txBody>
          <a:bodyPr>
            <a:normAutofit/>
          </a:bodyPr>
          <a:lstStyle/>
          <a:p>
            <a:pPr lvl="2" algn="l" rtl="0">
              <a:lnSpc>
                <a:spcPct val="90000"/>
              </a:lnSpc>
              <a:spcBef>
                <a:spcPct val="0"/>
              </a:spcBef>
            </a:pPr>
            <a:r>
              <a:rPr lang="es-ES" b="1" dirty="0"/>
              <a:t>Cambio de las luminarias de F1x40W por la luminaria F1x28W TL5 </a:t>
            </a:r>
            <a:r>
              <a:rPr lang="es-ES" b="1" dirty="0" smtClean="0"/>
              <a:t>HE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48194616"/>
              </p:ext>
            </p:extLst>
          </p:nvPr>
        </p:nvGraphicFramePr>
        <p:xfrm>
          <a:off x="3779520" y="764699"/>
          <a:ext cx="4343399" cy="1612740"/>
        </p:xfrm>
        <a:graphic>
          <a:graphicData uri="http://schemas.openxmlformats.org/drawingml/2006/table">
            <a:tbl>
              <a:tblPr firstRow="1" firstCol="1" bandRow="1">
                <a:tableStyleId>{5C22544A-7EE6-4342-B048-85BDC9FD1C3A}</a:tableStyleId>
              </a:tblPr>
              <a:tblGrid>
                <a:gridCol w="2441544"/>
                <a:gridCol w="1901855"/>
              </a:tblGrid>
              <a:tr h="537580">
                <a:tc>
                  <a:txBody>
                    <a:bodyPr/>
                    <a:lstStyle/>
                    <a:p>
                      <a:pPr indent="21590"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7580">
                <a:tc>
                  <a:txBody>
                    <a:bodyPr/>
                    <a:lstStyle/>
                    <a:p>
                      <a:pPr algn="just">
                        <a:lnSpc>
                          <a:spcPct val="150000"/>
                        </a:lnSpc>
                        <a:spcAft>
                          <a:spcPts val="0"/>
                        </a:spcAft>
                      </a:pPr>
                      <a:r>
                        <a:rPr lang="es-EC" sz="1800" cap="all">
                          <a:effectLst/>
                        </a:rPr>
                        <a:t>F1x40W 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18000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7580">
                <a:tc>
                  <a:txBody>
                    <a:bodyPr/>
                    <a:lstStyle/>
                    <a:p>
                      <a:pPr algn="just">
                        <a:lnSpc>
                          <a:spcPct val="150000"/>
                        </a:lnSpc>
                        <a:spcAft>
                          <a:spcPts val="0"/>
                        </a:spcAft>
                      </a:pPr>
                      <a:r>
                        <a:rPr lang="es-EC" sz="1800" cap="all">
                          <a:effectLst/>
                        </a:rPr>
                        <a:t>F1x28W TL5 HE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12600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38106963"/>
              </p:ext>
            </p:extLst>
          </p:nvPr>
        </p:nvGraphicFramePr>
        <p:xfrm>
          <a:off x="838200" y="4138454"/>
          <a:ext cx="4495800" cy="1371600"/>
        </p:xfrm>
        <a:graphic>
          <a:graphicData uri="http://schemas.openxmlformats.org/drawingml/2006/table">
            <a:tbl>
              <a:tblPr firstRow="1" firstCol="1" bandRow="1">
                <a:tableStyleId>{5C22544A-7EE6-4342-B048-85BDC9FD1C3A}</a:tableStyleId>
              </a:tblPr>
              <a:tblGrid>
                <a:gridCol w="2527213"/>
                <a:gridCol w="1968587"/>
              </a:tblGrid>
              <a:tr h="444235">
                <a:tc>
                  <a:txBody>
                    <a:bodyPr/>
                    <a:lstStyle/>
                    <a:p>
                      <a:pPr indent="21590" algn="ctr">
                        <a:lnSpc>
                          <a:spcPct val="150000"/>
                        </a:lnSpc>
                        <a:spcAft>
                          <a:spcPts val="0"/>
                        </a:spcAft>
                      </a:pPr>
                      <a:r>
                        <a:rPr lang="es-EC" sz="2000" cap="all" dirty="0">
                          <a:effectLst/>
                        </a:rPr>
                        <a:t>LUMINARIA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50000"/>
                        </a:lnSpc>
                        <a:spcAft>
                          <a:spcPts val="0"/>
                        </a:spcAft>
                      </a:pPr>
                      <a:r>
                        <a:rPr lang="es-EC" sz="2000" cap="all">
                          <a:effectLst/>
                        </a:rPr>
                        <a:t>LÚMENES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4235">
                <a:tc>
                  <a:txBody>
                    <a:bodyPr/>
                    <a:lstStyle/>
                    <a:p>
                      <a:pPr algn="ctr">
                        <a:lnSpc>
                          <a:spcPct val="150000"/>
                        </a:lnSpc>
                        <a:spcAft>
                          <a:spcPts val="0"/>
                        </a:spcAft>
                      </a:pPr>
                      <a:r>
                        <a:rPr lang="es-EC" sz="2000" cap="all">
                          <a:effectLst/>
                        </a:rPr>
                        <a:t>F1x40W T12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effectLst/>
                        </a:rPr>
                        <a:t>2500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4235">
                <a:tc>
                  <a:txBody>
                    <a:bodyPr/>
                    <a:lstStyle/>
                    <a:p>
                      <a:pPr algn="ctr">
                        <a:lnSpc>
                          <a:spcPct val="150000"/>
                        </a:lnSpc>
                        <a:spcAft>
                          <a:spcPts val="0"/>
                        </a:spcAft>
                      </a:pPr>
                      <a:r>
                        <a:rPr lang="es-EC" sz="2000" cap="all">
                          <a:effectLst/>
                        </a:rPr>
                        <a:t>F1x28W TL5 HE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effectLst/>
                        </a:rPr>
                        <a:t>2900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CuadroTexto 5"/>
          <p:cNvSpPr txBox="1"/>
          <p:nvPr/>
        </p:nvSpPr>
        <p:spPr>
          <a:xfrm>
            <a:off x="838200" y="3566160"/>
            <a:ext cx="3886200"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Cantidad de lúmenes </a:t>
            </a:r>
          </a:p>
        </p:txBody>
      </p:sp>
      <p:graphicFrame>
        <p:nvGraphicFramePr>
          <p:cNvPr id="7" name="Tabla 6"/>
          <p:cNvGraphicFramePr>
            <a:graphicFrameLocks noGrp="1"/>
          </p:cNvGraphicFramePr>
          <p:nvPr>
            <p:extLst>
              <p:ext uri="{D42A27DB-BD31-4B8C-83A1-F6EECF244321}">
                <p14:modId xmlns:p14="http://schemas.microsoft.com/office/powerpoint/2010/main" val="658799432"/>
              </p:ext>
            </p:extLst>
          </p:nvPr>
        </p:nvGraphicFramePr>
        <p:xfrm>
          <a:off x="5867401" y="4229257"/>
          <a:ext cx="5379719" cy="1463040"/>
        </p:xfrm>
        <a:graphic>
          <a:graphicData uri="http://schemas.openxmlformats.org/drawingml/2006/table">
            <a:tbl>
              <a:tblPr firstRow="1" firstCol="1" bandRow="1">
                <a:tableStyleId>{5C22544A-7EE6-4342-B048-85BDC9FD1C3A}</a:tableStyleId>
              </a:tblPr>
              <a:tblGrid>
                <a:gridCol w="1549868"/>
                <a:gridCol w="1455440"/>
                <a:gridCol w="1532077"/>
                <a:gridCol w="842334"/>
              </a:tblGrid>
              <a:tr h="587374">
                <a:tc>
                  <a:txBody>
                    <a:bodyPr/>
                    <a:lstStyle/>
                    <a:p>
                      <a:pPr algn="just">
                        <a:lnSpc>
                          <a:spcPct val="150000"/>
                        </a:lnSpc>
                        <a:spcAft>
                          <a:spcPts val="0"/>
                        </a:spcAft>
                      </a:pPr>
                      <a:r>
                        <a:rPr lang="es-EC" sz="1600" cap="all" dirty="0">
                          <a:effectLst/>
                        </a:rPr>
                        <a:t>LUMINARIA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POTENCIA (W)</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COSTO ENERGÍA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cap="all">
                          <a:effectLst/>
                        </a:rPr>
                        <a:t>PAGO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7744">
                <a:tc>
                  <a:txBody>
                    <a:bodyPr/>
                    <a:lstStyle/>
                    <a:p>
                      <a:pPr algn="just">
                        <a:lnSpc>
                          <a:spcPct val="150000"/>
                        </a:lnSpc>
                        <a:spcAft>
                          <a:spcPts val="0"/>
                        </a:spcAft>
                      </a:pPr>
                      <a:r>
                        <a:rPr lang="es-EC" sz="1600" cap="all">
                          <a:effectLst/>
                        </a:rPr>
                        <a:t>F1x40W T12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18000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0,055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990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7744">
                <a:tc>
                  <a:txBody>
                    <a:bodyPr/>
                    <a:lstStyle/>
                    <a:p>
                      <a:pPr algn="just">
                        <a:lnSpc>
                          <a:spcPct val="150000"/>
                        </a:lnSpc>
                        <a:spcAft>
                          <a:spcPts val="0"/>
                        </a:spcAft>
                      </a:pPr>
                      <a:r>
                        <a:rPr lang="es-EC" sz="1600" cap="all">
                          <a:effectLst/>
                        </a:rPr>
                        <a:t>F1x28W TL5 HE</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12600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0,055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693</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CuadroTexto 7"/>
          <p:cNvSpPr txBox="1"/>
          <p:nvPr/>
        </p:nvSpPr>
        <p:spPr>
          <a:xfrm>
            <a:off x="6858000" y="3566160"/>
            <a:ext cx="2987040" cy="369332"/>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Ahorro monetario </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183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rtl="0">
              <a:lnSpc>
                <a:spcPct val="90000"/>
              </a:lnSpc>
              <a:spcBef>
                <a:spcPct val="0"/>
              </a:spcBef>
            </a:pPr>
            <a:r>
              <a:rPr lang="es-ES" sz="3600" b="1" dirty="0" smtClean="0"/>
              <a:t>Definición del problema.</a:t>
            </a:r>
            <a:r>
              <a:rPr lang="es-ES" sz="2000" b="1" dirty="0" smtClean="0"/>
              <a:t/>
            </a:r>
            <a:br>
              <a:rPr lang="es-ES" sz="2000" b="1" dirty="0" smtClean="0"/>
            </a:br>
            <a:endParaRPr lang="es-ES" dirty="0"/>
          </a:p>
        </p:txBody>
      </p:sp>
      <p:sp>
        <p:nvSpPr>
          <p:cNvPr id="3" name="Marcador de contenido 2"/>
          <p:cNvSpPr>
            <a:spLocks noGrp="1"/>
          </p:cNvSpPr>
          <p:nvPr>
            <p:ph idx="1"/>
          </p:nvPr>
        </p:nvSpPr>
        <p:spPr>
          <a:xfrm>
            <a:off x="838200" y="1326524"/>
            <a:ext cx="10515600" cy="5215944"/>
          </a:xfrm>
        </p:spPr>
        <p:txBody>
          <a:bodyPr>
            <a:normAutofit fontScale="92500" lnSpcReduction="20000"/>
          </a:bodyPr>
          <a:lstStyle/>
          <a:p>
            <a:pPr marL="0" indent="0">
              <a:buNone/>
            </a:pPr>
            <a:r>
              <a:rPr lang="es-ES" dirty="0"/>
              <a:t> </a:t>
            </a:r>
          </a:p>
          <a:p>
            <a:pPr marL="0" indent="0" algn="just">
              <a:buNone/>
            </a:pPr>
            <a:r>
              <a:rPr lang="es-EC" dirty="0"/>
              <a:t>En el hospital San Vicente de Paúl de la ciudad de Ibarra no se ha evaluado el consumo y balance de energía del uso de la infraestructura y equipos, lo que no ha permitido tener un aprovechamiento eficiente de la energía del sistema en el hospital. Por tal motivo, se propone evaluar la eficiencia energética en el sistema eléctrico, con lo cual se plantearía metodologías o mecanismos para la reducción del consumo de energía eléctrica. Los resultados permitirían desarrollar normativas y políticas en la disminución de consumos eléctricos que podrían ser implementados a nivel nacional</a:t>
            </a:r>
            <a:r>
              <a:rPr lang="es-EC" dirty="0" smtClean="0"/>
              <a:t>. </a:t>
            </a:r>
          </a:p>
          <a:p>
            <a:pPr marL="0" indent="0" algn="just">
              <a:buNone/>
            </a:pPr>
            <a:r>
              <a:rPr lang="es-ES" sz="2200" b="1" dirty="0" smtClean="0"/>
              <a:t>“Según el Ministerio de Electricidad y Energías Renovables (MEER): tiene </a:t>
            </a:r>
            <a:r>
              <a:rPr lang="es-ES" sz="2200" b="1" dirty="0"/>
              <a:t>como uno de sus principales objetivos el mejorar el desempeño energético del sector </a:t>
            </a:r>
            <a:r>
              <a:rPr lang="es-ES" sz="2200" b="1" dirty="0" smtClean="0"/>
              <a:t>industrial y edificaciones  con </a:t>
            </a:r>
            <a:r>
              <a:rPr lang="es-ES" sz="2200" b="1" dirty="0"/>
              <a:t>el apoyo del Fondo para el Medio Ambiente Mundial (FMAM) a través de la Organización de Naciones Unidas  para el desarrollo Industrial (ONUDI). El apoyo técnico de capacitación y asesoría está a cargo de profesionales de alta experiencia a nivel mundial seleccionados por </a:t>
            </a:r>
            <a:r>
              <a:rPr lang="es-ES" sz="2200" b="1" dirty="0" smtClean="0"/>
              <a:t>ONUDI.”</a:t>
            </a:r>
            <a:endParaRPr lang="es-ES" sz="2200" b="1" dirty="0"/>
          </a:p>
          <a:p>
            <a:pPr marL="0" indent="0" algn="just">
              <a:buNone/>
            </a:pPr>
            <a:endParaRPr lang="es-ES" dirty="0"/>
          </a:p>
          <a:p>
            <a:endParaRPr lang="es-ES" dirty="0"/>
          </a:p>
        </p:txBody>
      </p:sp>
    </p:spTree>
    <p:extLst>
      <p:ext uri="{BB962C8B-B14F-4D97-AF65-F5344CB8AC3E}">
        <p14:creationId xmlns:p14="http://schemas.microsoft.com/office/powerpoint/2010/main" val="4023972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04800"/>
            <a:ext cx="10515600" cy="5872163"/>
          </a:xfrm>
        </p:spPr>
        <p:txBody>
          <a:bodyPr/>
          <a:lstStyle/>
          <a:p>
            <a:pPr marL="0" lvl="2" indent="0">
              <a:spcBef>
                <a:spcPts val="1000"/>
              </a:spcBef>
              <a:buNone/>
            </a:pPr>
            <a:r>
              <a:rPr lang="es-ES" b="1" dirty="0"/>
              <a:t>Cambio de las luminarias de F2x20W por la luminaria F2x14W TL5 HE</a:t>
            </a:r>
            <a:endParaRPr lang="es-ES" sz="1800" b="1"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Cantidad de lúmenes                                       Ahorro monetario</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707635402"/>
              </p:ext>
            </p:extLst>
          </p:nvPr>
        </p:nvGraphicFramePr>
        <p:xfrm>
          <a:off x="2575560" y="840264"/>
          <a:ext cx="5178425" cy="1832123"/>
        </p:xfrm>
        <a:graphic>
          <a:graphicData uri="http://schemas.openxmlformats.org/drawingml/2006/table">
            <a:tbl>
              <a:tblPr firstRow="1" firstCol="1" bandRow="1">
                <a:tableStyleId>{5C22544A-7EE6-4342-B048-85BDC9FD1C3A}</a:tableStyleId>
              </a:tblPr>
              <a:tblGrid>
                <a:gridCol w="2748869"/>
                <a:gridCol w="2429556"/>
              </a:tblGrid>
              <a:tr h="703636">
                <a:tc>
                  <a:txBody>
                    <a:bodyPr/>
                    <a:lstStyle/>
                    <a:p>
                      <a:pPr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5133">
                <a:tc>
                  <a:txBody>
                    <a:bodyPr/>
                    <a:lstStyle/>
                    <a:p>
                      <a:pPr indent="21590" algn="just">
                        <a:lnSpc>
                          <a:spcPct val="150000"/>
                        </a:lnSpc>
                        <a:spcAft>
                          <a:spcPts val="0"/>
                        </a:spcAft>
                      </a:pPr>
                      <a:r>
                        <a:rPr lang="es-EC" sz="1800" cap="all">
                          <a:effectLst/>
                        </a:rPr>
                        <a:t>F2x20W 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3480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7007">
                <a:tc>
                  <a:txBody>
                    <a:bodyPr/>
                    <a:lstStyle/>
                    <a:p>
                      <a:pPr indent="21590" algn="just">
                        <a:lnSpc>
                          <a:spcPct val="150000"/>
                        </a:lnSpc>
                        <a:spcAft>
                          <a:spcPts val="0"/>
                        </a:spcAft>
                      </a:pPr>
                      <a:r>
                        <a:rPr lang="es-EC" sz="1800" cap="all">
                          <a:effectLst/>
                        </a:rPr>
                        <a:t>F2x14W TL5 HE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dirty="0">
                          <a:effectLst/>
                        </a:rPr>
                        <a:t>2436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089738551"/>
              </p:ext>
            </p:extLst>
          </p:nvPr>
        </p:nvGraphicFramePr>
        <p:xfrm>
          <a:off x="1030287" y="4031774"/>
          <a:ext cx="4440873" cy="1667985"/>
        </p:xfrm>
        <a:graphic>
          <a:graphicData uri="http://schemas.openxmlformats.org/drawingml/2006/table">
            <a:tbl>
              <a:tblPr firstRow="1" firstCol="1" bandRow="1">
                <a:tableStyleId>{5C22544A-7EE6-4342-B048-85BDC9FD1C3A}</a:tableStyleId>
              </a:tblPr>
              <a:tblGrid>
                <a:gridCol w="2357161"/>
                <a:gridCol w="2083712"/>
              </a:tblGrid>
              <a:tr h="555995">
                <a:tc>
                  <a:txBody>
                    <a:bodyPr/>
                    <a:lstStyle/>
                    <a:p>
                      <a:pPr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LÚMENES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5995">
                <a:tc>
                  <a:txBody>
                    <a:bodyPr/>
                    <a:lstStyle/>
                    <a:p>
                      <a:pPr algn="just">
                        <a:lnSpc>
                          <a:spcPct val="150000"/>
                        </a:lnSpc>
                        <a:spcAft>
                          <a:spcPts val="0"/>
                        </a:spcAft>
                      </a:pPr>
                      <a:r>
                        <a:rPr lang="es-EC" sz="1800" cap="all">
                          <a:effectLst/>
                        </a:rPr>
                        <a:t>F2x20W 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2000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5995">
                <a:tc>
                  <a:txBody>
                    <a:bodyPr/>
                    <a:lstStyle/>
                    <a:p>
                      <a:pPr algn="just">
                        <a:lnSpc>
                          <a:spcPct val="150000"/>
                        </a:lnSpc>
                        <a:spcAft>
                          <a:spcPts val="0"/>
                        </a:spcAft>
                      </a:pPr>
                      <a:r>
                        <a:rPr lang="es-EC" sz="1800" cap="all">
                          <a:effectLst/>
                        </a:rPr>
                        <a:t>F2x14W TL5 HE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2600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99432756"/>
              </p:ext>
            </p:extLst>
          </p:nvPr>
        </p:nvGraphicFramePr>
        <p:xfrm>
          <a:off x="5867400" y="4069080"/>
          <a:ext cx="5974079" cy="1800320"/>
        </p:xfrm>
        <a:graphic>
          <a:graphicData uri="http://schemas.openxmlformats.org/drawingml/2006/table">
            <a:tbl>
              <a:tblPr firstRow="1" firstCol="1" bandRow="1">
                <a:tableStyleId>{5C22544A-7EE6-4342-B048-85BDC9FD1C3A}</a:tableStyleId>
              </a:tblPr>
              <a:tblGrid>
                <a:gridCol w="1889760"/>
                <a:gridCol w="1234230"/>
                <a:gridCol w="1833614"/>
                <a:gridCol w="1016475"/>
              </a:tblGrid>
              <a:tr h="668560">
                <a:tc>
                  <a:txBody>
                    <a:bodyPr/>
                    <a:lstStyle/>
                    <a:p>
                      <a:pPr indent="21590"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COSTO ENERGÍA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PAGO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8680">
                <a:tc>
                  <a:txBody>
                    <a:bodyPr/>
                    <a:lstStyle/>
                    <a:p>
                      <a:pPr algn="just">
                        <a:lnSpc>
                          <a:spcPct val="150000"/>
                        </a:lnSpc>
                        <a:spcAft>
                          <a:spcPts val="0"/>
                        </a:spcAft>
                      </a:pPr>
                      <a:r>
                        <a:rPr lang="es-EC" sz="1800" cap="all">
                          <a:effectLst/>
                        </a:rPr>
                        <a:t>F1x40W 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3480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191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8680">
                <a:tc>
                  <a:txBody>
                    <a:bodyPr/>
                    <a:lstStyle/>
                    <a:p>
                      <a:pPr algn="just">
                        <a:lnSpc>
                          <a:spcPct val="150000"/>
                        </a:lnSpc>
                        <a:spcAft>
                          <a:spcPts val="0"/>
                        </a:spcAft>
                      </a:pPr>
                      <a:r>
                        <a:rPr lang="es-EC" sz="1800" cap="all">
                          <a:effectLst/>
                        </a:rPr>
                        <a:t>F1x28W TL5 HE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2436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134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90187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880"/>
            <a:ext cx="10515600" cy="5994083"/>
          </a:xfrm>
        </p:spPr>
        <p:txBody>
          <a:bodyPr/>
          <a:lstStyle/>
          <a:p>
            <a:pPr marL="0" lvl="2" indent="0">
              <a:spcBef>
                <a:spcPts val="1000"/>
              </a:spcBef>
              <a:buNone/>
            </a:pPr>
            <a:r>
              <a:rPr lang="es-ES" b="1" dirty="0"/>
              <a:t>Cambio de los focos ahorradores de 60W por iluminación </a:t>
            </a:r>
            <a:r>
              <a:rPr lang="es-ES" b="1" dirty="0" err="1"/>
              <a:t>LEDs</a:t>
            </a:r>
            <a:r>
              <a:rPr lang="es-ES" b="1" dirty="0"/>
              <a:t> de 17W  PAR38 de Philips.</a:t>
            </a:r>
            <a:endParaRPr lang="es-ES" sz="1800" b="1"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Cantidad de lúmenes                                      Ahorro monetario</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071278591"/>
              </p:ext>
            </p:extLst>
          </p:nvPr>
        </p:nvGraphicFramePr>
        <p:xfrm>
          <a:off x="3169921" y="833914"/>
          <a:ext cx="4282439" cy="1513046"/>
        </p:xfrm>
        <a:graphic>
          <a:graphicData uri="http://schemas.openxmlformats.org/drawingml/2006/table">
            <a:tbl>
              <a:tblPr firstRow="1" firstCol="1" bandRow="1">
                <a:tableStyleId>{5C22544A-7EE6-4342-B048-85BDC9FD1C3A}</a:tableStyleId>
              </a:tblPr>
              <a:tblGrid>
                <a:gridCol w="2621279"/>
                <a:gridCol w="1661160"/>
              </a:tblGrid>
              <a:tr h="537686">
                <a:tc>
                  <a:txBody>
                    <a:bodyPr/>
                    <a:lstStyle/>
                    <a:p>
                      <a:pPr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3880">
                <a:tc>
                  <a:txBody>
                    <a:bodyPr/>
                    <a:lstStyle/>
                    <a:p>
                      <a:pPr algn="just">
                        <a:lnSpc>
                          <a:spcPct val="150000"/>
                        </a:lnSpc>
                        <a:spcAft>
                          <a:spcPts val="0"/>
                        </a:spcAft>
                      </a:pPr>
                      <a:r>
                        <a:rPr lang="es-EC" sz="1800" cap="all">
                          <a:effectLst/>
                        </a:rPr>
                        <a:t>Foco ahorrador 60W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12180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9343">
                <a:tc>
                  <a:txBody>
                    <a:bodyPr/>
                    <a:lstStyle/>
                    <a:p>
                      <a:pPr algn="just">
                        <a:lnSpc>
                          <a:spcPct val="150000"/>
                        </a:lnSpc>
                        <a:spcAft>
                          <a:spcPts val="0"/>
                        </a:spcAft>
                      </a:pPr>
                      <a:r>
                        <a:rPr lang="es-EC" sz="1800" cap="all">
                          <a:effectLst/>
                        </a:rPr>
                        <a:t>LEDs 17W PAR38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3451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6421367"/>
              </p:ext>
            </p:extLst>
          </p:nvPr>
        </p:nvGraphicFramePr>
        <p:xfrm>
          <a:off x="1087437" y="3900646"/>
          <a:ext cx="3865563" cy="1669010"/>
        </p:xfrm>
        <a:graphic>
          <a:graphicData uri="http://schemas.openxmlformats.org/drawingml/2006/table">
            <a:tbl>
              <a:tblPr firstRow="1" firstCol="1" bandRow="1">
                <a:tableStyleId>{5C22544A-7EE6-4342-B048-85BDC9FD1C3A}</a:tableStyleId>
              </a:tblPr>
              <a:tblGrid>
                <a:gridCol w="2615883"/>
                <a:gridCol w="1249680"/>
              </a:tblGrid>
              <a:tr h="423025">
                <a:tc>
                  <a:txBody>
                    <a:bodyPr/>
                    <a:lstStyle/>
                    <a:p>
                      <a:pPr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LÚMENES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5904">
                <a:tc>
                  <a:txBody>
                    <a:bodyPr/>
                    <a:lstStyle/>
                    <a:p>
                      <a:pPr indent="21590" algn="just">
                        <a:lnSpc>
                          <a:spcPct val="150000"/>
                        </a:lnSpc>
                        <a:spcAft>
                          <a:spcPts val="0"/>
                        </a:spcAft>
                      </a:pPr>
                      <a:r>
                        <a:rPr lang="es-EC" sz="1800" cap="all">
                          <a:effectLst/>
                        </a:rPr>
                        <a:t>Foco ahorrador 60W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1200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025">
                <a:tc>
                  <a:txBody>
                    <a:bodyPr/>
                    <a:lstStyle/>
                    <a:p>
                      <a:pPr indent="21590" algn="just">
                        <a:lnSpc>
                          <a:spcPct val="150000"/>
                        </a:lnSpc>
                        <a:spcAft>
                          <a:spcPts val="0"/>
                        </a:spcAft>
                      </a:pPr>
                      <a:r>
                        <a:rPr lang="es-EC" sz="1800" cap="all">
                          <a:effectLst/>
                        </a:rPr>
                        <a:t>LEDs 17W PAR38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dirty="0">
                          <a:effectLst/>
                        </a:rPr>
                        <a:t>4100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97669077"/>
              </p:ext>
            </p:extLst>
          </p:nvPr>
        </p:nvGraphicFramePr>
        <p:xfrm>
          <a:off x="5440680" y="3870961"/>
          <a:ext cx="5791199" cy="2468880"/>
        </p:xfrm>
        <a:graphic>
          <a:graphicData uri="http://schemas.openxmlformats.org/drawingml/2006/table">
            <a:tbl>
              <a:tblPr firstRow="1" firstCol="1" bandRow="1">
                <a:tableStyleId>{5C22544A-7EE6-4342-B048-85BDC9FD1C3A}</a:tableStyleId>
              </a:tblPr>
              <a:tblGrid>
                <a:gridCol w="2164080"/>
                <a:gridCol w="1584960"/>
                <a:gridCol w="1173480"/>
                <a:gridCol w="868679"/>
              </a:tblGrid>
              <a:tr h="677940">
                <a:tc>
                  <a:txBody>
                    <a:bodyPr/>
                    <a:lstStyle/>
                    <a:p>
                      <a:pPr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COSTO ENERGÍA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PAGO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7940">
                <a:tc>
                  <a:txBody>
                    <a:bodyPr/>
                    <a:lstStyle/>
                    <a:p>
                      <a:pPr algn="just">
                        <a:lnSpc>
                          <a:spcPct val="150000"/>
                        </a:lnSpc>
                        <a:spcAft>
                          <a:spcPts val="0"/>
                        </a:spcAft>
                      </a:pPr>
                      <a:r>
                        <a:rPr lang="es-EC" sz="1800" cap="all">
                          <a:effectLst/>
                        </a:rPr>
                        <a:t>Foco ahorrador 60W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12180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670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0519">
                <a:tc>
                  <a:txBody>
                    <a:bodyPr/>
                    <a:lstStyle/>
                    <a:p>
                      <a:pPr algn="just">
                        <a:lnSpc>
                          <a:spcPct val="150000"/>
                        </a:lnSpc>
                        <a:spcAft>
                          <a:spcPts val="0"/>
                        </a:spcAft>
                      </a:pPr>
                      <a:r>
                        <a:rPr lang="es-EC" sz="1800" cap="all" dirty="0" err="1">
                          <a:effectLst/>
                        </a:rPr>
                        <a:t>LEDs</a:t>
                      </a:r>
                      <a:r>
                        <a:rPr lang="es-EC" sz="1800" cap="all" dirty="0">
                          <a:effectLst/>
                        </a:rPr>
                        <a:t> 17W PAR38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3451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190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54140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81000"/>
            <a:ext cx="10515600" cy="5795963"/>
          </a:xfrm>
        </p:spPr>
        <p:txBody>
          <a:bodyPr/>
          <a:lstStyle/>
          <a:p>
            <a:pPr marL="0" lvl="2" indent="0">
              <a:spcBef>
                <a:spcPts val="1000"/>
              </a:spcBef>
              <a:buNone/>
            </a:pPr>
            <a:r>
              <a:rPr lang="es-ES" b="1" dirty="0"/>
              <a:t>Cambio de luminaria de cama para lectura  20W por iluminación </a:t>
            </a:r>
            <a:r>
              <a:rPr lang="es-ES" b="1" dirty="0" err="1"/>
              <a:t>LEDs</a:t>
            </a:r>
            <a:r>
              <a:rPr lang="es-ES" b="1" dirty="0"/>
              <a:t> de 8W A19 </a:t>
            </a:r>
            <a:r>
              <a:rPr lang="es-ES" b="1" dirty="0" smtClean="0"/>
              <a:t>Philips</a:t>
            </a:r>
            <a:endParaRPr lang="es-ES" sz="1800" b="1"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Cantidad de lúmenes                                              Ahorro monetario</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512480072"/>
              </p:ext>
            </p:extLst>
          </p:nvPr>
        </p:nvGraphicFramePr>
        <p:xfrm>
          <a:off x="3566160" y="999014"/>
          <a:ext cx="4907280" cy="1424145"/>
        </p:xfrm>
        <a:graphic>
          <a:graphicData uri="http://schemas.openxmlformats.org/drawingml/2006/table">
            <a:tbl>
              <a:tblPr firstRow="1" firstCol="1" bandRow="1">
                <a:tableStyleId>{5C22544A-7EE6-4342-B048-85BDC9FD1C3A}</a:tableStyleId>
              </a:tblPr>
              <a:tblGrid>
                <a:gridCol w="3326956"/>
                <a:gridCol w="1580324"/>
              </a:tblGrid>
              <a:tr h="474715">
                <a:tc>
                  <a:txBody>
                    <a:bodyPr/>
                    <a:lstStyle/>
                    <a:p>
                      <a:pPr algn="just">
                        <a:lnSpc>
                          <a:spcPct val="150000"/>
                        </a:lnSpc>
                        <a:spcAft>
                          <a:spcPts val="0"/>
                        </a:spcAft>
                      </a:pPr>
                      <a:r>
                        <a:rPr lang="es-EC" sz="1800" cap="all">
                          <a:effectLst/>
                        </a:rPr>
                        <a:t>LUMINARIA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4715">
                <a:tc>
                  <a:txBody>
                    <a:bodyPr/>
                    <a:lstStyle/>
                    <a:p>
                      <a:pPr indent="21590" algn="just">
                        <a:lnSpc>
                          <a:spcPct val="150000"/>
                        </a:lnSpc>
                        <a:spcAft>
                          <a:spcPts val="0"/>
                        </a:spcAft>
                      </a:pPr>
                      <a:r>
                        <a:rPr lang="es-EC" sz="1800" cap="all">
                          <a:effectLst/>
                        </a:rPr>
                        <a:t>Luminaria de lectura 20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4100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4715">
                <a:tc>
                  <a:txBody>
                    <a:bodyPr/>
                    <a:lstStyle/>
                    <a:p>
                      <a:pPr indent="21590" algn="just">
                        <a:lnSpc>
                          <a:spcPct val="150000"/>
                        </a:lnSpc>
                        <a:spcAft>
                          <a:spcPts val="0"/>
                        </a:spcAft>
                      </a:pPr>
                      <a:r>
                        <a:rPr lang="es-EC" sz="1800" cap="all">
                          <a:effectLst/>
                        </a:rPr>
                        <a:t>LEDs 8W A19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dirty="0">
                          <a:effectLst/>
                        </a:rPr>
                        <a:t>1624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08391793"/>
              </p:ext>
            </p:extLst>
          </p:nvPr>
        </p:nvGraphicFramePr>
        <p:xfrm>
          <a:off x="624840" y="4306094"/>
          <a:ext cx="4739640" cy="1485105"/>
        </p:xfrm>
        <a:graphic>
          <a:graphicData uri="http://schemas.openxmlformats.org/drawingml/2006/table">
            <a:tbl>
              <a:tblPr firstRow="1" firstCol="1" bandRow="1">
                <a:tableStyleId>{5C22544A-7EE6-4342-B048-85BDC9FD1C3A}</a:tableStyleId>
              </a:tblPr>
              <a:tblGrid>
                <a:gridCol w="3606106"/>
                <a:gridCol w="1133534"/>
              </a:tblGrid>
              <a:tr h="495035">
                <a:tc>
                  <a:txBody>
                    <a:bodyPr/>
                    <a:lstStyle/>
                    <a:p>
                      <a:pPr indent="21590" algn="just">
                        <a:lnSpc>
                          <a:spcPct val="150000"/>
                        </a:lnSpc>
                        <a:spcAft>
                          <a:spcPts val="0"/>
                        </a:spcAft>
                      </a:pPr>
                      <a:r>
                        <a:rPr lang="es-EC" sz="1800" cap="all" dirty="0">
                          <a:effectLst/>
                        </a:rPr>
                        <a:t>LUMINARIA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LÚMENES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035">
                <a:tc>
                  <a:txBody>
                    <a:bodyPr/>
                    <a:lstStyle/>
                    <a:p>
                      <a:pPr indent="21590" algn="just">
                        <a:lnSpc>
                          <a:spcPct val="150000"/>
                        </a:lnSpc>
                        <a:spcAft>
                          <a:spcPts val="0"/>
                        </a:spcAft>
                      </a:pPr>
                      <a:r>
                        <a:rPr lang="es-EC" sz="1800" cap="all">
                          <a:effectLst/>
                        </a:rPr>
                        <a:t>Luminaria de lectura 20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120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035">
                <a:tc>
                  <a:txBody>
                    <a:bodyPr/>
                    <a:lstStyle/>
                    <a:p>
                      <a:pPr indent="21590" algn="just">
                        <a:lnSpc>
                          <a:spcPct val="150000"/>
                        </a:lnSpc>
                        <a:spcAft>
                          <a:spcPts val="0"/>
                        </a:spcAft>
                      </a:pPr>
                      <a:r>
                        <a:rPr lang="es-EC" sz="1800" cap="all">
                          <a:effectLst/>
                        </a:rPr>
                        <a:t>LEDs 8W A19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dirty="0">
                          <a:effectLst/>
                        </a:rPr>
                        <a:t>470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084473560"/>
              </p:ext>
            </p:extLst>
          </p:nvPr>
        </p:nvGraphicFramePr>
        <p:xfrm>
          <a:off x="5630544" y="4306094"/>
          <a:ext cx="6028055" cy="2057400"/>
        </p:xfrm>
        <a:graphic>
          <a:graphicData uri="http://schemas.openxmlformats.org/drawingml/2006/table">
            <a:tbl>
              <a:tblPr firstRow="1" firstCol="1" bandRow="1">
                <a:tableStyleId>{5C22544A-7EE6-4342-B048-85BDC9FD1C3A}</a:tableStyleId>
              </a:tblPr>
              <a:tblGrid>
                <a:gridCol w="2241103"/>
                <a:gridCol w="1632567"/>
                <a:gridCol w="1300946"/>
                <a:gridCol w="853439"/>
              </a:tblGrid>
              <a:tr h="612907">
                <a:tc>
                  <a:txBody>
                    <a:bodyPr/>
                    <a:lstStyle/>
                    <a:p>
                      <a:pPr indent="21590" algn="just">
                        <a:lnSpc>
                          <a:spcPct val="150000"/>
                        </a:lnSpc>
                        <a:spcAft>
                          <a:spcPts val="0"/>
                        </a:spcAft>
                      </a:pPr>
                      <a:r>
                        <a:rPr lang="es-EC" sz="1800" cap="all" dirty="0">
                          <a:effectLst/>
                        </a:rPr>
                        <a:t>LUMINARIA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POTENCIA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COSTO ENERGÍA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cap="all">
                          <a:effectLst/>
                        </a:rPr>
                        <a:t>PAGO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2907">
                <a:tc>
                  <a:txBody>
                    <a:bodyPr/>
                    <a:lstStyle/>
                    <a:p>
                      <a:pPr algn="ctr">
                        <a:lnSpc>
                          <a:spcPct val="150000"/>
                        </a:lnSpc>
                        <a:spcAft>
                          <a:spcPts val="0"/>
                        </a:spcAft>
                      </a:pPr>
                      <a:r>
                        <a:rPr lang="es-EC" sz="1800" cap="all">
                          <a:effectLst/>
                        </a:rPr>
                        <a:t>Luminaria de lectura 20 W</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4100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225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773">
                <a:tc>
                  <a:txBody>
                    <a:bodyPr/>
                    <a:lstStyle/>
                    <a:p>
                      <a:pPr algn="ctr">
                        <a:lnSpc>
                          <a:spcPct val="150000"/>
                        </a:lnSpc>
                        <a:spcAft>
                          <a:spcPts val="0"/>
                        </a:spcAft>
                      </a:pPr>
                      <a:r>
                        <a:rPr lang="es-EC" sz="1800" cap="all">
                          <a:effectLst/>
                        </a:rPr>
                        <a:t>LEDs 8W A19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1624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0,055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89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97419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0"/>
            <a:ext cx="10515600" cy="6176963"/>
          </a:xfrm>
        </p:spPr>
        <p:txBody>
          <a:bodyPr/>
          <a:lstStyle/>
          <a:p>
            <a:pPr marL="0" indent="0">
              <a:buNone/>
            </a:pPr>
            <a:r>
              <a:rPr lang="es-EC" b="1" i="1" dirty="0"/>
              <a:t>Comparación de luminaria actual VS </a:t>
            </a:r>
            <a:r>
              <a:rPr lang="es-EC" b="1" i="1" dirty="0" smtClean="0"/>
              <a:t>propuesta</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287920460"/>
              </p:ext>
            </p:extLst>
          </p:nvPr>
        </p:nvGraphicFramePr>
        <p:xfrm>
          <a:off x="1767840" y="393066"/>
          <a:ext cx="8778240" cy="6054455"/>
        </p:xfrm>
        <a:graphic>
          <a:graphicData uri="http://schemas.openxmlformats.org/drawingml/2006/table">
            <a:tbl>
              <a:tblPr firstRow="1" firstCol="1" lastCol="1" bandRow="1" bandCol="1">
                <a:tableStyleId>{5C22544A-7EE6-4342-B048-85BDC9FD1C3A}</a:tableStyleId>
              </a:tblPr>
              <a:tblGrid>
                <a:gridCol w="2261858"/>
                <a:gridCol w="1029982"/>
                <a:gridCol w="1112520"/>
                <a:gridCol w="1844040"/>
                <a:gridCol w="1005840"/>
                <a:gridCol w="1524000"/>
              </a:tblGrid>
              <a:tr h="353247">
                <a:tc gridSpan="3">
                  <a:txBody>
                    <a:bodyPr/>
                    <a:lstStyle/>
                    <a:p>
                      <a:pPr marL="68580" indent="43180" algn="ctr">
                        <a:lnSpc>
                          <a:spcPct val="150000"/>
                        </a:lnSpc>
                        <a:spcAft>
                          <a:spcPts val="1000"/>
                        </a:spcAft>
                      </a:pPr>
                      <a:r>
                        <a:rPr lang="es-EC" sz="1800" cap="all" dirty="0">
                          <a:effectLst/>
                        </a:rPr>
                        <a:t>Luminaria Actual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hMerge="1">
                  <a:txBody>
                    <a:bodyPr/>
                    <a:lstStyle/>
                    <a:p>
                      <a:endParaRPr lang="es-ES"/>
                    </a:p>
                  </a:txBody>
                  <a:tcPr/>
                </a:tc>
                <a:tc hMerge="1">
                  <a:txBody>
                    <a:bodyPr/>
                    <a:lstStyle/>
                    <a:p>
                      <a:endParaRPr lang="es-ES"/>
                    </a:p>
                  </a:txBody>
                  <a:tcPr/>
                </a:tc>
                <a:tc gridSpan="3">
                  <a:txBody>
                    <a:bodyPr/>
                    <a:lstStyle/>
                    <a:p>
                      <a:pPr indent="43180" algn="ctr">
                        <a:lnSpc>
                          <a:spcPct val="150000"/>
                        </a:lnSpc>
                        <a:spcAft>
                          <a:spcPts val="0"/>
                        </a:spcAft>
                      </a:pPr>
                      <a:r>
                        <a:rPr lang="es-EC" sz="1800" cap="all">
                          <a:effectLst/>
                        </a:rPr>
                        <a:t>Luminaria Propuesta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hMerge="1">
                  <a:txBody>
                    <a:bodyPr/>
                    <a:lstStyle/>
                    <a:p>
                      <a:endParaRPr lang="es-ES"/>
                    </a:p>
                  </a:txBody>
                  <a:tcPr/>
                </a:tc>
                <a:tc hMerge="1">
                  <a:txBody>
                    <a:bodyPr/>
                    <a:lstStyle/>
                    <a:p>
                      <a:endParaRPr lang="es-ES"/>
                    </a:p>
                  </a:txBody>
                  <a:tcPr/>
                </a:tc>
              </a:tr>
              <a:tr h="678236">
                <a:tc>
                  <a:txBody>
                    <a:bodyPr/>
                    <a:lstStyle/>
                    <a:p>
                      <a:pPr indent="21590" algn="just">
                        <a:lnSpc>
                          <a:spcPct val="150000"/>
                        </a:lnSpc>
                        <a:spcAft>
                          <a:spcPts val="0"/>
                        </a:spcAft>
                      </a:pPr>
                      <a:r>
                        <a:rPr lang="es-EC" sz="1800" cap="all">
                          <a:effectLst/>
                        </a:rPr>
                        <a:t>Luminaria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Potencia (W)</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Lúmenes (Lm)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smtClean="0">
                          <a:solidFill>
                            <a:schemeClr val="bg1"/>
                          </a:solidFill>
                          <a:effectLst/>
                        </a:rPr>
                        <a:t>LUMINARIA</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Potencia (W)</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dirty="0" smtClean="0">
                          <a:solidFill>
                            <a:schemeClr val="bg1"/>
                          </a:solidFill>
                          <a:effectLst/>
                        </a:rPr>
                        <a:t>Lúmenes</a:t>
                      </a:r>
                      <a:r>
                        <a:rPr lang="es-EC" sz="1800" b="0" cap="all" baseline="0" dirty="0" smtClean="0">
                          <a:solidFill>
                            <a:schemeClr val="bg1"/>
                          </a:solidFill>
                          <a:effectLst/>
                        </a:rPr>
                        <a:t> </a:t>
                      </a:r>
                      <a:r>
                        <a:rPr lang="es-EC" sz="1800" b="0" cap="all" dirty="0" smtClean="0">
                          <a:solidFill>
                            <a:schemeClr val="bg1"/>
                          </a:solidFill>
                          <a:effectLst/>
                        </a:rPr>
                        <a:t> </a:t>
                      </a:r>
                      <a:r>
                        <a:rPr lang="es-EC" sz="1800" b="0" cap="all" dirty="0">
                          <a:solidFill>
                            <a:schemeClr val="bg1"/>
                          </a:solidFill>
                          <a:effectLst/>
                        </a:rPr>
                        <a:t>(Lm)</a:t>
                      </a:r>
                      <a:endParaRPr lang="es-E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r h="678236">
                <a:tc>
                  <a:txBody>
                    <a:bodyPr/>
                    <a:lstStyle/>
                    <a:p>
                      <a:pPr indent="21590" algn="just">
                        <a:lnSpc>
                          <a:spcPct val="150000"/>
                        </a:lnSpc>
                        <a:spcAft>
                          <a:spcPts val="0"/>
                        </a:spcAft>
                      </a:pPr>
                      <a:r>
                        <a:rPr lang="es-EC" sz="1800" cap="all">
                          <a:effectLst/>
                        </a:rPr>
                        <a:t>F4 x 40W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480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10000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a:solidFill>
                            <a:schemeClr val="bg1"/>
                          </a:solidFill>
                          <a:effectLst/>
                        </a:rPr>
                        <a:t>F3 x 28W TL5 HE</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252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a:solidFill>
                            <a:schemeClr val="bg1"/>
                          </a:solidFill>
                          <a:effectLst/>
                        </a:rPr>
                        <a:t>8700</a:t>
                      </a:r>
                      <a:endParaRPr lang="es-ES"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r h="678236">
                <a:tc>
                  <a:txBody>
                    <a:bodyPr/>
                    <a:lstStyle/>
                    <a:p>
                      <a:pPr indent="21590" algn="just">
                        <a:lnSpc>
                          <a:spcPct val="150000"/>
                        </a:lnSpc>
                        <a:spcAft>
                          <a:spcPts val="0"/>
                        </a:spcAft>
                      </a:pPr>
                      <a:r>
                        <a:rPr lang="es-EC" sz="1800" cap="all">
                          <a:effectLst/>
                        </a:rPr>
                        <a:t>F2 x 40W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39520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5000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a:solidFill>
                            <a:schemeClr val="bg1"/>
                          </a:solidFill>
                          <a:effectLst/>
                        </a:rPr>
                        <a:t>F2 x 28W TL5 HE</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27664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a:solidFill>
                            <a:schemeClr val="bg1"/>
                          </a:solidFill>
                          <a:effectLst/>
                        </a:rPr>
                        <a:t>5800</a:t>
                      </a:r>
                      <a:endParaRPr lang="es-ES"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r h="678236">
                <a:tc>
                  <a:txBody>
                    <a:bodyPr/>
                    <a:lstStyle/>
                    <a:p>
                      <a:pPr indent="21590" algn="just">
                        <a:lnSpc>
                          <a:spcPct val="150000"/>
                        </a:lnSpc>
                        <a:spcAft>
                          <a:spcPts val="0"/>
                        </a:spcAft>
                      </a:pPr>
                      <a:r>
                        <a:rPr lang="es-EC" sz="1800" cap="all">
                          <a:effectLst/>
                        </a:rPr>
                        <a:t>F1 x 40W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18000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2500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a:solidFill>
                            <a:schemeClr val="bg1"/>
                          </a:solidFill>
                          <a:effectLst/>
                        </a:rPr>
                        <a:t>F1 x 28W TL5 HE</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12600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a:solidFill>
                            <a:schemeClr val="bg1"/>
                          </a:solidFill>
                          <a:effectLst/>
                        </a:rPr>
                        <a:t>2900</a:t>
                      </a:r>
                      <a:endParaRPr lang="es-ES"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r h="678236">
                <a:tc>
                  <a:txBody>
                    <a:bodyPr/>
                    <a:lstStyle/>
                    <a:p>
                      <a:pPr indent="21590" algn="just">
                        <a:lnSpc>
                          <a:spcPct val="150000"/>
                        </a:lnSpc>
                        <a:spcAft>
                          <a:spcPts val="0"/>
                        </a:spcAft>
                      </a:pPr>
                      <a:r>
                        <a:rPr lang="es-EC" sz="1800" cap="all">
                          <a:effectLst/>
                        </a:rPr>
                        <a:t>F2 x 20W 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3480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2000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a:solidFill>
                            <a:schemeClr val="bg1"/>
                          </a:solidFill>
                          <a:effectLst/>
                        </a:rPr>
                        <a:t>F2 x 14 TL5 HD</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2436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a:solidFill>
                            <a:schemeClr val="bg1"/>
                          </a:solidFill>
                          <a:effectLst/>
                        </a:rPr>
                        <a:t>2600</a:t>
                      </a:r>
                      <a:endParaRPr lang="es-ES"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r h="1017355">
                <a:tc>
                  <a:txBody>
                    <a:bodyPr/>
                    <a:lstStyle/>
                    <a:p>
                      <a:pPr indent="21590" algn="just">
                        <a:lnSpc>
                          <a:spcPct val="150000"/>
                        </a:lnSpc>
                        <a:spcAft>
                          <a:spcPts val="0"/>
                        </a:spcAft>
                      </a:pPr>
                      <a:r>
                        <a:rPr lang="es-EC" sz="1800" cap="all">
                          <a:effectLst/>
                        </a:rPr>
                        <a:t>Foco ahorrador 60W</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12180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1200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err="1">
                          <a:solidFill>
                            <a:schemeClr val="bg1"/>
                          </a:solidFill>
                          <a:effectLst/>
                        </a:rPr>
                        <a:t>LEDs</a:t>
                      </a:r>
                      <a:r>
                        <a:rPr lang="es-EC" sz="1800" b="1" dirty="0">
                          <a:solidFill>
                            <a:schemeClr val="bg1"/>
                          </a:solidFill>
                          <a:effectLst/>
                        </a:rPr>
                        <a:t> 17W PAR38</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3451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a:solidFill>
                            <a:schemeClr val="bg1"/>
                          </a:solidFill>
                          <a:effectLst/>
                        </a:rPr>
                        <a:t>4100</a:t>
                      </a:r>
                      <a:endParaRPr lang="es-ES"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r h="678236">
                <a:tc>
                  <a:txBody>
                    <a:bodyPr/>
                    <a:lstStyle/>
                    <a:p>
                      <a:pPr indent="21590" algn="just">
                        <a:lnSpc>
                          <a:spcPct val="150000"/>
                        </a:lnSpc>
                        <a:spcAft>
                          <a:spcPts val="0"/>
                        </a:spcAft>
                      </a:pPr>
                      <a:r>
                        <a:rPr lang="es-EC" sz="1800" cap="all">
                          <a:effectLst/>
                        </a:rPr>
                        <a:t>Luminaria lectura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4100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120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err="1">
                          <a:solidFill>
                            <a:schemeClr val="bg1"/>
                          </a:solidFill>
                          <a:effectLst/>
                        </a:rPr>
                        <a:t>LEDs</a:t>
                      </a:r>
                      <a:r>
                        <a:rPr lang="es-EC" sz="1800" b="1" dirty="0">
                          <a:solidFill>
                            <a:schemeClr val="bg1"/>
                          </a:solidFill>
                          <a:effectLst/>
                        </a:rPr>
                        <a:t> 8W A19</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1624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a:solidFill>
                            <a:schemeClr val="bg1"/>
                          </a:solidFill>
                          <a:effectLst/>
                        </a:rPr>
                        <a:t>470</a:t>
                      </a:r>
                      <a:endParaRPr lang="es-ES"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r h="339118">
                <a:tc>
                  <a:txBody>
                    <a:bodyPr/>
                    <a:lstStyle/>
                    <a:p>
                      <a:pPr indent="21590" algn="just">
                        <a:lnSpc>
                          <a:spcPct val="150000"/>
                        </a:lnSpc>
                        <a:spcAft>
                          <a:spcPts val="0"/>
                        </a:spcAft>
                      </a:pPr>
                      <a:r>
                        <a:rPr lang="es-EC" sz="1800" cap="all">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77760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a:effectLst/>
                        </a:rPr>
                        <a:t>20820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1" dirty="0">
                          <a:solidFill>
                            <a:schemeClr val="bg1"/>
                          </a:solidFill>
                          <a:effectLst/>
                        </a:rPr>
                        <a:t>TOTAL</a:t>
                      </a:r>
                      <a:endPar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chemeClr val="accent1"/>
                    </a:solidFill>
                  </a:tcPr>
                </a:tc>
                <a:tc>
                  <a:txBody>
                    <a:bodyPr/>
                    <a:lstStyle/>
                    <a:p>
                      <a:pPr indent="21590" algn="just">
                        <a:lnSpc>
                          <a:spcPct val="150000"/>
                        </a:lnSpc>
                        <a:spcAft>
                          <a:spcPts val="0"/>
                        </a:spcAft>
                      </a:pPr>
                      <a:r>
                        <a:rPr lang="es-EC" sz="1800">
                          <a:effectLst/>
                        </a:rPr>
                        <a:t>48027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tc>
                <a:tc>
                  <a:txBody>
                    <a:bodyPr/>
                    <a:lstStyle/>
                    <a:p>
                      <a:pPr indent="21590" algn="just">
                        <a:lnSpc>
                          <a:spcPct val="150000"/>
                        </a:lnSpc>
                        <a:spcAft>
                          <a:spcPts val="0"/>
                        </a:spcAft>
                      </a:pPr>
                      <a:r>
                        <a:rPr lang="es-EC" sz="1800" b="0" cap="all" dirty="0">
                          <a:solidFill>
                            <a:schemeClr val="bg1"/>
                          </a:solidFill>
                          <a:effectLst/>
                        </a:rPr>
                        <a:t>24570</a:t>
                      </a:r>
                      <a:endParaRPr lang="es-E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34" marR="63834" marT="0" marB="0">
                    <a:solidFill>
                      <a:srgbClr val="EAEFF7"/>
                    </a:solidFill>
                  </a:tcPr>
                </a:tc>
              </a:tr>
            </a:tbl>
          </a:graphicData>
        </a:graphic>
      </p:graphicFrame>
    </p:spTree>
    <p:extLst>
      <p:ext uri="{BB962C8B-B14F-4D97-AF65-F5344CB8AC3E}">
        <p14:creationId xmlns:p14="http://schemas.microsoft.com/office/powerpoint/2010/main" val="1902099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59080"/>
            <a:ext cx="10515600" cy="5917883"/>
          </a:xfrm>
        </p:spPr>
        <p:txBody>
          <a:bodyPr/>
          <a:lstStyle/>
          <a:p>
            <a:pPr marL="0" indent="0">
              <a:buNone/>
            </a:pPr>
            <a:r>
              <a:rPr lang="es-EC" b="1" i="1" dirty="0"/>
              <a:t>Comparación de </a:t>
            </a:r>
            <a:r>
              <a:rPr lang="es-EC" b="1" i="1" dirty="0" err="1"/>
              <a:t>KWh</a:t>
            </a:r>
            <a:r>
              <a:rPr lang="es-EC" b="1" i="1" dirty="0"/>
              <a:t>/mes luminaria actual vs luminaria </a:t>
            </a:r>
            <a:r>
              <a:rPr lang="es-EC" b="1" i="1" dirty="0" smtClean="0"/>
              <a:t>propuesta</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065855383"/>
              </p:ext>
            </p:extLst>
          </p:nvPr>
        </p:nvGraphicFramePr>
        <p:xfrm>
          <a:off x="1356360" y="1158240"/>
          <a:ext cx="9403079" cy="5166358"/>
        </p:xfrm>
        <a:graphic>
          <a:graphicData uri="http://schemas.openxmlformats.org/drawingml/2006/table">
            <a:tbl>
              <a:tblPr firstRow="1" firstCol="1" bandRow="1">
                <a:tableStyleId>{5C22544A-7EE6-4342-B048-85BDC9FD1C3A}</a:tableStyleId>
              </a:tblPr>
              <a:tblGrid>
                <a:gridCol w="1510792"/>
                <a:gridCol w="1510792"/>
                <a:gridCol w="1706555"/>
                <a:gridCol w="1456530"/>
                <a:gridCol w="1511855"/>
                <a:gridCol w="1706555"/>
              </a:tblGrid>
              <a:tr h="1322180">
                <a:tc>
                  <a:txBody>
                    <a:bodyPr/>
                    <a:lstStyle/>
                    <a:p>
                      <a:pPr indent="21590" algn="just">
                        <a:lnSpc>
                          <a:spcPct val="150000"/>
                        </a:lnSpc>
                        <a:spcAft>
                          <a:spcPts val="0"/>
                        </a:spcAft>
                      </a:pPr>
                      <a:r>
                        <a:rPr lang="es-ES" sz="1800" dirty="0">
                          <a:effectLst/>
                        </a:rPr>
                        <a:t>Área hospital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S" sz="1800">
                          <a:effectLst/>
                        </a:rPr>
                        <a:t>Consumo mes (kwh/mes</a:t>
                      </a:r>
                      <a:r>
                        <a:rPr lang="es-ES" sz="1800" cap="all">
                          <a:effectLst/>
                        </a:rPr>
                        <a:t>)</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S" sz="1800">
                          <a:effectLst/>
                        </a:rPr>
                        <a:t>Porcentaje de consumo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S" sz="1800" b="1">
                          <a:effectLst/>
                        </a:rPr>
                        <a:t>Área hospital</a:t>
                      </a:r>
                      <a:endParaRPr lang="es-E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S" sz="1800">
                          <a:effectLst/>
                        </a:rPr>
                        <a:t>Consumo mes (kwh/mes</a:t>
                      </a:r>
                      <a:r>
                        <a:rPr lang="es-ES" sz="1800" cap="all">
                          <a:effectLst/>
                        </a:rPr>
                        <a:t>)</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S" sz="1800">
                          <a:effectLst/>
                        </a:rPr>
                        <a:t>Porcentaje de consumo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69">
                <a:tc>
                  <a:txBody>
                    <a:bodyPr/>
                    <a:lstStyle/>
                    <a:p>
                      <a:pPr algn="just">
                        <a:lnSpc>
                          <a:spcPct val="150000"/>
                        </a:lnSpc>
                        <a:spcAft>
                          <a:spcPts val="0"/>
                        </a:spcAft>
                      </a:pPr>
                      <a:r>
                        <a:rPr lang="es-ES" sz="1800">
                          <a:effectLst/>
                        </a:rPr>
                        <a:t>Planta baja</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4290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44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b="1">
                          <a:solidFill>
                            <a:schemeClr val="bg1"/>
                          </a:solidFill>
                          <a:effectLst/>
                        </a:rPr>
                        <a:t>Planta baja</a:t>
                      </a:r>
                      <a:endParaRPr lang="es-E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50000"/>
                        </a:lnSpc>
                        <a:spcAft>
                          <a:spcPts val="0"/>
                        </a:spcAft>
                      </a:pPr>
                      <a:r>
                        <a:rPr lang="es-ES" sz="1800">
                          <a:effectLst/>
                        </a:rPr>
                        <a:t>2820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47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69">
                <a:tc>
                  <a:txBody>
                    <a:bodyPr/>
                    <a:lstStyle/>
                    <a:p>
                      <a:pPr algn="just">
                        <a:lnSpc>
                          <a:spcPct val="150000"/>
                        </a:lnSpc>
                        <a:spcAft>
                          <a:spcPts val="0"/>
                        </a:spcAft>
                      </a:pPr>
                      <a:r>
                        <a:rPr lang="es-ES" sz="1800">
                          <a:effectLst/>
                        </a:rPr>
                        <a:t>Primer piso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1980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20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b="1">
                          <a:solidFill>
                            <a:schemeClr val="bg1"/>
                          </a:solidFill>
                          <a:effectLst/>
                        </a:rPr>
                        <a:t>Primer piso </a:t>
                      </a:r>
                      <a:endParaRPr lang="es-E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50000"/>
                        </a:lnSpc>
                        <a:spcAft>
                          <a:spcPts val="0"/>
                        </a:spcAft>
                      </a:pPr>
                      <a:r>
                        <a:rPr lang="es-ES" sz="1800">
                          <a:effectLst/>
                        </a:rPr>
                        <a:t>990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69">
                <a:tc>
                  <a:txBody>
                    <a:bodyPr/>
                    <a:lstStyle/>
                    <a:p>
                      <a:pPr algn="just">
                        <a:lnSpc>
                          <a:spcPct val="150000"/>
                        </a:lnSpc>
                        <a:spcAft>
                          <a:spcPts val="0"/>
                        </a:spcAft>
                      </a:pPr>
                      <a:r>
                        <a:rPr lang="es-ES" sz="1800">
                          <a:effectLst/>
                        </a:rPr>
                        <a:t>Segundo piso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1080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b="1">
                          <a:solidFill>
                            <a:schemeClr val="bg1"/>
                          </a:solidFill>
                          <a:effectLst/>
                        </a:rPr>
                        <a:t>Segundo piso</a:t>
                      </a:r>
                      <a:endParaRPr lang="es-E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50000"/>
                        </a:lnSpc>
                        <a:spcAft>
                          <a:spcPts val="0"/>
                        </a:spcAft>
                      </a:pPr>
                      <a:r>
                        <a:rPr lang="es-ES" sz="1800">
                          <a:effectLst/>
                        </a:rPr>
                        <a:t>690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69">
                <a:tc>
                  <a:txBody>
                    <a:bodyPr/>
                    <a:lstStyle/>
                    <a:p>
                      <a:pPr algn="just">
                        <a:lnSpc>
                          <a:spcPct val="150000"/>
                        </a:lnSpc>
                        <a:spcAft>
                          <a:spcPts val="0"/>
                        </a:spcAft>
                      </a:pPr>
                      <a:r>
                        <a:rPr lang="es-ES" sz="1800">
                          <a:effectLst/>
                        </a:rPr>
                        <a:t>Tercer piso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1140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b="1">
                          <a:solidFill>
                            <a:schemeClr val="bg1"/>
                          </a:solidFill>
                          <a:effectLst/>
                        </a:rPr>
                        <a:t>Tercer piso</a:t>
                      </a:r>
                      <a:endParaRPr lang="es-E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50000"/>
                        </a:lnSpc>
                        <a:spcAft>
                          <a:spcPts val="0"/>
                        </a:spcAft>
                      </a:pPr>
                      <a:r>
                        <a:rPr lang="es-ES" sz="1800">
                          <a:effectLst/>
                        </a:rPr>
                        <a:t>630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69">
                <a:tc>
                  <a:txBody>
                    <a:bodyPr/>
                    <a:lstStyle/>
                    <a:p>
                      <a:pPr algn="just">
                        <a:lnSpc>
                          <a:spcPct val="150000"/>
                        </a:lnSpc>
                        <a:spcAft>
                          <a:spcPts val="0"/>
                        </a:spcAft>
                      </a:pPr>
                      <a:r>
                        <a:rPr lang="es-ES" sz="1800">
                          <a:effectLst/>
                        </a:rPr>
                        <a:t>Cuarto piso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690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b="1">
                          <a:solidFill>
                            <a:schemeClr val="bg1"/>
                          </a:solidFill>
                          <a:effectLst/>
                        </a:rPr>
                        <a:t>Cuarto piso</a:t>
                      </a:r>
                      <a:endParaRPr lang="es-E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50000"/>
                        </a:lnSpc>
                        <a:spcAft>
                          <a:spcPts val="0"/>
                        </a:spcAft>
                      </a:pPr>
                      <a:r>
                        <a:rPr lang="es-ES" sz="1800">
                          <a:effectLst/>
                        </a:rPr>
                        <a:t>390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69">
                <a:tc>
                  <a:txBody>
                    <a:bodyPr/>
                    <a:lstStyle/>
                    <a:p>
                      <a:pPr algn="just">
                        <a:lnSpc>
                          <a:spcPct val="150000"/>
                        </a:lnSpc>
                        <a:spcAft>
                          <a:spcPts val="0"/>
                        </a:spcAft>
                      </a:pPr>
                      <a:r>
                        <a:rPr lang="es-ES" sz="1800">
                          <a:effectLst/>
                        </a:rPr>
                        <a:t>Quinto piso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660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b="1">
                          <a:solidFill>
                            <a:schemeClr val="bg1"/>
                          </a:solidFill>
                          <a:effectLst/>
                        </a:rPr>
                        <a:t>Quinto piso</a:t>
                      </a:r>
                      <a:endParaRPr lang="es-E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50000"/>
                        </a:lnSpc>
                        <a:spcAft>
                          <a:spcPts val="0"/>
                        </a:spcAft>
                      </a:pPr>
                      <a:r>
                        <a:rPr lang="es-ES" sz="1800">
                          <a:effectLst/>
                        </a:rPr>
                        <a:t>390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6764">
                <a:tc>
                  <a:txBody>
                    <a:bodyPr/>
                    <a:lstStyle/>
                    <a:p>
                      <a:pPr algn="just">
                        <a:lnSpc>
                          <a:spcPct val="150000"/>
                        </a:lnSpc>
                        <a:spcAft>
                          <a:spcPts val="0"/>
                        </a:spcAft>
                      </a:pPr>
                      <a:r>
                        <a:rPr lang="es-ES" sz="1800">
                          <a:effectLst/>
                        </a:rPr>
                        <a:t>Total</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9840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100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b="1" dirty="0">
                          <a:solidFill>
                            <a:schemeClr val="bg1"/>
                          </a:solidFill>
                          <a:effectLst/>
                        </a:rPr>
                        <a:t>Total</a:t>
                      </a:r>
                      <a:endParaRPr lang="es-E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50000"/>
                        </a:lnSpc>
                        <a:spcAft>
                          <a:spcPts val="0"/>
                        </a:spcAft>
                      </a:pPr>
                      <a:r>
                        <a:rPr lang="es-ES" sz="1800">
                          <a:effectLst/>
                        </a:rPr>
                        <a:t>5940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a:effectLst/>
                        </a:rPr>
                        <a:t>100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84013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685800"/>
          </a:xfrm>
        </p:spPr>
        <p:txBody>
          <a:bodyPr>
            <a:normAutofit fontScale="90000"/>
          </a:bodyPr>
          <a:lstStyle/>
          <a:p>
            <a:r>
              <a:rPr lang="es-EC" sz="3200" b="1" dirty="0"/>
              <a:t>Propuesta energética de control inteligente para iluminación eficiente</a:t>
            </a:r>
            <a:endParaRPr lang="es-ES" sz="3200" b="1" dirty="0"/>
          </a:p>
        </p:txBody>
      </p:sp>
      <p:sp>
        <p:nvSpPr>
          <p:cNvPr id="3" name="Marcador de contenido 2"/>
          <p:cNvSpPr>
            <a:spLocks noGrp="1"/>
          </p:cNvSpPr>
          <p:nvPr>
            <p:ph idx="1"/>
          </p:nvPr>
        </p:nvSpPr>
        <p:spPr>
          <a:xfrm>
            <a:off x="838200" y="685801"/>
            <a:ext cx="10515600" cy="5491162"/>
          </a:xfrm>
        </p:spPr>
        <p:txBody>
          <a:bodyPr>
            <a:normAutofit fontScale="62500" lnSpcReduction="20000"/>
          </a:bodyPr>
          <a:lstStyle/>
          <a:p>
            <a:pPr marL="0" indent="0" algn="just">
              <a:buNone/>
            </a:pPr>
            <a:r>
              <a:rPr lang="es-EC" sz="3100" dirty="0"/>
              <a:t>El Sistema de control inteligente de las luminarias facilita la gestión de la red de alumbrado,  permite establecer el flujo lumínico adecuado en cada luminaria y sector, optimizando los consumos de energía eléctrica y evitando problemas relacionados con la contaminación lumínica (sobre iluminación, encandilamiento). Por sus características funcionales y técnicas, este sistema desarrollado con el estado del arte de la tecnología, es una herramienta fundamental para optimizar la gestión de las redes del alumbrado público.</a:t>
            </a:r>
            <a:endParaRPr lang="es-ES" sz="3100" dirty="0"/>
          </a:p>
          <a:p>
            <a:r>
              <a:rPr lang="es-ES" dirty="0" smtClean="0"/>
              <a:t>Módulo </a:t>
            </a:r>
            <a:r>
              <a:rPr lang="es-ES" dirty="0"/>
              <a:t>de cargas </a:t>
            </a:r>
            <a:r>
              <a:rPr lang="es-ES" dirty="0" err="1"/>
              <a:t>on</a:t>
            </a:r>
            <a:r>
              <a:rPr lang="es-ES" dirty="0"/>
              <a:t>/off  </a:t>
            </a:r>
          </a:p>
          <a:p>
            <a:r>
              <a:rPr lang="es-ES" dirty="0"/>
              <a:t>Módulo de sensores inalámbricos </a:t>
            </a:r>
          </a:p>
          <a:p>
            <a:r>
              <a:rPr lang="es-ES" dirty="0"/>
              <a:t>Sensor inalámbrico de presencia / vacancia tipo proximidad  </a:t>
            </a:r>
          </a:p>
          <a:p>
            <a:r>
              <a:rPr lang="es-ES" dirty="0"/>
              <a:t>Sensor inalámbrico fotoeléctrico   </a:t>
            </a:r>
          </a:p>
          <a:p>
            <a:r>
              <a:rPr lang="es-ES" dirty="0"/>
              <a:t>Sensor alámbrico de presencia tipo proximidad  </a:t>
            </a:r>
          </a:p>
          <a:p>
            <a:r>
              <a:rPr lang="es-ES" dirty="0"/>
              <a:t>Sensor alámbrico fotoeléctrico   </a:t>
            </a:r>
          </a:p>
          <a:p>
            <a:r>
              <a:rPr lang="es-ES" dirty="0"/>
              <a:t>Botonera de control   </a:t>
            </a:r>
          </a:p>
          <a:p>
            <a:r>
              <a:rPr lang="es-ES" dirty="0"/>
              <a:t>Medidor de energía  </a:t>
            </a:r>
          </a:p>
          <a:p>
            <a:r>
              <a:rPr lang="es-ES" dirty="0" err="1"/>
              <a:t>Timer</a:t>
            </a:r>
            <a:endParaRPr lang="es-ES" dirty="0"/>
          </a:p>
          <a:p>
            <a:pPr marL="0" indent="0">
              <a:buNone/>
            </a:pPr>
            <a:endParaRPr lang="es-ES" dirty="0"/>
          </a:p>
        </p:txBody>
      </p:sp>
    </p:spTree>
    <p:extLst>
      <p:ext uri="{BB962C8B-B14F-4D97-AF65-F5344CB8AC3E}">
        <p14:creationId xmlns:p14="http://schemas.microsoft.com/office/powerpoint/2010/main" val="1595106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6525"/>
            <a:ext cx="10515600" cy="671195"/>
          </a:xfrm>
        </p:spPr>
        <p:txBody>
          <a:bodyPr/>
          <a:lstStyle/>
          <a:p>
            <a:pPr lvl="1" algn="l" rtl="0">
              <a:lnSpc>
                <a:spcPct val="90000"/>
              </a:lnSpc>
              <a:spcBef>
                <a:spcPct val="0"/>
              </a:spcBef>
            </a:pPr>
            <a:r>
              <a:rPr lang="es-ES" sz="2400" b="1" dirty="0"/>
              <a:t>Propuesta energética en equipos médicos </a:t>
            </a:r>
            <a:r>
              <a:rPr lang="es-ES" sz="1600" b="1" dirty="0"/>
              <a:t/>
            </a:r>
            <a:br>
              <a:rPr lang="es-ES" sz="1600" b="1" dirty="0"/>
            </a:br>
            <a:endParaRPr lang="es-ES" dirty="0"/>
          </a:p>
        </p:txBody>
      </p:sp>
      <p:sp>
        <p:nvSpPr>
          <p:cNvPr id="3" name="Marcador de contenido 2"/>
          <p:cNvSpPr>
            <a:spLocks noGrp="1"/>
          </p:cNvSpPr>
          <p:nvPr>
            <p:ph idx="1"/>
          </p:nvPr>
        </p:nvSpPr>
        <p:spPr>
          <a:xfrm>
            <a:off x="838200" y="807720"/>
            <a:ext cx="10515600" cy="5369243"/>
          </a:xfrm>
        </p:spPr>
        <p:txBody>
          <a:bodyPr/>
          <a:lstStyle/>
          <a:p>
            <a:pPr marL="0" indent="0" algn="just">
              <a:buNone/>
            </a:pPr>
            <a:r>
              <a:rPr lang="es-EC" sz="2400" dirty="0"/>
              <a:t>En los equipos médicos no podemos realizar una propuesta energética óptima para reducir el consumo de los mismos ya que por normas y leyes de los Hospitales hay equipos que deben estar encendidos las 24 horas. Lo que se realizo es verificar su correcto funcionamiento midiendo su amperaje y voltaje y comparando con sus respectivas etiquetas. </a:t>
            </a:r>
            <a:endParaRPr lang="es-ES" sz="2400" dirty="0"/>
          </a:p>
          <a:p>
            <a:pPr marL="0" indent="0" algn="just">
              <a:buNone/>
            </a:pPr>
            <a:r>
              <a:rPr lang="es-EC" sz="2400" dirty="0"/>
              <a:t>La mayoría de equipos en el Hospital San Vicente de Paul tienen la misma edad que el hospital por lo cual  se encuentran algunos ya defectuosos o no cumplen con los parámetros de funcionamiento eficientes.</a:t>
            </a:r>
            <a:endParaRPr lang="es-ES" sz="2400" dirty="0"/>
          </a:p>
          <a:p>
            <a:pPr marL="0" indent="0">
              <a:buNone/>
            </a:pPr>
            <a:endParaRPr lang="es-ES" dirty="0"/>
          </a:p>
        </p:txBody>
      </p:sp>
    </p:spTree>
    <p:extLst>
      <p:ext uri="{BB962C8B-B14F-4D97-AF65-F5344CB8AC3E}">
        <p14:creationId xmlns:p14="http://schemas.microsoft.com/office/powerpoint/2010/main" val="2795208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01675"/>
          </a:xfrm>
        </p:spPr>
        <p:txBody>
          <a:bodyPr/>
          <a:lstStyle/>
          <a:p>
            <a:pPr lvl="1" algn="l" rtl="0">
              <a:lnSpc>
                <a:spcPct val="90000"/>
              </a:lnSpc>
              <a:spcBef>
                <a:spcPct val="0"/>
              </a:spcBef>
            </a:pPr>
            <a:r>
              <a:rPr lang="es-ES" sz="2400" b="1" dirty="0"/>
              <a:t>Propuesta energética en sistema de fuerza </a:t>
            </a:r>
            <a:r>
              <a:rPr lang="es-ES" sz="1600" b="1" dirty="0"/>
              <a:t/>
            </a:r>
            <a:br>
              <a:rPr lang="es-ES" sz="1600" b="1" dirty="0"/>
            </a:br>
            <a:endParaRPr lang="es-ES" dirty="0"/>
          </a:p>
        </p:txBody>
      </p:sp>
      <p:sp>
        <p:nvSpPr>
          <p:cNvPr id="3" name="Marcador de contenido 2"/>
          <p:cNvSpPr>
            <a:spLocks noGrp="1"/>
          </p:cNvSpPr>
          <p:nvPr>
            <p:ph idx="1"/>
          </p:nvPr>
        </p:nvSpPr>
        <p:spPr>
          <a:xfrm>
            <a:off x="838200" y="701675"/>
            <a:ext cx="10515600" cy="5475288"/>
          </a:xfrm>
        </p:spPr>
        <p:txBody>
          <a:bodyPr/>
          <a:lstStyle/>
          <a:p>
            <a:pPr marL="0" indent="0">
              <a:buNone/>
            </a:pPr>
            <a:r>
              <a:rPr lang="es-ES" dirty="0" smtClean="0"/>
              <a:t>Motores</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723254691"/>
              </p:ext>
            </p:extLst>
          </p:nvPr>
        </p:nvGraphicFramePr>
        <p:xfrm>
          <a:off x="1767840" y="1730534"/>
          <a:ext cx="8307975" cy="2658586"/>
        </p:xfrm>
        <a:graphic>
          <a:graphicData uri="http://schemas.openxmlformats.org/drawingml/2006/table">
            <a:tbl>
              <a:tblPr firstRow="1" firstCol="1" lastCol="1" bandRow="1">
                <a:tableStyleId>{5C22544A-7EE6-4342-B048-85BDC9FD1C3A}</a:tableStyleId>
              </a:tblPr>
              <a:tblGrid>
                <a:gridCol w="2469150"/>
                <a:gridCol w="1608147"/>
                <a:gridCol w="2446566"/>
                <a:gridCol w="1784112"/>
              </a:tblGrid>
              <a:tr h="646052">
                <a:tc gridSpan="2">
                  <a:txBody>
                    <a:bodyPr/>
                    <a:lstStyle/>
                    <a:p>
                      <a:pPr marL="68580" indent="-46990" algn="just">
                        <a:lnSpc>
                          <a:spcPct val="150000"/>
                        </a:lnSpc>
                        <a:spcAft>
                          <a:spcPts val="1000"/>
                        </a:spcAft>
                      </a:pPr>
                      <a:r>
                        <a:rPr lang="es-EC" sz="1800" cap="all" dirty="0">
                          <a:effectLst/>
                        </a:rPr>
                        <a:t>CONDICIÓN ACTUAL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gridSpan="2">
                  <a:txBody>
                    <a:bodyPr/>
                    <a:lstStyle/>
                    <a:p>
                      <a:pPr indent="-46990">
                        <a:lnSpc>
                          <a:spcPct val="150000"/>
                        </a:lnSpc>
                        <a:spcAft>
                          <a:spcPts val="0"/>
                        </a:spcAft>
                      </a:pPr>
                      <a:r>
                        <a:rPr lang="es-EC" sz="1800" cap="all">
                          <a:effectLst/>
                        </a:rPr>
                        <a:t>PROPUESTA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1366482">
                <a:tc>
                  <a:txBody>
                    <a:bodyPr/>
                    <a:lstStyle/>
                    <a:p>
                      <a:pPr indent="21590" algn="just">
                        <a:lnSpc>
                          <a:spcPct val="150000"/>
                        </a:lnSpc>
                        <a:spcAft>
                          <a:spcPts val="0"/>
                        </a:spcAft>
                      </a:pPr>
                      <a:r>
                        <a:rPr lang="es-EC" sz="1800" cap="all">
                          <a:effectLst/>
                        </a:rPr>
                        <a:t>Área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Consumo (KWh/mes)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b="1" dirty="0">
                          <a:solidFill>
                            <a:schemeClr val="bg1"/>
                          </a:solidFill>
                          <a:effectLst/>
                        </a:rPr>
                        <a:t>ÁREA</a:t>
                      </a:r>
                      <a:endParaRPr lang="es-E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B9BD5"/>
                    </a:solidFill>
                  </a:tcPr>
                </a:tc>
                <a:tc>
                  <a:txBody>
                    <a:bodyPr/>
                    <a:lstStyle/>
                    <a:p>
                      <a:pPr indent="21590" algn="just">
                        <a:lnSpc>
                          <a:spcPct val="150000"/>
                        </a:lnSpc>
                        <a:spcAft>
                          <a:spcPts val="0"/>
                        </a:spcAft>
                      </a:pPr>
                      <a:r>
                        <a:rPr lang="es-EC" sz="1800" b="0" cap="all" dirty="0">
                          <a:solidFill>
                            <a:schemeClr val="bg1"/>
                          </a:solidFill>
                          <a:effectLst/>
                        </a:rPr>
                        <a:t>Consumo (</a:t>
                      </a:r>
                      <a:r>
                        <a:rPr lang="es-EC" sz="1800" b="0" cap="all" dirty="0" err="1">
                          <a:solidFill>
                            <a:schemeClr val="bg1"/>
                          </a:solidFill>
                          <a:effectLst/>
                        </a:rPr>
                        <a:t>KWh</a:t>
                      </a:r>
                      <a:r>
                        <a:rPr lang="es-EC" sz="1800" b="0" cap="all" dirty="0">
                          <a:solidFill>
                            <a:schemeClr val="bg1"/>
                          </a:solidFill>
                          <a:effectLst/>
                        </a:rPr>
                        <a:t>/mes)</a:t>
                      </a:r>
                      <a:endParaRPr lang="es-E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r>
              <a:tr h="646052">
                <a:tc>
                  <a:txBody>
                    <a:bodyPr/>
                    <a:lstStyle/>
                    <a:p>
                      <a:pPr indent="21590" algn="just">
                        <a:lnSpc>
                          <a:spcPct val="150000"/>
                        </a:lnSpc>
                        <a:spcAft>
                          <a:spcPts val="0"/>
                        </a:spcAft>
                      </a:pPr>
                      <a:r>
                        <a:rPr lang="es-EC" sz="1800">
                          <a:effectLst/>
                        </a:rPr>
                        <a:t>Casa de máquinas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10140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b="1" dirty="0">
                          <a:solidFill>
                            <a:schemeClr val="bg1"/>
                          </a:solidFill>
                          <a:effectLst/>
                        </a:rPr>
                        <a:t>Casa de máquinas</a:t>
                      </a:r>
                      <a:endParaRPr lang="es-E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B9BD5"/>
                    </a:solidFill>
                  </a:tcPr>
                </a:tc>
                <a:tc>
                  <a:txBody>
                    <a:bodyPr/>
                    <a:lstStyle/>
                    <a:p>
                      <a:pPr indent="21590" algn="just">
                        <a:lnSpc>
                          <a:spcPct val="150000"/>
                        </a:lnSpc>
                        <a:spcAft>
                          <a:spcPts val="0"/>
                        </a:spcAft>
                      </a:pPr>
                      <a:r>
                        <a:rPr lang="es-EC" sz="1800" b="0" cap="all" dirty="0">
                          <a:solidFill>
                            <a:schemeClr val="bg1"/>
                          </a:solidFill>
                          <a:effectLst/>
                        </a:rPr>
                        <a:t>8112</a:t>
                      </a:r>
                      <a:endParaRPr lang="es-E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r>
            </a:tbl>
          </a:graphicData>
        </a:graphic>
      </p:graphicFrame>
    </p:spTree>
    <p:extLst>
      <p:ext uri="{BB962C8B-B14F-4D97-AF65-F5344CB8AC3E}">
        <p14:creationId xmlns:p14="http://schemas.microsoft.com/office/powerpoint/2010/main" val="453058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28600"/>
            <a:ext cx="10515600" cy="5948363"/>
          </a:xfrm>
        </p:spPr>
        <p:txBody>
          <a:bodyPr>
            <a:normAutofit lnSpcReduction="10000"/>
          </a:bodyPr>
          <a:lstStyle/>
          <a:p>
            <a:pPr marL="0" lvl="2" indent="0">
              <a:spcBef>
                <a:spcPts val="1000"/>
              </a:spcBef>
              <a:buNone/>
            </a:pPr>
            <a:r>
              <a:rPr lang="es-ES" b="1" dirty="0"/>
              <a:t>Propuesta energética en ascensores</a:t>
            </a:r>
            <a:endParaRPr lang="es-ES" sz="1800" b="1"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lgn="just">
              <a:buNone/>
            </a:pPr>
            <a:endParaRPr lang="es-EC" sz="2400" dirty="0" smtClean="0"/>
          </a:p>
          <a:p>
            <a:pPr marL="0" indent="0" algn="just">
              <a:buNone/>
            </a:pPr>
            <a:r>
              <a:rPr lang="es-EC" sz="2400" dirty="0" smtClean="0"/>
              <a:t>Como </a:t>
            </a:r>
            <a:r>
              <a:rPr lang="es-EC" sz="2400" dirty="0"/>
              <a:t>podemos </a:t>
            </a:r>
            <a:r>
              <a:rPr lang="es-EC" sz="2400" dirty="0" smtClean="0"/>
              <a:t>ver </a:t>
            </a:r>
            <a:r>
              <a:rPr lang="es-EC" sz="2400" dirty="0"/>
              <a:t>el ahorro de consumo es de 5340 </a:t>
            </a:r>
            <a:r>
              <a:rPr lang="es-EC" sz="2400" dirty="0" err="1"/>
              <a:t>KWh</a:t>
            </a:r>
            <a:r>
              <a:rPr lang="es-EC" sz="2400" dirty="0"/>
              <a:t>/mes, lo cual contribuye este sistema al ahorro de energía considerablemente.</a:t>
            </a:r>
            <a:endParaRPr lang="es-ES" sz="2400" dirty="0"/>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916172653"/>
              </p:ext>
            </p:extLst>
          </p:nvPr>
        </p:nvGraphicFramePr>
        <p:xfrm>
          <a:off x="1767840" y="1273334"/>
          <a:ext cx="8961119" cy="2839686"/>
        </p:xfrm>
        <a:graphic>
          <a:graphicData uri="http://schemas.openxmlformats.org/drawingml/2006/table">
            <a:tbl>
              <a:tblPr firstRow="1" firstCol="1" lastCol="1" bandRow="1" bandCol="1">
                <a:tableStyleId>{5C22544A-7EE6-4342-B048-85BDC9FD1C3A}</a:tableStyleId>
              </a:tblPr>
              <a:tblGrid>
                <a:gridCol w="1996440"/>
                <a:gridCol w="2820947"/>
                <a:gridCol w="2040613"/>
                <a:gridCol w="1704871"/>
                <a:gridCol w="398248"/>
              </a:tblGrid>
              <a:tr h="276100">
                <a:tc gridSpan="2">
                  <a:txBody>
                    <a:bodyPr/>
                    <a:lstStyle/>
                    <a:p>
                      <a:pPr marL="68580" indent="-46990" algn="just">
                        <a:lnSpc>
                          <a:spcPct val="150000"/>
                        </a:lnSpc>
                        <a:spcAft>
                          <a:spcPts val="1000"/>
                        </a:spcAft>
                      </a:pPr>
                      <a:r>
                        <a:rPr lang="es-EC" sz="1800" cap="all" dirty="0">
                          <a:effectLst/>
                        </a:rPr>
                        <a:t>ASCENSOR ACTUAL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gridSpan="2">
                  <a:txBody>
                    <a:bodyPr/>
                    <a:lstStyle/>
                    <a:p>
                      <a:pPr indent="-46990" algn="just">
                        <a:lnSpc>
                          <a:spcPct val="150000"/>
                        </a:lnSpc>
                        <a:spcAft>
                          <a:spcPts val="0"/>
                        </a:spcAft>
                      </a:pPr>
                      <a:r>
                        <a:rPr lang="es-EC" sz="1800" cap="all">
                          <a:effectLst/>
                        </a:rPr>
                        <a:t>ASCENSOR PROPUESTO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10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904443">
                <a:tc>
                  <a:txBody>
                    <a:bodyPr/>
                    <a:lstStyle/>
                    <a:p>
                      <a:pPr indent="21590" algn="just">
                        <a:lnSpc>
                          <a:spcPct val="150000"/>
                        </a:lnSpc>
                        <a:spcAft>
                          <a:spcPts val="0"/>
                        </a:spcAft>
                      </a:pPr>
                      <a:r>
                        <a:rPr lang="es-EC" sz="1800" cap="all" dirty="0">
                          <a:effectLst/>
                        </a:rPr>
                        <a:t>ASCENSOR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dirty="0">
                          <a:effectLst/>
                        </a:rPr>
                        <a:t>CONSUMO (</a:t>
                      </a:r>
                      <a:r>
                        <a:rPr lang="es-EC" sz="1800" dirty="0" err="1">
                          <a:effectLst/>
                        </a:rPr>
                        <a:t>KWh</a:t>
                      </a:r>
                      <a:r>
                        <a:rPr lang="es-EC" sz="1800" dirty="0">
                          <a:effectLst/>
                        </a:rPr>
                        <a:t>/mes)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ASCENSOR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indent="21590" algn="just">
                        <a:lnSpc>
                          <a:spcPct val="150000"/>
                        </a:lnSpc>
                        <a:spcAft>
                          <a:spcPts val="0"/>
                        </a:spcAft>
                      </a:pPr>
                      <a:r>
                        <a:rPr lang="es-EC" sz="1800" cap="all">
                          <a:effectLst/>
                        </a:rPr>
                        <a:t>CONSUMO (KWh/mes)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523763">
                <a:tc>
                  <a:txBody>
                    <a:bodyPr/>
                    <a:lstStyle/>
                    <a:p>
                      <a:pPr indent="21590" algn="just">
                        <a:lnSpc>
                          <a:spcPct val="150000"/>
                        </a:lnSpc>
                        <a:spcAft>
                          <a:spcPts val="0"/>
                        </a:spcAft>
                      </a:pPr>
                      <a:r>
                        <a:rPr lang="es-EC" sz="1800" cap="all">
                          <a:effectLst/>
                        </a:rPr>
                        <a:t>SCHINDLER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13350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OTIS GEN 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indent="21590" algn="just">
                        <a:lnSpc>
                          <a:spcPct val="150000"/>
                        </a:lnSpc>
                        <a:spcAft>
                          <a:spcPts val="0"/>
                        </a:spcAft>
                      </a:pPr>
                      <a:r>
                        <a:rPr lang="es-EC" sz="1800" cap="all" dirty="0">
                          <a:effectLst/>
                        </a:rPr>
                        <a:t>8010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bl>
          </a:graphicData>
        </a:graphic>
      </p:graphicFrame>
    </p:spTree>
    <p:extLst>
      <p:ext uri="{BB962C8B-B14F-4D97-AF65-F5344CB8AC3E}">
        <p14:creationId xmlns:p14="http://schemas.microsoft.com/office/powerpoint/2010/main" val="2794105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7005"/>
            <a:ext cx="10515600" cy="671195"/>
          </a:xfrm>
        </p:spPr>
        <p:txBody>
          <a:bodyPr>
            <a:normAutofit fontScale="90000"/>
          </a:bodyPr>
          <a:lstStyle/>
          <a:p>
            <a:r>
              <a:rPr lang="es-EC" sz="3600" b="1" dirty="0"/>
              <a:t>Propuesta energética en equipos informáticos y televisiones</a:t>
            </a:r>
            <a:endParaRPr lang="es-ES"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03591361"/>
              </p:ext>
            </p:extLst>
          </p:nvPr>
        </p:nvGraphicFramePr>
        <p:xfrm>
          <a:off x="2164078" y="1031240"/>
          <a:ext cx="8107681" cy="2455545"/>
        </p:xfrm>
        <a:graphic>
          <a:graphicData uri="http://schemas.openxmlformats.org/drawingml/2006/table">
            <a:tbl>
              <a:tblPr firstRow="1" firstCol="1" lastCol="1" bandRow="1" bandCol="1">
                <a:tableStyleId>{5C22544A-7EE6-4342-B048-85BDC9FD1C3A}</a:tableStyleId>
              </a:tblPr>
              <a:tblGrid>
                <a:gridCol w="2316482"/>
                <a:gridCol w="2651011"/>
                <a:gridCol w="1600949"/>
                <a:gridCol w="1179380"/>
                <a:gridCol w="359859"/>
              </a:tblGrid>
              <a:tr h="310745">
                <a:tc gridSpan="2">
                  <a:txBody>
                    <a:bodyPr/>
                    <a:lstStyle/>
                    <a:p>
                      <a:pPr marL="68580" indent="-46990" algn="just">
                        <a:lnSpc>
                          <a:spcPct val="150000"/>
                        </a:lnSpc>
                        <a:spcAft>
                          <a:spcPts val="1000"/>
                        </a:spcAft>
                      </a:pPr>
                      <a:r>
                        <a:rPr lang="es-EC" sz="1800" cap="all">
                          <a:effectLst/>
                        </a:rPr>
                        <a:t>CONSUMO ACTUAL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gridSpan="2">
                  <a:txBody>
                    <a:bodyPr/>
                    <a:lstStyle/>
                    <a:p>
                      <a:pPr indent="-46990" algn="just">
                        <a:lnSpc>
                          <a:spcPct val="150000"/>
                        </a:lnSpc>
                        <a:spcAft>
                          <a:spcPts val="0"/>
                        </a:spcAft>
                      </a:pPr>
                      <a:r>
                        <a:rPr lang="es-EC" sz="1800" cap="all">
                          <a:effectLst/>
                        </a:rPr>
                        <a:t>CONSUMO PROPUESTO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10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221105">
                <a:tc>
                  <a:txBody>
                    <a:bodyPr/>
                    <a:lstStyle/>
                    <a:p>
                      <a:pPr algn="just">
                        <a:lnSpc>
                          <a:spcPct val="150000"/>
                        </a:lnSpc>
                        <a:spcAft>
                          <a:spcPts val="0"/>
                        </a:spcAft>
                      </a:pPr>
                      <a:r>
                        <a:rPr lang="es-EC" sz="1800" cap="all">
                          <a:effectLst/>
                        </a:rPr>
                        <a:t>EQUIPO INFORMATICO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CONSUMO (KWh/mes)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EQUIPO INFORMATICO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50000"/>
                        </a:lnSpc>
                        <a:spcAft>
                          <a:spcPts val="0"/>
                        </a:spcAft>
                      </a:pPr>
                      <a:r>
                        <a:rPr lang="es-EC" sz="1800" cap="all">
                          <a:effectLst/>
                        </a:rPr>
                        <a:t>CONSUMO (KWh/mes)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657266">
                <a:tc>
                  <a:txBody>
                    <a:bodyPr/>
                    <a:lstStyle/>
                    <a:p>
                      <a:pPr algn="just">
                        <a:lnSpc>
                          <a:spcPct val="150000"/>
                        </a:lnSpc>
                        <a:spcAft>
                          <a:spcPts val="0"/>
                        </a:spcAft>
                      </a:pPr>
                      <a:r>
                        <a:rPr lang="es-EC" sz="1800" cap="all">
                          <a:effectLst/>
                        </a:rPr>
                        <a:t>Computadoras, TVs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1620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Computadoras, TVs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50000"/>
                        </a:lnSpc>
                        <a:spcAft>
                          <a:spcPts val="0"/>
                        </a:spcAft>
                      </a:pPr>
                      <a:r>
                        <a:rPr lang="es-EC" sz="1800" cap="all" dirty="0">
                          <a:effectLst/>
                        </a:rPr>
                        <a:t>1296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bl>
          </a:graphicData>
        </a:graphic>
      </p:graphicFrame>
      <p:sp>
        <p:nvSpPr>
          <p:cNvPr id="5" name="CuadroTexto 4"/>
          <p:cNvSpPr txBox="1"/>
          <p:nvPr/>
        </p:nvSpPr>
        <p:spPr>
          <a:xfrm>
            <a:off x="944880" y="3947160"/>
            <a:ext cx="9982200" cy="2954655"/>
          </a:xfrm>
          <a:prstGeom prst="rect">
            <a:avLst/>
          </a:prstGeom>
          <a:noFill/>
        </p:spPr>
        <p:txBody>
          <a:bodyPr wrap="square" rtlCol="0">
            <a:spAutoFit/>
          </a:bodyPr>
          <a:lstStyle/>
          <a:p>
            <a:pPr algn="just"/>
            <a:r>
              <a:rPr lang="es-EC" sz="2400" dirty="0"/>
              <a:t>Como se puede observar el ahorro de energía es 162 KW, en estos equipos no se puede realizar una disminución de consumo más grande ya que hay computadoras que pasan encendidas las 24 horas y no podemos realizar una modificación, en las que se puede realizar en  las computadoras que se encuentren en información, oficinas y bodegas. En el caso de televisiones en el hospital se tiene un control de estas por parte de las autoridades y personas de mantenimiento.</a:t>
            </a:r>
            <a:endParaRPr lang="es-ES" sz="2400" dirty="0"/>
          </a:p>
          <a:p>
            <a:endParaRPr lang="es-ES" dirty="0"/>
          </a:p>
        </p:txBody>
      </p:sp>
    </p:spTree>
    <p:extLst>
      <p:ext uri="{BB962C8B-B14F-4D97-AF65-F5344CB8AC3E}">
        <p14:creationId xmlns:p14="http://schemas.microsoft.com/office/powerpoint/2010/main" val="1459544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9883"/>
          </a:xfrm>
        </p:spPr>
        <p:txBody>
          <a:bodyPr/>
          <a:lstStyle/>
          <a:p>
            <a:pPr algn="ctr"/>
            <a:r>
              <a:rPr lang="es-ES" b="1" dirty="0" smtClean="0"/>
              <a:t>OBJETIVOS DEL PROYECTO</a:t>
            </a:r>
            <a:endParaRPr lang="es-ES" b="1" dirty="0"/>
          </a:p>
        </p:txBody>
      </p:sp>
      <p:sp>
        <p:nvSpPr>
          <p:cNvPr id="3" name="Marcador de contenido 2"/>
          <p:cNvSpPr>
            <a:spLocks noGrp="1"/>
          </p:cNvSpPr>
          <p:nvPr>
            <p:ph idx="1"/>
          </p:nvPr>
        </p:nvSpPr>
        <p:spPr>
          <a:xfrm>
            <a:off x="838200" y="1429555"/>
            <a:ext cx="10515600" cy="4747408"/>
          </a:xfrm>
        </p:spPr>
        <p:txBody>
          <a:bodyPr>
            <a:normAutofit fontScale="92500" lnSpcReduction="10000"/>
          </a:bodyPr>
          <a:lstStyle/>
          <a:p>
            <a:pPr marL="0" indent="0" algn="just">
              <a:buNone/>
            </a:pPr>
            <a:r>
              <a:rPr lang="es-EC" b="1" dirty="0" smtClean="0"/>
              <a:t>Objetivo General</a:t>
            </a:r>
          </a:p>
          <a:p>
            <a:pPr marL="0" indent="0" algn="just">
              <a:buNone/>
            </a:pPr>
            <a:r>
              <a:rPr lang="es-EC" dirty="0"/>
              <a:t> </a:t>
            </a:r>
            <a:r>
              <a:rPr lang="es-EC" dirty="0" smtClean="0"/>
              <a:t>Evaluar </a:t>
            </a:r>
            <a:r>
              <a:rPr lang="es-EC" dirty="0"/>
              <a:t>el sistema eléctrico del Hospital San Vicente de Paul para definir las posibles soluciones energéticas y que estas puedan ser normadas y gestionadas en un marco sostenible y sustentable en beneficio del centro hospitalario. </a:t>
            </a:r>
            <a:endParaRPr lang="es-EC" dirty="0" smtClean="0"/>
          </a:p>
          <a:p>
            <a:pPr marL="0" indent="0" algn="just">
              <a:buNone/>
            </a:pPr>
            <a:r>
              <a:rPr lang="es-ES" b="1" dirty="0" smtClean="0"/>
              <a:t>Objetivos </a:t>
            </a:r>
            <a:r>
              <a:rPr lang="es-ES" b="1" dirty="0"/>
              <a:t>Específicos</a:t>
            </a:r>
            <a:endParaRPr lang="es-ES" sz="1800" b="1" dirty="0"/>
          </a:p>
          <a:p>
            <a:pPr lvl="0" algn="just">
              <a:buFont typeface="Wingdings" panose="05000000000000000000" pitchFamily="2" charset="2"/>
              <a:buChar char="Ø"/>
            </a:pPr>
            <a:r>
              <a:rPr lang="es-EC" dirty="0" smtClean="0"/>
              <a:t>Identificar </a:t>
            </a:r>
            <a:r>
              <a:rPr lang="es-EC" dirty="0"/>
              <a:t>el sistema eléctrico del Hospital, para determinar los indicadores  de consumo </a:t>
            </a:r>
            <a:r>
              <a:rPr lang="es-EC" dirty="0" smtClean="0"/>
              <a:t>energético.</a:t>
            </a:r>
            <a:endParaRPr lang="es-ES" sz="2400" dirty="0" smtClean="0"/>
          </a:p>
          <a:p>
            <a:pPr lvl="0" algn="just">
              <a:buFont typeface="Wingdings" panose="05000000000000000000" pitchFamily="2" charset="2"/>
              <a:buChar char="Ø"/>
            </a:pPr>
            <a:r>
              <a:rPr lang="es-EC" dirty="0" smtClean="0"/>
              <a:t>Cuantificar </a:t>
            </a:r>
            <a:r>
              <a:rPr lang="es-EC" dirty="0"/>
              <a:t>el uso de la energía eléctrica de acuerdo a los indicadores de </a:t>
            </a:r>
            <a:r>
              <a:rPr lang="es-EC" dirty="0" smtClean="0"/>
              <a:t>consumo.</a:t>
            </a:r>
            <a:endParaRPr lang="es-ES" sz="2400" dirty="0" smtClean="0"/>
          </a:p>
          <a:p>
            <a:pPr lvl="0" algn="just">
              <a:buFont typeface="Wingdings" panose="05000000000000000000" pitchFamily="2" charset="2"/>
              <a:buChar char="Ø"/>
            </a:pPr>
            <a:r>
              <a:rPr lang="es-EC" dirty="0" smtClean="0"/>
              <a:t>Elaborar </a:t>
            </a:r>
            <a:r>
              <a:rPr lang="es-EC" dirty="0"/>
              <a:t>un sistema de gestión energética de todo el sistema eléctrico para la disminución del consumo energético.</a:t>
            </a:r>
            <a:endParaRPr lang="es-ES" sz="2400" dirty="0"/>
          </a:p>
          <a:p>
            <a:pPr marL="0" indent="0">
              <a:buNone/>
            </a:pPr>
            <a:endParaRPr lang="es-ES" dirty="0"/>
          </a:p>
        </p:txBody>
      </p:sp>
    </p:spTree>
    <p:extLst>
      <p:ext uri="{BB962C8B-B14F-4D97-AF65-F5344CB8AC3E}">
        <p14:creationId xmlns:p14="http://schemas.microsoft.com/office/powerpoint/2010/main" val="3111162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81000"/>
            <a:ext cx="10515600" cy="5795963"/>
          </a:xfrm>
        </p:spPr>
        <p:txBody>
          <a:bodyPr/>
          <a:lstStyle/>
          <a:p>
            <a:pPr marL="0" indent="0">
              <a:buNone/>
            </a:pPr>
            <a:r>
              <a:rPr lang="es-EC" b="1" i="1" dirty="0"/>
              <a:t>Simulación de propuesta energética</a:t>
            </a:r>
            <a:r>
              <a:rPr lang="es-EC" b="1" i="1" dirty="0" smtClean="0"/>
              <a:t>.</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00995743"/>
              </p:ext>
            </p:extLst>
          </p:nvPr>
        </p:nvGraphicFramePr>
        <p:xfrm>
          <a:off x="1173480" y="1227614"/>
          <a:ext cx="9098279" cy="3200400"/>
        </p:xfrm>
        <a:graphic>
          <a:graphicData uri="http://schemas.openxmlformats.org/drawingml/2006/table">
            <a:tbl>
              <a:tblPr firstRow="1" firstCol="1" lastCol="1" bandRow="1" bandCol="1">
                <a:tableStyleId>{5C22544A-7EE6-4342-B048-85BDC9FD1C3A}</a:tableStyleId>
              </a:tblPr>
              <a:tblGrid>
                <a:gridCol w="2243079"/>
                <a:gridCol w="2178105"/>
                <a:gridCol w="2224086"/>
                <a:gridCol w="2180104"/>
                <a:gridCol w="272905"/>
              </a:tblGrid>
              <a:tr h="386673">
                <a:tc gridSpan="2">
                  <a:txBody>
                    <a:bodyPr/>
                    <a:lstStyle/>
                    <a:p>
                      <a:pPr marL="68580" indent="43180" algn="just">
                        <a:lnSpc>
                          <a:spcPct val="150000"/>
                        </a:lnSpc>
                        <a:spcAft>
                          <a:spcPts val="1000"/>
                        </a:spcAft>
                      </a:pPr>
                      <a:r>
                        <a:rPr lang="es-EC" sz="2000" cap="all">
                          <a:effectLst/>
                        </a:rPr>
                        <a:t>CONSUMO ACTUAL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gridSpan="3">
                  <a:txBody>
                    <a:bodyPr/>
                    <a:lstStyle/>
                    <a:p>
                      <a:pPr indent="43180">
                        <a:lnSpc>
                          <a:spcPct val="150000"/>
                        </a:lnSpc>
                        <a:spcAft>
                          <a:spcPts val="0"/>
                        </a:spcAft>
                      </a:pPr>
                      <a:r>
                        <a:rPr lang="es-EC" sz="2000" cap="all">
                          <a:effectLst/>
                        </a:rPr>
                        <a:t>CONSUMO PROPUESTO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817863">
                <a:tc>
                  <a:txBody>
                    <a:bodyPr/>
                    <a:lstStyle/>
                    <a:p>
                      <a:pPr indent="21590" algn="just">
                        <a:lnSpc>
                          <a:spcPct val="150000"/>
                        </a:lnSpc>
                        <a:spcAft>
                          <a:spcPts val="0"/>
                        </a:spcAft>
                      </a:pPr>
                      <a:r>
                        <a:rPr lang="es-EC" sz="2000" cap="all">
                          <a:effectLst/>
                        </a:rPr>
                        <a:t>SISTEMA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ENERGÍA (KWh/mes)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SISTEMA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cap="all">
                          <a:effectLst/>
                        </a:rPr>
                        <a:t>ENERGÍA (</a:t>
                      </a:r>
                      <a:r>
                        <a:rPr lang="es-EC" sz="2000">
                          <a:effectLst/>
                        </a:rPr>
                        <a:t>KWh/mes</a:t>
                      </a:r>
                      <a:r>
                        <a:rPr lang="es-EC" sz="2000" cap="all">
                          <a:effectLst/>
                        </a:rPr>
                        <a:t>)</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86673">
                <a:tc>
                  <a:txBody>
                    <a:bodyPr/>
                    <a:lstStyle/>
                    <a:p>
                      <a:pPr indent="21590" algn="just">
                        <a:lnSpc>
                          <a:spcPct val="150000"/>
                        </a:lnSpc>
                        <a:spcAft>
                          <a:spcPts val="0"/>
                        </a:spcAft>
                      </a:pPr>
                      <a:r>
                        <a:rPr lang="es-EC" sz="2000">
                          <a:effectLst/>
                        </a:rPr>
                        <a:t>Iluminación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9840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Iluminación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cap="all">
                          <a:effectLst/>
                        </a:rPr>
                        <a:t>5940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817863">
                <a:tc>
                  <a:txBody>
                    <a:bodyPr/>
                    <a:lstStyle/>
                    <a:p>
                      <a:pPr indent="21590" algn="just">
                        <a:lnSpc>
                          <a:spcPct val="150000"/>
                        </a:lnSpc>
                        <a:spcAft>
                          <a:spcPts val="0"/>
                        </a:spcAft>
                      </a:pPr>
                      <a:r>
                        <a:rPr lang="es-EC" sz="2000">
                          <a:effectLst/>
                        </a:rPr>
                        <a:t>Equipos médicos y electromecánicos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 </a:t>
                      </a:r>
                      <a:endParaRPr lang="es-ES" sz="1800">
                        <a:effectLst/>
                      </a:endParaRPr>
                    </a:p>
                    <a:p>
                      <a:pPr indent="21590" algn="just">
                        <a:lnSpc>
                          <a:spcPct val="150000"/>
                        </a:lnSpc>
                        <a:spcAft>
                          <a:spcPts val="0"/>
                        </a:spcAft>
                      </a:pPr>
                      <a:r>
                        <a:rPr lang="es-EC" sz="2000">
                          <a:effectLst/>
                        </a:rPr>
                        <a:t>62730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Equipos médicos y electromecánicos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cap="all">
                          <a:effectLst/>
                        </a:rPr>
                        <a:t> </a:t>
                      </a:r>
                      <a:endParaRPr lang="es-ES" sz="1800">
                        <a:effectLst/>
                      </a:endParaRPr>
                    </a:p>
                    <a:p>
                      <a:pPr indent="21590" algn="just">
                        <a:lnSpc>
                          <a:spcPct val="150000"/>
                        </a:lnSpc>
                        <a:spcAft>
                          <a:spcPts val="0"/>
                        </a:spcAft>
                      </a:pPr>
                      <a:r>
                        <a:rPr lang="es-EC" sz="2000" cap="all">
                          <a:effectLst/>
                        </a:rPr>
                        <a:t>53943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86673">
                <a:tc>
                  <a:txBody>
                    <a:bodyPr/>
                    <a:lstStyle/>
                    <a:p>
                      <a:pPr indent="21590" algn="just">
                        <a:lnSpc>
                          <a:spcPct val="150000"/>
                        </a:lnSpc>
                        <a:spcAft>
                          <a:spcPts val="0"/>
                        </a:spcAft>
                      </a:pPr>
                      <a:r>
                        <a:rPr lang="es-EC" sz="2000">
                          <a:effectLst/>
                        </a:rPr>
                        <a:t>Total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72570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a:effectLst/>
                        </a:rPr>
                        <a:t>Total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2000" cap="all" dirty="0">
                          <a:effectLst/>
                        </a:rPr>
                        <a:t>59883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CuadroTexto 4"/>
          <p:cNvSpPr txBox="1"/>
          <p:nvPr/>
        </p:nvSpPr>
        <p:spPr>
          <a:xfrm>
            <a:off x="1066800" y="4693920"/>
            <a:ext cx="10287000" cy="2215991"/>
          </a:xfrm>
          <a:prstGeom prst="rect">
            <a:avLst/>
          </a:prstGeom>
          <a:noFill/>
        </p:spPr>
        <p:txBody>
          <a:bodyPr wrap="square" rtlCol="0">
            <a:spAutoFit/>
          </a:bodyPr>
          <a:lstStyle/>
          <a:p>
            <a:pPr algn="just"/>
            <a:r>
              <a:rPr lang="es-EC" sz="2400" dirty="0"/>
              <a:t>Como se puede observar en la tabla el consumo energético en el sistema eléctrico se puede disminuir en un 25%, ya que el consumo actual de Hospital es de </a:t>
            </a:r>
            <a:r>
              <a:rPr lang="es-EC" sz="2400" b="1" dirty="0"/>
              <a:t>72570 </a:t>
            </a:r>
            <a:r>
              <a:rPr lang="es-EC" sz="2400" b="1" dirty="0" err="1"/>
              <a:t>KWh</a:t>
            </a:r>
            <a:r>
              <a:rPr lang="es-EC" sz="2400" b="1" dirty="0"/>
              <a:t>/mes</a:t>
            </a:r>
            <a:r>
              <a:rPr lang="es-EC" sz="2400" dirty="0"/>
              <a:t>, y el que se espera lograra con la propuesta energética es de </a:t>
            </a:r>
            <a:r>
              <a:rPr lang="es-EC" sz="2400" b="1" dirty="0" smtClean="0"/>
              <a:t>59883 </a:t>
            </a:r>
            <a:r>
              <a:rPr lang="es-EC" sz="2400" b="1" dirty="0" err="1"/>
              <a:t>KWh</a:t>
            </a:r>
            <a:r>
              <a:rPr lang="es-EC" sz="2400" b="1" dirty="0"/>
              <a:t>/mes. </a:t>
            </a:r>
            <a:r>
              <a:rPr lang="es-EC" sz="2400" dirty="0"/>
              <a:t>Teniendo como resultado un consumo anual medio de </a:t>
            </a:r>
            <a:r>
              <a:rPr lang="es-EC" sz="2400" dirty="0" smtClean="0"/>
              <a:t>718596 </a:t>
            </a:r>
            <a:r>
              <a:rPr lang="es-EC" sz="2400" dirty="0" err="1"/>
              <a:t>KWh</a:t>
            </a:r>
            <a:r>
              <a:rPr lang="es-EC" sz="2400" dirty="0"/>
              <a:t>/año</a:t>
            </a:r>
            <a:endParaRPr lang="es-ES" sz="2400" dirty="0"/>
          </a:p>
          <a:p>
            <a:endParaRPr lang="es-ES" dirty="0"/>
          </a:p>
        </p:txBody>
      </p:sp>
    </p:spTree>
    <p:extLst>
      <p:ext uri="{BB962C8B-B14F-4D97-AF65-F5344CB8AC3E}">
        <p14:creationId xmlns:p14="http://schemas.microsoft.com/office/powerpoint/2010/main" val="1115169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COMPARACIÓN DE ÍNDICES ENERGÉTICOS </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62500" lnSpcReduction="20000"/>
              </a:bodyPr>
              <a:lstStyle/>
              <a:p>
                <a:pPr marL="0" indent="0">
                  <a:buNone/>
                </a:pPr>
                <a:r>
                  <a:rPr lang="es-ES" dirty="0" smtClean="0"/>
                  <a:t>Índice energético en condiciones actuales:</a:t>
                </a:r>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Í</m:t>
                      </m:r>
                      <m:r>
                        <a:rPr lang="es-ES" i="1">
                          <a:latin typeface="Cambria Math" panose="02040503050406030204" pitchFamily="18" charset="0"/>
                        </a:rPr>
                        <m:t>𝑛𝑑𝑖𝑐𝑒</m:t>
                      </m:r>
                      <m:r>
                        <a:rPr lang="es-ES" i="1">
                          <a:latin typeface="Cambria Math" panose="02040503050406030204" pitchFamily="18" charset="0"/>
                        </a:rPr>
                        <m:t> </m:t>
                      </m:r>
                      <m:r>
                        <a:rPr lang="es-ES" i="1">
                          <a:latin typeface="Cambria Math" panose="02040503050406030204" pitchFamily="18" charset="0"/>
                        </a:rPr>
                        <m:t>𝑒𝑛𝑒𝑟𝑔</m:t>
                      </m:r>
                      <m:r>
                        <a:rPr lang="es-ES" i="1">
                          <a:latin typeface="Cambria Math" panose="02040503050406030204" pitchFamily="18" charset="0"/>
                        </a:rPr>
                        <m:t>é</m:t>
                      </m:r>
                      <m:r>
                        <a:rPr lang="es-ES" i="1">
                          <a:latin typeface="Cambria Math" panose="02040503050406030204" pitchFamily="18" charset="0"/>
                        </a:rPr>
                        <m:t>𝑡𝑖𝑐𝑜</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3958</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𝐾𝑊h</m:t>
                          </m:r>
                        </m:num>
                        <m:den>
                          <m:r>
                            <a:rPr lang="es-ES" i="1">
                              <a:latin typeface="Cambria Math" panose="02040503050406030204" pitchFamily="18" charset="0"/>
                              <a:ea typeface="Cambria Math" panose="02040503050406030204" pitchFamily="18" charset="0"/>
                            </a:rPr>
                            <m:t>𝑐𝑎𝑚𝑎</m:t>
                          </m:r>
                          <m:r>
                            <a:rPr lang="es-ES" i="1">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𝑎</m:t>
                          </m:r>
                          <m:r>
                            <a:rPr lang="es-ES" b="0" i="1" smtClean="0">
                              <a:latin typeface="Cambria Math" panose="02040503050406030204" pitchFamily="18" charset="0"/>
                              <a:ea typeface="Cambria Math" panose="02040503050406030204" pitchFamily="18" charset="0"/>
                            </a:rPr>
                            <m:t>ñ</m:t>
                          </m:r>
                          <m:r>
                            <a:rPr lang="es-ES" b="0" i="1" smtClean="0">
                              <a:latin typeface="Cambria Math" panose="02040503050406030204" pitchFamily="18" charset="0"/>
                              <a:ea typeface="Cambria Math" panose="02040503050406030204" pitchFamily="18" charset="0"/>
                            </a:rPr>
                            <m:t>𝑜</m:t>
                          </m:r>
                        </m:den>
                      </m:f>
                    </m:oMath>
                  </m:oMathPara>
                </a14:m>
                <a:endParaRPr lang="es-ES" dirty="0" smtClean="0"/>
              </a:p>
              <a:p>
                <a:pPr marL="0" indent="0">
                  <a:buNone/>
                </a:pPr>
                <a:endParaRPr lang="es-ES" dirty="0"/>
              </a:p>
              <a:p>
                <a:pPr marL="0" indent="0">
                  <a:buNone/>
                </a:pPr>
                <a:r>
                  <a:rPr lang="es-ES" dirty="0" smtClean="0"/>
                  <a:t>Índice energético con la GESTIÓN ENERGÉTICA </a:t>
                </a:r>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Í</m:t>
                      </m:r>
                      <m:r>
                        <a:rPr lang="es-ES" i="1">
                          <a:latin typeface="Cambria Math" panose="02040503050406030204" pitchFamily="18" charset="0"/>
                        </a:rPr>
                        <m:t>𝑛𝑑𝑖𝑐𝑒</m:t>
                      </m:r>
                      <m:r>
                        <a:rPr lang="es-ES" i="1">
                          <a:latin typeface="Cambria Math" panose="02040503050406030204" pitchFamily="18" charset="0"/>
                        </a:rPr>
                        <m:t> </m:t>
                      </m:r>
                      <m:r>
                        <a:rPr lang="es-ES" i="1">
                          <a:latin typeface="Cambria Math" panose="02040503050406030204" pitchFamily="18" charset="0"/>
                        </a:rPr>
                        <m:t>𝑒𝑛𝑒𝑟𝑔</m:t>
                      </m:r>
                      <m:r>
                        <a:rPr lang="es-ES" i="1">
                          <a:latin typeface="Cambria Math" panose="02040503050406030204" pitchFamily="18" charset="0"/>
                        </a:rPr>
                        <m:t>é</m:t>
                      </m:r>
                      <m:r>
                        <a:rPr lang="es-ES" i="1">
                          <a:latin typeface="Cambria Math" panose="02040503050406030204" pitchFamily="18" charset="0"/>
                        </a:rPr>
                        <m:t>𝑡𝑖𝑐𝑜</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2942</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𝐾𝑊h</m:t>
                          </m:r>
                        </m:num>
                        <m:den>
                          <m:r>
                            <a:rPr lang="es-ES" i="1">
                              <a:latin typeface="Cambria Math" panose="02040503050406030204" pitchFamily="18" charset="0"/>
                              <a:ea typeface="Cambria Math" panose="02040503050406030204" pitchFamily="18" charset="0"/>
                            </a:rPr>
                            <m:t>𝑐𝑎𝑚𝑎</m:t>
                          </m:r>
                          <m:r>
                            <a:rPr lang="es-ES" i="1">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𝑎</m:t>
                          </m:r>
                          <m:r>
                            <a:rPr lang="es-ES" b="0" i="1" smtClean="0">
                              <a:latin typeface="Cambria Math" panose="02040503050406030204" pitchFamily="18" charset="0"/>
                              <a:ea typeface="Cambria Math" panose="02040503050406030204" pitchFamily="18" charset="0"/>
                            </a:rPr>
                            <m:t>ñ</m:t>
                          </m:r>
                          <m:r>
                            <a:rPr lang="es-ES" b="0" i="1" smtClean="0">
                              <a:latin typeface="Cambria Math" panose="02040503050406030204" pitchFamily="18" charset="0"/>
                              <a:ea typeface="Cambria Math" panose="02040503050406030204" pitchFamily="18" charset="0"/>
                            </a:rPr>
                            <m:t>𝑜</m:t>
                          </m:r>
                          <m:r>
                            <a:rPr lang="es-ES" i="1">
                              <a:latin typeface="Cambria Math" panose="02040503050406030204" pitchFamily="18" charset="0"/>
                              <a:ea typeface="Cambria Math" panose="02040503050406030204" pitchFamily="18" charset="0"/>
                            </a:rPr>
                            <m:t> </m:t>
                          </m:r>
                        </m:den>
                      </m:f>
                    </m:oMath>
                  </m:oMathPara>
                </a14:m>
                <a:endParaRPr lang="es-ES" dirty="0" smtClean="0"/>
              </a:p>
              <a:p>
                <a:pPr marL="0" indent="0" algn="just">
                  <a:buNone/>
                </a:pPr>
                <a:endParaRPr lang="es-EC" sz="2600" dirty="0" smtClean="0"/>
              </a:p>
              <a:p>
                <a:pPr marL="0" indent="0" algn="just">
                  <a:buNone/>
                </a:pPr>
                <a:r>
                  <a:rPr lang="es-EC" sz="2600" dirty="0" smtClean="0"/>
                  <a:t>Se </a:t>
                </a:r>
                <a:r>
                  <a:rPr lang="es-EC" sz="2600" dirty="0"/>
                  <a:t>obtuvo una disminución del consumo energético según el número de camas de 1016 </a:t>
                </a:r>
                <a:r>
                  <a:rPr lang="es-EC" sz="2600" dirty="0" err="1"/>
                  <a:t>KWh</a:t>
                </a:r>
                <a:r>
                  <a:rPr lang="es-EC" sz="2600" dirty="0"/>
                  <a:t>/ cama x año, en cada cama del hospital se obtendrá esta disminución, obteniendo una disminución del 25% por cama. Analizando dicho porcentaje se puede concluir que la propuesta energética propuesta es viable.  </a:t>
                </a:r>
                <a:endParaRPr lang="es-ES" sz="2600" dirty="0"/>
              </a:p>
              <a:p>
                <a:pPr marL="0" indent="0">
                  <a:buNone/>
                </a:pPr>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308" t="-344" r="-369"/>
                </a:stretch>
              </a:blipFill>
            </p:spPr>
            <p:txBody>
              <a:bodyPr/>
              <a:lstStyle/>
              <a:p>
                <a:r>
                  <a:rPr lang="es-ES">
                    <a:noFill/>
                  </a:rPr>
                  <a:t> </a:t>
                </a:r>
              </a:p>
            </p:txBody>
          </p:sp>
        </mc:Fallback>
      </mc:AlternateContent>
    </p:spTree>
    <p:extLst>
      <p:ext uri="{BB962C8B-B14F-4D97-AF65-F5344CB8AC3E}">
        <p14:creationId xmlns:p14="http://schemas.microsoft.com/office/powerpoint/2010/main" val="2265929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686435"/>
          </a:xfrm>
        </p:spPr>
        <p:txBody>
          <a:bodyPr>
            <a:normAutofit fontScale="90000"/>
          </a:bodyPr>
          <a:lstStyle/>
          <a:p>
            <a:r>
              <a:rPr lang="es-EC" sz="3600" b="1" dirty="0"/>
              <a:t>Costo de implementación y retorno de la inversión</a:t>
            </a:r>
            <a:endParaRPr lang="es-ES"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75302899"/>
              </p:ext>
            </p:extLst>
          </p:nvPr>
        </p:nvGraphicFramePr>
        <p:xfrm>
          <a:off x="2804160" y="1023459"/>
          <a:ext cx="6431280" cy="2405540"/>
        </p:xfrm>
        <a:graphic>
          <a:graphicData uri="http://schemas.openxmlformats.org/drawingml/2006/table">
            <a:tbl>
              <a:tblPr firstRow="1" firstCol="1" bandRow="1">
                <a:tableStyleId>{5C22544A-7EE6-4342-B048-85BDC9FD1C3A}</a:tableStyleId>
              </a:tblPr>
              <a:tblGrid>
                <a:gridCol w="3535217"/>
                <a:gridCol w="2896063"/>
              </a:tblGrid>
              <a:tr h="481108">
                <a:tc>
                  <a:txBody>
                    <a:bodyPr/>
                    <a:lstStyle/>
                    <a:p>
                      <a:pPr algn="just">
                        <a:lnSpc>
                          <a:spcPct val="150000"/>
                        </a:lnSpc>
                        <a:spcAft>
                          <a:spcPts val="0"/>
                        </a:spcAft>
                      </a:pPr>
                      <a:r>
                        <a:rPr lang="es-EC" sz="1800" cap="all">
                          <a:effectLst/>
                        </a:rPr>
                        <a:t>SISTEMA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cap="all">
                          <a:effectLst/>
                        </a:rPr>
                        <a:t>VALOR DÓLARES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108">
                <a:tc>
                  <a:txBody>
                    <a:bodyPr/>
                    <a:lstStyle/>
                    <a:p>
                      <a:pPr indent="21590" algn="just">
                        <a:lnSpc>
                          <a:spcPct val="150000"/>
                        </a:lnSpc>
                        <a:spcAft>
                          <a:spcPts val="0"/>
                        </a:spcAft>
                      </a:pPr>
                      <a:r>
                        <a:rPr lang="es-EC" sz="1800" cap="all">
                          <a:effectLst/>
                        </a:rPr>
                        <a:t>Sistema de iluminación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17000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108">
                <a:tc>
                  <a:txBody>
                    <a:bodyPr/>
                    <a:lstStyle/>
                    <a:p>
                      <a:pPr indent="21590" algn="just">
                        <a:lnSpc>
                          <a:spcPct val="150000"/>
                        </a:lnSpc>
                        <a:spcAft>
                          <a:spcPts val="0"/>
                        </a:spcAft>
                      </a:pPr>
                      <a:r>
                        <a:rPr lang="es-EC" sz="1800" cap="all">
                          <a:effectLst/>
                        </a:rPr>
                        <a:t>Sistema de fuerza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10000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108">
                <a:tc>
                  <a:txBody>
                    <a:bodyPr/>
                    <a:lstStyle/>
                    <a:p>
                      <a:pPr indent="21590" algn="just">
                        <a:lnSpc>
                          <a:spcPct val="150000"/>
                        </a:lnSpc>
                        <a:spcAft>
                          <a:spcPts val="0"/>
                        </a:spcAft>
                      </a:pPr>
                      <a:r>
                        <a:rPr lang="es-EC" sz="1800" cap="all">
                          <a:effectLst/>
                        </a:rPr>
                        <a:t>Sistemas informáticos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a:effectLst/>
                        </a:rPr>
                        <a:t>1000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108">
                <a:tc>
                  <a:txBody>
                    <a:bodyPr/>
                    <a:lstStyle/>
                    <a:p>
                      <a:pPr indent="21590" algn="just">
                        <a:lnSpc>
                          <a:spcPct val="150000"/>
                        </a:lnSpc>
                        <a:spcAft>
                          <a:spcPts val="0"/>
                        </a:spcAft>
                      </a:pPr>
                      <a:r>
                        <a:rPr lang="es-EC" sz="1800" cap="all">
                          <a:effectLst/>
                        </a:rPr>
                        <a:t>TOTAL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800" dirty="0">
                          <a:effectLst/>
                        </a:rPr>
                        <a:t>28000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1082040" y="4099560"/>
            <a:ext cx="9418320" cy="2492990"/>
          </a:xfrm>
          <a:prstGeom prst="rect">
            <a:avLst/>
          </a:prstGeom>
          <a:noFill/>
        </p:spPr>
        <p:txBody>
          <a:bodyPr wrap="square" rtlCol="0">
            <a:spAutoFit/>
          </a:bodyPr>
          <a:lstStyle/>
          <a:p>
            <a:pPr algn="just"/>
            <a:r>
              <a:rPr lang="es-EC" sz="2400" dirty="0"/>
              <a:t>Según los </a:t>
            </a:r>
            <a:r>
              <a:rPr lang="es-EC" sz="2400" dirty="0" smtClean="0"/>
              <a:t>datos se </a:t>
            </a:r>
            <a:r>
              <a:rPr lang="es-EC" sz="2400" dirty="0"/>
              <a:t>indica que se obtendrá un ahorro de 2368 dólares en la facturación mensual, dando un ahorro anual de 28416 dólares</a:t>
            </a:r>
            <a:r>
              <a:rPr lang="es-EC" sz="2400" dirty="0" smtClean="0"/>
              <a:t>.</a:t>
            </a:r>
          </a:p>
          <a:p>
            <a:pPr algn="just"/>
            <a:r>
              <a:rPr lang="es-EC" sz="2400" dirty="0"/>
              <a:t>Obtenido estos datos se puede concluir que la recuperación del capital invertido en la Propuesta Energética se recupera al cabo de un año, evidenciando así que la propuesta es viable económicamente.</a:t>
            </a:r>
            <a:endParaRPr lang="es-ES" sz="2400" dirty="0"/>
          </a:p>
          <a:p>
            <a:endParaRPr lang="es-ES" dirty="0"/>
          </a:p>
          <a:p>
            <a:endParaRPr lang="es-ES" dirty="0"/>
          </a:p>
        </p:txBody>
      </p:sp>
    </p:spTree>
    <p:extLst>
      <p:ext uri="{BB962C8B-B14F-4D97-AF65-F5344CB8AC3E}">
        <p14:creationId xmlns:p14="http://schemas.microsoft.com/office/powerpoint/2010/main" val="3127316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40715"/>
          </a:xfrm>
        </p:spPr>
        <p:txBody>
          <a:bodyPr/>
          <a:lstStyle/>
          <a:p>
            <a:pPr lvl="1" algn="l" rtl="0">
              <a:lnSpc>
                <a:spcPct val="90000"/>
              </a:lnSpc>
              <a:spcBef>
                <a:spcPct val="0"/>
              </a:spcBef>
            </a:pPr>
            <a:r>
              <a:rPr lang="es-ES" b="1" dirty="0"/>
              <a:t>Conclusiones</a:t>
            </a:r>
            <a:r>
              <a:rPr lang="es-ES" sz="1600" b="1" dirty="0"/>
              <a:t/>
            </a:r>
            <a:br>
              <a:rPr lang="es-ES" sz="1600" b="1" dirty="0"/>
            </a:br>
            <a:endParaRPr lang="es-ES" dirty="0"/>
          </a:p>
        </p:txBody>
      </p:sp>
      <p:sp>
        <p:nvSpPr>
          <p:cNvPr id="3" name="Marcador de contenido 2"/>
          <p:cNvSpPr>
            <a:spLocks noGrp="1"/>
          </p:cNvSpPr>
          <p:nvPr>
            <p:ph idx="1"/>
          </p:nvPr>
        </p:nvSpPr>
        <p:spPr>
          <a:xfrm>
            <a:off x="838200" y="853440"/>
            <a:ext cx="10515600" cy="5323523"/>
          </a:xfrm>
        </p:spPr>
        <p:txBody>
          <a:bodyPr>
            <a:noAutofit/>
          </a:bodyPr>
          <a:lstStyle/>
          <a:p>
            <a:pPr algn="just"/>
            <a:r>
              <a:rPr lang="es-ES" sz="2000" dirty="0" smtClean="0"/>
              <a:t>La </a:t>
            </a:r>
            <a:r>
              <a:rPr lang="es-ES" sz="2000" dirty="0"/>
              <a:t>propuesta de Eficiencia Energética en el Hospital San Vicente de Paul es viable ya que se puede lograr disminuir alrededor de un 1</a:t>
            </a:r>
            <a:r>
              <a:rPr lang="es-ES" sz="2000" dirty="0" smtClean="0"/>
              <a:t>5</a:t>
            </a:r>
            <a:r>
              <a:rPr lang="es-ES" sz="2000" dirty="0"/>
              <a:t>% de consumo de energía eléctrica.  </a:t>
            </a:r>
          </a:p>
          <a:p>
            <a:pPr algn="just"/>
            <a:r>
              <a:rPr lang="es-ES" sz="2000" dirty="0"/>
              <a:t>Los índices energéticos del Hospital, en las condiciones actuales y con la simulación de la propuesta se logró disminuir un 25% de energía por cama, obteniendo otro parámetro que indica que la investigación el viables y aplicable</a:t>
            </a:r>
            <a:r>
              <a:rPr lang="es-ES" sz="2000" dirty="0" smtClean="0"/>
              <a:t>.</a:t>
            </a:r>
            <a:endParaRPr lang="es-ES" sz="2000" dirty="0"/>
          </a:p>
          <a:p>
            <a:pPr algn="just"/>
            <a:r>
              <a:rPr lang="es-ES" sz="2000" dirty="0"/>
              <a:t>En la investigación del sistema eléctrico del Hospital san Vicente de Paul se pudo determinar que el subsistema que más energía consume es el de iluminación, con la propuesta energética que consiste en el cambio de la luminaria convencional a la luminaria electrónica se disminuirá notablemente los consumos de energía. </a:t>
            </a:r>
          </a:p>
          <a:p>
            <a:pPr algn="just"/>
            <a:r>
              <a:rPr lang="es-ES" sz="2000" dirty="0"/>
              <a:t>En nuestro país se puede notar la repercusión de la diversidad de los hospitales lo que conlleva a una dificultad de comparaciones en el consumo energético. De igual manera imposibilita determinar un valor característico del consumo de energía para los Hospitales del país. </a:t>
            </a:r>
          </a:p>
          <a:p>
            <a:pPr algn="just"/>
            <a:r>
              <a:rPr lang="es-ES" sz="2000" dirty="0"/>
              <a:t>La propuesta energética propuesta puede ser implementada en toda la red de Hospitales públicos del país, el resultado estará condicionado por parámetros propios de cada Hospital, los mismos que serán los causantes de las variaciones del consumo de energía. </a:t>
            </a:r>
          </a:p>
        </p:txBody>
      </p:sp>
    </p:spTree>
    <p:extLst>
      <p:ext uri="{BB962C8B-B14F-4D97-AF65-F5344CB8AC3E}">
        <p14:creationId xmlns:p14="http://schemas.microsoft.com/office/powerpoint/2010/main" val="3324305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320" y="365125"/>
            <a:ext cx="10515600" cy="488315"/>
          </a:xfrm>
        </p:spPr>
        <p:txBody>
          <a:bodyPr>
            <a:normAutofit fontScale="90000"/>
          </a:bodyPr>
          <a:lstStyle/>
          <a:p>
            <a:pPr lvl="1" algn="l" rtl="0">
              <a:lnSpc>
                <a:spcPct val="90000"/>
              </a:lnSpc>
              <a:spcBef>
                <a:spcPct val="0"/>
              </a:spcBef>
            </a:pPr>
            <a:r>
              <a:rPr lang="es-ES" sz="2700" b="1" dirty="0"/>
              <a:t>Recomendaciones</a:t>
            </a:r>
            <a:r>
              <a:rPr lang="es-ES" sz="1600" b="1" dirty="0"/>
              <a:t/>
            </a:r>
            <a:br>
              <a:rPr lang="es-ES" sz="1600" b="1" dirty="0"/>
            </a:br>
            <a:endParaRPr lang="es-ES" dirty="0"/>
          </a:p>
        </p:txBody>
      </p:sp>
      <p:sp>
        <p:nvSpPr>
          <p:cNvPr id="3" name="Marcador de contenido 2"/>
          <p:cNvSpPr>
            <a:spLocks noGrp="1"/>
          </p:cNvSpPr>
          <p:nvPr>
            <p:ph idx="1"/>
          </p:nvPr>
        </p:nvSpPr>
        <p:spPr>
          <a:xfrm>
            <a:off x="838200" y="853440"/>
            <a:ext cx="10515600" cy="5323523"/>
          </a:xfrm>
        </p:spPr>
        <p:txBody>
          <a:bodyPr>
            <a:normAutofit/>
          </a:bodyPr>
          <a:lstStyle/>
          <a:p>
            <a:pPr algn="just"/>
            <a:r>
              <a:rPr lang="es-ES" dirty="0"/>
              <a:t>Realizar un compendio de todas las investigaciones de Eficiencia Energética realizadas en los Hospitales, para poder obtener parámetros de comparación con hospitales de las mismas características</a:t>
            </a:r>
            <a:r>
              <a:rPr lang="es-ES" dirty="0" smtClean="0"/>
              <a:t>.</a:t>
            </a:r>
            <a:endParaRPr lang="es-ES" dirty="0"/>
          </a:p>
          <a:p>
            <a:pPr algn="just"/>
            <a:r>
              <a:rPr lang="es-ES" dirty="0"/>
              <a:t>Realizar investigaciones de la misma índole en clínicas privadas para obtener índices energéticos y obtener las diferencias con los hospitales del sector público</a:t>
            </a:r>
            <a:r>
              <a:rPr lang="es-ES" dirty="0" smtClean="0"/>
              <a:t>.</a:t>
            </a:r>
            <a:endParaRPr lang="es-ES" dirty="0"/>
          </a:p>
          <a:p>
            <a:pPr algn="just"/>
            <a:r>
              <a:rPr lang="es-ES" dirty="0"/>
              <a:t>Implementar un proyecto de Gestión Hospitalaria en el Hospital San Vicente de Paul para poder optimizar la propuesta energética planteada. </a:t>
            </a:r>
          </a:p>
          <a:p>
            <a:pPr algn="just"/>
            <a:r>
              <a:rPr lang="es-ES" dirty="0"/>
              <a:t>Capacitar a los trabajadores del Hospital en el buen manejo del recurso energético, ya que este parámetro incide en la disminución de energía. </a:t>
            </a:r>
          </a:p>
          <a:p>
            <a:endParaRPr lang="es-ES" dirty="0"/>
          </a:p>
        </p:txBody>
      </p:sp>
    </p:spTree>
    <p:extLst>
      <p:ext uri="{BB962C8B-B14F-4D97-AF65-F5344CB8AC3E}">
        <p14:creationId xmlns:p14="http://schemas.microsoft.com/office/powerpoint/2010/main" val="2747539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49680" y="1493520"/>
            <a:ext cx="10561320" cy="3154710"/>
          </a:xfrm>
          <a:prstGeom prst="rect">
            <a:avLst/>
          </a:prstGeom>
          <a:noFill/>
        </p:spPr>
        <p:txBody>
          <a:bodyPr wrap="square" lIns="91440" tIns="45720" rIns="91440" bIns="45720">
            <a:spAutoFit/>
          </a:bodyPr>
          <a:lstStyle/>
          <a:p>
            <a:pPr algn="ctr"/>
            <a:r>
              <a:rPr lang="es-ES" sz="199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GRACIAS </a:t>
            </a:r>
            <a:endParaRPr lang="es-ES" sz="199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25715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07719603"/>
              </p:ext>
            </p:extLst>
          </p:nvPr>
        </p:nvGraphicFramePr>
        <p:xfrm>
          <a:off x="4076698" y="655094"/>
          <a:ext cx="7277101" cy="552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402006" y="955343"/>
            <a:ext cx="861774" cy="4913194"/>
          </a:xfrm>
          <a:prstGeom prst="rect">
            <a:avLst/>
          </a:prstGeom>
        </p:spPr>
        <p:style>
          <a:lnRef idx="1">
            <a:schemeClr val="accent6"/>
          </a:lnRef>
          <a:fillRef idx="2">
            <a:schemeClr val="accent6"/>
          </a:fillRef>
          <a:effectRef idx="1">
            <a:schemeClr val="accent6"/>
          </a:effectRef>
          <a:fontRef idx="minor">
            <a:schemeClr val="dk1"/>
          </a:fontRef>
        </p:style>
        <p:txBody>
          <a:bodyPr vert="vert270" wrap="square" rtlCol="0">
            <a:spAutoFit/>
          </a:bodyPr>
          <a:lstStyle/>
          <a:p>
            <a:pPr algn="ctr"/>
            <a:r>
              <a:rPr lang="es-ES" sz="4400" dirty="0"/>
              <a:t>Eficiencia Energética</a:t>
            </a:r>
          </a:p>
        </p:txBody>
      </p:sp>
    </p:spTree>
    <p:extLst>
      <p:ext uri="{BB962C8B-B14F-4D97-AF65-F5344CB8AC3E}">
        <p14:creationId xmlns:p14="http://schemas.microsoft.com/office/powerpoint/2010/main" val="360737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8680" y="0"/>
            <a:ext cx="10515600" cy="1325563"/>
          </a:xfrm>
        </p:spPr>
        <p:txBody>
          <a:bodyPr/>
          <a:lstStyle/>
          <a:p>
            <a:pPr algn="ctr"/>
            <a:r>
              <a:rPr lang="es-ES" dirty="0" smtClean="0"/>
              <a:t>Hospital San Vicente de Paul </a:t>
            </a:r>
            <a:endParaRPr lang="es-ES" dirty="0"/>
          </a:p>
        </p:txBody>
      </p:sp>
      <p:pic>
        <p:nvPicPr>
          <p:cNvPr id="4" name="Marcador de contenido 3"/>
          <p:cNvPicPr>
            <a:picLocks noGrp="1" noChangeAspect="1"/>
          </p:cNvPicPr>
          <p:nvPr>
            <p:ph idx="1"/>
          </p:nvPr>
        </p:nvPicPr>
        <p:blipFill>
          <a:blip r:embed="rId3"/>
          <a:stretch>
            <a:fillRect/>
          </a:stretch>
        </p:blipFill>
        <p:spPr>
          <a:xfrm>
            <a:off x="7056120" y="1462088"/>
            <a:ext cx="4876800" cy="5029200"/>
          </a:xfrm>
          <a:prstGeom prst="rect">
            <a:avLst/>
          </a:prstGeom>
        </p:spPr>
      </p:pic>
      <p:sp>
        <p:nvSpPr>
          <p:cNvPr id="5" name="CuadroTexto 4"/>
          <p:cNvSpPr txBox="1"/>
          <p:nvPr/>
        </p:nvSpPr>
        <p:spPr>
          <a:xfrm>
            <a:off x="259080" y="1309688"/>
            <a:ext cx="6416040" cy="4524315"/>
          </a:xfrm>
          <a:prstGeom prst="rect">
            <a:avLst/>
          </a:prstGeom>
          <a:noFill/>
        </p:spPr>
        <p:txBody>
          <a:bodyPr wrap="square" rtlCol="0">
            <a:spAutoFit/>
          </a:bodyPr>
          <a:lstStyle/>
          <a:p>
            <a:pPr algn="just"/>
            <a:r>
              <a:rPr lang="es-EC" dirty="0" smtClean="0"/>
              <a:t> Sus inicios se da en </a:t>
            </a:r>
            <a:r>
              <a:rPr lang="es-EC" dirty="0"/>
              <a:t>el año 1979, </a:t>
            </a:r>
            <a:r>
              <a:rPr lang="es-EC" dirty="0" smtClean="0"/>
              <a:t>cuando se </a:t>
            </a:r>
            <a:r>
              <a:rPr lang="es-EC" dirty="0"/>
              <a:t>comienza a conversar del nuevo edificio del </a:t>
            </a:r>
            <a:r>
              <a:rPr lang="es-EC" dirty="0" smtClean="0"/>
              <a:t>Hospital. </a:t>
            </a:r>
          </a:p>
          <a:p>
            <a:pPr algn="just"/>
            <a:r>
              <a:rPr lang="es-EC" dirty="0"/>
              <a:t>S</a:t>
            </a:r>
            <a:r>
              <a:rPr lang="es-EC" dirty="0" smtClean="0"/>
              <a:t>e </a:t>
            </a:r>
            <a:r>
              <a:rPr lang="es-EC" dirty="0"/>
              <a:t>coloca la primera piedra el 23 de enero de 1981, después de 10 años de </a:t>
            </a:r>
            <a:r>
              <a:rPr lang="es-EC" dirty="0" smtClean="0"/>
              <a:t> trabajo se concluye la obra:  </a:t>
            </a:r>
            <a:r>
              <a:rPr lang="es-EC" dirty="0"/>
              <a:t>el 23 de abril de </a:t>
            </a:r>
            <a:r>
              <a:rPr lang="es-EC" dirty="0" smtClean="0"/>
              <a:t>1991.</a:t>
            </a:r>
          </a:p>
          <a:p>
            <a:pPr algn="just"/>
            <a:r>
              <a:rPr lang="es-ES" dirty="0"/>
              <a:t>El Hospital San Vicente de </a:t>
            </a:r>
            <a:r>
              <a:rPr lang="es-ES" dirty="0" smtClean="0"/>
              <a:t>Paul </a:t>
            </a:r>
            <a:r>
              <a:rPr lang="es-ES" dirty="0"/>
              <a:t>pertenece al Sistema Nacional de Servicios de Salud del Ministerio de Salud </a:t>
            </a:r>
            <a:r>
              <a:rPr lang="es-ES" dirty="0" smtClean="0"/>
              <a:t>Pública. Cuenta </a:t>
            </a:r>
            <a:r>
              <a:rPr lang="es-ES" dirty="0"/>
              <a:t>con los servicios y áreas de una casa de salud moderna que tiene funciones de primer nivel como es la atención materno infantil gratuita, atención primaria en salud, actividades de segundo nivel con atención en  las especialidades básicas: Pediatría, Medicina Interna, Gineceo-obstetricia, </a:t>
            </a:r>
            <a:r>
              <a:rPr lang="es-ES" dirty="0" smtClean="0"/>
              <a:t>Traumatología-Ortopedia.</a:t>
            </a:r>
          </a:p>
          <a:p>
            <a:pPr algn="just"/>
            <a:r>
              <a:rPr lang="es-ES" dirty="0" smtClean="0"/>
              <a:t>Este </a:t>
            </a:r>
            <a:r>
              <a:rPr lang="es-ES" dirty="0"/>
              <a:t>es un hospital provincial catalogado como tipo II que funciona como hospital regional de la zona Norte del país; su área de influencia va desde el Norte de Pichincha, Imbabura, Carchi, Esmeraldas, Sucumbíos y sur de Colombia. </a:t>
            </a:r>
          </a:p>
          <a:p>
            <a:pPr algn="just"/>
            <a:r>
              <a:rPr lang="es-ES" dirty="0"/>
              <a:t>La capacidad instalada es de </a:t>
            </a:r>
            <a:r>
              <a:rPr lang="es-ES" dirty="0" smtClean="0"/>
              <a:t>220.</a:t>
            </a:r>
            <a:endParaRPr lang="es-ES" dirty="0"/>
          </a:p>
        </p:txBody>
      </p:sp>
    </p:spTree>
    <p:extLst>
      <p:ext uri="{BB962C8B-B14F-4D97-AF65-F5344CB8AC3E}">
        <p14:creationId xmlns:p14="http://schemas.microsoft.com/office/powerpoint/2010/main" val="70897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Situación energética del Hospital San Vicente de Paul.</a:t>
            </a:r>
            <a:endParaRPr lang="es-ES" dirty="0"/>
          </a:p>
        </p:txBody>
      </p:sp>
      <p:sp>
        <p:nvSpPr>
          <p:cNvPr id="3" name="Marcador de contenido 2"/>
          <p:cNvSpPr>
            <a:spLocks noGrp="1"/>
          </p:cNvSpPr>
          <p:nvPr>
            <p:ph idx="1"/>
          </p:nvPr>
        </p:nvSpPr>
        <p:spPr/>
        <p:txBody>
          <a:bodyPr>
            <a:normAutofit fontScale="85000" lnSpcReduction="10000"/>
          </a:bodyPr>
          <a:lstStyle/>
          <a:p>
            <a:pPr marL="0" indent="0">
              <a:buNone/>
            </a:pPr>
            <a:r>
              <a:rPr lang="es-ES" dirty="0"/>
              <a:t>La eficiencia energética en un hospital está enfocado en </a:t>
            </a:r>
            <a:r>
              <a:rPr lang="es-ES" dirty="0" smtClean="0"/>
              <a:t>tres puntos </a:t>
            </a:r>
            <a:r>
              <a:rPr lang="es-ES" dirty="0"/>
              <a:t>importantes</a:t>
            </a:r>
            <a:r>
              <a:rPr lang="es-ES" dirty="0" smtClean="0"/>
              <a:t>:</a:t>
            </a:r>
          </a:p>
          <a:p>
            <a:r>
              <a:rPr lang="es-ES" dirty="0" smtClean="0"/>
              <a:t>Arquitectura.</a:t>
            </a:r>
          </a:p>
          <a:p>
            <a:r>
              <a:rPr lang="es-ES" dirty="0" smtClean="0"/>
              <a:t>Gestión Hospitalaria.</a:t>
            </a:r>
          </a:p>
          <a:p>
            <a:r>
              <a:rPr lang="es-ES" dirty="0" smtClean="0"/>
              <a:t>Gestión Energética.</a:t>
            </a:r>
          </a:p>
          <a:p>
            <a:pPr marL="0" indent="0">
              <a:buNone/>
            </a:pPr>
            <a:r>
              <a:rPr lang="es-ES" dirty="0"/>
              <a:t>Al realizar un análisis de eficiencia energética en el hospital San Vicente de Paúl, se necesita comparar los índices de consumo energético con hospitales de las mismas características. Lamentablemente no se puede realizar dicha comparación con hospitales del país ya que no se cuenta con estudios relacionados a eficiencia energética en hospitales.</a:t>
            </a:r>
          </a:p>
          <a:p>
            <a:pPr marL="0" indent="0">
              <a:buNone/>
            </a:pPr>
            <a:endParaRPr lang="es-ES" dirty="0"/>
          </a:p>
        </p:txBody>
      </p:sp>
    </p:spTree>
    <p:extLst>
      <p:ext uri="{BB962C8B-B14F-4D97-AF65-F5344CB8AC3E}">
        <p14:creationId xmlns:p14="http://schemas.microsoft.com/office/powerpoint/2010/main" val="3632887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algn="ctr"/>
            <a:r>
              <a:rPr lang="es-ES" dirty="0" smtClean="0"/>
              <a:t>Determinación de la matriz energética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93747506"/>
              </p:ext>
            </p:extLst>
          </p:nvPr>
        </p:nvGraphicFramePr>
        <p:xfrm>
          <a:off x="2735580" y="1203008"/>
          <a:ext cx="6720840" cy="1660630"/>
        </p:xfrm>
        <a:graphic>
          <a:graphicData uri="http://schemas.openxmlformats.org/drawingml/2006/table">
            <a:tbl>
              <a:tblPr firstRow="1" firstCol="1" bandRow="1">
                <a:tableStyleId>{5C22544A-7EE6-4342-B048-85BDC9FD1C3A}</a:tableStyleId>
              </a:tblPr>
              <a:tblGrid>
                <a:gridCol w="2235718"/>
                <a:gridCol w="2242561"/>
                <a:gridCol w="2242561"/>
              </a:tblGrid>
              <a:tr h="418835">
                <a:tc>
                  <a:txBody>
                    <a:bodyPr/>
                    <a:lstStyle/>
                    <a:p>
                      <a:pPr algn="ctr">
                        <a:lnSpc>
                          <a:spcPct val="150000"/>
                        </a:lnSpc>
                        <a:spcAft>
                          <a:spcPts val="0"/>
                        </a:spcAft>
                      </a:pPr>
                      <a:r>
                        <a:rPr lang="es-ES" sz="1800" cap="all" dirty="0">
                          <a:effectLst/>
                        </a:rPr>
                        <a:t>ENERGÍA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800" cap="all">
                          <a:effectLst/>
                        </a:rPr>
                        <a:t>CONSUMO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800" cap="all">
                          <a:effectLst/>
                        </a:rPr>
                        <a:t>CONSUMO TOTAL (GJ)</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8835">
                <a:tc>
                  <a:txBody>
                    <a:bodyPr/>
                    <a:lstStyle/>
                    <a:p>
                      <a:pPr algn="just">
                        <a:lnSpc>
                          <a:spcPct val="150000"/>
                        </a:lnSpc>
                        <a:spcAft>
                          <a:spcPts val="0"/>
                        </a:spcAft>
                      </a:pPr>
                      <a:r>
                        <a:rPr lang="es-ES" sz="1800">
                          <a:effectLst/>
                        </a:rPr>
                        <a:t>Energía eléctrica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smtClean="0">
                          <a:effectLst/>
                        </a:rPr>
                        <a:t>878280 </a:t>
                      </a:r>
                      <a:r>
                        <a:rPr lang="es-ES" sz="1800" dirty="0" err="1" smtClean="0">
                          <a:effectLst/>
                        </a:rPr>
                        <a:t>KWh</a:t>
                      </a:r>
                      <a:r>
                        <a:rPr lang="es-ES" sz="1800" dirty="0" smtClean="0">
                          <a:effectLst/>
                        </a:rPr>
                        <a:t>/año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smtClean="0">
                          <a:effectLst/>
                        </a:rPr>
                        <a:t>37944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8835">
                <a:tc>
                  <a:txBody>
                    <a:bodyPr/>
                    <a:lstStyle/>
                    <a:p>
                      <a:pPr algn="just">
                        <a:lnSpc>
                          <a:spcPct val="150000"/>
                        </a:lnSpc>
                        <a:spcAft>
                          <a:spcPts val="0"/>
                        </a:spcAft>
                      </a:pPr>
                      <a:r>
                        <a:rPr lang="es-ES" sz="1800">
                          <a:effectLst/>
                        </a:rPr>
                        <a:t>Diesel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smtClean="0">
                          <a:effectLst/>
                        </a:rPr>
                        <a:t>72000 galones/año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smtClean="0">
                          <a:effectLst/>
                          <a:latin typeface="+mn-lt"/>
                          <a:ea typeface="+mn-ea"/>
                          <a:cs typeface="+mn-cs"/>
                        </a:rPr>
                        <a:t>117288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Gráfico 8"/>
          <p:cNvGraphicFramePr/>
          <p:nvPr>
            <p:extLst>
              <p:ext uri="{D42A27DB-BD31-4B8C-83A1-F6EECF244321}">
                <p14:modId xmlns:p14="http://schemas.microsoft.com/office/powerpoint/2010/main" val="3467350411"/>
              </p:ext>
            </p:extLst>
          </p:nvPr>
        </p:nvGraphicFramePr>
        <p:xfrm>
          <a:off x="2910840" y="2560320"/>
          <a:ext cx="6614160" cy="3901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8414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79755"/>
          </a:xfrm>
        </p:spPr>
        <p:txBody>
          <a:bodyPr>
            <a:noAutofit/>
          </a:bodyPr>
          <a:lstStyle/>
          <a:p>
            <a:r>
              <a:rPr lang="es-ES" sz="3600" dirty="0" smtClean="0"/>
              <a:t>Análisis  económico de los recursos energéticos.</a:t>
            </a:r>
            <a:endParaRPr lang="es-ES" sz="36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81462310"/>
              </p:ext>
            </p:extLst>
          </p:nvPr>
        </p:nvGraphicFramePr>
        <p:xfrm>
          <a:off x="3305175" y="944880"/>
          <a:ext cx="6402704" cy="1670790"/>
        </p:xfrm>
        <a:graphic>
          <a:graphicData uri="http://schemas.openxmlformats.org/drawingml/2006/table">
            <a:tbl>
              <a:tblPr firstRow="1" firstCol="1" bandRow="1">
                <a:tableStyleId>{5C22544A-7EE6-4342-B048-85BDC9FD1C3A}</a:tableStyleId>
              </a:tblPr>
              <a:tblGrid>
                <a:gridCol w="2129888"/>
                <a:gridCol w="2136408"/>
                <a:gridCol w="2136408"/>
              </a:tblGrid>
              <a:tr h="423915">
                <a:tc>
                  <a:txBody>
                    <a:bodyPr/>
                    <a:lstStyle/>
                    <a:p>
                      <a:pPr algn="ctr">
                        <a:lnSpc>
                          <a:spcPct val="150000"/>
                        </a:lnSpc>
                        <a:spcAft>
                          <a:spcPts val="0"/>
                        </a:spcAft>
                      </a:pPr>
                      <a:r>
                        <a:rPr lang="es-ES" sz="1800" cap="all" dirty="0">
                          <a:effectLst/>
                        </a:rPr>
                        <a:t>ENERGÍA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800" cap="all">
                          <a:effectLst/>
                        </a:rPr>
                        <a:t>CONSUMO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800" cap="all" dirty="0">
                          <a:effectLst/>
                        </a:rPr>
                        <a:t>CONSUMO TOTAL (USD)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915">
                <a:tc>
                  <a:txBody>
                    <a:bodyPr/>
                    <a:lstStyle/>
                    <a:p>
                      <a:pPr algn="just">
                        <a:lnSpc>
                          <a:spcPct val="150000"/>
                        </a:lnSpc>
                        <a:spcAft>
                          <a:spcPts val="0"/>
                        </a:spcAft>
                      </a:pPr>
                      <a:r>
                        <a:rPr lang="es-ES" sz="1800">
                          <a:effectLst/>
                        </a:rPr>
                        <a:t>Energía eléctrica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878280 KWh/año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67346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915">
                <a:tc>
                  <a:txBody>
                    <a:bodyPr/>
                    <a:lstStyle/>
                    <a:p>
                      <a:pPr algn="just">
                        <a:lnSpc>
                          <a:spcPct val="150000"/>
                        </a:lnSpc>
                        <a:spcAft>
                          <a:spcPts val="0"/>
                        </a:spcAft>
                      </a:pPr>
                      <a:r>
                        <a:rPr lang="es-ES" sz="1800">
                          <a:effectLst/>
                        </a:rPr>
                        <a:t>Diesel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rPr>
                        <a:t>72000 galones/año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a:effectLst/>
                        </a:rPr>
                        <a:t>66146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7" name="Gráfico 16"/>
          <p:cNvGraphicFramePr/>
          <p:nvPr>
            <p:extLst>
              <p:ext uri="{D42A27DB-BD31-4B8C-83A1-F6EECF244321}">
                <p14:modId xmlns:p14="http://schemas.microsoft.com/office/powerpoint/2010/main" val="362771933"/>
              </p:ext>
            </p:extLst>
          </p:nvPr>
        </p:nvGraphicFramePr>
        <p:xfrm>
          <a:off x="2717800" y="2898987"/>
          <a:ext cx="6715760" cy="37913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290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25475"/>
          </a:xfrm>
        </p:spPr>
        <p:txBody>
          <a:bodyPr>
            <a:normAutofit fontScale="90000"/>
          </a:bodyPr>
          <a:lstStyle/>
          <a:p>
            <a:r>
              <a:rPr lang="es-ES" sz="3600" dirty="0" smtClean="0"/>
              <a:t>Sistema eléctrico del Hospital San Vicente de Paul</a:t>
            </a:r>
            <a:endParaRPr lang="es-ES" sz="3600" dirty="0"/>
          </a:p>
        </p:txBody>
      </p:sp>
      <p:sp>
        <p:nvSpPr>
          <p:cNvPr id="3" name="Marcador de contenido 2"/>
          <p:cNvSpPr>
            <a:spLocks noGrp="1"/>
          </p:cNvSpPr>
          <p:nvPr>
            <p:ph idx="1"/>
          </p:nvPr>
        </p:nvSpPr>
        <p:spPr>
          <a:xfrm>
            <a:off x="838200" y="1143000"/>
            <a:ext cx="10515600" cy="5033963"/>
          </a:xfrm>
        </p:spPr>
        <p:txBody>
          <a:bodyPr/>
          <a:lstStyle/>
          <a:p>
            <a:pPr marL="0" indent="0">
              <a:buNone/>
            </a:pPr>
            <a:r>
              <a:rPr lang="es-ES" dirty="0" smtClean="0"/>
              <a:t>En el Hospital se cuenta con dos medidores de energía eléctrica, dando los consumos mensuales para poder obtener los índices actuales de consumo energético. </a:t>
            </a:r>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Obteniendo un consumo promedio de 865152 </a:t>
            </a:r>
            <a:r>
              <a:rPr lang="es-ES" dirty="0" err="1" smtClean="0"/>
              <a:t>KWh</a:t>
            </a:r>
            <a:r>
              <a:rPr lang="es-ES" dirty="0" smtClean="0"/>
              <a:t>/año </a:t>
            </a:r>
          </a:p>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522623062"/>
              </p:ext>
            </p:extLst>
          </p:nvPr>
        </p:nvGraphicFramePr>
        <p:xfrm>
          <a:off x="3459480" y="3032759"/>
          <a:ext cx="5318759" cy="1402080"/>
        </p:xfrm>
        <a:graphic>
          <a:graphicData uri="http://schemas.openxmlformats.org/drawingml/2006/table">
            <a:tbl>
              <a:tblPr firstRow="1" firstCol="1" bandRow="1">
                <a:tableStyleId>{5C22544A-7EE6-4342-B048-85BDC9FD1C3A}</a:tableStyleId>
              </a:tblPr>
              <a:tblGrid>
                <a:gridCol w="1643947"/>
                <a:gridCol w="1967922"/>
                <a:gridCol w="1706890"/>
              </a:tblGrid>
              <a:tr h="467360">
                <a:tc>
                  <a:txBody>
                    <a:bodyPr/>
                    <a:lstStyle/>
                    <a:p>
                      <a:pPr indent="21590" algn="just">
                        <a:lnSpc>
                          <a:spcPct val="150000"/>
                        </a:lnSpc>
                        <a:spcAft>
                          <a:spcPts val="1000"/>
                        </a:spcAft>
                      </a:pPr>
                      <a:r>
                        <a:rPr lang="es-EC" sz="1800" cap="all" dirty="0">
                          <a:effectLst/>
                        </a:rPr>
                        <a:t>MEDIDOR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1000"/>
                        </a:spcAft>
                      </a:pPr>
                      <a:r>
                        <a:rPr lang="es-EC" sz="1800" cap="all" dirty="0">
                          <a:effectLst/>
                        </a:rPr>
                        <a:t>PROMEDIO 2013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1000"/>
                        </a:spcAft>
                      </a:pPr>
                      <a:r>
                        <a:rPr lang="es-EC" sz="1800" cap="all">
                          <a:effectLst/>
                        </a:rPr>
                        <a:t>ÁREA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7360">
                <a:tc>
                  <a:txBody>
                    <a:bodyPr/>
                    <a:lstStyle/>
                    <a:p>
                      <a:pPr indent="21590" algn="just">
                        <a:lnSpc>
                          <a:spcPct val="150000"/>
                        </a:lnSpc>
                        <a:spcAft>
                          <a:spcPts val="1000"/>
                        </a:spcAft>
                      </a:pPr>
                      <a:r>
                        <a:rPr lang="es-EC" sz="1800" cap="all">
                          <a:effectLst/>
                        </a:rPr>
                        <a:t>85999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1000"/>
                        </a:spcAft>
                      </a:pPr>
                      <a:r>
                        <a:rPr lang="es-EC" sz="1800">
                          <a:effectLst/>
                        </a:rPr>
                        <a:t>70000 KWh</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1000"/>
                        </a:spcAft>
                      </a:pPr>
                      <a:r>
                        <a:rPr lang="es-EC" sz="1800">
                          <a:effectLst/>
                        </a:rPr>
                        <a:t>General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7360">
                <a:tc>
                  <a:txBody>
                    <a:bodyPr/>
                    <a:lstStyle/>
                    <a:p>
                      <a:pPr indent="21590" algn="just">
                        <a:lnSpc>
                          <a:spcPct val="150000"/>
                        </a:lnSpc>
                        <a:spcAft>
                          <a:spcPts val="1000"/>
                        </a:spcAft>
                      </a:pPr>
                      <a:r>
                        <a:rPr lang="es-EC" sz="1800" cap="all">
                          <a:effectLst/>
                        </a:rPr>
                        <a:t>3115461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1000"/>
                        </a:spcAft>
                      </a:pPr>
                      <a:r>
                        <a:rPr lang="es-EC" sz="1800">
                          <a:effectLst/>
                        </a:rPr>
                        <a:t>2096 KWh</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1000"/>
                        </a:spcAft>
                      </a:pPr>
                      <a:r>
                        <a:rPr lang="es-EC" sz="1800" dirty="0">
                          <a:effectLst/>
                        </a:rPr>
                        <a:t>Tomógrafo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8890533"/>
              </p:ext>
            </p:extLst>
          </p:nvPr>
        </p:nvGraphicFramePr>
        <p:xfrm>
          <a:off x="5074920" y="4450080"/>
          <a:ext cx="2026920" cy="411480"/>
        </p:xfrm>
        <a:graphic>
          <a:graphicData uri="http://schemas.openxmlformats.org/drawingml/2006/table">
            <a:tbl>
              <a:tblPr/>
              <a:tblGrid>
                <a:gridCol w="2026920"/>
              </a:tblGrid>
              <a:tr h="411480">
                <a:tc>
                  <a:txBody>
                    <a:bodyPr/>
                    <a:lstStyle/>
                    <a:p>
                      <a:r>
                        <a:rPr lang="es-ES" dirty="0" smtClean="0"/>
                        <a:t>72096 </a:t>
                      </a:r>
                      <a:r>
                        <a:rPr lang="es-ES" dirty="0" err="1" smtClean="0"/>
                        <a:t>KWh</a:t>
                      </a:r>
                      <a:r>
                        <a:rPr lang="es-ES" dirty="0" smtClean="0"/>
                        <a:t>/mes</a:t>
                      </a:r>
                      <a:endParaRPr lang="es-E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298482402"/>
              </p:ext>
            </p:extLst>
          </p:nvPr>
        </p:nvGraphicFramePr>
        <p:xfrm>
          <a:off x="3474720" y="4434840"/>
          <a:ext cx="1600200" cy="441960"/>
        </p:xfrm>
        <a:graphic>
          <a:graphicData uri="http://schemas.openxmlformats.org/drawingml/2006/table">
            <a:tbl>
              <a:tblPr/>
              <a:tblGrid>
                <a:gridCol w="1600200"/>
              </a:tblGrid>
              <a:tr h="441960">
                <a:tc>
                  <a:txBody>
                    <a:bodyPr/>
                    <a:lstStyle/>
                    <a:p>
                      <a:r>
                        <a:rPr lang="es-ES" dirty="0" smtClean="0"/>
                        <a:t>TOTAL</a:t>
                      </a:r>
                      <a:endParaRPr lang="es-E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0429968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1747</TotalTime>
  <Words>2708</Words>
  <Application>Microsoft Office PowerPoint</Application>
  <PresentationFormat>Panorámica</PresentationFormat>
  <Paragraphs>713</Paragraphs>
  <Slides>35</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Cambria Math</vt:lpstr>
      <vt:lpstr>Times New Roman</vt:lpstr>
      <vt:lpstr>Trebuchet MS</vt:lpstr>
      <vt:lpstr>Tw Cen MT</vt:lpstr>
      <vt:lpstr>Wingdings</vt:lpstr>
      <vt:lpstr>Circuito</vt:lpstr>
      <vt:lpstr>Presentación de PowerPoint</vt:lpstr>
      <vt:lpstr>Definición del problema. </vt:lpstr>
      <vt:lpstr>OBJETIVOS DEL PROYECTO</vt:lpstr>
      <vt:lpstr>Presentación de PowerPoint</vt:lpstr>
      <vt:lpstr>Hospital San Vicente de Paul </vt:lpstr>
      <vt:lpstr>Situación energética del Hospital San Vicente de Paul.</vt:lpstr>
      <vt:lpstr>Determinación de la matriz energética</vt:lpstr>
      <vt:lpstr>Análisis  económico de los recursos energéticos.</vt:lpstr>
      <vt:lpstr>Sistema eléctrico del Hospital San Vicente de Paul</vt:lpstr>
      <vt:lpstr>Presentación de PowerPoint</vt:lpstr>
      <vt:lpstr> Luminarias del Hospital San Vicente de Paul  Tipos de luminarias </vt:lpstr>
      <vt:lpstr>Presentación de PowerPoint</vt:lpstr>
      <vt:lpstr>Equipos médicos </vt:lpstr>
      <vt:lpstr>Balance energético del Sistema eléctrico </vt:lpstr>
      <vt:lpstr>Eficiencia Energética en el Sistema Eléctrico del HSVP</vt:lpstr>
      <vt:lpstr>Iluminación</vt:lpstr>
      <vt:lpstr>Propuesta de gestión energética </vt:lpstr>
      <vt:lpstr>Presentación de PowerPoint</vt:lpstr>
      <vt:lpstr>Cambio de las luminarias de F1x40W por la luminaria F1x28W TL5 HE</vt:lpstr>
      <vt:lpstr>Presentación de PowerPoint</vt:lpstr>
      <vt:lpstr>Presentación de PowerPoint</vt:lpstr>
      <vt:lpstr>Presentación de PowerPoint</vt:lpstr>
      <vt:lpstr>Presentación de PowerPoint</vt:lpstr>
      <vt:lpstr>Presentación de PowerPoint</vt:lpstr>
      <vt:lpstr>Propuesta energética de control inteligente para iluminación eficiente</vt:lpstr>
      <vt:lpstr>Propuesta energética en equipos médicos  </vt:lpstr>
      <vt:lpstr>Propuesta energética en sistema de fuerza  </vt:lpstr>
      <vt:lpstr>Presentación de PowerPoint</vt:lpstr>
      <vt:lpstr>Propuesta energética en equipos informáticos y televisiones</vt:lpstr>
      <vt:lpstr>Presentación de PowerPoint</vt:lpstr>
      <vt:lpstr>COMPARACIÓN DE ÍNDICES ENERGÉTICOS </vt:lpstr>
      <vt:lpstr>Costo de implementación y retorno de la inversión</vt:lpstr>
      <vt:lpstr>Conclusiones </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Nolasco Mafla Yépez</dc:creator>
  <cp:lastModifiedBy>Carlos Nolasco Mafla Yépez</cp:lastModifiedBy>
  <cp:revision>64</cp:revision>
  <dcterms:created xsi:type="dcterms:W3CDTF">2015-01-15T15:40:52Z</dcterms:created>
  <dcterms:modified xsi:type="dcterms:W3CDTF">2015-01-21T18:13:58Z</dcterms:modified>
</cp:coreProperties>
</file>