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7"/>
  </p:notesMasterIdLst>
  <p:sldIdLst>
    <p:sldId id="256" r:id="rId2"/>
    <p:sldId id="261" r:id="rId3"/>
    <p:sldId id="277" r:id="rId4"/>
    <p:sldId id="304" r:id="rId5"/>
    <p:sldId id="294" r:id="rId6"/>
    <p:sldId id="295" r:id="rId7"/>
    <p:sldId id="298" r:id="rId8"/>
    <p:sldId id="299" r:id="rId9"/>
    <p:sldId id="285" r:id="rId10"/>
    <p:sldId id="267" r:id="rId11"/>
    <p:sldId id="268" r:id="rId12"/>
    <p:sldId id="264" r:id="rId13"/>
    <p:sldId id="260" r:id="rId14"/>
    <p:sldId id="259" r:id="rId15"/>
    <p:sldId id="279" r:id="rId16"/>
    <p:sldId id="265" r:id="rId17"/>
    <p:sldId id="305" r:id="rId18"/>
    <p:sldId id="270" r:id="rId19"/>
    <p:sldId id="271" r:id="rId20"/>
    <p:sldId id="272" r:id="rId21"/>
    <p:sldId id="273" r:id="rId22"/>
    <p:sldId id="274" r:id="rId23"/>
    <p:sldId id="300" r:id="rId24"/>
    <p:sldId id="306" r:id="rId25"/>
    <p:sldId id="301" r:id="rId26"/>
  </p:sldIdLst>
  <p:sldSz cx="10837863" cy="7200900"/>
  <p:notesSz cx="6858000" cy="9144000"/>
  <p:defaultTextStyle>
    <a:defPPr>
      <a:defRPr lang="es-EC"/>
    </a:defPPr>
    <a:lvl1pPr marL="0" algn="l" defTabSz="1030176" rtl="0" eaLnBrk="1" latinLnBrk="0" hangingPunct="1">
      <a:defRPr sz="1900" kern="1200">
        <a:solidFill>
          <a:schemeClr val="tx1"/>
        </a:solidFill>
        <a:latin typeface="+mn-lt"/>
        <a:ea typeface="+mn-ea"/>
        <a:cs typeface="+mn-cs"/>
      </a:defRPr>
    </a:lvl1pPr>
    <a:lvl2pPr marL="515090" algn="l" defTabSz="1030176" rtl="0" eaLnBrk="1" latinLnBrk="0" hangingPunct="1">
      <a:defRPr sz="1900" kern="1200">
        <a:solidFill>
          <a:schemeClr val="tx1"/>
        </a:solidFill>
        <a:latin typeface="+mn-lt"/>
        <a:ea typeface="+mn-ea"/>
        <a:cs typeface="+mn-cs"/>
      </a:defRPr>
    </a:lvl2pPr>
    <a:lvl3pPr marL="1030176" algn="l" defTabSz="1030176" rtl="0" eaLnBrk="1" latinLnBrk="0" hangingPunct="1">
      <a:defRPr sz="1900" kern="1200">
        <a:solidFill>
          <a:schemeClr val="tx1"/>
        </a:solidFill>
        <a:latin typeface="+mn-lt"/>
        <a:ea typeface="+mn-ea"/>
        <a:cs typeface="+mn-cs"/>
      </a:defRPr>
    </a:lvl3pPr>
    <a:lvl4pPr marL="1545267" algn="l" defTabSz="1030176" rtl="0" eaLnBrk="1" latinLnBrk="0" hangingPunct="1">
      <a:defRPr sz="1900" kern="1200">
        <a:solidFill>
          <a:schemeClr val="tx1"/>
        </a:solidFill>
        <a:latin typeface="+mn-lt"/>
        <a:ea typeface="+mn-ea"/>
        <a:cs typeface="+mn-cs"/>
      </a:defRPr>
    </a:lvl4pPr>
    <a:lvl5pPr marL="2060359" algn="l" defTabSz="1030176" rtl="0" eaLnBrk="1" latinLnBrk="0" hangingPunct="1">
      <a:defRPr sz="1900" kern="1200">
        <a:solidFill>
          <a:schemeClr val="tx1"/>
        </a:solidFill>
        <a:latin typeface="+mn-lt"/>
        <a:ea typeface="+mn-ea"/>
        <a:cs typeface="+mn-cs"/>
      </a:defRPr>
    </a:lvl5pPr>
    <a:lvl6pPr marL="2575447" algn="l" defTabSz="1030176" rtl="0" eaLnBrk="1" latinLnBrk="0" hangingPunct="1">
      <a:defRPr sz="1900" kern="1200">
        <a:solidFill>
          <a:schemeClr val="tx1"/>
        </a:solidFill>
        <a:latin typeface="+mn-lt"/>
        <a:ea typeface="+mn-ea"/>
        <a:cs typeface="+mn-cs"/>
      </a:defRPr>
    </a:lvl6pPr>
    <a:lvl7pPr marL="3090536" algn="l" defTabSz="1030176" rtl="0" eaLnBrk="1" latinLnBrk="0" hangingPunct="1">
      <a:defRPr sz="1900" kern="1200">
        <a:solidFill>
          <a:schemeClr val="tx1"/>
        </a:solidFill>
        <a:latin typeface="+mn-lt"/>
        <a:ea typeface="+mn-ea"/>
        <a:cs typeface="+mn-cs"/>
      </a:defRPr>
    </a:lvl7pPr>
    <a:lvl8pPr marL="3605625" algn="l" defTabSz="1030176" rtl="0" eaLnBrk="1" latinLnBrk="0" hangingPunct="1">
      <a:defRPr sz="1900" kern="1200">
        <a:solidFill>
          <a:schemeClr val="tx1"/>
        </a:solidFill>
        <a:latin typeface="+mn-lt"/>
        <a:ea typeface="+mn-ea"/>
        <a:cs typeface="+mn-cs"/>
      </a:defRPr>
    </a:lvl8pPr>
    <a:lvl9pPr marL="4120714" algn="l" defTabSz="1030176"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38" autoAdjust="0"/>
  </p:normalViewPr>
  <p:slideViewPr>
    <p:cSldViewPr>
      <p:cViewPr>
        <p:scale>
          <a:sx n="68" d="100"/>
          <a:sy n="68" d="100"/>
        </p:scale>
        <p:origin x="-1260" y="-438"/>
      </p:cViewPr>
      <p:guideLst>
        <p:guide orient="horz" pos="2268"/>
        <p:guide pos="341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Posición del turismo</c:v>
                </c:pt>
              </c:strCache>
            </c:strRef>
          </c:tx>
          <c:dLbls>
            <c:showLegendKey val="0"/>
            <c:showVal val="1"/>
            <c:showCatName val="0"/>
            <c:showSerName val="0"/>
            <c:showPercent val="0"/>
            <c:showBubbleSize val="0"/>
            <c:showLeaderLines val="1"/>
          </c:dLbls>
          <c:cat>
            <c:numRef>
              <c:f>Hoja1!$A$2:$A$5</c:f>
              <c:numCache>
                <c:formatCode>General</c:formatCode>
                <c:ptCount val="4"/>
                <c:pt idx="0">
                  <c:v>2013</c:v>
                </c:pt>
                <c:pt idx="1">
                  <c:v>2014</c:v>
                </c:pt>
              </c:numCache>
            </c:numRef>
          </c:cat>
          <c:val>
            <c:numRef>
              <c:f>Hoja1!$B$2:$B$5</c:f>
              <c:numCache>
                <c:formatCode>General</c:formatCode>
                <c:ptCount val="4"/>
                <c:pt idx="0">
                  <c:v>296.89999999999969</c:v>
                </c:pt>
                <c:pt idx="1">
                  <c:v>378.5</c:v>
                </c:pt>
              </c:numCache>
            </c:numRef>
          </c:val>
        </c:ser>
        <c:ser>
          <c:idx val="1"/>
          <c:order val="1"/>
          <c:tx>
            <c:strRef>
              <c:f>Hoja1!$C$1</c:f>
              <c:strCache>
                <c:ptCount val="1"/>
                <c:pt idx="0">
                  <c:v>Columna1</c:v>
                </c:pt>
              </c:strCache>
            </c:strRef>
          </c:tx>
          <c:cat>
            <c:numRef>
              <c:f>Hoja1!$A$2:$A$5</c:f>
              <c:numCache>
                <c:formatCode>General</c:formatCode>
                <c:ptCount val="4"/>
                <c:pt idx="0">
                  <c:v>2013</c:v>
                </c:pt>
                <c:pt idx="1">
                  <c:v>2014</c:v>
                </c:pt>
              </c:numCache>
            </c:numRef>
          </c:cat>
          <c:val>
            <c:numRef>
              <c:f>Hoja1!$C$2:$C$5</c:f>
              <c:numCache>
                <c:formatCode>General</c:formatCode>
                <c:ptCount val="4"/>
              </c:numCache>
            </c:numRef>
          </c:val>
        </c:ser>
        <c:dLbls>
          <c:showLegendKey val="0"/>
          <c:showVal val="0"/>
          <c:showCatName val="0"/>
          <c:showSerName val="0"/>
          <c:showPercent val="0"/>
          <c:showBubbleSize val="0"/>
          <c:showLeaderLines val="1"/>
        </c:dLbls>
      </c:pie3DChart>
    </c:plotArea>
    <c:legend>
      <c:legendPos val="r"/>
      <c:legendEntry>
        <c:idx val="2"/>
        <c:delete val="1"/>
      </c:legendEntry>
      <c:legendEntry>
        <c:idx val="3"/>
        <c:delete val="1"/>
      </c:legendEntry>
      <c:layout/>
      <c:overlay val="0"/>
    </c:legend>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3872102130475977E-2"/>
          <c:y val="8.2924346889122494E-2"/>
          <c:w val="0.72190510122957463"/>
          <c:h val="0.81080909702869486"/>
        </c:manualLayout>
      </c:layout>
      <c:pie3DChart>
        <c:varyColors val="1"/>
        <c:ser>
          <c:idx val="0"/>
          <c:order val="0"/>
          <c:tx>
            <c:strRef>
              <c:f>Hoja1!$B$1</c:f>
              <c:strCache>
                <c:ptCount val="1"/>
                <c:pt idx="0">
                  <c:v>Aporte al PIB</c:v>
                </c:pt>
              </c:strCache>
            </c:strRef>
          </c:tx>
          <c:dLbls>
            <c:showLegendKey val="0"/>
            <c:showVal val="1"/>
            <c:showCatName val="0"/>
            <c:showSerName val="0"/>
            <c:showPercent val="0"/>
            <c:showBubbleSize val="0"/>
            <c:showLeaderLines val="1"/>
          </c:dLbls>
          <c:cat>
            <c:numRef>
              <c:f>Hoja1!$A$2:$A$5</c:f>
              <c:numCache>
                <c:formatCode>General</c:formatCode>
                <c:ptCount val="4"/>
                <c:pt idx="0">
                  <c:v>2013</c:v>
                </c:pt>
                <c:pt idx="1">
                  <c:v>2014</c:v>
                </c:pt>
              </c:numCache>
            </c:numRef>
          </c:cat>
          <c:val>
            <c:numRef>
              <c:f>Hoja1!$B$2:$B$5</c:f>
              <c:numCache>
                <c:formatCode>0.00%</c:formatCode>
                <c:ptCount val="4"/>
                <c:pt idx="0" formatCode="0%">
                  <c:v>6.0000000000000032E-2</c:v>
                </c:pt>
                <c:pt idx="1">
                  <c:v>5.3000000000000012E-2</c:v>
                </c:pt>
              </c:numCache>
            </c:numRef>
          </c:val>
        </c:ser>
        <c:ser>
          <c:idx val="1"/>
          <c:order val="1"/>
          <c:tx>
            <c:strRef>
              <c:f>Hoja1!$C$1</c:f>
              <c:strCache>
                <c:ptCount val="1"/>
                <c:pt idx="0">
                  <c:v>Columna1</c:v>
                </c:pt>
              </c:strCache>
            </c:strRef>
          </c:tx>
          <c:cat>
            <c:numRef>
              <c:f>Hoja1!$A$2:$A$5</c:f>
              <c:numCache>
                <c:formatCode>General</c:formatCode>
                <c:ptCount val="4"/>
                <c:pt idx="0">
                  <c:v>2013</c:v>
                </c:pt>
                <c:pt idx="1">
                  <c:v>2014</c:v>
                </c:pt>
              </c:numCache>
            </c:numRef>
          </c:cat>
          <c:val>
            <c:numRef>
              <c:f>Hoja1!$C$2:$C$5</c:f>
              <c:numCache>
                <c:formatCode>General</c:formatCode>
                <c:ptCount val="4"/>
              </c:numCache>
            </c:numRef>
          </c:val>
        </c:ser>
        <c:dLbls>
          <c:showLegendKey val="0"/>
          <c:showVal val="0"/>
          <c:showCatName val="0"/>
          <c:showSerName val="0"/>
          <c:showPercent val="0"/>
          <c:showBubbleSize val="0"/>
          <c:showLeaderLines val="1"/>
        </c:dLbls>
      </c:pie3DChart>
    </c:plotArea>
    <c:legend>
      <c:legendPos val="r"/>
      <c:legendEntry>
        <c:idx val="2"/>
        <c:delete val="1"/>
      </c:legendEntry>
      <c:legendEntry>
        <c:idx val="3"/>
        <c:delete val="1"/>
      </c:legendEntry>
      <c:layout/>
      <c:overlay val="0"/>
    </c:legend>
    <c:plotVisOnly val="1"/>
    <c:dispBlanksAs val="gap"/>
    <c:showDLblsOverMax val="0"/>
  </c:chart>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Ingreso de Turistas</c:v>
                </c:pt>
              </c:strCache>
            </c:strRef>
          </c:tx>
          <c:dLbls>
            <c:dLbl>
              <c:idx val="0"/>
              <c:layout/>
              <c:dLblPos val="ctr"/>
              <c:showLegendKey val="0"/>
              <c:showVal val="1"/>
              <c:showCatName val="0"/>
              <c:showSerName val="0"/>
              <c:showPercent val="0"/>
              <c:showBubbleSize val="0"/>
            </c:dLbl>
            <c:txPr>
              <a:bodyPr/>
              <a:lstStyle/>
              <a:p>
                <a:pPr>
                  <a:defRPr sz="1500"/>
                </a:pPr>
                <a:endParaRPr lang="es-ES"/>
              </a:p>
            </c:txPr>
            <c:showLegendKey val="0"/>
            <c:showVal val="1"/>
            <c:showCatName val="0"/>
            <c:showSerName val="0"/>
            <c:showPercent val="0"/>
            <c:showBubbleSize val="0"/>
            <c:showLeaderLines val="1"/>
          </c:dLbls>
          <c:cat>
            <c:numRef>
              <c:f>Hoja1!$A$2:$A$5</c:f>
              <c:numCache>
                <c:formatCode>General</c:formatCode>
                <c:ptCount val="4"/>
                <c:pt idx="0">
                  <c:v>2012</c:v>
                </c:pt>
                <c:pt idx="1">
                  <c:v>2013</c:v>
                </c:pt>
              </c:numCache>
            </c:numRef>
          </c:cat>
          <c:val>
            <c:numRef>
              <c:f>Hoja1!$B$2:$B$5</c:f>
              <c:numCache>
                <c:formatCode>#,##0.00;[Red]#,##0.00</c:formatCode>
                <c:ptCount val="4"/>
                <c:pt idx="0">
                  <c:v>1271901</c:v>
                </c:pt>
                <c:pt idx="1">
                  <c:v>1364057</c:v>
                </c:pt>
              </c:numCache>
            </c:numRef>
          </c:val>
        </c:ser>
        <c:ser>
          <c:idx val="1"/>
          <c:order val="1"/>
          <c:tx>
            <c:strRef>
              <c:f>Hoja1!$C$1</c:f>
              <c:strCache>
                <c:ptCount val="1"/>
                <c:pt idx="0">
                  <c:v>Columna1</c:v>
                </c:pt>
              </c:strCache>
            </c:strRef>
          </c:tx>
          <c:cat>
            <c:numRef>
              <c:f>Hoja1!$A$2:$A$5</c:f>
              <c:numCache>
                <c:formatCode>General</c:formatCode>
                <c:ptCount val="4"/>
                <c:pt idx="0">
                  <c:v>2012</c:v>
                </c:pt>
                <c:pt idx="1">
                  <c:v>2013</c:v>
                </c:pt>
              </c:numCache>
            </c:numRef>
          </c:cat>
          <c:val>
            <c:numRef>
              <c:f>Hoja1!$C$2:$C$5</c:f>
              <c:numCache>
                <c:formatCode>General</c:formatCode>
                <c:ptCount val="4"/>
              </c:numCache>
            </c:numRef>
          </c:val>
        </c:ser>
        <c:dLbls>
          <c:showLegendKey val="0"/>
          <c:showVal val="0"/>
          <c:showCatName val="0"/>
          <c:showSerName val="0"/>
          <c:showPercent val="0"/>
          <c:showBubbleSize val="0"/>
          <c:showLeaderLines val="1"/>
        </c:dLbls>
      </c:pie3DChart>
    </c:plotArea>
    <c:legend>
      <c:legendPos val="r"/>
      <c:legendEntry>
        <c:idx val="2"/>
        <c:delete val="1"/>
      </c:legendEntry>
      <c:legendEntry>
        <c:idx val="3"/>
        <c:delete val="1"/>
      </c:legendEntry>
      <c:layout>
        <c:manualLayout>
          <c:xMode val="edge"/>
          <c:yMode val="edge"/>
          <c:x val="0.82234214438768949"/>
          <c:y val="0.47344248123453975"/>
          <c:w val="0.16711149605784872"/>
          <c:h val="0.29664376639564605"/>
        </c:manualLayout>
      </c:layout>
      <c:overlay val="0"/>
    </c:legend>
    <c:plotVisOnly val="1"/>
    <c:dispBlanksAs val="gap"/>
    <c:showDLblsOverMax val="0"/>
  </c:chart>
  <c:txPr>
    <a:bodyPr/>
    <a:lstStyle/>
    <a:p>
      <a:pPr>
        <a:defRPr sz="18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Ingreso de Turistas</c:v>
                </c:pt>
              </c:strCache>
            </c:strRef>
          </c:tx>
          <c:dLbls>
            <c:showLegendKey val="0"/>
            <c:showVal val="1"/>
            <c:showCatName val="0"/>
            <c:showSerName val="0"/>
            <c:showPercent val="0"/>
            <c:showBubbleSize val="0"/>
            <c:showLeaderLines val="1"/>
          </c:dLbls>
          <c:cat>
            <c:strRef>
              <c:f>Hoja1!$A$2:$A$5</c:f>
              <c:strCache>
                <c:ptCount val="3"/>
                <c:pt idx="0">
                  <c:v>Colombia</c:v>
                </c:pt>
                <c:pt idx="1">
                  <c:v>EEUU</c:v>
                </c:pt>
                <c:pt idx="2">
                  <c:v>Perú</c:v>
                </c:pt>
              </c:strCache>
            </c:strRef>
          </c:cat>
          <c:val>
            <c:numRef>
              <c:f>Hoja1!$B$2:$B$5</c:f>
              <c:numCache>
                <c:formatCode>0%</c:formatCode>
                <c:ptCount val="4"/>
                <c:pt idx="0">
                  <c:v>0.25</c:v>
                </c:pt>
                <c:pt idx="1">
                  <c:v>0.18000000000000024</c:v>
                </c:pt>
                <c:pt idx="2">
                  <c:v>0.11</c:v>
                </c:pt>
              </c:numCache>
            </c:numRef>
          </c:val>
        </c:ser>
        <c:dLbls>
          <c:showLegendKey val="0"/>
          <c:showVal val="0"/>
          <c:showCatName val="0"/>
          <c:showSerName val="0"/>
          <c:showPercent val="0"/>
          <c:showBubbleSize val="0"/>
          <c:showLeaderLines val="1"/>
        </c:dLbls>
      </c:pie3DChart>
    </c:plotArea>
    <c:legend>
      <c:legendPos val="r"/>
      <c:legendEntry>
        <c:idx val="3"/>
        <c:delete val="1"/>
      </c:legendEntry>
      <c:layout/>
      <c:overlay val="0"/>
    </c:legend>
    <c:plotVisOnly val="1"/>
    <c:dispBlanksAs val="gap"/>
    <c:showDLblsOverMax val="0"/>
  </c:chart>
  <c:txPr>
    <a:bodyPr/>
    <a:lstStyle/>
    <a:p>
      <a:pPr>
        <a:defRPr sz="1800"/>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79515-D61A-4D63-90F5-75BE87CC17E1}" type="datetimeFigureOut">
              <a:rPr lang="es-EC" smtClean="0"/>
              <a:pPr/>
              <a:t>04/03/2015</a:t>
            </a:fld>
            <a:endParaRPr lang="es-EC"/>
          </a:p>
        </p:txBody>
      </p:sp>
      <p:sp>
        <p:nvSpPr>
          <p:cNvPr id="4" name="3 Marcador de imagen de diapositiva"/>
          <p:cNvSpPr>
            <a:spLocks noGrp="1" noRot="1" noChangeAspect="1"/>
          </p:cNvSpPr>
          <p:nvPr>
            <p:ph type="sldImg" idx="2"/>
          </p:nvPr>
        </p:nvSpPr>
        <p:spPr>
          <a:xfrm>
            <a:off x="849313" y="685800"/>
            <a:ext cx="5159375"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BF6516-BD20-449A-9DD4-5F067176530B}" type="slidenum">
              <a:rPr lang="es-EC" smtClean="0"/>
              <a:pPr/>
              <a:t>‹Nº›</a:t>
            </a:fld>
            <a:endParaRPr lang="es-EC"/>
          </a:p>
        </p:txBody>
      </p:sp>
    </p:spTree>
    <p:extLst>
      <p:ext uri="{BB962C8B-B14F-4D97-AF65-F5344CB8AC3E}">
        <p14:creationId xmlns:p14="http://schemas.microsoft.com/office/powerpoint/2010/main" val="813371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12840" y="2236949"/>
            <a:ext cx="9212184" cy="1543526"/>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625680" y="4080510"/>
            <a:ext cx="7586504" cy="1840230"/>
          </a:xfrm>
        </p:spPr>
        <p:txBody>
          <a:bodyPr/>
          <a:lstStyle>
            <a:lvl1pPr marL="0" indent="0" algn="ctr">
              <a:buNone/>
              <a:defRPr>
                <a:solidFill>
                  <a:schemeClr val="tx1">
                    <a:tint val="75000"/>
                  </a:schemeClr>
                </a:solidFill>
              </a:defRPr>
            </a:lvl1pPr>
            <a:lvl2pPr marL="515178" indent="0" algn="ctr">
              <a:buNone/>
              <a:defRPr>
                <a:solidFill>
                  <a:schemeClr val="tx1">
                    <a:tint val="75000"/>
                  </a:schemeClr>
                </a:solidFill>
              </a:defRPr>
            </a:lvl2pPr>
            <a:lvl3pPr marL="1030355" indent="0" algn="ctr">
              <a:buNone/>
              <a:defRPr>
                <a:solidFill>
                  <a:schemeClr val="tx1">
                    <a:tint val="75000"/>
                  </a:schemeClr>
                </a:solidFill>
              </a:defRPr>
            </a:lvl3pPr>
            <a:lvl4pPr marL="1545531" indent="0" algn="ctr">
              <a:buNone/>
              <a:defRPr>
                <a:solidFill>
                  <a:schemeClr val="tx1">
                    <a:tint val="75000"/>
                  </a:schemeClr>
                </a:solidFill>
              </a:defRPr>
            </a:lvl4pPr>
            <a:lvl5pPr marL="2060708" indent="0" algn="ctr">
              <a:buNone/>
              <a:defRPr>
                <a:solidFill>
                  <a:schemeClr val="tx1">
                    <a:tint val="75000"/>
                  </a:schemeClr>
                </a:solidFill>
              </a:defRPr>
            </a:lvl5pPr>
            <a:lvl6pPr marL="2575884" indent="0" algn="ctr">
              <a:buNone/>
              <a:defRPr>
                <a:solidFill>
                  <a:schemeClr val="tx1">
                    <a:tint val="75000"/>
                  </a:schemeClr>
                </a:solidFill>
              </a:defRPr>
            </a:lvl6pPr>
            <a:lvl7pPr marL="3091061" indent="0" algn="ctr">
              <a:buNone/>
              <a:defRPr>
                <a:solidFill>
                  <a:schemeClr val="tx1">
                    <a:tint val="75000"/>
                  </a:schemeClr>
                </a:solidFill>
              </a:defRPr>
            </a:lvl7pPr>
            <a:lvl8pPr marL="3606239" indent="0" algn="ctr">
              <a:buNone/>
              <a:defRPr>
                <a:solidFill>
                  <a:schemeClr val="tx1">
                    <a:tint val="75000"/>
                  </a:schemeClr>
                </a:solidFill>
              </a:defRPr>
            </a:lvl8pPr>
            <a:lvl9pPr marL="4121415"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AF5C7391-0FE8-4210-8655-D1637FD76778}" type="datetimeFigureOut">
              <a:rPr lang="es-EC" smtClean="0"/>
              <a:pPr/>
              <a:t>04/03/2015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EB8A05E-F59B-4E0E-B15A-3F4CB990420E}"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F5C7391-0FE8-4210-8655-D1637FD76778}" type="datetimeFigureOut">
              <a:rPr lang="es-EC" smtClean="0"/>
              <a:pPr/>
              <a:t>04/03/2015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EB8A05E-F59B-4E0E-B15A-3F4CB990420E}"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313788" y="303374"/>
            <a:ext cx="2890097" cy="6450806"/>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41619" y="303374"/>
            <a:ext cx="8491540" cy="645080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F5C7391-0FE8-4210-8655-D1637FD76778}" type="datetimeFigureOut">
              <a:rPr lang="es-EC" smtClean="0"/>
              <a:pPr/>
              <a:t>04/03/2015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EB8A05E-F59B-4E0E-B15A-3F4CB990420E}"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F5C7391-0FE8-4210-8655-D1637FD76778}" type="datetimeFigureOut">
              <a:rPr lang="es-EC" smtClean="0"/>
              <a:pPr/>
              <a:t>04/03/2015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EB8A05E-F59B-4E0E-B15A-3F4CB990420E}"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56116" y="4627248"/>
            <a:ext cx="9212184" cy="1430179"/>
          </a:xfrm>
        </p:spPr>
        <p:txBody>
          <a:bodyPr anchor="t"/>
          <a:lstStyle>
            <a:lvl1pPr algn="l">
              <a:defRPr sz="45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856116" y="3052049"/>
            <a:ext cx="9212184" cy="1575196"/>
          </a:xfrm>
        </p:spPr>
        <p:txBody>
          <a:bodyPr anchor="b"/>
          <a:lstStyle>
            <a:lvl1pPr marL="0" indent="0">
              <a:buNone/>
              <a:defRPr sz="2300">
                <a:solidFill>
                  <a:schemeClr val="tx1">
                    <a:tint val="75000"/>
                  </a:schemeClr>
                </a:solidFill>
              </a:defRPr>
            </a:lvl1pPr>
            <a:lvl2pPr marL="515178" indent="0">
              <a:buNone/>
              <a:defRPr sz="2000">
                <a:solidFill>
                  <a:schemeClr val="tx1">
                    <a:tint val="75000"/>
                  </a:schemeClr>
                </a:solidFill>
              </a:defRPr>
            </a:lvl2pPr>
            <a:lvl3pPr marL="1030355" indent="0">
              <a:buNone/>
              <a:defRPr sz="1800">
                <a:solidFill>
                  <a:schemeClr val="tx1">
                    <a:tint val="75000"/>
                  </a:schemeClr>
                </a:solidFill>
              </a:defRPr>
            </a:lvl3pPr>
            <a:lvl4pPr marL="1545531" indent="0">
              <a:buNone/>
              <a:defRPr sz="1600">
                <a:solidFill>
                  <a:schemeClr val="tx1">
                    <a:tint val="75000"/>
                  </a:schemeClr>
                </a:solidFill>
              </a:defRPr>
            </a:lvl4pPr>
            <a:lvl5pPr marL="2060708" indent="0">
              <a:buNone/>
              <a:defRPr sz="1600">
                <a:solidFill>
                  <a:schemeClr val="tx1">
                    <a:tint val="75000"/>
                  </a:schemeClr>
                </a:solidFill>
              </a:defRPr>
            </a:lvl5pPr>
            <a:lvl6pPr marL="2575884" indent="0">
              <a:buNone/>
              <a:defRPr sz="1600">
                <a:solidFill>
                  <a:schemeClr val="tx1">
                    <a:tint val="75000"/>
                  </a:schemeClr>
                </a:solidFill>
              </a:defRPr>
            </a:lvl6pPr>
            <a:lvl7pPr marL="3091061" indent="0">
              <a:buNone/>
              <a:defRPr sz="1600">
                <a:solidFill>
                  <a:schemeClr val="tx1">
                    <a:tint val="75000"/>
                  </a:schemeClr>
                </a:solidFill>
              </a:defRPr>
            </a:lvl7pPr>
            <a:lvl8pPr marL="3606239" indent="0">
              <a:buNone/>
              <a:defRPr sz="1600">
                <a:solidFill>
                  <a:schemeClr val="tx1">
                    <a:tint val="75000"/>
                  </a:schemeClr>
                </a:solidFill>
              </a:defRPr>
            </a:lvl8pPr>
            <a:lvl9pPr marL="4121415" indent="0">
              <a:buNone/>
              <a:defRPr sz="16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F5C7391-0FE8-4210-8655-D1637FD76778}" type="datetimeFigureOut">
              <a:rPr lang="es-EC" smtClean="0"/>
              <a:pPr/>
              <a:t>04/03/2015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EB8A05E-F59B-4E0E-B15A-3F4CB990420E}"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41617" y="1763554"/>
            <a:ext cx="5689878" cy="499062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512129" y="1763554"/>
            <a:ext cx="5691759" cy="499062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AF5C7391-0FE8-4210-8655-D1637FD76778}" type="datetimeFigureOut">
              <a:rPr lang="es-EC" smtClean="0"/>
              <a:pPr/>
              <a:t>04/03/2015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EB8A05E-F59B-4E0E-B15A-3F4CB990420E}"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41893" y="288370"/>
            <a:ext cx="9754077" cy="120015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541893" y="1611869"/>
            <a:ext cx="4788605" cy="671750"/>
          </a:xfrm>
        </p:spPr>
        <p:txBody>
          <a:bodyPr anchor="b"/>
          <a:lstStyle>
            <a:lvl1pPr marL="0" indent="0">
              <a:buNone/>
              <a:defRPr sz="2700" b="1"/>
            </a:lvl1pPr>
            <a:lvl2pPr marL="515178" indent="0">
              <a:buNone/>
              <a:defRPr sz="2300" b="1"/>
            </a:lvl2pPr>
            <a:lvl3pPr marL="1030355" indent="0">
              <a:buNone/>
              <a:defRPr sz="2000" b="1"/>
            </a:lvl3pPr>
            <a:lvl4pPr marL="1545531" indent="0">
              <a:buNone/>
              <a:defRPr sz="1800" b="1"/>
            </a:lvl4pPr>
            <a:lvl5pPr marL="2060708" indent="0">
              <a:buNone/>
              <a:defRPr sz="1800" b="1"/>
            </a:lvl5pPr>
            <a:lvl6pPr marL="2575884" indent="0">
              <a:buNone/>
              <a:defRPr sz="1800" b="1"/>
            </a:lvl6pPr>
            <a:lvl7pPr marL="3091061" indent="0">
              <a:buNone/>
              <a:defRPr sz="1800" b="1"/>
            </a:lvl7pPr>
            <a:lvl8pPr marL="3606239" indent="0">
              <a:buNone/>
              <a:defRPr sz="1800" b="1"/>
            </a:lvl8pPr>
            <a:lvl9pPr marL="4121415" indent="0">
              <a:buNone/>
              <a:defRPr sz="18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41893" y="2283619"/>
            <a:ext cx="4788605" cy="4148852"/>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5505484" y="1611869"/>
            <a:ext cx="4790486" cy="671750"/>
          </a:xfrm>
        </p:spPr>
        <p:txBody>
          <a:bodyPr anchor="b"/>
          <a:lstStyle>
            <a:lvl1pPr marL="0" indent="0">
              <a:buNone/>
              <a:defRPr sz="2700" b="1"/>
            </a:lvl1pPr>
            <a:lvl2pPr marL="515178" indent="0">
              <a:buNone/>
              <a:defRPr sz="2300" b="1"/>
            </a:lvl2pPr>
            <a:lvl3pPr marL="1030355" indent="0">
              <a:buNone/>
              <a:defRPr sz="2000" b="1"/>
            </a:lvl3pPr>
            <a:lvl4pPr marL="1545531" indent="0">
              <a:buNone/>
              <a:defRPr sz="1800" b="1"/>
            </a:lvl4pPr>
            <a:lvl5pPr marL="2060708" indent="0">
              <a:buNone/>
              <a:defRPr sz="1800" b="1"/>
            </a:lvl5pPr>
            <a:lvl6pPr marL="2575884" indent="0">
              <a:buNone/>
              <a:defRPr sz="1800" b="1"/>
            </a:lvl6pPr>
            <a:lvl7pPr marL="3091061" indent="0">
              <a:buNone/>
              <a:defRPr sz="1800" b="1"/>
            </a:lvl7pPr>
            <a:lvl8pPr marL="3606239" indent="0">
              <a:buNone/>
              <a:defRPr sz="1800" b="1"/>
            </a:lvl8pPr>
            <a:lvl9pPr marL="4121415" indent="0">
              <a:buNone/>
              <a:defRPr sz="18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505484" y="2283619"/>
            <a:ext cx="4790486" cy="4148852"/>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AF5C7391-0FE8-4210-8655-D1637FD76778}" type="datetimeFigureOut">
              <a:rPr lang="es-EC" smtClean="0"/>
              <a:pPr/>
              <a:t>04/03/2015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EB8A05E-F59B-4E0E-B15A-3F4CB990420E}"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F5C7391-0FE8-4210-8655-D1637FD76778}" type="datetimeFigureOut">
              <a:rPr lang="es-EC" smtClean="0"/>
              <a:pPr/>
              <a:t>04/03/2015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EB8A05E-F59B-4E0E-B15A-3F4CB990420E}"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F5C7391-0FE8-4210-8655-D1637FD76778}" type="datetimeFigureOut">
              <a:rPr lang="es-EC" smtClean="0"/>
              <a:pPr/>
              <a:t>04/03/2015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EB8A05E-F59B-4E0E-B15A-3F4CB990420E}"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1895" y="286702"/>
            <a:ext cx="3565582" cy="1220153"/>
          </a:xfrm>
        </p:spPr>
        <p:txBody>
          <a:bodyPr anchor="b"/>
          <a:lstStyle>
            <a:lvl1pPr algn="l">
              <a:defRPr sz="23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4237304" y="286705"/>
            <a:ext cx="6058666" cy="6145769"/>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541895" y="1506858"/>
            <a:ext cx="3565582" cy="4925616"/>
          </a:xfrm>
        </p:spPr>
        <p:txBody>
          <a:bodyPr/>
          <a:lstStyle>
            <a:lvl1pPr marL="0" indent="0">
              <a:buNone/>
              <a:defRPr sz="1600"/>
            </a:lvl1pPr>
            <a:lvl2pPr marL="515178" indent="0">
              <a:buNone/>
              <a:defRPr sz="1400"/>
            </a:lvl2pPr>
            <a:lvl3pPr marL="1030355" indent="0">
              <a:buNone/>
              <a:defRPr sz="1100"/>
            </a:lvl3pPr>
            <a:lvl4pPr marL="1545531" indent="0">
              <a:buNone/>
              <a:defRPr sz="1000"/>
            </a:lvl4pPr>
            <a:lvl5pPr marL="2060708" indent="0">
              <a:buNone/>
              <a:defRPr sz="1000"/>
            </a:lvl5pPr>
            <a:lvl6pPr marL="2575884" indent="0">
              <a:buNone/>
              <a:defRPr sz="1000"/>
            </a:lvl6pPr>
            <a:lvl7pPr marL="3091061" indent="0">
              <a:buNone/>
              <a:defRPr sz="1000"/>
            </a:lvl7pPr>
            <a:lvl8pPr marL="3606239" indent="0">
              <a:buNone/>
              <a:defRPr sz="1000"/>
            </a:lvl8pPr>
            <a:lvl9pPr marL="4121415"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F5C7391-0FE8-4210-8655-D1637FD76778}" type="datetimeFigureOut">
              <a:rPr lang="es-EC" smtClean="0"/>
              <a:pPr/>
              <a:t>04/03/2015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EB8A05E-F59B-4E0E-B15A-3F4CB990420E}"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24297" y="5040631"/>
            <a:ext cx="6502718" cy="595075"/>
          </a:xfrm>
        </p:spPr>
        <p:txBody>
          <a:bodyPr anchor="b"/>
          <a:lstStyle>
            <a:lvl1pPr algn="l">
              <a:defRPr sz="23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2124297" y="643414"/>
            <a:ext cx="6502718" cy="4320540"/>
          </a:xfrm>
        </p:spPr>
        <p:txBody>
          <a:bodyPr/>
          <a:lstStyle>
            <a:lvl1pPr marL="0" indent="0">
              <a:buNone/>
              <a:defRPr sz="3600"/>
            </a:lvl1pPr>
            <a:lvl2pPr marL="515178" indent="0">
              <a:buNone/>
              <a:defRPr sz="3200"/>
            </a:lvl2pPr>
            <a:lvl3pPr marL="1030355" indent="0">
              <a:buNone/>
              <a:defRPr sz="2700"/>
            </a:lvl3pPr>
            <a:lvl4pPr marL="1545531" indent="0">
              <a:buNone/>
              <a:defRPr sz="2300"/>
            </a:lvl4pPr>
            <a:lvl5pPr marL="2060708" indent="0">
              <a:buNone/>
              <a:defRPr sz="2300"/>
            </a:lvl5pPr>
            <a:lvl6pPr marL="2575884" indent="0">
              <a:buNone/>
              <a:defRPr sz="2300"/>
            </a:lvl6pPr>
            <a:lvl7pPr marL="3091061" indent="0">
              <a:buNone/>
              <a:defRPr sz="2300"/>
            </a:lvl7pPr>
            <a:lvl8pPr marL="3606239" indent="0">
              <a:buNone/>
              <a:defRPr sz="2300"/>
            </a:lvl8pPr>
            <a:lvl9pPr marL="4121415" indent="0">
              <a:buNone/>
              <a:defRPr sz="2300"/>
            </a:lvl9pPr>
          </a:lstStyle>
          <a:p>
            <a:endParaRPr lang="es-EC"/>
          </a:p>
        </p:txBody>
      </p:sp>
      <p:sp>
        <p:nvSpPr>
          <p:cNvPr id="4" name="3 Marcador de texto"/>
          <p:cNvSpPr>
            <a:spLocks noGrp="1"/>
          </p:cNvSpPr>
          <p:nvPr>
            <p:ph type="body" sz="half" idx="2"/>
          </p:nvPr>
        </p:nvSpPr>
        <p:spPr>
          <a:xfrm>
            <a:off x="2124297" y="5635706"/>
            <a:ext cx="6502718" cy="845105"/>
          </a:xfrm>
        </p:spPr>
        <p:txBody>
          <a:bodyPr/>
          <a:lstStyle>
            <a:lvl1pPr marL="0" indent="0">
              <a:buNone/>
              <a:defRPr sz="1600"/>
            </a:lvl1pPr>
            <a:lvl2pPr marL="515178" indent="0">
              <a:buNone/>
              <a:defRPr sz="1400"/>
            </a:lvl2pPr>
            <a:lvl3pPr marL="1030355" indent="0">
              <a:buNone/>
              <a:defRPr sz="1100"/>
            </a:lvl3pPr>
            <a:lvl4pPr marL="1545531" indent="0">
              <a:buNone/>
              <a:defRPr sz="1000"/>
            </a:lvl4pPr>
            <a:lvl5pPr marL="2060708" indent="0">
              <a:buNone/>
              <a:defRPr sz="1000"/>
            </a:lvl5pPr>
            <a:lvl6pPr marL="2575884" indent="0">
              <a:buNone/>
              <a:defRPr sz="1000"/>
            </a:lvl6pPr>
            <a:lvl7pPr marL="3091061" indent="0">
              <a:buNone/>
              <a:defRPr sz="1000"/>
            </a:lvl7pPr>
            <a:lvl8pPr marL="3606239" indent="0">
              <a:buNone/>
              <a:defRPr sz="1000"/>
            </a:lvl8pPr>
            <a:lvl9pPr marL="4121415"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F5C7391-0FE8-4210-8655-D1637FD76778}" type="datetimeFigureOut">
              <a:rPr lang="es-EC" smtClean="0"/>
              <a:pPr/>
              <a:t>04/03/2015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EB8A05E-F59B-4E0E-B15A-3F4CB990420E}"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41893" y="288370"/>
            <a:ext cx="9754077" cy="1200150"/>
          </a:xfrm>
          <a:prstGeom prst="rect">
            <a:avLst/>
          </a:prstGeom>
        </p:spPr>
        <p:txBody>
          <a:bodyPr vert="horz" lIns="103035" tIns="51518" rIns="103035" bIns="51518"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541893" y="1680213"/>
            <a:ext cx="9754077" cy="4752261"/>
          </a:xfrm>
          <a:prstGeom prst="rect">
            <a:avLst/>
          </a:prstGeom>
        </p:spPr>
        <p:txBody>
          <a:bodyPr vert="horz" lIns="103035" tIns="51518" rIns="103035" bIns="5151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541893" y="6674170"/>
            <a:ext cx="2528835" cy="383381"/>
          </a:xfrm>
          <a:prstGeom prst="rect">
            <a:avLst/>
          </a:prstGeom>
        </p:spPr>
        <p:txBody>
          <a:bodyPr vert="horz" lIns="103035" tIns="51518" rIns="103035" bIns="51518" rtlCol="0" anchor="ctr"/>
          <a:lstStyle>
            <a:lvl1pPr algn="l">
              <a:defRPr sz="1400">
                <a:solidFill>
                  <a:schemeClr val="tx1">
                    <a:tint val="75000"/>
                  </a:schemeClr>
                </a:solidFill>
              </a:defRPr>
            </a:lvl1pPr>
          </a:lstStyle>
          <a:p>
            <a:fld id="{AF5C7391-0FE8-4210-8655-D1637FD76778}" type="datetimeFigureOut">
              <a:rPr lang="es-EC" smtClean="0"/>
              <a:pPr/>
              <a:t>04/03/2015</a:t>
            </a:fld>
            <a:endParaRPr lang="es-EC"/>
          </a:p>
        </p:txBody>
      </p:sp>
      <p:sp>
        <p:nvSpPr>
          <p:cNvPr id="5" name="4 Marcador de pie de página"/>
          <p:cNvSpPr>
            <a:spLocks noGrp="1"/>
          </p:cNvSpPr>
          <p:nvPr>
            <p:ph type="ftr" sz="quarter" idx="3"/>
          </p:nvPr>
        </p:nvSpPr>
        <p:spPr>
          <a:xfrm>
            <a:off x="3702937" y="6674170"/>
            <a:ext cx="3431990" cy="383381"/>
          </a:xfrm>
          <a:prstGeom prst="rect">
            <a:avLst/>
          </a:prstGeom>
        </p:spPr>
        <p:txBody>
          <a:bodyPr vert="horz" lIns="103035" tIns="51518" rIns="103035" bIns="51518" rtlCol="0" anchor="ctr"/>
          <a:lstStyle>
            <a:lvl1pPr algn="ctr">
              <a:defRPr sz="14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7767135" y="6674170"/>
            <a:ext cx="2528835" cy="383381"/>
          </a:xfrm>
          <a:prstGeom prst="rect">
            <a:avLst/>
          </a:prstGeom>
        </p:spPr>
        <p:txBody>
          <a:bodyPr vert="horz" lIns="103035" tIns="51518" rIns="103035" bIns="51518" rtlCol="0" anchor="ctr"/>
          <a:lstStyle>
            <a:lvl1pPr algn="r">
              <a:defRPr sz="1400">
                <a:solidFill>
                  <a:schemeClr val="tx1">
                    <a:tint val="75000"/>
                  </a:schemeClr>
                </a:solidFill>
              </a:defRPr>
            </a:lvl1pPr>
          </a:lstStyle>
          <a:p>
            <a:fld id="{2EB8A05E-F59B-4E0E-B15A-3F4CB990420E}"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1030355" rtl="0" eaLnBrk="1" latinLnBrk="0" hangingPunct="1">
        <a:spcBef>
          <a:spcPct val="0"/>
        </a:spcBef>
        <a:buNone/>
        <a:defRPr sz="5000" kern="1200">
          <a:solidFill>
            <a:schemeClr val="tx1"/>
          </a:solidFill>
          <a:latin typeface="+mj-lt"/>
          <a:ea typeface="+mj-ea"/>
          <a:cs typeface="+mj-cs"/>
        </a:defRPr>
      </a:lvl1pPr>
    </p:titleStyle>
    <p:bodyStyle>
      <a:lvl1pPr marL="386383" indent="-386383" algn="l" defTabSz="1030355"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7162" indent="-321985" algn="l" defTabSz="1030355"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87942" indent="-257588" algn="l" defTabSz="103035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3119" indent="-257588" algn="l" defTabSz="1030355"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18296" indent="-257588" algn="l" defTabSz="1030355"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33473" indent="-257588" algn="l" defTabSz="103035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8650" indent="-257588" algn="l" defTabSz="103035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3827" indent="-257588" algn="l" defTabSz="103035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9005" indent="-257588" algn="l" defTabSz="103035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s-EC"/>
      </a:defPPr>
      <a:lvl1pPr marL="0" algn="l" defTabSz="1030355" rtl="0" eaLnBrk="1" latinLnBrk="0" hangingPunct="1">
        <a:defRPr sz="2000" kern="1200">
          <a:solidFill>
            <a:schemeClr val="tx1"/>
          </a:solidFill>
          <a:latin typeface="+mn-lt"/>
          <a:ea typeface="+mn-ea"/>
          <a:cs typeface="+mn-cs"/>
        </a:defRPr>
      </a:lvl1pPr>
      <a:lvl2pPr marL="515178" algn="l" defTabSz="1030355" rtl="0" eaLnBrk="1" latinLnBrk="0" hangingPunct="1">
        <a:defRPr sz="2000" kern="1200">
          <a:solidFill>
            <a:schemeClr val="tx1"/>
          </a:solidFill>
          <a:latin typeface="+mn-lt"/>
          <a:ea typeface="+mn-ea"/>
          <a:cs typeface="+mn-cs"/>
        </a:defRPr>
      </a:lvl2pPr>
      <a:lvl3pPr marL="1030355" algn="l" defTabSz="1030355" rtl="0" eaLnBrk="1" latinLnBrk="0" hangingPunct="1">
        <a:defRPr sz="2000" kern="1200">
          <a:solidFill>
            <a:schemeClr val="tx1"/>
          </a:solidFill>
          <a:latin typeface="+mn-lt"/>
          <a:ea typeface="+mn-ea"/>
          <a:cs typeface="+mn-cs"/>
        </a:defRPr>
      </a:lvl3pPr>
      <a:lvl4pPr marL="1545531" algn="l" defTabSz="1030355" rtl="0" eaLnBrk="1" latinLnBrk="0" hangingPunct="1">
        <a:defRPr sz="2000" kern="1200">
          <a:solidFill>
            <a:schemeClr val="tx1"/>
          </a:solidFill>
          <a:latin typeface="+mn-lt"/>
          <a:ea typeface="+mn-ea"/>
          <a:cs typeface="+mn-cs"/>
        </a:defRPr>
      </a:lvl4pPr>
      <a:lvl5pPr marL="2060708" algn="l" defTabSz="1030355" rtl="0" eaLnBrk="1" latinLnBrk="0" hangingPunct="1">
        <a:defRPr sz="2000" kern="1200">
          <a:solidFill>
            <a:schemeClr val="tx1"/>
          </a:solidFill>
          <a:latin typeface="+mn-lt"/>
          <a:ea typeface="+mn-ea"/>
          <a:cs typeface="+mn-cs"/>
        </a:defRPr>
      </a:lvl5pPr>
      <a:lvl6pPr marL="2575884" algn="l" defTabSz="1030355" rtl="0" eaLnBrk="1" latinLnBrk="0" hangingPunct="1">
        <a:defRPr sz="2000" kern="1200">
          <a:solidFill>
            <a:schemeClr val="tx1"/>
          </a:solidFill>
          <a:latin typeface="+mn-lt"/>
          <a:ea typeface="+mn-ea"/>
          <a:cs typeface="+mn-cs"/>
        </a:defRPr>
      </a:lvl6pPr>
      <a:lvl7pPr marL="3091061" algn="l" defTabSz="1030355" rtl="0" eaLnBrk="1" latinLnBrk="0" hangingPunct="1">
        <a:defRPr sz="2000" kern="1200">
          <a:solidFill>
            <a:schemeClr val="tx1"/>
          </a:solidFill>
          <a:latin typeface="+mn-lt"/>
          <a:ea typeface="+mn-ea"/>
          <a:cs typeface="+mn-cs"/>
        </a:defRPr>
      </a:lvl7pPr>
      <a:lvl8pPr marL="3606239" algn="l" defTabSz="1030355" rtl="0" eaLnBrk="1" latinLnBrk="0" hangingPunct="1">
        <a:defRPr sz="2000" kern="1200">
          <a:solidFill>
            <a:schemeClr val="tx1"/>
          </a:solidFill>
          <a:latin typeface="+mn-lt"/>
          <a:ea typeface="+mn-ea"/>
          <a:cs typeface="+mn-cs"/>
        </a:defRPr>
      </a:lvl8pPr>
      <a:lvl9pPr marL="4121415" algn="l" defTabSz="103035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6198" y="424903"/>
            <a:ext cx="9212185" cy="3406560"/>
          </a:xfrm>
          <a:ln/>
        </p:spPr>
        <p:style>
          <a:lnRef idx="0">
            <a:schemeClr val="accent1"/>
          </a:lnRef>
          <a:fillRef idx="3">
            <a:schemeClr val="accent1"/>
          </a:fillRef>
          <a:effectRef idx="3">
            <a:schemeClr val="accent1"/>
          </a:effectRef>
          <a:fontRef idx="minor">
            <a:schemeClr val="lt1"/>
          </a:fontRef>
        </p:style>
        <p:txBody>
          <a:bodyPr>
            <a:normAutofit/>
          </a:bodyPr>
          <a:lstStyle/>
          <a:p>
            <a:pPr algn="ctr"/>
            <a:r>
              <a:rPr lang="es-EC" sz="4500" b="1" dirty="0" smtClean="0">
                <a:solidFill>
                  <a:srgbClr val="002060"/>
                </a:solidFill>
              </a:rPr>
              <a:t>PLANIFICACIÓN ESTRATÉGICA DE LA OPERADORA DE TURISMO MY BEAUTY ECUADOR PERÍODO 2015.</a:t>
            </a:r>
            <a:endParaRPr lang="es-EC" sz="4500" b="1" dirty="0">
              <a:solidFill>
                <a:srgbClr val="002060"/>
              </a:solidFill>
            </a:endParaRPr>
          </a:p>
        </p:txBody>
      </p:sp>
      <p:pic>
        <p:nvPicPr>
          <p:cNvPr id="3074" name="Picture 2"/>
          <p:cNvPicPr>
            <a:picLocks noChangeAspect="1" noChangeArrowheads="1"/>
          </p:cNvPicPr>
          <p:nvPr/>
        </p:nvPicPr>
        <p:blipFill>
          <a:blip r:embed="rId2" cstate="print"/>
          <a:srcRect/>
          <a:stretch>
            <a:fillRect/>
          </a:stretch>
        </p:blipFill>
        <p:spPr bwMode="auto">
          <a:xfrm>
            <a:off x="4122787" y="4320530"/>
            <a:ext cx="2987146" cy="1436558"/>
          </a:xfrm>
          <a:prstGeom prst="rect">
            <a:avLst/>
          </a:prstGeom>
          <a:noFill/>
          <a:ln w="9525">
            <a:noFill/>
            <a:miter lim="800000"/>
            <a:headEnd/>
            <a:tailEnd/>
          </a:ln>
        </p:spPr>
      </p:pic>
      <p:sp>
        <p:nvSpPr>
          <p:cNvPr id="5" name="4 Rectángulo"/>
          <p:cNvSpPr/>
          <p:nvPr/>
        </p:nvSpPr>
        <p:spPr>
          <a:xfrm>
            <a:off x="3690739" y="5760690"/>
            <a:ext cx="3918679" cy="396414"/>
          </a:xfrm>
          <a:prstGeom prst="rect">
            <a:avLst/>
          </a:prstGeom>
        </p:spPr>
        <p:txBody>
          <a:bodyPr wrap="none" lIns="103018" tIns="51510" rIns="103018" bIns="51510">
            <a:spAutoFit/>
          </a:bodyPr>
          <a:lstStyle/>
          <a:p>
            <a:r>
              <a:rPr lang="es-EC" b="1" dirty="0" smtClean="0">
                <a:solidFill>
                  <a:srgbClr val="00B050"/>
                </a:solidFill>
              </a:rPr>
              <a:t>http://www.beautyecuador.com/</a:t>
            </a:r>
            <a:endParaRPr lang="es-EC" b="1" dirty="0">
              <a:solidFill>
                <a:srgbClr val="00B05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0379" y="144066"/>
            <a:ext cx="9754077" cy="648072"/>
          </a:xfrm>
        </p:spPr>
        <p:style>
          <a:lnRef idx="0">
            <a:schemeClr val="accent1"/>
          </a:lnRef>
          <a:fillRef idx="3">
            <a:schemeClr val="accent1"/>
          </a:fillRef>
          <a:effectRef idx="3">
            <a:schemeClr val="accent1"/>
          </a:effectRef>
          <a:fontRef idx="minor">
            <a:schemeClr val="lt1"/>
          </a:fontRef>
        </p:style>
        <p:txBody>
          <a:bodyPr>
            <a:noAutofit/>
          </a:bodyPr>
          <a:lstStyle/>
          <a:p>
            <a:r>
              <a:rPr lang="es-EC" b="1" dirty="0" smtClean="0">
                <a:solidFill>
                  <a:srgbClr val="002060"/>
                </a:solidFill>
              </a:rPr>
              <a:t>Estrategias Definitivas</a:t>
            </a:r>
            <a:endParaRPr lang="es-EC" b="1" dirty="0">
              <a:solidFill>
                <a:srgbClr val="00206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450379" y="792138"/>
            <a:ext cx="9793088" cy="6192688"/>
          </a:xfrm>
          <a:prstGeom prst="rect">
            <a:avLst/>
          </a:prstGeom>
          <a:noFill/>
          <a:ln w="9525">
            <a:solidFill>
              <a:schemeClr val="tx1">
                <a:alpha val="23000"/>
              </a:schemeClr>
            </a:solidFill>
            <a:miter lim="800000"/>
            <a:headEnd/>
            <a:tailEnd/>
          </a:ln>
          <a:effectLst>
            <a:outerShdw blurRad="50800" dist="50800" dir="5400000" algn="ctr" rotWithShape="0">
              <a:schemeClr val="tx1"/>
            </a:outerShdw>
          </a:effectLst>
          <a:scene3d>
            <a:camera prst="orthographicFront"/>
            <a:lightRig rig="threePt" dir="t"/>
          </a:scene3d>
          <a:sp3d extrusionH="76200">
            <a:bevelB/>
            <a:extrusionClr>
              <a:schemeClr val="tx1"/>
            </a:extrusion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1894" y="216075"/>
            <a:ext cx="9754077" cy="576064"/>
          </a:xfrm>
        </p:spPr>
        <p:style>
          <a:lnRef idx="0">
            <a:schemeClr val="accent1"/>
          </a:lnRef>
          <a:fillRef idx="3">
            <a:schemeClr val="accent1"/>
          </a:fillRef>
          <a:effectRef idx="3">
            <a:schemeClr val="accent1"/>
          </a:effectRef>
          <a:fontRef idx="minor">
            <a:schemeClr val="lt1"/>
          </a:fontRef>
        </p:style>
        <p:txBody>
          <a:bodyPr>
            <a:noAutofit/>
          </a:bodyPr>
          <a:lstStyle/>
          <a:p>
            <a:r>
              <a:rPr lang="es-EC" b="1" dirty="0" smtClean="0">
                <a:solidFill>
                  <a:srgbClr val="002060"/>
                </a:solidFill>
              </a:rPr>
              <a:t>Estrategias por Perspectivas</a:t>
            </a:r>
            <a:endParaRPr lang="es-EC" b="1" dirty="0">
              <a:solidFill>
                <a:srgbClr val="002060"/>
              </a:solidFill>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882427" y="936154"/>
            <a:ext cx="9433048" cy="6048672"/>
          </a:xfrm>
          <a:prstGeom prst="rect">
            <a:avLst/>
          </a:prstGeom>
          <a:noFill/>
          <a:ln w="9525">
            <a:solidFill>
              <a:schemeClr val="tx1"/>
            </a:solidFill>
            <a:miter lim="800000"/>
            <a:headEnd/>
            <a:tailEnd/>
          </a:ln>
          <a:effectLst>
            <a:outerShdw blurRad="50800" dist="50800" dir="5400000" algn="ctr" rotWithShape="0">
              <a:schemeClr val="tx1"/>
            </a:outerShdw>
          </a:effectLst>
          <a:scene3d>
            <a:camera prst="orthographicFront"/>
            <a:lightRig rig="threePt" dir="t"/>
          </a:scene3d>
          <a:sp3d extrusionH="76200">
            <a:bevelB/>
            <a:extrusionClr>
              <a:schemeClr val="tx1"/>
            </a:extrusion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2387" y="288082"/>
            <a:ext cx="9754077" cy="72008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C" b="1" dirty="0" smtClean="0">
                <a:solidFill>
                  <a:srgbClr val="002060"/>
                </a:solidFill>
              </a:rPr>
              <a:t>Mapa Estratégico</a:t>
            </a:r>
            <a:endParaRPr lang="es-EC" b="1" dirty="0">
              <a:solidFill>
                <a:srgbClr val="002060"/>
              </a:solidFill>
            </a:endParaRPr>
          </a:p>
        </p:txBody>
      </p:sp>
      <p:pic>
        <p:nvPicPr>
          <p:cNvPr id="7170" name="Picture 2"/>
          <p:cNvPicPr>
            <a:picLocks noGrp="1" noChangeAspect="1" noChangeArrowheads="1"/>
          </p:cNvPicPr>
          <p:nvPr>
            <p:ph idx="1"/>
          </p:nvPr>
        </p:nvPicPr>
        <p:blipFill>
          <a:blip r:embed="rId2" cstate="print"/>
          <a:stretch>
            <a:fillRect/>
          </a:stretch>
        </p:blipFill>
        <p:spPr bwMode="auto">
          <a:xfrm>
            <a:off x="378371" y="1080170"/>
            <a:ext cx="10009112" cy="5760640"/>
          </a:xfrm>
          <a:prstGeom prst="rect">
            <a:avLst/>
          </a:prstGeom>
          <a:solidFill>
            <a:schemeClr val="tx1">
              <a:lumMod val="50000"/>
              <a:lumOff val="50000"/>
            </a:schemeClr>
          </a:solidFill>
          <a:ln w="9525">
            <a:solidFill>
              <a:schemeClr val="tx1">
                <a:alpha val="34000"/>
              </a:schemeClr>
            </a:solidFill>
            <a:miter lim="800000"/>
            <a:headEnd/>
            <a:tailEnd/>
          </a:ln>
          <a:effectLst>
            <a:outerShdw blurRad="50800" dist="50800" dir="5400000" algn="ctr" rotWithShape="0">
              <a:schemeClr val="tx1"/>
            </a:outerShdw>
          </a:effectLst>
          <a:scene3d>
            <a:camera prst="orthographicFront"/>
            <a:lightRig rig="threePt" dir="t"/>
          </a:scene3d>
          <a:sp3d extrusionH="76200">
            <a:bevelB/>
            <a:extrusionClr>
              <a:schemeClr val="tx1"/>
            </a:extrusion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4854" y="424896"/>
            <a:ext cx="9699889" cy="1134126"/>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s-EC" b="1" dirty="0" smtClean="0">
                <a:solidFill>
                  <a:srgbClr val="002060"/>
                </a:solidFill>
              </a:rPr>
              <a:t>MISIÓN</a:t>
            </a:r>
            <a:endParaRPr lang="es-EC" b="1" dirty="0">
              <a:solidFill>
                <a:srgbClr val="002060"/>
              </a:solidFill>
            </a:endParaRPr>
          </a:p>
        </p:txBody>
      </p:sp>
      <p:sp>
        <p:nvSpPr>
          <p:cNvPr id="3" name="2 Marcador de contenido"/>
          <p:cNvSpPr>
            <a:spLocks noGrp="1"/>
          </p:cNvSpPr>
          <p:nvPr>
            <p:ph idx="1"/>
          </p:nvPr>
        </p:nvSpPr>
        <p:spPr>
          <a:xfrm>
            <a:off x="596089" y="1483418"/>
            <a:ext cx="9699889" cy="4460897"/>
          </a:xfrm>
        </p:spPr>
        <p:txBody>
          <a:bodyPr>
            <a:normAutofit lnSpcReduction="10000"/>
          </a:bodyPr>
          <a:lstStyle/>
          <a:p>
            <a:pPr algn="ctr">
              <a:buNone/>
            </a:pPr>
            <a:endParaRPr lang="es-EC" b="1" dirty="0" smtClean="0"/>
          </a:p>
          <a:p>
            <a:pPr algn="ctr">
              <a:buNone/>
            </a:pPr>
            <a:r>
              <a:rPr lang="es-EC" b="1" dirty="0" smtClean="0"/>
              <a:t>Somos una operadora de turismo joven, innovadora, dinámica  altamente capacitada, predispuestos a brindarles a nuestros clientes la mejor atención de acuerdo a sus requerimientos y hacer de cada viaje una experiencia inolvidable.</a:t>
            </a:r>
          </a:p>
          <a:p>
            <a:pPr algn="ctr">
              <a:buNone/>
            </a:pPr>
            <a:r>
              <a:rPr lang="es-EC" b="1" dirty="0" smtClean="0"/>
              <a:t> </a:t>
            </a:r>
          </a:p>
          <a:p>
            <a:pPr algn="ctr"/>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4854" y="651724"/>
            <a:ext cx="9699889" cy="1209733"/>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s-EC" b="1" dirty="0" smtClean="0">
                <a:solidFill>
                  <a:srgbClr val="002060"/>
                </a:solidFill>
              </a:rPr>
              <a:t>VISIÓN</a:t>
            </a:r>
            <a:endParaRPr lang="es-EC" b="1" dirty="0">
              <a:solidFill>
                <a:srgbClr val="002060"/>
              </a:solidFill>
            </a:endParaRPr>
          </a:p>
        </p:txBody>
      </p:sp>
      <p:sp>
        <p:nvSpPr>
          <p:cNvPr id="3" name="2 Marcador de contenido"/>
          <p:cNvSpPr>
            <a:spLocks noGrp="1"/>
          </p:cNvSpPr>
          <p:nvPr>
            <p:ph idx="1"/>
          </p:nvPr>
        </p:nvSpPr>
        <p:spPr>
          <a:xfrm>
            <a:off x="639505" y="1180983"/>
            <a:ext cx="9699889" cy="5216984"/>
          </a:xfrm>
        </p:spPr>
        <p:txBody>
          <a:bodyPr>
            <a:normAutofit fontScale="92500" lnSpcReduction="20000"/>
          </a:bodyPr>
          <a:lstStyle/>
          <a:p>
            <a:pPr>
              <a:buNone/>
            </a:pPr>
            <a:r>
              <a:rPr lang="es-EC" dirty="0" smtClean="0"/>
              <a:t> </a:t>
            </a:r>
          </a:p>
          <a:p>
            <a:pPr algn="ctr">
              <a:buNone/>
            </a:pPr>
            <a:endParaRPr lang="es-EC" dirty="0" smtClean="0"/>
          </a:p>
          <a:p>
            <a:pPr algn="ctr">
              <a:buNone/>
            </a:pPr>
            <a:endParaRPr lang="es-EC" b="1" dirty="0" smtClean="0"/>
          </a:p>
          <a:p>
            <a:pPr algn="ctr">
              <a:buNone/>
            </a:pPr>
            <a:r>
              <a:rPr lang="es-EC" b="1" dirty="0" smtClean="0"/>
              <a:t>En el 2018, posicionarnos como una de las más prestigiosas operadoras  a nivel nacional e internacional con la mejor experiencia de turismo sostenible en el Ecuador, comprometidos a brindar una excelente atención y servicio a nuestros visitantes.</a:t>
            </a:r>
          </a:p>
          <a:p>
            <a:pPr algn="ctr">
              <a:buNone/>
            </a:pPr>
            <a:endParaRPr lang="es-EC" dirty="0" smtClean="0"/>
          </a:p>
          <a:p>
            <a:pPr>
              <a:buNone/>
            </a:pPr>
            <a:r>
              <a:rPr lang="es-EC" dirty="0" smtClean="0"/>
              <a:t> </a:t>
            </a:r>
          </a:p>
          <a:p>
            <a:endParaRPr lang="es-EC"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1893" y="288370"/>
            <a:ext cx="9754077" cy="935816"/>
          </a:xfrm>
        </p:spPr>
        <p:style>
          <a:lnRef idx="0">
            <a:schemeClr val="accent1"/>
          </a:lnRef>
          <a:fillRef idx="3">
            <a:schemeClr val="accent1"/>
          </a:fillRef>
          <a:effectRef idx="3">
            <a:schemeClr val="accent1"/>
          </a:effectRef>
          <a:fontRef idx="minor">
            <a:schemeClr val="lt1"/>
          </a:fontRef>
        </p:style>
        <p:txBody>
          <a:bodyPr/>
          <a:lstStyle/>
          <a:p>
            <a:r>
              <a:rPr lang="es-EC" b="1" dirty="0" err="1" smtClean="0">
                <a:solidFill>
                  <a:srgbClr val="002060"/>
                </a:solidFill>
              </a:rPr>
              <a:t>Balanced</a:t>
            </a:r>
            <a:r>
              <a:rPr lang="es-EC" b="1" dirty="0" smtClean="0">
                <a:solidFill>
                  <a:srgbClr val="002060"/>
                </a:solidFill>
              </a:rPr>
              <a:t> </a:t>
            </a:r>
            <a:r>
              <a:rPr lang="es-EC" b="1" dirty="0" err="1" smtClean="0">
                <a:solidFill>
                  <a:srgbClr val="002060"/>
                </a:solidFill>
              </a:rPr>
              <a:t>Scorecard</a:t>
            </a:r>
            <a:endParaRPr lang="es-EC" b="1" dirty="0">
              <a:solidFill>
                <a:srgbClr val="002060"/>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1026443" y="1368202"/>
            <a:ext cx="8424936" cy="5472608"/>
          </a:xfrm>
          <a:prstGeom prst="rect">
            <a:avLst/>
          </a:prstGeom>
          <a:noFill/>
          <a:ln w="9525">
            <a:solidFill>
              <a:schemeClr val="tx1">
                <a:alpha val="15000"/>
              </a:schemeClr>
            </a:solidFill>
            <a:miter lim="800000"/>
            <a:headEnd/>
            <a:tailEnd/>
          </a:ln>
          <a:effectLst>
            <a:outerShdw blurRad="50800" dist="50800" dir="5400000" algn="ctr" rotWithShape="0">
              <a:schemeClr val="tx1"/>
            </a:outerShdw>
          </a:effectLst>
          <a:scene3d>
            <a:camera prst="orthographicFront"/>
            <a:lightRig rig="threePt" dir="t"/>
          </a:scene3d>
          <a:sp3d extrusionH="76200">
            <a:bevelB/>
            <a:extrusionClr>
              <a:schemeClr val="tx1"/>
            </a:extrusion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1894" y="288368"/>
            <a:ext cx="9754077" cy="647786"/>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C" b="1" dirty="0" smtClean="0">
                <a:solidFill>
                  <a:srgbClr val="002060"/>
                </a:solidFill>
              </a:rPr>
              <a:t>Presupuesto iniciativas/Proyectos</a:t>
            </a:r>
            <a:endParaRPr lang="es-EC" b="1" dirty="0">
              <a:solidFill>
                <a:srgbClr val="002060"/>
              </a:solidFill>
            </a:endParaRPr>
          </a:p>
        </p:txBody>
      </p:sp>
      <p:pic>
        <p:nvPicPr>
          <p:cNvPr id="8195" name="Picture 3"/>
          <p:cNvPicPr>
            <a:picLocks noGrp="1" noChangeAspect="1" noChangeArrowheads="1"/>
          </p:cNvPicPr>
          <p:nvPr>
            <p:ph idx="1"/>
          </p:nvPr>
        </p:nvPicPr>
        <p:blipFill>
          <a:blip r:embed="rId2" cstate="print"/>
          <a:srcRect/>
          <a:stretch>
            <a:fillRect/>
          </a:stretch>
        </p:blipFill>
        <p:spPr bwMode="auto">
          <a:xfrm>
            <a:off x="1314475" y="936154"/>
            <a:ext cx="7920880" cy="5991074"/>
          </a:xfrm>
          <a:prstGeom prst="rect">
            <a:avLst/>
          </a:prstGeom>
          <a:noFill/>
          <a:ln w="9525">
            <a:solidFill>
              <a:schemeClr val="tx1">
                <a:alpha val="18000"/>
              </a:schemeClr>
            </a:solidFill>
            <a:miter lim="800000"/>
            <a:headEnd/>
            <a:tailEnd/>
          </a:ln>
          <a:effectLst>
            <a:outerShdw blurRad="50800" dist="50800" dir="5400000" algn="ctr" rotWithShape="0">
              <a:schemeClr val="tx1"/>
            </a:outerShdw>
          </a:effectLst>
          <a:scene3d>
            <a:camera prst="orthographicFront"/>
            <a:lightRig rig="threePt" dir="t"/>
          </a:scene3d>
          <a:sp3d extrusionH="76200">
            <a:bevelB/>
            <a:extrusionClr>
              <a:schemeClr val="tx1"/>
            </a:extrusion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C" b="1" dirty="0" smtClean="0">
                <a:solidFill>
                  <a:srgbClr val="002060"/>
                </a:solidFill>
              </a:rPr>
              <a:t>Comparación Inversiones con Proyectos y Sin proyectos</a:t>
            </a:r>
            <a:endParaRPr lang="es-EC" dirty="0"/>
          </a:p>
        </p:txBody>
      </p:sp>
      <p:graphicFrame>
        <p:nvGraphicFramePr>
          <p:cNvPr id="4" name="3 Marcador de contenido"/>
          <p:cNvGraphicFramePr>
            <a:graphicFrameLocks noGrp="1"/>
          </p:cNvGraphicFramePr>
          <p:nvPr>
            <p:ph idx="1"/>
          </p:nvPr>
        </p:nvGraphicFramePr>
        <p:xfrm>
          <a:off x="2034555" y="2088282"/>
          <a:ext cx="6984777" cy="2784971"/>
        </p:xfrm>
        <a:graphic>
          <a:graphicData uri="http://schemas.openxmlformats.org/drawingml/2006/table">
            <a:tbl>
              <a:tblPr firstRow="1" bandRow="1">
                <a:tableStyleId>{5C22544A-7EE6-4342-B048-85BDC9FD1C3A}</a:tableStyleId>
              </a:tblPr>
              <a:tblGrid>
                <a:gridCol w="2328259"/>
                <a:gridCol w="2328259"/>
                <a:gridCol w="2328259"/>
              </a:tblGrid>
              <a:tr h="646512">
                <a:tc>
                  <a:txBody>
                    <a:bodyPr/>
                    <a:lstStyle/>
                    <a:p>
                      <a:pPr algn="ctr"/>
                      <a:r>
                        <a:rPr lang="es-EC" dirty="0" smtClean="0"/>
                        <a:t>Indicadores</a:t>
                      </a:r>
                      <a:endParaRPr lang="es-EC" dirty="0"/>
                    </a:p>
                  </a:txBody>
                  <a:tcPr/>
                </a:tc>
                <a:tc>
                  <a:txBody>
                    <a:bodyPr/>
                    <a:lstStyle/>
                    <a:p>
                      <a:pPr algn="ctr"/>
                      <a:r>
                        <a:rPr lang="es-EC" baseline="0" dirty="0" smtClean="0"/>
                        <a:t>Sin Proyecto</a:t>
                      </a:r>
                      <a:endParaRPr lang="es-EC" dirty="0"/>
                    </a:p>
                  </a:txBody>
                  <a:tcPr/>
                </a:tc>
                <a:tc>
                  <a:txBody>
                    <a:bodyPr/>
                    <a:lstStyle/>
                    <a:p>
                      <a:pPr algn="ctr"/>
                      <a:r>
                        <a:rPr lang="es-EC" smtClean="0"/>
                        <a:t>Con</a:t>
                      </a:r>
                      <a:r>
                        <a:rPr lang="es-EC" baseline="0" smtClean="0"/>
                        <a:t> </a:t>
                      </a:r>
                      <a:r>
                        <a:rPr lang="es-EC" smtClean="0"/>
                        <a:t>Proyecto</a:t>
                      </a:r>
                      <a:endParaRPr lang="es-EC" dirty="0"/>
                    </a:p>
                  </a:txBody>
                  <a:tcPr/>
                </a:tc>
              </a:tr>
              <a:tr h="2138459">
                <a:tc>
                  <a:txBody>
                    <a:bodyPr/>
                    <a:lstStyle/>
                    <a:p>
                      <a:endParaRPr lang="es-EC" dirty="0" smtClean="0"/>
                    </a:p>
                    <a:p>
                      <a:r>
                        <a:rPr lang="es-EC" dirty="0" smtClean="0"/>
                        <a:t>TIR</a:t>
                      </a:r>
                    </a:p>
                    <a:p>
                      <a:endParaRPr lang="es-EC" dirty="0" smtClean="0"/>
                    </a:p>
                    <a:p>
                      <a:r>
                        <a:rPr lang="es-EC" dirty="0" smtClean="0"/>
                        <a:t>VAN</a:t>
                      </a:r>
                    </a:p>
                    <a:p>
                      <a:endParaRPr lang="es-EC" dirty="0" smtClean="0"/>
                    </a:p>
                    <a:p>
                      <a:endParaRPr lang="es-EC" dirty="0"/>
                    </a:p>
                  </a:txBody>
                  <a:tcPr/>
                </a:tc>
                <a:tc>
                  <a:txBody>
                    <a:bodyPr/>
                    <a:lstStyle/>
                    <a:p>
                      <a:endParaRPr lang="es-EC" dirty="0" smtClean="0"/>
                    </a:p>
                    <a:p>
                      <a:pPr algn="ctr"/>
                      <a:r>
                        <a:rPr lang="es-EC" dirty="0" smtClean="0"/>
                        <a:t>61%</a:t>
                      </a:r>
                    </a:p>
                    <a:p>
                      <a:pPr algn="ctr"/>
                      <a:endParaRPr lang="es-EC" dirty="0" smtClean="0"/>
                    </a:p>
                    <a:p>
                      <a:pPr algn="ctr"/>
                      <a:r>
                        <a:rPr lang="es-EC" dirty="0" smtClean="0"/>
                        <a:t>18.981,08</a:t>
                      </a:r>
                      <a:endParaRPr lang="es-EC" dirty="0"/>
                    </a:p>
                  </a:txBody>
                  <a:tcPr/>
                </a:tc>
                <a:tc>
                  <a:txBody>
                    <a:bodyPr/>
                    <a:lstStyle/>
                    <a:p>
                      <a:endParaRPr lang="es-EC" dirty="0" smtClean="0"/>
                    </a:p>
                    <a:p>
                      <a:pPr algn="ctr"/>
                      <a:r>
                        <a:rPr lang="es-EC" dirty="0" smtClean="0"/>
                        <a:t>88%</a:t>
                      </a:r>
                    </a:p>
                    <a:p>
                      <a:pPr algn="ctr"/>
                      <a:endParaRPr lang="es-EC" dirty="0" smtClean="0"/>
                    </a:p>
                    <a:p>
                      <a:pPr algn="ctr"/>
                      <a:r>
                        <a:rPr lang="es-EC" dirty="0" smtClean="0"/>
                        <a:t>40.152,91</a:t>
                      </a:r>
                      <a:endParaRPr lang="es-EC"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1893" y="288370"/>
            <a:ext cx="9754077" cy="863808"/>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C" b="1" dirty="0" smtClean="0">
                <a:solidFill>
                  <a:srgbClr val="002060"/>
                </a:solidFill>
              </a:rPr>
              <a:t>Comparación proyecto y sin proyecto</a:t>
            </a:r>
            <a:endParaRPr lang="es-EC" b="1" dirty="0">
              <a:solidFill>
                <a:srgbClr val="002060"/>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1314475" y="1296194"/>
            <a:ext cx="7748389" cy="5400600"/>
          </a:xfrm>
          <a:prstGeom prst="rect">
            <a:avLst/>
          </a:prstGeom>
          <a:noFill/>
          <a:ln w="9525">
            <a:solidFill>
              <a:schemeClr val="tx1">
                <a:alpha val="17000"/>
              </a:schemeClr>
            </a:solidFill>
            <a:miter lim="800000"/>
            <a:headEnd/>
            <a:tailEnd/>
          </a:ln>
          <a:effectLst>
            <a:outerShdw blurRad="50800" dist="50800" dir="5400000" algn="ctr" rotWithShape="0">
              <a:schemeClr val="tx1"/>
            </a:outerShdw>
          </a:effectLst>
          <a:scene3d>
            <a:camera prst="orthographicFront"/>
            <a:lightRig rig="threePt" dir="t"/>
          </a:scene3d>
          <a:sp3d extrusionH="76200">
            <a:bevelB/>
            <a:extrusionClr>
              <a:schemeClr val="tx1"/>
            </a:extrusion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1893" y="288370"/>
            <a:ext cx="9754077" cy="791800"/>
          </a:xfrm>
        </p:spPr>
        <p:style>
          <a:lnRef idx="0">
            <a:schemeClr val="accent1"/>
          </a:lnRef>
          <a:fillRef idx="3">
            <a:schemeClr val="accent1"/>
          </a:fillRef>
          <a:effectRef idx="3">
            <a:schemeClr val="accent1"/>
          </a:effectRef>
          <a:fontRef idx="minor">
            <a:schemeClr val="lt1"/>
          </a:fontRef>
        </p:style>
        <p:txBody>
          <a:bodyPr>
            <a:noAutofit/>
          </a:bodyPr>
          <a:lstStyle/>
          <a:p>
            <a:r>
              <a:rPr lang="es-EC" b="1" dirty="0" smtClean="0">
                <a:solidFill>
                  <a:srgbClr val="002060"/>
                </a:solidFill>
              </a:rPr>
              <a:t>Conclusiones</a:t>
            </a:r>
            <a:endParaRPr lang="es-EC" b="1" dirty="0">
              <a:solidFill>
                <a:srgbClr val="002060"/>
              </a:solidFill>
            </a:endParaRPr>
          </a:p>
        </p:txBody>
      </p:sp>
      <p:sp>
        <p:nvSpPr>
          <p:cNvPr id="3" name="2 Marcador de contenido"/>
          <p:cNvSpPr>
            <a:spLocks noGrp="1"/>
          </p:cNvSpPr>
          <p:nvPr>
            <p:ph idx="1"/>
          </p:nvPr>
        </p:nvSpPr>
        <p:spPr>
          <a:xfrm>
            <a:off x="541893" y="1224187"/>
            <a:ext cx="9754077" cy="5400600"/>
          </a:xfrm>
        </p:spPr>
        <p:txBody>
          <a:bodyPr>
            <a:noAutofit/>
          </a:bodyPr>
          <a:lstStyle/>
          <a:p>
            <a:pPr algn="just"/>
            <a:r>
              <a:rPr lang="es-EC" sz="2500" dirty="0" smtClean="0"/>
              <a:t>Al realizar el análisis del macro entorno, se detectó que el turismo en Ecuador tiene muchas oportunidades; es un país con un alto potencial turístico por la diversidad de recursos naturales y la riqueza cultural, además ha sido ganador de varios reconocimientos internacionales. </a:t>
            </a:r>
          </a:p>
          <a:p>
            <a:pPr algn="just">
              <a:buNone/>
            </a:pPr>
            <a:endParaRPr lang="es-EC" sz="2500" dirty="0" smtClean="0"/>
          </a:p>
          <a:p>
            <a:pPr algn="just"/>
            <a:r>
              <a:rPr lang="es-EC" sz="2500" dirty="0" smtClean="0"/>
              <a:t>Se definió conjuntamente con los directivos de la empresa el marco filosófico el mismo que comprende la misión, visión,  valores.</a:t>
            </a:r>
          </a:p>
          <a:p>
            <a:pPr algn="just">
              <a:buNone/>
            </a:pPr>
            <a:endParaRPr lang="es-EC" sz="2500" dirty="0" smtClean="0"/>
          </a:p>
          <a:p>
            <a:pPr algn="just"/>
            <a:r>
              <a:rPr lang="es-EC" sz="2500" dirty="0" smtClean="0"/>
              <a:t>Al realizar la investigación de mercado, los resultados obtenidos de la  encuesta aplicada a turistas internacionales sobre gustos, preferencias,  hábitos  de los consumidores, segmento de mercado, entre otros; el mercado meta que se identificó son los turistas provenientes de EEUU.</a:t>
            </a:r>
          </a:p>
          <a:p>
            <a:pPr algn="just">
              <a:buNone/>
            </a:pPr>
            <a:r>
              <a:rPr lang="es-EC" sz="2500" dirty="0" smtClean="0"/>
              <a:t> </a:t>
            </a:r>
          </a:p>
          <a:p>
            <a:pPr>
              <a:buNone/>
            </a:pPr>
            <a:r>
              <a:rPr lang="es-EC" sz="2000" dirty="0" smtClean="0"/>
              <a:t> </a:t>
            </a:r>
          </a:p>
          <a:p>
            <a:endParaRPr lang="es-EC"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ln/>
        </p:spPr>
        <p:style>
          <a:lnRef idx="0">
            <a:schemeClr val="accent1"/>
          </a:lnRef>
          <a:fillRef idx="3">
            <a:schemeClr val="accent1"/>
          </a:fillRef>
          <a:effectRef idx="3">
            <a:schemeClr val="accent1"/>
          </a:effectRef>
          <a:fontRef idx="minor">
            <a:schemeClr val="lt1"/>
          </a:fontRef>
        </p:style>
        <p:txBody>
          <a:bodyPr>
            <a:normAutofit/>
          </a:bodyPr>
          <a:lstStyle/>
          <a:p>
            <a:pPr algn="ctr"/>
            <a:r>
              <a:rPr lang="es-EC" sz="4400" b="1" dirty="0" smtClean="0">
                <a:solidFill>
                  <a:srgbClr val="002060"/>
                </a:solidFill>
              </a:rPr>
              <a:t> </a:t>
            </a:r>
            <a:r>
              <a:rPr lang="es-EC" sz="4500" b="1" dirty="0" smtClean="0">
                <a:solidFill>
                  <a:srgbClr val="002060"/>
                </a:solidFill>
              </a:rPr>
              <a:t>MY BEAUTY ECUADOR</a:t>
            </a:r>
            <a:endParaRPr lang="es-EC" sz="4500" b="1" dirty="0">
              <a:solidFill>
                <a:srgbClr val="002060"/>
              </a:solidFill>
            </a:endParaRPr>
          </a:p>
        </p:txBody>
      </p:sp>
      <p:pic>
        <p:nvPicPr>
          <p:cNvPr id="4098" name="Picture 2"/>
          <p:cNvPicPr>
            <a:picLocks noGrp="1" noChangeAspect="1" noChangeArrowheads="1"/>
          </p:cNvPicPr>
          <p:nvPr>
            <p:ph idx="1"/>
          </p:nvPr>
        </p:nvPicPr>
        <p:blipFill>
          <a:blip r:embed="rId3" cstate="print"/>
          <a:stretch>
            <a:fillRect/>
          </a:stretch>
        </p:blipFill>
        <p:spPr bwMode="auto">
          <a:xfrm>
            <a:off x="2034555" y="3024386"/>
            <a:ext cx="6624736" cy="3625627"/>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882427" y="1944266"/>
            <a:ext cx="1706939" cy="1058519"/>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94395" y="1296193"/>
            <a:ext cx="9754077" cy="4968553"/>
          </a:xfrm>
        </p:spPr>
        <p:txBody>
          <a:bodyPr>
            <a:normAutofit fontScale="85000" lnSpcReduction="10000"/>
          </a:bodyPr>
          <a:lstStyle/>
          <a:p>
            <a:pPr algn="just"/>
            <a:r>
              <a:rPr lang="es-EC" sz="2900" dirty="0" smtClean="0"/>
              <a:t>La operadora de turismo MBE es una empresa nueva con un gran potencial de crecimiento, sin embargo no contaba con direccionamiento estratégico, que luego de seguir el marco metodológico pudo establecer claramente los procedimientos.</a:t>
            </a:r>
          </a:p>
          <a:p>
            <a:pPr algn="just">
              <a:buNone/>
            </a:pPr>
            <a:endParaRPr lang="es-EC" sz="2900" dirty="0" smtClean="0"/>
          </a:p>
          <a:p>
            <a:pPr algn="just"/>
            <a:r>
              <a:rPr lang="es-EC" sz="2900" dirty="0" smtClean="0"/>
              <a:t>A través del BSC se logró determinar los objetivos estratégicos, estrategias y proyectos a realizarse en cada una de las perspectivas: Financieras, Clientes, Procesos Internos, Aprendizaje y Crecimiento</a:t>
            </a:r>
          </a:p>
          <a:p>
            <a:pPr algn="just">
              <a:buNone/>
            </a:pPr>
            <a:endParaRPr lang="es-EC" sz="2900" dirty="0" smtClean="0"/>
          </a:p>
          <a:p>
            <a:pPr algn="just"/>
            <a:r>
              <a:rPr lang="es-EC" sz="2900" dirty="0" smtClean="0"/>
              <a:t>Al realizar la evaluación financiera de la empresa, se pudo detectar que el proyecto de Elaboración de Planificación Estratégica para la operadora de turismo  es viable debido a que se obtuvo un VAN de 40.152,91, una TIR del 88%.</a:t>
            </a:r>
          </a:p>
          <a:p>
            <a:endParaRPr lang="es-EC" dirty="0" smtClean="0"/>
          </a:p>
          <a:p>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1893" y="288370"/>
            <a:ext cx="9754077" cy="935816"/>
          </a:xfrm>
        </p:spPr>
        <p:style>
          <a:lnRef idx="0">
            <a:schemeClr val="accent1"/>
          </a:lnRef>
          <a:fillRef idx="3">
            <a:schemeClr val="accent1"/>
          </a:fillRef>
          <a:effectRef idx="3">
            <a:schemeClr val="accent1"/>
          </a:effectRef>
          <a:fontRef idx="minor">
            <a:schemeClr val="lt1"/>
          </a:fontRef>
        </p:style>
        <p:txBody>
          <a:bodyPr/>
          <a:lstStyle/>
          <a:p>
            <a:r>
              <a:rPr lang="es-EC" b="1" dirty="0" smtClean="0">
                <a:solidFill>
                  <a:srgbClr val="002060"/>
                </a:solidFill>
              </a:rPr>
              <a:t>Recomendaciones</a:t>
            </a:r>
            <a:endParaRPr lang="es-EC" b="1" dirty="0">
              <a:solidFill>
                <a:srgbClr val="002060"/>
              </a:solidFill>
            </a:endParaRPr>
          </a:p>
        </p:txBody>
      </p:sp>
      <p:sp>
        <p:nvSpPr>
          <p:cNvPr id="3" name="2 Marcador de contenido"/>
          <p:cNvSpPr>
            <a:spLocks noGrp="1"/>
          </p:cNvSpPr>
          <p:nvPr>
            <p:ph idx="1"/>
          </p:nvPr>
        </p:nvSpPr>
        <p:spPr>
          <a:xfrm>
            <a:off x="594395" y="1440210"/>
            <a:ext cx="9754077" cy="5256583"/>
          </a:xfrm>
        </p:spPr>
        <p:txBody>
          <a:bodyPr>
            <a:normAutofit fontScale="70000" lnSpcReduction="20000"/>
          </a:bodyPr>
          <a:lstStyle/>
          <a:p>
            <a:pPr algn="just"/>
            <a:r>
              <a:rPr lang="es-EC" dirty="0" smtClean="0"/>
              <a:t>Realizar un estudio permanente del entorno interno y externo debido a los constantes cambios para rediseñar las estrategias y conseguir una mejor gestión para disminuir las debilidades y amenazas que afectan a la organización.</a:t>
            </a:r>
          </a:p>
          <a:p>
            <a:pPr algn="just"/>
            <a:endParaRPr lang="es-EC" dirty="0" smtClean="0"/>
          </a:p>
          <a:p>
            <a:pPr algn="just"/>
            <a:r>
              <a:rPr lang="es-EC" dirty="0" smtClean="0"/>
              <a:t>Integrar e involucrar al personal que forma la empresa en una cultura organizacional que los comprometa a participar directa y eficientemente alineados a los objetivos que persigue la operadora para alcanzar la mejora continua  de MBE.</a:t>
            </a:r>
          </a:p>
          <a:p>
            <a:pPr algn="just">
              <a:buNone/>
            </a:pPr>
            <a:endParaRPr lang="es-EC" dirty="0" smtClean="0"/>
          </a:p>
          <a:p>
            <a:pPr algn="just"/>
            <a:r>
              <a:rPr lang="es-EC" dirty="0" smtClean="0"/>
              <a:t>Para que la operadora de turismo logre afrontar a la competencia y ampliar su participación en el mercado objetivo, cuyo segmento de mercado son turistas provenientes de EEUU,  se deben aplicar las estrategias planteadas en el Plan Estratégico propuesto y ubicarle a la empresa en una mejor posición competitiva.</a:t>
            </a:r>
          </a:p>
          <a:p>
            <a:endParaRPr lang="es-EC" dirty="0" smtClean="0"/>
          </a:p>
          <a:p>
            <a:endParaRPr lang="es-EC"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41893" y="504106"/>
            <a:ext cx="9754077" cy="6048672"/>
          </a:xfrm>
        </p:spPr>
        <p:txBody>
          <a:bodyPr>
            <a:normAutofit fontScale="77500" lnSpcReduction="20000"/>
          </a:bodyPr>
          <a:lstStyle/>
          <a:p>
            <a:pPr algn="just"/>
            <a:endParaRPr lang="es-EC" dirty="0" smtClean="0"/>
          </a:p>
          <a:p>
            <a:pPr algn="just"/>
            <a:r>
              <a:rPr lang="es-EC" dirty="0" smtClean="0"/>
              <a:t>Implementar  la Planificación Estratégica en la operadora será de gran ayuda para la toma de decisiones con un lineamiento claro de hacia dónde concentrar sus recursos y esfuerzos; además permite minimizar riesgos y formular estrategias para alcanzar los objetivos planteados, los mismos que ayudarán al crecimiento de la organización. </a:t>
            </a:r>
          </a:p>
          <a:p>
            <a:pPr algn="just">
              <a:buNone/>
            </a:pPr>
            <a:endParaRPr lang="es-EC" dirty="0" smtClean="0"/>
          </a:p>
          <a:p>
            <a:pPr algn="just"/>
            <a:r>
              <a:rPr lang="es-EC" dirty="0" smtClean="0"/>
              <a:t>Implementar y utilizar la herramienta del BSC en la administración de la empresa permitirá dar un seguimiento constante, puntual y en tiempo real al cumplimiento de objetivos establecidos. </a:t>
            </a:r>
          </a:p>
          <a:p>
            <a:pPr algn="just"/>
            <a:endParaRPr lang="es-EC" dirty="0" smtClean="0"/>
          </a:p>
          <a:p>
            <a:pPr algn="just">
              <a:buNone/>
            </a:pPr>
            <a:r>
              <a:rPr lang="es-EC" dirty="0" smtClean="0"/>
              <a:t>	</a:t>
            </a:r>
          </a:p>
          <a:p>
            <a:endParaRPr lang="es-EC"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41893" y="648123"/>
            <a:ext cx="9754077" cy="5784352"/>
          </a:xfrm>
        </p:spPr>
        <p:txBody>
          <a:bodyPr>
            <a:normAutofit/>
          </a:bodyPr>
          <a:lstStyle/>
          <a:p>
            <a:pPr>
              <a:buNone/>
            </a:pPr>
            <a:r>
              <a:rPr lang="es-EC" dirty="0" smtClean="0"/>
              <a:t> </a:t>
            </a:r>
          </a:p>
          <a:p>
            <a:pPr algn="just"/>
            <a:r>
              <a:rPr lang="es-EC" sz="2500" dirty="0" smtClean="0"/>
              <a:t>La evaluación financiera es necesaria para conocer la factibilidad de la aplicación del proyecto, y los ingresos que generará a futuro en miras de lograr el éxito de la operadora de turismo.</a:t>
            </a:r>
          </a:p>
          <a:p>
            <a:pPr algn="just"/>
            <a:endParaRPr lang="es-EC"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94395" y="2016274"/>
            <a:ext cx="9754077" cy="4248205"/>
          </a:xfrm>
        </p:spPr>
        <p:style>
          <a:lnRef idx="0">
            <a:schemeClr val="accent1"/>
          </a:lnRef>
          <a:fillRef idx="3">
            <a:schemeClr val="accent1"/>
          </a:fillRef>
          <a:effectRef idx="3">
            <a:schemeClr val="accent1"/>
          </a:effectRef>
          <a:fontRef idx="minor">
            <a:schemeClr val="lt1"/>
          </a:fontRef>
        </p:style>
        <p:txBody>
          <a:bodyPr>
            <a:normAutofit lnSpcReduction="10000"/>
          </a:bodyPr>
          <a:lstStyle/>
          <a:p>
            <a:pPr algn="ctr">
              <a:buNone/>
            </a:pPr>
            <a:r>
              <a:rPr lang="es-EC" sz="5400" b="1" dirty="0" smtClean="0">
                <a:solidFill>
                  <a:srgbClr val="002060"/>
                </a:solidFill>
              </a:rPr>
              <a:t>Todo lo que se hace se puede medir, sólo si se mide se puede controlar, sólo si se controla se puede dirigir y sólo si se dirige se puede mejorar.</a:t>
            </a:r>
          </a:p>
          <a:p>
            <a:pPr algn="ctr">
              <a:buNone/>
            </a:pPr>
            <a:r>
              <a:rPr lang="es-EC" sz="1800" b="1" dirty="0" smtClean="0">
                <a:solidFill>
                  <a:srgbClr val="002060"/>
                </a:solidFill>
              </a:rPr>
              <a:t>Dr. Pedro Mendoza A.</a:t>
            </a:r>
            <a:endParaRPr lang="es-EC" sz="5400" b="1" dirty="0">
              <a:solidFill>
                <a:srgbClr val="002060"/>
              </a:solidFill>
            </a:endParaRPr>
          </a:p>
        </p:txBody>
      </p:sp>
      <p:pic>
        <p:nvPicPr>
          <p:cNvPr id="1027" name="Picture 3"/>
          <p:cNvPicPr>
            <a:picLocks noChangeAspect="1" noChangeArrowheads="1"/>
          </p:cNvPicPr>
          <p:nvPr/>
        </p:nvPicPr>
        <p:blipFill>
          <a:blip r:embed="rId2" cstate="print"/>
          <a:srcRect/>
          <a:stretch>
            <a:fillRect/>
          </a:stretch>
        </p:blipFill>
        <p:spPr bwMode="auto">
          <a:xfrm>
            <a:off x="3906763" y="288082"/>
            <a:ext cx="2686050"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41893" y="1680213"/>
            <a:ext cx="9754077" cy="3648429"/>
          </a:xfrm>
        </p:spPr>
        <p:style>
          <a:lnRef idx="3">
            <a:schemeClr val="lt1"/>
          </a:lnRef>
          <a:fillRef idx="1">
            <a:schemeClr val="accent1"/>
          </a:fillRef>
          <a:effectRef idx="1">
            <a:schemeClr val="accent1"/>
          </a:effectRef>
          <a:fontRef idx="minor">
            <a:schemeClr val="lt1"/>
          </a:fontRef>
        </p:style>
        <p:txBody>
          <a:bodyPr/>
          <a:lstStyle/>
          <a:p>
            <a:pPr algn="ctr">
              <a:buNone/>
            </a:pPr>
            <a:endParaRPr lang="es-EC" dirty="0" smtClean="0"/>
          </a:p>
          <a:p>
            <a:pPr algn="ctr">
              <a:buNone/>
            </a:pPr>
            <a:r>
              <a:rPr lang="es-EC" sz="5000" b="1" dirty="0" smtClean="0">
                <a:solidFill>
                  <a:srgbClr val="002060"/>
                </a:solidFill>
                <a:latin typeface="Arial Rounded MT Bold" pitchFamily="34" charset="0"/>
              </a:rPr>
              <a:t>GRACIAS</a:t>
            </a:r>
          </a:p>
          <a:p>
            <a:pPr algn="ctr">
              <a:buNone/>
            </a:pPr>
            <a:r>
              <a:rPr lang="es-EC" sz="5000" b="1" dirty="0" smtClean="0">
                <a:solidFill>
                  <a:srgbClr val="002060"/>
                </a:solidFill>
                <a:latin typeface="Arial Rounded MT Bold" pitchFamily="34" charset="0"/>
              </a:rPr>
              <a:t> POR SU ATENCIÓN !!!!!!!</a:t>
            </a:r>
          </a:p>
          <a:p>
            <a:pPr algn="ctr">
              <a:buNone/>
            </a:pPr>
            <a:endParaRPr lang="es-EC" sz="5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1893" y="288370"/>
            <a:ext cx="9754077" cy="1007824"/>
          </a:xfrm>
        </p:spPr>
        <p:style>
          <a:lnRef idx="0">
            <a:schemeClr val="accent1"/>
          </a:lnRef>
          <a:fillRef idx="3">
            <a:schemeClr val="accent1"/>
          </a:fillRef>
          <a:effectRef idx="3">
            <a:schemeClr val="accent1"/>
          </a:effectRef>
          <a:fontRef idx="minor">
            <a:schemeClr val="lt1"/>
          </a:fontRef>
        </p:style>
        <p:txBody>
          <a:bodyPr/>
          <a:lstStyle/>
          <a:p>
            <a:r>
              <a:rPr lang="es-EC" b="1" dirty="0" smtClean="0">
                <a:solidFill>
                  <a:srgbClr val="002060"/>
                </a:solidFill>
              </a:rPr>
              <a:t>Giro del Negocio</a:t>
            </a:r>
            <a:endParaRPr lang="es-EC" b="1" dirty="0">
              <a:solidFill>
                <a:srgbClr val="00206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066236" y="1584227"/>
            <a:ext cx="2303046" cy="2192264"/>
          </a:xfrm>
          <a:prstGeom prst="rect">
            <a:avLst/>
          </a:prstGeom>
          <a:noFill/>
          <a:ln w="9525">
            <a:solidFill>
              <a:schemeClr val="tx1">
                <a:alpha val="20000"/>
              </a:schemeClr>
            </a:solidFill>
            <a:miter lim="800000"/>
            <a:headEnd/>
            <a:tailEnd/>
          </a:ln>
          <a:scene3d>
            <a:camera prst="orthographicFront"/>
            <a:lightRig rig="threePt" dir="t"/>
          </a:scene3d>
          <a:sp3d>
            <a:bevelT/>
          </a:sp3d>
        </p:spPr>
      </p:pic>
      <p:pic>
        <p:nvPicPr>
          <p:cNvPr id="2050" name="Picture 2"/>
          <p:cNvPicPr>
            <a:picLocks noChangeAspect="1" noChangeArrowheads="1"/>
          </p:cNvPicPr>
          <p:nvPr/>
        </p:nvPicPr>
        <p:blipFill>
          <a:blip r:embed="rId3" cstate="print"/>
          <a:srcRect/>
          <a:stretch>
            <a:fillRect/>
          </a:stretch>
        </p:blipFill>
        <p:spPr bwMode="auto">
          <a:xfrm>
            <a:off x="4394766" y="1872258"/>
            <a:ext cx="2348204" cy="1867433"/>
          </a:xfrm>
          <a:prstGeom prst="rect">
            <a:avLst/>
          </a:prstGeom>
          <a:noFill/>
          <a:ln w="9525">
            <a:solidFill>
              <a:schemeClr val="tx1">
                <a:alpha val="44000"/>
              </a:schemeClr>
            </a:solidFill>
            <a:miter lim="800000"/>
            <a:headEnd/>
            <a:tailEnd/>
          </a:ln>
          <a:effectLst>
            <a:outerShdw blurRad="50800" dist="50800" dir="5400000" algn="ctr" rotWithShape="0">
              <a:schemeClr val="tx1"/>
            </a:outerShdw>
          </a:effectLst>
          <a:scene3d>
            <a:camera prst="orthographicFront"/>
            <a:lightRig rig="threePt" dir="t"/>
          </a:scene3d>
          <a:sp3d extrusionH="76200" contourW="12700">
            <a:bevelT/>
            <a:bevelB/>
            <a:extrusionClr>
              <a:schemeClr val="tx1"/>
            </a:extrusionClr>
            <a:contourClr>
              <a:schemeClr val="tx1"/>
            </a:contourClr>
          </a:sp3d>
        </p:spPr>
      </p:pic>
      <p:pic>
        <p:nvPicPr>
          <p:cNvPr id="2051" name="Picture 3"/>
          <p:cNvPicPr>
            <a:picLocks noChangeAspect="1" noChangeArrowheads="1"/>
          </p:cNvPicPr>
          <p:nvPr/>
        </p:nvPicPr>
        <p:blipFill>
          <a:blip r:embed="rId4" cstate="print"/>
          <a:srcRect/>
          <a:stretch>
            <a:fillRect/>
          </a:stretch>
        </p:blipFill>
        <p:spPr bwMode="auto">
          <a:xfrm>
            <a:off x="7637953" y="1413815"/>
            <a:ext cx="1986942" cy="2640330"/>
          </a:xfrm>
          <a:prstGeom prst="rect">
            <a:avLst/>
          </a:prstGeom>
          <a:noFill/>
          <a:ln w="9525">
            <a:solidFill>
              <a:schemeClr val="tx1">
                <a:alpha val="37000"/>
              </a:schemeClr>
            </a:solidFill>
            <a:miter lim="800000"/>
            <a:headEnd/>
            <a:tailEnd/>
          </a:ln>
          <a:effectLst>
            <a:outerShdw blurRad="50800" dist="38100" dir="2700000" algn="tl" rotWithShape="0">
              <a:prstClr val="black">
                <a:alpha val="40000"/>
              </a:prstClr>
            </a:outerShdw>
          </a:effectLst>
          <a:scene3d>
            <a:camera prst="orthographicFront"/>
            <a:lightRig rig="threePt" dir="t"/>
          </a:scene3d>
          <a:sp3d extrusionH="76200">
            <a:extrusionClr>
              <a:schemeClr val="tx1"/>
            </a:extrusionClr>
          </a:sp3d>
        </p:spPr>
      </p:pic>
      <p:pic>
        <p:nvPicPr>
          <p:cNvPr id="2052" name="Picture 4"/>
          <p:cNvPicPr>
            <a:picLocks noChangeAspect="1" noChangeArrowheads="1"/>
          </p:cNvPicPr>
          <p:nvPr/>
        </p:nvPicPr>
        <p:blipFill>
          <a:blip r:embed="rId5" cstate="print"/>
          <a:srcRect/>
          <a:stretch>
            <a:fillRect/>
          </a:stretch>
        </p:blipFill>
        <p:spPr bwMode="auto">
          <a:xfrm>
            <a:off x="1236936" y="4464546"/>
            <a:ext cx="2811071" cy="2090261"/>
          </a:xfrm>
          <a:prstGeom prst="rect">
            <a:avLst/>
          </a:prstGeom>
          <a:noFill/>
          <a:ln w="9525">
            <a:solidFill>
              <a:schemeClr val="tx1">
                <a:alpha val="16000"/>
              </a:schemeClr>
            </a:solidFill>
            <a:miter lim="800000"/>
            <a:headEnd/>
            <a:tailEnd/>
          </a:ln>
          <a:effectLst>
            <a:outerShdw blurRad="50800" dist="50800" dir="5400000" algn="ctr" rotWithShape="0">
              <a:schemeClr val="tx1"/>
            </a:outerShdw>
          </a:effectLst>
          <a:scene3d>
            <a:camera prst="orthographicFront"/>
            <a:lightRig rig="threePt" dir="t"/>
          </a:scene3d>
          <a:sp3d extrusionH="76200">
            <a:bevelB/>
            <a:extrusionClr>
              <a:schemeClr val="tx1"/>
            </a:extrusionClr>
          </a:sp3d>
        </p:spPr>
      </p:pic>
      <p:pic>
        <p:nvPicPr>
          <p:cNvPr id="2053" name="Picture 5"/>
          <p:cNvPicPr>
            <a:picLocks noChangeAspect="1" noChangeArrowheads="1"/>
          </p:cNvPicPr>
          <p:nvPr/>
        </p:nvPicPr>
        <p:blipFill>
          <a:blip r:embed="rId6" cstate="print"/>
          <a:srcRect/>
          <a:stretch>
            <a:fillRect/>
          </a:stretch>
        </p:blipFill>
        <p:spPr bwMode="auto">
          <a:xfrm>
            <a:off x="5346923" y="4320530"/>
            <a:ext cx="4011308" cy="2198637"/>
          </a:xfrm>
          <a:prstGeom prst="rect">
            <a:avLst/>
          </a:prstGeom>
          <a:noFill/>
          <a:ln w="9525">
            <a:noFill/>
            <a:miter lim="800000"/>
            <a:headEnd/>
            <a:tailEnd/>
          </a:ln>
          <a:effectLst>
            <a:outerShdw blurRad="50800" dist="50800" dir="5400000" algn="ctr" rotWithShape="0">
              <a:schemeClr val="tx1"/>
            </a:outerShdw>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4355" y="144066"/>
            <a:ext cx="10114117" cy="792088"/>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C" b="1" dirty="0" smtClean="0">
                <a:solidFill>
                  <a:srgbClr val="002060"/>
                </a:solidFill>
              </a:rPr>
              <a:t>Diagrama de </a:t>
            </a:r>
            <a:r>
              <a:rPr lang="es-EC" b="1" dirty="0" err="1" smtClean="0">
                <a:solidFill>
                  <a:srgbClr val="002060"/>
                </a:solidFill>
              </a:rPr>
              <a:t>Ishicawua</a:t>
            </a:r>
            <a:endParaRPr lang="es-EC" b="1" dirty="0">
              <a:solidFill>
                <a:srgbClr val="002060"/>
              </a:solidFill>
            </a:endParaRPr>
          </a:p>
        </p:txBody>
      </p:sp>
      <p:pic>
        <p:nvPicPr>
          <p:cNvPr id="1029" name="Picture 5"/>
          <p:cNvPicPr>
            <a:picLocks noGrp="1" noChangeAspect="1" noChangeArrowheads="1"/>
          </p:cNvPicPr>
          <p:nvPr>
            <p:ph idx="1"/>
          </p:nvPr>
        </p:nvPicPr>
        <p:blipFill>
          <a:blip r:embed="rId2" cstate="print"/>
          <a:srcRect/>
          <a:stretch>
            <a:fillRect/>
          </a:stretch>
        </p:blipFill>
        <p:spPr bwMode="auto">
          <a:xfrm>
            <a:off x="234355" y="1008162"/>
            <a:ext cx="10225136" cy="5976664"/>
          </a:xfrm>
          <a:prstGeom prst="rect">
            <a:avLst/>
          </a:prstGeom>
          <a:noFill/>
          <a:ln w="9525">
            <a:solidFill>
              <a:schemeClr val="tx1"/>
            </a:solidFill>
            <a:miter lim="800000"/>
            <a:headEnd/>
            <a:tailEnd/>
          </a:ln>
          <a:effectLst>
            <a:outerShdw blurRad="50800" dist="50800" dir="5400000" algn="ctr" rotWithShape="0">
              <a:schemeClr val="tx1"/>
            </a:outerShdw>
          </a:effectLst>
          <a:scene3d>
            <a:camera prst="orthographicFront"/>
            <a:lightRig rig="threePt" dir="t"/>
          </a:scene3d>
          <a:sp3d extrusionH="76200">
            <a:extrusionClr>
              <a:schemeClr val="tx1"/>
            </a:extrusion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6403" y="648122"/>
            <a:ext cx="9754077" cy="1151840"/>
          </a:xfrm>
        </p:spPr>
        <p:style>
          <a:lnRef idx="0">
            <a:schemeClr val="accent1"/>
          </a:lnRef>
          <a:fillRef idx="3">
            <a:schemeClr val="accent1"/>
          </a:fillRef>
          <a:effectRef idx="3">
            <a:schemeClr val="accent1"/>
          </a:effectRef>
          <a:fontRef idx="minor">
            <a:schemeClr val="lt1"/>
          </a:fontRef>
        </p:style>
        <p:txBody>
          <a:bodyPr>
            <a:noAutofit/>
          </a:bodyPr>
          <a:lstStyle/>
          <a:p>
            <a:r>
              <a:rPr lang="es-EC" b="1" dirty="0" smtClean="0">
                <a:solidFill>
                  <a:srgbClr val="002060"/>
                </a:solidFill>
              </a:rPr>
              <a:t>Posición</a:t>
            </a:r>
            <a:r>
              <a:rPr lang="es-EC" sz="4500" b="1" dirty="0" smtClean="0">
                <a:solidFill>
                  <a:srgbClr val="002060"/>
                </a:solidFill>
              </a:rPr>
              <a:t> del Turismo</a:t>
            </a:r>
            <a:br>
              <a:rPr lang="es-EC" sz="4500" b="1" dirty="0" smtClean="0">
                <a:solidFill>
                  <a:srgbClr val="002060"/>
                </a:solidFill>
              </a:rPr>
            </a:br>
            <a:r>
              <a:rPr lang="es-EC" sz="2500" b="1" dirty="0" smtClean="0">
                <a:solidFill>
                  <a:srgbClr val="002060"/>
                </a:solidFill>
              </a:rPr>
              <a:t>En millones de dólares</a:t>
            </a:r>
            <a:endParaRPr lang="es-EC" sz="2500" b="1" dirty="0">
              <a:solidFill>
                <a:srgbClr val="002060"/>
              </a:solidFill>
            </a:endParaRPr>
          </a:p>
        </p:txBody>
      </p:sp>
      <p:sp>
        <p:nvSpPr>
          <p:cNvPr id="9" name="8 CuadroTexto"/>
          <p:cNvSpPr txBox="1"/>
          <p:nvPr/>
        </p:nvSpPr>
        <p:spPr>
          <a:xfrm>
            <a:off x="1386483" y="1152178"/>
            <a:ext cx="8496944" cy="1261884"/>
          </a:xfrm>
          <a:prstGeom prst="rect">
            <a:avLst/>
          </a:prstGeom>
          <a:noFill/>
        </p:spPr>
        <p:txBody>
          <a:bodyPr wrap="square" rtlCol="0">
            <a:spAutoFit/>
          </a:bodyPr>
          <a:lstStyle/>
          <a:p>
            <a:endParaRPr lang="es-EC" dirty="0" smtClean="0"/>
          </a:p>
          <a:p>
            <a:endParaRPr lang="es-EC" dirty="0" smtClean="0"/>
          </a:p>
          <a:p>
            <a:endParaRPr lang="es-EC" dirty="0" smtClean="0"/>
          </a:p>
          <a:p>
            <a:endParaRPr lang="es-EC" dirty="0"/>
          </a:p>
        </p:txBody>
      </p:sp>
      <p:graphicFrame>
        <p:nvGraphicFramePr>
          <p:cNvPr id="4" name="3 Gráfico"/>
          <p:cNvGraphicFramePr/>
          <p:nvPr/>
        </p:nvGraphicFramePr>
        <p:xfrm>
          <a:off x="2538611" y="2088282"/>
          <a:ext cx="5857090" cy="43127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2387" y="648122"/>
            <a:ext cx="9754077" cy="719792"/>
          </a:xfrm>
        </p:spPr>
        <p:style>
          <a:lnRef idx="0">
            <a:schemeClr val="accent1"/>
          </a:lnRef>
          <a:fillRef idx="3">
            <a:schemeClr val="accent1"/>
          </a:fillRef>
          <a:effectRef idx="3">
            <a:schemeClr val="accent1"/>
          </a:effectRef>
          <a:fontRef idx="minor">
            <a:schemeClr val="lt1"/>
          </a:fontRef>
        </p:style>
        <p:txBody>
          <a:bodyPr>
            <a:noAutofit/>
          </a:bodyPr>
          <a:lstStyle/>
          <a:p>
            <a:r>
              <a:rPr lang="es-EC" b="1" dirty="0" smtClean="0">
                <a:solidFill>
                  <a:srgbClr val="002060"/>
                </a:solidFill>
              </a:rPr>
              <a:t>Aporte al PIB</a:t>
            </a:r>
            <a:endParaRPr lang="es-EC" b="1" dirty="0">
              <a:solidFill>
                <a:srgbClr val="002060"/>
              </a:solidFill>
            </a:endParaRPr>
          </a:p>
        </p:txBody>
      </p:sp>
      <p:sp>
        <p:nvSpPr>
          <p:cNvPr id="9" name="8 CuadroTexto"/>
          <p:cNvSpPr txBox="1"/>
          <p:nvPr/>
        </p:nvSpPr>
        <p:spPr>
          <a:xfrm>
            <a:off x="1386483" y="1152178"/>
            <a:ext cx="8496944" cy="1261884"/>
          </a:xfrm>
          <a:prstGeom prst="rect">
            <a:avLst/>
          </a:prstGeom>
          <a:noFill/>
        </p:spPr>
        <p:txBody>
          <a:bodyPr wrap="square" rtlCol="0">
            <a:spAutoFit/>
          </a:bodyPr>
          <a:lstStyle/>
          <a:p>
            <a:endParaRPr lang="es-EC" dirty="0" smtClean="0"/>
          </a:p>
          <a:p>
            <a:endParaRPr lang="es-EC" dirty="0" smtClean="0"/>
          </a:p>
          <a:p>
            <a:endParaRPr lang="es-EC" dirty="0" smtClean="0"/>
          </a:p>
          <a:p>
            <a:endParaRPr lang="es-EC" dirty="0"/>
          </a:p>
        </p:txBody>
      </p:sp>
      <p:graphicFrame>
        <p:nvGraphicFramePr>
          <p:cNvPr id="4" name="3 Gráfico"/>
          <p:cNvGraphicFramePr/>
          <p:nvPr/>
        </p:nvGraphicFramePr>
        <p:xfrm>
          <a:off x="2466603" y="2304306"/>
          <a:ext cx="5760640" cy="38164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2387" y="576114"/>
            <a:ext cx="9754077" cy="1080120"/>
          </a:xfrm>
        </p:spPr>
        <p:style>
          <a:lnRef idx="0">
            <a:schemeClr val="accent1"/>
          </a:lnRef>
          <a:fillRef idx="3">
            <a:schemeClr val="accent1"/>
          </a:fillRef>
          <a:effectRef idx="3">
            <a:schemeClr val="accent1"/>
          </a:effectRef>
          <a:fontRef idx="minor">
            <a:schemeClr val="lt1"/>
          </a:fontRef>
        </p:style>
        <p:txBody>
          <a:bodyPr>
            <a:noAutofit/>
          </a:bodyPr>
          <a:lstStyle/>
          <a:p>
            <a:r>
              <a:rPr lang="es-EC" b="1" dirty="0" smtClean="0">
                <a:solidFill>
                  <a:srgbClr val="002060"/>
                </a:solidFill>
              </a:rPr>
              <a:t>Ingreso de Turistas</a:t>
            </a:r>
            <a:endParaRPr lang="es-EC" b="1" dirty="0">
              <a:solidFill>
                <a:srgbClr val="002060"/>
              </a:solidFill>
            </a:endParaRPr>
          </a:p>
        </p:txBody>
      </p:sp>
      <p:sp>
        <p:nvSpPr>
          <p:cNvPr id="9" name="8 CuadroTexto"/>
          <p:cNvSpPr txBox="1"/>
          <p:nvPr/>
        </p:nvSpPr>
        <p:spPr>
          <a:xfrm>
            <a:off x="1386483" y="1152178"/>
            <a:ext cx="8496944" cy="1261884"/>
          </a:xfrm>
          <a:prstGeom prst="rect">
            <a:avLst/>
          </a:prstGeom>
          <a:noFill/>
        </p:spPr>
        <p:txBody>
          <a:bodyPr wrap="square" rtlCol="0">
            <a:spAutoFit/>
          </a:bodyPr>
          <a:lstStyle/>
          <a:p>
            <a:endParaRPr lang="es-EC" dirty="0" smtClean="0"/>
          </a:p>
          <a:p>
            <a:endParaRPr lang="es-EC" dirty="0" smtClean="0"/>
          </a:p>
          <a:p>
            <a:endParaRPr lang="es-EC" dirty="0" smtClean="0"/>
          </a:p>
          <a:p>
            <a:endParaRPr lang="es-EC" dirty="0"/>
          </a:p>
        </p:txBody>
      </p:sp>
      <p:graphicFrame>
        <p:nvGraphicFramePr>
          <p:cNvPr id="4" name="3 Gráfico"/>
          <p:cNvGraphicFramePr/>
          <p:nvPr/>
        </p:nvGraphicFramePr>
        <p:xfrm>
          <a:off x="2610619" y="2232298"/>
          <a:ext cx="5616624" cy="38164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610619" y="2232298"/>
          <a:ext cx="5760640"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738411" y="936154"/>
            <a:ext cx="9361040" cy="86177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sz="5000" b="1" dirty="0" smtClean="0">
                <a:solidFill>
                  <a:srgbClr val="002060"/>
                </a:solidFill>
              </a:rPr>
              <a:t>Países Provenientes</a:t>
            </a:r>
            <a:endParaRPr lang="es-EC" sz="5000" b="1"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1893" y="288370"/>
            <a:ext cx="9754077" cy="647784"/>
          </a:xfrm>
        </p:spPr>
        <p:style>
          <a:lnRef idx="0">
            <a:schemeClr val="accent1"/>
          </a:lnRef>
          <a:fillRef idx="3">
            <a:schemeClr val="accent1"/>
          </a:fillRef>
          <a:effectRef idx="3">
            <a:schemeClr val="accent1"/>
          </a:effectRef>
          <a:fontRef idx="minor">
            <a:schemeClr val="lt1"/>
          </a:fontRef>
        </p:style>
        <p:txBody>
          <a:bodyPr>
            <a:noAutofit/>
          </a:bodyPr>
          <a:lstStyle/>
          <a:p>
            <a:r>
              <a:rPr lang="es-EC" b="1" dirty="0" smtClean="0">
                <a:solidFill>
                  <a:srgbClr val="002060"/>
                </a:solidFill>
              </a:rPr>
              <a:t>Plan del Buen Vivir</a:t>
            </a:r>
            <a:endParaRPr lang="es-EC" b="1" dirty="0">
              <a:solidFill>
                <a:srgbClr val="002060"/>
              </a:solidFill>
            </a:endParaRPr>
          </a:p>
        </p:txBody>
      </p:sp>
      <p:sp>
        <p:nvSpPr>
          <p:cNvPr id="8" name="7 CuadroTexto"/>
          <p:cNvSpPr txBox="1"/>
          <p:nvPr/>
        </p:nvSpPr>
        <p:spPr>
          <a:xfrm>
            <a:off x="954435" y="1008163"/>
            <a:ext cx="8856984" cy="5693866"/>
          </a:xfrm>
          <a:prstGeom prst="rect">
            <a:avLst/>
          </a:prstGeom>
          <a:noFill/>
        </p:spPr>
        <p:txBody>
          <a:bodyPr wrap="square" rtlCol="0">
            <a:spAutoFit/>
          </a:bodyPr>
          <a:lstStyle/>
          <a:p>
            <a:pPr lvl="0" indent="450850" algn="just" defTabSz="914400" eaLnBrk="0" fontAlgn="base" hangingPunct="0">
              <a:spcBef>
                <a:spcPct val="0"/>
              </a:spcBef>
              <a:spcAft>
                <a:spcPct val="0"/>
              </a:spcAft>
            </a:pPr>
            <a:r>
              <a:rPr lang="es-EC" sz="2300" dirty="0" smtClean="0">
                <a:latin typeface="+mj-lt"/>
                <a:cs typeface="Arial" pitchFamily="34" charset="0"/>
              </a:rPr>
              <a:t>Según el  Plan Nacional del Buen Vivir </a:t>
            </a:r>
          </a:p>
          <a:p>
            <a:pPr lvl="0" indent="450850" algn="just" defTabSz="914400" eaLnBrk="0" fontAlgn="base" hangingPunct="0">
              <a:spcBef>
                <a:spcPct val="0"/>
              </a:spcBef>
              <a:spcAft>
                <a:spcPct val="0"/>
              </a:spcAft>
            </a:pPr>
            <a:r>
              <a:rPr lang="es-EC" sz="2300" dirty="0" smtClean="0">
                <a:latin typeface="+mj-lt"/>
                <a:cs typeface="Arial" pitchFamily="34" charset="0"/>
              </a:rPr>
              <a:t>Objetivo No. 10.3  Impulsar la transformación de la matriz productiva, entre las políticas y lineamientos estratégicos  literal g es de “Impulsar al turismo como uno de los sectores prioritarios para la atracción de inversión nacional y extranjera, el literal h dice posicionar el turismo consciente como concepto de vanguardia a nivel nacional e internacional, para asegurar la articulación de la intervención estatal con el sector privado y popular, y desarrollar un turismo ético,  responsable, sostenible e incluyente.” (Plan Nacional del Buen Vivir)</a:t>
            </a:r>
          </a:p>
          <a:p>
            <a:pPr lvl="0" indent="450850" algn="just" defTabSz="914400" eaLnBrk="0" fontAlgn="base" hangingPunct="0">
              <a:spcBef>
                <a:spcPct val="0"/>
              </a:spcBef>
              <a:spcAft>
                <a:spcPct val="0"/>
              </a:spcAft>
            </a:pPr>
            <a:endParaRPr lang="es-EC" sz="2300" dirty="0" smtClean="0">
              <a:latin typeface="+mj-lt"/>
              <a:cs typeface="Arial" pitchFamily="34" charset="0"/>
            </a:endParaRPr>
          </a:p>
          <a:p>
            <a:pPr indent="450850" algn="just" defTabSz="914400" eaLnBrk="0" fontAlgn="base" hangingPunct="0">
              <a:spcBef>
                <a:spcPct val="0"/>
              </a:spcBef>
              <a:spcAft>
                <a:spcPct val="0"/>
              </a:spcAft>
            </a:pPr>
            <a:r>
              <a:rPr lang="es-EC" sz="2300" dirty="0" smtClean="0">
                <a:latin typeface="+mj-lt"/>
                <a:cs typeface="Arial" pitchFamily="34" charset="0"/>
              </a:rPr>
              <a:t>Objetivo No. 10.8 “Aumentar a 64,0% los ingresos por turismo sobre las exportaciones de servicios totales.” </a:t>
            </a:r>
            <a:endParaRPr lang="es-EC" sz="2300" dirty="0" smtClean="0">
              <a:latin typeface="+mj-lt"/>
            </a:endParaRPr>
          </a:p>
          <a:p>
            <a:pPr indent="450850" algn="just" defTabSz="914400" eaLnBrk="0" fontAlgn="base" hangingPunct="0">
              <a:spcBef>
                <a:spcPct val="0"/>
              </a:spcBef>
              <a:spcAft>
                <a:spcPct val="0"/>
              </a:spcAft>
            </a:pPr>
            <a:r>
              <a:rPr lang="es-EC" sz="2300" dirty="0" smtClean="0"/>
              <a:t>objetivo No. 7 del Plan del Buen Vivir que dice: “Garantizar los derechos de la naturaleza y promover la sostenibilidad ambiental territorial y global”.</a:t>
            </a:r>
          </a:p>
          <a:p>
            <a:pPr lvl="0" indent="450850" algn="just" defTabSz="914400" eaLnBrk="0" fontAlgn="base" hangingPunct="0">
              <a:spcBef>
                <a:spcPct val="0"/>
              </a:spcBef>
              <a:spcAft>
                <a:spcPct val="0"/>
              </a:spcAft>
            </a:pPr>
            <a:endParaRPr lang="es-EC"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2750</TotalTime>
  <Words>748</Words>
  <Application>Microsoft Office PowerPoint</Application>
  <PresentationFormat>Personalizado</PresentationFormat>
  <Paragraphs>87</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PLANIFICACIÓN ESTRATÉGICA DE LA OPERADORA DE TURISMO MY BEAUTY ECUADOR PERÍODO 2015.</vt:lpstr>
      <vt:lpstr> MY BEAUTY ECUADOR</vt:lpstr>
      <vt:lpstr>Giro del Negocio</vt:lpstr>
      <vt:lpstr>Diagrama de Ishicawua</vt:lpstr>
      <vt:lpstr>Posición del Turismo En millones de dólares</vt:lpstr>
      <vt:lpstr>Aporte al PIB</vt:lpstr>
      <vt:lpstr>Ingreso de Turistas</vt:lpstr>
      <vt:lpstr>Presentación de PowerPoint</vt:lpstr>
      <vt:lpstr>Plan del Buen Vivir</vt:lpstr>
      <vt:lpstr>Estrategias Definitivas</vt:lpstr>
      <vt:lpstr>Estrategias por Perspectivas</vt:lpstr>
      <vt:lpstr>Mapa Estratégico</vt:lpstr>
      <vt:lpstr>MISIÓN</vt:lpstr>
      <vt:lpstr>VISIÓN</vt:lpstr>
      <vt:lpstr>Balanced Scorecard</vt:lpstr>
      <vt:lpstr>Presupuesto iniciativas/Proyectos</vt:lpstr>
      <vt:lpstr>Comparación Inversiones con Proyectos y Sin proyectos</vt:lpstr>
      <vt:lpstr>Comparación proyecto y sin proyecto</vt:lpstr>
      <vt:lpstr>Conclusiones</vt:lpstr>
      <vt:lpstr>Presentación de PowerPoint</vt:lpstr>
      <vt:lpstr>Recomendaciones</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ESTRATÉGICA DE LA OPERADORA DE TURISMO MY BEAUTY ECUADOR PERÍODO 2015.</dc:title>
  <dc:creator>norma.salazar</dc:creator>
  <cp:lastModifiedBy>Norma Salazar</cp:lastModifiedBy>
  <cp:revision>249</cp:revision>
  <dcterms:created xsi:type="dcterms:W3CDTF">2014-11-24T16:46:50Z</dcterms:created>
  <dcterms:modified xsi:type="dcterms:W3CDTF">2015-03-04T19:27:46Z</dcterms:modified>
</cp:coreProperties>
</file>