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59" r:id="rId5"/>
    <p:sldId id="261" r:id="rId6"/>
    <p:sldId id="263" r:id="rId7"/>
    <p:sldId id="264" r:id="rId8"/>
    <p:sldId id="286" r:id="rId9"/>
    <p:sldId id="270" r:id="rId10"/>
    <p:sldId id="271" r:id="rId11"/>
    <p:sldId id="287" r:id="rId12"/>
    <p:sldId id="272" r:id="rId13"/>
    <p:sldId id="273" r:id="rId14"/>
    <p:sldId id="275" r:id="rId15"/>
    <p:sldId id="280" r:id="rId16"/>
    <p:sldId id="288" r:id="rId17"/>
    <p:sldId id="281" r:id="rId18"/>
    <p:sldId id="289" r:id="rId19"/>
    <p:sldId id="283"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CC2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5" autoAdjust="0"/>
    <p:restoredTop sz="94660"/>
  </p:normalViewPr>
  <p:slideViewPr>
    <p:cSldViewPr>
      <p:cViewPr>
        <p:scale>
          <a:sx n="103" d="100"/>
          <a:sy n="103" d="100"/>
        </p:scale>
        <p:origin x="-1328"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85841-8022-4AF5-A38B-4C0573CEC0B9}" type="doc">
      <dgm:prSet loTypeId="urn:microsoft.com/office/officeart/2005/8/layout/process2" loCatId="process" qsTypeId="urn:microsoft.com/office/officeart/2005/8/quickstyle/simple1" qsCatId="simple" csTypeId="urn:microsoft.com/office/officeart/2005/8/colors/accent3_1" csCatId="accent3" phldr="1"/>
      <dgm:spPr/>
    </dgm:pt>
    <dgm:pt modelId="{F0042F8F-DAAC-499B-8B39-E9C88595D12C}">
      <dgm:prSet phldrT="[Texto]"/>
      <dgm:spPr>
        <a:ln w="12700">
          <a:solidFill>
            <a:schemeClr val="accent3">
              <a:lumMod val="60000"/>
              <a:lumOff val="40000"/>
            </a:schemeClr>
          </a:solidFill>
        </a:ln>
      </dgm:spPr>
      <dgm:t>
        <a:bodyPr/>
        <a:lstStyle/>
        <a:p>
          <a:r>
            <a:rPr lang="es-ES" dirty="0" smtClean="0">
              <a:solidFill>
                <a:schemeClr val="bg1">
                  <a:lumMod val="50000"/>
                </a:schemeClr>
              </a:solidFill>
              <a:latin typeface="Arial" pitchFamily="34" charset="0"/>
              <a:cs typeface="Arial" pitchFamily="34" charset="0"/>
            </a:rPr>
            <a:t>Generalidades</a:t>
          </a:r>
          <a:endParaRPr lang="es-ES" dirty="0">
            <a:solidFill>
              <a:schemeClr val="bg1">
                <a:lumMod val="50000"/>
              </a:schemeClr>
            </a:solidFill>
            <a:latin typeface="Arial" pitchFamily="34" charset="0"/>
            <a:cs typeface="Arial" pitchFamily="34" charset="0"/>
          </a:endParaRPr>
        </a:p>
      </dgm:t>
    </dgm:pt>
    <dgm:pt modelId="{11D960F5-8610-449F-A4B1-A7EEC7F8D3DF}" type="parTrans" cxnId="{28BFFFE9-07D5-4635-9B5B-70C36C8FA9DB}">
      <dgm:prSet/>
      <dgm:spPr/>
      <dgm:t>
        <a:bodyPr/>
        <a:lstStyle/>
        <a:p>
          <a:endParaRPr lang="es-ES"/>
        </a:p>
      </dgm:t>
    </dgm:pt>
    <dgm:pt modelId="{15FFA5D1-8744-429E-9459-5359E443FFE8}" type="sibTrans" cxnId="{28BFFFE9-07D5-4635-9B5B-70C36C8FA9DB}">
      <dgm:prSet/>
      <dgm:spPr/>
      <dgm:t>
        <a:bodyPr/>
        <a:lstStyle/>
        <a:p>
          <a:endParaRPr lang="es-ES"/>
        </a:p>
      </dgm:t>
    </dgm:pt>
    <dgm:pt modelId="{2683A517-0687-4608-B5E4-5093FA52F281}">
      <dgm:prSet phldrT="[Texto]"/>
      <dgm:spPr>
        <a:ln w="12700">
          <a:solidFill>
            <a:schemeClr val="accent3">
              <a:lumMod val="60000"/>
              <a:lumOff val="40000"/>
            </a:schemeClr>
          </a:solidFill>
        </a:ln>
      </dgm:spPr>
      <dgm:t>
        <a:bodyPr/>
        <a:lstStyle/>
        <a:p>
          <a:r>
            <a:rPr lang="es-ES" dirty="0" smtClean="0">
              <a:solidFill>
                <a:schemeClr val="bg1">
                  <a:lumMod val="50000"/>
                </a:schemeClr>
              </a:solidFill>
              <a:latin typeface="Arial" pitchFamily="34" charset="0"/>
              <a:cs typeface="Arial" pitchFamily="34" charset="0"/>
            </a:rPr>
            <a:t>Investigación de mercados</a:t>
          </a:r>
          <a:endParaRPr lang="es-ES" dirty="0">
            <a:solidFill>
              <a:schemeClr val="bg1">
                <a:lumMod val="50000"/>
              </a:schemeClr>
            </a:solidFill>
            <a:latin typeface="Arial" pitchFamily="34" charset="0"/>
            <a:cs typeface="Arial" pitchFamily="34" charset="0"/>
          </a:endParaRPr>
        </a:p>
      </dgm:t>
    </dgm:pt>
    <dgm:pt modelId="{2936BB8D-843E-425B-99B8-A7F1F5E44FCF}" type="parTrans" cxnId="{DFBCAE64-6ACF-44C4-A0BB-8036189D619F}">
      <dgm:prSet/>
      <dgm:spPr/>
      <dgm:t>
        <a:bodyPr/>
        <a:lstStyle/>
        <a:p>
          <a:endParaRPr lang="es-ES"/>
        </a:p>
      </dgm:t>
    </dgm:pt>
    <dgm:pt modelId="{7F3D756E-0EAD-4469-BFD6-3DC756DCFF1C}" type="sibTrans" cxnId="{DFBCAE64-6ACF-44C4-A0BB-8036189D619F}">
      <dgm:prSet/>
      <dgm:spPr/>
      <dgm:t>
        <a:bodyPr/>
        <a:lstStyle/>
        <a:p>
          <a:endParaRPr lang="es-ES"/>
        </a:p>
      </dgm:t>
    </dgm:pt>
    <dgm:pt modelId="{96FDC287-089B-4FF4-B1B6-101B360773A8}">
      <dgm:prSet phldrT="[Texto]"/>
      <dgm:spPr>
        <a:ln w="12700">
          <a:solidFill>
            <a:schemeClr val="accent3">
              <a:lumMod val="60000"/>
              <a:lumOff val="40000"/>
            </a:schemeClr>
          </a:solidFill>
        </a:ln>
      </dgm:spPr>
      <dgm:t>
        <a:bodyPr/>
        <a:lstStyle/>
        <a:p>
          <a:r>
            <a:rPr lang="es-ES" dirty="0" smtClean="0">
              <a:solidFill>
                <a:schemeClr val="bg1">
                  <a:lumMod val="50000"/>
                </a:schemeClr>
              </a:solidFill>
              <a:latin typeface="Arial" pitchFamily="34" charset="0"/>
              <a:cs typeface="Arial" pitchFamily="34" charset="0"/>
            </a:rPr>
            <a:t>Direccionamiento de marketing estratégico</a:t>
          </a:r>
          <a:endParaRPr lang="es-ES" dirty="0">
            <a:solidFill>
              <a:schemeClr val="bg1">
                <a:lumMod val="50000"/>
              </a:schemeClr>
            </a:solidFill>
            <a:latin typeface="Arial" pitchFamily="34" charset="0"/>
            <a:cs typeface="Arial" pitchFamily="34" charset="0"/>
          </a:endParaRPr>
        </a:p>
      </dgm:t>
    </dgm:pt>
    <dgm:pt modelId="{55165A59-C265-48C4-AF79-59DD0667C557}" type="parTrans" cxnId="{68111F82-033E-435F-9FC9-540458FC4993}">
      <dgm:prSet/>
      <dgm:spPr/>
      <dgm:t>
        <a:bodyPr/>
        <a:lstStyle/>
        <a:p>
          <a:endParaRPr lang="es-ES"/>
        </a:p>
      </dgm:t>
    </dgm:pt>
    <dgm:pt modelId="{6760707C-E528-4C71-9EF1-805623D6FCC6}" type="sibTrans" cxnId="{68111F82-033E-435F-9FC9-540458FC4993}">
      <dgm:prSet/>
      <dgm:spPr/>
      <dgm:t>
        <a:bodyPr/>
        <a:lstStyle/>
        <a:p>
          <a:endParaRPr lang="es-ES"/>
        </a:p>
      </dgm:t>
    </dgm:pt>
    <dgm:pt modelId="{69ACE39F-C5C9-46BE-9B1B-39BFBF4500B9}">
      <dgm:prSet phldrT="[Texto]"/>
      <dgm:spPr>
        <a:ln w="12700">
          <a:solidFill>
            <a:schemeClr val="accent3">
              <a:lumMod val="60000"/>
              <a:lumOff val="40000"/>
            </a:schemeClr>
          </a:solidFill>
        </a:ln>
      </dgm:spPr>
      <dgm:t>
        <a:bodyPr/>
        <a:lstStyle/>
        <a:p>
          <a:r>
            <a:rPr lang="es-ES" dirty="0" smtClean="0">
              <a:solidFill>
                <a:schemeClr val="bg1">
                  <a:lumMod val="50000"/>
                </a:schemeClr>
              </a:solidFill>
              <a:latin typeface="Arial" pitchFamily="34" charset="0"/>
              <a:cs typeface="Arial" pitchFamily="34" charset="0"/>
            </a:rPr>
            <a:t>Análisis situacional</a:t>
          </a:r>
          <a:endParaRPr lang="es-ES" dirty="0">
            <a:solidFill>
              <a:schemeClr val="bg1">
                <a:lumMod val="50000"/>
              </a:schemeClr>
            </a:solidFill>
            <a:latin typeface="Arial" pitchFamily="34" charset="0"/>
            <a:cs typeface="Arial" pitchFamily="34" charset="0"/>
          </a:endParaRPr>
        </a:p>
      </dgm:t>
    </dgm:pt>
    <dgm:pt modelId="{AC3DEE9F-2CEC-482A-B36F-59CC39A32BB6}" type="parTrans" cxnId="{C52DE6EF-ED4D-402D-BF15-AA3ABE2F407A}">
      <dgm:prSet/>
      <dgm:spPr/>
      <dgm:t>
        <a:bodyPr/>
        <a:lstStyle/>
        <a:p>
          <a:endParaRPr lang="es-ES"/>
        </a:p>
      </dgm:t>
    </dgm:pt>
    <dgm:pt modelId="{524E3029-D024-42A5-A2E0-7C3BB2949816}" type="sibTrans" cxnId="{C52DE6EF-ED4D-402D-BF15-AA3ABE2F407A}">
      <dgm:prSet/>
      <dgm:spPr/>
      <dgm:t>
        <a:bodyPr/>
        <a:lstStyle/>
        <a:p>
          <a:endParaRPr lang="es-ES"/>
        </a:p>
      </dgm:t>
    </dgm:pt>
    <dgm:pt modelId="{CEBEB5D9-6441-4D55-A78D-AD9345A2415B}">
      <dgm:prSet phldrT="[Texto]"/>
      <dgm:spPr>
        <a:ln w="12700">
          <a:solidFill>
            <a:schemeClr val="accent3">
              <a:lumMod val="60000"/>
              <a:lumOff val="40000"/>
            </a:schemeClr>
          </a:solidFill>
        </a:ln>
      </dgm:spPr>
      <dgm:t>
        <a:bodyPr/>
        <a:lstStyle/>
        <a:p>
          <a:r>
            <a:rPr lang="es-ES" dirty="0" smtClean="0">
              <a:solidFill>
                <a:schemeClr val="bg1">
                  <a:lumMod val="50000"/>
                </a:schemeClr>
              </a:solidFill>
              <a:latin typeface="Arial" pitchFamily="34" charset="0"/>
              <a:cs typeface="Arial" pitchFamily="34" charset="0"/>
            </a:rPr>
            <a:t>Herramientas del marketing </a:t>
          </a:r>
          <a:r>
            <a:rPr lang="es-ES" dirty="0" err="1" smtClean="0">
              <a:solidFill>
                <a:schemeClr val="bg1">
                  <a:lumMod val="50000"/>
                </a:schemeClr>
              </a:solidFill>
              <a:latin typeface="Arial" pitchFamily="34" charset="0"/>
              <a:cs typeface="Arial" pitchFamily="34" charset="0"/>
            </a:rPr>
            <a:t>mix</a:t>
          </a:r>
          <a:endParaRPr lang="es-ES" dirty="0">
            <a:solidFill>
              <a:schemeClr val="bg1">
                <a:lumMod val="50000"/>
              </a:schemeClr>
            </a:solidFill>
            <a:latin typeface="Arial" pitchFamily="34" charset="0"/>
            <a:cs typeface="Arial" pitchFamily="34" charset="0"/>
          </a:endParaRPr>
        </a:p>
      </dgm:t>
    </dgm:pt>
    <dgm:pt modelId="{58D99E56-8298-402A-A323-89F489F28E09}" type="parTrans" cxnId="{15D79009-0B8C-45E5-B114-B77D26EF2172}">
      <dgm:prSet/>
      <dgm:spPr/>
      <dgm:t>
        <a:bodyPr/>
        <a:lstStyle/>
        <a:p>
          <a:endParaRPr lang="es-ES"/>
        </a:p>
      </dgm:t>
    </dgm:pt>
    <dgm:pt modelId="{405464E1-1558-476C-8B00-6AA4F4FA7C35}" type="sibTrans" cxnId="{15D79009-0B8C-45E5-B114-B77D26EF2172}">
      <dgm:prSet/>
      <dgm:spPr/>
      <dgm:t>
        <a:bodyPr/>
        <a:lstStyle/>
        <a:p>
          <a:endParaRPr lang="es-ES"/>
        </a:p>
      </dgm:t>
    </dgm:pt>
    <dgm:pt modelId="{7889A4A2-8D90-43D6-AA81-891913271A88}">
      <dgm:prSet phldrT="[Texto]"/>
      <dgm:spPr>
        <a:ln w="12700">
          <a:solidFill>
            <a:schemeClr val="accent3">
              <a:lumMod val="60000"/>
              <a:lumOff val="40000"/>
            </a:schemeClr>
          </a:solidFill>
        </a:ln>
      </dgm:spPr>
      <dgm:t>
        <a:bodyPr/>
        <a:lstStyle/>
        <a:p>
          <a:r>
            <a:rPr lang="es-ES" dirty="0" smtClean="0">
              <a:solidFill>
                <a:schemeClr val="bg1">
                  <a:lumMod val="50000"/>
                </a:schemeClr>
              </a:solidFill>
              <a:latin typeface="Arial" pitchFamily="34" charset="0"/>
              <a:cs typeface="Arial" pitchFamily="34" charset="0"/>
            </a:rPr>
            <a:t>Propuesta de posicionamiento</a:t>
          </a:r>
          <a:endParaRPr lang="es-ES" dirty="0">
            <a:solidFill>
              <a:schemeClr val="bg1">
                <a:lumMod val="50000"/>
              </a:schemeClr>
            </a:solidFill>
            <a:latin typeface="Arial" pitchFamily="34" charset="0"/>
            <a:cs typeface="Arial" pitchFamily="34" charset="0"/>
          </a:endParaRPr>
        </a:p>
      </dgm:t>
    </dgm:pt>
    <dgm:pt modelId="{60ED6684-C242-4EC6-9248-F5135EC807D4}" type="parTrans" cxnId="{286BAF17-F3E2-494E-9317-A077EED142C6}">
      <dgm:prSet/>
      <dgm:spPr/>
      <dgm:t>
        <a:bodyPr/>
        <a:lstStyle/>
        <a:p>
          <a:endParaRPr lang="es-ES"/>
        </a:p>
      </dgm:t>
    </dgm:pt>
    <dgm:pt modelId="{20C5DC25-9C26-44CC-8096-BD52BA452A72}" type="sibTrans" cxnId="{286BAF17-F3E2-494E-9317-A077EED142C6}">
      <dgm:prSet/>
      <dgm:spPr/>
      <dgm:t>
        <a:bodyPr/>
        <a:lstStyle/>
        <a:p>
          <a:endParaRPr lang="es-ES"/>
        </a:p>
      </dgm:t>
    </dgm:pt>
    <dgm:pt modelId="{BE426F78-0A2B-42A0-B986-0CCA8969CDC8}">
      <dgm:prSet phldrT="[Texto]"/>
      <dgm:spPr>
        <a:ln w="12700">
          <a:solidFill>
            <a:schemeClr val="accent3">
              <a:lumMod val="60000"/>
              <a:lumOff val="40000"/>
            </a:schemeClr>
          </a:solidFill>
        </a:ln>
      </dgm:spPr>
      <dgm:t>
        <a:bodyPr/>
        <a:lstStyle/>
        <a:p>
          <a:r>
            <a:rPr lang="es-ES" dirty="0" smtClean="0">
              <a:solidFill>
                <a:schemeClr val="bg1">
                  <a:lumMod val="50000"/>
                </a:schemeClr>
              </a:solidFill>
              <a:latin typeface="Arial" pitchFamily="34" charset="0"/>
              <a:cs typeface="Arial" pitchFamily="34" charset="0"/>
            </a:rPr>
            <a:t>Viabilidad de la estrategia</a:t>
          </a:r>
          <a:endParaRPr lang="es-ES" dirty="0">
            <a:solidFill>
              <a:schemeClr val="bg1">
                <a:lumMod val="50000"/>
              </a:schemeClr>
            </a:solidFill>
            <a:latin typeface="Arial" pitchFamily="34" charset="0"/>
            <a:cs typeface="Arial" pitchFamily="34" charset="0"/>
          </a:endParaRPr>
        </a:p>
      </dgm:t>
    </dgm:pt>
    <dgm:pt modelId="{A5722209-D3D9-4BA3-8C17-B0E6034CAF65}" type="parTrans" cxnId="{A4715A1A-DB40-4696-9468-2BAC10615E7C}">
      <dgm:prSet/>
      <dgm:spPr/>
      <dgm:t>
        <a:bodyPr/>
        <a:lstStyle/>
        <a:p>
          <a:endParaRPr lang="es-ES"/>
        </a:p>
      </dgm:t>
    </dgm:pt>
    <dgm:pt modelId="{61A52490-0DDD-4548-A745-7C97606A94DD}" type="sibTrans" cxnId="{A4715A1A-DB40-4696-9468-2BAC10615E7C}">
      <dgm:prSet/>
      <dgm:spPr/>
      <dgm:t>
        <a:bodyPr/>
        <a:lstStyle/>
        <a:p>
          <a:endParaRPr lang="es-ES"/>
        </a:p>
      </dgm:t>
    </dgm:pt>
    <dgm:pt modelId="{4D881BBF-A2EF-4808-9469-647E032A3D8A}">
      <dgm:prSet phldrT="[Texto]"/>
      <dgm:spPr>
        <a:ln w="12700">
          <a:solidFill>
            <a:schemeClr val="accent3">
              <a:lumMod val="60000"/>
              <a:lumOff val="40000"/>
            </a:schemeClr>
          </a:solidFill>
        </a:ln>
      </dgm:spPr>
      <dgm:t>
        <a:bodyPr/>
        <a:lstStyle/>
        <a:p>
          <a:r>
            <a:rPr lang="es-ES" dirty="0" smtClean="0">
              <a:solidFill>
                <a:schemeClr val="bg1">
                  <a:lumMod val="50000"/>
                </a:schemeClr>
              </a:solidFill>
              <a:latin typeface="Arial" pitchFamily="34" charset="0"/>
              <a:cs typeface="Arial" pitchFamily="34" charset="0"/>
            </a:rPr>
            <a:t>Conclusiones y recomendaciones</a:t>
          </a:r>
          <a:endParaRPr lang="es-ES" dirty="0">
            <a:solidFill>
              <a:schemeClr val="bg1">
                <a:lumMod val="50000"/>
              </a:schemeClr>
            </a:solidFill>
            <a:latin typeface="Arial" pitchFamily="34" charset="0"/>
            <a:cs typeface="Arial" pitchFamily="34" charset="0"/>
          </a:endParaRPr>
        </a:p>
      </dgm:t>
    </dgm:pt>
    <dgm:pt modelId="{D838234D-AD92-42A5-9CD4-05B7B087FA5C}" type="parTrans" cxnId="{78EE9F65-349B-4675-A68E-F68A3F53F890}">
      <dgm:prSet/>
      <dgm:spPr/>
      <dgm:t>
        <a:bodyPr/>
        <a:lstStyle/>
        <a:p>
          <a:endParaRPr lang="es-ES"/>
        </a:p>
      </dgm:t>
    </dgm:pt>
    <dgm:pt modelId="{68FC540F-D3AF-4F5F-88C9-574EA56E0023}" type="sibTrans" cxnId="{78EE9F65-349B-4675-A68E-F68A3F53F890}">
      <dgm:prSet/>
      <dgm:spPr/>
      <dgm:t>
        <a:bodyPr/>
        <a:lstStyle/>
        <a:p>
          <a:endParaRPr lang="es-ES"/>
        </a:p>
      </dgm:t>
    </dgm:pt>
    <dgm:pt modelId="{297CF59D-C486-4427-9CCE-E186193A6A75}" type="pres">
      <dgm:prSet presAssocID="{0F885841-8022-4AF5-A38B-4C0573CEC0B9}" presName="linearFlow" presStyleCnt="0">
        <dgm:presLayoutVars>
          <dgm:resizeHandles val="exact"/>
        </dgm:presLayoutVars>
      </dgm:prSet>
      <dgm:spPr/>
    </dgm:pt>
    <dgm:pt modelId="{B3ADDB92-AB93-471C-B1F9-EDBF561605D3}" type="pres">
      <dgm:prSet presAssocID="{F0042F8F-DAAC-499B-8B39-E9C88595D12C}" presName="node" presStyleLbl="node1" presStyleIdx="0" presStyleCnt="8" custScaleX="800670">
        <dgm:presLayoutVars>
          <dgm:bulletEnabled val="1"/>
        </dgm:presLayoutVars>
      </dgm:prSet>
      <dgm:spPr/>
      <dgm:t>
        <a:bodyPr/>
        <a:lstStyle/>
        <a:p>
          <a:endParaRPr lang="es-ES"/>
        </a:p>
      </dgm:t>
    </dgm:pt>
    <dgm:pt modelId="{7C5D6D2D-A600-4895-8CBC-1B14CCBADA4B}" type="pres">
      <dgm:prSet presAssocID="{15FFA5D1-8744-429E-9459-5359E443FFE8}" presName="sibTrans" presStyleLbl="sibTrans2D1" presStyleIdx="0" presStyleCnt="7"/>
      <dgm:spPr/>
      <dgm:t>
        <a:bodyPr/>
        <a:lstStyle/>
        <a:p>
          <a:endParaRPr lang="es-ES"/>
        </a:p>
      </dgm:t>
    </dgm:pt>
    <dgm:pt modelId="{64DC053F-7263-4EAE-BAAA-2C665239B645}" type="pres">
      <dgm:prSet presAssocID="{15FFA5D1-8744-429E-9459-5359E443FFE8}" presName="connectorText" presStyleLbl="sibTrans2D1" presStyleIdx="0" presStyleCnt="7"/>
      <dgm:spPr/>
      <dgm:t>
        <a:bodyPr/>
        <a:lstStyle/>
        <a:p>
          <a:endParaRPr lang="es-ES"/>
        </a:p>
      </dgm:t>
    </dgm:pt>
    <dgm:pt modelId="{0DB29B7C-B502-4088-AF63-949D7F4FE3BD}" type="pres">
      <dgm:prSet presAssocID="{69ACE39F-C5C9-46BE-9B1B-39BFBF4500B9}" presName="node" presStyleLbl="node1" presStyleIdx="1" presStyleCnt="8" custScaleX="800670">
        <dgm:presLayoutVars>
          <dgm:bulletEnabled val="1"/>
        </dgm:presLayoutVars>
      </dgm:prSet>
      <dgm:spPr/>
      <dgm:t>
        <a:bodyPr/>
        <a:lstStyle/>
        <a:p>
          <a:endParaRPr lang="es-ES"/>
        </a:p>
      </dgm:t>
    </dgm:pt>
    <dgm:pt modelId="{79B03B72-E327-41E0-BC7F-FD8AD66B56F2}" type="pres">
      <dgm:prSet presAssocID="{524E3029-D024-42A5-A2E0-7C3BB2949816}" presName="sibTrans" presStyleLbl="sibTrans2D1" presStyleIdx="1" presStyleCnt="7"/>
      <dgm:spPr/>
      <dgm:t>
        <a:bodyPr/>
        <a:lstStyle/>
        <a:p>
          <a:endParaRPr lang="es-ES"/>
        </a:p>
      </dgm:t>
    </dgm:pt>
    <dgm:pt modelId="{06027946-9106-40C3-9874-CE907B2E19EC}" type="pres">
      <dgm:prSet presAssocID="{524E3029-D024-42A5-A2E0-7C3BB2949816}" presName="connectorText" presStyleLbl="sibTrans2D1" presStyleIdx="1" presStyleCnt="7"/>
      <dgm:spPr/>
      <dgm:t>
        <a:bodyPr/>
        <a:lstStyle/>
        <a:p>
          <a:endParaRPr lang="es-ES"/>
        </a:p>
      </dgm:t>
    </dgm:pt>
    <dgm:pt modelId="{F692AD7F-74C4-40D5-8348-9FB8B2AAF2CD}" type="pres">
      <dgm:prSet presAssocID="{2683A517-0687-4608-B5E4-5093FA52F281}" presName="node" presStyleLbl="node1" presStyleIdx="2" presStyleCnt="8" custScaleX="800670">
        <dgm:presLayoutVars>
          <dgm:bulletEnabled val="1"/>
        </dgm:presLayoutVars>
      </dgm:prSet>
      <dgm:spPr/>
      <dgm:t>
        <a:bodyPr/>
        <a:lstStyle/>
        <a:p>
          <a:endParaRPr lang="es-ES"/>
        </a:p>
      </dgm:t>
    </dgm:pt>
    <dgm:pt modelId="{E91F0BED-3016-47FA-853A-2685ABD4CFA2}" type="pres">
      <dgm:prSet presAssocID="{7F3D756E-0EAD-4469-BFD6-3DC756DCFF1C}" presName="sibTrans" presStyleLbl="sibTrans2D1" presStyleIdx="2" presStyleCnt="7"/>
      <dgm:spPr/>
      <dgm:t>
        <a:bodyPr/>
        <a:lstStyle/>
        <a:p>
          <a:endParaRPr lang="es-ES"/>
        </a:p>
      </dgm:t>
    </dgm:pt>
    <dgm:pt modelId="{1FA409AC-6D4D-40D6-9D3F-F5C399165236}" type="pres">
      <dgm:prSet presAssocID="{7F3D756E-0EAD-4469-BFD6-3DC756DCFF1C}" presName="connectorText" presStyleLbl="sibTrans2D1" presStyleIdx="2" presStyleCnt="7"/>
      <dgm:spPr/>
      <dgm:t>
        <a:bodyPr/>
        <a:lstStyle/>
        <a:p>
          <a:endParaRPr lang="es-ES"/>
        </a:p>
      </dgm:t>
    </dgm:pt>
    <dgm:pt modelId="{22E40C97-4206-42BA-91CD-7B3A7026D37C}" type="pres">
      <dgm:prSet presAssocID="{96FDC287-089B-4FF4-B1B6-101B360773A8}" presName="node" presStyleLbl="node1" presStyleIdx="3" presStyleCnt="8" custScaleX="800670">
        <dgm:presLayoutVars>
          <dgm:bulletEnabled val="1"/>
        </dgm:presLayoutVars>
      </dgm:prSet>
      <dgm:spPr/>
      <dgm:t>
        <a:bodyPr/>
        <a:lstStyle/>
        <a:p>
          <a:endParaRPr lang="es-ES"/>
        </a:p>
      </dgm:t>
    </dgm:pt>
    <dgm:pt modelId="{72C31279-4505-4350-8EA7-496DF67B6971}" type="pres">
      <dgm:prSet presAssocID="{6760707C-E528-4C71-9EF1-805623D6FCC6}" presName="sibTrans" presStyleLbl="sibTrans2D1" presStyleIdx="3" presStyleCnt="7"/>
      <dgm:spPr/>
      <dgm:t>
        <a:bodyPr/>
        <a:lstStyle/>
        <a:p>
          <a:endParaRPr lang="es-ES"/>
        </a:p>
      </dgm:t>
    </dgm:pt>
    <dgm:pt modelId="{18A306BC-CED6-40D1-92F3-E767082155E5}" type="pres">
      <dgm:prSet presAssocID="{6760707C-E528-4C71-9EF1-805623D6FCC6}" presName="connectorText" presStyleLbl="sibTrans2D1" presStyleIdx="3" presStyleCnt="7"/>
      <dgm:spPr/>
      <dgm:t>
        <a:bodyPr/>
        <a:lstStyle/>
        <a:p>
          <a:endParaRPr lang="es-ES"/>
        </a:p>
      </dgm:t>
    </dgm:pt>
    <dgm:pt modelId="{A48414D9-8061-4240-BE6C-251BC18D5380}" type="pres">
      <dgm:prSet presAssocID="{CEBEB5D9-6441-4D55-A78D-AD9345A2415B}" presName="node" presStyleLbl="node1" presStyleIdx="4" presStyleCnt="8" custScaleX="800670">
        <dgm:presLayoutVars>
          <dgm:bulletEnabled val="1"/>
        </dgm:presLayoutVars>
      </dgm:prSet>
      <dgm:spPr/>
      <dgm:t>
        <a:bodyPr/>
        <a:lstStyle/>
        <a:p>
          <a:endParaRPr lang="es-ES"/>
        </a:p>
      </dgm:t>
    </dgm:pt>
    <dgm:pt modelId="{551FE9E3-A6D4-4863-B6CC-ACE319BD2E2D}" type="pres">
      <dgm:prSet presAssocID="{405464E1-1558-476C-8B00-6AA4F4FA7C35}" presName="sibTrans" presStyleLbl="sibTrans2D1" presStyleIdx="4" presStyleCnt="7"/>
      <dgm:spPr/>
      <dgm:t>
        <a:bodyPr/>
        <a:lstStyle/>
        <a:p>
          <a:endParaRPr lang="es-ES"/>
        </a:p>
      </dgm:t>
    </dgm:pt>
    <dgm:pt modelId="{D1226547-1E24-4AC3-B91D-82C7EE3A2066}" type="pres">
      <dgm:prSet presAssocID="{405464E1-1558-476C-8B00-6AA4F4FA7C35}" presName="connectorText" presStyleLbl="sibTrans2D1" presStyleIdx="4" presStyleCnt="7"/>
      <dgm:spPr/>
      <dgm:t>
        <a:bodyPr/>
        <a:lstStyle/>
        <a:p>
          <a:endParaRPr lang="es-ES"/>
        </a:p>
      </dgm:t>
    </dgm:pt>
    <dgm:pt modelId="{640A2916-0E7F-48B2-8BB6-5BBCEA627C5B}" type="pres">
      <dgm:prSet presAssocID="{7889A4A2-8D90-43D6-AA81-891913271A88}" presName="node" presStyleLbl="node1" presStyleIdx="5" presStyleCnt="8" custScaleX="800670">
        <dgm:presLayoutVars>
          <dgm:bulletEnabled val="1"/>
        </dgm:presLayoutVars>
      </dgm:prSet>
      <dgm:spPr/>
      <dgm:t>
        <a:bodyPr/>
        <a:lstStyle/>
        <a:p>
          <a:endParaRPr lang="es-ES"/>
        </a:p>
      </dgm:t>
    </dgm:pt>
    <dgm:pt modelId="{B704D6E4-C126-4F89-8AEC-02E6577C758E}" type="pres">
      <dgm:prSet presAssocID="{20C5DC25-9C26-44CC-8096-BD52BA452A72}" presName="sibTrans" presStyleLbl="sibTrans2D1" presStyleIdx="5" presStyleCnt="7"/>
      <dgm:spPr/>
      <dgm:t>
        <a:bodyPr/>
        <a:lstStyle/>
        <a:p>
          <a:endParaRPr lang="es-ES"/>
        </a:p>
      </dgm:t>
    </dgm:pt>
    <dgm:pt modelId="{A81E8866-E48A-4D3B-9FCC-7D36E0D36A93}" type="pres">
      <dgm:prSet presAssocID="{20C5DC25-9C26-44CC-8096-BD52BA452A72}" presName="connectorText" presStyleLbl="sibTrans2D1" presStyleIdx="5" presStyleCnt="7"/>
      <dgm:spPr/>
      <dgm:t>
        <a:bodyPr/>
        <a:lstStyle/>
        <a:p>
          <a:endParaRPr lang="es-ES"/>
        </a:p>
      </dgm:t>
    </dgm:pt>
    <dgm:pt modelId="{A572D0AD-D6AB-496E-A0E7-E8201E0D10E0}" type="pres">
      <dgm:prSet presAssocID="{BE426F78-0A2B-42A0-B986-0CCA8969CDC8}" presName="node" presStyleLbl="node1" presStyleIdx="6" presStyleCnt="8" custScaleX="800670">
        <dgm:presLayoutVars>
          <dgm:bulletEnabled val="1"/>
        </dgm:presLayoutVars>
      </dgm:prSet>
      <dgm:spPr/>
      <dgm:t>
        <a:bodyPr/>
        <a:lstStyle/>
        <a:p>
          <a:endParaRPr lang="es-ES"/>
        </a:p>
      </dgm:t>
    </dgm:pt>
    <dgm:pt modelId="{568A9819-DF14-40CE-A635-35A4EC1DF486}" type="pres">
      <dgm:prSet presAssocID="{61A52490-0DDD-4548-A745-7C97606A94DD}" presName="sibTrans" presStyleLbl="sibTrans2D1" presStyleIdx="6" presStyleCnt="7"/>
      <dgm:spPr/>
      <dgm:t>
        <a:bodyPr/>
        <a:lstStyle/>
        <a:p>
          <a:endParaRPr lang="es-ES"/>
        </a:p>
      </dgm:t>
    </dgm:pt>
    <dgm:pt modelId="{940CAAD6-C044-499A-806D-4390213BACCD}" type="pres">
      <dgm:prSet presAssocID="{61A52490-0DDD-4548-A745-7C97606A94DD}" presName="connectorText" presStyleLbl="sibTrans2D1" presStyleIdx="6" presStyleCnt="7"/>
      <dgm:spPr/>
      <dgm:t>
        <a:bodyPr/>
        <a:lstStyle/>
        <a:p>
          <a:endParaRPr lang="es-ES"/>
        </a:p>
      </dgm:t>
    </dgm:pt>
    <dgm:pt modelId="{7C9439A7-4636-4DA1-9673-3EBD58F3F508}" type="pres">
      <dgm:prSet presAssocID="{4D881BBF-A2EF-4808-9469-647E032A3D8A}" presName="node" presStyleLbl="node1" presStyleIdx="7" presStyleCnt="8" custScaleX="800670">
        <dgm:presLayoutVars>
          <dgm:bulletEnabled val="1"/>
        </dgm:presLayoutVars>
      </dgm:prSet>
      <dgm:spPr/>
      <dgm:t>
        <a:bodyPr/>
        <a:lstStyle/>
        <a:p>
          <a:endParaRPr lang="es-ES"/>
        </a:p>
      </dgm:t>
    </dgm:pt>
  </dgm:ptLst>
  <dgm:cxnLst>
    <dgm:cxn modelId="{AAA6E490-2209-4459-AA63-39EF32CCE5A5}" type="presOf" srcId="{15FFA5D1-8744-429E-9459-5359E443FFE8}" destId="{7C5D6D2D-A600-4895-8CBC-1B14CCBADA4B}" srcOrd="0" destOrd="0" presId="urn:microsoft.com/office/officeart/2005/8/layout/process2"/>
    <dgm:cxn modelId="{5699E381-F985-4FE6-9CCB-4A8142DAAEAA}" type="presOf" srcId="{7F3D756E-0EAD-4469-BFD6-3DC756DCFF1C}" destId="{E91F0BED-3016-47FA-853A-2685ABD4CFA2}" srcOrd="0" destOrd="0" presId="urn:microsoft.com/office/officeart/2005/8/layout/process2"/>
    <dgm:cxn modelId="{32A2CFD5-71BB-4228-ABE4-2BC9131C1CAC}" type="presOf" srcId="{96FDC287-089B-4FF4-B1B6-101B360773A8}" destId="{22E40C97-4206-42BA-91CD-7B3A7026D37C}" srcOrd="0" destOrd="0" presId="urn:microsoft.com/office/officeart/2005/8/layout/process2"/>
    <dgm:cxn modelId="{A892809B-1EDD-4FCB-A258-828DE2014CF0}" type="presOf" srcId="{61A52490-0DDD-4548-A745-7C97606A94DD}" destId="{940CAAD6-C044-499A-806D-4390213BACCD}" srcOrd="1" destOrd="0" presId="urn:microsoft.com/office/officeart/2005/8/layout/process2"/>
    <dgm:cxn modelId="{4E522335-82DB-4143-99AB-454537B2E472}" type="presOf" srcId="{15FFA5D1-8744-429E-9459-5359E443FFE8}" destId="{64DC053F-7263-4EAE-BAAA-2C665239B645}" srcOrd="1" destOrd="0" presId="urn:microsoft.com/office/officeart/2005/8/layout/process2"/>
    <dgm:cxn modelId="{8E6CBA8A-D233-400B-A87E-46528189F8AD}" type="presOf" srcId="{524E3029-D024-42A5-A2E0-7C3BB2949816}" destId="{79B03B72-E327-41E0-BC7F-FD8AD66B56F2}" srcOrd="0" destOrd="0" presId="urn:microsoft.com/office/officeart/2005/8/layout/process2"/>
    <dgm:cxn modelId="{2101A7D7-B1CB-4976-9FFB-F8E102B3A2A8}" type="presOf" srcId="{CEBEB5D9-6441-4D55-A78D-AD9345A2415B}" destId="{A48414D9-8061-4240-BE6C-251BC18D5380}" srcOrd="0" destOrd="0" presId="urn:microsoft.com/office/officeart/2005/8/layout/process2"/>
    <dgm:cxn modelId="{BB5CF861-4BD8-4BF7-B17C-35D78C0EBE1F}" type="presOf" srcId="{20C5DC25-9C26-44CC-8096-BD52BA452A72}" destId="{A81E8866-E48A-4D3B-9FCC-7D36E0D36A93}" srcOrd="1" destOrd="0" presId="urn:microsoft.com/office/officeart/2005/8/layout/process2"/>
    <dgm:cxn modelId="{AA7C0C3D-4D18-4702-B058-D3D33008102A}" type="presOf" srcId="{6760707C-E528-4C71-9EF1-805623D6FCC6}" destId="{18A306BC-CED6-40D1-92F3-E767082155E5}" srcOrd="1" destOrd="0" presId="urn:microsoft.com/office/officeart/2005/8/layout/process2"/>
    <dgm:cxn modelId="{B963D5D2-D025-4E04-BA2C-6436F73031EA}" type="presOf" srcId="{405464E1-1558-476C-8B00-6AA4F4FA7C35}" destId="{551FE9E3-A6D4-4863-B6CC-ACE319BD2E2D}" srcOrd="0" destOrd="0" presId="urn:microsoft.com/office/officeart/2005/8/layout/process2"/>
    <dgm:cxn modelId="{68111F82-033E-435F-9FC9-540458FC4993}" srcId="{0F885841-8022-4AF5-A38B-4C0573CEC0B9}" destId="{96FDC287-089B-4FF4-B1B6-101B360773A8}" srcOrd="3" destOrd="0" parTransId="{55165A59-C265-48C4-AF79-59DD0667C557}" sibTransId="{6760707C-E528-4C71-9EF1-805623D6FCC6}"/>
    <dgm:cxn modelId="{3168431A-A543-43CE-AE8E-16D428BDA216}" type="presOf" srcId="{BE426F78-0A2B-42A0-B986-0CCA8969CDC8}" destId="{A572D0AD-D6AB-496E-A0E7-E8201E0D10E0}" srcOrd="0" destOrd="0" presId="urn:microsoft.com/office/officeart/2005/8/layout/process2"/>
    <dgm:cxn modelId="{DD95AC65-5D89-4991-A376-4E78DB99CD9A}" type="presOf" srcId="{69ACE39F-C5C9-46BE-9B1B-39BFBF4500B9}" destId="{0DB29B7C-B502-4088-AF63-949D7F4FE3BD}" srcOrd="0" destOrd="0" presId="urn:microsoft.com/office/officeart/2005/8/layout/process2"/>
    <dgm:cxn modelId="{ABBE1F44-CEEF-40B2-AC80-95E6F27093CD}" type="presOf" srcId="{2683A517-0687-4608-B5E4-5093FA52F281}" destId="{F692AD7F-74C4-40D5-8348-9FB8B2AAF2CD}" srcOrd="0" destOrd="0" presId="urn:microsoft.com/office/officeart/2005/8/layout/process2"/>
    <dgm:cxn modelId="{28BFFFE9-07D5-4635-9B5B-70C36C8FA9DB}" srcId="{0F885841-8022-4AF5-A38B-4C0573CEC0B9}" destId="{F0042F8F-DAAC-499B-8B39-E9C88595D12C}" srcOrd="0" destOrd="0" parTransId="{11D960F5-8610-449F-A4B1-A7EEC7F8D3DF}" sibTransId="{15FFA5D1-8744-429E-9459-5359E443FFE8}"/>
    <dgm:cxn modelId="{C52DE6EF-ED4D-402D-BF15-AA3ABE2F407A}" srcId="{0F885841-8022-4AF5-A38B-4C0573CEC0B9}" destId="{69ACE39F-C5C9-46BE-9B1B-39BFBF4500B9}" srcOrd="1" destOrd="0" parTransId="{AC3DEE9F-2CEC-482A-B36F-59CC39A32BB6}" sibTransId="{524E3029-D024-42A5-A2E0-7C3BB2949816}"/>
    <dgm:cxn modelId="{286BAF17-F3E2-494E-9317-A077EED142C6}" srcId="{0F885841-8022-4AF5-A38B-4C0573CEC0B9}" destId="{7889A4A2-8D90-43D6-AA81-891913271A88}" srcOrd="5" destOrd="0" parTransId="{60ED6684-C242-4EC6-9248-F5135EC807D4}" sibTransId="{20C5DC25-9C26-44CC-8096-BD52BA452A72}"/>
    <dgm:cxn modelId="{D3609ACD-AC18-405B-95C5-C2ABE6BEFA1F}" type="presOf" srcId="{F0042F8F-DAAC-499B-8B39-E9C88595D12C}" destId="{B3ADDB92-AB93-471C-B1F9-EDBF561605D3}" srcOrd="0" destOrd="0" presId="urn:microsoft.com/office/officeart/2005/8/layout/process2"/>
    <dgm:cxn modelId="{15D79009-0B8C-45E5-B114-B77D26EF2172}" srcId="{0F885841-8022-4AF5-A38B-4C0573CEC0B9}" destId="{CEBEB5D9-6441-4D55-A78D-AD9345A2415B}" srcOrd="4" destOrd="0" parTransId="{58D99E56-8298-402A-A323-89F489F28E09}" sibTransId="{405464E1-1558-476C-8B00-6AA4F4FA7C35}"/>
    <dgm:cxn modelId="{FB34EFBB-F3FD-40E1-BD19-B086153FE468}" type="presOf" srcId="{524E3029-D024-42A5-A2E0-7C3BB2949816}" destId="{06027946-9106-40C3-9874-CE907B2E19EC}" srcOrd="1" destOrd="0" presId="urn:microsoft.com/office/officeart/2005/8/layout/process2"/>
    <dgm:cxn modelId="{A4715A1A-DB40-4696-9468-2BAC10615E7C}" srcId="{0F885841-8022-4AF5-A38B-4C0573CEC0B9}" destId="{BE426F78-0A2B-42A0-B986-0CCA8969CDC8}" srcOrd="6" destOrd="0" parTransId="{A5722209-D3D9-4BA3-8C17-B0E6034CAF65}" sibTransId="{61A52490-0DDD-4548-A745-7C97606A94DD}"/>
    <dgm:cxn modelId="{2FC846F2-7EBB-48A0-B76C-DC0E1819995E}" type="presOf" srcId="{6760707C-E528-4C71-9EF1-805623D6FCC6}" destId="{72C31279-4505-4350-8EA7-496DF67B6971}" srcOrd="0" destOrd="0" presId="urn:microsoft.com/office/officeart/2005/8/layout/process2"/>
    <dgm:cxn modelId="{734A27D3-3137-43A1-BE0D-0E3E4D8C5AD3}" type="presOf" srcId="{4D881BBF-A2EF-4808-9469-647E032A3D8A}" destId="{7C9439A7-4636-4DA1-9673-3EBD58F3F508}" srcOrd="0" destOrd="0" presId="urn:microsoft.com/office/officeart/2005/8/layout/process2"/>
    <dgm:cxn modelId="{BAF0EBE9-FB42-4D14-8307-F5E960E99797}" type="presOf" srcId="{20C5DC25-9C26-44CC-8096-BD52BA452A72}" destId="{B704D6E4-C126-4F89-8AEC-02E6577C758E}" srcOrd="0" destOrd="0" presId="urn:microsoft.com/office/officeart/2005/8/layout/process2"/>
    <dgm:cxn modelId="{338A12EA-FE66-450E-A847-0A729B60A373}" type="presOf" srcId="{405464E1-1558-476C-8B00-6AA4F4FA7C35}" destId="{D1226547-1E24-4AC3-B91D-82C7EE3A2066}" srcOrd="1" destOrd="0" presId="urn:microsoft.com/office/officeart/2005/8/layout/process2"/>
    <dgm:cxn modelId="{2B7E4FF1-9ECC-438A-B9E1-F38D1C350627}" type="presOf" srcId="{7889A4A2-8D90-43D6-AA81-891913271A88}" destId="{640A2916-0E7F-48B2-8BB6-5BBCEA627C5B}" srcOrd="0" destOrd="0" presId="urn:microsoft.com/office/officeart/2005/8/layout/process2"/>
    <dgm:cxn modelId="{78EE9F65-349B-4675-A68E-F68A3F53F890}" srcId="{0F885841-8022-4AF5-A38B-4C0573CEC0B9}" destId="{4D881BBF-A2EF-4808-9469-647E032A3D8A}" srcOrd="7" destOrd="0" parTransId="{D838234D-AD92-42A5-9CD4-05B7B087FA5C}" sibTransId="{68FC540F-D3AF-4F5F-88C9-574EA56E0023}"/>
    <dgm:cxn modelId="{2430AA22-3F31-4101-B0CF-18DBE771E7AB}" type="presOf" srcId="{0F885841-8022-4AF5-A38B-4C0573CEC0B9}" destId="{297CF59D-C486-4427-9CCE-E186193A6A75}" srcOrd="0" destOrd="0" presId="urn:microsoft.com/office/officeart/2005/8/layout/process2"/>
    <dgm:cxn modelId="{BC4DF387-EDF5-4229-90A2-A8C717D17C7E}" type="presOf" srcId="{7F3D756E-0EAD-4469-BFD6-3DC756DCFF1C}" destId="{1FA409AC-6D4D-40D6-9D3F-F5C399165236}" srcOrd="1" destOrd="0" presId="urn:microsoft.com/office/officeart/2005/8/layout/process2"/>
    <dgm:cxn modelId="{DFBCAE64-6ACF-44C4-A0BB-8036189D619F}" srcId="{0F885841-8022-4AF5-A38B-4C0573CEC0B9}" destId="{2683A517-0687-4608-B5E4-5093FA52F281}" srcOrd="2" destOrd="0" parTransId="{2936BB8D-843E-425B-99B8-A7F1F5E44FCF}" sibTransId="{7F3D756E-0EAD-4469-BFD6-3DC756DCFF1C}"/>
    <dgm:cxn modelId="{DA14E136-77A4-404F-81C7-865903B421FC}" type="presOf" srcId="{61A52490-0DDD-4548-A745-7C97606A94DD}" destId="{568A9819-DF14-40CE-A635-35A4EC1DF486}" srcOrd="0" destOrd="0" presId="urn:microsoft.com/office/officeart/2005/8/layout/process2"/>
    <dgm:cxn modelId="{4D728BB0-F3E8-48BD-B7CB-1B3B20B6D2D9}" type="presParOf" srcId="{297CF59D-C486-4427-9CCE-E186193A6A75}" destId="{B3ADDB92-AB93-471C-B1F9-EDBF561605D3}" srcOrd="0" destOrd="0" presId="urn:microsoft.com/office/officeart/2005/8/layout/process2"/>
    <dgm:cxn modelId="{46C855DF-0F40-4F39-9665-9FD43B8746C4}" type="presParOf" srcId="{297CF59D-C486-4427-9CCE-E186193A6A75}" destId="{7C5D6D2D-A600-4895-8CBC-1B14CCBADA4B}" srcOrd="1" destOrd="0" presId="urn:microsoft.com/office/officeart/2005/8/layout/process2"/>
    <dgm:cxn modelId="{04F97FEA-F86B-4649-AC8A-5E85EAEA6B80}" type="presParOf" srcId="{7C5D6D2D-A600-4895-8CBC-1B14CCBADA4B}" destId="{64DC053F-7263-4EAE-BAAA-2C665239B645}" srcOrd="0" destOrd="0" presId="urn:microsoft.com/office/officeart/2005/8/layout/process2"/>
    <dgm:cxn modelId="{E721D5C8-3F28-4B22-8B2D-F389B4920837}" type="presParOf" srcId="{297CF59D-C486-4427-9CCE-E186193A6A75}" destId="{0DB29B7C-B502-4088-AF63-949D7F4FE3BD}" srcOrd="2" destOrd="0" presId="urn:microsoft.com/office/officeart/2005/8/layout/process2"/>
    <dgm:cxn modelId="{BAC6F164-712F-4951-A5D8-2FA1FF3754CE}" type="presParOf" srcId="{297CF59D-C486-4427-9CCE-E186193A6A75}" destId="{79B03B72-E327-41E0-BC7F-FD8AD66B56F2}" srcOrd="3" destOrd="0" presId="urn:microsoft.com/office/officeart/2005/8/layout/process2"/>
    <dgm:cxn modelId="{86CA0028-8125-4301-8110-018C6E86452B}" type="presParOf" srcId="{79B03B72-E327-41E0-BC7F-FD8AD66B56F2}" destId="{06027946-9106-40C3-9874-CE907B2E19EC}" srcOrd="0" destOrd="0" presId="urn:microsoft.com/office/officeart/2005/8/layout/process2"/>
    <dgm:cxn modelId="{3839E606-7180-4772-A325-50C0E0C46B04}" type="presParOf" srcId="{297CF59D-C486-4427-9CCE-E186193A6A75}" destId="{F692AD7F-74C4-40D5-8348-9FB8B2AAF2CD}" srcOrd="4" destOrd="0" presId="urn:microsoft.com/office/officeart/2005/8/layout/process2"/>
    <dgm:cxn modelId="{599CC9AB-6D6C-45F8-A554-9C17C46D5BEE}" type="presParOf" srcId="{297CF59D-C486-4427-9CCE-E186193A6A75}" destId="{E91F0BED-3016-47FA-853A-2685ABD4CFA2}" srcOrd="5" destOrd="0" presId="urn:microsoft.com/office/officeart/2005/8/layout/process2"/>
    <dgm:cxn modelId="{1876FD1E-2D47-4C7B-AD5E-82468438630E}" type="presParOf" srcId="{E91F0BED-3016-47FA-853A-2685ABD4CFA2}" destId="{1FA409AC-6D4D-40D6-9D3F-F5C399165236}" srcOrd="0" destOrd="0" presId="urn:microsoft.com/office/officeart/2005/8/layout/process2"/>
    <dgm:cxn modelId="{569B933B-0363-445E-945E-A37517C2399A}" type="presParOf" srcId="{297CF59D-C486-4427-9CCE-E186193A6A75}" destId="{22E40C97-4206-42BA-91CD-7B3A7026D37C}" srcOrd="6" destOrd="0" presId="urn:microsoft.com/office/officeart/2005/8/layout/process2"/>
    <dgm:cxn modelId="{BE73D67B-CE5C-48C3-9D8E-F760C28C2F3D}" type="presParOf" srcId="{297CF59D-C486-4427-9CCE-E186193A6A75}" destId="{72C31279-4505-4350-8EA7-496DF67B6971}" srcOrd="7" destOrd="0" presId="urn:microsoft.com/office/officeart/2005/8/layout/process2"/>
    <dgm:cxn modelId="{5110D32A-0B70-4216-84F9-1607862E3A31}" type="presParOf" srcId="{72C31279-4505-4350-8EA7-496DF67B6971}" destId="{18A306BC-CED6-40D1-92F3-E767082155E5}" srcOrd="0" destOrd="0" presId="urn:microsoft.com/office/officeart/2005/8/layout/process2"/>
    <dgm:cxn modelId="{757283D7-80FE-434A-AA7E-CC19E9FA20E8}" type="presParOf" srcId="{297CF59D-C486-4427-9CCE-E186193A6A75}" destId="{A48414D9-8061-4240-BE6C-251BC18D5380}" srcOrd="8" destOrd="0" presId="urn:microsoft.com/office/officeart/2005/8/layout/process2"/>
    <dgm:cxn modelId="{83A1D746-31A7-4E45-8021-683DC1A49EE4}" type="presParOf" srcId="{297CF59D-C486-4427-9CCE-E186193A6A75}" destId="{551FE9E3-A6D4-4863-B6CC-ACE319BD2E2D}" srcOrd="9" destOrd="0" presId="urn:microsoft.com/office/officeart/2005/8/layout/process2"/>
    <dgm:cxn modelId="{D391B778-CE5A-4FE5-A53A-C5D03DAA8498}" type="presParOf" srcId="{551FE9E3-A6D4-4863-B6CC-ACE319BD2E2D}" destId="{D1226547-1E24-4AC3-B91D-82C7EE3A2066}" srcOrd="0" destOrd="0" presId="urn:microsoft.com/office/officeart/2005/8/layout/process2"/>
    <dgm:cxn modelId="{BD0188AA-D31B-44DD-8530-9ED855912741}" type="presParOf" srcId="{297CF59D-C486-4427-9CCE-E186193A6A75}" destId="{640A2916-0E7F-48B2-8BB6-5BBCEA627C5B}" srcOrd="10" destOrd="0" presId="urn:microsoft.com/office/officeart/2005/8/layout/process2"/>
    <dgm:cxn modelId="{187003A3-3370-4F9A-9969-89D0FC772869}" type="presParOf" srcId="{297CF59D-C486-4427-9CCE-E186193A6A75}" destId="{B704D6E4-C126-4F89-8AEC-02E6577C758E}" srcOrd="11" destOrd="0" presId="urn:microsoft.com/office/officeart/2005/8/layout/process2"/>
    <dgm:cxn modelId="{E1F5D0E0-6E26-4C0C-A709-36CB98D349E2}" type="presParOf" srcId="{B704D6E4-C126-4F89-8AEC-02E6577C758E}" destId="{A81E8866-E48A-4D3B-9FCC-7D36E0D36A93}" srcOrd="0" destOrd="0" presId="urn:microsoft.com/office/officeart/2005/8/layout/process2"/>
    <dgm:cxn modelId="{830A1FCA-199C-4BCD-B5F6-FA84F2D819C6}" type="presParOf" srcId="{297CF59D-C486-4427-9CCE-E186193A6A75}" destId="{A572D0AD-D6AB-496E-A0E7-E8201E0D10E0}" srcOrd="12" destOrd="0" presId="urn:microsoft.com/office/officeart/2005/8/layout/process2"/>
    <dgm:cxn modelId="{79D161A1-4F94-4BCD-BB0C-6B0287580FB2}" type="presParOf" srcId="{297CF59D-C486-4427-9CCE-E186193A6A75}" destId="{568A9819-DF14-40CE-A635-35A4EC1DF486}" srcOrd="13" destOrd="0" presId="urn:microsoft.com/office/officeart/2005/8/layout/process2"/>
    <dgm:cxn modelId="{2B996770-9C1B-4761-ADFD-CF8A4B85F15D}" type="presParOf" srcId="{568A9819-DF14-40CE-A635-35A4EC1DF486}" destId="{940CAAD6-C044-499A-806D-4390213BACCD}" srcOrd="0" destOrd="0" presId="urn:microsoft.com/office/officeart/2005/8/layout/process2"/>
    <dgm:cxn modelId="{0E76E196-5946-44DD-B523-BB8D0539C960}" type="presParOf" srcId="{297CF59D-C486-4427-9CCE-E186193A6A75}" destId="{7C9439A7-4636-4DA1-9673-3EBD58F3F508}" srcOrd="14" destOrd="0" presId="urn:microsoft.com/office/officeart/2005/8/layout/process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5B697-FE50-479D-B7CF-6579E191152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s-ES"/>
        </a:p>
      </dgm:t>
    </dgm:pt>
    <dgm:pt modelId="{82CE0713-96DE-49D3-AE28-093807636ABE}">
      <dgm:prSet phldrT="[Texto]" custT="1"/>
      <dgm:spPr>
        <a:noFill/>
        <a:ln w="12700">
          <a:solidFill>
            <a:schemeClr val="accent3">
              <a:lumMod val="60000"/>
              <a:lumOff val="40000"/>
            </a:schemeClr>
          </a:solidFill>
        </a:ln>
      </dgm:spPr>
      <dgm:t>
        <a:bodyPr/>
        <a:lstStyle/>
        <a:p>
          <a:r>
            <a:rPr lang="es-ES" sz="1200" b="0" dirty="0" smtClean="0">
              <a:solidFill>
                <a:schemeClr val="bg1">
                  <a:lumMod val="50000"/>
                </a:schemeClr>
              </a:solidFill>
              <a:latin typeface="Arial" pitchFamily="34" charset="0"/>
              <a:cs typeface="Arial" pitchFamily="34" charset="0"/>
            </a:rPr>
            <a:t>Estrategia atractiva</a:t>
          </a:r>
          <a:endParaRPr lang="es-ES" sz="1200" b="0" dirty="0">
            <a:solidFill>
              <a:schemeClr val="bg1">
                <a:lumMod val="50000"/>
              </a:schemeClr>
            </a:solidFill>
            <a:latin typeface="Arial" pitchFamily="34" charset="0"/>
            <a:cs typeface="Arial" pitchFamily="34" charset="0"/>
          </a:endParaRPr>
        </a:p>
      </dgm:t>
    </dgm:pt>
    <dgm:pt modelId="{5966D4DA-6375-48EE-8091-FEE9F03C6674}" type="parTrans" cxnId="{D3AFEBD3-787A-4F88-BBF3-176DBBED6EFF}">
      <dgm:prSet/>
      <dgm:spPr/>
      <dgm:t>
        <a:bodyPr/>
        <a:lstStyle/>
        <a:p>
          <a:endParaRPr lang="es-ES" sz="1200">
            <a:latin typeface="Arial" pitchFamily="34" charset="0"/>
            <a:cs typeface="Arial" pitchFamily="34" charset="0"/>
          </a:endParaRPr>
        </a:p>
      </dgm:t>
    </dgm:pt>
    <dgm:pt modelId="{27DF60F6-4EDD-44A5-8ACB-18B31971B587}" type="sibTrans" cxnId="{D3AFEBD3-787A-4F88-BBF3-176DBBED6EFF}">
      <dgm:prSet/>
      <dgm:spPr/>
      <dgm:t>
        <a:bodyPr/>
        <a:lstStyle/>
        <a:p>
          <a:endParaRPr lang="es-ES" sz="1200">
            <a:latin typeface="Arial" pitchFamily="34" charset="0"/>
            <a:cs typeface="Arial" pitchFamily="34" charset="0"/>
          </a:endParaRPr>
        </a:p>
      </dgm:t>
    </dgm:pt>
    <dgm:pt modelId="{7508D86F-6A94-4892-B157-D2645D16F350}">
      <dgm:prSet phldrT="[Texto]" custT="1"/>
      <dgm:spPr>
        <a:noFill/>
        <a:ln w="12700">
          <a:solidFill>
            <a:schemeClr val="accent3">
              <a:lumMod val="60000"/>
              <a:lumOff val="40000"/>
            </a:schemeClr>
          </a:solidFill>
        </a:ln>
      </dgm:spPr>
      <dgm:t>
        <a:bodyPr/>
        <a:lstStyle/>
        <a:p>
          <a:r>
            <a:rPr lang="es-ES" sz="1200" b="0" dirty="0" smtClean="0">
              <a:solidFill>
                <a:schemeClr val="bg1">
                  <a:lumMod val="50000"/>
                </a:schemeClr>
              </a:solidFill>
              <a:latin typeface="Arial" pitchFamily="34" charset="0"/>
              <a:cs typeface="Arial" pitchFamily="34" charset="0"/>
            </a:rPr>
            <a:t>Problema de decisión administrativa</a:t>
          </a:r>
        </a:p>
      </dgm:t>
    </dgm:pt>
    <dgm:pt modelId="{DDAE4239-957E-42E6-8F23-F33029750531}" type="parTrans" cxnId="{74D337D9-A6AF-4212-93E2-F5DF97C99BE3}">
      <dgm:prSet/>
      <dgm:spPr/>
      <dgm:t>
        <a:bodyPr/>
        <a:lstStyle/>
        <a:p>
          <a:endParaRPr lang="es-ES" sz="1200">
            <a:latin typeface="Arial" pitchFamily="34" charset="0"/>
            <a:cs typeface="Arial" pitchFamily="34" charset="0"/>
          </a:endParaRPr>
        </a:p>
      </dgm:t>
    </dgm:pt>
    <dgm:pt modelId="{18A56F94-ADDC-49EC-A026-949DCD64267E}" type="sibTrans" cxnId="{74D337D9-A6AF-4212-93E2-F5DF97C99BE3}">
      <dgm:prSet/>
      <dgm:spPr/>
      <dgm:t>
        <a:bodyPr/>
        <a:lstStyle/>
        <a:p>
          <a:endParaRPr lang="es-ES" sz="1200">
            <a:latin typeface="Arial" pitchFamily="34" charset="0"/>
            <a:cs typeface="Arial" pitchFamily="34" charset="0"/>
          </a:endParaRPr>
        </a:p>
      </dgm:t>
    </dgm:pt>
    <dgm:pt modelId="{4F75C310-1E00-4672-9C44-66EFF89AEF69}">
      <dgm:prSet phldrT="[Texto]" custT="1"/>
      <dgm:spPr>
        <a:noFill/>
        <a:ln w="12700">
          <a:solidFill>
            <a:schemeClr val="accent3">
              <a:lumMod val="60000"/>
              <a:lumOff val="40000"/>
            </a:schemeClr>
          </a:solidFill>
        </a:ln>
      </dgm:spPr>
      <dgm:t>
        <a:bodyPr/>
        <a:lstStyle/>
        <a:p>
          <a:r>
            <a:rPr lang="es-ES" sz="1200" b="0" dirty="0" smtClean="0">
              <a:solidFill>
                <a:schemeClr val="bg1">
                  <a:lumMod val="50000"/>
                </a:schemeClr>
              </a:solidFill>
              <a:latin typeface="Arial" pitchFamily="34" charset="0"/>
              <a:cs typeface="Arial" pitchFamily="34" charset="0"/>
            </a:rPr>
            <a:t>Problema de investigación de mercados</a:t>
          </a:r>
        </a:p>
      </dgm:t>
    </dgm:pt>
    <dgm:pt modelId="{3B26C9A2-4381-4BF2-B260-7F48CCA861B4}" type="parTrans" cxnId="{DBD144F1-6815-4DC4-BDB0-09A19AF1C019}">
      <dgm:prSet/>
      <dgm:spPr/>
      <dgm:t>
        <a:bodyPr/>
        <a:lstStyle/>
        <a:p>
          <a:endParaRPr lang="es-ES"/>
        </a:p>
      </dgm:t>
    </dgm:pt>
    <dgm:pt modelId="{448F5BC5-AD06-442C-A4F2-2EAF423FC50A}" type="sibTrans" cxnId="{DBD144F1-6815-4DC4-BDB0-09A19AF1C019}">
      <dgm:prSet/>
      <dgm:spPr/>
      <dgm:t>
        <a:bodyPr/>
        <a:lstStyle/>
        <a:p>
          <a:endParaRPr lang="es-ES"/>
        </a:p>
      </dgm:t>
    </dgm:pt>
    <dgm:pt modelId="{14E85D7C-8FE1-4B13-AC18-6626551D287E}" type="pres">
      <dgm:prSet presAssocID="{C095B697-FE50-479D-B7CF-6579E1911521}" presName="Name0" presStyleCnt="0">
        <dgm:presLayoutVars>
          <dgm:dir/>
          <dgm:animLvl val="lvl"/>
          <dgm:resizeHandles val="exact"/>
        </dgm:presLayoutVars>
      </dgm:prSet>
      <dgm:spPr/>
      <dgm:t>
        <a:bodyPr/>
        <a:lstStyle/>
        <a:p>
          <a:endParaRPr lang="es-ES"/>
        </a:p>
      </dgm:t>
    </dgm:pt>
    <dgm:pt modelId="{A1FE3158-75C9-46AF-A010-56812ED908DF}" type="pres">
      <dgm:prSet presAssocID="{82CE0713-96DE-49D3-AE28-093807636ABE}" presName="parTxOnly" presStyleLbl="node1" presStyleIdx="0" presStyleCnt="3">
        <dgm:presLayoutVars>
          <dgm:chMax val="0"/>
          <dgm:chPref val="0"/>
          <dgm:bulletEnabled val="1"/>
        </dgm:presLayoutVars>
      </dgm:prSet>
      <dgm:spPr/>
      <dgm:t>
        <a:bodyPr/>
        <a:lstStyle/>
        <a:p>
          <a:endParaRPr lang="es-ES"/>
        </a:p>
      </dgm:t>
    </dgm:pt>
    <dgm:pt modelId="{0B701ACC-B534-463C-AEE7-0E255083894A}" type="pres">
      <dgm:prSet presAssocID="{27DF60F6-4EDD-44A5-8ACB-18B31971B587}" presName="parTxOnlySpace" presStyleCnt="0"/>
      <dgm:spPr/>
    </dgm:pt>
    <dgm:pt modelId="{E09A4CB1-476A-4BEB-AD2A-438D28C2C145}" type="pres">
      <dgm:prSet presAssocID="{7508D86F-6A94-4892-B157-D2645D16F350}" presName="parTxOnly" presStyleLbl="node1" presStyleIdx="1" presStyleCnt="3">
        <dgm:presLayoutVars>
          <dgm:chMax val="0"/>
          <dgm:chPref val="0"/>
          <dgm:bulletEnabled val="1"/>
        </dgm:presLayoutVars>
      </dgm:prSet>
      <dgm:spPr/>
      <dgm:t>
        <a:bodyPr/>
        <a:lstStyle/>
        <a:p>
          <a:endParaRPr lang="es-ES"/>
        </a:p>
      </dgm:t>
    </dgm:pt>
    <dgm:pt modelId="{15C85919-85AE-414F-AB23-25E7A3BE4DF3}" type="pres">
      <dgm:prSet presAssocID="{18A56F94-ADDC-49EC-A026-949DCD64267E}" presName="parTxOnlySpace" presStyleCnt="0"/>
      <dgm:spPr/>
    </dgm:pt>
    <dgm:pt modelId="{60AE71AF-EB8B-415C-8C50-4766D92EBD50}" type="pres">
      <dgm:prSet presAssocID="{4F75C310-1E00-4672-9C44-66EFF89AEF69}" presName="parTxOnly" presStyleLbl="node1" presStyleIdx="2" presStyleCnt="3">
        <dgm:presLayoutVars>
          <dgm:chMax val="0"/>
          <dgm:chPref val="0"/>
          <dgm:bulletEnabled val="1"/>
        </dgm:presLayoutVars>
      </dgm:prSet>
      <dgm:spPr/>
      <dgm:t>
        <a:bodyPr/>
        <a:lstStyle/>
        <a:p>
          <a:endParaRPr lang="es-ES"/>
        </a:p>
      </dgm:t>
    </dgm:pt>
  </dgm:ptLst>
  <dgm:cxnLst>
    <dgm:cxn modelId="{1A8903BD-E229-4E0F-8FBE-54E8ACA1F94F}" type="presOf" srcId="{4F75C310-1E00-4672-9C44-66EFF89AEF69}" destId="{60AE71AF-EB8B-415C-8C50-4766D92EBD50}" srcOrd="0" destOrd="0" presId="urn:microsoft.com/office/officeart/2005/8/layout/chevron1"/>
    <dgm:cxn modelId="{D3AFEBD3-787A-4F88-BBF3-176DBBED6EFF}" srcId="{C095B697-FE50-479D-B7CF-6579E1911521}" destId="{82CE0713-96DE-49D3-AE28-093807636ABE}" srcOrd="0" destOrd="0" parTransId="{5966D4DA-6375-48EE-8091-FEE9F03C6674}" sibTransId="{27DF60F6-4EDD-44A5-8ACB-18B31971B587}"/>
    <dgm:cxn modelId="{51527C3E-7C61-49D2-B0F8-FE6C7E162451}" type="presOf" srcId="{82CE0713-96DE-49D3-AE28-093807636ABE}" destId="{A1FE3158-75C9-46AF-A010-56812ED908DF}" srcOrd="0" destOrd="0" presId="urn:microsoft.com/office/officeart/2005/8/layout/chevron1"/>
    <dgm:cxn modelId="{06116608-A6E5-451C-9E29-2F447B709598}" type="presOf" srcId="{C095B697-FE50-479D-B7CF-6579E1911521}" destId="{14E85D7C-8FE1-4B13-AC18-6626551D287E}" srcOrd="0" destOrd="0" presId="urn:microsoft.com/office/officeart/2005/8/layout/chevron1"/>
    <dgm:cxn modelId="{426333F5-3D51-47A0-9DE0-E91E8501560A}" type="presOf" srcId="{7508D86F-6A94-4892-B157-D2645D16F350}" destId="{E09A4CB1-476A-4BEB-AD2A-438D28C2C145}" srcOrd="0" destOrd="0" presId="urn:microsoft.com/office/officeart/2005/8/layout/chevron1"/>
    <dgm:cxn modelId="{DBD144F1-6815-4DC4-BDB0-09A19AF1C019}" srcId="{C095B697-FE50-479D-B7CF-6579E1911521}" destId="{4F75C310-1E00-4672-9C44-66EFF89AEF69}" srcOrd="2" destOrd="0" parTransId="{3B26C9A2-4381-4BF2-B260-7F48CCA861B4}" sibTransId="{448F5BC5-AD06-442C-A4F2-2EAF423FC50A}"/>
    <dgm:cxn modelId="{74D337D9-A6AF-4212-93E2-F5DF97C99BE3}" srcId="{C095B697-FE50-479D-B7CF-6579E1911521}" destId="{7508D86F-6A94-4892-B157-D2645D16F350}" srcOrd="1" destOrd="0" parTransId="{DDAE4239-957E-42E6-8F23-F33029750531}" sibTransId="{18A56F94-ADDC-49EC-A026-949DCD64267E}"/>
    <dgm:cxn modelId="{1274B424-1F95-403E-B613-644271D4A716}" type="presParOf" srcId="{14E85D7C-8FE1-4B13-AC18-6626551D287E}" destId="{A1FE3158-75C9-46AF-A010-56812ED908DF}" srcOrd="0" destOrd="0" presId="urn:microsoft.com/office/officeart/2005/8/layout/chevron1"/>
    <dgm:cxn modelId="{5BF7159C-15FD-4A1C-B336-27A83DF22F8A}" type="presParOf" srcId="{14E85D7C-8FE1-4B13-AC18-6626551D287E}" destId="{0B701ACC-B534-463C-AEE7-0E255083894A}" srcOrd="1" destOrd="0" presId="urn:microsoft.com/office/officeart/2005/8/layout/chevron1"/>
    <dgm:cxn modelId="{867FF957-AF7A-4C0A-B26F-AA7E9EA36AC2}" type="presParOf" srcId="{14E85D7C-8FE1-4B13-AC18-6626551D287E}" destId="{E09A4CB1-476A-4BEB-AD2A-438D28C2C145}" srcOrd="2" destOrd="0" presId="urn:microsoft.com/office/officeart/2005/8/layout/chevron1"/>
    <dgm:cxn modelId="{CE3ED85D-A1C4-46C4-8287-33D2454C298B}" type="presParOf" srcId="{14E85D7C-8FE1-4B13-AC18-6626551D287E}" destId="{15C85919-85AE-414F-AB23-25E7A3BE4DF3}" srcOrd="3" destOrd="0" presId="urn:microsoft.com/office/officeart/2005/8/layout/chevron1"/>
    <dgm:cxn modelId="{FF49A24D-4DDE-44A5-A9C4-6DA8FB056F5B}" type="presParOf" srcId="{14E85D7C-8FE1-4B13-AC18-6626551D287E}" destId="{60AE71AF-EB8B-415C-8C50-4766D92EBD5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5B697-FE50-479D-B7CF-6579E1911521}"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ES"/>
        </a:p>
      </dgm:t>
    </dgm:pt>
    <dgm:pt modelId="{82CE0713-96DE-49D3-AE28-093807636ABE}">
      <dgm:prSet phldrT="[Texto]" custT="1"/>
      <dgm:spPr>
        <a:noFill/>
        <a:ln w="12700">
          <a:solidFill>
            <a:schemeClr val="accent3">
              <a:lumMod val="60000"/>
              <a:lumOff val="40000"/>
            </a:schemeClr>
          </a:solidFill>
        </a:ln>
      </dgm:spPr>
      <dgm:t>
        <a:bodyPr/>
        <a:lstStyle/>
        <a:p>
          <a:r>
            <a:rPr lang="es-ES" sz="1200" dirty="0" smtClean="0">
              <a:solidFill>
                <a:schemeClr val="bg1">
                  <a:lumMod val="50000"/>
                </a:schemeClr>
              </a:solidFill>
              <a:latin typeface="Arial" pitchFamily="34" charset="0"/>
              <a:cs typeface="Arial" pitchFamily="34" charset="0"/>
            </a:rPr>
            <a:t>1. ¿Qué perfil tienen los posibles patrocinadores en términos de la segmentación de mercado?</a:t>
          </a:r>
          <a:endParaRPr lang="es-ES" sz="1200" b="1" dirty="0">
            <a:solidFill>
              <a:schemeClr val="bg1">
                <a:lumMod val="50000"/>
              </a:schemeClr>
            </a:solidFill>
            <a:latin typeface="Arial" pitchFamily="34" charset="0"/>
            <a:cs typeface="Arial" pitchFamily="34" charset="0"/>
          </a:endParaRPr>
        </a:p>
      </dgm:t>
    </dgm:pt>
    <dgm:pt modelId="{5966D4DA-6375-48EE-8091-FEE9F03C6674}" type="parTrans" cxnId="{D3AFEBD3-787A-4F88-BBF3-176DBBED6EFF}">
      <dgm:prSet/>
      <dgm:spPr/>
      <dgm:t>
        <a:bodyPr/>
        <a:lstStyle/>
        <a:p>
          <a:endParaRPr lang="es-ES" sz="1200">
            <a:latin typeface="Arial" pitchFamily="34" charset="0"/>
            <a:cs typeface="Arial" pitchFamily="34" charset="0"/>
          </a:endParaRPr>
        </a:p>
      </dgm:t>
    </dgm:pt>
    <dgm:pt modelId="{27DF60F6-4EDD-44A5-8ACB-18B31971B587}" type="sibTrans" cxnId="{D3AFEBD3-787A-4F88-BBF3-176DBBED6EFF}">
      <dgm:prSet/>
      <dgm:spPr/>
      <dgm:t>
        <a:bodyPr/>
        <a:lstStyle/>
        <a:p>
          <a:endParaRPr lang="es-ES" sz="1200">
            <a:latin typeface="Arial" pitchFamily="34" charset="0"/>
            <a:cs typeface="Arial" pitchFamily="34" charset="0"/>
          </a:endParaRPr>
        </a:p>
      </dgm:t>
    </dgm:pt>
    <dgm:pt modelId="{7508D86F-6A94-4892-B157-D2645D16F350}">
      <dgm:prSet phldrT="[Texto]" custT="1"/>
      <dgm:spPr>
        <a:noFill/>
        <a:ln w="12700">
          <a:solidFill>
            <a:schemeClr val="accent3">
              <a:lumMod val="60000"/>
              <a:lumOff val="40000"/>
            </a:schemeClr>
          </a:solidFill>
        </a:ln>
      </dgm:spPr>
      <dgm:t>
        <a:bodyPr/>
        <a:lstStyle/>
        <a:p>
          <a:r>
            <a:rPr lang="es-ES" sz="1200" dirty="0" smtClean="0">
              <a:solidFill>
                <a:schemeClr val="bg1">
                  <a:lumMod val="50000"/>
                </a:schemeClr>
              </a:solidFill>
              <a:latin typeface="Arial" pitchFamily="34" charset="0"/>
              <a:cs typeface="Arial" pitchFamily="34" charset="0"/>
            </a:rPr>
            <a:t>2. ¿Qué grado de predisposición tienen para patrocinar?</a:t>
          </a:r>
          <a:endParaRPr lang="es-ES" sz="1200" b="1" dirty="0" smtClean="0">
            <a:solidFill>
              <a:schemeClr val="bg1">
                <a:lumMod val="50000"/>
              </a:schemeClr>
            </a:solidFill>
            <a:latin typeface="Arial" pitchFamily="34" charset="0"/>
            <a:cs typeface="Arial" pitchFamily="34" charset="0"/>
          </a:endParaRPr>
        </a:p>
      </dgm:t>
    </dgm:pt>
    <dgm:pt modelId="{DDAE4239-957E-42E6-8F23-F33029750531}" type="parTrans" cxnId="{74D337D9-A6AF-4212-93E2-F5DF97C99BE3}">
      <dgm:prSet/>
      <dgm:spPr/>
      <dgm:t>
        <a:bodyPr/>
        <a:lstStyle/>
        <a:p>
          <a:endParaRPr lang="es-ES" sz="1200">
            <a:latin typeface="Arial" pitchFamily="34" charset="0"/>
            <a:cs typeface="Arial" pitchFamily="34" charset="0"/>
          </a:endParaRPr>
        </a:p>
      </dgm:t>
    </dgm:pt>
    <dgm:pt modelId="{18A56F94-ADDC-49EC-A026-949DCD64267E}" type="sibTrans" cxnId="{74D337D9-A6AF-4212-93E2-F5DF97C99BE3}">
      <dgm:prSet/>
      <dgm:spPr/>
      <dgm:t>
        <a:bodyPr/>
        <a:lstStyle/>
        <a:p>
          <a:endParaRPr lang="es-ES" sz="1200">
            <a:latin typeface="Arial" pitchFamily="34" charset="0"/>
            <a:cs typeface="Arial" pitchFamily="34" charset="0"/>
          </a:endParaRPr>
        </a:p>
      </dgm:t>
    </dgm:pt>
    <dgm:pt modelId="{4F75C310-1E00-4672-9C44-66EFF89AEF69}">
      <dgm:prSet phldrT="[Texto]" custT="1"/>
      <dgm:spPr>
        <a:noFill/>
        <a:ln w="12700">
          <a:solidFill>
            <a:schemeClr val="accent3">
              <a:lumMod val="60000"/>
              <a:lumOff val="40000"/>
            </a:schemeClr>
          </a:solidFill>
        </a:ln>
      </dgm:spPr>
      <dgm:t>
        <a:bodyPr/>
        <a:lstStyle/>
        <a:p>
          <a:r>
            <a:rPr lang="es-ES" sz="1200" dirty="0" smtClean="0">
              <a:solidFill>
                <a:schemeClr val="bg1">
                  <a:lumMod val="50000"/>
                </a:schemeClr>
              </a:solidFill>
              <a:latin typeface="Arial" pitchFamily="34" charset="0"/>
              <a:cs typeface="Arial" pitchFamily="34" charset="0"/>
            </a:rPr>
            <a:t>3. ¿Qué factores les motiva a apoyar a  la obra social?</a:t>
          </a:r>
          <a:endParaRPr lang="es-ES" sz="1200" b="1" dirty="0" smtClean="0">
            <a:solidFill>
              <a:schemeClr val="bg1">
                <a:lumMod val="50000"/>
              </a:schemeClr>
            </a:solidFill>
            <a:latin typeface="Arial" pitchFamily="34" charset="0"/>
            <a:cs typeface="Arial" pitchFamily="34" charset="0"/>
          </a:endParaRPr>
        </a:p>
      </dgm:t>
    </dgm:pt>
    <dgm:pt modelId="{3B26C9A2-4381-4BF2-B260-7F48CCA861B4}" type="parTrans" cxnId="{DBD144F1-6815-4DC4-BDB0-09A19AF1C019}">
      <dgm:prSet/>
      <dgm:spPr/>
      <dgm:t>
        <a:bodyPr/>
        <a:lstStyle/>
        <a:p>
          <a:endParaRPr lang="es-ES"/>
        </a:p>
      </dgm:t>
    </dgm:pt>
    <dgm:pt modelId="{448F5BC5-AD06-442C-A4F2-2EAF423FC50A}" type="sibTrans" cxnId="{DBD144F1-6815-4DC4-BDB0-09A19AF1C019}">
      <dgm:prSet/>
      <dgm:spPr/>
      <dgm:t>
        <a:bodyPr/>
        <a:lstStyle/>
        <a:p>
          <a:endParaRPr lang="es-ES"/>
        </a:p>
      </dgm:t>
    </dgm:pt>
    <dgm:pt modelId="{57220A25-5B0B-4295-93AA-D2B42EC9386C}" type="pres">
      <dgm:prSet presAssocID="{C095B697-FE50-479D-B7CF-6579E1911521}" presName="linearFlow" presStyleCnt="0">
        <dgm:presLayoutVars>
          <dgm:resizeHandles val="exact"/>
        </dgm:presLayoutVars>
      </dgm:prSet>
      <dgm:spPr/>
      <dgm:t>
        <a:bodyPr/>
        <a:lstStyle/>
        <a:p>
          <a:endParaRPr lang="es-ES"/>
        </a:p>
      </dgm:t>
    </dgm:pt>
    <dgm:pt modelId="{4DC0BAE0-4652-4EB0-A22A-526701FECF51}" type="pres">
      <dgm:prSet presAssocID="{82CE0713-96DE-49D3-AE28-093807636ABE}" presName="node" presStyleLbl="node1" presStyleIdx="0" presStyleCnt="3" custScaleX="190347">
        <dgm:presLayoutVars>
          <dgm:bulletEnabled val="1"/>
        </dgm:presLayoutVars>
      </dgm:prSet>
      <dgm:spPr/>
      <dgm:t>
        <a:bodyPr/>
        <a:lstStyle/>
        <a:p>
          <a:endParaRPr lang="es-ES"/>
        </a:p>
      </dgm:t>
    </dgm:pt>
    <dgm:pt modelId="{E8C905F0-EA88-4572-8236-BD606493791B}" type="pres">
      <dgm:prSet presAssocID="{27DF60F6-4EDD-44A5-8ACB-18B31971B587}" presName="sibTrans" presStyleLbl="sibTrans2D1" presStyleIdx="0" presStyleCnt="2"/>
      <dgm:spPr/>
      <dgm:t>
        <a:bodyPr/>
        <a:lstStyle/>
        <a:p>
          <a:endParaRPr lang="es-ES"/>
        </a:p>
      </dgm:t>
    </dgm:pt>
    <dgm:pt modelId="{3300652D-B7F7-4BA9-BE26-8B1F3FBE4A24}" type="pres">
      <dgm:prSet presAssocID="{27DF60F6-4EDD-44A5-8ACB-18B31971B587}" presName="connectorText" presStyleLbl="sibTrans2D1" presStyleIdx="0" presStyleCnt="2"/>
      <dgm:spPr/>
      <dgm:t>
        <a:bodyPr/>
        <a:lstStyle/>
        <a:p>
          <a:endParaRPr lang="es-ES"/>
        </a:p>
      </dgm:t>
    </dgm:pt>
    <dgm:pt modelId="{5BD39770-C91C-4216-89B6-F33AAFEE8C57}" type="pres">
      <dgm:prSet presAssocID="{7508D86F-6A94-4892-B157-D2645D16F350}" presName="node" presStyleLbl="node1" presStyleIdx="1" presStyleCnt="3" custScaleX="190347">
        <dgm:presLayoutVars>
          <dgm:bulletEnabled val="1"/>
        </dgm:presLayoutVars>
      </dgm:prSet>
      <dgm:spPr/>
      <dgm:t>
        <a:bodyPr/>
        <a:lstStyle/>
        <a:p>
          <a:endParaRPr lang="es-ES"/>
        </a:p>
      </dgm:t>
    </dgm:pt>
    <dgm:pt modelId="{9AB9412A-B2ED-4E6F-A1D3-24CEABA07380}" type="pres">
      <dgm:prSet presAssocID="{18A56F94-ADDC-49EC-A026-949DCD64267E}" presName="sibTrans" presStyleLbl="sibTrans2D1" presStyleIdx="1" presStyleCnt="2"/>
      <dgm:spPr/>
      <dgm:t>
        <a:bodyPr/>
        <a:lstStyle/>
        <a:p>
          <a:endParaRPr lang="es-ES"/>
        </a:p>
      </dgm:t>
    </dgm:pt>
    <dgm:pt modelId="{426CC5E9-9C35-46F9-8131-EB71D2A9E21E}" type="pres">
      <dgm:prSet presAssocID="{18A56F94-ADDC-49EC-A026-949DCD64267E}" presName="connectorText" presStyleLbl="sibTrans2D1" presStyleIdx="1" presStyleCnt="2"/>
      <dgm:spPr/>
      <dgm:t>
        <a:bodyPr/>
        <a:lstStyle/>
        <a:p>
          <a:endParaRPr lang="es-ES"/>
        </a:p>
      </dgm:t>
    </dgm:pt>
    <dgm:pt modelId="{95E3DEB9-66D3-4A64-AD9B-F2422B8C4F0F}" type="pres">
      <dgm:prSet presAssocID="{4F75C310-1E00-4672-9C44-66EFF89AEF69}" presName="node" presStyleLbl="node1" presStyleIdx="2" presStyleCnt="3" custScaleX="190347">
        <dgm:presLayoutVars>
          <dgm:bulletEnabled val="1"/>
        </dgm:presLayoutVars>
      </dgm:prSet>
      <dgm:spPr/>
      <dgm:t>
        <a:bodyPr/>
        <a:lstStyle/>
        <a:p>
          <a:endParaRPr lang="es-ES"/>
        </a:p>
      </dgm:t>
    </dgm:pt>
  </dgm:ptLst>
  <dgm:cxnLst>
    <dgm:cxn modelId="{D3AFEBD3-787A-4F88-BBF3-176DBBED6EFF}" srcId="{C095B697-FE50-479D-B7CF-6579E1911521}" destId="{82CE0713-96DE-49D3-AE28-093807636ABE}" srcOrd="0" destOrd="0" parTransId="{5966D4DA-6375-48EE-8091-FEE9F03C6674}" sibTransId="{27DF60F6-4EDD-44A5-8ACB-18B31971B587}"/>
    <dgm:cxn modelId="{ABB1E683-FAC3-41FE-B56A-B86A981F1C4F}" type="presOf" srcId="{4F75C310-1E00-4672-9C44-66EFF89AEF69}" destId="{95E3DEB9-66D3-4A64-AD9B-F2422B8C4F0F}" srcOrd="0" destOrd="0" presId="urn:microsoft.com/office/officeart/2005/8/layout/process2"/>
    <dgm:cxn modelId="{4537AEFB-074C-41F6-81FA-42F9EEC51229}" type="presOf" srcId="{27DF60F6-4EDD-44A5-8ACB-18B31971B587}" destId="{3300652D-B7F7-4BA9-BE26-8B1F3FBE4A24}" srcOrd="1" destOrd="0" presId="urn:microsoft.com/office/officeart/2005/8/layout/process2"/>
    <dgm:cxn modelId="{DBD144F1-6815-4DC4-BDB0-09A19AF1C019}" srcId="{C095B697-FE50-479D-B7CF-6579E1911521}" destId="{4F75C310-1E00-4672-9C44-66EFF89AEF69}" srcOrd="2" destOrd="0" parTransId="{3B26C9A2-4381-4BF2-B260-7F48CCA861B4}" sibTransId="{448F5BC5-AD06-442C-A4F2-2EAF423FC50A}"/>
    <dgm:cxn modelId="{9713FFBC-7FCF-4ED4-9C46-1BC483F9CA26}" type="presOf" srcId="{27DF60F6-4EDD-44A5-8ACB-18B31971B587}" destId="{E8C905F0-EA88-4572-8236-BD606493791B}" srcOrd="0" destOrd="0" presId="urn:microsoft.com/office/officeart/2005/8/layout/process2"/>
    <dgm:cxn modelId="{9F43D6C5-A021-4A32-B083-79FDA2139F49}" type="presOf" srcId="{18A56F94-ADDC-49EC-A026-949DCD64267E}" destId="{426CC5E9-9C35-46F9-8131-EB71D2A9E21E}" srcOrd="1" destOrd="0" presId="urn:microsoft.com/office/officeart/2005/8/layout/process2"/>
    <dgm:cxn modelId="{B530DD52-B0AA-41FB-801D-023D52728A68}" type="presOf" srcId="{C095B697-FE50-479D-B7CF-6579E1911521}" destId="{57220A25-5B0B-4295-93AA-D2B42EC9386C}" srcOrd="0" destOrd="0" presId="urn:microsoft.com/office/officeart/2005/8/layout/process2"/>
    <dgm:cxn modelId="{188B5222-A393-4A71-A581-782FADD6C6E3}" type="presOf" srcId="{82CE0713-96DE-49D3-AE28-093807636ABE}" destId="{4DC0BAE0-4652-4EB0-A22A-526701FECF51}" srcOrd="0" destOrd="0" presId="urn:microsoft.com/office/officeart/2005/8/layout/process2"/>
    <dgm:cxn modelId="{74D337D9-A6AF-4212-93E2-F5DF97C99BE3}" srcId="{C095B697-FE50-479D-B7CF-6579E1911521}" destId="{7508D86F-6A94-4892-B157-D2645D16F350}" srcOrd="1" destOrd="0" parTransId="{DDAE4239-957E-42E6-8F23-F33029750531}" sibTransId="{18A56F94-ADDC-49EC-A026-949DCD64267E}"/>
    <dgm:cxn modelId="{6F51BA49-687F-4F7B-BA6C-9AB8C27E032D}" type="presOf" srcId="{18A56F94-ADDC-49EC-A026-949DCD64267E}" destId="{9AB9412A-B2ED-4E6F-A1D3-24CEABA07380}" srcOrd="0" destOrd="0" presId="urn:microsoft.com/office/officeart/2005/8/layout/process2"/>
    <dgm:cxn modelId="{1691FBB6-39EE-4566-8F48-EC1BF5FF1D7E}" type="presOf" srcId="{7508D86F-6A94-4892-B157-D2645D16F350}" destId="{5BD39770-C91C-4216-89B6-F33AAFEE8C57}" srcOrd="0" destOrd="0" presId="urn:microsoft.com/office/officeart/2005/8/layout/process2"/>
    <dgm:cxn modelId="{D6FCB939-C54B-47ED-A177-E46DF8867FB3}" type="presParOf" srcId="{57220A25-5B0B-4295-93AA-D2B42EC9386C}" destId="{4DC0BAE0-4652-4EB0-A22A-526701FECF51}" srcOrd="0" destOrd="0" presId="urn:microsoft.com/office/officeart/2005/8/layout/process2"/>
    <dgm:cxn modelId="{04F8B69E-9953-4209-B9CA-53153F0905F3}" type="presParOf" srcId="{57220A25-5B0B-4295-93AA-D2B42EC9386C}" destId="{E8C905F0-EA88-4572-8236-BD606493791B}" srcOrd="1" destOrd="0" presId="urn:microsoft.com/office/officeart/2005/8/layout/process2"/>
    <dgm:cxn modelId="{28DDFD26-F35F-4982-A098-32150D3AF7F3}" type="presParOf" srcId="{E8C905F0-EA88-4572-8236-BD606493791B}" destId="{3300652D-B7F7-4BA9-BE26-8B1F3FBE4A24}" srcOrd="0" destOrd="0" presId="urn:microsoft.com/office/officeart/2005/8/layout/process2"/>
    <dgm:cxn modelId="{4F6E32DB-4208-4DD0-A749-95E81113CEC4}" type="presParOf" srcId="{57220A25-5B0B-4295-93AA-D2B42EC9386C}" destId="{5BD39770-C91C-4216-89B6-F33AAFEE8C57}" srcOrd="2" destOrd="0" presId="urn:microsoft.com/office/officeart/2005/8/layout/process2"/>
    <dgm:cxn modelId="{FD310AFA-585E-40C5-94AF-E11A14064106}" type="presParOf" srcId="{57220A25-5B0B-4295-93AA-D2B42EC9386C}" destId="{9AB9412A-B2ED-4E6F-A1D3-24CEABA07380}" srcOrd="3" destOrd="0" presId="urn:microsoft.com/office/officeart/2005/8/layout/process2"/>
    <dgm:cxn modelId="{271FBFE7-79F0-4E27-A5C4-C3B58B5B41D7}" type="presParOf" srcId="{9AB9412A-B2ED-4E6F-A1D3-24CEABA07380}" destId="{426CC5E9-9C35-46F9-8131-EB71D2A9E21E}" srcOrd="0" destOrd="0" presId="urn:microsoft.com/office/officeart/2005/8/layout/process2"/>
    <dgm:cxn modelId="{126867A7-761A-451B-B604-E3DE73F9D383}" type="presParOf" srcId="{57220A25-5B0B-4295-93AA-D2B42EC9386C}" destId="{95E3DEB9-66D3-4A64-AD9B-F2422B8C4F0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885841-8022-4AF5-A38B-4C0573CEC0B9}" type="doc">
      <dgm:prSet loTypeId="urn:microsoft.com/office/officeart/2005/8/layout/process2" loCatId="process" qsTypeId="urn:microsoft.com/office/officeart/2005/8/quickstyle/simple1" qsCatId="simple" csTypeId="urn:microsoft.com/office/officeart/2005/8/colors/accent3_1" csCatId="accent3" phldr="1"/>
      <dgm:spPr/>
    </dgm:pt>
    <dgm:pt modelId="{F0042F8F-DAAC-499B-8B39-E9C88595D12C}">
      <dgm:prSet phldrT="[Texto]" custT="1"/>
      <dgm:spPr>
        <a:ln w="12700">
          <a:solidFill>
            <a:schemeClr val="accent3">
              <a:lumMod val="60000"/>
              <a:lumOff val="40000"/>
            </a:schemeClr>
          </a:solidFill>
        </a:ln>
      </dgm:spPr>
      <dgm:t>
        <a:bodyPr/>
        <a:lstStyle/>
        <a:p>
          <a:r>
            <a:rPr lang="es-ES" sz="1200" dirty="0" smtClean="0">
              <a:solidFill>
                <a:schemeClr val="bg1">
                  <a:lumMod val="50000"/>
                </a:schemeClr>
              </a:solidFill>
              <a:latin typeface="Arial" pitchFamily="34" charset="0"/>
              <a:cs typeface="Arial" pitchFamily="34" charset="0"/>
            </a:rPr>
            <a:t>Investigación concluyente, descriptiva, transversal, exploratoria</a:t>
          </a:r>
          <a:endParaRPr lang="es-ES" sz="1200" dirty="0">
            <a:solidFill>
              <a:schemeClr val="bg1">
                <a:lumMod val="50000"/>
              </a:schemeClr>
            </a:solidFill>
            <a:latin typeface="Arial" pitchFamily="34" charset="0"/>
            <a:cs typeface="Arial" pitchFamily="34" charset="0"/>
          </a:endParaRPr>
        </a:p>
      </dgm:t>
    </dgm:pt>
    <dgm:pt modelId="{11D960F5-8610-449F-A4B1-A7EEC7F8D3DF}" type="parTrans" cxnId="{28BFFFE9-07D5-4635-9B5B-70C36C8FA9DB}">
      <dgm:prSet/>
      <dgm:spPr/>
      <dgm:t>
        <a:bodyPr/>
        <a:lstStyle/>
        <a:p>
          <a:endParaRPr lang="es-ES" sz="1200"/>
        </a:p>
      </dgm:t>
    </dgm:pt>
    <dgm:pt modelId="{15FFA5D1-8744-429E-9459-5359E443FFE8}" type="sibTrans" cxnId="{28BFFFE9-07D5-4635-9B5B-70C36C8FA9DB}">
      <dgm:prSet custT="1"/>
      <dgm:spPr/>
      <dgm:t>
        <a:bodyPr/>
        <a:lstStyle/>
        <a:p>
          <a:endParaRPr lang="es-ES" sz="1200"/>
        </a:p>
      </dgm:t>
    </dgm:pt>
    <dgm:pt modelId="{69ACE39F-C5C9-46BE-9B1B-39BFBF4500B9}">
      <dgm:prSet phldrT="[Texto]" custT="1"/>
      <dgm:spPr>
        <a:ln w="12700">
          <a:solidFill>
            <a:schemeClr val="accent3">
              <a:lumMod val="60000"/>
              <a:lumOff val="40000"/>
            </a:schemeClr>
          </a:solidFill>
        </a:ln>
      </dgm:spPr>
      <dgm:t>
        <a:bodyPr/>
        <a:lstStyle/>
        <a:p>
          <a:r>
            <a:rPr lang="es-ES" sz="1200" dirty="0" smtClean="0">
              <a:solidFill>
                <a:schemeClr val="bg1">
                  <a:lumMod val="50000"/>
                </a:schemeClr>
              </a:solidFill>
              <a:latin typeface="Arial" pitchFamily="34" charset="0"/>
              <a:cs typeface="Arial" pitchFamily="34" charset="0"/>
            </a:rPr>
            <a:t>Técnicas – enfoque directo - cuestionario estructurado - preguntas de alternativa fija </a:t>
          </a:r>
          <a:endParaRPr lang="es-ES" sz="1200" dirty="0">
            <a:solidFill>
              <a:schemeClr val="bg1">
                <a:lumMod val="50000"/>
              </a:schemeClr>
            </a:solidFill>
            <a:latin typeface="Arial" pitchFamily="34" charset="0"/>
            <a:cs typeface="Arial" pitchFamily="34" charset="0"/>
          </a:endParaRPr>
        </a:p>
      </dgm:t>
    </dgm:pt>
    <dgm:pt modelId="{AC3DEE9F-2CEC-482A-B36F-59CC39A32BB6}" type="parTrans" cxnId="{C52DE6EF-ED4D-402D-BF15-AA3ABE2F407A}">
      <dgm:prSet/>
      <dgm:spPr/>
      <dgm:t>
        <a:bodyPr/>
        <a:lstStyle/>
        <a:p>
          <a:endParaRPr lang="es-ES" sz="1200"/>
        </a:p>
      </dgm:t>
    </dgm:pt>
    <dgm:pt modelId="{524E3029-D024-42A5-A2E0-7C3BB2949816}" type="sibTrans" cxnId="{C52DE6EF-ED4D-402D-BF15-AA3ABE2F407A}">
      <dgm:prSet custT="1"/>
      <dgm:spPr/>
      <dgm:t>
        <a:bodyPr/>
        <a:lstStyle/>
        <a:p>
          <a:endParaRPr lang="es-ES" sz="1200"/>
        </a:p>
      </dgm:t>
    </dgm:pt>
    <dgm:pt modelId="{297CF59D-C486-4427-9CCE-E186193A6A75}" type="pres">
      <dgm:prSet presAssocID="{0F885841-8022-4AF5-A38B-4C0573CEC0B9}" presName="linearFlow" presStyleCnt="0">
        <dgm:presLayoutVars>
          <dgm:resizeHandles val="exact"/>
        </dgm:presLayoutVars>
      </dgm:prSet>
      <dgm:spPr/>
    </dgm:pt>
    <dgm:pt modelId="{B3ADDB92-AB93-471C-B1F9-EDBF561605D3}" type="pres">
      <dgm:prSet presAssocID="{F0042F8F-DAAC-499B-8B39-E9C88595D12C}" presName="node" presStyleLbl="node1" presStyleIdx="0" presStyleCnt="2" custScaleX="800670">
        <dgm:presLayoutVars>
          <dgm:bulletEnabled val="1"/>
        </dgm:presLayoutVars>
      </dgm:prSet>
      <dgm:spPr/>
      <dgm:t>
        <a:bodyPr/>
        <a:lstStyle/>
        <a:p>
          <a:endParaRPr lang="es-ES"/>
        </a:p>
      </dgm:t>
    </dgm:pt>
    <dgm:pt modelId="{7C5D6D2D-A600-4895-8CBC-1B14CCBADA4B}" type="pres">
      <dgm:prSet presAssocID="{15FFA5D1-8744-429E-9459-5359E443FFE8}" presName="sibTrans" presStyleLbl="sibTrans2D1" presStyleIdx="0" presStyleCnt="1"/>
      <dgm:spPr/>
      <dgm:t>
        <a:bodyPr/>
        <a:lstStyle/>
        <a:p>
          <a:endParaRPr lang="es-ES"/>
        </a:p>
      </dgm:t>
    </dgm:pt>
    <dgm:pt modelId="{64DC053F-7263-4EAE-BAAA-2C665239B645}" type="pres">
      <dgm:prSet presAssocID="{15FFA5D1-8744-429E-9459-5359E443FFE8}" presName="connectorText" presStyleLbl="sibTrans2D1" presStyleIdx="0" presStyleCnt="1"/>
      <dgm:spPr/>
      <dgm:t>
        <a:bodyPr/>
        <a:lstStyle/>
        <a:p>
          <a:endParaRPr lang="es-ES"/>
        </a:p>
      </dgm:t>
    </dgm:pt>
    <dgm:pt modelId="{0DB29B7C-B502-4088-AF63-949D7F4FE3BD}" type="pres">
      <dgm:prSet presAssocID="{69ACE39F-C5C9-46BE-9B1B-39BFBF4500B9}" presName="node" presStyleLbl="node1" presStyleIdx="1" presStyleCnt="2" custScaleX="800670">
        <dgm:presLayoutVars>
          <dgm:bulletEnabled val="1"/>
        </dgm:presLayoutVars>
      </dgm:prSet>
      <dgm:spPr/>
      <dgm:t>
        <a:bodyPr/>
        <a:lstStyle/>
        <a:p>
          <a:endParaRPr lang="es-ES"/>
        </a:p>
      </dgm:t>
    </dgm:pt>
  </dgm:ptLst>
  <dgm:cxnLst>
    <dgm:cxn modelId="{3EEBABAB-88D4-4489-B547-DF987E5FE844}" type="presOf" srcId="{69ACE39F-C5C9-46BE-9B1B-39BFBF4500B9}" destId="{0DB29B7C-B502-4088-AF63-949D7F4FE3BD}" srcOrd="0" destOrd="0" presId="urn:microsoft.com/office/officeart/2005/8/layout/process2"/>
    <dgm:cxn modelId="{C51E374D-674F-4CB4-8236-27634C1D5900}" type="presOf" srcId="{15FFA5D1-8744-429E-9459-5359E443FFE8}" destId="{7C5D6D2D-A600-4895-8CBC-1B14CCBADA4B}" srcOrd="0" destOrd="0" presId="urn:microsoft.com/office/officeart/2005/8/layout/process2"/>
    <dgm:cxn modelId="{28BFFFE9-07D5-4635-9B5B-70C36C8FA9DB}" srcId="{0F885841-8022-4AF5-A38B-4C0573CEC0B9}" destId="{F0042F8F-DAAC-499B-8B39-E9C88595D12C}" srcOrd="0" destOrd="0" parTransId="{11D960F5-8610-449F-A4B1-A7EEC7F8D3DF}" sibTransId="{15FFA5D1-8744-429E-9459-5359E443FFE8}"/>
    <dgm:cxn modelId="{ED04503C-B633-46AA-A14F-49243E515397}" type="presOf" srcId="{15FFA5D1-8744-429E-9459-5359E443FFE8}" destId="{64DC053F-7263-4EAE-BAAA-2C665239B645}" srcOrd="1" destOrd="0" presId="urn:microsoft.com/office/officeart/2005/8/layout/process2"/>
    <dgm:cxn modelId="{2DC75CF3-E9BD-48D2-9E9B-699FCACF4160}" type="presOf" srcId="{F0042F8F-DAAC-499B-8B39-E9C88595D12C}" destId="{B3ADDB92-AB93-471C-B1F9-EDBF561605D3}" srcOrd="0" destOrd="0" presId="urn:microsoft.com/office/officeart/2005/8/layout/process2"/>
    <dgm:cxn modelId="{C52DE6EF-ED4D-402D-BF15-AA3ABE2F407A}" srcId="{0F885841-8022-4AF5-A38B-4C0573CEC0B9}" destId="{69ACE39F-C5C9-46BE-9B1B-39BFBF4500B9}" srcOrd="1" destOrd="0" parTransId="{AC3DEE9F-2CEC-482A-B36F-59CC39A32BB6}" sibTransId="{524E3029-D024-42A5-A2E0-7C3BB2949816}"/>
    <dgm:cxn modelId="{C9F36307-5C12-4AFF-BA70-6ADF60F3CA7D}" type="presOf" srcId="{0F885841-8022-4AF5-A38B-4C0573CEC0B9}" destId="{297CF59D-C486-4427-9CCE-E186193A6A75}" srcOrd="0" destOrd="0" presId="urn:microsoft.com/office/officeart/2005/8/layout/process2"/>
    <dgm:cxn modelId="{2AD3C49B-5407-4536-B6F5-DCA7521FDBC1}" type="presParOf" srcId="{297CF59D-C486-4427-9CCE-E186193A6A75}" destId="{B3ADDB92-AB93-471C-B1F9-EDBF561605D3}" srcOrd="0" destOrd="0" presId="urn:microsoft.com/office/officeart/2005/8/layout/process2"/>
    <dgm:cxn modelId="{CE092DCA-A25D-4CD6-8710-A2567F02EC74}" type="presParOf" srcId="{297CF59D-C486-4427-9CCE-E186193A6A75}" destId="{7C5D6D2D-A600-4895-8CBC-1B14CCBADA4B}" srcOrd="1" destOrd="0" presId="urn:microsoft.com/office/officeart/2005/8/layout/process2"/>
    <dgm:cxn modelId="{5CFA52A2-B4B0-493A-AF7A-21A5DE99A541}" type="presParOf" srcId="{7C5D6D2D-A600-4895-8CBC-1B14CCBADA4B}" destId="{64DC053F-7263-4EAE-BAAA-2C665239B645}" srcOrd="0" destOrd="0" presId="urn:microsoft.com/office/officeart/2005/8/layout/process2"/>
    <dgm:cxn modelId="{7101E78F-BC6E-43A9-8BAC-3F9AD3C48627}" type="presParOf" srcId="{297CF59D-C486-4427-9CCE-E186193A6A75}" destId="{0DB29B7C-B502-4088-AF63-949D7F4FE3BD}" srcOrd="2" destOrd="0" presId="urn:microsoft.com/office/officeart/2005/8/layout/process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E70CA-90CB-4E8A-9010-58D0F896170E}" type="doc">
      <dgm:prSet loTypeId="urn:microsoft.com/office/officeart/2005/8/layout/process1" loCatId="process" qsTypeId="urn:microsoft.com/office/officeart/2005/8/quickstyle/simple1" qsCatId="simple" csTypeId="urn:microsoft.com/office/officeart/2005/8/colors/accent5_1" csCatId="accent5" phldr="1"/>
      <dgm:spPr/>
    </dgm:pt>
    <dgm:pt modelId="{6D6C6890-1FA7-4CA3-A5B8-14BE2DA43D16}">
      <dgm:prSet phldrT="[Texto]" custT="1"/>
      <dgm:spPr>
        <a:ln w="6350">
          <a:solidFill>
            <a:schemeClr val="accent5">
              <a:lumMod val="75000"/>
            </a:schemeClr>
          </a:solidFill>
        </a:ln>
      </dgm:spPr>
      <dgm:t>
        <a:bodyPr/>
        <a:lstStyle/>
        <a:p>
          <a:r>
            <a:rPr lang="es-ES" sz="800" dirty="0" smtClean="0">
              <a:solidFill>
                <a:schemeClr val="tx1">
                  <a:lumMod val="65000"/>
                  <a:lumOff val="35000"/>
                </a:schemeClr>
              </a:solidFill>
              <a:latin typeface="Arial" pitchFamily="34" charset="0"/>
              <a:cs typeface="Arial" pitchFamily="34" charset="0"/>
            </a:rPr>
            <a:t>Tomar conciencia</a:t>
          </a:r>
        </a:p>
        <a:p>
          <a:r>
            <a:rPr lang="es-ES" sz="700" dirty="0" smtClean="0">
              <a:solidFill>
                <a:schemeClr val="tx1">
                  <a:lumMod val="65000"/>
                  <a:lumOff val="35000"/>
                </a:schemeClr>
              </a:solidFill>
              <a:latin typeface="Arial" pitchFamily="34" charset="0"/>
              <a:cs typeface="Arial" pitchFamily="34" charset="0"/>
            </a:rPr>
            <a:t>(identificación de la necesidad)</a:t>
          </a:r>
          <a:endParaRPr lang="es-ES" sz="700" baseline="0">
            <a:solidFill>
              <a:schemeClr val="tx1"/>
            </a:solidFill>
            <a:latin typeface="Arial" pitchFamily="34" charset="0"/>
          </a:endParaRPr>
        </a:p>
      </dgm:t>
    </dgm:pt>
    <dgm:pt modelId="{C457B0AD-6C3E-412A-9673-17EE4823644D}" type="parTrans" cxnId="{9C26722C-E881-4C2E-B65D-D537F717CEA3}">
      <dgm:prSet/>
      <dgm:spPr/>
      <dgm:t>
        <a:bodyPr/>
        <a:lstStyle/>
        <a:p>
          <a:endParaRPr lang="es-ES" sz="900"/>
        </a:p>
      </dgm:t>
    </dgm:pt>
    <dgm:pt modelId="{B667C96E-CA52-4F25-B741-BF2182981242}" type="sibTrans" cxnId="{9C26722C-E881-4C2E-B65D-D537F717CEA3}">
      <dgm:prSet custT="1"/>
      <dgm:spPr/>
      <dgm:t>
        <a:bodyPr/>
        <a:lstStyle/>
        <a:p>
          <a:endParaRPr lang="es-ES" sz="900"/>
        </a:p>
      </dgm:t>
    </dgm:pt>
    <dgm:pt modelId="{D4BFB6EA-5369-4B97-9B1B-E55D41FCCC6E}">
      <dgm:prSet phldrT="[Texto]" custT="1"/>
      <dgm:spPr>
        <a:ln w="6350">
          <a:solidFill>
            <a:schemeClr val="accent5">
              <a:lumMod val="75000"/>
            </a:schemeClr>
          </a:solidFill>
        </a:ln>
      </dgm:spPr>
      <dgm:t>
        <a:bodyPr/>
        <a:lstStyle/>
        <a:p>
          <a:r>
            <a:rPr lang="es-ES" sz="800" dirty="0" smtClean="0">
              <a:solidFill>
                <a:schemeClr val="tx1">
                  <a:lumMod val="65000"/>
                  <a:lumOff val="35000"/>
                </a:schemeClr>
              </a:solidFill>
              <a:latin typeface="Arial" pitchFamily="34" charset="0"/>
              <a:cs typeface="Arial" pitchFamily="34" charset="0"/>
            </a:rPr>
            <a:t>Conocimiento</a:t>
          </a:r>
        </a:p>
        <a:p>
          <a:r>
            <a:rPr lang="es-ES" sz="700" dirty="0" smtClean="0">
              <a:solidFill>
                <a:schemeClr val="tx1">
                  <a:lumMod val="65000"/>
                  <a:lumOff val="35000"/>
                </a:schemeClr>
              </a:solidFill>
              <a:latin typeface="Arial" pitchFamily="34" charset="0"/>
              <a:cs typeface="Arial" pitchFamily="34" charset="0"/>
            </a:rPr>
            <a:t>(búsqueda de información)</a:t>
          </a:r>
          <a:endParaRPr lang="es-ES" sz="700" baseline="0">
            <a:solidFill>
              <a:schemeClr val="tx1"/>
            </a:solidFill>
            <a:latin typeface="Arial" pitchFamily="34" charset="0"/>
          </a:endParaRPr>
        </a:p>
      </dgm:t>
    </dgm:pt>
    <dgm:pt modelId="{FA34B398-8FDA-4429-AF86-6959B6D093CB}" type="parTrans" cxnId="{DF11E512-7DFF-4E5C-B332-963F5E12D9DC}">
      <dgm:prSet/>
      <dgm:spPr/>
      <dgm:t>
        <a:bodyPr/>
        <a:lstStyle/>
        <a:p>
          <a:endParaRPr lang="es-ES" sz="900"/>
        </a:p>
      </dgm:t>
    </dgm:pt>
    <dgm:pt modelId="{30D52304-A404-45D6-98B1-FC1A9EE6BEAA}" type="sibTrans" cxnId="{DF11E512-7DFF-4E5C-B332-963F5E12D9DC}">
      <dgm:prSet custT="1"/>
      <dgm:spPr/>
      <dgm:t>
        <a:bodyPr/>
        <a:lstStyle/>
        <a:p>
          <a:endParaRPr lang="es-ES" sz="900"/>
        </a:p>
      </dgm:t>
    </dgm:pt>
    <dgm:pt modelId="{1ED12F85-D99F-4B43-B8DE-FF0FF998ABE5}">
      <dgm:prSet phldrT="[Texto]" custT="1"/>
      <dgm:spPr>
        <a:ln w="6350">
          <a:solidFill>
            <a:schemeClr val="accent5">
              <a:lumMod val="75000"/>
            </a:schemeClr>
          </a:solidFill>
        </a:ln>
      </dgm:spPr>
      <dgm:t>
        <a:bodyPr/>
        <a:lstStyle/>
        <a:p>
          <a:r>
            <a:rPr lang="es-ES" sz="800" dirty="0" smtClean="0">
              <a:solidFill>
                <a:schemeClr val="tx1">
                  <a:lumMod val="65000"/>
                  <a:lumOff val="35000"/>
                </a:schemeClr>
              </a:solidFill>
              <a:latin typeface="Arial" pitchFamily="34" charset="0"/>
              <a:cs typeface="Arial" pitchFamily="34" charset="0"/>
            </a:rPr>
            <a:t>Predisposición de ayuda</a:t>
          </a:r>
        </a:p>
        <a:p>
          <a:r>
            <a:rPr lang="es-ES" sz="700" dirty="0" smtClean="0">
              <a:solidFill>
                <a:schemeClr val="tx1">
                  <a:lumMod val="65000"/>
                  <a:lumOff val="35000"/>
                </a:schemeClr>
              </a:solidFill>
              <a:latin typeface="Arial" pitchFamily="34" charset="0"/>
              <a:cs typeface="Arial" pitchFamily="34" charset="0"/>
            </a:rPr>
            <a:t>(evaluación de alternativas)</a:t>
          </a:r>
          <a:endParaRPr lang="es-ES" sz="700" baseline="0">
            <a:solidFill>
              <a:schemeClr val="tx1"/>
            </a:solidFill>
            <a:latin typeface="Arial" pitchFamily="34" charset="0"/>
          </a:endParaRPr>
        </a:p>
      </dgm:t>
    </dgm:pt>
    <dgm:pt modelId="{9F36DCF0-73BE-4159-AE43-9589284E7451}" type="parTrans" cxnId="{D2CCF82E-351C-4DDB-B730-FB600E849F4F}">
      <dgm:prSet/>
      <dgm:spPr/>
      <dgm:t>
        <a:bodyPr/>
        <a:lstStyle/>
        <a:p>
          <a:endParaRPr lang="es-ES" sz="900"/>
        </a:p>
      </dgm:t>
    </dgm:pt>
    <dgm:pt modelId="{9012C3B8-C3B2-43FC-B6BE-4EE1D2EAC15B}" type="sibTrans" cxnId="{D2CCF82E-351C-4DDB-B730-FB600E849F4F}">
      <dgm:prSet custT="1"/>
      <dgm:spPr/>
      <dgm:t>
        <a:bodyPr/>
        <a:lstStyle/>
        <a:p>
          <a:endParaRPr lang="es-ES" sz="900"/>
        </a:p>
      </dgm:t>
    </dgm:pt>
    <dgm:pt modelId="{AA0BDDEE-DFC4-4E35-AEE2-AE5E8458D24B}">
      <dgm:prSet custT="1"/>
      <dgm:spPr>
        <a:ln w="6350">
          <a:solidFill>
            <a:schemeClr val="accent5">
              <a:lumMod val="75000"/>
            </a:schemeClr>
          </a:solidFill>
        </a:ln>
      </dgm:spPr>
      <dgm:t>
        <a:bodyPr/>
        <a:lstStyle/>
        <a:p>
          <a:r>
            <a:rPr lang="es-ES" sz="800" dirty="0" smtClean="0">
              <a:solidFill>
                <a:schemeClr val="tx1">
                  <a:lumMod val="65000"/>
                  <a:lumOff val="35000"/>
                </a:schemeClr>
              </a:solidFill>
              <a:latin typeface="Arial" pitchFamily="34" charset="0"/>
              <a:cs typeface="Arial" pitchFamily="34" charset="0"/>
            </a:rPr>
            <a:t>Decisión de patrocinar</a:t>
          </a:r>
        </a:p>
        <a:p>
          <a:r>
            <a:rPr lang="es-ES" sz="700" dirty="0" smtClean="0">
              <a:solidFill>
                <a:schemeClr val="tx1">
                  <a:lumMod val="65000"/>
                  <a:lumOff val="35000"/>
                </a:schemeClr>
              </a:solidFill>
              <a:latin typeface="Arial" pitchFamily="34" charset="0"/>
              <a:cs typeface="Arial" pitchFamily="34" charset="0"/>
            </a:rPr>
            <a:t>(decisión de compra)</a:t>
          </a:r>
          <a:endParaRPr lang="es-ES" sz="700" baseline="0">
            <a:latin typeface="Arial" pitchFamily="34" charset="0"/>
          </a:endParaRPr>
        </a:p>
      </dgm:t>
    </dgm:pt>
    <dgm:pt modelId="{A5825B74-14CF-4B67-9A96-F1136214A904}" type="parTrans" cxnId="{EB29ECD2-AC96-46CA-8678-564FC3F68BF9}">
      <dgm:prSet/>
      <dgm:spPr/>
      <dgm:t>
        <a:bodyPr/>
        <a:lstStyle/>
        <a:p>
          <a:endParaRPr lang="es-ES" sz="900"/>
        </a:p>
      </dgm:t>
    </dgm:pt>
    <dgm:pt modelId="{5FE5C8C9-CA19-4D1E-815A-5E0D3B3E4354}" type="sibTrans" cxnId="{EB29ECD2-AC96-46CA-8678-564FC3F68BF9}">
      <dgm:prSet/>
      <dgm:spPr/>
      <dgm:t>
        <a:bodyPr/>
        <a:lstStyle/>
        <a:p>
          <a:endParaRPr lang="es-ES" sz="900"/>
        </a:p>
      </dgm:t>
    </dgm:pt>
    <dgm:pt modelId="{A2E64AE5-9A87-4732-BB71-D66F6DF60DCC}">
      <dgm:prSet custT="1"/>
      <dgm:spPr>
        <a:ln w="6350">
          <a:solidFill>
            <a:schemeClr val="accent5">
              <a:lumMod val="75000"/>
            </a:schemeClr>
          </a:solidFill>
        </a:ln>
      </dgm:spPr>
      <dgm:t>
        <a:bodyPr/>
        <a:lstStyle/>
        <a:p>
          <a:r>
            <a:rPr lang="es-ES" sz="800" dirty="0" smtClean="0">
              <a:solidFill>
                <a:schemeClr val="tx1">
                  <a:lumMod val="65000"/>
                  <a:lumOff val="35000"/>
                </a:schemeClr>
              </a:solidFill>
              <a:latin typeface="Arial" pitchFamily="34" charset="0"/>
              <a:cs typeface="Arial" pitchFamily="34" charset="0"/>
            </a:rPr>
            <a:t>Comportamiento posterior al patrocinio</a:t>
          </a:r>
        </a:p>
        <a:p>
          <a:r>
            <a:rPr lang="es-ES" sz="700" dirty="0" smtClean="0">
              <a:solidFill>
                <a:schemeClr val="tx1">
                  <a:lumMod val="65000"/>
                  <a:lumOff val="35000"/>
                </a:schemeClr>
              </a:solidFill>
              <a:latin typeface="Arial" pitchFamily="34" charset="0"/>
              <a:cs typeface="Arial" pitchFamily="34" charset="0"/>
            </a:rPr>
            <a:t>(comportamiento posterior a la compra)</a:t>
          </a:r>
          <a:endParaRPr lang="es-ES" sz="700"/>
        </a:p>
      </dgm:t>
    </dgm:pt>
    <dgm:pt modelId="{370BBFDF-7228-48BE-9AD4-15B1E126AC33}" type="parTrans" cxnId="{58CD4FA9-E8E3-4483-AD5C-CF969FFFB66B}">
      <dgm:prSet/>
      <dgm:spPr/>
      <dgm:t>
        <a:bodyPr/>
        <a:lstStyle/>
        <a:p>
          <a:endParaRPr lang="es-ES"/>
        </a:p>
      </dgm:t>
    </dgm:pt>
    <dgm:pt modelId="{EBC63A50-E928-45AF-8F85-D04B6EEDD3B6}" type="sibTrans" cxnId="{58CD4FA9-E8E3-4483-AD5C-CF969FFFB66B}">
      <dgm:prSet/>
      <dgm:spPr/>
      <dgm:t>
        <a:bodyPr/>
        <a:lstStyle/>
        <a:p>
          <a:endParaRPr lang="es-ES"/>
        </a:p>
      </dgm:t>
    </dgm:pt>
    <dgm:pt modelId="{5B64A381-4D87-437E-BA26-C69D6ECB9470}" type="pres">
      <dgm:prSet presAssocID="{829E70CA-90CB-4E8A-9010-58D0F896170E}" presName="Name0" presStyleCnt="0">
        <dgm:presLayoutVars>
          <dgm:dir/>
          <dgm:resizeHandles val="exact"/>
        </dgm:presLayoutVars>
      </dgm:prSet>
      <dgm:spPr/>
    </dgm:pt>
    <dgm:pt modelId="{AA7F46F9-F213-4B00-8C5F-573C2B0EB66F}" type="pres">
      <dgm:prSet presAssocID="{6D6C6890-1FA7-4CA3-A5B8-14BE2DA43D16}" presName="node" presStyleLbl="node1" presStyleIdx="0" presStyleCnt="5" custScaleY="130107">
        <dgm:presLayoutVars>
          <dgm:bulletEnabled val="1"/>
        </dgm:presLayoutVars>
      </dgm:prSet>
      <dgm:spPr/>
      <dgm:t>
        <a:bodyPr/>
        <a:lstStyle/>
        <a:p>
          <a:endParaRPr lang="es-ES"/>
        </a:p>
      </dgm:t>
    </dgm:pt>
    <dgm:pt modelId="{4665AA27-E7A8-41AD-B9AE-B08B7E9FBAFF}" type="pres">
      <dgm:prSet presAssocID="{B667C96E-CA52-4F25-B741-BF2182981242}" presName="sibTrans" presStyleLbl="sibTrans2D1" presStyleIdx="0" presStyleCnt="4"/>
      <dgm:spPr/>
      <dgm:t>
        <a:bodyPr/>
        <a:lstStyle/>
        <a:p>
          <a:endParaRPr lang="es-ES"/>
        </a:p>
      </dgm:t>
    </dgm:pt>
    <dgm:pt modelId="{123C9C84-74C7-42A9-B574-4E4655997105}" type="pres">
      <dgm:prSet presAssocID="{B667C96E-CA52-4F25-B741-BF2182981242}" presName="connectorText" presStyleLbl="sibTrans2D1" presStyleIdx="0" presStyleCnt="4"/>
      <dgm:spPr/>
      <dgm:t>
        <a:bodyPr/>
        <a:lstStyle/>
        <a:p>
          <a:endParaRPr lang="es-ES"/>
        </a:p>
      </dgm:t>
    </dgm:pt>
    <dgm:pt modelId="{9594D248-7F25-4860-BC4E-61DE3D080667}" type="pres">
      <dgm:prSet presAssocID="{D4BFB6EA-5369-4B97-9B1B-E55D41FCCC6E}" presName="node" presStyleLbl="node1" presStyleIdx="1" presStyleCnt="5" custScaleX="110173" custScaleY="130107">
        <dgm:presLayoutVars>
          <dgm:bulletEnabled val="1"/>
        </dgm:presLayoutVars>
      </dgm:prSet>
      <dgm:spPr/>
      <dgm:t>
        <a:bodyPr/>
        <a:lstStyle/>
        <a:p>
          <a:endParaRPr lang="es-ES"/>
        </a:p>
      </dgm:t>
    </dgm:pt>
    <dgm:pt modelId="{BB40C031-2154-499C-9DBF-895C19768DAC}" type="pres">
      <dgm:prSet presAssocID="{30D52304-A404-45D6-98B1-FC1A9EE6BEAA}" presName="sibTrans" presStyleLbl="sibTrans2D1" presStyleIdx="1" presStyleCnt="4"/>
      <dgm:spPr/>
      <dgm:t>
        <a:bodyPr/>
        <a:lstStyle/>
        <a:p>
          <a:endParaRPr lang="es-ES"/>
        </a:p>
      </dgm:t>
    </dgm:pt>
    <dgm:pt modelId="{6F5E794D-A1F8-4876-9CF6-BFDAE297903E}" type="pres">
      <dgm:prSet presAssocID="{30D52304-A404-45D6-98B1-FC1A9EE6BEAA}" presName="connectorText" presStyleLbl="sibTrans2D1" presStyleIdx="1" presStyleCnt="4"/>
      <dgm:spPr/>
      <dgm:t>
        <a:bodyPr/>
        <a:lstStyle/>
        <a:p>
          <a:endParaRPr lang="es-ES"/>
        </a:p>
      </dgm:t>
    </dgm:pt>
    <dgm:pt modelId="{9FE66209-BE24-47BC-9679-DA28C64D35CD}" type="pres">
      <dgm:prSet presAssocID="{1ED12F85-D99F-4B43-B8DE-FF0FF998ABE5}" presName="node" presStyleLbl="node1" presStyleIdx="2" presStyleCnt="5" custScaleX="115167" custScaleY="130107">
        <dgm:presLayoutVars>
          <dgm:bulletEnabled val="1"/>
        </dgm:presLayoutVars>
      </dgm:prSet>
      <dgm:spPr/>
      <dgm:t>
        <a:bodyPr/>
        <a:lstStyle/>
        <a:p>
          <a:endParaRPr lang="es-ES"/>
        </a:p>
      </dgm:t>
    </dgm:pt>
    <dgm:pt modelId="{37D4295E-2134-4177-A65F-06C2B4445C97}" type="pres">
      <dgm:prSet presAssocID="{9012C3B8-C3B2-43FC-B6BE-4EE1D2EAC15B}" presName="sibTrans" presStyleLbl="sibTrans2D1" presStyleIdx="2" presStyleCnt="4"/>
      <dgm:spPr/>
      <dgm:t>
        <a:bodyPr/>
        <a:lstStyle/>
        <a:p>
          <a:endParaRPr lang="es-ES"/>
        </a:p>
      </dgm:t>
    </dgm:pt>
    <dgm:pt modelId="{0ACCA7B0-DDBB-43C2-A782-2CD1BB285CEB}" type="pres">
      <dgm:prSet presAssocID="{9012C3B8-C3B2-43FC-B6BE-4EE1D2EAC15B}" presName="connectorText" presStyleLbl="sibTrans2D1" presStyleIdx="2" presStyleCnt="4"/>
      <dgm:spPr/>
      <dgm:t>
        <a:bodyPr/>
        <a:lstStyle/>
        <a:p>
          <a:endParaRPr lang="es-ES"/>
        </a:p>
      </dgm:t>
    </dgm:pt>
    <dgm:pt modelId="{E8CA5BC1-6B0B-454D-BEBA-A3E04C26EE40}" type="pres">
      <dgm:prSet presAssocID="{AA0BDDEE-DFC4-4E35-AEE2-AE5E8458D24B}" presName="node" presStyleLbl="node1" presStyleIdx="3" presStyleCnt="5" custScaleY="130107">
        <dgm:presLayoutVars>
          <dgm:bulletEnabled val="1"/>
        </dgm:presLayoutVars>
      </dgm:prSet>
      <dgm:spPr/>
      <dgm:t>
        <a:bodyPr/>
        <a:lstStyle/>
        <a:p>
          <a:endParaRPr lang="es-ES"/>
        </a:p>
      </dgm:t>
    </dgm:pt>
    <dgm:pt modelId="{95B723A4-ADBD-4D52-91B3-80329D5A0D86}" type="pres">
      <dgm:prSet presAssocID="{5FE5C8C9-CA19-4D1E-815A-5E0D3B3E4354}" presName="sibTrans" presStyleLbl="sibTrans2D1" presStyleIdx="3" presStyleCnt="4"/>
      <dgm:spPr/>
      <dgm:t>
        <a:bodyPr/>
        <a:lstStyle/>
        <a:p>
          <a:endParaRPr lang="es-ES"/>
        </a:p>
      </dgm:t>
    </dgm:pt>
    <dgm:pt modelId="{08AD9D7B-32A8-4966-968A-F309150C4F5A}" type="pres">
      <dgm:prSet presAssocID="{5FE5C8C9-CA19-4D1E-815A-5E0D3B3E4354}" presName="connectorText" presStyleLbl="sibTrans2D1" presStyleIdx="3" presStyleCnt="4"/>
      <dgm:spPr/>
      <dgm:t>
        <a:bodyPr/>
        <a:lstStyle/>
        <a:p>
          <a:endParaRPr lang="es-ES"/>
        </a:p>
      </dgm:t>
    </dgm:pt>
    <dgm:pt modelId="{65E3899F-E6CA-46A2-84EC-4FA1FFEA9242}" type="pres">
      <dgm:prSet presAssocID="{A2E64AE5-9A87-4732-BB71-D66F6DF60DCC}" presName="node" presStyleLbl="node1" presStyleIdx="4" presStyleCnt="5" custScaleX="126798" custScaleY="130635">
        <dgm:presLayoutVars>
          <dgm:bulletEnabled val="1"/>
        </dgm:presLayoutVars>
      </dgm:prSet>
      <dgm:spPr/>
      <dgm:t>
        <a:bodyPr/>
        <a:lstStyle/>
        <a:p>
          <a:endParaRPr lang="es-ES"/>
        </a:p>
      </dgm:t>
    </dgm:pt>
  </dgm:ptLst>
  <dgm:cxnLst>
    <dgm:cxn modelId="{8E11C8DD-0EB9-4652-9D3C-BAC7348E70C1}" type="presOf" srcId="{AA0BDDEE-DFC4-4E35-AEE2-AE5E8458D24B}" destId="{E8CA5BC1-6B0B-454D-BEBA-A3E04C26EE40}" srcOrd="0" destOrd="0" presId="urn:microsoft.com/office/officeart/2005/8/layout/process1"/>
    <dgm:cxn modelId="{EB29ECD2-AC96-46CA-8678-564FC3F68BF9}" srcId="{829E70CA-90CB-4E8A-9010-58D0F896170E}" destId="{AA0BDDEE-DFC4-4E35-AEE2-AE5E8458D24B}" srcOrd="3" destOrd="0" parTransId="{A5825B74-14CF-4B67-9A96-F1136214A904}" sibTransId="{5FE5C8C9-CA19-4D1E-815A-5E0D3B3E4354}"/>
    <dgm:cxn modelId="{4CA49E8C-943E-4C73-8F36-11316EE57D7C}" type="presOf" srcId="{30D52304-A404-45D6-98B1-FC1A9EE6BEAA}" destId="{BB40C031-2154-499C-9DBF-895C19768DAC}" srcOrd="0" destOrd="0" presId="urn:microsoft.com/office/officeart/2005/8/layout/process1"/>
    <dgm:cxn modelId="{2220CD02-A821-418C-9EC3-547E1EE62D2E}" type="presOf" srcId="{D4BFB6EA-5369-4B97-9B1B-E55D41FCCC6E}" destId="{9594D248-7F25-4860-BC4E-61DE3D080667}" srcOrd="0" destOrd="0" presId="urn:microsoft.com/office/officeart/2005/8/layout/process1"/>
    <dgm:cxn modelId="{73CA004F-7CC6-4C42-ACBB-89D9C53737EC}" type="presOf" srcId="{6D6C6890-1FA7-4CA3-A5B8-14BE2DA43D16}" destId="{AA7F46F9-F213-4B00-8C5F-573C2B0EB66F}" srcOrd="0" destOrd="0" presId="urn:microsoft.com/office/officeart/2005/8/layout/process1"/>
    <dgm:cxn modelId="{F2A5DD5E-99CB-402F-A2BF-584CA6E0CD2D}" type="presOf" srcId="{9012C3B8-C3B2-43FC-B6BE-4EE1D2EAC15B}" destId="{0ACCA7B0-DDBB-43C2-A782-2CD1BB285CEB}" srcOrd="1" destOrd="0" presId="urn:microsoft.com/office/officeart/2005/8/layout/process1"/>
    <dgm:cxn modelId="{9C26722C-E881-4C2E-B65D-D537F717CEA3}" srcId="{829E70CA-90CB-4E8A-9010-58D0F896170E}" destId="{6D6C6890-1FA7-4CA3-A5B8-14BE2DA43D16}" srcOrd="0" destOrd="0" parTransId="{C457B0AD-6C3E-412A-9673-17EE4823644D}" sibTransId="{B667C96E-CA52-4F25-B741-BF2182981242}"/>
    <dgm:cxn modelId="{97CF8F76-B813-444B-9AFB-3EF10F80F892}" type="presOf" srcId="{B667C96E-CA52-4F25-B741-BF2182981242}" destId="{123C9C84-74C7-42A9-B574-4E4655997105}" srcOrd="1" destOrd="0" presId="urn:microsoft.com/office/officeart/2005/8/layout/process1"/>
    <dgm:cxn modelId="{D0BCC577-370C-43E4-95AF-DEBC3CC7341C}" type="presOf" srcId="{1ED12F85-D99F-4B43-B8DE-FF0FF998ABE5}" destId="{9FE66209-BE24-47BC-9679-DA28C64D35CD}" srcOrd="0" destOrd="0" presId="urn:microsoft.com/office/officeart/2005/8/layout/process1"/>
    <dgm:cxn modelId="{D2CCF82E-351C-4DDB-B730-FB600E849F4F}" srcId="{829E70CA-90CB-4E8A-9010-58D0F896170E}" destId="{1ED12F85-D99F-4B43-B8DE-FF0FF998ABE5}" srcOrd="2" destOrd="0" parTransId="{9F36DCF0-73BE-4159-AE43-9589284E7451}" sibTransId="{9012C3B8-C3B2-43FC-B6BE-4EE1D2EAC15B}"/>
    <dgm:cxn modelId="{D891BB25-73F4-41B6-9981-1A09A0A83D6A}" type="presOf" srcId="{30D52304-A404-45D6-98B1-FC1A9EE6BEAA}" destId="{6F5E794D-A1F8-4876-9CF6-BFDAE297903E}" srcOrd="1" destOrd="0" presId="urn:microsoft.com/office/officeart/2005/8/layout/process1"/>
    <dgm:cxn modelId="{8FEC3F02-973B-4CCB-85FE-2C4559EAAFB5}" type="presOf" srcId="{5FE5C8C9-CA19-4D1E-815A-5E0D3B3E4354}" destId="{08AD9D7B-32A8-4966-968A-F309150C4F5A}" srcOrd="1" destOrd="0" presId="urn:microsoft.com/office/officeart/2005/8/layout/process1"/>
    <dgm:cxn modelId="{9A2AD6E2-C359-490A-9232-D6FF1D544A0A}" type="presOf" srcId="{A2E64AE5-9A87-4732-BB71-D66F6DF60DCC}" destId="{65E3899F-E6CA-46A2-84EC-4FA1FFEA9242}" srcOrd="0" destOrd="0" presId="urn:microsoft.com/office/officeart/2005/8/layout/process1"/>
    <dgm:cxn modelId="{35F76633-BB3B-4B0D-9D0E-C35084EBB8A8}" type="presOf" srcId="{9012C3B8-C3B2-43FC-B6BE-4EE1D2EAC15B}" destId="{37D4295E-2134-4177-A65F-06C2B4445C97}" srcOrd="0" destOrd="0" presId="urn:microsoft.com/office/officeart/2005/8/layout/process1"/>
    <dgm:cxn modelId="{64615D16-0905-4097-9F0D-2748917908B3}" type="presOf" srcId="{829E70CA-90CB-4E8A-9010-58D0F896170E}" destId="{5B64A381-4D87-437E-BA26-C69D6ECB9470}" srcOrd="0" destOrd="0" presId="urn:microsoft.com/office/officeart/2005/8/layout/process1"/>
    <dgm:cxn modelId="{2469F076-F4B4-4FD1-B0B5-439746FF9F8A}" type="presOf" srcId="{B667C96E-CA52-4F25-B741-BF2182981242}" destId="{4665AA27-E7A8-41AD-B9AE-B08B7E9FBAFF}" srcOrd="0" destOrd="0" presId="urn:microsoft.com/office/officeart/2005/8/layout/process1"/>
    <dgm:cxn modelId="{DF11E512-7DFF-4E5C-B332-963F5E12D9DC}" srcId="{829E70CA-90CB-4E8A-9010-58D0F896170E}" destId="{D4BFB6EA-5369-4B97-9B1B-E55D41FCCC6E}" srcOrd="1" destOrd="0" parTransId="{FA34B398-8FDA-4429-AF86-6959B6D093CB}" sibTransId="{30D52304-A404-45D6-98B1-FC1A9EE6BEAA}"/>
    <dgm:cxn modelId="{F5059E8F-86A8-4629-8A79-D2C7B9ED327D}" type="presOf" srcId="{5FE5C8C9-CA19-4D1E-815A-5E0D3B3E4354}" destId="{95B723A4-ADBD-4D52-91B3-80329D5A0D86}" srcOrd="0" destOrd="0" presId="urn:microsoft.com/office/officeart/2005/8/layout/process1"/>
    <dgm:cxn modelId="{58CD4FA9-E8E3-4483-AD5C-CF969FFFB66B}" srcId="{829E70CA-90CB-4E8A-9010-58D0F896170E}" destId="{A2E64AE5-9A87-4732-BB71-D66F6DF60DCC}" srcOrd="4" destOrd="0" parTransId="{370BBFDF-7228-48BE-9AD4-15B1E126AC33}" sibTransId="{EBC63A50-E928-45AF-8F85-D04B6EEDD3B6}"/>
    <dgm:cxn modelId="{115893EA-1BF7-4B44-ACE1-27EB09C0B631}" type="presParOf" srcId="{5B64A381-4D87-437E-BA26-C69D6ECB9470}" destId="{AA7F46F9-F213-4B00-8C5F-573C2B0EB66F}" srcOrd="0" destOrd="0" presId="urn:microsoft.com/office/officeart/2005/8/layout/process1"/>
    <dgm:cxn modelId="{6CC39E63-1E7B-4B6A-B442-A50EFD3EB7E5}" type="presParOf" srcId="{5B64A381-4D87-437E-BA26-C69D6ECB9470}" destId="{4665AA27-E7A8-41AD-B9AE-B08B7E9FBAFF}" srcOrd="1" destOrd="0" presId="urn:microsoft.com/office/officeart/2005/8/layout/process1"/>
    <dgm:cxn modelId="{40900521-F173-47CA-A08A-D81D730DB287}" type="presParOf" srcId="{4665AA27-E7A8-41AD-B9AE-B08B7E9FBAFF}" destId="{123C9C84-74C7-42A9-B574-4E4655997105}" srcOrd="0" destOrd="0" presId="urn:microsoft.com/office/officeart/2005/8/layout/process1"/>
    <dgm:cxn modelId="{C9AD240F-8BF7-4163-B6CD-773C94B5B572}" type="presParOf" srcId="{5B64A381-4D87-437E-BA26-C69D6ECB9470}" destId="{9594D248-7F25-4860-BC4E-61DE3D080667}" srcOrd="2" destOrd="0" presId="urn:microsoft.com/office/officeart/2005/8/layout/process1"/>
    <dgm:cxn modelId="{629F3BB3-CADA-4ED8-9606-DFF0A78B49EF}" type="presParOf" srcId="{5B64A381-4D87-437E-BA26-C69D6ECB9470}" destId="{BB40C031-2154-499C-9DBF-895C19768DAC}" srcOrd="3" destOrd="0" presId="urn:microsoft.com/office/officeart/2005/8/layout/process1"/>
    <dgm:cxn modelId="{28BF7AF6-69B1-42E1-A159-921C3639625D}" type="presParOf" srcId="{BB40C031-2154-499C-9DBF-895C19768DAC}" destId="{6F5E794D-A1F8-4876-9CF6-BFDAE297903E}" srcOrd="0" destOrd="0" presId="urn:microsoft.com/office/officeart/2005/8/layout/process1"/>
    <dgm:cxn modelId="{F5316624-9BFA-4ECA-B3A6-FE351FB60905}" type="presParOf" srcId="{5B64A381-4D87-437E-BA26-C69D6ECB9470}" destId="{9FE66209-BE24-47BC-9679-DA28C64D35CD}" srcOrd="4" destOrd="0" presId="urn:microsoft.com/office/officeart/2005/8/layout/process1"/>
    <dgm:cxn modelId="{F12D4720-8898-4E6D-A78E-6D0EA8128C1A}" type="presParOf" srcId="{5B64A381-4D87-437E-BA26-C69D6ECB9470}" destId="{37D4295E-2134-4177-A65F-06C2B4445C97}" srcOrd="5" destOrd="0" presId="urn:microsoft.com/office/officeart/2005/8/layout/process1"/>
    <dgm:cxn modelId="{D2192863-D91F-46E8-9056-6D9DF66061F5}" type="presParOf" srcId="{37D4295E-2134-4177-A65F-06C2B4445C97}" destId="{0ACCA7B0-DDBB-43C2-A782-2CD1BB285CEB}" srcOrd="0" destOrd="0" presId="urn:microsoft.com/office/officeart/2005/8/layout/process1"/>
    <dgm:cxn modelId="{2D62174A-72AA-4204-9773-AE1CA370F8F7}" type="presParOf" srcId="{5B64A381-4D87-437E-BA26-C69D6ECB9470}" destId="{E8CA5BC1-6B0B-454D-BEBA-A3E04C26EE40}" srcOrd="6" destOrd="0" presId="urn:microsoft.com/office/officeart/2005/8/layout/process1"/>
    <dgm:cxn modelId="{5B0DD543-7421-407D-8A7E-DB37E30EB453}" type="presParOf" srcId="{5B64A381-4D87-437E-BA26-C69D6ECB9470}" destId="{95B723A4-ADBD-4D52-91B3-80329D5A0D86}" srcOrd="7" destOrd="0" presId="urn:microsoft.com/office/officeart/2005/8/layout/process1"/>
    <dgm:cxn modelId="{9F5968BD-9DE4-4E0B-8A2D-B8DFBC1FE7B9}" type="presParOf" srcId="{95B723A4-ADBD-4D52-91B3-80329D5A0D86}" destId="{08AD9D7B-32A8-4966-968A-F309150C4F5A}" srcOrd="0" destOrd="0" presId="urn:microsoft.com/office/officeart/2005/8/layout/process1"/>
    <dgm:cxn modelId="{F8564A7D-E7FC-4190-9D77-820A97810FE6}" type="presParOf" srcId="{5B64A381-4D87-437E-BA26-C69D6ECB9470}" destId="{65E3899F-E6CA-46A2-84EC-4FA1FFEA924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112870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156482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221640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220574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219275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71608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191390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67060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341044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411001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8BE5A5-F4FC-47D1-825B-469177FCEBB4}" type="datetimeFigureOut">
              <a:rPr lang="es-EC" smtClean="0"/>
              <a:pPr/>
              <a:t>02/12/14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03879D8-7EB2-4281-B8C9-F97704391A08}" type="slidenum">
              <a:rPr lang="es-EC" smtClean="0"/>
              <a:pPr/>
              <a:t>‹Nr.›</a:t>
            </a:fld>
            <a:endParaRPr lang="es-EC"/>
          </a:p>
        </p:txBody>
      </p:sp>
    </p:spTree>
    <p:extLst>
      <p:ext uri="{BB962C8B-B14F-4D97-AF65-F5344CB8AC3E}">
        <p14:creationId xmlns:p14="http://schemas.microsoft.com/office/powerpoint/2010/main" val="16764543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BE5A5-F4FC-47D1-825B-469177FCEBB4}" type="datetimeFigureOut">
              <a:rPr lang="es-EC" smtClean="0"/>
              <a:pPr/>
              <a:t>02/12/14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879D8-7EB2-4281-B8C9-F97704391A08}" type="slidenum">
              <a:rPr lang="es-EC" smtClean="0"/>
              <a:pPr/>
              <a:t>‹Nr.›</a:t>
            </a:fld>
            <a:endParaRPr lang="es-EC"/>
          </a:p>
        </p:txBody>
      </p:sp>
    </p:spTree>
    <p:extLst>
      <p:ext uri="{BB962C8B-B14F-4D97-AF65-F5344CB8AC3E}">
        <p14:creationId xmlns:p14="http://schemas.microsoft.com/office/powerpoint/2010/main" val="838181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276872"/>
            <a:ext cx="7772400" cy="4248471"/>
          </a:xfrm>
        </p:spPr>
        <p:txBody>
          <a:bodyPr>
            <a:noAutofit/>
          </a:bodyPr>
          <a:lstStyle/>
          <a:p>
            <a:r>
              <a:rPr lang="es-ES" sz="1000" b="1" dirty="0">
                <a:solidFill>
                  <a:schemeClr val="bg1">
                    <a:lumMod val="50000"/>
                  </a:schemeClr>
                </a:solidFill>
                <a:latin typeface="Arial" panose="020B0604020202020204" pitchFamily="34" charset="0"/>
                <a:cs typeface="Arial" panose="020B0604020202020204" pitchFamily="34" charset="0"/>
              </a:rPr>
              <a:t>VICERRECTORADO DE INVESTIGACIÓN Y VINCULACIÓN CON LA COLECTIVIDAD</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MAESTRÍA EN MERCADOTECNIA</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XI PROMOCIÓN 2011 - 2012</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TESIS DE POSTGRADO MAESTRÍA EN MERCADOTECNIA</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TEMA: “ESTRATEGIA DE POSICIONAMIENTO SOCIAL PARA EL PROGRAMA DE ACOGIMIENTO INSTITUCIONAL DE NIÑOS Y ADOLESCENTES “CASA HOGAR DE JESÚS”, CON MIRAS A ALCANZAR PATROCINIO EN LA CIUDAD DE SANTO DOMINGO, 2015”</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AUTORA: SEGURA MARIÑO ADRIANA GRACIELA</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DIRECTOR: </a:t>
            </a:r>
            <a:r>
              <a:rPr lang="es-ES" sz="1000" b="1" dirty="0" err="1" smtClean="0">
                <a:solidFill>
                  <a:schemeClr val="bg1">
                    <a:lumMod val="50000"/>
                  </a:schemeClr>
                </a:solidFill>
                <a:latin typeface="Arial" panose="020B0604020202020204" pitchFamily="34" charset="0"/>
                <a:cs typeface="Arial" panose="020B0604020202020204" pitchFamily="34" charset="0"/>
              </a:rPr>
              <a:t>MG.</a:t>
            </a:r>
            <a:r>
              <a:rPr lang="es-ES" sz="1000" b="1" dirty="0" smtClean="0">
                <a:solidFill>
                  <a:schemeClr val="bg1">
                    <a:lumMod val="50000"/>
                  </a:schemeClr>
                </a:solidFill>
                <a:latin typeface="Arial" panose="020B0604020202020204" pitchFamily="34" charset="0"/>
                <a:cs typeface="Arial" panose="020B0604020202020204" pitchFamily="34" charset="0"/>
              </a:rPr>
              <a:t> KARLA BENAVIDES</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 </a:t>
            </a:r>
            <a:r>
              <a:rPr lang="es-EC" sz="1000" dirty="0">
                <a:solidFill>
                  <a:schemeClr val="bg1">
                    <a:lumMod val="50000"/>
                  </a:schemeClr>
                </a:solidFill>
                <a:latin typeface="Arial" panose="020B0604020202020204" pitchFamily="34" charset="0"/>
                <a:cs typeface="Arial" panose="020B0604020202020204" pitchFamily="34" charset="0"/>
              </a:rPr>
              <a:t/>
            </a:r>
            <a:br>
              <a:rPr lang="es-EC" sz="1000" dirty="0">
                <a:solidFill>
                  <a:schemeClr val="bg1">
                    <a:lumMod val="50000"/>
                  </a:schemeClr>
                </a:solidFill>
                <a:latin typeface="Arial" panose="020B0604020202020204" pitchFamily="34" charset="0"/>
                <a:cs typeface="Arial" panose="020B0604020202020204" pitchFamily="34" charset="0"/>
              </a:rPr>
            </a:br>
            <a:r>
              <a:rPr lang="es-ES" sz="1000" b="1" dirty="0">
                <a:solidFill>
                  <a:schemeClr val="bg1">
                    <a:lumMod val="50000"/>
                  </a:schemeClr>
                </a:solidFill>
                <a:latin typeface="Arial" panose="020B0604020202020204" pitchFamily="34" charset="0"/>
                <a:cs typeface="Arial" panose="020B0604020202020204" pitchFamily="34" charset="0"/>
              </a:rPr>
              <a:t>SANGOLQUÍ, </a:t>
            </a:r>
            <a:r>
              <a:rPr lang="es-ES" sz="1000" b="1" dirty="0" smtClean="0">
                <a:solidFill>
                  <a:schemeClr val="bg1">
                    <a:lumMod val="50000"/>
                  </a:schemeClr>
                </a:solidFill>
                <a:latin typeface="Arial" panose="020B0604020202020204" pitchFamily="34" charset="0"/>
                <a:cs typeface="Arial" panose="020B0604020202020204" pitchFamily="34" charset="0"/>
              </a:rPr>
              <a:t>DICIEMBRE DE </a:t>
            </a:r>
            <a:r>
              <a:rPr lang="es-ES" sz="1000" b="1" dirty="0">
                <a:solidFill>
                  <a:schemeClr val="bg1">
                    <a:lumMod val="50000"/>
                  </a:schemeClr>
                </a:solidFill>
                <a:latin typeface="Arial" panose="020B0604020202020204" pitchFamily="34" charset="0"/>
                <a:cs typeface="Arial" panose="020B0604020202020204" pitchFamily="34" charset="0"/>
              </a:rPr>
              <a:t>2014</a:t>
            </a:r>
            <a:endParaRPr lang="es-EC" sz="1000" dirty="0">
              <a:solidFill>
                <a:schemeClr val="bg1">
                  <a:lumMod val="50000"/>
                </a:schemeClr>
              </a:solidFill>
              <a:latin typeface="Arial" panose="020B0604020202020204" pitchFamily="34" charset="0"/>
              <a:cs typeface="Arial" panose="020B0604020202020204" pitchFamily="34" charset="0"/>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620688"/>
            <a:ext cx="5168265" cy="1263650"/>
          </a:xfrm>
          <a:prstGeom prst="rect">
            <a:avLst/>
          </a:prstGeom>
          <a:noFill/>
          <a:ln>
            <a:noFill/>
          </a:ln>
        </p:spPr>
      </p:pic>
      <p:sp>
        <p:nvSpPr>
          <p:cNvPr id="5" name="4 Rectángulo"/>
          <p:cNvSpPr/>
          <p:nvPr/>
        </p:nvSpPr>
        <p:spPr>
          <a:xfrm>
            <a:off x="-3516" y="6767610"/>
            <a:ext cx="9144000" cy="1229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147547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ANÁLISIS SITUACIONAL</a:t>
            </a:r>
            <a:endParaRPr lang="es-EC" b="1" dirty="0">
              <a:solidFill>
                <a:schemeClr val="accent1">
                  <a:lumMod val="75000"/>
                </a:schemeClr>
              </a:solidFill>
            </a:endParaRPr>
          </a:p>
        </p:txBody>
      </p:sp>
      <p:sp>
        <p:nvSpPr>
          <p:cNvPr id="8" name="7 Rectángulo"/>
          <p:cNvSpPr/>
          <p:nvPr/>
        </p:nvSpPr>
        <p:spPr>
          <a:xfrm>
            <a:off x="179513" y="3212976"/>
            <a:ext cx="1584176" cy="1754326"/>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Matriz  cuantitativa de la planeación estratégica (</a:t>
            </a:r>
            <a:r>
              <a:rPr lang="es-ES" b="1" dirty="0" err="1" smtClean="0">
                <a:solidFill>
                  <a:schemeClr val="accent1">
                    <a:lumMod val="75000"/>
                  </a:schemeClr>
                </a:solidFill>
                <a:latin typeface="Arial" panose="020B0604020202020204" pitchFamily="34" charset="0"/>
                <a:cs typeface="Arial" panose="020B0604020202020204" pitchFamily="34" charset="0"/>
              </a:rPr>
              <a:t>MCPE</a:t>
            </a:r>
            <a:r>
              <a:rPr lang="es-ES" b="1" dirty="0" smtClean="0">
                <a:solidFill>
                  <a:schemeClr val="accent1">
                    <a:lumMod val="75000"/>
                  </a:schemeClr>
                </a:solidFill>
                <a:latin typeface="Arial" panose="020B0604020202020204" pitchFamily="34" charset="0"/>
                <a:cs typeface="Arial" panose="020B0604020202020204" pitchFamily="34" charset="0"/>
              </a:rPr>
              <a:t>)</a:t>
            </a:r>
          </a:p>
        </p:txBody>
      </p:sp>
      <p:pic>
        <p:nvPicPr>
          <p:cNvPr id="5122" name="Picture 2"/>
          <p:cNvPicPr>
            <a:picLocks noChangeAspect="1" noChangeArrowheads="1"/>
          </p:cNvPicPr>
          <p:nvPr/>
        </p:nvPicPr>
        <p:blipFill>
          <a:blip r:embed="rId2" cstate="print"/>
          <a:srcRect t="4259" b="3111"/>
          <a:stretch>
            <a:fillRect/>
          </a:stretch>
        </p:blipFill>
        <p:spPr bwMode="auto">
          <a:xfrm>
            <a:off x="3491880" y="1269360"/>
            <a:ext cx="3668518" cy="5400000"/>
          </a:xfrm>
          <a:prstGeom prst="rect">
            <a:avLst/>
          </a:prstGeom>
          <a:noFill/>
          <a:ln w="9525">
            <a:noFill/>
            <a:miter lim="800000"/>
            <a:headEnd/>
            <a:tailEnd/>
          </a:ln>
          <a:effectLst/>
        </p:spPr>
      </p:pic>
      <p:cxnSp>
        <p:nvCxnSpPr>
          <p:cNvPr id="9" name="8 Conector recto"/>
          <p:cNvCxnSpPr/>
          <p:nvPr/>
        </p:nvCxnSpPr>
        <p:spPr>
          <a:xfrm>
            <a:off x="1835696" y="1916832"/>
            <a:ext cx="0" cy="410445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949280"/>
            <a:ext cx="9144000" cy="9087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691680" y="2924944"/>
            <a:ext cx="5897768" cy="584775"/>
          </a:xfrm>
          <a:prstGeom prst="rect">
            <a:avLst/>
          </a:prstGeom>
        </p:spPr>
        <p:txBody>
          <a:bodyPr wrap="none">
            <a:spAutoFit/>
          </a:bodyPr>
          <a:lstStyle/>
          <a:p>
            <a:pPr lvl="0"/>
            <a:r>
              <a:rPr lang="es-ES" sz="3200" b="1" dirty="0" smtClean="0">
                <a:solidFill>
                  <a:schemeClr val="bg1">
                    <a:lumMod val="50000"/>
                  </a:schemeClr>
                </a:solidFill>
                <a:latin typeface="Arial" pitchFamily="34" charset="0"/>
                <a:cs typeface="Arial" pitchFamily="34" charset="0"/>
              </a:rPr>
              <a:t>2. Investigación de mercados</a:t>
            </a:r>
            <a:endParaRPr lang="es-ES" sz="3200" b="1" dirty="0"/>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INVESTIGACIÓN DE MERCADOS</a:t>
            </a:r>
            <a:endParaRPr lang="es-EC" b="1" dirty="0">
              <a:solidFill>
                <a:schemeClr val="accent1">
                  <a:lumMod val="75000"/>
                </a:schemeClr>
              </a:solidFill>
            </a:endParaRPr>
          </a:p>
        </p:txBody>
      </p:sp>
      <p:sp>
        <p:nvSpPr>
          <p:cNvPr id="8" name="7 Rectángulo"/>
          <p:cNvSpPr/>
          <p:nvPr/>
        </p:nvSpPr>
        <p:spPr>
          <a:xfrm>
            <a:off x="179512" y="3574757"/>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Definición del problema</a:t>
            </a:r>
          </a:p>
        </p:txBody>
      </p:sp>
      <p:graphicFrame>
        <p:nvGraphicFramePr>
          <p:cNvPr id="10" name="9 Diagrama"/>
          <p:cNvGraphicFramePr/>
          <p:nvPr/>
        </p:nvGraphicFramePr>
        <p:xfrm>
          <a:off x="2771800" y="1885280"/>
          <a:ext cx="5447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8 Conector recto"/>
          <p:cNvCxnSpPr/>
          <p:nvPr/>
        </p:nvCxnSpPr>
        <p:spPr>
          <a:xfrm>
            <a:off x="1835696" y="1916832"/>
            <a:ext cx="0" cy="410445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INVESTIGACIÓN DE MERCADOS</a:t>
            </a:r>
            <a:endParaRPr lang="es-EC" b="1" dirty="0">
              <a:solidFill>
                <a:schemeClr val="accent1">
                  <a:lumMod val="75000"/>
                </a:schemeClr>
              </a:solidFill>
            </a:endParaRPr>
          </a:p>
        </p:txBody>
      </p:sp>
      <p:sp>
        <p:nvSpPr>
          <p:cNvPr id="8" name="7 Rectángulo"/>
          <p:cNvSpPr/>
          <p:nvPr/>
        </p:nvSpPr>
        <p:spPr>
          <a:xfrm>
            <a:off x="179512" y="3429000"/>
            <a:ext cx="1728191" cy="1200329"/>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Componentes del problema de investigación</a:t>
            </a:r>
          </a:p>
        </p:txBody>
      </p:sp>
      <p:graphicFrame>
        <p:nvGraphicFramePr>
          <p:cNvPr id="10" name="9 Diagrama"/>
          <p:cNvGraphicFramePr/>
          <p:nvPr/>
        </p:nvGraphicFramePr>
        <p:xfrm>
          <a:off x="2699792" y="1988840"/>
          <a:ext cx="5447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10 Conector recto"/>
          <p:cNvCxnSpPr/>
          <p:nvPr/>
        </p:nvCxnSpPr>
        <p:spPr>
          <a:xfrm>
            <a:off x="1835696" y="1916832"/>
            <a:ext cx="0" cy="410445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INVESTIGACIÓN DE MERCADOS</a:t>
            </a:r>
            <a:endParaRPr lang="es-EC" b="1" dirty="0">
              <a:solidFill>
                <a:schemeClr val="accent1">
                  <a:lumMod val="75000"/>
                </a:schemeClr>
              </a:solidFill>
            </a:endParaRPr>
          </a:p>
        </p:txBody>
      </p:sp>
      <p:sp>
        <p:nvSpPr>
          <p:cNvPr id="8" name="7 Rectángulo"/>
          <p:cNvSpPr/>
          <p:nvPr/>
        </p:nvSpPr>
        <p:spPr>
          <a:xfrm>
            <a:off x="179513" y="2134597"/>
            <a:ext cx="1656184"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Diseño de la investigación</a:t>
            </a:r>
          </a:p>
        </p:txBody>
      </p:sp>
      <p:graphicFrame>
        <p:nvGraphicFramePr>
          <p:cNvPr id="9" name="8 Diagrama"/>
          <p:cNvGraphicFramePr/>
          <p:nvPr/>
        </p:nvGraphicFramePr>
        <p:xfrm>
          <a:off x="2195736" y="1772816"/>
          <a:ext cx="6048672"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9 Conector recto"/>
          <p:cNvCxnSpPr/>
          <p:nvPr/>
        </p:nvCxnSpPr>
        <p:spPr>
          <a:xfrm>
            <a:off x="1907704" y="1556792"/>
            <a:ext cx="0" cy="1728192"/>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179512" y="4532927"/>
            <a:ext cx="1800200" cy="1200329"/>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Muestreo</a:t>
            </a:r>
          </a:p>
          <a:p>
            <a:pPr marL="0" lvl="1"/>
            <a:r>
              <a:rPr lang="es-ES" b="1" dirty="0" smtClean="0">
                <a:solidFill>
                  <a:schemeClr val="accent1">
                    <a:lumMod val="75000"/>
                  </a:schemeClr>
                </a:solidFill>
                <a:latin typeface="Arial" panose="020B0604020202020204" pitchFamily="34" charset="0"/>
                <a:cs typeface="Arial" panose="020B0604020202020204" pitchFamily="34" charset="0"/>
              </a:rPr>
              <a:t>no probabilístico, intencional</a:t>
            </a:r>
          </a:p>
        </p:txBody>
      </p:sp>
      <p:cxnSp>
        <p:nvCxnSpPr>
          <p:cNvPr id="16" name="15 Conector recto"/>
          <p:cNvCxnSpPr/>
          <p:nvPr/>
        </p:nvCxnSpPr>
        <p:spPr>
          <a:xfrm>
            <a:off x="1907704" y="3645024"/>
            <a:ext cx="0" cy="309634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2123728" y="4149080"/>
            <a:ext cx="2664296" cy="288032"/>
          </a:xfrm>
          <a:prstGeom prst="rect">
            <a:avLst/>
          </a:prstGeom>
        </p:spPr>
        <p:txBody>
          <a:bodyPr wrap="square">
            <a:spAutoFit/>
          </a:bodyPr>
          <a:lstStyle/>
          <a:p>
            <a:pPr marL="228600" lvl="0" indent="-228600"/>
            <a:r>
              <a:rPr lang="es-ES" sz="1200" dirty="0" smtClean="0">
                <a:solidFill>
                  <a:schemeClr val="bg1">
                    <a:lumMod val="50000"/>
                  </a:schemeClr>
                </a:solidFill>
                <a:latin typeface="Arial" pitchFamily="34" charset="0"/>
                <a:cs typeface="Arial" pitchFamily="34" charset="0"/>
              </a:rPr>
              <a:t>Cálculo de la muestra - instituciones</a:t>
            </a:r>
            <a:endParaRPr lang="es-ES" sz="1200" dirty="0">
              <a:solidFill>
                <a:schemeClr val="bg1">
                  <a:lumMod val="50000"/>
                </a:schemeClr>
              </a:solidFill>
              <a:latin typeface="Arial" pitchFamily="34" charset="0"/>
              <a:cs typeface="Arial" pitchFamily="34" charset="0"/>
            </a:endParaRPr>
          </a:p>
        </p:txBody>
      </p:sp>
      <p:pic>
        <p:nvPicPr>
          <p:cNvPr id="18" name="Picture 9"/>
          <p:cNvPicPr>
            <a:picLocks noChangeAspect="1" noChangeArrowheads="1"/>
          </p:cNvPicPr>
          <p:nvPr/>
        </p:nvPicPr>
        <p:blipFill>
          <a:blip r:embed="rId7" cstate="print"/>
          <a:srcRect l="24603" t="33020" r="19879" b="38188"/>
          <a:stretch>
            <a:fillRect/>
          </a:stretch>
        </p:blipFill>
        <p:spPr bwMode="auto">
          <a:xfrm>
            <a:off x="4932040" y="5229200"/>
            <a:ext cx="3240000" cy="1344255"/>
          </a:xfrm>
          <a:prstGeom prst="rect">
            <a:avLst/>
          </a:prstGeom>
          <a:noFill/>
          <a:ln w="9525">
            <a:noFill/>
            <a:miter lim="800000"/>
            <a:headEnd/>
            <a:tailEnd/>
          </a:ln>
        </p:spPr>
      </p:pic>
      <p:pic>
        <p:nvPicPr>
          <p:cNvPr id="19" name="Picture 10"/>
          <p:cNvPicPr>
            <a:picLocks noChangeAspect="1" noChangeArrowheads="1"/>
          </p:cNvPicPr>
          <p:nvPr/>
        </p:nvPicPr>
        <p:blipFill>
          <a:blip r:embed="rId8" cstate="print"/>
          <a:srcRect l="24507" t="27774" r="21747" b="41957"/>
          <a:stretch>
            <a:fillRect/>
          </a:stretch>
        </p:blipFill>
        <p:spPr bwMode="auto">
          <a:xfrm>
            <a:off x="4932040" y="3573016"/>
            <a:ext cx="3240000" cy="1459780"/>
          </a:xfrm>
          <a:prstGeom prst="rect">
            <a:avLst/>
          </a:prstGeom>
          <a:noFill/>
          <a:ln w="9525">
            <a:noFill/>
            <a:miter lim="800000"/>
            <a:headEnd/>
            <a:tailEnd/>
          </a:ln>
        </p:spPr>
      </p:pic>
      <p:sp>
        <p:nvSpPr>
          <p:cNvPr id="20" name="19 Rectángulo"/>
          <p:cNvSpPr/>
          <p:nvPr/>
        </p:nvSpPr>
        <p:spPr>
          <a:xfrm>
            <a:off x="2195736" y="5805264"/>
            <a:ext cx="5328592" cy="276999"/>
          </a:xfrm>
          <a:prstGeom prst="rect">
            <a:avLst/>
          </a:prstGeom>
        </p:spPr>
        <p:txBody>
          <a:bodyPr wrap="square">
            <a:spAutoFit/>
          </a:bodyPr>
          <a:lstStyle/>
          <a:p>
            <a:pPr marL="228600" lvl="0" indent="-228600"/>
            <a:r>
              <a:rPr lang="es-ES" sz="1200" dirty="0" smtClean="0">
                <a:solidFill>
                  <a:schemeClr val="bg1">
                    <a:lumMod val="50000"/>
                  </a:schemeClr>
                </a:solidFill>
                <a:latin typeface="Arial" pitchFamily="34" charset="0"/>
                <a:cs typeface="Arial" pitchFamily="34" charset="0"/>
              </a:rPr>
              <a:t>Cálculo de la muestra - personas</a:t>
            </a:r>
            <a:endParaRPr lang="es-ES" sz="1200" dirty="0">
              <a:solidFill>
                <a:schemeClr val="bg1">
                  <a:lumMod val="50000"/>
                </a:schemeClr>
              </a:solidFill>
              <a:latin typeface="Arial" pitchFamily="34" charset="0"/>
              <a:cs typeface="Arial" pitchFamily="34" charset="0"/>
            </a:endParaRPr>
          </a:p>
        </p:txBody>
      </p:sp>
      <p:cxnSp>
        <p:nvCxnSpPr>
          <p:cNvPr id="22" name="21 Conector recto"/>
          <p:cNvCxnSpPr/>
          <p:nvPr/>
        </p:nvCxnSpPr>
        <p:spPr>
          <a:xfrm>
            <a:off x="4788024" y="3645024"/>
            <a:ext cx="0" cy="129614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4788024" y="5301208"/>
            <a:ext cx="0" cy="129614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INVESTIGACIÓN DE MERCADOS</a:t>
            </a:r>
            <a:endParaRPr lang="es-EC" b="1" dirty="0">
              <a:solidFill>
                <a:schemeClr val="accent1">
                  <a:lumMod val="75000"/>
                </a:schemeClr>
              </a:solidFill>
            </a:endParaRPr>
          </a:p>
        </p:txBody>
      </p:sp>
      <p:sp>
        <p:nvSpPr>
          <p:cNvPr id="8" name="7 Rectángulo"/>
          <p:cNvSpPr/>
          <p:nvPr/>
        </p:nvSpPr>
        <p:spPr>
          <a:xfrm>
            <a:off x="323529" y="1340768"/>
            <a:ext cx="2232247"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Resultados</a:t>
            </a:r>
          </a:p>
        </p:txBody>
      </p:sp>
      <p:pic>
        <p:nvPicPr>
          <p:cNvPr id="35843" name="Picture 3"/>
          <p:cNvPicPr>
            <a:picLocks noChangeAspect="1" noChangeArrowheads="1"/>
          </p:cNvPicPr>
          <p:nvPr/>
        </p:nvPicPr>
        <p:blipFill>
          <a:blip r:embed="rId2" cstate="print"/>
          <a:srcRect t="3551"/>
          <a:stretch>
            <a:fillRect/>
          </a:stretch>
        </p:blipFill>
        <p:spPr bwMode="auto">
          <a:xfrm>
            <a:off x="395535" y="1988840"/>
            <a:ext cx="8424937" cy="4553207"/>
          </a:xfrm>
          <a:prstGeom prst="rect">
            <a:avLst/>
          </a:prstGeom>
          <a:noFill/>
          <a:ln w="9525">
            <a:noFill/>
            <a:miter lim="800000"/>
            <a:headEnd/>
            <a:tailEnd/>
          </a:ln>
          <a:effectLst/>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949280"/>
            <a:ext cx="9144000" cy="9087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2176186" y="2780928"/>
            <a:ext cx="4669868" cy="1077218"/>
          </a:xfrm>
          <a:prstGeom prst="rect">
            <a:avLst/>
          </a:prstGeom>
        </p:spPr>
        <p:txBody>
          <a:bodyPr wrap="none">
            <a:spAutoFit/>
          </a:bodyPr>
          <a:lstStyle/>
          <a:p>
            <a:pPr lvl="0" algn="ctr"/>
            <a:r>
              <a:rPr lang="es-ES" sz="3200" b="1" dirty="0" smtClean="0">
                <a:solidFill>
                  <a:schemeClr val="bg1">
                    <a:lumMod val="50000"/>
                  </a:schemeClr>
                </a:solidFill>
                <a:latin typeface="Arial" pitchFamily="34" charset="0"/>
                <a:cs typeface="Arial" pitchFamily="34" charset="0"/>
              </a:rPr>
              <a:t>3. Direccionamiento de</a:t>
            </a:r>
          </a:p>
          <a:p>
            <a:pPr lvl="0" algn="ctr"/>
            <a:r>
              <a:rPr lang="es-ES" sz="3200" b="1" dirty="0" smtClean="0">
                <a:solidFill>
                  <a:schemeClr val="bg1">
                    <a:lumMod val="50000"/>
                  </a:schemeClr>
                </a:solidFill>
                <a:latin typeface="Arial" pitchFamily="34" charset="0"/>
                <a:cs typeface="Arial" pitchFamily="34" charset="0"/>
              </a:rPr>
              <a:t>marketing estratégico</a:t>
            </a:r>
            <a:endParaRPr lang="es-ES" sz="3200" b="1" dirty="0"/>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DIRECCIONAMIENTO DE MARKETING ESTRATÉGICO</a:t>
            </a:r>
            <a:endParaRPr lang="es-EC" b="1" dirty="0">
              <a:solidFill>
                <a:schemeClr val="accent1">
                  <a:lumMod val="75000"/>
                </a:schemeClr>
              </a:solidFill>
            </a:endParaRPr>
          </a:p>
        </p:txBody>
      </p:sp>
      <p:sp>
        <p:nvSpPr>
          <p:cNvPr id="7" name="6 Rectángulo"/>
          <p:cNvSpPr/>
          <p:nvPr/>
        </p:nvSpPr>
        <p:spPr>
          <a:xfrm>
            <a:off x="1619673" y="1700808"/>
            <a:ext cx="2592288" cy="1384995"/>
          </a:xfrm>
          <a:prstGeom prst="rect">
            <a:avLst/>
          </a:prstGeom>
        </p:spPr>
        <p:txBody>
          <a:bodyPr wrap="square">
            <a:spAutoFit/>
          </a:bodyPr>
          <a:lstStyle/>
          <a:p>
            <a:pPr marL="228600" indent="-228600"/>
            <a:r>
              <a:rPr lang="es-ES" sz="1200" dirty="0" smtClean="0">
                <a:solidFill>
                  <a:schemeClr val="bg1">
                    <a:lumMod val="50000"/>
                  </a:schemeClr>
                </a:solidFill>
                <a:latin typeface="Arial" pitchFamily="34" charset="0"/>
                <a:cs typeface="Arial" pitchFamily="34" charset="0"/>
              </a:rPr>
              <a:t>Protegemos integralmente a niños y adolescentes de Santo Domingo en un ambiente familiar, mientras resolvemos la restitución de sus derechos con responsabilidad y trabajo en equipo.</a:t>
            </a:r>
            <a:endParaRPr lang="es-ES" sz="1200" dirty="0">
              <a:solidFill>
                <a:schemeClr val="bg1">
                  <a:lumMod val="50000"/>
                </a:schemeClr>
              </a:solidFill>
              <a:latin typeface="Arial" pitchFamily="34" charset="0"/>
              <a:cs typeface="Arial" pitchFamily="34" charset="0"/>
            </a:endParaRPr>
          </a:p>
        </p:txBody>
      </p:sp>
      <p:sp>
        <p:nvSpPr>
          <p:cNvPr id="9" name="8 Rectángulo"/>
          <p:cNvSpPr/>
          <p:nvPr/>
        </p:nvSpPr>
        <p:spPr>
          <a:xfrm>
            <a:off x="179513" y="2204864"/>
            <a:ext cx="1296144"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Misión</a:t>
            </a:r>
          </a:p>
        </p:txBody>
      </p:sp>
      <p:sp>
        <p:nvSpPr>
          <p:cNvPr id="14" name="13 Rectángulo"/>
          <p:cNvSpPr/>
          <p:nvPr/>
        </p:nvSpPr>
        <p:spPr>
          <a:xfrm>
            <a:off x="1619672" y="3606115"/>
            <a:ext cx="2664297" cy="830997"/>
          </a:xfrm>
          <a:prstGeom prst="rect">
            <a:avLst/>
          </a:prstGeom>
        </p:spPr>
        <p:txBody>
          <a:bodyPr wrap="square">
            <a:spAutoFit/>
          </a:bodyPr>
          <a:lstStyle/>
          <a:p>
            <a:pPr marL="228600" indent="-228600"/>
            <a:r>
              <a:rPr lang="es-ES" sz="1200" dirty="0" smtClean="0">
                <a:solidFill>
                  <a:schemeClr val="bg1">
                    <a:lumMod val="50000"/>
                  </a:schemeClr>
                </a:solidFill>
                <a:latin typeface="Arial" pitchFamily="34" charset="0"/>
                <a:cs typeface="Arial" pitchFamily="34" charset="0"/>
              </a:rPr>
              <a:t> Establecernos como la institución que trabaja con amor en la reinserción familiar y social de niños y adolescentes íntegros.</a:t>
            </a:r>
            <a:endParaRPr lang="es-ES" sz="1200" dirty="0">
              <a:solidFill>
                <a:schemeClr val="bg1">
                  <a:lumMod val="50000"/>
                </a:schemeClr>
              </a:solidFill>
              <a:latin typeface="Arial" pitchFamily="34" charset="0"/>
              <a:cs typeface="Arial" pitchFamily="34" charset="0"/>
            </a:endParaRPr>
          </a:p>
        </p:txBody>
      </p:sp>
      <p:sp>
        <p:nvSpPr>
          <p:cNvPr id="15" name="14 Rectángulo"/>
          <p:cNvSpPr/>
          <p:nvPr/>
        </p:nvSpPr>
        <p:spPr>
          <a:xfrm>
            <a:off x="179512" y="3851756"/>
            <a:ext cx="2232247"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Visión 2017</a:t>
            </a:r>
          </a:p>
        </p:txBody>
      </p:sp>
      <p:sp>
        <p:nvSpPr>
          <p:cNvPr id="16" name="15 Rectángulo"/>
          <p:cNvSpPr/>
          <p:nvPr/>
        </p:nvSpPr>
        <p:spPr>
          <a:xfrm>
            <a:off x="1691681" y="5157192"/>
            <a:ext cx="2376264" cy="1200329"/>
          </a:xfrm>
          <a:prstGeom prst="rect">
            <a:avLst/>
          </a:prstGeom>
        </p:spPr>
        <p:txBody>
          <a:bodyPr wrap="square">
            <a:spAutoFit/>
          </a:bodyPr>
          <a:lstStyle/>
          <a:p>
            <a:pPr marL="228600" indent="-228600"/>
            <a:r>
              <a:rPr lang="es-ES" sz="1200" dirty="0" smtClean="0">
                <a:solidFill>
                  <a:schemeClr val="bg1">
                    <a:lumMod val="50000"/>
                  </a:schemeClr>
                </a:solidFill>
                <a:latin typeface="Arial" pitchFamily="34" charset="0"/>
                <a:cs typeface="Arial" pitchFamily="34" charset="0"/>
              </a:rPr>
              <a:t>Altruismo</a:t>
            </a:r>
          </a:p>
          <a:p>
            <a:pPr marL="228600" indent="-228600"/>
            <a:r>
              <a:rPr lang="es-ES" sz="1200" dirty="0" smtClean="0">
                <a:solidFill>
                  <a:schemeClr val="bg1">
                    <a:lumMod val="50000"/>
                  </a:schemeClr>
                </a:solidFill>
                <a:latin typeface="Arial" pitchFamily="34" charset="0"/>
                <a:cs typeface="Arial" pitchFamily="34" charset="0"/>
              </a:rPr>
              <a:t>Amor</a:t>
            </a:r>
          </a:p>
          <a:p>
            <a:pPr marL="228600" indent="-228600"/>
            <a:r>
              <a:rPr lang="es-ES" sz="1200" dirty="0" smtClean="0">
                <a:solidFill>
                  <a:schemeClr val="bg1">
                    <a:lumMod val="50000"/>
                  </a:schemeClr>
                </a:solidFill>
                <a:latin typeface="Arial" pitchFamily="34" charset="0"/>
                <a:cs typeface="Arial" pitchFamily="34" charset="0"/>
              </a:rPr>
              <a:t>Bienestar</a:t>
            </a:r>
          </a:p>
          <a:p>
            <a:pPr marL="228600" indent="-228600"/>
            <a:r>
              <a:rPr lang="es-ES" sz="1200" dirty="0" smtClean="0">
                <a:solidFill>
                  <a:schemeClr val="bg1">
                    <a:lumMod val="50000"/>
                  </a:schemeClr>
                </a:solidFill>
                <a:latin typeface="Arial" pitchFamily="34" charset="0"/>
                <a:cs typeface="Arial" pitchFamily="34" charset="0"/>
              </a:rPr>
              <a:t>Vocación en el servicio</a:t>
            </a:r>
          </a:p>
          <a:p>
            <a:pPr marL="228600" indent="-228600"/>
            <a:r>
              <a:rPr lang="es-ES" sz="1200" dirty="0" smtClean="0">
                <a:solidFill>
                  <a:schemeClr val="bg1">
                    <a:lumMod val="50000"/>
                  </a:schemeClr>
                </a:solidFill>
                <a:latin typeface="Arial" pitchFamily="34" charset="0"/>
                <a:cs typeface="Arial" pitchFamily="34" charset="0"/>
              </a:rPr>
              <a:t>Seguridad</a:t>
            </a:r>
          </a:p>
          <a:p>
            <a:pPr marL="228600" indent="-228600"/>
            <a:r>
              <a:rPr lang="es-ES" sz="1200" dirty="0" smtClean="0">
                <a:solidFill>
                  <a:schemeClr val="bg1">
                    <a:lumMod val="50000"/>
                  </a:schemeClr>
                </a:solidFill>
                <a:latin typeface="Arial" pitchFamily="34" charset="0"/>
                <a:cs typeface="Arial" pitchFamily="34" charset="0"/>
              </a:rPr>
              <a:t>Transparencia</a:t>
            </a:r>
            <a:endParaRPr lang="es-ES" sz="1200" dirty="0">
              <a:solidFill>
                <a:schemeClr val="bg1">
                  <a:lumMod val="50000"/>
                </a:schemeClr>
              </a:solidFill>
              <a:latin typeface="Arial" pitchFamily="34" charset="0"/>
              <a:cs typeface="Arial" pitchFamily="34" charset="0"/>
            </a:endParaRPr>
          </a:p>
        </p:txBody>
      </p:sp>
      <p:sp>
        <p:nvSpPr>
          <p:cNvPr id="17" name="16 Rectángulo"/>
          <p:cNvSpPr/>
          <p:nvPr/>
        </p:nvSpPr>
        <p:spPr>
          <a:xfrm>
            <a:off x="179513" y="5446965"/>
            <a:ext cx="1440160"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Valores</a:t>
            </a:r>
          </a:p>
        </p:txBody>
      </p:sp>
      <p:cxnSp>
        <p:nvCxnSpPr>
          <p:cNvPr id="18" name="17 Conector recto"/>
          <p:cNvCxnSpPr/>
          <p:nvPr/>
        </p:nvCxnSpPr>
        <p:spPr>
          <a:xfrm>
            <a:off x="1547664" y="1772816"/>
            <a:ext cx="0" cy="122413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1547664" y="3501008"/>
            <a:ext cx="0" cy="108012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1547664" y="5229200"/>
            <a:ext cx="0" cy="108012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4427985" y="2060848"/>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Objetivos estratégicos</a:t>
            </a:r>
          </a:p>
        </p:txBody>
      </p:sp>
      <p:sp>
        <p:nvSpPr>
          <p:cNvPr id="28" name="27 Rectángulo"/>
          <p:cNvSpPr/>
          <p:nvPr/>
        </p:nvSpPr>
        <p:spPr>
          <a:xfrm>
            <a:off x="4427984" y="3718773"/>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Estrategias institucionales</a:t>
            </a:r>
          </a:p>
        </p:txBody>
      </p:sp>
      <p:sp>
        <p:nvSpPr>
          <p:cNvPr id="29" name="28 Rectángulo"/>
          <p:cNvSpPr/>
          <p:nvPr/>
        </p:nvSpPr>
        <p:spPr>
          <a:xfrm>
            <a:off x="4427984" y="5517232"/>
            <a:ext cx="2232247"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Medición</a:t>
            </a:r>
          </a:p>
        </p:txBody>
      </p:sp>
      <p:cxnSp>
        <p:nvCxnSpPr>
          <p:cNvPr id="30" name="29 Conector recto"/>
          <p:cNvCxnSpPr/>
          <p:nvPr/>
        </p:nvCxnSpPr>
        <p:spPr>
          <a:xfrm>
            <a:off x="6228185" y="1772816"/>
            <a:ext cx="0" cy="122413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6228185" y="3501008"/>
            <a:ext cx="0" cy="1368152"/>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6228185" y="5229200"/>
            <a:ext cx="0" cy="108012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6372201" y="1909281"/>
            <a:ext cx="2339751" cy="1015663"/>
          </a:xfrm>
          <a:prstGeom prst="rect">
            <a:avLst/>
          </a:prstGeom>
        </p:spPr>
        <p:txBody>
          <a:bodyPr wrap="square">
            <a:spAutoFit/>
          </a:bodyPr>
          <a:lstStyle/>
          <a:p>
            <a:pPr marL="228600" indent="-228600"/>
            <a:r>
              <a:rPr lang="es-ES" sz="1200" dirty="0" smtClean="0">
                <a:solidFill>
                  <a:schemeClr val="bg1">
                    <a:lumMod val="50000"/>
                  </a:schemeClr>
                </a:solidFill>
                <a:latin typeface="Arial" pitchFamily="34" charset="0"/>
                <a:cs typeface="Arial" pitchFamily="34" charset="0"/>
              </a:rPr>
              <a:t>1.	Posicionar a la </a:t>
            </a:r>
            <a:r>
              <a:rPr lang="es-ES" sz="1200" dirty="0" err="1" smtClean="0">
                <a:solidFill>
                  <a:schemeClr val="bg1">
                    <a:lumMod val="50000"/>
                  </a:schemeClr>
                </a:solidFill>
                <a:latin typeface="Arial" pitchFamily="34" charset="0"/>
                <a:cs typeface="Arial" pitchFamily="34" charset="0"/>
              </a:rPr>
              <a:t>CHJ</a:t>
            </a:r>
            <a:endParaRPr lang="es-ES" sz="1200" dirty="0" smtClean="0">
              <a:solidFill>
                <a:schemeClr val="bg1">
                  <a:lumMod val="50000"/>
                </a:schemeClr>
              </a:solidFill>
              <a:latin typeface="Arial" pitchFamily="34" charset="0"/>
              <a:cs typeface="Arial" pitchFamily="34" charset="0"/>
            </a:endParaRPr>
          </a:p>
          <a:p>
            <a:pPr marL="228600" indent="-228600"/>
            <a:r>
              <a:rPr lang="es-ES" sz="1200" dirty="0" smtClean="0">
                <a:solidFill>
                  <a:schemeClr val="bg1">
                    <a:lumMod val="50000"/>
                  </a:schemeClr>
                </a:solidFill>
                <a:latin typeface="Arial" pitchFamily="34" charset="0"/>
                <a:cs typeface="Arial" pitchFamily="34" charset="0"/>
              </a:rPr>
              <a:t>2.	Mejorar la calidad del servicio, </a:t>
            </a:r>
          </a:p>
          <a:p>
            <a:pPr marL="228600" indent="-228600"/>
            <a:r>
              <a:rPr lang="es-ES" sz="1200" dirty="0" smtClean="0">
                <a:solidFill>
                  <a:schemeClr val="bg1">
                    <a:lumMod val="50000"/>
                  </a:schemeClr>
                </a:solidFill>
                <a:latin typeface="Arial" pitchFamily="34" charset="0"/>
                <a:cs typeface="Arial" pitchFamily="34" charset="0"/>
              </a:rPr>
              <a:t>3.	Promover la responsabilidad social</a:t>
            </a:r>
          </a:p>
        </p:txBody>
      </p:sp>
      <p:sp>
        <p:nvSpPr>
          <p:cNvPr id="34" name="33 Rectángulo"/>
          <p:cNvSpPr/>
          <p:nvPr/>
        </p:nvSpPr>
        <p:spPr>
          <a:xfrm>
            <a:off x="6372200" y="3501008"/>
            <a:ext cx="2448272" cy="1384995"/>
          </a:xfrm>
          <a:prstGeom prst="rect">
            <a:avLst/>
          </a:prstGeom>
        </p:spPr>
        <p:txBody>
          <a:bodyPr wrap="square">
            <a:spAutoFit/>
          </a:bodyPr>
          <a:lstStyle/>
          <a:p>
            <a:pPr marL="228600" indent="-228600"/>
            <a:r>
              <a:rPr lang="es-ES" sz="1200" dirty="0" smtClean="0">
                <a:solidFill>
                  <a:schemeClr val="bg1">
                    <a:lumMod val="50000"/>
                  </a:schemeClr>
                </a:solidFill>
                <a:latin typeface="Arial" pitchFamily="34" charset="0"/>
                <a:cs typeface="Arial" pitchFamily="34" charset="0"/>
              </a:rPr>
              <a:t>1.	Posicionamiento de marca por creencias y valores.</a:t>
            </a:r>
          </a:p>
          <a:p>
            <a:pPr marL="228600" indent="-228600"/>
            <a:r>
              <a:rPr lang="es-ES" sz="1200" dirty="0" smtClean="0">
                <a:solidFill>
                  <a:schemeClr val="bg1">
                    <a:lumMod val="50000"/>
                  </a:schemeClr>
                </a:solidFill>
                <a:latin typeface="Arial" pitchFamily="34" charset="0"/>
                <a:cs typeface="Arial" pitchFamily="34" charset="0"/>
              </a:rPr>
              <a:t>2.	Desarrollo del talento humano con enfoque en el posicionamiento.</a:t>
            </a:r>
          </a:p>
          <a:p>
            <a:pPr marL="228600" indent="-228600"/>
            <a:r>
              <a:rPr lang="es-ES" sz="1200" dirty="0" smtClean="0">
                <a:solidFill>
                  <a:schemeClr val="bg1">
                    <a:lumMod val="50000"/>
                  </a:schemeClr>
                </a:solidFill>
                <a:latin typeface="Arial" pitchFamily="34" charset="0"/>
                <a:cs typeface="Arial" pitchFamily="34" charset="0"/>
              </a:rPr>
              <a:t>3.	Sistema de comunicación integrada.</a:t>
            </a:r>
          </a:p>
        </p:txBody>
      </p:sp>
      <p:sp>
        <p:nvSpPr>
          <p:cNvPr id="35" name="34 Rectángulo"/>
          <p:cNvSpPr/>
          <p:nvPr/>
        </p:nvSpPr>
        <p:spPr>
          <a:xfrm>
            <a:off x="6156177" y="5293657"/>
            <a:ext cx="2987823" cy="830997"/>
          </a:xfrm>
          <a:prstGeom prst="rect">
            <a:avLst/>
          </a:prstGeom>
        </p:spPr>
        <p:txBody>
          <a:bodyPr wrap="square">
            <a:spAutoFit/>
          </a:bodyPr>
          <a:lstStyle/>
          <a:p>
            <a:pPr marL="228600" indent="-228600"/>
            <a:r>
              <a:rPr lang="es-ES" sz="1200" dirty="0" smtClean="0">
                <a:solidFill>
                  <a:schemeClr val="bg1">
                    <a:lumMod val="50000"/>
                  </a:schemeClr>
                </a:solidFill>
                <a:latin typeface="Arial" pitchFamily="34" charset="0"/>
                <a:cs typeface="Arial" pitchFamily="34" charset="0"/>
              </a:rPr>
              <a:t>      1) Notoriedad de la marca, 2) Cantidad de patrocinadores, 3) Frecuencia de donación, 4) Especies recibidas</a:t>
            </a:r>
            <a:endParaRPr lang="es-ES" sz="12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949280"/>
            <a:ext cx="9144000" cy="9087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187624" y="2924944"/>
            <a:ext cx="6859570" cy="584775"/>
          </a:xfrm>
          <a:prstGeom prst="rect">
            <a:avLst/>
          </a:prstGeom>
        </p:spPr>
        <p:txBody>
          <a:bodyPr wrap="none">
            <a:spAutoFit/>
          </a:bodyPr>
          <a:lstStyle/>
          <a:p>
            <a:pPr lvl="0"/>
            <a:r>
              <a:rPr lang="es-ES" sz="3200" b="1" dirty="0" smtClean="0">
                <a:solidFill>
                  <a:schemeClr val="bg1">
                    <a:lumMod val="50000"/>
                  </a:schemeClr>
                </a:solidFill>
                <a:latin typeface="Arial" pitchFamily="34" charset="0"/>
                <a:cs typeface="Arial" pitchFamily="34" charset="0"/>
              </a:rPr>
              <a:t>4. Herramientas del marketing </a:t>
            </a:r>
            <a:r>
              <a:rPr lang="es-ES" sz="3200" b="1" dirty="0" err="1" smtClean="0">
                <a:solidFill>
                  <a:schemeClr val="bg1">
                    <a:lumMod val="50000"/>
                  </a:schemeClr>
                </a:solidFill>
                <a:latin typeface="Arial" pitchFamily="34" charset="0"/>
                <a:cs typeface="Arial" pitchFamily="34" charset="0"/>
              </a:rPr>
              <a:t>mix</a:t>
            </a:r>
            <a:endParaRPr lang="es-ES" sz="3200" b="1" dirty="0"/>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HERRAMIENTAS DEL MARKETING </a:t>
            </a:r>
            <a:r>
              <a:rPr lang="es-ES" b="1" dirty="0" err="1" smtClean="0">
                <a:solidFill>
                  <a:schemeClr val="accent1">
                    <a:lumMod val="75000"/>
                  </a:schemeClr>
                </a:solidFill>
                <a:latin typeface="Arial" panose="020B0604020202020204" pitchFamily="34" charset="0"/>
                <a:cs typeface="Arial" panose="020B0604020202020204" pitchFamily="34" charset="0"/>
              </a:rPr>
              <a:t>MIX</a:t>
            </a:r>
            <a:endParaRPr lang="es-EC" b="1" dirty="0">
              <a:solidFill>
                <a:schemeClr val="accent1">
                  <a:lumMod val="75000"/>
                </a:schemeClr>
              </a:solidFill>
            </a:endParaRPr>
          </a:p>
        </p:txBody>
      </p:sp>
      <p:sp>
        <p:nvSpPr>
          <p:cNvPr id="9" name="8 Rectángulo"/>
          <p:cNvSpPr/>
          <p:nvPr/>
        </p:nvSpPr>
        <p:spPr>
          <a:xfrm>
            <a:off x="323529" y="3212976"/>
            <a:ext cx="2232247" cy="1477328"/>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Alcanzar patrocinio del público meta en la ciudad de Santo Domingo</a:t>
            </a:r>
          </a:p>
        </p:txBody>
      </p:sp>
      <p:cxnSp>
        <p:nvCxnSpPr>
          <p:cNvPr id="10" name="9 Conector recto"/>
          <p:cNvCxnSpPr/>
          <p:nvPr/>
        </p:nvCxnSpPr>
        <p:spPr>
          <a:xfrm>
            <a:off x="2483768" y="2924944"/>
            <a:ext cx="0" cy="216024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2843808" y="3582308"/>
            <a:ext cx="2376264" cy="1569660"/>
          </a:xfrm>
          <a:prstGeom prst="rect">
            <a:avLst/>
          </a:prstGeom>
        </p:spPr>
        <p:txBody>
          <a:bodyPr wrap="square">
            <a:spAutoFit/>
          </a:bodyPr>
          <a:lstStyle/>
          <a:p>
            <a:pPr marL="228600" indent="-228600">
              <a:buAutoNum type="arabicPeriod"/>
            </a:pPr>
            <a:r>
              <a:rPr lang="es-ES" sz="1200" dirty="0" smtClean="0">
                <a:solidFill>
                  <a:schemeClr val="bg1">
                    <a:lumMod val="50000"/>
                  </a:schemeClr>
                </a:solidFill>
                <a:latin typeface="Arial" pitchFamily="34" charset="0"/>
                <a:cs typeface="Arial" pitchFamily="34" charset="0"/>
              </a:rPr>
              <a:t>Producto/servicio</a:t>
            </a:r>
          </a:p>
          <a:p>
            <a:pPr marL="228600" indent="-228600">
              <a:buAutoNum type="arabicPeriod"/>
            </a:pPr>
            <a:r>
              <a:rPr lang="es-ES" sz="1200" dirty="0" smtClean="0">
                <a:solidFill>
                  <a:schemeClr val="bg1">
                    <a:lumMod val="50000"/>
                  </a:schemeClr>
                </a:solidFill>
                <a:latin typeface="Arial" pitchFamily="34" charset="0"/>
                <a:cs typeface="Arial" pitchFamily="34" charset="0"/>
              </a:rPr>
              <a:t>Precio/costo</a:t>
            </a:r>
          </a:p>
          <a:p>
            <a:pPr marL="228600" indent="-228600">
              <a:buAutoNum type="arabicPeriod"/>
            </a:pPr>
            <a:r>
              <a:rPr lang="es-ES" sz="1200" dirty="0" smtClean="0">
                <a:solidFill>
                  <a:schemeClr val="bg1">
                    <a:lumMod val="50000"/>
                  </a:schemeClr>
                </a:solidFill>
                <a:latin typeface="Arial" pitchFamily="34" charset="0"/>
                <a:cs typeface="Arial" pitchFamily="34" charset="0"/>
              </a:rPr>
              <a:t>Plaza/conveniencia</a:t>
            </a:r>
          </a:p>
          <a:p>
            <a:pPr marL="228600" indent="-228600">
              <a:buAutoNum type="arabicPeriod"/>
            </a:pPr>
            <a:r>
              <a:rPr lang="es-ES" sz="1200" dirty="0" smtClean="0">
                <a:solidFill>
                  <a:schemeClr val="bg1">
                    <a:lumMod val="50000"/>
                  </a:schemeClr>
                </a:solidFill>
                <a:latin typeface="Arial" pitchFamily="34" charset="0"/>
                <a:cs typeface="Arial" pitchFamily="34" charset="0"/>
              </a:rPr>
              <a:t>Promoción/comunicación</a:t>
            </a:r>
          </a:p>
          <a:p>
            <a:pPr marL="228600" indent="-228600">
              <a:buAutoNum type="arabicPeriod"/>
            </a:pPr>
            <a:r>
              <a:rPr lang="es-ES" sz="1200" dirty="0" smtClean="0">
                <a:solidFill>
                  <a:schemeClr val="bg1">
                    <a:lumMod val="50000"/>
                  </a:schemeClr>
                </a:solidFill>
                <a:latin typeface="Arial" pitchFamily="34" charset="0"/>
                <a:cs typeface="Arial" pitchFamily="34" charset="0"/>
              </a:rPr>
              <a:t>Proceso</a:t>
            </a:r>
          </a:p>
          <a:p>
            <a:pPr marL="228600" indent="-228600">
              <a:buAutoNum type="arabicPeriod"/>
            </a:pPr>
            <a:r>
              <a:rPr lang="es-ES" sz="1200" dirty="0" smtClean="0">
                <a:solidFill>
                  <a:schemeClr val="bg1">
                    <a:lumMod val="50000"/>
                  </a:schemeClr>
                </a:solidFill>
                <a:latin typeface="Arial" pitchFamily="34" charset="0"/>
                <a:cs typeface="Arial" pitchFamily="34" charset="0"/>
              </a:rPr>
              <a:t>Personal</a:t>
            </a:r>
          </a:p>
          <a:p>
            <a:pPr marL="228600" indent="-228600">
              <a:buAutoNum type="arabicPeriod"/>
            </a:pPr>
            <a:r>
              <a:rPr lang="es-ES" sz="1200" dirty="0" smtClean="0">
                <a:solidFill>
                  <a:schemeClr val="bg1">
                    <a:lumMod val="50000"/>
                  </a:schemeClr>
                </a:solidFill>
                <a:latin typeface="Arial" pitchFamily="34" charset="0"/>
                <a:cs typeface="Arial" pitchFamily="34" charset="0"/>
              </a:rPr>
              <a:t>Presentación</a:t>
            </a:r>
          </a:p>
          <a:p>
            <a:pPr marL="228600" indent="-228600">
              <a:buAutoNum type="arabicPeriod"/>
            </a:pPr>
            <a:endParaRPr lang="es-ES" sz="1200" dirty="0" smtClean="0">
              <a:solidFill>
                <a:schemeClr val="bg1">
                  <a:lumMod val="50000"/>
                </a:schemeClr>
              </a:solidFill>
              <a:latin typeface="Arial" pitchFamily="34" charset="0"/>
              <a:cs typeface="Arial" pitchFamily="34" charset="0"/>
            </a:endParaRPr>
          </a:p>
        </p:txBody>
      </p:sp>
      <p:sp>
        <p:nvSpPr>
          <p:cNvPr id="15" name="14 Rectángulo"/>
          <p:cNvSpPr/>
          <p:nvPr/>
        </p:nvSpPr>
        <p:spPr>
          <a:xfrm>
            <a:off x="2843808" y="3068960"/>
            <a:ext cx="3672408"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Objetivos específicos</a:t>
            </a:r>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1" name="10 Diagrama"/>
          <p:cNvGraphicFramePr/>
          <p:nvPr/>
        </p:nvGraphicFramePr>
        <p:xfrm>
          <a:off x="1524000" y="1397000"/>
          <a:ext cx="609600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Rectángulo"/>
          <p:cNvSpPr/>
          <p:nvPr/>
        </p:nvSpPr>
        <p:spPr>
          <a:xfrm>
            <a:off x="1403649" y="260648"/>
            <a:ext cx="6624735" cy="646331"/>
          </a:xfrm>
          <a:prstGeom prst="rect">
            <a:avLst/>
          </a:prstGeom>
        </p:spPr>
        <p:txBody>
          <a:bodyPr wrap="square">
            <a:spAutoFit/>
          </a:bodyPr>
          <a:lstStyle/>
          <a:p>
            <a:pPr algn="ctr"/>
            <a:r>
              <a:rPr lang="es-ES" sz="1200" b="1" dirty="0" smtClean="0">
                <a:solidFill>
                  <a:schemeClr val="bg1"/>
                </a:solidFill>
                <a:latin typeface="Arial" panose="020B0604020202020204" pitchFamily="34" charset="0"/>
                <a:cs typeface="Arial" panose="020B0604020202020204" pitchFamily="34" charset="0"/>
              </a:rPr>
              <a:t>ESTRATEGIA DE POSICIONAMIENTO SOCIAL PARA EL PROGRAMA DE ACOGIMIENTO INSTITUCIONAL DE NIÑOS Y ADOLESCENTES “CASA HOGAR DE JESÚS”, CON MIRAS A ALCANZAR PATROCINIO EN LA CIUDAD DE SANTO DOMINGO, 2015</a:t>
            </a:r>
            <a:endParaRPr lang="es-EC" sz="1200" b="1" dirty="0">
              <a:solidFill>
                <a:schemeClr val="bg1"/>
              </a:solidFill>
            </a:endParaRPr>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HERRAMIENTAS DEL MARKETING </a:t>
            </a:r>
            <a:r>
              <a:rPr lang="es-ES" b="1" dirty="0" err="1" smtClean="0">
                <a:solidFill>
                  <a:schemeClr val="accent1">
                    <a:lumMod val="75000"/>
                  </a:schemeClr>
                </a:solidFill>
                <a:latin typeface="Arial" panose="020B0604020202020204" pitchFamily="34" charset="0"/>
                <a:cs typeface="Arial" panose="020B0604020202020204" pitchFamily="34" charset="0"/>
              </a:rPr>
              <a:t>MIX</a:t>
            </a:r>
            <a:endParaRPr lang="es-EC" b="1" dirty="0">
              <a:solidFill>
                <a:schemeClr val="accent1">
                  <a:lumMod val="75000"/>
                </a:schemeClr>
              </a:solidFill>
            </a:endParaRPr>
          </a:p>
        </p:txBody>
      </p:sp>
      <p:sp>
        <p:nvSpPr>
          <p:cNvPr id="9" name="8 Rectángulo"/>
          <p:cNvSpPr/>
          <p:nvPr/>
        </p:nvSpPr>
        <p:spPr>
          <a:xfrm>
            <a:off x="323529" y="1628800"/>
            <a:ext cx="2520279" cy="923330"/>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1. Posicionamiento de marca por creencias y valores</a:t>
            </a:r>
          </a:p>
        </p:txBody>
      </p:sp>
      <p:cxnSp>
        <p:nvCxnSpPr>
          <p:cNvPr id="10" name="9 Conector recto"/>
          <p:cNvCxnSpPr/>
          <p:nvPr/>
        </p:nvCxnSpPr>
        <p:spPr>
          <a:xfrm>
            <a:off x="2627784" y="1484784"/>
            <a:ext cx="0" cy="129614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7394" t="12603" r="7676" b="26543"/>
          <a:stretch>
            <a:fillRect/>
          </a:stretch>
        </p:blipFill>
        <p:spPr bwMode="auto">
          <a:xfrm>
            <a:off x="3131840" y="1628800"/>
            <a:ext cx="4032448" cy="936104"/>
          </a:xfrm>
          <a:prstGeom prst="rect">
            <a:avLst/>
          </a:prstGeom>
          <a:noFill/>
          <a:ln w="9525">
            <a:noFill/>
            <a:miter lim="800000"/>
            <a:headEnd/>
            <a:tailEnd/>
          </a:ln>
          <a:effectLst/>
        </p:spPr>
      </p:pic>
      <p:sp>
        <p:nvSpPr>
          <p:cNvPr id="16" name="15 Rectángulo"/>
          <p:cNvSpPr/>
          <p:nvPr/>
        </p:nvSpPr>
        <p:spPr>
          <a:xfrm>
            <a:off x="323529" y="3212976"/>
            <a:ext cx="2160240" cy="923330"/>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2. Fijación de donaciones por valor percibido</a:t>
            </a:r>
          </a:p>
        </p:txBody>
      </p:sp>
      <p:cxnSp>
        <p:nvCxnSpPr>
          <p:cNvPr id="17" name="16 Conector recto"/>
          <p:cNvCxnSpPr/>
          <p:nvPr/>
        </p:nvCxnSpPr>
        <p:spPr>
          <a:xfrm>
            <a:off x="2627783" y="3068960"/>
            <a:ext cx="0" cy="129614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3131840" y="3212976"/>
            <a:ext cx="2160240"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3. Distribución selectiva</a:t>
            </a:r>
          </a:p>
        </p:txBody>
      </p:sp>
      <p:cxnSp>
        <p:nvCxnSpPr>
          <p:cNvPr id="19" name="18 Conector recto"/>
          <p:cNvCxnSpPr/>
          <p:nvPr/>
        </p:nvCxnSpPr>
        <p:spPr>
          <a:xfrm>
            <a:off x="5292079" y="3068960"/>
            <a:ext cx="0" cy="129614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5796136" y="3212976"/>
            <a:ext cx="2160240"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4. Atracción</a:t>
            </a:r>
          </a:p>
        </p:txBody>
      </p:sp>
      <p:sp>
        <p:nvSpPr>
          <p:cNvPr id="21" name="20 Rectángulo"/>
          <p:cNvSpPr/>
          <p:nvPr/>
        </p:nvSpPr>
        <p:spPr>
          <a:xfrm>
            <a:off x="323528" y="5158933"/>
            <a:ext cx="2160240"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5. Facilidad de orden</a:t>
            </a:r>
          </a:p>
        </p:txBody>
      </p:sp>
      <p:cxnSp>
        <p:nvCxnSpPr>
          <p:cNvPr id="22" name="21 Conector recto"/>
          <p:cNvCxnSpPr/>
          <p:nvPr/>
        </p:nvCxnSpPr>
        <p:spPr>
          <a:xfrm>
            <a:off x="2627782" y="4725144"/>
            <a:ext cx="0" cy="129614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22 Diagrama"/>
          <p:cNvGraphicFramePr/>
          <p:nvPr/>
        </p:nvGraphicFramePr>
        <p:xfrm>
          <a:off x="3229307" y="4797152"/>
          <a:ext cx="4871085" cy="1199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HERRAMIENTAS DEL MARKETING </a:t>
            </a:r>
            <a:r>
              <a:rPr lang="es-ES" b="1" dirty="0" err="1" smtClean="0">
                <a:solidFill>
                  <a:schemeClr val="accent1">
                    <a:lumMod val="75000"/>
                  </a:schemeClr>
                </a:solidFill>
                <a:latin typeface="Arial" panose="020B0604020202020204" pitchFamily="34" charset="0"/>
                <a:cs typeface="Arial" panose="020B0604020202020204" pitchFamily="34" charset="0"/>
              </a:rPr>
              <a:t>MIX</a:t>
            </a:r>
            <a:endParaRPr lang="es-EC" b="1" dirty="0">
              <a:solidFill>
                <a:schemeClr val="accent1">
                  <a:lumMod val="75000"/>
                </a:schemeClr>
              </a:solidFill>
            </a:endParaRPr>
          </a:p>
        </p:txBody>
      </p:sp>
      <p:sp>
        <p:nvSpPr>
          <p:cNvPr id="21" name="20 Rectángulo"/>
          <p:cNvSpPr/>
          <p:nvPr/>
        </p:nvSpPr>
        <p:spPr>
          <a:xfrm>
            <a:off x="323528" y="3502749"/>
            <a:ext cx="2160240"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5. Facilidad de orden</a:t>
            </a:r>
          </a:p>
        </p:txBody>
      </p:sp>
      <p:cxnSp>
        <p:nvCxnSpPr>
          <p:cNvPr id="22" name="21 Conector recto"/>
          <p:cNvCxnSpPr/>
          <p:nvPr/>
        </p:nvCxnSpPr>
        <p:spPr>
          <a:xfrm>
            <a:off x="2627782" y="1484784"/>
            <a:ext cx="0" cy="518457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4" name="23 Imagen" descr="D:\Dropbox\Tesis, enero 2014\Tesis\Capítulo VI\Septiembre\Revisión Karlita\Diagrama de flujo.jpg"/>
          <p:cNvPicPr/>
          <p:nvPr/>
        </p:nvPicPr>
        <p:blipFill>
          <a:blip r:embed="rId2" cstate="print"/>
          <a:srcRect/>
          <a:stretch>
            <a:fillRect/>
          </a:stretch>
        </p:blipFill>
        <p:spPr bwMode="auto">
          <a:xfrm>
            <a:off x="3275856" y="1484784"/>
            <a:ext cx="4932000" cy="5070771"/>
          </a:xfrm>
          <a:prstGeom prst="rect">
            <a:avLst/>
          </a:prstGeom>
          <a:noFill/>
          <a:ln w="9525">
            <a:noFill/>
            <a:miter lim="800000"/>
            <a:headEnd/>
            <a:tailEnd/>
          </a:ln>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HERRAMIENTAS DEL MARKETING </a:t>
            </a:r>
            <a:r>
              <a:rPr lang="es-ES" b="1" dirty="0" err="1" smtClean="0">
                <a:solidFill>
                  <a:schemeClr val="accent1">
                    <a:lumMod val="75000"/>
                  </a:schemeClr>
                </a:solidFill>
                <a:latin typeface="Arial" panose="020B0604020202020204" pitchFamily="34" charset="0"/>
                <a:cs typeface="Arial" panose="020B0604020202020204" pitchFamily="34" charset="0"/>
              </a:rPr>
              <a:t>MIX</a:t>
            </a:r>
            <a:endParaRPr lang="es-EC" b="1" dirty="0">
              <a:solidFill>
                <a:schemeClr val="accent1">
                  <a:lumMod val="75000"/>
                </a:schemeClr>
              </a:solidFill>
            </a:endParaRPr>
          </a:p>
        </p:txBody>
      </p:sp>
      <p:sp>
        <p:nvSpPr>
          <p:cNvPr id="9" name="8 Rectángulo"/>
          <p:cNvSpPr/>
          <p:nvPr/>
        </p:nvSpPr>
        <p:spPr>
          <a:xfrm>
            <a:off x="323529" y="1628800"/>
            <a:ext cx="2520279" cy="923330"/>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6. Selección del personal por competencias</a:t>
            </a:r>
          </a:p>
        </p:txBody>
      </p:sp>
      <p:cxnSp>
        <p:nvCxnSpPr>
          <p:cNvPr id="10" name="9 Conector recto"/>
          <p:cNvCxnSpPr/>
          <p:nvPr/>
        </p:nvCxnSpPr>
        <p:spPr>
          <a:xfrm>
            <a:off x="2627784" y="1484784"/>
            <a:ext cx="0" cy="129614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323529" y="4221088"/>
            <a:ext cx="2160240" cy="923330"/>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7. Diseño de la imagen institucional</a:t>
            </a:r>
          </a:p>
        </p:txBody>
      </p:sp>
      <p:cxnSp>
        <p:nvCxnSpPr>
          <p:cNvPr id="17" name="16 Conector recto"/>
          <p:cNvCxnSpPr/>
          <p:nvPr/>
        </p:nvCxnSpPr>
        <p:spPr>
          <a:xfrm>
            <a:off x="2627783" y="3284984"/>
            <a:ext cx="0" cy="338437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2843808" y="1733907"/>
            <a:ext cx="2376264" cy="830997"/>
          </a:xfrm>
          <a:prstGeom prst="rect">
            <a:avLst/>
          </a:prstGeom>
        </p:spPr>
        <p:txBody>
          <a:bodyPr wrap="square">
            <a:spAutoFit/>
          </a:bodyPr>
          <a:lstStyle/>
          <a:p>
            <a:pPr marL="228600" indent="-228600">
              <a:buAutoNum type="arabicPeriod"/>
            </a:pPr>
            <a:r>
              <a:rPr lang="es-ES" sz="1200" dirty="0" smtClean="0">
                <a:solidFill>
                  <a:schemeClr val="bg1">
                    <a:lumMod val="50000"/>
                  </a:schemeClr>
                </a:solidFill>
                <a:latin typeface="Arial" pitchFamily="34" charset="0"/>
                <a:cs typeface="Arial" pitchFamily="34" charset="0"/>
              </a:rPr>
              <a:t>Comunicación persuasiva: </a:t>
            </a:r>
          </a:p>
          <a:p>
            <a:pPr marL="228600" indent="-228600">
              <a:buAutoNum type="arabicPeriod"/>
            </a:pPr>
            <a:r>
              <a:rPr lang="es-ES" sz="1200" dirty="0" smtClean="0">
                <a:solidFill>
                  <a:schemeClr val="bg1">
                    <a:lumMod val="50000"/>
                  </a:schemeClr>
                </a:solidFill>
                <a:latin typeface="Arial" pitchFamily="34" charset="0"/>
                <a:cs typeface="Arial" pitchFamily="34" charset="0"/>
              </a:rPr>
              <a:t>Responsabilidad</a:t>
            </a:r>
          </a:p>
          <a:p>
            <a:pPr marL="228600" indent="-228600">
              <a:buAutoNum type="arabicPeriod"/>
            </a:pPr>
            <a:r>
              <a:rPr lang="es-ES" sz="1200" dirty="0" smtClean="0">
                <a:solidFill>
                  <a:schemeClr val="bg1">
                    <a:lumMod val="50000"/>
                  </a:schemeClr>
                </a:solidFill>
                <a:latin typeface="Arial" pitchFamily="34" charset="0"/>
                <a:cs typeface="Arial" pitchFamily="34" charset="0"/>
              </a:rPr>
              <a:t>Vocación en el servicio</a:t>
            </a:r>
          </a:p>
          <a:p>
            <a:pPr marL="228600" indent="-228600">
              <a:buAutoNum type="arabicPeriod"/>
            </a:pPr>
            <a:r>
              <a:rPr lang="es-ES" sz="1200" dirty="0" smtClean="0">
                <a:solidFill>
                  <a:schemeClr val="bg1">
                    <a:lumMod val="50000"/>
                  </a:schemeClr>
                </a:solidFill>
                <a:latin typeface="Arial" pitchFamily="34" charset="0"/>
                <a:cs typeface="Arial" pitchFamily="34" charset="0"/>
              </a:rPr>
              <a:t>Confiabilidad</a:t>
            </a:r>
          </a:p>
        </p:txBody>
      </p:sp>
      <p:sp>
        <p:nvSpPr>
          <p:cNvPr id="26" name="25 Rectángulo"/>
          <p:cNvSpPr/>
          <p:nvPr/>
        </p:nvSpPr>
        <p:spPr>
          <a:xfrm>
            <a:off x="5580112" y="1733907"/>
            <a:ext cx="2376264" cy="1015663"/>
          </a:xfrm>
          <a:prstGeom prst="rect">
            <a:avLst/>
          </a:prstGeom>
        </p:spPr>
        <p:txBody>
          <a:bodyPr wrap="square">
            <a:spAutoFit/>
          </a:bodyPr>
          <a:lstStyle/>
          <a:p>
            <a:pPr marL="228600" indent="-228600">
              <a:buFont typeface="Arial" pitchFamily="34" charset="0"/>
              <a:buChar char="•"/>
            </a:pPr>
            <a:r>
              <a:rPr lang="es-ES" sz="1200" dirty="0" smtClean="0">
                <a:solidFill>
                  <a:schemeClr val="bg1">
                    <a:lumMod val="50000"/>
                  </a:schemeClr>
                </a:solidFill>
                <a:latin typeface="Arial" pitchFamily="34" charset="0"/>
                <a:cs typeface="Arial" pitchFamily="34" charset="0"/>
              </a:rPr>
              <a:t>Relaciones humanas</a:t>
            </a:r>
          </a:p>
          <a:p>
            <a:pPr marL="228600" indent="-228600">
              <a:buFont typeface="Arial" pitchFamily="34" charset="0"/>
              <a:buChar char="•"/>
            </a:pPr>
            <a:r>
              <a:rPr lang="es-ES" sz="1200" dirty="0" smtClean="0">
                <a:solidFill>
                  <a:schemeClr val="bg1">
                    <a:lumMod val="50000"/>
                  </a:schemeClr>
                </a:solidFill>
                <a:latin typeface="Arial" pitchFamily="34" charset="0"/>
                <a:cs typeface="Arial" pitchFamily="34" charset="0"/>
              </a:rPr>
              <a:t>Programación neurolingüística </a:t>
            </a:r>
          </a:p>
          <a:p>
            <a:pPr marL="228600" indent="-228600">
              <a:buFont typeface="Arial" pitchFamily="34" charset="0"/>
              <a:buChar char="•"/>
            </a:pPr>
            <a:r>
              <a:rPr lang="es-ES" sz="1200" dirty="0" smtClean="0">
                <a:solidFill>
                  <a:schemeClr val="bg1">
                    <a:lumMod val="50000"/>
                  </a:schemeClr>
                </a:solidFill>
                <a:latin typeface="Arial" pitchFamily="34" charset="0"/>
                <a:cs typeface="Arial" pitchFamily="34" charset="0"/>
              </a:rPr>
              <a:t>Diseño gráfico publicitario</a:t>
            </a:r>
          </a:p>
          <a:p>
            <a:pPr marL="228600" indent="-228600">
              <a:buFont typeface="Arial" pitchFamily="34" charset="0"/>
              <a:buChar char="•"/>
            </a:pPr>
            <a:r>
              <a:rPr lang="es-ES" sz="1200" dirty="0" smtClean="0">
                <a:solidFill>
                  <a:schemeClr val="bg1">
                    <a:lumMod val="50000"/>
                  </a:schemeClr>
                </a:solidFill>
                <a:latin typeface="Arial" pitchFamily="34" charset="0"/>
                <a:cs typeface="Arial" pitchFamily="34" charset="0"/>
              </a:rPr>
              <a:t>Posicionamiento</a:t>
            </a:r>
          </a:p>
        </p:txBody>
      </p:sp>
      <p:pic>
        <p:nvPicPr>
          <p:cNvPr id="27" name="26 Imagen"/>
          <p:cNvPicPr/>
          <p:nvPr/>
        </p:nvPicPr>
        <p:blipFill>
          <a:blip r:embed="rId2" cstate="print"/>
          <a:srcRect l="5052" t="2249" r="6872" b="3145"/>
          <a:stretch>
            <a:fillRect/>
          </a:stretch>
        </p:blipFill>
        <p:spPr bwMode="auto">
          <a:xfrm>
            <a:off x="3600919" y="3429000"/>
            <a:ext cx="3563369" cy="3068960"/>
          </a:xfrm>
          <a:prstGeom prst="rect">
            <a:avLst/>
          </a:prstGeom>
          <a:noFill/>
          <a:ln w="9525">
            <a:noFill/>
            <a:miter lim="800000"/>
            <a:headEnd/>
            <a:tailEnd/>
          </a:ln>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949280"/>
            <a:ext cx="9144000" cy="9087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281278" y="2924944"/>
            <a:ext cx="6603090" cy="584775"/>
          </a:xfrm>
          <a:prstGeom prst="rect">
            <a:avLst/>
          </a:prstGeom>
        </p:spPr>
        <p:txBody>
          <a:bodyPr wrap="none">
            <a:spAutoFit/>
          </a:bodyPr>
          <a:lstStyle/>
          <a:p>
            <a:pPr lvl="0"/>
            <a:r>
              <a:rPr lang="es-ES" sz="3200" b="1" dirty="0" smtClean="0">
                <a:solidFill>
                  <a:schemeClr val="bg1">
                    <a:lumMod val="50000"/>
                  </a:schemeClr>
                </a:solidFill>
                <a:latin typeface="Arial" pitchFamily="34" charset="0"/>
                <a:cs typeface="Arial" pitchFamily="34" charset="0"/>
              </a:rPr>
              <a:t>5. Propuesta de posicionamiento</a:t>
            </a:r>
            <a:endParaRPr lang="es-ES" sz="3200" b="1" dirty="0"/>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PROPUESTA DE POSICIONAMIENTO</a:t>
            </a:r>
            <a:endParaRPr lang="es-EC" b="1" dirty="0">
              <a:solidFill>
                <a:schemeClr val="accent1">
                  <a:lumMod val="75000"/>
                </a:schemeClr>
              </a:solidFill>
            </a:endParaRPr>
          </a:p>
        </p:txBody>
      </p:sp>
      <p:sp>
        <p:nvSpPr>
          <p:cNvPr id="9" name="8 Rectángulo"/>
          <p:cNvSpPr/>
          <p:nvPr/>
        </p:nvSpPr>
        <p:spPr>
          <a:xfrm>
            <a:off x="323529" y="2564904"/>
            <a:ext cx="2232247"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Posicionamiento</a:t>
            </a:r>
          </a:p>
        </p:txBody>
      </p:sp>
      <p:cxnSp>
        <p:nvCxnSpPr>
          <p:cNvPr id="10" name="9 Conector recto"/>
          <p:cNvCxnSpPr/>
          <p:nvPr/>
        </p:nvCxnSpPr>
        <p:spPr>
          <a:xfrm>
            <a:off x="2483768" y="2492896"/>
            <a:ext cx="0" cy="57606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2843808" y="2647945"/>
            <a:ext cx="3816424" cy="276999"/>
          </a:xfrm>
          <a:prstGeom prst="rect">
            <a:avLst/>
          </a:prstGeom>
        </p:spPr>
        <p:txBody>
          <a:bodyPr wrap="square">
            <a:spAutoFit/>
          </a:bodyPr>
          <a:lstStyle/>
          <a:p>
            <a:pPr marL="228600" indent="-228600"/>
            <a:r>
              <a:rPr lang="es-ES" sz="1200" dirty="0" smtClean="0">
                <a:solidFill>
                  <a:schemeClr val="bg1">
                    <a:lumMod val="50000"/>
                  </a:schemeClr>
                </a:solidFill>
                <a:latin typeface="Arial" pitchFamily="34" charset="0"/>
                <a:cs typeface="Arial" pitchFamily="34" charset="0"/>
              </a:rPr>
              <a:t>Posicionamiento de marca por creencias y valores</a:t>
            </a:r>
          </a:p>
        </p:txBody>
      </p:sp>
      <p:sp>
        <p:nvSpPr>
          <p:cNvPr id="18" name="17 Rectángulo"/>
          <p:cNvSpPr/>
          <p:nvPr/>
        </p:nvSpPr>
        <p:spPr>
          <a:xfrm>
            <a:off x="323528" y="3429000"/>
            <a:ext cx="2232247"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Objetivo</a:t>
            </a:r>
          </a:p>
        </p:txBody>
      </p:sp>
      <p:cxnSp>
        <p:nvCxnSpPr>
          <p:cNvPr id="19" name="18 Conector recto"/>
          <p:cNvCxnSpPr/>
          <p:nvPr/>
        </p:nvCxnSpPr>
        <p:spPr>
          <a:xfrm>
            <a:off x="2483767" y="3356992"/>
            <a:ext cx="0" cy="57606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2843806" y="3399383"/>
            <a:ext cx="4536505" cy="461665"/>
          </a:xfrm>
          <a:prstGeom prst="rect">
            <a:avLst/>
          </a:prstGeom>
        </p:spPr>
        <p:txBody>
          <a:bodyPr wrap="square">
            <a:spAutoFit/>
          </a:bodyPr>
          <a:lstStyle/>
          <a:p>
            <a:pPr marL="228600" indent="-228600"/>
            <a:r>
              <a:rPr lang="es-ES" sz="1200" dirty="0" smtClean="0">
                <a:solidFill>
                  <a:schemeClr val="bg1">
                    <a:lumMod val="50000"/>
                  </a:schemeClr>
                </a:solidFill>
                <a:latin typeface="Arial" pitchFamily="34" charset="0"/>
                <a:cs typeface="Arial" pitchFamily="34" charset="0"/>
              </a:rPr>
              <a:t>Persuadir al público meta, mediante una comunicación de marketing integrada, para obtener donaciones.</a:t>
            </a:r>
          </a:p>
        </p:txBody>
      </p:sp>
      <p:sp>
        <p:nvSpPr>
          <p:cNvPr id="21" name="20 Rectángulo"/>
          <p:cNvSpPr/>
          <p:nvPr/>
        </p:nvSpPr>
        <p:spPr>
          <a:xfrm>
            <a:off x="323529" y="4510861"/>
            <a:ext cx="1872208"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Diseño del mensaje</a:t>
            </a:r>
          </a:p>
        </p:txBody>
      </p:sp>
      <p:cxnSp>
        <p:nvCxnSpPr>
          <p:cNvPr id="22" name="21 Conector recto"/>
          <p:cNvCxnSpPr/>
          <p:nvPr/>
        </p:nvCxnSpPr>
        <p:spPr>
          <a:xfrm>
            <a:off x="2483767" y="4149080"/>
            <a:ext cx="0" cy="122413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4" name="23 Imagen" descr="D:\Dropbox\Tesis, enero 2014\Tesis\Capítulo V\Idea social.jpg"/>
          <p:cNvPicPr/>
          <p:nvPr/>
        </p:nvPicPr>
        <p:blipFill>
          <a:blip r:embed="rId2" cstate="print"/>
          <a:srcRect/>
          <a:stretch>
            <a:fillRect/>
          </a:stretch>
        </p:blipFill>
        <p:spPr bwMode="auto">
          <a:xfrm>
            <a:off x="2997341" y="4149080"/>
            <a:ext cx="1286627" cy="1152128"/>
          </a:xfrm>
          <a:prstGeom prst="rect">
            <a:avLst/>
          </a:prstGeom>
          <a:noFill/>
          <a:ln w="9525">
            <a:noFill/>
            <a:miter lim="800000"/>
            <a:headEnd/>
            <a:tailEnd/>
          </a:ln>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PROPUESTA DE POSICIONAMIENTO</a:t>
            </a:r>
            <a:endParaRPr lang="es-EC" b="1" dirty="0">
              <a:solidFill>
                <a:schemeClr val="accent1">
                  <a:lumMod val="75000"/>
                </a:schemeClr>
              </a:solidFill>
            </a:endParaRPr>
          </a:p>
        </p:txBody>
      </p:sp>
      <p:sp>
        <p:nvSpPr>
          <p:cNvPr id="9" name="8 Rectángulo"/>
          <p:cNvSpPr/>
          <p:nvPr/>
        </p:nvSpPr>
        <p:spPr>
          <a:xfrm>
            <a:off x="323529" y="1412776"/>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Mezcla de comunicación</a:t>
            </a:r>
          </a:p>
        </p:txBody>
      </p:sp>
      <p:cxnSp>
        <p:nvCxnSpPr>
          <p:cNvPr id="10" name="9 Conector recto"/>
          <p:cNvCxnSpPr/>
          <p:nvPr/>
        </p:nvCxnSpPr>
        <p:spPr>
          <a:xfrm>
            <a:off x="2051720" y="2492896"/>
            <a:ext cx="0" cy="381642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2" cstate="print"/>
          <a:srcRect l="8513" t="9594" r="4339" b="7196"/>
          <a:stretch>
            <a:fillRect/>
          </a:stretch>
        </p:blipFill>
        <p:spPr bwMode="auto">
          <a:xfrm>
            <a:off x="2339752" y="2492896"/>
            <a:ext cx="6159654" cy="3672408"/>
          </a:xfrm>
          <a:prstGeom prst="rect">
            <a:avLst/>
          </a:prstGeom>
          <a:noFill/>
          <a:ln w="3175">
            <a:solidFill>
              <a:schemeClr val="bg1">
                <a:lumMod val="85000"/>
              </a:schemeClr>
            </a:solidFill>
            <a:miter lim="800000"/>
            <a:headEnd/>
            <a:tailEnd/>
          </a:ln>
        </p:spPr>
      </p:pic>
      <p:sp>
        <p:nvSpPr>
          <p:cNvPr id="16" name="15 Rectángulo"/>
          <p:cNvSpPr/>
          <p:nvPr/>
        </p:nvSpPr>
        <p:spPr>
          <a:xfrm>
            <a:off x="323528" y="2422629"/>
            <a:ext cx="2232247" cy="276999"/>
          </a:xfrm>
          <a:prstGeom prst="rect">
            <a:avLst/>
          </a:prstGeom>
        </p:spPr>
        <p:txBody>
          <a:bodyPr wrap="square">
            <a:spAutoFit/>
          </a:bodyPr>
          <a:lstStyle/>
          <a:p>
            <a:pPr marL="0" lvl="1"/>
            <a:r>
              <a:rPr lang="es-ES" sz="1200" b="1" dirty="0" smtClean="0">
                <a:solidFill>
                  <a:schemeClr val="accent1">
                    <a:lumMod val="75000"/>
                  </a:schemeClr>
                </a:solidFill>
                <a:latin typeface="Arial" panose="020B0604020202020204" pitchFamily="34" charset="0"/>
                <a:cs typeface="Arial" panose="020B0604020202020204" pitchFamily="34" charset="0"/>
              </a:rPr>
              <a:t>Publicidad</a:t>
            </a:r>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PROPUESTA DE POSICIONAMIENTO</a:t>
            </a:r>
            <a:endParaRPr lang="es-EC" b="1" dirty="0">
              <a:solidFill>
                <a:schemeClr val="accent1">
                  <a:lumMod val="75000"/>
                </a:schemeClr>
              </a:solidFill>
            </a:endParaRPr>
          </a:p>
        </p:txBody>
      </p:sp>
      <p:sp>
        <p:nvSpPr>
          <p:cNvPr id="9" name="8 Rectángulo"/>
          <p:cNvSpPr/>
          <p:nvPr/>
        </p:nvSpPr>
        <p:spPr>
          <a:xfrm>
            <a:off x="323529" y="1412776"/>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Mezcla de comunicación</a:t>
            </a:r>
          </a:p>
        </p:txBody>
      </p:sp>
      <p:cxnSp>
        <p:nvCxnSpPr>
          <p:cNvPr id="10" name="9 Conector recto"/>
          <p:cNvCxnSpPr/>
          <p:nvPr/>
        </p:nvCxnSpPr>
        <p:spPr>
          <a:xfrm>
            <a:off x="2051720" y="2492896"/>
            <a:ext cx="0" cy="381642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323528" y="2422629"/>
            <a:ext cx="2232247" cy="276999"/>
          </a:xfrm>
          <a:prstGeom prst="rect">
            <a:avLst/>
          </a:prstGeom>
        </p:spPr>
        <p:txBody>
          <a:bodyPr wrap="square">
            <a:spAutoFit/>
          </a:bodyPr>
          <a:lstStyle/>
          <a:p>
            <a:pPr marL="0" lvl="1"/>
            <a:r>
              <a:rPr lang="es-ES" sz="1200" b="1" dirty="0" smtClean="0">
                <a:solidFill>
                  <a:schemeClr val="accent1">
                    <a:lumMod val="75000"/>
                  </a:schemeClr>
                </a:solidFill>
                <a:latin typeface="Arial" panose="020B0604020202020204" pitchFamily="34" charset="0"/>
                <a:cs typeface="Arial" panose="020B0604020202020204" pitchFamily="34" charset="0"/>
              </a:rPr>
              <a:t>Relaciones públicas</a:t>
            </a:r>
          </a:p>
        </p:txBody>
      </p:sp>
      <p:pic>
        <p:nvPicPr>
          <p:cNvPr id="11" name="10 Imagen" descr="C:\Documents and Settings\Administrador\Escritorio\Carrera atlética.jpg"/>
          <p:cNvPicPr/>
          <p:nvPr/>
        </p:nvPicPr>
        <p:blipFill>
          <a:blip r:embed="rId2" cstate="print"/>
          <a:srcRect r="2042"/>
          <a:stretch>
            <a:fillRect/>
          </a:stretch>
        </p:blipFill>
        <p:spPr bwMode="auto">
          <a:xfrm>
            <a:off x="5292080" y="3108464"/>
            <a:ext cx="3618295" cy="2552784"/>
          </a:xfrm>
          <a:prstGeom prst="rect">
            <a:avLst/>
          </a:prstGeom>
          <a:noFill/>
          <a:ln w="9525">
            <a:noFill/>
            <a:miter lim="800000"/>
            <a:headEnd/>
            <a:tailEnd/>
          </a:ln>
        </p:spPr>
      </p:pic>
      <p:pic>
        <p:nvPicPr>
          <p:cNvPr id="14" name="13 Imagen" descr="C:\Documents and Settings\Administrador\Escritorio\Conferencia.jpg"/>
          <p:cNvPicPr/>
          <p:nvPr/>
        </p:nvPicPr>
        <p:blipFill>
          <a:blip r:embed="rId3" cstate="print"/>
          <a:srcRect/>
          <a:stretch>
            <a:fillRect/>
          </a:stretch>
        </p:blipFill>
        <p:spPr bwMode="auto">
          <a:xfrm>
            <a:off x="2195736" y="2852936"/>
            <a:ext cx="3024336" cy="3024336"/>
          </a:xfrm>
          <a:prstGeom prst="rect">
            <a:avLst/>
          </a:prstGeom>
          <a:noFill/>
          <a:ln w="9525">
            <a:noFill/>
            <a:miter lim="800000"/>
            <a:headEnd/>
            <a:tailEnd/>
          </a:ln>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PROPUESTA DE POSICIONAMIENTO</a:t>
            </a:r>
            <a:endParaRPr lang="es-EC" b="1" dirty="0">
              <a:solidFill>
                <a:schemeClr val="accent1">
                  <a:lumMod val="75000"/>
                </a:schemeClr>
              </a:solidFill>
            </a:endParaRPr>
          </a:p>
        </p:txBody>
      </p:sp>
      <p:sp>
        <p:nvSpPr>
          <p:cNvPr id="9" name="8 Rectángulo"/>
          <p:cNvSpPr/>
          <p:nvPr/>
        </p:nvSpPr>
        <p:spPr>
          <a:xfrm>
            <a:off x="323529" y="1412776"/>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Mezcla de comunicación</a:t>
            </a:r>
          </a:p>
        </p:txBody>
      </p:sp>
      <p:cxnSp>
        <p:nvCxnSpPr>
          <p:cNvPr id="10" name="9 Conector recto"/>
          <p:cNvCxnSpPr/>
          <p:nvPr/>
        </p:nvCxnSpPr>
        <p:spPr>
          <a:xfrm>
            <a:off x="2051720" y="2492896"/>
            <a:ext cx="0" cy="381642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323529" y="2422629"/>
            <a:ext cx="1512168" cy="461665"/>
          </a:xfrm>
          <a:prstGeom prst="rect">
            <a:avLst/>
          </a:prstGeom>
        </p:spPr>
        <p:txBody>
          <a:bodyPr wrap="square">
            <a:spAutoFit/>
          </a:bodyPr>
          <a:lstStyle/>
          <a:p>
            <a:pPr marL="0" lvl="1"/>
            <a:r>
              <a:rPr lang="es-ES" sz="1200" b="1" dirty="0" smtClean="0">
                <a:solidFill>
                  <a:schemeClr val="accent1">
                    <a:lumMod val="75000"/>
                  </a:schemeClr>
                </a:solidFill>
                <a:latin typeface="Arial" panose="020B0604020202020204" pitchFamily="34" charset="0"/>
                <a:cs typeface="Arial" panose="020B0604020202020204" pitchFamily="34" charset="0"/>
              </a:rPr>
              <a:t>Venta personal y venta directa</a:t>
            </a:r>
          </a:p>
        </p:txBody>
      </p:sp>
      <p:pic>
        <p:nvPicPr>
          <p:cNvPr id="15" name="14 Imagen"/>
          <p:cNvPicPr/>
          <p:nvPr/>
        </p:nvPicPr>
        <p:blipFill>
          <a:blip r:embed="rId2" cstate="print"/>
          <a:srcRect l="9405" t="798" r="10793" b="3535"/>
          <a:stretch>
            <a:fillRect/>
          </a:stretch>
        </p:blipFill>
        <p:spPr bwMode="auto">
          <a:xfrm>
            <a:off x="2339752" y="2836541"/>
            <a:ext cx="3168352" cy="3040731"/>
          </a:xfrm>
          <a:prstGeom prst="rect">
            <a:avLst/>
          </a:prstGeom>
          <a:noFill/>
          <a:ln w="9525">
            <a:noFill/>
            <a:miter lim="800000"/>
            <a:headEnd/>
            <a:tailEnd/>
          </a:ln>
        </p:spPr>
      </p:pic>
      <p:pic>
        <p:nvPicPr>
          <p:cNvPr id="18" name="17 Imagen"/>
          <p:cNvPicPr/>
          <p:nvPr/>
        </p:nvPicPr>
        <p:blipFill rotWithShape="1">
          <a:blip r:embed="rId3" cstate="print">
            <a:extLst>
              <a:ext uri="{28A0092B-C50C-407E-A947-70E740481C1C}">
                <a14:useLocalDpi xmlns:a14="http://schemas.microsoft.com/office/drawing/2010/main" val="0"/>
              </a:ext>
            </a:extLst>
          </a:blip>
          <a:srcRect r="4407" b="9277"/>
          <a:stretch/>
        </p:blipFill>
        <p:spPr bwMode="auto">
          <a:xfrm>
            <a:off x="5776250" y="2060848"/>
            <a:ext cx="2684182" cy="4581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PROPUESTA DE POSICIONAMIENTO</a:t>
            </a:r>
            <a:endParaRPr lang="es-EC" b="1" dirty="0">
              <a:solidFill>
                <a:schemeClr val="accent1">
                  <a:lumMod val="75000"/>
                </a:schemeClr>
              </a:solidFill>
            </a:endParaRPr>
          </a:p>
        </p:txBody>
      </p:sp>
      <p:sp>
        <p:nvSpPr>
          <p:cNvPr id="9" name="8 Rectángulo"/>
          <p:cNvSpPr/>
          <p:nvPr/>
        </p:nvSpPr>
        <p:spPr>
          <a:xfrm>
            <a:off x="323529" y="1412776"/>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Mezcla de comunicación</a:t>
            </a:r>
          </a:p>
        </p:txBody>
      </p:sp>
      <p:cxnSp>
        <p:nvCxnSpPr>
          <p:cNvPr id="10" name="9 Conector recto"/>
          <p:cNvCxnSpPr/>
          <p:nvPr/>
        </p:nvCxnSpPr>
        <p:spPr>
          <a:xfrm>
            <a:off x="2051720" y="2492896"/>
            <a:ext cx="0" cy="381642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323529" y="2422629"/>
            <a:ext cx="1512168" cy="276999"/>
          </a:xfrm>
          <a:prstGeom prst="rect">
            <a:avLst/>
          </a:prstGeom>
        </p:spPr>
        <p:txBody>
          <a:bodyPr wrap="square">
            <a:spAutoFit/>
          </a:bodyPr>
          <a:lstStyle/>
          <a:p>
            <a:pPr marL="0" lvl="1"/>
            <a:r>
              <a:rPr lang="es-ES" sz="1200" b="1" dirty="0" smtClean="0">
                <a:solidFill>
                  <a:schemeClr val="accent1">
                    <a:lumMod val="75000"/>
                  </a:schemeClr>
                </a:solidFill>
                <a:latin typeface="Arial" panose="020B0604020202020204" pitchFamily="34" charset="0"/>
                <a:cs typeface="Arial" panose="020B0604020202020204" pitchFamily="34" charset="0"/>
              </a:rPr>
              <a:t>Marketing directo</a:t>
            </a:r>
          </a:p>
        </p:txBody>
      </p:sp>
      <p:pic>
        <p:nvPicPr>
          <p:cNvPr id="11" name="10 Imagen"/>
          <p:cNvPicPr/>
          <p:nvPr/>
        </p:nvPicPr>
        <p:blipFill>
          <a:blip r:embed="rId2" cstate="print">
            <a:extLst>
              <a:ext uri="{28A0092B-C50C-407E-A947-70E740481C1C}">
                <a14:useLocalDpi xmlns:a14="http://schemas.microsoft.com/office/drawing/2010/main" val="0"/>
              </a:ext>
            </a:extLst>
          </a:blip>
          <a:stretch>
            <a:fillRect/>
          </a:stretch>
        </p:blipFill>
        <p:spPr>
          <a:xfrm>
            <a:off x="2195737" y="3284984"/>
            <a:ext cx="3065036" cy="1872208"/>
          </a:xfrm>
          <a:prstGeom prst="rect">
            <a:avLst/>
          </a:prstGeom>
        </p:spPr>
      </p:pic>
      <p:pic>
        <p:nvPicPr>
          <p:cNvPr id="14" name="13 Imagen"/>
          <p:cNvPicPr/>
          <p:nvPr/>
        </p:nvPicPr>
        <p:blipFill rotWithShape="1">
          <a:blip r:embed="rId3" cstate="print">
            <a:extLst>
              <a:ext uri="{28A0092B-C50C-407E-A947-70E740481C1C}">
                <a14:useLocalDpi xmlns:a14="http://schemas.microsoft.com/office/drawing/2010/main" val="0"/>
              </a:ext>
            </a:extLst>
          </a:blip>
          <a:srcRect t="2308"/>
          <a:stretch/>
        </p:blipFill>
        <p:spPr bwMode="auto">
          <a:xfrm>
            <a:off x="5372524" y="2708920"/>
            <a:ext cx="3447947" cy="288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PROPUESTA DE POSICIONAMIENTO</a:t>
            </a:r>
            <a:endParaRPr lang="es-EC" b="1" dirty="0">
              <a:solidFill>
                <a:schemeClr val="accent1">
                  <a:lumMod val="75000"/>
                </a:schemeClr>
              </a:solidFill>
            </a:endParaRPr>
          </a:p>
        </p:txBody>
      </p:sp>
      <p:sp>
        <p:nvSpPr>
          <p:cNvPr id="9" name="8 Rectángulo"/>
          <p:cNvSpPr/>
          <p:nvPr/>
        </p:nvSpPr>
        <p:spPr>
          <a:xfrm>
            <a:off x="323529" y="1412776"/>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Mezcla de comunicación</a:t>
            </a:r>
          </a:p>
        </p:txBody>
      </p:sp>
      <p:cxnSp>
        <p:nvCxnSpPr>
          <p:cNvPr id="10" name="9 Conector recto"/>
          <p:cNvCxnSpPr/>
          <p:nvPr/>
        </p:nvCxnSpPr>
        <p:spPr>
          <a:xfrm>
            <a:off x="2051720" y="2492896"/>
            <a:ext cx="0" cy="381642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323529" y="2422629"/>
            <a:ext cx="1512168" cy="461665"/>
          </a:xfrm>
          <a:prstGeom prst="rect">
            <a:avLst/>
          </a:prstGeom>
        </p:spPr>
        <p:txBody>
          <a:bodyPr wrap="square">
            <a:spAutoFit/>
          </a:bodyPr>
          <a:lstStyle/>
          <a:p>
            <a:pPr marL="0" lvl="1"/>
            <a:r>
              <a:rPr lang="es-ES" sz="1200" b="1" dirty="0" smtClean="0">
                <a:solidFill>
                  <a:schemeClr val="accent1">
                    <a:lumMod val="75000"/>
                  </a:schemeClr>
                </a:solidFill>
                <a:latin typeface="Arial" panose="020B0604020202020204" pitchFamily="34" charset="0"/>
                <a:cs typeface="Arial" panose="020B0604020202020204" pitchFamily="34" charset="0"/>
              </a:rPr>
              <a:t>Promoción de ventas</a:t>
            </a:r>
          </a:p>
        </p:txBody>
      </p:sp>
      <p:pic>
        <p:nvPicPr>
          <p:cNvPr id="15" name="14 Imagen" descr="D:\Dropbox\Tesis, enero 2014\Tesis\Capítulo VI\Septiembre\Revisión Karlita\Fan page\Promoción de ventas.jpg"/>
          <p:cNvPicPr/>
          <p:nvPr/>
        </p:nvPicPr>
        <p:blipFill>
          <a:blip r:embed="rId2" cstate="print"/>
          <a:srcRect/>
          <a:stretch>
            <a:fillRect/>
          </a:stretch>
        </p:blipFill>
        <p:spPr bwMode="auto">
          <a:xfrm>
            <a:off x="3423484" y="1988840"/>
            <a:ext cx="4172852" cy="4681736"/>
          </a:xfrm>
          <a:prstGeom prst="rect">
            <a:avLst/>
          </a:prstGeom>
          <a:noFill/>
          <a:ln w="9525">
            <a:noFill/>
            <a:miter lim="800000"/>
            <a:headEnd/>
            <a:tailEnd/>
          </a:ln>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949280"/>
            <a:ext cx="9144000" cy="9087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3131840" y="2924944"/>
            <a:ext cx="3007555" cy="584775"/>
          </a:xfrm>
          <a:prstGeom prst="rect">
            <a:avLst/>
          </a:prstGeom>
        </p:spPr>
        <p:txBody>
          <a:bodyPr wrap="none">
            <a:spAutoFit/>
          </a:bodyPr>
          <a:lstStyle/>
          <a:p>
            <a:pPr lvl="0"/>
            <a:r>
              <a:rPr lang="es-ES" sz="3200" b="1" dirty="0" smtClean="0">
                <a:solidFill>
                  <a:schemeClr val="bg1">
                    <a:lumMod val="50000"/>
                  </a:schemeClr>
                </a:solidFill>
                <a:latin typeface="Arial" pitchFamily="34" charset="0"/>
                <a:cs typeface="Arial" pitchFamily="34" charset="0"/>
              </a:rPr>
              <a:t>Generalidades</a:t>
            </a:r>
            <a:endParaRPr lang="es-ES" sz="3200" b="1" dirty="0"/>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PROPUESTA DE POSICIONAMIENTO</a:t>
            </a:r>
            <a:endParaRPr lang="es-EC" b="1" dirty="0">
              <a:solidFill>
                <a:schemeClr val="accent1">
                  <a:lumMod val="75000"/>
                </a:schemeClr>
              </a:solidFill>
            </a:endParaRPr>
          </a:p>
        </p:txBody>
      </p:sp>
      <p:sp>
        <p:nvSpPr>
          <p:cNvPr id="9" name="8 Rectángulo"/>
          <p:cNvSpPr/>
          <p:nvPr/>
        </p:nvSpPr>
        <p:spPr>
          <a:xfrm>
            <a:off x="323529" y="1412776"/>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Mezcla de comunicación</a:t>
            </a:r>
          </a:p>
        </p:txBody>
      </p:sp>
      <p:cxnSp>
        <p:nvCxnSpPr>
          <p:cNvPr id="10" name="9 Conector recto"/>
          <p:cNvCxnSpPr/>
          <p:nvPr/>
        </p:nvCxnSpPr>
        <p:spPr>
          <a:xfrm>
            <a:off x="2051720" y="2492896"/>
            <a:ext cx="0" cy="381642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323529" y="2422629"/>
            <a:ext cx="1512168" cy="461665"/>
          </a:xfrm>
          <a:prstGeom prst="rect">
            <a:avLst/>
          </a:prstGeom>
        </p:spPr>
        <p:txBody>
          <a:bodyPr wrap="square">
            <a:spAutoFit/>
          </a:bodyPr>
          <a:lstStyle/>
          <a:p>
            <a:pPr marL="0" lvl="1"/>
            <a:r>
              <a:rPr lang="es-ES" sz="1200" b="1" dirty="0" smtClean="0">
                <a:solidFill>
                  <a:schemeClr val="accent1">
                    <a:lumMod val="75000"/>
                  </a:schemeClr>
                </a:solidFill>
                <a:latin typeface="Arial" panose="020B0604020202020204" pitchFamily="34" charset="0"/>
                <a:cs typeface="Arial" panose="020B0604020202020204" pitchFamily="34" charset="0"/>
              </a:rPr>
              <a:t>Publicidad y propaganda</a:t>
            </a:r>
          </a:p>
        </p:txBody>
      </p:sp>
      <p:pic>
        <p:nvPicPr>
          <p:cNvPr id="2050" name="Picture 2"/>
          <p:cNvPicPr>
            <a:picLocks noChangeAspect="1" noChangeArrowheads="1"/>
          </p:cNvPicPr>
          <p:nvPr/>
        </p:nvPicPr>
        <p:blipFill>
          <a:blip r:embed="rId2" cstate="print"/>
          <a:srcRect l="3244" t="42539" r="30607" b="14641"/>
          <a:stretch>
            <a:fillRect/>
          </a:stretch>
        </p:blipFill>
        <p:spPr bwMode="auto">
          <a:xfrm>
            <a:off x="2195736" y="2348880"/>
            <a:ext cx="6674397" cy="3456384"/>
          </a:xfrm>
          <a:prstGeom prst="rect">
            <a:avLst/>
          </a:prstGeom>
          <a:noFill/>
          <a:ln w="9525">
            <a:noFill/>
            <a:miter lim="800000"/>
            <a:headEnd/>
            <a:tailEnd/>
          </a:ln>
        </p:spPr>
      </p:pic>
      <p:sp>
        <p:nvSpPr>
          <p:cNvPr id="11" name="10 Rectángulo"/>
          <p:cNvSpPr/>
          <p:nvPr/>
        </p:nvSpPr>
        <p:spPr>
          <a:xfrm>
            <a:off x="2195736" y="5877272"/>
            <a:ext cx="4392488" cy="276999"/>
          </a:xfrm>
          <a:prstGeom prst="rect">
            <a:avLst/>
          </a:prstGeom>
        </p:spPr>
        <p:txBody>
          <a:bodyPr wrap="square">
            <a:spAutoFit/>
          </a:bodyPr>
          <a:lstStyle/>
          <a:p>
            <a:pPr marL="0" lvl="1"/>
            <a:r>
              <a:rPr lang="es-ES" sz="1200" dirty="0" smtClean="0">
                <a:solidFill>
                  <a:schemeClr val="bg1">
                    <a:lumMod val="50000"/>
                  </a:schemeClr>
                </a:solidFill>
                <a:latin typeface="Arial" panose="020B0604020202020204" pitchFamily="34" charset="0"/>
                <a:cs typeface="Arial" panose="020B0604020202020204" pitchFamily="34" charset="0"/>
              </a:rPr>
              <a:t>Fuente: Cuenta  actual de la </a:t>
            </a:r>
            <a:r>
              <a:rPr lang="es-ES" sz="1200" dirty="0" err="1" smtClean="0">
                <a:solidFill>
                  <a:schemeClr val="bg1">
                    <a:lumMod val="50000"/>
                  </a:schemeClr>
                </a:solidFill>
                <a:latin typeface="Arial" panose="020B0604020202020204" pitchFamily="34" charset="0"/>
                <a:cs typeface="Arial" panose="020B0604020202020204" pitchFamily="34" charset="0"/>
              </a:rPr>
              <a:t>CHJ</a:t>
            </a:r>
            <a:r>
              <a:rPr lang="es-ES" sz="1200" dirty="0" smtClean="0">
                <a:solidFill>
                  <a:schemeClr val="bg1">
                    <a:lumMod val="50000"/>
                  </a:schemeClr>
                </a:solidFill>
                <a:latin typeface="Arial" panose="020B0604020202020204" pitchFamily="34" charset="0"/>
                <a:cs typeface="Arial" panose="020B0604020202020204" pitchFamily="34" charset="0"/>
              </a:rPr>
              <a:t> en Facebook</a:t>
            </a:r>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PROPUESTA DE POSICIONAMIENTO</a:t>
            </a:r>
            <a:endParaRPr lang="es-EC" b="1" dirty="0">
              <a:solidFill>
                <a:schemeClr val="accent1">
                  <a:lumMod val="75000"/>
                </a:schemeClr>
              </a:solidFill>
            </a:endParaRPr>
          </a:p>
        </p:txBody>
      </p:sp>
      <p:sp>
        <p:nvSpPr>
          <p:cNvPr id="9" name="8 Rectángulo"/>
          <p:cNvSpPr/>
          <p:nvPr/>
        </p:nvSpPr>
        <p:spPr>
          <a:xfrm>
            <a:off x="323529" y="3718773"/>
            <a:ext cx="2232247" cy="646331"/>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Programa de acción 2015</a:t>
            </a:r>
          </a:p>
        </p:txBody>
      </p:sp>
      <p:cxnSp>
        <p:nvCxnSpPr>
          <p:cNvPr id="10" name="9 Conector recto"/>
          <p:cNvCxnSpPr/>
          <p:nvPr/>
        </p:nvCxnSpPr>
        <p:spPr>
          <a:xfrm>
            <a:off x="2051720" y="1916832"/>
            <a:ext cx="0" cy="4392488"/>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916832"/>
            <a:ext cx="6558810" cy="4392488"/>
          </a:xfrm>
          <a:prstGeom prst="rect">
            <a:avLst/>
          </a:prstGeom>
          <a:noFill/>
          <a:ln>
            <a:noFill/>
          </a:ln>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949280"/>
            <a:ext cx="9144000" cy="9087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573592" y="2924944"/>
            <a:ext cx="5662704" cy="584775"/>
          </a:xfrm>
          <a:prstGeom prst="rect">
            <a:avLst/>
          </a:prstGeom>
        </p:spPr>
        <p:txBody>
          <a:bodyPr wrap="none">
            <a:spAutoFit/>
          </a:bodyPr>
          <a:lstStyle/>
          <a:p>
            <a:pPr lvl="0"/>
            <a:r>
              <a:rPr lang="es-ES" sz="3200" b="1" dirty="0" smtClean="0">
                <a:solidFill>
                  <a:schemeClr val="bg1">
                    <a:lumMod val="50000"/>
                  </a:schemeClr>
                </a:solidFill>
                <a:latin typeface="Arial" pitchFamily="34" charset="0"/>
                <a:cs typeface="Arial" pitchFamily="34" charset="0"/>
              </a:rPr>
              <a:t>6. Viabilidad de la estrategia</a:t>
            </a:r>
            <a:endParaRPr lang="es-ES" sz="3200" b="1" dirty="0"/>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VIABILIDAD DE LA ESTRATEGIA</a:t>
            </a:r>
            <a:endParaRPr lang="es-EC" b="1" dirty="0">
              <a:solidFill>
                <a:schemeClr val="accent1">
                  <a:lumMod val="75000"/>
                </a:schemeClr>
              </a:solidFill>
            </a:endParaRPr>
          </a:p>
        </p:txBody>
      </p:sp>
      <p:sp>
        <p:nvSpPr>
          <p:cNvPr id="9" name="8 Rectángulo"/>
          <p:cNvSpPr/>
          <p:nvPr/>
        </p:nvSpPr>
        <p:spPr>
          <a:xfrm>
            <a:off x="323529" y="3861048"/>
            <a:ext cx="2232247" cy="369332"/>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Viabilidad</a:t>
            </a:r>
          </a:p>
        </p:txBody>
      </p:sp>
      <p:cxnSp>
        <p:nvCxnSpPr>
          <p:cNvPr id="10" name="9 Conector recto"/>
          <p:cNvCxnSpPr/>
          <p:nvPr/>
        </p:nvCxnSpPr>
        <p:spPr>
          <a:xfrm>
            <a:off x="2051720" y="1916832"/>
            <a:ext cx="0" cy="4392488"/>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7 Imagen"/>
          <p:cNvPicPr/>
          <p:nvPr/>
        </p:nvPicPr>
        <p:blipFill>
          <a:blip r:embed="rId2" cstate="print"/>
          <a:srcRect/>
          <a:stretch>
            <a:fillRect/>
          </a:stretch>
        </p:blipFill>
        <p:spPr bwMode="auto">
          <a:xfrm>
            <a:off x="2281237" y="2178016"/>
            <a:ext cx="6192882" cy="3771264"/>
          </a:xfrm>
          <a:prstGeom prst="rect">
            <a:avLst/>
          </a:prstGeom>
          <a:noFill/>
          <a:ln w="9525">
            <a:noFill/>
            <a:miter lim="800000"/>
            <a:headEnd/>
            <a:tailEnd/>
          </a:ln>
        </p:spPr>
      </p:pic>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949280"/>
            <a:ext cx="9144000" cy="9087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187624" y="3068960"/>
            <a:ext cx="6944530" cy="584775"/>
          </a:xfrm>
          <a:prstGeom prst="rect">
            <a:avLst/>
          </a:prstGeom>
        </p:spPr>
        <p:txBody>
          <a:bodyPr wrap="none">
            <a:spAutoFit/>
          </a:bodyPr>
          <a:lstStyle/>
          <a:p>
            <a:pPr lvl="0"/>
            <a:r>
              <a:rPr lang="es-ES" sz="3200" b="1" dirty="0" smtClean="0">
                <a:solidFill>
                  <a:schemeClr val="bg1">
                    <a:lumMod val="50000"/>
                  </a:schemeClr>
                </a:solidFill>
                <a:latin typeface="Arial" pitchFamily="34" charset="0"/>
                <a:cs typeface="Arial" pitchFamily="34" charset="0"/>
              </a:rPr>
              <a:t>Conclusiones y Recomendaciones</a:t>
            </a:r>
            <a:endParaRPr lang="es-ES" sz="3200" b="1" dirty="0"/>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CONCLUSIONES Y RECOMENDACIONES</a:t>
            </a:r>
            <a:endParaRPr lang="es-EC" b="1" dirty="0">
              <a:solidFill>
                <a:schemeClr val="accent1">
                  <a:lumMod val="75000"/>
                </a:schemeClr>
              </a:solidFill>
            </a:endParaRPr>
          </a:p>
        </p:txBody>
      </p:sp>
      <p:cxnSp>
        <p:nvCxnSpPr>
          <p:cNvPr id="15" name="14 Conector recto"/>
          <p:cNvCxnSpPr/>
          <p:nvPr/>
        </p:nvCxnSpPr>
        <p:spPr>
          <a:xfrm>
            <a:off x="4499992" y="1772816"/>
            <a:ext cx="0" cy="468052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395536" y="2638946"/>
            <a:ext cx="388843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1" fontAlgn="base" latinLnBrk="0" hangingPunct="1">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El programa de acogimiento institucional Casa Hogar de Jesús carece de posicionamiento y financiamiento por causas relacionadas con la infraestructura, el producto, la promoción, los métodos, el personal y el presupuesto, lo que ha generado entre otras consecuencias, el incumplimiento de la totalidad de la norma técnica de protección especial emitida por el MIES.</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El servicio de acogimiento institucional ha aplicado hasta la actualidad, la estrategia defensiva de recorte de gastos, es decir, trabaja con recursos limitados, enfrentándose a la presión de la norma técnica.</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El público meta tiene alta predisposición para patrocinar a la institución, aunque su conocimiento sobre la misma es bajo. Está compuesto por dos segmentos: instituciones y personas que se ubican en Santo Domingo, son usuarios frecuentes de internet, y uno de los factores que más les motiva es la responsabilidad social.</a:t>
            </a:r>
          </a:p>
        </p:txBody>
      </p:sp>
      <p:sp>
        <p:nvSpPr>
          <p:cNvPr id="1026" name="Rectangle 2"/>
          <p:cNvSpPr>
            <a:spLocks noChangeArrowheads="1"/>
          </p:cNvSpPr>
          <p:nvPr/>
        </p:nvSpPr>
        <p:spPr bwMode="auto">
          <a:xfrm>
            <a:off x="4716017" y="2674655"/>
            <a:ext cx="3960439"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1" fontAlgn="base" latinLnBrk="0" hangingPunct="1">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Trabajar en estrategias que contemplen los distintos aspectos en los cuales la CHJ tiene mayores debilidades respecto a los componentes de calidad que exige el MIES, promoviendo la participación de distintos grupos de interés.</a:t>
            </a:r>
          </a:p>
          <a:p>
            <a:pPr marL="0" marR="0" lvl="0" indent="0" algn="just" defTabSz="914400" rtl="0" eaLnBrk="1" fontAlgn="base" latinLnBrk="0" hangingPunct="1">
              <a:lnSpc>
                <a:spcPct val="100000"/>
              </a:lnSpc>
              <a:spcBef>
                <a:spcPct val="0"/>
              </a:spcBef>
              <a:spcAft>
                <a:spcPct val="0"/>
              </a:spcAft>
              <a:buClrTx/>
              <a:buSzTx/>
              <a:buFontTx/>
              <a:buChar char="•"/>
              <a:tabLst/>
            </a:pPr>
            <a:endParaRPr lang="es-ES" sz="1000" dirty="0">
              <a:solidFill>
                <a:schemeClr val="bg1">
                  <a:lumMod val="50000"/>
                </a:schemeClr>
              </a:solidFill>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Adoptar una filosofía de marketing en la institución y buscar estrategias alternativas que no requieran mayores inversiones, como la articulación de una red de apoyo institucional.</a:t>
            </a:r>
          </a:p>
          <a:p>
            <a:pPr marL="0" marR="0" lvl="0" indent="0" algn="just" defTabSz="914400" rtl="0" eaLnBrk="0" fontAlgn="base" latinLnBrk="0" hangingPunct="0">
              <a:lnSpc>
                <a:spcPct val="100000"/>
              </a:lnSpc>
              <a:spcBef>
                <a:spcPct val="0"/>
              </a:spcBef>
              <a:spcAft>
                <a:spcPct val="0"/>
              </a:spcAft>
              <a:buClrTx/>
              <a:buSzTx/>
              <a:buFontTx/>
              <a:buChar char="•"/>
              <a:tabLst/>
            </a:pPr>
            <a:endParaRPr lang="es-ES" sz="1000" dirty="0">
              <a:solidFill>
                <a:schemeClr val="bg1">
                  <a:lumMod val="50000"/>
                </a:schemeClr>
              </a:solidFill>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Una vez que se logre persuadir al público meta, será conveniente hacer esfuerzos de fidelización y llegar a nuevos segmentos, promoviendo la responsabilidad social sobre la protección de derechos de niños y adolescentes.</a:t>
            </a:r>
            <a:endParaRPr kumimoji="0" lang="es-ES" sz="1000" b="0" i="0" u="none" strike="noStrike" cap="none" normalizeH="0" baseline="0" dirty="0" smtClean="0">
              <a:ln>
                <a:noFill/>
              </a:ln>
              <a:solidFill>
                <a:schemeClr val="bg1">
                  <a:lumMod val="50000"/>
                </a:schemeClr>
              </a:solidFill>
              <a:effectLst/>
              <a:latin typeface="Arial" pitchFamily="34" charset="0"/>
            </a:endParaRPr>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CONCLUSIONES Y RECOMENDACIONES</a:t>
            </a:r>
            <a:endParaRPr lang="es-EC" b="1" dirty="0">
              <a:solidFill>
                <a:schemeClr val="accent1">
                  <a:lumMod val="75000"/>
                </a:schemeClr>
              </a:solidFill>
            </a:endParaRPr>
          </a:p>
        </p:txBody>
      </p:sp>
      <p:cxnSp>
        <p:nvCxnSpPr>
          <p:cNvPr id="15" name="14 Conector recto"/>
          <p:cNvCxnSpPr/>
          <p:nvPr/>
        </p:nvCxnSpPr>
        <p:spPr>
          <a:xfrm>
            <a:off x="4499992" y="1772816"/>
            <a:ext cx="0" cy="468052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395536" y="2485058"/>
            <a:ext cx="388843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El direccionamiento estratégico se plantea para tres años y propone que la Casa Hogar de Jesús logre posicionarse como la institución que trabaja con amor en la reinserción familiar y social de niños y adolescentes íntegros.</a:t>
            </a: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La propuesta de valor se basa en las herramientas de marketing social con enfoque en la promoción, para obtener donaciones en el año 2015.</a:t>
            </a: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La implementación de la estrategia de posicionamiento para el primer año es viable, ya que se espera obtener ingresos superiores a los egresos. </a:t>
            </a: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El proyecto contribuye al cumplimiento de la política </a:t>
            </a:r>
            <a:r>
              <a:rPr kumimoji="0" lang="es-ES" sz="1000" b="0" i="0" u="none" strike="noStrike" cap="none" normalizeH="0" baseline="0" dirty="0" err="1" smtClean="0">
                <a:ln>
                  <a:noFill/>
                </a:ln>
                <a:solidFill>
                  <a:schemeClr val="bg1">
                    <a:lumMod val="50000"/>
                  </a:schemeClr>
                </a:solidFill>
                <a:effectLst/>
                <a:latin typeface="Arial" pitchFamily="34" charset="0"/>
                <a:ea typeface="Calibri" pitchFamily="34" charset="0"/>
                <a:cs typeface="Times New Roman" pitchFamily="18" charset="0"/>
              </a:rPr>
              <a:t>6.9e</a:t>
            </a: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 del Plan Nacional del Buen Vivir 2013 – 2017. </a:t>
            </a:r>
            <a:r>
              <a:rPr kumimoji="0" lang="es-ES" sz="1000" b="0" i="0" u="none" strike="noStrike" cap="none" normalizeH="0" baseline="0" dirty="0" err="1" smtClean="0">
                <a:ln>
                  <a:noFill/>
                </a:ln>
                <a:solidFill>
                  <a:schemeClr val="bg1">
                    <a:lumMod val="50000"/>
                  </a:schemeClr>
                </a:solidFill>
                <a:effectLst/>
                <a:latin typeface="Arial" pitchFamily="34" charset="0"/>
                <a:ea typeface="Calibri" pitchFamily="34" charset="0"/>
                <a:cs typeface="Times New Roman" pitchFamily="18" charset="0"/>
              </a:rPr>
              <a:t>SENPLADES</a:t>
            </a: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 (2013) señala: “Mejorar la prevención, la atención y la restitución de derechos a niñas, niños y adolescentes víctimas de abuso y violencia intrafamiliar y en el sistema educativo" (p. 212).</a:t>
            </a:r>
            <a:r>
              <a:rPr kumimoji="0" lang="es-ES" sz="1000" b="0" i="0" u="none" strike="noStrike" cap="none" normalizeH="0" baseline="0" dirty="0" smtClean="0">
                <a:ln>
                  <a:noFill/>
                </a:ln>
                <a:solidFill>
                  <a:schemeClr val="bg1">
                    <a:lumMod val="50000"/>
                  </a:schemeClr>
                </a:solidFill>
                <a:effectLst/>
                <a:latin typeface="Arial" pitchFamily="34" charset="0"/>
              </a:rPr>
              <a:t> </a:t>
            </a:r>
          </a:p>
        </p:txBody>
      </p:sp>
      <p:sp>
        <p:nvSpPr>
          <p:cNvPr id="1026" name="Rectangle 2"/>
          <p:cNvSpPr>
            <a:spLocks noChangeArrowheads="1"/>
          </p:cNvSpPr>
          <p:nvPr/>
        </p:nvSpPr>
        <p:spPr bwMode="auto">
          <a:xfrm>
            <a:off x="4716017" y="2501022"/>
            <a:ext cx="3960439"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Continuar con las propuestas de programas de acciones para los próximos dos años en función de los resultados que se obtengan en el transcurso del primero, esto con el propósito de alcanzar los objetivos institucionales y la visión.</a:t>
            </a: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Adecuar en el caso de ser necesario, las herramientas del marketing social enfocadas a la promoción, en función de estudios de mercados periódicos, ya que es indispensable para alcanzar el posicionamiento deseado.</a:t>
            </a: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Enfocarse en una persuasión selectiva, para conquistar gradualmente al público meta en relación a la capacidad logística que vaya adquiriendo la Casa Hogar de Jesús.</a:t>
            </a: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endPar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a:buChar char="•"/>
              <a:tabLst/>
            </a:pP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Investigar y realizar propuestas de marketing social orientadas a la prevención de vulneración de derechos de niños y adolescentes, tanto a nivel familiar como educativo para aportar al cumplimiento de la política </a:t>
            </a:r>
            <a:r>
              <a:rPr kumimoji="0" lang="es-ES" sz="1000" b="0" i="0" u="none" strike="noStrike" cap="none" normalizeH="0" baseline="0" dirty="0" err="1" smtClean="0">
                <a:ln>
                  <a:noFill/>
                </a:ln>
                <a:solidFill>
                  <a:schemeClr val="bg1">
                    <a:lumMod val="50000"/>
                  </a:schemeClr>
                </a:solidFill>
                <a:effectLst/>
                <a:latin typeface="Arial" pitchFamily="34" charset="0"/>
                <a:ea typeface="Calibri" pitchFamily="34" charset="0"/>
                <a:cs typeface="Times New Roman" pitchFamily="18" charset="0"/>
              </a:rPr>
              <a:t>6.9e</a:t>
            </a:r>
            <a:r>
              <a:rPr kumimoji="0" lang="es-ES" sz="10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 del Plan Nacional del Buen Vivir 2013 – 2017.</a:t>
            </a:r>
            <a:r>
              <a:rPr kumimoji="0" lang="es-ES" sz="1000" b="0" i="0" u="none" strike="noStrike" cap="none" normalizeH="0" baseline="0" dirty="0" smtClean="0">
                <a:ln>
                  <a:noFill/>
                </a:ln>
                <a:solidFill>
                  <a:schemeClr val="bg1">
                    <a:lumMod val="50000"/>
                  </a:schemeClr>
                </a:solidFill>
                <a:effectLst/>
                <a:latin typeface="Arial" pitchFamily="34" charset="0"/>
              </a:rPr>
              <a:t> </a:t>
            </a:r>
          </a:p>
        </p:txBody>
      </p:sp>
    </p:spTree>
    <p:extLst>
      <p:ext uri="{BB962C8B-B14F-4D97-AF65-F5344CB8AC3E}">
        <p14:creationId xmlns:p14="http://schemas.microsoft.com/office/powerpoint/2010/main" val="42793803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6 Rectángulo"/>
          <p:cNvSpPr/>
          <p:nvPr/>
        </p:nvSpPr>
        <p:spPr>
          <a:xfrm>
            <a:off x="3779912" y="3429000"/>
            <a:ext cx="1690487" cy="584776"/>
          </a:xfrm>
          <a:prstGeom prst="rect">
            <a:avLst/>
          </a:prstGeom>
        </p:spPr>
        <p:txBody>
          <a:bodyPr wrap="none">
            <a:spAutoFit/>
          </a:bodyPr>
          <a:lstStyle/>
          <a:p>
            <a:pPr lvl="0"/>
            <a:r>
              <a:rPr lang="es-ES" sz="3200" b="1" dirty="0" smtClean="0">
                <a:solidFill>
                  <a:schemeClr val="bg1">
                    <a:lumMod val="50000"/>
                  </a:schemeClr>
                </a:solidFill>
                <a:latin typeface="Arial" pitchFamily="34" charset="0"/>
                <a:cs typeface="Arial" pitchFamily="34" charset="0"/>
              </a:rPr>
              <a:t>Gracias</a:t>
            </a:r>
            <a:endParaRPr lang="es-ES" sz="3200" b="1" dirty="0"/>
          </a:p>
        </p:txBody>
      </p:sp>
    </p:spTree>
    <p:extLst>
      <p:ext uri="{BB962C8B-B14F-4D97-AF65-F5344CB8AC3E}">
        <p14:creationId xmlns:p14="http://schemas.microsoft.com/office/powerpoint/2010/main" val="1687490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79512" y="3707740"/>
            <a:ext cx="1368151" cy="646331"/>
          </a:xfrm>
          <a:prstGeom prst="rect">
            <a:avLst/>
          </a:prstGeom>
        </p:spPr>
        <p:txBody>
          <a:bodyPr wrap="square">
            <a:spAutoFit/>
          </a:bodyPr>
          <a:lstStyle/>
          <a:p>
            <a:r>
              <a:rPr lang="es-ES" b="1" dirty="0" smtClean="0">
                <a:solidFill>
                  <a:schemeClr val="accent1">
                    <a:lumMod val="75000"/>
                  </a:schemeClr>
                </a:solidFill>
                <a:latin typeface="Arial" panose="020B0604020202020204" pitchFamily="34" charset="0"/>
                <a:cs typeface="Arial" panose="020B0604020202020204" pitchFamily="34" charset="0"/>
              </a:rPr>
              <a:t>Problema/necesidad</a:t>
            </a:r>
            <a:endParaRPr lang="es-EC" b="1" dirty="0">
              <a:solidFill>
                <a:schemeClr val="accent1">
                  <a:lumMod val="75000"/>
                </a:schemeClr>
              </a:solidFill>
            </a:endParaRPr>
          </a:p>
        </p:txBody>
      </p:sp>
      <p:pic>
        <p:nvPicPr>
          <p:cNvPr id="9" name="8 Imagen"/>
          <p:cNvPicPr/>
          <p:nvPr/>
        </p:nvPicPr>
        <p:blipFill>
          <a:blip r:embed="rId2" cstate="print"/>
          <a:srcRect l="2447" t="22107" r="6616" b="8471"/>
          <a:stretch>
            <a:fillRect/>
          </a:stretch>
        </p:blipFill>
        <p:spPr bwMode="auto">
          <a:xfrm>
            <a:off x="2334322" y="2132856"/>
            <a:ext cx="5982094" cy="3656390"/>
          </a:xfrm>
          <a:prstGeom prst="rect">
            <a:avLst/>
          </a:prstGeom>
          <a:noFill/>
          <a:ln w="9525">
            <a:noFill/>
            <a:miter lim="800000"/>
            <a:headEnd/>
            <a:tailEnd/>
          </a:ln>
        </p:spPr>
      </p:pic>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GENERALIDADES</a:t>
            </a:r>
            <a:endParaRPr lang="es-EC" b="1" dirty="0">
              <a:solidFill>
                <a:schemeClr val="accent1">
                  <a:lumMod val="75000"/>
                </a:schemeClr>
              </a:solidFill>
            </a:endParaRPr>
          </a:p>
        </p:txBody>
      </p:sp>
      <p:cxnSp>
        <p:nvCxnSpPr>
          <p:cNvPr id="10" name="9 Conector recto"/>
          <p:cNvCxnSpPr/>
          <p:nvPr/>
        </p:nvCxnSpPr>
        <p:spPr>
          <a:xfrm>
            <a:off x="1835696" y="1916832"/>
            <a:ext cx="0" cy="410445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GENERALIDADES</a:t>
            </a:r>
            <a:endParaRPr lang="es-EC" b="1" dirty="0">
              <a:solidFill>
                <a:schemeClr val="accent1">
                  <a:lumMod val="75000"/>
                </a:schemeClr>
              </a:solidFill>
            </a:endParaRPr>
          </a:p>
        </p:txBody>
      </p:sp>
      <p:sp>
        <p:nvSpPr>
          <p:cNvPr id="8" name="7 Rectángulo"/>
          <p:cNvSpPr/>
          <p:nvPr/>
        </p:nvSpPr>
        <p:spPr>
          <a:xfrm>
            <a:off x="179512" y="3573016"/>
            <a:ext cx="1656183" cy="646331"/>
          </a:xfrm>
          <a:prstGeom prst="rect">
            <a:avLst/>
          </a:prstGeom>
        </p:spPr>
        <p:txBody>
          <a:bodyPr wrap="square">
            <a:spAutoFit/>
          </a:bodyPr>
          <a:lstStyle/>
          <a:p>
            <a:r>
              <a:rPr lang="es-ES" b="1" dirty="0" smtClean="0">
                <a:solidFill>
                  <a:schemeClr val="accent1">
                    <a:lumMod val="75000"/>
                  </a:schemeClr>
                </a:solidFill>
                <a:latin typeface="Arial" panose="020B0604020202020204" pitchFamily="34" charset="0"/>
                <a:cs typeface="Arial" panose="020B0604020202020204" pitchFamily="34" charset="0"/>
              </a:rPr>
              <a:t>Preguntas de</a:t>
            </a:r>
          </a:p>
          <a:p>
            <a:r>
              <a:rPr lang="es-ES" b="1" dirty="0" smtClean="0">
                <a:solidFill>
                  <a:schemeClr val="accent1">
                    <a:lumMod val="75000"/>
                  </a:schemeClr>
                </a:solidFill>
                <a:latin typeface="Arial" panose="020B0604020202020204" pitchFamily="34" charset="0"/>
                <a:cs typeface="Arial" panose="020B0604020202020204" pitchFamily="34" charset="0"/>
              </a:rPr>
              <a:t>investigación</a:t>
            </a:r>
            <a:endParaRPr lang="es-EC" b="1" dirty="0">
              <a:solidFill>
                <a:schemeClr val="accent1">
                  <a:lumMod val="75000"/>
                </a:schemeClr>
              </a:solidFill>
            </a:endParaRPr>
          </a:p>
        </p:txBody>
      </p:sp>
      <p:sp>
        <p:nvSpPr>
          <p:cNvPr id="11" name="10 Rectángulo"/>
          <p:cNvSpPr/>
          <p:nvPr/>
        </p:nvSpPr>
        <p:spPr>
          <a:xfrm>
            <a:off x="2195736" y="3247816"/>
            <a:ext cx="5040560" cy="1477328"/>
          </a:xfrm>
          <a:prstGeom prst="rect">
            <a:avLst/>
          </a:prstGeom>
        </p:spPr>
        <p:txBody>
          <a:bodyPr wrap="square">
            <a:spAutoFit/>
          </a:bodyPr>
          <a:lstStyle/>
          <a:p>
            <a:pPr marL="228600" lvl="0" indent="-228600">
              <a:lnSpc>
                <a:spcPct val="150000"/>
              </a:lnSpc>
              <a:buFont typeface="+mj-lt"/>
              <a:buAutoNum type="arabicPeriod"/>
            </a:pPr>
            <a:r>
              <a:rPr lang="es-ES" sz="1200" dirty="0" smtClean="0">
                <a:solidFill>
                  <a:schemeClr val="bg1">
                    <a:lumMod val="50000"/>
                  </a:schemeClr>
                </a:solidFill>
                <a:latin typeface="Arial" pitchFamily="34" charset="0"/>
                <a:cs typeface="Arial" pitchFamily="34" charset="0"/>
              </a:rPr>
              <a:t>¿Qué predisposición tiene el público meta para patrocinar el servicio de acogimiento institucional Casa Hogar de Jesús?</a:t>
            </a:r>
          </a:p>
          <a:p>
            <a:pPr marL="228600" lvl="0" indent="-228600">
              <a:lnSpc>
                <a:spcPct val="150000"/>
              </a:lnSpc>
              <a:buFont typeface="+mj-lt"/>
              <a:buAutoNum type="arabicPeriod"/>
            </a:pPr>
            <a:r>
              <a:rPr lang="es-ES" sz="1200" dirty="0" smtClean="0">
                <a:solidFill>
                  <a:schemeClr val="bg1">
                    <a:lumMod val="50000"/>
                  </a:schemeClr>
                </a:solidFill>
                <a:latin typeface="Arial" pitchFamily="34" charset="0"/>
                <a:cs typeface="Arial" pitchFamily="34" charset="0"/>
              </a:rPr>
              <a:t>¿Es viable la estrategia de posicionamiento como la base para la </a:t>
            </a:r>
            <a:r>
              <a:rPr lang="es-ES" sz="1200" dirty="0" err="1" smtClean="0">
                <a:solidFill>
                  <a:schemeClr val="bg1">
                    <a:lumMod val="50000"/>
                  </a:schemeClr>
                </a:solidFill>
                <a:latin typeface="Arial" pitchFamily="34" charset="0"/>
                <a:cs typeface="Arial" pitchFamily="34" charset="0"/>
              </a:rPr>
              <a:t>autosustentación</a:t>
            </a:r>
            <a:r>
              <a:rPr lang="es-ES" sz="1200" dirty="0" smtClean="0">
                <a:solidFill>
                  <a:schemeClr val="bg1">
                    <a:lumMod val="50000"/>
                  </a:schemeClr>
                </a:solidFill>
                <a:latin typeface="Arial" pitchFamily="34" charset="0"/>
                <a:cs typeface="Arial" pitchFamily="34" charset="0"/>
              </a:rPr>
              <a:t> financiera del programa de acogimiento institucional Casa Hogar de Jesús?</a:t>
            </a:r>
            <a:endParaRPr lang="es-ES" sz="1200" dirty="0">
              <a:solidFill>
                <a:schemeClr val="bg1">
                  <a:lumMod val="50000"/>
                </a:schemeClr>
              </a:solidFill>
              <a:latin typeface="Arial" pitchFamily="34" charset="0"/>
              <a:cs typeface="Arial" pitchFamily="34" charset="0"/>
            </a:endParaRPr>
          </a:p>
        </p:txBody>
      </p:sp>
      <p:cxnSp>
        <p:nvCxnSpPr>
          <p:cNvPr id="9" name="8 Conector recto"/>
          <p:cNvCxnSpPr/>
          <p:nvPr/>
        </p:nvCxnSpPr>
        <p:spPr>
          <a:xfrm>
            <a:off x="1835696" y="1916832"/>
            <a:ext cx="0" cy="410445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GENERALIDADES</a:t>
            </a:r>
            <a:endParaRPr lang="es-EC" b="1" dirty="0">
              <a:solidFill>
                <a:schemeClr val="accent1">
                  <a:lumMod val="75000"/>
                </a:schemeClr>
              </a:solidFill>
            </a:endParaRPr>
          </a:p>
        </p:txBody>
      </p:sp>
      <p:sp>
        <p:nvSpPr>
          <p:cNvPr id="8" name="7 Rectángulo"/>
          <p:cNvSpPr/>
          <p:nvPr/>
        </p:nvSpPr>
        <p:spPr>
          <a:xfrm>
            <a:off x="179512" y="3707740"/>
            <a:ext cx="2232247" cy="369332"/>
          </a:xfrm>
          <a:prstGeom prst="rect">
            <a:avLst/>
          </a:prstGeom>
        </p:spPr>
        <p:txBody>
          <a:bodyPr wrap="square">
            <a:spAutoFit/>
          </a:bodyPr>
          <a:lstStyle/>
          <a:p>
            <a:r>
              <a:rPr lang="es-ES" b="1" dirty="0" smtClean="0">
                <a:solidFill>
                  <a:schemeClr val="accent1">
                    <a:lumMod val="75000"/>
                  </a:schemeClr>
                </a:solidFill>
                <a:latin typeface="Arial" panose="020B0604020202020204" pitchFamily="34" charset="0"/>
                <a:cs typeface="Arial" panose="020B0604020202020204" pitchFamily="34" charset="0"/>
              </a:rPr>
              <a:t>Justificación</a:t>
            </a:r>
          </a:p>
        </p:txBody>
      </p:sp>
      <p:sp>
        <p:nvSpPr>
          <p:cNvPr id="11" name="10 Rectángulo"/>
          <p:cNvSpPr/>
          <p:nvPr/>
        </p:nvSpPr>
        <p:spPr>
          <a:xfrm>
            <a:off x="2195736" y="3501008"/>
            <a:ext cx="5328592" cy="830997"/>
          </a:xfrm>
          <a:prstGeom prst="rect">
            <a:avLst/>
          </a:prstGeom>
        </p:spPr>
        <p:txBody>
          <a:bodyPr wrap="square">
            <a:spAutoFit/>
          </a:bodyPr>
          <a:lstStyle/>
          <a:p>
            <a:pPr marL="228600" lvl="0" indent="-228600"/>
            <a:r>
              <a:rPr lang="es-ES" sz="1200" dirty="0" smtClean="0">
                <a:solidFill>
                  <a:schemeClr val="bg1">
                    <a:lumMod val="50000"/>
                  </a:schemeClr>
                </a:solidFill>
                <a:latin typeface="Arial" pitchFamily="34" charset="0"/>
                <a:cs typeface="Arial" pitchFamily="34" charset="0"/>
              </a:rPr>
              <a:t>Política </a:t>
            </a:r>
            <a:r>
              <a:rPr lang="es-ES" sz="1200" dirty="0" err="1" smtClean="0">
                <a:solidFill>
                  <a:schemeClr val="bg1">
                    <a:lumMod val="50000"/>
                  </a:schemeClr>
                </a:solidFill>
                <a:latin typeface="Arial" pitchFamily="34" charset="0"/>
                <a:cs typeface="Arial" pitchFamily="34" charset="0"/>
              </a:rPr>
              <a:t>6.9e</a:t>
            </a:r>
            <a:r>
              <a:rPr lang="es-ES" sz="1200" dirty="0" smtClean="0">
                <a:solidFill>
                  <a:schemeClr val="bg1">
                    <a:lumMod val="50000"/>
                  </a:schemeClr>
                </a:solidFill>
                <a:latin typeface="Arial" pitchFamily="34" charset="0"/>
                <a:cs typeface="Arial" pitchFamily="34" charset="0"/>
              </a:rPr>
              <a:t> del Plan Nacional del Buen Vivir 2013 – 2017. </a:t>
            </a:r>
            <a:r>
              <a:rPr lang="es-ES" sz="1200" dirty="0" err="1" smtClean="0">
                <a:solidFill>
                  <a:schemeClr val="bg1">
                    <a:lumMod val="50000"/>
                  </a:schemeClr>
                </a:solidFill>
                <a:latin typeface="Arial" pitchFamily="34" charset="0"/>
                <a:cs typeface="Arial" pitchFamily="34" charset="0"/>
              </a:rPr>
              <a:t>SENPLADES</a:t>
            </a:r>
            <a:r>
              <a:rPr lang="es-ES" sz="1200" dirty="0" smtClean="0">
                <a:solidFill>
                  <a:schemeClr val="bg1">
                    <a:lumMod val="50000"/>
                  </a:schemeClr>
                </a:solidFill>
                <a:latin typeface="Arial" pitchFamily="34" charset="0"/>
                <a:cs typeface="Arial" pitchFamily="34" charset="0"/>
              </a:rPr>
              <a:t> (2013) señala: “Mejorar la prevención, la atención y la restitución de derechos a niñas, niños y adolescentes víctimas de abuso y violencia intrafamiliar y en el sistema educativo" (p. 212).</a:t>
            </a:r>
          </a:p>
        </p:txBody>
      </p:sp>
      <p:cxnSp>
        <p:nvCxnSpPr>
          <p:cNvPr id="9" name="8 Conector recto"/>
          <p:cNvCxnSpPr/>
          <p:nvPr/>
        </p:nvCxnSpPr>
        <p:spPr>
          <a:xfrm>
            <a:off x="1835696" y="3284984"/>
            <a:ext cx="0" cy="129614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GENERALIDADES</a:t>
            </a:r>
            <a:endParaRPr lang="es-EC" b="1" dirty="0">
              <a:solidFill>
                <a:schemeClr val="accent1">
                  <a:lumMod val="75000"/>
                </a:schemeClr>
              </a:solidFill>
            </a:endParaRPr>
          </a:p>
        </p:txBody>
      </p:sp>
      <p:sp>
        <p:nvSpPr>
          <p:cNvPr id="8" name="7 Rectángulo"/>
          <p:cNvSpPr/>
          <p:nvPr/>
        </p:nvSpPr>
        <p:spPr>
          <a:xfrm>
            <a:off x="179512" y="3707740"/>
            <a:ext cx="2232247" cy="369332"/>
          </a:xfrm>
          <a:prstGeom prst="rect">
            <a:avLst/>
          </a:prstGeom>
        </p:spPr>
        <p:txBody>
          <a:bodyPr wrap="square">
            <a:spAutoFit/>
          </a:bodyPr>
          <a:lstStyle/>
          <a:p>
            <a:r>
              <a:rPr lang="es-ES" b="1" dirty="0" smtClean="0">
                <a:solidFill>
                  <a:schemeClr val="accent1">
                    <a:lumMod val="75000"/>
                  </a:schemeClr>
                </a:solidFill>
                <a:latin typeface="Arial" panose="020B0604020202020204" pitchFamily="34" charset="0"/>
                <a:cs typeface="Arial" panose="020B0604020202020204" pitchFamily="34" charset="0"/>
              </a:rPr>
              <a:t>Objetivos</a:t>
            </a:r>
          </a:p>
        </p:txBody>
      </p:sp>
      <p:sp>
        <p:nvSpPr>
          <p:cNvPr id="11" name="10 Rectángulo"/>
          <p:cNvSpPr/>
          <p:nvPr/>
        </p:nvSpPr>
        <p:spPr>
          <a:xfrm>
            <a:off x="2195736" y="2780928"/>
            <a:ext cx="5328592" cy="2677656"/>
          </a:xfrm>
          <a:prstGeom prst="rect">
            <a:avLst/>
          </a:prstGeom>
        </p:spPr>
        <p:txBody>
          <a:bodyPr wrap="square">
            <a:spAutoFit/>
          </a:bodyPr>
          <a:lstStyle/>
          <a:p>
            <a:pPr marL="228600" lvl="0" indent="-228600"/>
            <a:r>
              <a:rPr lang="es-ES" sz="1200" b="1" dirty="0" smtClean="0">
                <a:solidFill>
                  <a:schemeClr val="bg1">
                    <a:lumMod val="50000"/>
                  </a:schemeClr>
                </a:solidFill>
                <a:latin typeface="Arial" pitchFamily="34" charset="0"/>
                <a:cs typeface="Arial" pitchFamily="34" charset="0"/>
              </a:rPr>
              <a:t>General</a:t>
            </a:r>
          </a:p>
          <a:p>
            <a:pPr marL="228600" lvl="0" indent="-228600"/>
            <a:r>
              <a:rPr lang="es-ES" sz="1200" dirty="0" smtClean="0">
                <a:solidFill>
                  <a:schemeClr val="bg1">
                    <a:lumMod val="50000"/>
                  </a:schemeClr>
                </a:solidFill>
                <a:latin typeface="Arial" pitchFamily="34" charset="0"/>
                <a:cs typeface="Arial" pitchFamily="34" charset="0"/>
              </a:rPr>
              <a:t>Diseñar la estrategia de posicionamiento social para el programa de acogimiento institucional de niños y adolescentes “Casa Hogar de Jesús”, con miras a alcanzar patrocinio en la ciudad de Santo Domingo, en el año 2015.</a:t>
            </a:r>
          </a:p>
          <a:p>
            <a:pPr marL="228600" lvl="0" indent="-228600"/>
            <a:endParaRPr lang="es-ES" sz="1200" b="1" dirty="0" smtClean="0">
              <a:solidFill>
                <a:schemeClr val="bg1">
                  <a:lumMod val="50000"/>
                </a:schemeClr>
              </a:solidFill>
              <a:latin typeface="Arial" pitchFamily="34" charset="0"/>
              <a:cs typeface="Arial" pitchFamily="34" charset="0"/>
            </a:endParaRPr>
          </a:p>
          <a:p>
            <a:pPr marL="228600" lvl="0" indent="-228600"/>
            <a:r>
              <a:rPr lang="es-ES" sz="1200" b="1" dirty="0" smtClean="0">
                <a:solidFill>
                  <a:schemeClr val="bg1">
                    <a:lumMod val="50000"/>
                  </a:schemeClr>
                </a:solidFill>
                <a:latin typeface="Arial" pitchFamily="34" charset="0"/>
                <a:cs typeface="Arial" pitchFamily="34" charset="0"/>
              </a:rPr>
              <a:t>Específicos</a:t>
            </a:r>
          </a:p>
          <a:p>
            <a:pPr marL="228600" lvl="0" indent="-228600">
              <a:buAutoNum type="arabicPeriod"/>
            </a:pPr>
            <a:r>
              <a:rPr lang="es-ES" sz="1200" dirty="0" smtClean="0">
                <a:solidFill>
                  <a:schemeClr val="bg1">
                    <a:lumMod val="50000"/>
                  </a:schemeClr>
                </a:solidFill>
                <a:latin typeface="Arial" pitchFamily="34" charset="0"/>
                <a:cs typeface="Arial" pitchFamily="34" charset="0"/>
              </a:rPr>
              <a:t>Análisis situacional</a:t>
            </a:r>
          </a:p>
          <a:p>
            <a:pPr marL="228600" lvl="0" indent="-228600">
              <a:buAutoNum type="arabicPeriod"/>
            </a:pPr>
            <a:r>
              <a:rPr lang="es-ES" sz="1200" dirty="0" smtClean="0">
                <a:solidFill>
                  <a:schemeClr val="bg1">
                    <a:lumMod val="50000"/>
                  </a:schemeClr>
                </a:solidFill>
                <a:latin typeface="Arial" pitchFamily="34" charset="0"/>
                <a:cs typeface="Arial" pitchFamily="34" charset="0"/>
              </a:rPr>
              <a:t>Investigación de mercados</a:t>
            </a:r>
          </a:p>
          <a:p>
            <a:pPr marL="228600" lvl="0" indent="-228600">
              <a:buAutoNum type="arabicPeriod"/>
            </a:pPr>
            <a:r>
              <a:rPr lang="es-ES" sz="1200" dirty="0" smtClean="0">
                <a:solidFill>
                  <a:schemeClr val="bg1">
                    <a:lumMod val="50000"/>
                  </a:schemeClr>
                </a:solidFill>
                <a:latin typeface="Arial" pitchFamily="34" charset="0"/>
                <a:cs typeface="Arial" pitchFamily="34" charset="0"/>
              </a:rPr>
              <a:t>Direccionamiento de marketing estratégico</a:t>
            </a:r>
          </a:p>
          <a:p>
            <a:pPr marL="228600" lvl="0" indent="-228600">
              <a:buAutoNum type="arabicPeriod"/>
            </a:pPr>
            <a:r>
              <a:rPr lang="es-ES" sz="1200" dirty="0" smtClean="0">
                <a:solidFill>
                  <a:schemeClr val="bg1">
                    <a:lumMod val="50000"/>
                  </a:schemeClr>
                </a:solidFill>
                <a:latin typeface="Arial" pitchFamily="34" charset="0"/>
                <a:cs typeface="Arial" pitchFamily="34" charset="0"/>
              </a:rPr>
              <a:t>Herramientas del marketing </a:t>
            </a:r>
            <a:r>
              <a:rPr lang="es-ES" sz="1200" dirty="0" err="1" smtClean="0">
                <a:solidFill>
                  <a:schemeClr val="bg1">
                    <a:lumMod val="50000"/>
                  </a:schemeClr>
                </a:solidFill>
                <a:latin typeface="Arial" pitchFamily="34" charset="0"/>
                <a:cs typeface="Arial" pitchFamily="34" charset="0"/>
              </a:rPr>
              <a:t>mix</a:t>
            </a:r>
            <a:endParaRPr lang="es-ES" sz="1200" dirty="0" smtClean="0">
              <a:solidFill>
                <a:schemeClr val="bg1">
                  <a:lumMod val="50000"/>
                </a:schemeClr>
              </a:solidFill>
              <a:latin typeface="Arial" pitchFamily="34" charset="0"/>
              <a:cs typeface="Arial" pitchFamily="34" charset="0"/>
            </a:endParaRPr>
          </a:p>
          <a:p>
            <a:pPr marL="228600" lvl="0" indent="-228600">
              <a:buAutoNum type="arabicPeriod"/>
            </a:pPr>
            <a:r>
              <a:rPr lang="es-ES" sz="1200" dirty="0" smtClean="0">
                <a:solidFill>
                  <a:schemeClr val="bg1">
                    <a:lumMod val="50000"/>
                  </a:schemeClr>
                </a:solidFill>
                <a:latin typeface="Arial" pitchFamily="34" charset="0"/>
                <a:cs typeface="Arial" pitchFamily="34" charset="0"/>
              </a:rPr>
              <a:t>Propuesta de posicionamiento</a:t>
            </a:r>
          </a:p>
          <a:p>
            <a:pPr marL="228600" lvl="0" indent="-228600">
              <a:buAutoNum type="arabicPeriod"/>
            </a:pPr>
            <a:r>
              <a:rPr lang="es-ES" sz="1200" dirty="0" smtClean="0">
                <a:solidFill>
                  <a:schemeClr val="bg1">
                    <a:lumMod val="50000"/>
                  </a:schemeClr>
                </a:solidFill>
                <a:latin typeface="Arial" pitchFamily="34" charset="0"/>
                <a:cs typeface="Arial" pitchFamily="34" charset="0"/>
              </a:rPr>
              <a:t>Viabilidad de la estrategia</a:t>
            </a:r>
          </a:p>
          <a:p>
            <a:pPr marL="228600" lvl="0" indent="-228600"/>
            <a:endParaRPr lang="es-ES" sz="1200" dirty="0">
              <a:solidFill>
                <a:schemeClr val="bg1">
                  <a:lumMod val="50000"/>
                </a:schemeClr>
              </a:solidFill>
              <a:latin typeface="Arial" pitchFamily="34" charset="0"/>
              <a:cs typeface="Arial" pitchFamily="34" charset="0"/>
            </a:endParaRPr>
          </a:p>
        </p:txBody>
      </p:sp>
      <p:cxnSp>
        <p:nvCxnSpPr>
          <p:cNvPr id="9" name="8 Conector recto"/>
          <p:cNvCxnSpPr/>
          <p:nvPr/>
        </p:nvCxnSpPr>
        <p:spPr>
          <a:xfrm>
            <a:off x="1835696" y="2780928"/>
            <a:ext cx="0" cy="2448272"/>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949280"/>
            <a:ext cx="9144000" cy="9087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2339752" y="2924944"/>
            <a:ext cx="4447821" cy="584775"/>
          </a:xfrm>
          <a:prstGeom prst="rect">
            <a:avLst/>
          </a:prstGeom>
        </p:spPr>
        <p:txBody>
          <a:bodyPr wrap="none">
            <a:spAutoFit/>
          </a:bodyPr>
          <a:lstStyle/>
          <a:p>
            <a:pPr lvl="0"/>
            <a:r>
              <a:rPr lang="es-ES" sz="3200" b="1" dirty="0" smtClean="0">
                <a:solidFill>
                  <a:schemeClr val="bg1">
                    <a:lumMod val="50000"/>
                  </a:schemeClr>
                </a:solidFill>
                <a:latin typeface="Arial" pitchFamily="34" charset="0"/>
                <a:cs typeface="Arial" pitchFamily="34" charset="0"/>
              </a:rPr>
              <a:t>1. Análisis situacional</a:t>
            </a:r>
            <a:endParaRPr lang="es-ES" sz="3200" b="1" dirty="0"/>
          </a:p>
        </p:txBody>
      </p: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12474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0" y="1124744"/>
            <a:ext cx="914400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403649" y="404664"/>
            <a:ext cx="6624735" cy="369332"/>
          </a:xfrm>
          <a:prstGeom prst="rect">
            <a:avLst/>
          </a:prstGeom>
        </p:spPr>
        <p:txBody>
          <a:bodyPr wrap="square">
            <a:spAutoFit/>
          </a:bodyPr>
          <a:lstStyle/>
          <a:p>
            <a:pPr algn="ctr"/>
            <a:r>
              <a:rPr lang="es-ES" b="1" dirty="0" smtClean="0">
                <a:solidFill>
                  <a:schemeClr val="accent1">
                    <a:lumMod val="75000"/>
                  </a:schemeClr>
                </a:solidFill>
                <a:latin typeface="Arial" panose="020B0604020202020204" pitchFamily="34" charset="0"/>
                <a:cs typeface="Arial" panose="020B0604020202020204" pitchFamily="34" charset="0"/>
              </a:rPr>
              <a:t>ANÁLISIS SITUACIONAL</a:t>
            </a:r>
            <a:endParaRPr lang="es-EC" b="1" dirty="0">
              <a:solidFill>
                <a:schemeClr val="accent1">
                  <a:lumMod val="75000"/>
                </a:schemeClr>
              </a:solidFill>
            </a:endParaRPr>
          </a:p>
        </p:txBody>
      </p:sp>
      <p:sp>
        <p:nvSpPr>
          <p:cNvPr id="8" name="7 Rectángulo"/>
          <p:cNvSpPr/>
          <p:nvPr/>
        </p:nvSpPr>
        <p:spPr>
          <a:xfrm>
            <a:off x="179513" y="3212976"/>
            <a:ext cx="1944216" cy="1754326"/>
          </a:xfrm>
          <a:prstGeom prst="rect">
            <a:avLst/>
          </a:prstGeom>
        </p:spPr>
        <p:txBody>
          <a:bodyPr wrap="square">
            <a:spAutoFit/>
          </a:bodyPr>
          <a:lstStyle/>
          <a:p>
            <a:pPr marL="0" lvl="1"/>
            <a:r>
              <a:rPr lang="es-ES" b="1" dirty="0" smtClean="0">
                <a:solidFill>
                  <a:schemeClr val="accent1">
                    <a:lumMod val="75000"/>
                  </a:schemeClr>
                </a:solidFill>
                <a:latin typeface="Arial" panose="020B0604020202020204" pitchFamily="34" charset="0"/>
                <a:cs typeface="Arial" panose="020B0604020202020204" pitchFamily="34" charset="0"/>
              </a:rPr>
              <a:t>Matriz  de posición estratégica y evaluación de la acción (</a:t>
            </a:r>
            <a:r>
              <a:rPr lang="es-ES" b="1" dirty="0" err="1" smtClean="0">
                <a:solidFill>
                  <a:schemeClr val="accent1">
                    <a:lumMod val="75000"/>
                  </a:schemeClr>
                </a:solidFill>
                <a:latin typeface="Arial" panose="020B0604020202020204" pitchFamily="34" charset="0"/>
                <a:cs typeface="Arial" panose="020B0604020202020204" pitchFamily="34" charset="0"/>
              </a:rPr>
              <a:t>PEYEA</a:t>
            </a:r>
            <a:r>
              <a:rPr lang="es-ES" b="1" dirty="0" smtClean="0">
                <a:solidFill>
                  <a:schemeClr val="accent1">
                    <a:lumMod val="75000"/>
                  </a:schemeClr>
                </a:solidFill>
                <a:latin typeface="Arial" panose="020B0604020202020204" pitchFamily="34" charset="0"/>
                <a:cs typeface="Arial" panose="020B0604020202020204" pitchFamily="34" charset="0"/>
              </a:rPr>
              <a:t>)</a:t>
            </a:r>
          </a:p>
        </p:txBody>
      </p:sp>
      <p:pic>
        <p:nvPicPr>
          <p:cNvPr id="9" name="8 Imagen"/>
          <p:cNvPicPr/>
          <p:nvPr/>
        </p:nvPicPr>
        <p:blipFill>
          <a:blip r:embed="rId2" cstate="print"/>
          <a:srcRect/>
          <a:stretch>
            <a:fillRect/>
          </a:stretch>
        </p:blipFill>
        <p:spPr bwMode="auto">
          <a:xfrm>
            <a:off x="3275856" y="1844824"/>
            <a:ext cx="3960000" cy="3981064"/>
          </a:xfrm>
          <a:prstGeom prst="rect">
            <a:avLst/>
          </a:prstGeom>
          <a:noFill/>
          <a:ln w="9525">
            <a:noFill/>
            <a:miter lim="800000"/>
            <a:headEnd/>
            <a:tailEnd/>
          </a:ln>
        </p:spPr>
      </p:pic>
      <p:cxnSp>
        <p:nvCxnSpPr>
          <p:cNvPr id="10" name="9 Conector recto"/>
          <p:cNvCxnSpPr/>
          <p:nvPr/>
        </p:nvCxnSpPr>
        <p:spPr>
          <a:xfrm>
            <a:off x="1835696" y="1916832"/>
            <a:ext cx="0" cy="410445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5294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1323</Words>
  <Application>Microsoft Macintosh PowerPoint</Application>
  <PresentationFormat>Presentación en pantalla (4:3)</PresentationFormat>
  <Paragraphs>186</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VICERRECTORADO DE INVESTIGACIÓN Y VINCULACIÓN CON LA COLECTIVIDAD     MAESTRÍA EN MERCADOTECNIA XI PROMOCIÓN 2011 - 2012     TESIS DE POSTGRADO MAESTRÍA EN MERCADOTECNIA     TEMA: “ESTRATEGIA DE POSICIONAMIENTO SOCIAL PARA EL PROGRAMA DE ACOGIMIENTO INSTITUCIONAL DE NIÑOS Y ADOLESCENTES “CASA HOGAR DE JESÚS”, CON MIRAS A ALCANZAR PATROCINIO EN LA CIUDAD DE SANTO DOMINGO, 2015”       AUTORA: SEGURA MARIÑO ADRIANA GRACIELA       DIRECTOR: MG. KARLA BENAVIDES       SANGOLQUÍ, DICIEMBRE DE 2014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Adriana Segura</cp:lastModifiedBy>
  <cp:revision>78</cp:revision>
  <dcterms:created xsi:type="dcterms:W3CDTF">2014-11-17T19:49:46Z</dcterms:created>
  <dcterms:modified xsi:type="dcterms:W3CDTF">2014-12-02T21:08:22Z</dcterms:modified>
</cp:coreProperties>
</file>