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84" r:id="rId1"/>
  </p:sldMasterIdLst>
  <p:notesMasterIdLst>
    <p:notesMasterId r:id="rId26"/>
  </p:notesMasterIdLst>
  <p:sldIdLst>
    <p:sldId id="256" r:id="rId2"/>
    <p:sldId id="259" r:id="rId3"/>
    <p:sldId id="395" r:id="rId4"/>
    <p:sldId id="396" r:id="rId5"/>
    <p:sldId id="258" r:id="rId6"/>
    <p:sldId id="397" r:id="rId7"/>
    <p:sldId id="390" r:id="rId8"/>
    <p:sldId id="417" r:id="rId9"/>
    <p:sldId id="408" r:id="rId10"/>
    <p:sldId id="400" r:id="rId11"/>
    <p:sldId id="409" r:id="rId12"/>
    <p:sldId id="419" r:id="rId13"/>
    <p:sldId id="436" r:id="rId14"/>
    <p:sldId id="411" r:id="rId15"/>
    <p:sldId id="438" r:id="rId16"/>
    <p:sldId id="441" r:id="rId17"/>
    <p:sldId id="440" r:id="rId18"/>
    <p:sldId id="442" r:id="rId19"/>
    <p:sldId id="261" r:id="rId20"/>
    <p:sldId id="405" r:id="rId21"/>
    <p:sldId id="429" r:id="rId22"/>
    <p:sldId id="430" r:id="rId23"/>
    <p:sldId id="263" r:id="rId24"/>
    <p:sldId id="347" r:id="rId2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8067" autoAdjust="0"/>
  </p:normalViewPr>
  <p:slideViewPr>
    <p:cSldViewPr>
      <p:cViewPr>
        <p:scale>
          <a:sx n="50" d="100"/>
          <a:sy n="50" d="100"/>
        </p:scale>
        <p:origin x="-72" y="-324"/>
      </p:cViewPr>
      <p:guideLst>
        <p:guide orient="horz" pos="2160"/>
        <p:guide pos="2880"/>
      </p:guideLst>
    </p:cSldViewPr>
  </p:slideViewPr>
  <p:notesTextViewPr>
    <p:cViewPr>
      <p:scale>
        <a:sx n="1" d="1"/>
        <a:sy n="1" d="1"/>
      </p:scale>
      <p:origin x="0" y="0"/>
    </p:cViewPr>
  </p:notesTextViewPr>
  <p:sorterViewPr>
    <p:cViewPr>
      <p:scale>
        <a:sx n="100" d="100"/>
        <a:sy n="100" d="100"/>
      </p:scale>
      <p:origin x="0" y="39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78FA15-15AA-4AEA-AFA2-2DD62A2FB39F}" type="datetimeFigureOut">
              <a:rPr lang="es-EC" smtClean="0"/>
              <a:pPr/>
              <a:t>23/10/2014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E39904-2A70-4E94-AFA7-ACB2E01075ED}" type="slidenum">
              <a:rPr lang="es-EC" smtClean="0"/>
              <a:pPr/>
              <a:t>‹Nº›</a:t>
            </a:fld>
            <a:endParaRPr lang="es-EC"/>
          </a:p>
        </p:txBody>
      </p:sp>
    </p:spTree>
    <p:extLst>
      <p:ext uri="{BB962C8B-B14F-4D97-AF65-F5344CB8AC3E}">
        <p14:creationId xmlns:p14="http://schemas.microsoft.com/office/powerpoint/2010/main" val="1709125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EE39904-2A70-4E94-AFA7-ACB2E01075ED}" type="slidenum">
              <a:rPr lang="es-EC" smtClean="0"/>
              <a:pPr/>
              <a:t>2</a:t>
            </a:fld>
            <a:endParaRPr lang="es-EC"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EE39904-2A70-4E94-AFA7-ACB2E01075ED}" type="slidenum">
              <a:rPr lang="es-EC" smtClean="0"/>
              <a:pPr/>
              <a:t>3</a:t>
            </a:fld>
            <a:endParaRPr lang="es-EC"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EE39904-2A70-4E94-AFA7-ACB2E01075ED}" type="slidenum">
              <a:rPr lang="es-EC" smtClean="0"/>
              <a:pPr/>
              <a:t>4</a:t>
            </a:fld>
            <a:endParaRPr lang="es-EC"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DEE39904-2A70-4E94-AFA7-ACB2E01075ED}" type="slidenum">
              <a:rPr lang="es-EC" smtClean="0"/>
              <a:pPr/>
              <a:t>10</a:t>
            </a:fld>
            <a:endParaRPr lang="es-EC"/>
          </a:p>
        </p:txBody>
      </p:sp>
    </p:spTree>
    <p:extLst>
      <p:ext uri="{BB962C8B-B14F-4D97-AF65-F5344CB8AC3E}">
        <p14:creationId xmlns:p14="http://schemas.microsoft.com/office/powerpoint/2010/main" val="2249233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DEE39904-2A70-4E94-AFA7-ACB2E01075ED}" type="slidenum">
              <a:rPr lang="es-EC" smtClean="0"/>
              <a:pPr/>
              <a:t>13</a:t>
            </a:fld>
            <a:endParaRPr lang="es-EC"/>
          </a:p>
        </p:txBody>
      </p:sp>
    </p:spTree>
    <p:extLst>
      <p:ext uri="{BB962C8B-B14F-4D97-AF65-F5344CB8AC3E}">
        <p14:creationId xmlns:p14="http://schemas.microsoft.com/office/powerpoint/2010/main" val="829165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ncabezado de sección">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2289510" y="4142233"/>
            <a:ext cx="6854490" cy="238247"/>
          </a:xfrm>
        </p:spPr>
        <p:txBody>
          <a:bodyPr anchor="b">
            <a:noAutofit/>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Marcador de fecha 3"/>
          <p:cNvSpPr>
            <a:spLocks noGrp="1"/>
          </p:cNvSpPr>
          <p:nvPr>
            <p:ph type="dt" sz="half" idx="10"/>
          </p:nvPr>
        </p:nvSpPr>
        <p:spPr/>
        <p:txBody>
          <a:bodyPr/>
          <a:lstStyle/>
          <a:p>
            <a:fld id="{3DB8F294-5CE7-4245-AECE-29CF5F22D595}" type="datetimeFigureOut">
              <a:rPr lang="es-EC" smtClean="0"/>
              <a:pPr/>
              <a:t>23/10/2014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59B49B5A-3DD7-4E35-869A-B36D1C715542}" type="slidenum">
              <a:rPr lang="es-EC" smtClean="0"/>
              <a:pPr/>
              <a:t>‹Nº›</a:t>
            </a:fld>
            <a:endParaRPr lang="es-EC"/>
          </a:p>
        </p:txBody>
      </p:sp>
      <p:sp>
        <p:nvSpPr>
          <p:cNvPr id="10" name="Título 9"/>
          <p:cNvSpPr>
            <a:spLocks noGrp="1"/>
          </p:cNvSpPr>
          <p:nvPr>
            <p:ph type="title"/>
          </p:nvPr>
        </p:nvSpPr>
        <p:spPr>
          <a:xfrm>
            <a:off x="2289510" y="2745678"/>
            <a:ext cx="6854490" cy="1143000"/>
          </a:xfrm>
        </p:spPr>
        <p:txBody>
          <a:bodyPr anchor="b">
            <a:normAutofit/>
          </a:bodyPr>
          <a:lstStyle>
            <a:lvl1pPr algn="l">
              <a:defRPr sz="3600"/>
            </a:lvl1pPr>
          </a:lstStyle>
          <a:p>
            <a:r>
              <a:rPr lang="en-US" smtClean="0"/>
              <a:t>Click to edit Master title style</a:t>
            </a:r>
            <a:endParaRPr lang="es-ES_tradnl" dirty="0"/>
          </a:p>
        </p:txBody>
      </p:sp>
    </p:spTree>
    <p:extLst>
      <p:ext uri="{BB962C8B-B14F-4D97-AF65-F5344CB8AC3E}">
        <p14:creationId xmlns:p14="http://schemas.microsoft.com/office/powerpoint/2010/main" val="11700241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apositiva subtitulo y texto">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3DB8F294-5CE7-4245-AECE-29CF5F22D595}" type="datetimeFigureOut">
              <a:rPr lang="es-EC" smtClean="0"/>
              <a:pPr/>
              <a:t>23/10/2014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59B49B5A-3DD7-4E35-869A-B36D1C715542}" type="slidenum">
              <a:rPr lang="es-EC" smtClean="0"/>
              <a:pPr/>
              <a:t>‹Nº›</a:t>
            </a:fld>
            <a:endParaRPr lang="es-EC"/>
          </a:p>
        </p:txBody>
      </p:sp>
      <p:sp>
        <p:nvSpPr>
          <p:cNvPr id="9" name="Título 9"/>
          <p:cNvSpPr>
            <a:spLocks noGrp="1"/>
          </p:cNvSpPr>
          <p:nvPr>
            <p:ph type="title"/>
          </p:nvPr>
        </p:nvSpPr>
        <p:spPr>
          <a:xfrm>
            <a:off x="2289510" y="637518"/>
            <a:ext cx="6704376" cy="1143000"/>
          </a:xfrm>
        </p:spPr>
        <p:txBody>
          <a:bodyPr anchor="b">
            <a:normAutofit/>
          </a:bodyPr>
          <a:lstStyle>
            <a:lvl1pPr algn="l">
              <a:defRPr sz="3200"/>
            </a:lvl1pPr>
          </a:lstStyle>
          <a:p>
            <a:r>
              <a:rPr lang="en-US" smtClean="0"/>
              <a:t>Click to edit Master title style</a:t>
            </a:r>
            <a:endParaRPr lang="es-ES_tradnl" dirty="0"/>
          </a:p>
        </p:txBody>
      </p:sp>
      <p:sp>
        <p:nvSpPr>
          <p:cNvPr id="14" name="Marcador de contenido 13"/>
          <p:cNvSpPr>
            <a:spLocks noGrp="1"/>
          </p:cNvSpPr>
          <p:nvPr>
            <p:ph sz="quarter" idx="14"/>
          </p:nvPr>
        </p:nvSpPr>
        <p:spPr>
          <a:xfrm>
            <a:off x="2289510" y="2047680"/>
            <a:ext cx="6704376" cy="3931200"/>
          </a:xfrm>
        </p:spPr>
        <p:txBody>
          <a:bodyPr>
            <a:normAutofit/>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dirty="0"/>
          </a:p>
        </p:txBody>
      </p:sp>
    </p:spTree>
    <p:extLst>
      <p:ext uri="{BB962C8B-B14F-4D97-AF65-F5344CB8AC3E}">
        <p14:creationId xmlns:p14="http://schemas.microsoft.com/office/powerpoint/2010/main" val="1916342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ido con gráfica">
    <p:spTree>
      <p:nvGrpSpPr>
        <p:cNvPr id="1" name=""/>
        <p:cNvGrpSpPr/>
        <p:nvPr/>
      </p:nvGrpSpPr>
      <p:grpSpPr>
        <a:xfrm>
          <a:off x="0" y="0"/>
          <a:ext cx="0" cy="0"/>
          <a:chOff x="0" y="0"/>
          <a:chExt cx="0" cy="0"/>
        </a:xfrm>
      </p:grpSpPr>
      <p:sp>
        <p:nvSpPr>
          <p:cNvPr id="2" name="Título 1"/>
          <p:cNvSpPr>
            <a:spLocks noGrp="1"/>
          </p:cNvSpPr>
          <p:nvPr>
            <p:ph type="title"/>
          </p:nvPr>
        </p:nvSpPr>
        <p:spPr>
          <a:xfrm>
            <a:off x="457200" y="715556"/>
            <a:ext cx="3008313" cy="1064962"/>
          </a:xfrm>
        </p:spPr>
        <p:txBody>
          <a:bodyPr anchor="b">
            <a:noAutofit/>
          </a:bodyPr>
          <a:lstStyle>
            <a:lvl1pPr algn="l">
              <a:defRPr sz="2400" b="0"/>
            </a:lvl1pPr>
          </a:lstStyle>
          <a:p>
            <a:r>
              <a:rPr lang="en-US" smtClean="0"/>
              <a:t>Click to edit Master title style</a:t>
            </a:r>
            <a:endParaRPr lang="es-ES_tradnl" dirty="0"/>
          </a:p>
        </p:txBody>
      </p:sp>
      <p:sp>
        <p:nvSpPr>
          <p:cNvPr id="3" name="Marcador de contenido 2"/>
          <p:cNvSpPr>
            <a:spLocks noGrp="1"/>
          </p:cNvSpPr>
          <p:nvPr>
            <p:ph idx="1"/>
          </p:nvPr>
        </p:nvSpPr>
        <p:spPr>
          <a:xfrm>
            <a:off x="3575050" y="2280961"/>
            <a:ext cx="5111750" cy="364608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dirty="0"/>
          </a:p>
        </p:txBody>
      </p:sp>
      <p:sp>
        <p:nvSpPr>
          <p:cNvPr id="4" name="Marcador de texto 3"/>
          <p:cNvSpPr>
            <a:spLocks noGrp="1"/>
          </p:cNvSpPr>
          <p:nvPr>
            <p:ph type="body" sz="half" idx="2"/>
          </p:nvPr>
        </p:nvSpPr>
        <p:spPr>
          <a:xfrm>
            <a:off x="457200" y="2280961"/>
            <a:ext cx="3008313" cy="36460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Marcador de fecha 4"/>
          <p:cNvSpPr>
            <a:spLocks noGrp="1"/>
          </p:cNvSpPr>
          <p:nvPr>
            <p:ph type="dt" sz="half" idx="10"/>
          </p:nvPr>
        </p:nvSpPr>
        <p:spPr/>
        <p:txBody>
          <a:bodyPr/>
          <a:lstStyle/>
          <a:p>
            <a:fld id="{3DB8F294-5CE7-4245-AECE-29CF5F22D595}" type="datetimeFigureOut">
              <a:rPr lang="es-EC" smtClean="0"/>
              <a:pPr/>
              <a:t>23/10/2014</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59B49B5A-3DD7-4E35-869A-B36D1C715542}" type="slidenum">
              <a:rPr lang="es-EC" smtClean="0"/>
              <a:pPr/>
              <a:t>‹Nº›</a:t>
            </a:fld>
            <a:endParaRPr lang="es-EC"/>
          </a:p>
        </p:txBody>
      </p:sp>
    </p:spTree>
    <p:extLst>
      <p:ext uri="{BB962C8B-B14F-4D97-AF65-F5344CB8AC3E}">
        <p14:creationId xmlns:p14="http://schemas.microsoft.com/office/powerpoint/2010/main" val="3586691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ítulo solo gráfica">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a:lstStyle/>
          <a:p>
            <a:fld id="{3DB8F294-5CE7-4245-AECE-29CF5F22D595}" type="datetimeFigureOut">
              <a:rPr lang="es-EC" smtClean="0"/>
              <a:pPr/>
              <a:t>23/10/2014</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59B49B5A-3DD7-4E35-869A-B36D1C715542}" type="slidenum">
              <a:rPr lang="es-EC" smtClean="0"/>
              <a:pPr/>
              <a:t>‹Nº›</a:t>
            </a:fld>
            <a:endParaRPr lang="es-EC"/>
          </a:p>
        </p:txBody>
      </p:sp>
      <p:sp>
        <p:nvSpPr>
          <p:cNvPr id="6" name="Título 1"/>
          <p:cNvSpPr>
            <a:spLocks noGrp="1"/>
          </p:cNvSpPr>
          <p:nvPr>
            <p:ph type="title"/>
          </p:nvPr>
        </p:nvSpPr>
        <p:spPr>
          <a:xfrm>
            <a:off x="457200" y="715556"/>
            <a:ext cx="3008313" cy="1064962"/>
          </a:xfrm>
        </p:spPr>
        <p:txBody>
          <a:bodyPr anchor="b">
            <a:noAutofit/>
          </a:bodyPr>
          <a:lstStyle>
            <a:lvl1pPr algn="l">
              <a:defRPr sz="2400" b="0"/>
            </a:lvl1pPr>
          </a:lstStyle>
          <a:p>
            <a:r>
              <a:rPr lang="en-US" smtClean="0"/>
              <a:t>Click to edit Master title style</a:t>
            </a:r>
            <a:endParaRPr lang="es-ES_tradnl" dirty="0"/>
          </a:p>
        </p:txBody>
      </p:sp>
      <p:sp>
        <p:nvSpPr>
          <p:cNvPr id="8" name="Marcador de contenido 2"/>
          <p:cNvSpPr>
            <a:spLocks noGrp="1"/>
          </p:cNvSpPr>
          <p:nvPr>
            <p:ph idx="1"/>
          </p:nvPr>
        </p:nvSpPr>
        <p:spPr>
          <a:xfrm>
            <a:off x="457200" y="2280961"/>
            <a:ext cx="8229600" cy="364608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dirty="0"/>
          </a:p>
        </p:txBody>
      </p:sp>
    </p:spTree>
    <p:extLst>
      <p:ext uri="{BB962C8B-B14F-4D97-AF65-F5344CB8AC3E}">
        <p14:creationId xmlns:p14="http://schemas.microsoft.com/office/powerpoint/2010/main" val="3262919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8F294-5CE7-4245-AECE-29CF5F22D595}" type="datetimeFigureOut">
              <a:rPr lang="es-EC" smtClean="0"/>
              <a:pPr/>
              <a:t>23/10/2014</a:t>
            </a:fld>
            <a:endParaRPr lang="es-EC"/>
          </a:p>
        </p:txBody>
      </p:sp>
      <p:sp>
        <p:nvSpPr>
          <p:cNvPr id="6" name="Slide Number Placeholder 5"/>
          <p:cNvSpPr>
            <a:spLocks noGrp="1"/>
          </p:cNvSpPr>
          <p:nvPr>
            <p:ph type="sldNum" sz="quarter" idx="12"/>
          </p:nvPr>
        </p:nvSpPr>
        <p:spPr/>
        <p:txBody>
          <a:bodyPr/>
          <a:lstStyle/>
          <a:p>
            <a:fld id="{59B49B5A-3DD7-4E35-869A-B36D1C715542}" type="slidenum">
              <a:rPr lang="es-EC" smtClean="0"/>
              <a:pPr/>
              <a:t>‹Nº›</a:t>
            </a:fld>
            <a:endParaRPr lang="es-EC"/>
          </a:p>
        </p:txBody>
      </p:sp>
    </p:spTree>
    <p:extLst>
      <p:ext uri="{BB962C8B-B14F-4D97-AF65-F5344CB8AC3E}">
        <p14:creationId xmlns:p14="http://schemas.microsoft.com/office/powerpoint/2010/main" val="2167333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4 Marcador de fecha"/>
          <p:cNvSpPr>
            <a:spLocks noGrp="1"/>
          </p:cNvSpPr>
          <p:nvPr>
            <p:ph type="dt" sz="half" idx="10"/>
          </p:nvPr>
        </p:nvSpPr>
        <p:spPr/>
        <p:txBody>
          <a:bodyPr/>
          <a:lstStyle/>
          <a:p>
            <a:fld id="{3DB8F294-5CE7-4245-AECE-29CF5F22D595}" type="datetimeFigureOut">
              <a:rPr lang="es-EC" smtClean="0"/>
              <a:pPr/>
              <a:t>23/10/2014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59B49B5A-3DD7-4E35-869A-B36D1C715542}" type="slidenum">
              <a:rPr lang="es-EC" smtClean="0"/>
              <a:pPr/>
              <a:t>‹Nº›</a:t>
            </a:fld>
            <a:endParaRPr lang="es-EC"/>
          </a:p>
        </p:txBody>
      </p:sp>
      <p:sp>
        <p:nvSpPr>
          <p:cNvPr id="9" name="8 Marcador de contenido"/>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10 Marcador de contenido"/>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a:p>
        </p:txBody>
      </p:sp>
      <p:sp>
        <p:nvSpPr>
          <p:cNvPr id="4" name="Date Placeholder 3"/>
          <p:cNvSpPr>
            <a:spLocks noGrp="1"/>
          </p:cNvSpPr>
          <p:nvPr>
            <p:ph type="dt" sz="half" idx="10"/>
          </p:nvPr>
        </p:nvSpPr>
        <p:spPr/>
        <p:txBody>
          <a:bodyPr/>
          <a:lstStyle/>
          <a:p>
            <a:fld id="{3DB8F294-5CE7-4245-AECE-29CF5F22D595}" type="datetimeFigureOut">
              <a:rPr lang="es-EC" smtClean="0"/>
              <a:pPr/>
              <a:t>23/10/2014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9B49B5A-3DD7-4E35-869A-B36D1C715542}" type="slidenum">
              <a:rPr lang="es-EC" smtClean="0"/>
              <a:pPr/>
              <a:t>‹Nº›</a:t>
            </a:fld>
            <a:endParaRPr lang="es-EC"/>
          </a:p>
        </p:txBody>
      </p:sp>
    </p:spTree>
    <p:extLst>
      <p:ext uri="{BB962C8B-B14F-4D97-AF65-F5344CB8AC3E}">
        <p14:creationId xmlns:p14="http://schemas.microsoft.com/office/powerpoint/2010/main" val="1450006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B8F294-5CE7-4245-AECE-29CF5F22D595}" type="datetimeFigureOut">
              <a:rPr lang="es-EC" smtClean="0"/>
              <a:pPr/>
              <a:t>23/10/2014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9B49B5A-3DD7-4E35-869A-B36D1C715542}" type="slidenum">
              <a:rPr lang="es-EC" smtClean="0"/>
              <a:pPr/>
              <a:t>‹Nº›</a:t>
            </a:fld>
            <a:endParaRPr lang="es-EC"/>
          </a:p>
        </p:txBody>
      </p:sp>
    </p:spTree>
    <p:extLst>
      <p:ext uri="{BB962C8B-B14F-4D97-AF65-F5344CB8AC3E}">
        <p14:creationId xmlns:p14="http://schemas.microsoft.com/office/powerpoint/2010/main" val="1872723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957198"/>
            <a:ext cx="8229600" cy="1143000"/>
          </a:xfrm>
          <a:prstGeom prst="rect">
            <a:avLst/>
          </a:prstGeom>
        </p:spPr>
        <p:txBody>
          <a:bodyPr vert="horz" lIns="91440" tIns="45720" rIns="91440" bIns="45720" rtlCol="0" anchor="ctr">
            <a:normAutofit/>
          </a:bodyPr>
          <a:lstStyle/>
          <a:p>
            <a:r>
              <a:rPr lang="es-ES_tradnl" dirty="0" smtClean="0"/>
              <a:t>Clic para editar título</a:t>
            </a:r>
            <a:endParaRPr lang="es-ES_tradnl" dirty="0"/>
          </a:p>
        </p:txBody>
      </p:sp>
      <p:sp>
        <p:nvSpPr>
          <p:cNvPr id="3" name="Marcador de texto 2"/>
          <p:cNvSpPr>
            <a:spLocks noGrp="1"/>
          </p:cNvSpPr>
          <p:nvPr>
            <p:ph type="body" idx="1"/>
          </p:nvPr>
        </p:nvSpPr>
        <p:spPr>
          <a:xfrm>
            <a:off x="457200" y="2263681"/>
            <a:ext cx="8229600" cy="3689280"/>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B8F294-5CE7-4245-AECE-29CF5F22D595}" type="datetimeFigureOut">
              <a:rPr lang="es-EC" smtClean="0"/>
              <a:pPr/>
              <a:t>23/10/2014</a:t>
            </a:fld>
            <a:endParaRPr lang="es-EC"/>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6449523" y="156001"/>
            <a:ext cx="2133600" cy="365125"/>
          </a:xfrm>
          <a:prstGeom prst="rect">
            <a:avLst/>
          </a:prstGeom>
        </p:spPr>
        <p:txBody>
          <a:bodyPr vert="horz" lIns="91440" tIns="45720" rIns="91440" bIns="45720" rtlCol="0" anchor="ctr"/>
          <a:lstStyle>
            <a:lvl1pPr algn="r">
              <a:defRPr sz="1600" b="0">
                <a:solidFill>
                  <a:schemeClr val="tx1">
                    <a:tint val="75000"/>
                  </a:schemeClr>
                </a:solidFill>
              </a:defRPr>
            </a:lvl1pPr>
          </a:lstStyle>
          <a:p>
            <a:fld id="{59B49B5A-3DD7-4E35-869A-B36D1C715542}" type="slidenum">
              <a:rPr lang="es-EC" smtClean="0"/>
              <a:pPr/>
              <a:t>‹Nº›</a:t>
            </a:fld>
            <a:endParaRPr lang="es-EC"/>
          </a:p>
        </p:txBody>
      </p:sp>
      <p:grpSp>
        <p:nvGrpSpPr>
          <p:cNvPr id="7" name="Agrupar 6"/>
          <p:cNvGrpSpPr/>
          <p:nvPr/>
        </p:nvGrpSpPr>
        <p:grpSpPr>
          <a:xfrm>
            <a:off x="17037" y="20516"/>
            <a:ext cx="2242029" cy="724740"/>
            <a:chOff x="3378107" y="127820"/>
            <a:chExt cx="5686796" cy="1838266"/>
          </a:xfrm>
        </p:grpSpPr>
        <p:pic>
          <p:nvPicPr>
            <p:cNvPr id="8" name="Imagen 7" descr="Senplades01.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727222" y="393608"/>
              <a:ext cx="5071894" cy="1375126"/>
            </a:xfrm>
            <a:prstGeom prst="rect">
              <a:avLst/>
            </a:prstGeom>
          </p:spPr>
        </p:pic>
        <p:sp>
          <p:nvSpPr>
            <p:cNvPr id="9" name="Rectángulo redondeado 8"/>
            <p:cNvSpPr/>
            <p:nvPr userDrawn="1"/>
          </p:nvSpPr>
          <p:spPr>
            <a:xfrm>
              <a:off x="3378107" y="1581120"/>
              <a:ext cx="265787" cy="18761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_tradnl">
                <a:solidFill>
                  <a:prstClr val="white"/>
                </a:solidFill>
              </a:endParaRPr>
            </a:p>
          </p:txBody>
        </p:sp>
        <p:sp>
          <p:nvSpPr>
            <p:cNvPr id="10" name="Rectángulo redondeado 9"/>
            <p:cNvSpPr/>
            <p:nvPr userDrawn="1"/>
          </p:nvSpPr>
          <p:spPr>
            <a:xfrm>
              <a:off x="8799116" y="673920"/>
              <a:ext cx="265787" cy="18761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_tradnl">
                <a:solidFill>
                  <a:prstClr val="white"/>
                </a:solidFill>
              </a:endParaRPr>
            </a:p>
          </p:txBody>
        </p:sp>
        <p:sp>
          <p:nvSpPr>
            <p:cNvPr id="11" name="Rectángulo redondeado 10"/>
            <p:cNvSpPr/>
            <p:nvPr userDrawn="1"/>
          </p:nvSpPr>
          <p:spPr>
            <a:xfrm rot="16200000">
              <a:off x="5432303" y="166907"/>
              <a:ext cx="265787" cy="18761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_tradnl">
                <a:solidFill>
                  <a:prstClr val="white"/>
                </a:solidFill>
              </a:endParaRPr>
            </a:p>
          </p:txBody>
        </p:sp>
        <p:sp>
          <p:nvSpPr>
            <p:cNvPr id="12" name="Rectángulo redondeado 11"/>
            <p:cNvSpPr/>
            <p:nvPr userDrawn="1"/>
          </p:nvSpPr>
          <p:spPr>
            <a:xfrm rot="16200000">
              <a:off x="6166675" y="1739386"/>
              <a:ext cx="265787" cy="18761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_tradnl">
                <a:solidFill>
                  <a:prstClr val="white"/>
                </a:solidFill>
              </a:endParaRPr>
            </a:p>
          </p:txBody>
        </p:sp>
      </p:grpSp>
      <p:grpSp>
        <p:nvGrpSpPr>
          <p:cNvPr id="13" name="Agrupar 17"/>
          <p:cNvGrpSpPr/>
          <p:nvPr/>
        </p:nvGrpSpPr>
        <p:grpSpPr>
          <a:xfrm rot="10800000">
            <a:off x="8686800" y="215301"/>
            <a:ext cx="457200" cy="230186"/>
            <a:chOff x="0" y="6192345"/>
            <a:chExt cx="2115312" cy="164004"/>
          </a:xfrm>
        </p:grpSpPr>
        <p:sp>
          <p:nvSpPr>
            <p:cNvPr id="15" name="Rectángulo 14"/>
            <p:cNvSpPr/>
            <p:nvPr userDrawn="1"/>
          </p:nvSpPr>
          <p:spPr>
            <a:xfrm>
              <a:off x="1057656" y="6192345"/>
              <a:ext cx="457200" cy="164004"/>
            </a:xfrm>
            <a:prstGeom prst="rect">
              <a:avLst/>
            </a:prstGeom>
            <a:solidFill>
              <a:srgbClr val="014D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_tradnl">
                <a:solidFill>
                  <a:prstClr val="white"/>
                </a:solidFill>
              </a:endParaRPr>
            </a:p>
          </p:txBody>
        </p:sp>
        <p:sp>
          <p:nvSpPr>
            <p:cNvPr id="16" name="Rectángulo 15"/>
            <p:cNvSpPr/>
            <p:nvPr userDrawn="1"/>
          </p:nvSpPr>
          <p:spPr>
            <a:xfrm>
              <a:off x="1658112" y="6192345"/>
              <a:ext cx="457200" cy="164004"/>
            </a:xfrm>
            <a:prstGeom prst="rect">
              <a:avLst/>
            </a:prstGeom>
            <a:solidFill>
              <a:srgbClr val="EB0D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_tradnl">
                <a:solidFill>
                  <a:prstClr val="white"/>
                </a:solidFill>
              </a:endParaRPr>
            </a:p>
          </p:txBody>
        </p:sp>
        <p:sp>
          <p:nvSpPr>
            <p:cNvPr id="17" name="Rectángulo 16"/>
            <p:cNvSpPr/>
            <p:nvPr userDrawn="1"/>
          </p:nvSpPr>
          <p:spPr>
            <a:xfrm>
              <a:off x="0" y="6192345"/>
              <a:ext cx="914400" cy="164004"/>
            </a:xfrm>
            <a:prstGeom prst="rect">
              <a:avLst/>
            </a:prstGeom>
            <a:solidFill>
              <a:srgbClr val="FFC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_tradnl">
                <a:solidFill>
                  <a:prstClr val="white"/>
                </a:solidFill>
              </a:endParaRPr>
            </a:p>
          </p:txBody>
        </p:sp>
      </p:grpSp>
      <p:cxnSp>
        <p:nvCxnSpPr>
          <p:cNvPr id="14" name="Conector recto 13"/>
          <p:cNvCxnSpPr/>
          <p:nvPr/>
        </p:nvCxnSpPr>
        <p:spPr>
          <a:xfrm>
            <a:off x="2332708" y="382886"/>
            <a:ext cx="5607139" cy="0"/>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2" name="Rectángulo 21"/>
          <p:cNvSpPr/>
          <p:nvPr/>
        </p:nvSpPr>
        <p:spPr>
          <a:xfrm>
            <a:off x="1039458" y="6255360"/>
            <a:ext cx="440163" cy="100990"/>
          </a:xfrm>
          <a:prstGeom prst="rect">
            <a:avLst/>
          </a:prstGeom>
          <a:solidFill>
            <a:srgbClr val="014D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_tradnl">
              <a:solidFill>
                <a:prstClr val="white"/>
              </a:solidFill>
            </a:endParaRPr>
          </a:p>
        </p:txBody>
      </p:sp>
      <p:sp>
        <p:nvSpPr>
          <p:cNvPr id="23" name="Rectángulo 22"/>
          <p:cNvSpPr/>
          <p:nvPr/>
        </p:nvSpPr>
        <p:spPr>
          <a:xfrm>
            <a:off x="1638752" y="6255360"/>
            <a:ext cx="440163" cy="100990"/>
          </a:xfrm>
          <a:prstGeom prst="rect">
            <a:avLst/>
          </a:prstGeom>
          <a:solidFill>
            <a:srgbClr val="EB0D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_tradnl">
              <a:solidFill>
                <a:prstClr val="white"/>
              </a:solidFill>
            </a:endParaRPr>
          </a:p>
        </p:txBody>
      </p:sp>
      <p:sp>
        <p:nvSpPr>
          <p:cNvPr id="24" name="Rectángulo 23"/>
          <p:cNvSpPr/>
          <p:nvPr/>
        </p:nvSpPr>
        <p:spPr>
          <a:xfrm>
            <a:off x="1" y="6255360"/>
            <a:ext cx="880326" cy="100990"/>
          </a:xfrm>
          <a:prstGeom prst="rect">
            <a:avLst/>
          </a:prstGeom>
          <a:solidFill>
            <a:srgbClr val="FFC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_tradnl">
              <a:solidFill>
                <a:prstClr val="white"/>
              </a:solidFill>
            </a:endParaRPr>
          </a:p>
        </p:txBody>
      </p:sp>
      <p:sp>
        <p:nvSpPr>
          <p:cNvPr id="25" name="Rectángulo 24"/>
          <p:cNvSpPr/>
          <p:nvPr/>
        </p:nvSpPr>
        <p:spPr>
          <a:xfrm>
            <a:off x="2238046" y="6255360"/>
            <a:ext cx="6905954" cy="100990"/>
          </a:xfrm>
          <a:prstGeom prst="rect">
            <a:avLst/>
          </a:prstGeom>
          <a:solidFill>
            <a:srgbClr val="014D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_tradnl">
              <a:solidFill>
                <a:prstClr val="white"/>
              </a:solidFill>
            </a:endParaRPr>
          </a:p>
        </p:txBody>
      </p:sp>
    </p:spTree>
    <p:extLst>
      <p:ext uri="{BB962C8B-B14F-4D97-AF65-F5344CB8AC3E}">
        <p14:creationId xmlns:p14="http://schemas.microsoft.com/office/powerpoint/2010/main" val="2773319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Presentacion%20Calculos%20Coordi/D%20Inventario%20HC%20%202012.xlsx" TargetMode="External"/><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Presentacion%20Calculos%20Coordi/D%20Calculos%202012.xlsx" TargetMode="External"/><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628800"/>
            <a:ext cx="8077200" cy="2880320"/>
          </a:xfrm>
        </p:spPr>
        <p:txBody>
          <a:bodyPr>
            <a:noAutofit/>
          </a:bodyPr>
          <a:lstStyle/>
          <a:p>
            <a:pPr algn="just"/>
            <a:r>
              <a:rPr lang="es-EC" sz="2000" b="1" dirty="0" smtClean="0"/>
              <a:t>“CONSTRUCCIÓN DE LA HUELLA DE CARBONO Y LOGRO DE CARBONO NEUTRALIDAD EN EL SISTEMA DE TRATAMIENTO DE AGUA POTABLE MICA QUITO SUR, DE LA EMPRESA PÚBLICA METROPOLITANA DE AGUA POTABLE Y SANEAMIENTO DE QUITO (EPMAPS)”.</a:t>
            </a:r>
            <a:endParaRPr lang="es-EC" sz="2000" dirty="0"/>
          </a:p>
        </p:txBody>
      </p:sp>
      <p:sp>
        <p:nvSpPr>
          <p:cNvPr id="3" name="2 Subtítulo"/>
          <p:cNvSpPr>
            <a:spLocks noGrp="1"/>
          </p:cNvSpPr>
          <p:nvPr>
            <p:ph type="subTitle" idx="1"/>
          </p:nvPr>
        </p:nvSpPr>
        <p:spPr>
          <a:xfrm>
            <a:off x="685800" y="777256"/>
            <a:ext cx="8077200" cy="995560"/>
          </a:xfrm>
        </p:spPr>
        <p:txBody>
          <a:bodyPr>
            <a:normAutofit lnSpcReduction="10000"/>
          </a:bodyPr>
          <a:lstStyle/>
          <a:p>
            <a:r>
              <a:rPr lang="es-EC" b="1" dirty="0" smtClean="0">
                <a:solidFill>
                  <a:srgbClr val="FF0000"/>
                </a:solidFill>
              </a:rPr>
              <a:t>Maestría en Sistemas de Gestión Ambiental</a:t>
            </a:r>
            <a:endParaRPr lang="es-EC" b="1" dirty="0">
              <a:solidFill>
                <a:srgbClr val="FF0000"/>
              </a:solidFill>
            </a:endParaRPr>
          </a:p>
        </p:txBody>
      </p:sp>
      <p:sp>
        <p:nvSpPr>
          <p:cNvPr id="4" name="3 CuadroTexto"/>
          <p:cNvSpPr txBox="1"/>
          <p:nvPr/>
        </p:nvSpPr>
        <p:spPr>
          <a:xfrm>
            <a:off x="6156176" y="4305870"/>
            <a:ext cx="2664296" cy="646331"/>
          </a:xfrm>
          <a:prstGeom prst="rect">
            <a:avLst/>
          </a:prstGeom>
          <a:noFill/>
        </p:spPr>
        <p:txBody>
          <a:bodyPr wrap="square" rtlCol="0">
            <a:spAutoFit/>
          </a:bodyPr>
          <a:lstStyle/>
          <a:p>
            <a:r>
              <a:rPr lang="es-EC" dirty="0" smtClean="0"/>
              <a:t>Autor:</a:t>
            </a:r>
          </a:p>
          <a:p>
            <a:pPr marL="285750" indent="-285750"/>
            <a:r>
              <a:rPr lang="es-EC" dirty="0" smtClean="0"/>
              <a:t>Raquel Romero</a:t>
            </a:r>
            <a:endParaRPr lang="es-EC" dirty="0"/>
          </a:p>
        </p:txBody>
      </p:sp>
      <p:sp>
        <p:nvSpPr>
          <p:cNvPr id="5" name="4 CuadroTexto"/>
          <p:cNvSpPr txBox="1"/>
          <p:nvPr/>
        </p:nvSpPr>
        <p:spPr>
          <a:xfrm>
            <a:off x="611560" y="5229200"/>
            <a:ext cx="2952328" cy="923330"/>
          </a:xfrm>
          <a:prstGeom prst="rect">
            <a:avLst/>
          </a:prstGeom>
          <a:noFill/>
        </p:spPr>
        <p:txBody>
          <a:bodyPr wrap="square" rtlCol="0">
            <a:spAutoFit/>
          </a:bodyPr>
          <a:lstStyle/>
          <a:p>
            <a:r>
              <a:rPr lang="es-EC" dirty="0" smtClean="0"/>
              <a:t>Director:</a:t>
            </a:r>
          </a:p>
          <a:p>
            <a:endParaRPr lang="es-EC" dirty="0"/>
          </a:p>
          <a:p>
            <a:r>
              <a:rPr lang="es-EC" dirty="0" smtClean="0"/>
              <a:t>Ing. Hernán Carrillo.</a:t>
            </a:r>
            <a:endParaRPr lang="es-EC" dirty="0"/>
          </a:p>
        </p:txBody>
      </p:sp>
      <p:pic>
        <p:nvPicPr>
          <p:cNvPr id="6" name="Picture 2"/>
          <p:cNvPicPr>
            <a:picLocks noChangeAspect="1" noChangeArrowheads="1"/>
          </p:cNvPicPr>
          <p:nvPr/>
        </p:nvPicPr>
        <p:blipFill>
          <a:blip r:embed="rId2" cstate="print"/>
          <a:srcRect/>
          <a:stretch>
            <a:fillRect/>
          </a:stretch>
        </p:blipFill>
        <p:spPr bwMode="auto">
          <a:xfrm>
            <a:off x="75374" y="142852"/>
            <a:ext cx="2139172" cy="571504"/>
          </a:xfrm>
          <a:prstGeom prst="rect">
            <a:avLst/>
          </a:prstGeom>
          <a:noFill/>
          <a:ln w="9525">
            <a:noFill/>
            <a:miter lim="800000"/>
            <a:headEnd/>
            <a:tailEnd/>
          </a:ln>
          <a:effectLst/>
        </p:spPr>
      </p:pic>
    </p:spTree>
    <p:extLst>
      <p:ext uri="{BB962C8B-B14F-4D97-AF65-F5344CB8AC3E}">
        <p14:creationId xmlns:p14="http://schemas.microsoft.com/office/powerpoint/2010/main" val="2264273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75374" y="142852"/>
            <a:ext cx="2139172" cy="571504"/>
          </a:xfrm>
          <a:prstGeom prst="rect">
            <a:avLst/>
          </a:prstGeom>
          <a:noFill/>
          <a:ln w="9525">
            <a:noFill/>
            <a:miter lim="800000"/>
            <a:headEnd/>
            <a:tailEnd/>
          </a:ln>
          <a:effectLst/>
        </p:spPr>
      </p:pic>
      <p:sp>
        <p:nvSpPr>
          <p:cNvPr id="8" name="7 Título"/>
          <p:cNvSpPr>
            <a:spLocks noGrp="1"/>
          </p:cNvSpPr>
          <p:nvPr>
            <p:ph type="title"/>
          </p:nvPr>
        </p:nvSpPr>
        <p:spPr/>
        <p:txBody>
          <a:bodyPr>
            <a:normAutofit/>
          </a:bodyPr>
          <a:lstStyle/>
          <a:p>
            <a:r>
              <a:rPr lang="es-ES" sz="2000" b="1" dirty="0" smtClean="0"/>
              <a:t>DESCRIPCIÓN DE LA (EPMAPS)  Y DEL SISTEMA MICA QUITO SUR.</a:t>
            </a:r>
            <a:br>
              <a:rPr lang="es-ES" sz="2000" b="1" dirty="0" smtClean="0"/>
            </a:br>
            <a:endParaRPr lang="es-EC" sz="2000" b="1" dirty="0"/>
          </a:p>
        </p:txBody>
      </p:sp>
      <p:pic>
        <p:nvPicPr>
          <p:cNvPr id="6" name="5 Marcador de contenido"/>
          <p:cNvPicPr>
            <a:picLocks noGrp="1"/>
          </p:cNvPicPr>
          <p:nvPr>
            <p:ph idx="1"/>
          </p:nvPr>
        </p:nvPicPr>
        <p:blipFill>
          <a:blip r:embed="rId4" cstate="print"/>
          <a:srcRect/>
          <a:stretch>
            <a:fillRect/>
          </a:stretch>
        </p:blipFill>
        <p:spPr bwMode="auto">
          <a:xfrm>
            <a:off x="971600" y="1772816"/>
            <a:ext cx="6840760" cy="3384376"/>
          </a:xfrm>
          <a:prstGeom prst="rect">
            <a:avLst/>
          </a:prstGeom>
          <a:noFill/>
          <a:ln w="9525">
            <a:noFill/>
            <a:miter lim="800000"/>
            <a:headEnd/>
            <a:tailEnd/>
          </a:ln>
        </p:spPr>
      </p:pic>
      <p:sp>
        <p:nvSpPr>
          <p:cNvPr id="2" name="1 CuadroTexto"/>
          <p:cNvSpPr txBox="1"/>
          <p:nvPr/>
        </p:nvSpPr>
        <p:spPr>
          <a:xfrm>
            <a:off x="2214546" y="5445224"/>
            <a:ext cx="3240360" cy="307777"/>
          </a:xfrm>
          <a:prstGeom prst="rect">
            <a:avLst/>
          </a:prstGeom>
          <a:noFill/>
        </p:spPr>
        <p:txBody>
          <a:bodyPr wrap="square" rtlCol="0">
            <a:spAutoFit/>
          </a:bodyPr>
          <a:lstStyle/>
          <a:p>
            <a:r>
              <a:rPr lang="es-EC" sz="1400" dirty="0" smtClean="0"/>
              <a:t>Fig. 2 Sistema Mica Quito Sur</a:t>
            </a:r>
            <a:endParaRPr lang="es-EC" sz="1400" dirty="0"/>
          </a:p>
        </p:txBody>
      </p:sp>
    </p:spTree>
    <p:extLst>
      <p:ext uri="{BB962C8B-B14F-4D97-AF65-F5344CB8AC3E}">
        <p14:creationId xmlns:p14="http://schemas.microsoft.com/office/powerpoint/2010/main" val="3004240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1144960" y="746146"/>
            <a:ext cx="7243464" cy="1143000"/>
          </a:xfrm>
        </p:spPr>
        <p:style>
          <a:lnRef idx="1">
            <a:schemeClr val="accent2"/>
          </a:lnRef>
          <a:fillRef idx="2">
            <a:schemeClr val="accent2"/>
          </a:fillRef>
          <a:effectRef idx="1">
            <a:schemeClr val="accent2"/>
          </a:effectRef>
          <a:fontRef idx="minor">
            <a:schemeClr val="dk1"/>
          </a:fontRef>
        </p:style>
        <p:txBody>
          <a:bodyPr>
            <a:normAutofit/>
          </a:bodyPr>
          <a:lstStyle/>
          <a:p>
            <a:r>
              <a:rPr lang="es-EC" sz="2400" b="1" dirty="0" smtClean="0"/>
              <a:t>CALCULO DE LA HUELLA DE CARBONO </a:t>
            </a:r>
            <a:br>
              <a:rPr lang="es-EC" sz="2400" b="1" dirty="0" smtClean="0"/>
            </a:br>
            <a:r>
              <a:rPr lang="es-EC" sz="2400" b="1" dirty="0" smtClean="0"/>
              <a:t>METODOLOGÍA</a:t>
            </a:r>
            <a:endParaRPr lang="es-EC" sz="2400" b="1" dirty="0"/>
          </a:p>
        </p:txBody>
      </p:sp>
      <p:sp>
        <p:nvSpPr>
          <p:cNvPr id="7" name="6 Marcador de contenido"/>
          <p:cNvSpPr>
            <a:spLocks noGrp="1"/>
          </p:cNvSpPr>
          <p:nvPr>
            <p:ph idx="1"/>
          </p:nvPr>
        </p:nvSpPr>
        <p:spPr>
          <a:xfrm>
            <a:off x="539552" y="1988840"/>
            <a:ext cx="8229600" cy="3689280"/>
          </a:xfrm>
        </p:spPr>
        <p:txBody>
          <a:bodyPr>
            <a:normAutofit fontScale="77500" lnSpcReduction="20000"/>
          </a:bodyPr>
          <a:lstStyle/>
          <a:p>
            <a:pPr marL="0" indent="0">
              <a:buNone/>
            </a:pPr>
            <a:r>
              <a:rPr lang="es-EC" sz="2800" b="1" cap="all" dirty="0"/>
              <a:t>PROTOCOLO  DE CÁLCULO DE GASES DE EFECTO INVERNADERO</a:t>
            </a:r>
            <a:r>
              <a:rPr lang="es-EC" sz="2800" b="1" dirty="0"/>
              <a:t>  (GEI</a:t>
            </a:r>
            <a:r>
              <a:rPr lang="es-EC" sz="2800" b="1" dirty="0" smtClean="0"/>
              <a:t>)</a:t>
            </a:r>
          </a:p>
          <a:p>
            <a:pPr marL="0" indent="0">
              <a:buNone/>
            </a:pPr>
            <a:endParaRPr lang="es-EC" sz="2800" b="1" dirty="0" smtClean="0"/>
          </a:p>
          <a:p>
            <a:pPr marL="0" indent="0">
              <a:buNone/>
            </a:pPr>
            <a:r>
              <a:rPr lang="es-EC" sz="2800" b="1" dirty="0" smtClean="0"/>
              <a:t>Esta metodología ayuda </a:t>
            </a:r>
            <a:r>
              <a:rPr lang="es-EC" sz="2800" b="1" dirty="0"/>
              <a:t>a las empresas a realizar la contabilidad de sus emisiones de Gases de Efecto Invernadero. H</a:t>
            </a:r>
            <a:r>
              <a:rPr lang="es-EC" sz="2800" b="1" dirty="0" smtClean="0"/>
              <a:t>ace </a:t>
            </a:r>
            <a:r>
              <a:rPr lang="es-EC" sz="2800" b="1" dirty="0"/>
              <a:t>distinción entre emisiones directas, generadas por la propia empresa; y emisiones indirectas, ocurridas fuera de los límites de la organización. </a:t>
            </a:r>
          </a:p>
          <a:p>
            <a:endParaRPr lang="es-EC" sz="2800" b="1" dirty="0"/>
          </a:p>
          <a:p>
            <a:pPr marL="0" indent="0">
              <a:buNone/>
            </a:pPr>
            <a:r>
              <a:rPr lang="es-EC" sz="2800" b="1" dirty="0"/>
              <a:t>De esta manera, al multiplicar LOS CONSUMOS por su FE respectivo se convierte a unidades de CO2e. </a:t>
            </a:r>
          </a:p>
          <a:p>
            <a:endParaRPr lang="es-EC" sz="2800" b="1" dirty="0" smtClean="0"/>
          </a:p>
          <a:p>
            <a:pPr marL="0" indent="0">
              <a:buNone/>
            </a:pPr>
            <a:endParaRPr lang="es-EC" sz="2800" b="1" dirty="0"/>
          </a:p>
        </p:txBody>
      </p:sp>
      <p:pic>
        <p:nvPicPr>
          <p:cNvPr id="5" name="Picture 2"/>
          <p:cNvPicPr>
            <a:picLocks noChangeAspect="1" noChangeArrowheads="1"/>
          </p:cNvPicPr>
          <p:nvPr/>
        </p:nvPicPr>
        <p:blipFill>
          <a:blip r:embed="rId2" cstate="print"/>
          <a:srcRect/>
          <a:stretch>
            <a:fillRect/>
          </a:stretch>
        </p:blipFill>
        <p:spPr bwMode="auto">
          <a:xfrm>
            <a:off x="75374" y="142852"/>
            <a:ext cx="2139172" cy="571504"/>
          </a:xfrm>
          <a:prstGeom prst="rect">
            <a:avLst/>
          </a:prstGeom>
          <a:noFill/>
          <a:ln w="9525">
            <a:noFill/>
            <a:miter lim="800000"/>
            <a:headEnd/>
            <a:tailEnd/>
          </a:ln>
          <a:effectLst/>
        </p:spPr>
      </p:pic>
    </p:spTree>
    <p:extLst>
      <p:ext uri="{BB962C8B-B14F-4D97-AF65-F5344CB8AC3E}">
        <p14:creationId xmlns:p14="http://schemas.microsoft.com/office/powerpoint/2010/main" val="2732959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1	Limites de la Organización</a:t>
            </a:r>
          </a:p>
        </p:txBody>
      </p:sp>
      <p:sp>
        <p:nvSpPr>
          <p:cNvPr id="3" name="2 Marcador de contenido"/>
          <p:cNvSpPr>
            <a:spLocks noGrp="1"/>
          </p:cNvSpPr>
          <p:nvPr>
            <p:ph idx="1"/>
          </p:nvPr>
        </p:nvSpPr>
        <p:spPr/>
        <p:txBody>
          <a:bodyPr/>
          <a:lstStyle/>
          <a:p>
            <a:r>
              <a:rPr lang="es-EC" dirty="0"/>
              <a:t>La metodología precisa la necesidad de establecer los límites organizacionales, </a:t>
            </a:r>
          </a:p>
          <a:p>
            <a:endParaRPr lang="es-EC" dirty="0"/>
          </a:p>
        </p:txBody>
      </p:sp>
      <p:pic>
        <p:nvPicPr>
          <p:cNvPr id="5" name="Picture 2"/>
          <p:cNvPicPr>
            <a:picLocks noChangeAspect="1" noChangeArrowheads="1"/>
          </p:cNvPicPr>
          <p:nvPr/>
        </p:nvPicPr>
        <p:blipFill>
          <a:blip r:embed="rId2" cstate="print"/>
          <a:srcRect/>
          <a:stretch>
            <a:fillRect/>
          </a:stretch>
        </p:blipFill>
        <p:spPr bwMode="auto">
          <a:xfrm>
            <a:off x="75374" y="142852"/>
            <a:ext cx="2139172" cy="571504"/>
          </a:xfrm>
          <a:prstGeom prst="rect">
            <a:avLst/>
          </a:prstGeom>
          <a:noFill/>
          <a:ln w="9525">
            <a:noFill/>
            <a:miter lim="800000"/>
            <a:headEnd/>
            <a:tailEnd/>
          </a:ln>
          <a:effectLst/>
        </p:spPr>
      </p:pic>
    </p:spTree>
    <p:extLst>
      <p:ext uri="{BB962C8B-B14F-4D97-AF65-F5344CB8AC3E}">
        <p14:creationId xmlns:p14="http://schemas.microsoft.com/office/powerpoint/2010/main" val="18876196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2	Límites </a:t>
            </a:r>
            <a:r>
              <a:rPr lang="es-EC" dirty="0"/>
              <a:t>operacionales</a:t>
            </a:r>
          </a:p>
        </p:txBody>
      </p:sp>
      <p:sp>
        <p:nvSpPr>
          <p:cNvPr id="3" name="2 Marcador de contenido"/>
          <p:cNvSpPr>
            <a:spLocks noGrp="1"/>
          </p:cNvSpPr>
          <p:nvPr>
            <p:ph idx="1"/>
          </p:nvPr>
        </p:nvSpPr>
        <p:spPr/>
        <p:txBody>
          <a:bodyPr/>
          <a:lstStyle/>
          <a:p>
            <a:r>
              <a:rPr lang="es-EC" dirty="0"/>
              <a:t>Este paso comprende la identificación de las fuentes de emisiones asociadas a las </a:t>
            </a:r>
            <a:r>
              <a:rPr lang="es-EC" dirty="0" smtClean="0"/>
              <a:t>operaciones </a:t>
            </a:r>
            <a:r>
              <a:rPr lang="es-EC" dirty="0"/>
              <a:t>de la organización, la clasificación de las mismas como directas o indirectas </a:t>
            </a:r>
          </a:p>
        </p:txBody>
      </p:sp>
      <p:pic>
        <p:nvPicPr>
          <p:cNvPr id="5" name="Picture 2"/>
          <p:cNvPicPr>
            <a:picLocks noChangeAspect="1" noChangeArrowheads="1"/>
          </p:cNvPicPr>
          <p:nvPr/>
        </p:nvPicPr>
        <p:blipFill>
          <a:blip r:embed="rId3" cstate="print"/>
          <a:srcRect/>
          <a:stretch>
            <a:fillRect/>
          </a:stretch>
        </p:blipFill>
        <p:spPr bwMode="auto">
          <a:xfrm>
            <a:off x="75374" y="142852"/>
            <a:ext cx="2139172" cy="571504"/>
          </a:xfrm>
          <a:prstGeom prst="rect">
            <a:avLst/>
          </a:prstGeom>
          <a:noFill/>
          <a:ln w="9525">
            <a:noFill/>
            <a:miter lim="800000"/>
            <a:headEnd/>
            <a:tailEnd/>
          </a:ln>
          <a:effectLst/>
        </p:spPr>
      </p:pic>
    </p:spTree>
    <p:extLst>
      <p:ext uri="{BB962C8B-B14F-4D97-AF65-F5344CB8AC3E}">
        <p14:creationId xmlns:p14="http://schemas.microsoft.com/office/powerpoint/2010/main" val="168577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normAutofit/>
          </a:bodyPr>
          <a:lstStyle/>
          <a:p>
            <a:r>
              <a:rPr lang="es-EC" sz="2400" b="1" dirty="0"/>
              <a:t>FUENTES DE EMISIÓN DE LOS GASES DE EFECTO INVERNADERO (GEI) EN EL SMQS</a:t>
            </a:r>
          </a:p>
        </p:txBody>
      </p:sp>
      <p:pic>
        <p:nvPicPr>
          <p:cNvPr id="5" name="Picture 2"/>
          <p:cNvPicPr>
            <a:picLocks noChangeAspect="1" noChangeArrowheads="1"/>
          </p:cNvPicPr>
          <p:nvPr/>
        </p:nvPicPr>
        <p:blipFill>
          <a:blip r:embed="rId2" cstate="print"/>
          <a:srcRect/>
          <a:stretch>
            <a:fillRect/>
          </a:stretch>
        </p:blipFill>
        <p:spPr bwMode="auto">
          <a:xfrm>
            <a:off x="75374" y="142852"/>
            <a:ext cx="2139172" cy="571504"/>
          </a:xfrm>
          <a:prstGeom prst="rect">
            <a:avLst/>
          </a:prstGeom>
          <a:noFill/>
          <a:ln w="9525">
            <a:noFill/>
            <a:miter lim="800000"/>
            <a:headEnd/>
            <a:tailEnd/>
          </a:ln>
          <a:effectLst/>
        </p:spPr>
      </p:pic>
      <p:pic>
        <p:nvPicPr>
          <p:cNvPr id="102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404449" y="2263775"/>
            <a:ext cx="4335102" cy="368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8741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normAutofit/>
          </a:bodyPr>
          <a:lstStyle/>
          <a:p>
            <a:r>
              <a:rPr lang="es-EC" sz="2400" b="1" dirty="0" smtClean="0"/>
              <a:t>3	 </a:t>
            </a:r>
            <a:r>
              <a:rPr lang="es-EC" sz="2400" b="1" dirty="0"/>
              <a:t>LEVANTAMIENTO DE INFORMACIÓN</a:t>
            </a:r>
            <a:endParaRPr lang="es-EC" sz="2400" b="1" dirty="0"/>
          </a:p>
        </p:txBody>
      </p:sp>
      <p:pic>
        <p:nvPicPr>
          <p:cNvPr id="5" name="Picture 2"/>
          <p:cNvPicPr>
            <a:picLocks noChangeAspect="1" noChangeArrowheads="1"/>
          </p:cNvPicPr>
          <p:nvPr/>
        </p:nvPicPr>
        <p:blipFill>
          <a:blip r:embed="rId2" cstate="print"/>
          <a:srcRect/>
          <a:stretch>
            <a:fillRect/>
          </a:stretch>
        </p:blipFill>
        <p:spPr bwMode="auto">
          <a:xfrm>
            <a:off x="75374" y="142852"/>
            <a:ext cx="2139172" cy="571504"/>
          </a:xfrm>
          <a:prstGeom prst="rect">
            <a:avLst/>
          </a:prstGeom>
          <a:noFill/>
          <a:ln w="9525">
            <a:noFill/>
            <a:miter lim="800000"/>
            <a:headEnd/>
            <a:tailEnd/>
          </a:ln>
          <a:effectLst/>
        </p:spPr>
      </p:pic>
      <p:sp>
        <p:nvSpPr>
          <p:cNvPr id="2" name="1 Marcador de contenido"/>
          <p:cNvSpPr>
            <a:spLocks noGrp="1"/>
          </p:cNvSpPr>
          <p:nvPr>
            <p:ph idx="1"/>
          </p:nvPr>
        </p:nvSpPr>
        <p:spPr>
          <a:xfrm>
            <a:off x="457200" y="1916832"/>
            <a:ext cx="8229600" cy="4036129"/>
          </a:xfrm>
        </p:spPr>
        <p:txBody>
          <a:bodyPr>
            <a:normAutofit/>
          </a:bodyPr>
          <a:lstStyle/>
          <a:p>
            <a:r>
              <a:rPr lang="es-EC" dirty="0"/>
              <a:t>Los datos se obtuvieron </a:t>
            </a:r>
            <a:r>
              <a:rPr lang="es-EC" dirty="0" smtClean="0"/>
              <a:t>mediante </a:t>
            </a:r>
            <a:r>
              <a:rPr lang="es-EC" dirty="0"/>
              <a:t>correo electrónico, Intranet, página web de la EPMAPS y entrevistas a los responsables directos de los procesos de la EPMAPS. Se estructuró un formulario, con la finalidad de que se especifique la información requerida para la investigación. </a:t>
            </a:r>
          </a:p>
        </p:txBody>
      </p:sp>
    </p:spTree>
    <p:extLst>
      <p:ext uri="{BB962C8B-B14F-4D97-AF65-F5344CB8AC3E}">
        <p14:creationId xmlns:p14="http://schemas.microsoft.com/office/powerpoint/2010/main" val="2697811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normAutofit/>
          </a:bodyPr>
          <a:lstStyle/>
          <a:p>
            <a:r>
              <a:rPr lang="es-EC" sz="2400" b="1" dirty="0" smtClean="0"/>
              <a:t>4	IDENTIFICACION DE </a:t>
            </a:r>
            <a:r>
              <a:rPr lang="es-EC" sz="2400" b="1" dirty="0"/>
              <a:t>LOS FACTORESE DE </a:t>
            </a:r>
            <a:r>
              <a:rPr lang="es-EC" sz="2400" b="1" dirty="0" smtClean="0"/>
              <a:t>EMISIÓN	</a:t>
            </a:r>
            <a:endParaRPr lang="es-EC" sz="2400" b="1" dirty="0"/>
          </a:p>
        </p:txBody>
      </p:sp>
      <p:pic>
        <p:nvPicPr>
          <p:cNvPr id="5" name="Picture 2"/>
          <p:cNvPicPr>
            <a:picLocks noChangeAspect="1" noChangeArrowheads="1"/>
          </p:cNvPicPr>
          <p:nvPr/>
        </p:nvPicPr>
        <p:blipFill>
          <a:blip r:embed="rId2" cstate="print"/>
          <a:srcRect/>
          <a:stretch>
            <a:fillRect/>
          </a:stretch>
        </p:blipFill>
        <p:spPr bwMode="auto">
          <a:xfrm>
            <a:off x="75374" y="142852"/>
            <a:ext cx="2139172" cy="571504"/>
          </a:xfrm>
          <a:prstGeom prst="rect">
            <a:avLst/>
          </a:prstGeom>
          <a:noFill/>
          <a:ln w="9525">
            <a:noFill/>
            <a:miter lim="800000"/>
            <a:headEnd/>
            <a:tailEnd/>
          </a:ln>
          <a:effectLst/>
        </p:spPr>
      </p:pic>
      <p:sp>
        <p:nvSpPr>
          <p:cNvPr id="2" name="1 Marcador de contenido"/>
          <p:cNvSpPr>
            <a:spLocks noGrp="1"/>
          </p:cNvSpPr>
          <p:nvPr>
            <p:ph idx="1"/>
          </p:nvPr>
        </p:nvSpPr>
        <p:spPr>
          <a:xfrm>
            <a:off x="457200" y="1916832"/>
            <a:ext cx="8229600" cy="4036129"/>
          </a:xfrm>
        </p:spPr>
        <p:txBody>
          <a:bodyPr>
            <a:normAutofit fontScale="85000" lnSpcReduction="20000"/>
          </a:bodyPr>
          <a:lstStyle/>
          <a:p>
            <a:pPr marL="0" indent="0" algn="just">
              <a:buNone/>
            </a:pPr>
            <a:r>
              <a:rPr lang="es-EC" dirty="0" smtClean="0"/>
              <a:t>Se </a:t>
            </a:r>
            <a:r>
              <a:rPr lang="es-EC" dirty="0"/>
              <a:t>usaron los factores de emisión provistos por la base de datos elaborada </a:t>
            </a:r>
            <a:r>
              <a:rPr lang="es-EC" dirty="0" smtClean="0"/>
              <a:t>por: </a:t>
            </a:r>
            <a:endParaRPr lang="es-EC" dirty="0"/>
          </a:p>
          <a:p>
            <a:pPr marL="0" indent="0" algn="just">
              <a:buNone/>
            </a:pPr>
            <a:r>
              <a:rPr lang="es-EC" dirty="0" smtClean="0"/>
              <a:t>DECC </a:t>
            </a:r>
            <a:r>
              <a:rPr lang="es-EC" dirty="0"/>
              <a:t>(</a:t>
            </a:r>
            <a:r>
              <a:rPr lang="es-EC" dirty="0" err="1"/>
              <a:t>Department</a:t>
            </a:r>
            <a:r>
              <a:rPr lang="es-EC" dirty="0"/>
              <a:t> of </a:t>
            </a:r>
            <a:r>
              <a:rPr lang="es-EC" dirty="0" err="1"/>
              <a:t>Energy</a:t>
            </a:r>
            <a:r>
              <a:rPr lang="es-EC" dirty="0"/>
              <a:t> and </a:t>
            </a:r>
            <a:r>
              <a:rPr lang="es-EC" dirty="0" err="1"/>
              <a:t>Climate</a:t>
            </a:r>
            <a:r>
              <a:rPr lang="es-EC" dirty="0"/>
              <a:t> </a:t>
            </a:r>
            <a:r>
              <a:rPr lang="es-EC" dirty="0" err="1"/>
              <a:t>Change</a:t>
            </a:r>
            <a:r>
              <a:rPr lang="es-EC" dirty="0"/>
              <a:t>) en conjunto con el </a:t>
            </a:r>
            <a:r>
              <a:rPr lang="es-EC" dirty="0" err="1"/>
              <a:t>Defra</a:t>
            </a:r>
            <a:r>
              <a:rPr lang="es-EC" dirty="0"/>
              <a:t> (</a:t>
            </a:r>
            <a:r>
              <a:rPr lang="es-EC" dirty="0" err="1"/>
              <a:t>Department</a:t>
            </a:r>
            <a:r>
              <a:rPr lang="es-EC" dirty="0"/>
              <a:t> of </a:t>
            </a:r>
            <a:r>
              <a:rPr lang="es-EC" dirty="0" err="1"/>
              <a:t>Environment</a:t>
            </a:r>
            <a:r>
              <a:rPr lang="es-EC" dirty="0"/>
              <a:t>, </a:t>
            </a:r>
            <a:r>
              <a:rPr lang="es-EC" dirty="0" err="1"/>
              <a:t>Food</a:t>
            </a:r>
            <a:r>
              <a:rPr lang="es-EC" dirty="0"/>
              <a:t> and Rural </a:t>
            </a:r>
            <a:r>
              <a:rPr lang="es-EC" dirty="0" err="1"/>
              <a:t>Affairs</a:t>
            </a:r>
            <a:r>
              <a:rPr lang="es-EC" dirty="0"/>
              <a:t>) en el año 2012 (DEFRA, 2012), denominado de aquí en adelante </a:t>
            </a:r>
            <a:r>
              <a:rPr lang="es-EC" dirty="0" err="1" smtClean="0"/>
              <a:t>Defra</a:t>
            </a:r>
            <a:r>
              <a:rPr lang="es-EC" dirty="0"/>
              <a:t>/DECC. </a:t>
            </a:r>
            <a:r>
              <a:rPr lang="es-EC" dirty="0" smtClean="0"/>
              <a:t>Los de electricidad de la Corporación </a:t>
            </a:r>
            <a:r>
              <a:rPr lang="es-EC" dirty="0"/>
              <a:t>Centro Nacional de Control de Energía (CENACE) (SNI, 2011).</a:t>
            </a:r>
            <a:endParaRPr lang="es-EC" dirty="0" smtClean="0"/>
          </a:p>
          <a:p>
            <a:pPr marL="0" indent="0" algn="just">
              <a:buNone/>
            </a:pPr>
            <a:r>
              <a:rPr lang="es-EC" dirty="0" err="1" smtClean="0">
                <a:hlinkClick r:id="rId3" action="ppaction://hlinkfile"/>
              </a:rPr>
              <a:t>Presentacion</a:t>
            </a:r>
            <a:r>
              <a:rPr lang="es-EC" dirty="0" smtClean="0">
                <a:hlinkClick r:id="rId3" action="ppaction://hlinkfile"/>
              </a:rPr>
              <a:t> </a:t>
            </a:r>
            <a:r>
              <a:rPr lang="es-EC" dirty="0" err="1" smtClean="0">
                <a:hlinkClick r:id="rId3" action="ppaction://hlinkfile"/>
              </a:rPr>
              <a:t>Calculos</a:t>
            </a:r>
            <a:r>
              <a:rPr lang="es-EC" dirty="0" smtClean="0">
                <a:hlinkClick r:id="rId3" action="ppaction://hlinkfile"/>
              </a:rPr>
              <a:t> </a:t>
            </a:r>
            <a:r>
              <a:rPr lang="es-EC" dirty="0" err="1" smtClean="0">
                <a:hlinkClick r:id="rId3" action="ppaction://hlinkfile"/>
              </a:rPr>
              <a:t>Coordi</a:t>
            </a:r>
            <a:r>
              <a:rPr lang="es-EC" dirty="0" smtClean="0">
                <a:hlinkClick r:id="rId3" action="ppaction://hlinkfile"/>
              </a:rPr>
              <a:t>\D Inventario HC  2012.xlsx</a:t>
            </a:r>
            <a:endParaRPr lang="es-EC" dirty="0"/>
          </a:p>
        </p:txBody>
      </p:sp>
    </p:spTree>
    <p:extLst>
      <p:ext uri="{BB962C8B-B14F-4D97-AF65-F5344CB8AC3E}">
        <p14:creationId xmlns:p14="http://schemas.microsoft.com/office/powerpoint/2010/main" val="24874342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normAutofit/>
          </a:bodyPr>
          <a:lstStyle/>
          <a:p>
            <a:r>
              <a:rPr lang="es-EC" sz="2400" b="1" dirty="0" smtClean="0"/>
              <a:t>5	PROCESAMIENTO </a:t>
            </a:r>
            <a:r>
              <a:rPr lang="es-EC" sz="2400" b="1" dirty="0"/>
              <a:t>DE INFORMACIÓN</a:t>
            </a:r>
            <a:endParaRPr lang="es-EC" sz="2400" b="1" dirty="0"/>
          </a:p>
        </p:txBody>
      </p:sp>
      <p:pic>
        <p:nvPicPr>
          <p:cNvPr id="5" name="Picture 2"/>
          <p:cNvPicPr>
            <a:picLocks noChangeAspect="1" noChangeArrowheads="1"/>
          </p:cNvPicPr>
          <p:nvPr/>
        </p:nvPicPr>
        <p:blipFill>
          <a:blip r:embed="rId2" cstate="print"/>
          <a:srcRect/>
          <a:stretch>
            <a:fillRect/>
          </a:stretch>
        </p:blipFill>
        <p:spPr bwMode="auto">
          <a:xfrm>
            <a:off x="75374" y="142852"/>
            <a:ext cx="2139172" cy="571504"/>
          </a:xfrm>
          <a:prstGeom prst="rect">
            <a:avLst/>
          </a:prstGeom>
          <a:noFill/>
          <a:ln w="9525">
            <a:noFill/>
            <a:miter lim="800000"/>
            <a:headEnd/>
            <a:tailEnd/>
          </a:ln>
          <a:effectLst/>
        </p:spPr>
      </p:pic>
      <p:sp>
        <p:nvSpPr>
          <p:cNvPr id="2" name="1 Marcador de contenido"/>
          <p:cNvSpPr>
            <a:spLocks noGrp="1"/>
          </p:cNvSpPr>
          <p:nvPr>
            <p:ph idx="1"/>
          </p:nvPr>
        </p:nvSpPr>
        <p:spPr>
          <a:xfrm>
            <a:off x="457200" y="1916832"/>
            <a:ext cx="8229600" cy="4036129"/>
          </a:xfrm>
        </p:spPr>
        <p:txBody>
          <a:bodyPr>
            <a:normAutofit fontScale="92500" lnSpcReduction="20000"/>
          </a:bodyPr>
          <a:lstStyle/>
          <a:p>
            <a:pPr marL="0" indent="0">
              <a:buNone/>
            </a:pPr>
            <a:r>
              <a:rPr lang="es-EC" dirty="0" smtClean="0"/>
              <a:t>Se usó </a:t>
            </a:r>
            <a:r>
              <a:rPr lang="es-EC" dirty="0"/>
              <a:t>de una herramienta de cálculo, para lo cual se consultó la página web del Protocolo GEI las bases de datos de factores de GEI y otras herramientas para la huella de carbono como: </a:t>
            </a:r>
            <a:r>
              <a:rPr lang="es-EC" dirty="0" err="1"/>
              <a:t>Defra</a:t>
            </a:r>
            <a:r>
              <a:rPr lang="es-EC" dirty="0"/>
              <a:t>/DECC (Factores de emisión para combustibles, transporte) y GHG Tools (Herramientas para el cálculo de emisiones para diferentes sectores). </a:t>
            </a:r>
            <a:endParaRPr lang="es-EC" dirty="0" smtClean="0"/>
          </a:p>
          <a:p>
            <a:pPr marL="0" indent="0">
              <a:buNone/>
            </a:pPr>
            <a:r>
              <a:rPr lang="es-EC" dirty="0" err="1" smtClean="0">
                <a:hlinkClick r:id="rId3" action="ppaction://hlinkfile"/>
              </a:rPr>
              <a:t>Presentacion</a:t>
            </a:r>
            <a:r>
              <a:rPr lang="es-EC" dirty="0" smtClean="0">
                <a:hlinkClick r:id="rId3" action="ppaction://hlinkfile"/>
              </a:rPr>
              <a:t> </a:t>
            </a:r>
            <a:r>
              <a:rPr lang="es-EC" dirty="0" err="1" smtClean="0">
                <a:hlinkClick r:id="rId3" action="ppaction://hlinkfile"/>
              </a:rPr>
              <a:t>Calculos</a:t>
            </a:r>
            <a:r>
              <a:rPr lang="es-EC" dirty="0" smtClean="0">
                <a:hlinkClick r:id="rId3" action="ppaction://hlinkfile"/>
              </a:rPr>
              <a:t> </a:t>
            </a:r>
            <a:r>
              <a:rPr lang="es-EC" dirty="0" err="1" smtClean="0">
                <a:hlinkClick r:id="rId3" action="ppaction://hlinkfile"/>
              </a:rPr>
              <a:t>Coordi</a:t>
            </a:r>
            <a:r>
              <a:rPr lang="es-EC" dirty="0" smtClean="0">
                <a:hlinkClick r:id="rId3" action="ppaction://hlinkfile"/>
              </a:rPr>
              <a:t>\D </a:t>
            </a:r>
            <a:r>
              <a:rPr lang="es-EC" dirty="0" err="1" smtClean="0">
                <a:hlinkClick r:id="rId3" action="ppaction://hlinkfile"/>
              </a:rPr>
              <a:t>Calculos</a:t>
            </a:r>
            <a:r>
              <a:rPr lang="es-EC" dirty="0" smtClean="0">
                <a:hlinkClick r:id="rId3" action="ppaction://hlinkfile"/>
              </a:rPr>
              <a:t> 2012.xlsx</a:t>
            </a:r>
            <a:endParaRPr lang="es-EC" dirty="0"/>
          </a:p>
        </p:txBody>
      </p:sp>
    </p:spTree>
    <p:extLst>
      <p:ext uri="{BB962C8B-B14F-4D97-AF65-F5344CB8AC3E}">
        <p14:creationId xmlns:p14="http://schemas.microsoft.com/office/powerpoint/2010/main" val="467398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normAutofit/>
          </a:bodyPr>
          <a:lstStyle/>
          <a:p>
            <a:r>
              <a:rPr lang="es-EC" sz="2400" b="1" dirty="0"/>
              <a:t>	</a:t>
            </a:r>
            <a:r>
              <a:rPr lang="es-EC" sz="2400" b="1" dirty="0" smtClean="0"/>
              <a:t>FÓRMULAS UTILIZADAS</a:t>
            </a:r>
            <a:endParaRPr lang="es-EC" sz="2400" b="1" dirty="0"/>
          </a:p>
        </p:txBody>
      </p:sp>
      <p:pic>
        <p:nvPicPr>
          <p:cNvPr id="5" name="Picture 2"/>
          <p:cNvPicPr>
            <a:picLocks noChangeAspect="1" noChangeArrowheads="1"/>
          </p:cNvPicPr>
          <p:nvPr/>
        </p:nvPicPr>
        <p:blipFill>
          <a:blip r:embed="rId2" cstate="print"/>
          <a:srcRect/>
          <a:stretch>
            <a:fillRect/>
          </a:stretch>
        </p:blipFill>
        <p:spPr bwMode="auto">
          <a:xfrm>
            <a:off x="75374" y="142852"/>
            <a:ext cx="2139172" cy="571504"/>
          </a:xfrm>
          <a:prstGeom prst="rect">
            <a:avLst/>
          </a:prstGeom>
          <a:noFill/>
          <a:ln w="9525">
            <a:noFill/>
            <a:miter lim="800000"/>
            <a:headEnd/>
            <a:tailEnd/>
          </a:ln>
          <a:effectLst/>
        </p:spPr>
      </p:pic>
      <p:sp>
        <p:nvSpPr>
          <p:cNvPr id="2" name="1 Marcador de contenido"/>
          <p:cNvSpPr>
            <a:spLocks noGrp="1"/>
          </p:cNvSpPr>
          <p:nvPr>
            <p:ph idx="1"/>
          </p:nvPr>
        </p:nvSpPr>
        <p:spPr>
          <a:xfrm>
            <a:off x="457200" y="1916832"/>
            <a:ext cx="8229600" cy="4036129"/>
          </a:xfrm>
        </p:spPr>
        <p:txBody>
          <a:bodyPr>
            <a:normAutofit lnSpcReduction="10000"/>
          </a:bodyPr>
          <a:lstStyle/>
          <a:p>
            <a:pPr marL="0" indent="0">
              <a:buNone/>
            </a:pPr>
            <a:endParaRPr lang="es-EC" dirty="0"/>
          </a:p>
          <a:p>
            <a:endParaRPr lang="es-EC" dirty="0"/>
          </a:p>
          <a:p>
            <a:r>
              <a:rPr lang="es-EC" dirty="0"/>
              <a:t>Donde:</a:t>
            </a:r>
          </a:p>
          <a:p>
            <a:r>
              <a:rPr lang="es-EC" dirty="0" err="1"/>
              <a:t>Ec</a:t>
            </a:r>
            <a:r>
              <a:rPr lang="es-EC" dirty="0"/>
              <a:t>	=Emisiones por </a:t>
            </a:r>
            <a:r>
              <a:rPr lang="es-EC" dirty="0" smtClean="0"/>
              <a:t>consumo, </a:t>
            </a:r>
            <a:r>
              <a:rPr lang="es-EC" dirty="0"/>
              <a:t>CO2e</a:t>
            </a:r>
          </a:p>
          <a:p>
            <a:r>
              <a:rPr lang="es-EC" dirty="0"/>
              <a:t>CC	=Consumo </a:t>
            </a:r>
            <a:endParaRPr lang="es-EC" dirty="0" smtClean="0"/>
          </a:p>
          <a:p>
            <a:r>
              <a:rPr lang="es-EC" dirty="0" smtClean="0"/>
              <a:t>FE</a:t>
            </a:r>
            <a:r>
              <a:rPr lang="es-EC" dirty="0"/>
              <a:t>	=Factor de emisión,  </a:t>
            </a:r>
          </a:p>
          <a:p>
            <a:r>
              <a:rPr lang="es-EC" dirty="0"/>
              <a:t>i	=</a:t>
            </a:r>
            <a:r>
              <a:rPr lang="es-EC" dirty="0" smtClean="0"/>
              <a:t>Cada tipo de producto</a:t>
            </a:r>
            <a:endParaRPr lang="es-EC"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0295" y="1772816"/>
            <a:ext cx="4365959"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1362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4960" y="1700808"/>
            <a:ext cx="6704376" cy="854968"/>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s-EC" sz="2000" dirty="0"/>
              <a:t>MATERIALES Y MÉTODOS PARA LA CUANTIFICACIÓN DE TASAS DE REMOCIÓN</a:t>
            </a:r>
          </a:p>
        </p:txBody>
      </p:sp>
      <p:sp>
        <p:nvSpPr>
          <p:cNvPr id="3" name="2 Marcador de contenido"/>
          <p:cNvSpPr>
            <a:spLocks noGrp="1"/>
          </p:cNvSpPr>
          <p:nvPr>
            <p:ph sz="quarter" idx="14"/>
          </p:nvPr>
        </p:nvSpPr>
        <p:spPr>
          <a:xfrm>
            <a:off x="1220152" y="2852936"/>
            <a:ext cx="6704376" cy="2635056"/>
          </a:xfrm>
        </p:spPr>
        <p:txBody>
          <a:bodyPr>
            <a:normAutofit lnSpcReduction="10000"/>
          </a:bodyPr>
          <a:lstStyle/>
          <a:p>
            <a:endParaRPr lang="es-EC" dirty="0"/>
          </a:p>
          <a:p>
            <a:pPr marL="0" indent="0">
              <a:buNone/>
            </a:pPr>
            <a:r>
              <a:rPr lang="es-EC" dirty="0"/>
              <a:t>Para cuantificar las tasas de variación de remociones en los distintos usos de suelo se utilizaron tres herramientas:</a:t>
            </a:r>
          </a:p>
          <a:p>
            <a:pPr marL="0" indent="0">
              <a:buNone/>
            </a:pPr>
            <a:r>
              <a:rPr lang="es-EC" dirty="0"/>
              <a:t>a.- Revisión de literatura científica</a:t>
            </a:r>
          </a:p>
          <a:p>
            <a:pPr marL="0" indent="0">
              <a:buNone/>
            </a:pPr>
            <a:r>
              <a:rPr lang="es-EC" dirty="0"/>
              <a:t>b.- Muestreo de campo</a:t>
            </a:r>
          </a:p>
          <a:p>
            <a:pPr marL="0" indent="0">
              <a:buNone/>
            </a:pPr>
            <a:r>
              <a:rPr lang="es-EC" dirty="0"/>
              <a:t>c.- Mapa de la cobertura vegetal</a:t>
            </a:r>
          </a:p>
          <a:p>
            <a:pPr marL="0" indent="0">
              <a:buNone/>
            </a:pPr>
            <a:r>
              <a:rPr lang="es-EC" dirty="0"/>
              <a:t>d.- El software CO2Fix3.1 para la modelación de carbono en el tiempo.</a:t>
            </a:r>
          </a:p>
          <a:p>
            <a:endParaRPr lang="es-EC" dirty="0"/>
          </a:p>
        </p:txBody>
      </p:sp>
      <p:pic>
        <p:nvPicPr>
          <p:cNvPr id="4" name="Picture 2"/>
          <p:cNvPicPr>
            <a:picLocks noChangeAspect="1" noChangeArrowheads="1"/>
          </p:cNvPicPr>
          <p:nvPr/>
        </p:nvPicPr>
        <p:blipFill>
          <a:blip r:embed="rId2" cstate="print"/>
          <a:srcRect/>
          <a:stretch>
            <a:fillRect/>
          </a:stretch>
        </p:blipFill>
        <p:spPr bwMode="auto">
          <a:xfrm>
            <a:off x="75374" y="142852"/>
            <a:ext cx="2139172" cy="571504"/>
          </a:xfrm>
          <a:prstGeom prst="rect">
            <a:avLst/>
          </a:prstGeom>
          <a:noFill/>
          <a:ln w="9525">
            <a:noFill/>
            <a:miter lim="800000"/>
            <a:headEnd/>
            <a:tailEnd/>
          </a:ln>
          <a:effectLst/>
        </p:spPr>
      </p:pic>
      <p:sp>
        <p:nvSpPr>
          <p:cNvPr id="5" name="4 Rectángulo"/>
          <p:cNvSpPr/>
          <p:nvPr/>
        </p:nvSpPr>
        <p:spPr>
          <a:xfrm>
            <a:off x="827584" y="908720"/>
            <a:ext cx="7128792" cy="95410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s-EC" sz="2800" b="1" dirty="0"/>
              <a:t>IDENTIFICACIÓN DE SUMIDEROS </a:t>
            </a:r>
            <a:r>
              <a:rPr lang="es-EC" sz="2800" b="1" dirty="0" smtClean="0"/>
              <a:t> </a:t>
            </a:r>
            <a:r>
              <a:rPr lang="es-EC" sz="2800" b="1" dirty="0"/>
              <a:t>Y REMOCIONES DE CARBONO DEL SMQS</a:t>
            </a:r>
          </a:p>
        </p:txBody>
      </p:sp>
    </p:spTree>
    <p:extLst>
      <p:ext uri="{BB962C8B-B14F-4D97-AF65-F5344CB8AC3E}">
        <p14:creationId xmlns:p14="http://schemas.microsoft.com/office/powerpoint/2010/main" val="1221584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48680"/>
            <a:ext cx="8229600" cy="815618"/>
          </a:xfrm>
        </p:spPr>
        <p:txBody>
          <a:bodyPr/>
          <a:lstStyle/>
          <a:p>
            <a:r>
              <a:rPr lang="es-EC" dirty="0" smtClean="0"/>
              <a:t>Contenido</a:t>
            </a:r>
            <a:endParaRPr lang="es-EC" dirty="0"/>
          </a:p>
        </p:txBody>
      </p:sp>
      <p:sp>
        <p:nvSpPr>
          <p:cNvPr id="3" name="2 Marcador de contenido"/>
          <p:cNvSpPr>
            <a:spLocks noGrp="1"/>
          </p:cNvSpPr>
          <p:nvPr>
            <p:ph idx="1"/>
          </p:nvPr>
        </p:nvSpPr>
        <p:spPr>
          <a:xfrm>
            <a:off x="611560" y="1484784"/>
            <a:ext cx="8229600" cy="4464496"/>
          </a:xfrm>
        </p:spPr>
        <p:txBody>
          <a:bodyPr>
            <a:normAutofit fontScale="85000" lnSpcReduction="10000"/>
          </a:bodyPr>
          <a:lstStyle/>
          <a:p>
            <a:pPr>
              <a:buNone/>
            </a:pPr>
            <a:endParaRPr lang="es-EC" dirty="0" smtClean="0"/>
          </a:p>
          <a:p>
            <a:pPr marL="0" indent="0">
              <a:buNone/>
            </a:pPr>
            <a:r>
              <a:rPr lang="es-EC" b="1" dirty="0" smtClean="0"/>
              <a:t>1. Objetivos y Alcances del estudio </a:t>
            </a:r>
          </a:p>
          <a:p>
            <a:pPr marL="0" indent="0">
              <a:buNone/>
            </a:pPr>
            <a:r>
              <a:rPr lang="es-EC" b="1" dirty="0" smtClean="0"/>
              <a:t>2. Huella de Carbono </a:t>
            </a:r>
          </a:p>
          <a:p>
            <a:pPr marL="0" indent="0">
              <a:buNone/>
            </a:pPr>
            <a:r>
              <a:rPr lang="es-EC" b="1" dirty="0" smtClean="0"/>
              <a:t>3. Identificación de sumideros institucionales y remociones de carbono del SMQS.</a:t>
            </a:r>
          </a:p>
          <a:p>
            <a:pPr marL="0" indent="0">
              <a:buNone/>
            </a:pPr>
            <a:r>
              <a:rPr lang="es-EC" b="1" dirty="0" smtClean="0"/>
              <a:t>4. Logro de Carbono Neutralidad </a:t>
            </a:r>
          </a:p>
          <a:p>
            <a:pPr marL="0" indent="0">
              <a:buNone/>
            </a:pPr>
            <a:r>
              <a:rPr lang="es-EC" b="1" dirty="0" smtClean="0"/>
              <a:t>5. Lineamientos  para una Estrategia de Carbono Neutralidad</a:t>
            </a:r>
            <a:r>
              <a:rPr lang="es-EC" b="1" cap="all" dirty="0" smtClean="0"/>
              <a:t>. </a:t>
            </a:r>
            <a:endParaRPr lang="es-EC" b="1" dirty="0" smtClean="0"/>
          </a:p>
          <a:p>
            <a:pPr marL="342900" lvl="1" indent="-342900">
              <a:buFont typeface="Arial"/>
              <a:buChar char="•"/>
            </a:pPr>
            <a:endParaRPr lang="es-EC" b="1" cap="all" dirty="0" smtClean="0"/>
          </a:p>
          <a:p>
            <a:pPr>
              <a:buNone/>
            </a:pPr>
            <a:r>
              <a:rPr lang="es-EC" b="1" dirty="0" smtClean="0"/>
              <a:t>	</a:t>
            </a:r>
          </a:p>
          <a:p>
            <a:endParaRPr lang="es-EC" b="1" dirty="0" smtClean="0"/>
          </a:p>
          <a:p>
            <a:endParaRPr lang="es-EC" b="1" dirty="0" smtClean="0"/>
          </a:p>
          <a:p>
            <a:endParaRPr lang="es-EC" b="1" dirty="0" smtClean="0"/>
          </a:p>
          <a:p>
            <a:endParaRPr lang="es-EC" b="1" dirty="0" smtClean="0"/>
          </a:p>
          <a:p>
            <a:endParaRPr lang="es-EC" b="1" dirty="0" smtClean="0"/>
          </a:p>
          <a:p>
            <a:endParaRPr lang="es-EC" b="1" dirty="0" smtClean="0">
              <a:solidFill>
                <a:schemeClr val="tx2">
                  <a:lumMod val="50000"/>
                </a:schemeClr>
              </a:solidFill>
            </a:endParaRPr>
          </a:p>
        </p:txBody>
      </p:sp>
      <p:pic>
        <p:nvPicPr>
          <p:cNvPr id="4" name="Picture 2"/>
          <p:cNvPicPr>
            <a:picLocks noChangeAspect="1" noChangeArrowheads="1"/>
          </p:cNvPicPr>
          <p:nvPr/>
        </p:nvPicPr>
        <p:blipFill>
          <a:blip r:embed="rId3" cstate="print"/>
          <a:srcRect/>
          <a:stretch>
            <a:fillRect/>
          </a:stretch>
        </p:blipFill>
        <p:spPr bwMode="auto">
          <a:xfrm>
            <a:off x="75374" y="121192"/>
            <a:ext cx="2139172" cy="571504"/>
          </a:xfrm>
          <a:prstGeom prst="rect">
            <a:avLst/>
          </a:prstGeom>
          <a:noFill/>
          <a:ln w="9525">
            <a:noFill/>
            <a:miter lim="800000"/>
            <a:headEnd/>
            <a:tailEnd/>
          </a:ln>
          <a:effectLst/>
        </p:spPr>
      </p:pic>
    </p:spTree>
    <p:extLst>
      <p:ext uri="{BB962C8B-B14F-4D97-AF65-F5344CB8AC3E}">
        <p14:creationId xmlns:p14="http://schemas.microsoft.com/office/powerpoint/2010/main" val="24010192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475656" y="866756"/>
            <a:ext cx="6192688" cy="864096"/>
          </a:xfrm>
        </p:spPr>
        <p:txBody>
          <a:bodyPr>
            <a:normAutofit/>
          </a:bodyPr>
          <a:lstStyle/>
          <a:p>
            <a:pPr algn="just"/>
            <a:r>
              <a:rPr lang="es-EC" sz="1600" b="1" dirty="0"/>
              <a:t>REMOCIONES ANUALES DE PLANTACIONES </a:t>
            </a:r>
            <a:r>
              <a:rPr lang="es-EC" sz="1600" b="1" dirty="0" smtClean="0"/>
              <a:t>FORESTALES</a:t>
            </a:r>
            <a:endParaRPr lang="es-EC" sz="1600" b="1" dirty="0"/>
          </a:p>
        </p:txBody>
      </p:sp>
      <p:pic>
        <p:nvPicPr>
          <p:cNvPr id="5" name="Picture 2"/>
          <p:cNvPicPr>
            <a:picLocks noChangeAspect="1" noChangeArrowheads="1"/>
          </p:cNvPicPr>
          <p:nvPr/>
        </p:nvPicPr>
        <p:blipFill>
          <a:blip r:embed="rId2" cstate="print"/>
          <a:srcRect/>
          <a:stretch>
            <a:fillRect/>
          </a:stretch>
        </p:blipFill>
        <p:spPr bwMode="auto">
          <a:xfrm>
            <a:off x="75374" y="142852"/>
            <a:ext cx="2139172" cy="571504"/>
          </a:xfrm>
          <a:prstGeom prst="rect">
            <a:avLst/>
          </a:prstGeom>
          <a:noFill/>
          <a:ln w="9525">
            <a:noFill/>
            <a:miter lim="800000"/>
            <a:headEnd/>
            <a:tailEnd/>
          </a:ln>
          <a:effectLst/>
        </p:spPr>
      </p:pic>
      <p:pic>
        <p:nvPicPr>
          <p:cNvPr id="32771" name="Picture 3"/>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1916832"/>
            <a:ext cx="3603048" cy="2383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CuadroTexto"/>
          <p:cNvSpPr txBox="1"/>
          <p:nvPr/>
        </p:nvSpPr>
        <p:spPr>
          <a:xfrm>
            <a:off x="5084440" y="866756"/>
            <a:ext cx="3312368" cy="369332"/>
          </a:xfrm>
          <a:prstGeom prst="rect">
            <a:avLst/>
          </a:prstGeom>
          <a:noFill/>
        </p:spPr>
        <p:txBody>
          <a:bodyPr wrap="square" rtlCol="0">
            <a:spAutoFit/>
          </a:bodyPr>
          <a:lstStyle/>
          <a:p>
            <a:endParaRPr lang="es-EC" dirty="0"/>
          </a:p>
        </p:txBody>
      </p:sp>
      <p:sp>
        <p:nvSpPr>
          <p:cNvPr id="17" name="16 CuadroTexto"/>
          <p:cNvSpPr txBox="1"/>
          <p:nvPr/>
        </p:nvSpPr>
        <p:spPr>
          <a:xfrm>
            <a:off x="4940424" y="4661520"/>
            <a:ext cx="3240360" cy="369332"/>
          </a:xfrm>
          <a:prstGeom prst="rect">
            <a:avLst/>
          </a:prstGeom>
          <a:noFill/>
        </p:spPr>
        <p:txBody>
          <a:bodyPr wrap="square" rtlCol="0">
            <a:spAutoFit/>
          </a:bodyPr>
          <a:lstStyle/>
          <a:p>
            <a:endParaRPr lang="es-EC" dirty="0"/>
          </a:p>
        </p:txBody>
      </p:sp>
    </p:spTree>
    <p:extLst>
      <p:ext uri="{BB962C8B-B14F-4D97-AF65-F5344CB8AC3E}">
        <p14:creationId xmlns:p14="http://schemas.microsoft.com/office/powerpoint/2010/main" val="13852281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2313" y="2636912"/>
            <a:ext cx="7772400" cy="3132063"/>
          </a:xfrm>
        </p:spPr>
        <p:txBody>
          <a:bodyPr>
            <a:normAutofit/>
          </a:bodyPr>
          <a:lstStyle/>
          <a:p>
            <a:r>
              <a:rPr lang="es-EC" sz="2000" dirty="0" smtClean="0"/>
              <a:t>Mitigación </a:t>
            </a:r>
            <a:r>
              <a:rPr lang="es-EC" sz="2000" dirty="0"/>
              <a:t/>
            </a:r>
            <a:br>
              <a:rPr lang="es-EC" sz="2000" dirty="0"/>
            </a:br>
            <a:r>
              <a:rPr lang="es-EC" sz="2000" dirty="0"/>
              <a:t>Adaptación</a:t>
            </a:r>
            <a:br>
              <a:rPr lang="es-EC" sz="2000" dirty="0"/>
            </a:br>
            <a:r>
              <a:rPr lang="es-EC" sz="2000" dirty="0"/>
              <a:t>Medición</a:t>
            </a:r>
            <a:br>
              <a:rPr lang="es-EC" sz="2000" dirty="0"/>
            </a:br>
            <a:r>
              <a:rPr lang="es-EC" sz="2000" dirty="0"/>
              <a:t>Desarrollo de capacidades y transferencia </a:t>
            </a:r>
            <a:r>
              <a:rPr lang="es-EC" sz="2000" dirty="0" smtClean="0"/>
              <a:t>tecnológica</a:t>
            </a:r>
            <a:r>
              <a:rPr lang="es-EC" sz="2000" dirty="0" smtClean="0"/>
              <a:t/>
            </a:r>
            <a:br>
              <a:rPr lang="es-EC" sz="2000" dirty="0" smtClean="0"/>
            </a:br>
            <a:r>
              <a:rPr lang="es-EC" sz="2000" dirty="0"/>
              <a:t>Sensibilización, educación y cambio </a:t>
            </a:r>
            <a:r>
              <a:rPr lang="es-EC" sz="2000" dirty="0" smtClean="0"/>
              <a:t>cultural</a:t>
            </a:r>
            <a:br>
              <a:rPr lang="es-EC" sz="2000" dirty="0" smtClean="0"/>
            </a:br>
            <a:r>
              <a:rPr lang="es-EC" sz="2000" dirty="0"/>
              <a:t>Financiamiento. </a:t>
            </a:r>
          </a:p>
        </p:txBody>
      </p:sp>
      <p:sp>
        <p:nvSpPr>
          <p:cNvPr id="4" name="Text Placeholder 3"/>
          <p:cNvSpPr>
            <a:spLocks noGrp="1"/>
          </p:cNvSpPr>
          <p:nvPr>
            <p:ph type="body" idx="1"/>
          </p:nvPr>
        </p:nvSpPr>
        <p:spPr>
          <a:xfrm>
            <a:off x="971600" y="908720"/>
            <a:ext cx="7772400" cy="852115"/>
          </a:xfrm>
          <a:solidFill>
            <a:schemeClr val="accent1">
              <a:lumMod val="40000"/>
              <a:lumOff val="60000"/>
            </a:schemeClr>
          </a:solidFill>
        </p:spPr>
        <p:txBody>
          <a:bodyPr/>
          <a:lstStyle/>
          <a:p>
            <a:pPr algn="ctr"/>
            <a:r>
              <a:rPr lang="es-ES" dirty="0"/>
              <a:t>	</a:t>
            </a:r>
            <a:r>
              <a:rPr lang="es-ES" b="1" dirty="0">
                <a:solidFill>
                  <a:schemeClr val="tx1"/>
                </a:solidFill>
              </a:rPr>
              <a:t>LINEAMIENTOS  PARA UNA ESTRATEGIA DE CARBONO NEUTRALIDAD. </a:t>
            </a:r>
          </a:p>
        </p:txBody>
      </p:sp>
      <p:pic>
        <p:nvPicPr>
          <p:cNvPr id="5" name="Picture 2"/>
          <p:cNvPicPr>
            <a:picLocks noChangeAspect="1" noChangeArrowheads="1"/>
          </p:cNvPicPr>
          <p:nvPr/>
        </p:nvPicPr>
        <p:blipFill>
          <a:blip r:embed="rId2" cstate="print"/>
          <a:srcRect/>
          <a:stretch>
            <a:fillRect/>
          </a:stretch>
        </p:blipFill>
        <p:spPr bwMode="auto">
          <a:xfrm>
            <a:off x="75374" y="142852"/>
            <a:ext cx="2139172" cy="571504"/>
          </a:xfrm>
          <a:prstGeom prst="rect">
            <a:avLst/>
          </a:prstGeom>
          <a:noFill/>
          <a:ln w="9525">
            <a:noFill/>
            <a:miter lim="800000"/>
            <a:headEnd/>
            <a:tailEnd/>
          </a:ln>
          <a:effectLst/>
        </p:spPr>
      </p:pic>
    </p:spTree>
    <p:extLst>
      <p:ext uri="{BB962C8B-B14F-4D97-AF65-F5344CB8AC3E}">
        <p14:creationId xmlns:p14="http://schemas.microsoft.com/office/powerpoint/2010/main" val="2988301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56986" y="1683296"/>
            <a:ext cx="4434962" cy="1008112"/>
          </a:xfrm>
          <a:solidFill>
            <a:schemeClr val="accent1">
              <a:lumMod val="40000"/>
              <a:lumOff val="60000"/>
            </a:schemeClr>
          </a:solidFill>
        </p:spPr>
        <p:txBody>
          <a:bodyPr>
            <a:noAutofit/>
          </a:bodyPr>
          <a:lstStyle/>
          <a:p>
            <a:pPr algn="ctr"/>
            <a:r>
              <a:rPr lang="es-EC" sz="2000" b="1" dirty="0"/>
              <a:t>HUELLA DE CARBONO POR AÑO EN EL PERÍODO DEL 2009-2012</a:t>
            </a:r>
          </a:p>
        </p:txBody>
      </p:sp>
      <p:pic>
        <p:nvPicPr>
          <p:cNvPr id="13314"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tretch>
            <a:fillRect/>
          </a:stretch>
        </p:blipFill>
        <p:spPr bwMode="auto">
          <a:xfrm>
            <a:off x="251520" y="2852936"/>
            <a:ext cx="3586608"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srcRect/>
          <a:stretch>
            <a:fillRect/>
          </a:stretch>
        </p:blipFill>
        <p:spPr bwMode="auto">
          <a:xfrm>
            <a:off x="75374" y="142852"/>
            <a:ext cx="2139172" cy="571504"/>
          </a:xfrm>
          <a:prstGeom prst="rect">
            <a:avLst/>
          </a:prstGeom>
          <a:noFill/>
          <a:ln w="9525">
            <a:noFill/>
            <a:miter lim="800000"/>
            <a:headEnd/>
            <a:tailEnd/>
          </a:ln>
          <a:effectLst/>
        </p:spPr>
      </p:pic>
      <p:pic>
        <p:nvPicPr>
          <p:cNvPr id="5123" name="Picture 3"/>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bwMode="auto">
          <a:xfrm>
            <a:off x="4314273" y="3068960"/>
            <a:ext cx="4475893"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4788024" y="1700808"/>
            <a:ext cx="3960440" cy="1200329"/>
          </a:xfrm>
          <a:prstGeom prst="rect">
            <a:avLst/>
          </a:prstGeom>
          <a:solidFill>
            <a:schemeClr val="accent1">
              <a:lumMod val="40000"/>
              <a:lumOff val="60000"/>
            </a:schemeClr>
          </a:solidFill>
        </p:spPr>
        <p:txBody>
          <a:bodyPr wrap="square">
            <a:spAutoFit/>
          </a:bodyPr>
          <a:lstStyle/>
          <a:p>
            <a:r>
              <a:rPr lang="es-EC" sz="2400" b="1" dirty="0"/>
              <a:t>BALANCE </a:t>
            </a:r>
            <a:r>
              <a:rPr lang="es-EC" sz="2400" b="1" dirty="0" smtClean="0"/>
              <a:t> </a:t>
            </a:r>
            <a:r>
              <a:rPr lang="es-EC" sz="2400" b="1" dirty="0"/>
              <a:t>DE EMISIONES DE </a:t>
            </a:r>
            <a:r>
              <a:rPr lang="es-EC" sz="2400" b="1" dirty="0" smtClean="0"/>
              <a:t>GEI Y LOGRO CARBON NEUTRO</a:t>
            </a:r>
            <a:endParaRPr lang="es-EC" sz="2400" b="1" dirty="0"/>
          </a:p>
        </p:txBody>
      </p:sp>
      <p:sp>
        <p:nvSpPr>
          <p:cNvPr id="6" name="5 Rectángulo"/>
          <p:cNvSpPr/>
          <p:nvPr/>
        </p:nvSpPr>
        <p:spPr>
          <a:xfrm>
            <a:off x="2812245" y="714356"/>
            <a:ext cx="2221121" cy="646331"/>
          </a:xfrm>
          <a:prstGeom prst="rect">
            <a:avLst/>
          </a:prstGeom>
          <a:solidFill>
            <a:schemeClr val="accent1">
              <a:lumMod val="20000"/>
              <a:lumOff val="80000"/>
            </a:schemeClr>
          </a:solidFill>
        </p:spPr>
        <p:txBody>
          <a:bodyPr wrap="none">
            <a:spAutoFit/>
          </a:bodyPr>
          <a:lstStyle/>
          <a:p>
            <a:r>
              <a:rPr lang="es-EC" sz="3600" dirty="0"/>
              <a:t>Resultados</a:t>
            </a:r>
          </a:p>
        </p:txBody>
      </p:sp>
    </p:spTree>
    <p:extLst>
      <p:ext uri="{BB962C8B-B14F-4D97-AF65-F5344CB8AC3E}">
        <p14:creationId xmlns:p14="http://schemas.microsoft.com/office/powerpoint/2010/main" val="37909529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RESULTADOS</a:t>
            </a:r>
            <a:endParaRPr lang="es-EC" dirty="0"/>
          </a:p>
        </p:txBody>
      </p:sp>
      <p:sp>
        <p:nvSpPr>
          <p:cNvPr id="6" name="5 Marcador de contenido"/>
          <p:cNvSpPr>
            <a:spLocks noGrp="1"/>
          </p:cNvSpPr>
          <p:nvPr>
            <p:ph idx="1"/>
          </p:nvPr>
        </p:nvSpPr>
        <p:spPr/>
        <p:txBody>
          <a:bodyPr>
            <a:normAutofit fontScale="92500" lnSpcReduction="10000"/>
          </a:bodyPr>
          <a:lstStyle/>
          <a:p>
            <a:r>
              <a:rPr lang="es-EC" dirty="0" smtClean="0"/>
              <a:t>Se </a:t>
            </a:r>
            <a:r>
              <a:rPr lang="es-EC" dirty="0"/>
              <a:t>logró identificar y cuantificar las fuentes de emisiones de Gases de Efecto </a:t>
            </a:r>
            <a:r>
              <a:rPr lang="es-EC" dirty="0" smtClean="0"/>
              <a:t>Invernadero. </a:t>
            </a:r>
            <a:endParaRPr lang="es-EC" dirty="0" smtClean="0"/>
          </a:p>
          <a:p>
            <a:pPr marL="0" indent="0">
              <a:buNone/>
            </a:pPr>
            <a:r>
              <a:rPr lang="es-EC" dirty="0"/>
              <a:t>	</a:t>
            </a:r>
            <a:r>
              <a:rPr lang="es-EC" dirty="0" smtClean="0"/>
              <a:t>La HC= </a:t>
            </a:r>
            <a:r>
              <a:rPr lang="es-EC" dirty="0"/>
              <a:t>4.939,12 </a:t>
            </a:r>
            <a:r>
              <a:rPr lang="es-EC" dirty="0" smtClean="0"/>
              <a:t>tCO2e  </a:t>
            </a:r>
            <a:r>
              <a:rPr lang="es-EC" dirty="0" smtClean="0"/>
              <a:t>	</a:t>
            </a:r>
          </a:p>
          <a:p>
            <a:r>
              <a:rPr lang="es-EC" dirty="0" smtClean="0"/>
              <a:t>Los sumideros </a:t>
            </a:r>
            <a:r>
              <a:rPr lang="es-EC" dirty="0"/>
              <a:t>a los terrenos de las haciendas </a:t>
            </a:r>
            <a:r>
              <a:rPr lang="es-EC" dirty="0" err="1"/>
              <a:t>Antisana</a:t>
            </a:r>
            <a:r>
              <a:rPr lang="es-EC" dirty="0"/>
              <a:t> y </a:t>
            </a:r>
            <a:r>
              <a:rPr lang="es-EC" dirty="0" smtClean="0"/>
              <a:t>Contadero</a:t>
            </a:r>
            <a:r>
              <a:rPr lang="es-EC" dirty="0"/>
              <a:t>.</a:t>
            </a:r>
            <a:endParaRPr lang="es-EC" dirty="0"/>
          </a:p>
          <a:p>
            <a:r>
              <a:rPr lang="es-EC" dirty="0" smtClean="0"/>
              <a:t>La</a:t>
            </a:r>
            <a:r>
              <a:rPr lang="es-EC" dirty="0" smtClean="0"/>
              <a:t> remoción </a:t>
            </a:r>
            <a:r>
              <a:rPr lang="es-EC" dirty="0"/>
              <a:t>de GEI es del 100% y aún queda excedente</a:t>
            </a:r>
            <a:r>
              <a:rPr lang="es-EC" dirty="0" smtClean="0"/>
              <a:t>.</a:t>
            </a:r>
          </a:p>
          <a:p>
            <a:endParaRPr lang="es-EC" dirty="0"/>
          </a:p>
          <a:p>
            <a:pPr marL="0" indent="0">
              <a:buNone/>
            </a:pPr>
            <a:endParaRPr lang="es-EC" dirty="0"/>
          </a:p>
        </p:txBody>
      </p:sp>
      <p:pic>
        <p:nvPicPr>
          <p:cNvPr id="5" name="Picture 2"/>
          <p:cNvPicPr>
            <a:picLocks noChangeAspect="1" noChangeArrowheads="1"/>
          </p:cNvPicPr>
          <p:nvPr/>
        </p:nvPicPr>
        <p:blipFill>
          <a:blip r:embed="rId2" cstate="print"/>
          <a:srcRect/>
          <a:stretch>
            <a:fillRect/>
          </a:stretch>
        </p:blipFill>
        <p:spPr bwMode="auto">
          <a:xfrm>
            <a:off x="75374" y="142852"/>
            <a:ext cx="2139172" cy="571504"/>
          </a:xfrm>
          <a:prstGeom prst="rect">
            <a:avLst/>
          </a:prstGeom>
          <a:noFill/>
          <a:ln w="9525">
            <a:noFill/>
            <a:miter lim="800000"/>
            <a:headEnd/>
            <a:tailEnd/>
          </a:ln>
          <a:effectLst/>
        </p:spPr>
      </p:pic>
    </p:spTree>
    <p:extLst>
      <p:ext uri="{BB962C8B-B14F-4D97-AF65-F5344CB8AC3E}">
        <p14:creationId xmlns:p14="http://schemas.microsoft.com/office/powerpoint/2010/main" val="13094910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C" dirty="0" smtClean="0"/>
              <a:t>GRACIAS</a:t>
            </a:r>
            <a:endParaRPr lang="es-EC" dirty="0"/>
          </a:p>
        </p:txBody>
      </p:sp>
      <p:sp>
        <p:nvSpPr>
          <p:cNvPr id="5" name="4 Subtítulo"/>
          <p:cNvSpPr>
            <a:spLocks noGrp="1"/>
          </p:cNvSpPr>
          <p:nvPr>
            <p:ph type="subTitle" idx="1"/>
          </p:nvPr>
        </p:nvSpPr>
        <p:spPr/>
        <p:txBody>
          <a:bodyPr/>
          <a:lstStyle/>
          <a:p>
            <a:endParaRPr lang="es-EC"/>
          </a:p>
        </p:txBody>
      </p:sp>
      <p:pic>
        <p:nvPicPr>
          <p:cNvPr id="6" name="Picture 2"/>
          <p:cNvPicPr>
            <a:picLocks noChangeAspect="1" noChangeArrowheads="1"/>
          </p:cNvPicPr>
          <p:nvPr/>
        </p:nvPicPr>
        <p:blipFill>
          <a:blip r:embed="rId2" cstate="print"/>
          <a:srcRect/>
          <a:stretch>
            <a:fillRect/>
          </a:stretch>
        </p:blipFill>
        <p:spPr bwMode="auto">
          <a:xfrm>
            <a:off x="75374" y="142852"/>
            <a:ext cx="2139172" cy="571504"/>
          </a:xfrm>
          <a:prstGeom prst="rect">
            <a:avLst/>
          </a:prstGeom>
          <a:noFill/>
          <a:ln w="9525">
            <a:noFill/>
            <a:miter lim="800000"/>
            <a:headEnd/>
            <a:tailEnd/>
          </a:ln>
          <a:effectLst/>
        </p:spPr>
      </p:pic>
    </p:spTree>
    <p:extLst>
      <p:ext uri="{BB962C8B-B14F-4D97-AF65-F5344CB8AC3E}">
        <p14:creationId xmlns:p14="http://schemas.microsoft.com/office/powerpoint/2010/main" val="2050869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147248" cy="1425002"/>
          </a:xfrm>
        </p:spPr>
        <p:txBody>
          <a:bodyPr>
            <a:noAutofit/>
          </a:bodyPr>
          <a:lstStyle/>
          <a:p>
            <a:pPr algn="ctr"/>
            <a:r>
              <a:rPr lang="es-EC" sz="4000" dirty="0" smtClean="0"/>
              <a:t>Objetivo General</a:t>
            </a:r>
            <a:br>
              <a:rPr lang="es-EC" sz="4000" dirty="0" smtClean="0"/>
            </a:br>
            <a:endParaRPr lang="es-EC" sz="4000" dirty="0"/>
          </a:p>
        </p:txBody>
      </p:sp>
      <p:sp>
        <p:nvSpPr>
          <p:cNvPr id="5" name="4 Marcador de contenido"/>
          <p:cNvSpPr>
            <a:spLocks noGrp="1"/>
          </p:cNvSpPr>
          <p:nvPr>
            <p:ph idx="1"/>
          </p:nvPr>
        </p:nvSpPr>
        <p:spPr/>
        <p:txBody>
          <a:bodyPr>
            <a:normAutofit/>
          </a:bodyPr>
          <a:lstStyle/>
          <a:p>
            <a:pPr marL="0" indent="0" algn="just">
              <a:buNone/>
            </a:pPr>
            <a:r>
              <a:rPr lang="es-EC" sz="2400" dirty="0" smtClean="0"/>
              <a:t>Determinar la huella de carbono en el Sistema de Tratamiento de Agua Potable Mica Quito Sur con la finalidad de lograr el carbono neutralidad, proponiendo estrategias, que permitan implementar acciones tendientes al logro de carbono neutralidad, como expresión de su compromiso ante la problemática del calentamiento global.</a:t>
            </a:r>
            <a:endParaRPr lang="es-EC" sz="2400" dirty="0"/>
          </a:p>
        </p:txBody>
      </p:sp>
      <p:pic>
        <p:nvPicPr>
          <p:cNvPr id="4" name="Picture 2"/>
          <p:cNvPicPr>
            <a:picLocks noChangeAspect="1" noChangeArrowheads="1"/>
          </p:cNvPicPr>
          <p:nvPr/>
        </p:nvPicPr>
        <p:blipFill>
          <a:blip r:embed="rId3" cstate="print"/>
          <a:srcRect/>
          <a:stretch>
            <a:fillRect/>
          </a:stretch>
        </p:blipFill>
        <p:spPr bwMode="auto">
          <a:xfrm>
            <a:off x="75374" y="142852"/>
            <a:ext cx="2139172" cy="571504"/>
          </a:xfrm>
          <a:prstGeom prst="rect">
            <a:avLst/>
          </a:prstGeom>
          <a:noFill/>
          <a:ln w="9525">
            <a:noFill/>
            <a:miter lim="800000"/>
            <a:headEnd/>
            <a:tailEnd/>
          </a:ln>
          <a:effectLst/>
        </p:spPr>
      </p:pic>
    </p:spTree>
    <p:extLst>
      <p:ext uri="{BB962C8B-B14F-4D97-AF65-F5344CB8AC3E}">
        <p14:creationId xmlns:p14="http://schemas.microsoft.com/office/powerpoint/2010/main" val="1926644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147248" cy="1440160"/>
          </a:xfrm>
        </p:spPr>
        <p:txBody>
          <a:bodyPr>
            <a:noAutofit/>
          </a:bodyPr>
          <a:lstStyle/>
          <a:p>
            <a:pPr algn="ctr"/>
            <a:r>
              <a:rPr lang="es-EC" sz="4000" dirty="0" smtClean="0"/>
              <a:t>Objetivos Específicos</a:t>
            </a:r>
            <a:br>
              <a:rPr lang="es-EC" sz="4000" dirty="0" smtClean="0"/>
            </a:br>
            <a:endParaRPr lang="es-EC" sz="4000" dirty="0"/>
          </a:p>
        </p:txBody>
      </p:sp>
      <p:sp>
        <p:nvSpPr>
          <p:cNvPr id="5" name="4 Marcador de contenido"/>
          <p:cNvSpPr>
            <a:spLocks noGrp="1"/>
          </p:cNvSpPr>
          <p:nvPr>
            <p:ph idx="1"/>
          </p:nvPr>
        </p:nvSpPr>
        <p:spPr>
          <a:xfrm>
            <a:off x="323528" y="2204864"/>
            <a:ext cx="8229600" cy="3646080"/>
          </a:xfrm>
        </p:spPr>
        <p:txBody>
          <a:bodyPr>
            <a:normAutofit fontScale="70000" lnSpcReduction="20000"/>
          </a:bodyPr>
          <a:lstStyle/>
          <a:p>
            <a:pPr lvl="0" algn="just">
              <a:buNone/>
            </a:pPr>
            <a:r>
              <a:rPr lang="es-EC" sz="2400" dirty="0" smtClean="0"/>
              <a:t>1	Identificar y cuantificar las fuentes de emisiones de GEI del Sistema Mica Quito Sur, a través de procedimientos científicos aceptados internacionalmente y adaptados al quehacer de la institución.</a:t>
            </a:r>
          </a:p>
          <a:p>
            <a:pPr lvl="0" algn="just"/>
            <a:endParaRPr lang="es-EC" sz="2400" dirty="0" smtClean="0"/>
          </a:p>
          <a:p>
            <a:pPr lvl="0" algn="just">
              <a:buNone/>
            </a:pPr>
            <a:r>
              <a:rPr lang="es-EC" sz="2400" dirty="0" smtClean="0"/>
              <a:t>2	Identificar los sumideros y potencial de remoción de GEI que posee en la actualidad el Sistema Mica Quito Sur, a través de modelos de simulación de crecimiento de biomasa y la aplicación de sistemas de información geográfica.</a:t>
            </a:r>
          </a:p>
          <a:p>
            <a:pPr lvl="0" algn="just"/>
            <a:endParaRPr lang="es-EC" sz="2400" dirty="0" smtClean="0"/>
          </a:p>
          <a:p>
            <a:pPr lvl="0" algn="just">
              <a:buNone/>
            </a:pPr>
            <a:r>
              <a:rPr lang="es-EC" sz="2400" dirty="0" smtClean="0"/>
              <a:t>3	Generar información actualizada respecto a la huella de carbono, balances de emisiones de GEI y carbono neutralidad para generar lecciones aprendidas en un nuevo quehacer institucional</a:t>
            </a:r>
          </a:p>
          <a:p>
            <a:pPr lvl="0" algn="just"/>
            <a:endParaRPr lang="es-EC" sz="2400" dirty="0" smtClean="0"/>
          </a:p>
          <a:p>
            <a:pPr lvl="0" algn="just">
              <a:buNone/>
            </a:pPr>
            <a:r>
              <a:rPr lang="es-EC" sz="2400" dirty="0" smtClean="0"/>
              <a:t>4	Presentar los lineamientos para la concepción de una estrategia de carbono neutralidad.</a:t>
            </a:r>
          </a:p>
          <a:p>
            <a:pPr algn="just">
              <a:buNone/>
            </a:pPr>
            <a:r>
              <a:rPr lang="es-EC" sz="2400" dirty="0" smtClean="0"/>
              <a:t> </a:t>
            </a:r>
            <a:endParaRPr lang="es-EC" sz="2400" dirty="0"/>
          </a:p>
        </p:txBody>
      </p:sp>
      <p:pic>
        <p:nvPicPr>
          <p:cNvPr id="4" name="Picture 2"/>
          <p:cNvPicPr>
            <a:picLocks noChangeAspect="1" noChangeArrowheads="1"/>
          </p:cNvPicPr>
          <p:nvPr/>
        </p:nvPicPr>
        <p:blipFill>
          <a:blip r:embed="rId3" cstate="print"/>
          <a:srcRect/>
          <a:stretch>
            <a:fillRect/>
          </a:stretch>
        </p:blipFill>
        <p:spPr bwMode="auto">
          <a:xfrm>
            <a:off x="75374" y="142852"/>
            <a:ext cx="2139172" cy="571504"/>
          </a:xfrm>
          <a:prstGeom prst="rect">
            <a:avLst/>
          </a:prstGeom>
          <a:noFill/>
          <a:ln w="9525">
            <a:noFill/>
            <a:miter lim="800000"/>
            <a:headEnd/>
            <a:tailEnd/>
          </a:ln>
          <a:effectLst/>
        </p:spPr>
      </p:pic>
    </p:spTree>
    <p:extLst>
      <p:ext uri="{BB962C8B-B14F-4D97-AF65-F5344CB8AC3E}">
        <p14:creationId xmlns:p14="http://schemas.microsoft.com/office/powerpoint/2010/main" val="1926644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692696"/>
            <a:ext cx="6704376" cy="1143000"/>
          </a:xfrm>
        </p:spPr>
        <p:txBody>
          <a:bodyPr/>
          <a:lstStyle/>
          <a:p>
            <a:pPr algn="ctr"/>
            <a:r>
              <a:rPr lang="es-EC" dirty="0" smtClean="0"/>
              <a:t>PLANTEAMIENTO DE LA HIPÓTESIS</a:t>
            </a:r>
            <a:endParaRPr lang="es-EC" dirty="0"/>
          </a:p>
        </p:txBody>
      </p:sp>
      <p:sp>
        <p:nvSpPr>
          <p:cNvPr id="6" name="5 Marcador de contenido"/>
          <p:cNvSpPr>
            <a:spLocks noGrp="1"/>
          </p:cNvSpPr>
          <p:nvPr>
            <p:ph sz="quarter" idx="14"/>
          </p:nvPr>
        </p:nvSpPr>
        <p:spPr>
          <a:xfrm>
            <a:off x="971600" y="1916832"/>
            <a:ext cx="6704376" cy="3931200"/>
          </a:xfrm>
        </p:spPr>
        <p:txBody>
          <a:bodyPr/>
          <a:lstStyle/>
          <a:p>
            <a:pPr lvl="0">
              <a:buNone/>
            </a:pPr>
            <a:r>
              <a:rPr lang="es-EC" dirty="0" smtClean="0"/>
              <a:t>a)	La dinámica de emisiones producidas por el Sistema de Tratamiento de Agua Potable Mica Quito Sur, es el factor que tiene mayor incidencia en los gases de efecto invernadero GEI.</a:t>
            </a:r>
          </a:p>
          <a:p>
            <a:pPr>
              <a:buNone/>
            </a:pPr>
            <a:r>
              <a:rPr lang="es-EC" dirty="0" smtClean="0"/>
              <a:t> </a:t>
            </a:r>
          </a:p>
          <a:p>
            <a:pPr lvl="0">
              <a:buNone/>
            </a:pPr>
            <a:r>
              <a:rPr lang="es-EC" dirty="0" smtClean="0"/>
              <a:t>b)	Los sumideros del Sistema de Tratamiento de Agua Potable Mica Quito Sur, son suficientes para fijar las emisiones que produce este sistema.</a:t>
            </a:r>
            <a:endParaRPr lang="es-EC" dirty="0"/>
          </a:p>
        </p:txBody>
      </p:sp>
      <p:pic>
        <p:nvPicPr>
          <p:cNvPr id="5" name="Picture 2"/>
          <p:cNvPicPr>
            <a:picLocks noChangeAspect="1" noChangeArrowheads="1"/>
          </p:cNvPicPr>
          <p:nvPr/>
        </p:nvPicPr>
        <p:blipFill>
          <a:blip r:embed="rId2" cstate="print"/>
          <a:srcRect/>
          <a:stretch>
            <a:fillRect/>
          </a:stretch>
        </p:blipFill>
        <p:spPr bwMode="auto">
          <a:xfrm>
            <a:off x="75374" y="142852"/>
            <a:ext cx="2139172" cy="571504"/>
          </a:xfrm>
          <a:prstGeom prst="rect">
            <a:avLst/>
          </a:prstGeom>
          <a:noFill/>
          <a:ln w="9525">
            <a:noFill/>
            <a:miter lim="800000"/>
            <a:headEnd/>
            <a:tailEnd/>
          </a:ln>
          <a:effectLst/>
        </p:spPr>
      </p:pic>
    </p:spTree>
    <p:extLst>
      <p:ext uri="{BB962C8B-B14F-4D97-AF65-F5344CB8AC3E}">
        <p14:creationId xmlns:p14="http://schemas.microsoft.com/office/powerpoint/2010/main" val="3004240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75374" y="142852"/>
            <a:ext cx="2139172" cy="571504"/>
          </a:xfrm>
          <a:prstGeom prst="rect">
            <a:avLst/>
          </a:prstGeom>
          <a:noFill/>
          <a:ln w="9525">
            <a:noFill/>
            <a:miter lim="800000"/>
            <a:headEnd/>
            <a:tailEnd/>
          </a:ln>
          <a:effectLst/>
        </p:spPr>
      </p:pic>
      <p:sp>
        <p:nvSpPr>
          <p:cNvPr id="6" name="5 Título"/>
          <p:cNvSpPr>
            <a:spLocks noGrp="1"/>
          </p:cNvSpPr>
          <p:nvPr>
            <p:ph type="title"/>
          </p:nvPr>
        </p:nvSpPr>
        <p:spPr/>
        <p:txBody>
          <a:bodyPr/>
          <a:lstStyle/>
          <a:p>
            <a:r>
              <a:rPr lang="es-ES" b="1" dirty="0" smtClean="0"/>
              <a:t>Variables de la investigación</a:t>
            </a:r>
            <a:endParaRPr lang="es-EC" b="1" dirty="0"/>
          </a:p>
        </p:txBody>
      </p:sp>
      <p:sp>
        <p:nvSpPr>
          <p:cNvPr id="7" name="6 Marcador de contenido"/>
          <p:cNvSpPr>
            <a:spLocks noGrp="1"/>
          </p:cNvSpPr>
          <p:nvPr>
            <p:ph idx="1"/>
          </p:nvPr>
        </p:nvSpPr>
        <p:spPr/>
        <p:txBody>
          <a:bodyPr>
            <a:normAutofit fontScale="62500" lnSpcReduction="20000"/>
          </a:bodyPr>
          <a:lstStyle/>
          <a:p>
            <a:pPr marL="0" indent="0">
              <a:buNone/>
            </a:pPr>
            <a:r>
              <a:rPr lang="es-EC" b="1" dirty="0" smtClean="0"/>
              <a:t>Variables independientes</a:t>
            </a:r>
            <a:endParaRPr lang="es-EC" dirty="0" smtClean="0"/>
          </a:p>
          <a:p>
            <a:r>
              <a:rPr lang="es-EC" dirty="0" smtClean="0"/>
              <a:t>La metodología fundamentada en el uso de factores de emisión asociados a los consumos, bienes, materiales y servicios.</a:t>
            </a:r>
          </a:p>
          <a:p>
            <a:endParaRPr lang="es-EC" dirty="0" smtClean="0"/>
          </a:p>
          <a:p>
            <a:pPr marL="0" indent="0">
              <a:buNone/>
            </a:pPr>
            <a:r>
              <a:rPr lang="es-EC" b="1" dirty="0" smtClean="0"/>
              <a:t>Variables dependientes</a:t>
            </a:r>
            <a:endParaRPr lang="es-EC" dirty="0" smtClean="0"/>
          </a:p>
          <a:p>
            <a:r>
              <a:rPr lang="es-EC" dirty="0" smtClean="0"/>
              <a:t>Consumo de combustibles</a:t>
            </a:r>
          </a:p>
          <a:p>
            <a:r>
              <a:rPr lang="es-EC" dirty="0" smtClean="0"/>
              <a:t>Consumo de energía eléctrica</a:t>
            </a:r>
          </a:p>
          <a:p>
            <a:r>
              <a:rPr lang="es-EC" dirty="0" smtClean="0"/>
              <a:t>Consumo de materiales </a:t>
            </a:r>
          </a:p>
          <a:p>
            <a:r>
              <a:rPr lang="es-EC" dirty="0" smtClean="0"/>
              <a:t>Adquisición de bienes</a:t>
            </a:r>
          </a:p>
          <a:p>
            <a:r>
              <a:rPr lang="es-EC" dirty="0" smtClean="0"/>
              <a:t>Construcciones</a:t>
            </a:r>
          </a:p>
          <a:p>
            <a:r>
              <a:rPr lang="es-EC" dirty="0" smtClean="0"/>
              <a:t>Servicios</a:t>
            </a:r>
            <a:endParaRPr lang="es-EC" dirty="0"/>
          </a:p>
        </p:txBody>
      </p:sp>
    </p:spTree>
    <p:extLst>
      <p:ext uri="{BB962C8B-B14F-4D97-AF65-F5344CB8AC3E}">
        <p14:creationId xmlns:p14="http://schemas.microsoft.com/office/powerpoint/2010/main" val="1926644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75374" y="142852"/>
            <a:ext cx="2139172" cy="571504"/>
          </a:xfrm>
          <a:prstGeom prst="rect">
            <a:avLst/>
          </a:prstGeom>
          <a:noFill/>
          <a:ln w="9525">
            <a:noFill/>
            <a:miter lim="800000"/>
            <a:headEnd/>
            <a:tailEnd/>
          </a:ln>
          <a:effectLst/>
        </p:spPr>
      </p:pic>
      <p:sp>
        <p:nvSpPr>
          <p:cNvPr id="11" name="10 Marcador de contenido"/>
          <p:cNvSpPr>
            <a:spLocks noGrp="1"/>
          </p:cNvSpPr>
          <p:nvPr>
            <p:ph idx="1"/>
          </p:nvPr>
        </p:nvSpPr>
        <p:spPr>
          <a:xfrm>
            <a:off x="467544" y="1700808"/>
            <a:ext cx="8229600" cy="4392488"/>
          </a:xfrm>
        </p:spPr>
        <p:txBody>
          <a:bodyPr>
            <a:noAutofit/>
          </a:bodyPr>
          <a:lstStyle/>
          <a:p>
            <a:pPr algn="just">
              <a:buNone/>
            </a:pPr>
            <a:r>
              <a:rPr lang="es-EC" sz="2400" dirty="0" smtClean="0"/>
              <a:t>Es el SMQS de la EPMAPS, consta de :</a:t>
            </a:r>
          </a:p>
          <a:p>
            <a:pPr algn="just">
              <a:buNone/>
            </a:pPr>
            <a:r>
              <a:rPr lang="es-EC" sz="2400" dirty="0" smtClean="0"/>
              <a:t>Captaciones: </a:t>
            </a:r>
            <a:r>
              <a:rPr lang="es-EC" sz="2400" dirty="0" err="1" smtClean="0"/>
              <a:t>Antisana</a:t>
            </a:r>
            <a:r>
              <a:rPr lang="es-EC" sz="2400" dirty="0" smtClean="0"/>
              <a:t>, </a:t>
            </a:r>
            <a:r>
              <a:rPr lang="es-EC" sz="2400" dirty="0" err="1" smtClean="0"/>
              <a:t>Diguchi</a:t>
            </a:r>
            <a:r>
              <a:rPr lang="es-EC" sz="2400" dirty="0" smtClean="0"/>
              <a:t>, Jatunhuayco, I y J </a:t>
            </a:r>
          </a:p>
          <a:p>
            <a:pPr algn="just">
              <a:buNone/>
            </a:pPr>
            <a:r>
              <a:rPr lang="es-EC" sz="2400" dirty="0"/>
              <a:t>E</a:t>
            </a:r>
            <a:r>
              <a:rPr lang="es-EC" sz="2400" dirty="0" smtClean="0"/>
              <a:t>mbalse La Mica</a:t>
            </a:r>
          </a:p>
          <a:p>
            <a:pPr algn="just">
              <a:buNone/>
            </a:pPr>
            <a:r>
              <a:rPr lang="es-EC" sz="2400" dirty="0" smtClean="0"/>
              <a:t>Tubería de Conducción </a:t>
            </a:r>
          </a:p>
          <a:p>
            <a:pPr algn="just">
              <a:buNone/>
            </a:pPr>
            <a:r>
              <a:rPr lang="es-EC" sz="2400" dirty="0" smtClean="0"/>
              <a:t>Central Hidroeléctrica El Carmen </a:t>
            </a:r>
          </a:p>
          <a:p>
            <a:pPr algn="just">
              <a:buNone/>
            </a:pPr>
            <a:r>
              <a:rPr lang="es-EC" sz="2400" dirty="0" smtClean="0"/>
              <a:t>Campamento El Carmen</a:t>
            </a:r>
          </a:p>
          <a:p>
            <a:pPr algn="just">
              <a:buNone/>
            </a:pPr>
            <a:r>
              <a:rPr lang="es-EC" sz="2400" dirty="0" smtClean="0"/>
              <a:t>Estación Reductora de presión y reguladora de caudal </a:t>
            </a:r>
          </a:p>
          <a:p>
            <a:pPr algn="just">
              <a:buNone/>
            </a:pPr>
            <a:r>
              <a:rPr lang="es-EC" sz="2400" dirty="0" smtClean="0"/>
              <a:t>La </a:t>
            </a:r>
            <a:r>
              <a:rPr lang="es-EC" sz="2400" dirty="0"/>
              <a:t>Moca</a:t>
            </a:r>
          </a:p>
          <a:p>
            <a:pPr algn="just">
              <a:buNone/>
            </a:pPr>
            <a:r>
              <a:rPr lang="es-EC" sz="2400" dirty="0" smtClean="0"/>
              <a:t>Plantas de tratamiento de agua El Troje y Tesalia </a:t>
            </a:r>
            <a:endParaRPr lang="es-EC" sz="2400" dirty="0"/>
          </a:p>
          <a:p>
            <a:pPr algn="just">
              <a:buNone/>
            </a:pPr>
            <a:r>
              <a:rPr lang="es-EC" sz="2400" dirty="0" smtClean="0"/>
              <a:t>Filtros Pichincha. </a:t>
            </a:r>
          </a:p>
        </p:txBody>
      </p:sp>
      <p:sp>
        <p:nvSpPr>
          <p:cNvPr id="10" name="9 Título"/>
          <p:cNvSpPr>
            <a:spLocks noGrp="1"/>
          </p:cNvSpPr>
          <p:nvPr>
            <p:ph type="title"/>
          </p:nvPr>
        </p:nvSpPr>
        <p:spPr>
          <a:xfrm>
            <a:off x="683568" y="742599"/>
            <a:ext cx="8229600" cy="865356"/>
          </a:xfrm>
        </p:spPr>
        <p:txBody>
          <a:bodyPr/>
          <a:lstStyle/>
          <a:p>
            <a:r>
              <a:rPr lang="es-ES" dirty="0" smtClean="0"/>
              <a:t>Alcance del estudio</a:t>
            </a:r>
            <a:endParaRPr lang="es-EC" dirty="0"/>
          </a:p>
        </p:txBody>
      </p:sp>
    </p:spTree>
    <p:extLst>
      <p:ext uri="{BB962C8B-B14F-4D97-AF65-F5344CB8AC3E}">
        <p14:creationId xmlns:p14="http://schemas.microsoft.com/office/powerpoint/2010/main" val="3004240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1551091" y="688904"/>
            <a:ext cx="6698520" cy="907176"/>
          </a:xfrm>
        </p:spPr>
        <p:txBody>
          <a:bodyPr>
            <a:normAutofit/>
          </a:bodyPr>
          <a:lstStyle/>
          <a:p>
            <a:r>
              <a:rPr lang="es-EC" sz="2400" b="1" dirty="0" smtClean="0"/>
              <a:t> </a:t>
            </a:r>
            <a:r>
              <a:rPr lang="es-EC" sz="1800" b="1" dirty="0" smtClean="0"/>
              <a:t>EMISIONES DE  GASES DE EFECTO INVERNADERO (GEI) </a:t>
            </a:r>
            <a:endParaRPr lang="es-EC" sz="1800" b="1" dirty="0"/>
          </a:p>
        </p:txBody>
      </p:sp>
      <p:pic>
        <p:nvPicPr>
          <p:cNvPr id="5" name="Picture 2"/>
          <p:cNvPicPr>
            <a:picLocks noChangeAspect="1" noChangeArrowheads="1"/>
          </p:cNvPicPr>
          <p:nvPr/>
        </p:nvPicPr>
        <p:blipFill>
          <a:blip r:embed="rId2" cstate="print"/>
          <a:srcRect/>
          <a:stretch>
            <a:fillRect/>
          </a:stretch>
        </p:blipFill>
        <p:spPr bwMode="auto">
          <a:xfrm>
            <a:off x="75374" y="142852"/>
            <a:ext cx="2139172" cy="571504"/>
          </a:xfrm>
          <a:prstGeom prst="rect">
            <a:avLst/>
          </a:prstGeom>
          <a:noFill/>
          <a:ln w="9525">
            <a:noFill/>
            <a:miter lim="800000"/>
            <a:headEnd/>
            <a:tailEnd/>
          </a:ln>
          <a:effectLst/>
        </p:spPr>
      </p:pic>
      <p:pic>
        <p:nvPicPr>
          <p:cNvPr id="90115" name="Picture 3"/>
          <p:cNvPicPr>
            <a:picLocks noChangeAspect="1" noChangeArrowheads="1"/>
          </p:cNvPicPr>
          <p:nvPr/>
        </p:nvPicPr>
        <p:blipFill>
          <a:blip r:embed="rId3" cstate="print"/>
          <a:srcRect/>
          <a:stretch>
            <a:fillRect/>
          </a:stretch>
        </p:blipFill>
        <p:spPr bwMode="auto">
          <a:xfrm>
            <a:off x="3563887" y="3709778"/>
            <a:ext cx="1705351" cy="1687463"/>
          </a:xfrm>
          <a:prstGeom prst="rect">
            <a:avLst/>
          </a:prstGeom>
          <a:noFill/>
          <a:ln w="9525">
            <a:noFill/>
            <a:miter lim="800000"/>
            <a:headEnd/>
            <a:tailEnd/>
          </a:ln>
        </p:spPr>
      </p:pic>
      <p:pic>
        <p:nvPicPr>
          <p:cNvPr id="90116" name="Picture 4"/>
          <p:cNvPicPr>
            <a:picLocks noChangeAspect="1" noChangeArrowheads="1"/>
          </p:cNvPicPr>
          <p:nvPr/>
        </p:nvPicPr>
        <p:blipFill>
          <a:blip r:embed="rId4" cstate="print"/>
          <a:srcRect/>
          <a:stretch>
            <a:fillRect/>
          </a:stretch>
        </p:blipFill>
        <p:spPr bwMode="auto">
          <a:xfrm>
            <a:off x="6588224" y="3497202"/>
            <a:ext cx="1906874" cy="1900039"/>
          </a:xfrm>
          <a:prstGeom prst="rect">
            <a:avLst/>
          </a:prstGeom>
          <a:noFill/>
          <a:ln w="9525">
            <a:noFill/>
            <a:miter lim="800000"/>
            <a:headEnd/>
            <a:tailEnd/>
          </a:ln>
        </p:spPr>
      </p:pic>
      <p:pic>
        <p:nvPicPr>
          <p:cNvPr id="8" name="Picture 2"/>
          <p:cNvPicPr>
            <a:picLocks noChangeAspect="1" noChangeArrowheads="1"/>
          </p:cNvPicPr>
          <p:nvPr/>
        </p:nvPicPr>
        <p:blipFill>
          <a:blip r:embed="rId5" cstate="print"/>
          <a:srcRect/>
          <a:stretch>
            <a:fillRect/>
          </a:stretch>
        </p:blipFill>
        <p:spPr bwMode="auto">
          <a:xfrm>
            <a:off x="539552" y="3468414"/>
            <a:ext cx="2023078" cy="1986161"/>
          </a:xfrm>
          <a:prstGeom prst="rect">
            <a:avLst/>
          </a:prstGeom>
          <a:noFill/>
          <a:ln w="9525">
            <a:noFill/>
            <a:miter lim="800000"/>
            <a:headEnd/>
            <a:tailEnd/>
          </a:ln>
        </p:spPr>
      </p:pic>
      <p:sp>
        <p:nvSpPr>
          <p:cNvPr id="10" name="9 Marcador de contenido"/>
          <p:cNvSpPr>
            <a:spLocks noGrp="1"/>
          </p:cNvSpPr>
          <p:nvPr>
            <p:ph idx="1"/>
          </p:nvPr>
        </p:nvSpPr>
        <p:spPr>
          <a:xfrm>
            <a:off x="457200" y="5373216"/>
            <a:ext cx="8229600" cy="792088"/>
          </a:xfrm>
        </p:spPr>
        <p:txBody>
          <a:bodyPr/>
          <a:lstStyle/>
          <a:p>
            <a:pPr marL="0" indent="0">
              <a:buNone/>
            </a:pPr>
            <a:r>
              <a:rPr lang="es-EC" dirty="0" smtClean="0"/>
              <a:t>	CO</a:t>
            </a:r>
            <a:r>
              <a:rPr lang="es-EC" baseline="-25000" dirty="0" smtClean="0"/>
              <a:t>2</a:t>
            </a:r>
            <a:r>
              <a:rPr lang="es-EC" dirty="0" smtClean="0"/>
              <a:t>					</a:t>
            </a:r>
            <a:r>
              <a:rPr lang="es-EC" dirty="0"/>
              <a:t>CH</a:t>
            </a:r>
            <a:r>
              <a:rPr lang="es-EC" baseline="-25000" dirty="0"/>
              <a:t>4</a:t>
            </a:r>
            <a:r>
              <a:rPr lang="es-EC" dirty="0"/>
              <a:t>	</a:t>
            </a:r>
            <a:r>
              <a:rPr lang="es-EC" dirty="0" smtClean="0"/>
              <a:t>					N</a:t>
            </a:r>
            <a:r>
              <a:rPr lang="es-EC" baseline="-25000" dirty="0" smtClean="0"/>
              <a:t>2</a:t>
            </a:r>
            <a:r>
              <a:rPr lang="es-EC" dirty="0" smtClean="0"/>
              <a:t>O</a:t>
            </a:r>
            <a:endParaRPr lang="es-EC" dirty="0"/>
          </a:p>
        </p:txBody>
      </p:sp>
      <p:pic>
        <p:nvPicPr>
          <p:cNvPr id="819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99792" y="1629507"/>
            <a:ext cx="3665554" cy="1838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3347864" y="3429000"/>
            <a:ext cx="2088232" cy="369332"/>
          </a:xfrm>
          <a:prstGeom prst="rect">
            <a:avLst/>
          </a:prstGeom>
          <a:noFill/>
        </p:spPr>
        <p:txBody>
          <a:bodyPr wrap="square" rtlCol="0">
            <a:spAutoFit/>
          </a:bodyPr>
          <a:lstStyle/>
          <a:p>
            <a:r>
              <a:rPr lang="es-EC" dirty="0" smtClean="0"/>
              <a:t>Tabla 1. GEI</a:t>
            </a:r>
            <a:endParaRPr lang="es-EC" dirty="0"/>
          </a:p>
        </p:txBody>
      </p:sp>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4780" y="422924"/>
            <a:ext cx="3103563" cy="547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9286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75374" y="142852"/>
            <a:ext cx="2139172" cy="571504"/>
          </a:xfrm>
          <a:prstGeom prst="rect">
            <a:avLst/>
          </a:prstGeom>
          <a:noFill/>
          <a:ln w="9525">
            <a:noFill/>
            <a:miter lim="800000"/>
            <a:headEnd/>
            <a:tailEnd/>
          </a:ln>
          <a:effectLst/>
        </p:spPr>
      </p:pic>
      <p:sp>
        <p:nvSpPr>
          <p:cNvPr id="8" name="7 Título"/>
          <p:cNvSpPr>
            <a:spLocks noGrp="1"/>
          </p:cNvSpPr>
          <p:nvPr>
            <p:ph type="title"/>
          </p:nvPr>
        </p:nvSpPr>
        <p:spPr/>
        <p:txBody>
          <a:bodyPr>
            <a:normAutofit/>
          </a:bodyPr>
          <a:lstStyle/>
          <a:p>
            <a:r>
              <a:rPr lang="es-ES" sz="2800" dirty="0"/>
              <a:t>DESARROLLO SOSTENIBLE</a:t>
            </a:r>
            <a:endParaRPr lang="es-EC" sz="2800" b="1" dirty="0"/>
          </a:p>
        </p:txBody>
      </p:sp>
      <p:pic>
        <p:nvPicPr>
          <p:cNvPr id="7" name="6 Marcador de contenido"/>
          <p:cNvPicPr>
            <a:picLocks noGrp="1"/>
          </p:cNvPicPr>
          <p:nvPr>
            <p:ph idx="1"/>
          </p:nvPr>
        </p:nvPicPr>
        <p:blipFill>
          <a:blip r:embed="rId3" cstate="print"/>
          <a:srcRect/>
          <a:stretch>
            <a:fillRect/>
          </a:stretch>
        </p:blipFill>
        <p:spPr bwMode="auto">
          <a:xfrm>
            <a:off x="2555777" y="2204864"/>
            <a:ext cx="3223336" cy="3071071"/>
          </a:xfrm>
          <a:prstGeom prst="rect">
            <a:avLst/>
          </a:prstGeom>
          <a:noFill/>
          <a:ln w="9525">
            <a:noFill/>
            <a:miter lim="800000"/>
            <a:headEnd/>
            <a:tailEnd/>
          </a:ln>
        </p:spPr>
      </p:pic>
      <p:sp>
        <p:nvSpPr>
          <p:cNvPr id="3" name="2 Rectángulo"/>
          <p:cNvSpPr/>
          <p:nvPr/>
        </p:nvSpPr>
        <p:spPr>
          <a:xfrm>
            <a:off x="1979712" y="5445224"/>
            <a:ext cx="4504246" cy="307777"/>
          </a:xfrm>
          <a:prstGeom prst="rect">
            <a:avLst/>
          </a:prstGeom>
        </p:spPr>
        <p:txBody>
          <a:bodyPr wrap="none">
            <a:spAutoFit/>
          </a:bodyPr>
          <a:lstStyle/>
          <a:p>
            <a:r>
              <a:rPr lang="es-EC" sz="1400" dirty="0" smtClean="0"/>
              <a:t>Figura 1.	ESQUEMA </a:t>
            </a:r>
            <a:r>
              <a:rPr lang="es-EC" sz="1400" dirty="0"/>
              <a:t>SOBRE EL DESARROLLO SOSTENIBLE</a:t>
            </a:r>
          </a:p>
        </p:txBody>
      </p:sp>
    </p:spTree>
    <p:extLst>
      <p:ext uri="{BB962C8B-B14F-4D97-AF65-F5344CB8AC3E}">
        <p14:creationId xmlns:p14="http://schemas.microsoft.com/office/powerpoint/2010/main" val="3700993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4625</TotalTime>
  <Words>755</Words>
  <Application>Microsoft Office PowerPoint</Application>
  <PresentationFormat>Presentación en pantalla (4:3)</PresentationFormat>
  <Paragraphs>117</Paragraphs>
  <Slides>24</Slides>
  <Notes>5</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Theme1</vt:lpstr>
      <vt:lpstr>“CONSTRUCCIÓN DE LA HUELLA DE CARBONO Y LOGRO DE CARBONO NEUTRALIDAD EN EL SISTEMA DE TRATAMIENTO DE AGUA POTABLE MICA QUITO SUR, DE LA EMPRESA PÚBLICA METROPOLITANA DE AGUA POTABLE Y SANEAMIENTO DE QUITO (EPMAPS)”.</vt:lpstr>
      <vt:lpstr>Contenido</vt:lpstr>
      <vt:lpstr>Objetivo General </vt:lpstr>
      <vt:lpstr>Objetivos Específicos </vt:lpstr>
      <vt:lpstr>PLANTEAMIENTO DE LA HIPÓTESIS</vt:lpstr>
      <vt:lpstr>Variables de la investigación</vt:lpstr>
      <vt:lpstr>Alcance del estudio</vt:lpstr>
      <vt:lpstr> EMISIONES DE  GASES DE EFECTO INVERNADERO (GEI) </vt:lpstr>
      <vt:lpstr>DESARROLLO SOSTENIBLE</vt:lpstr>
      <vt:lpstr>DESCRIPCIÓN DE LA (EPMAPS)  Y DEL SISTEMA MICA QUITO SUR. </vt:lpstr>
      <vt:lpstr>CALCULO DE LA HUELLA DE CARBONO  METODOLOGÍA</vt:lpstr>
      <vt:lpstr>1 Limites de la Organización</vt:lpstr>
      <vt:lpstr>2 Límites operacionales</vt:lpstr>
      <vt:lpstr>FUENTES DE EMISIÓN DE LOS GASES DE EFECTO INVERNADERO (GEI) EN EL SMQS</vt:lpstr>
      <vt:lpstr>3  LEVANTAMIENTO DE INFORMACIÓN</vt:lpstr>
      <vt:lpstr>4 IDENTIFICACION DE LOS FACTORESE DE EMISIÓN </vt:lpstr>
      <vt:lpstr>5 PROCESAMIENTO DE INFORMACIÓN</vt:lpstr>
      <vt:lpstr> FÓRMULAS UTILIZADAS</vt:lpstr>
      <vt:lpstr>MATERIALES Y MÉTODOS PARA LA CUANTIFICACIÓN DE TASAS DE REMOCIÓN</vt:lpstr>
      <vt:lpstr>REMOCIONES ANUALES DE PLANTACIONES FORESTALES</vt:lpstr>
      <vt:lpstr>Mitigación  Adaptación Medición Desarrollo de capacidades y transferencia tecnológica Sensibilización, educación y cambio cultural Financiamiento. </vt:lpstr>
      <vt:lpstr>HUELLA DE CARBONO POR AÑO EN EL PERÍODO DEL 2009-2012</vt:lpstr>
      <vt:lpstr>RESULTADOS</vt:lpstr>
      <vt:lpstr>GRACIAS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DEFINICIÓN DEL AÑO METEOROLÓGICO TÍPICO EN BASE A LAS VARIABLES TEMPERATURA, PRECIPITACIÓN Y VELOCIDAD DEL VIENTO, DE TRES REGIONES NATURALES DEL ECUADOR: COSTA, SIERRA Y ORIENTE</dc:title>
  <dc:creator>Fausto Viteri</dc:creator>
  <cp:lastModifiedBy>Raquel</cp:lastModifiedBy>
  <cp:revision>278</cp:revision>
  <dcterms:created xsi:type="dcterms:W3CDTF">2013-03-29T21:10:39Z</dcterms:created>
  <dcterms:modified xsi:type="dcterms:W3CDTF">2014-10-23T22:34:18Z</dcterms:modified>
</cp:coreProperties>
</file>