
<file path=[Content_Types].xml><?xml version="1.0" encoding="utf-8"?>
<Types xmlns="http://schemas.openxmlformats.org/package/2006/content-types">
  <Default Extension="png" ContentType="image/png"/>
  <Default Extension="vsd" ContentType="application/vnd.visio"/>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9">
  <p:sldMasterIdLst>
    <p:sldMasterId id="2147483720" r:id="rId1"/>
  </p:sldMasterIdLst>
  <p:notesMasterIdLst>
    <p:notesMasterId r:id="rId88"/>
  </p:notesMasterIdLst>
  <p:sldIdLst>
    <p:sldId id="282" r:id="rId2"/>
    <p:sldId id="292" r:id="rId3"/>
    <p:sldId id="318" r:id="rId4"/>
    <p:sldId id="294" r:id="rId5"/>
    <p:sldId id="283" r:id="rId6"/>
    <p:sldId id="295" r:id="rId7"/>
    <p:sldId id="319" r:id="rId8"/>
    <p:sldId id="300" r:id="rId9"/>
    <p:sldId id="321" r:id="rId10"/>
    <p:sldId id="322" r:id="rId11"/>
    <p:sldId id="323" r:id="rId12"/>
    <p:sldId id="324" r:id="rId13"/>
    <p:sldId id="325" r:id="rId14"/>
    <p:sldId id="296" r:id="rId15"/>
    <p:sldId id="297" r:id="rId16"/>
    <p:sldId id="320" r:id="rId17"/>
    <p:sldId id="326" r:id="rId18"/>
    <p:sldId id="327" r:id="rId19"/>
    <p:sldId id="328" r:id="rId20"/>
    <p:sldId id="329" r:id="rId21"/>
    <p:sldId id="262" r:id="rId22"/>
    <p:sldId id="330" r:id="rId23"/>
    <p:sldId id="331" r:id="rId24"/>
    <p:sldId id="335" r:id="rId25"/>
    <p:sldId id="336" r:id="rId26"/>
    <p:sldId id="338" r:id="rId27"/>
    <p:sldId id="339" r:id="rId28"/>
    <p:sldId id="342" r:id="rId29"/>
    <p:sldId id="343" r:id="rId30"/>
    <p:sldId id="344" r:id="rId31"/>
    <p:sldId id="345" r:id="rId32"/>
    <p:sldId id="346" r:id="rId33"/>
    <p:sldId id="347" r:id="rId34"/>
    <p:sldId id="348" r:id="rId35"/>
    <p:sldId id="350" r:id="rId36"/>
    <p:sldId id="351" r:id="rId37"/>
    <p:sldId id="355" r:id="rId38"/>
    <p:sldId id="356" r:id="rId39"/>
    <p:sldId id="357" r:id="rId40"/>
    <p:sldId id="359" r:id="rId41"/>
    <p:sldId id="360" r:id="rId42"/>
    <p:sldId id="361" r:id="rId43"/>
    <p:sldId id="364" r:id="rId44"/>
    <p:sldId id="365" r:id="rId45"/>
    <p:sldId id="366" r:id="rId46"/>
    <p:sldId id="368" r:id="rId47"/>
    <p:sldId id="367" r:id="rId48"/>
    <p:sldId id="369" r:id="rId49"/>
    <p:sldId id="370" r:id="rId50"/>
    <p:sldId id="409" r:id="rId51"/>
    <p:sldId id="410" r:id="rId52"/>
    <p:sldId id="411" r:id="rId53"/>
    <p:sldId id="371" r:id="rId54"/>
    <p:sldId id="372" r:id="rId55"/>
    <p:sldId id="373" r:id="rId56"/>
    <p:sldId id="374" r:id="rId57"/>
    <p:sldId id="375" r:id="rId58"/>
    <p:sldId id="376" r:id="rId59"/>
    <p:sldId id="377" r:id="rId60"/>
    <p:sldId id="380" r:id="rId61"/>
    <p:sldId id="381" r:id="rId62"/>
    <p:sldId id="382" r:id="rId63"/>
    <p:sldId id="383" r:id="rId64"/>
    <p:sldId id="384" r:id="rId65"/>
    <p:sldId id="385" r:id="rId66"/>
    <p:sldId id="386" r:id="rId67"/>
    <p:sldId id="387" r:id="rId68"/>
    <p:sldId id="388" r:id="rId69"/>
    <p:sldId id="389" r:id="rId70"/>
    <p:sldId id="393" r:id="rId71"/>
    <p:sldId id="394" r:id="rId72"/>
    <p:sldId id="395" r:id="rId73"/>
    <p:sldId id="397" r:id="rId74"/>
    <p:sldId id="398" r:id="rId75"/>
    <p:sldId id="399" r:id="rId76"/>
    <p:sldId id="400" r:id="rId77"/>
    <p:sldId id="401" r:id="rId78"/>
    <p:sldId id="402" r:id="rId79"/>
    <p:sldId id="403" r:id="rId80"/>
    <p:sldId id="404" r:id="rId81"/>
    <p:sldId id="405" r:id="rId82"/>
    <p:sldId id="406" r:id="rId83"/>
    <p:sldId id="333" r:id="rId84"/>
    <p:sldId id="407" r:id="rId85"/>
    <p:sldId id="408" r:id="rId86"/>
    <p:sldId id="334" r:id="rId87"/>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71" autoAdjust="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D:\tesis\Costos\AHORR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a:t>COSTOS</a:t>
            </a:r>
            <a:r>
              <a:rPr lang="es-CO" baseline="0"/>
              <a:t> DE FABRICACIÓN vs. OFERTA EXTERNA</a:t>
            </a:r>
            <a:endParaRPr lang="es-CO"/>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spPr>
            <a:solidFill>
              <a:schemeClr val="accent1"/>
            </a:solidFill>
            <a:ln>
              <a:noFill/>
            </a:ln>
            <a:effectLst/>
          </c:spPr>
          <c:invertIfNegative val="0"/>
          <c:cat>
            <c:strRef>
              <c:f>Hoja1!$A$2:$A$3</c:f>
              <c:strCache>
                <c:ptCount val="2"/>
                <c:pt idx="0">
                  <c:v>PRECIO OFERTA EXTERNA</c:v>
                </c:pt>
                <c:pt idx="1">
                  <c:v>TOTAL COSTOS </c:v>
                </c:pt>
              </c:strCache>
            </c:strRef>
          </c:cat>
          <c:val>
            <c:numRef>
              <c:f>Hoja1!$B$2:$B$3</c:f>
              <c:numCache>
                <c:formatCode>General</c:formatCode>
                <c:ptCount val="2"/>
                <c:pt idx="0">
                  <c:v>20000</c:v>
                </c:pt>
                <c:pt idx="1">
                  <c:v>10966.38</c:v>
                </c:pt>
              </c:numCache>
            </c:numRef>
          </c:val>
        </c:ser>
        <c:dLbls>
          <c:showLegendKey val="0"/>
          <c:showVal val="0"/>
          <c:showCatName val="0"/>
          <c:showSerName val="0"/>
          <c:showPercent val="0"/>
          <c:showBubbleSize val="0"/>
        </c:dLbls>
        <c:gapWidth val="219"/>
        <c:overlap val="-27"/>
        <c:axId val="308204000"/>
        <c:axId val="308208312"/>
      </c:barChart>
      <c:catAx>
        <c:axId val="308204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08208312"/>
        <c:crosses val="autoZero"/>
        <c:auto val="1"/>
        <c:lblAlgn val="ctr"/>
        <c:lblOffset val="100"/>
        <c:noMultiLvlLbl val="0"/>
      </c:catAx>
      <c:valAx>
        <c:axId val="308208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082040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a:t>COSTO</a:t>
            </a:r>
            <a:r>
              <a:rPr lang="es-CO" baseline="0"/>
              <a:t> DE PRODUCCIÓN MANUAL vs. SISTEMA AUTOMÁTICO </a:t>
            </a:r>
            <a:endParaRPr lang="es-CO"/>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spPr>
            <a:solidFill>
              <a:schemeClr val="accent1"/>
            </a:solidFill>
            <a:ln>
              <a:noFill/>
            </a:ln>
            <a:effectLst/>
          </c:spPr>
          <c:invertIfNegative val="0"/>
          <c:cat>
            <c:strRef>
              <c:f>Hoja1!$A$1:$A$2</c:f>
              <c:strCache>
                <c:ptCount val="2"/>
                <c:pt idx="0">
                  <c:v>producción manual</c:v>
                </c:pt>
                <c:pt idx="1">
                  <c:v>sistema de pintado automático</c:v>
                </c:pt>
              </c:strCache>
            </c:strRef>
          </c:cat>
          <c:val>
            <c:numRef>
              <c:f>Hoja1!$B$1:$B$2</c:f>
              <c:numCache>
                <c:formatCode>General</c:formatCode>
                <c:ptCount val="2"/>
                <c:pt idx="0">
                  <c:v>53.1</c:v>
                </c:pt>
                <c:pt idx="1">
                  <c:v>39.97</c:v>
                </c:pt>
              </c:numCache>
            </c:numRef>
          </c:val>
        </c:ser>
        <c:dLbls>
          <c:showLegendKey val="0"/>
          <c:showVal val="0"/>
          <c:showCatName val="0"/>
          <c:showSerName val="0"/>
          <c:showPercent val="0"/>
          <c:showBubbleSize val="0"/>
        </c:dLbls>
        <c:gapWidth val="219"/>
        <c:overlap val="-27"/>
        <c:axId val="308204392"/>
        <c:axId val="308206352"/>
      </c:barChart>
      <c:catAx>
        <c:axId val="308204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08206352"/>
        <c:crosses val="autoZero"/>
        <c:auto val="1"/>
        <c:lblAlgn val="ctr"/>
        <c:lblOffset val="100"/>
        <c:noMultiLvlLbl val="0"/>
      </c:catAx>
      <c:valAx>
        <c:axId val="308206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08204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2FDF3F-1593-4A53-BD10-31A0ACBF0341}"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s-MX"/>
        </a:p>
      </dgm:t>
    </dgm:pt>
    <dgm:pt modelId="{CEB87EC1-788D-4B9C-BD91-3E294A003201}">
      <dgm:prSet phldrT="[Texto]"/>
      <dgm:spPr/>
      <dgm:t>
        <a:bodyPr/>
        <a:lstStyle/>
        <a:p>
          <a:r>
            <a:rPr lang="es-MX" b="1" dirty="0" smtClean="0"/>
            <a:t>Introducción</a:t>
          </a:r>
          <a:endParaRPr lang="es-MX" b="1" dirty="0"/>
        </a:p>
      </dgm:t>
    </dgm:pt>
    <dgm:pt modelId="{DC676D35-C151-49D4-82F6-15BDF8094561}" type="parTrans" cxnId="{E80F0D99-E2B8-450A-A46D-08B5B4F2AA56}">
      <dgm:prSet/>
      <dgm:spPr/>
      <dgm:t>
        <a:bodyPr/>
        <a:lstStyle/>
        <a:p>
          <a:endParaRPr lang="es-MX"/>
        </a:p>
      </dgm:t>
    </dgm:pt>
    <dgm:pt modelId="{71B6F194-454C-4E99-9222-1891B94EF7E5}" type="sibTrans" cxnId="{E80F0D99-E2B8-450A-A46D-08B5B4F2AA56}">
      <dgm:prSet/>
      <dgm:spPr/>
      <dgm:t>
        <a:bodyPr/>
        <a:lstStyle/>
        <a:p>
          <a:endParaRPr lang="es-MX"/>
        </a:p>
      </dgm:t>
    </dgm:pt>
    <dgm:pt modelId="{0F5A436D-B11B-40FB-8B76-71BC485A3592}">
      <dgm:prSet phldrT="[Texto]"/>
      <dgm:spPr/>
      <dgm:t>
        <a:bodyPr/>
        <a:lstStyle/>
        <a:p>
          <a:r>
            <a:rPr lang="es-EC" b="1" dirty="0" smtClean="0"/>
            <a:t>Definición del problema</a:t>
          </a:r>
          <a:endParaRPr lang="es-MX" b="1" dirty="0"/>
        </a:p>
      </dgm:t>
    </dgm:pt>
    <dgm:pt modelId="{B868B6F9-82C5-45C3-9F83-263376123EE0}" type="parTrans" cxnId="{312AAD40-88A3-41C2-A43E-5DAB24509356}">
      <dgm:prSet/>
      <dgm:spPr/>
      <dgm:t>
        <a:bodyPr/>
        <a:lstStyle/>
        <a:p>
          <a:endParaRPr lang="es-MX"/>
        </a:p>
      </dgm:t>
    </dgm:pt>
    <dgm:pt modelId="{E5A55DE5-359F-43EA-A560-E26D1216C37A}" type="sibTrans" cxnId="{312AAD40-88A3-41C2-A43E-5DAB24509356}">
      <dgm:prSet/>
      <dgm:spPr/>
      <dgm:t>
        <a:bodyPr/>
        <a:lstStyle/>
        <a:p>
          <a:endParaRPr lang="es-MX"/>
        </a:p>
      </dgm:t>
    </dgm:pt>
    <dgm:pt modelId="{AC42AF6E-91AC-4C70-AC76-07ADD0EF4416}">
      <dgm:prSet phldrT="[Texto]"/>
      <dgm:spPr/>
      <dgm:t>
        <a:bodyPr/>
        <a:lstStyle/>
        <a:p>
          <a:r>
            <a:rPr lang="es-MX" b="1" dirty="0" smtClean="0"/>
            <a:t>Alcance</a:t>
          </a:r>
          <a:endParaRPr lang="es-MX" b="1" dirty="0"/>
        </a:p>
      </dgm:t>
    </dgm:pt>
    <dgm:pt modelId="{50B78681-8C61-4E6D-ACDD-A486D868F12C}" type="parTrans" cxnId="{EB67DBFA-4AFA-4306-967B-99501A131D17}">
      <dgm:prSet/>
      <dgm:spPr/>
      <dgm:t>
        <a:bodyPr/>
        <a:lstStyle/>
        <a:p>
          <a:endParaRPr lang="es-MX"/>
        </a:p>
      </dgm:t>
    </dgm:pt>
    <dgm:pt modelId="{C787A59D-8BA3-46DB-B546-22474C50F6E5}" type="sibTrans" cxnId="{EB67DBFA-4AFA-4306-967B-99501A131D17}">
      <dgm:prSet/>
      <dgm:spPr/>
      <dgm:t>
        <a:bodyPr/>
        <a:lstStyle/>
        <a:p>
          <a:endParaRPr lang="es-MX"/>
        </a:p>
      </dgm:t>
    </dgm:pt>
    <dgm:pt modelId="{52F87210-2DA0-463E-B277-8C873805B132}">
      <dgm:prSet phldrT="[Texto]"/>
      <dgm:spPr/>
      <dgm:t>
        <a:bodyPr/>
        <a:lstStyle/>
        <a:p>
          <a:r>
            <a:rPr lang="es-EC" b="1" dirty="0" smtClean="0"/>
            <a:t>Justificación</a:t>
          </a:r>
          <a:endParaRPr lang="es-MX" b="1" dirty="0"/>
        </a:p>
      </dgm:t>
    </dgm:pt>
    <dgm:pt modelId="{DAAB66EF-30C6-44A0-B060-477EFCCF71FA}" type="parTrans" cxnId="{22D01E58-1F38-4768-9C26-4D1BA79553EE}">
      <dgm:prSet/>
      <dgm:spPr/>
      <dgm:t>
        <a:bodyPr/>
        <a:lstStyle/>
        <a:p>
          <a:endParaRPr lang="es-CO"/>
        </a:p>
      </dgm:t>
    </dgm:pt>
    <dgm:pt modelId="{88C036D8-48D7-46A8-A1F1-9E4A202542DF}" type="sibTrans" cxnId="{22D01E58-1F38-4768-9C26-4D1BA79553EE}">
      <dgm:prSet/>
      <dgm:spPr/>
      <dgm:t>
        <a:bodyPr/>
        <a:lstStyle/>
        <a:p>
          <a:endParaRPr lang="es-CO"/>
        </a:p>
      </dgm:t>
    </dgm:pt>
    <dgm:pt modelId="{2256041D-F0C4-4B88-B422-CB3427B5A5A6}">
      <dgm:prSet phldrT="[Texto]"/>
      <dgm:spPr/>
      <dgm:t>
        <a:bodyPr/>
        <a:lstStyle/>
        <a:p>
          <a:r>
            <a:rPr lang="es-MX" b="1" dirty="0" smtClean="0"/>
            <a:t>Objetivos</a:t>
          </a:r>
          <a:endParaRPr lang="es-MX" b="1" dirty="0"/>
        </a:p>
      </dgm:t>
    </dgm:pt>
    <dgm:pt modelId="{E6C62BCE-FA54-4A66-92CD-24CDCABBFC12}" type="parTrans" cxnId="{2CC7F848-03FB-4B34-8CB0-CF18693510A7}">
      <dgm:prSet/>
      <dgm:spPr/>
      <dgm:t>
        <a:bodyPr/>
        <a:lstStyle/>
        <a:p>
          <a:endParaRPr lang="es-CO"/>
        </a:p>
      </dgm:t>
    </dgm:pt>
    <dgm:pt modelId="{DD877864-DFCC-4B92-92CE-2BA03B2B2687}" type="sibTrans" cxnId="{2CC7F848-03FB-4B34-8CB0-CF18693510A7}">
      <dgm:prSet/>
      <dgm:spPr/>
      <dgm:t>
        <a:bodyPr/>
        <a:lstStyle/>
        <a:p>
          <a:endParaRPr lang="es-CO"/>
        </a:p>
      </dgm:t>
    </dgm:pt>
    <dgm:pt modelId="{5A234CA6-0370-4CCE-81E3-F2F4CCE5AC61}" type="pres">
      <dgm:prSet presAssocID="{612FDF3F-1593-4A53-BD10-31A0ACBF0341}" presName="linear" presStyleCnt="0">
        <dgm:presLayoutVars>
          <dgm:animLvl val="lvl"/>
          <dgm:resizeHandles val="exact"/>
        </dgm:presLayoutVars>
      </dgm:prSet>
      <dgm:spPr/>
      <dgm:t>
        <a:bodyPr/>
        <a:lstStyle/>
        <a:p>
          <a:endParaRPr lang="es-MX"/>
        </a:p>
      </dgm:t>
    </dgm:pt>
    <dgm:pt modelId="{3CF77529-9A73-4286-ABF4-8914242452EF}" type="pres">
      <dgm:prSet presAssocID="{CEB87EC1-788D-4B9C-BD91-3E294A003201}" presName="parentText" presStyleLbl="node1" presStyleIdx="0" presStyleCnt="5">
        <dgm:presLayoutVars>
          <dgm:chMax val="0"/>
          <dgm:bulletEnabled val="1"/>
        </dgm:presLayoutVars>
      </dgm:prSet>
      <dgm:spPr/>
      <dgm:t>
        <a:bodyPr/>
        <a:lstStyle/>
        <a:p>
          <a:endParaRPr lang="es-MX"/>
        </a:p>
      </dgm:t>
    </dgm:pt>
    <dgm:pt modelId="{344DFF07-7DC2-4913-B616-EB1B9CFAE9F3}" type="pres">
      <dgm:prSet presAssocID="{71B6F194-454C-4E99-9222-1891B94EF7E5}" presName="spacer" presStyleCnt="0"/>
      <dgm:spPr/>
    </dgm:pt>
    <dgm:pt modelId="{A5593C30-49B3-4426-8F6C-0A76AC2D1CE4}" type="pres">
      <dgm:prSet presAssocID="{0F5A436D-B11B-40FB-8B76-71BC485A3592}" presName="parentText" presStyleLbl="node1" presStyleIdx="1" presStyleCnt="5">
        <dgm:presLayoutVars>
          <dgm:chMax val="0"/>
          <dgm:bulletEnabled val="1"/>
        </dgm:presLayoutVars>
      </dgm:prSet>
      <dgm:spPr/>
      <dgm:t>
        <a:bodyPr/>
        <a:lstStyle/>
        <a:p>
          <a:endParaRPr lang="es-CO"/>
        </a:p>
      </dgm:t>
    </dgm:pt>
    <dgm:pt modelId="{BDA7FBA5-34D0-4F59-83E8-BD6F6821BC12}" type="pres">
      <dgm:prSet presAssocID="{E5A55DE5-359F-43EA-A560-E26D1216C37A}" presName="spacer" presStyleCnt="0"/>
      <dgm:spPr/>
    </dgm:pt>
    <dgm:pt modelId="{21778450-9944-48FA-BEE4-15E7043514D3}" type="pres">
      <dgm:prSet presAssocID="{52F87210-2DA0-463E-B277-8C873805B132}" presName="parentText" presStyleLbl="node1" presStyleIdx="2" presStyleCnt="5">
        <dgm:presLayoutVars>
          <dgm:chMax val="0"/>
          <dgm:bulletEnabled val="1"/>
        </dgm:presLayoutVars>
      </dgm:prSet>
      <dgm:spPr/>
      <dgm:t>
        <a:bodyPr/>
        <a:lstStyle/>
        <a:p>
          <a:endParaRPr lang="es-CO"/>
        </a:p>
      </dgm:t>
    </dgm:pt>
    <dgm:pt modelId="{03B81732-1CCF-4435-B8D6-2F26C353891B}" type="pres">
      <dgm:prSet presAssocID="{88C036D8-48D7-46A8-A1F1-9E4A202542DF}" presName="spacer" presStyleCnt="0"/>
      <dgm:spPr/>
    </dgm:pt>
    <dgm:pt modelId="{9398735F-C584-418A-9262-69D254B95326}" type="pres">
      <dgm:prSet presAssocID="{2256041D-F0C4-4B88-B422-CB3427B5A5A6}" presName="parentText" presStyleLbl="node1" presStyleIdx="3" presStyleCnt="5">
        <dgm:presLayoutVars>
          <dgm:chMax val="0"/>
          <dgm:bulletEnabled val="1"/>
        </dgm:presLayoutVars>
      </dgm:prSet>
      <dgm:spPr/>
      <dgm:t>
        <a:bodyPr/>
        <a:lstStyle/>
        <a:p>
          <a:endParaRPr lang="es-CO"/>
        </a:p>
      </dgm:t>
    </dgm:pt>
    <dgm:pt modelId="{B067251B-4CC1-4808-99C6-96F6E520E7AF}" type="pres">
      <dgm:prSet presAssocID="{DD877864-DFCC-4B92-92CE-2BA03B2B2687}" presName="spacer" presStyleCnt="0"/>
      <dgm:spPr/>
    </dgm:pt>
    <dgm:pt modelId="{1369A143-B431-4554-8678-F8AEB78FF93F}" type="pres">
      <dgm:prSet presAssocID="{AC42AF6E-91AC-4C70-AC76-07ADD0EF4416}" presName="parentText" presStyleLbl="node1" presStyleIdx="4" presStyleCnt="5">
        <dgm:presLayoutVars>
          <dgm:chMax val="0"/>
          <dgm:bulletEnabled val="1"/>
        </dgm:presLayoutVars>
      </dgm:prSet>
      <dgm:spPr/>
      <dgm:t>
        <a:bodyPr/>
        <a:lstStyle/>
        <a:p>
          <a:endParaRPr lang="es-CO"/>
        </a:p>
      </dgm:t>
    </dgm:pt>
  </dgm:ptLst>
  <dgm:cxnLst>
    <dgm:cxn modelId="{312AAD40-88A3-41C2-A43E-5DAB24509356}" srcId="{612FDF3F-1593-4A53-BD10-31A0ACBF0341}" destId="{0F5A436D-B11B-40FB-8B76-71BC485A3592}" srcOrd="1" destOrd="0" parTransId="{B868B6F9-82C5-45C3-9F83-263376123EE0}" sibTransId="{E5A55DE5-359F-43EA-A560-E26D1216C37A}"/>
    <dgm:cxn modelId="{2CC7F848-03FB-4B34-8CB0-CF18693510A7}" srcId="{612FDF3F-1593-4A53-BD10-31A0ACBF0341}" destId="{2256041D-F0C4-4B88-B422-CB3427B5A5A6}" srcOrd="3" destOrd="0" parTransId="{E6C62BCE-FA54-4A66-92CD-24CDCABBFC12}" sibTransId="{DD877864-DFCC-4B92-92CE-2BA03B2B2687}"/>
    <dgm:cxn modelId="{C47137C9-740F-47A1-9E08-DCFA7A39BF47}" type="presOf" srcId="{2256041D-F0C4-4B88-B422-CB3427B5A5A6}" destId="{9398735F-C584-418A-9262-69D254B95326}" srcOrd="0" destOrd="0" presId="urn:microsoft.com/office/officeart/2005/8/layout/vList2"/>
    <dgm:cxn modelId="{F5BF6AAC-8EDA-4FB1-8087-1425E1909126}" type="presOf" srcId="{612FDF3F-1593-4A53-BD10-31A0ACBF0341}" destId="{5A234CA6-0370-4CCE-81E3-F2F4CCE5AC61}" srcOrd="0" destOrd="0" presId="urn:microsoft.com/office/officeart/2005/8/layout/vList2"/>
    <dgm:cxn modelId="{FB3C8841-481D-452F-A512-64ABC543F973}" type="presOf" srcId="{CEB87EC1-788D-4B9C-BD91-3E294A003201}" destId="{3CF77529-9A73-4286-ABF4-8914242452EF}" srcOrd="0" destOrd="0" presId="urn:microsoft.com/office/officeart/2005/8/layout/vList2"/>
    <dgm:cxn modelId="{E80F0D99-E2B8-450A-A46D-08B5B4F2AA56}" srcId="{612FDF3F-1593-4A53-BD10-31A0ACBF0341}" destId="{CEB87EC1-788D-4B9C-BD91-3E294A003201}" srcOrd="0" destOrd="0" parTransId="{DC676D35-C151-49D4-82F6-15BDF8094561}" sibTransId="{71B6F194-454C-4E99-9222-1891B94EF7E5}"/>
    <dgm:cxn modelId="{EB67DBFA-4AFA-4306-967B-99501A131D17}" srcId="{612FDF3F-1593-4A53-BD10-31A0ACBF0341}" destId="{AC42AF6E-91AC-4C70-AC76-07ADD0EF4416}" srcOrd="4" destOrd="0" parTransId="{50B78681-8C61-4E6D-ACDD-A486D868F12C}" sibTransId="{C787A59D-8BA3-46DB-B546-22474C50F6E5}"/>
    <dgm:cxn modelId="{9F8E390E-42B8-484C-ADF7-34D054578CA1}" type="presOf" srcId="{52F87210-2DA0-463E-B277-8C873805B132}" destId="{21778450-9944-48FA-BEE4-15E7043514D3}" srcOrd="0" destOrd="0" presId="urn:microsoft.com/office/officeart/2005/8/layout/vList2"/>
    <dgm:cxn modelId="{75EE8B66-F77C-451D-8164-79A2F724D1ED}" type="presOf" srcId="{AC42AF6E-91AC-4C70-AC76-07ADD0EF4416}" destId="{1369A143-B431-4554-8678-F8AEB78FF93F}" srcOrd="0" destOrd="0" presId="urn:microsoft.com/office/officeart/2005/8/layout/vList2"/>
    <dgm:cxn modelId="{22D01E58-1F38-4768-9C26-4D1BA79553EE}" srcId="{612FDF3F-1593-4A53-BD10-31A0ACBF0341}" destId="{52F87210-2DA0-463E-B277-8C873805B132}" srcOrd="2" destOrd="0" parTransId="{DAAB66EF-30C6-44A0-B060-477EFCCF71FA}" sibTransId="{88C036D8-48D7-46A8-A1F1-9E4A202542DF}"/>
    <dgm:cxn modelId="{C3E1F664-B6B4-47F4-BCD2-B16B2EFB9356}" type="presOf" srcId="{0F5A436D-B11B-40FB-8B76-71BC485A3592}" destId="{A5593C30-49B3-4426-8F6C-0A76AC2D1CE4}" srcOrd="0" destOrd="0" presId="urn:microsoft.com/office/officeart/2005/8/layout/vList2"/>
    <dgm:cxn modelId="{4467E5D4-273A-49E8-81CB-01999E07D790}" type="presParOf" srcId="{5A234CA6-0370-4CCE-81E3-F2F4CCE5AC61}" destId="{3CF77529-9A73-4286-ABF4-8914242452EF}" srcOrd="0" destOrd="0" presId="urn:microsoft.com/office/officeart/2005/8/layout/vList2"/>
    <dgm:cxn modelId="{05DACA89-5AB5-4A49-BB76-CC86A728CE9E}" type="presParOf" srcId="{5A234CA6-0370-4CCE-81E3-F2F4CCE5AC61}" destId="{344DFF07-7DC2-4913-B616-EB1B9CFAE9F3}" srcOrd="1" destOrd="0" presId="urn:microsoft.com/office/officeart/2005/8/layout/vList2"/>
    <dgm:cxn modelId="{4B08EDA4-A54C-4ED9-A7C4-37B69BFDF214}" type="presParOf" srcId="{5A234CA6-0370-4CCE-81E3-F2F4CCE5AC61}" destId="{A5593C30-49B3-4426-8F6C-0A76AC2D1CE4}" srcOrd="2" destOrd="0" presId="urn:microsoft.com/office/officeart/2005/8/layout/vList2"/>
    <dgm:cxn modelId="{50AFC198-CA23-47B3-A70D-4933CD5A42F5}" type="presParOf" srcId="{5A234CA6-0370-4CCE-81E3-F2F4CCE5AC61}" destId="{BDA7FBA5-34D0-4F59-83E8-BD6F6821BC12}" srcOrd="3" destOrd="0" presId="urn:microsoft.com/office/officeart/2005/8/layout/vList2"/>
    <dgm:cxn modelId="{D1E369D9-F25E-460D-814B-96B53E0CF8FB}" type="presParOf" srcId="{5A234CA6-0370-4CCE-81E3-F2F4CCE5AC61}" destId="{21778450-9944-48FA-BEE4-15E7043514D3}" srcOrd="4" destOrd="0" presId="urn:microsoft.com/office/officeart/2005/8/layout/vList2"/>
    <dgm:cxn modelId="{57C1DAB5-275E-4A15-900A-EE61C2BF327A}" type="presParOf" srcId="{5A234CA6-0370-4CCE-81E3-F2F4CCE5AC61}" destId="{03B81732-1CCF-4435-B8D6-2F26C353891B}" srcOrd="5" destOrd="0" presId="urn:microsoft.com/office/officeart/2005/8/layout/vList2"/>
    <dgm:cxn modelId="{C203CE2D-1670-43C8-85A3-70F0688C9DAB}" type="presParOf" srcId="{5A234CA6-0370-4CCE-81E3-F2F4CCE5AC61}" destId="{9398735F-C584-418A-9262-69D254B95326}" srcOrd="6" destOrd="0" presId="urn:microsoft.com/office/officeart/2005/8/layout/vList2"/>
    <dgm:cxn modelId="{439ABF4E-A4EC-4807-BEA6-E8A07B06BE64}" type="presParOf" srcId="{5A234CA6-0370-4CCE-81E3-F2F4CCE5AC61}" destId="{B067251B-4CC1-4808-99C6-96F6E520E7AF}" srcOrd="7" destOrd="0" presId="urn:microsoft.com/office/officeart/2005/8/layout/vList2"/>
    <dgm:cxn modelId="{AB084D6F-DA7E-4788-BEB3-A733AA161F17}" type="presParOf" srcId="{5A234CA6-0370-4CCE-81E3-F2F4CCE5AC61}" destId="{1369A143-B431-4554-8678-F8AEB78FF93F}"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2FDF3F-1593-4A53-BD10-31A0ACBF0341}"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s-MX"/>
        </a:p>
      </dgm:t>
    </dgm:pt>
    <dgm:pt modelId="{CEB87EC1-788D-4B9C-BD91-3E294A003201}">
      <dgm:prSet phldrT="[Texto]"/>
      <dgm:spPr/>
      <dgm:t>
        <a:bodyPr/>
        <a:lstStyle/>
        <a:p>
          <a:r>
            <a:rPr lang="es-MX" b="1" dirty="0" smtClean="0"/>
            <a:t>ANTECEDENTES</a:t>
          </a:r>
          <a:endParaRPr lang="es-MX" b="1" dirty="0"/>
        </a:p>
      </dgm:t>
    </dgm:pt>
    <dgm:pt modelId="{DC676D35-C151-49D4-82F6-15BDF8094561}" type="parTrans" cxnId="{E80F0D99-E2B8-450A-A46D-08B5B4F2AA56}">
      <dgm:prSet/>
      <dgm:spPr/>
      <dgm:t>
        <a:bodyPr/>
        <a:lstStyle/>
        <a:p>
          <a:endParaRPr lang="es-MX"/>
        </a:p>
      </dgm:t>
    </dgm:pt>
    <dgm:pt modelId="{71B6F194-454C-4E99-9222-1891B94EF7E5}" type="sibTrans" cxnId="{E80F0D99-E2B8-450A-A46D-08B5B4F2AA56}">
      <dgm:prSet/>
      <dgm:spPr/>
      <dgm:t>
        <a:bodyPr/>
        <a:lstStyle/>
        <a:p>
          <a:endParaRPr lang="es-MX"/>
        </a:p>
      </dgm:t>
    </dgm:pt>
    <dgm:pt modelId="{0F5A436D-B11B-40FB-8B76-71BC485A3592}">
      <dgm:prSet phldrT="[Texto]"/>
      <dgm:spPr/>
      <dgm:t>
        <a:bodyPr/>
        <a:lstStyle/>
        <a:p>
          <a:r>
            <a:rPr lang="es-MX" b="1" dirty="0" smtClean="0"/>
            <a:t>LÁMINA GALVANIZADA</a:t>
          </a:r>
          <a:endParaRPr lang="es-MX" b="1" dirty="0"/>
        </a:p>
      </dgm:t>
    </dgm:pt>
    <dgm:pt modelId="{B868B6F9-82C5-45C3-9F83-263376123EE0}" type="parTrans" cxnId="{312AAD40-88A3-41C2-A43E-5DAB24509356}">
      <dgm:prSet/>
      <dgm:spPr/>
      <dgm:t>
        <a:bodyPr/>
        <a:lstStyle/>
        <a:p>
          <a:endParaRPr lang="es-MX"/>
        </a:p>
      </dgm:t>
    </dgm:pt>
    <dgm:pt modelId="{E5A55DE5-359F-43EA-A560-E26D1216C37A}" type="sibTrans" cxnId="{312AAD40-88A3-41C2-A43E-5DAB24509356}">
      <dgm:prSet/>
      <dgm:spPr/>
      <dgm:t>
        <a:bodyPr/>
        <a:lstStyle/>
        <a:p>
          <a:endParaRPr lang="es-MX"/>
        </a:p>
      </dgm:t>
    </dgm:pt>
    <dgm:pt modelId="{4A8B9AA6-31B5-48EA-91AD-E5ED793BA9ED}">
      <dgm:prSet phldrT="[Texto]"/>
      <dgm:spPr/>
      <dgm:t>
        <a:bodyPr/>
        <a:lstStyle/>
        <a:p>
          <a:r>
            <a:rPr lang="es-MX" b="1" dirty="0" smtClean="0"/>
            <a:t>MÁQUINAS DE PINTURA</a:t>
          </a:r>
          <a:endParaRPr lang="es-MX" b="1" dirty="0"/>
        </a:p>
      </dgm:t>
    </dgm:pt>
    <dgm:pt modelId="{DE4AC3EF-EE04-4281-BF20-E429C9BBD9E6}" type="parTrans" cxnId="{906A9D7A-241B-46FA-86A5-54671371FE33}">
      <dgm:prSet/>
      <dgm:spPr/>
      <dgm:t>
        <a:bodyPr/>
        <a:lstStyle/>
        <a:p>
          <a:endParaRPr lang="es-MX"/>
        </a:p>
      </dgm:t>
    </dgm:pt>
    <dgm:pt modelId="{6ABC756B-624E-4E6B-AAAA-4F42A244FA09}" type="sibTrans" cxnId="{906A9D7A-241B-46FA-86A5-54671371FE33}">
      <dgm:prSet/>
      <dgm:spPr/>
      <dgm:t>
        <a:bodyPr/>
        <a:lstStyle/>
        <a:p>
          <a:endParaRPr lang="es-MX"/>
        </a:p>
      </dgm:t>
    </dgm:pt>
    <dgm:pt modelId="{A2448386-9866-464E-990E-6E4059ABEC80}">
      <dgm:prSet phldrT="[Texto]"/>
      <dgm:spPr/>
      <dgm:t>
        <a:bodyPr/>
        <a:lstStyle/>
        <a:p>
          <a:r>
            <a:rPr lang="es-MX" b="1" dirty="0" smtClean="0"/>
            <a:t>PISTOLAS AUTOMÁTICAS DE PINTURA</a:t>
          </a:r>
          <a:endParaRPr lang="es-MX" b="1" dirty="0"/>
        </a:p>
      </dgm:t>
    </dgm:pt>
    <dgm:pt modelId="{D3BAA61A-8580-48F3-890F-8E1ACB7182EE}" type="parTrans" cxnId="{F2B1309D-00D7-49F3-A312-C1C587650FD1}">
      <dgm:prSet/>
      <dgm:spPr/>
      <dgm:t>
        <a:bodyPr/>
        <a:lstStyle/>
        <a:p>
          <a:endParaRPr lang="es-CO"/>
        </a:p>
      </dgm:t>
    </dgm:pt>
    <dgm:pt modelId="{9A921940-6CBD-4CB5-AF27-C864A9969309}" type="sibTrans" cxnId="{F2B1309D-00D7-49F3-A312-C1C587650FD1}">
      <dgm:prSet/>
      <dgm:spPr/>
      <dgm:t>
        <a:bodyPr/>
        <a:lstStyle/>
        <a:p>
          <a:endParaRPr lang="es-CO"/>
        </a:p>
      </dgm:t>
    </dgm:pt>
    <dgm:pt modelId="{581BE315-2FB0-41AA-AC35-B31DAECA64CF}">
      <dgm:prSet phldrT="[Texto]"/>
      <dgm:spPr/>
      <dgm:t>
        <a:bodyPr/>
        <a:lstStyle/>
        <a:p>
          <a:r>
            <a:rPr lang="es-MX" b="1" dirty="0" smtClean="0"/>
            <a:t>TRANSPORTADOR DE RODILLOS</a:t>
          </a:r>
          <a:endParaRPr lang="es-MX" b="1" dirty="0"/>
        </a:p>
      </dgm:t>
    </dgm:pt>
    <dgm:pt modelId="{466DD837-E6CC-49B4-A49D-6F15D324F59D}" type="parTrans" cxnId="{F0BFF963-460C-4D64-9719-9BE667DA6C6B}">
      <dgm:prSet/>
      <dgm:spPr/>
      <dgm:t>
        <a:bodyPr/>
        <a:lstStyle/>
        <a:p>
          <a:endParaRPr lang="es-CO"/>
        </a:p>
      </dgm:t>
    </dgm:pt>
    <dgm:pt modelId="{D5778589-4165-4D24-B45A-9FAE9B1A430A}" type="sibTrans" cxnId="{F0BFF963-460C-4D64-9719-9BE667DA6C6B}">
      <dgm:prSet/>
      <dgm:spPr/>
      <dgm:t>
        <a:bodyPr/>
        <a:lstStyle/>
        <a:p>
          <a:endParaRPr lang="es-CO"/>
        </a:p>
      </dgm:t>
    </dgm:pt>
    <dgm:pt modelId="{5A234CA6-0370-4CCE-81E3-F2F4CCE5AC61}" type="pres">
      <dgm:prSet presAssocID="{612FDF3F-1593-4A53-BD10-31A0ACBF0341}" presName="linear" presStyleCnt="0">
        <dgm:presLayoutVars>
          <dgm:animLvl val="lvl"/>
          <dgm:resizeHandles val="exact"/>
        </dgm:presLayoutVars>
      </dgm:prSet>
      <dgm:spPr/>
      <dgm:t>
        <a:bodyPr/>
        <a:lstStyle/>
        <a:p>
          <a:endParaRPr lang="es-MX"/>
        </a:p>
      </dgm:t>
    </dgm:pt>
    <dgm:pt modelId="{3CF77529-9A73-4286-ABF4-8914242452EF}" type="pres">
      <dgm:prSet presAssocID="{CEB87EC1-788D-4B9C-BD91-3E294A003201}" presName="parentText" presStyleLbl="node1" presStyleIdx="0" presStyleCnt="5" custLinFactNeighborX="-76780" custLinFactNeighborY="22879">
        <dgm:presLayoutVars>
          <dgm:chMax val="0"/>
          <dgm:bulletEnabled val="1"/>
        </dgm:presLayoutVars>
      </dgm:prSet>
      <dgm:spPr/>
      <dgm:t>
        <a:bodyPr/>
        <a:lstStyle/>
        <a:p>
          <a:endParaRPr lang="es-MX"/>
        </a:p>
      </dgm:t>
    </dgm:pt>
    <dgm:pt modelId="{FE61235A-A4B3-4AF4-84B2-065E9E5451E1}" type="pres">
      <dgm:prSet presAssocID="{71B6F194-454C-4E99-9222-1891B94EF7E5}" presName="spacer" presStyleCnt="0"/>
      <dgm:spPr/>
    </dgm:pt>
    <dgm:pt modelId="{E1BA98A6-E0D2-4638-9551-C8A339613BAA}" type="pres">
      <dgm:prSet presAssocID="{0F5A436D-B11B-40FB-8B76-71BC485A3592}" presName="parentText" presStyleLbl="node1" presStyleIdx="1" presStyleCnt="5">
        <dgm:presLayoutVars>
          <dgm:chMax val="0"/>
          <dgm:bulletEnabled val="1"/>
        </dgm:presLayoutVars>
      </dgm:prSet>
      <dgm:spPr/>
      <dgm:t>
        <a:bodyPr/>
        <a:lstStyle/>
        <a:p>
          <a:endParaRPr lang="es-CO"/>
        </a:p>
      </dgm:t>
    </dgm:pt>
    <dgm:pt modelId="{0EA3E7D3-6DB1-4015-A2B2-6E46AFBB3D24}" type="pres">
      <dgm:prSet presAssocID="{E5A55DE5-359F-43EA-A560-E26D1216C37A}" presName="spacer" presStyleCnt="0"/>
      <dgm:spPr/>
    </dgm:pt>
    <dgm:pt modelId="{181679B8-86C5-4A51-9BD7-D45BCA791826}" type="pres">
      <dgm:prSet presAssocID="{4A8B9AA6-31B5-48EA-91AD-E5ED793BA9ED}" presName="parentText" presStyleLbl="node1" presStyleIdx="2" presStyleCnt="5">
        <dgm:presLayoutVars>
          <dgm:chMax val="0"/>
          <dgm:bulletEnabled val="1"/>
        </dgm:presLayoutVars>
      </dgm:prSet>
      <dgm:spPr/>
      <dgm:t>
        <a:bodyPr/>
        <a:lstStyle/>
        <a:p>
          <a:endParaRPr lang="es-MX"/>
        </a:p>
      </dgm:t>
    </dgm:pt>
    <dgm:pt modelId="{71179C4A-FA53-42F2-9BE1-ABF4AA86E434}" type="pres">
      <dgm:prSet presAssocID="{6ABC756B-624E-4E6B-AAAA-4F42A244FA09}" presName="spacer" presStyleCnt="0"/>
      <dgm:spPr/>
    </dgm:pt>
    <dgm:pt modelId="{6F0E5AC6-770F-4E6A-A6A9-8086174DC007}" type="pres">
      <dgm:prSet presAssocID="{A2448386-9866-464E-990E-6E4059ABEC80}" presName="parentText" presStyleLbl="node1" presStyleIdx="3" presStyleCnt="5">
        <dgm:presLayoutVars>
          <dgm:chMax val="0"/>
          <dgm:bulletEnabled val="1"/>
        </dgm:presLayoutVars>
      </dgm:prSet>
      <dgm:spPr/>
      <dgm:t>
        <a:bodyPr/>
        <a:lstStyle/>
        <a:p>
          <a:endParaRPr lang="es-CO"/>
        </a:p>
      </dgm:t>
    </dgm:pt>
    <dgm:pt modelId="{C87D3740-ADBF-4347-8305-055663816462}" type="pres">
      <dgm:prSet presAssocID="{9A921940-6CBD-4CB5-AF27-C864A9969309}" presName="spacer" presStyleCnt="0"/>
      <dgm:spPr/>
    </dgm:pt>
    <dgm:pt modelId="{5DD4A942-A2E4-4773-B793-314D5F290222}" type="pres">
      <dgm:prSet presAssocID="{581BE315-2FB0-41AA-AC35-B31DAECA64CF}" presName="parentText" presStyleLbl="node1" presStyleIdx="4" presStyleCnt="5">
        <dgm:presLayoutVars>
          <dgm:chMax val="0"/>
          <dgm:bulletEnabled val="1"/>
        </dgm:presLayoutVars>
      </dgm:prSet>
      <dgm:spPr/>
      <dgm:t>
        <a:bodyPr/>
        <a:lstStyle/>
        <a:p>
          <a:endParaRPr lang="es-CO"/>
        </a:p>
      </dgm:t>
    </dgm:pt>
  </dgm:ptLst>
  <dgm:cxnLst>
    <dgm:cxn modelId="{3805C406-EB04-49E1-AF53-FCD87B64771F}" type="presOf" srcId="{CEB87EC1-788D-4B9C-BD91-3E294A003201}" destId="{3CF77529-9A73-4286-ABF4-8914242452EF}" srcOrd="0" destOrd="0" presId="urn:microsoft.com/office/officeart/2005/8/layout/vList2"/>
    <dgm:cxn modelId="{E80F0D99-E2B8-450A-A46D-08B5B4F2AA56}" srcId="{612FDF3F-1593-4A53-BD10-31A0ACBF0341}" destId="{CEB87EC1-788D-4B9C-BD91-3E294A003201}" srcOrd="0" destOrd="0" parTransId="{DC676D35-C151-49D4-82F6-15BDF8094561}" sibTransId="{71B6F194-454C-4E99-9222-1891B94EF7E5}"/>
    <dgm:cxn modelId="{6B36B6F0-E3CC-43E3-A66F-3DBEF619F2D0}" type="presOf" srcId="{4A8B9AA6-31B5-48EA-91AD-E5ED793BA9ED}" destId="{181679B8-86C5-4A51-9BD7-D45BCA791826}" srcOrd="0" destOrd="0" presId="urn:microsoft.com/office/officeart/2005/8/layout/vList2"/>
    <dgm:cxn modelId="{312AAD40-88A3-41C2-A43E-5DAB24509356}" srcId="{612FDF3F-1593-4A53-BD10-31A0ACBF0341}" destId="{0F5A436D-B11B-40FB-8B76-71BC485A3592}" srcOrd="1" destOrd="0" parTransId="{B868B6F9-82C5-45C3-9F83-263376123EE0}" sibTransId="{E5A55DE5-359F-43EA-A560-E26D1216C37A}"/>
    <dgm:cxn modelId="{58BDF195-F63A-456D-9AF2-1873BD229CCD}" type="presOf" srcId="{0F5A436D-B11B-40FB-8B76-71BC485A3592}" destId="{E1BA98A6-E0D2-4638-9551-C8A339613BAA}" srcOrd="0" destOrd="0" presId="urn:microsoft.com/office/officeart/2005/8/layout/vList2"/>
    <dgm:cxn modelId="{B4FD14E9-FFB1-4A7F-87FD-33E5EEBE438D}" type="presOf" srcId="{A2448386-9866-464E-990E-6E4059ABEC80}" destId="{6F0E5AC6-770F-4E6A-A6A9-8086174DC007}" srcOrd="0" destOrd="0" presId="urn:microsoft.com/office/officeart/2005/8/layout/vList2"/>
    <dgm:cxn modelId="{906A9D7A-241B-46FA-86A5-54671371FE33}" srcId="{612FDF3F-1593-4A53-BD10-31A0ACBF0341}" destId="{4A8B9AA6-31B5-48EA-91AD-E5ED793BA9ED}" srcOrd="2" destOrd="0" parTransId="{DE4AC3EF-EE04-4281-BF20-E429C9BBD9E6}" sibTransId="{6ABC756B-624E-4E6B-AAAA-4F42A244FA09}"/>
    <dgm:cxn modelId="{898869EA-2970-468A-87E6-FE197012E98F}" type="presOf" srcId="{581BE315-2FB0-41AA-AC35-B31DAECA64CF}" destId="{5DD4A942-A2E4-4773-B793-314D5F290222}" srcOrd="0" destOrd="0" presId="urn:microsoft.com/office/officeart/2005/8/layout/vList2"/>
    <dgm:cxn modelId="{F0BFF963-460C-4D64-9719-9BE667DA6C6B}" srcId="{612FDF3F-1593-4A53-BD10-31A0ACBF0341}" destId="{581BE315-2FB0-41AA-AC35-B31DAECA64CF}" srcOrd="4" destOrd="0" parTransId="{466DD837-E6CC-49B4-A49D-6F15D324F59D}" sibTransId="{D5778589-4165-4D24-B45A-9FAE9B1A430A}"/>
    <dgm:cxn modelId="{F2B1309D-00D7-49F3-A312-C1C587650FD1}" srcId="{612FDF3F-1593-4A53-BD10-31A0ACBF0341}" destId="{A2448386-9866-464E-990E-6E4059ABEC80}" srcOrd="3" destOrd="0" parTransId="{D3BAA61A-8580-48F3-890F-8E1ACB7182EE}" sibTransId="{9A921940-6CBD-4CB5-AF27-C864A9969309}"/>
    <dgm:cxn modelId="{2783E2EF-9861-40F4-984C-D6308D6C87B6}" type="presOf" srcId="{612FDF3F-1593-4A53-BD10-31A0ACBF0341}" destId="{5A234CA6-0370-4CCE-81E3-F2F4CCE5AC61}" srcOrd="0" destOrd="0" presId="urn:microsoft.com/office/officeart/2005/8/layout/vList2"/>
    <dgm:cxn modelId="{CDAFA727-859D-49F7-8FD3-392254B1A96E}" type="presParOf" srcId="{5A234CA6-0370-4CCE-81E3-F2F4CCE5AC61}" destId="{3CF77529-9A73-4286-ABF4-8914242452EF}" srcOrd="0" destOrd="0" presId="urn:microsoft.com/office/officeart/2005/8/layout/vList2"/>
    <dgm:cxn modelId="{6E4134EA-8DCD-4F1F-A3B3-4A59A15F88F7}" type="presParOf" srcId="{5A234CA6-0370-4CCE-81E3-F2F4CCE5AC61}" destId="{FE61235A-A4B3-4AF4-84B2-065E9E5451E1}" srcOrd="1" destOrd="0" presId="urn:microsoft.com/office/officeart/2005/8/layout/vList2"/>
    <dgm:cxn modelId="{9D53DBE6-BFCE-405B-A320-4D751B3D7F0D}" type="presParOf" srcId="{5A234CA6-0370-4CCE-81E3-F2F4CCE5AC61}" destId="{E1BA98A6-E0D2-4638-9551-C8A339613BAA}" srcOrd="2" destOrd="0" presId="urn:microsoft.com/office/officeart/2005/8/layout/vList2"/>
    <dgm:cxn modelId="{E9719F0E-6722-4A2B-B354-72DEBDC17F96}" type="presParOf" srcId="{5A234CA6-0370-4CCE-81E3-F2F4CCE5AC61}" destId="{0EA3E7D3-6DB1-4015-A2B2-6E46AFBB3D24}" srcOrd="3" destOrd="0" presId="urn:microsoft.com/office/officeart/2005/8/layout/vList2"/>
    <dgm:cxn modelId="{2DE585CF-AD46-4DA9-99C2-058841B5753F}" type="presParOf" srcId="{5A234CA6-0370-4CCE-81E3-F2F4CCE5AC61}" destId="{181679B8-86C5-4A51-9BD7-D45BCA791826}" srcOrd="4" destOrd="0" presId="urn:microsoft.com/office/officeart/2005/8/layout/vList2"/>
    <dgm:cxn modelId="{4B1E4CFF-47F7-4516-B473-85F3D2761D82}" type="presParOf" srcId="{5A234CA6-0370-4CCE-81E3-F2F4CCE5AC61}" destId="{71179C4A-FA53-42F2-9BE1-ABF4AA86E434}" srcOrd="5" destOrd="0" presId="urn:microsoft.com/office/officeart/2005/8/layout/vList2"/>
    <dgm:cxn modelId="{3AF7F537-C7A0-48DA-A142-57B7DB1441AF}" type="presParOf" srcId="{5A234CA6-0370-4CCE-81E3-F2F4CCE5AC61}" destId="{6F0E5AC6-770F-4E6A-A6A9-8086174DC007}" srcOrd="6" destOrd="0" presId="urn:microsoft.com/office/officeart/2005/8/layout/vList2"/>
    <dgm:cxn modelId="{CDA5B350-CC3A-4BC0-9AEF-3C840C9B8A64}" type="presParOf" srcId="{5A234CA6-0370-4CCE-81E3-F2F4CCE5AC61}" destId="{C87D3740-ADBF-4347-8305-055663816462}" srcOrd="7" destOrd="0" presId="urn:microsoft.com/office/officeart/2005/8/layout/vList2"/>
    <dgm:cxn modelId="{A9AD0A62-FBD0-441F-BD02-DB2E8E7B3E76}" type="presParOf" srcId="{5A234CA6-0370-4CCE-81E3-F2F4CCE5AC61}" destId="{5DD4A942-A2E4-4773-B793-314D5F290222}"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72B8E6-FDEB-4267-8237-D730CFFCF10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CO"/>
        </a:p>
      </dgm:t>
    </dgm:pt>
    <dgm:pt modelId="{681C914A-5CC6-41CB-B4B7-AD66CC847933}">
      <dgm:prSet phldrT="[Texto]"/>
      <dgm:spPr/>
      <dgm:t>
        <a:bodyPr/>
        <a:lstStyle/>
        <a:p>
          <a:endParaRPr lang="es-CO" dirty="0"/>
        </a:p>
      </dgm:t>
    </dgm:pt>
    <dgm:pt modelId="{1A267C03-655A-4FC6-9E27-0F0ABCA67ADC}" type="parTrans" cxnId="{4E9A9B84-2E37-4689-90E6-FF73E8BE193D}">
      <dgm:prSet/>
      <dgm:spPr/>
      <dgm:t>
        <a:bodyPr/>
        <a:lstStyle/>
        <a:p>
          <a:endParaRPr lang="es-CO"/>
        </a:p>
      </dgm:t>
    </dgm:pt>
    <dgm:pt modelId="{45007FAD-01CE-41BE-B673-FC20253872F8}" type="sibTrans" cxnId="{4E9A9B84-2E37-4689-90E6-FF73E8BE193D}">
      <dgm:prSet/>
      <dgm:spPr/>
      <dgm:t>
        <a:bodyPr/>
        <a:lstStyle/>
        <a:p>
          <a:endParaRPr lang="es-CO"/>
        </a:p>
      </dgm:t>
    </dgm:pt>
    <dgm:pt modelId="{7262F0A8-C09E-44D9-9EA1-750E35B01623}">
      <dgm:prSet/>
      <dgm:spPr/>
      <dgm:t>
        <a:bodyPr/>
        <a:lstStyle/>
        <a:p>
          <a:r>
            <a:rPr lang="es-ES_tradnl" b="1" dirty="0" smtClean="0"/>
            <a:t>Costo</a:t>
          </a:r>
          <a:endParaRPr lang="es-CO" b="1" dirty="0"/>
        </a:p>
      </dgm:t>
    </dgm:pt>
    <dgm:pt modelId="{22B31A27-9305-428C-8081-62F950ECBFB5}" type="parTrans" cxnId="{9F0D6165-175E-4270-97B9-12AEB80A8781}">
      <dgm:prSet/>
      <dgm:spPr/>
      <dgm:t>
        <a:bodyPr/>
        <a:lstStyle/>
        <a:p>
          <a:endParaRPr lang="es-CO"/>
        </a:p>
      </dgm:t>
    </dgm:pt>
    <dgm:pt modelId="{6E8DE2AF-F5D7-47B2-AAEA-706372CB997C}" type="sibTrans" cxnId="{9F0D6165-175E-4270-97B9-12AEB80A8781}">
      <dgm:prSet/>
      <dgm:spPr/>
      <dgm:t>
        <a:bodyPr/>
        <a:lstStyle/>
        <a:p>
          <a:endParaRPr lang="es-CO"/>
        </a:p>
      </dgm:t>
    </dgm:pt>
    <dgm:pt modelId="{061ED767-8FE3-49AD-9FC5-8F3EB7DFD433}">
      <dgm:prSet/>
      <dgm:spPr/>
      <dgm:t>
        <a:bodyPr/>
        <a:lstStyle/>
        <a:p>
          <a:endParaRPr lang="es-CO" dirty="0"/>
        </a:p>
      </dgm:t>
    </dgm:pt>
    <dgm:pt modelId="{C586A0CF-3252-4CC9-9280-3BA9A1E16F80}" type="parTrans" cxnId="{F3A1AD34-2DB0-446E-9129-0F07F633236C}">
      <dgm:prSet/>
      <dgm:spPr/>
      <dgm:t>
        <a:bodyPr/>
        <a:lstStyle/>
        <a:p>
          <a:endParaRPr lang="es-CO"/>
        </a:p>
      </dgm:t>
    </dgm:pt>
    <dgm:pt modelId="{BF776654-98EC-4A5A-B21B-E7BFB5C30BB4}" type="sibTrans" cxnId="{F3A1AD34-2DB0-446E-9129-0F07F633236C}">
      <dgm:prSet/>
      <dgm:spPr/>
      <dgm:t>
        <a:bodyPr/>
        <a:lstStyle/>
        <a:p>
          <a:endParaRPr lang="es-CO"/>
        </a:p>
      </dgm:t>
    </dgm:pt>
    <dgm:pt modelId="{04FB6C07-7398-455C-916C-16FD3C622FCB}">
      <dgm:prSet/>
      <dgm:spPr/>
      <dgm:t>
        <a:bodyPr/>
        <a:lstStyle/>
        <a:p>
          <a:r>
            <a:rPr lang="es-ES_tradnl" b="1" smtClean="0"/>
            <a:t>Facilidad de Control</a:t>
          </a:r>
          <a:endParaRPr lang="es-CO" b="1" dirty="0"/>
        </a:p>
      </dgm:t>
    </dgm:pt>
    <dgm:pt modelId="{0209C229-A611-4481-AD63-F8380A61DA6E}" type="parTrans" cxnId="{0DAEF7F9-B838-441D-94A0-A1DBAC8D49B9}">
      <dgm:prSet/>
      <dgm:spPr/>
      <dgm:t>
        <a:bodyPr/>
        <a:lstStyle/>
        <a:p>
          <a:endParaRPr lang="es-CO"/>
        </a:p>
      </dgm:t>
    </dgm:pt>
    <dgm:pt modelId="{1C5D1EDC-5AEE-402C-912C-D5B802D5D6B0}" type="sibTrans" cxnId="{0DAEF7F9-B838-441D-94A0-A1DBAC8D49B9}">
      <dgm:prSet/>
      <dgm:spPr/>
      <dgm:t>
        <a:bodyPr/>
        <a:lstStyle/>
        <a:p>
          <a:endParaRPr lang="es-CO"/>
        </a:p>
      </dgm:t>
    </dgm:pt>
    <dgm:pt modelId="{7D81D995-7D33-4902-8B59-B6A89778E2CD}">
      <dgm:prSet/>
      <dgm:spPr/>
      <dgm:t>
        <a:bodyPr/>
        <a:lstStyle/>
        <a:p>
          <a:endParaRPr lang="es-CO" dirty="0"/>
        </a:p>
      </dgm:t>
    </dgm:pt>
    <dgm:pt modelId="{6DC583C6-D161-4AD4-93EB-4E1551D25D56}" type="parTrans" cxnId="{920CA04B-556D-4858-B5E0-E86EBD483E20}">
      <dgm:prSet/>
      <dgm:spPr/>
      <dgm:t>
        <a:bodyPr/>
        <a:lstStyle/>
        <a:p>
          <a:endParaRPr lang="es-CO"/>
        </a:p>
      </dgm:t>
    </dgm:pt>
    <dgm:pt modelId="{DD9CA3FB-64C1-416D-8C9D-5A58EC656EFC}" type="sibTrans" cxnId="{920CA04B-556D-4858-B5E0-E86EBD483E20}">
      <dgm:prSet/>
      <dgm:spPr/>
      <dgm:t>
        <a:bodyPr/>
        <a:lstStyle/>
        <a:p>
          <a:endParaRPr lang="es-CO"/>
        </a:p>
      </dgm:t>
    </dgm:pt>
    <dgm:pt modelId="{DECC123D-21D8-4C8D-8A3F-5EE918429260}">
      <dgm:prSet/>
      <dgm:spPr/>
      <dgm:t>
        <a:bodyPr/>
        <a:lstStyle/>
        <a:p>
          <a:r>
            <a:rPr lang="es-ES_tradnl" b="1" dirty="0" smtClean="0"/>
            <a:t>Tiempo de vida útil </a:t>
          </a:r>
          <a:endParaRPr lang="es-CO" b="1" dirty="0"/>
        </a:p>
      </dgm:t>
    </dgm:pt>
    <dgm:pt modelId="{E8D7F644-409B-4339-959F-923F13FC480F}" type="parTrans" cxnId="{FFE18013-4CF5-4431-ADD2-08B053E4BEC4}">
      <dgm:prSet/>
      <dgm:spPr/>
      <dgm:t>
        <a:bodyPr/>
        <a:lstStyle/>
        <a:p>
          <a:endParaRPr lang="es-CO"/>
        </a:p>
      </dgm:t>
    </dgm:pt>
    <dgm:pt modelId="{9C6D4EE6-A47A-445B-BFC2-EBF021C6AAB3}" type="sibTrans" cxnId="{FFE18013-4CF5-4431-ADD2-08B053E4BEC4}">
      <dgm:prSet/>
      <dgm:spPr/>
      <dgm:t>
        <a:bodyPr/>
        <a:lstStyle/>
        <a:p>
          <a:endParaRPr lang="es-CO"/>
        </a:p>
      </dgm:t>
    </dgm:pt>
    <dgm:pt modelId="{5BAA4F22-F5FA-41B8-9AAE-EDF845B60655}">
      <dgm:prSet/>
      <dgm:spPr/>
      <dgm:t>
        <a:bodyPr/>
        <a:lstStyle/>
        <a:p>
          <a:endParaRPr lang="es-CO" dirty="0" smtClean="0"/>
        </a:p>
      </dgm:t>
    </dgm:pt>
    <dgm:pt modelId="{3F8781CE-EC0E-4BAC-B08F-C1AB610C260C}" type="parTrans" cxnId="{6EC20F15-18B6-4864-BEA5-C3F2EECDDA72}">
      <dgm:prSet/>
      <dgm:spPr/>
      <dgm:t>
        <a:bodyPr/>
        <a:lstStyle/>
        <a:p>
          <a:endParaRPr lang="es-CO"/>
        </a:p>
      </dgm:t>
    </dgm:pt>
    <dgm:pt modelId="{9E70CE17-D6DC-4BA5-8645-ADCB267C4989}" type="sibTrans" cxnId="{6EC20F15-18B6-4864-BEA5-C3F2EECDDA72}">
      <dgm:prSet/>
      <dgm:spPr/>
      <dgm:t>
        <a:bodyPr/>
        <a:lstStyle/>
        <a:p>
          <a:endParaRPr lang="es-CO"/>
        </a:p>
      </dgm:t>
    </dgm:pt>
    <dgm:pt modelId="{104D10EC-49F1-4C0D-9D82-931A2DD5D3F3}">
      <dgm:prSet/>
      <dgm:spPr/>
      <dgm:t>
        <a:bodyPr/>
        <a:lstStyle/>
        <a:p>
          <a:r>
            <a:rPr lang="es-ES_tradnl" b="1" smtClean="0"/>
            <a:t>Mantenimiento</a:t>
          </a:r>
          <a:endParaRPr lang="es-ES_tradnl" b="1" dirty="0" smtClean="0"/>
        </a:p>
      </dgm:t>
    </dgm:pt>
    <dgm:pt modelId="{AE370FFC-E5CA-4979-AA54-37B2ECC959B2}" type="parTrans" cxnId="{A62DC51A-AF15-43B9-B7DC-0AF646859DBF}">
      <dgm:prSet/>
      <dgm:spPr/>
      <dgm:t>
        <a:bodyPr/>
        <a:lstStyle/>
        <a:p>
          <a:endParaRPr lang="es-CO"/>
        </a:p>
      </dgm:t>
    </dgm:pt>
    <dgm:pt modelId="{52F6FB2C-C8A7-4990-8ED7-E76CA89FB506}" type="sibTrans" cxnId="{A62DC51A-AF15-43B9-B7DC-0AF646859DBF}">
      <dgm:prSet/>
      <dgm:spPr/>
      <dgm:t>
        <a:bodyPr/>
        <a:lstStyle/>
        <a:p>
          <a:endParaRPr lang="es-CO"/>
        </a:p>
      </dgm:t>
    </dgm:pt>
    <dgm:pt modelId="{D1F7DA29-3996-4DD9-AABA-13A504806BD6}">
      <dgm:prSet/>
      <dgm:spPr/>
      <dgm:t>
        <a:bodyPr/>
        <a:lstStyle/>
        <a:p>
          <a:r>
            <a:rPr lang="es-EC" b="1" dirty="0" smtClean="0"/>
            <a:t>Versatilidad</a:t>
          </a:r>
          <a:endParaRPr lang="es-CO" b="1" dirty="0"/>
        </a:p>
      </dgm:t>
    </dgm:pt>
    <dgm:pt modelId="{D6DDB8E0-7A15-4A29-8014-DC26C5EACA00}" type="parTrans" cxnId="{A910CF5B-9D71-4322-8791-8C16606E65C8}">
      <dgm:prSet/>
      <dgm:spPr/>
      <dgm:t>
        <a:bodyPr/>
        <a:lstStyle/>
        <a:p>
          <a:endParaRPr lang="es-CO"/>
        </a:p>
      </dgm:t>
    </dgm:pt>
    <dgm:pt modelId="{C0C829D9-293A-476E-A50F-BAFEF47EBBFA}" type="sibTrans" cxnId="{A910CF5B-9D71-4322-8791-8C16606E65C8}">
      <dgm:prSet/>
      <dgm:spPr/>
      <dgm:t>
        <a:bodyPr/>
        <a:lstStyle/>
        <a:p>
          <a:endParaRPr lang="es-CO"/>
        </a:p>
      </dgm:t>
    </dgm:pt>
    <dgm:pt modelId="{C76A4C53-BFAE-4136-837F-095D8A3A06DB}">
      <dgm:prSet/>
      <dgm:spPr/>
      <dgm:t>
        <a:bodyPr/>
        <a:lstStyle/>
        <a:p>
          <a:endParaRPr lang="es-CO" b="1" dirty="0"/>
        </a:p>
      </dgm:t>
    </dgm:pt>
    <dgm:pt modelId="{BC0A8C1C-A7F4-47E5-9B0F-00D8490E710B}" type="parTrans" cxnId="{E62D9A90-4886-410C-A3AB-1174EF04C381}">
      <dgm:prSet/>
      <dgm:spPr/>
      <dgm:t>
        <a:bodyPr/>
        <a:lstStyle/>
        <a:p>
          <a:endParaRPr lang="es-CO"/>
        </a:p>
      </dgm:t>
    </dgm:pt>
    <dgm:pt modelId="{B9F51A25-1B4D-40A3-A894-2EB3F07BD3E7}" type="sibTrans" cxnId="{E62D9A90-4886-410C-A3AB-1174EF04C381}">
      <dgm:prSet/>
      <dgm:spPr/>
      <dgm:t>
        <a:bodyPr/>
        <a:lstStyle/>
        <a:p>
          <a:endParaRPr lang="es-CO"/>
        </a:p>
      </dgm:t>
    </dgm:pt>
    <dgm:pt modelId="{CD49A58D-ACC7-4266-875B-A9FEEBA087B5}" type="pres">
      <dgm:prSet presAssocID="{7172B8E6-FDEB-4267-8237-D730CFFCF107}" presName="linearFlow" presStyleCnt="0">
        <dgm:presLayoutVars>
          <dgm:dir/>
          <dgm:animLvl val="lvl"/>
          <dgm:resizeHandles val="exact"/>
        </dgm:presLayoutVars>
      </dgm:prSet>
      <dgm:spPr/>
      <dgm:t>
        <a:bodyPr/>
        <a:lstStyle/>
        <a:p>
          <a:endParaRPr lang="es-CO"/>
        </a:p>
      </dgm:t>
    </dgm:pt>
    <dgm:pt modelId="{A3D18646-4F59-4A98-908C-A038B9486802}" type="pres">
      <dgm:prSet presAssocID="{681C914A-5CC6-41CB-B4B7-AD66CC847933}" presName="composite" presStyleCnt="0"/>
      <dgm:spPr/>
    </dgm:pt>
    <dgm:pt modelId="{61E59A61-A781-484C-8002-15BAB7EADEC1}" type="pres">
      <dgm:prSet presAssocID="{681C914A-5CC6-41CB-B4B7-AD66CC847933}" presName="parentText" presStyleLbl="alignNode1" presStyleIdx="0" presStyleCnt="5">
        <dgm:presLayoutVars>
          <dgm:chMax val="1"/>
          <dgm:bulletEnabled val="1"/>
        </dgm:presLayoutVars>
      </dgm:prSet>
      <dgm:spPr/>
      <dgm:t>
        <a:bodyPr/>
        <a:lstStyle/>
        <a:p>
          <a:endParaRPr lang="es-CO"/>
        </a:p>
      </dgm:t>
    </dgm:pt>
    <dgm:pt modelId="{AC24B4ED-50F1-4C3C-95F2-1A1D0E4E40F5}" type="pres">
      <dgm:prSet presAssocID="{681C914A-5CC6-41CB-B4B7-AD66CC847933}" presName="descendantText" presStyleLbl="alignAcc1" presStyleIdx="0" presStyleCnt="5">
        <dgm:presLayoutVars>
          <dgm:bulletEnabled val="1"/>
        </dgm:presLayoutVars>
      </dgm:prSet>
      <dgm:spPr/>
      <dgm:t>
        <a:bodyPr/>
        <a:lstStyle/>
        <a:p>
          <a:endParaRPr lang="es-CO"/>
        </a:p>
      </dgm:t>
    </dgm:pt>
    <dgm:pt modelId="{DCCBCADB-CDB2-4E8C-AEED-5C15FC2D2803}" type="pres">
      <dgm:prSet presAssocID="{45007FAD-01CE-41BE-B673-FC20253872F8}" presName="sp" presStyleCnt="0"/>
      <dgm:spPr/>
    </dgm:pt>
    <dgm:pt modelId="{EECCD527-0FCC-45AA-A24E-01BEB0FEC0FE}" type="pres">
      <dgm:prSet presAssocID="{C76A4C53-BFAE-4136-837F-095D8A3A06DB}" presName="composite" presStyleCnt="0"/>
      <dgm:spPr/>
    </dgm:pt>
    <dgm:pt modelId="{0DB8515A-1B01-4EBB-95FF-7D858BFF53D0}" type="pres">
      <dgm:prSet presAssocID="{C76A4C53-BFAE-4136-837F-095D8A3A06DB}" presName="parentText" presStyleLbl="alignNode1" presStyleIdx="1" presStyleCnt="5">
        <dgm:presLayoutVars>
          <dgm:chMax val="1"/>
          <dgm:bulletEnabled val="1"/>
        </dgm:presLayoutVars>
      </dgm:prSet>
      <dgm:spPr/>
      <dgm:t>
        <a:bodyPr/>
        <a:lstStyle/>
        <a:p>
          <a:endParaRPr lang="es-CO"/>
        </a:p>
      </dgm:t>
    </dgm:pt>
    <dgm:pt modelId="{7896F208-9A81-44C1-BFF0-61196F8E3BF3}" type="pres">
      <dgm:prSet presAssocID="{C76A4C53-BFAE-4136-837F-095D8A3A06DB}" presName="descendantText" presStyleLbl="alignAcc1" presStyleIdx="1" presStyleCnt="5">
        <dgm:presLayoutVars>
          <dgm:bulletEnabled val="1"/>
        </dgm:presLayoutVars>
      </dgm:prSet>
      <dgm:spPr/>
      <dgm:t>
        <a:bodyPr/>
        <a:lstStyle/>
        <a:p>
          <a:endParaRPr lang="es-CO"/>
        </a:p>
      </dgm:t>
    </dgm:pt>
    <dgm:pt modelId="{3D964E15-3159-4223-8C8D-CF13B8BA6D02}" type="pres">
      <dgm:prSet presAssocID="{B9F51A25-1B4D-40A3-A894-2EB3F07BD3E7}" presName="sp" presStyleCnt="0"/>
      <dgm:spPr/>
    </dgm:pt>
    <dgm:pt modelId="{20EA3A97-C679-496E-A468-EB22E274219C}" type="pres">
      <dgm:prSet presAssocID="{061ED767-8FE3-49AD-9FC5-8F3EB7DFD433}" presName="composite" presStyleCnt="0"/>
      <dgm:spPr/>
    </dgm:pt>
    <dgm:pt modelId="{4F23FD07-80D8-4750-BEE7-EE2DA73F0A9B}" type="pres">
      <dgm:prSet presAssocID="{061ED767-8FE3-49AD-9FC5-8F3EB7DFD433}" presName="parentText" presStyleLbl="alignNode1" presStyleIdx="2" presStyleCnt="5">
        <dgm:presLayoutVars>
          <dgm:chMax val="1"/>
          <dgm:bulletEnabled val="1"/>
        </dgm:presLayoutVars>
      </dgm:prSet>
      <dgm:spPr/>
      <dgm:t>
        <a:bodyPr/>
        <a:lstStyle/>
        <a:p>
          <a:endParaRPr lang="es-CO"/>
        </a:p>
      </dgm:t>
    </dgm:pt>
    <dgm:pt modelId="{344A5995-9211-4940-9A0D-320C2BB0C461}" type="pres">
      <dgm:prSet presAssocID="{061ED767-8FE3-49AD-9FC5-8F3EB7DFD433}" presName="descendantText" presStyleLbl="alignAcc1" presStyleIdx="2" presStyleCnt="5">
        <dgm:presLayoutVars>
          <dgm:bulletEnabled val="1"/>
        </dgm:presLayoutVars>
      </dgm:prSet>
      <dgm:spPr/>
      <dgm:t>
        <a:bodyPr/>
        <a:lstStyle/>
        <a:p>
          <a:endParaRPr lang="es-CO"/>
        </a:p>
      </dgm:t>
    </dgm:pt>
    <dgm:pt modelId="{5FDFD62E-B39F-4C51-85C4-696E2EC2B4C7}" type="pres">
      <dgm:prSet presAssocID="{BF776654-98EC-4A5A-B21B-E7BFB5C30BB4}" presName="sp" presStyleCnt="0"/>
      <dgm:spPr/>
    </dgm:pt>
    <dgm:pt modelId="{B63DE6F4-AE7B-43CA-88F7-598D99386990}" type="pres">
      <dgm:prSet presAssocID="{7D81D995-7D33-4902-8B59-B6A89778E2CD}" presName="composite" presStyleCnt="0"/>
      <dgm:spPr/>
    </dgm:pt>
    <dgm:pt modelId="{50C5D1DB-2973-4D83-8185-32CE9AE3EDDF}" type="pres">
      <dgm:prSet presAssocID="{7D81D995-7D33-4902-8B59-B6A89778E2CD}" presName="parentText" presStyleLbl="alignNode1" presStyleIdx="3" presStyleCnt="5">
        <dgm:presLayoutVars>
          <dgm:chMax val="1"/>
          <dgm:bulletEnabled val="1"/>
        </dgm:presLayoutVars>
      </dgm:prSet>
      <dgm:spPr/>
      <dgm:t>
        <a:bodyPr/>
        <a:lstStyle/>
        <a:p>
          <a:endParaRPr lang="es-CO"/>
        </a:p>
      </dgm:t>
    </dgm:pt>
    <dgm:pt modelId="{0AA7C89D-ECB5-41AB-A854-485341D66A44}" type="pres">
      <dgm:prSet presAssocID="{7D81D995-7D33-4902-8B59-B6A89778E2CD}" presName="descendantText" presStyleLbl="alignAcc1" presStyleIdx="3" presStyleCnt="5">
        <dgm:presLayoutVars>
          <dgm:bulletEnabled val="1"/>
        </dgm:presLayoutVars>
      </dgm:prSet>
      <dgm:spPr/>
      <dgm:t>
        <a:bodyPr/>
        <a:lstStyle/>
        <a:p>
          <a:endParaRPr lang="es-CO"/>
        </a:p>
      </dgm:t>
    </dgm:pt>
    <dgm:pt modelId="{EA6173D9-EC4D-420B-BDC7-A08AF5ABA765}" type="pres">
      <dgm:prSet presAssocID="{DD9CA3FB-64C1-416D-8C9D-5A58EC656EFC}" presName="sp" presStyleCnt="0"/>
      <dgm:spPr/>
    </dgm:pt>
    <dgm:pt modelId="{56F31D2D-460C-4FCE-8703-2EA646EDE6C5}" type="pres">
      <dgm:prSet presAssocID="{5BAA4F22-F5FA-41B8-9AAE-EDF845B60655}" presName="composite" presStyleCnt="0"/>
      <dgm:spPr/>
    </dgm:pt>
    <dgm:pt modelId="{F8279558-A5C9-4A98-97C1-11630D3A329D}" type="pres">
      <dgm:prSet presAssocID="{5BAA4F22-F5FA-41B8-9AAE-EDF845B60655}" presName="parentText" presStyleLbl="alignNode1" presStyleIdx="4" presStyleCnt="5">
        <dgm:presLayoutVars>
          <dgm:chMax val="1"/>
          <dgm:bulletEnabled val="1"/>
        </dgm:presLayoutVars>
      </dgm:prSet>
      <dgm:spPr/>
      <dgm:t>
        <a:bodyPr/>
        <a:lstStyle/>
        <a:p>
          <a:endParaRPr lang="es-CO"/>
        </a:p>
      </dgm:t>
    </dgm:pt>
    <dgm:pt modelId="{0F3A9DA6-82BE-43BB-AF8F-E56A9D41D3DB}" type="pres">
      <dgm:prSet presAssocID="{5BAA4F22-F5FA-41B8-9AAE-EDF845B60655}" presName="descendantText" presStyleLbl="alignAcc1" presStyleIdx="4" presStyleCnt="5">
        <dgm:presLayoutVars>
          <dgm:bulletEnabled val="1"/>
        </dgm:presLayoutVars>
      </dgm:prSet>
      <dgm:spPr/>
      <dgm:t>
        <a:bodyPr/>
        <a:lstStyle/>
        <a:p>
          <a:endParaRPr lang="es-CO"/>
        </a:p>
      </dgm:t>
    </dgm:pt>
  </dgm:ptLst>
  <dgm:cxnLst>
    <dgm:cxn modelId="{25F4E627-8E43-40AE-B607-B406BD3D3C1A}" type="presOf" srcId="{7262F0A8-C09E-44D9-9EA1-750E35B01623}" destId="{AC24B4ED-50F1-4C3C-95F2-1A1D0E4E40F5}" srcOrd="0" destOrd="0" presId="urn:microsoft.com/office/officeart/2005/8/layout/chevron2"/>
    <dgm:cxn modelId="{CAC02EA9-4DCC-4612-AF0A-96F069831828}" type="presOf" srcId="{C76A4C53-BFAE-4136-837F-095D8A3A06DB}" destId="{0DB8515A-1B01-4EBB-95FF-7D858BFF53D0}" srcOrd="0" destOrd="0" presId="urn:microsoft.com/office/officeart/2005/8/layout/chevron2"/>
    <dgm:cxn modelId="{0DAEF7F9-B838-441D-94A0-A1DBAC8D49B9}" srcId="{061ED767-8FE3-49AD-9FC5-8F3EB7DFD433}" destId="{04FB6C07-7398-455C-916C-16FD3C622FCB}" srcOrd="0" destOrd="0" parTransId="{0209C229-A611-4481-AD63-F8380A61DA6E}" sibTransId="{1C5D1EDC-5AEE-402C-912C-D5B802D5D6B0}"/>
    <dgm:cxn modelId="{7620955A-5B76-4BC7-917D-8BE64CEB1F00}" type="presOf" srcId="{681C914A-5CC6-41CB-B4B7-AD66CC847933}" destId="{61E59A61-A781-484C-8002-15BAB7EADEC1}" srcOrd="0" destOrd="0" presId="urn:microsoft.com/office/officeart/2005/8/layout/chevron2"/>
    <dgm:cxn modelId="{920CA04B-556D-4858-B5E0-E86EBD483E20}" srcId="{7172B8E6-FDEB-4267-8237-D730CFFCF107}" destId="{7D81D995-7D33-4902-8B59-B6A89778E2CD}" srcOrd="3" destOrd="0" parTransId="{6DC583C6-D161-4AD4-93EB-4E1551D25D56}" sibTransId="{DD9CA3FB-64C1-416D-8C9D-5A58EC656EFC}"/>
    <dgm:cxn modelId="{C0260D2F-037B-4DD0-8233-7B2B817FA85B}" type="presOf" srcId="{DECC123D-21D8-4C8D-8A3F-5EE918429260}" destId="{0AA7C89D-ECB5-41AB-A854-485341D66A44}" srcOrd="0" destOrd="0" presId="urn:microsoft.com/office/officeart/2005/8/layout/chevron2"/>
    <dgm:cxn modelId="{6EC20F15-18B6-4864-BEA5-C3F2EECDDA72}" srcId="{7172B8E6-FDEB-4267-8237-D730CFFCF107}" destId="{5BAA4F22-F5FA-41B8-9AAE-EDF845B60655}" srcOrd="4" destOrd="0" parTransId="{3F8781CE-EC0E-4BAC-B08F-C1AB610C260C}" sibTransId="{9E70CE17-D6DC-4BA5-8645-ADCB267C4989}"/>
    <dgm:cxn modelId="{41BDBA6E-D5F9-4871-AD19-73618E264FC7}" type="presOf" srcId="{061ED767-8FE3-49AD-9FC5-8F3EB7DFD433}" destId="{4F23FD07-80D8-4750-BEE7-EE2DA73F0A9B}" srcOrd="0" destOrd="0" presId="urn:microsoft.com/office/officeart/2005/8/layout/chevron2"/>
    <dgm:cxn modelId="{6420244A-5AD8-46EA-BF9C-0EB15688A448}" type="presOf" srcId="{5BAA4F22-F5FA-41B8-9AAE-EDF845B60655}" destId="{F8279558-A5C9-4A98-97C1-11630D3A329D}" srcOrd="0" destOrd="0" presId="urn:microsoft.com/office/officeart/2005/8/layout/chevron2"/>
    <dgm:cxn modelId="{9F0D6165-175E-4270-97B9-12AEB80A8781}" srcId="{681C914A-5CC6-41CB-B4B7-AD66CC847933}" destId="{7262F0A8-C09E-44D9-9EA1-750E35B01623}" srcOrd="0" destOrd="0" parTransId="{22B31A27-9305-428C-8081-62F950ECBFB5}" sibTransId="{6E8DE2AF-F5D7-47B2-AAEA-706372CB997C}"/>
    <dgm:cxn modelId="{0E294B4D-D79E-4B2D-BEF5-A01FA71B7710}" type="presOf" srcId="{104D10EC-49F1-4C0D-9D82-931A2DD5D3F3}" destId="{0F3A9DA6-82BE-43BB-AF8F-E56A9D41D3DB}" srcOrd="0" destOrd="0" presId="urn:microsoft.com/office/officeart/2005/8/layout/chevron2"/>
    <dgm:cxn modelId="{A910CF5B-9D71-4322-8791-8C16606E65C8}" srcId="{C76A4C53-BFAE-4136-837F-095D8A3A06DB}" destId="{D1F7DA29-3996-4DD9-AABA-13A504806BD6}" srcOrd="0" destOrd="0" parTransId="{D6DDB8E0-7A15-4A29-8014-DC26C5EACA00}" sibTransId="{C0C829D9-293A-476E-A50F-BAFEF47EBBFA}"/>
    <dgm:cxn modelId="{E62D9A90-4886-410C-A3AB-1174EF04C381}" srcId="{7172B8E6-FDEB-4267-8237-D730CFFCF107}" destId="{C76A4C53-BFAE-4136-837F-095D8A3A06DB}" srcOrd="1" destOrd="0" parTransId="{BC0A8C1C-A7F4-47E5-9B0F-00D8490E710B}" sibTransId="{B9F51A25-1B4D-40A3-A894-2EB3F07BD3E7}"/>
    <dgm:cxn modelId="{0F313B19-B916-42FF-A3BA-45D635E5B168}" type="presOf" srcId="{04FB6C07-7398-455C-916C-16FD3C622FCB}" destId="{344A5995-9211-4940-9A0D-320C2BB0C461}" srcOrd="0" destOrd="0" presId="urn:microsoft.com/office/officeart/2005/8/layout/chevron2"/>
    <dgm:cxn modelId="{1B0EA9B5-EC92-49D8-9BA5-A400026D897F}" type="presOf" srcId="{7D81D995-7D33-4902-8B59-B6A89778E2CD}" destId="{50C5D1DB-2973-4D83-8185-32CE9AE3EDDF}" srcOrd="0" destOrd="0" presId="urn:microsoft.com/office/officeart/2005/8/layout/chevron2"/>
    <dgm:cxn modelId="{4E9A9B84-2E37-4689-90E6-FF73E8BE193D}" srcId="{7172B8E6-FDEB-4267-8237-D730CFFCF107}" destId="{681C914A-5CC6-41CB-B4B7-AD66CC847933}" srcOrd="0" destOrd="0" parTransId="{1A267C03-655A-4FC6-9E27-0F0ABCA67ADC}" sibTransId="{45007FAD-01CE-41BE-B673-FC20253872F8}"/>
    <dgm:cxn modelId="{A62DC51A-AF15-43B9-B7DC-0AF646859DBF}" srcId="{5BAA4F22-F5FA-41B8-9AAE-EDF845B60655}" destId="{104D10EC-49F1-4C0D-9D82-931A2DD5D3F3}" srcOrd="0" destOrd="0" parTransId="{AE370FFC-E5CA-4979-AA54-37B2ECC959B2}" sibTransId="{52F6FB2C-C8A7-4990-8ED7-E76CA89FB506}"/>
    <dgm:cxn modelId="{061BF39F-C730-4A8D-A2B5-E90C4D926221}" type="presOf" srcId="{7172B8E6-FDEB-4267-8237-D730CFFCF107}" destId="{CD49A58D-ACC7-4266-875B-A9FEEBA087B5}" srcOrd="0" destOrd="0" presId="urn:microsoft.com/office/officeart/2005/8/layout/chevron2"/>
    <dgm:cxn modelId="{529D0953-9DEF-42C7-8267-B8E6A6A5A32C}" type="presOf" srcId="{D1F7DA29-3996-4DD9-AABA-13A504806BD6}" destId="{7896F208-9A81-44C1-BFF0-61196F8E3BF3}" srcOrd="0" destOrd="0" presId="urn:microsoft.com/office/officeart/2005/8/layout/chevron2"/>
    <dgm:cxn modelId="{F3A1AD34-2DB0-446E-9129-0F07F633236C}" srcId="{7172B8E6-FDEB-4267-8237-D730CFFCF107}" destId="{061ED767-8FE3-49AD-9FC5-8F3EB7DFD433}" srcOrd="2" destOrd="0" parTransId="{C586A0CF-3252-4CC9-9280-3BA9A1E16F80}" sibTransId="{BF776654-98EC-4A5A-B21B-E7BFB5C30BB4}"/>
    <dgm:cxn modelId="{FFE18013-4CF5-4431-ADD2-08B053E4BEC4}" srcId="{7D81D995-7D33-4902-8B59-B6A89778E2CD}" destId="{DECC123D-21D8-4C8D-8A3F-5EE918429260}" srcOrd="0" destOrd="0" parTransId="{E8D7F644-409B-4339-959F-923F13FC480F}" sibTransId="{9C6D4EE6-A47A-445B-BFC2-EBF021C6AAB3}"/>
    <dgm:cxn modelId="{FF6E9191-9F6E-42C3-95E9-BC08394F9565}" type="presParOf" srcId="{CD49A58D-ACC7-4266-875B-A9FEEBA087B5}" destId="{A3D18646-4F59-4A98-908C-A038B9486802}" srcOrd="0" destOrd="0" presId="urn:microsoft.com/office/officeart/2005/8/layout/chevron2"/>
    <dgm:cxn modelId="{DBDE1346-5E21-4B76-9D0C-FE1E6D9A9116}" type="presParOf" srcId="{A3D18646-4F59-4A98-908C-A038B9486802}" destId="{61E59A61-A781-484C-8002-15BAB7EADEC1}" srcOrd="0" destOrd="0" presId="urn:microsoft.com/office/officeart/2005/8/layout/chevron2"/>
    <dgm:cxn modelId="{BFA6A92F-759A-4286-924D-355C4675A303}" type="presParOf" srcId="{A3D18646-4F59-4A98-908C-A038B9486802}" destId="{AC24B4ED-50F1-4C3C-95F2-1A1D0E4E40F5}" srcOrd="1" destOrd="0" presId="urn:microsoft.com/office/officeart/2005/8/layout/chevron2"/>
    <dgm:cxn modelId="{6A16907D-4C8F-49E2-B55E-5E36F2A30922}" type="presParOf" srcId="{CD49A58D-ACC7-4266-875B-A9FEEBA087B5}" destId="{DCCBCADB-CDB2-4E8C-AEED-5C15FC2D2803}" srcOrd="1" destOrd="0" presId="urn:microsoft.com/office/officeart/2005/8/layout/chevron2"/>
    <dgm:cxn modelId="{5A7F3969-A81B-4850-A53A-F2403F65F867}" type="presParOf" srcId="{CD49A58D-ACC7-4266-875B-A9FEEBA087B5}" destId="{EECCD527-0FCC-45AA-A24E-01BEB0FEC0FE}" srcOrd="2" destOrd="0" presId="urn:microsoft.com/office/officeart/2005/8/layout/chevron2"/>
    <dgm:cxn modelId="{482A10B7-09B8-496C-9509-1DEC74C652D8}" type="presParOf" srcId="{EECCD527-0FCC-45AA-A24E-01BEB0FEC0FE}" destId="{0DB8515A-1B01-4EBB-95FF-7D858BFF53D0}" srcOrd="0" destOrd="0" presId="urn:microsoft.com/office/officeart/2005/8/layout/chevron2"/>
    <dgm:cxn modelId="{F5DEC5B1-8E0C-47F7-845A-7C20C8836F21}" type="presParOf" srcId="{EECCD527-0FCC-45AA-A24E-01BEB0FEC0FE}" destId="{7896F208-9A81-44C1-BFF0-61196F8E3BF3}" srcOrd="1" destOrd="0" presId="urn:microsoft.com/office/officeart/2005/8/layout/chevron2"/>
    <dgm:cxn modelId="{2F97CA9A-0E6B-479A-8E57-5B72A82533CD}" type="presParOf" srcId="{CD49A58D-ACC7-4266-875B-A9FEEBA087B5}" destId="{3D964E15-3159-4223-8C8D-CF13B8BA6D02}" srcOrd="3" destOrd="0" presId="urn:microsoft.com/office/officeart/2005/8/layout/chevron2"/>
    <dgm:cxn modelId="{2C25C8EC-A71D-47CC-993D-64196EF3F5B1}" type="presParOf" srcId="{CD49A58D-ACC7-4266-875B-A9FEEBA087B5}" destId="{20EA3A97-C679-496E-A468-EB22E274219C}" srcOrd="4" destOrd="0" presId="urn:microsoft.com/office/officeart/2005/8/layout/chevron2"/>
    <dgm:cxn modelId="{C832A332-6D2E-45C3-9BF8-9CCF508B0391}" type="presParOf" srcId="{20EA3A97-C679-496E-A468-EB22E274219C}" destId="{4F23FD07-80D8-4750-BEE7-EE2DA73F0A9B}" srcOrd="0" destOrd="0" presId="urn:microsoft.com/office/officeart/2005/8/layout/chevron2"/>
    <dgm:cxn modelId="{A6EFD9CD-022F-4834-9D75-AF19FB9614F2}" type="presParOf" srcId="{20EA3A97-C679-496E-A468-EB22E274219C}" destId="{344A5995-9211-4940-9A0D-320C2BB0C461}" srcOrd="1" destOrd="0" presId="urn:microsoft.com/office/officeart/2005/8/layout/chevron2"/>
    <dgm:cxn modelId="{4ECB1C2F-E731-4D77-A8E2-51931E813DE5}" type="presParOf" srcId="{CD49A58D-ACC7-4266-875B-A9FEEBA087B5}" destId="{5FDFD62E-B39F-4C51-85C4-696E2EC2B4C7}" srcOrd="5" destOrd="0" presId="urn:microsoft.com/office/officeart/2005/8/layout/chevron2"/>
    <dgm:cxn modelId="{56DBEC22-A9CB-4F97-BF82-7B29CEF331FA}" type="presParOf" srcId="{CD49A58D-ACC7-4266-875B-A9FEEBA087B5}" destId="{B63DE6F4-AE7B-43CA-88F7-598D99386990}" srcOrd="6" destOrd="0" presId="urn:microsoft.com/office/officeart/2005/8/layout/chevron2"/>
    <dgm:cxn modelId="{FD70BD67-85FB-4177-8319-48F59A5DD3FC}" type="presParOf" srcId="{B63DE6F4-AE7B-43CA-88F7-598D99386990}" destId="{50C5D1DB-2973-4D83-8185-32CE9AE3EDDF}" srcOrd="0" destOrd="0" presId="urn:microsoft.com/office/officeart/2005/8/layout/chevron2"/>
    <dgm:cxn modelId="{F80FB3F9-660F-4780-9EF7-22FA963FE0D4}" type="presParOf" srcId="{B63DE6F4-AE7B-43CA-88F7-598D99386990}" destId="{0AA7C89D-ECB5-41AB-A854-485341D66A44}" srcOrd="1" destOrd="0" presId="urn:microsoft.com/office/officeart/2005/8/layout/chevron2"/>
    <dgm:cxn modelId="{D314E77B-8B9D-497A-91F0-997F53049640}" type="presParOf" srcId="{CD49A58D-ACC7-4266-875B-A9FEEBA087B5}" destId="{EA6173D9-EC4D-420B-BDC7-A08AF5ABA765}" srcOrd="7" destOrd="0" presId="urn:microsoft.com/office/officeart/2005/8/layout/chevron2"/>
    <dgm:cxn modelId="{304DFEE9-1AAB-4FB9-B46F-17CDD417EBB5}" type="presParOf" srcId="{CD49A58D-ACC7-4266-875B-A9FEEBA087B5}" destId="{56F31D2D-460C-4FCE-8703-2EA646EDE6C5}" srcOrd="8" destOrd="0" presId="urn:microsoft.com/office/officeart/2005/8/layout/chevron2"/>
    <dgm:cxn modelId="{1D5B34DF-F343-468A-B6D6-C42D520D94D2}" type="presParOf" srcId="{56F31D2D-460C-4FCE-8703-2EA646EDE6C5}" destId="{F8279558-A5C9-4A98-97C1-11630D3A329D}" srcOrd="0" destOrd="0" presId="urn:microsoft.com/office/officeart/2005/8/layout/chevron2"/>
    <dgm:cxn modelId="{45827303-EB03-4F9B-B3FC-7FF4403301E4}" type="presParOf" srcId="{56F31D2D-460C-4FCE-8703-2EA646EDE6C5}" destId="{0F3A9DA6-82BE-43BB-AF8F-E56A9D41D3DB}"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8C3328-0D33-4C9A-9DEE-AEE64CDB9B0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s-CO"/>
        </a:p>
      </dgm:t>
    </dgm:pt>
    <dgm:pt modelId="{FD2817B9-FC90-4CDC-8D85-ED34F0F435EA}">
      <dgm:prSet phldrT="[Texto]"/>
      <dgm:spPr/>
      <dgm:t>
        <a:bodyPr/>
        <a:lstStyle/>
        <a:p>
          <a:pPr algn="l"/>
          <a:r>
            <a:rPr lang="es-CO"/>
            <a:t>1</a:t>
          </a:r>
        </a:p>
      </dgm:t>
    </dgm:pt>
    <dgm:pt modelId="{8298591A-EA91-4CF0-8C7E-FA76219F8B64}" type="parTrans" cxnId="{9ABBA2CC-A606-4FAB-B644-F1EA835FE903}">
      <dgm:prSet/>
      <dgm:spPr/>
      <dgm:t>
        <a:bodyPr/>
        <a:lstStyle/>
        <a:p>
          <a:pPr algn="l"/>
          <a:endParaRPr lang="es-CO"/>
        </a:p>
      </dgm:t>
    </dgm:pt>
    <dgm:pt modelId="{CED6BD8C-B0E7-47C6-BD94-A14E9A6D7BD6}" type="sibTrans" cxnId="{9ABBA2CC-A606-4FAB-B644-F1EA835FE903}">
      <dgm:prSet/>
      <dgm:spPr/>
      <dgm:t>
        <a:bodyPr/>
        <a:lstStyle/>
        <a:p>
          <a:pPr algn="l"/>
          <a:endParaRPr lang="es-CO"/>
        </a:p>
      </dgm:t>
    </dgm:pt>
    <dgm:pt modelId="{275F74E7-A2E7-436A-99A5-58FAFA6D8C8E}">
      <dgm:prSet phldrT="[Texto]"/>
      <dgm:spPr/>
      <dgm:t>
        <a:bodyPr/>
        <a:lstStyle/>
        <a:p>
          <a:pPr algn="l"/>
          <a:r>
            <a:rPr lang="es-CO" b="1">
              <a:latin typeface="Times New Roman" panose="02020603050405020304" pitchFamily="18" charset="0"/>
              <a:cs typeface="Times New Roman" panose="02020603050405020304" pitchFamily="18" charset="0"/>
            </a:rPr>
            <a:t>SISTEMA DE TRANSPORTE</a:t>
          </a:r>
        </a:p>
      </dgm:t>
    </dgm:pt>
    <dgm:pt modelId="{D30F1882-D512-4808-887B-CDCB2747E6B0}" type="parTrans" cxnId="{92B144C9-DD18-495B-8977-E5AB6A5C7D53}">
      <dgm:prSet/>
      <dgm:spPr/>
      <dgm:t>
        <a:bodyPr/>
        <a:lstStyle/>
        <a:p>
          <a:pPr algn="l"/>
          <a:endParaRPr lang="es-CO"/>
        </a:p>
      </dgm:t>
    </dgm:pt>
    <dgm:pt modelId="{B5FB426E-3DA4-4F8A-B6BC-0EB3F57F05B1}" type="sibTrans" cxnId="{92B144C9-DD18-495B-8977-E5AB6A5C7D53}">
      <dgm:prSet/>
      <dgm:spPr/>
      <dgm:t>
        <a:bodyPr/>
        <a:lstStyle/>
        <a:p>
          <a:pPr algn="l"/>
          <a:endParaRPr lang="es-CO"/>
        </a:p>
      </dgm:t>
    </dgm:pt>
    <dgm:pt modelId="{98822184-C4C0-4A7C-810F-64E89833C1DF}">
      <dgm:prSet phldrT="[Texto]"/>
      <dgm:spPr/>
      <dgm:t>
        <a:bodyPr/>
        <a:lstStyle/>
        <a:p>
          <a:pPr algn="l"/>
          <a:r>
            <a:rPr lang="es-CO">
              <a:latin typeface="Times New Roman" panose="02020603050405020304" pitchFamily="18" charset="0"/>
              <a:cs typeface="Times New Roman" panose="02020603050405020304" pitchFamily="18" charset="0"/>
            </a:rPr>
            <a:t>Transportador de rodillos</a:t>
          </a:r>
        </a:p>
      </dgm:t>
    </dgm:pt>
    <dgm:pt modelId="{C3754C27-B4FC-4B09-9A7E-2BAF23D5B809}" type="parTrans" cxnId="{3F6928AB-EFC0-491A-8667-B8DF7B53A6E5}">
      <dgm:prSet/>
      <dgm:spPr/>
      <dgm:t>
        <a:bodyPr/>
        <a:lstStyle/>
        <a:p>
          <a:pPr algn="l"/>
          <a:endParaRPr lang="es-CO"/>
        </a:p>
      </dgm:t>
    </dgm:pt>
    <dgm:pt modelId="{3DE7E26F-E765-421C-83C2-3170172CAA49}" type="sibTrans" cxnId="{3F6928AB-EFC0-491A-8667-B8DF7B53A6E5}">
      <dgm:prSet/>
      <dgm:spPr/>
      <dgm:t>
        <a:bodyPr/>
        <a:lstStyle/>
        <a:p>
          <a:pPr algn="l"/>
          <a:endParaRPr lang="es-CO"/>
        </a:p>
      </dgm:t>
    </dgm:pt>
    <dgm:pt modelId="{4EC676A4-455F-478C-B4F5-1ED237E7815F}">
      <dgm:prSet phldrT="[Texto]"/>
      <dgm:spPr/>
      <dgm:t>
        <a:bodyPr/>
        <a:lstStyle/>
        <a:p>
          <a:pPr algn="l"/>
          <a:r>
            <a:rPr lang="es-CO"/>
            <a:t>2</a:t>
          </a:r>
        </a:p>
      </dgm:t>
    </dgm:pt>
    <dgm:pt modelId="{62BD46B7-12EA-4339-8B31-A2CCC498817C}" type="parTrans" cxnId="{19331473-774B-4CE4-AAC8-0C008E5A55B2}">
      <dgm:prSet/>
      <dgm:spPr/>
      <dgm:t>
        <a:bodyPr/>
        <a:lstStyle/>
        <a:p>
          <a:pPr algn="l"/>
          <a:endParaRPr lang="es-CO"/>
        </a:p>
      </dgm:t>
    </dgm:pt>
    <dgm:pt modelId="{95DBB7E3-4C6C-43D3-A155-3533D015E411}" type="sibTrans" cxnId="{19331473-774B-4CE4-AAC8-0C008E5A55B2}">
      <dgm:prSet/>
      <dgm:spPr/>
      <dgm:t>
        <a:bodyPr/>
        <a:lstStyle/>
        <a:p>
          <a:pPr algn="l"/>
          <a:endParaRPr lang="es-CO"/>
        </a:p>
      </dgm:t>
    </dgm:pt>
    <dgm:pt modelId="{63ABF882-B520-4218-B114-CAB7B589D552}">
      <dgm:prSet phldrT="[Texto]"/>
      <dgm:spPr/>
      <dgm:t>
        <a:bodyPr/>
        <a:lstStyle/>
        <a:p>
          <a:pPr algn="l"/>
          <a:r>
            <a:rPr lang="es-CO" b="1">
              <a:latin typeface="Times New Roman" panose="02020603050405020304" pitchFamily="18" charset="0"/>
              <a:cs typeface="Times New Roman" panose="02020603050405020304" pitchFamily="18" charset="0"/>
            </a:rPr>
            <a:t>SISTEMA DE PRECALENTAMIENTO</a:t>
          </a:r>
        </a:p>
      </dgm:t>
    </dgm:pt>
    <dgm:pt modelId="{B3FE284C-7062-4737-AC81-406335C67FF8}" type="parTrans" cxnId="{787857D4-725D-4126-A17D-5643CF8128AE}">
      <dgm:prSet/>
      <dgm:spPr/>
      <dgm:t>
        <a:bodyPr/>
        <a:lstStyle/>
        <a:p>
          <a:pPr algn="l"/>
          <a:endParaRPr lang="es-CO"/>
        </a:p>
      </dgm:t>
    </dgm:pt>
    <dgm:pt modelId="{8980D24A-10ED-4881-9F75-48744A2288DA}" type="sibTrans" cxnId="{787857D4-725D-4126-A17D-5643CF8128AE}">
      <dgm:prSet/>
      <dgm:spPr/>
      <dgm:t>
        <a:bodyPr/>
        <a:lstStyle/>
        <a:p>
          <a:pPr algn="l"/>
          <a:endParaRPr lang="es-CO"/>
        </a:p>
      </dgm:t>
    </dgm:pt>
    <dgm:pt modelId="{4B8C58BB-9810-44ED-A3FC-3456D1FC7963}">
      <dgm:prSet phldrT="[Texto]"/>
      <dgm:spPr/>
      <dgm:t>
        <a:bodyPr/>
        <a:lstStyle/>
        <a:p>
          <a:pPr algn="l"/>
          <a:r>
            <a:rPr lang="es-CO"/>
            <a:t>3</a:t>
          </a:r>
        </a:p>
      </dgm:t>
    </dgm:pt>
    <dgm:pt modelId="{6D4BAFD8-A2B5-4844-958C-7B7F6DBC20A9}" type="parTrans" cxnId="{FD0A00BF-47B4-4D1E-9866-67B67BE39DE1}">
      <dgm:prSet/>
      <dgm:spPr/>
      <dgm:t>
        <a:bodyPr/>
        <a:lstStyle/>
        <a:p>
          <a:pPr algn="l"/>
          <a:endParaRPr lang="es-CO"/>
        </a:p>
      </dgm:t>
    </dgm:pt>
    <dgm:pt modelId="{006CEE14-2CDB-4A68-9FA0-1879EF724A90}" type="sibTrans" cxnId="{FD0A00BF-47B4-4D1E-9866-67B67BE39DE1}">
      <dgm:prSet/>
      <dgm:spPr/>
      <dgm:t>
        <a:bodyPr/>
        <a:lstStyle/>
        <a:p>
          <a:pPr algn="l"/>
          <a:endParaRPr lang="es-CO"/>
        </a:p>
      </dgm:t>
    </dgm:pt>
    <dgm:pt modelId="{695DE0AA-6C81-4BEA-AF3C-254B750C8DA8}">
      <dgm:prSet phldrT="[Texto]"/>
      <dgm:spPr/>
      <dgm:t>
        <a:bodyPr/>
        <a:lstStyle/>
        <a:p>
          <a:pPr algn="l"/>
          <a:r>
            <a:rPr lang="es-CO" b="1">
              <a:latin typeface="Times New Roman" panose="02020603050405020304" pitchFamily="18" charset="0"/>
              <a:cs typeface="Times New Roman" panose="02020603050405020304" pitchFamily="18" charset="0"/>
            </a:rPr>
            <a:t>SISTEMA DE PINTADO AUTOMÁTICO </a:t>
          </a:r>
        </a:p>
      </dgm:t>
    </dgm:pt>
    <dgm:pt modelId="{3A482B39-A9BA-4DA9-BBAB-8DD4722FC07A}" type="parTrans" cxnId="{53D85D48-167F-4FA8-BC96-69DA2A1C568F}">
      <dgm:prSet/>
      <dgm:spPr/>
      <dgm:t>
        <a:bodyPr/>
        <a:lstStyle/>
        <a:p>
          <a:pPr algn="l"/>
          <a:endParaRPr lang="es-CO"/>
        </a:p>
      </dgm:t>
    </dgm:pt>
    <dgm:pt modelId="{3A14CEF8-00AA-434F-8E60-43C6D680EBE3}" type="sibTrans" cxnId="{53D85D48-167F-4FA8-BC96-69DA2A1C568F}">
      <dgm:prSet/>
      <dgm:spPr/>
      <dgm:t>
        <a:bodyPr/>
        <a:lstStyle/>
        <a:p>
          <a:pPr algn="l"/>
          <a:endParaRPr lang="es-CO"/>
        </a:p>
      </dgm:t>
    </dgm:pt>
    <dgm:pt modelId="{972D9AB2-1D64-4BEA-A6FB-DD88D6545B3F}">
      <dgm:prSet phldrT="[Texto]"/>
      <dgm:spPr/>
      <dgm:t>
        <a:bodyPr/>
        <a:lstStyle/>
        <a:p>
          <a:pPr algn="l"/>
          <a:r>
            <a:rPr lang="es-CO">
              <a:latin typeface="Times New Roman" panose="02020603050405020304" pitchFamily="18" charset="0"/>
              <a:cs typeface="Times New Roman" panose="02020603050405020304" pitchFamily="18" charset="0"/>
            </a:rPr>
            <a:t>Pistolas pulverizadoras automáticas de pintura</a:t>
          </a:r>
        </a:p>
      </dgm:t>
    </dgm:pt>
    <dgm:pt modelId="{B054C102-AFDE-46AD-8979-91542733FCA8}" type="parTrans" cxnId="{B48677D4-E24F-459C-AE1C-572D777B4476}">
      <dgm:prSet/>
      <dgm:spPr/>
      <dgm:t>
        <a:bodyPr/>
        <a:lstStyle/>
        <a:p>
          <a:pPr algn="l"/>
          <a:endParaRPr lang="es-CO"/>
        </a:p>
      </dgm:t>
    </dgm:pt>
    <dgm:pt modelId="{50028F48-C03C-407F-8A5C-B335E65C3666}" type="sibTrans" cxnId="{B48677D4-E24F-459C-AE1C-572D777B4476}">
      <dgm:prSet/>
      <dgm:spPr/>
      <dgm:t>
        <a:bodyPr/>
        <a:lstStyle/>
        <a:p>
          <a:pPr algn="l"/>
          <a:endParaRPr lang="es-CO"/>
        </a:p>
      </dgm:t>
    </dgm:pt>
    <dgm:pt modelId="{C4194B46-C88C-433B-97B7-522B4318122A}">
      <dgm:prSet phldrT="[Texto]"/>
      <dgm:spPr/>
      <dgm:t>
        <a:bodyPr/>
        <a:lstStyle/>
        <a:p>
          <a:pPr algn="l"/>
          <a:r>
            <a:rPr lang="es-CO">
              <a:latin typeface="Times New Roman" panose="02020603050405020304" pitchFamily="18" charset="0"/>
              <a:cs typeface="Times New Roman" panose="02020603050405020304" pitchFamily="18" charset="0"/>
            </a:rPr>
            <a:t>Motor AC con reductor y variador de frecuencia</a:t>
          </a:r>
        </a:p>
      </dgm:t>
    </dgm:pt>
    <dgm:pt modelId="{FCAC2B8D-4C78-4BFF-922B-C57BDADFF0C4}" type="parTrans" cxnId="{4381958A-47FD-462C-AAAA-034D6F77C532}">
      <dgm:prSet/>
      <dgm:spPr/>
      <dgm:t>
        <a:bodyPr/>
        <a:lstStyle/>
        <a:p>
          <a:pPr algn="l"/>
          <a:endParaRPr lang="es-CO"/>
        </a:p>
      </dgm:t>
    </dgm:pt>
    <dgm:pt modelId="{F583527B-860C-4D7C-A9D2-E675FBB385E6}" type="sibTrans" cxnId="{4381958A-47FD-462C-AAAA-034D6F77C532}">
      <dgm:prSet/>
      <dgm:spPr/>
      <dgm:t>
        <a:bodyPr/>
        <a:lstStyle/>
        <a:p>
          <a:pPr algn="l"/>
          <a:endParaRPr lang="es-CO"/>
        </a:p>
      </dgm:t>
    </dgm:pt>
    <dgm:pt modelId="{100164FD-6610-4075-9776-5C7F508A7F49}">
      <dgm:prSet phldrT="[Texto]"/>
      <dgm:spPr/>
      <dgm:t>
        <a:bodyPr/>
        <a:lstStyle/>
        <a:p>
          <a:pPr algn="l"/>
          <a:r>
            <a:rPr lang="es-CO">
              <a:latin typeface="Times New Roman" panose="02020603050405020304" pitchFamily="18" charset="0"/>
              <a:cs typeface="Times New Roman" panose="02020603050405020304" pitchFamily="18" charset="0"/>
            </a:rPr>
            <a:t>Cabezal porta pistolas</a:t>
          </a:r>
        </a:p>
      </dgm:t>
    </dgm:pt>
    <dgm:pt modelId="{30E7507B-9A59-4521-872A-127D4CD7C60E}" type="parTrans" cxnId="{6D254217-33A2-484B-963B-41034E58FD62}">
      <dgm:prSet/>
      <dgm:spPr/>
      <dgm:t>
        <a:bodyPr/>
        <a:lstStyle/>
        <a:p>
          <a:pPr algn="l"/>
          <a:endParaRPr lang="es-CO"/>
        </a:p>
      </dgm:t>
    </dgm:pt>
    <dgm:pt modelId="{07BC8FE9-85FF-45C6-A763-C16474BA1D0A}" type="sibTrans" cxnId="{6D254217-33A2-484B-963B-41034E58FD62}">
      <dgm:prSet/>
      <dgm:spPr/>
      <dgm:t>
        <a:bodyPr/>
        <a:lstStyle/>
        <a:p>
          <a:pPr algn="l"/>
          <a:endParaRPr lang="es-CO"/>
        </a:p>
      </dgm:t>
    </dgm:pt>
    <dgm:pt modelId="{CC40DA0F-7507-4209-B38D-7AEB16B1F73B}">
      <dgm:prSet phldrT="[Texto]"/>
      <dgm:spPr/>
      <dgm:t>
        <a:bodyPr/>
        <a:lstStyle/>
        <a:p>
          <a:pPr algn="l"/>
          <a:r>
            <a:rPr lang="es-CO"/>
            <a:t>4</a:t>
          </a:r>
        </a:p>
      </dgm:t>
    </dgm:pt>
    <dgm:pt modelId="{096DF261-FD70-4764-9F24-5D3BD551694C}" type="parTrans" cxnId="{950E0747-DBAB-4691-9EF6-B64339FB5A84}">
      <dgm:prSet/>
      <dgm:spPr/>
      <dgm:t>
        <a:bodyPr/>
        <a:lstStyle/>
        <a:p>
          <a:pPr algn="l"/>
          <a:endParaRPr lang="es-CO"/>
        </a:p>
      </dgm:t>
    </dgm:pt>
    <dgm:pt modelId="{AC0E21AA-6CC2-4299-9D1E-A58B2FC27B15}" type="sibTrans" cxnId="{950E0747-DBAB-4691-9EF6-B64339FB5A84}">
      <dgm:prSet/>
      <dgm:spPr/>
      <dgm:t>
        <a:bodyPr/>
        <a:lstStyle/>
        <a:p>
          <a:pPr algn="l"/>
          <a:endParaRPr lang="es-CO"/>
        </a:p>
      </dgm:t>
    </dgm:pt>
    <dgm:pt modelId="{4E0B1597-CC3B-40E0-864C-F058400A2E3E}">
      <dgm:prSet phldrT="[Texto]"/>
      <dgm:spPr/>
      <dgm:t>
        <a:bodyPr/>
        <a:lstStyle/>
        <a:p>
          <a:pPr algn="l"/>
          <a:r>
            <a:rPr lang="es-CO" b="1">
              <a:latin typeface="Times New Roman" panose="02020603050405020304" pitchFamily="18" charset="0"/>
              <a:cs typeface="Times New Roman" panose="02020603050405020304" pitchFamily="18" charset="0"/>
            </a:rPr>
            <a:t>SISTEMA DE CONTROL</a:t>
          </a:r>
        </a:p>
      </dgm:t>
    </dgm:pt>
    <dgm:pt modelId="{A3A41DF4-EF72-4D0F-B85F-9895D6BBDC3B}" type="parTrans" cxnId="{E4772563-823A-4F87-8A44-A61B21623ED4}">
      <dgm:prSet/>
      <dgm:spPr/>
      <dgm:t>
        <a:bodyPr/>
        <a:lstStyle/>
        <a:p>
          <a:pPr algn="l"/>
          <a:endParaRPr lang="es-CO"/>
        </a:p>
      </dgm:t>
    </dgm:pt>
    <dgm:pt modelId="{3F2EE08C-B526-47AF-ADBB-51D5AF0D5F23}" type="sibTrans" cxnId="{E4772563-823A-4F87-8A44-A61B21623ED4}">
      <dgm:prSet/>
      <dgm:spPr/>
      <dgm:t>
        <a:bodyPr/>
        <a:lstStyle/>
        <a:p>
          <a:pPr algn="l"/>
          <a:endParaRPr lang="es-CO"/>
        </a:p>
      </dgm:t>
    </dgm:pt>
    <dgm:pt modelId="{6E89C2CA-AAD2-4B8A-B3BD-2645C19B8E32}">
      <dgm:prSet phldrT="[Texto]"/>
      <dgm:spPr/>
      <dgm:t>
        <a:bodyPr/>
        <a:lstStyle/>
        <a:p>
          <a:pPr algn="l"/>
          <a:r>
            <a:rPr lang="es-CO" b="0">
              <a:latin typeface="Times New Roman" panose="02020603050405020304" pitchFamily="18" charset="0"/>
              <a:cs typeface="Times New Roman" panose="02020603050405020304" pitchFamily="18" charset="0"/>
            </a:rPr>
            <a:t>Control Box</a:t>
          </a:r>
        </a:p>
      </dgm:t>
    </dgm:pt>
    <dgm:pt modelId="{93994C17-5F63-4713-80C6-2C4A21144B62}" type="parTrans" cxnId="{5FF3EA7A-AEAC-44DA-B4A2-8B13023D3EE6}">
      <dgm:prSet/>
      <dgm:spPr/>
      <dgm:t>
        <a:bodyPr/>
        <a:lstStyle/>
        <a:p>
          <a:pPr algn="l"/>
          <a:endParaRPr lang="es-CO"/>
        </a:p>
      </dgm:t>
    </dgm:pt>
    <dgm:pt modelId="{70DCA479-FF06-4A8D-B3B4-960F4D352DEC}" type="sibTrans" cxnId="{5FF3EA7A-AEAC-44DA-B4A2-8B13023D3EE6}">
      <dgm:prSet/>
      <dgm:spPr/>
      <dgm:t>
        <a:bodyPr/>
        <a:lstStyle/>
        <a:p>
          <a:pPr algn="l"/>
          <a:endParaRPr lang="es-CO"/>
        </a:p>
      </dgm:t>
    </dgm:pt>
    <dgm:pt modelId="{2F7AF500-385A-4F5F-8BEE-AF6794917429}">
      <dgm:prSet phldrT="[Texto]"/>
      <dgm:spPr/>
      <dgm:t>
        <a:bodyPr/>
        <a:lstStyle/>
        <a:p>
          <a:pPr algn="l"/>
          <a:r>
            <a:rPr lang="es-CO">
              <a:latin typeface="Times New Roman" panose="02020603050405020304" pitchFamily="18" charset="0"/>
              <a:cs typeface="Times New Roman" panose="02020603050405020304" pitchFamily="18" charset="0"/>
            </a:rPr>
            <a:t>Paneles de luz infrarroja</a:t>
          </a:r>
          <a:endParaRPr lang="es-CO" b="1">
            <a:latin typeface="Times New Roman" panose="02020603050405020304" pitchFamily="18" charset="0"/>
            <a:cs typeface="Times New Roman" panose="02020603050405020304" pitchFamily="18" charset="0"/>
          </a:endParaRPr>
        </a:p>
      </dgm:t>
    </dgm:pt>
    <dgm:pt modelId="{6E6DCBD2-6A44-4220-B003-E19476DDEDF9}" type="parTrans" cxnId="{D7B6A5EA-F487-4C66-A0B3-633D22A6B82E}">
      <dgm:prSet/>
      <dgm:spPr/>
      <dgm:t>
        <a:bodyPr/>
        <a:lstStyle/>
        <a:p>
          <a:endParaRPr lang="es-CO"/>
        </a:p>
      </dgm:t>
    </dgm:pt>
    <dgm:pt modelId="{3464D706-D2F3-4C6B-AB23-77D730070220}" type="sibTrans" cxnId="{D7B6A5EA-F487-4C66-A0B3-633D22A6B82E}">
      <dgm:prSet/>
      <dgm:spPr/>
      <dgm:t>
        <a:bodyPr/>
        <a:lstStyle/>
        <a:p>
          <a:endParaRPr lang="es-CO"/>
        </a:p>
      </dgm:t>
    </dgm:pt>
    <dgm:pt modelId="{5770577B-97B7-4983-BC4E-2B3506239E17}" type="pres">
      <dgm:prSet presAssocID="{198C3328-0D33-4C9A-9DEE-AEE64CDB9B0F}" presName="linearFlow" presStyleCnt="0">
        <dgm:presLayoutVars>
          <dgm:dir/>
          <dgm:animLvl val="lvl"/>
          <dgm:resizeHandles val="exact"/>
        </dgm:presLayoutVars>
      </dgm:prSet>
      <dgm:spPr/>
      <dgm:t>
        <a:bodyPr/>
        <a:lstStyle/>
        <a:p>
          <a:endParaRPr lang="es-CO"/>
        </a:p>
      </dgm:t>
    </dgm:pt>
    <dgm:pt modelId="{7765DF84-A949-47AF-9787-7EED1226D031}" type="pres">
      <dgm:prSet presAssocID="{FD2817B9-FC90-4CDC-8D85-ED34F0F435EA}" presName="composite" presStyleCnt="0"/>
      <dgm:spPr/>
    </dgm:pt>
    <dgm:pt modelId="{5125A224-0081-429B-A894-C0DD2F696170}" type="pres">
      <dgm:prSet presAssocID="{FD2817B9-FC90-4CDC-8D85-ED34F0F435EA}" presName="parentText" presStyleLbl="alignNode1" presStyleIdx="0" presStyleCnt="4">
        <dgm:presLayoutVars>
          <dgm:chMax val="1"/>
          <dgm:bulletEnabled val="1"/>
        </dgm:presLayoutVars>
      </dgm:prSet>
      <dgm:spPr/>
      <dgm:t>
        <a:bodyPr/>
        <a:lstStyle/>
        <a:p>
          <a:endParaRPr lang="es-CO"/>
        </a:p>
      </dgm:t>
    </dgm:pt>
    <dgm:pt modelId="{7F3505A9-07ED-485B-9692-FC9F8EE4CA23}" type="pres">
      <dgm:prSet presAssocID="{FD2817B9-FC90-4CDC-8D85-ED34F0F435EA}" presName="descendantText" presStyleLbl="alignAcc1" presStyleIdx="0" presStyleCnt="4">
        <dgm:presLayoutVars>
          <dgm:bulletEnabled val="1"/>
        </dgm:presLayoutVars>
      </dgm:prSet>
      <dgm:spPr/>
      <dgm:t>
        <a:bodyPr/>
        <a:lstStyle/>
        <a:p>
          <a:endParaRPr lang="es-CO"/>
        </a:p>
      </dgm:t>
    </dgm:pt>
    <dgm:pt modelId="{E027D77C-9F09-4038-863D-EEB8A96145C4}" type="pres">
      <dgm:prSet presAssocID="{CED6BD8C-B0E7-47C6-BD94-A14E9A6D7BD6}" presName="sp" presStyleCnt="0"/>
      <dgm:spPr/>
    </dgm:pt>
    <dgm:pt modelId="{118BC67A-F670-4411-9B42-B4FF46A68721}" type="pres">
      <dgm:prSet presAssocID="{4EC676A4-455F-478C-B4F5-1ED237E7815F}" presName="composite" presStyleCnt="0"/>
      <dgm:spPr/>
    </dgm:pt>
    <dgm:pt modelId="{1469FC3D-7704-4B9C-81F1-519DC0E583D2}" type="pres">
      <dgm:prSet presAssocID="{4EC676A4-455F-478C-B4F5-1ED237E7815F}" presName="parentText" presStyleLbl="alignNode1" presStyleIdx="1" presStyleCnt="4">
        <dgm:presLayoutVars>
          <dgm:chMax val="1"/>
          <dgm:bulletEnabled val="1"/>
        </dgm:presLayoutVars>
      </dgm:prSet>
      <dgm:spPr/>
      <dgm:t>
        <a:bodyPr/>
        <a:lstStyle/>
        <a:p>
          <a:endParaRPr lang="es-CO"/>
        </a:p>
      </dgm:t>
    </dgm:pt>
    <dgm:pt modelId="{24FE5B00-3658-4321-A718-4E512643F796}" type="pres">
      <dgm:prSet presAssocID="{4EC676A4-455F-478C-B4F5-1ED237E7815F}" presName="descendantText" presStyleLbl="alignAcc1" presStyleIdx="1" presStyleCnt="4">
        <dgm:presLayoutVars>
          <dgm:bulletEnabled val="1"/>
        </dgm:presLayoutVars>
      </dgm:prSet>
      <dgm:spPr/>
      <dgm:t>
        <a:bodyPr/>
        <a:lstStyle/>
        <a:p>
          <a:endParaRPr lang="es-CO"/>
        </a:p>
      </dgm:t>
    </dgm:pt>
    <dgm:pt modelId="{3C5F67B0-1232-4A7D-A585-05590B46EB10}" type="pres">
      <dgm:prSet presAssocID="{95DBB7E3-4C6C-43D3-A155-3533D015E411}" presName="sp" presStyleCnt="0"/>
      <dgm:spPr/>
    </dgm:pt>
    <dgm:pt modelId="{E722FAEA-4D76-46B3-BBFF-D620E8C6D2E7}" type="pres">
      <dgm:prSet presAssocID="{4B8C58BB-9810-44ED-A3FC-3456D1FC7963}" presName="composite" presStyleCnt="0"/>
      <dgm:spPr/>
    </dgm:pt>
    <dgm:pt modelId="{6E94D230-1EBC-41DC-AAD3-EC6B939C8883}" type="pres">
      <dgm:prSet presAssocID="{4B8C58BB-9810-44ED-A3FC-3456D1FC7963}" presName="parentText" presStyleLbl="alignNode1" presStyleIdx="2" presStyleCnt="4">
        <dgm:presLayoutVars>
          <dgm:chMax val="1"/>
          <dgm:bulletEnabled val="1"/>
        </dgm:presLayoutVars>
      </dgm:prSet>
      <dgm:spPr/>
      <dgm:t>
        <a:bodyPr/>
        <a:lstStyle/>
        <a:p>
          <a:endParaRPr lang="es-CO"/>
        </a:p>
      </dgm:t>
    </dgm:pt>
    <dgm:pt modelId="{5EC104FE-4702-4CE8-9CDF-357E2248F5FB}" type="pres">
      <dgm:prSet presAssocID="{4B8C58BB-9810-44ED-A3FC-3456D1FC7963}" presName="descendantText" presStyleLbl="alignAcc1" presStyleIdx="2" presStyleCnt="4">
        <dgm:presLayoutVars>
          <dgm:bulletEnabled val="1"/>
        </dgm:presLayoutVars>
      </dgm:prSet>
      <dgm:spPr/>
      <dgm:t>
        <a:bodyPr/>
        <a:lstStyle/>
        <a:p>
          <a:endParaRPr lang="es-CO"/>
        </a:p>
      </dgm:t>
    </dgm:pt>
    <dgm:pt modelId="{7392C072-A3E8-4D58-94EE-5F29D4ED0ED2}" type="pres">
      <dgm:prSet presAssocID="{006CEE14-2CDB-4A68-9FA0-1879EF724A90}" presName="sp" presStyleCnt="0"/>
      <dgm:spPr/>
    </dgm:pt>
    <dgm:pt modelId="{12752EB7-C6D9-4FDD-BB5C-B679F8308BBB}" type="pres">
      <dgm:prSet presAssocID="{CC40DA0F-7507-4209-B38D-7AEB16B1F73B}" presName="composite" presStyleCnt="0"/>
      <dgm:spPr/>
    </dgm:pt>
    <dgm:pt modelId="{EB5064E9-9022-4F4B-936E-E21022E5D675}" type="pres">
      <dgm:prSet presAssocID="{CC40DA0F-7507-4209-B38D-7AEB16B1F73B}" presName="parentText" presStyleLbl="alignNode1" presStyleIdx="3" presStyleCnt="4">
        <dgm:presLayoutVars>
          <dgm:chMax val="1"/>
          <dgm:bulletEnabled val="1"/>
        </dgm:presLayoutVars>
      </dgm:prSet>
      <dgm:spPr/>
      <dgm:t>
        <a:bodyPr/>
        <a:lstStyle/>
        <a:p>
          <a:endParaRPr lang="es-CO"/>
        </a:p>
      </dgm:t>
    </dgm:pt>
    <dgm:pt modelId="{D2F8D0B5-AC43-4C8F-A636-5CD216EECAB7}" type="pres">
      <dgm:prSet presAssocID="{CC40DA0F-7507-4209-B38D-7AEB16B1F73B}" presName="descendantText" presStyleLbl="alignAcc1" presStyleIdx="3" presStyleCnt="4" custLinFactNeighborY="-2584">
        <dgm:presLayoutVars>
          <dgm:bulletEnabled val="1"/>
        </dgm:presLayoutVars>
      </dgm:prSet>
      <dgm:spPr/>
      <dgm:t>
        <a:bodyPr/>
        <a:lstStyle/>
        <a:p>
          <a:endParaRPr lang="es-CO"/>
        </a:p>
      </dgm:t>
    </dgm:pt>
  </dgm:ptLst>
  <dgm:cxnLst>
    <dgm:cxn modelId="{174D1820-251D-42EB-ACF7-58BADE87CD3B}" type="presOf" srcId="{972D9AB2-1D64-4BEA-A6FB-DD88D6545B3F}" destId="{5EC104FE-4702-4CE8-9CDF-357E2248F5FB}" srcOrd="0" destOrd="1" presId="urn:microsoft.com/office/officeart/2005/8/layout/chevron2"/>
    <dgm:cxn modelId="{E4772563-823A-4F87-8A44-A61B21623ED4}" srcId="{CC40DA0F-7507-4209-B38D-7AEB16B1F73B}" destId="{4E0B1597-CC3B-40E0-864C-F058400A2E3E}" srcOrd="0" destOrd="0" parTransId="{A3A41DF4-EF72-4D0F-B85F-9895D6BBDC3B}" sibTransId="{3F2EE08C-B526-47AF-ADBB-51D5AF0D5F23}"/>
    <dgm:cxn modelId="{5BF0B89A-FE6C-4BC5-BF61-6166AB636F17}" type="presOf" srcId="{98822184-C4C0-4A7C-810F-64E89833C1DF}" destId="{7F3505A9-07ED-485B-9692-FC9F8EE4CA23}" srcOrd="0" destOrd="1" presId="urn:microsoft.com/office/officeart/2005/8/layout/chevron2"/>
    <dgm:cxn modelId="{0B4D6460-84F4-4A67-ACFC-CF1B93144E3E}" type="presOf" srcId="{100164FD-6610-4075-9776-5C7F508A7F49}" destId="{5EC104FE-4702-4CE8-9CDF-357E2248F5FB}" srcOrd="0" destOrd="2" presId="urn:microsoft.com/office/officeart/2005/8/layout/chevron2"/>
    <dgm:cxn modelId="{7BC9CD92-B3F4-47FE-9DB8-3BBF2FCD8A54}" type="presOf" srcId="{FD2817B9-FC90-4CDC-8D85-ED34F0F435EA}" destId="{5125A224-0081-429B-A894-C0DD2F696170}" srcOrd="0" destOrd="0" presId="urn:microsoft.com/office/officeart/2005/8/layout/chevron2"/>
    <dgm:cxn modelId="{7601BBF9-9CED-4CEF-AD28-12B6FC551EDE}" type="presOf" srcId="{4EC676A4-455F-478C-B4F5-1ED237E7815F}" destId="{1469FC3D-7704-4B9C-81F1-519DC0E583D2}" srcOrd="0" destOrd="0" presId="urn:microsoft.com/office/officeart/2005/8/layout/chevron2"/>
    <dgm:cxn modelId="{B5C24AA9-C799-445D-A803-7C53BC2108F0}" type="presOf" srcId="{C4194B46-C88C-433B-97B7-522B4318122A}" destId="{7F3505A9-07ED-485B-9692-FC9F8EE4CA23}" srcOrd="0" destOrd="2" presId="urn:microsoft.com/office/officeart/2005/8/layout/chevron2"/>
    <dgm:cxn modelId="{53D85D48-167F-4FA8-BC96-69DA2A1C568F}" srcId="{4B8C58BB-9810-44ED-A3FC-3456D1FC7963}" destId="{695DE0AA-6C81-4BEA-AF3C-254B750C8DA8}" srcOrd="0" destOrd="0" parTransId="{3A482B39-A9BA-4DA9-BBAB-8DD4722FC07A}" sibTransId="{3A14CEF8-00AA-434F-8E60-43C6D680EBE3}"/>
    <dgm:cxn modelId="{03CFB025-6A67-4E3D-9BDF-83B0BCC33040}" type="presOf" srcId="{2F7AF500-385A-4F5F-8BEE-AF6794917429}" destId="{24FE5B00-3658-4321-A718-4E512643F796}" srcOrd="0" destOrd="1" presId="urn:microsoft.com/office/officeart/2005/8/layout/chevron2"/>
    <dgm:cxn modelId="{5FF3EA7A-AEAC-44DA-B4A2-8B13023D3EE6}" srcId="{4E0B1597-CC3B-40E0-864C-F058400A2E3E}" destId="{6E89C2CA-AAD2-4B8A-B3BD-2645C19B8E32}" srcOrd="0" destOrd="0" parTransId="{93994C17-5F63-4713-80C6-2C4A21144B62}" sibTransId="{70DCA479-FF06-4A8D-B3B4-960F4D352DEC}"/>
    <dgm:cxn modelId="{19331473-774B-4CE4-AAC8-0C008E5A55B2}" srcId="{198C3328-0D33-4C9A-9DEE-AEE64CDB9B0F}" destId="{4EC676A4-455F-478C-B4F5-1ED237E7815F}" srcOrd="1" destOrd="0" parTransId="{62BD46B7-12EA-4339-8B31-A2CCC498817C}" sibTransId="{95DBB7E3-4C6C-43D3-A155-3533D015E411}"/>
    <dgm:cxn modelId="{FE7CB9B5-3163-4978-BF63-BAF2DB1E8232}" type="presOf" srcId="{6E89C2CA-AAD2-4B8A-B3BD-2645C19B8E32}" destId="{D2F8D0B5-AC43-4C8F-A636-5CD216EECAB7}" srcOrd="0" destOrd="1" presId="urn:microsoft.com/office/officeart/2005/8/layout/chevron2"/>
    <dgm:cxn modelId="{4381958A-47FD-462C-AAAA-034D6F77C532}" srcId="{275F74E7-A2E7-436A-99A5-58FAFA6D8C8E}" destId="{C4194B46-C88C-433B-97B7-522B4318122A}" srcOrd="1" destOrd="0" parTransId="{FCAC2B8D-4C78-4BFF-922B-C57BDADFF0C4}" sibTransId="{F583527B-860C-4D7C-A9D2-E675FBB385E6}"/>
    <dgm:cxn modelId="{3F6928AB-EFC0-491A-8667-B8DF7B53A6E5}" srcId="{275F74E7-A2E7-436A-99A5-58FAFA6D8C8E}" destId="{98822184-C4C0-4A7C-810F-64E89833C1DF}" srcOrd="0" destOrd="0" parTransId="{C3754C27-B4FC-4B09-9A7E-2BAF23D5B809}" sibTransId="{3DE7E26F-E765-421C-83C2-3170172CAA49}"/>
    <dgm:cxn modelId="{D7B6A5EA-F487-4C66-A0B3-633D22A6B82E}" srcId="{63ABF882-B520-4218-B114-CAB7B589D552}" destId="{2F7AF500-385A-4F5F-8BEE-AF6794917429}" srcOrd="0" destOrd="0" parTransId="{6E6DCBD2-6A44-4220-B003-E19476DDEDF9}" sibTransId="{3464D706-D2F3-4C6B-AB23-77D730070220}"/>
    <dgm:cxn modelId="{950E0747-DBAB-4691-9EF6-B64339FB5A84}" srcId="{198C3328-0D33-4C9A-9DEE-AEE64CDB9B0F}" destId="{CC40DA0F-7507-4209-B38D-7AEB16B1F73B}" srcOrd="3" destOrd="0" parTransId="{096DF261-FD70-4764-9F24-5D3BD551694C}" sibTransId="{AC0E21AA-6CC2-4299-9D1E-A58B2FC27B15}"/>
    <dgm:cxn modelId="{5D452676-9675-4B66-9B25-5E37C4E44753}" type="presOf" srcId="{275F74E7-A2E7-436A-99A5-58FAFA6D8C8E}" destId="{7F3505A9-07ED-485B-9692-FC9F8EE4CA23}" srcOrd="0" destOrd="0" presId="urn:microsoft.com/office/officeart/2005/8/layout/chevron2"/>
    <dgm:cxn modelId="{BD1AD8A4-315F-40C5-9176-7EDA79D4E523}" type="presOf" srcId="{4B8C58BB-9810-44ED-A3FC-3456D1FC7963}" destId="{6E94D230-1EBC-41DC-AAD3-EC6B939C8883}" srcOrd="0" destOrd="0" presId="urn:microsoft.com/office/officeart/2005/8/layout/chevron2"/>
    <dgm:cxn modelId="{72BE21B0-7829-4DF1-B9AA-6CA6CF3B824B}" type="presOf" srcId="{CC40DA0F-7507-4209-B38D-7AEB16B1F73B}" destId="{EB5064E9-9022-4F4B-936E-E21022E5D675}" srcOrd="0" destOrd="0" presId="urn:microsoft.com/office/officeart/2005/8/layout/chevron2"/>
    <dgm:cxn modelId="{690CDAA5-5104-4DA4-8704-1C4834787330}" type="presOf" srcId="{63ABF882-B520-4218-B114-CAB7B589D552}" destId="{24FE5B00-3658-4321-A718-4E512643F796}" srcOrd="0" destOrd="0" presId="urn:microsoft.com/office/officeart/2005/8/layout/chevron2"/>
    <dgm:cxn modelId="{30C39ACF-6ADA-48EF-A931-5311EDDAB96E}" type="presOf" srcId="{198C3328-0D33-4C9A-9DEE-AEE64CDB9B0F}" destId="{5770577B-97B7-4983-BC4E-2B3506239E17}" srcOrd="0" destOrd="0" presId="urn:microsoft.com/office/officeart/2005/8/layout/chevron2"/>
    <dgm:cxn modelId="{9ABBA2CC-A606-4FAB-B644-F1EA835FE903}" srcId="{198C3328-0D33-4C9A-9DEE-AEE64CDB9B0F}" destId="{FD2817B9-FC90-4CDC-8D85-ED34F0F435EA}" srcOrd="0" destOrd="0" parTransId="{8298591A-EA91-4CF0-8C7E-FA76219F8B64}" sibTransId="{CED6BD8C-B0E7-47C6-BD94-A14E9A6D7BD6}"/>
    <dgm:cxn modelId="{8FB5883F-16CF-4FFF-BC27-B511C03C75E8}" type="presOf" srcId="{695DE0AA-6C81-4BEA-AF3C-254B750C8DA8}" destId="{5EC104FE-4702-4CE8-9CDF-357E2248F5FB}" srcOrd="0" destOrd="0" presId="urn:microsoft.com/office/officeart/2005/8/layout/chevron2"/>
    <dgm:cxn modelId="{B48677D4-E24F-459C-AE1C-572D777B4476}" srcId="{695DE0AA-6C81-4BEA-AF3C-254B750C8DA8}" destId="{972D9AB2-1D64-4BEA-A6FB-DD88D6545B3F}" srcOrd="0" destOrd="0" parTransId="{B054C102-AFDE-46AD-8979-91542733FCA8}" sibTransId="{50028F48-C03C-407F-8A5C-B335E65C3666}"/>
    <dgm:cxn modelId="{92B144C9-DD18-495B-8977-E5AB6A5C7D53}" srcId="{FD2817B9-FC90-4CDC-8D85-ED34F0F435EA}" destId="{275F74E7-A2E7-436A-99A5-58FAFA6D8C8E}" srcOrd="0" destOrd="0" parTransId="{D30F1882-D512-4808-887B-CDCB2747E6B0}" sibTransId="{B5FB426E-3DA4-4F8A-B6BC-0EB3F57F05B1}"/>
    <dgm:cxn modelId="{787857D4-725D-4126-A17D-5643CF8128AE}" srcId="{4EC676A4-455F-478C-B4F5-1ED237E7815F}" destId="{63ABF882-B520-4218-B114-CAB7B589D552}" srcOrd="0" destOrd="0" parTransId="{B3FE284C-7062-4737-AC81-406335C67FF8}" sibTransId="{8980D24A-10ED-4881-9F75-48744A2288DA}"/>
    <dgm:cxn modelId="{FD0A00BF-47B4-4D1E-9866-67B67BE39DE1}" srcId="{198C3328-0D33-4C9A-9DEE-AEE64CDB9B0F}" destId="{4B8C58BB-9810-44ED-A3FC-3456D1FC7963}" srcOrd="2" destOrd="0" parTransId="{6D4BAFD8-A2B5-4844-958C-7B7F6DBC20A9}" sibTransId="{006CEE14-2CDB-4A68-9FA0-1879EF724A90}"/>
    <dgm:cxn modelId="{6D254217-33A2-484B-963B-41034E58FD62}" srcId="{695DE0AA-6C81-4BEA-AF3C-254B750C8DA8}" destId="{100164FD-6610-4075-9776-5C7F508A7F49}" srcOrd="1" destOrd="0" parTransId="{30E7507B-9A59-4521-872A-127D4CD7C60E}" sibTransId="{07BC8FE9-85FF-45C6-A763-C16474BA1D0A}"/>
    <dgm:cxn modelId="{AD97C424-5719-4205-9F04-94C374262BAD}" type="presOf" srcId="{4E0B1597-CC3B-40E0-864C-F058400A2E3E}" destId="{D2F8D0B5-AC43-4C8F-A636-5CD216EECAB7}" srcOrd="0" destOrd="0" presId="urn:microsoft.com/office/officeart/2005/8/layout/chevron2"/>
    <dgm:cxn modelId="{54EB91DF-3EAA-4DD7-A30D-70AA03679D10}" type="presParOf" srcId="{5770577B-97B7-4983-BC4E-2B3506239E17}" destId="{7765DF84-A949-47AF-9787-7EED1226D031}" srcOrd="0" destOrd="0" presId="urn:microsoft.com/office/officeart/2005/8/layout/chevron2"/>
    <dgm:cxn modelId="{ACE9BD14-7C07-4E84-85CE-6C978DB95B18}" type="presParOf" srcId="{7765DF84-A949-47AF-9787-7EED1226D031}" destId="{5125A224-0081-429B-A894-C0DD2F696170}" srcOrd="0" destOrd="0" presId="urn:microsoft.com/office/officeart/2005/8/layout/chevron2"/>
    <dgm:cxn modelId="{79268120-FA84-4820-9151-570F57092FA6}" type="presParOf" srcId="{7765DF84-A949-47AF-9787-7EED1226D031}" destId="{7F3505A9-07ED-485B-9692-FC9F8EE4CA23}" srcOrd="1" destOrd="0" presId="urn:microsoft.com/office/officeart/2005/8/layout/chevron2"/>
    <dgm:cxn modelId="{C9B21474-942B-484D-B54E-23B9F570AAD2}" type="presParOf" srcId="{5770577B-97B7-4983-BC4E-2B3506239E17}" destId="{E027D77C-9F09-4038-863D-EEB8A96145C4}" srcOrd="1" destOrd="0" presId="urn:microsoft.com/office/officeart/2005/8/layout/chevron2"/>
    <dgm:cxn modelId="{6F8B65D4-F4FC-4E15-A63A-29DB0D28B0DE}" type="presParOf" srcId="{5770577B-97B7-4983-BC4E-2B3506239E17}" destId="{118BC67A-F670-4411-9B42-B4FF46A68721}" srcOrd="2" destOrd="0" presId="urn:microsoft.com/office/officeart/2005/8/layout/chevron2"/>
    <dgm:cxn modelId="{6B0061F0-09B3-4020-B473-C673103FEC8C}" type="presParOf" srcId="{118BC67A-F670-4411-9B42-B4FF46A68721}" destId="{1469FC3D-7704-4B9C-81F1-519DC0E583D2}" srcOrd="0" destOrd="0" presId="urn:microsoft.com/office/officeart/2005/8/layout/chevron2"/>
    <dgm:cxn modelId="{F6CE3906-2C54-4CE3-A330-176FF1DCBF5A}" type="presParOf" srcId="{118BC67A-F670-4411-9B42-B4FF46A68721}" destId="{24FE5B00-3658-4321-A718-4E512643F796}" srcOrd="1" destOrd="0" presId="urn:microsoft.com/office/officeart/2005/8/layout/chevron2"/>
    <dgm:cxn modelId="{01F66DDF-7A62-4E05-B178-3392BFD38029}" type="presParOf" srcId="{5770577B-97B7-4983-BC4E-2B3506239E17}" destId="{3C5F67B0-1232-4A7D-A585-05590B46EB10}" srcOrd="3" destOrd="0" presId="urn:microsoft.com/office/officeart/2005/8/layout/chevron2"/>
    <dgm:cxn modelId="{2D812C16-DC87-483B-962E-2A390815B6E4}" type="presParOf" srcId="{5770577B-97B7-4983-BC4E-2B3506239E17}" destId="{E722FAEA-4D76-46B3-BBFF-D620E8C6D2E7}" srcOrd="4" destOrd="0" presId="urn:microsoft.com/office/officeart/2005/8/layout/chevron2"/>
    <dgm:cxn modelId="{7083E805-37FE-407A-ACD4-8FA85036F2CF}" type="presParOf" srcId="{E722FAEA-4D76-46B3-BBFF-D620E8C6D2E7}" destId="{6E94D230-1EBC-41DC-AAD3-EC6B939C8883}" srcOrd="0" destOrd="0" presId="urn:microsoft.com/office/officeart/2005/8/layout/chevron2"/>
    <dgm:cxn modelId="{95C0FBD2-1E51-484E-AFE8-55183EE2C84B}" type="presParOf" srcId="{E722FAEA-4D76-46B3-BBFF-D620E8C6D2E7}" destId="{5EC104FE-4702-4CE8-9CDF-357E2248F5FB}" srcOrd="1" destOrd="0" presId="urn:microsoft.com/office/officeart/2005/8/layout/chevron2"/>
    <dgm:cxn modelId="{CEAC50C6-8666-4E23-B3DA-3D40E9225A7B}" type="presParOf" srcId="{5770577B-97B7-4983-BC4E-2B3506239E17}" destId="{7392C072-A3E8-4D58-94EE-5F29D4ED0ED2}" srcOrd="5" destOrd="0" presId="urn:microsoft.com/office/officeart/2005/8/layout/chevron2"/>
    <dgm:cxn modelId="{BB3ED252-B06D-4376-AFB9-EDB51847B380}" type="presParOf" srcId="{5770577B-97B7-4983-BC4E-2B3506239E17}" destId="{12752EB7-C6D9-4FDD-BB5C-B679F8308BBB}" srcOrd="6" destOrd="0" presId="urn:microsoft.com/office/officeart/2005/8/layout/chevron2"/>
    <dgm:cxn modelId="{8751CBF3-B698-4EAC-9153-C516782B554D}" type="presParOf" srcId="{12752EB7-C6D9-4FDD-BB5C-B679F8308BBB}" destId="{EB5064E9-9022-4F4B-936E-E21022E5D675}" srcOrd="0" destOrd="0" presId="urn:microsoft.com/office/officeart/2005/8/layout/chevron2"/>
    <dgm:cxn modelId="{1915FDB9-9CA6-440D-8621-E36990B9D5CD}" type="presParOf" srcId="{12752EB7-C6D9-4FDD-BB5C-B679F8308BBB}" destId="{D2F8D0B5-AC43-4C8F-A636-5CD216EECAB7}"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77529-9A73-4286-ABF4-8914242452EF}">
      <dsp:nvSpPr>
        <dsp:cNvPr id="0" name=""/>
        <dsp:cNvSpPr/>
      </dsp:nvSpPr>
      <dsp:spPr>
        <a:xfrm>
          <a:off x="0" y="60325"/>
          <a:ext cx="6096000" cy="71954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MX" sz="3000" b="1" kern="1200" dirty="0" smtClean="0"/>
            <a:t>Introducción</a:t>
          </a:r>
          <a:endParaRPr lang="es-MX" sz="3000" b="1" kern="1200" dirty="0"/>
        </a:p>
      </dsp:txBody>
      <dsp:txXfrm>
        <a:off x="35125" y="95450"/>
        <a:ext cx="6025750" cy="649299"/>
      </dsp:txXfrm>
    </dsp:sp>
    <dsp:sp modelId="{A5593C30-49B3-4426-8F6C-0A76AC2D1CE4}">
      <dsp:nvSpPr>
        <dsp:cNvPr id="0" name=""/>
        <dsp:cNvSpPr/>
      </dsp:nvSpPr>
      <dsp:spPr>
        <a:xfrm>
          <a:off x="0" y="866274"/>
          <a:ext cx="6096000" cy="71954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EC" sz="3000" b="1" kern="1200" dirty="0" smtClean="0"/>
            <a:t>Definición del problema</a:t>
          </a:r>
          <a:endParaRPr lang="es-MX" sz="3000" b="1" kern="1200" dirty="0"/>
        </a:p>
      </dsp:txBody>
      <dsp:txXfrm>
        <a:off x="35125" y="901399"/>
        <a:ext cx="6025750" cy="649299"/>
      </dsp:txXfrm>
    </dsp:sp>
    <dsp:sp modelId="{21778450-9944-48FA-BEE4-15E7043514D3}">
      <dsp:nvSpPr>
        <dsp:cNvPr id="0" name=""/>
        <dsp:cNvSpPr/>
      </dsp:nvSpPr>
      <dsp:spPr>
        <a:xfrm>
          <a:off x="0" y="1672224"/>
          <a:ext cx="6096000" cy="71954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EC" sz="3000" b="1" kern="1200" dirty="0" smtClean="0"/>
            <a:t>Justificación</a:t>
          </a:r>
          <a:endParaRPr lang="es-MX" sz="3000" b="1" kern="1200" dirty="0"/>
        </a:p>
      </dsp:txBody>
      <dsp:txXfrm>
        <a:off x="35125" y="1707349"/>
        <a:ext cx="6025750" cy="649299"/>
      </dsp:txXfrm>
    </dsp:sp>
    <dsp:sp modelId="{9398735F-C584-418A-9262-69D254B95326}">
      <dsp:nvSpPr>
        <dsp:cNvPr id="0" name=""/>
        <dsp:cNvSpPr/>
      </dsp:nvSpPr>
      <dsp:spPr>
        <a:xfrm>
          <a:off x="0" y="2478175"/>
          <a:ext cx="6096000" cy="71954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MX" sz="3000" b="1" kern="1200" dirty="0" smtClean="0"/>
            <a:t>Objetivos</a:t>
          </a:r>
          <a:endParaRPr lang="es-MX" sz="3000" b="1" kern="1200" dirty="0"/>
        </a:p>
      </dsp:txBody>
      <dsp:txXfrm>
        <a:off x="35125" y="2513300"/>
        <a:ext cx="6025750" cy="649299"/>
      </dsp:txXfrm>
    </dsp:sp>
    <dsp:sp modelId="{1369A143-B431-4554-8678-F8AEB78FF93F}">
      <dsp:nvSpPr>
        <dsp:cNvPr id="0" name=""/>
        <dsp:cNvSpPr/>
      </dsp:nvSpPr>
      <dsp:spPr>
        <a:xfrm>
          <a:off x="0" y="3284125"/>
          <a:ext cx="6096000" cy="71954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MX" sz="3000" b="1" kern="1200" dirty="0" smtClean="0"/>
            <a:t>Alcance</a:t>
          </a:r>
          <a:endParaRPr lang="es-MX" sz="3000" b="1" kern="1200" dirty="0"/>
        </a:p>
      </dsp:txBody>
      <dsp:txXfrm>
        <a:off x="35125" y="3319250"/>
        <a:ext cx="6025750" cy="6492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77529-9A73-4286-ABF4-8914242452EF}">
      <dsp:nvSpPr>
        <dsp:cNvPr id="0" name=""/>
        <dsp:cNvSpPr/>
      </dsp:nvSpPr>
      <dsp:spPr>
        <a:xfrm>
          <a:off x="0" y="323288"/>
          <a:ext cx="6528048" cy="74353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s-MX" sz="3100" b="1" kern="1200" dirty="0" smtClean="0"/>
            <a:t>ANTECEDENTES</a:t>
          </a:r>
          <a:endParaRPr lang="es-MX" sz="3100" b="1" kern="1200" dirty="0"/>
        </a:p>
      </dsp:txBody>
      <dsp:txXfrm>
        <a:off x="36296" y="359584"/>
        <a:ext cx="6455456" cy="670943"/>
      </dsp:txXfrm>
    </dsp:sp>
    <dsp:sp modelId="{E1BA98A6-E0D2-4638-9551-C8A339613BAA}">
      <dsp:nvSpPr>
        <dsp:cNvPr id="0" name=""/>
        <dsp:cNvSpPr/>
      </dsp:nvSpPr>
      <dsp:spPr>
        <a:xfrm>
          <a:off x="0" y="1135677"/>
          <a:ext cx="6528048" cy="74353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s-MX" sz="3100" b="1" kern="1200" dirty="0" smtClean="0"/>
            <a:t>LÁMINA GALVANIZADA</a:t>
          </a:r>
          <a:endParaRPr lang="es-MX" sz="3100" b="1" kern="1200" dirty="0"/>
        </a:p>
      </dsp:txBody>
      <dsp:txXfrm>
        <a:off x="36296" y="1171973"/>
        <a:ext cx="6455456" cy="670943"/>
      </dsp:txXfrm>
    </dsp:sp>
    <dsp:sp modelId="{181679B8-86C5-4A51-9BD7-D45BCA791826}">
      <dsp:nvSpPr>
        <dsp:cNvPr id="0" name=""/>
        <dsp:cNvSpPr/>
      </dsp:nvSpPr>
      <dsp:spPr>
        <a:xfrm>
          <a:off x="0" y="1968492"/>
          <a:ext cx="6528048" cy="74353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s-MX" sz="3100" b="1" kern="1200" dirty="0" smtClean="0"/>
            <a:t>MÁQUINAS DE PINTURA</a:t>
          </a:r>
          <a:endParaRPr lang="es-MX" sz="3100" b="1" kern="1200" dirty="0"/>
        </a:p>
      </dsp:txBody>
      <dsp:txXfrm>
        <a:off x="36296" y="2004788"/>
        <a:ext cx="6455456" cy="670943"/>
      </dsp:txXfrm>
    </dsp:sp>
    <dsp:sp modelId="{6F0E5AC6-770F-4E6A-A6A9-8086174DC007}">
      <dsp:nvSpPr>
        <dsp:cNvPr id="0" name=""/>
        <dsp:cNvSpPr/>
      </dsp:nvSpPr>
      <dsp:spPr>
        <a:xfrm>
          <a:off x="0" y="2801307"/>
          <a:ext cx="6528048" cy="74353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s-MX" sz="3100" b="1" kern="1200" dirty="0" smtClean="0"/>
            <a:t>PISTOLAS AUTOMÁTICAS DE PINTURA</a:t>
          </a:r>
          <a:endParaRPr lang="es-MX" sz="3100" b="1" kern="1200" dirty="0"/>
        </a:p>
      </dsp:txBody>
      <dsp:txXfrm>
        <a:off x="36296" y="2837603"/>
        <a:ext cx="6455456" cy="670943"/>
      </dsp:txXfrm>
    </dsp:sp>
    <dsp:sp modelId="{5DD4A942-A2E4-4773-B793-314D5F290222}">
      <dsp:nvSpPr>
        <dsp:cNvPr id="0" name=""/>
        <dsp:cNvSpPr/>
      </dsp:nvSpPr>
      <dsp:spPr>
        <a:xfrm>
          <a:off x="0" y="3634122"/>
          <a:ext cx="6528048" cy="74353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s-MX" sz="3100" b="1" kern="1200" dirty="0" smtClean="0"/>
            <a:t>TRANSPORTADOR DE RODILLOS</a:t>
          </a:r>
          <a:endParaRPr lang="es-MX" sz="3100" b="1" kern="1200" dirty="0"/>
        </a:p>
      </dsp:txBody>
      <dsp:txXfrm>
        <a:off x="36296" y="3670418"/>
        <a:ext cx="6455456" cy="6709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59A61-A781-484C-8002-15BAB7EADEC1}">
      <dsp:nvSpPr>
        <dsp:cNvPr id="0" name=""/>
        <dsp:cNvSpPr/>
      </dsp:nvSpPr>
      <dsp:spPr>
        <a:xfrm rot="5400000">
          <a:off x="-86700" y="87005"/>
          <a:ext cx="578002" cy="40460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endParaRPr lang="es-CO" sz="1100" kern="1200" dirty="0"/>
        </a:p>
      </dsp:txBody>
      <dsp:txXfrm rot="-5400000">
        <a:off x="1" y="202606"/>
        <a:ext cx="404601" cy="173401"/>
      </dsp:txXfrm>
    </dsp:sp>
    <dsp:sp modelId="{AC24B4ED-50F1-4C3C-95F2-1A1D0E4E40F5}">
      <dsp:nvSpPr>
        <dsp:cNvPr id="0" name=""/>
        <dsp:cNvSpPr/>
      </dsp:nvSpPr>
      <dsp:spPr>
        <a:xfrm rot="5400000">
          <a:off x="2048193" y="-1643286"/>
          <a:ext cx="375701" cy="366288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s-ES_tradnl" sz="2200" b="1" kern="1200" dirty="0" smtClean="0"/>
            <a:t>Costo</a:t>
          </a:r>
          <a:endParaRPr lang="es-CO" sz="2200" b="1" kern="1200" dirty="0"/>
        </a:p>
      </dsp:txBody>
      <dsp:txXfrm rot="-5400000">
        <a:off x="404602" y="18645"/>
        <a:ext cx="3644544" cy="339021"/>
      </dsp:txXfrm>
    </dsp:sp>
    <dsp:sp modelId="{0DB8515A-1B01-4EBB-95FF-7D858BFF53D0}">
      <dsp:nvSpPr>
        <dsp:cNvPr id="0" name=""/>
        <dsp:cNvSpPr/>
      </dsp:nvSpPr>
      <dsp:spPr>
        <a:xfrm rot="5400000">
          <a:off x="-86700" y="534226"/>
          <a:ext cx="578002" cy="40460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endParaRPr lang="es-CO" sz="1100" b="1" kern="1200" dirty="0"/>
        </a:p>
      </dsp:txBody>
      <dsp:txXfrm rot="-5400000">
        <a:off x="1" y="649827"/>
        <a:ext cx="404601" cy="173401"/>
      </dsp:txXfrm>
    </dsp:sp>
    <dsp:sp modelId="{7896F208-9A81-44C1-BFF0-61196F8E3BF3}">
      <dsp:nvSpPr>
        <dsp:cNvPr id="0" name=""/>
        <dsp:cNvSpPr/>
      </dsp:nvSpPr>
      <dsp:spPr>
        <a:xfrm rot="5400000">
          <a:off x="2048193" y="-1196065"/>
          <a:ext cx="375701" cy="366288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s-EC" sz="2200" b="1" kern="1200" dirty="0" smtClean="0"/>
            <a:t>Versatilidad</a:t>
          </a:r>
          <a:endParaRPr lang="es-CO" sz="2200" b="1" kern="1200" dirty="0"/>
        </a:p>
      </dsp:txBody>
      <dsp:txXfrm rot="-5400000">
        <a:off x="404602" y="465866"/>
        <a:ext cx="3644544" cy="339021"/>
      </dsp:txXfrm>
    </dsp:sp>
    <dsp:sp modelId="{4F23FD07-80D8-4750-BEE7-EE2DA73F0A9B}">
      <dsp:nvSpPr>
        <dsp:cNvPr id="0" name=""/>
        <dsp:cNvSpPr/>
      </dsp:nvSpPr>
      <dsp:spPr>
        <a:xfrm rot="5400000">
          <a:off x="-86700" y="981447"/>
          <a:ext cx="578002" cy="40460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endParaRPr lang="es-CO" sz="1100" kern="1200" dirty="0"/>
        </a:p>
      </dsp:txBody>
      <dsp:txXfrm rot="-5400000">
        <a:off x="1" y="1097048"/>
        <a:ext cx="404601" cy="173401"/>
      </dsp:txXfrm>
    </dsp:sp>
    <dsp:sp modelId="{344A5995-9211-4940-9A0D-320C2BB0C461}">
      <dsp:nvSpPr>
        <dsp:cNvPr id="0" name=""/>
        <dsp:cNvSpPr/>
      </dsp:nvSpPr>
      <dsp:spPr>
        <a:xfrm rot="5400000">
          <a:off x="2048193" y="-748844"/>
          <a:ext cx="375701" cy="366288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s-ES_tradnl" sz="2200" b="1" kern="1200" smtClean="0"/>
            <a:t>Facilidad de Control</a:t>
          </a:r>
          <a:endParaRPr lang="es-CO" sz="2200" b="1" kern="1200" dirty="0"/>
        </a:p>
      </dsp:txBody>
      <dsp:txXfrm rot="-5400000">
        <a:off x="404602" y="913087"/>
        <a:ext cx="3644544" cy="339021"/>
      </dsp:txXfrm>
    </dsp:sp>
    <dsp:sp modelId="{50C5D1DB-2973-4D83-8185-32CE9AE3EDDF}">
      <dsp:nvSpPr>
        <dsp:cNvPr id="0" name=""/>
        <dsp:cNvSpPr/>
      </dsp:nvSpPr>
      <dsp:spPr>
        <a:xfrm rot="5400000">
          <a:off x="-86700" y="1428668"/>
          <a:ext cx="578002" cy="40460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endParaRPr lang="es-CO" sz="1100" kern="1200" dirty="0"/>
        </a:p>
      </dsp:txBody>
      <dsp:txXfrm rot="-5400000">
        <a:off x="1" y="1544269"/>
        <a:ext cx="404601" cy="173401"/>
      </dsp:txXfrm>
    </dsp:sp>
    <dsp:sp modelId="{0AA7C89D-ECB5-41AB-A854-485341D66A44}">
      <dsp:nvSpPr>
        <dsp:cNvPr id="0" name=""/>
        <dsp:cNvSpPr/>
      </dsp:nvSpPr>
      <dsp:spPr>
        <a:xfrm rot="5400000">
          <a:off x="2048193" y="-301623"/>
          <a:ext cx="375701" cy="366288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s-ES_tradnl" sz="2200" b="1" kern="1200" dirty="0" smtClean="0"/>
            <a:t>Tiempo de vida útil </a:t>
          </a:r>
          <a:endParaRPr lang="es-CO" sz="2200" b="1" kern="1200" dirty="0"/>
        </a:p>
      </dsp:txBody>
      <dsp:txXfrm rot="-5400000">
        <a:off x="404602" y="1360308"/>
        <a:ext cx="3644544" cy="339021"/>
      </dsp:txXfrm>
    </dsp:sp>
    <dsp:sp modelId="{F8279558-A5C9-4A98-97C1-11630D3A329D}">
      <dsp:nvSpPr>
        <dsp:cNvPr id="0" name=""/>
        <dsp:cNvSpPr/>
      </dsp:nvSpPr>
      <dsp:spPr>
        <a:xfrm rot="5400000">
          <a:off x="-86700" y="1875889"/>
          <a:ext cx="578002" cy="40460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endParaRPr lang="es-CO" sz="1100" kern="1200" dirty="0" smtClean="0"/>
        </a:p>
      </dsp:txBody>
      <dsp:txXfrm rot="-5400000">
        <a:off x="1" y="1991490"/>
        <a:ext cx="404601" cy="173401"/>
      </dsp:txXfrm>
    </dsp:sp>
    <dsp:sp modelId="{0F3A9DA6-82BE-43BB-AF8F-E56A9D41D3DB}">
      <dsp:nvSpPr>
        <dsp:cNvPr id="0" name=""/>
        <dsp:cNvSpPr/>
      </dsp:nvSpPr>
      <dsp:spPr>
        <a:xfrm rot="5400000">
          <a:off x="2048193" y="145597"/>
          <a:ext cx="375701" cy="366288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s-ES_tradnl" sz="2200" b="1" kern="1200" smtClean="0"/>
            <a:t>Mantenimiento</a:t>
          </a:r>
          <a:endParaRPr lang="es-ES_tradnl" sz="2200" b="1" kern="1200" dirty="0" smtClean="0"/>
        </a:p>
      </dsp:txBody>
      <dsp:txXfrm rot="-5400000">
        <a:off x="404602" y="1807528"/>
        <a:ext cx="3644544" cy="3390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5A224-0081-429B-A894-C0DD2F696170}">
      <dsp:nvSpPr>
        <dsp:cNvPr id="0" name=""/>
        <dsp:cNvSpPr/>
      </dsp:nvSpPr>
      <dsp:spPr>
        <a:xfrm rot="5400000">
          <a:off x="-189928" y="192579"/>
          <a:ext cx="1266190" cy="88633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l" defTabSz="1066800">
            <a:lnSpc>
              <a:spcPct val="90000"/>
            </a:lnSpc>
            <a:spcBef>
              <a:spcPct val="0"/>
            </a:spcBef>
            <a:spcAft>
              <a:spcPct val="35000"/>
            </a:spcAft>
          </a:pPr>
          <a:r>
            <a:rPr lang="es-CO" sz="2400" kern="1200"/>
            <a:t>1</a:t>
          </a:r>
        </a:p>
      </dsp:txBody>
      <dsp:txXfrm rot="-5400000">
        <a:off x="1" y="445818"/>
        <a:ext cx="886333" cy="379857"/>
      </dsp:txXfrm>
    </dsp:sp>
    <dsp:sp modelId="{7F3505A9-07ED-485B-9692-FC9F8EE4CA23}">
      <dsp:nvSpPr>
        <dsp:cNvPr id="0" name=""/>
        <dsp:cNvSpPr/>
      </dsp:nvSpPr>
      <dsp:spPr>
        <a:xfrm rot="5400000">
          <a:off x="2800167" y="-1911183"/>
          <a:ext cx="823023" cy="465069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CO" sz="1600" b="1" kern="1200">
              <a:latin typeface="Times New Roman" panose="02020603050405020304" pitchFamily="18" charset="0"/>
              <a:cs typeface="Times New Roman" panose="02020603050405020304" pitchFamily="18" charset="0"/>
            </a:rPr>
            <a:t>SISTEMA DE TRANSPORTE</a:t>
          </a:r>
        </a:p>
        <a:p>
          <a:pPr marL="342900" lvl="2" indent="-171450" algn="l" defTabSz="711200">
            <a:lnSpc>
              <a:spcPct val="90000"/>
            </a:lnSpc>
            <a:spcBef>
              <a:spcPct val="0"/>
            </a:spcBef>
            <a:spcAft>
              <a:spcPct val="15000"/>
            </a:spcAft>
            <a:buChar char="••"/>
          </a:pPr>
          <a:r>
            <a:rPr lang="es-CO" sz="1600" kern="1200">
              <a:latin typeface="Times New Roman" panose="02020603050405020304" pitchFamily="18" charset="0"/>
              <a:cs typeface="Times New Roman" panose="02020603050405020304" pitchFamily="18" charset="0"/>
            </a:rPr>
            <a:t>Transportador de rodillos</a:t>
          </a:r>
        </a:p>
        <a:p>
          <a:pPr marL="342900" lvl="2" indent="-171450" algn="l" defTabSz="711200">
            <a:lnSpc>
              <a:spcPct val="90000"/>
            </a:lnSpc>
            <a:spcBef>
              <a:spcPct val="0"/>
            </a:spcBef>
            <a:spcAft>
              <a:spcPct val="15000"/>
            </a:spcAft>
            <a:buChar char="••"/>
          </a:pPr>
          <a:r>
            <a:rPr lang="es-CO" sz="1600" kern="1200">
              <a:latin typeface="Times New Roman" panose="02020603050405020304" pitchFamily="18" charset="0"/>
              <a:cs typeface="Times New Roman" panose="02020603050405020304" pitchFamily="18" charset="0"/>
            </a:rPr>
            <a:t>Motor AC con reductor y variador de frecuencia</a:t>
          </a:r>
        </a:p>
      </dsp:txBody>
      <dsp:txXfrm rot="-5400000">
        <a:off x="886333" y="42828"/>
        <a:ext cx="4610515" cy="742669"/>
      </dsp:txXfrm>
    </dsp:sp>
    <dsp:sp modelId="{1469FC3D-7704-4B9C-81F1-519DC0E583D2}">
      <dsp:nvSpPr>
        <dsp:cNvPr id="0" name=""/>
        <dsp:cNvSpPr/>
      </dsp:nvSpPr>
      <dsp:spPr>
        <a:xfrm rot="5400000">
          <a:off x="-189928" y="1312294"/>
          <a:ext cx="1266190" cy="88633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l" defTabSz="1066800">
            <a:lnSpc>
              <a:spcPct val="90000"/>
            </a:lnSpc>
            <a:spcBef>
              <a:spcPct val="0"/>
            </a:spcBef>
            <a:spcAft>
              <a:spcPct val="35000"/>
            </a:spcAft>
          </a:pPr>
          <a:r>
            <a:rPr lang="es-CO" sz="2400" kern="1200"/>
            <a:t>2</a:t>
          </a:r>
        </a:p>
      </dsp:txBody>
      <dsp:txXfrm rot="-5400000">
        <a:off x="1" y="1565533"/>
        <a:ext cx="886333" cy="379857"/>
      </dsp:txXfrm>
    </dsp:sp>
    <dsp:sp modelId="{24FE5B00-3658-4321-A718-4E512643F796}">
      <dsp:nvSpPr>
        <dsp:cNvPr id="0" name=""/>
        <dsp:cNvSpPr/>
      </dsp:nvSpPr>
      <dsp:spPr>
        <a:xfrm rot="5400000">
          <a:off x="2800167" y="-791468"/>
          <a:ext cx="823023" cy="465069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CO" sz="1600" b="1" kern="1200">
              <a:latin typeface="Times New Roman" panose="02020603050405020304" pitchFamily="18" charset="0"/>
              <a:cs typeface="Times New Roman" panose="02020603050405020304" pitchFamily="18" charset="0"/>
            </a:rPr>
            <a:t>SISTEMA DE PRECALENTAMIENTO</a:t>
          </a:r>
        </a:p>
        <a:p>
          <a:pPr marL="342900" lvl="2" indent="-171450" algn="l" defTabSz="711200">
            <a:lnSpc>
              <a:spcPct val="90000"/>
            </a:lnSpc>
            <a:spcBef>
              <a:spcPct val="0"/>
            </a:spcBef>
            <a:spcAft>
              <a:spcPct val="15000"/>
            </a:spcAft>
            <a:buChar char="••"/>
          </a:pPr>
          <a:r>
            <a:rPr lang="es-CO" sz="1600" kern="1200">
              <a:latin typeface="Times New Roman" panose="02020603050405020304" pitchFamily="18" charset="0"/>
              <a:cs typeface="Times New Roman" panose="02020603050405020304" pitchFamily="18" charset="0"/>
            </a:rPr>
            <a:t>Paneles de luz infrarroja</a:t>
          </a:r>
          <a:endParaRPr lang="es-CO" sz="1600" b="1" kern="1200">
            <a:latin typeface="Times New Roman" panose="02020603050405020304" pitchFamily="18" charset="0"/>
            <a:cs typeface="Times New Roman" panose="02020603050405020304" pitchFamily="18" charset="0"/>
          </a:endParaRPr>
        </a:p>
      </dsp:txBody>
      <dsp:txXfrm rot="-5400000">
        <a:off x="886333" y="1162543"/>
        <a:ext cx="4610515" cy="742669"/>
      </dsp:txXfrm>
    </dsp:sp>
    <dsp:sp modelId="{6E94D230-1EBC-41DC-AAD3-EC6B939C8883}">
      <dsp:nvSpPr>
        <dsp:cNvPr id="0" name=""/>
        <dsp:cNvSpPr/>
      </dsp:nvSpPr>
      <dsp:spPr>
        <a:xfrm rot="5400000">
          <a:off x="-189928" y="2432010"/>
          <a:ext cx="1266190" cy="88633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l" defTabSz="1066800">
            <a:lnSpc>
              <a:spcPct val="90000"/>
            </a:lnSpc>
            <a:spcBef>
              <a:spcPct val="0"/>
            </a:spcBef>
            <a:spcAft>
              <a:spcPct val="35000"/>
            </a:spcAft>
          </a:pPr>
          <a:r>
            <a:rPr lang="es-CO" sz="2400" kern="1200"/>
            <a:t>3</a:t>
          </a:r>
        </a:p>
      </dsp:txBody>
      <dsp:txXfrm rot="-5400000">
        <a:off x="1" y="2685249"/>
        <a:ext cx="886333" cy="379857"/>
      </dsp:txXfrm>
    </dsp:sp>
    <dsp:sp modelId="{5EC104FE-4702-4CE8-9CDF-357E2248F5FB}">
      <dsp:nvSpPr>
        <dsp:cNvPr id="0" name=""/>
        <dsp:cNvSpPr/>
      </dsp:nvSpPr>
      <dsp:spPr>
        <a:xfrm rot="5400000">
          <a:off x="2800167" y="328246"/>
          <a:ext cx="823023" cy="465069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CO" sz="1600" b="1" kern="1200">
              <a:latin typeface="Times New Roman" panose="02020603050405020304" pitchFamily="18" charset="0"/>
              <a:cs typeface="Times New Roman" panose="02020603050405020304" pitchFamily="18" charset="0"/>
            </a:rPr>
            <a:t>SISTEMA DE PINTADO AUTOMÁTICO </a:t>
          </a:r>
        </a:p>
        <a:p>
          <a:pPr marL="342900" lvl="2" indent="-171450" algn="l" defTabSz="711200">
            <a:lnSpc>
              <a:spcPct val="90000"/>
            </a:lnSpc>
            <a:spcBef>
              <a:spcPct val="0"/>
            </a:spcBef>
            <a:spcAft>
              <a:spcPct val="15000"/>
            </a:spcAft>
            <a:buChar char="••"/>
          </a:pPr>
          <a:r>
            <a:rPr lang="es-CO" sz="1600" kern="1200">
              <a:latin typeface="Times New Roman" panose="02020603050405020304" pitchFamily="18" charset="0"/>
              <a:cs typeface="Times New Roman" panose="02020603050405020304" pitchFamily="18" charset="0"/>
            </a:rPr>
            <a:t>Pistolas pulverizadoras automáticas de pintura</a:t>
          </a:r>
        </a:p>
        <a:p>
          <a:pPr marL="342900" lvl="2" indent="-171450" algn="l" defTabSz="711200">
            <a:lnSpc>
              <a:spcPct val="90000"/>
            </a:lnSpc>
            <a:spcBef>
              <a:spcPct val="0"/>
            </a:spcBef>
            <a:spcAft>
              <a:spcPct val="15000"/>
            </a:spcAft>
            <a:buChar char="••"/>
          </a:pPr>
          <a:r>
            <a:rPr lang="es-CO" sz="1600" kern="1200">
              <a:latin typeface="Times New Roman" panose="02020603050405020304" pitchFamily="18" charset="0"/>
              <a:cs typeface="Times New Roman" panose="02020603050405020304" pitchFamily="18" charset="0"/>
            </a:rPr>
            <a:t>Cabezal porta pistolas</a:t>
          </a:r>
        </a:p>
      </dsp:txBody>
      <dsp:txXfrm rot="-5400000">
        <a:off x="886333" y="2282258"/>
        <a:ext cx="4610515" cy="742669"/>
      </dsp:txXfrm>
    </dsp:sp>
    <dsp:sp modelId="{EB5064E9-9022-4F4B-936E-E21022E5D675}">
      <dsp:nvSpPr>
        <dsp:cNvPr id="0" name=""/>
        <dsp:cNvSpPr/>
      </dsp:nvSpPr>
      <dsp:spPr>
        <a:xfrm rot="5400000">
          <a:off x="-189928" y="3551725"/>
          <a:ext cx="1266190" cy="88633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l" defTabSz="1066800">
            <a:lnSpc>
              <a:spcPct val="90000"/>
            </a:lnSpc>
            <a:spcBef>
              <a:spcPct val="0"/>
            </a:spcBef>
            <a:spcAft>
              <a:spcPct val="35000"/>
            </a:spcAft>
          </a:pPr>
          <a:r>
            <a:rPr lang="es-CO" sz="2400" kern="1200"/>
            <a:t>4</a:t>
          </a:r>
        </a:p>
      </dsp:txBody>
      <dsp:txXfrm rot="-5400000">
        <a:off x="1" y="3804964"/>
        <a:ext cx="886333" cy="379857"/>
      </dsp:txXfrm>
    </dsp:sp>
    <dsp:sp modelId="{D2F8D0B5-AC43-4C8F-A636-5CD216EECAB7}">
      <dsp:nvSpPr>
        <dsp:cNvPr id="0" name=""/>
        <dsp:cNvSpPr/>
      </dsp:nvSpPr>
      <dsp:spPr>
        <a:xfrm rot="5400000">
          <a:off x="2800167" y="1426694"/>
          <a:ext cx="823023" cy="465069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CO" sz="1600" b="1" kern="1200">
              <a:latin typeface="Times New Roman" panose="02020603050405020304" pitchFamily="18" charset="0"/>
              <a:cs typeface="Times New Roman" panose="02020603050405020304" pitchFamily="18" charset="0"/>
            </a:rPr>
            <a:t>SISTEMA DE CONTROL</a:t>
          </a:r>
        </a:p>
        <a:p>
          <a:pPr marL="342900" lvl="2" indent="-171450" algn="l" defTabSz="711200">
            <a:lnSpc>
              <a:spcPct val="90000"/>
            </a:lnSpc>
            <a:spcBef>
              <a:spcPct val="0"/>
            </a:spcBef>
            <a:spcAft>
              <a:spcPct val="15000"/>
            </a:spcAft>
            <a:buChar char="••"/>
          </a:pPr>
          <a:r>
            <a:rPr lang="es-CO" sz="1600" b="0" kern="1200">
              <a:latin typeface="Times New Roman" panose="02020603050405020304" pitchFamily="18" charset="0"/>
              <a:cs typeface="Times New Roman" panose="02020603050405020304" pitchFamily="18" charset="0"/>
            </a:rPr>
            <a:t>Control Box</a:t>
          </a:r>
        </a:p>
      </dsp:txBody>
      <dsp:txXfrm rot="-5400000">
        <a:off x="886333" y="3380706"/>
        <a:ext cx="4610515" cy="7426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image" Target="../media/image78.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DEDA3E-6FCE-4467-BA7B-53256620275B}" type="datetimeFigureOut">
              <a:rPr lang="es-CO" smtClean="0"/>
              <a:t>05/05/2015</a:t>
            </a:fld>
            <a:endParaRPr lang="es-CO"/>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4F1CA-9341-4196-A64E-D494FAF55719}" type="slidenum">
              <a:rPr lang="es-CO" smtClean="0"/>
              <a:t>‹Nº›</a:t>
            </a:fld>
            <a:endParaRPr lang="es-CO"/>
          </a:p>
        </p:txBody>
      </p:sp>
    </p:spTree>
    <p:extLst>
      <p:ext uri="{BB962C8B-B14F-4D97-AF65-F5344CB8AC3E}">
        <p14:creationId xmlns:p14="http://schemas.microsoft.com/office/powerpoint/2010/main" val="2631893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37</a:t>
            </a:fld>
            <a:endParaRPr lang="es-CO"/>
          </a:p>
        </p:txBody>
      </p:sp>
    </p:spTree>
    <p:extLst>
      <p:ext uri="{BB962C8B-B14F-4D97-AF65-F5344CB8AC3E}">
        <p14:creationId xmlns:p14="http://schemas.microsoft.com/office/powerpoint/2010/main" val="3690403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46</a:t>
            </a:fld>
            <a:endParaRPr lang="es-CO"/>
          </a:p>
        </p:txBody>
      </p:sp>
    </p:spTree>
    <p:extLst>
      <p:ext uri="{BB962C8B-B14F-4D97-AF65-F5344CB8AC3E}">
        <p14:creationId xmlns:p14="http://schemas.microsoft.com/office/powerpoint/2010/main" val="2814632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47</a:t>
            </a:fld>
            <a:endParaRPr lang="es-CO"/>
          </a:p>
        </p:txBody>
      </p:sp>
    </p:spTree>
    <p:extLst>
      <p:ext uri="{BB962C8B-B14F-4D97-AF65-F5344CB8AC3E}">
        <p14:creationId xmlns:p14="http://schemas.microsoft.com/office/powerpoint/2010/main" val="1857421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48</a:t>
            </a:fld>
            <a:endParaRPr lang="es-CO"/>
          </a:p>
        </p:txBody>
      </p:sp>
    </p:spTree>
    <p:extLst>
      <p:ext uri="{BB962C8B-B14F-4D97-AF65-F5344CB8AC3E}">
        <p14:creationId xmlns:p14="http://schemas.microsoft.com/office/powerpoint/2010/main" val="548026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49</a:t>
            </a:fld>
            <a:endParaRPr lang="es-CO"/>
          </a:p>
        </p:txBody>
      </p:sp>
    </p:spTree>
    <p:extLst>
      <p:ext uri="{BB962C8B-B14F-4D97-AF65-F5344CB8AC3E}">
        <p14:creationId xmlns:p14="http://schemas.microsoft.com/office/powerpoint/2010/main" val="2989777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50</a:t>
            </a:fld>
            <a:endParaRPr lang="es-CO"/>
          </a:p>
        </p:txBody>
      </p:sp>
    </p:spTree>
    <p:extLst>
      <p:ext uri="{BB962C8B-B14F-4D97-AF65-F5344CB8AC3E}">
        <p14:creationId xmlns:p14="http://schemas.microsoft.com/office/powerpoint/2010/main" val="2448439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51</a:t>
            </a:fld>
            <a:endParaRPr lang="es-CO"/>
          </a:p>
        </p:txBody>
      </p:sp>
    </p:spTree>
    <p:extLst>
      <p:ext uri="{BB962C8B-B14F-4D97-AF65-F5344CB8AC3E}">
        <p14:creationId xmlns:p14="http://schemas.microsoft.com/office/powerpoint/2010/main" val="1134674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52</a:t>
            </a:fld>
            <a:endParaRPr lang="es-CO"/>
          </a:p>
        </p:txBody>
      </p:sp>
    </p:spTree>
    <p:extLst>
      <p:ext uri="{BB962C8B-B14F-4D97-AF65-F5344CB8AC3E}">
        <p14:creationId xmlns:p14="http://schemas.microsoft.com/office/powerpoint/2010/main" val="2694697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53</a:t>
            </a:fld>
            <a:endParaRPr lang="es-CO"/>
          </a:p>
        </p:txBody>
      </p:sp>
    </p:spTree>
    <p:extLst>
      <p:ext uri="{BB962C8B-B14F-4D97-AF65-F5344CB8AC3E}">
        <p14:creationId xmlns:p14="http://schemas.microsoft.com/office/powerpoint/2010/main" val="1132164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54</a:t>
            </a:fld>
            <a:endParaRPr lang="es-CO"/>
          </a:p>
        </p:txBody>
      </p:sp>
    </p:spTree>
    <p:extLst>
      <p:ext uri="{BB962C8B-B14F-4D97-AF65-F5344CB8AC3E}">
        <p14:creationId xmlns:p14="http://schemas.microsoft.com/office/powerpoint/2010/main" val="1401256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55</a:t>
            </a:fld>
            <a:endParaRPr lang="es-CO"/>
          </a:p>
        </p:txBody>
      </p:sp>
    </p:spTree>
    <p:extLst>
      <p:ext uri="{BB962C8B-B14F-4D97-AF65-F5344CB8AC3E}">
        <p14:creationId xmlns:p14="http://schemas.microsoft.com/office/powerpoint/2010/main" val="146404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38</a:t>
            </a:fld>
            <a:endParaRPr lang="es-CO"/>
          </a:p>
        </p:txBody>
      </p:sp>
    </p:spTree>
    <p:extLst>
      <p:ext uri="{BB962C8B-B14F-4D97-AF65-F5344CB8AC3E}">
        <p14:creationId xmlns:p14="http://schemas.microsoft.com/office/powerpoint/2010/main" val="4047656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56</a:t>
            </a:fld>
            <a:endParaRPr lang="es-CO"/>
          </a:p>
        </p:txBody>
      </p:sp>
    </p:spTree>
    <p:extLst>
      <p:ext uri="{BB962C8B-B14F-4D97-AF65-F5344CB8AC3E}">
        <p14:creationId xmlns:p14="http://schemas.microsoft.com/office/powerpoint/2010/main" val="1467109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57</a:t>
            </a:fld>
            <a:endParaRPr lang="es-CO"/>
          </a:p>
        </p:txBody>
      </p:sp>
    </p:spTree>
    <p:extLst>
      <p:ext uri="{BB962C8B-B14F-4D97-AF65-F5344CB8AC3E}">
        <p14:creationId xmlns:p14="http://schemas.microsoft.com/office/powerpoint/2010/main" val="3672443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58</a:t>
            </a:fld>
            <a:endParaRPr lang="es-CO"/>
          </a:p>
        </p:txBody>
      </p:sp>
    </p:spTree>
    <p:extLst>
      <p:ext uri="{BB962C8B-B14F-4D97-AF65-F5344CB8AC3E}">
        <p14:creationId xmlns:p14="http://schemas.microsoft.com/office/powerpoint/2010/main" val="1217956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59</a:t>
            </a:fld>
            <a:endParaRPr lang="es-CO"/>
          </a:p>
        </p:txBody>
      </p:sp>
    </p:spTree>
    <p:extLst>
      <p:ext uri="{BB962C8B-B14F-4D97-AF65-F5344CB8AC3E}">
        <p14:creationId xmlns:p14="http://schemas.microsoft.com/office/powerpoint/2010/main" val="1177412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60</a:t>
            </a:fld>
            <a:endParaRPr lang="es-CO"/>
          </a:p>
        </p:txBody>
      </p:sp>
    </p:spTree>
    <p:extLst>
      <p:ext uri="{BB962C8B-B14F-4D97-AF65-F5344CB8AC3E}">
        <p14:creationId xmlns:p14="http://schemas.microsoft.com/office/powerpoint/2010/main" val="3502859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61</a:t>
            </a:fld>
            <a:endParaRPr lang="es-CO"/>
          </a:p>
        </p:txBody>
      </p:sp>
    </p:spTree>
    <p:extLst>
      <p:ext uri="{BB962C8B-B14F-4D97-AF65-F5344CB8AC3E}">
        <p14:creationId xmlns:p14="http://schemas.microsoft.com/office/powerpoint/2010/main" val="280095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62</a:t>
            </a:fld>
            <a:endParaRPr lang="es-CO"/>
          </a:p>
        </p:txBody>
      </p:sp>
    </p:spTree>
    <p:extLst>
      <p:ext uri="{BB962C8B-B14F-4D97-AF65-F5344CB8AC3E}">
        <p14:creationId xmlns:p14="http://schemas.microsoft.com/office/powerpoint/2010/main" val="2790555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63</a:t>
            </a:fld>
            <a:endParaRPr lang="es-CO"/>
          </a:p>
        </p:txBody>
      </p:sp>
    </p:spTree>
    <p:extLst>
      <p:ext uri="{BB962C8B-B14F-4D97-AF65-F5344CB8AC3E}">
        <p14:creationId xmlns:p14="http://schemas.microsoft.com/office/powerpoint/2010/main" val="413716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64</a:t>
            </a:fld>
            <a:endParaRPr lang="es-CO"/>
          </a:p>
        </p:txBody>
      </p:sp>
    </p:spTree>
    <p:extLst>
      <p:ext uri="{BB962C8B-B14F-4D97-AF65-F5344CB8AC3E}">
        <p14:creationId xmlns:p14="http://schemas.microsoft.com/office/powerpoint/2010/main" val="2252586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65</a:t>
            </a:fld>
            <a:endParaRPr lang="es-CO"/>
          </a:p>
        </p:txBody>
      </p:sp>
    </p:spTree>
    <p:extLst>
      <p:ext uri="{BB962C8B-B14F-4D97-AF65-F5344CB8AC3E}">
        <p14:creationId xmlns:p14="http://schemas.microsoft.com/office/powerpoint/2010/main" val="2849907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39</a:t>
            </a:fld>
            <a:endParaRPr lang="es-CO"/>
          </a:p>
        </p:txBody>
      </p:sp>
    </p:spTree>
    <p:extLst>
      <p:ext uri="{BB962C8B-B14F-4D97-AF65-F5344CB8AC3E}">
        <p14:creationId xmlns:p14="http://schemas.microsoft.com/office/powerpoint/2010/main" val="3193358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66</a:t>
            </a:fld>
            <a:endParaRPr lang="es-CO"/>
          </a:p>
        </p:txBody>
      </p:sp>
    </p:spTree>
    <p:extLst>
      <p:ext uri="{BB962C8B-B14F-4D97-AF65-F5344CB8AC3E}">
        <p14:creationId xmlns:p14="http://schemas.microsoft.com/office/powerpoint/2010/main" val="14675767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67</a:t>
            </a:fld>
            <a:endParaRPr lang="es-CO"/>
          </a:p>
        </p:txBody>
      </p:sp>
    </p:spTree>
    <p:extLst>
      <p:ext uri="{BB962C8B-B14F-4D97-AF65-F5344CB8AC3E}">
        <p14:creationId xmlns:p14="http://schemas.microsoft.com/office/powerpoint/2010/main" val="24062543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68</a:t>
            </a:fld>
            <a:endParaRPr lang="es-CO"/>
          </a:p>
        </p:txBody>
      </p:sp>
    </p:spTree>
    <p:extLst>
      <p:ext uri="{BB962C8B-B14F-4D97-AF65-F5344CB8AC3E}">
        <p14:creationId xmlns:p14="http://schemas.microsoft.com/office/powerpoint/2010/main" val="24776470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69</a:t>
            </a:fld>
            <a:endParaRPr lang="es-CO"/>
          </a:p>
        </p:txBody>
      </p:sp>
    </p:spTree>
    <p:extLst>
      <p:ext uri="{BB962C8B-B14F-4D97-AF65-F5344CB8AC3E}">
        <p14:creationId xmlns:p14="http://schemas.microsoft.com/office/powerpoint/2010/main" val="15051726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70</a:t>
            </a:fld>
            <a:endParaRPr lang="es-CO"/>
          </a:p>
        </p:txBody>
      </p:sp>
    </p:spTree>
    <p:extLst>
      <p:ext uri="{BB962C8B-B14F-4D97-AF65-F5344CB8AC3E}">
        <p14:creationId xmlns:p14="http://schemas.microsoft.com/office/powerpoint/2010/main" val="3884971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71</a:t>
            </a:fld>
            <a:endParaRPr lang="es-CO"/>
          </a:p>
        </p:txBody>
      </p:sp>
    </p:spTree>
    <p:extLst>
      <p:ext uri="{BB962C8B-B14F-4D97-AF65-F5344CB8AC3E}">
        <p14:creationId xmlns:p14="http://schemas.microsoft.com/office/powerpoint/2010/main" val="3626756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72</a:t>
            </a:fld>
            <a:endParaRPr lang="es-CO"/>
          </a:p>
        </p:txBody>
      </p:sp>
    </p:spTree>
    <p:extLst>
      <p:ext uri="{BB962C8B-B14F-4D97-AF65-F5344CB8AC3E}">
        <p14:creationId xmlns:p14="http://schemas.microsoft.com/office/powerpoint/2010/main" val="3930408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73</a:t>
            </a:fld>
            <a:endParaRPr lang="es-CO"/>
          </a:p>
        </p:txBody>
      </p:sp>
    </p:spTree>
    <p:extLst>
      <p:ext uri="{BB962C8B-B14F-4D97-AF65-F5344CB8AC3E}">
        <p14:creationId xmlns:p14="http://schemas.microsoft.com/office/powerpoint/2010/main" val="24537283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74</a:t>
            </a:fld>
            <a:endParaRPr lang="es-CO"/>
          </a:p>
        </p:txBody>
      </p:sp>
    </p:spTree>
    <p:extLst>
      <p:ext uri="{BB962C8B-B14F-4D97-AF65-F5344CB8AC3E}">
        <p14:creationId xmlns:p14="http://schemas.microsoft.com/office/powerpoint/2010/main" val="16874981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75</a:t>
            </a:fld>
            <a:endParaRPr lang="es-CO"/>
          </a:p>
        </p:txBody>
      </p:sp>
    </p:spTree>
    <p:extLst>
      <p:ext uri="{BB962C8B-B14F-4D97-AF65-F5344CB8AC3E}">
        <p14:creationId xmlns:p14="http://schemas.microsoft.com/office/powerpoint/2010/main" val="3866235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40</a:t>
            </a:fld>
            <a:endParaRPr lang="es-CO"/>
          </a:p>
        </p:txBody>
      </p:sp>
    </p:spTree>
    <p:extLst>
      <p:ext uri="{BB962C8B-B14F-4D97-AF65-F5344CB8AC3E}">
        <p14:creationId xmlns:p14="http://schemas.microsoft.com/office/powerpoint/2010/main" val="6789484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76</a:t>
            </a:fld>
            <a:endParaRPr lang="es-CO"/>
          </a:p>
        </p:txBody>
      </p:sp>
    </p:spTree>
    <p:extLst>
      <p:ext uri="{BB962C8B-B14F-4D97-AF65-F5344CB8AC3E}">
        <p14:creationId xmlns:p14="http://schemas.microsoft.com/office/powerpoint/2010/main" val="13213650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77</a:t>
            </a:fld>
            <a:endParaRPr lang="es-CO"/>
          </a:p>
        </p:txBody>
      </p:sp>
    </p:spTree>
    <p:extLst>
      <p:ext uri="{BB962C8B-B14F-4D97-AF65-F5344CB8AC3E}">
        <p14:creationId xmlns:p14="http://schemas.microsoft.com/office/powerpoint/2010/main" val="28098514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78</a:t>
            </a:fld>
            <a:endParaRPr lang="es-CO"/>
          </a:p>
        </p:txBody>
      </p:sp>
    </p:spTree>
    <p:extLst>
      <p:ext uri="{BB962C8B-B14F-4D97-AF65-F5344CB8AC3E}">
        <p14:creationId xmlns:p14="http://schemas.microsoft.com/office/powerpoint/2010/main" val="7068546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79</a:t>
            </a:fld>
            <a:endParaRPr lang="es-CO"/>
          </a:p>
        </p:txBody>
      </p:sp>
    </p:spTree>
    <p:extLst>
      <p:ext uri="{BB962C8B-B14F-4D97-AF65-F5344CB8AC3E}">
        <p14:creationId xmlns:p14="http://schemas.microsoft.com/office/powerpoint/2010/main" val="14469254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80</a:t>
            </a:fld>
            <a:endParaRPr lang="es-CO"/>
          </a:p>
        </p:txBody>
      </p:sp>
    </p:spTree>
    <p:extLst>
      <p:ext uri="{BB962C8B-B14F-4D97-AF65-F5344CB8AC3E}">
        <p14:creationId xmlns:p14="http://schemas.microsoft.com/office/powerpoint/2010/main" val="42486569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81</a:t>
            </a:fld>
            <a:endParaRPr lang="es-CO"/>
          </a:p>
        </p:txBody>
      </p:sp>
    </p:spTree>
    <p:extLst>
      <p:ext uri="{BB962C8B-B14F-4D97-AF65-F5344CB8AC3E}">
        <p14:creationId xmlns:p14="http://schemas.microsoft.com/office/powerpoint/2010/main" val="7534908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82</a:t>
            </a:fld>
            <a:endParaRPr lang="es-CO"/>
          </a:p>
        </p:txBody>
      </p:sp>
    </p:spTree>
    <p:extLst>
      <p:ext uri="{BB962C8B-B14F-4D97-AF65-F5344CB8AC3E}">
        <p14:creationId xmlns:p14="http://schemas.microsoft.com/office/powerpoint/2010/main" val="1564874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41</a:t>
            </a:fld>
            <a:endParaRPr lang="es-CO"/>
          </a:p>
        </p:txBody>
      </p:sp>
    </p:spTree>
    <p:extLst>
      <p:ext uri="{BB962C8B-B14F-4D97-AF65-F5344CB8AC3E}">
        <p14:creationId xmlns:p14="http://schemas.microsoft.com/office/powerpoint/2010/main" val="238157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42</a:t>
            </a:fld>
            <a:endParaRPr lang="es-CO"/>
          </a:p>
        </p:txBody>
      </p:sp>
    </p:spTree>
    <p:extLst>
      <p:ext uri="{BB962C8B-B14F-4D97-AF65-F5344CB8AC3E}">
        <p14:creationId xmlns:p14="http://schemas.microsoft.com/office/powerpoint/2010/main" val="1620608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43</a:t>
            </a:fld>
            <a:endParaRPr lang="es-CO"/>
          </a:p>
        </p:txBody>
      </p:sp>
    </p:spTree>
    <p:extLst>
      <p:ext uri="{BB962C8B-B14F-4D97-AF65-F5344CB8AC3E}">
        <p14:creationId xmlns:p14="http://schemas.microsoft.com/office/powerpoint/2010/main" val="1368805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44</a:t>
            </a:fld>
            <a:endParaRPr lang="es-CO"/>
          </a:p>
        </p:txBody>
      </p:sp>
    </p:spTree>
    <p:extLst>
      <p:ext uri="{BB962C8B-B14F-4D97-AF65-F5344CB8AC3E}">
        <p14:creationId xmlns:p14="http://schemas.microsoft.com/office/powerpoint/2010/main" val="907049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134F1CA-9341-4196-A64E-D494FAF55719}" type="slidenum">
              <a:rPr lang="es-CO" smtClean="0"/>
              <a:t>45</a:t>
            </a:fld>
            <a:endParaRPr lang="es-CO"/>
          </a:p>
        </p:txBody>
      </p:sp>
    </p:spTree>
    <p:extLst>
      <p:ext uri="{BB962C8B-B14F-4D97-AF65-F5344CB8AC3E}">
        <p14:creationId xmlns:p14="http://schemas.microsoft.com/office/powerpoint/2010/main" val="3761030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2C9FDFED-8292-4CBA-89E1-739F5110180D}" type="datetimeFigureOut">
              <a:rPr lang="es-EC" smtClean="0"/>
              <a:pPr/>
              <a:t>05/05/2015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2C9FDFED-8292-4CBA-89E1-739F5110180D}" type="datetimeFigureOut">
              <a:rPr lang="es-EC" smtClean="0"/>
              <a:pPr/>
              <a:t>05/05/2015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2C9FDFED-8292-4CBA-89E1-739F5110180D}" type="datetimeFigureOut">
              <a:rPr lang="es-EC" smtClean="0"/>
              <a:pPr/>
              <a:t>05/05/2015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2C9FDFED-8292-4CBA-89E1-739F5110180D}" type="datetimeFigureOut">
              <a:rPr lang="es-EC" smtClean="0"/>
              <a:pPr/>
              <a:t>05/05/2015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2C9FDFED-8292-4CBA-89E1-739F5110180D}" type="datetimeFigureOut">
              <a:rPr lang="es-EC" smtClean="0"/>
              <a:pPr/>
              <a:t>05/05/2015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2C9FDFED-8292-4CBA-89E1-739F5110180D}" type="datetimeFigureOut">
              <a:rPr lang="es-EC" smtClean="0"/>
              <a:pPr/>
              <a:t>05/05/2015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2C9FDFED-8292-4CBA-89E1-739F5110180D}" type="datetimeFigureOut">
              <a:rPr lang="es-EC" smtClean="0"/>
              <a:pPr/>
              <a:t>05/05/2015</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2C9FDFED-8292-4CBA-89E1-739F5110180D}" type="datetimeFigureOut">
              <a:rPr lang="es-EC" smtClean="0"/>
              <a:pPr/>
              <a:t>05/05/2015</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C9FDFED-8292-4CBA-89E1-739F5110180D}" type="datetimeFigureOut">
              <a:rPr lang="es-EC" smtClean="0"/>
              <a:pPr/>
              <a:t>05/05/2015</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C9FDFED-8292-4CBA-89E1-739F5110180D}" type="datetimeFigureOut">
              <a:rPr lang="es-EC" smtClean="0"/>
              <a:pPr/>
              <a:t>05/05/2015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C9FDFED-8292-4CBA-89E1-739F5110180D}" type="datetimeFigureOut">
              <a:rPr lang="es-EC" smtClean="0"/>
              <a:pPr/>
              <a:t>05/05/2015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FDFED-8292-4CBA-89E1-739F5110180D}" type="datetimeFigureOut">
              <a:rPr lang="es-EC" smtClean="0"/>
              <a:pPr/>
              <a:t>05/05/2015</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58D59F-4691-481F-BB0B-A01A8D389D3C}"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Dibujo_de_Microsoft_Visio1.vsdx"/><Relationship Id="rId5" Type="http://schemas.openxmlformats.org/officeDocument/2006/relationships/image" Target="../media/image3.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Dibujo_de_Microsoft_Visio_2003-20101.vsd"/><Relationship Id="rId5" Type="http://schemas.openxmlformats.org/officeDocument/2006/relationships/image" Target="../media/image3.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jpe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png"/><Relationship Id="rId7" Type="http://schemas.openxmlformats.org/officeDocument/2006/relationships/diagramQuickStyle" Target="../diagrams/quickStyle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jpeg"/><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3.jpe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jpe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jpe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jpe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jpe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jpe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jpe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3.jpe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3.jpe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3.jpe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png"/><Relationship Id="rId7"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png"/><Relationship Id="rId7"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3.jpe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3.jpe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3.jpe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3.jpe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3.jpe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3.jpe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3.jpe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3.jpe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3.jpe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3.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3.jpe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3.jpe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png"/><Relationship Id="rId7"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3.jpe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3.jpe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3.jpe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notesSlide" Target="../notesSlides/notesSlide33.xml"/><Relationship Id="rId7" Type="http://schemas.openxmlformats.org/officeDocument/2006/relationships/package" Target="../embeddings/Dibujo_de_Microsoft_Visio2.vsd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3.jpe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notesSlide" Target="../notesSlides/notesSlide35.xml"/><Relationship Id="rId7" Type="http://schemas.openxmlformats.org/officeDocument/2006/relationships/package" Target="../embeddings/Dibujo_de_Microsoft_Visio3.vsdx"/><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jpeg"/><Relationship Id="rId5" Type="http://schemas.openxmlformats.org/officeDocument/2006/relationships/image" Target="../media/image2.png"/><Relationship Id="rId10" Type="http://schemas.openxmlformats.org/officeDocument/2006/relationships/image" Target="../media/image79.emf"/><Relationship Id="rId4" Type="http://schemas.openxmlformats.org/officeDocument/2006/relationships/image" Target="../media/image1.png"/><Relationship Id="rId9" Type="http://schemas.openxmlformats.org/officeDocument/2006/relationships/package" Target="../embeddings/Dibujo_de_Microsoft_Visio4.vsdx"/></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3.jpe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jpeg"/><Relationship Id="rId9" Type="http://schemas.microsoft.com/office/2007/relationships/diagramDrawing" Target="../diagrams/drawing2.xml"/></Relationships>
</file>

<file path=ppt/slides/_rels/slide80.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notesSlide" Target="../notesSlides/notesSlide44.xml"/><Relationship Id="rId7" Type="http://schemas.openxmlformats.org/officeDocument/2006/relationships/package" Target="../embeddings/Dibujo_de_Microsoft_Visio5.vsdx"/><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jpeg"/><Relationship Id="rId5" Type="http://schemas.openxmlformats.org/officeDocument/2006/relationships/image" Target="../media/image2.png"/><Relationship Id="rId10" Type="http://schemas.openxmlformats.org/officeDocument/2006/relationships/image" Target="../media/image83.emf"/><Relationship Id="rId4" Type="http://schemas.openxmlformats.org/officeDocument/2006/relationships/image" Target="../media/image1.png"/><Relationship Id="rId9" Type="http://schemas.openxmlformats.org/officeDocument/2006/relationships/package" Target="../embeddings/Dibujo_de_Microsoft_Visio6.vsdx"/></Relationships>
</file>

<file path=ppt/slides/_rels/slide81.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notesSlide" Target="../notesSlides/notesSlide45.xml"/><Relationship Id="rId7" Type="http://schemas.openxmlformats.org/officeDocument/2006/relationships/package" Target="../embeddings/Dibujo_de_Microsoft_Visio7.vsdx"/><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chart" Target="../charts/chart2.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3.jpe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4" name="3 Rectángulo"/>
          <p:cNvSpPr/>
          <p:nvPr/>
        </p:nvSpPr>
        <p:spPr>
          <a:xfrm>
            <a:off x="611560" y="764704"/>
            <a:ext cx="7344816" cy="1754326"/>
          </a:xfrm>
          <a:prstGeom prst="rect">
            <a:avLst/>
          </a:prstGeom>
        </p:spPr>
        <p:txBody>
          <a:bodyPr wrap="square">
            <a:spAutoFit/>
          </a:bodyPr>
          <a:lstStyle/>
          <a:p>
            <a:r>
              <a:rPr lang="es-EC" b="1" dirty="0"/>
              <a:t>TESIS PREVIO A LA OBTENCIÓN DEL TITULO DE INGENIERO </a:t>
            </a:r>
            <a:r>
              <a:rPr lang="es-EC" b="1" dirty="0" smtClean="0"/>
              <a:t>EN MECATRÓNICA </a:t>
            </a:r>
            <a:endParaRPr lang="es-CO" dirty="0"/>
          </a:p>
          <a:p>
            <a:pPr algn="just"/>
            <a:endParaRPr lang="es-EC" b="1" dirty="0" smtClean="0"/>
          </a:p>
          <a:p>
            <a:r>
              <a:rPr lang="es-EC" b="1" dirty="0" smtClean="0"/>
              <a:t>TEMA: </a:t>
            </a:r>
            <a:r>
              <a:rPr lang="es-CO" b="1" dirty="0"/>
              <a:t> </a:t>
            </a:r>
            <a:r>
              <a:rPr lang="es-EC" b="1" dirty="0"/>
              <a:t>DISEÑO Y CONSTRUCCIÓN DE UNA MÁQUINA AUTOMÁTICA PULVERIZADORA DE PINTURA EN CHAPAS GALVANIZADAS ACANALADAS PARA LA EMPRESA CONSTRUCCIONES METALMECÁNICAS.</a:t>
            </a:r>
            <a:endParaRPr lang="es-MX" dirty="0"/>
          </a:p>
        </p:txBody>
      </p:sp>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1033"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14" name="13 Rectángulo"/>
          <p:cNvSpPr/>
          <p:nvPr/>
        </p:nvSpPr>
        <p:spPr>
          <a:xfrm>
            <a:off x="1536232" y="2554167"/>
            <a:ext cx="7344816" cy="1477328"/>
          </a:xfrm>
          <a:prstGeom prst="rect">
            <a:avLst/>
          </a:prstGeom>
        </p:spPr>
        <p:txBody>
          <a:bodyPr wrap="square">
            <a:spAutoFit/>
          </a:bodyPr>
          <a:lstStyle/>
          <a:p>
            <a:pPr algn="just"/>
            <a:r>
              <a:rPr lang="es-MX" b="1" dirty="0" smtClean="0"/>
              <a:t>AUTOR:</a:t>
            </a:r>
          </a:p>
          <a:p>
            <a:pPr algn="just"/>
            <a:r>
              <a:rPr lang="es-MX" b="1" dirty="0" smtClean="0"/>
              <a:t>VILLALBA ACURIO</a:t>
            </a:r>
          </a:p>
          <a:p>
            <a:pPr algn="just"/>
            <a:r>
              <a:rPr lang="es-MX" b="1" dirty="0" smtClean="0"/>
              <a:t>FREDY JAVIER</a:t>
            </a:r>
          </a:p>
          <a:p>
            <a:pPr algn="just"/>
            <a:endParaRPr lang="es-MX" b="1" dirty="0" smtClean="0"/>
          </a:p>
          <a:p>
            <a:pPr algn="just"/>
            <a:r>
              <a:rPr lang="es-MX" b="1" dirty="0" smtClean="0"/>
              <a:t>MAYO 2015</a:t>
            </a:r>
            <a:endParaRPr lang="es-MX" b="1" dirty="0"/>
          </a:p>
        </p:txBody>
      </p:sp>
      <p:pic>
        <p:nvPicPr>
          <p:cNvPr id="2" name="Imagen 1"/>
          <p:cNvPicPr>
            <a:picLocks noChangeAspect="1"/>
          </p:cNvPicPr>
          <p:nvPr/>
        </p:nvPicPr>
        <p:blipFill rotWithShape="1">
          <a:blip r:embed="rId5">
            <a:extLst>
              <a:ext uri="{28A0092B-C50C-407E-A947-70E740481C1C}">
                <a14:useLocalDpi xmlns:a14="http://schemas.microsoft.com/office/drawing/2010/main" val="0"/>
              </a:ext>
            </a:extLst>
          </a:blip>
          <a:srcRect l="17566" t="10648" r="14656" b="4480"/>
          <a:stretch/>
        </p:blipFill>
        <p:spPr>
          <a:xfrm>
            <a:off x="3779912" y="3140968"/>
            <a:ext cx="5112568" cy="3312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8677" name="Rectangle 5"/>
          <p:cNvSpPr>
            <a:spLocks noChangeArrowheads="1"/>
          </p:cNvSpPr>
          <p:nvPr/>
        </p:nvSpPr>
        <p:spPr bwMode="auto">
          <a:xfrm>
            <a:off x="629540" y="1222118"/>
            <a:ext cx="8064896" cy="451365"/>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lvl="0"/>
            <a:r>
              <a:rPr lang="es-MX" b="1" dirty="0" smtClean="0"/>
              <a:t>LÁMINA GALVANIZADA</a:t>
            </a:r>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pic>
        <p:nvPicPr>
          <p:cNvPr id="7" name="Imagen 6" descr="D:\tesis\FOTOS\Construccion Estructura\P112084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868" y="2896388"/>
            <a:ext cx="5112568" cy="3384376"/>
          </a:xfrm>
          <a:prstGeom prst="rect">
            <a:avLst/>
          </a:prstGeom>
          <a:noFill/>
          <a:ln>
            <a:solidFill>
              <a:schemeClr val="tx1"/>
            </a:solidFill>
          </a:ln>
        </p:spPr>
      </p:pic>
      <p:sp>
        <p:nvSpPr>
          <p:cNvPr id="8" name="Rectangle 5"/>
          <p:cNvSpPr>
            <a:spLocks noChangeArrowheads="1"/>
          </p:cNvSpPr>
          <p:nvPr/>
        </p:nvSpPr>
        <p:spPr bwMode="auto">
          <a:xfrm>
            <a:off x="539552" y="1887489"/>
            <a:ext cx="8064896" cy="1005363"/>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algn="just"/>
            <a:r>
              <a:rPr lang="es-EC" dirty="0" smtClean="0"/>
              <a:t>Una lámina galvanizada es una lámina de acero que ha sido sometido a un proceso de inmersión en caliente que recubre la lámina al 100% de zinc, con la finalidad de prevenir la corrosión.</a:t>
            </a:r>
            <a:endParaRPr lang="es-CO" dirty="0"/>
          </a:p>
        </p:txBody>
      </p:sp>
    </p:spTree>
    <p:extLst>
      <p:ext uri="{BB962C8B-B14F-4D97-AF65-F5344CB8AC3E}">
        <p14:creationId xmlns:p14="http://schemas.microsoft.com/office/powerpoint/2010/main" val="20345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8677" name="Rectangle 5"/>
          <p:cNvSpPr>
            <a:spLocks noChangeArrowheads="1"/>
          </p:cNvSpPr>
          <p:nvPr/>
        </p:nvSpPr>
        <p:spPr bwMode="auto">
          <a:xfrm>
            <a:off x="629540" y="1280647"/>
            <a:ext cx="8064896" cy="451365"/>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lvl="0"/>
            <a:r>
              <a:rPr lang="es-MX" b="1" dirty="0" smtClean="0"/>
              <a:t>MÁQUINAS DE PINTURA</a:t>
            </a:r>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2" name="Rectangle 2"/>
          <p:cNvSpPr>
            <a:spLocks noChangeArrowheads="1"/>
          </p:cNvSpPr>
          <p:nvPr/>
        </p:nvSpPr>
        <p:spPr bwMode="auto">
          <a:xfrm>
            <a:off x="1619672" y="1920056"/>
            <a:ext cx="113412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graphicFrame>
        <p:nvGraphicFramePr>
          <p:cNvPr id="3" name="Objeto 2"/>
          <p:cNvGraphicFramePr>
            <a:graphicFrameLocks noChangeAspect="1"/>
          </p:cNvGraphicFramePr>
          <p:nvPr>
            <p:extLst>
              <p:ext uri="{D42A27DB-BD31-4B8C-83A1-F6EECF244321}">
                <p14:modId xmlns:p14="http://schemas.microsoft.com/office/powerpoint/2010/main" val="378929359"/>
              </p:ext>
            </p:extLst>
          </p:nvPr>
        </p:nvGraphicFramePr>
        <p:xfrm>
          <a:off x="1826911" y="1884351"/>
          <a:ext cx="6802641" cy="3813199"/>
        </p:xfrm>
        <a:graphic>
          <a:graphicData uri="http://schemas.openxmlformats.org/presentationml/2006/ole">
            <mc:AlternateContent xmlns:mc="http://schemas.openxmlformats.org/markup-compatibility/2006">
              <mc:Choice xmlns:v="urn:schemas-microsoft-com:vml" Requires="v">
                <p:oleObj spid="_x0000_s2124" name="Visio" r:id="rId6" imgW="5265431" imgH="2933816" progId="Visio.Drawing.15">
                  <p:embed/>
                </p:oleObj>
              </mc:Choice>
              <mc:Fallback>
                <p:oleObj name="Visio" r:id="rId6" imgW="5265431" imgH="2933816" progId="Visio.Drawing.15">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6911" y="1884351"/>
                        <a:ext cx="6802641" cy="3813199"/>
                      </a:xfrm>
                      <a:prstGeom prst="rect">
                        <a:avLst/>
                      </a:prstGeom>
                      <a:noFill/>
                    </p:spPr>
                  </p:pic>
                </p:oleObj>
              </mc:Fallback>
            </mc:AlternateContent>
          </a:graphicData>
        </a:graphic>
      </p:graphicFrame>
    </p:spTree>
    <p:extLst>
      <p:ext uri="{BB962C8B-B14F-4D97-AF65-F5344CB8AC3E}">
        <p14:creationId xmlns:p14="http://schemas.microsoft.com/office/powerpoint/2010/main" val="501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8677" name="Rectangle 5"/>
          <p:cNvSpPr>
            <a:spLocks noChangeArrowheads="1"/>
          </p:cNvSpPr>
          <p:nvPr/>
        </p:nvSpPr>
        <p:spPr bwMode="auto">
          <a:xfrm>
            <a:off x="539552" y="1155949"/>
            <a:ext cx="8064896" cy="728364"/>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b="1" i="0" u="none" strike="noStrike" cap="none" normalizeH="0" baseline="0" dirty="0" smtClean="0" bmk="">
              <a:ln>
                <a:noFill/>
              </a:ln>
              <a:solidFill>
                <a:schemeClr val="tx1"/>
              </a:solidFill>
              <a:effectLst/>
              <a:ea typeface="Times New Roman" pitchFamily="18" charset="0"/>
              <a:cs typeface="Times New Roman" pitchFamily="18" charset="0"/>
            </a:endParaRPr>
          </a:p>
          <a:p>
            <a:pPr lvl="0"/>
            <a:r>
              <a:rPr lang="es-MX" b="1" dirty="0" smtClean="0"/>
              <a:t>PISTOLAS AUTOMÁTICAS DE PINTURA</a:t>
            </a:r>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pic>
        <p:nvPicPr>
          <p:cNvPr id="7" name="Imagen 6"/>
          <p:cNvPicPr/>
          <p:nvPr/>
        </p:nvPicPr>
        <p:blipFill rotWithShape="1">
          <a:blip r:embed="rId5"/>
          <a:srcRect l="37013" t="19653" r="29878" b="22490"/>
          <a:stretch/>
        </p:blipFill>
        <p:spPr bwMode="auto">
          <a:xfrm>
            <a:off x="3131840" y="2032150"/>
            <a:ext cx="4176464" cy="4176464"/>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219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00885"/>
            <a:ext cx="5357689" cy="6237312"/>
          </a:xfrm>
          <a:prstGeom prst="rect">
            <a:avLst/>
          </a:prstGeom>
          <a:noFill/>
          <a:ln w="9525">
            <a:noFill/>
            <a:miter lim="800000"/>
            <a:headEnd/>
            <a:tailEnd/>
          </a:ln>
        </p:spPr>
      </p:pic>
      <p:sp>
        <p:nvSpPr>
          <p:cNvPr id="28677" name="Rectangle 5"/>
          <p:cNvSpPr>
            <a:spLocks noChangeArrowheads="1"/>
          </p:cNvSpPr>
          <p:nvPr/>
        </p:nvSpPr>
        <p:spPr bwMode="auto">
          <a:xfrm>
            <a:off x="600815" y="1389821"/>
            <a:ext cx="8064896" cy="451365"/>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lvl="0"/>
            <a:r>
              <a:rPr lang="es-MX" b="1" dirty="0" smtClean="0"/>
              <a:t>TRANSPORTADOR DE RODILLOS</a:t>
            </a:r>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pic>
        <p:nvPicPr>
          <p:cNvPr id="7" name="Imagen 6" descr="C:\Users\Usuario\Desktop\TESIS\Transportador-rodillos-motorizados-palets(1).jpg"/>
          <p:cNvPicPr/>
          <p:nvPr/>
        </p:nvPicPr>
        <p:blipFill>
          <a:blip r:embed="rId5">
            <a:extLst>
              <a:ext uri="{28A0092B-C50C-407E-A947-70E740481C1C}">
                <a14:useLocalDpi xmlns:a14="http://schemas.microsoft.com/office/drawing/2010/main" val="0"/>
              </a:ext>
            </a:extLst>
          </a:blip>
          <a:srcRect/>
          <a:stretch>
            <a:fillRect/>
          </a:stretch>
        </p:blipFill>
        <p:spPr bwMode="auto">
          <a:xfrm>
            <a:off x="2804354" y="2255021"/>
            <a:ext cx="5106670" cy="3711575"/>
          </a:xfrm>
          <a:prstGeom prst="rect">
            <a:avLst/>
          </a:prstGeom>
          <a:noFill/>
          <a:ln>
            <a:solidFill>
              <a:schemeClr val="tx1"/>
            </a:solidFill>
          </a:ln>
        </p:spPr>
      </p:pic>
    </p:spTree>
    <p:extLst>
      <p:ext uri="{BB962C8B-B14F-4D97-AF65-F5344CB8AC3E}">
        <p14:creationId xmlns:p14="http://schemas.microsoft.com/office/powerpoint/2010/main" val="315515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8677" name="Rectangle 5"/>
          <p:cNvSpPr>
            <a:spLocks noChangeArrowheads="1"/>
          </p:cNvSpPr>
          <p:nvPr/>
        </p:nvSpPr>
        <p:spPr bwMode="auto">
          <a:xfrm>
            <a:off x="683568" y="199674"/>
            <a:ext cx="8064896" cy="1836360"/>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b="1" i="0" u="none" strike="noStrike" cap="none" normalizeH="0" baseline="0" dirty="0" smtClean="0" bmk="">
              <a:ln>
                <a:noFill/>
              </a:ln>
              <a:solidFill>
                <a:schemeClr val="tx1"/>
              </a:solidFill>
              <a:effectLst/>
              <a:ea typeface="Times New Roman" pitchFamily="18" charset="0"/>
              <a:cs typeface="Times New Roman" pitchFamily="18" charset="0"/>
            </a:endParaRPr>
          </a:p>
          <a:p>
            <a:pPr lvl="1" algn="ctr"/>
            <a:r>
              <a:rPr lang="es-EC" b="1" dirty="0" smtClean="0"/>
              <a:t>DISEÑO DE LOS SISTEMAS</a:t>
            </a:r>
          </a:p>
          <a:p>
            <a:pPr lvl="1" algn="ctr"/>
            <a:endParaRPr lang="es-EC" b="1" dirty="0" smtClean="0"/>
          </a:p>
          <a:p>
            <a:pPr lvl="1"/>
            <a:r>
              <a:rPr lang="es-EC" b="1" dirty="0" smtClean="0"/>
              <a:t>DESCRIPCIÓN DE LAS ETAPAS DEL SISTEMA</a:t>
            </a:r>
            <a:endParaRPr lang="es-CO" b="1" dirty="0" smtClean="0"/>
          </a:p>
          <a:p>
            <a:pPr marL="0" marR="0" lvl="0" indent="0" algn="just" defTabSz="914400" rtl="0" eaLnBrk="0" fontAlgn="base" latinLnBrk="0" hangingPunct="0">
              <a:lnSpc>
                <a:spcPct val="100000"/>
              </a:lnSpc>
              <a:spcBef>
                <a:spcPct val="0"/>
              </a:spcBef>
              <a:spcAft>
                <a:spcPct val="0"/>
              </a:spcAft>
              <a:buClrTx/>
              <a:buSzTx/>
              <a:buFontTx/>
              <a:buNone/>
              <a:tabLst/>
            </a:pPr>
            <a:endParaRPr lang="es-EC" b="1" dirty="0" smtClean="0" bmk="">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Arial" pitchFamily="34" charset="0"/>
              <a:cs typeface="Arial" pitchFamily="34" charset="0"/>
            </a:endParaRPr>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2" name="Rectangle 2"/>
          <p:cNvSpPr>
            <a:spLocks noChangeArrowheads="1"/>
          </p:cNvSpPr>
          <p:nvPr/>
        </p:nvSpPr>
        <p:spPr bwMode="auto">
          <a:xfrm>
            <a:off x="1331640" y="1447800"/>
            <a:ext cx="1128874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graphicFrame>
        <p:nvGraphicFramePr>
          <p:cNvPr id="3" name="Objeto 2"/>
          <p:cNvGraphicFramePr>
            <a:graphicFrameLocks noChangeAspect="1"/>
          </p:cNvGraphicFramePr>
          <p:nvPr>
            <p:extLst>
              <p:ext uri="{D42A27DB-BD31-4B8C-83A1-F6EECF244321}">
                <p14:modId xmlns:p14="http://schemas.microsoft.com/office/powerpoint/2010/main" val="893934211"/>
              </p:ext>
            </p:extLst>
          </p:nvPr>
        </p:nvGraphicFramePr>
        <p:xfrm>
          <a:off x="683568" y="1389821"/>
          <a:ext cx="7337762" cy="4685396"/>
        </p:xfrm>
        <a:graphic>
          <a:graphicData uri="http://schemas.openxmlformats.org/presentationml/2006/ole">
            <mc:AlternateContent xmlns:mc="http://schemas.openxmlformats.org/markup-compatibility/2006">
              <mc:Choice xmlns:v="urn:schemas-microsoft-com:vml" Requires="v">
                <p:oleObj spid="_x0000_s1107" name="Visio" r:id="rId6" imgW="7296350" imgH="3029081" progId="Visio.Drawing.11">
                  <p:embed/>
                </p:oleObj>
              </mc:Choice>
              <mc:Fallback>
                <p:oleObj name="Visio" r:id="rId6" imgW="7296350" imgH="3029081" progId="Visio.Drawing.11">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l="13417" t="1421" r="11479"/>
                      <a:stretch>
                        <a:fillRect/>
                      </a:stretch>
                    </p:blipFill>
                    <p:spPr bwMode="auto">
                      <a:xfrm>
                        <a:off x="683568" y="1389821"/>
                        <a:ext cx="7337762" cy="4685396"/>
                      </a:xfrm>
                      <a:prstGeom prst="rect">
                        <a:avLst/>
                      </a:prstGeom>
                      <a:noFill/>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8677" name="Rectangle 5"/>
          <p:cNvSpPr>
            <a:spLocks noChangeArrowheads="1"/>
          </p:cNvSpPr>
          <p:nvPr/>
        </p:nvSpPr>
        <p:spPr bwMode="auto">
          <a:xfrm>
            <a:off x="683568" y="476672"/>
            <a:ext cx="8064896" cy="1282362"/>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b="1" i="0" u="none" strike="noStrike" cap="none" normalizeH="0" baseline="0" dirty="0" smtClean="0" bmk="">
              <a:ln>
                <a:noFill/>
              </a:ln>
              <a:solidFill>
                <a:schemeClr val="tx1"/>
              </a:solidFill>
              <a:effectLst/>
              <a:ea typeface="Times New Roman" pitchFamily="18" charset="0"/>
              <a:cs typeface="Times New Roman" pitchFamily="18" charset="0"/>
            </a:endParaRPr>
          </a:p>
          <a:p>
            <a:pPr lvl="1"/>
            <a:r>
              <a:rPr lang="es-EC" b="1" dirty="0" smtClean="0"/>
              <a:t>CONSIDERACIONES PARA EL DISEÑO DEL SISTEMA DE PINTADO</a:t>
            </a:r>
            <a:endParaRPr lang="es-CO" b="1" dirty="0" smtClean="0"/>
          </a:p>
          <a:p>
            <a:pPr marL="0" marR="0" lvl="0" indent="0" algn="just" defTabSz="914400" rtl="0" eaLnBrk="0" fontAlgn="base" latinLnBrk="0" hangingPunct="0">
              <a:lnSpc>
                <a:spcPct val="100000"/>
              </a:lnSpc>
              <a:spcBef>
                <a:spcPct val="0"/>
              </a:spcBef>
              <a:spcAft>
                <a:spcPct val="0"/>
              </a:spcAft>
              <a:buClrTx/>
              <a:buSzTx/>
              <a:buFontTx/>
              <a:buNone/>
              <a:tabLst/>
            </a:pPr>
            <a:endParaRPr lang="es-EC" b="1" dirty="0" smtClean="0" bmk="">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Arial" pitchFamily="34" charset="0"/>
              <a:cs typeface="Arial" pitchFamily="34" charset="0"/>
            </a:endParaRPr>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10" name="Rectangle 5"/>
          <p:cNvSpPr>
            <a:spLocks noChangeArrowheads="1"/>
          </p:cNvSpPr>
          <p:nvPr/>
        </p:nvSpPr>
        <p:spPr bwMode="auto">
          <a:xfrm>
            <a:off x="683568" y="2199639"/>
            <a:ext cx="8064896" cy="2390358"/>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algn="just"/>
            <a:r>
              <a:rPr lang="es-EC" dirty="0"/>
              <a:t> </a:t>
            </a:r>
            <a:endParaRPr lang="es-CO" dirty="0"/>
          </a:p>
          <a:p>
            <a:pPr algn="just"/>
            <a:r>
              <a:rPr lang="es-EC" dirty="0"/>
              <a:t>El sistema debe ser capaz de pintar una lámina de ancho 1.1 m y un largo entre [1.8m hasta 10m], y entregar una cantidad de [2m a 5m] de láminas pintadas por minuto y pintar 3 diferentes capaz de pinturas con un espesor variable entre [5 a 20 micras]  con una tolerancia de ±2 micras con respecto al espesor que se requiere entre cada capa. Esta operación de pintado se deberá realizar en periodos de tiempo más cortos en comparación a los que un operador se demoraría en hacerlo de forma manual.</a:t>
            </a:r>
            <a:endParaRPr lang="es-CO"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8677" name="Rectangle 5"/>
          <p:cNvSpPr>
            <a:spLocks noChangeArrowheads="1"/>
          </p:cNvSpPr>
          <p:nvPr/>
        </p:nvSpPr>
        <p:spPr bwMode="auto">
          <a:xfrm>
            <a:off x="683568" y="753670"/>
            <a:ext cx="8064896" cy="728364"/>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lvl="1"/>
            <a:r>
              <a:rPr lang="es-EC" b="1" dirty="0" smtClean="0"/>
              <a:t>SELECCIÓN DE ALTERNATIVAS</a:t>
            </a:r>
            <a:endParaRPr lang="es-EC" b="1" dirty="0" smtClean="0" bmk="">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Arial" pitchFamily="34" charset="0"/>
              <a:cs typeface="Arial" pitchFamily="34" charset="0"/>
            </a:endParaRPr>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10" name="Rectangle 5"/>
          <p:cNvSpPr>
            <a:spLocks noChangeArrowheads="1"/>
          </p:cNvSpPr>
          <p:nvPr/>
        </p:nvSpPr>
        <p:spPr bwMode="auto">
          <a:xfrm>
            <a:off x="890231" y="1305737"/>
            <a:ext cx="7363537" cy="2390358"/>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algn="just"/>
            <a:r>
              <a:rPr lang="es-EC" dirty="0" smtClean="0"/>
              <a:t>Se </a:t>
            </a:r>
            <a:r>
              <a:rPr lang="es-EC" dirty="0"/>
              <a:t>tomará en consideración las diferentes posibilidades que existen para cada uno de los sistemas de transporte, precalentado, posicionamiento, pintado y control. Se analiza las ventajas y desventajas de cada una de las alternativas y se selecciona la que esté más acorde con los requerimientos y necesidades del usuario mediante una  matriz morfológica.</a:t>
            </a:r>
            <a:endParaRPr lang="es-CO" dirty="0"/>
          </a:p>
          <a:p>
            <a:pPr algn="just"/>
            <a:r>
              <a:rPr lang="es-ES_tradnl" b="1" dirty="0"/>
              <a:t> </a:t>
            </a:r>
            <a:endParaRPr lang="es-CO" sz="2000" b="1" dirty="0"/>
          </a:p>
          <a:p>
            <a:pPr algn="just"/>
            <a:r>
              <a:rPr lang="es-EC" b="1" dirty="0" smtClean="0"/>
              <a:t>Parámetros </a:t>
            </a:r>
            <a:r>
              <a:rPr lang="es-EC" b="1" dirty="0"/>
              <a:t>de evaluación</a:t>
            </a:r>
            <a:endParaRPr lang="es-CO" b="1" dirty="0"/>
          </a:p>
          <a:p>
            <a:pPr algn="just"/>
            <a:r>
              <a:rPr lang="es-EC" dirty="0"/>
              <a:t> </a:t>
            </a:r>
            <a:endParaRPr lang="es-ES_tradnl" b="1" dirty="0" smtClean="0"/>
          </a:p>
        </p:txBody>
      </p:sp>
      <p:graphicFrame>
        <p:nvGraphicFramePr>
          <p:cNvPr id="9" name="Diagrama 8"/>
          <p:cNvGraphicFramePr/>
          <p:nvPr>
            <p:extLst>
              <p:ext uri="{D42A27DB-BD31-4B8C-83A1-F6EECF244321}">
                <p14:modId xmlns:p14="http://schemas.microsoft.com/office/powerpoint/2010/main" val="1076998685"/>
              </p:ext>
            </p:extLst>
          </p:nvPr>
        </p:nvGraphicFramePr>
        <p:xfrm>
          <a:off x="3323946" y="3573016"/>
          <a:ext cx="4067486" cy="23674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5463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8677" name="Rectangle 5"/>
          <p:cNvSpPr>
            <a:spLocks noChangeArrowheads="1"/>
          </p:cNvSpPr>
          <p:nvPr/>
        </p:nvSpPr>
        <p:spPr bwMode="auto">
          <a:xfrm>
            <a:off x="539552" y="1066091"/>
            <a:ext cx="8064896" cy="451365"/>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lvl="0"/>
            <a:r>
              <a:rPr lang="es-MX" b="1" dirty="0" smtClean="0"/>
              <a:t>MOTORES ELÉCTRICOS</a:t>
            </a:r>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pic>
        <p:nvPicPr>
          <p:cNvPr id="7" name="Imagen 6"/>
          <p:cNvPicPr/>
          <p:nvPr/>
        </p:nvPicPr>
        <p:blipFill rotWithShape="1">
          <a:blip r:embed="rId5"/>
          <a:srcRect l="48641" t="29186" r="4913" b="14750"/>
          <a:stretch/>
        </p:blipFill>
        <p:spPr bwMode="auto">
          <a:xfrm>
            <a:off x="560614" y="1831248"/>
            <a:ext cx="3950970" cy="2981325"/>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9" name="Imagen 8" descr="C:\Users\Daniel\Pictures\15.jpg"/>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510" t="3537" r="2841" b="2895"/>
          <a:stretch/>
        </p:blipFill>
        <p:spPr bwMode="auto">
          <a:xfrm>
            <a:off x="4572000" y="4149080"/>
            <a:ext cx="4244340" cy="2338705"/>
          </a:xfrm>
          <a:prstGeom prst="rect">
            <a:avLst/>
          </a:prstGeom>
          <a:noFill/>
          <a:ln w="31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938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8677" name="Rectangle 5"/>
          <p:cNvSpPr>
            <a:spLocks noChangeArrowheads="1"/>
          </p:cNvSpPr>
          <p:nvPr/>
        </p:nvSpPr>
        <p:spPr bwMode="auto">
          <a:xfrm>
            <a:off x="539552" y="1296671"/>
            <a:ext cx="8064896" cy="451365"/>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lvl="0"/>
            <a:r>
              <a:rPr lang="es-MX" b="1" dirty="0" smtClean="0"/>
              <a:t>SISTEMAS DE PRECALENTAMIENTO</a:t>
            </a:r>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pic>
        <p:nvPicPr>
          <p:cNvPr id="7" name="Imagen 6" descr="C:\Users\Usuario\Desktop\TESIS\PINTURA AUTOMATICA\resistencia.png"/>
          <p:cNvPicPr/>
          <p:nvPr/>
        </p:nvPicPr>
        <p:blipFill rotWithShape="1">
          <a:blip r:embed="rId5">
            <a:extLst>
              <a:ext uri="{28A0092B-C50C-407E-A947-70E740481C1C}">
                <a14:useLocalDpi xmlns:a14="http://schemas.microsoft.com/office/drawing/2010/main" val="0"/>
              </a:ext>
            </a:extLst>
          </a:blip>
          <a:srcRect l="46985" r="29465"/>
          <a:stretch/>
        </p:blipFill>
        <p:spPr bwMode="auto">
          <a:xfrm>
            <a:off x="1267813" y="2285222"/>
            <a:ext cx="1494790" cy="423291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8" name="Imagen 7" descr="http://www.autobodymagazine.com.mx/abm_previo/wp-content/uploads/2013/03/secado02.jpg"/>
          <p:cNvPicPr/>
          <p:nvPr/>
        </p:nvPicPr>
        <p:blipFill>
          <a:blip r:embed="rId6">
            <a:extLst>
              <a:ext uri="{28A0092B-C50C-407E-A947-70E740481C1C}">
                <a14:useLocalDpi xmlns:a14="http://schemas.microsoft.com/office/drawing/2010/main" val="0"/>
              </a:ext>
            </a:extLst>
          </a:blip>
          <a:srcRect/>
          <a:stretch>
            <a:fillRect/>
          </a:stretch>
        </p:blipFill>
        <p:spPr bwMode="auto">
          <a:xfrm>
            <a:off x="3779912" y="2924944"/>
            <a:ext cx="4680520" cy="3507339"/>
          </a:xfrm>
          <a:prstGeom prst="rect">
            <a:avLst/>
          </a:prstGeom>
          <a:noFill/>
          <a:ln>
            <a:solidFill>
              <a:schemeClr val="tx1"/>
            </a:solidFill>
          </a:ln>
        </p:spPr>
      </p:pic>
    </p:spTree>
    <p:extLst>
      <p:ext uri="{BB962C8B-B14F-4D97-AF65-F5344CB8AC3E}">
        <p14:creationId xmlns:p14="http://schemas.microsoft.com/office/powerpoint/2010/main" val="389637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8677" name="Rectangle 5"/>
          <p:cNvSpPr>
            <a:spLocks noChangeArrowheads="1"/>
          </p:cNvSpPr>
          <p:nvPr/>
        </p:nvSpPr>
        <p:spPr bwMode="auto">
          <a:xfrm>
            <a:off x="609265" y="1214477"/>
            <a:ext cx="8064896" cy="451365"/>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lvl="0"/>
            <a:r>
              <a:rPr lang="es-MX" b="1" dirty="0" smtClean="0"/>
              <a:t>DESPLAZAMIENTO NEUMÁTICO VS. ELECTROMECÁNICO</a:t>
            </a:r>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pic>
        <p:nvPicPr>
          <p:cNvPr id="7" name="Imagen 6" descr="C:\Users\Usuario\Desktop\TESIS\MRU-15.jpg"/>
          <p:cNvPicPr/>
          <p:nvPr/>
        </p:nvPicPr>
        <p:blipFill rotWithShape="1">
          <a:blip r:embed="rId5">
            <a:extLst>
              <a:ext uri="{28A0092B-C50C-407E-A947-70E740481C1C}">
                <a14:useLocalDpi xmlns:a14="http://schemas.microsoft.com/office/drawing/2010/main" val="0"/>
              </a:ext>
            </a:extLst>
          </a:blip>
          <a:srcRect l="1793" t="8937" r="1121" b="50494"/>
          <a:stretch/>
        </p:blipFill>
        <p:spPr bwMode="auto">
          <a:xfrm>
            <a:off x="667739" y="2242014"/>
            <a:ext cx="4533900" cy="2994660"/>
          </a:xfrm>
          <a:prstGeom prst="rect">
            <a:avLst/>
          </a:prstGeom>
          <a:noFill/>
          <a:ln>
            <a:solidFill>
              <a:schemeClr val="tx1"/>
            </a:solidFill>
          </a:ln>
          <a:extLst>
            <a:ext uri="{53640926-AAD7-44D8-BBD7-CCE9431645EC}">
              <a14:shadowObscured xmlns:a14="http://schemas.microsoft.com/office/drawing/2010/main"/>
            </a:ext>
          </a:extLst>
        </p:spPr>
      </p:pic>
      <p:pic>
        <p:nvPicPr>
          <p:cNvPr id="8" name="Imagen 7" descr="C:\Users\Usuario\Desktop\TESIS\difra-cnc-router-cnc-3d-routers-cnc-3d-de-900-x-600-mm-modelo-d9060-759609-FGR.jpg"/>
          <p:cNvPicPr/>
          <p:nvPr/>
        </p:nvPicPr>
        <p:blipFill>
          <a:blip r:embed="rId6">
            <a:extLst>
              <a:ext uri="{28A0092B-C50C-407E-A947-70E740481C1C}">
                <a14:useLocalDpi xmlns:a14="http://schemas.microsoft.com/office/drawing/2010/main" val="0"/>
              </a:ext>
            </a:extLst>
          </a:blip>
          <a:srcRect/>
          <a:stretch>
            <a:fillRect/>
          </a:stretch>
        </p:blipFill>
        <p:spPr bwMode="auto">
          <a:xfrm>
            <a:off x="5357689" y="3501008"/>
            <a:ext cx="3552825" cy="3219450"/>
          </a:xfrm>
          <a:prstGeom prst="rect">
            <a:avLst/>
          </a:prstGeom>
          <a:noFill/>
          <a:ln>
            <a:solidFill>
              <a:schemeClr val="tx1"/>
            </a:solidFill>
          </a:ln>
        </p:spPr>
      </p:pic>
    </p:spTree>
    <p:extLst>
      <p:ext uri="{BB962C8B-B14F-4D97-AF65-F5344CB8AC3E}">
        <p14:creationId xmlns:p14="http://schemas.microsoft.com/office/powerpoint/2010/main" val="414663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1033"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8" name="1 Título"/>
          <p:cNvSpPr txBox="1">
            <a:spLocks/>
          </p:cNvSpPr>
          <p:nvPr/>
        </p:nvSpPr>
        <p:spPr>
          <a:xfrm>
            <a:off x="755576" y="18864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2800" b="1" i="0" u="none" strike="noStrike" kern="1200" cap="none" spc="0" normalizeH="0" baseline="0" noProof="0" dirty="0" smtClean="0">
                <a:ln>
                  <a:noFill/>
                </a:ln>
                <a:solidFill>
                  <a:schemeClr val="tx1"/>
                </a:solidFill>
                <a:effectLst/>
                <a:uLnTx/>
                <a:uFillTx/>
                <a:latin typeface="+mj-lt"/>
                <a:ea typeface="+mj-ea"/>
                <a:cs typeface="+mj-cs"/>
              </a:rPr>
              <a:t>GENERALIDADES</a:t>
            </a:r>
            <a:endParaRPr kumimoji="0" lang="es-EC" sz="2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16" name="15 Diagrama"/>
          <p:cNvGraphicFramePr/>
          <p:nvPr>
            <p:extLst>
              <p:ext uri="{D42A27DB-BD31-4B8C-83A1-F6EECF244321}">
                <p14:modId xmlns:p14="http://schemas.microsoft.com/office/powerpoint/2010/main" val="4165738142"/>
              </p:ext>
            </p:extLst>
          </p:nvPr>
        </p:nvGraphicFramePr>
        <p:xfrm>
          <a:off x="1475656" y="16288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8677" name="Rectangle 5"/>
          <p:cNvSpPr>
            <a:spLocks noChangeArrowheads="1"/>
          </p:cNvSpPr>
          <p:nvPr/>
        </p:nvSpPr>
        <p:spPr bwMode="auto">
          <a:xfrm>
            <a:off x="827584" y="1283023"/>
            <a:ext cx="8064896" cy="451365"/>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lvl="0"/>
            <a:r>
              <a:rPr lang="es-MX" b="1" dirty="0" smtClean="0"/>
              <a:t>SENSORES</a:t>
            </a:r>
            <a:endParaRPr lang="es-MX" b="1" dirty="0"/>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pic>
        <p:nvPicPr>
          <p:cNvPr id="7" name="Imagen 6"/>
          <p:cNvPicPr/>
          <p:nvPr/>
        </p:nvPicPr>
        <p:blipFill rotWithShape="1">
          <a:blip r:embed="rId5"/>
          <a:srcRect l="19526" t="31444" r="15693" b="14296"/>
          <a:stretch/>
        </p:blipFill>
        <p:spPr bwMode="auto">
          <a:xfrm>
            <a:off x="539552" y="1734388"/>
            <a:ext cx="4585335" cy="2256155"/>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8" name="Imagen 7" descr="http://www.electronicasi.com/wp-content/uploads/2013/02/KIT-33-fig4-y-5.jpg"/>
          <p:cNvPicPr/>
          <p:nvPr/>
        </p:nvPicPr>
        <p:blipFill rotWithShape="1">
          <a:blip r:embed="rId6" cstate="print">
            <a:extLst>
              <a:ext uri="{28A0092B-C50C-407E-A947-70E740481C1C}">
                <a14:useLocalDpi xmlns:a14="http://schemas.microsoft.com/office/drawing/2010/main" val="0"/>
              </a:ext>
            </a:extLst>
          </a:blip>
          <a:srcRect t="2776" r="50730" b="26922"/>
          <a:stretch/>
        </p:blipFill>
        <p:spPr bwMode="auto">
          <a:xfrm>
            <a:off x="3791889" y="4181259"/>
            <a:ext cx="5088890" cy="2486025"/>
          </a:xfrm>
          <a:prstGeom prst="rect">
            <a:avLst/>
          </a:prstGeom>
          <a:noFill/>
          <a:ln w="317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530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6"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7"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a:xfrm>
            <a:off x="457200" y="188640"/>
            <a:ext cx="8229600" cy="1143000"/>
          </a:xfrm>
        </p:spPr>
        <p:txBody>
          <a:bodyPr>
            <a:normAutofit/>
          </a:bodyPr>
          <a:lstStyle/>
          <a:p>
            <a:r>
              <a:rPr lang="es-EC" dirty="0" smtClean="0"/>
              <a:t>DISEÑO MECÁNICO</a:t>
            </a:r>
            <a:endParaRPr lang="es-EC" dirty="0"/>
          </a:p>
        </p:txBody>
      </p:sp>
      <p:graphicFrame>
        <p:nvGraphicFramePr>
          <p:cNvPr id="8" name="Diagrama 7"/>
          <p:cNvGraphicFramePr/>
          <p:nvPr>
            <p:extLst>
              <p:ext uri="{D42A27DB-BD31-4B8C-83A1-F6EECF244321}">
                <p14:modId xmlns:p14="http://schemas.microsoft.com/office/powerpoint/2010/main" val="2550807261"/>
              </p:ext>
            </p:extLst>
          </p:nvPr>
        </p:nvGraphicFramePr>
        <p:xfrm>
          <a:off x="2419350" y="1390650"/>
          <a:ext cx="5537026" cy="46306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3456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65921"/>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smtClean="0"/>
              <a:t>DISEÑO DEL SISTEMA DE TRANSPORTE </a:t>
            </a:r>
            <a:endParaRPr lang="es-CO" b="1" dirty="0"/>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3" name="2 Rectángulo"/>
          <p:cNvSpPr/>
          <p:nvPr/>
        </p:nvSpPr>
        <p:spPr>
          <a:xfrm>
            <a:off x="323528" y="1628800"/>
            <a:ext cx="8496944" cy="2031325"/>
          </a:xfrm>
          <a:prstGeom prst="rect">
            <a:avLst/>
          </a:prstGeom>
        </p:spPr>
        <p:txBody>
          <a:bodyPr wrap="square">
            <a:spAutoFit/>
          </a:bodyPr>
          <a:lstStyle/>
          <a:p>
            <a:pPr lvl="3" algn="ctr"/>
            <a:r>
              <a:rPr lang="es-EC" b="1" dirty="0" smtClean="0"/>
              <a:t>Análisis </a:t>
            </a:r>
            <a:r>
              <a:rPr lang="es-EC" b="1" dirty="0"/>
              <a:t>de las necesidades de la </a:t>
            </a:r>
            <a:r>
              <a:rPr lang="es-EC" b="1" dirty="0" smtClean="0"/>
              <a:t>etapa</a:t>
            </a:r>
          </a:p>
          <a:p>
            <a:pPr lvl="3" algn="ctr"/>
            <a:endParaRPr lang="es-CO" b="1" dirty="0"/>
          </a:p>
          <a:p>
            <a:pPr lvl="0" algn="just"/>
            <a:r>
              <a:rPr lang="es-EC" dirty="0"/>
              <a:t>Una alimentación manual y controlada al inicio del transportador de rodillos.</a:t>
            </a:r>
            <a:endParaRPr lang="es-CO" dirty="0"/>
          </a:p>
          <a:p>
            <a:pPr lvl="0" algn="just"/>
            <a:r>
              <a:rPr lang="es-EC" dirty="0"/>
              <a:t>Velocidad variable entre 2 -10 m/min del avance de las láminas galvanizadas.</a:t>
            </a:r>
            <a:endParaRPr lang="es-CO" dirty="0"/>
          </a:p>
          <a:p>
            <a:pPr lvl="0" algn="just"/>
            <a:r>
              <a:rPr lang="es-EC" dirty="0"/>
              <a:t>Las láminas deben avanzar rectas y no correr el riesgo de salirse de los rodillos del transportador.</a:t>
            </a:r>
            <a:endParaRPr lang="es-CO" dirty="0"/>
          </a:p>
          <a:p>
            <a:pPr algn="just"/>
            <a:r>
              <a:rPr lang="es-EC" dirty="0"/>
              <a:t> </a:t>
            </a:r>
            <a:endParaRPr lang="es-CO" dirty="0"/>
          </a:p>
        </p:txBody>
      </p:sp>
      <p:graphicFrame>
        <p:nvGraphicFramePr>
          <p:cNvPr id="8" name="Tabla 7"/>
          <p:cNvGraphicFramePr>
            <a:graphicFrameLocks noGrp="1"/>
          </p:cNvGraphicFramePr>
          <p:nvPr>
            <p:extLst>
              <p:ext uri="{D42A27DB-BD31-4B8C-83A1-F6EECF244321}">
                <p14:modId xmlns:p14="http://schemas.microsoft.com/office/powerpoint/2010/main" val="1965094404"/>
              </p:ext>
            </p:extLst>
          </p:nvPr>
        </p:nvGraphicFramePr>
        <p:xfrm>
          <a:off x="539552" y="4183119"/>
          <a:ext cx="8229600" cy="1330198"/>
        </p:xfrm>
        <a:graphic>
          <a:graphicData uri="http://schemas.openxmlformats.org/drawingml/2006/table">
            <a:tbl>
              <a:tblPr firstRow="1" firstCol="1" bandRow="1">
                <a:tableStyleId>{5C22544A-7EE6-4342-B048-85BDC9FD1C3A}</a:tableStyleId>
              </a:tblPr>
              <a:tblGrid>
                <a:gridCol w="1028700"/>
                <a:gridCol w="1028700"/>
                <a:gridCol w="1028700"/>
                <a:gridCol w="1028700"/>
                <a:gridCol w="1028700"/>
                <a:gridCol w="1028700"/>
                <a:gridCol w="1028700"/>
                <a:gridCol w="1028700"/>
              </a:tblGrid>
              <a:tr h="0">
                <a:tc gridSpan="8">
                  <a:txBody>
                    <a:bodyPr/>
                    <a:lstStyle/>
                    <a:p>
                      <a:pPr algn="ctr">
                        <a:lnSpc>
                          <a:spcPct val="115000"/>
                        </a:lnSpc>
                        <a:spcAft>
                          <a:spcPts val="0"/>
                        </a:spcAft>
                      </a:pPr>
                      <a:r>
                        <a:rPr lang="es-EC" sz="1100" dirty="0">
                          <a:effectLst/>
                        </a:rPr>
                        <a:t>CARACTERISTICAS DE CHAPAS ACANALADAS GALVANIZADAS</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751840">
                <a:tc>
                  <a:txBody>
                    <a:bodyPr/>
                    <a:lstStyle/>
                    <a:p>
                      <a:pPr algn="ctr">
                        <a:lnSpc>
                          <a:spcPct val="115000"/>
                        </a:lnSpc>
                        <a:spcAft>
                          <a:spcPts val="0"/>
                        </a:spcAft>
                      </a:pPr>
                      <a:r>
                        <a:rPr lang="es-EC" sz="1100">
                          <a:effectLst/>
                        </a:rPr>
                        <a:t>Espesor</a:t>
                      </a:r>
                      <a:endParaRPr lang="es-CO" sz="1200">
                        <a:effectLst/>
                      </a:endParaRPr>
                    </a:p>
                    <a:p>
                      <a:pPr algn="ctr">
                        <a:lnSpc>
                          <a:spcPct val="115000"/>
                        </a:lnSpc>
                        <a:spcAft>
                          <a:spcPts val="0"/>
                        </a:spcAft>
                      </a:pPr>
                      <a:r>
                        <a:rPr lang="es-EC" sz="1100">
                          <a:effectLst/>
                        </a:rPr>
                        <a:t>mm</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Ancho total</a:t>
                      </a:r>
                      <a:endParaRPr lang="es-CO" sz="1200">
                        <a:effectLst/>
                      </a:endParaRPr>
                    </a:p>
                    <a:p>
                      <a:pPr algn="ctr">
                        <a:lnSpc>
                          <a:spcPct val="115000"/>
                        </a:lnSpc>
                        <a:spcAft>
                          <a:spcPts val="0"/>
                        </a:spcAft>
                      </a:pPr>
                      <a:r>
                        <a:rPr lang="es-EC" sz="1100">
                          <a:effectLst/>
                        </a:rPr>
                        <a:t>mm</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Ancho útil</a:t>
                      </a:r>
                      <a:endParaRPr lang="es-CO" sz="1200">
                        <a:effectLst/>
                      </a:endParaRPr>
                    </a:p>
                    <a:p>
                      <a:pPr algn="ctr">
                        <a:lnSpc>
                          <a:spcPct val="115000"/>
                        </a:lnSpc>
                        <a:spcAft>
                          <a:spcPts val="0"/>
                        </a:spcAft>
                      </a:pPr>
                      <a:r>
                        <a:rPr lang="es-EC" sz="1100">
                          <a:effectLst/>
                        </a:rPr>
                        <a:t>mm</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Paso</a:t>
                      </a:r>
                      <a:endParaRPr lang="es-CO" sz="1200">
                        <a:effectLst/>
                      </a:endParaRPr>
                    </a:p>
                    <a:p>
                      <a:pPr algn="ctr">
                        <a:lnSpc>
                          <a:spcPct val="115000"/>
                        </a:lnSpc>
                        <a:spcAft>
                          <a:spcPts val="0"/>
                        </a:spcAft>
                      </a:pPr>
                      <a:r>
                        <a:rPr lang="es-EC" sz="1100">
                          <a:effectLst/>
                        </a:rPr>
                        <a:t>mm</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Cresta</a:t>
                      </a:r>
                      <a:endParaRPr lang="es-CO" sz="1200">
                        <a:effectLst/>
                      </a:endParaRPr>
                    </a:p>
                    <a:p>
                      <a:pPr algn="ctr">
                        <a:lnSpc>
                          <a:spcPct val="115000"/>
                        </a:lnSpc>
                        <a:spcAft>
                          <a:spcPts val="0"/>
                        </a:spcAft>
                      </a:pPr>
                      <a:r>
                        <a:rPr lang="es-EC" sz="1100">
                          <a:effectLst/>
                        </a:rPr>
                        <a:t>mm</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Sección</a:t>
                      </a:r>
                      <a:endParaRPr lang="es-CO" sz="1200">
                        <a:effectLst/>
                      </a:endParaRPr>
                    </a:p>
                    <a:p>
                      <a:pPr algn="ctr">
                        <a:lnSpc>
                          <a:spcPct val="115000"/>
                        </a:lnSpc>
                        <a:spcAft>
                          <a:spcPts val="0"/>
                        </a:spcAft>
                      </a:pPr>
                      <a:r>
                        <a:rPr lang="es-EC" sz="1100">
                          <a:effectLst/>
                        </a:rPr>
                        <a:t>A</a:t>
                      </a:r>
                      <a:br>
                        <a:rPr lang="es-EC" sz="1100">
                          <a:effectLst/>
                        </a:rPr>
                      </a:br>
                      <a:r>
                        <a:rPr lang="es-EC" sz="1100">
                          <a:effectLst/>
                        </a:rPr>
                        <a:t>cm</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Peso propio</a:t>
                      </a:r>
                      <a:endParaRPr lang="es-CO" sz="1200">
                        <a:effectLst/>
                      </a:endParaRPr>
                    </a:p>
                    <a:p>
                      <a:pPr algn="ctr">
                        <a:lnSpc>
                          <a:spcPct val="115000"/>
                        </a:lnSpc>
                        <a:spcAft>
                          <a:spcPts val="0"/>
                        </a:spcAft>
                      </a:pPr>
                      <a:r>
                        <a:rPr lang="es-EC" sz="1100">
                          <a:effectLst/>
                        </a:rPr>
                        <a:t>g</a:t>
                      </a:r>
                      <a:br>
                        <a:rPr lang="es-EC" sz="1100">
                          <a:effectLst/>
                        </a:rPr>
                      </a:br>
                      <a:r>
                        <a:rPr lang="es-EC" sz="1100">
                          <a:effectLst/>
                        </a:rPr>
                        <a:t>kg/m</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PESO APROX.</a:t>
                      </a:r>
                      <a:endParaRPr lang="es-CO" sz="1200">
                        <a:effectLst/>
                      </a:endParaRPr>
                    </a:p>
                    <a:p>
                      <a:pPr algn="ctr">
                        <a:lnSpc>
                          <a:spcPct val="115000"/>
                        </a:lnSpc>
                        <a:spcAft>
                          <a:spcPts val="0"/>
                        </a:spcAft>
                      </a:pPr>
                      <a:r>
                        <a:rPr lang="es-EC" sz="1100">
                          <a:effectLst/>
                        </a:rPr>
                        <a:t>kg/m2</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100">
                          <a:effectLst/>
                        </a:rPr>
                        <a:t>0,40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1.086</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1.026</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76</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18</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5,03</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3,93</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4,05</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100">
                          <a:effectLst/>
                        </a:rPr>
                        <a:t>0,50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1.086</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1.026</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76</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dirty="0">
                          <a:effectLst/>
                        </a:rPr>
                        <a:t>18</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dirty="0">
                          <a:effectLst/>
                        </a:rPr>
                        <a:t>6,14</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4,79</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dirty="0">
                          <a:effectLst/>
                        </a:rPr>
                        <a:t>4,89</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9" name="Rectangle 1"/>
          <p:cNvSpPr>
            <a:spLocks noChangeArrowheads="1"/>
          </p:cNvSpPr>
          <p:nvPr/>
        </p:nvSpPr>
        <p:spPr bwMode="auto">
          <a:xfrm>
            <a:off x="539552" y="3431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CO"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Peso aproximado chapa acanalada galvanizada</a:t>
            </a:r>
            <a:endParaRPr kumimoji="0" lang="es-EC" altLang="es-CO"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4205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65921"/>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smtClean="0"/>
              <a:t>DISEÑO DEL SISTEMA DE TRANSPORTE </a:t>
            </a:r>
            <a:endParaRPr lang="es-CO" b="1" dirty="0"/>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11" name="Rectangle 1"/>
          <p:cNvSpPr>
            <a:spLocks noChangeArrowheads="1"/>
          </p:cNvSpPr>
          <p:nvPr/>
        </p:nvSpPr>
        <p:spPr bwMode="auto">
          <a:xfrm>
            <a:off x="785689" y="1903665"/>
            <a:ext cx="41463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CO"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ESTRUCTURA</a:t>
            </a:r>
            <a:r>
              <a:rPr kumimoji="0" lang="es-EC" altLang="es-CO" sz="1200" b="1" i="0" u="none" strike="noStrike" cap="none" normalizeH="0" dirty="0" smtClean="0">
                <a:ln>
                  <a:noFill/>
                </a:ln>
                <a:solidFill>
                  <a:schemeClr val="tx1"/>
                </a:solidFill>
                <a:effectLst/>
                <a:latin typeface="Arial" panose="020B0604020202020204" pitchFamily="34" charset="0"/>
                <a:ea typeface="Times New Roman" panose="02020603050405020304" pitchFamily="18" charset="0"/>
              </a:rPr>
              <a:t> DEL TRANSPORTADOR</a:t>
            </a:r>
            <a:endParaRPr kumimoji="0" lang="es-EC" altLang="es-CO" sz="1800" b="0" i="0" u="none" strike="noStrike" cap="none" normalizeH="0" baseline="0" dirty="0" smtClean="0">
              <a:ln>
                <a:noFill/>
              </a:ln>
              <a:solidFill>
                <a:schemeClr val="tx1"/>
              </a:solidFill>
              <a:effectLst/>
              <a:latin typeface="Arial" panose="020B0604020202020204" pitchFamily="34" charset="0"/>
            </a:endParaRPr>
          </a:p>
        </p:txBody>
      </p:sp>
      <p:pic>
        <p:nvPicPr>
          <p:cNvPr id="12" name="Imagen 11"/>
          <p:cNvPicPr>
            <a:picLocks noChangeAspect="1"/>
          </p:cNvPicPr>
          <p:nvPr/>
        </p:nvPicPr>
        <p:blipFill rotWithShape="1">
          <a:blip r:embed="rId5">
            <a:extLst>
              <a:ext uri="{28A0092B-C50C-407E-A947-70E740481C1C}">
                <a14:useLocalDpi xmlns:a14="http://schemas.microsoft.com/office/drawing/2010/main" val="0"/>
              </a:ext>
            </a:extLst>
          </a:blip>
          <a:srcRect l="19822" t="11175" r="18753" b="11998"/>
          <a:stretch/>
        </p:blipFill>
        <p:spPr>
          <a:xfrm>
            <a:off x="1702024" y="2569264"/>
            <a:ext cx="5616624" cy="3528392"/>
          </a:xfrm>
          <a:prstGeom prst="rect">
            <a:avLst/>
          </a:prstGeom>
        </p:spPr>
      </p:pic>
    </p:spTree>
    <p:extLst>
      <p:ext uri="{BB962C8B-B14F-4D97-AF65-F5344CB8AC3E}">
        <p14:creationId xmlns:p14="http://schemas.microsoft.com/office/powerpoint/2010/main" val="13148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65921"/>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smtClean="0"/>
              <a:t>DISEÑO DEL SISTEMA DE TRANSPORTE </a:t>
            </a:r>
            <a:endParaRPr lang="es-CO" b="1" dirty="0"/>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11" name="Rectangle 1"/>
          <p:cNvSpPr>
            <a:spLocks noChangeArrowheads="1"/>
          </p:cNvSpPr>
          <p:nvPr/>
        </p:nvSpPr>
        <p:spPr bwMode="auto">
          <a:xfrm>
            <a:off x="395536" y="1406311"/>
            <a:ext cx="41463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C" altLang="es-CO" sz="1200" b="1" dirty="0" smtClean="0">
                <a:latin typeface="Arial" panose="020B0604020202020204" pitchFamily="34" charset="0"/>
              </a:rPr>
              <a:t>APOYOS REGULABLES DE LA ESTRUCTURA</a:t>
            </a:r>
            <a:endParaRPr kumimoji="0" lang="es-EC" altLang="es-CO" sz="1800" b="0" i="0" u="none" strike="noStrike" cap="none" normalizeH="0" baseline="0" dirty="0" smtClean="0">
              <a:ln>
                <a:noFill/>
              </a:ln>
              <a:solidFill>
                <a:schemeClr val="tx1"/>
              </a:solidFill>
              <a:effectLst/>
              <a:latin typeface="Arial" panose="020B0604020202020204" pitchFamily="34" charset="0"/>
            </a:endParaRPr>
          </a:p>
        </p:txBody>
      </p:sp>
      <p:pic>
        <p:nvPicPr>
          <p:cNvPr id="8" name="Imagen 7"/>
          <p:cNvPicPr/>
          <p:nvPr/>
        </p:nvPicPr>
        <p:blipFill rotWithShape="1">
          <a:blip r:embed="rId5"/>
          <a:srcRect l="29019" t="30663" r="22744"/>
          <a:stretch/>
        </p:blipFill>
        <p:spPr bwMode="auto">
          <a:xfrm>
            <a:off x="744594" y="2852936"/>
            <a:ext cx="2541228" cy="2325435"/>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9" name="Imagen 8" descr="D:\tesis\Carga perno.jpg"/>
          <p:cNvPicPr/>
          <p:nvPr/>
        </p:nvPicPr>
        <p:blipFill rotWithShape="1">
          <a:blip r:embed="rId6">
            <a:extLst>
              <a:ext uri="{28A0092B-C50C-407E-A947-70E740481C1C}">
                <a14:useLocalDpi xmlns:a14="http://schemas.microsoft.com/office/drawing/2010/main" val="0"/>
              </a:ext>
            </a:extLst>
          </a:blip>
          <a:srcRect l="2048" r="1709"/>
          <a:stretch/>
        </p:blipFill>
        <p:spPr bwMode="auto">
          <a:xfrm>
            <a:off x="3733756" y="4721851"/>
            <a:ext cx="5129530" cy="20955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0" name="Imagen 9" descr="D:\tesis\Perno M16.jpg"/>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b="1865"/>
          <a:stretch/>
        </p:blipFill>
        <p:spPr bwMode="auto">
          <a:xfrm>
            <a:off x="3645818" y="1702269"/>
            <a:ext cx="5238750" cy="29337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889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smtClean="0"/>
              <a:t>DISEÑO DEL SISTEMA DE TRANSPORTE </a:t>
            </a:r>
            <a:endParaRPr lang="es-CO" b="1" dirty="0"/>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11" name="Rectangle 1"/>
          <p:cNvSpPr>
            <a:spLocks noChangeArrowheads="1"/>
          </p:cNvSpPr>
          <p:nvPr/>
        </p:nvSpPr>
        <p:spPr bwMode="auto">
          <a:xfrm>
            <a:off x="-612576" y="1549405"/>
            <a:ext cx="69546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3"/>
            <a:r>
              <a:rPr lang="es-EC" b="1" dirty="0"/>
              <a:t>Diseño de los rodillos transportadores</a:t>
            </a:r>
            <a:endParaRPr lang="es-CO" b="1" dirty="0"/>
          </a:p>
          <a:p>
            <a:pPr lvl="4" fontAlgn="base"/>
            <a:r>
              <a:rPr lang="es-EC" b="1" dirty="0">
                <a:effectLst>
                  <a:glow>
                    <a:srgbClr val="000000"/>
                  </a:glow>
                  <a:outerShdw sx="0" sy="0">
                    <a:srgbClr val="000000"/>
                  </a:outerShdw>
                  <a:reflection stA="0" endPos="0" fadeDir="0" sx="0" sy="0"/>
                </a:effectLst>
              </a:rPr>
              <a:t>Determinar el número de rodillos transportadores</a:t>
            </a:r>
            <a:endParaRPr lang="es-CO" b="1" dirty="0">
              <a:effectLst>
                <a:glow>
                  <a:srgbClr val="000000"/>
                </a:glow>
                <a:outerShdw sx="0" sy="0">
                  <a:srgbClr val="000000"/>
                </a:outerShdw>
                <a:reflection stA="0" endPos="0" fadeDir="0" sx="0" sy="0"/>
              </a:effectLst>
            </a:endParaRPr>
          </a:p>
        </p:txBody>
      </p:sp>
      <p:pic>
        <p:nvPicPr>
          <p:cNvPr id="9" name="Imagen 8"/>
          <p:cNvPicPr/>
          <p:nvPr/>
        </p:nvPicPr>
        <p:blipFill rotWithShape="1">
          <a:blip r:embed="rId5"/>
          <a:srcRect t="5878" b="4603"/>
          <a:stretch/>
        </p:blipFill>
        <p:spPr bwMode="auto">
          <a:xfrm>
            <a:off x="1659267" y="2627784"/>
            <a:ext cx="5332146" cy="3356699"/>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952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smtClean="0"/>
              <a:t>DISEÑO DEL SISTEMA DE TRANSPORTE </a:t>
            </a:r>
            <a:endParaRPr lang="es-CO" b="1" dirty="0"/>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11" name="Rectangle 1"/>
          <p:cNvSpPr>
            <a:spLocks noChangeArrowheads="1"/>
          </p:cNvSpPr>
          <p:nvPr/>
        </p:nvSpPr>
        <p:spPr bwMode="auto">
          <a:xfrm>
            <a:off x="-612576" y="1549405"/>
            <a:ext cx="69546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3"/>
            <a:r>
              <a:rPr lang="es-EC" b="1" dirty="0"/>
              <a:t>Diseño de los rodillos transportadores</a:t>
            </a:r>
            <a:endParaRPr lang="es-CO" b="1" dirty="0"/>
          </a:p>
          <a:p>
            <a:pPr lvl="4" fontAlgn="base"/>
            <a:r>
              <a:rPr lang="es-EC" b="1" dirty="0">
                <a:effectLst>
                  <a:glow>
                    <a:srgbClr val="000000"/>
                  </a:glow>
                  <a:outerShdw sx="0" sy="0">
                    <a:srgbClr val="000000"/>
                  </a:outerShdw>
                  <a:reflection stA="0" endPos="0" fadeDir="0" sx="0" sy="0"/>
                </a:effectLst>
              </a:rPr>
              <a:t>Cálculo de la fuerza que soporta el eje de un rodillo</a:t>
            </a:r>
            <a:endParaRPr lang="es-CO" b="1" dirty="0">
              <a:effectLst>
                <a:glow>
                  <a:srgbClr val="000000"/>
                </a:glow>
                <a:outerShdw sx="0" sy="0">
                  <a:srgbClr val="000000"/>
                </a:outerShdw>
                <a:reflection stA="0" endPos="0" fadeDir="0" sx="0" sy="0"/>
              </a:effectLst>
            </a:endParaRPr>
          </a:p>
        </p:txBody>
      </p:sp>
      <p:pic>
        <p:nvPicPr>
          <p:cNvPr id="15" name="Imagen 14" descr="C:\Users\Usuario\Desktop\TESIS\Diagramarodillo.jpg"/>
          <p:cNvPicPr/>
          <p:nvPr/>
        </p:nvPicPr>
        <p:blipFill>
          <a:blip r:embed="rId5">
            <a:extLst>
              <a:ext uri="{28A0092B-C50C-407E-A947-70E740481C1C}">
                <a14:useLocalDpi xmlns:a14="http://schemas.microsoft.com/office/drawing/2010/main" val="0"/>
              </a:ext>
            </a:extLst>
          </a:blip>
          <a:srcRect/>
          <a:stretch>
            <a:fillRect/>
          </a:stretch>
        </p:blipFill>
        <p:spPr bwMode="auto">
          <a:xfrm>
            <a:off x="2864755" y="2463909"/>
            <a:ext cx="4010757" cy="3095787"/>
          </a:xfrm>
          <a:prstGeom prst="rect">
            <a:avLst/>
          </a:prstGeom>
          <a:noFill/>
          <a:ln>
            <a:solidFill>
              <a:schemeClr val="tx1"/>
            </a:solidFill>
          </a:ln>
        </p:spPr>
      </p:pic>
    </p:spTree>
    <p:extLst>
      <p:ext uri="{BB962C8B-B14F-4D97-AF65-F5344CB8AC3E}">
        <p14:creationId xmlns:p14="http://schemas.microsoft.com/office/powerpoint/2010/main" val="390287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smtClean="0"/>
              <a:t>DISEÑO DEL SISTEMA DE TRANSPORTE </a:t>
            </a:r>
            <a:endParaRPr lang="es-CO" b="1" dirty="0"/>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11" name="Rectangle 1"/>
          <p:cNvSpPr>
            <a:spLocks noChangeArrowheads="1"/>
          </p:cNvSpPr>
          <p:nvPr/>
        </p:nvSpPr>
        <p:spPr bwMode="auto">
          <a:xfrm>
            <a:off x="-612576" y="1549404"/>
            <a:ext cx="79208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3"/>
            <a:r>
              <a:rPr lang="es-EC" b="1" dirty="0"/>
              <a:t>Diseño de los rodillos transportadores</a:t>
            </a:r>
            <a:endParaRPr lang="es-CO" b="1" dirty="0"/>
          </a:p>
          <a:p>
            <a:pPr lvl="4" fontAlgn="base"/>
            <a:r>
              <a:rPr lang="es-EC" b="1" dirty="0">
                <a:effectLst>
                  <a:glow>
                    <a:srgbClr val="000000"/>
                  </a:glow>
                  <a:outerShdw sx="0" sy="0">
                    <a:srgbClr val="000000"/>
                  </a:outerShdw>
                  <a:reflection stA="0" endPos="0" fadeDir="0" sx="0" sy="0"/>
                </a:effectLst>
              </a:rPr>
              <a:t>Determinar la capacidad de carga máxima del rodillo</a:t>
            </a:r>
            <a:endParaRPr lang="es-CO" b="1" dirty="0">
              <a:effectLst>
                <a:glow>
                  <a:srgbClr val="000000"/>
                </a:glow>
                <a:outerShdw sx="0" sy="0">
                  <a:srgbClr val="000000"/>
                </a:outerShdw>
                <a:reflection stA="0" endPos="0" fadeDir="0" sx="0" sy="0"/>
              </a:effectLst>
            </a:endParaRPr>
          </a:p>
        </p:txBody>
      </p:sp>
      <p:pic>
        <p:nvPicPr>
          <p:cNvPr id="9" name="Imagen 8"/>
          <p:cNvPicPr/>
          <p:nvPr/>
        </p:nvPicPr>
        <p:blipFill rotWithShape="1">
          <a:blip r:embed="rId5">
            <a:lum bright="-20000" contrast="40000"/>
            <a:extLst>
              <a:ext uri="{28A0092B-C50C-407E-A947-70E740481C1C}">
                <a14:useLocalDpi xmlns:a14="http://schemas.microsoft.com/office/drawing/2010/main" val="0"/>
              </a:ext>
            </a:extLst>
          </a:blip>
          <a:srcRect l="4001" t="10580" r="6251" b="4672"/>
          <a:stretch/>
        </p:blipFill>
        <p:spPr bwMode="auto">
          <a:xfrm>
            <a:off x="1835696" y="2384376"/>
            <a:ext cx="5760640" cy="370892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923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smtClean="0"/>
              <a:t>DISEÑO DEL SISTEMA DE TRANSPORTE </a:t>
            </a:r>
            <a:endParaRPr lang="es-CO" b="1" dirty="0"/>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11" name="Rectangle 1"/>
          <p:cNvSpPr>
            <a:spLocks noChangeArrowheads="1"/>
          </p:cNvSpPr>
          <p:nvPr/>
        </p:nvSpPr>
        <p:spPr bwMode="auto">
          <a:xfrm>
            <a:off x="-612576" y="1549404"/>
            <a:ext cx="79208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3"/>
            <a:r>
              <a:rPr lang="es-EC" b="1" dirty="0"/>
              <a:t>Diseño de los rodillos transportadores</a:t>
            </a:r>
            <a:endParaRPr lang="es-CO" b="1" dirty="0"/>
          </a:p>
          <a:p>
            <a:pPr lvl="4" fontAlgn="base"/>
            <a:r>
              <a:rPr lang="es-EC" b="1" dirty="0">
                <a:effectLst>
                  <a:glow>
                    <a:srgbClr val="000000"/>
                  </a:glow>
                  <a:outerShdw sx="0" sy="0">
                    <a:srgbClr val="000000"/>
                  </a:outerShdw>
                  <a:reflection stA="0" endPos="0" fadeDir="0" sx="0" sy="0"/>
                </a:effectLst>
              </a:rPr>
              <a:t>Determinar la capacidad de carga máxima del rodillo</a:t>
            </a:r>
            <a:endParaRPr lang="es-CO" b="1" dirty="0">
              <a:effectLst>
                <a:glow>
                  <a:srgbClr val="000000"/>
                </a:glow>
                <a:outerShdw sx="0" sy="0">
                  <a:srgbClr val="000000"/>
                </a:outerShdw>
                <a:reflection stA="0" endPos="0" fadeDir="0" sx="0" sy="0"/>
              </a:effectLst>
            </a:endParaRPr>
          </a:p>
        </p:txBody>
      </p:sp>
      <p:pic>
        <p:nvPicPr>
          <p:cNvPr id="9" name="Imagen 8" descr="C:\Users\Usuario\Desktop\TESIS\rodillosseleccion.jpg"/>
          <p:cNvPicPr/>
          <p:nvPr/>
        </p:nvPicPr>
        <p:blipFill>
          <a:blip r:embed="rId5">
            <a:extLst>
              <a:ext uri="{28A0092B-C50C-407E-A947-70E740481C1C}">
                <a14:useLocalDpi xmlns:a14="http://schemas.microsoft.com/office/drawing/2010/main" val="0"/>
              </a:ext>
            </a:extLst>
          </a:blip>
          <a:srcRect/>
          <a:stretch>
            <a:fillRect/>
          </a:stretch>
        </p:blipFill>
        <p:spPr bwMode="auto">
          <a:xfrm>
            <a:off x="849625" y="2419371"/>
            <a:ext cx="7395248" cy="3889949"/>
          </a:xfrm>
          <a:prstGeom prst="rect">
            <a:avLst/>
          </a:prstGeom>
          <a:noFill/>
          <a:ln>
            <a:solidFill>
              <a:schemeClr val="tx1"/>
            </a:solidFill>
          </a:ln>
        </p:spPr>
      </p:pic>
    </p:spTree>
    <p:extLst>
      <p:ext uri="{BB962C8B-B14F-4D97-AF65-F5344CB8AC3E}">
        <p14:creationId xmlns:p14="http://schemas.microsoft.com/office/powerpoint/2010/main" val="53020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smtClean="0"/>
              <a:t>DISEÑO DEL SISTEMA DE TRANSPORTE </a:t>
            </a:r>
            <a:endParaRPr lang="es-CO" b="1" dirty="0"/>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11" name="Rectangle 1"/>
          <p:cNvSpPr>
            <a:spLocks noChangeArrowheads="1"/>
          </p:cNvSpPr>
          <p:nvPr/>
        </p:nvSpPr>
        <p:spPr bwMode="auto">
          <a:xfrm>
            <a:off x="-612576" y="1687903"/>
            <a:ext cx="79208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3"/>
            <a:r>
              <a:rPr lang="es-EC" b="1" dirty="0"/>
              <a:t>Diseño de los rodillos </a:t>
            </a:r>
            <a:r>
              <a:rPr lang="es-EC" b="1" dirty="0" smtClean="0"/>
              <a:t>transportadores</a:t>
            </a:r>
            <a:endParaRPr lang="es-CO" b="1" dirty="0"/>
          </a:p>
        </p:txBody>
      </p:sp>
      <p:sp>
        <p:nvSpPr>
          <p:cNvPr id="10" name="2 Rectángulo"/>
          <p:cNvSpPr/>
          <p:nvPr/>
        </p:nvSpPr>
        <p:spPr>
          <a:xfrm>
            <a:off x="1093125" y="2384376"/>
            <a:ext cx="3748828" cy="369332"/>
          </a:xfrm>
          <a:prstGeom prst="rect">
            <a:avLst/>
          </a:prstGeom>
        </p:spPr>
        <p:txBody>
          <a:bodyPr wrap="square">
            <a:spAutoFit/>
          </a:bodyPr>
          <a:lstStyle/>
          <a:p>
            <a:pPr lvl="0"/>
            <a:r>
              <a:rPr lang="es-EC" b="1" i="1" dirty="0"/>
              <a:t>Análisis de carga</a:t>
            </a:r>
            <a:r>
              <a:rPr lang="es-EC" b="1" i="1" dirty="0" smtClean="0"/>
              <a:t>:</a:t>
            </a:r>
            <a:endParaRPr lang="es-CO" dirty="0"/>
          </a:p>
        </p:txBody>
      </p:sp>
      <p:pic>
        <p:nvPicPr>
          <p:cNvPr id="27" name="Imagen 26"/>
          <p:cNvPicPr>
            <a:picLocks noChangeAspect="1"/>
          </p:cNvPicPr>
          <p:nvPr/>
        </p:nvPicPr>
        <p:blipFill rotWithShape="1">
          <a:blip r:embed="rId5"/>
          <a:srcRect l="26418" t="37575" r="21775" b="32282"/>
          <a:stretch/>
        </p:blipFill>
        <p:spPr>
          <a:xfrm>
            <a:off x="1475655" y="3212976"/>
            <a:ext cx="6740617" cy="2205028"/>
          </a:xfrm>
          <a:prstGeom prst="rect">
            <a:avLst/>
          </a:prstGeom>
        </p:spPr>
      </p:pic>
    </p:spTree>
    <p:extLst>
      <p:ext uri="{BB962C8B-B14F-4D97-AF65-F5344CB8AC3E}">
        <p14:creationId xmlns:p14="http://schemas.microsoft.com/office/powerpoint/2010/main" val="85225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1033"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9" name="Rectangle 5"/>
          <p:cNvSpPr>
            <a:spLocks noChangeArrowheads="1"/>
          </p:cNvSpPr>
          <p:nvPr/>
        </p:nvSpPr>
        <p:spPr bwMode="auto">
          <a:xfrm>
            <a:off x="845564" y="1700808"/>
            <a:ext cx="7848872" cy="2944355"/>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C" b="1" dirty="0" smtClean="0" bmk="">
                <a:ea typeface="Times New Roman" pitchFamily="18" charset="0"/>
                <a:cs typeface="Times New Roman" pitchFamily="18" charset="0"/>
              </a:rPr>
              <a:t>DEFINICIÓN DEL PROBLEMA</a:t>
            </a: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endParaRPr lang="es-EC" b="1" dirty="0" smtClean="0" bmk="">
              <a:ea typeface="Times New Roman" pitchFamily="18" charset="0"/>
              <a:cs typeface="Times New Roman" pitchFamily="18" charset="0"/>
            </a:endParaRPr>
          </a:p>
          <a:p>
            <a:pPr algn="just"/>
            <a:r>
              <a:rPr lang="es-CO" dirty="0"/>
              <a:t>Actualmente el proceso de pintura en la empresa se realiza con pistolas manuales, por lo que el pintado no es uniforme, además la preparación de la pintura no es proporcional por lo cual existe desperdicio de material; el tiempo de pintado y secado son altos, ya que estos dependen de la temperatura ambiente llegando a tardar de 12 a 24 horas de secado entre las 3 capas de aplicación que son el </a:t>
            </a:r>
            <a:r>
              <a:rPr lang="es-CO" dirty="0" err="1"/>
              <a:t>wash</a:t>
            </a:r>
            <a:r>
              <a:rPr lang="es-CO" dirty="0"/>
              <a:t> primer, el fondo y la pintura de acabo; las capas tienen que tener un espesor recomendado mínimo y máximo para su correcta adherencia, en el presente al ser un proceso manual no se cumple con esto.</a:t>
            </a:r>
            <a:endParaRPr lang="es-EC" dirty="0" smtClean="0"/>
          </a:p>
        </p:txBody>
      </p:sp>
    </p:spTree>
    <p:extLst>
      <p:ext uri="{BB962C8B-B14F-4D97-AF65-F5344CB8AC3E}">
        <p14:creationId xmlns:p14="http://schemas.microsoft.com/office/powerpoint/2010/main" val="5927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smtClean="0"/>
              <a:t>DISEÑO DEL SISTEMA DE TRANSPORTE </a:t>
            </a:r>
            <a:endParaRPr lang="es-CO" b="1" dirty="0"/>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11" name="Rectangle 1"/>
          <p:cNvSpPr>
            <a:spLocks noChangeArrowheads="1"/>
          </p:cNvSpPr>
          <p:nvPr/>
        </p:nvSpPr>
        <p:spPr bwMode="auto">
          <a:xfrm>
            <a:off x="-612576" y="1687903"/>
            <a:ext cx="79208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3"/>
            <a:r>
              <a:rPr lang="es-EC" b="1" dirty="0"/>
              <a:t>Diseño de los rodillos </a:t>
            </a:r>
            <a:r>
              <a:rPr lang="es-EC" b="1" dirty="0" smtClean="0"/>
              <a:t>transportadores</a:t>
            </a:r>
            <a:endParaRPr lang="es-CO" b="1" dirty="0"/>
          </a:p>
        </p:txBody>
      </p:sp>
      <p:sp>
        <p:nvSpPr>
          <p:cNvPr id="10" name="2 Rectángulo"/>
          <p:cNvSpPr/>
          <p:nvPr/>
        </p:nvSpPr>
        <p:spPr>
          <a:xfrm>
            <a:off x="1093125" y="2384376"/>
            <a:ext cx="3748828" cy="369332"/>
          </a:xfrm>
          <a:prstGeom prst="rect">
            <a:avLst/>
          </a:prstGeom>
        </p:spPr>
        <p:txBody>
          <a:bodyPr wrap="square">
            <a:spAutoFit/>
          </a:bodyPr>
          <a:lstStyle/>
          <a:p>
            <a:pPr lvl="0"/>
            <a:r>
              <a:rPr lang="es-EC" b="1" i="1" dirty="0"/>
              <a:t>Análisis de carga</a:t>
            </a:r>
            <a:r>
              <a:rPr lang="es-EC" b="1" i="1" dirty="0" smtClean="0"/>
              <a:t>:</a:t>
            </a:r>
            <a:endParaRPr lang="es-CO" dirty="0"/>
          </a:p>
        </p:txBody>
      </p:sp>
      <p:pic>
        <p:nvPicPr>
          <p:cNvPr id="9" name="Imagen 8"/>
          <p:cNvPicPr/>
          <p:nvPr/>
        </p:nvPicPr>
        <p:blipFill>
          <a:blip r:embed="rId5"/>
          <a:stretch>
            <a:fillRect/>
          </a:stretch>
        </p:blipFill>
        <p:spPr>
          <a:xfrm>
            <a:off x="3903657" y="2088978"/>
            <a:ext cx="4133215" cy="4405630"/>
          </a:xfrm>
          <a:prstGeom prst="rect">
            <a:avLst/>
          </a:prstGeom>
        </p:spPr>
      </p:pic>
    </p:spTree>
    <p:extLst>
      <p:ext uri="{BB962C8B-B14F-4D97-AF65-F5344CB8AC3E}">
        <p14:creationId xmlns:p14="http://schemas.microsoft.com/office/powerpoint/2010/main" val="120702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smtClean="0"/>
              <a:t>DISEÑO DEL SISTEMA DE TRANSPORTE </a:t>
            </a:r>
            <a:endParaRPr lang="es-CO" b="1" dirty="0"/>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11" name="Rectangle 1"/>
          <p:cNvSpPr>
            <a:spLocks noChangeArrowheads="1"/>
          </p:cNvSpPr>
          <p:nvPr/>
        </p:nvSpPr>
        <p:spPr bwMode="auto">
          <a:xfrm>
            <a:off x="-612576" y="1687903"/>
            <a:ext cx="79208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3"/>
            <a:r>
              <a:rPr lang="es-EC" b="1" dirty="0"/>
              <a:t>Diseño de los rodillos </a:t>
            </a:r>
            <a:r>
              <a:rPr lang="es-EC" b="1" dirty="0" smtClean="0"/>
              <a:t>transportadores</a:t>
            </a:r>
            <a:endParaRPr lang="es-CO" b="1" dirty="0"/>
          </a:p>
        </p:txBody>
      </p:sp>
      <p:sp>
        <p:nvSpPr>
          <p:cNvPr id="10" name="2 Rectángulo"/>
          <p:cNvSpPr/>
          <p:nvPr/>
        </p:nvSpPr>
        <p:spPr>
          <a:xfrm>
            <a:off x="1093125" y="2384376"/>
            <a:ext cx="3748828" cy="369332"/>
          </a:xfrm>
          <a:prstGeom prst="rect">
            <a:avLst/>
          </a:prstGeom>
        </p:spPr>
        <p:txBody>
          <a:bodyPr wrap="square">
            <a:spAutoFit/>
          </a:bodyPr>
          <a:lstStyle/>
          <a:p>
            <a:pPr lvl="0"/>
            <a:r>
              <a:rPr lang="es-EC" b="1" i="1" dirty="0"/>
              <a:t>Simulación:</a:t>
            </a:r>
            <a:endParaRPr lang="es-CO" dirty="0"/>
          </a:p>
        </p:txBody>
      </p:sp>
      <p:pic>
        <p:nvPicPr>
          <p:cNvPr id="12" name="Imagen 11" descr="C:\Users\Usuario\Desktop\TESIS\rodpruSimuTensiones.JPG"/>
          <p:cNvPicPr/>
          <p:nvPr/>
        </p:nvPicPr>
        <p:blipFill rotWithShape="1">
          <a:blip r:embed="rId5">
            <a:extLst>
              <a:ext uri="{28A0092B-C50C-407E-A947-70E740481C1C}">
                <a14:useLocalDpi xmlns:a14="http://schemas.microsoft.com/office/drawing/2010/main" val="0"/>
              </a:ext>
            </a:extLst>
          </a:blip>
          <a:srcRect r="3826"/>
          <a:stretch/>
        </p:blipFill>
        <p:spPr bwMode="auto">
          <a:xfrm>
            <a:off x="2804671" y="2764644"/>
            <a:ext cx="5106035" cy="29210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053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smtClean="0"/>
              <a:t>DISEÑO DEL SISTEMA DE TRANSPORTE </a:t>
            </a:r>
            <a:endParaRPr lang="es-CO" b="1" dirty="0"/>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11" name="Rectangle 1"/>
          <p:cNvSpPr>
            <a:spLocks noChangeArrowheads="1"/>
          </p:cNvSpPr>
          <p:nvPr/>
        </p:nvSpPr>
        <p:spPr bwMode="auto">
          <a:xfrm>
            <a:off x="-612576" y="1687903"/>
            <a:ext cx="79208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3"/>
            <a:r>
              <a:rPr lang="es-EC" b="1" dirty="0"/>
              <a:t>Diseño de los rodillos </a:t>
            </a:r>
            <a:r>
              <a:rPr lang="es-EC" b="1" dirty="0" smtClean="0"/>
              <a:t>transportadores</a:t>
            </a:r>
            <a:endParaRPr lang="es-CO" b="1" dirty="0"/>
          </a:p>
        </p:txBody>
      </p:sp>
      <p:sp>
        <p:nvSpPr>
          <p:cNvPr id="10" name="2 Rectángulo"/>
          <p:cNvSpPr/>
          <p:nvPr/>
        </p:nvSpPr>
        <p:spPr>
          <a:xfrm>
            <a:off x="1093125" y="2384376"/>
            <a:ext cx="3748828" cy="369332"/>
          </a:xfrm>
          <a:prstGeom prst="rect">
            <a:avLst/>
          </a:prstGeom>
        </p:spPr>
        <p:txBody>
          <a:bodyPr wrap="square">
            <a:spAutoFit/>
          </a:bodyPr>
          <a:lstStyle/>
          <a:p>
            <a:pPr lvl="0"/>
            <a:r>
              <a:rPr lang="es-EC" b="1" i="1" dirty="0"/>
              <a:t>Simulación:</a:t>
            </a:r>
            <a:endParaRPr lang="es-CO" dirty="0"/>
          </a:p>
        </p:txBody>
      </p:sp>
      <p:pic>
        <p:nvPicPr>
          <p:cNvPr id="9" name="Imagen 8" descr="C:\Users\Usuario\Desktop\TESIS\rodpruSimuDesplazamiento.JPG"/>
          <p:cNvPicPr/>
          <p:nvPr/>
        </p:nvPicPr>
        <p:blipFill rotWithShape="1">
          <a:blip r:embed="rId5">
            <a:extLst>
              <a:ext uri="{28A0092B-C50C-407E-A947-70E740481C1C}">
                <a14:useLocalDpi xmlns:a14="http://schemas.microsoft.com/office/drawing/2010/main" val="0"/>
              </a:ext>
            </a:extLst>
          </a:blip>
          <a:srcRect r="1819"/>
          <a:stretch/>
        </p:blipFill>
        <p:spPr bwMode="auto">
          <a:xfrm>
            <a:off x="2795464" y="2863557"/>
            <a:ext cx="5124450" cy="287147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1897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smtClean="0"/>
              <a:t>DISEÑO DEL SISTEMA DE TRANSPORTE </a:t>
            </a:r>
            <a:endParaRPr lang="es-CO" b="1" dirty="0"/>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11" name="Rectangle 1"/>
          <p:cNvSpPr>
            <a:spLocks noChangeArrowheads="1"/>
          </p:cNvSpPr>
          <p:nvPr/>
        </p:nvSpPr>
        <p:spPr bwMode="auto">
          <a:xfrm>
            <a:off x="-612576" y="1687903"/>
            <a:ext cx="79208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3"/>
            <a:r>
              <a:rPr lang="es-EC" b="1" dirty="0"/>
              <a:t>Diseño de los rodillos </a:t>
            </a:r>
            <a:r>
              <a:rPr lang="es-EC" b="1" dirty="0" smtClean="0"/>
              <a:t>transportadores</a:t>
            </a:r>
            <a:endParaRPr lang="es-CO" b="1" dirty="0"/>
          </a:p>
        </p:txBody>
      </p:sp>
      <p:sp>
        <p:nvSpPr>
          <p:cNvPr id="10" name="2 Rectángulo"/>
          <p:cNvSpPr/>
          <p:nvPr/>
        </p:nvSpPr>
        <p:spPr>
          <a:xfrm>
            <a:off x="1093125" y="2384376"/>
            <a:ext cx="3748828" cy="369332"/>
          </a:xfrm>
          <a:prstGeom prst="rect">
            <a:avLst/>
          </a:prstGeom>
        </p:spPr>
        <p:txBody>
          <a:bodyPr wrap="square">
            <a:spAutoFit/>
          </a:bodyPr>
          <a:lstStyle/>
          <a:p>
            <a:pPr lvl="0"/>
            <a:r>
              <a:rPr lang="es-EC" b="1" i="1" dirty="0"/>
              <a:t>Simulación:</a:t>
            </a:r>
            <a:endParaRPr lang="es-CO" dirty="0"/>
          </a:p>
        </p:txBody>
      </p:sp>
      <p:pic>
        <p:nvPicPr>
          <p:cNvPr id="12" name="Imagen 11" descr="C:\Users\Usuario\Desktop\TESIS\rodpruSimuFS.JPG"/>
          <p:cNvPicPr/>
          <p:nvPr/>
        </p:nvPicPr>
        <p:blipFill>
          <a:blip r:embed="rId5">
            <a:extLst>
              <a:ext uri="{28A0092B-C50C-407E-A947-70E740481C1C}">
                <a14:useLocalDpi xmlns:a14="http://schemas.microsoft.com/office/drawing/2010/main" val="0"/>
              </a:ext>
            </a:extLst>
          </a:blip>
          <a:srcRect/>
          <a:stretch>
            <a:fillRect/>
          </a:stretch>
        </p:blipFill>
        <p:spPr bwMode="auto">
          <a:xfrm>
            <a:off x="2989311" y="2821057"/>
            <a:ext cx="5220335" cy="2871470"/>
          </a:xfrm>
          <a:prstGeom prst="rect">
            <a:avLst/>
          </a:prstGeom>
          <a:noFill/>
          <a:ln>
            <a:solidFill>
              <a:schemeClr val="tx1"/>
            </a:solidFill>
          </a:ln>
        </p:spPr>
      </p:pic>
      <p:sp>
        <p:nvSpPr>
          <p:cNvPr id="3" name="Rectángulo 2"/>
          <p:cNvSpPr/>
          <p:nvPr/>
        </p:nvSpPr>
        <p:spPr>
          <a:xfrm>
            <a:off x="698044" y="5955528"/>
            <a:ext cx="6322227" cy="369332"/>
          </a:xfrm>
          <a:prstGeom prst="rect">
            <a:avLst/>
          </a:prstGeom>
        </p:spPr>
        <p:txBody>
          <a:bodyPr wrap="square">
            <a:spAutoFit/>
          </a:bodyPr>
          <a:lstStyle/>
          <a:p>
            <a:r>
              <a:rPr lang="es-EC" dirty="0">
                <a:latin typeface="Calibri" panose="020F0502020204030204" pitchFamily="34" charset="0"/>
                <a:ea typeface="Times New Roman" panose="02020603050405020304" pitchFamily="18" charset="0"/>
                <a:cs typeface="Times New Roman" panose="02020603050405020304" pitchFamily="18" charset="0"/>
              </a:rPr>
              <a:t>E</a:t>
            </a:r>
            <a:r>
              <a:rPr lang="es-EC" dirty="0" smtClean="0">
                <a:latin typeface="Calibri" panose="020F0502020204030204" pitchFamily="34" charset="0"/>
                <a:ea typeface="Times New Roman" panose="02020603050405020304" pitchFamily="18" charset="0"/>
                <a:cs typeface="Times New Roman" panose="02020603050405020304" pitchFamily="18" charset="0"/>
              </a:rPr>
              <a:t>l </a:t>
            </a:r>
            <a:r>
              <a:rPr lang="es-EC" dirty="0">
                <a:latin typeface="Calibri" panose="020F0502020204030204" pitchFamily="34" charset="0"/>
                <a:ea typeface="Times New Roman" panose="02020603050405020304" pitchFamily="18" charset="0"/>
                <a:cs typeface="Times New Roman" panose="02020603050405020304" pitchFamily="18" charset="0"/>
              </a:rPr>
              <a:t>factor de seguridad más bajo encontrado en el diseño es 13</a:t>
            </a:r>
            <a:endParaRPr lang="es-CO" dirty="0"/>
          </a:p>
        </p:txBody>
      </p:sp>
    </p:spTree>
    <p:extLst>
      <p:ext uri="{BB962C8B-B14F-4D97-AF65-F5344CB8AC3E}">
        <p14:creationId xmlns:p14="http://schemas.microsoft.com/office/powerpoint/2010/main" val="221989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smtClean="0"/>
              <a:t>DISEÑO DEL SISTEMA DE TRANSPORTE </a:t>
            </a:r>
            <a:endParaRPr lang="es-CO" b="1" dirty="0"/>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10" name="2 Rectángulo"/>
          <p:cNvSpPr/>
          <p:nvPr/>
        </p:nvSpPr>
        <p:spPr>
          <a:xfrm>
            <a:off x="539552" y="1549405"/>
            <a:ext cx="5639115" cy="646331"/>
          </a:xfrm>
          <a:prstGeom prst="rect">
            <a:avLst/>
          </a:prstGeom>
        </p:spPr>
        <p:txBody>
          <a:bodyPr wrap="square">
            <a:spAutoFit/>
          </a:bodyPr>
          <a:lstStyle/>
          <a:p>
            <a:r>
              <a:rPr lang="es-EC" b="1" dirty="0">
                <a:effectLst>
                  <a:glow>
                    <a:srgbClr val="000000"/>
                  </a:glow>
                  <a:outerShdw sx="0" sy="0">
                    <a:srgbClr val="000000"/>
                  </a:outerShdw>
                  <a:reflection stA="0" endPos="0" fadeDir="0" sx="0" sy="0"/>
                </a:effectLst>
              </a:rPr>
              <a:t>Selección de las chumaceras de soporte para los rodillos</a:t>
            </a:r>
            <a:endParaRPr lang="es-CO" b="1" dirty="0">
              <a:effectLst>
                <a:glow>
                  <a:srgbClr val="000000"/>
                </a:glow>
                <a:outerShdw sx="0" sy="0">
                  <a:srgbClr val="000000"/>
                </a:outerShdw>
                <a:reflection stA="0" endPos="0" fadeDir="0" sx="0" sy="0"/>
              </a:effectLst>
            </a:endParaRPr>
          </a:p>
          <a:p>
            <a:pPr lvl="0"/>
            <a:endParaRPr lang="es-CO" dirty="0"/>
          </a:p>
        </p:txBody>
      </p:sp>
      <p:pic>
        <p:nvPicPr>
          <p:cNvPr id="13" name="Imagen 12" descr="C:\Users\Usuario\Desktop\TESIS\SeleccionChumacera.jpg"/>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3284" b="17527"/>
          <a:stretch/>
        </p:blipFill>
        <p:spPr bwMode="auto">
          <a:xfrm>
            <a:off x="864341" y="2195736"/>
            <a:ext cx="7729855" cy="443611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051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smtClean="0"/>
              <a:t>DISEÑO DEL SISTEMA DE TRANSPORTE </a:t>
            </a:r>
            <a:endParaRPr lang="es-CO" b="1" dirty="0"/>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10" name="2 Rectángulo"/>
          <p:cNvSpPr/>
          <p:nvPr/>
        </p:nvSpPr>
        <p:spPr>
          <a:xfrm>
            <a:off x="539552" y="1549405"/>
            <a:ext cx="5639115" cy="369332"/>
          </a:xfrm>
          <a:prstGeom prst="rect">
            <a:avLst/>
          </a:prstGeom>
        </p:spPr>
        <p:txBody>
          <a:bodyPr wrap="square">
            <a:spAutoFit/>
          </a:bodyPr>
          <a:lstStyle/>
          <a:p>
            <a:pPr lvl="3"/>
            <a:r>
              <a:rPr lang="es-EC" b="1" dirty="0"/>
              <a:t>Diseño de la transmisión por </a:t>
            </a:r>
            <a:r>
              <a:rPr lang="es-EC" b="1" dirty="0" smtClean="0"/>
              <a:t>cadena</a:t>
            </a:r>
            <a:endParaRPr lang="es-CO" b="1" dirty="0"/>
          </a:p>
        </p:txBody>
      </p:sp>
      <p:pic>
        <p:nvPicPr>
          <p:cNvPr id="8" name="Imagen 7"/>
          <p:cNvPicPr/>
          <p:nvPr/>
        </p:nvPicPr>
        <p:blipFill>
          <a:blip r:embed="rId5"/>
          <a:stretch>
            <a:fillRect/>
          </a:stretch>
        </p:blipFill>
        <p:spPr>
          <a:xfrm>
            <a:off x="2015208" y="2078337"/>
            <a:ext cx="6117225" cy="4309964"/>
          </a:xfrm>
          <a:prstGeom prst="rect">
            <a:avLst/>
          </a:prstGeom>
        </p:spPr>
      </p:pic>
    </p:spTree>
    <p:extLst>
      <p:ext uri="{BB962C8B-B14F-4D97-AF65-F5344CB8AC3E}">
        <p14:creationId xmlns:p14="http://schemas.microsoft.com/office/powerpoint/2010/main" val="85929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smtClean="0"/>
              <a:t>DISEÑO DEL SISTEMA DE TRANSPORTE </a:t>
            </a:r>
            <a:endParaRPr lang="es-CO" b="1" dirty="0"/>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10" name="2 Rectángulo"/>
          <p:cNvSpPr/>
          <p:nvPr/>
        </p:nvSpPr>
        <p:spPr>
          <a:xfrm>
            <a:off x="539552" y="1549405"/>
            <a:ext cx="5639115" cy="369332"/>
          </a:xfrm>
          <a:prstGeom prst="rect">
            <a:avLst/>
          </a:prstGeom>
        </p:spPr>
        <p:txBody>
          <a:bodyPr wrap="square">
            <a:spAutoFit/>
          </a:bodyPr>
          <a:lstStyle/>
          <a:p>
            <a:pPr lvl="3"/>
            <a:r>
              <a:rPr lang="es-EC" b="1" dirty="0"/>
              <a:t>Diseño de la transmisión por </a:t>
            </a:r>
            <a:r>
              <a:rPr lang="es-EC" b="1" dirty="0" smtClean="0"/>
              <a:t>cadena</a:t>
            </a:r>
            <a:endParaRPr lang="es-CO" b="1" dirty="0"/>
          </a:p>
        </p:txBody>
      </p:sp>
      <p:pic>
        <p:nvPicPr>
          <p:cNvPr id="9" name="Imagen 8"/>
          <p:cNvPicPr/>
          <p:nvPr/>
        </p:nvPicPr>
        <p:blipFill>
          <a:blip r:embed="rId5"/>
          <a:stretch>
            <a:fillRect/>
          </a:stretch>
        </p:blipFill>
        <p:spPr>
          <a:xfrm>
            <a:off x="2015208" y="2172768"/>
            <a:ext cx="6157192" cy="4280567"/>
          </a:xfrm>
          <a:prstGeom prst="rect">
            <a:avLst/>
          </a:prstGeom>
        </p:spPr>
      </p:pic>
      <p:sp>
        <p:nvSpPr>
          <p:cNvPr id="11" name="54 Flecha derecha"/>
          <p:cNvSpPr/>
          <p:nvPr/>
        </p:nvSpPr>
        <p:spPr>
          <a:xfrm>
            <a:off x="4816034" y="5517232"/>
            <a:ext cx="541655" cy="19431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a:p>
        </p:txBody>
      </p:sp>
    </p:spTree>
    <p:extLst>
      <p:ext uri="{BB962C8B-B14F-4D97-AF65-F5344CB8AC3E}">
        <p14:creationId xmlns:p14="http://schemas.microsoft.com/office/powerpoint/2010/main" val="218144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smtClean="0"/>
              <a:t>DISEÑO DEL SISTEMA DE TRANSPORTE </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0" name="2 Rectángulo"/>
          <p:cNvSpPr/>
          <p:nvPr/>
        </p:nvSpPr>
        <p:spPr>
          <a:xfrm>
            <a:off x="539552" y="1549405"/>
            <a:ext cx="5639115" cy="369332"/>
          </a:xfrm>
          <a:prstGeom prst="rect">
            <a:avLst/>
          </a:prstGeom>
        </p:spPr>
        <p:txBody>
          <a:bodyPr wrap="square">
            <a:spAutoFit/>
          </a:bodyPr>
          <a:lstStyle/>
          <a:p>
            <a:pPr lvl="4" fontAlgn="base"/>
            <a:r>
              <a:rPr lang="es-EC" b="1" dirty="0">
                <a:effectLst>
                  <a:glow>
                    <a:srgbClr val="000000"/>
                  </a:glow>
                  <a:outerShdw sx="0" sy="0">
                    <a:srgbClr val="000000"/>
                  </a:outerShdw>
                  <a:reflection stA="0" endPos="0" fadeDir="0" sx="0" sy="0"/>
                </a:effectLst>
              </a:rPr>
              <a:t>Selección de la cadena</a:t>
            </a:r>
            <a:endParaRPr lang="es-CO" b="1" dirty="0">
              <a:effectLst>
                <a:glow>
                  <a:srgbClr val="000000"/>
                </a:glow>
                <a:outerShdw sx="0" sy="0">
                  <a:srgbClr val="000000"/>
                </a:outerShdw>
                <a:reflection stA="0" endPos="0" fadeDir="0" sx="0" sy="0"/>
              </a:effectLst>
            </a:endParaRPr>
          </a:p>
        </p:txBody>
      </p:sp>
      <p:sp>
        <p:nvSpPr>
          <p:cNvPr id="11" name="Rectángulo 10"/>
          <p:cNvSpPr/>
          <p:nvPr/>
        </p:nvSpPr>
        <p:spPr>
          <a:xfrm>
            <a:off x="570673" y="1989096"/>
            <a:ext cx="2730235" cy="507831"/>
          </a:xfrm>
          <a:prstGeom prst="rect">
            <a:avLst/>
          </a:prstGeom>
        </p:spPr>
        <p:txBody>
          <a:bodyPr wrap="none">
            <a:spAutoFit/>
          </a:bodyPr>
          <a:lstStyle/>
          <a:p>
            <a:pPr marL="342900" lvl="0" indent="-342900" algn="just">
              <a:lnSpc>
                <a:spcPct val="150000"/>
              </a:lnSpc>
              <a:spcAft>
                <a:spcPts val="0"/>
              </a:spcAft>
              <a:buFont typeface="Symbol" panose="05050102010706020507" pitchFamily="18" charset="2"/>
              <a:buChar char=""/>
            </a:pPr>
            <a:r>
              <a:rPr lang="es-EC" b="1" i="1" dirty="0">
                <a:solidFill>
                  <a:srgbClr val="000000"/>
                </a:solidFill>
                <a:latin typeface="Times New Roman" panose="02020603050405020304" pitchFamily="18" charset="0"/>
                <a:ea typeface="Times New Roman" panose="02020603050405020304" pitchFamily="18" charset="0"/>
              </a:rPr>
              <a:t>Longitud de la cadena:</a:t>
            </a:r>
            <a:endParaRPr lang="es-CO" dirty="0">
              <a:solidFill>
                <a:srgbClr val="000000"/>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ángulo 2"/>
              <p:cNvSpPr/>
              <p:nvPr/>
            </p:nvSpPr>
            <p:spPr>
              <a:xfrm>
                <a:off x="582271" y="2647172"/>
                <a:ext cx="1488741" cy="6179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CO" i="1">
                              <a:latin typeface="Cambria Math" panose="02040503050406030204" pitchFamily="18" charset="0"/>
                            </a:rPr>
                          </m:ctrlPr>
                        </m:sSubPr>
                        <m:e>
                          <m:r>
                            <a:rPr lang="es-CO" i="1">
                              <a:latin typeface="Cambria Math" panose="02040503050406030204" pitchFamily="18" charset="0"/>
                            </a:rPr>
                            <m:t>𝐿</m:t>
                          </m:r>
                        </m:e>
                        <m:sub>
                          <m:r>
                            <a:rPr lang="es-CO" i="1">
                              <a:latin typeface="Cambria Math" panose="02040503050406030204" pitchFamily="18" charset="0"/>
                            </a:rPr>
                            <m:t>𝑚</m:t>
                          </m:r>
                        </m:sub>
                      </m:sSub>
                      <m:r>
                        <a:rPr lang="es-CO" i="0">
                          <a:latin typeface="Cambria Math" panose="02040503050406030204" pitchFamily="18" charset="0"/>
                        </a:rPr>
                        <m:t>=</m:t>
                      </m:r>
                      <m:f>
                        <m:fPr>
                          <m:ctrlPr>
                            <a:rPr lang="es-CO" i="1">
                              <a:latin typeface="Cambria Math" panose="02040503050406030204" pitchFamily="18" charset="0"/>
                            </a:rPr>
                          </m:ctrlPr>
                        </m:fPr>
                        <m:num>
                          <m:sSub>
                            <m:sSubPr>
                              <m:ctrlPr>
                                <a:rPr lang="es-CO" i="1">
                                  <a:latin typeface="Cambria Math" panose="02040503050406030204" pitchFamily="18" charset="0"/>
                                </a:rPr>
                              </m:ctrlPr>
                            </m:sSubPr>
                            <m:e>
                              <m:r>
                                <a:rPr lang="es-CO" i="1">
                                  <a:latin typeface="Cambria Math" panose="02040503050406030204" pitchFamily="18" charset="0"/>
                                </a:rPr>
                                <m:t>𝐿</m:t>
                              </m:r>
                            </m:e>
                            <m:sub>
                              <m:r>
                                <a:rPr lang="es-CO" i="1">
                                  <a:latin typeface="Cambria Math" panose="02040503050406030204" pitchFamily="18" charset="0"/>
                                </a:rPr>
                                <m:t>𝑝</m:t>
                              </m:r>
                            </m:sub>
                          </m:sSub>
                          <m:r>
                            <a:rPr lang="es-CO" i="0">
                              <a:latin typeface="Cambria Math" panose="02040503050406030204" pitchFamily="18" charset="0"/>
                            </a:rPr>
                            <m:t>×</m:t>
                          </m:r>
                          <m:r>
                            <a:rPr lang="es-CO" i="1">
                              <a:latin typeface="Cambria Math" panose="02040503050406030204" pitchFamily="18" charset="0"/>
                            </a:rPr>
                            <m:t>𝑃</m:t>
                          </m:r>
                        </m:num>
                        <m:den>
                          <m:r>
                            <a:rPr lang="es-CO" i="0">
                              <a:latin typeface="Cambria Math" panose="02040503050406030204" pitchFamily="18" charset="0"/>
                            </a:rPr>
                            <m:t>1000</m:t>
                          </m:r>
                        </m:den>
                      </m:f>
                    </m:oMath>
                  </m:oMathPara>
                </a14:m>
                <a:endParaRPr lang="es-CO" dirty="0"/>
              </a:p>
            </p:txBody>
          </p:sp>
        </mc:Choice>
        <mc:Fallback xmlns="">
          <p:sp>
            <p:nvSpPr>
              <p:cNvPr id="3" name="Rectángulo 2"/>
              <p:cNvSpPr>
                <a:spLocks noRot="1" noChangeAspect="1" noMove="1" noResize="1" noEditPoints="1" noAdjustHandles="1" noChangeArrowheads="1" noChangeShapeType="1" noTextEdit="1"/>
              </p:cNvSpPr>
              <p:nvPr/>
            </p:nvSpPr>
            <p:spPr>
              <a:xfrm>
                <a:off x="582271" y="2647172"/>
                <a:ext cx="1488741" cy="617926"/>
              </a:xfrm>
              <a:prstGeom prst="rect">
                <a:avLst/>
              </a:prstGeom>
              <a:blipFill rotWithShape="0">
                <a:blip r:embed="rId6"/>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1698122" y="2621777"/>
                <a:ext cx="6996686" cy="3739422"/>
              </a:xfrm>
              <a:prstGeom prst="rect">
                <a:avLst/>
              </a:prstGeom>
            </p:spPr>
            <p:txBody>
              <a:bodyPr wrap="square">
                <a:spAutoFit/>
              </a:bodyPr>
              <a:lstStyle/>
              <a:p>
                <a:pPr indent="252095" algn="just">
                  <a:lnSpc>
                    <a:spcPct val="150000"/>
                  </a:lnSpc>
                  <a:spcAft>
                    <a:spcPts val="0"/>
                  </a:spcAft>
                </a:pPr>
                <a:r>
                  <a:rPr lang="es-EC" dirty="0">
                    <a:solidFill>
                      <a:srgbClr val="000000"/>
                    </a:solidFill>
                    <a:latin typeface="Times New Roman" panose="02020603050405020304" pitchFamily="18" charset="0"/>
                    <a:ea typeface="Times New Roman" panose="02020603050405020304" pitchFamily="18" charset="0"/>
                  </a:rPr>
                  <a:t> </a:t>
                </a:r>
                <a:endParaRPr lang="es-CO" dirty="0">
                  <a:solidFill>
                    <a:srgbClr val="000000"/>
                  </a:solidFill>
                  <a:effectLst/>
                  <a:latin typeface="Times New Roman" panose="02020603050405020304" pitchFamily="18" charset="0"/>
                  <a:ea typeface="Times New Roman" panose="02020603050405020304" pitchFamily="18" charset="0"/>
                </a:endParaRPr>
              </a:p>
              <a:p>
                <a:pPr indent="252095"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CO" i="1">
                              <a:solidFill>
                                <a:srgbClr val="000000"/>
                              </a:solidFill>
                              <a:effectLst/>
                              <a:latin typeface="Cambria Math" panose="02040503050406030204" pitchFamily="18" charset="0"/>
                              <a:ea typeface="Times New Roman" panose="02020603050405020304" pitchFamily="18" charset="0"/>
                            </a:rPr>
                          </m:ctrlPr>
                        </m:sSubPr>
                        <m:e>
                          <m:r>
                            <a:rPr lang="es-EC" i="1">
                              <a:solidFill>
                                <a:srgbClr val="000000"/>
                              </a:solidFill>
                              <a:effectLst/>
                              <a:latin typeface="Cambria Math" panose="02040503050406030204" pitchFamily="18" charset="0"/>
                              <a:ea typeface="Times New Roman" panose="02020603050405020304" pitchFamily="18" charset="0"/>
                            </a:rPr>
                            <m:t>𝐿</m:t>
                          </m:r>
                        </m:e>
                        <m:sub>
                          <m:r>
                            <a:rPr lang="es-EC" i="1">
                              <a:solidFill>
                                <a:srgbClr val="000000"/>
                              </a:solidFill>
                              <a:effectLst/>
                              <a:latin typeface="Cambria Math" panose="02040503050406030204" pitchFamily="18" charset="0"/>
                              <a:ea typeface="Times New Roman" panose="02020603050405020304" pitchFamily="18" charset="0"/>
                            </a:rPr>
                            <m:t>𝑚</m:t>
                          </m:r>
                        </m:sub>
                      </m:sSub>
                      <m:r>
                        <a:rPr lang="es-EC">
                          <a:solidFill>
                            <a:srgbClr val="000000"/>
                          </a:solidFill>
                          <a:effectLst/>
                          <a:latin typeface="Cambria Math" panose="02040503050406030204" pitchFamily="18" charset="0"/>
                          <a:ea typeface="Times New Roman" panose="02020603050405020304" pitchFamily="18" charset="0"/>
                        </a:rPr>
                        <m:t>=</m:t>
                      </m:r>
                      <m:f>
                        <m:fPr>
                          <m:ctrlPr>
                            <a:rPr lang="es-CO" i="1">
                              <a:solidFill>
                                <a:srgbClr val="000000"/>
                              </a:solidFill>
                              <a:effectLst/>
                              <a:latin typeface="Cambria Math" panose="02040503050406030204" pitchFamily="18" charset="0"/>
                              <a:ea typeface="Times New Roman" panose="02020603050405020304" pitchFamily="18" charset="0"/>
                            </a:rPr>
                          </m:ctrlPr>
                        </m:fPr>
                        <m:num>
                          <m:r>
                            <a:rPr lang="es-EC">
                              <a:solidFill>
                                <a:srgbClr val="000000"/>
                              </a:solidFill>
                              <a:effectLst/>
                              <a:latin typeface="Cambria Math" panose="02040503050406030204" pitchFamily="18" charset="0"/>
                              <a:ea typeface="Times New Roman" panose="02020603050405020304" pitchFamily="18" charset="0"/>
                            </a:rPr>
                            <m:t>106×</m:t>
                          </m:r>
                          <m:r>
                            <a:rPr lang="en-US">
                              <a:solidFill>
                                <a:srgbClr val="000000"/>
                              </a:solidFill>
                              <a:effectLst/>
                              <a:latin typeface="Cambria Math" panose="02040503050406030204" pitchFamily="18" charset="0"/>
                              <a:ea typeface="Times New Roman" panose="02020603050405020304" pitchFamily="18" charset="0"/>
                            </a:rPr>
                            <m:t>15,875 </m:t>
                          </m:r>
                          <m:r>
                            <a:rPr lang="en-US" i="1">
                              <a:solidFill>
                                <a:srgbClr val="000000"/>
                              </a:solidFill>
                              <a:effectLst/>
                              <a:latin typeface="Cambria Math" panose="02040503050406030204" pitchFamily="18" charset="0"/>
                              <a:ea typeface="Times New Roman" panose="02020603050405020304" pitchFamily="18" charset="0"/>
                            </a:rPr>
                            <m:t>𝑚𝑚</m:t>
                          </m:r>
                        </m:num>
                        <m:den>
                          <m:r>
                            <a:rPr lang="es-EC">
                              <a:solidFill>
                                <a:srgbClr val="000000"/>
                              </a:solidFill>
                              <a:effectLst/>
                              <a:latin typeface="Cambria Math" panose="02040503050406030204" pitchFamily="18" charset="0"/>
                              <a:ea typeface="Times New Roman" panose="02020603050405020304" pitchFamily="18" charset="0"/>
                            </a:rPr>
                            <m:t>1000</m:t>
                          </m:r>
                        </m:den>
                      </m:f>
                      <m:r>
                        <a:rPr lang="es-EC">
                          <a:solidFill>
                            <a:srgbClr val="000000"/>
                          </a:solidFill>
                          <a:effectLst/>
                          <a:latin typeface="Cambria Math" panose="02040503050406030204" pitchFamily="18" charset="0"/>
                          <a:ea typeface="Times New Roman" panose="02020603050405020304" pitchFamily="18" charset="0"/>
                        </a:rPr>
                        <m:t>=</m:t>
                      </m:r>
                      <m:r>
                        <a:rPr lang="en-US">
                          <a:solidFill>
                            <a:srgbClr val="000000"/>
                          </a:solidFill>
                          <a:effectLst/>
                          <a:latin typeface="Cambria Math" panose="02040503050406030204" pitchFamily="18" charset="0"/>
                          <a:ea typeface="Times New Roman" panose="02020603050405020304" pitchFamily="18" charset="0"/>
                        </a:rPr>
                        <m:t>1,68275 </m:t>
                      </m:r>
                      <m:r>
                        <a:rPr lang="en-US" i="1">
                          <a:solidFill>
                            <a:srgbClr val="000000"/>
                          </a:solidFill>
                          <a:effectLst/>
                          <a:latin typeface="Cambria Math" panose="02040503050406030204" pitchFamily="18" charset="0"/>
                          <a:ea typeface="Times New Roman" panose="02020603050405020304" pitchFamily="18" charset="0"/>
                        </a:rPr>
                        <m:t>𝑚</m:t>
                      </m:r>
                      <m:r>
                        <a:rPr lang="en-US">
                          <a:solidFill>
                            <a:srgbClr val="000000"/>
                          </a:solidFill>
                          <a:effectLst/>
                          <a:latin typeface="Cambria Math" panose="02040503050406030204" pitchFamily="18" charset="0"/>
                          <a:ea typeface="Times New Roman" panose="02020603050405020304" pitchFamily="18" charset="0"/>
                        </a:rPr>
                        <m:t>=1682,75 </m:t>
                      </m:r>
                      <m:r>
                        <a:rPr lang="en-US" i="1">
                          <a:solidFill>
                            <a:srgbClr val="000000"/>
                          </a:solidFill>
                          <a:effectLst/>
                          <a:latin typeface="Cambria Math" panose="02040503050406030204" pitchFamily="18" charset="0"/>
                          <a:ea typeface="Times New Roman" panose="02020603050405020304" pitchFamily="18" charset="0"/>
                        </a:rPr>
                        <m:t>𝑚𝑚</m:t>
                      </m:r>
                    </m:oMath>
                  </m:oMathPara>
                </a14:m>
                <a:endParaRPr lang="es-CO" dirty="0">
                  <a:solidFill>
                    <a:srgbClr val="000000"/>
                  </a:solidFill>
                  <a:effectLst/>
                  <a:latin typeface="Times New Roman" panose="02020603050405020304" pitchFamily="18" charset="0"/>
                  <a:ea typeface="Times New Roman" panose="02020603050405020304" pitchFamily="18" charset="0"/>
                </a:endParaRPr>
              </a:p>
              <a:p>
                <a:pPr indent="252095" algn="just">
                  <a:lnSpc>
                    <a:spcPct val="150000"/>
                  </a:lnSpc>
                  <a:spcAft>
                    <a:spcPts val="0"/>
                  </a:spcAft>
                </a:pPr>
                <a:r>
                  <a:rPr lang="es-EC" dirty="0">
                    <a:solidFill>
                      <a:srgbClr val="000000"/>
                    </a:solidFill>
                    <a:effectLst/>
                    <a:latin typeface="Times New Roman" panose="02020603050405020304" pitchFamily="18" charset="0"/>
                    <a:ea typeface="Times New Roman" panose="02020603050405020304" pitchFamily="18" charset="0"/>
                  </a:rPr>
                  <a:t>Son 16 tramos de transmisión por lo que se necesita una distancia total de cadena igual a</a:t>
                </a:r>
                <a:r>
                  <a:rPr lang="es-EC" dirty="0" smtClean="0">
                    <a:solidFill>
                      <a:srgbClr val="000000"/>
                    </a:solidFill>
                    <a:effectLst/>
                    <a:latin typeface="Times New Roman" panose="02020603050405020304" pitchFamily="18" charset="0"/>
                    <a:ea typeface="Times New Roman" panose="02020603050405020304" pitchFamily="18" charset="0"/>
                  </a:rPr>
                  <a:t>:</a:t>
                </a:r>
                <a:endParaRPr lang="es-CO" dirty="0">
                  <a:solidFill>
                    <a:srgbClr val="000000"/>
                  </a:solidFill>
                  <a:effectLst/>
                  <a:latin typeface="Times New Roman" panose="02020603050405020304" pitchFamily="18" charset="0"/>
                  <a:ea typeface="Times New Roman" panose="02020603050405020304" pitchFamily="18" charset="0"/>
                </a:endParaRPr>
              </a:p>
              <a:p>
                <a:pPr indent="252095"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CO" i="1">
                              <a:solidFill>
                                <a:srgbClr val="000000"/>
                              </a:solidFill>
                              <a:effectLst/>
                              <a:latin typeface="Cambria Math" panose="02040503050406030204" pitchFamily="18" charset="0"/>
                              <a:ea typeface="Times New Roman" panose="02020603050405020304" pitchFamily="18" charset="0"/>
                            </a:rPr>
                          </m:ctrlPr>
                        </m:sSubPr>
                        <m:e>
                          <m:r>
                            <a:rPr lang="es-EC" i="1">
                              <a:solidFill>
                                <a:srgbClr val="000000"/>
                              </a:solidFill>
                              <a:effectLst/>
                              <a:latin typeface="Cambria Math" panose="02040503050406030204" pitchFamily="18" charset="0"/>
                              <a:ea typeface="Times New Roman" panose="02020603050405020304" pitchFamily="18" charset="0"/>
                            </a:rPr>
                            <m:t>𝐿</m:t>
                          </m:r>
                        </m:e>
                        <m:sub>
                          <m:r>
                            <a:rPr lang="es-EC" i="1">
                              <a:solidFill>
                                <a:srgbClr val="000000"/>
                              </a:solidFill>
                              <a:effectLst/>
                              <a:latin typeface="Cambria Math" panose="02040503050406030204" pitchFamily="18" charset="0"/>
                              <a:ea typeface="Times New Roman" panose="02020603050405020304" pitchFamily="18" charset="0"/>
                            </a:rPr>
                            <m:t>𝑇</m:t>
                          </m:r>
                        </m:sub>
                      </m:sSub>
                      <m:r>
                        <a:rPr lang="es-EC">
                          <a:solidFill>
                            <a:srgbClr val="000000"/>
                          </a:solidFill>
                          <a:effectLst/>
                          <a:latin typeface="Cambria Math" panose="02040503050406030204" pitchFamily="18" charset="0"/>
                          <a:ea typeface="Times New Roman" panose="02020603050405020304" pitchFamily="18" charset="0"/>
                        </a:rPr>
                        <m:t>=16×</m:t>
                      </m:r>
                      <m:r>
                        <a:rPr lang="en-US">
                          <a:solidFill>
                            <a:srgbClr val="000000"/>
                          </a:solidFill>
                          <a:effectLst/>
                          <a:latin typeface="Cambria Math" panose="02040503050406030204" pitchFamily="18" charset="0"/>
                          <a:ea typeface="Times New Roman" panose="02020603050405020304" pitchFamily="18" charset="0"/>
                        </a:rPr>
                        <m:t>1,68275 </m:t>
                      </m:r>
                      <m:r>
                        <a:rPr lang="en-US" i="1">
                          <a:solidFill>
                            <a:srgbClr val="000000"/>
                          </a:solidFill>
                          <a:effectLst/>
                          <a:latin typeface="Cambria Math" panose="02040503050406030204" pitchFamily="18" charset="0"/>
                          <a:ea typeface="Times New Roman" panose="02020603050405020304" pitchFamily="18" charset="0"/>
                        </a:rPr>
                        <m:t>𝑚</m:t>
                      </m:r>
                      <m:r>
                        <a:rPr lang="en-US">
                          <a:solidFill>
                            <a:srgbClr val="000000"/>
                          </a:solidFill>
                          <a:effectLst/>
                          <a:latin typeface="Cambria Math" panose="02040503050406030204" pitchFamily="18" charset="0"/>
                          <a:ea typeface="Times New Roman" panose="02020603050405020304" pitchFamily="18" charset="0"/>
                        </a:rPr>
                        <m:t>=26,924 </m:t>
                      </m:r>
                      <m:r>
                        <a:rPr lang="en-US" i="1">
                          <a:solidFill>
                            <a:srgbClr val="000000"/>
                          </a:solidFill>
                          <a:effectLst/>
                          <a:latin typeface="Cambria Math" panose="02040503050406030204" pitchFamily="18" charset="0"/>
                          <a:ea typeface="Times New Roman" panose="02020603050405020304" pitchFamily="18" charset="0"/>
                        </a:rPr>
                        <m:t>𝑚</m:t>
                      </m:r>
                      <m:r>
                        <a:rPr lang="en-US">
                          <a:solidFill>
                            <a:srgbClr val="000000"/>
                          </a:solidFill>
                          <a:effectLst/>
                          <a:latin typeface="Cambria Math" panose="02040503050406030204" pitchFamily="18" charset="0"/>
                          <a:ea typeface="Times New Roman" panose="02020603050405020304" pitchFamily="18" charset="0"/>
                        </a:rPr>
                        <m:t>=26924 </m:t>
                      </m:r>
                      <m:r>
                        <a:rPr lang="en-US" i="1">
                          <a:solidFill>
                            <a:srgbClr val="000000"/>
                          </a:solidFill>
                          <a:effectLst/>
                          <a:latin typeface="Cambria Math" panose="02040503050406030204" pitchFamily="18" charset="0"/>
                          <a:ea typeface="Times New Roman" panose="02020603050405020304" pitchFamily="18" charset="0"/>
                        </a:rPr>
                        <m:t>𝑚𝑚</m:t>
                      </m:r>
                    </m:oMath>
                  </m:oMathPara>
                </a14:m>
                <a:endParaRPr lang="es-CO" dirty="0">
                  <a:solidFill>
                    <a:srgbClr val="000000"/>
                  </a:solidFill>
                  <a:effectLst/>
                  <a:latin typeface="Times New Roman" panose="02020603050405020304" pitchFamily="18" charset="0"/>
                  <a:ea typeface="Times New Roman" panose="02020603050405020304" pitchFamily="18" charset="0"/>
                </a:endParaRPr>
              </a:p>
              <a:p>
                <a:pPr indent="252095" algn="just">
                  <a:lnSpc>
                    <a:spcPct val="150000"/>
                  </a:lnSpc>
                  <a:spcAft>
                    <a:spcPts val="0"/>
                  </a:spcAft>
                </a:pPr>
                <a:r>
                  <a:rPr lang="es-EC" dirty="0">
                    <a:solidFill>
                      <a:srgbClr val="000000"/>
                    </a:solidFill>
                    <a:effectLst/>
                    <a:latin typeface="Times New Roman" panose="02020603050405020304" pitchFamily="18" charset="0"/>
                    <a:ea typeface="Times New Roman" panose="02020603050405020304" pitchFamily="18" charset="0"/>
                  </a:rPr>
                  <a:t>Una caja de cadena contiene 3 m, en total se necesitan</a:t>
                </a:r>
                <a:r>
                  <a:rPr lang="es-EC" dirty="0" smtClean="0">
                    <a:solidFill>
                      <a:srgbClr val="000000"/>
                    </a:solidFill>
                    <a:effectLst/>
                    <a:latin typeface="Times New Roman" panose="02020603050405020304" pitchFamily="18" charset="0"/>
                    <a:ea typeface="Times New Roman" panose="02020603050405020304" pitchFamily="18" charset="0"/>
                  </a:rPr>
                  <a:t>:</a:t>
                </a:r>
                <a:endParaRPr lang="es-CO" dirty="0">
                  <a:solidFill>
                    <a:srgbClr val="000000"/>
                  </a:solidFill>
                  <a:effectLst/>
                  <a:latin typeface="Times New Roman" panose="02020603050405020304" pitchFamily="18" charset="0"/>
                  <a:ea typeface="Times New Roman" panose="02020603050405020304" pitchFamily="18" charset="0"/>
                </a:endParaRPr>
              </a:p>
              <a:p>
                <a:pPr indent="252095" algn="just">
                  <a:lnSpc>
                    <a:spcPct val="150000"/>
                  </a:lnSpc>
                  <a:spcAft>
                    <a:spcPts val="0"/>
                  </a:spcAft>
                </a:pPr>
                <a14:m>
                  <m:oMathPara xmlns:m="http://schemas.openxmlformats.org/officeDocument/2006/math">
                    <m:oMathParaPr>
                      <m:jc m:val="centerGroup"/>
                    </m:oMathParaPr>
                    <m:oMath xmlns:m="http://schemas.openxmlformats.org/officeDocument/2006/math">
                      <m:r>
                        <a:rPr lang="es-EC" i="1">
                          <a:solidFill>
                            <a:srgbClr val="000000"/>
                          </a:solidFill>
                          <a:effectLst/>
                          <a:latin typeface="Cambria Math" panose="02040503050406030204" pitchFamily="18" charset="0"/>
                          <a:ea typeface="Times New Roman" panose="02020603050405020304" pitchFamily="18" charset="0"/>
                        </a:rPr>
                        <m:t>𝑁𝑜</m:t>
                      </m:r>
                      <m:r>
                        <a:rPr lang="es-EC">
                          <a:solidFill>
                            <a:srgbClr val="000000"/>
                          </a:solidFill>
                          <a:effectLst/>
                          <a:latin typeface="Cambria Math" panose="02040503050406030204" pitchFamily="18" charset="0"/>
                          <a:ea typeface="Times New Roman" panose="02020603050405020304" pitchFamily="18" charset="0"/>
                        </a:rPr>
                        <m:t>. </m:t>
                      </m:r>
                      <m:r>
                        <a:rPr lang="es-EC" i="1">
                          <a:solidFill>
                            <a:srgbClr val="000000"/>
                          </a:solidFill>
                          <a:effectLst/>
                          <a:latin typeface="Cambria Math" panose="02040503050406030204" pitchFamily="18" charset="0"/>
                          <a:ea typeface="Times New Roman" panose="02020603050405020304" pitchFamily="18" charset="0"/>
                        </a:rPr>
                        <m:t>𝐶𝑎𝑗𝑎𝑠</m:t>
                      </m:r>
                      <m:r>
                        <a:rPr lang="es-EC">
                          <a:solidFill>
                            <a:srgbClr val="000000"/>
                          </a:solidFill>
                          <a:effectLst/>
                          <a:latin typeface="Cambria Math" panose="02040503050406030204" pitchFamily="18" charset="0"/>
                          <a:ea typeface="Times New Roman" panose="02020603050405020304" pitchFamily="18" charset="0"/>
                        </a:rPr>
                        <m:t>=</m:t>
                      </m:r>
                      <m:f>
                        <m:fPr>
                          <m:ctrlPr>
                            <a:rPr lang="es-CO" i="1">
                              <a:solidFill>
                                <a:srgbClr val="000000"/>
                              </a:solidFill>
                              <a:effectLst/>
                              <a:latin typeface="Cambria Math" panose="02040503050406030204" pitchFamily="18" charset="0"/>
                              <a:ea typeface="Times New Roman" panose="02020603050405020304" pitchFamily="18" charset="0"/>
                            </a:rPr>
                          </m:ctrlPr>
                        </m:fPr>
                        <m:num>
                          <m:r>
                            <a:rPr lang="en-US">
                              <a:solidFill>
                                <a:srgbClr val="000000"/>
                              </a:solidFill>
                              <a:effectLst/>
                              <a:latin typeface="Cambria Math" panose="02040503050406030204" pitchFamily="18" charset="0"/>
                              <a:ea typeface="Times New Roman" panose="02020603050405020304" pitchFamily="18" charset="0"/>
                            </a:rPr>
                            <m:t>26,924 </m:t>
                          </m:r>
                          <m:r>
                            <a:rPr lang="en-US" i="1">
                              <a:solidFill>
                                <a:srgbClr val="000000"/>
                              </a:solidFill>
                              <a:effectLst/>
                              <a:latin typeface="Cambria Math" panose="02040503050406030204" pitchFamily="18" charset="0"/>
                              <a:ea typeface="Times New Roman" panose="02020603050405020304" pitchFamily="18" charset="0"/>
                            </a:rPr>
                            <m:t>𝑚</m:t>
                          </m:r>
                        </m:num>
                        <m:den>
                          <m:r>
                            <a:rPr lang="es-EC">
                              <a:solidFill>
                                <a:srgbClr val="000000"/>
                              </a:solidFill>
                              <a:effectLst/>
                              <a:latin typeface="Cambria Math" panose="02040503050406030204" pitchFamily="18" charset="0"/>
                              <a:ea typeface="Times New Roman" panose="02020603050405020304" pitchFamily="18" charset="0"/>
                            </a:rPr>
                            <m:t>3 </m:t>
                          </m:r>
                          <m:r>
                            <a:rPr lang="es-EC" i="1">
                              <a:solidFill>
                                <a:srgbClr val="000000"/>
                              </a:solidFill>
                              <a:effectLst/>
                              <a:latin typeface="Cambria Math" panose="02040503050406030204" pitchFamily="18" charset="0"/>
                              <a:ea typeface="Times New Roman" panose="02020603050405020304" pitchFamily="18" charset="0"/>
                            </a:rPr>
                            <m:t>𝑚</m:t>
                          </m:r>
                        </m:den>
                      </m:f>
                      <m:r>
                        <a:rPr lang="es-EC">
                          <a:solidFill>
                            <a:srgbClr val="000000"/>
                          </a:solidFill>
                          <a:effectLst/>
                          <a:latin typeface="Cambria Math" panose="02040503050406030204" pitchFamily="18" charset="0"/>
                          <a:ea typeface="Times New Roman" panose="02020603050405020304" pitchFamily="18" charset="0"/>
                        </a:rPr>
                        <m:t>≅9 </m:t>
                      </m:r>
                      <m:r>
                        <a:rPr lang="es-EC" i="1">
                          <a:solidFill>
                            <a:srgbClr val="000000"/>
                          </a:solidFill>
                          <a:effectLst/>
                          <a:latin typeface="Cambria Math" panose="02040503050406030204" pitchFamily="18" charset="0"/>
                          <a:ea typeface="Times New Roman" panose="02020603050405020304" pitchFamily="18" charset="0"/>
                        </a:rPr>
                        <m:t>𝑐𝑎𝑗𝑎𝑠</m:t>
                      </m:r>
                    </m:oMath>
                  </m:oMathPara>
                </a14:m>
                <a:endParaRPr lang="es-CO" dirty="0">
                  <a:solidFill>
                    <a:srgbClr val="000000"/>
                  </a:solidFill>
                  <a:effectLst/>
                  <a:latin typeface="Times New Roman" panose="02020603050405020304" pitchFamily="18" charset="0"/>
                  <a:ea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1698122" y="2621777"/>
                <a:ext cx="6996686" cy="3739422"/>
              </a:xfrm>
              <a:prstGeom prst="rect">
                <a:avLst/>
              </a:prstGeom>
              <a:blipFill rotWithShape="0">
                <a:blip r:embed="rId7"/>
                <a:stretch>
                  <a:fillRect l="-785" r="-785"/>
                </a:stretch>
              </a:blipFill>
            </p:spPr>
            <p:txBody>
              <a:bodyPr/>
              <a:lstStyle/>
              <a:p>
                <a:r>
                  <a:rPr lang="es-CO">
                    <a:noFill/>
                  </a:rPr>
                  <a:t> </a:t>
                </a:r>
              </a:p>
            </p:txBody>
          </p:sp>
        </mc:Fallback>
      </mc:AlternateContent>
    </p:spTree>
    <p:extLst>
      <p:ext uri="{BB962C8B-B14F-4D97-AF65-F5344CB8AC3E}">
        <p14:creationId xmlns:p14="http://schemas.microsoft.com/office/powerpoint/2010/main" val="73637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smtClean="0"/>
              <a:t>DISEÑO DEL SISTEMA DE TRANSPORTE </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0" name="2 Rectángulo"/>
          <p:cNvSpPr/>
          <p:nvPr/>
        </p:nvSpPr>
        <p:spPr>
          <a:xfrm>
            <a:off x="539552" y="1549405"/>
            <a:ext cx="5639115" cy="369332"/>
          </a:xfrm>
          <a:prstGeom prst="rect">
            <a:avLst/>
          </a:prstGeom>
        </p:spPr>
        <p:txBody>
          <a:bodyPr wrap="square">
            <a:spAutoFit/>
          </a:bodyPr>
          <a:lstStyle/>
          <a:p>
            <a:pPr lvl="4" fontAlgn="base"/>
            <a:r>
              <a:rPr lang="es-EC" b="1" dirty="0">
                <a:effectLst>
                  <a:glow>
                    <a:srgbClr val="000000"/>
                  </a:glow>
                  <a:outerShdw sx="0" sy="0">
                    <a:srgbClr val="000000"/>
                  </a:outerShdw>
                  <a:reflection stA="0" endPos="0" fadeDir="0" sx="0" sy="0"/>
                </a:effectLst>
              </a:rPr>
              <a:t>Selección de Piñones</a:t>
            </a:r>
            <a:endParaRPr lang="es-CO" b="1" dirty="0">
              <a:effectLst>
                <a:glow>
                  <a:srgbClr val="000000"/>
                </a:glow>
                <a:outerShdw sx="0" sy="0">
                  <a:srgbClr val="000000"/>
                </a:outerShdw>
                <a:reflection stA="0" endPos="0" fadeDir="0" sx="0" sy="0"/>
              </a:effectLst>
            </a:endParaRPr>
          </a:p>
        </p:txBody>
      </p:sp>
      <p:pic>
        <p:nvPicPr>
          <p:cNvPr id="12" name="Imagen 11" descr="C:\Users\Usuario\Desktop\TESIS\Seleccionpiñon.jpg"/>
          <p:cNvPicPr/>
          <p:nvPr/>
        </p:nvPicPr>
        <p:blipFill rotWithShape="1">
          <a:blip r:embed="rId6" cstate="print">
            <a:extLst>
              <a:ext uri="{28A0092B-C50C-407E-A947-70E740481C1C}">
                <a14:useLocalDpi xmlns:a14="http://schemas.microsoft.com/office/drawing/2010/main" val="0"/>
              </a:ext>
            </a:extLst>
          </a:blip>
          <a:srcRect l="1177" r="3623" b="4237"/>
          <a:stretch/>
        </p:blipFill>
        <p:spPr bwMode="auto">
          <a:xfrm>
            <a:off x="1265271" y="2033044"/>
            <a:ext cx="6901815" cy="44005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794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smtClean="0"/>
              <a:t>DISEÑO DEL SISTEMA DE TRANSPORTE </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0" name="2 Rectángulo"/>
          <p:cNvSpPr/>
          <p:nvPr/>
        </p:nvSpPr>
        <p:spPr>
          <a:xfrm>
            <a:off x="539552" y="1549405"/>
            <a:ext cx="7848872" cy="369332"/>
          </a:xfrm>
          <a:prstGeom prst="rect">
            <a:avLst/>
          </a:prstGeom>
        </p:spPr>
        <p:txBody>
          <a:bodyPr wrap="square">
            <a:spAutoFit/>
          </a:bodyPr>
          <a:lstStyle/>
          <a:p>
            <a:pPr lvl="4" fontAlgn="base"/>
            <a:r>
              <a:rPr lang="es-EC" b="1" dirty="0">
                <a:effectLst>
                  <a:glow>
                    <a:srgbClr val="000000"/>
                  </a:glow>
                  <a:outerShdw sx="0" sy="0">
                    <a:srgbClr val="000000"/>
                  </a:outerShdw>
                  <a:reflection stA="0" endPos="0" fadeDir="0" sx="0" sy="0"/>
                </a:effectLst>
              </a:rPr>
              <a:t>Selección de </a:t>
            </a:r>
            <a:r>
              <a:rPr lang="es-EC" b="1" dirty="0" smtClean="0">
                <a:effectLst>
                  <a:glow>
                    <a:srgbClr val="000000"/>
                  </a:glow>
                  <a:outerShdw sx="0" sy="0">
                    <a:srgbClr val="000000"/>
                  </a:outerShdw>
                  <a:reflection stA="0" endPos="0" fadeDir="0" sx="0" sy="0"/>
                </a:effectLst>
              </a:rPr>
              <a:t>Piñones </a:t>
            </a:r>
            <a:r>
              <a:rPr lang="es-EC" dirty="0" smtClean="0">
                <a:effectLst>
                  <a:glow>
                    <a:srgbClr val="000000"/>
                  </a:glow>
                  <a:outerShdw sx="0" sy="0">
                    <a:srgbClr val="000000"/>
                  </a:outerShdw>
                  <a:reflection stA="0" endPos="0" fadeDir="0" sx="0" sy="0"/>
                </a:effectLst>
              </a:rPr>
              <a:t>(</a:t>
            </a:r>
            <a:r>
              <a:rPr lang="en-US" dirty="0" smtClean="0"/>
              <a:t>The </a:t>
            </a:r>
            <a:r>
              <a:rPr lang="en-US" dirty="0"/>
              <a:t>American Chain </a:t>
            </a:r>
            <a:r>
              <a:rPr lang="en-US" dirty="0" smtClean="0"/>
              <a:t>Association ACA)</a:t>
            </a:r>
            <a:endParaRPr lang="es-CO" b="1" dirty="0">
              <a:effectLst>
                <a:glow>
                  <a:srgbClr val="000000"/>
                </a:glow>
                <a:outerShdw sx="0" sy="0">
                  <a:srgbClr val="000000"/>
                </a:outerShdw>
                <a:reflection stA="0" endPos="0" fadeDir="0" sx="0" sy="0"/>
              </a:effectLst>
            </a:endParaRPr>
          </a:p>
        </p:txBody>
      </p:sp>
      <p:pic>
        <p:nvPicPr>
          <p:cNvPr id="8" name="Imagen 7" descr="D:\tesis\Imagenes para tesis\ACA.jpg"/>
          <p:cNvPicPr/>
          <p:nvPr/>
        </p:nvPicPr>
        <p:blipFill rotWithShape="1">
          <a:blip r:embed="rId6">
            <a:extLst>
              <a:ext uri="{28A0092B-C50C-407E-A947-70E740481C1C}">
                <a14:useLocalDpi xmlns:a14="http://schemas.microsoft.com/office/drawing/2010/main" val="0"/>
              </a:ext>
            </a:extLst>
          </a:blip>
          <a:srcRect r="1258"/>
          <a:stretch/>
        </p:blipFill>
        <p:spPr bwMode="auto">
          <a:xfrm>
            <a:off x="827584" y="2023519"/>
            <a:ext cx="7658735" cy="4419600"/>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168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1033"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9" name="Rectangle 5"/>
          <p:cNvSpPr>
            <a:spLocks noChangeArrowheads="1"/>
          </p:cNvSpPr>
          <p:nvPr/>
        </p:nvSpPr>
        <p:spPr bwMode="auto">
          <a:xfrm>
            <a:off x="755576" y="991762"/>
            <a:ext cx="7848872" cy="5160347"/>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C" b="1" dirty="0" smtClean="0" bmk="">
                <a:ea typeface="Times New Roman" pitchFamily="18" charset="0"/>
                <a:cs typeface="Times New Roman" pitchFamily="18" charset="0"/>
              </a:rPr>
              <a:t>JUSTIFICACIÓN</a:t>
            </a: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endParaRPr lang="es-EC" b="1" dirty="0" smtClean="0" bmk="">
              <a:ea typeface="Times New Roman" pitchFamily="18" charset="0"/>
              <a:cs typeface="Times New Roman" pitchFamily="18" charset="0"/>
            </a:endParaRPr>
          </a:p>
          <a:p>
            <a:pPr algn="just"/>
            <a:r>
              <a:rPr lang="es-CO" dirty="0"/>
              <a:t>Es de suma importancia para la empresa mencionada anteriormente implementar la línea de pintado automática para las chapas galvanizadas que ellos producen y así  cumplir con todos los estándares de calidad, pero para que la maquina pueda realizar un correcto pintado es necesario un posicionamiento preciso y una velocidad de avance controlable para lograr así que las pistolas automáticas pulvericen la pintura dentro de los márgenes de la chapa metálica.  </a:t>
            </a:r>
          </a:p>
          <a:p>
            <a:pPr algn="just"/>
            <a:endParaRPr lang="es-CO" dirty="0"/>
          </a:p>
          <a:p>
            <a:pPr algn="just"/>
            <a:r>
              <a:rPr lang="es-CO" dirty="0"/>
              <a:t>El presente proyecto está enfocado al diseño y construcción de los sistema automáticos de traslado, precalentando y pintura de las chapas acanaladas; cabe mencionar que en el país esta tecnología se encuentra en proceso de implementación y de gran crecimiento en las industrias dedicadas a la fabricación de muebles de madera, chapa metálica y en la pintura de vehículos pero todas las maquinas son importadas, siendo así está la principal justificación para que el país también se enfoque a la creación e implementación de tecnología y no solo sea consumidor de la misma.</a:t>
            </a:r>
          </a:p>
          <a:p>
            <a:pPr algn="just"/>
            <a:endParaRPr lang="es-EC"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smtClean="0"/>
              <a:t>DISEÑO DEL SISTEMA DE TRANSPORTE </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0" name="2 Rectángulo"/>
          <p:cNvSpPr/>
          <p:nvPr/>
        </p:nvSpPr>
        <p:spPr>
          <a:xfrm>
            <a:off x="22200" y="1838236"/>
            <a:ext cx="7848872" cy="369332"/>
          </a:xfrm>
          <a:prstGeom prst="rect">
            <a:avLst/>
          </a:prstGeom>
        </p:spPr>
        <p:txBody>
          <a:bodyPr wrap="square">
            <a:spAutoFit/>
          </a:bodyPr>
          <a:lstStyle/>
          <a:p>
            <a:pPr lvl="4" fontAlgn="base"/>
            <a:r>
              <a:rPr lang="es-EC" b="1" dirty="0"/>
              <a:t>S</a:t>
            </a:r>
            <a:r>
              <a:rPr lang="es-EC" b="1" dirty="0" smtClean="0"/>
              <a:t>elección </a:t>
            </a:r>
            <a:r>
              <a:rPr lang="es-EC" b="1" dirty="0"/>
              <a:t>del motor y </a:t>
            </a:r>
            <a:r>
              <a:rPr lang="es-EC" b="1" dirty="0" smtClean="0"/>
              <a:t>reductor</a:t>
            </a:r>
            <a:endParaRPr lang="es-CO" b="1" dirty="0">
              <a:effectLst>
                <a:glow>
                  <a:srgbClr val="000000"/>
                </a:glow>
                <a:outerShdw sx="0" sy="0">
                  <a:srgbClr val="000000"/>
                </a:outerShdw>
                <a:reflection stA="0" endPos="0" fadeDir="0" sx="0" sy="0"/>
              </a:effectLst>
            </a:endParaRPr>
          </a:p>
        </p:txBody>
      </p:sp>
      <p:pic>
        <p:nvPicPr>
          <p:cNvPr id="11" name="Imagen 10" descr="D:\tesis\FOTOS\BOX CONTROL MOTOR\P1120596.JPG"/>
          <p:cNvPicPr/>
          <p:nvPr/>
        </p:nvPicPr>
        <p:blipFill rotWithShape="1">
          <a:blip r:embed="rId6" cstate="print">
            <a:extLst>
              <a:ext uri="{28A0092B-C50C-407E-A947-70E740481C1C}">
                <a14:useLocalDpi xmlns:a14="http://schemas.microsoft.com/office/drawing/2010/main" val="0"/>
              </a:ext>
            </a:extLst>
          </a:blip>
          <a:srcRect l="20172" r="17441"/>
          <a:stretch/>
        </p:blipFill>
        <p:spPr bwMode="auto">
          <a:xfrm rot="5400000">
            <a:off x="1188920" y="2350176"/>
            <a:ext cx="3237768" cy="3816424"/>
          </a:xfrm>
          <a:prstGeom prst="rect">
            <a:avLst/>
          </a:prstGeom>
          <a:noFill/>
          <a:ln>
            <a:solidFill>
              <a:schemeClr val="tx1"/>
            </a:solidFill>
          </a:ln>
          <a:extLst>
            <a:ext uri="{53640926-AAD7-44D8-BBD7-CCE9431645EC}">
              <a14:shadowObscured xmlns:a14="http://schemas.microsoft.com/office/drawing/2010/main"/>
            </a:ext>
          </a:extLst>
        </p:spPr>
      </p:pic>
      <p:graphicFrame>
        <p:nvGraphicFramePr>
          <p:cNvPr id="8" name="Tabla 7"/>
          <p:cNvGraphicFramePr>
            <a:graphicFrameLocks noGrp="1"/>
          </p:cNvGraphicFramePr>
          <p:nvPr>
            <p:extLst>
              <p:ext uri="{D42A27DB-BD31-4B8C-83A1-F6EECF244321}">
                <p14:modId xmlns:p14="http://schemas.microsoft.com/office/powerpoint/2010/main" val="1205196180"/>
              </p:ext>
            </p:extLst>
          </p:nvPr>
        </p:nvGraphicFramePr>
        <p:xfrm>
          <a:off x="5148064" y="3068960"/>
          <a:ext cx="2584450" cy="1920240"/>
        </p:xfrm>
        <a:graphic>
          <a:graphicData uri="http://schemas.openxmlformats.org/drawingml/2006/table">
            <a:tbl>
              <a:tblPr firstRow="1" firstCol="1" bandRow="1">
                <a:tableStyleId>{5C22544A-7EE6-4342-B048-85BDC9FD1C3A}</a:tableStyleId>
              </a:tblPr>
              <a:tblGrid>
                <a:gridCol w="968375"/>
                <a:gridCol w="1616075"/>
              </a:tblGrid>
              <a:tr h="0">
                <a:tc gridSpan="2">
                  <a:txBody>
                    <a:bodyPr/>
                    <a:lstStyle/>
                    <a:p>
                      <a:pPr algn="ctr">
                        <a:lnSpc>
                          <a:spcPct val="150000"/>
                        </a:lnSpc>
                        <a:spcAft>
                          <a:spcPts val="0"/>
                        </a:spcAft>
                      </a:pPr>
                      <a:r>
                        <a:rPr lang="es-EC" sz="1200">
                          <a:effectLst/>
                        </a:rPr>
                        <a:t>MOTOR AC</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r>
              <a:tr h="0">
                <a:tc>
                  <a:txBody>
                    <a:bodyPr/>
                    <a:lstStyle/>
                    <a:p>
                      <a:pPr>
                        <a:lnSpc>
                          <a:spcPct val="150000"/>
                        </a:lnSpc>
                        <a:spcAft>
                          <a:spcPts val="0"/>
                        </a:spcAft>
                      </a:pPr>
                      <a:r>
                        <a:rPr lang="es-EC" sz="1200">
                          <a:effectLst/>
                        </a:rPr>
                        <a:t>Marca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LAFERT</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Modelo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AM 71Z BA4</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Voltaje</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3~ 220 VAC</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Salida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0,37 KW</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Velocidad</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2800 rpm</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Corriente</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effectLst/>
                        </a:rPr>
                        <a:t>2,1 A</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98552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smtClean="0"/>
              <a:t>DISEÑO DEL SISTEMA DE TRANSPORTE </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0" name="2 Rectángulo"/>
          <p:cNvSpPr/>
          <p:nvPr/>
        </p:nvSpPr>
        <p:spPr>
          <a:xfrm>
            <a:off x="22200" y="1838236"/>
            <a:ext cx="7848872" cy="646331"/>
          </a:xfrm>
          <a:prstGeom prst="rect">
            <a:avLst/>
          </a:prstGeom>
        </p:spPr>
        <p:txBody>
          <a:bodyPr wrap="square">
            <a:spAutoFit/>
          </a:bodyPr>
          <a:lstStyle/>
          <a:p>
            <a:pPr lvl="4" fontAlgn="base"/>
            <a:r>
              <a:rPr lang="es-EC" b="1" dirty="0"/>
              <a:t>S</a:t>
            </a:r>
            <a:r>
              <a:rPr lang="es-EC" b="1" dirty="0" smtClean="0"/>
              <a:t>elección </a:t>
            </a:r>
            <a:r>
              <a:rPr lang="es-EC" b="1" dirty="0"/>
              <a:t>del motor y </a:t>
            </a:r>
            <a:r>
              <a:rPr lang="es-EC" b="1" dirty="0" smtClean="0"/>
              <a:t>reductor</a:t>
            </a:r>
          </a:p>
          <a:p>
            <a:pPr lvl="4" fontAlgn="base"/>
            <a:r>
              <a:rPr lang="es-EC" b="1" i="1" dirty="0"/>
              <a:t>Relación de </a:t>
            </a:r>
            <a:r>
              <a:rPr lang="es-EC" b="1" i="1" dirty="0" smtClean="0"/>
              <a:t>reducción</a:t>
            </a:r>
            <a:endParaRPr lang="es-CO" b="1" dirty="0"/>
          </a:p>
        </p:txBody>
      </p:sp>
      <p:pic>
        <p:nvPicPr>
          <p:cNvPr id="12" name="Imagen 11" descr="D:\tesis\FOTOS\BOX CONTROL MOTOR\P1120593.JPG"/>
          <p:cNvPicPr/>
          <p:nvPr/>
        </p:nvPicPr>
        <p:blipFill rotWithShape="1">
          <a:blip r:embed="rId6" cstate="print">
            <a:extLst>
              <a:ext uri="{28A0092B-C50C-407E-A947-70E740481C1C}">
                <a14:useLocalDpi xmlns:a14="http://schemas.microsoft.com/office/drawing/2010/main" val="0"/>
              </a:ext>
            </a:extLst>
          </a:blip>
          <a:srcRect l="58333" t="24449" b="20715"/>
          <a:stretch/>
        </p:blipFill>
        <p:spPr bwMode="auto">
          <a:xfrm>
            <a:off x="5238571" y="1759744"/>
            <a:ext cx="3154045" cy="3115310"/>
          </a:xfrm>
          <a:prstGeom prst="rect">
            <a:avLst/>
          </a:prstGeom>
          <a:noFill/>
          <a:ln>
            <a:solidFill>
              <a:schemeClr val="tx1"/>
            </a:solid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1623179872"/>
              </p:ext>
            </p:extLst>
          </p:nvPr>
        </p:nvGraphicFramePr>
        <p:xfrm>
          <a:off x="3930788" y="5220493"/>
          <a:ext cx="2884805" cy="1371600"/>
        </p:xfrm>
        <a:graphic>
          <a:graphicData uri="http://schemas.openxmlformats.org/drawingml/2006/table">
            <a:tbl>
              <a:tblPr firstRow="1" firstCol="1" bandRow="1">
                <a:tableStyleId>{5C22544A-7EE6-4342-B048-85BDC9FD1C3A}</a:tableStyleId>
              </a:tblPr>
              <a:tblGrid>
                <a:gridCol w="904875"/>
                <a:gridCol w="1979930"/>
              </a:tblGrid>
              <a:tr h="0">
                <a:tc gridSpan="2">
                  <a:txBody>
                    <a:bodyPr/>
                    <a:lstStyle/>
                    <a:p>
                      <a:pPr algn="ctr">
                        <a:lnSpc>
                          <a:spcPct val="150000"/>
                        </a:lnSpc>
                        <a:spcAft>
                          <a:spcPts val="0"/>
                        </a:spcAft>
                      </a:pPr>
                      <a:r>
                        <a:rPr lang="es-EC" sz="1200">
                          <a:effectLst/>
                        </a:rPr>
                        <a:t>REDUCTOR</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r>
              <a:tr h="0">
                <a:tc>
                  <a:txBody>
                    <a:bodyPr/>
                    <a:lstStyle/>
                    <a:p>
                      <a:pPr>
                        <a:lnSpc>
                          <a:spcPct val="150000"/>
                        </a:lnSpc>
                        <a:spcAft>
                          <a:spcPts val="0"/>
                        </a:spcAft>
                      </a:pPr>
                      <a:r>
                        <a:rPr lang="es-EC" sz="1200">
                          <a:effectLst/>
                        </a:rPr>
                        <a:t>Marca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MOTIVE</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Modelo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BOX050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Relación</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1:40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Torque</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effectLst/>
                        </a:rPr>
                        <a:t>30 </a:t>
                      </a:r>
                      <a:r>
                        <a:rPr lang="es-EC" sz="1200" dirty="0" err="1">
                          <a:effectLst/>
                        </a:rPr>
                        <a:t>Nm</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2042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smtClean="0"/>
              <a:t>DISEÑO DEL SISTEMA DE TRANSPORTE </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0" name="2 Rectángulo"/>
          <p:cNvSpPr/>
          <p:nvPr/>
        </p:nvSpPr>
        <p:spPr>
          <a:xfrm>
            <a:off x="22200" y="1838236"/>
            <a:ext cx="7848872" cy="369332"/>
          </a:xfrm>
          <a:prstGeom prst="rect">
            <a:avLst/>
          </a:prstGeom>
        </p:spPr>
        <p:txBody>
          <a:bodyPr wrap="square">
            <a:spAutoFit/>
          </a:bodyPr>
          <a:lstStyle/>
          <a:p>
            <a:pPr lvl="0"/>
            <a:r>
              <a:rPr lang="es-EC" b="1" i="1" dirty="0" smtClean="0"/>
              <a:t>	Selección </a:t>
            </a:r>
            <a:r>
              <a:rPr lang="es-EC" b="1" i="1" dirty="0"/>
              <a:t>del variador de frecuencia</a:t>
            </a:r>
            <a:endParaRPr lang="es-CO" b="1" dirty="0"/>
          </a:p>
        </p:txBody>
      </p:sp>
      <p:pic>
        <p:nvPicPr>
          <p:cNvPr id="9" name="Imagen 8" descr="D:\tesis\FOTOS\BOX CONTROL MOTOR\P1120587.JPG"/>
          <p:cNvPicPr/>
          <p:nvPr/>
        </p:nvPicPr>
        <p:blipFill rotWithShape="1">
          <a:blip r:embed="rId6">
            <a:extLst>
              <a:ext uri="{28A0092B-C50C-407E-A947-70E740481C1C}">
                <a14:useLocalDpi xmlns:a14="http://schemas.microsoft.com/office/drawing/2010/main" val="0"/>
              </a:ext>
            </a:extLst>
          </a:blip>
          <a:srcRect l="20659" t="35961" r="46000" b="31602"/>
          <a:stretch/>
        </p:blipFill>
        <p:spPr bwMode="auto">
          <a:xfrm>
            <a:off x="2434779" y="2405956"/>
            <a:ext cx="2927350" cy="3799840"/>
          </a:xfrm>
          <a:prstGeom prst="rect">
            <a:avLst/>
          </a:prstGeom>
          <a:noFill/>
          <a:ln>
            <a:solidFill>
              <a:schemeClr val="tx1"/>
            </a:solidFill>
          </a:ln>
          <a:extLst>
            <a:ext uri="{53640926-AAD7-44D8-BBD7-CCE9431645EC}">
              <a14:shadowObscured xmlns:a14="http://schemas.microsoft.com/office/drawing/2010/main"/>
            </a:ext>
          </a:extLst>
        </p:spPr>
      </p:pic>
      <p:graphicFrame>
        <p:nvGraphicFramePr>
          <p:cNvPr id="3" name="Tabla 2"/>
          <p:cNvGraphicFramePr>
            <a:graphicFrameLocks noGrp="1"/>
          </p:cNvGraphicFramePr>
          <p:nvPr>
            <p:extLst>
              <p:ext uri="{D42A27DB-BD31-4B8C-83A1-F6EECF244321}">
                <p14:modId xmlns:p14="http://schemas.microsoft.com/office/powerpoint/2010/main" val="4258318846"/>
              </p:ext>
            </p:extLst>
          </p:nvPr>
        </p:nvGraphicFramePr>
        <p:xfrm>
          <a:off x="5562352" y="2886864"/>
          <a:ext cx="2886744" cy="3291840"/>
        </p:xfrm>
        <a:graphic>
          <a:graphicData uri="http://schemas.openxmlformats.org/drawingml/2006/table">
            <a:tbl>
              <a:tblPr firstRow="1" firstCol="1" bandRow="1">
                <a:tableStyleId>{5C22544A-7EE6-4342-B048-85BDC9FD1C3A}</a:tableStyleId>
              </a:tblPr>
              <a:tblGrid>
                <a:gridCol w="1443372"/>
                <a:gridCol w="1443372"/>
              </a:tblGrid>
              <a:tr h="0">
                <a:tc gridSpan="2">
                  <a:txBody>
                    <a:bodyPr/>
                    <a:lstStyle/>
                    <a:p>
                      <a:pPr algn="ctr">
                        <a:lnSpc>
                          <a:spcPct val="150000"/>
                        </a:lnSpc>
                        <a:spcAft>
                          <a:spcPts val="0"/>
                        </a:spcAft>
                      </a:pPr>
                      <a:r>
                        <a:rPr lang="es-EC" sz="1200">
                          <a:effectLst/>
                        </a:rPr>
                        <a:t>CONTROLADOR DEL MOTOR AC</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r>
              <a:tr h="0">
                <a:tc>
                  <a:txBody>
                    <a:bodyPr/>
                    <a:lstStyle/>
                    <a:p>
                      <a:pPr>
                        <a:lnSpc>
                          <a:spcPct val="150000"/>
                        </a:lnSpc>
                        <a:spcAft>
                          <a:spcPts val="0"/>
                        </a:spcAft>
                      </a:pPr>
                      <a:r>
                        <a:rPr lang="es-EC" sz="1200">
                          <a:effectLst/>
                        </a:rPr>
                        <a:t>Marca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MICNO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Modelo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KE300 0R4G-S2</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Voltaje de entrada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1AC 220~240V ±15%</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Corriente de entrada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5.4 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Voltaje de salida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0</a:t>
                      </a:r>
                      <a:r>
                        <a:rPr lang="en-US" sz="1200">
                          <a:effectLst/>
                        </a:rPr>
                        <a:t>～</a:t>
                      </a:r>
                      <a:r>
                        <a:rPr lang="es-EC" sz="1200">
                          <a:effectLst/>
                        </a:rPr>
                        <a:t>rated input voltage</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Corriente de salida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0</a:t>
                      </a:r>
                      <a:r>
                        <a:rPr lang="en-US" sz="1200">
                          <a:effectLst/>
                        </a:rPr>
                        <a:t>～</a:t>
                      </a:r>
                      <a:r>
                        <a:rPr lang="es-EC" sz="1200">
                          <a:effectLst/>
                        </a:rPr>
                        <a:t>rated input current</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Frecuencia de entrada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effectLst/>
                        </a:rPr>
                        <a:t>47~63Hz</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81032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DE PINTADO AUTOMÁTICO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graphicFrame>
        <p:nvGraphicFramePr>
          <p:cNvPr id="7" name="Tabla 6"/>
          <p:cNvGraphicFramePr>
            <a:graphicFrameLocks noGrp="1"/>
          </p:cNvGraphicFramePr>
          <p:nvPr>
            <p:extLst>
              <p:ext uri="{D42A27DB-BD31-4B8C-83A1-F6EECF244321}">
                <p14:modId xmlns:p14="http://schemas.microsoft.com/office/powerpoint/2010/main" val="626992513"/>
              </p:ext>
            </p:extLst>
          </p:nvPr>
        </p:nvGraphicFramePr>
        <p:xfrm>
          <a:off x="971237" y="2440076"/>
          <a:ext cx="3415214" cy="1371600"/>
        </p:xfrm>
        <a:graphic>
          <a:graphicData uri="http://schemas.openxmlformats.org/drawingml/2006/table">
            <a:tbl>
              <a:tblPr firstRow="1" firstCol="1" bandRow="1">
                <a:tableStyleId>{5C22544A-7EE6-4342-B048-85BDC9FD1C3A}</a:tableStyleId>
              </a:tblPr>
              <a:tblGrid>
                <a:gridCol w="1707607"/>
                <a:gridCol w="1707607"/>
              </a:tblGrid>
              <a:tr h="273630">
                <a:tc gridSpan="2">
                  <a:txBody>
                    <a:bodyPr/>
                    <a:lstStyle/>
                    <a:p>
                      <a:pPr indent="252095" algn="just">
                        <a:lnSpc>
                          <a:spcPct val="150000"/>
                        </a:lnSpc>
                        <a:spcAft>
                          <a:spcPts val="0"/>
                        </a:spcAft>
                      </a:pPr>
                      <a:r>
                        <a:rPr lang="es-EC" sz="1200">
                          <a:effectLst/>
                        </a:rPr>
                        <a:t>VISCOSIDAD DE PINTURAS</a:t>
                      </a:r>
                      <a:endParaRPr lang="es-CO"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s-CO"/>
                    </a:p>
                  </a:txBody>
                  <a:tcPr/>
                </a:tc>
              </a:tr>
              <a:tr h="273630">
                <a:tc>
                  <a:txBody>
                    <a:bodyPr/>
                    <a:lstStyle/>
                    <a:p>
                      <a:pPr indent="252095" algn="just">
                        <a:lnSpc>
                          <a:spcPct val="150000"/>
                        </a:lnSpc>
                        <a:spcAft>
                          <a:spcPts val="0"/>
                        </a:spcAft>
                      </a:pPr>
                      <a:r>
                        <a:rPr lang="es-EC" sz="1200">
                          <a:effectLst/>
                        </a:rPr>
                        <a:t>CAPA DE PINTURA</a:t>
                      </a:r>
                      <a:endParaRPr lang="es-CO"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200">
                          <a:effectLst/>
                        </a:rPr>
                        <a:t>VISCOCIDAD</a:t>
                      </a:r>
                      <a:endParaRPr lang="es-CO"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r>
              <a:tr h="273630">
                <a:tc>
                  <a:txBody>
                    <a:bodyPr/>
                    <a:lstStyle/>
                    <a:p>
                      <a:pPr indent="252095" algn="just">
                        <a:lnSpc>
                          <a:spcPct val="150000"/>
                        </a:lnSpc>
                        <a:spcAft>
                          <a:spcPts val="0"/>
                        </a:spcAft>
                      </a:pPr>
                      <a:r>
                        <a:rPr lang="es-EC" sz="1200">
                          <a:effectLst/>
                        </a:rPr>
                        <a:t>Wash primer</a:t>
                      </a:r>
                      <a:endParaRPr lang="es-CO"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200">
                          <a:effectLst/>
                        </a:rPr>
                        <a:t>100-105 KU</a:t>
                      </a:r>
                      <a:endParaRPr lang="es-CO"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r>
              <a:tr h="273630">
                <a:tc>
                  <a:txBody>
                    <a:bodyPr/>
                    <a:lstStyle/>
                    <a:p>
                      <a:pPr indent="252095" algn="just">
                        <a:lnSpc>
                          <a:spcPct val="150000"/>
                        </a:lnSpc>
                        <a:spcAft>
                          <a:spcPts val="0"/>
                        </a:spcAft>
                      </a:pPr>
                      <a:r>
                        <a:rPr lang="es-EC" sz="1200">
                          <a:effectLst/>
                        </a:rPr>
                        <a:t>Fondo/Anticorrosivo</a:t>
                      </a:r>
                      <a:endParaRPr lang="es-CO"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200">
                          <a:effectLst/>
                        </a:rPr>
                        <a:t>90-95 KU</a:t>
                      </a:r>
                      <a:endParaRPr lang="es-CO"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r>
              <a:tr h="273630">
                <a:tc>
                  <a:txBody>
                    <a:bodyPr/>
                    <a:lstStyle/>
                    <a:p>
                      <a:pPr indent="252095" algn="just">
                        <a:lnSpc>
                          <a:spcPct val="150000"/>
                        </a:lnSpc>
                        <a:spcAft>
                          <a:spcPts val="0"/>
                        </a:spcAft>
                      </a:pPr>
                      <a:r>
                        <a:rPr lang="es-EC" sz="1200">
                          <a:effectLst/>
                        </a:rPr>
                        <a:t>Terminado/ Color</a:t>
                      </a:r>
                      <a:endParaRPr lang="es-CO"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200" dirty="0">
                          <a:effectLst/>
                        </a:rPr>
                        <a:t>85-100 KU</a:t>
                      </a:r>
                      <a:endParaRPr lang="es-CO"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
        <p:nvSpPr>
          <p:cNvPr id="13" name="2 Rectángulo"/>
          <p:cNvSpPr/>
          <p:nvPr/>
        </p:nvSpPr>
        <p:spPr>
          <a:xfrm>
            <a:off x="0" y="1763688"/>
            <a:ext cx="7848872" cy="369332"/>
          </a:xfrm>
          <a:prstGeom prst="rect">
            <a:avLst/>
          </a:prstGeom>
        </p:spPr>
        <p:txBody>
          <a:bodyPr wrap="square">
            <a:spAutoFit/>
          </a:bodyPr>
          <a:lstStyle/>
          <a:p>
            <a:pPr lvl="3"/>
            <a:r>
              <a:rPr lang="es-EC" b="1" dirty="0"/>
              <a:t>Selección de las pistolas Automáticas</a:t>
            </a:r>
            <a:endParaRPr lang="es-CO" b="1" dirty="0"/>
          </a:p>
        </p:txBody>
      </p:sp>
      <p:pic>
        <p:nvPicPr>
          <p:cNvPr id="14" name="Imagen 13"/>
          <p:cNvPicPr/>
          <p:nvPr/>
        </p:nvPicPr>
        <p:blipFill rotWithShape="1">
          <a:blip r:embed="rId6">
            <a:lum bright="-20000" contrast="40000"/>
            <a:extLst>
              <a:ext uri="{28A0092B-C50C-407E-A947-70E740481C1C}">
                <a14:useLocalDpi xmlns:a14="http://schemas.microsoft.com/office/drawing/2010/main" val="0"/>
              </a:ext>
            </a:extLst>
          </a:blip>
          <a:srcRect t="3186" b="6366"/>
          <a:stretch/>
        </p:blipFill>
        <p:spPr bwMode="auto">
          <a:xfrm>
            <a:off x="4323293" y="4047263"/>
            <a:ext cx="4614744" cy="2313503"/>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1" name="Rectángulo 10"/>
          <p:cNvSpPr/>
          <p:nvPr/>
        </p:nvSpPr>
        <p:spPr>
          <a:xfrm>
            <a:off x="4705413" y="2586068"/>
            <a:ext cx="4572000" cy="646331"/>
          </a:xfrm>
          <a:prstGeom prst="rect">
            <a:avLst/>
          </a:prstGeom>
        </p:spPr>
        <p:txBody>
          <a:bodyPr>
            <a:spAutoFit/>
          </a:bodyPr>
          <a:lstStyle/>
          <a:p>
            <a:r>
              <a:rPr lang="es-EC" dirty="0">
                <a:latin typeface="Calibri" panose="020F0502020204030204" pitchFamily="34" charset="0"/>
                <a:ea typeface="Times New Roman" panose="02020603050405020304" pitchFamily="18" charset="0"/>
                <a:cs typeface="Times New Roman" panose="02020603050405020304" pitchFamily="18" charset="0"/>
              </a:rPr>
              <a:t>Utilizando el código del fabricante la pistola seleccionada es la </a:t>
            </a:r>
            <a:r>
              <a:rPr lang="es-EC" b="1" dirty="0">
                <a:latin typeface="Calibri" panose="020F0502020204030204" pitchFamily="34" charset="0"/>
                <a:ea typeface="Times New Roman" panose="02020603050405020304" pitchFamily="18" charset="0"/>
                <a:cs typeface="Times New Roman" panose="02020603050405020304" pitchFamily="18" charset="0"/>
              </a:rPr>
              <a:t>S-710A-02P</a:t>
            </a:r>
            <a:r>
              <a:rPr lang="es-EC" dirty="0">
                <a:latin typeface="Calibri" panose="020F0502020204030204" pitchFamily="34" charset="0"/>
                <a:ea typeface="Times New Roman" panose="02020603050405020304" pitchFamily="18" charset="0"/>
                <a:cs typeface="Times New Roman" panose="02020603050405020304" pitchFamily="18" charset="0"/>
              </a:rPr>
              <a:t>.</a:t>
            </a:r>
            <a:endParaRPr lang="es-CO" dirty="0"/>
          </a:p>
        </p:txBody>
      </p:sp>
      <p:pic>
        <p:nvPicPr>
          <p:cNvPr id="15" name="Imagen 14" descr="C:\Users\Usuario\Desktop\TESIS\FOTOS\Construccion Estructura\DSC01897.JPG"/>
          <p:cNvPicPr/>
          <p:nvPr/>
        </p:nvPicPr>
        <p:blipFill rotWithShape="1">
          <a:blip r:embed="rId7" cstate="print">
            <a:extLst>
              <a:ext uri="{28A0092B-C50C-407E-A947-70E740481C1C}">
                <a14:useLocalDpi xmlns:a14="http://schemas.microsoft.com/office/drawing/2010/main" val="0"/>
              </a:ext>
            </a:extLst>
          </a:blip>
          <a:srcRect t="5909" b="28673"/>
          <a:stretch/>
        </p:blipFill>
        <p:spPr bwMode="auto">
          <a:xfrm>
            <a:off x="395536" y="4404802"/>
            <a:ext cx="3625215" cy="1778635"/>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712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DE PINTADO AUTOMÁTICO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3" name="2 Rectángulo"/>
          <p:cNvSpPr/>
          <p:nvPr/>
        </p:nvSpPr>
        <p:spPr>
          <a:xfrm>
            <a:off x="0" y="1763688"/>
            <a:ext cx="7848872" cy="369332"/>
          </a:xfrm>
          <a:prstGeom prst="rect">
            <a:avLst/>
          </a:prstGeom>
        </p:spPr>
        <p:txBody>
          <a:bodyPr wrap="square">
            <a:spAutoFit/>
          </a:bodyPr>
          <a:lstStyle/>
          <a:p>
            <a:pPr lvl="3"/>
            <a:r>
              <a:rPr lang="es-EC" b="1" dirty="0"/>
              <a:t>Selección de las pistolas Automáticas</a:t>
            </a:r>
            <a:endParaRPr lang="es-CO" b="1" dirty="0"/>
          </a:p>
        </p:txBody>
      </p:sp>
      <p:pic>
        <p:nvPicPr>
          <p:cNvPr id="10" name="Imagen 9" descr="C:\Users\Usuario\Desktop\TESIS\Seleccion Pistola.jpg"/>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27584" y="2210540"/>
            <a:ext cx="7658735" cy="4429125"/>
          </a:xfrm>
          <a:prstGeom prst="rect">
            <a:avLst/>
          </a:prstGeom>
          <a:noFill/>
          <a:ln>
            <a:solidFill>
              <a:schemeClr val="tx1"/>
            </a:solidFill>
          </a:ln>
        </p:spPr>
      </p:pic>
    </p:spTree>
    <p:extLst>
      <p:ext uri="{BB962C8B-B14F-4D97-AF65-F5344CB8AC3E}">
        <p14:creationId xmlns:p14="http://schemas.microsoft.com/office/powerpoint/2010/main" val="275285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DE PINTADO AUTOMÁTICO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3" name="2 Rectángulo"/>
          <p:cNvSpPr/>
          <p:nvPr/>
        </p:nvSpPr>
        <p:spPr>
          <a:xfrm>
            <a:off x="0" y="1763688"/>
            <a:ext cx="7848872" cy="369332"/>
          </a:xfrm>
          <a:prstGeom prst="rect">
            <a:avLst/>
          </a:prstGeom>
        </p:spPr>
        <p:txBody>
          <a:bodyPr wrap="square">
            <a:spAutoFit/>
          </a:bodyPr>
          <a:lstStyle/>
          <a:p>
            <a:pPr lvl="3"/>
            <a:r>
              <a:rPr lang="es-EC" b="1" dirty="0"/>
              <a:t>Selección del Actuador Lineal para el Cabezal Porta-pistolas</a:t>
            </a:r>
            <a:endParaRPr lang="es-CO" b="1" dirty="0"/>
          </a:p>
        </p:txBody>
      </p:sp>
      <p:graphicFrame>
        <p:nvGraphicFramePr>
          <p:cNvPr id="3" name="Tabla 2"/>
          <p:cNvGraphicFramePr>
            <a:graphicFrameLocks noGrp="1"/>
          </p:cNvGraphicFramePr>
          <p:nvPr>
            <p:extLst>
              <p:ext uri="{D42A27DB-BD31-4B8C-83A1-F6EECF244321}">
                <p14:modId xmlns:p14="http://schemas.microsoft.com/office/powerpoint/2010/main" val="3242637661"/>
              </p:ext>
            </p:extLst>
          </p:nvPr>
        </p:nvGraphicFramePr>
        <p:xfrm>
          <a:off x="922946" y="2202189"/>
          <a:ext cx="7760625" cy="2785180"/>
        </p:xfrm>
        <a:graphic>
          <a:graphicData uri="http://schemas.openxmlformats.org/drawingml/2006/table">
            <a:tbl>
              <a:tblPr firstRow="1" firstCol="1" bandRow="1">
                <a:tableStyleId>{5C22544A-7EE6-4342-B048-85BDC9FD1C3A}</a:tableStyleId>
              </a:tblPr>
              <a:tblGrid>
                <a:gridCol w="2630077"/>
                <a:gridCol w="1368152"/>
                <a:gridCol w="936104"/>
                <a:gridCol w="720080"/>
                <a:gridCol w="623353"/>
                <a:gridCol w="755108"/>
                <a:gridCol w="727751"/>
              </a:tblGrid>
              <a:tr h="147723">
                <a:tc>
                  <a:txBody>
                    <a:bodyPr/>
                    <a:lstStyle/>
                    <a:p>
                      <a:endParaRPr lang="es-CO" sz="1500" dirty="0"/>
                    </a:p>
                  </a:txBody>
                  <a:tcPr marL="0" marR="0" marT="0" marB="0" anchor="ctr"/>
                </a:tc>
                <a:tc>
                  <a:txBody>
                    <a:bodyPr/>
                    <a:lstStyle/>
                    <a:p>
                      <a:endParaRPr lang="es-CO" sz="1500"/>
                    </a:p>
                  </a:txBody>
                  <a:tcPr marL="76711" marR="76711" marT="38356" marB="38356"/>
                </a:tc>
                <a:tc>
                  <a:txBody>
                    <a:bodyPr/>
                    <a:lstStyle/>
                    <a:p>
                      <a:endParaRPr lang="es-CO" sz="1500"/>
                    </a:p>
                  </a:txBody>
                  <a:tcPr marL="76711" marR="76711" marT="38356" marB="38356"/>
                </a:tc>
                <a:tc>
                  <a:txBody>
                    <a:bodyPr/>
                    <a:lstStyle/>
                    <a:p>
                      <a:endParaRPr lang="es-CO" sz="1500"/>
                    </a:p>
                  </a:txBody>
                  <a:tcPr marL="76711" marR="76711" marT="38356" marB="38356"/>
                </a:tc>
                <a:tc>
                  <a:txBody>
                    <a:bodyPr/>
                    <a:lstStyle/>
                    <a:p>
                      <a:endParaRPr lang="es-CO" sz="1500"/>
                    </a:p>
                  </a:txBody>
                  <a:tcPr marL="76711" marR="76711" marT="38356" marB="38356"/>
                </a:tc>
                <a:tc>
                  <a:txBody>
                    <a:bodyPr/>
                    <a:lstStyle/>
                    <a:p>
                      <a:endParaRPr lang="es-CO" sz="1500"/>
                    </a:p>
                  </a:txBody>
                  <a:tcPr marL="76711" marR="76711" marT="38356" marB="38356"/>
                </a:tc>
                <a:tc>
                  <a:txBody>
                    <a:bodyPr/>
                    <a:lstStyle/>
                    <a:p>
                      <a:endParaRPr lang="es-CO" sz="1500"/>
                    </a:p>
                  </a:txBody>
                  <a:tcPr marL="76711" marR="76711" marT="38356" marB="38356"/>
                </a:tc>
              </a:tr>
              <a:tr h="634804">
                <a:tc>
                  <a:txBody>
                    <a:bodyPr/>
                    <a:lstStyle/>
                    <a:p>
                      <a:pPr algn="ctr">
                        <a:lnSpc>
                          <a:spcPct val="150000"/>
                        </a:lnSpc>
                        <a:spcAft>
                          <a:spcPts val="0"/>
                        </a:spcAft>
                      </a:pPr>
                      <a:r>
                        <a:rPr lang="es-EC" sz="900" dirty="0" err="1">
                          <a:effectLst/>
                        </a:rPr>
                        <a:t>Model</a:t>
                      </a:r>
                      <a:endParaRPr lang="es-CO" sz="1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dirty="0">
                          <a:effectLst/>
                        </a:rPr>
                        <a:t>Bore </a:t>
                      </a:r>
                      <a:r>
                        <a:rPr lang="es-EC" sz="900" dirty="0" err="1">
                          <a:effectLst/>
                        </a:rPr>
                        <a:t>Size</a:t>
                      </a:r>
                      <a:r>
                        <a:rPr lang="es-EC" sz="900" dirty="0">
                          <a:effectLst/>
                        </a:rPr>
                        <a:t/>
                      </a:r>
                      <a:br>
                        <a:rPr lang="es-EC" sz="900" dirty="0">
                          <a:effectLst/>
                        </a:rPr>
                      </a:br>
                      <a:r>
                        <a:rPr lang="es-EC" sz="900" dirty="0">
                          <a:effectLst/>
                        </a:rPr>
                        <a:t>Ø mm</a:t>
                      </a:r>
                      <a:endParaRPr lang="es-CO" sz="1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a:effectLst/>
                        </a:rPr>
                        <a:t>Theoretical Thrust</a:t>
                      </a:r>
                      <a:br>
                        <a:rPr lang="es-EC" sz="900">
                          <a:effectLst/>
                        </a:rPr>
                      </a:br>
                      <a:r>
                        <a:rPr lang="es-EC" sz="900">
                          <a:effectLst/>
                        </a:rPr>
                        <a:t>Kgf</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a:effectLst/>
                        </a:rPr>
                        <a:t>Max. Load</a:t>
                      </a:r>
                      <a:br>
                        <a:rPr lang="es-EC" sz="900">
                          <a:effectLst/>
                        </a:rPr>
                      </a:br>
                      <a:r>
                        <a:rPr lang="es-EC" sz="900">
                          <a:effectLst/>
                        </a:rPr>
                        <a:t>Kgf</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a:effectLst/>
                        </a:rPr>
                        <a:t>Speed Range</a:t>
                      </a:r>
                      <a:br>
                        <a:rPr lang="es-EC" sz="900">
                          <a:effectLst/>
                        </a:rPr>
                      </a:br>
                      <a:r>
                        <a:rPr lang="es-EC" sz="900">
                          <a:effectLst/>
                        </a:rPr>
                        <a:t>mm/s</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n-US" sz="900" dirty="0">
                          <a:effectLst/>
                        </a:rPr>
                        <a:t>Pressure Range</a:t>
                      </a:r>
                      <a:br>
                        <a:rPr lang="en-US" sz="900" dirty="0">
                          <a:effectLst/>
                        </a:rPr>
                      </a:br>
                      <a:r>
                        <a:rPr lang="en-US" sz="900" dirty="0" err="1">
                          <a:effectLst/>
                        </a:rPr>
                        <a:t>Kgf</a:t>
                      </a:r>
                      <a:r>
                        <a:rPr lang="en-US" sz="900" dirty="0">
                          <a:effectLst/>
                        </a:rPr>
                        <a:t>/cm</a:t>
                      </a:r>
                      <a:r>
                        <a:rPr lang="en-US" sz="900" baseline="30000" dirty="0">
                          <a:effectLst/>
                        </a:rPr>
                        <a:t>2</a:t>
                      </a:r>
                      <a:r>
                        <a:rPr lang="en-US" sz="900" dirty="0">
                          <a:effectLst/>
                        </a:rPr>
                        <a:t> (</a:t>
                      </a:r>
                      <a:r>
                        <a:rPr lang="en-US" sz="900" dirty="0" err="1">
                          <a:effectLst/>
                        </a:rPr>
                        <a:t>Kpa</a:t>
                      </a:r>
                      <a:r>
                        <a:rPr lang="en-US" sz="900" dirty="0">
                          <a:effectLst/>
                        </a:rPr>
                        <a:t>)</a:t>
                      </a:r>
                      <a:endParaRPr lang="es-CO" sz="1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a:effectLst/>
                        </a:rPr>
                        <a:t>Standard stroke</a:t>
                      </a:r>
                      <a:br>
                        <a:rPr lang="es-EC" sz="900">
                          <a:effectLst/>
                        </a:rPr>
                      </a:br>
                      <a:r>
                        <a:rPr lang="es-EC" sz="900">
                          <a:effectLst/>
                        </a:rPr>
                        <a:t>mm</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r>
              <a:tr h="147723">
                <a:tc>
                  <a:txBody>
                    <a:bodyPr/>
                    <a:lstStyle/>
                    <a:p>
                      <a:pPr algn="l"/>
                      <a:endParaRPr lang="es-CO" sz="900">
                        <a:effectLst/>
                        <a:latin typeface="Calibri" panose="020F0502020204030204" pitchFamily="34" charset="0"/>
                      </a:endParaRPr>
                    </a:p>
                  </a:txBody>
                  <a:tcPr marL="0" marR="0" marT="0" marB="0" anchor="ctr"/>
                </a:tc>
                <a:tc>
                  <a:txBody>
                    <a:bodyPr/>
                    <a:lstStyle/>
                    <a:p>
                      <a:endParaRPr lang="es-CO" sz="1500"/>
                    </a:p>
                  </a:txBody>
                  <a:tcPr marL="76711" marR="76711" marT="38356" marB="38356"/>
                </a:tc>
                <a:tc>
                  <a:txBody>
                    <a:bodyPr/>
                    <a:lstStyle/>
                    <a:p>
                      <a:endParaRPr lang="es-CO" sz="1500"/>
                    </a:p>
                  </a:txBody>
                  <a:tcPr marL="76711" marR="76711" marT="38356" marB="38356"/>
                </a:tc>
                <a:tc>
                  <a:txBody>
                    <a:bodyPr/>
                    <a:lstStyle/>
                    <a:p>
                      <a:endParaRPr lang="es-CO" sz="1500"/>
                    </a:p>
                  </a:txBody>
                  <a:tcPr marL="76711" marR="76711" marT="38356" marB="38356"/>
                </a:tc>
                <a:tc>
                  <a:txBody>
                    <a:bodyPr/>
                    <a:lstStyle/>
                    <a:p>
                      <a:endParaRPr lang="es-CO" sz="1500"/>
                    </a:p>
                  </a:txBody>
                  <a:tcPr marL="76711" marR="76711" marT="38356" marB="38356"/>
                </a:tc>
                <a:tc>
                  <a:txBody>
                    <a:bodyPr/>
                    <a:lstStyle/>
                    <a:p>
                      <a:endParaRPr lang="es-CO" sz="1500"/>
                    </a:p>
                  </a:txBody>
                  <a:tcPr marL="76711" marR="76711" marT="38356" marB="38356"/>
                </a:tc>
                <a:tc>
                  <a:txBody>
                    <a:bodyPr/>
                    <a:lstStyle/>
                    <a:p>
                      <a:endParaRPr lang="es-CO" sz="1500"/>
                    </a:p>
                  </a:txBody>
                  <a:tcPr marL="76711" marR="76711" marT="38356" marB="38356"/>
                </a:tc>
              </a:tr>
              <a:tr h="147723">
                <a:tc>
                  <a:txBody>
                    <a:bodyPr/>
                    <a:lstStyle/>
                    <a:p>
                      <a:endParaRPr lang="es-CO" sz="1500"/>
                    </a:p>
                  </a:txBody>
                  <a:tcPr marL="0" marR="0" marT="0" marB="0" anchor="ctr"/>
                </a:tc>
                <a:tc>
                  <a:txBody>
                    <a:bodyPr/>
                    <a:lstStyle/>
                    <a:p>
                      <a:endParaRPr lang="es-CO" sz="1500"/>
                    </a:p>
                  </a:txBody>
                  <a:tcPr marL="76711" marR="76711" marT="38356" marB="38356"/>
                </a:tc>
                <a:tc>
                  <a:txBody>
                    <a:bodyPr/>
                    <a:lstStyle/>
                    <a:p>
                      <a:endParaRPr lang="es-CO" sz="1500"/>
                    </a:p>
                  </a:txBody>
                  <a:tcPr marL="76711" marR="76711" marT="38356" marB="38356"/>
                </a:tc>
                <a:tc>
                  <a:txBody>
                    <a:bodyPr/>
                    <a:lstStyle/>
                    <a:p>
                      <a:endParaRPr lang="es-CO" sz="1500"/>
                    </a:p>
                  </a:txBody>
                  <a:tcPr marL="76711" marR="76711" marT="38356" marB="38356"/>
                </a:tc>
                <a:tc>
                  <a:txBody>
                    <a:bodyPr/>
                    <a:lstStyle/>
                    <a:p>
                      <a:endParaRPr lang="es-CO" sz="1500"/>
                    </a:p>
                  </a:txBody>
                  <a:tcPr marL="76711" marR="76711" marT="38356" marB="38356"/>
                </a:tc>
                <a:tc>
                  <a:txBody>
                    <a:bodyPr/>
                    <a:lstStyle/>
                    <a:p>
                      <a:endParaRPr lang="es-CO" sz="1500"/>
                    </a:p>
                  </a:txBody>
                  <a:tcPr marL="76711" marR="76711" marT="38356" marB="38356"/>
                </a:tc>
                <a:tc>
                  <a:txBody>
                    <a:bodyPr/>
                    <a:lstStyle/>
                    <a:p>
                      <a:endParaRPr lang="es-CO" sz="1500"/>
                    </a:p>
                  </a:txBody>
                  <a:tcPr marL="76711" marR="76711" marT="38356" marB="38356"/>
                </a:tc>
              </a:tr>
              <a:tr h="99546">
                <a:tc>
                  <a:txBody>
                    <a:bodyPr/>
                    <a:lstStyle/>
                    <a:p>
                      <a:pPr algn="ctr">
                        <a:lnSpc>
                          <a:spcPct val="150000"/>
                        </a:lnSpc>
                        <a:spcAft>
                          <a:spcPts val="0"/>
                        </a:spcAft>
                      </a:pPr>
                      <a:r>
                        <a:rPr lang="es-EC" sz="900">
                          <a:effectLst/>
                        </a:rPr>
                        <a:t>MRU-10</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a:effectLst/>
                        </a:rPr>
                        <a:t>10</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a:effectLst/>
                        </a:rPr>
                        <a:t>4</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a:effectLst/>
                        </a:rPr>
                        <a:t>2.8</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rowSpan="6">
                  <a:txBody>
                    <a:bodyPr/>
                    <a:lstStyle/>
                    <a:p>
                      <a:pPr algn="ctr">
                        <a:lnSpc>
                          <a:spcPct val="150000"/>
                        </a:lnSpc>
                        <a:spcAft>
                          <a:spcPts val="0"/>
                        </a:spcAft>
                      </a:pPr>
                      <a:r>
                        <a:rPr lang="es-EC" sz="900">
                          <a:effectLst/>
                        </a:rPr>
                        <a:t> </a:t>
                      </a:r>
                      <a:endParaRPr lang="es-CO" sz="1000">
                        <a:effectLst/>
                      </a:endParaRPr>
                    </a:p>
                    <a:p>
                      <a:pPr algn="ctr">
                        <a:lnSpc>
                          <a:spcPct val="150000"/>
                        </a:lnSpc>
                        <a:spcAft>
                          <a:spcPts val="0"/>
                        </a:spcAft>
                      </a:pPr>
                      <a:r>
                        <a:rPr lang="es-EC" sz="900">
                          <a:effectLst/>
                        </a:rPr>
                        <a:t> </a:t>
                      </a:r>
                      <a:endParaRPr lang="es-CO" sz="1000">
                        <a:effectLst/>
                      </a:endParaRPr>
                    </a:p>
                    <a:p>
                      <a:pPr algn="ctr">
                        <a:lnSpc>
                          <a:spcPct val="150000"/>
                        </a:lnSpc>
                        <a:spcAft>
                          <a:spcPts val="0"/>
                        </a:spcAft>
                      </a:pPr>
                      <a:r>
                        <a:rPr lang="es-EC" sz="900">
                          <a:effectLst/>
                        </a:rPr>
                        <a:t>50~500</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rowSpan="6">
                  <a:txBody>
                    <a:bodyPr/>
                    <a:lstStyle/>
                    <a:p>
                      <a:pPr algn="ctr">
                        <a:lnSpc>
                          <a:spcPct val="150000"/>
                        </a:lnSpc>
                        <a:spcAft>
                          <a:spcPts val="0"/>
                        </a:spcAft>
                      </a:pPr>
                      <a:r>
                        <a:rPr lang="es-EC" sz="900">
                          <a:effectLst/>
                        </a:rPr>
                        <a:t> </a:t>
                      </a:r>
                      <a:endParaRPr lang="es-CO" sz="1000">
                        <a:effectLst/>
                      </a:endParaRPr>
                    </a:p>
                    <a:p>
                      <a:pPr algn="l">
                        <a:lnSpc>
                          <a:spcPct val="150000"/>
                        </a:lnSpc>
                        <a:spcAft>
                          <a:spcPts val="0"/>
                        </a:spcAft>
                      </a:pPr>
                      <a:r>
                        <a:rPr lang="es-EC" sz="900">
                          <a:effectLst/>
                        </a:rPr>
                        <a:t>1.5~7</a:t>
                      </a:r>
                      <a:br>
                        <a:rPr lang="es-EC" sz="900">
                          <a:effectLst/>
                        </a:rPr>
                      </a:br>
                      <a:r>
                        <a:rPr lang="es-EC" sz="900">
                          <a:effectLst/>
                        </a:rPr>
                        <a:t>(150~700)</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rowSpan="2">
                  <a:txBody>
                    <a:bodyPr/>
                    <a:lstStyle/>
                    <a:p>
                      <a:pPr algn="ctr">
                        <a:lnSpc>
                          <a:spcPct val="150000"/>
                        </a:lnSpc>
                        <a:spcAft>
                          <a:spcPts val="0"/>
                        </a:spcAft>
                      </a:pPr>
                      <a:r>
                        <a:rPr lang="es-EC" sz="900">
                          <a:effectLst/>
                        </a:rPr>
                        <a:t>100~500</a:t>
                      </a:r>
                      <a:br>
                        <a:rPr lang="es-EC" sz="900">
                          <a:effectLst/>
                        </a:rPr>
                      </a:br>
                      <a:r>
                        <a:rPr lang="es-EC" sz="900">
                          <a:effectLst/>
                        </a:rPr>
                        <a:t>(700)</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r>
              <a:tr h="141068">
                <a:tc>
                  <a:txBody>
                    <a:bodyPr/>
                    <a:lstStyle/>
                    <a:p>
                      <a:pPr algn="ctr">
                        <a:lnSpc>
                          <a:spcPct val="150000"/>
                        </a:lnSpc>
                        <a:spcAft>
                          <a:spcPts val="0"/>
                        </a:spcAft>
                      </a:pPr>
                      <a:r>
                        <a:rPr lang="es-EC" sz="900">
                          <a:effectLst/>
                        </a:rPr>
                        <a:t>MRU-15</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a:effectLst/>
                        </a:rPr>
                        <a:t>15</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a:effectLst/>
                        </a:rPr>
                        <a:t>8</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a:effectLst/>
                        </a:rPr>
                        <a:t>6.5</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vMerge="1">
                  <a:txBody>
                    <a:bodyPr/>
                    <a:lstStyle/>
                    <a:p>
                      <a:endParaRPr lang="es-CO"/>
                    </a:p>
                  </a:txBody>
                  <a:tcPr/>
                </a:tc>
                <a:tc vMerge="1">
                  <a:txBody>
                    <a:bodyPr/>
                    <a:lstStyle/>
                    <a:p>
                      <a:endParaRPr lang="es-CO"/>
                    </a:p>
                  </a:txBody>
                  <a:tcPr/>
                </a:tc>
                <a:tc vMerge="1">
                  <a:txBody>
                    <a:bodyPr/>
                    <a:lstStyle/>
                    <a:p>
                      <a:endParaRPr lang="es-CO"/>
                    </a:p>
                  </a:txBody>
                  <a:tcPr/>
                </a:tc>
              </a:tr>
              <a:tr h="99546">
                <a:tc>
                  <a:txBody>
                    <a:bodyPr/>
                    <a:lstStyle/>
                    <a:p>
                      <a:pPr algn="ctr">
                        <a:lnSpc>
                          <a:spcPct val="150000"/>
                        </a:lnSpc>
                        <a:spcAft>
                          <a:spcPts val="0"/>
                        </a:spcAft>
                      </a:pPr>
                      <a:r>
                        <a:rPr lang="es-EC" sz="900">
                          <a:effectLst/>
                        </a:rPr>
                        <a:t>MRU-20</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a:effectLst/>
                        </a:rPr>
                        <a:t>20</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a:effectLst/>
                        </a:rPr>
                        <a:t>15</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a:effectLst/>
                        </a:rPr>
                        <a:t>11</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vMerge="1">
                  <a:txBody>
                    <a:bodyPr/>
                    <a:lstStyle/>
                    <a:p>
                      <a:endParaRPr lang="es-CO"/>
                    </a:p>
                  </a:txBody>
                  <a:tcPr/>
                </a:tc>
                <a:tc vMerge="1">
                  <a:txBody>
                    <a:bodyPr/>
                    <a:lstStyle/>
                    <a:p>
                      <a:endParaRPr lang="es-CO"/>
                    </a:p>
                  </a:txBody>
                  <a:tcPr/>
                </a:tc>
                <a:tc rowSpan="4">
                  <a:txBody>
                    <a:bodyPr/>
                    <a:lstStyle/>
                    <a:p>
                      <a:pPr algn="ctr">
                        <a:lnSpc>
                          <a:spcPct val="150000"/>
                        </a:lnSpc>
                        <a:spcAft>
                          <a:spcPts val="0"/>
                        </a:spcAft>
                      </a:pPr>
                      <a:r>
                        <a:rPr lang="es-EC" sz="900">
                          <a:effectLst/>
                        </a:rPr>
                        <a:t>100~800</a:t>
                      </a:r>
                      <a:r>
                        <a:rPr lang="es-EC" sz="900">
                          <a:effectLst/>
                          <a:highlight>
                            <a:srgbClr val="FFFF00"/>
                          </a:highlight>
                        </a:rPr>
                        <a:t/>
                      </a:r>
                      <a:br>
                        <a:rPr lang="es-EC" sz="900">
                          <a:effectLst/>
                          <a:highlight>
                            <a:srgbClr val="FFFF00"/>
                          </a:highlight>
                        </a:rPr>
                      </a:br>
                      <a:endParaRPr lang="es-CO" sz="1000">
                        <a:effectLst/>
                      </a:endParaRPr>
                    </a:p>
                    <a:p>
                      <a:pPr algn="ctr">
                        <a:lnSpc>
                          <a:spcPct val="150000"/>
                        </a:lnSpc>
                        <a:spcAft>
                          <a:spcPts val="0"/>
                        </a:spcAft>
                      </a:pPr>
                      <a:r>
                        <a:rPr lang="es-EC" sz="900">
                          <a:effectLst/>
                          <a:highlight>
                            <a:srgbClr val="FF0000"/>
                          </a:highlight>
                        </a:rPr>
                        <a:t>(1200)</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r>
              <a:tr h="99546">
                <a:tc>
                  <a:txBody>
                    <a:bodyPr/>
                    <a:lstStyle/>
                    <a:p>
                      <a:pPr algn="ctr">
                        <a:lnSpc>
                          <a:spcPct val="150000"/>
                        </a:lnSpc>
                        <a:spcAft>
                          <a:spcPts val="0"/>
                        </a:spcAft>
                      </a:pPr>
                      <a:r>
                        <a:rPr lang="es-EC" sz="900">
                          <a:effectLst/>
                        </a:rPr>
                        <a:t>MRU-25</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a:effectLst/>
                        </a:rPr>
                        <a:t>25</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a:effectLst/>
                        </a:rPr>
                        <a:t>24</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a:effectLst/>
                        </a:rPr>
                        <a:t>19</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vMerge="1">
                  <a:txBody>
                    <a:bodyPr/>
                    <a:lstStyle/>
                    <a:p>
                      <a:endParaRPr lang="es-CO"/>
                    </a:p>
                  </a:txBody>
                  <a:tcPr/>
                </a:tc>
                <a:tc vMerge="1">
                  <a:txBody>
                    <a:bodyPr/>
                    <a:lstStyle/>
                    <a:p>
                      <a:endParaRPr lang="es-CO"/>
                    </a:p>
                  </a:txBody>
                  <a:tcPr/>
                </a:tc>
                <a:tc vMerge="1">
                  <a:txBody>
                    <a:bodyPr/>
                    <a:lstStyle/>
                    <a:p>
                      <a:endParaRPr lang="es-CO"/>
                    </a:p>
                  </a:txBody>
                  <a:tcPr/>
                </a:tc>
              </a:tr>
              <a:tr h="99546">
                <a:tc>
                  <a:txBody>
                    <a:bodyPr/>
                    <a:lstStyle/>
                    <a:p>
                      <a:pPr algn="ctr">
                        <a:lnSpc>
                          <a:spcPct val="150000"/>
                        </a:lnSpc>
                        <a:spcAft>
                          <a:spcPts val="0"/>
                        </a:spcAft>
                      </a:pPr>
                      <a:r>
                        <a:rPr lang="es-EC" sz="900">
                          <a:effectLst/>
                        </a:rPr>
                        <a:t>MRU-32</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a:effectLst/>
                        </a:rPr>
                        <a:t>32</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a:effectLst/>
                        </a:rPr>
                        <a:t>40</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a:effectLst/>
                        </a:rPr>
                        <a:t>31</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vMerge="1">
                  <a:txBody>
                    <a:bodyPr/>
                    <a:lstStyle/>
                    <a:p>
                      <a:endParaRPr lang="es-CO"/>
                    </a:p>
                  </a:txBody>
                  <a:tcPr/>
                </a:tc>
                <a:tc vMerge="1">
                  <a:txBody>
                    <a:bodyPr/>
                    <a:lstStyle/>
                    <a:p>
                      <a:endParaRPr lang="es-CO"/>
                    </a:p>
                  </a:txBody>
                  <a:tcPr/>
                </a:tc>
                <a:tc vMerge="1">
                  <a:txBody>
                    <a:bodyPr/>
                    <a:lstStyle/>
                    <a:p>
                      <a:endParaRPr lang="es-CO"/>
                    </a:p>
                  </a:txBody>
                  <a:tcPr/>
                </a:tc>
              </a:tr>
              <a:tr h="147480">
                <a:tc>
                  <a:txBody>
                    <a:bodyPr/>
                    <a:lstStyle/>
                    <a:p>
                      <a:pPr algn="ctr">
                        <a:lnSpc>
                          <a:spcPct val="150000"/>
                        </a:lnSpc>
                        <a:spcAft>
                          <a:spcPts val="0"/>
                        </a:spcAft>
                      </a:pPr>
                      <a:r>
                        <a:rPr lang="es-EC" sz="900">
                          <a:effectLst/>
                        </a:rPr>
                        <a:t>MRU-40</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a:effectLst/>
                        </a:rPr>
                        <a:t>40</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a:effectLst/>
                        </a:rPr>
                        <a:t>62</a:t>
                      </a:r>
                      <a:endParaRPr lang="es-CO" sz="1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a:txBody>
                    <a:bodyPr/>
                    <a:lstStyle/>
                    <a:p>
                      <a:pPr algn="ctr">
                        <a:lnSpc>
                          <a:spcPct val="150000"/>
                        </a:lnSpc>
                        <a:spcAft>
                          <a:spcPts val="0"/>
                        </a:spcAft>
                      </a:pPr>
                      <a:r>
                        <a:rPr lang="es-EC" sz="900" dirty="0">
                          <a:effectLst/>
                        </a:rPr>
                        <a:t>48</a:t>
                      </a:r>
                      <a:endParaRPr lang="es-CO" sz="1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533" marR="57533" marT="0" marB="0"/>
                </a:tc>
                <a:tc vMerge="1">
                  <a:txBody>
                    <a:bodyPr/>
                    <a:lstStyle/>
                    <a:p>
                      <a:endParaRPr lang="es-CO"/>
                    </a:p>
                  </a:txBody>
                  <a:tcPr/>
                </a:tc>
                <a:tc vMerge="1">
                  <a:txBody>
                    <a:bodyPr/>
                    <a:lstStyle/>
                    <a:p>
                      <a:endParaRPr lang="es-CO"/>
                    </a:p>
                  </a:txBody>
                  <a:tcPr/>
                </a:tc>
                <a:tc vMerge="1">
                  <a:txBody>
                    <a:bodyPr/>
                    <a:lstStyle/>
                    <a:p>
                      <a:endParaRPr lang="es-CO"/>
                    </a:p>
                  </a:txBody>
                  <a:tcPr/>
                </a:tc>
              </a:tr>
            </a:tbl>
          </a:graphicData>
        </a:graphic>
      </p:graphicFrame>
    </p:spTree>
    <p:extLst>
      <p:ext uri="{BB962C8B-B14F-4D97-AF65-F5344CB8AC3E}">
        <p14:creationId xmlns:p14="http://schemas.microsoft.com/office/powerpoint/2010/main" val="164341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DE PINTADO AUTOMÁTICO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3" name="2 Rectángulo"/>
          <p:cNvSpPr/>
          <p:nvPr/>
        </p:nvSpPr>
        <p:spPr>
          <a:xfrm>
            <a:off x="0" y="1763688"/>
            <a:ext cx="7848872" cy="369332"/>
          </a:xfrm>
          <a:prstGeom prst="rect">
            <a:avLst/>
          </a:prstGeom>
        </p:spPr>
        <p:txBody>
          <a:bodyPr wrap="square">
            <a:spAutoFit/>
          </a:bodyPr>
          <a:lstStyle/>
          <a:p>
            <a:pPr lvl="3"/>
            <a:r>
              <a:rPr lang="es-EC" b="1" dirty="0"/>
              <a:t>Selección del Actuador Lineal para el Cabezal Porta-pistolas</a:t>
            </a:r>
            <a:endParaRPr lang="es-CO" b="1" dirty="0"/>
          </a:p>
        </p:txBody>
      </p:sp>
      <p:pic>
        <p:nvPicPr>
          <p:cNvPr id="11" name="Imagen 10" descr="C:\Users\Usuario\Desktop\TESIS\FOTOS\Construccion Estructura\DSC01902.JPG"/>
          <p:cNvPicPr/>
          <p:nvPr/>
        </p:nvPicPr>
        <p:blipFill rotWithShape="1">
          <a:blip r:embed="rId6" cstate="print">
            <a:extLst>
              <a:ext uri="{28A0092B-C50C-407E-A947-70E740481C1C}">
                <a14:useLocalDpi xmlns:a14="http://schemas.microsoft.com/office/drawing/2010/main" val="0"/>
              </a:ext>
            </a:extLst>
          </a:blip>
          <a:srcRect t="32604" b="26521"/>
          <a:stretch/>
        </p:blipFill>
        <p:spPr bwMode="auto">
          <a:xfrm>
            <a:off x="4234848" y="5068230"/>
            <a:ext cx="4010025" cy="1530985"/>
          </a:xfrm>
          <a:prstGeom prst="rect">
            <a:avLst/>
          </a:prstGeom>
          <a:noFill/>
          <a:ln>
            <a:solidFill>
              <a:schemeClr val="tx1"/>
            </a:solidFill>
          </a:ln>
          <a:extLst>
            <a:ext uri="{53640926-AAD7-44D8-BBD7-CCE9431645EC}">
              <a14:shadowObscured xmlns:a14="http://schemas.microsoft.com/office/drawing/2010/main"/>
            </a:ext>
          </a:extLst>
        </p:spPr>
      </p:pic>
      <p:pic>
        <p:nvPicPr>
          <p:cNvPr id="9" name="Imagen 8" descr="C:\Users\Usuario\Desktop\TESIS\Medidas MRU.jpg"/>
          <p:cNvPicPr/>
          <p:nvPr/>
        </p:nvPicPr>
        <p:blipFill>
          <a:blip r:embed="rId7">
            <a:extLst>
              <a:ext uri="{28A0092B-C50C-407E-A947-70E740481C1C}">
                <a14:useLocalDpi xmlns:a14="http://schemas.microsoft.com/office/drawing/2010/main" val="0"/>
              </a:ext>
            </a:extLst>
          </a:blip>
          <a:srcRect/>
          <a:stretch>
            <a:fillRect/>
          </a:stretch>
        </p:blipFill>
        <p:spPr bwMode="auto">
          <a:xfrm>
            <a:off x="1114128" y="2289765"/>
            <a:ext cx="5020310" cy="2519680"/>
          </a:xfrm>
          <a:prstGeom prst="rect">
            <a:avLst/>
          </a:prstGeom>
          <a:noFill/>
          <a:ln>
            <a:solidFill>
              <a:schemeClr val="tx1"/>
            </a:solidFill>
          </a:ln>
        </p:spPr>
      </p:pic>
    </p:spTree>
    <p:extLst>
      <p:ext uri="{BB962C8B-B14F-4D97-AF65-F5344CB8AC3E}">
        <p14:creationId xmlns:p14="http://schemas.microsoft.com/office/powerpoint/2010/main" val="282737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DE PINTADO AUTOMÁTICO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3" name="2 Rectángulo"/>
          <p:cNvSpPr/>
          <p:nvPr/>
        </p:nvSpPr>
        <p:spPr>
          <a:xfrm>
            <a:off x="0" y="1763688"/>
            <a:ext cx="7848872" cy="369332"/>
          </a:xfrm>
          <a:prstGeom prst="rect">
            <a:avLst/>
          </a:prstGeom>
        </p:spPr>
        <p:txBody>
          <a:bodyPr wrap="square">
            <a:spAutoFit/>
          </a:bodyPr>
          <a:lstStyle/>
          <a:p>
            <a:pPr lvl="3"/>
            <a:r>
              <a:rPr lang="es-EC" b="1" dirty="0"/>
              <a:t>Diseño del  Cabezal Porta-pistolas</a:t>
            </a:r>
            <a:endParaRPr lang="es-CO" b="1" dirty="0"/>
          </a:p>
        </p:txBody>
      </p:sp>
      <mc:AlternateContent xmlns:mc="http://schemas.openxmlformats.org/markup-compatibility/2006" xmlns:a14="http://schemas.microsoft.com/office/drawing/2010/main">
        <mc:Choice Requires="a14">
          <p:sp>
            <p:nvSpPr>
              <p:cNvPr id="7" name="Rectángulo 6"/>
              <p:cNvSpPr/>
              <p:nvPr/>
            </p:nvSpPr>
            <p:spPr>
              <a:xfrm>
                <a:off x="179512" y="5445224"/>
                <a:ext cx="4572000" cy="646331"/>
              </a:xfrm>
              <a:prstGeom prst="rect">
                <a:avLst/>
              </a:prstGeom>
            </p:spPr>
            <p:txBody>
              <a:bodyPr>
                <a:spAutoFit/>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es-CO" i="1">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𝑊</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3</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𝑃𝐴</m:t>
                          </m:r>
                        </m:sub>
                      </m:sSub>
                      <m:r>
                        <a:rPr lang="en-US" i="1">
                          <a:effectLst/>
                          <a:latin typeface="Cambria Math" panose="02040503050406030204" pitchFamily="18" charset="0"/>
                          <a:ea typeface="Times New Roman" panose="02020603050405020304" pitchFamily="18" charset="0"/>
                          <a:cs typeface="Times New Roman" panose="02020603050405020304" pitchFamily="18" charset="0"/>
                        </a:rPr>
                        <m:t>=620 </m:t>
                      </m:r>
                      <m:r>
                        <a:rPr lang="en-US" i="1">
                          <a:effectLst/>
                          <a:latin typeface="Cambria Math" panose="02040503050406030204" pitchFamily="18" charset="0"/>
                          <a:ea typeface="Times New Roman" panose="02020603050405020304" pitchFamily="18" charset="0"/>
                          <a:cs typeface="Times New Roman" panose="02020603050405020304" pitchFamily="18" charset="0"/>
                        </a:rPr>
                        <m:t>𝑔𝑟</m:t>
                      </m:r>
                      <m:r>
                        <a:rPr lang="en-US" i="1">
                          <a:effectLst/>
                          <a:latin typeface="Cambria Math" panose="02040503050406030204" pitchFamily="18" charset="0"/>
                          <a:ea typeface="Times New Roman" panose="02020603050405020304" pitchFamily="18" charset="0"/>
                          <a:cs typeface="Times New Roman" panose="02020603050405020304" pitchFamily="18" charset="0"/>
                        </a:rPr>
                        <m:t>×3</m:t>
                      </m:r>
                    </m:oMath>
                  </m:oMathPara>
                </a14:m>
                <a:endParaRPr lang="es-CO"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14:m>
                  <m:oMathPara xmlns:m="http://schemas.openxmlformats.org/officeDocument/2006/math">
                    <m:oMathParaPr>
                      <m:jc m:val="centerGroup"/>
                    </m:oMathParaPr>
                    <m:oMath xmlns:m="http://schemas.openxmlformats.org/officeDocument/2006/math">
                      <m:sSub>
                        <m:sSubPr>
                          <m:ctrlPr>
                            <a:rPr lang="es-CO"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𝑊</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3</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𝑃𝐴</m:t>
                          </m:r>
                        </m:sub>
                      </m:sSub>
                      <m:r>
                        <a:rPr lang="en-US" i="1">
                          <a:effectLst/>
                          <a:latin typeface="Cambria Math" panose="02040503050406030204" pitchFamily="18" charset="0"/>
                          <a:ea typeface="Times New Roman" panose="02020603050405020304" pitchFamily="18" charset="0"/>
                          <a:cs typeface="Times New Roman" panose="02020603050405020304" pitchFamily="18" charset="0"/>
                        </a:rPr>
                        <m:t>=1800 </m:t>
                      </m:r>
                      <m:r>
                        <a:rPr lang="en-US" i="1">
                          <a:effectLst/>
                          <a:latin typeface="Cambria Math" panose="02040503050406030204" pitchFamily="18" charset="0"/>
                          <a:ea typeface="Times New Roman" panose="02020603050405020304" pitchFamily="18" charset="0"/>
                          <a:cs typeface="Times New Roman" panose="02020603050405020304" pitchFamily="18" charset="0"/>
                        </a:rPr>
                        <m:t>𝑔𝑟</m:t>
                      </m:r>
                      <m:r>
                        <a:rPr lang="en-US" i="1">
                          <a:effectLst/>
                          <a:latin typeface="Cambria Math" panose="02040503050406030204" pitchFamily="18" charset="0"/>
                          <a:ea typeface="Times New Roman" panose="02020603050405020304" pitchFamily="18" charset="0"/>
                          <a:cs typeface="Times New Roman" panose="02020603050405020304" pitchFamily="18" charset="0"/>
                        </a:rPr>
                        <m:t>=1,8 </m:t>
                      </m:r>
                      <m:r>
                        <a:rPr lang="en-US" i="1">
                          <a:effectLst/>
                          <a:latin typeface="Cambria Math" panose="02040503050406030204" pitchFamily="18" charset="0"/>
                          <a:ea typeface="Times New Roman" panose="02020603050405020304" pitchFamily="18" charset="0"/>
                          <a:cs typeface="Times New Roman" panose="02020603050405020304" pitchFamily="18" charset="0"/>
                        </a:rPr>
                        <m:t>𝐾𝑔</m:t>
                      </m:r>
                      <m:r>
                        <a:rPr lang="en-US" i="1">
                          <a:effectLst/>
                          <a:latin typeface="Cambria Math" panose="02040503050406030204" pitchFamily="18" charset="0"/>
                          <a:ea typeface="Times New Roman" panose="02020603050405020304" pitchFamily="18" charset="0"/>
                          <a:cs typeface="Times New Roman" panose="02020603050405020304" pitchFamily="18" charset="0"/>
                        </a:rPr>
                        <m:t>=17,64 </m:t>
                      </m:r>
                      <m:r>
                        <a:rPr lang="en-US" i="1">
                          <a:effectLst/>
                          <a:latin typeface="Cambria Math" panose="02040503050406030204" pitchFamily="18" charset="0"/>
                          <a:ea typeface="Times New Roman" panose="02020603050405020304" pitchFamily="18" charset="0"/>
                          <a:cs typeface="Times New Roman" panose="02020603050405020304" pitchFamily="18" charset="0"/>
                        </a:rPr>
                        <m:t>𝑁</m:t>
                      </m:r>
                    </m:oMath>
                  </m:oMathPara>
                </a14:m>
                <a:endParaRPr lang="es-CO"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179512" y="5445224"/>
                <a:ext cx="4572000" cy="646331"/>
              </a:xfrm>
              <a:prstGeom prst="rect">
                <a:avLst/>
              </a:prstGeom>
              <a:blipFill rotWithShape="0">
                <a:blip r:embed="rId6"/>
                <a:stretch>
                  <a:fillRect b="-6604"/>
                </a:stretch>
              </a:blipFill>
            </p:spPr>
            <p:txBody>
              <a:bodyPr/>
              <a:lstStyle/>
              <a:p>
                <a:r>
                  <a:rPr lang="es-CO">
                    <a:noFill/>
                  </a:rPr>
                  <a:t> </a:t>
                </a:r>
              </a:p>
            </p:txBody>
          </p:sp>
        </mc:Fallback>
      </mc:AlternateContent>
      <p:pic>
        <p:nvPicPr>
          <p:cNvPr id="12" name="Imagen 11" descr="C:\Users\Usuario\Desktop\TESIS\Ensamblaje_PortaPistolas.JPG"/>
          <p:cNvPicPr/>
          <p:nvPr/>
        </p:nvPicPr>
        <p:blipFill rotWithShape="1">
          <a:blip r:embed="rId7">
            <a:extLst>
              <a:ext uri="{28A0092B-C50C-407E-A947-70E740481C1C}">
                <a14:useLocalDpi xmlns:a14="http://schemas.microsoft.com/office/drawing/2010/main" val="0"/>
              </a:ext>
            </a:extLst>
          </a:blip>
          <a:srcRect l="20829" t="7003" r="1"/>
          <a:stretch/>
        </p:blipFill>
        <p:spPr bwMode="auto">
          <a:xfrm>
            <a:off x="3215834" y="2384996"/>
            <a:ext cx="4283710" cy="290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5345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DE PINTADO AUTOMÁTICO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3" name="2 Rectángulo"/>
          <p:cNvSpPr/>
          <p:nvPr/>
        </p:nvSpPr>
        <p:spPr>
          <a:xfrm>
            <a:off x="0" y="1763688"/>
            <a:ext cx="7848872" cy="646331"/>
          </a:xfrm>
          <a:prstGeom prst="rect">
            <a:avLst/>
          </a:prstGeom>
        </p:spPr>
        <p:txBody>
          <a:bodyPr wrap="square">
            <a:spAutoFit/>
          </a:bodyPr>
          <a:lstStyle/>
          <a:p>
            <a:pPr lvl="3"/>
            <a:r>
              <a:rPr lang="es-EC" b="1" dirty="0"/>
              <a:t>Diseño del  Cabezal </a:t>
            </a:r>
            <a:r>
              <a:rPr lang="es-EC" b="1" dirty="0" smtClean="0"/>
              <a:t>Porta-pistolas</a:t>
            </a:r>
          </a:p>
          <a:p>
            <a:pPr lvl="3"/>
            <a:r>
              <a:rPr lang="es-EC" b="1" dirty="0">
                <a:effectLst>
                  <a:glow>
                    <a:srgbClr val="000000"/>
                  </a:glow>
                  <a:outerShdw sx="0" sy="0">
                    <a:srgbClr val="000000"/>
                  </a:outerShdw>
                  <a:reflection stA="0" endPos="0" fadeDir="0" sx="0" sy="0"/>
                </a:effectLst>
              </a:rPr>
              <a:t>Dimensionamiento de guías de regulación de </a:t>
            </a:r>
            <a:r>
              <a:rPr lang="es-EC" b="1" dirty="0" smtClean="0">
                <a:effectLst>
                  <a:glow>
                    <a:srgbClr val="000000"/>
                  </a:glow>
                  <a:outerShdw sx="0" sy="0">
                    <a:srgbClr val="000000"/>
                  </a:outerShdw>
                  <a:reflection stA="0" endPos="0" fadeDir="0" sx="0" sy="0"/>
                </a:effectLst>
              </a:rPr>
              <a:t>pistolas</a:t>
            </a:r>
            <a:endParaRPr lang="es-CO" b="1" dirty="0">
              <a:effectLst>
                <a:glow>
                  <a:srgbClr val="000000"/>
                </a:glow>
                <a:outerShdw sx="0" sy="0">
                  <a:srgbClr val="000000"/>
                </a:outerShdw>
                <a:reflection stA="0" endPos="0" fadeDir="0" sx="0" sy="0"/>
              </a:effectLst>
            </a:endParaRPr>
          </a:p>
        </p:txBody>
      </p:sp>
      <p:pic>
        <p:nvPicPr>
          <p:cNvPr id="9" name="Imagen 8" descr="C:\Users\Usuario\Desktop\TESIS\Eje_Pistola.JPG"/>
          <p:cNvPicPr/>
          <p:nvPr/>
        </p:nvPicPr>
        <p:blipFill rotWithShape="1">
          <a:blip r:embed="rId6">
            <a:extLst>
              <a:ext uri="{28A0092B-C50C-407E-A947-70E740481C1C}">
                <a14:useLocalDpi xmlns:a14="http://schemas.microsoft.com/office/drawing/2010/main" val="0"/>
              </a:ext>
            </a:extLst>
          </a:blip>
          <a:srcRect l="25915" t="14136" r="38498" b="10514"/>
          <a:stretch/>
        </p:blipFill>
        <p:spPr bwMode="auto">
          <a:xfrm>
            <a:off x="1331640" y="2669686"/>
            <a:ext cx="1838960" cy="2139315"/>
          </a:xfrm>
          <a:prstGeom prst="rect">
            <a:avLst/>
          </a:prstGeom>
          <a:noFill/>
          <a:ln>
            <a:solidFill>
              <a:schemeClr val="tx1"/>
            </a:solidFill>
          </a:ln>
          <a:extLst>
            <a:ext uri="{53640926-AAD7-44D8-BBD7-CCE9431645EC}">
              <a14:shadowObscured xmlns:a14="http://schemas.microsoft.com/office/drawing/2010/main"/>
            </a:ext>
          </a:extLst>
        </p:spPr>
      </p:pic>
      <p:pic>
        <p:nvPicPr>
          <p:cNvPr id="3" name="Imagen 2"/>
          <p:cNvPicPr>
            <a:picLocks noChangeAspect="1"/>
          </p:cNvPicPr>
          <p:nvPr/>
        </p:nvPicPr>
        <p:blipFill rotWithShape="1">
          <a:blip r:embed="rId7"/>
          <a:srcRect l="43359" t="33301" r="37825" b="16372"/>
          <a:stretch/>
        </p:blipFill>
        <p:spPr>
          <a:xfrm>
            <a:off x="3924436" y="2649098"/>
            <a:ext cx="2448272" cy="3681536"/>
          </a:xfrm>
          <a:prstGeom prst="rect">
            <a:avLst/>
          </a:prstGeom>
        </p:spPr>
      </p:pic>
    </p:spTree>
    <p:extLst>
      <p:ext uri="{BB962C8B-B14F-4D97-AF65-F5344CB8AC3E}">
        <p14:creationId xmlns:p14="http://schemas.microsoft.com/office/powerpoint/2010/main" val="248739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DE PINTADO AUTOMÁTICO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3" name="2 Rectángulo"/>
          <p:cNvSpPr/>
          <p:nvPr/>
        </p:nvSpPr>
        <p:spPr>
          <a:xfrm>
            <a:off x="0" y="1763688"/>
            <a:ext cx="7848872" cy="646331"/>
          </a:xfrm>
          <a:prstGeom prst="rect">
            <a:avLst/>
          </a:prstGeom>
        </p:spPr>
        <p:txBody>
          <a:bodyPr wrap="square">
            <a:spAutoFit/>
          </a:bodyPr>
          <a:lstStyle/>
          <a:p>
            <a:pPr lvl="3"/>
            <a:r>
              <a:rPr lang="es-EC" b="1" dirty="0"/>
              <a:t>Diseño del  Cabezal </a:t>
            </a:r>
            <a:r>
              <a:rPr lang="es-EC" b="1" dirty="0" smtClean="0"/>
              <a:t>Porta-pistolas</a:t>
            </a:r>
          </a:p>
          <a:p>
            <a:pPr lvl="3"/>
            <a:r>
              <a:rPr lang="es-EC" b="1" dirty="0">
                <a:effectLst>
                  <a:glow>
                    <a:srgbClr val="000000"/>
                  </a:glow>
                  <a:outerShdw sx="0" sy="0">
                    <a:srgbClr val="000000"/>
                  </a:outerShdw>
                  <a:reflection stA="0" endPos="0" fadeDir="0" sx="0" sy="0"/>
                </a:effectLst>
              </a:rPr>
              <a:t>Dimensionamiento de guías de regulación de </a:t>
            </a:r>
            <a:r>
              <a:rPr lang="es-EC" b="1" dirty="0" smtClean="0">
                <a:effectLst>
                  <a:glow>
                    <a:srgbClr val="000000"/>
                  </a:glow>
                  <a:outerShdw sx="0" sy="0">
                    <a:srgbClr val="000000"/>
                  </a:outerShdw>
                  <a:reflection stA="0" endPos="0" fadeDir="0" sx="0" sy="0"/>
                </a:effectLst>
              </a:rPr>
              <a:t>pistolas</a:t>
            </a:r>
            <a:endParaRPr lang="es-CO" b="1" dirty="0">
              <a:effectLst>
                <a:glow>
                  <a:srgbClr val="000000"/>
                </a:glow>
                <a:outerShdw sx="0" sy="0">
                  <a:srgbClr val="000000"/>
                </a:outerShdw>
                <a:reflection stA="0" endPos="0" fadeDir="0" sx="0" sy="0"/>
              </a:effectLst>
            </a:endParaRPr>
          </a:p>
        </p:txBody>
      </p:sp>
      <p:pic>
        <p:nvPicPr>
          <p:cNvPr id="10" name="Imagen 9" descr="C:\Users\Usuario\Desktop\TESIS\Eje_PistolaTensiones.JPG"/>
          <p:cNvPicPr/>
          <p:nvPr/>
        </p:nvPicPr>
        <p:blipFill rotWithShape="1">
          <a:blip r:embed="rId6">
            <a:extLst>
              <a:ext uri="{28A0092B-C50C-407E-A947-70E740481C1C}">
                <a14:useLocalDpi xmlns:a14="http://schemas.microsoft.com/office/drawing/2010/main" val="0"/>
              </a:ext>
            </a:extLst>
          </a:blip>
          <a:srcRect l="49317" t="8594"/>
          <a:stretch/>
        </p:blipFill>
        <p:spPr bwMode="auto">
          <a:xfrm>
            <a:off x="427733" y="2599383"/>
            <a:ext cx="2376264" cy="2718646"/>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Imagen 10" descr="C:\Users\Usuario\Desktop\TESIS\Eje_PistolaDesplazamientos.JPG"/>
          <p:cNvPicPr/>
          <p:nvPr/>
        </p:nvPicPr>
        <p:blipFill rotWithShape="1">
          <a:blip r:embed="rId7">
            <a:extLst>
              <a:ext uri="{28A0092B-C50C-407E-A947-70E740481C1C}">
                <a14:useLocalDpi xmlns:a14="http://schemas.microsoft.com/office/drawing/2010/main" val="0"/>
              </a:ext>
            </a:extLst>
          </a:blip>
          <a:srcRect l="42950"/>
          <a:stretch/>
        </p:blipFill>
        <p:spPr bwMode="auto">
          <a:xfrm>
            <a:off x="3231730" y="2578796"/>
            <a:ext cx="2362977" cy="2718645"/>
          </a:xfrm>
          <a:prstGeom prst="rect">
            <a:avLst/>
          </a:prstGeom>
          <a:noFill/>
          <a:ln>
            <a:solidFill>
              <a:schemeClr val="tx1"/>
            </a:solidFill>
          </a:ln>
          <a:extLst>
            <a:ext uri="{53640926-AAD7-44D8-BBD7-CCE9431645EC}">
              <a14:shadowObscured xmlns:a14="http://schemas.microsoft.com/office/drawing/2010/main"/>
            </a:ext>
          </a:extLst>
        </p:spPr>
      </p:pic>
      <p:pic>
        <p:nvPicPr>
          <p:cNvPr id="12" name="Imagen 11" descr="C:\Users\Usuario\Desktop\TESIS\Eje_PistolaFS.JPG"/>
          <p:cNvPicPr/>
          <p:nvPr/>
        </p:nvPicPr>
        <p:blipFill rotWithShape="1">
          <a:blip r:embed="rId8">
            <a:extLst>
              <a:ext uri="{28A0092B-C50C-407E-A947-70E740481C1C}">
                <a14:useLocalDpi xmlns:a14="http://schemas.microsoft.com/office/drawing/2010/main" val="0"/>
              </a:ext>
            </a:extLst>
          </a:blip>
          <a:srcRect l="38284" r="2990"/>
          <a:stretch/>
        </p:blipFill>
        <p:spPr bwMode="auto">
          <a:xfrm>
            <a:off x="5999866" y="2578795"/>
            <a:ext cx="2388558" cy="2718645"/>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2446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8677" name="Rectangle 5"/>
          <p:cNvSpPr>
            <a:spLocks noChangeArrowheads="1"/>
          </p:cNvSpPr>
          <p:nvPr/>
        </p:nvSpPr>
        <p:spPr bwMode="auto">
          <a:xfrm>
            <a:off x="611560" y="764706"/>
            <a:ext cx="8064896" cy="5529679"/>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EC" sz="2400" b="1" dirty="0" smtClean="0" bmk="">
                <a:ea typeface="Times New Roman" pitchFamily="18" charset="0"/>
                <a:cs typeface="Times New Roman" pitchFamily="18" charset="0"/>
              </a:rPr>
              <a:t>OBJETIVOS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1" i="0" u="none" strike="noStrike" cap="none" normalizeH="0" baseline="0" dirty="0" smtClean="0" bmk="">
              <a:ln>
                <a:noFill/>
              </a:ln>
              <a:solidFill>
                <a:schemeClr val="tx1"/>
              </a:solidFill>
              <a:effectLst/>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bmk="">
                <a:ln>
                  <a:noFill/>
                </a:ln>
                <a:solidFill>
                  <a:schemeClr val="tx1"/>
                </a:solidFill>
                <a:effectLst/>
                <a:ea typeface="Times New Roman" pitchFamily="18" charset="0"/>
                <a:cs typeface="Times New Roman" pitchFamily="18" charset="0"/>
              </a:rPr>
              <a:t>GENERAL</a:t>
            </a:r>
            <a:endParaRPr lang="es-EC" b="1" dirty="0" smtClean="0" bmk="">
              <a:ea typeface="Times New Roman" pitchFamily="18" charset="0"/>
              <a:cs typeface="Times New Roman" pitchFamily="18" charset="0"/>
            </a:endParaRPr>
          </a:p>
          <a:p>
            <a:pPr lvl="0" algn="just" eaLnBrk="0" fontAlgn="base" hangingPunct="0">
              <a:spcBef>
                <a:spcPct val="0"/>
              </a:spcBef>
              <a:spcAft>
                <a:spcPct val="0"/>
              </a:spcAft>
            </a:pPr>
            <a:r>
              <a:rPr lang="es-CO" dirty="0">
                <a:ea typeface="Times New Roman" pitchFamily="18" charset="0"/>
                <a:cs typeface="Arial" pitchFamily="34" charset="0"/>
              </a:rPr>
              <a:t>Diseñar y construir una máquina automática pulverizadora de pintura en chapas galvanizadas acanaladas para la Empresa “CONSTRUCCIONES METALMECÁNICAS”. </a:t>
            </a:r>
            <a:endParaRPr lang="es-CO" dirty="0" smtClean="0">
              <a:ea typeface="Times New Roman" pitchFamily="18" charset="0"/>
              <a:cs typeface="Arial" pitchFamily="34" charset="0"/>
            </a:endParaRPr>
          </a:p>
          <a:p>
            <a:pPr lvl="0" algn="just" eaLnBrk="0" fontAlgn="base" hangingPunct="0">
              <a:spcBef>
                <a:spcPct val="0"/>
              </a:spcBef>
              <a:spcAft>
                <a:spcPct val="0"/>
              </a:spcAft>
            </a:pPr>
            <a:endParaRPr lang="es-EC" baseline="0" dirty="0" smtClean="0">
              <a:cs typeface="Arial" pitchFamily="34" charset="0"/>
            </a:endParaRPr>
          </a:p>
          <a:p>
            <a:pPr algn="just"/>
            <a:r>
              <a:rPr lang="es-EC" b="1" dirty="0" smtClean="0">
                <a:ea typeface="Times New Roman" pitchFamily="18" charset="0"/>
                <a:cs typeface="Arial" pitchFamily="34" charset="0"/>
              </a:rPr>
              <a:t>ESPECÍFICOS</a:t>
            </a:r>
          </a:p>
          <a:p>
            <a:pPr algn="just"/>
            <a:endParaRPr lang="es-EC" b="1" dirty="0">
              <a:ea typeface="Times New Roman" pitchFamily="18" charset="0"/>
              <a:cs typeface="Arial" pitchFamily="34" charset="0"/>
            </a:endParaRPr>
          </a:p>
          <a:p>
            <a:pPr marL="285750" lvl="0" indent="-285750" algn="just">
              <a:buFont typeface="Arial" panose="020B0604020202020204" pitchFamily="34" charset="0"/>
              <a:buChar char="•"/>
            </a:pPr>
            <a:r>
              <a:rPr lang="es-EC" dirty="0"/>
              <a:t>Definir y detallar los diferentes elementos u equipos a utilizar en el desarrollo del presente proyecto, mediante un marco teórico.</a:t>
            </a:r>
            <a:endParaRPr lang="es-CO" dirty="0"/>
          </a:p>
          <a:p>
            <a:pPr algn="just"/>
            <a:endParaRPr lang="es-MX" b="1" dirty="0" smtClean="0">
              <a:ea typeface="Times New Roman" pitchFamily="18" charset="0"/>
              <a:cs typeface="Arial" pitchFamily="34" charset="0"/>
            </a:endParaRPr>
          </a:p>
          <a:p>
            <a:pPr marL="285750" lvl="0" indent="-285750" algn="just">
              <a:buFont typeface="Arial" panose="020B0604020202020204" pitchFamily="34" charset="0"/>
              <a:buChar char="•"/>
            </a:pPr>
            <a:r>
              <a:rPr lang="es-EC" dirty="0"/>
              <a:t>Analizar el tipo de pinturas que se va a emplear como materia prima.</a:t>
            </a:r>
            <a:endParaRPr lang="es-CO" dirty="0"/>
          </a:p>
          <a:p>
            <a:pPr algn="just"/>
            <a:r>
              <a:rPr lang="es-EC" dirty="0"/>
              <a:t> </a:t>
            </a:r>
            <a:endParaRPr lang="es-CO" dirty="0"/>
          </a:p>
          <a:p>
            <a:pPr marL="285750" lvl="0" indent="-285750" algn="just">
              <a:buFont typeface="Arial" panose="020B0604020202020204" pitchFamily="34" charset="0"/>
              <a:buChar char="•"/>
            </a:pPr>
            <a:r>
              <a:rPr lang="es-EC" dirty="0"/>
              <a:t>Diseñar los Sistemas: Mecánico, térmico, eléctrico, electrónico y de control.</a:t>
            </a:r>
            <a:endParaRPr lang="es-CO" dirty="0"/>
          </a:p>
          <a:p>
            <a:pPr marL="285750" indent="-285750" algn="just">
              <a:buFont typeface="Arial" panose="020B0604020202020204" pitchFamily="34" charset="0"/>
              <a:buChar char="•"/>
            </a:pPr>
            <a:endParaRPr lang="es-CO" dirty="0"/>
          </a:p>
          <a:p>
            <a:pPr marL="285750" lvl="0" indent="-285750" algn="just">
              <a:buFont typeface="Arial" panose="020B0604020202020204" pitchFamily="34" charset="0"/>
              <a:buChar char="•"/>
            </a:pPr>
            <a:r>
              <a:rPr lang="es-EC" dirty="0"/>
              <a:t>Construir e implementar el sistema mediante el ensamblaje de cada una de las partes. </a:t>
            </a:r>
            <a:endParaRPr lang="es-CO" dirty="0"/>
          </a:p>
          <a:p>
            <a:pPr marL="285750" indent="-285750" algn="just">
              <a:buFont typeface="Arial" panose="020B0604020202020204" pitchFamily="34" charset="0"/>
              <a:buChar char="•"/>
            </a:pPr>
            <a:endParaRPr lang="es-CO" dirty="0"/>
          </a:p>
          <a:p>
            <a:pPr marL="285750" lvl="0" indent="-285750" algn="just">
              <a:buFont typeface="Arial" panose="020B0604020202020204" pitchFamily="34" charset="0"/>
              <a:buChar char="•"/>
            </a:pPr>
            <a:r>
              <a:rPr lang="es-EC" dirty="0"/>
              <a:t>Realizar pruebas de funcionamiento y la calibración del equipo ensamblado.</a:t>
            </a:r>
            <a:endParaRPr lang="es-CO" dirty="0"/>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DE PINTADO AUTOMÁTICO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3" name="2 Rectángulo"/>
          <p:cNvSpPr/>
          <p:nvPr/>
        </p:nvSpPr>
        <p:spPr>
          <a:xfrm>
            <a:off x="0" y="1763688"/>
            <a:ext cx="7848872" cy="369332"/>
          </a:xfrm>
          <a:prstGeom prst="rect">
            <a:avLst/>
          </a:prstGeom>
        </p:spPr>
        <p:txBody>
          <a:bodyPr wrap="square">
            <a:spAutoFit/>
          </a:bodyPr>
          <a:lstStyle/>
          <a:p>
            <a:pPr lvl="3"/>
            <a:r>
              <a:rPr lang="es-EC" b="1" dirty="0"/>
              <a:t>Diseño del  Cabezal </a:t>
            </a:r>
            <a:r>
              <a:rPr lang="es-EC" b="1" dirty="0" smtClean="0"/>
              <a:t>Porta-pistolas</a:t>
            </a:r>
            <a:endParaRPr lang="es-EC" b="1" dirty="0" smtClean="0"/>
          </a:p>
        </p:txBody>
      </p:sp>
      <p:pic>
        <p:nvPicPr>
          <p:cNvPr id="14" name="Imagen 13" descr="C:\Users\Usuario\Desktop\TESIS\Plancha_Aluminio100x500perfo.JPG"/>
          <p:cNvPicPr/>
          <p:nvPr/>
        </p:nvPicPr>
        <p:blipFill rotWithShape="1">
          <a:blip r:embed="rId6" cstate="print">
            <a:extLst>
              <a:ext uri="{28A0092B-C50C-407E-A947-70E740481C1C}">
                <a14:useLocalDpi xmlns:a14="http://schemas.microsoft.com/office/drawing/2010/main" val="0"/>
              </a:ext>
            </a:extLst>
          </a:blip>
          <a:srcRect l="14964" t="6427" r="13685" b="7603"/>
          <a:stretch/>
        </p:blipFill>
        <p:spPr bwMode="auto">
          <a:xfrm>
            <a:off x="482028" y="2211885"/>
            <a:ext cx="4339590" cy="28511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5" name="Imagen 14" descr="C:\Users\Usuario\Desktop\TESIS\SoporteEje_GW16.JPG"/>
          <p:cNvPicPr/>
          <p:nvPr/>
        </p:nvPicPr>
        <p:blipFill rotWithShape="1">
          <a:blip r:embed="rId7" cstate="print">
            <a:extLst>
              <a:ext uri="{28A0092B-C50C-407E-A947-70E740481C1C}">
                <a14:useLocalDpi xmlns:a14="http://schemas.microsoft.com/office/drawing/2010/main" val="0"/>
              </a:ext>
            </a:extLst>
          </a:blip>
          <a:srcRect l="20986" t="4668" r="9123" b="5080"/>
          <a:stretch/>
        </p:blipFill>
        <p:spPr bwMode="auto">
          <a:xfrm>
            <a:off x="5518526" y="1777893"/>
            <a:ext cx="2875280" cy="1924050"/>
          </a:xfrm>
          <a:prstGeom prst="rect">
            <a:avLst/>
          </a:prstGeom>
          <a:noFill/>
          <a:ln>
            <a:solidFill>
              <a:schemeClr val="tx1"/>
            </a:solidFill>
          </a:ln>
          <a:extLst>
            <a:ext uri="{53640926-AAD7-44D8-BBD7-CCE9431645EC}">
              <a14:shadowObscured xmlns:a14="http://schemas.microsoft.com/office/drawing/2010/main"/>
            </a:ext>
          </a:extLst>
        </p:spPr>
      </p:pic>
      <p:pic>
        <p:nvPicPr>
          <p:cNvPr id="17" name="Imagen 16" descr="C:\Users\Usuario\Desktop\TESIS\Porta_Pis1.JPG"/>
          <p:cNvPicPr/>
          <p:nvPr/>
        </p:nvPicPr>
        <p:blipFill rotWithShape="1">
          <a:blip r:embed="rId8">
            <a:extLst>
              <a:ext uri="{28A0092B-C50C-407E-A947-70E740481C1C}">
                <a14:useLocalDpi xmlns:a14="http://schemas.microsoft.com/office/drawing/2010/main" val="0"/>
              </a:ext>
            </a:extLst>
          </a:blip>
          <a:srcRect l="11319" t="7166" r="25145"/>
          <a:stretch/>
        </p:blipFill>
        <p:spPr bwMode="auto">
          <a:xfrm>
            <a:off x="5487559" y="4005064"/>
            <a:ext cx="2627444" cy="2401982"/>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358245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DE PINTADO AUTOMÁTICO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3" name="2 Rectángulo"/>
          <p:cNvSpPr/>
          <p:nvPr/>
        </p:nvSpPr>
        <p:spPr>
          <a:xfrm>
            <a:off x="0" y="1763688"/>
            <a:ext cx="7848872" cy="369332"/>
          </a:xfrm>
          <a:prstGeom prst="rect">
            <a:avLst/>
          </a:prstGeom>
        </p:spPr>
        <p:txBody>
          <a:bodyPr wrap="square">
            <a:spAutoFit/>
          </a:bodyPr>
          <a:lstStyle/>
          <a:p>
            <a:pPr lvl="3"/>
            <a:r>
              <a:rPr lang="es-EC" b="1" dirty="0"/>
              <a:t>Diseño del  Cabezal </a:t>
            </a:r>
            <a:r>
              <a:rPr lang="es-EC" b="1" dirty="0" smtClean="0"/>
              <a:t>Porta-pistolas</a:t>
            </a:r>
            <a:endParaRPr lang="es-EC" b="1" dirty="0" smtClean="0"/>
          </a:p>
        </p:txBody>
      </p:sp>
      <p:pic>
        <p:nvPicPr>
          <p:cNvPr id="16" name="Imagen 15" descr="C:\Users\Usuario\Desktop\TESIS\Eje_Aluminio20x300.JPG"/>
          <p:cNvPicPr/>
          <p:nvPr/>
        </p:nvPicPr>
        <p:blipFill rotWithShape="1">
          <a:blip r:embed="rId6">
            <a:extLst>
              <a:ext uri="{28A0092B-C50C-407E-A947-70E740481C1C}">
                <a14:useLocalDpi xmlns:a14="http://schemas.microsoft.com/office/drawing/2010/main" val="0"/>
              </a:ext>
            </a:extLst>
          </a:blip>
          <a:srcRect l="36554" t="7921" r="35664" b="7637"/>
          <a:stretch/>
        </p:blipFill>
        <p:spPr bwMode="auto">
          <a:xfrm>
            <a:off x="899592" y="2565068"/>
            <a:ext cx="1619885" cy="26009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 name="Imagen 2"/>
          <p:cNvPicPr>
            <a:picLocks noChangeAspect="1"/>
          </p:cNvPicPr>
          <p:nvPr/>
        </p:nvPicPr>
        <p:blipFill rotWithShape="1">
          <a:blip r:embed="rId7"/>
          <a:srcRect l="32845" t="23422" r="26201" b="20469"/>
          <a:stretch/>
        </p:blipFill>
        <p:spPr>
          <a:xfrm>
            <a:off x="3492344" y="2561459"/>
            <a:ext cx="4752529" cy="3660731"/>
          </a:xfrm>
          <a:prstGeom prst="rect">
            <a:avLst/>
          </a:prstGeom>
        </p:spPr>
      </p:pic>
    </p:spTree>
    <p:extLst>
      <p:ext uri="{BB962C8B-B14F-4D97-AF65-F5344CB8AC3E}">
        <p14:creationId xmlns:p14="http://schemas.microsoft.com/office/powerpoint/2010/main" val="14953789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DE PINTADO AUTOMÁTICO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3" name="2 Rectángulo"/>
          <p:cNvSpPr/>
          <p:nvPr/>
        </p:nvSpPr>
        <p:spPr>
          <a:xfrm>
            <a:off x="0" y="1763688"/>
            <a:ext cx="7848872" cy="369332"/>
          </a:xfrm>
          <a:prstGeom prst="rect">
            <a:avLst/>
          </a:prstGeom>
        </p:spPr>
        <p:txBody>
          <a:bodyPr wrap="square">
            <a:spAutoFit/>
          </a:bodyPr>
          <a:lstStyle/>
          <a:p>
            <a:pPr lvl="3"/>
            <a:r>
              <a:rPr lang="es-EC" b="1" dirty="0"/>
              <a:t>Diseño del  Cabezal </a:t>
            </a:r>
            <a:r>
              <a:rPr lang="es-EC" b="1" dirty="0" smtClean="0"/>
              <a:t>Porta-pistolas</a:t>
            </a:r>
            <a:endParaRPr lang="es-EC" b="1" dirty="0" smtClean="0"/>
          </a:p>
        </p:txBody>
      </p:sp>
      <p:pic>
        <p:nvPicPr>
          <p:cNvPr id="7" name="Imagen 6"/>
          <p:cNvPicPr>
            <a:picLocks noChangeAspect="1"/>
          </p:cNvPicPr>
          <p:nvPr/>
        </p:nvPicPr>
        <p:blipFill rotWithShape="1">
          <a:blip r:embed="rId6"/>
          <a:srcRect l="29584" t="7925" r="27182"/>
          <a:stretch/>
        </p:blipFill>
        <p:spPr>
          <a:xfrm>
            <a:off x="3707904" y="2195736"/>
            <a:ext cx="4291383" cy="4043385"/>
          </a:xfrm>
          <a:prstGeom prst="rect">
            <a:avLst/>
          </a:prstGeom>
        </p:spPr>
      </p:pic>
    </p:spTree>
    <p:extLst>
      <p:ext uri="{BB962C8B-B14F-4D97-AF65-F5344CB8AC3E}">
        <p14:creationId xmlns:p14="http://schemas.microsoft.com/office/powerpoint/2010/main" val="4262863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DE PINTADO AUTOMÁTICO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3" name="2 Rectángulo"/>
          <p:cNvSpPr/>
          <p:nvPr/>
        </p:nvSpPr>
        <p:spPr>
          <a:xfrm>
            <a:off x="0" y="1763688"/>
            <a:ext cx="7848872" cy="369332"/>
          </a:xfrm>
          <a:prstGeom prst="rect">
            <a:avLst/>
          </a:prstGeom>
        </p:spPr>
        <p:txBody>
          <a:bodyPr wrap="square">
            <a:spAutoFit/>
          </a:bodyPr>
          <a:lstStyle/>
          <a:p>
            <a:pPr lvl="3"/>
            <a:r>
              <a:rPr lang="es-EC" b="1" dirty="0"/>
              <a:t>Diseño Neumático del Sistema de Pulverización de pintura </a:t>
            </a:r>
            <a:endParaRPr lang="es-CO" b="1" dirty="0"/>
          </a:p>
        </p:txBody>
      </p:sp>
      <p:pic>
        <p:nvPicPr>
          <p:cNvPr id="14" name="Imagen 13" descr="C:\Users\Usuario\Desktop\TESIS\Controlpistola.jpg"/>
          <p:cNvPicPr/>
          <p:nvPr/>
        </p:nvPicPr>
        <p:blipFill rotWithShape="1">
          <a:blip r:embed="rId6">
            <a:extLst>
              <a:ext uri="{28A0092B-C50C-407E-A947-70E740481C1C}">
                <a14:useLocalDpi xmlns:a14="http://schemas.microsoft.com/office/drawing/2010/main" val="0"/>
              </a:ext>
            </a:extLst>
          </a:blip>
          <a:srcRect l="4817" r="7633"/>
          <a:stretch/>
        </p:blipFill>
        <p:spPr bwMode="auto">
          <a:xfrm>
            <a:off x="1391420" y="2384376"/>
            <a:ext cx="7357043" cy="4212976"/>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700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DE PINTADO AUTOMÁTICO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3" name="2 Rectángulo"/>
          <p:cNvSpPr/>
          <p:nvPr/>
        </p:nvSpPr>
        <p:spPr>
          <a:xfrm>
            <a:off x="0" y="1763688"/>
            <a:ext cx="7848872" cy="369332"/>
          </a:xfrm>
          <a:prstGeom prst="rect">
            <a:avLst/>
          </a:prstGeom>
        </p:spPr>
        <p:txBody>
          <a:bodyPr wrap="square">
            <a:spAutoFit/>
          </a:bodyPr>
          <a:lstStyle/>
          <a:p>
            <a:pPr lvl="3"/>
            <a:r>
              <a:rPr lang="es-EC" b="1" dirty="0"/>
              <a:t>Diseño Neumático del Sistema de Pulverización de pintura </a:t>
            </a:r>
            <a:endParaRPr lang="es-CO" b="1" dirty="0"/>
          </a:p>
        </p:txBody>
      </p:sp>
      <p:pic>
        <p:nvPicPr>
          <p:cNvPr id="8" name="Imagen 7" descr="C:\Users\Usuario\Desktop\TESIS\ConexionPistola.jpg"/>
          <p:cNvPicPr/>
          <p:nvPr/>
        </p:nvPicPr>
        <p:blipFill rotWithShape="1">
          <a:blip r:embed="rId6">
            <a:extLst>
              <a:ext uri="{28A0092B-C50C-407E-A947-70E740481C1C}">
                <a14:useLocalDpi xmlns:a14="http://schemas.microsoft.com/office/drawing/2010/main" val="0"/>
              </a:ext>
            </a:extLst>
          </a:blip>
          <a:srcRect t="1985"/>
          <a:stretch/>
        </p:blipFill>
        <p:spPr bwMode="auto">
          <a:xfrm>
            <a:off x="1331640" y="2151112"/>
            <a:ext cx="7086019" cy="450501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445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DE PINTADO AUTOMÁTICO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3" name="2 Rectángulo"/>
          <p:cNvSpPr/>
          <p:nvPr/>
        </p:nvSpPr>
        <p:spPr>
          <a:xfrm>
            <a:off x="0" y="1763688"/>
            <a:ext cx="7848872" cy="369332"/>
          </a:xfrm>
          <a:prstGeom prst="rect">
            <a:avLst/>
          </a:prstGeom>
        </p:spPr>
        <p:txBody>
          <a:bodyPr wrap="square">
            <a:spAutoFit/>
          </a:bodyPr>
          <a:lstStyle/>
          <a:p>
            <a:pPr lvl="3"/>
            <a:r>
              <a:rPr lang="es-EC" b="1" dirty="0"/>
              <a:t>Esquema Conexión Neumática del Cilindro MRU</a:t>
            </a:r>
            <a:endParaRPr lang="es-CO" b="1" dirty="0"/>
          </a:p>
        </p:txBody>
      </p:sp>
      <p:pic>
        <p:nvPicPr>
          <p:cNvPr id="9" name="Imagen 8"/>
          <p:cNvPicPr/>
          <p:nvPr/>
        </p:nvPicPr>
        <p:blipFill>
          <a:blip r:embed="rId6">
            <a:extLst>
              <a:ext uri="{28A0092B-C50C-407E-A947-70E740481C1C}">
                <a14:useLocalDpi xmlns:a14="http://schemas.microsoft.com/office/drawing/2010/main" val="0"/>
              </a:ext>
            </a:extLst>
          </a:blip>
          <a:srcRect/>
          <a:stretch>
            <a:fillRect/>
          </a:stretch>
        </p:blipFill>
        <p:spPr bwMode="auto">
          <a:xfrm>
            <a:off x="2040732" y="2368369"/>
            <a:ext cx="2766695" cy="4230370"/>
          </a:xfrm>
          <a:prstGeom prst="rect">
            <a:avLst/>
          </a:prstGeom>
          <a:noFill/>
          <a:ln>
            <a:solidFill>
              <a:schemeClr val="tx1"/>
            </a:solidFill>
          </a:ln>
        </p:spPr>
      </p:pic>
    </p:spTree>
    <p:extLst>
      <p:ext uri="{BB962C8B-B14F-4D97-AF65-F5344CB8AC3E}">
        <p14:creationId xmlns:p14="http://schemas.microsoft.com/office/powerpoint/2010/main" val="247001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DE PINTADO AUTOMÁTICO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3" name="2 Rectángulo"/>
          <p:cNvSpPr/>
          <p:nvPr/>
        </p:nvSpPr>
        <p:spPr>
          <a:xfrm>
            <a:off x="0" y="1547664"/>
            <a:ext cx="7848872" cy="369332"/>
          </a:xfrm>
          <a:prstGeom prst="rect">
            <a:avLst/>
          </a:prstGeom>
        </p:spPr>
        <p:txBody>
          <a:bodyPr wrap="square">
            <a:spAutoFit/>
          </a:bodyPr>
          <a:lstStyle/>
          <a:p>
            <a:pPr lvl="4" fontAlgn="base"/>
            <a:r>
              <a:rPr lang="es-EC" b="1" dirty="0">
                <a:effectLst>
                  <a:glow>
                    <a:srgbClr val="000000"/>
                  </a:glow>
                  <a:outerShdw sx="0" sy="0">
                    <a:srgbClr val="000000"/>
                  </a:outerShdw>
                  <a:reflection stA="0" endPos="0" fadeDir="0" sx="0" sy="0"/>
                </a:effectLst>
              </a:rPr>
              <a:t>Selección de Tanques a presión para pintura</a:t>
            </a:r>
            <a:endParaRPr lang="es-CO" b="1" dirty="0">
              <a:effectLst>
                <a:glow>
                  <a:srgbClr val="000000"/>
                </a:glow>
                <a:outerShdw sx="0" sy="0">
                  <a:srgbClr val="000000"/>
                </a:outerShdw>
                <a:reflection stA="0" endPos="0" fadeDir="0" sx="0" sy="0"/>
              </a:effectLst>
            </a:endParaRPr>
          </a:p>
        </p:txBody>
      </p:sp>
      <p:pic>
        <p:nvPicPr>
          <p:cNvPr id="10" name="Imagen 9" descr="C:\Users\Usuario\Desktop\TESIS\FOTOS\Construccion Estructura\DSC01909.JPG"/>
          <p:cNvPicPr/>
          <p:nvPr/>
        </p:nvPicPr>
        <p:blipFill rotWithShape="1">
          <a:blip r:embed="rId6" cstate="print">
            <a:extLst>
              <a:ext uri="{28A0092B-C50C-407E-A947-70E740481C1C}">
                <a14:useLocalDpi xmlns:a14="http://schemas.microsoft.com/office/drawing/2010/main" val="0"/>
              </a:ext>
            </a:extLst>
          </a:blip>
          <a:srcRect b="4091"/>
          <a:stretch/>
        </p:blipFill>
        <p:spPr bwMode="auto">
          <a:xfrm>
            <a:off x="827584" y="2195736"/>
            <a:ext cx="3906688" cy="2889448"/>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132417321"/>
              </p:ext>
            </p:extLst>
          </p:nvPr>
        </p:nvGraphicFramePr>
        <p:xfrm>
          <a:off x="5150037" y="3401965"/>
          <a:ext cx="3682752" cy="1650730"/>
        </p:xfrm>
        <a:graphic>
          <a:graphicData uri="http://schemas.openxmlformats.org/drawingml/2006/table">
            <a:tbl>
              <a:tblPr firstRow="1" firstCol="1" bandRow="1">
                <a:tableStyleId>{5C22544A-7EE6-4342-B048-85BDC9FD1C3A}</a:tableStyleId>
              </a:tblPr>
              <a:tblGrid>
                <a:gridCol w="1841376"/>
                <a:gridCol w="1841376"/>
              </a:tblGrid>
              <a:tr h="293370">
                <a:tc>
                  <a:txBody>
                    <a:bodyPr/>
                    <a:lstStyle/>
                    <a:p>
                      <a:pPr>
                        <a:lnSpc>
                          <a:spcPts val="1650"/>
                        </a:lnSpc>
                        <a:spcAft>
                          <a:spcPts val="0"/>
                        </a:spcAft>
                      </a:pPr>
                      <a:r>
                        <a:rPr lang="es-EC" sz="1200" dirty="0">
                          <a:effectLst/>
                        </a:rPr>
                        <a:t>Modelo</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650"/>
                        </a:lnSpc>
                        <a:spcAft>
                          <a:spcPts val="0"/>
                        </a:spcAft>
                      </a:pPr>
                      <a:r>
                        <a:rPr lang="es-EC" sz="1200" dirty="0">
                          <a:effectLst/>
                        </a:rPr>
                        <a:t>AT-10E</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47380">
                <a:tc>
                  <a:txBody>
                    <a:bodyPr/>
                    <a:lstStyle/>
                    <a:p>
                      <a:pPr>
                        <a:lnSpc>
                          <a:spcPts val="1650"/>
                        </a:lnSpc>
                        <a:spcAft>
                          <a:spcPts val="0"/>
                        </a:spcAft>
                      </a:pPr>
                      <a:r>
                        <a:rPr lang="es-EC" sz="1200">
                          <a:effectLst/>
                        </a:rPr>
                        <a:t>Capacidad</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650"/>
                        </a:lnSpc>
                        <a:spcAft>
                          <a:spcPts val="0"/>
                        </a:spcAft>
                      </a:pPr>
                      <a:r>
                        <a:rPr lang="es-EC" sz="1200">
                          <a:effectLst/>
                        </a:rPr>
                        <a:t>10L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77495">
                <a:tc>
                  <a:txBody>
                    <a:bodyPr/>
                    <a:lstStyle/>
                    <a:p>
                      <a:pPr>
                        <a:lnSpc>
                          <a:spcPts val="1650"/>
                        </a:lnSpc>
                        <a:spcAft>
                          <a:spcPts val="0"/>
                        </a:spcAft>
                      </a:pPr>
                      <a:r>
                        <a:rPr lang="es-EC" sz="1200">
                          <a:effectLst/>
                        </a:rPr>
                        <a:t>Agitador</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20"/>
                        </a:lnSpc>
                        <a:spcAft>
                          <a:spcPts val="0"/>
                        </a:spcAft>
                      </a:pPr>
                      <a:r>
                        <a:rPr lang="en-US" sz="1200" dirty="0">
                          <a:effectLst/>
                        </a:rPr>
                        <a:t>No</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77495">
                <a:tc>
                  <a:txBody>
                    <a:bodyPr/>
                    <a:lstStyle/>
                    <a:p>
                      <a:pPr>
                        <a:lnSpc>
                          <a:spcPts val="1650"/>
                        </a:lnSpc>
                        <a:spcAft>
                          <a:spcPts val="0"/>
                        </a:spcAft>
                      </a:pPr>
                      <a:r>
                        <a:rPr lang="en-US" sz="1200">
                          <a:effectLst/>
                        </a:rPr>
                        <a:t>Peso </a:t>
                      </a:r>
                      <a:r>
                        <a:rPr lang="es-EC" sz="1200">
                          <a:effectLst/>
                        </a:rPr>
                        <a:t>Neto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20"/>
                        </a:lnSpc>
                        <a:spcAft>
                          <a:spcPts val="0"/>
                        </a:spcAft>
                      </a:pPr>
                      <a:r>
                        <a:rPr lang="en-US" sz="1200">
                          <a:effectLst/>
                        </a:rPr>
                        <a:t>11.68 kgs</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77495">
                <a:tc>
                  <a:txBody>
                    <a:bodyPr/>
                    <a:lstStyle/>
                    <a:p>
                      <a:pPr>
                        <a:lnSpc>
                          <a:spcPts val="1650"/>
                        </a:lnSpc>
                        <a:spcAft>
                          <a:spcPts val="0"/>
                        </a:spcAft>
                      </a:pPr>
                      <a:r>
                        <a:rPr lang="en-US" sz="1200">
                          <a:effectLst/>
                        </a:rPr>
                        <a:t>Peso </a:t>
                      </a:r>
                      <a:r>
                        <a:rPr lang="es-EC" sz="1200">
                          <a:effectLst/>
                        </a:rPr>
                        <a:t>Bruto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20"/>
                        </a:lnSpc>
                        <a:spcAft>
                          <a:spcPts val="0"/>
                        </a:spcAft>
                      </a:pPr>
                      <a:r>
                        <a:rPr lang="en-US" sz="1200">
                          <a:effectLst/>
                        </a:rPr>
                        <a:t>12.68kgs</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77495">
                <a:tc>
                  <a:txBody>
                    <a:bodyPr/>
                    <a:lstStyle/>
                    <a:p>
                      <a:pPr>
                        <a:lnSpc>
                          <a:spcPts val="1650"/>
                        </a:lnSpc>
                        <a:spcAft>
                          <a:spcPts val="0"/>
                        </a:spcAft>
                      </a:pPr>
                      <a:r>
                        <a:rPr lang="es-EC" sz="1200">
                          <a:effectLst/>
                        </a:rPr>
                        <a:t>Dimensiones</a:t>
                      </a:r>
                      <a:r>
                        <a:rPr lang="en-US" sz="1200">
                          <a:effectLst/>
                        </a:rPr>
                        <a:t> LxWxH</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20"/>
                        </a:lnSpc>
                        <a:spcAft>
                          <a:spcPts val="0"/>
                        </a:spcAft>
                      </a:pPr>
                      <a:r>
                        <a:rPr lang="en-US" sz="1200" dirty="0">
                          <a:effectLst/>
                        </a:rPr>
                        <a:t>305x305x480 </a:t>
                      </a:r>
                      <a:r>
                        <a:rPr lang="es-EC" sz="1200" dirty="0">
                          <a:effectLst/>
                        </a:rPr>
                        <a:t>mm3</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47766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DE PINTADO AUTOMÁTICO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3" name="2 Rectángulo"/>
          <p:cNvSpPr/>
          <p:nvPr/>
        </p:nvSpPr>
        <p:spPr>
          <a:xfrm>
            <a:off x="0" y="1763688"/>
            <a:ext cx="7848872" cy="369332"/>
          </a:xfrm>
          <a:prstGeom prst="rect">
            <a:avLst/>
          </a:prstGeom>
        </p:spPr>
        <p:txBody>
          <a:bodyPr wrap="square">
            <a:spAutoFit/>
          </a:bodyPr>
          <a:lstStyle/>
          <a:p>
            <a:pPr lvl="4" fontAlgn="base"/>
            <a:r>
              <a:rPr lang="es-EC" b="1" dirty="0">
                <a:effectLst>
                  <a:glow>
                    <a:srgbClr val="000000"/>
                  </a:glow>
                  <a:outerShdw sx="0" sy="0">
                    <a:srgbClr val="000000"/>
                  </a:outerShdw>
                  <a:reflection stA="0" endPos="0" fadeDir="0" sx="0" sy="0"/>
                </a:effectLst>
              </a:rPr>
              <a:t>Selección de Electroválvulas</a:t>
            </a:r>
            <a:endParaRPr lang="es-CO" b="1" dirty="0">
              <a:effectLst>
                <a:glow>
                  <a:srgbClr val="000000"/>
                </a:glow>
                <a:outerShdw sx="0" sy="0">
                  <a:srgbClr val="000000"/>
                </a:outerShdw>
                <a:reflection stA="0" endPos="0" fadeDir="0" sx="0" sy="0"/>
              </a:effectLst>
            </a:endParaRPr>
          </a:p>
        </p:txBody>
      </p:sp>
      <p:sp>
        <p:nvSpPr>
          <p:cNvPr id="3" name="Rectángulo 2"/>
          <p:cNvSpPr/>
          <p:nvPr/>
        </p:nvSpPr>
        <p:spPr>
          <a:xfrm>
            <a:off x="467544" y="2318534"/>
            <a:ext cx="4572000" cy="923330"/>
          </a:xfrm>
          <a:prstGeom prst="rect">
            <a:avLst/>
          </a:prstGeom>
        </p:spPr>
        <p:txBody>
          <a:bodyPr>
            <a:spAutoFit/>
          </a:bodyPr>
          <a:lstStyle/>
          <a:p>
            <a:r>
              <a:rPr lang="es-EC" dirty="0">
                <a:latin typeface="Calibri" panose="020F0502020204030204" pitchFamily="34" charset="0"/>
                <a:ea typeface="Times New Roman" panose="02020603050405020304" pitchFamily="18" charset="0"/>
                <a:cs typeface="Times New Roman" panose="02020603050405020304" pitchFamily="18" charset="0"/>
              </a:rPr>
              <a:t>Para el control del pistón neumático MRU se selecciona una electroválvula 5/2 monoestable con retorno por muelle que opera a 24VDC</a:t>
            </a:r>
            <a:endParaRPr lang="es-CO" dirty="0"/>
          </a:p>
        </p:txBody>
      </p:sp>
      <p:pic>
        <p:nvPicPr>
          <p:cNvPr id="10" name="Imagen 9" descr="D:\tesis\FOTOS\Equipos Neumaticos\P1120514.JPG"/>
          <p:cNvPicPr/>
          <p:nvPr/>
        </p:nvPicPr>
        <p:blipFill rotWithShape="1">
          <a:blip r:embed="rId6" cstate="print">
            <a:extLst>
              <a:ext uri="{28A0092B-C50C-407E-A947-70E740481C1C}">
                <a14:useLocalDpi xmlns:a14="http://schemas.microsoft.com/office/drawing/2010/main" val="0"/>
              </a:ext>
            </a:extLst>
          </a:blip>
          <a:srcRect l="7727" t="9665" b="12185"/>
          <a:stretch/>
        </p:blipFill>
        <p:spPr bwMode="auto">
          <a:xfrm>
            <a:off x="5148064" y="1900918"/>
            <a:ext cx="3546372" cy="2448108"/>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7" name="Rectángulo 6"/>
          <p:cNvSpPr/>
          <p:nvPr/>
        </p:nvSpPr>
        <p:spPr>
          <a:xfrm>
            <a:off x="420217" y="4589096"/>
            <a:ext cx="4572000" cy="923330"/>
          </a:xfrm>
          <a:prstGeom prst="rect">
            <a:avLst/>
          </a:prstGeom>
        </p:spPr>
        <p:txBody>
          <a:bodyPr>
            <a:spAutoFit/>
          </a:bodyPr>
          <a:lstStyle/>
          <a:p>
            <a:r>
              <a:rPr lang="es-EC" dirty="0">
                <a:latin typeface="Calibri" panose="020F0502020204030204" pitchFamily="34" charset="0"/>
                <a:ea typeface="Times New Roman" panose="02020603050405020304" pitchFamily="18" charset="0"/>
                <a:cs typeface="Times New Roman" panose="02020603050405020304" pitchFamily="18" charset="0"/>
              </a:rPr>
              <a:t>Para el control de las pistolas se selecciona 3 electroválvulas 3/2 monoestable con retorno por muelle que opera a 24VDC</a:t>
            </a:r>
            <a:endParaRPr lang="es-CO" dirty="0"/>
          </a:p>
        </p:txBody>
      </p:sp>
      <p:pic>
        <p:nvPicPr>
          <p:cNvPr id="11" name="Imagen 10" descr="D:\tesis\FOTOS\Equipos Neumaticos\P1120518.JPG"/>
          <p:cNvPicPr/>
          <p:nvPr/>
        </p:nvPicPr>
        <p:blipFill rotWithShape="1">
          <a:blip r:embed="rId7" cstate="print">
            <a:extLst>
              <a:ext uri="{28A0092B-C50C-407E-A947-70E740481C1C}">
                <a14:useLocalDpi xmlns:a14="http://schemas.microsoft.com/office/drawing/2010/main" val="0"/>
              </a:ext>
            </a:extLst>
          </a:blip>
          <a:srcRect l="14407" t="15281" b="9794"/>
          <a:stretch/>
        </p:blipFill>
        <p:spPr bwMode="auto">
          <a:xfrm>
            <a:off x="5148064" y="4589096"/>
            <a:ext cx="3037001" cy="2140648"/>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6406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DE PINTADO AUTOMÁTICO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3" name="2 Rectángulo"/>
          <p:cNvSpPr/>
          <p:nvPr/>
        </p:nvSpPr>
        <p:spPr>
          <a:xfrm>
            <a:off x="0" y="1466959"/>
            <a:ext cx="7848872" cy="369332"/>
          </a:xfrm>
          <a:prstGeom prst="rect">
            <a:avLst/>
          </a:prstGeom>
        </p:spPr>
        <p:txBody>
          <a:bodyPr wrap="square">
            <a:spAutoFit/>
          </a:bodyPr>
          <a:lstStyle/>
          <a:p>
            <a:pPr lvl="4" fontAlgn="base"/>
            <a:r>
              <a:rPr lang="es-EC" b="1" dirty="0">
                <a:effectLst>
                  <a:glow>
                    <a:srgbClr val="000000"/>
                  </a:glow>
                  <a:outerShdw sx="0" sy="0">
                    <a:srgbClr val="000000"/>
                  </a:outerShdw>
                  <a:reflection stA="0" endPos="0" fadeDir="0" sx="0" sy="0"/>
                </a:effectLst>
              </a:rPr>
              <a:t>Selección de las unidades de mantenimiento</a:t>
            </a:r>
            <a:endParaRPr lang="es-CO" b="1" dirty="0">
              <a:effectLst>
                <a:glow>
                  <a:srgbClr val="000000"/>
                </a:glow>
                <a:outerShdw sx="0" sy="0">
                  <a:srgbClr val="000000"/>
                </a:outerShdw>
                <a:reflection stA="0" endPos="0" fadeDir="0" sx="0" sy="0"/>
              </a:effectLst>
            </a:endParaRPr>
          </a:p>
        </p:txBody>
      </p:sp>
      <p:pic>
        <p:nvPicPr>
          <p:cNvPr id="12" name="Imagen 11"/>
          <p:cNvPicPr/>
          <p:nvPr/>
        </p:nvPicPr>
        <p:blipFill rotWithShape="1">
          <a:blip r:embed="rId6"/>
          <a:srcRect l="32383" t="13068" r="33043" b="11364"/>
          <a:stretch/>
        </p:blipFill>
        <p:spPr bwMode="auto">
          <a:xfrm>
            <a:off x="3347864" y="1889274"/>
            <a:ext cx="5094605" cy="4772025"/>
          </a:xfrm>
          <a:prstGeom prst="rect">
            <a:avLst/>
          </a:prstGeom>
          <a:ln>
            <a:solidFill>
              <a:schemeClr val="tx1"/>
            </a:solidFill>
          </a:ln>
          <a:extLst>
            <a:ext uri="{53640926-AAD7-44D8-BBD7-CCE9431645EC}">
              <a14:shadowObscured xmlns:a14="http://schemas.microsoft.com/office/drawing/2010/main"/>
            </a:ext>
          </a:extLst>
        </p:spPr>
      </p:pic>
      <p:sp>
        <p:nvSpPr>
          <p:cNvPr id="14" name="Rectángulo 13"/>
          <p:cNvSpPr/>
          <p:nvPr/>
        </p:nvSpPr>
        <p:spPr>
          <a:xfrm>
            <a:off x="3347864" y="3140968"/>
            <a:ext cx="4905375" cy="1524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a:p>
        </p:txBody>
      </p:sp>
      <p:sp>
        <p:nvSpPr>
          <p:cNvPr id="15" name="Rectángulo 14"/>
          <p:cNvSpPr/>
          <p:nvPr/>
        </p:nvSpPr>
        <p:spPr>
          <a:xfrm>
            <a:off x="3354849" y="4176653"/>
            <a:ext cx="4897120" cy="158750"/>
          </a:xfrm>
          <a:prstGeom prst="rect">
            <a:avLst/>
          </a:prstGeom>
          <a:no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a:p>
        </p:txBody>
      </p:sp>
      <p:sp>
        <p:nvSpPr>
          <p:cNvPr id="16" name="Rectángulo 15"/>
          <p:cNvSpPr/>
          <p:nvPr/>
        </p:nvSpPr>
        <p:spPr>
          <a:xfrm>
            <a:off x="3370724" y="6124833"/>
            <a:ext cx="4886325" cy="14097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a:p>
        </p:txBody>
      </p:sp>
      <p:sp>
        <p:nvSpPr>
          <p:cNvPr id="17" name="Rectángulo 16"/>
          <p:cNvSpPr/>
          <p:nvPr/>
        </p:nvSpPr>
        <p:spPr>
          <a:xfrm>
            <a:off x="3365009" y="5644138"/>
            <a:ext cx="4895850" cy="152400"/>
          </a:xfrm>
          <a:prstGeom prst="rect">
            <a:avLst/>
          </a:prstGeom>
          <a:no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a:p>
        </p:txBody>
      </p:sp>
    </p:spTree>
    <p:extLst>
      <p:ext uri="{BB962C8B-B14F-4D97-AF65-F5344CB8AC3E}">
        <p14:creationId xmlns:p14="http://schemas.microsoft.com/office/powerpoint/2010/main" val="84162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DE PINTADO AUTOMÁTICO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3" name="2 Rectángulo"/>
          <p:cNvSpPr/>
          <p:nvPr/>
        </p:nvSpPr>
        <p:spPr>
          <a:xfrm>
            <a:off x="0" y="1466959"/>
            <a:ext cx="7848872" cy="369332"/>
          </a:xfrm>
          <a:prstGeom prst="rect">
            <a:avLst/>
          </a:prstGeom>
        </p:spPr>
        <p:txBody>
          <a:bodyPr wrap="square">
            <a:spAutoFit/>
          </a:bodyPr>
          <a:lstStyle/>
          <a:p>
            <a:pPr lvl="4" fontAlgn="base"/>
            <a:r>
              <a:rPr lang="es-EC" b="1" dirty="0">
                <a:effectLst>
                  <a:glow>
                    <a:srgbClr val="000000"/>
                  </a:glow>
                  <a:outerShdw sx="0" sy="0">
                    <a:srgbClr val="000000"/>
                  </a:outerShdw>
                  <a:reflection stA="0" endPos="0" fadeDir="0" sx="0" sy="0"/>
                </a:effectLst>
              </a:rPr>
              <a:t>Selección de las unidades de mantenimiento</a:t>
            </a:r>
            <a:endParaRPr lang="es-CO" b="1" dirty="0">
              <a:effectLst>
                <a:glow>
                  <a:srgbClr val="000000"/>
                </a:glow>
                <a:outerShdw sx="0" sy="0">
                  <a:srgbClr val="000000"/>
                </a:outerShdw>
                <a:reflection stA="0" endPos="0" fadeDir="0" sx="0" sy="0"/>
              </a:effectLst>
            </a:endParaRPr>
          </a:p>
        </p:txBody>
      </p:sp>
      <p:pic>
        <p:nvPicPr>
          <p:cNvPr id="18" name="Imagen 17" descr="D:\tesis\FOTOS\Equipos Neumaticos\P1120509.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9632" y="2192169"/>
            <a:ext cx="3104515" cy="4140835"/>
          </a:xfrm>
          <a:prstGeom prst="rect">
            <a:avLst/>
          </a:prstGeom>
          <a:noFill/>
          <a:ln>
            <a:solidFill>
              <a:schemeClr val="tx1"/>
            </a:solidFill>
          </a:ln>
        </p:spPr>
      </p:pic>
      <p:pic>
        <p:nvPicPr>
          <p:cNvPr id="19" name="Imagen 18" descr="D:\tesis\FOTOS\Equipos Neumaticos\P112052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3043" y="2290809"/>
            <a:ext cx="3800475" cy="2849245"/>
          </a:xfrm>
          <a:prstGeom prst="rect">
            <a:avLst/>
          </a:prstGeom>
          <a:noFill/>
          <a:ln>
            <a:solidFill>
              <a:schemeClr val="tx1"/>
            </a:solidFill>
          </a:ln>
        </p:spPr>
      </p:pic>
    </p:spTree>
    <p:extLst>
      <p:ext uri="{BB962C8B-B14F-4D97-AF65-F5344CB8AC3E}">
        <p14:creationId xmlns:p14="http://schemas.microsoft.com/office/powerpoint/2010/main" val="51638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8677" name="Rectangle 5"/>
          <p:cNvSpPr>
            <a:spLocks noChangeArrowheads="1"/>
          </p:cNvSpPr>
          <p:nvPr/>
        </p:nvSpPr>
        <p:spPr bwMode="auto">
          <a:xfrm>
            <a:off x="683568" y="1091644"/>
            <a:ext cx="8064896" cy="4606349"/>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b="1" i="0" u="none" strike="noStrike" cap="none" normalizeH="0" baseline="0" dirty="0" smtClean="0" bmk="">
              <a:ln>
                <a:noFill/>
              </a:ln>
              <a:solidFill>
                <a:schemeClr val="tx1"/>
              </a:solidFill>
              <a:effectLst/>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bmk="">
                <a:ln>
                  <a:noFill/>
                </a:ln>
                <a:solidFill>
                  <a:schemeClr val="tx1"/>
                </a:solidFill>
                <a:effectLst/>
                <a:ea typeface="Times New Roman" pitchFamily="18" charset="0"/>
                <a:cs typeface="Times New Roman" pitchFamily="18" charset="0"/>
              </a:rPr>
              <a:t>ALCANCE</a:t>
            </a:r>
            <a:endParaRPr lang="es-EC" b="1" dirty="0" smtClean="0" bmk="">
              <a:ea typeface="Times New Roman" pitchFamily="18" charset="0"/>
              <a:cs typeface="Times New Roman" pitchFamily="18" charset="0"/>
            </a:endParaRPr>
          </a:p>
          <a:p>
            <a:pPr algn="just"/>
            <a:r>
              <a:rPr lang="es-EC" dirty="0"/>
              <a:t> </a:t>
            </a:r>
            <a:endParaRPr lang="es-CO" dirty="0"/>
          </a:p>
          <a:p>
            <a:pPr marL="285750" lvl="0" indent="-285750" algn="just">
              <a:buFont typeface="Arial" panose="020B0604020202020204" pitchFamily="34" charset="0"/>
              <a:buChar char="•"/>
            </a:pPr>
            <a:r>
              <a:rPr lang="es-EC" dirty="0"/>
              <a:t>Llegar a implementar este proyecto en la Empresa “CONSTRUCCIONES METALMECÁNICAS”, y poner a punto toda la línea de pintura.</a:t>
            </a:r>
            <a:endParaRPr lang="es-CO" dirty="0"/>
          </a:p>
          <a:p>
            <a:pPr algn="just"/>
            <a:endParaRPr lang="es-CO" dirty="0"/>
          </a:p>
          <a:p>
            <a:pPr marL="285750" lvl="0" indent="-285750" algn="just">
              <a:buFont typeface="Arial" panose="020B0604020202020204" pitchFamily="34" charset="0"/>
              <a:buChar char="•"/>
            </a:pPr>
            <a:r>
              <a:rPr lang="es-EC" dirty="0"/>
              <a:t>Diseñar el sistema de precalentamiento, con lo cual la superficie de las chapas galvanizadas llegará al sistema automático de pintado a una temperatura superior a la ambiental, para de esta forma reducir los tiempos de secado de las capas de pintura.</a:t>
            </a:r>
            <a:endParaRPr lang="es-CO" dirty="0"/>
          </a:p>
          <a:p>
            <a:pPr algn="just"/>
            <a:endParaRPr lang="es-CO" dirty="0"/>
          </a:p>
          <a:p>
            <a:pPr marL="285750" lvl="0" indent="-285750" algn="just">
              <a:buFont typeface="Arial" panose="020B0604020202020204" pitchFamily="34" charset="0"/>
              <a:buChar char="•"/>
            </a:pPr>
            <a:r>
              <a:rPr lang="es-EC" dirty="0"/>
              <a:t>Controlar las variables del proceso: velocidad del transportador de rodillos, la velocidad de pintado del cabezal porta pistolas, mediante el empleo de los respectivos sensores, actuadores y la programación de un controlador lógico programable o PLC</a:t>
            </a:r>
            <a:r>
              <a:rPr lang="es-EC" dirty="0" smtClean="0"/>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Arial" pitchFamily="34" charset="0"/>
              <a:cs typeface="Arial" pitchFamily="34" charset="0"/>
            </a:endParaRPr>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DE PINTADO AUTOMÁTICO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3" name="2 Rectángulo"/>
          <p:cNvSpPr/>
          <p:nvPr/>
        </p:nvSpPr>
        <p:spPr>
          <a:xfrm>
            <a:off x="0" y="1466959"/>
            <a:ext cx="7848872" cy="369332"/>
          </a:xfrm>
          <a:prstGeom prst="rect">
            <a:avLst/>
          </a:prstGeom>
        </p:spPr>
        <p:txBody>
          <a:bodyPr wrap="square">
            <a:spAutoFit/>
          </a:bodyPr>
          <a:lstStyle/>
          <a:p>
            <a:pPr lvl="4" fontAlgn="base"/>
            <a:r>
              <a:rPr lang="es-EC" b="1" dirty="0">
                <a:effectLst>
                  <a:glow>
                    <a:srgbClr val="000000"/>
                  </a:glow>
                  <a:outerShdw sx="0" sy="0">
                    <a:srgbClr val="000000"/>
                  </a:outerShdw>
                  <a:reflection stA="0" endPos="0" fadeDir="0" sx="0" sy="0"/>
                </a:effectLst>
              </a:rPr>
              <a:t>Dimensionamiento del compresor </a:t>
            </a:r>
            <a:endParaRPr lang="es-CO" b="1" dirty="0">
              <a:effectLst>
                <a:glow>
                  <a:srgbClr val="000000"/>
                </a:glow>
                <a:outerShdw sx="0" sy="0">
                  <a:srgbClr val="000000"/>
                </a:outerShdw>
                <a:reflection stA="0" endPos="0" fadeDir="0" sx="0" sy="0"/>
              </a:effectLst>
            </a:endParaRPr>
          </a:p>
        </p:txBody>
      </p:sp>
      <p:graphicFrame>
        <p:nvGraphicFramePr>
          <p:cNvPr id="3" name="Tabla 2"/>
          <p:cNvGraphicFramePr>
            <a:graphicFrameLocks noGrp="1"/>
          </p:cNvGraphicFramePr>
          <p:nvPr>
            <p:extLst>
              <p:ext uri="{D42A27DB-BD31-4B8C-83A1-F6EECF244321}">
                <p14:modId xmlns:p14="http://schemas.microsoft.com/office/powerpoint/2010/main" val="3996921065"/>
              </p:ext>
            </p:extLst>
          </p:nvPr>
        </p:nvGraphicFramePr>
        <p:xfrm>
          <a:off x="539552" y="3688967"/>
          <a:ext cx="8229600" cy="2976880"/>
        </p:xfrm>
        <a:graphic>
          <a:graphicData uri="http://schemas.openxmlformats.org/drawingml/2006/table">
            <a:tbl>
              <a:tblPr firstRow="1" firstCol="1" bandRow="1">
                <a:tableStyleId>{5C22544A-7EE6-4342-B048-85BDC9FD1C3A}</a:tableStyleId>
              </a:tblPr>
              <a:tblGrid>
                <a:gridCol w="4114800"/>
                <a:gridCol w="4114800"/>
              </a:tblGrid>
              <a:tr h="293370">
                <a:tc gridSpan="2">
                  <a:txBody>
                    <a:bodyPr/>
                    <a:lstStyle/>
                    <a:p>
                      <a:pPr algn="ctr">
                        <a:lnSpc>
                          <a:spcPts val="1650"/>
                        </a:lnSpc>
                        <a:spcAft>
                          <a:spcPts val="0"/>
                        </a:spcAft>
                      </a:pPr>
                      <a:r>
                        <a:rPr lang="es-EC" sz="1200" dirty="0">
                          <a:effectLst/>
                        </a:rPr>
                        <a:t>CARACTERÍSTICAS TÉCNICAS DEL COMPRESOR</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r>
              <a:tr h="293370">
                <a:tc>
                  <a:txBody>
                    <a:bodyPr/>
                    <a:lstStyle/>
                    <a:p>
                      <a:pPr>
                        <a:lnSpc>
                          <a:spcPts val="1650"/>
                        </a:lnSpc>
                        <a:spcAft>
                          <a:spcPts val="0"/>
                        </a:spcAft>
                      </a:pPr>
                      <a:r>
                        <a:rPr lang="es-EC" sz="1200">
                          <a:effectLst/>
                        </a:rPr>
                        <a:t>Marca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650"/>
                        </a:lnSpc>
                        <a:spcAft>
                          <a:spcPts val="0"/>
                        </a:spcAft>
                      </a:pPr>
                      <a:r>
                        <a:rPr lang="es-EC" sz="1200">
                          <a:effectLst/>
                        </a:rPr>
                        <a:t>Porten</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93370">
                <a:tc>
                  <a:txBody>
                    <a:bodyPr/>
                    <a:lstStyle/>
                    <a:p>
                      <a:pPr>
                        <a:lnSpc>
                          <a:spcPts val="1650"/>
                        </a:lnSpc>
                        <a:spcAft>
                          <a:spcPts val="0"/>
                        </a:spcAft>
                      </a:pPr>
                      <a:r>
                        <a:rPr lang="es-EC" sz="1200">
                          <a:effectLst/>
                        </a:rPr>
                        <a:t>Modelo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650"/>
                        </a:lnSpc>
                        <a:spcAft>
                          <a:spcPts val="0"/>
                        </a:spcAft>
                      </a:pPr>
                      <a:r>
                        <a:rPr lang="es-EC" sz="1200">
                          <a:effectLst/>
                        </a:rPr>
                        <a:t>PCO-5300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77495">
                <a:tc>
                  <a:txBody>
                    <a:bodyPr/>
                    <a:lstStyle/>
                    <a:p>
                      <a:pPr>
                        <a:lnSpc>
                          <a:spcPts val="1650"/>
                        </a:lnSpc>
                        <a:spcAft>
                          <a:spcPts val="0"/>
                        </a:spcAft>
                      </a:pPr>
                      <a:r>
                        <a:rPr lang="es-EC" sz="1200">
                          <a:effectLst/>
                        </a:rPr>
                        <a:t>Caudal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650"/>
                        </a:lnSpc>
                        <a:spcAft>
                          <a:spcPts val="0"/>
                        </a:spcAft>
                      </a:pPr>
                      <a:r>
                        <a:rPr lang="es-EC" sz="1200">
                          <a:effectLst/>
                        </a:rPr>
                        <a:t>21,4 cfm @ 40 psi</a:t>
                      </a:r>
                      <a:endParaRPr lang="es-CO" sz="1200">
                        <a:effectLst/>
                      </a:endParaRPr>
                    </a:p>
                    <a:p>
                      <a:pPr>
                        <a:lnSpc>
                          <a:spcPts val="1650"/>
                        </a:lnSpc>
                        <a:spcAft>
                          <a:spcPts val="0"/>
                        </a:spcAft>
                      </a:pPr>
                      <a:r>
                        <a:rPr lang="es-EC" sz="1200">
                          <a:effectLst/>
                        </a:rPr>
                        <a:t>18,8 cfm @ 90 psi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77495">
                <a:tc>
                  <a:txBody>
                    <a:bodyPr/>
                    <a:lstStyle/>
                    <a:p>
                      <a:pPr>
                        <a:lnSpc>
                          <a:spcPts val="1650"/>
                        </a:lnSpc>
                        <a:spcAft>
                          <a:spcPts val="0"/>
                        </a:spcAft>
                      </a:pPr>
                      <a:r>
                        <a:rPr lang="es-EC" sz="1200">
                          <a:effectLst/>
                        </a:rPr>
                        <a:t>Motor</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20"/>
                        </a:lnSpc>
                        <a:spcAft>
                          <a:spcPts val="0"/>
                        </a:spcAft>
                      </a:pPr>
                      <a:r>
                        <a:rPr lang="es-EC" sz="1200">
                          <a:effectLst/>
                        </a:rPr>
                        <a:t>5 HP-3,7 kw</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77495">
                <a:tc>
                  <a:txBody>
                    <a:bodyPr/>
                    <a:lstStyle/>
                    <a:p>
                      <a:pPr>
                        <a:lnSpc>
                          <a:spcPts val="1650"/>
                        </a:lnSpc>
                        <a:spcAft>
                          <a:spcPts val="0"/>
                        </a:spcAft>
                      </a:pPr>
                      <a:r>
                        <a:rPr lang="es-EC" sz="1200">
                          <a:effectLst/>
                        </a:rPr>
                        <a:t>Voltaje</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20"/>
                        </a:lnSpc>
                        <a:spcAft>
                          <a:spcPts val="0"/>
                        </a:spcAft>
                      </a:pPr>
                      <a:r>
                        <a:rPr lang="es-EC" sz="1200">
                          <a:effectLst/>
                        </a:rPr>
                        <a:t>220 V-60 Hz (Monofásico)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77495">
                <a:tc>
                  <a:txBody>
                    <a:bodyPr/>
                    <a:lstStyle/>
                    <a:p>
                      <a:pPr>
                        <a:lnSpc>
                          <a:spcPts val="1650"/>
                        </a:lnSpc>
                        <a:spcAft>
                          <a:spcPts val="0"/>
                        </a:spcAft>
                      </a:pPr>
                      <a:r>
                        <a:rPr lang="es-EC" sz="1200">
                          <a:effectLst/>
                        </a:rPr>
                        <a:t>Revoluciones</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20"/>
                        </a:lnSpc>
                        <a:spcAft>
                          <a:spcPts val="0"/>
                        </a:spcAft>
                      </a:pPr>
                      <a:r>
                        <a:rPr lang="es-EC" sz="1200" dirty="0">
                          <a:effectLst/>
                        </a:rPr>
                        <a:t>1740 rpm</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77495">
                <a:tc>
                  <a:txBody>
                    <a:bodyPr/>
                    <a:lstStyle/>
                    <a:p>
                      <a:pPr>
                        <a:lnSpc>
                          <a:spcPts val="1650"/>
                        </a:lnSpc>
                        <a:spcAft>
                          <a:spcPts val="0"/>
                        </a:spcAft>
                      </a:pPr>
                      <a:r>
                        <a:rPr lang="es-EC" sz="1200">
                          <a:effectLst/>
                        </a:rPr>
                        <a:t>Tanque de aire</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20"/>
                        </a:lnSpc>
                        <a:spcAft>
                          <a:spcPts val="0"/>
                        </a:spcAft>
                      </a:pPr>
                      <a:r>
                        <a:rPr lang="es-EC" sz="1200">
                          <a:effectLst/>
                        </a:rPr>
                        <a:t>300 L-79,2 gal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77495">
                <a:tc>
                  <a:txBody>
                    <a:bodyPr/>
                    <a:lstStyle/>
                    <a:p>
                      <a:pPr>
                        <a:lnSpc>
                          <a:spcPts val="1650"/>
                        </a:lnSpc>
                        <a:spcAft>
                          <a:spcPts val="0"/>
                        </a:spcAft>
                      </a:pPr>
                      <a:r>
                        <a:rPr lang="es-EC" sz="1200">
                          <a:effectLst/>
                        </a:rPr>
                        <a:t>Transmisión</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20"/>
                        </a:lnSpc>
                        <a:spcAft>
                          <a:spcPts val="0"/>
                        </a:spcAft>
                      </a:pPr>
                      <a:r>
                        <a:rPr lang="es-EC" sz="1200">
                          <a:effectLst/>
                        </a:rPr>
                        <a:t>Por banda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77495">
                <a:tc>
                  <a:txBody>
                    <a:bodyPr/>
                    <a:lstStyle/>
                    <a:p>
                      <a:pPr>
                        <a:lnSpc>
                          <a:spcPts val="1650"/>
                        </a:lnSpc>
                        <a:spcAft>
                          <a:spcPts val="0"/>
                        </a:spcAft>
                      </a:pPr>
                      <a:r>
                        <a:rPr lang="es-EC" sz="1200">
                          <a:effectLst/>
                        </a:rPr>
                        <a:t>Dimensiones</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1320"/>
                        </a:lnSpc>
                        <a:spcAft>
                          <a:spcPts val="0"/>
                        </a:spcAft>
                      </a:pPr>
                      <a:r>
                        <a:rPr lang="es-EC" sz="1200" dirty="0">
                          <a:effectLst/>
                        </a:rPr>
                        <a:t>154x61x115 cm</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9" name="Rectángulo 8"/>
          <p:cNvSpPr/>
          <p:nvPr/>
        </p:nvSpPr>
        <p:spPr>
          <a:xfrm>
            <a:off x="395536" y="1752684"/>
            <a:ext cx="8748464" cy="1892826"/>
          </a:xfrm>
          <a:prstGeom prst="rect">
            <a:avLst/>
          </a:prstGeom>
        </p:spPr>
        <p:txBody>
          <a:bodyPr wrap="square">
            <a:spAutoFit/>
          </a:bodyPr>
          <a:lstStyle/>
          <a:p>
            <a:pPr indent="252095" algn="just">
              <a:lnSpc>
                <a:spcPct val="150000"/>
              </a:lnSpc>
              <a:spcAft>
                <a:spcPts val="0"/>
              </a:spcAft>
            </a:pPr>
            <a:r>
              <a:rPr lang="es-EC" dirty="0">
                <a:solidFill>
                  <a:srgbClr val="000000"/>
                </a:solidFill>
                <a:latin typeface="Times New Roman" panose="02020603050405020304" pitchFamily="18" charset="0"/>
                <a:ea typeface="Times New Roman" panose="02020603050405020304" pitchFamily="18" charset="0"/>
              </a:rPr>
              <a:t>Como el receptor de aire debe ser de al menos 5 galones por [CFM] para obtener resultados óptimos se tiene que la capacidad requerida para el compresor es de 35,75[Gal] o 132, 28[l]. </a:t>
            </a:r>
            <a:endParaRPr lang="es-CO" dirty="0">
              <a:solidFill>
                <a:srgbClr val="000000"/>
              </a:solidFill>
              <a:latin typeface="Times New Roman" panose="02020603050405020304" pitchFamily="18" charset="0"/>
              <a:ea typeface="Times New Roman" panose="02020603050405020304" pitchFamily="18" charset="0"/>
            </a:endParaRPr>
          </a:p>
          <a:p>
            <a:r>
              <a:rPr lang="es-EC" dirty="0">
                <a:latin typeface="Calibri" panose="020F0502020204030204" pitchFamily="34" charset="0"/>
                <a:ea typeface="Times New Roman" panose="02020603050405020304" pitchFamily="18" charset="0"/>
                <a:cs typeface="Times New Roman" panose="02020603050405020304" pitchFamily="18" charset="0"/>
              </a:rPr>
              <a:t>El compresor con el que cuenta la empresa tiene una capacidad de 300 [l] con una potencia de 5 </a:t>
            </a:r>
            <a:r>
              <a:rPr lang="es-EC" dirty="0" smtClean="0">
                <a:latin typeface="Calibri" panose="020F0502020204030204" pitchFamily="34" charset="0"/>
                <a:ea typeface="Times New Roman" panose="02020603050405020304" pitchFamily="18" charset="0"/>
                <a:cs typeface="Times New Roman" panose="02020603050405020304" pitchFamily="18" charset="0"/>
              </a:rPr>
              <a:t>HP.</a:t>
            </a:r>
            <a:endParaRPr lang="es-CO" dirty="0"/>
          </a:p>
        </p:txBody>
      </p:sp>
    </p:spTree>
    <p:extLst>
      <p:ext uri="{BB962C8B-B14F-4D97-AF65-F5344CB8AC3E}">
        <p14:creationId xmlns:p14="http://schemas.microsoft.com/office/powerpoint/2010/main" val="146805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DE PRECALENTAMIENTO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8" name="Rectángulo 7"/>
          <p:cNvSpPr/>
          <p:nvPr/>
        </p:nvSpPr>
        <p:spPr>
          <a:xfrm>
            <a:off x="1058896" y="1898231"/>
            <a:ext cx="7185977" cy="3970318"/>
          </a:xfrm>
          <a:prstGeom prst="rect">
            <a:avLst/>
          </a:prstGeom>
        </p:spPr>
        <p:txBody>
          <a:bodyPr wrap="square">
            <a:spAutoFit/>
          </a:bodyPr>
          <a:lstStyle/>
          <a:p>
            <a:pPr lvl="3">
              <a:lnSpc>
                <a:spcPct val="200000"/>
              </a:lnSpc>
              <a:spcAft>
                <a:spcPts val="0"/>
              </a:spcAft>
            </a:pPr>
            <a:r>
              <a:rPr lang="es-EC" b="1" dirty="0">
                <a:latin typeface="Times New Roman" panose="02020603050405020304" pitchFamily="18" charset="0"/>
                <a:ea typeface="Times New Roman" panose="02020603050405020304" pitchFamily="18" charset="0"/>
              </a:rPr>
              <a:t>Análisis de las necesidades de la etapa</a:t>
            </a:r>
            <a:endParaRPr lang="es-CO" b="1"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solidFill>
                  <a:srgbClr val="000000"/>
                </a:solidFill>
                <a:latin typeface="Times New Roman" panose="02020603050405020304" pitchFamily="18" charset="0"/>
                <a:ea typeface="Times New Roman" panose="02020603050405020304" pitchFamily="18" charset="0"/>
              </a:rPr>
              <a:t>La transferencia de calor debe acoplarse a una velocidad variable de transportador de rodillos entre 2~10 m/min de avance de las láminas galvanizadas y la velocidad de pintado que está dada según la Tabla 3.11 por la velocidad del pistón MRU en un rango entre 50~500 mm/s.</a:t>
            </a:r>
            <a:endParaRPr lang="es-CO" dirty="0">
              <a:solidFill>
                <a:srgbClr val="000000"/>
              </a:solidFill>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solidFill>
                  <a:srgbClr val="000000"/>
                </a:solidFill>
                <a:latin typeface="Times New Roman" panose="02020603050405020304" pitchFamily="18" charset="0"/>
                <a:ea typeface="Times New Roman" panose="02020603050405020304" pitchFamily="18" charset="0"/>
              </a:rPr>
              <a:t>No sobrepasar la temperatura máxima de 40 °C para la superficie de pintado que es la máxima recomendada en las especificaciones técnicas de las pinturas.</a:t>
            </a:r>
            <a:endParaRPr lang="es-CO" dirty="0">
              <a:solidFill>
                <a:srgbClr val="000000"/>
              </a:solidFill>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solidFill>
                  <a:srgbClr val="000000"/>
                </a:solidFill>
                <a:latin typeface="Times New Roman" panose="02020603050405020304" pitchFamily="18" charset="0"/>
                <a:ea typeface="Times New Roman" panose="02020603050405020304" pitchFamily="18" charset="0"/>
              </a:rPr>
              <a:t>Mantener uniforme la temperatura en las láminas a ser pintadas.</a:t>
            </a:r>
            <a:endParaRPr lang="es-CO"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3775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DE PRECALENTAMIENTO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pic>
        <p:nvPicPr>
          <p:cNvPr id="11" name="Imagen 10" descr="D:\tesis\secado tiempos.jpg"/>
          <p:cNvPicPr/>
          <p:nvPr/>
        </p:nvPicPr>
        <p:blipFill>
          <a:blip r:embed="rId6">
            <a:extLst>
              <a:ext uri="{28A0092B-C50C-407E-A947-70E740481C1C}">
                <a14:useLocalDpi xmlns:a14="http://schemas.microsoft.com/office/drawing/2010/main" val="0"/>
              </a:ext>
            </a:extLst>
          </a:blip>
          <a:srcRect/>
          <a:stretch>
            <a:fillRect/>
          </a:stretch>
        </p:blipFill>
        <p:spPr bwMode="auto">
          <a:xfrm>
            <a:off x="424756" y="2416567"/>
            <a:ext cx="4286250" cy="2941320"/>
          </a:xfrm>
          <a:prstGeom prst="rect">
            <a:avLst/>
          </a:prstGeom>
          <a:noFill/>
          <a:ln>
            <a:solidFill>
              <a:schemeClr val="tx1"/>
            </a:solidFill>
          </a:ln>
        </p:spPr>
      </p:pic>
      <p:pic>
        <p:nvPicPr>
          <p:cNvPr id="9" name="Imagen 8" descr="D:\tesis\equipo infrarojo.jpg"/>
          <p:cNvPicPr/>
          <p:nvPr/>
        </p:nvPicPr>
        <p:blipFill>
          <a:blip r:embed="rId7">
            <a:extLst>
              <a:ext uri="{28A0092B-C50C-407E-A947-70E740481C1C}">
                <a14:useLocalDpi xmlns:a14="http://schemas.microsoft.com/office/drawing/2010/main" val="0"/>
              </a:ext>
            </a:extLst>
          </a:blip>
          <a:srcRect/>
          <a:stretch>
            <a:fillRect/>
          </a:stretch>
        </p:blipFill>
        <p:spPr bwMode="auto">
          <a:xfrm>
            <a:off x="5076056" y="1787600"/>
            <a:ext cx="3275372" cy="4737744"/>
          </a:xfrm>
          <a:prstGeom prst="rect">
            <a:avLst/>
          </a:prstGeom>
          <a:noFill/>
          <a:ln>
            <a:solidFill>
              <a:schemeClr val="tx1"/>
            </a:solidFill>
          </a:ln>
        </p:spPr>
      </p:pic>
      <p:sp>
        <p:nvSpPr>
          <p:cNvPr id="10" name="2 Rectángulo"/>
          <p:cNvSpPr/>
          <p:nvPr/>
        </p:nvSpPr>
        <p:spPr>
          <a:xfrm>
            <a:off x="0" y="1702690"/>
            <a:ext cx="7848872" cy="369332"/>
          </a:xfrm>
          <a:prstGeom prst="rect">
            <a:avLst/>
          </a:prstGeom>
        </p:spPr>
        <p:txBody>
          <a:bodyPr wrap="square">
            <a:spAutoFit/>
          </a:bodyPr>
          <a:lstStyle/>
          <a:p>
            <a:pPr lvl="3"/>
            <a:r>
              <a:rPr lang="es-EC" b="1" dirty="0"/>
              <a:t>Selección del equipo infrarrojo</a:t>
            </a:r>
            <a:endParaRPr lang="es-CO" b="1" dirty="0"/>
          </a:p>
        </p:txBody>
      </p:sp>
    </p:spTree>
    <p:extLst>
      <p:ext uri="{BB962C8B-B14F-4D97-AF65-F5344CB8AC3E}">
        <p14:creationId xmlns:p14="http://schemas.microsoft.com/office/powerpoint/2010/main" val="339056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DE PRECALENTAMIENTO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0" name="2 Rectángulo"/>
          <p:cNvSpPr/>
          <p:nvPr/>
        </p:nvSpPr>
        <p:spPr>
          <a:xfrm>
            <a:off x="0" y="1702690"/>
            <a:ext cx="7848872" cy="369332"/>
          </a:xfrm>
          <a:prstGeom prst="rect">
            <a:avLst/>
          </a:prstGeom>
        </p:spPr>
        <p:txBody>
          <a:bodyPr wrap="square">
            <a:spAutoFit/>
          </a:bodyPr>
          <a:lstStyle/>
          <a:p>
            <a:pPr lvl="3"/>
            <a:r>
              <a:rPr lang="es-EC" b="1" dirty="0"/>
              <a:t>Selección del equipo infrarrojo</a:t>
            </a:r>
            <a:endParaRPr lang="es-CO" b="1" dirty="0"/>
          </a:p>
        </p:txBody>
      </p:sp>
      <p:sp>
        <p:nvSpPr>
          <p:cNvPr id="3" name="Rectángulo 2"/>
          <p:cNvSpPr/>
          <p:nvPr/>
        </p:nvSpPr>
        <p:spPr>
          <a:xfrm>
            <a:off x="775048" y="2044881"/>
            <a:ext cx="7470576" cy="4108817"/>
          </a:xfrm>
          <a:prstGeom prst="rect">
            <a:avLst/>
          </a:prstGeom>
        </p:spPr>
        <p:txBody>
          <a:bodyPr wrap="square">
            <a:spAutoFit/>
          </a:bodyPr>
          <a:lstStyle/>
          <a:p>
            <a:pPr indent="252095" algn="just">
              <a:lnSpc>
                <a:spcPct val="150000"/>
              </a:lnSpc>
              <a:spcAft>
                <a:spcPts val="0"/>
              </a:spcAft>
            </a:pPr>
            <a:r>
              <a:rPr lang="es-EC" dirty="0">
                <a:solidFill>
                  <a:srgbClr val="000000"/>
                </a:solidFill>
                <a:latin typeface="Times New Roman" panose="02020603050405020304" pitchFamily="18" charset="0"/>
                <a:ea typeface="Times New Roman" panose="02020603050405020304" pitchFamily="18" charset="0"/>
              </a:rPr>
              <a:t>Este equipo tienes las siguientes características</a:t>
            </a:r>
            <a:r>
              <a:rPr lang="es-EC" dirty="0" smtClean="0">
                <a:solidFill>
                  <a:srgbClr val="000000"/>
                </a:solidFill>
                <a:latin typeface="Times New Roman" panose="02020603050405020304" pitchFamily="18" charset="0"/>
                <a:ea typeface="Times New Roman" panose="02020603050405020304" pitchFamily="18" charset="0"/>
              </a:rPr>
              <a:t>:</a:t>
            </a:r>
            <a:endParaRPr lang="es-CO" dirty="0">
              <a:solidFill>
                <a:srgbClr val="000000"/>
              </a:solidFill>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solidFill>
                  <a:srgbClr val="000000"/>
                </a:solidFill>
                <a:latin typeface="Times New Roman" panose="02020603050405020304" pitchFamily="18" charset="0"/>
                <a:ea typeface="Times New Roman" panose="02020603050405020304" pitchFamily="18" charset="0"/>
              </a:rPr>
              <a:t>Freno en ruedas traseras</a:t>
            </a:r>
            <a:endParaRPr lang="es-CO" dirty="0">
              <a:solidFill>
                <a:srgbClr val="000000"/>
              </a:solidFill>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solidFill>
                  <a:srgbClr val="000000"/>
                </a:solidFill>
                <a:latin typeface="Times New Roman" panose="02020603050405020304" pitchFamily="18" charset="0"/>
                <a:ea typeface="Times New Roman" panose="02020603050405020304" pitchFamily="18" charset="0"/>
              </a:rPr>
              <a:t>Compensación de gravedad mediante resorte de gas con bloqueo</a:t>
            </a:r>
            <a:endParaRPr lang="es-CO" dirty="0">
              <a:solidFill>
                <a:srgbClr val="000000"/>
              </a:solidFill>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solidFill>
                  <a:srgbClr val="000000"/>
                </a:solidFill>
                <a:latin typeface="Times New Roman" panose="02020603050405020304" pitchFamily="18" charset="0"/>
                <a:ea typeface="Times New Roman" panose="02020603050405020304" pitchFamily="18" charset="0"/>
              </a:rPr>
              <a:t>Brazo articulado con pantógrafo oculto</a:t>
            </a:r>
            <a:endParaRPr lang="es-CO" dirty="0">
              <a:solidFill>
                <a:srgbClr val="000000"/>
              </a:solidFill>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solidFill>
                  <a:srgbClr val="000000"/>
                </a:solidFill>
                <a:latin typeface="Times New Roman" panose="02020603050405020304" pitchFamily="18" charset="0"/>
                <a:ea typeface="Times New Roman" panose="02020603050405020304" pitchFamily="18" charset="0"/>
              </a:rPr>
              <a:t>Encendido de pantallas de forma independiente</a:t>
            </a:r>
            <a:endParaRPr lang="es-CO" dirty="0">
              <a:solidFill>
                <a:srgbClr val="000000"/>
              </a:solidFill>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solidFill>
                  <a:srgbClr val="000000"/>
                </a:solidFill>
                <a:latin typeface="Times New Roman" panose="02020603050405020304" pitchFamily="18" charset="0"/>
                <a:ea typeface="Times New Roman" panose="02020603050405020304" pitchFamily="18" charset="0"/>
              </a:rPr>
              <a:t>Cubre cualquier parte de la carrocería</a:t>
            </a:r>
            <a:endParaRPr lang="es-CO" dirty="0">
              <a:solidFill>
                <a:srgbClr val="000000"/>
              </a:solidFill>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solidFill>
                  <a:srgbClr val="000000"/>
                </a:solidFill>
                <a:latin typeface="Times New Roman" panose="02020603050405020304" pitchFamily="18" charset="0"/>
                <a:ea typeface="Times New Roman" panose="02020603050405020304" pitchFamily="18" charset="0"/>
              </a:rPr>
              <a:t>Mayor superficie de secado</a:t>
            </a:r>
            <a:endParaRPr lang="es-CO" dirty="0">
              <a:solidFill>
                <a:srgbClr val="000000"/>
              </a:solidFill>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solidFill>
                  <a:srgbClr val="000000"/>
                </a:solidFill>
                <a:latin typeface="Times New Roman" panose="02020603050405020304" pitchFamily="18" charset="0"/>
                <a:ea typeface="Times New Roman" panose="02020603050405020304" pitchFamily="18" charset="0"/>
              </a:rPr>
              <a:t>Rendimiento 96,8%</a:t>
            </a:r>
            <a:endParaRPr lang="es-CO" dirty="0">
              <a:solidFill>
                <a:srgbClr val="000000"/>
              </a:solidFill>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solidFill>
                  <a:srgbClr val="000000"/>
                </a:solidFill>
                <a:latin typeface="Times New Roman" panose="02020603050405020304" pitchFamily="18" charset="0"/>
                <a:ea typeface="Times New Roman" panose="02020603050405020304" pitchFamily="18" charset="0"/>
              </a:rPr>
              <a:t>Control electr</a:t>
            </a:r>
            <a:r>
              <a:rPr lang="es-EC" dirty="0">
                <a:solidFill>
                  <a:srgbClr val="000000"/>
                </a:solidFill>
                <a:latin typeface="Calibri" panose="020F0502020204030204" pitchFamily="34" charset="0"/>
                <a:ea typeface="Times New Roman" panose="02020603050405020304" pitchFamily="18" charset="0"/>
                <a:cs typeface="Calibri" panose="020F0502020204030204" pitchFamily="34" charset="0"/>
              </a:rPr>
              <a:t>ó</a:t>
            </a:r>
            <a:r>
              <a:rPr lang="es-EC" dirty="0">
                <a:solidFill>
                  <a:srgbClr val="000000"/>
                </a:solidFill>
                <a:latin typeface="Times New Roman" panose="02020603050405020304" pitchFamily="18" charset="0"/>
                <a:ea typeface="Times New Roman" panose="02020603050405020304" pitchFamily="18" charset="0"/>
              </a:rPr>
              <a:t>nico</a:t>
            </a:r>
            <a:endParaRPr lang="es-CO" dirty="0">
              <a:solidFill>
                <a:srgbClr val="000000"/>
              </a:solidFill>
              <a:latin typeface="Times New Roman" panose="02020603050405020304" pitchFamily="18" charset="0"/>
              <a:ea typeface="Times New Roman" panose="02020603050405020304" pitchFamily="18" charset="0"/>
            </a:endParaRPr>
          </a:p>
          <a:p>
            <a:r>
              <a:rPr lang="es-EC" dirty="0">
                <a:latin typeface="Calibri" panose="020F0502020204030204" pitchFamily="34" charset="0"/>
                <a:ea typeface="Times New Roman" panose="02020603050405020304" pitchFamily="18" charset="0"/>
                <a:cs typeface="Times New Roman" panose="02020603050405020304" pitchFamily="18" charset="0"/>
              </a:rPr>
              <a:t>Sensor de distancia</a:t>
            </a:r>
            <a:endParaRPr lang="es-CO" dirty="0"/>
          </a:p>
        </p:txBody>
      </p:sp>
      <p:graphicFrame>
        <p:nvGraphicFramePr>
          <p:cNvPr id="7" name="Tabla 6"/>
          <p:cNvGraphicFramePr>
            <a:graphicFrameLocks noGrp="1"/>
          </p:cNvGraphicFramePr>
          <p:nvPr>
            <p:extLst>
              <p:ext uri="{D42A27DB-BD31-4B8C-83A1-F6EECF244321}">
                <p14:modId xmlns:p14="http://schemas.microsoft.com/office/powerpoint/2010/main" val="2280254948"/>
              </p:ext>
            </p:extLst>
          </p:nvPr>
        </p:nvGraphicFramePr>
        <p:xfrm>
          <a:off x="5026224" y="4221088"/>
          <a:ext cx="3610744" cy="2468880"/>
        </p:xfrm>
        <a:graphic>
          <a:graphicData uri="http://schemas.openxmlformats.org/drawingml/2006/table">
            <a:tbl>
              <a:tblPr firstRow="1" firstCol="1" bandRow="1">
                <a:tableStyleId>{5C22544A-7EE6-4342-B048-85BDC9FD1C3A}</a:tableStyleId>
              </a:tblPr>
              <a:tblGrid>
                <a:gridCol w="1805372"/>
                <a:gridCol w="1805372"/>
              </a:tblGrid>
              <a:tr h="0">
                <a:tc gridSpan="2">
                  <a:txBody>
                    <a:bodyPr/>
                    <a:lstStyle/>
                    <a:p>
                      <a:pPr algn="ctr">
                        <a:lnSpc>
                          <a:spcPct val="150000"/>
                        </a:lnSpc>
                        <a:spcAft>
                          <a:spcPts val="0"/>
                        </a:spcAft>
                      </a:pPr>
                      <a:r>
                        <a:rPr lang="es-EC" sz="1200" dirty="0">
                          <a:effectLst/>
                        </a:rPr>
                        <a:t>EQUIPO INFRARROJO</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r>
              <a:tr h="0">
                <a:tc>
                  <a:txBody>
                    <a:bodyPr/>
                    <a:lstStyle/>
                    <a:p>
                      <a:pPr>
                        <a:lnSpc>
                          <a:spcPct val="150000"/>
                        </a:lnSpc>
                        <a:spcAft>
                          <a:spcPts val="0"/>
                        </a:spcAft>
                      </a:pPr>
                      <a:r>
                        <a:rPr lang="es-EC" sz="1200">
                          <a:effectLst/>
                        </a:rPr>
                        <a:t>Marca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SAGOLA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Modelo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PROFESSIONAL CAR 6</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Voltaje</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3~ 380 VAC/ 220 V opcional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Potencia máx.</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6600 W</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Distancia mínima de trabajo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50 cm</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Superficie de secado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effectLst/>
                        </a:rPr>
                        <a:t>2 m x 1,40 m</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9274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ELECTRICO Y DE CONTROL</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0" name="2 Rectángulo"/>
          <p:cNvSpPr/>
          <p:nvPr/>
        </p:nvSpPr>
        <p:spPr>
          <a:xfrm>
            <a:off x="0" y="1702690"/>
            <a:ext cx="7848872" cy="369332"/>
          </a:xfrm>
          <a:prstGeom prst="rect">
            <a:avLst/>
          </a:prstGeom>
        </p:spPr>
        <p:txBody>
          <a:bodyPr wrap="square">
            <a:spAutoFit/>
          </a:bodyPr>
          <a:lstStyle/>
          <a:p>
            <a:pPr lvl="3"/>
            <a:r>
              <a:rPr lang="es-EC" b="1" dirty="0"/>
              <a:t>Selección del PLC y la HMI</a:t>
            </a:r>
            <a:endParaRPr lang="es-CO" b="1" dirty="0"/>
          </a:p>
        </p:txBody>
      </p:sp>
      <p:graphicFrame>
        <p:nvGraphicFramePr>
          <p:cNvPr id="3" name="Tabla 2"/>
          <p:cNvGraphicFramePr>
            <a:graphicFrameLocks noGrp="1"/>
          </p:cNvGraphicFramePr>
          <p:nvPr>
            <p:extLst>
              <p:ext uri="{D42A27DB-BD31-4B8C-83A1-F6EECF244321}">
                <p14:modId xmlns:p14="http://schemas.microsoft.com/office/powerpoint/2010/main" val="3855238311"/>
              </p:ext>
            </p:extLst>
          </p:nvPr>
        </p:nvGraphicFramePr>
        <p:xfrm>
          <a:off x="1403648" y="2083606"/>
          <a:ext cx="5903430" cy="4732020"/>
        </p:xfrm>
        <a:graphic>
          <a:graphicData uri="http://schemas.openxmlformats.org/drawingml/2006/table">
            <a:tbl>
              <a:tblPr firstRow="1" firstCol="1" bandRow="1">
                <a:tableStyleId>{5C22544A-7EE6-4342-B048-85BDC9FD1C3A}</a:tableStyleId>
              </a:tblPr>
              <a:tblGrid>
                <a:gridCol w="3730968"/>
                <a:gridCol w="2172462"/>
              </a:tblGrid>
              <a:tr h="393562">
                <a:tc rowSpan="6">
                  <a:txBody>
                    <a:bodyPr/>
                    <a:lstStyle/>
                    <a:p>
                      <a:pPr>
                        <a:lnSpc>
                          <a:spcPct val="150000"/>
                        </a:lnSpc>
                        <a:spcAft>
                          <a:spcPts val="0"/>
                        </a:spcAft>
                      </a:pPr>
                      <a:r>
                        <a:rPr lang="es-EC" sz="900">
                          <a:effectLst/>
                        </a:rPr>
                        <a:t> </a:t>
                      </a:r>
                      <a:endParaRPr lang="es-CO" sz="900">
                        <a:effectLst/>
                      </a:endParaRPr>
                    </a:p>
                    <a:p>
                      <a:pPr>
                        <a:lnSpc>
                          <a:spcPct val="150000"/>
                        </a:lnSpc>
                        <a:spcAft>
                          <a:spcPts val="0"/>
                        </a:spcAft>
                      </a:pPr>
                      <a:r>
                        <a:rPr lang="es-EC" sz="900">
                          <a:effectLst/>
                        </a:rPr>
                        <a:t> </a:t>
                      </a:r>
                      <a:endParaRPr lang="es-CO" sz="900">
                        <a:effectLst/>
                      </a:endParaRPr>
                    </a:p>
                    <a:p>
                      <a:pPr>
                        <a:lnSpc>
                          <a:spcPct val="150000"/>
                        </a:lnSpc>
                        <a:spcAft>
                          <a:spcPts val="0"/>
                        </a:spcAft>
                      </a:pPr>
                      <a:r>
                        <a:rPr lang="es-EC" sz="900">
                          <a:effectLst/>
                        </a:rPr>
                        <a:t> </a:t>
                      </a:r>
                      <a:endParaRPr lang="es-CO" sz="900">
                        <a:effectLst/>
                      </a:endParaRPr>
                    </a:p>
                    <a:p>
                      <a:pPr>
                        <a:lnSpc>
                          <a:spcPct val="150000"/>
                        </a:lnSpc>
                        <a:spcAft>
                          <a:spcPts val="0"/>
                        </a:spcAft>
                      </a:pPr>
                      <a:r>
                        <a:rPr lang="es-EC" sz="900">
                          <a:effectLst/>
                        </a:rPr>
                        <a:t> </a:t>
                      </a:r>
                      <a:endParaRPr lang="es-CO" sz="900">
                        <a:effectLst/>
                      </a:endParaRPr>
                    </a:p>
                    <a:p>
                      <a:pPr>
                        <a:lnSpc>
                          <a:spcPct val="150000"/>
                        </a:lnSpc>
                        <a:spcAft>
                          <a:spcPts val="0"/>
                        </a:spcAft>
                      </a:pPr>
                      <a:r>
                        <a:rPr lang="es-EC" sz="900">
                          <a:effectLst/>
                        </a:rPr>
                        <a:t> </a:t>
                      </a:r>
                      <a:endParaRPr lang="es-CO" sz="900">
                        <a:effectLst/>
                      </a:endParaRPr>
                    </a:p>
                    <a:p>
                      <a:pPr>
                        <a:lnSpc>
                          <a:spcPct val="150000"/>
                        </a:lnSpc>
                        <a:spcAft>
                          <a:spcPts val="0"/>
                        </a:spcAft>
                      </a:pPr>
                      <a:r>
                        <a:rPr lang="es-EC" sz="900">
                          <a:effectLst/>
                        </a:rPr>
                        <a:t>ENTRADAS</a:t>
                      </a:r>
                      <a:endParaRPr lang="es-CO" sz="9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195" marR="49195" marT="0" marB="0"/>
                </a:tc>
                <a:tc>
                  <a:txBody>
                    <a:bodyPr/>
                    <a:lstStyle/>
                    <a:p>
                      <a:pPr>
                        <a:lnSpc>
                          <a:spcPct val="150000"/>
                        </a:lnSpc>
                        <a:spcAft>
                          <a:spcPts val="0"/>
                        </a:spcAft>
                      </a:pPr>
                      <a:r>
                        <a:rPr lang="es-EC" sz="900">
                          <a:effectLst/>
                        </a:rPr>
                        <a:t>Botón de Inicio que permita empezar el funcionamiento de todo el sistema.</a:t>
                      </a:r>
                      <a:endParaRPr lang="es-CO" sz="9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195" marR="49195" marT="0" marB="0"/>
                </a:tc>
              </a:tr>
              <a:tr h="393562">
                <a:tc vMerge="1">
                  <a:txBody>
                    <a:bodyPr/>
                    <a:lstStyle/>
                    <a:p>
                      <a:endParaRPr lang="es-CO"/>
                    </a:p>
                  </a:txBody>
                  <a:tcPr/>
                </a:tc>
                <a:tc>
                  <a:txBody>
                    <a:bodyPr/>
                    <a:lstStyle/>
                    <a:p>
                      <a:pPr>
                        <a:lnSpc>
                          <a:spcPct val="150000"/>
                        </a:lnSpc>
                        <a:spcAft>
                          <a:spcPts val="0"/>
                        </a:spcAft>
                      </a:pPr>
                      <a:r>
                        <a:rPr lang="es-EC" sz="900">
                          <a:effectLst/>
                        </a:rPr>
                        <a:t>Botón de Paro que permita detener el funcionamiento de todo el sistema.</a:t>
                      </a:r>
                      <a:endParaRPr lang="es-CO" sz="9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195" marR="49195" marT="0" marB="0"/>
                </a:tc>
              </a:tr>
              <a:tr h="590343">
                <a:tc vMerge="1">
                  <a:txBody>
                    <a:bodyPr/>
                    <a:lstStyle/>
                    <a:p>
                      <a:endParaRPr lang="es-CO"/>
                    </a:p>
                  </a:txBody>
                  <a:tcPr/>
                </a:tc>
                <a:tc>
                  <a:txBody>
                    <a:bodyPr/>
                    <a:lstStyle/>
                    <a:p>
                      <a:pPr>
                        <a:lnSpc>
                          <a:spcPct val="150000"/>
                        </a:lnSpc>
                        <a:spcAft>
                          <a:spcPts val="0"/>
                        </a:spcAft>
                      </a:pPr>
                      <a:r>
                        <a:rPr lang="es-EC" sz="900">
                          <a:effectLst/>
                        </a:rPr>
                        <a:t>Botón de Paro de Emergencia que realiza un paro instantáneo debido a cualquier circunstancia.</a:t>
                      </a:r>
                      <a:endParaRPr lang="es-CO" sz="9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195" marR="49195" marT="0" marB="0"/>
                </a:tc>
              </a:tr>
              <a:tr h="393562">
                <a:tc vMerge="1">
                  <a:txBody>
                    <a:bodyPr/>
                    <a:lstStyle/>
                    <a:p>
                      <a:endParaRPr lang="es-CO"/>
                    </a:p>
                  </a:txBody>
                  <a:tcPr/>
                </a:tc>
                <a:tc>
                  <a:txBody>
                    <a:bodyPr/>
                    <a:lstStyle/>
                    <a:p>
                      <a:pPr>
                        <a:lnSpc>
                          <a:spcPct val="150000"/>
                        </a:lnSpc>
                        <a:spcAft>
                          <a:spcPts val="0"/>
                        </a:spcAft>
                      </a:pPr>
                      <a:r>
                        <a:rPr lang="es-EC" sz="900">
                          <a:effectLst/>
                        </a:rPr>
                        <a:t>Detectar la presencia de las láminas antes de ser pintadas.</a:t>
                      </a:r>
                      <a:endParaRPr lang="es-CO" sz="9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195" marR="49195" marT="0" marB="0"/>
                </a:tc>
              </a:tr>
              <a:tr h="196781">
                <a:tc vMerge="1">
                  <a:txBody>
                    <a:bodyPr/>
                    <a:lstStyle/>
                    <a:p>
                      <a:endParaRPr lang="es-CO"/>
                    </a:p>
                  </a:txBody>
                  <a:tcPr/>
                </a:tc>
                <a:tc>
                  <a:txBody>
                    <a:bodyPr/>
                    <a:lstStyle/>
                    <a:p>
                      <a:pPr>
                        <a:lnSpc>
                          <a:spcPct val="150000"/>
                        </a:lnSpc>
                        <a:spcAft>
                          <a:spcPts val="0"/>
                        </a:spcAft>
                      </a:pPr>
                      <a:r>
                        <a:rPr lang="es-EC" sz="900">
                          <a:effectLst/>
                        </a:rPr>
                        <a:t>Detectar la posición inicial del pistón MRU.</a:t>
                      </a:r>
                      <a:endParaRPr lang="es-CO" sz="9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195" marR="49195" marT="0" marB="0"/>
                </a:tc>
              </a:tr>
              <a:tr h="196781">
                <a:tc vMerge="1">
                  <a:txBody>
                    <a:bodyPr/>
                    <a:lstStyle/>
                    <a:p>
                      <a:endParaRPr lang="es-CO"/>
                    </a:p>
                  </a:txBody>
                  <a:tcPr/>
                </a:tc>
                <a:tc>
                  <a:txBody>
                    <a:bodyPr/>
                    <a:lstStyle/>
                    <a:p>
                      <a:pPr>
                        <a:lnSpc>
                          <a:spcPct val="150000"/>
                        </a:lnSpc>
                        <a:spcAft>
                          <a:spcPts val="0"/>
                        </a:spcAft>
                      </a:pPr>
                      <a:r>
                        <a:rPr lang="es-EC" sz="900">
                          <a:effectLst/>
                        </a:rPr>
                        <a:t>Detectar la posición final del pistón MRU.</a:t>
                      </a:r>
                      <a:endParaRPr lang="es-CO" sz="9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195" marR="49195" marT="0" marB="0"/>
                </a:tc>
              </a:tr>
              <a:tr h="393562">
                <a:tc rowSpan="6">
                  <a:txBody>
                    <a:bodyPr/>
                    <a:lstStyle/>
                    <a:p>
                      <a:pPr>
                        <a:lnSpc>
                          <a:spcPct val="150000"/>
                        </a:lnSpc>
                        <a:spcAft>
                          <a:spcPts val="0"/>
                        </a:spcAft>
                      </a:pPr>
                      <a:r>
                        <a:rPr lang="es-EC" sz="900">
                          <a:effectLst/>
                        </a:rPr>
                        <a:t> </a:t>
                      </a:r>
                      <a:endParaRPr lang="es-CO" sz="900">
                        <a:effectLst/>
                      </a:endParaRPr>
                    </a:p>
                    <a:p>
                      <a:pPr>
                        <a:lnSpc>
                          <a:spcPct val="150000"/>
                        </a:lnSpc>
                        <a:spcAft>
                          <a:spcPts val="0"/>
                        </a:spcAft>
                      </a:pPr>
                      <a:r>
                        <a:rPr lang="es-EC" sz="900">
                          <a:effectLst/>
                        </a:rPr>
                        <a:t> </a:t>
                      </a:r>
                      <a:endParaRPr lang="es-CO" sz="900">
                        <a:effectLst/>
                      </a:endParaRPr>
                    </a:p>
                    <a:p>
                      <a:pPr>
                        <a:lnSpc>
                          <a:spcPct val="150000"/>
                        </a:lnSpc>
                        <a:spcAft>
                          <a:spcPts val="0"/>
                        </a:spcAft>
                      </a:pPr>
                      <a:r>
                        <a:rPr lang="es-EC" sz="900">
                          <a:effectLst/>
                        </a:rPr>
                        <a:t> </a:t>
                      </a:r>
                      <a:endParaRPr lang="es-CO" sz="900">
                        <a:effectLst/>
                      </a:endParaRPr>
                    </a:p>
                    <a:p>
                      <a:pPr>
                        <a:lnSpc>
                          <a:spcPct val="150000"/>
                        </a:lnSpc>
                        <a:spcAft>
                          <a:spcPts val="0"/>
                        </a:spcAft>
                      </a:pPr>
                      <a:r>
                        <a:rPr lang="es-EC" sz="900">
                          <a:effectLst/>
                        </a:rPr>
                        <a:t> </a:t>
                      </a:r>
                      <a:endParaRPr lang="es-CO" sz="900">
                        <a:effectLst/>
                      </a:endParaRPr>
                    </a:p>
                    <a:p>
                      <a:pPr>
                        <a:lnSpc>
                          <a:spcPct val="150000"/>
                        </a:lnSpc>
                        <a:spcAft>
                          <a:spcPts val="0"/>
                        </a:spcAft>
                      </a:pPr>
                      <a:r>
                        <a:rPr lang="es-EC" sz="900">
                          <a:effectLst/>
                        </a:rPr>
                        <a:t>SALIDAS</a:t>
                      </a:r>
                      <a:endParaRPr lang="es-CO" sz="9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195" marR="49195" marT="0" marB="0"/>
                </a:tc>
                <a:tc>
                  <a:txBody>
                    <a:bodyPr/>
                    <a:lstStyle/>
                    <a:p>
                      <a:pPr>
                        <a:lnSpc>
                          <a:spcPct val="150000"/>
                        </a:lnSpc>
                        <a:spcAft>
                          <a:spcPts val="0"/>
                        </a:spcAft>
                      </a:pPr>
                      <a:r>
                        <a:rPr lang="es-EC" sz="900">
                          <a:effectLst/>
                        </a:rPr>
                        <a:t>Salida para controlar el arranque del motor del transportador de rodillos.</a:t>
                      </a:r>
                      <a:endParaRPr lang="es-CO" sz="9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195" marR="49195" marT="0" marB="0"/>
                </a:tc>
              </a:tr>
              <a:tr h="393562">
                <a:tc vMerge="1">
                  <a:txBody>
                    <a:bodyPr/>
                    <a:lstStyle/>
                    <a:p>
                      <a:endParaRPr lang="es-CO"/>
                    </a:p>
                  </a:txBody>
                  <a:tcPr/>
                </a:tc>
                <a:tc>
                  <a:txBody>
                    <a:bodyPr/>
                    <a:lstStyle/>
                    <a:p>
                      <a:pPr>
                        <a:lnSpc>
                          <a:spcPct val="150000"/>
                        </a:lnSpc>
                        <a:spcAft>
                          <a:spcPts val="0"/>
                        </a:spcAft>
                      </a:pPr>
                      <a:r>
                        <a:rPr lang="es-EC" sz="900">
                          <a:effectLst/>
                        </a:rPr>
                        <a:t>Salida para controlar pausa en marcha del motor del transportador de rodillos.</a:t>
                      </a:r>
                      <a:endParaRPr lang="es-CO" sz="9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195" marR="49195" marT="0" marB="0"/>
                </a:tc>
              </a:tr>
              <a:tr h="393562">
                <a:tc vMerge="1">
                  <a:txBody>
                    <a:bodyPr/>
                    <a:lstStyle/>
                    <a:p>
                      <a:endParaRPr lang="es-CO"/>
                    </a:p>
                  </a:txBody>
                  <a:tcPr/>
                </a:tc>
                <a:tc>
                  <a:txBody>
                    <a:bodyPr/>
                    <a:lstStyle/>
                    <a:p>
                      <a:pPr>
                        <a:lnSpc>
                          <a:spcPct val="150000"/>
                        </a:lnSpc>
                        <a:spcAft>
                          <a:spcPts val="0"/>
                        </a:spcAft>
                      </a:pPr>
                      <a:r>
                        <a:rPr lang="es-EC" sz="900">
                          <a:effectLst/>
                        </a:rPr>
                        <a:t>Salida para controlar electroválvula del pistón MRU.</a:t>
                      </a:r>
                      <a:endParaRPr lang="es-CO" sz="9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195" marR="49195" marT="0" marB="0"/>
                </a:tc>
              </a:tr>
              <a:tr h="393562">
                <a:tc vMerge="1">
                  <a:txBody>
                    <a:bodyPr/>
                    <a:lstStyle/>
                    <a:p>
                      <a:endParaRPr lang="es-CO"/>
                    </a:p>
                  </a:txBody>
                  <a:tcPr/>
                </a:tc>
                <a:tc>
                  <a:txBody>
                    <a:bodyPr/>
                    <a:lstStyle/>
                    <a:p>
                      <a:pPr>
                        <a:lnSpc>
                          <a:spcPct val="150000"/>
                        </a:lnSpc>
                        <a:spcAft>
                          <a:spcPts val="0"/>
                        </a:spcAft>
                      </a:pPr>
                      <a:r>
                        <a:rPr lang="es-EC" sz="900">
                          <a:effectLst/>
                        </a:rPr>
                        <a:t>Salida para controlar electroválvula de la pistola pulverizadora del wash primer.</a:t>
                      </a:r>
                      <a:endParaRPr lang="es-CO" sz="9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195" marR="49195" marT="0" marB="0"/>
                </a:tc>
              </a:tr>
              <a:tr h="393562">
                <a:tc vMerge="1">
                  <a:txBody>
                    <a:bodyPr/>
                    <a:lstStyle/>
                    <a:p>
                      <a:endParaRPr lang="es-CO"/>
                    </a:p>
                  </a:txBody>
                  <a:tcPr/>
                </a:tc>
                <a:tc>
                  <a:txBody>
                    <a:bodyPr/>
                    <a:lstStyle/>
                    <a:p>
                      <a:pPr>
                        <a:lnSpc>
                          <a:spcPct val="150000"/>
                        </a:lnSpc>
                        <a:spcAft>
                          <a:spcPts val="0"/>
                        </a:spcAft>
                      </a:pPr>
                      <a:r>
                        <a:rPr lang="es-EC" sz="900">
                          <a:effectLst/>
                        </a:rPr>
                        <a:t>Salida para controlar electroválvula de la pistola pulverizadora del fondo.</a:t>
                      </a:r>
                      <a:endParaRPr lang="es-CO" sz="9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195" marR="49195" marT="0" marB="0"/>
                </a:tc>
              </a:tr>
              <a:tr h="393562">
                <a:tc vMerge="1">
                  <a:txBody>
                    <a:bodyPr/>
                    <a:lstStyle/>
                    <a:p>
                      <a:endParaRPr lang="es-CO"/>
                    </a:p>
                  </a:txBody>
                  <a:tcPr/>
                </a:tc>
                <a:tc>
                  <a:txBody>
                    <a:bodyPr/>
                    <a:lstStyle/>
                    <a:p>
                      <a:pPr>
                        <a:lnSpc>
                          <a:spcPct val="150000"/>
                        </a:lnSpc>
                        <a:spcAft>
                          <a:spcPts val="0"/>
                        </a:spcAft>
                      </a:pPr>
                      <a:r>
                        <a:rPr lang="es-EC" sz="900" dirty="0">
                          <a:effectLst/>
                        </a:rPr>
                        <a:t>Salida para controlar electroválvula de la pistola pulverizadora del color.</a:t>
                      </a:r>
                      <a:endParaRPr lang="es-CO" sz="9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195" marR="49195" marT="0" marB="0"/>
                </a:tc>
              </a:tr>
            </a:tbl>
          </a:graphicData>
        </a:graphic>
      </p:graphicFrame>
    </p:spTree>
    <p:extLst>
      <p:ext uri="{BB962C8B-B14F-4D97-AF65-F5344CB8AC3E}">
        <p14:creationId xmlns:p14="http://schemas.microsoft.com/office/powerpoint/2010/main" val="124088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ELECTRICO Y DE CONTROL</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0" name="2 Rectángulo"/>
          <p:cNvSpPr/>
          <p:nvPr/>
        </p:nvSpPr>
        <p:spPr>
          <a:xfrm>
            <a:off x="0" y="1702690"/>
            <a:ext cx="7848872" cy="369332"/>
          </a:xfrm>
          <a:prstGeom prst="rect">
            <a:avLst/>
          </a:prstGeom>
        </p:spPr>
        <p:txBody>
          <a:bodyPr wrap="square">
            <a:spAutoFit/>
          </a:bodyPr>
          <a:lstStyle/>
          <a:p>
            <a:pPr lvl="3"/>
            <a:r>
              <a:rPr lang="es-EC" b="1" dirty="0"/>
              <a:t>Selección del PLC y la HMI</a:t>
            </a:r>
            <a:endParaRPr lang="es-CO" b="1" dirty="0"/>
          </a:p>
        </p:txBody>
      </p:sp>
      <p:pic>
        <p:nvPicPr>
          <p:cNvPr id="8" name="Imagen 7" descr="D:\tesis\PLC XINJE\XP3-18T-Xinje-font-b-HMI-b-font-font-b-PLC-b-font-3-7-192.jpg"/>
          <p:cNvPicPr/>
          <p:nvPr/>
        </p:nvPicPr>
        <p:blipFill rotWithShape="1">
          <a:blip r:embed="rId6">
            <a:extLst>
              <a:ext uri="{28A0092B-C50C-407E-A947-70E740481C1C}">
                <a14:useLocalDpi xmlns:a14="http://schemas.microsoft.com/office/drawing/2010/main" val="0"/>
              </a:ext>
            </a:extLst>
          </a:blip>
          <a:srcRect l="4530" r="4891" b="7116"/>
          <a:stretch/>
        </p:blipFill>
        <p:spPr bwMode="auto">
          <a:xfrm>
            <a:off x="395536" y="1969483"/>
            <a:ext cx="4032448" cy="3043693"/>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3371087958"/>
              </p:ext>
            </p:extLst>
          </p:nvPr>
        </p:nvGraphicFramePr>
        <p:xfrm>
          <a:off x="4623609" y="2533032"/>
          <a:ext cx="4070827" cy="2194560"/>
        </p:xfrm>
        <a:graphic>
          <a:graphicData uri="http://schemas.openxmlformats.org/drawingml/2006/table">
            <a:tbl>
              <a:tblPr firstRow="1" firstCol="1" bandRow="1">
                <a:tableStyleId>{5C22544A-7EE6-4342-B048-85BDC9FD1C3A}</a:tableStyleId>
              </a:tblPr>
              <a:tblGrid>
                <a:gridCol w="2072693"/>
                <a:gridCol w="1998134"/>
              </a:tblGrid>
              <a:tr h="0">
                <a:tc gridSpan="2">
                  <a:txBody>
                    <a:bodyPr/>
                    <a:lstStyle/>
                    <a:p>
                      <a:pPr algn="ctr">
                        <a:lnSpc>
                          <a:spcPct val="150000"/>
                        </a:lnSpc>
                        <a:spcAft>
                          <a:spcPts val="0"/>
                        </a:spcAft>
                      </a:pPr>
                      <a:r>
                        <a:rPr lang="es-EC" sz="1200">
                          <a:effectLst/>
                        </a:rPr>
                        <a:t>PLC HMI INTEGRADO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r>
              <a:tr h="0">
                <a:tc>
                  <a:txBody>
                    <a:bodyPr/>
                    <a:lstStyle/>
                    <a:p>
                      <a:pPr>
                        <a:lnSpc>
                          <a:spcPct val="150000"/>
                        </a:lnSpc>
                        <a:spcAft>
                          <a:spcPts val="0"/>
                        </a:spcAft>
                      </a:pPr>
                      <a:r>
                        <a:rPr lang="es-EC" sz="1200">
                          <a:effectLst/>
                        </a:rPr>
                        <a:t>Marca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Xinje</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Modelo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XP-18RT</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Voltaje de entrada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DC12V</a:t>
                      </a:r>
                      <a:r>
                        <a:rPr lang="en-US" sz="1200">
                          <a:effectLst/>
                        </a:rPr>
                        <a:t>～</a:t>
                      </a:r>
                      <a:r>
                        <a:rPr lang="es-EC" sz="1200">
                          <a:effectLst/>
                        </a:rPr>
                        <a:t>DC24V</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Entradas</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10 DI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Salidas</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4 Rele-4 Transistor</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HMI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Kelly/Blue LCD 192*64</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Registro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n-US" sz="1200" dirty="0">
                          <a:effectLst/>
                        </a:rPr>
                        <a:t>64KB Flash ROM, 4KB SRAM</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11" name="Imagen 10" descr="D:\tesis\PLC XINJE\I-O plc.jpg"/>
          <p:cNvPicPr/>
          <p:nvPr/>
        </p:nvPicPr>
        <p:blipFill>
          <a:blip r:embed="rId7">
            <a:extLst>
              <a:ext uri="{28A0092B-C50C-407E-A947-70E740481C1C}">
                <a14:useLocalDpi xmlns:a14="http://schemas.microsoft.com/office/drawing/2010/main" val="0"/>
              </a:ext>
            </a:extLst>
          </a:blip>
          <a:srcRect/>
          <a:stretch>
            <a:fillRect/>
          </a:stretch>
        </p:blipFill>
        <p:spPr bwMode="auto">
          <a:xfrm>
            <a:off x="3567361" y="5233039"/>
            <a:ext cx="5057775" cy="1383665"/>
          </a:xfrm>
          <a:prstGeom prst="rect">
            <a:avLst/>
          </a:prstGeom>
          <a:noFill/>
          <a:ln>
            <a:solidFill>
              <a:schemeClr val="tx1"/>
            </a:solidFill>
          </a:ln>
        </p:spPr>
      </p:pic>
    </p:spTree>
    <p:extLst>
      <p:ext uri="{BB962C8B-B14F-4D97-AF65-F5344CB8AC3E}">
        <p14:creationId xmlns:p14="http://schemas.microsoft.com/office/powerpoint/2010/main" val="396219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ELECTRICO Y DE CONTROL</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0" name="2 Rectángulo"/>
          <p:cNvSpPr/>
          <p:nvPr/>
        </p:nvSpPr>
        <p:spPr>
          <a:xfrm>
            <a:off x="0" y="1702690"/>
            <a:ext cx="7848872" cy="369332"/>
          </a:xfrm>
          <a:prstGeom prst="rect">
            <a:avLst/>
          </a:prstGeom>
        </p:spPr>
        <p:txBody>
          <a:bodyPr wrap="square">
            <a:spAutoFit/>
          </a:bodyPr>
          <a:lstStyle/>
          <a:p>
            <a:pPr lvl="3"/>
            <a:r>
              <a:rPr lang="es-EC" b="1" dirty="0"/>
              <a:t>Selección de los sensores</a:t>
            </a:r>
            <a:endParaRPr lang="es-CO" b="1" dirty="0"/>
          </a:p>
        </p:txBody>
      </p:sp>
      <p:pic>
        <p:nvPicPr>
          <p:cNvPr id="9" name="Imagen 8" descr="http://hanyoungperu.com/archivos/fotos/d2c942_1378347473954m0.jpg"/>
          <p:cNvPicPr/>
          <p:nvPr/>
        </p:nvPicPr>
        <p:blipFill rotWithShape="1">
          <a:blip r:embed="rId6">
            <a:extLst>
              <a:ext uri="{28A0092B-C50C-407E-A947-70E740481C1C}">
                <a14:useLocalDpi xmlns:a14="http://schemas.microsoft.com/office/drawing/2010/main" val="0"/>
              </a:ext>
            </a:extLst>
          </a:blip>
          <a:srcRect t="18942" b="18092"/>
          <a:stretch/>
        </p:blipFill>
        <p:spPr bwMode="auto">
          <a:xfrm>
            <a:off x="683568" y="2303192"/>
            <a:ext cx="4486275" cy="2824480"/>
          </a:xfrm>
          <a:prstGeom prst="rect">
            <a:avLst/>
          </a:prstGeom>
          <a:noFill/>
          <a:ln>
            <a:solidFill>
              <a:schemeClr val="tx1"/>
            </a:solidFill>
          </a:ln>
          <a:extLst>
            <a:ext uri="{53640926-AAD7-44D8-BBD7-CCE9431645EC}">
              <a14:shadowObscured xmlns:a14="http://schemas.microsoft.com/office/drawing/2010/main"/>
            </a:ext>
          </a:extLst>
        </p:spPr>
      </p:pic>
      <p:pic>
        <p:nvPicPr>
          <p:cNvPr id="11" name="Imagen 10" descr="http://hanyoungperu.com/archivos/fotos/2b15a0_1378351086000_m.jpg"/>
          <p:cNvPicPr/>
          <p:nvPr/>
        </p:nvPicPr>
        <p:blipFill rotWithShape="1">
          <a:blip r:embed="rId7">
            <a:extLst>
              <a:ext uri="{28A0092B-C50C-407E-A947-70E740481C1C}">
                <a14:useLocalDpi xmlns:a14="http://schemas.microsoft.com/office/drawing/2010/main" val="0"/>
              </a:ext>
            </a:extLst>
          </a:blip>
          <a:srcRect t="22787" b="20532"/>
          <a:stretch/>
        </p:blipFill>
        <p:spPr bwMode="auto">
          <a:xfrm>
            <a:off x="4406576" y="4326133"/>
            <a:ext cx="4267835" cy="24193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aphicFrame>
        <p:nvGraphicFramePr>
          <p:cNvPr id="3" name="Tabla 2"/>
          <p:cNvGraphicFramePr>
            <a:graphicFrameLocks noGrp="1"/>
          </p:cNvGraphicFramePr>
          <p:nvPr>
            <p:extLst>
              <p:ext uri="{D42A27DB-BD31-4B8C-83A1-F6EECF244321}">
                <p14:modId xmlns:p14="http://schemas.microsoft.com/office/powerpoint/2010/main" val="1071540473"/>
              </p:ext>
            </p:extLst>
          </p:nvPr>
        </p:nvGraphicFramePr>
        <p:xfrm>
          <a:off x="5325517" y="1548157"/>
          <a:ext cx="3422948" cy="2743200"/>
        </p:xfrm>
        <a:graphic>
          <a:graphicData uri="http://schemas.openxmlformats.org/drawingml/2006/table">
            <a:tbl>
              <a:tblPr firstRow="1" firstCol="1" bandRow="1">
                <a:tableStyleId>{5C22544A-7EE6-4342-B048-85BDC9FD1C3A}</a:tableStyleId>
              </a:tblPr>
              <a:tblGrid>
                <a:gridCol w="1711474"/>
                <a:gridCol w="1711474"/>
              </a:tblGrid>
              <a:tr h="0">
                <a:tc gridSpan="2">
                  <a:txBody>
                    <a:bodyPr/>
                    <a:lstStyle/>
                    <a:p>
                      <a:pPr algn="ctr">
                        <a:lnSpc>
                          <a:spcPct val="150000"/>
                        </a:lnSpc>
                        <a:spcAft>
                          <a:spcPts val="0"/>
                        </a:spcAft>
                      </a:pPr>
                      <a:r>
                        <a:rPr lang="es-EC" sz="1200">
                          <a:effectLst/>
                        </a:rPr>
                        <a:t>SENSORES INDUCTIVO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r>
              <a:tr h="0">
                <a:tc>
                  <a:txBody>
                    <a:bodyPr/>
                    <a:lstStyle/>
                    <a:p>
                      <a:pPr>
                        <a:lnSpc>
                          <a:spcPct val="150000"/>
                        </a:lnSpc>
                        <a:spcAft>
                          <a:spcPts val="0"/>
                        </a:spcAft>
                      </a:pPr>
                      <a:r>
                        <a:rPr lang="es-EC" sz="1200">
                          <a:effectLst/>
                        </a:rPr>
                        <a:t>Marca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HanYoung</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Modelo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UP18RD-5NA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Tipo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Pronunciado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Voltaje de entrada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10-30 VDC</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Diámetro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18 mm</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Alcance</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8 mm</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Señal de salida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NPN-NA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Respuesta en frecuencia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800 Hz</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Protección</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effectLst/>
                        </a:rPr>
                        <a:t>IP67</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12" name="Imagen 11" descr="D:\tesis\Imagenes para tesis\Conexion Sensor NPN.jpg"/>
          <p:cNvPicPr/>
          <p:nvPr/>
        </p:nvPicPr>
        <p:blipFill>
          <a:blip r:embed="rId8">
            <a:extLst>
              <a:ext uri="{28A0092B-C50C-407E-A947-70E740481C1C}">
                <a14:useLocalDpi xmlns:a14="http://schemas.microsoft.com/office/drawing/2010/main" val="0"/>
              </a:ext>
            </a:extLst>
          </a:blip>
          <a:srcRect/>
          <a:stretch>
            <a:fillRect/>
          </a:stretch>
        </p:blipFill>
        <p:spPr bwMode="auto">
          <a:xfrm>
            <a:off x="468015" y="4941168"/>
            <a:ext cx="3343486" cy="1674853"/>
          </a:xfrm>
          <a:prstGeom prst="rect">
            <a:avLst/>
          </a:prstGeom>
          <a:noFill/>
          <a:ln>
            <a:solidFill>
              <a:schemeClr val="tx1"/>
            </a:solidFill>
          </a:ln>
        </p:spPr>
      </p:pic>
    </p:spTree>
    <p:extLst>
      <p:ext uri="{BB962C8B-B14F-4D97-AF65-F5344CB8AC3E}">
        <p14:creationId xmlns:p14="http://schemas.microsoft.com/office/powerpoint/2010/main" val="181002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ELECTRICO Y DE CONTROL</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0" name="2 Rectángulo"/>
          <p:cNvSpPr/>
          <p:nvPr/>
        </p:nvSpPr>
        <p:spPr>
          <a:xfrm>
            <a:off x="0" y="1702690"/>
            <a:ext cx="7848872" cy="369332"/>
          </a:xfrm>
          <a:prstGeom prst="rect">
            <a:avLst/>
          </a:prstGeom>
        </p:spPr>
        <p:txBody>
          <a:bodyPr wrap="square">
            <a:spAutoFit/>
          </a:bodyPr>
          <a:lstStyle/>
          <a:p>
            <a:pPr lvl="3"/>
            <a:r>
              <a:rPr lang="es-EC" b="1" dirty="0"/>
              <a:t>Selección de la fuente DC</a:t>
            </a:r>
            <a:endParaRPr lang="es-CO" b="1" dirty="0"/>
          </a:p>
        </p:txBody>
      </p:sp>
      <p:pic>
        <p:nvPicPr>
          <p:cNvPr id="12" name="Imagen 11" descr="http://www.automation.siemens.com/bilddb/interfaces/InterfaceImageDB.asmx/GetImageVariant?objectkey=P_KT01_XX_01220&amp;imagevariantid=16&amp;lang=&amp;interfaceuserid=MALL"/>
          <p:cNvPicPr/>
          <p:nvPr/>
        </p:nvPicPr>
        <p:blipFill rotWithShape="1">
          <a:blip r:embed="rId6">
            <a:extLst>
              <a:ext uri="{28A0092B-C50C-407E-A947-70E740481C1C}">
                <a14:useLocalDpi xmlns:a14="http://schemas.microsoft.com/office/drawing/2010/main" val="0"/>
              </a:ext>
            </a:extLst>
          </a:blip>
          <a:srcRect l="24667"/>
          <a:stretch/>
        </p:blipFill>
        <p:spPr bwMode="auto">
          <a:xfrm>
            <a:off x="683568" y="2384376"/>
            <a:ext cx="2962275" cy="3931920"/>
          </a:xfrm>
          <a:prstGeom prst="rect">
            <a:avLst/>
          </a:prstGeom>
          <a:noFill/>
          <a:ln>
            <a:solidFill>
              <a:schemeClr val="tx1"/>
            </a:solidFill>
          </a:ln>
          <a:extLst>
            <a:ext uri="{53640926-AAD7-44D8-BBD7-CCE9431645EC}">
              <a14:shadowObscured xmlns:a14="http://schemas.microsoft.com/office/drawing/2010/main"/>
            </a:ext>
          </a:extLst>
        </p:spPr>
      </p:pic>
      <p:graphicFrame>
        <p:nvGraphicFramePr>
          <p:cNvPr id="3" name="Tabla 2"/>
          <p:cNvGraphicFramePr>
            <a:graphicFrameLocks noGrp="1"/>
          </p:cNvGraphicFramePr>
          <p:nvPr>
            <p:extLst>
              <p:ext uri="{D42A27DB-BD31-4B8C-83A1-F6EECF244321}">
                <p14:modId xmlns:p14="http://schemas.microsoft.com/office/powerpoint/2010/main" val="1146417830"/>
              </p:ext>
            </p:extLst>
          </p:nvPr>
        </p:nvGraphicFramePr>
        <p:xfrm>
          <a:off x="3776389" y="2146012"/>
          <a:ext cx="4900490" cy="2723148"/>
        </p:xfrm>
        <a:graphic>
          <a:graphicData uri="http://schemas.openxmlformats.org/drawingml/2006/table">
            <a:tbl>
              <a:tblPr firstRow="1" firstCol="1" bandRow="1">
                <a:tableStyleId>{5C22544A-7EE6-4342-B048-85BDC9FD1C3A}</a:tableStyleId>
              </a:tblPr>
              <a:tblGrid>
                <a:gridCol w="980098"/>
                <a:gridCol w="980098"/>
                <a:gridCol w="980098"/>
                <a:gridCol w="980098"/>
                <a:gridCol w="980098"/>
              </a:tblGrid>
              <a:tr h="0">
                <a:tc>
                  <a:txBody>
                    <a:bodyPr/>
                    <a:lstStyle/>
                    <a:p>
                      <a:pPr>
                        <a:lnSpc>
                          <a:spcPct val="150000"/>
                        </a:lnSpc>
                        <a:spcAft>
                          <a:spcPts val="0"/>
                        </a:spcAft>
                      </a:pPr>
                      <a:r>
                        <a:rPr lang="es-EC" sz="1200">
                          <a:effectLst/>
                        </a:rPr>
                        <a:t>Equipo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Corriente nominal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cantidad</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Consumo total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PLC+HMI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500 mA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1</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500 mA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Electroválvulas</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100 mA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4</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400 mA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Sensor inductivo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6 mA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3</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18 mA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802908">
                <a:tc>
                  <a:txBody>
                    <a:bodyPr/>
                    <a:lstStyle/>
                    <a:p>
                      <a:pPr>
                        <a:lnSpc>
                          <a:spcPct val="150000"/>
                        </a:lnSpc>
                        <a:spcAft>
                          <a:spcPts val="0"/>
                        </a:spcAft>
                      </a:pPr>
                      <a:r>
                        <a:rPr lang="es-EC" sz="12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TOTAL</a:t>
                      </a:r>
                      <a:endParaRPr lang="es-CO" sz="1200" i="1">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effectLst/>
                        </a:rPr>
                        <a:t>918 </a:t>
                      </a:r>
                      <a:r>
                        <a:rPr lang="es-EC" sz="1200" dirty="0" err="1">
                          <a:effectLst/>
                        </a:rPr>
                        <a:t>mA</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3383226178"/>
              </p:ext>
            </p:extLst>
          </p:nvPr>
        </p:nvGraphicFramePr>
        <p:xfrm>
          <a:off x="3858812" y="4982730"/>
          <a:ext cx="4834880" cy="1645920"/>
        </p:xfrm>
        <a:graphic>
          <a:graphicData uri="http://schemas.openxmlformats.org/drawingml/2006/table">
            <a:tbl>
              <a:tblPr firstRow="1" firstCol="1" bandRow="1">
                <a:tableStyleId>{5C22544A-7EE6-4342-B048-85BDC9FD1C3A}</a:tableStyleId>
              </a:tblPr>
              <a:tblGrid>
                <a:gridCol w="2417440"/>
                <a:gridCol w="2417440"/>
              </a:tblGrid>
              <a:tr h="0">
                <a:tc gridSpan="2">
                  <a:txBody>
                    <a:bodyPr/>
                    <a:lstStyle/>
                    <a:p>
                      <a:pPr algn="ctr">
                        <a:lnSpc>
                          <a:spcPct val="150000"/>
                        </a:lnSpc>
                        <a:spcAft>
                          <a:spcPts val="0"/>
                        </a:spcAft>
                      </a:pPr>
                      <a:r>
                        <a:rPr lang="es-EC" sz="1200" dirty="0">
                          <a:effectLst/>
                        </a:rPr>
                        <a:t>FUENTE DC</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r>
              <a:tr h="0">
                <a:tc>
                  <a:txBody>
                    <a:bodyPr/>
                    <a:lstStyle/>
                    <a:p>
                      <a:pPr>
                        <a:lnSpc>
                          <a:spcPct val="150000"/>
                        </a:lnSpc>
                        <a:spcAft>
                          <a:spcPts val="0"/>
                        </a:spcAft>
                      </a:pPr>
                      <a:r>
                        <a:rPr lang="es-EC" sz="1200">
                          <a:effectLst/>
                        </a:rPr>
                        <a:t>Marca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Siemens</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Modelo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6EP1331-1SH03</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Tipo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LOGO!POWER</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Voltaje de entrada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AC 100-240 V (DC 110-300 V)</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Voltaje de salida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effectLst/>
                        </a:rPr>
                        <a:t>DC 24 V/1,3 A</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82251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ELECTRICO Y DE CONTROL</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0" name="2 Rectángulo"/>
          <p:cNvSpPr/>
          <p:nvPr/>
        </p:nvSpPr>
        <p:spPr>
          <a:xfrm>
            <a:off x="0" y="1702690"/>
            <a:ext cx="7848872" cy="369332"/>
          </a:xfrm>
          <a:prstGeom prst="rect">
            <a:avLst/>
          </a:prstGeom>
        </p:spPr>
        <p:txBody>
          <a:bodyPr wrap="square">
            <a:spAutoFit/>
          </a:bodyPr>
          <a:lstStyle/>
          <a:p>
            <a:pPr lvl="3"/>
            <a:r>
              <a:rPr lang="es-ES_tradnl" b="1" dirty="0"/>
              <a:t>Esquema de conexiones eléctricas</a:t>
            </a:r>
            <a:endParaRPr lang="es-CO" b="1" dirty="0"/>
          </a:p>
        </p:txBody>
      </p:sp>
      <p:pic>
        <p:nvPicPr>
          <p:cNvPr id="11" name="Imagen 10" descr="D:\tesis\Imagenes para tesis\Perifericos variador.jpg"/>
          <p:cNvPicPr/>
          <p:nvPr/>
        </p:nvPicPr>
        <p:blipFill rotWithShape="1">
          <a:blip r:embed="rId6">
            <a:extLst>
              <a:ext uri="{28A0092B-C50C-407E-A947-70E740481C1C}">
                <a14:useLocalDpi xmlns:a14="http://schemas.microsoft.com/office/drawing/2010/main" val="0"/>
              </a:ext>
            </a:extLst>
          </a:blip>
          <a:srcRect l="21136" t="2293" r="7199" b="1196"/>
          <a:stretch/>
        </p:blipFill>
        <p:spPr bwMode="auto">
          <a:xfrm>
            <a:off x="6041356" y="1370093"/>
            <a:ext cx="1895475" cy="5227259"/>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4" name="Imagen 13" descr="D:\tesis\Imagenes para tesis\Puertos Variador.jpg"/>
          <p:cNvPicPr/>
          <p:nvPr/>
        </p:nvPicPr>
        <p:blipFill rotWithShape="1">
          <a:blip r:embed="rId7">
            <a:extLst>
              <a:ext uri="{28A0092B-C50C-407E-A947-70E740481C1C}">
                <a14:useLocalDpi xmlns:a14="http://schemas.microsoft.com/office/drawing/2010/main" val="0"/>
              </a:ext>
            </a:extLst>
          </a:blip>
          <a:srcRect l="1752" r="4528"/>
          <a:stretch/>
        </p:blipFill>
        <p:spPr bwMode="auto">
          <a:xfrm>
            <a:off x="683568" y="2077165"/>
            <a:ext cx="4669483" cy="4520187"/>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858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4"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ELECTRICO Y DE CONTROL</a:t>
            </a:r>
            <a:endParaRPr lang="es-CO" b="1" dirty="0"/>
          </a:p>
        </p:txBody>
      </p:sp>
      <p:pic>
        <p:nvPicPr>
          <p:cNvPr id="5" name="Picture 7" descr="C:\Users\Diego\Desktop\LOGO-PRINCIPAL.png"/>
          <p:cNvPicPr>
            <a:picLocks noChangeAspect="1" noChangeArrowheads="1"/>
          </p:cNvPicPr>
          <p:nvPr/>
        </p:nvPicPr>
        <p:blipFill>
          <a:blip r:embed="rId5"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6" cstate="print"/>
          <a:srcRect/>
          <a:stretch>
            <a:fillRect/>
          </a:stretch>
        </p:blipFill>
        <p:spPr bwMode="auto">
          <a:xfrm>
            <a:off x="8244873" y="0"/>
            <a:ext cx="899127" cy="1008112"/>
          </a:xfrm>
          <a:prstGeom prst="rect">
            <a:avLst/>
          </a:prstGeom>
          <a:noFill/>
        </p:spPr>
      </p:pic>
      <p:sp>
        <p:nvSpPr>
          <p:cNvPr id="10" name="2 Rectángulo"/>
          <p:cNvSpPr/>
          <p:nvPr/>
        </p:nvSpPr>
        <p:spPr>
          <a:xfrm>
            <a:off x="0" y="1702690"/>
            <a:ext cx="7848872" cy="369332"/>
          </a:xfrm>
          <a:prstGeom prst="rect">
            <a:avLst/>
          </a:prstGeom>
        </p:spPr>
        <p:txBody>
          <a:bodyPr wrap="square">
            <a:spAutoFit/>
          </a:bodyPr>
          <a:lstStyle/>
          <a:p>
            <a:pPr lvl="3"/>
            <a:r>
              <a:rPr lang="es-ES_tradnl" b="1" dirty="0"/>
              <a:t>Descripción del sistema de control</a:t>
            </a:r>
            <a:endParaRPr lang="es-CO" b="1" dirty="0"/>
          </a:p>
        </p:txBody>
      </p:sp>
      <p:sp>
        <p:nvSpPr>
          <p:cNvPr id="3" name="Rectangle 2"/>
          <p:cNvSpPr>
            <a:spLocks noChangeArrowheads="1"/>
          </p:cNvSpPr>
          <p:nvPr/>
        </p:nvSpPr>
        <p:spPr bwMode="auto">
          <a:xfrm>
            <a:off x="1600631" y="1916831"/>
            <a:ext cx="1168218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graphicFrame>
        <p:nvGraphicFramePr>
          <p:cNvPr id="7" name="Objeto 6"/>
          <p:cNvGraphicFramePr>
            <a:graphicFrameLocks noChangeAspect="1"/>
          </p:cNvGraphicFramePr>
          <p:nvPr>
            <p:extLst>
              <p:ext uri="{D42A27DB-BD31-4B8C-83A1-F6EECF244321}">
                <p14:modId xmlns:p14="http://schemas.microsoft.com/office/powerpoint/2010/main" val="1326289429"/>
              </p:ext>
            </p:extLst>
          </p:nvPr>
        </p:nvGraphicFramePr>
        <p:xfrm>
          <a:off x="1392487" y="1916831"/>
          <a:ext cx="6822546" cy="4248472"/>
        </p:xfrm>
        <a:graphic>
          <a:graphicData uri="http://schemas.openxmlformats.org/presentationml/2006/ole">
            <mc:AlternateContent xmlns:mc="http://schemas.openxmlformats.org/markup-compatibility/2006">
              <mc:Choice xmlns:v="urn:schemas-microsoft-com:vml" Requires="v">
                <p:oleObj spid="_x0000_s60445" name="Visio" r:id="rId7" imgW="9547910" imgH="5913036" progId="Visio.Drawing.15">
                  <p:embed/>
                </p:oleObj>
              </mc:Choice>
              <mc:Fallback>
                <p:oleObj name="Visio" r:id="rId7" imgW="9547910" imgH="5913036" progId="Visio.Drawing.15">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2487" y="1916831"/>
                        <a:ext cx="6822546" cy="4248472"/>
                      </a:xfrm>
                      <a:prstGeom prst="rect">
                        <a:avLst/>
                      </a:prstGeom>
                      <a:noFill/>
                    </p:spPr>
                  </p:pic>
                </p:oleObj>
              </mc:Fallback>
            </mc:AlternateContent>
          </a:graphicData>
        </a:graphic>
      </p:graphicFrame>
    </p:spTree>
    <p:extLst>
      <p:ext uri="{BB962C8B-B14F-4D97-AF65-F5344CB8AC3E}">
        <p14:creationId xmlns:p14="http://schemas.microsoft.com/office/powerpoint/2010/main" val="382298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8677" name="Rectangle 5"/>
          <p:cNvSpPr>
            <a:spLocks noChangeArrowheads="1"/>
          </p:cNvSpPr>
          <p:nvPr/>
        </p:nvSpPr>
        <p:spPr bwMode="auto">
          <a:xfrm>
            <a:off x="683568" y="953144"/>
            <a:ext cx="8064896" cy="4883348"/>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b="1" i="0" u="none" strike="noStrike" cap="none" normalizeH="0" baseline="0" dirty="0" smtClean="0" bmk="">
              <a:ln>
                <a:noFill/>
              </a:ln>
              <a:solidFill>
                <a:schemeClr val="tx1"/>
              </a:solidFill>
              <a:effectLst/>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bmk="">
                <a:ln>
                  <a:noFill/>
                </a:ln>
                <a:solidFill>
                  <a:schemeClr val="tx1"/>
                </a:solidFill>
                <a:effectLst/>
                <a:ea typeface="Times New Roman" pitchFamily="18" charset="0"/>
                <a:cs typeface="Times New Roman" pitchFamily="18" charset="0"/>
              </a:rPr>
              <a:t>ALCANCE</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C" b="1" i="0" u="none" strike="noStrike" cap="none" normalizeH="0" baseline="0" dirty="0" smtClean="0" bmk="">
              <a:ln>
                <a:noFill/>
              </a:ln>
              <a:solidFill>
                <a:schemeClr val="tx1"/>
              </a:solidFill>
              <a:effectLst/>
              <a:ea typeface="Times New Roman" pitchFamily="18" charset="0"/>
              <a:cs typeface="Times New Roman" pitchFamily="18" charset="0"/>
            </a:endParaRPr>
          </a:p>
          <a:p>
            <a:pPr marL="285750" lvl="0" indent="-285750" algn="just">
              <a:buFont typeface="Arial" panose="020B0604020202020204" pitchFamily="34" charset="0"/>
              <a:buChar char="•"/>
            </a:pPr>
            <a:r>
              <a:rPr lang="es-EC" dirty="0"/>
              <a:t>Optimizar la homogenización de pintura sobre las chapas acanaladas, ya que el operario puede parametrizar el tiempo, la calidad y la precisión de la aplicación de pintura desde el </a:t>
            </a:r>
            <a:r>
              <a:rPr lang="es-EC" dirty="0" err="1"/>
              <a:t>touch</a:t>
            </a:r>
            <a:r>
              <a:rPr lang="es-EC" dirty="0"/>
              <a:t> panel instalado.</a:t>
            </a:r>
            <a:endParaRPr lang="es-CO" dirty="0"/>
          </a:p>
          <a:p>
            <a:pPr algn="just"/>
            <a:endParaRPr lang="es-CO" dirty="0"/>
          </a:p>
          <a:p>
            <a:pPr marL="285750" lvl="0" indent="-285750" algn="just">
              <a:buFont typeface="Arial" panose="020B0604020202020204" pitchFamily="34" charset="0"/>
              <a:buChar char="•"/>
            </a:pPr>
            <a:r>
              <a:rPr lang="es-EC" dirty="0"/>
              <a:t>Optimizar y cuantificar la cantidad de sustancia necesaria, aspecto que garantizará el ahorro de material de pintura entre un 20 y 30 por ciento  evitando así su desperdicio. </a:t>
            </a:r>
            <a:endParaRPr lang="es-CO" dirty="0"/>
          </a:p>
          <a:p>
            <a:pPr marL="285750" indent="-285750" algn="just">
              <a:buFont typeface="Arial" panose="020B0604020202020204" pitchFamily="34" charset="0"/>
              <a:buChar char="•"/>
            </a:pPr>
            <a:endParaRPr lang="es-CO" dirty="0"/>
          </a:p>
          <a:p>
            <a:pPr marL="285750" lvl="0" indent="-285750" algn="just">
              <a:buFont typeface="Arial" panose="020B0604020202020204" pitchFamily="34" charset="0"/>
              <a:buChar char="•"/>
            </a:pPr>
            <a:r>
              <a:rPr lang="es-EC" dirty="0"/>
              <a:t>Programar velocidades de avance de 2.0 hasta 10.0 metros por minuto dependiendo del motor a utilizar  y el número de pistolas, rango que permite mejorar los tiempos en aplicación de pintura sin sacrificar la calidad del acabado.</a:t>
            </a:r>
            <a:endParaRPr lang="es-CO" dirty="0"/>
          </a:p>
          <a:p>
            <a:pPr marL="285750" indent="-285750" algn="just">
              <a:buFont typeface="Arial" panose="020B0604020202020204" pitchFamily="34" charset="0"/>
              <a:buChar char="•"/>
            </a:pPr>
            <a:endParaRPr lang="es-CO" dirty="0"/>
          </a:p>
          <a:p>
            <a:pPr marL="285750" lvl="0" indent="-285750" algn="just">
              <a:buFont typeface="Arial" panose="020B0604020202020204" pitchFamily="34" charset="0"/>
              <a:buChar char="•"/>
            </a:pPr>
            <a:r>
              <a:rPr lang="es-EC" dirty="0"/>
              <a:t>Alcanzar una velocidad de pintado de 5-10 metros por minuto, logrando así mayor producción en menor tiempo y de mejor calidad</a:t>
            </a:r>
            <a:r>
              <a:rPr lang="es-EC" dirty="0" smtClean="0"/>
              <a:t>.</a:t>
            </a:r>
            <a:endParaRPr lang="es-CO" dirty="0"/>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Tree>
    <p:extLst>
      <p:ext uri="{BB962C8B-B14F-4D97-AF65-F5344CB8AC3E}">
        <p14:creationId xmlns:p14="http://schemas.microsoft.com/office/powerpoint/2010/main" val="50619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ELECTRICO Y DE CONTROL</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0" name="2 Rectángulo"/>
          <p:cNvSpPr/>
          <p:nvPr/>
        </p:nvSpPr>
        <p:spPr>
          <a:xfrm>
            <a:off x="0" y="1702690"/>
            <a:ext cx="7848872" cy="369332"/>
          </a:xfrm>
          <a:prstGeom prst="rect">
            <a:avLst/>
          </a:prstGeom>
        </p:spPr>
        <p:txBody>
          <a:bodyPr wrap="square">
            <a:spAutoFit/>
          </a:bodyPr>
          <a:lstStyle/>
          <a:p>
            <a:pPr lvl="3"/>
            <a:r>
              <a:rPr lang="es-EC" b="1" dirty="0"/>
              <a:t>Descripción de los softwares de programación del PLC y HMI</a:t>
            </a:r>
            <a:endParaRPr lang="es-CO" b="1" dirty="0"/>
          </a:p>
        </p:txBody>
      </p:sp>
      <p:sp>
        <p:nvSpPr>
          <p:cNvPr id="3" name="Rectangle 2"/>
          <p:cNvSpPr>
            <a:spLocks noChangeArrowheads="1"/>
          </p:cNvSpPr>
          <p:nvPr/>
        </p:nvSpPr>
        <p:spPr bwMode="auto">
          <a:xfrm>
            <a:off x="1600631" y="1916831"/>
            <a:ext cx="1168218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8" name="Rectangle 2"/>
          <p:cNvSpPr>
            <a:spLocks noChangeArrowheads="1"/>
          </p:cNvSpPr>
          <p:nvPr/>
        </p:nvSpPr>
        <p:spPr bwMode="auto">
          <a:xfrm flipV="1">
            <a:off x="4298036" y="17016"/>
            <a:ext cx="62468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7" name="Rectangle 2"/>
          <p:cNvSpPr>
            <a:spLocks noChangeArrowheads="1"/>
          </p:cNvSpPr>
          <p:nvPr/>
        </p:nvSpPr>
        <p:spPr bwMode="auto">
          <a:xfrm>
            <a:off x="3996952" y="2044757"/>
            <a:ext cx="67478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9" name="Rectangle 2"/>
          <p:cNvSpPr>
            <a:spLocks noChangeArrowheads="1"/>
          </p:cNvSpPr>
          <p:nvPr/>
        </p:nvSpPr>
        <p:spPr bwMode="auto">
          <a:xfrm flipV="1">
            <a:off x="8338777" y="-134689"/>
            <a:ext cx="25343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pic>
        <p:nvPicPr>
          <p:cNvPr id="13" name="Imagen 12"/>
          <p:cNvPicPr/>
          <p:nvPr/>
        </p:nvPicPr>
        <p:blipFill>
          <a:blip r:embed="rId6"/>
          <a:stretch>
            <a:fillRect/>
          </a:stretch>
        </p:blipFill>
        <p:spPr>
          <a:xfrm>
            <a:off x="539552" y="2146217"/>
            <a:ext cx="5124450" cy="2711450"/>
          </a:xfrm>
          <a:prstGeom prst="rect">
            <a:avLst/>
          </a:prstGeom>
          <a:ln>
            <a:solidFill>
              <a:schemeClr val="tx1"/>
            </a:solidFill>
          </a:ln>
        </p:spPr>
      </p:pic>
      <p:pic>
        <p:nvPicPr>
          <p:cNvPr id="14" name="Imagen 13"/>
          <p:cNvPicPr/>
          <p:nvPr/>
        </p:nvPicPr>
        <p:blipFill>
          <a:blip r:embed="rId7"/>
          <a:stretch>
            <a:fillRect/>
          </a:stretch>
        </p:blipFill>
        <p:spPr>
          <a:xfrm>
            <a:off x="3779912" y="3592880"/>
            <a:ext cx="5146040" cy="2905760"/>
          </a:xfrm>
          <a:prstGeom prst="rect">
            <a:avLst/>
          </a:prstGeom>
          <a:ln>
            <a:solidFill>
              <a:schemeClr val="tx1"/>
            </a:solidFill>
          </a:ln>
        </p:spPr>
      </p:pic>
    </p:spTree>
    <p:extLst>
      <p:ext uri="{BB962C8B-B14F-4D97-AF65-F5344CB8AC3E}">
        <p14:creationId xmlns:p14="http://schemas.microsoft.com/office/powerpoint/2010/main" val="172267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4"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ELECTRICO Y DE CONTROL</a:t>
            </a:r>
            <a:endParaRPr lang="es-CO" b="1" dirty="0"/>
          </a:p>
        </p:txBody>
      </p:sp>
      <p:pic>
        <p:nvPicPr>
          <p:cNvPr id="5" name="Picture 7" descr="C:\Users\Diego\Desktop\LOGO-PRINCIPAL.png"/>
          <p:cNvPicPr>
            <a:picLocks noChangeAspect="1" noChangeArrowheads="1"/>
          </p:cNvPicPr>
          <p:nvPr/>
        </p:nvPicPr>
        <p:blipFill>
          <a:blip r:embed="rId5"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6" cstate="print"/>
          <a:srcRect/>
          <a:stretch>
            <a:fillRect/>
          </a:stretch>
        </p:blipFill>
        <p:spPr bwMode="auto">
          <a:xfrm>
            <a:off x="8244873" y="0"/>
            <a:ext cx="899127" cy="1008112"/>
          </a:xfrm>
          <a:prstGeom prst="rect">
            <a:avLst/>
          </a:prstGeom>
          <a:noFill/>
        </p:spPr>
      </p:pic>
      <p:sp>
        <p:nvSpPr>
          <p:cNvPr id="10" name="2 Rectángulo"/>
          <p:cNvSpPr/>
          <p:nvPr/>
        </p:nvSpPr>
        <p:spPr>
          <a:xfrm>
            <a:off x="0" y="1702690"/>
            <a:ext cx="7848872" cy="369332"/>
          </a:xfrm>
          <a:prstGeom prst="rect">
            <a:avLst/>
          </a:prstGeom>
        </p:spPr>
        <p:txBody>
          <a:bodyPr wrap="square">
            <a:spAutoFit/>
          </a:bodyPr>
          <a:lstStyle/>
          <a:p>
            <a:pPr lvl="3"/>
            <a:r>
              <a:rPr lang="es-EC" b="1" dirty="0"/>
              <a:t>Diseño de la caja de </a:t>
            </a:r>
            <a:r>
              <a:rPr lang="es-EC" b="1" dirty="0" smtClean="0"/>
              <a:t>control</a:t>
            </a:r>
            <a:endParaRPr lang="es-CO" b="1" dirty="0"/>
          </a:p>
        </p:txBody>
      </p:sp>
      <p:sp>
        <p:nvSpPr>
          <p:cNvPr id="3" name="Rectangle 2"/>
          <p:cNvSpPr>
            <a:spLocks noChangeArrowheads="1"/>
          </p:cNvSpPr>
          <p:nvPr/>
        </p:nvSpPr>
        <p:spPr bwMode="auto">
          <a:xfrm>
            <a:off x="1600631" y="1755025"/>
            <a:ext cx="116821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s-EC" dirty="0" smtClean="0"/>
              <a:t>|</a:t>
            </a:r>
            <a:endParaRPr lang="es-CO" dirty="0"/>
          </a:p>
        </p:txBody>
      </p:sp>
      <p:sp>
        <p:nvSpPr>
          <p:cNvPr id="8" name="Rectangle 2"/>
          <p:cNvSpPr>
            <a:spLocks noChangeArrowheads="1"/>
          </p:cNvSpPr>
          <p:nvPr/>
        </p:nvSpPr>
        <p:spPr bwMode="auto">
          <a:xfrm flipV="1">
            <a:off x="4298036" y="17016"/>
            <a:ext cx="62468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7" name="Rectangle 2"/>
          <p:cNvSpPr>
            <a:spLocks noChangeArrowheads="1"/>
          </p:cNvSpPr>
          <p:nvPr/>
        </p:nvSpPr>
        <p:spPr bwMode="auto">
          <a:xfrm>
            <a:off x="3996952" y="2044757"/>
            <a:ext cx="67478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9" name="Rectangle 2"/>
          <p:cNvSpPr>
            <a:spLocks noChangeArrowheads="1"/>
          </p:cNvSpPr>
          <p:nvPr/>
        </p:nvSpPr>
        <p:spPr bwMode="auto">
          <a:xfrm flipV="1">
            <a:off x="8338777" y="-134689"/>
            <a:ext cx="25343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15" name="Rectangle 4"/>
          <p:cNvSpPr>
            <a:spLocks noChangeArrowheads="1"/>
          </p:cNvSpPr>
          <p:nvPr/>
        </p:nvSpPr>
        <p:spPr bwMode="auto">
          <a:xfrm>
            <a:off x="745406" y="23617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graphicFrame>
        <p:nvGraphicFramePr>
          <p:cNvPr id="16" name="Objeto 15"/>
          <p:cNvGraphicFramePr>
            <a:graphicFrameLocks noChangeAspect="1"/>
          </p:cNvGraphicFramePr>
          <p:nvPr>
            <p:extLst>
              <p:ext uri="{D42A27DB-BD31-4B8C-83A1-F6EECF244321}">
                <p14:modId xmlns:p14="http://schemas.microsoft.com/office/powerpoint/2010/main" val="515853065"/>
              </p:ext>
            </p:extLst>
          </p:nvPr>
        </p:nvGraphicFramePr>
        <p:xfrm>
          <a:off x="745406" y="2361754"/>
          <a:ext cx="3905250" cy="3552825"/>
        </p:xfrm>
        <a:graphic>
          <a:graphicData uri="http://schemas.openxmlformats.org/presentationml/2006/ole">
            <mc:AlternateContent xmlns:mc="http://schemas.openxmlformats.org/markup-compatibility/2006">
              <mc:Choice xmlns:v="urn:schemas-microsoft-com:vml" Requires="v">
                <p:oleObj spid="_x0000_s65585" name="Visio" r:id="rId7" imgW="4320544" imgH="3909176" progId="Visio.Drawing.15">
                  <p:embed/>
                </p:oleObj>
              </mc:Choice>
              <mc:Fallback>
                <p:oleObj name="Visio" r:id="rId7" imgW="4320544" imgH="3909176" progId="Visio.Drawing.15">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406" y="2361754"/>
                        <a:ext cx="3905250" cy="3552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6"/>
          <p:cNvSpPr>
            <a:spLocks noChangeArrowheads="1"/>
          </p:cNvSpPr>
          <p:nvPr/>
        </p:nvSpPr>
        <p:spPr bwMode="auto">
          <a:xfrm>
            <a:off x="4891336" y="21140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graphicFrame>
        <p:nvGraphicFramePr>
          <p:cNvPr id="18" name="Objeto 17"/>
          <p:cNvGraphicFramePr>
            <a:graphicFrameLocks noChangeAspect="1"/>
          </p:cNvGraphicFramePr>
          <p:nvPr>
            <p:extLst>
              <p:ext uri="{D42A27DB-BD31-4B8C-83A1-F6EECF244321}">
                <p14:modId xmlns:p14="http://schemas.microsoft.com/office/powerpoint/2010/main" val="1782806183"/>
              </p:ext>
            </p:extLst>
          </p:nvPr>
        </p:nvGraphicFramePr>
        <p:xfrm>
          <a:off x="4891336" y="2114026"/>
          <a:ext cx="3733800" cy="4029075"/>
        </p:xfrm>
        <a:graphic>
          <a:graphicData uri="http://schemas.openxmlformats.org/presentationml/2006/ole">
            <mc:AlternateContent xmlns:mc="http://schemas.openxmlformats.org/markup-compatibility/2006">
              <mc:Choice xmlns:v="urn:schemas-microsoft-com:vml" Requires="v">
                <p:oleObj spid="_x0000_s65586" name="Visio" r:id="rId9" imgW="4320544" imgH="5166381" progId="Visio.Drawing.15">
                  <p:embed/>
                </p:oleObj>
              </mc:Choice>
              <mc:Fallback>
                <p:oleObj name="Visio" r:id="rId9" imgW="4320544" imgH="5166381" progId="Visio.Drawing.15">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91336" y="2114026"/>
                        <a:ext cx="3733800" cy="402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423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pPr lvl="2" algn="ctr"/>
            <a:r>
              <a:rPr lang="es-EC" b="1" dirty="0"/>
              <a:t>DISEÑO DEL SISTEMA ELECTRICO Y DE CONTROL</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0" name="2 Rectángulo"/>
          <p:cNvSpPr/>
          <p:nvPr/>
        </p:nvSpPr>
        <p:spPr>
          <a:xfrm>
            <a:off x="0" y="1702690"/>
            <a:ext cx="7848872" cy="369332"/>
          </a:xfrm>
          <a:prstGeom prst="rect">
            <a:avLst/>
          </a:prstGeom>
        </p:spPr>
        <p:txBody>
          <a:bodyPr wrap="square">
            <a:spAutoFit/>
          </a:bodyPr>
          <a:lstStyle/>
          <a:p>
            <a:pPr lvl="3"/>
            <a:r>
              <a:rPr lang="es-EC" b="1" dirty="0"/>
              <a:t>Diseño de la caja de </a:t>
            </a:r>
            <a:r>
              <a:rPr lang="es-EC" b="1" dirty="0" smtClean="0"/>
              <a:t>control</a:t>
            </a:r>
            <a:endParaRPr lang="es-CO" b="1" dirty="0"/>
          </a:p>
        </p:txBody>
      </p:sp>
      <p:sp>
        <p:nvSpPr>
          <p:cNvPr id="3" name="Rectangle 2"/>
          <p:cNvSpPr>
            <a:spLocks noChangeArrowheads="1"/>
          </p:cNvSpPr>
          <p:nvPr/>
        </p:nvSpPr>
        <p:spPr bwMode="auto">
          <a:xfrm>
            <a:off x="1600631" y="1755025"/>
            <a:ext cx="116821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s-EC" dirty="0" smtClean="0"/>
              <a:t>|</a:t>
            </a:r>
            <a:endParaRPr lang="es-CO" dirty="0"/>
          </a:p>
        </p:txBody>
      </p:sp>
      <p:sp>
        <p:nvSpPr>
          <p:cNvPr id="8" name="Rectangle 2"/>
          <p:cNvSpPr>
            <a:spLocks noChangeArrowheads="1"/>
          </p:cNvSpPr>
          <p:nvPr/>
        </p:nvSpPr>
        <p:spPr bwMode="auto">
          <a:xfrm flipV="1">
            <a:off x="4298036" y="17016"/>
            <a:ext cx="62468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7" name="Rectangle 2"/>
          <p:cNvSpPr>
            <a:spLocks noChangeArrowheads="1"/>
          </p:cNvSpPr>
          <p:nvPr/>
        </p:nvSpPr>
        <p:spPr bwMode="auto">
          <a:xfrm>
            <a:off x="3996952" y="2044757"/>
            <a:ext cx="67478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9" name="Rectangle 2"/>
          <p:cNvSpPr>
            <a:spLocks noChangeArrowheads="1"/>
          </p:cNvSpPr>
          <p:nvPr/>
        </p:nvSpPr>
        <p:spPr bwMode="auto">
          <a:xfrm flipV="1">
            <a:off x="8338777" y="-134689"/>
            <a:ext cx="25343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15" name="Rectangle 4"/>
          <p:cNvSpPr>
            <a:spLocks noChangeArrowheads="1"/>
          </p:cNvSpPr>
          <p:nvPr/>
        </p:nvSpPr>
        <p:spPr bwMode="auto">
          <a:xfrm>
            <a:off x="745406" y="23617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7" name="Rectangle 6"/>
          <p:cNvSpPr>
            <a:spLocks noChangeArrowheads="1"/>
          </p:cNvSpPr>
          <p:nvPr/>
        </p:nvSpPr>
        <p:spPr bwMode="auto">
          <a:xfrm>
            <a:off x="4891336" y="21140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9" name="Imagen 18"/>
          <p:cNvPicPr/>
          <p:nvPr/>
        </p:nvPicPr>
        <p:blipFill rotWithShape="1">
          <a:blip r:embed="rId6">
            <a:extLst>
              <a:ext uri="{28A0092B-C50C-407E-A947-70E740481C1C}">
                <a14:useLocalDpi xmlns:a14="http://schemas.microsoft.com/office/drawing/2010/main" val="0"/>
              </a:ext>
            </a:extLst>
          </a:blip>
          <a:srcRect l="31574" t="4891" r="32176"/>
          <a:stretch/>
        </p:blipFill>
        <p:spPr bwMode="auto">
          <a:xfrm>
            <a:off x="4580667" y="1400472"/>
            <a:ext cx="3681095" cy="5309870"/>
          </a:xfrm>
          <a:prstGeom prst="rect">
            <a:avLst/>
          </a:prstGeom>
          <a:ln>
            <a:solidFill>
              <a:schemeClr val="tx1"/>
            </a:solidFill>
          </a:ln>
          <a:extLst>
            <a:ext uri="{53640926-AAD7-44D8-BBD7-CCE9431645EC}">
              <a14:shadowObscured xmlns:a14="http://schemas.microsoft.com/office/drawing/2010/main"/>
            </a:ext>
          </a:extLst>
        </p:spPr>
      </p:pic>
      <p:pic>
        <p:nvPicPr>
          <p:cNvPr id="14" name="Imagen 13"/>
          <p:cNvPicPr>
            <a:picLocks noChangeAspect="1"/>
          </p:cNvPicPr>
          <p:nvPr/>
        </p:nvPicPr>
        <p:blipFill rotWithShape="1">
          <a:blip r:embed="rId7"/>
          <a:srcRect l="38591" r="34988"/>
          <a:stretch/>
        </p:blipFill>
        <p:spPr>
          <a:xfrm>
            <a:off x="1221102" y="2065907"/>
            <a:ext cx="2775850" cy="4648176"/>
          </a:xfrm>
          <a:prstGeom prst="rect">
            <a:avLst/>
          </a:prstGeom>
        </p:spPr>
      </p:pic>
    </p:spTree>
    <p:extLst>
      <p:ext uri="{BB962C8B-B14F-4D97-AF65-F5344CB8AC3E}">
        <p14:creationId xmlns:p14="http://schemas.microsoft.com/office/powerpoint/2010/main" val="362000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fontScale="90000"/>
          </a:bodyPr>
          <a:lstStyle/>
          <a:p>
            <a:pPr lvl="0"/>
            <a:r>
              <a:rPr lang="es-ES_tradnl" b="1" dirty="0"/>
              <a:t>PRUEBAS Y ANALISIS DE FUNCIONAMIENTO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3" name="Rectangle 2"/>
          <p:cNvSpPr>
            <a:spLocks noChangeArrowheads="1"/>
          </p:cNvSpPr>
          <p:nvPr/>
        </p:nvSpPr>
        <p:spPr bwMode="auto">
          <a:xfrm>
            <a:off x="1600631" y="1755025"/>
            <a:ext cx="116821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s-EC" dirty="0" smtClean="0"/>
              <a:t>|</a:t>
            </a:r>
            <a:endParaRPr lang="es-CO" dirty="0"/>
          </a:p>
        </p:txBody>
      </p:sp>
      <p:sp>
        <p:nvSpPr>
          <p:cNvPr id="8" name="Rectangle 2"/>
          <p:cNvSpPr>
            <a:spLocks noChangeArrowheads="1"/>
          </p:cNvSpPr>
          <p:nvPr/>
        </p:nvSpPr>
        <p:spPr bwMode="auto">
          <a:xfrm flipV="1">
            <a:off x="4298036" y="17016"/>
            <a:ext cx="62468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7" name="Rectangle 2"/>
          <p:cNvSpPr>
            <a:spLocks noChangeArrowheads="1"/>
          </p:cNvSpPr>
          <p:nvPr/>
        </p:nvSpPr>
        <p:spPr bwMode="auto">
          <a:xfrm>
            <a:off x="3996952" y="2044757"/>
            <a:ext cx="67478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9" name="Rectangle 2"/>
          <p:cNvSpPr>
            <a:spLocks noChangeArrowheads="1"/>
          </p:cNvSpPr>
          <p:nvPr/>
        </p:nvSpPr>
        <p:spPr bwMode="auto">
          <a:xfrm flipV="1">
            <a:off x="8338777" y="-134689"/>
            <a:ext cx="25343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15" name="Rectangle 4"/>
          <p:cNvSpPr>
            <a:spLocks noChangeArrowheads="1"/>
          </p:cNvSpPr>
          <p:nvPr/>
        </p:nvSpPr>
        <p:spPr bwMode="auto">
          <a:xfrm>
            <a:off x="745406" y="23617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7" name="Rectangle 6"/>
          <p:cNvSpPr>
            <a:spLocks noChangeArrowheads="1"/>
          </p:cNvSpPr>
          <p:nvPr/>
        </p:nvSpPr>
        <p:spPr bwMode="auto">
          <a:xfrm>
            <a:off x="4891336" y="21140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graphicFrame>
        <p:nvGraphicFramePr>
          <p:cNvPr id="12" name="Tabla 11"/>
          <p:cNvGraphicFramePr>
            <a:graphicFrameLocks noGrp="1"/>
          </p:cNvGraphicFramePr>
          <p:nvPr>
            <p:extLst>
              <p:ext uri="{D42A27DB-BD31-4B8C-83A1-F6EECF244321}">
                <p14:modId xmlns:p14="http://schemas.microsoft.com/office/powerpoint/2010/main" val="1520483494"/>
              </p:ext>
            </p:extLst>
          </p:nvPr>
        </p:nvGraphicFramePr>
        <p:xfrm>
          <a:off x="1942505" y="2780928"/>
          <a:ext cx="5235032" cy="3566160"/>
        </p:xfrm>
        <a:graphic>
          <a:graphicData uri="http://schemas.openxmlformats.org/drawingml/2006/table">
            <a:tbl>
              <a:tblPr firstRow="1" firstCol="1" bandRow="1">
                <a:tableStyleId>{5C22544A-7EE6-4342-B048-85BDC9FD1C3A}</a:tableStyleId>
              </a:tblPr>
              <a:tblGrid>
                <a:gridCol w="1170305"/>
                <a:gridCol w="149317"/>
                <a:gridCol w="945515"/>
                <a:gridCol w="1664335"/>
                <a:gridCol w="1305560"/>
              </a:tblGrid>
              <a:tr h="457200">
                <a:tc>
                  <a:txBody>
                    <a:bodyPr/>
                    <a:lstStyle/>
                    <a:p>
                      <a:pPr>
                        <a:lnSpc>
                          <a:spcPct val="150000"/>
                        </a:lnSpc>
                        <a:spcAft>
                          <a:spcPts val="0"/>
                        </a:spcAft>
                      </a:pPr>
                      <a:r>
                        <a:rPr lang="es-EC" sz="1200" dirty="0">
                          <a:effectLst/>
                        </a:rPr>
                        <a:t>Porcentaje de frecuencia [%]</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nSpc>
                          <a:spcPct val="150000"/>
                        </a:lnSpc>
                        <a:spcAft>
                          <a:spcPts val="0"/>
                        </a:spcAft>
                      </a:pPr>
                      <a:r>
                        <a:rPr lang="es-EC" sz="1200">
                          <a:effectLst/>
                        </a:rPr>
                        <a:t>Velocidad del motor [rpm]</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c>
                  <a:txBody>
                    <a:bodyPr/>
                    <a:lstStyle/>
                    <a:p>
                      <a:pPr>
                        <a:lnSpc>
                          <a:spcPct val="150000"/>
                        </a:lnSpc>
                        <a:spcAft>
                          <a:spcPts val="0"/>
                        </a:spcAft>
                      </a:pPr>
                      <a:r>
                        <a:rPr lang="es-EC" sz="1200">
                          <a:effectLst/>
                        </a:rPr>
                        <a:t>Velocidad del transportador (m/min)</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Transporte correcto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gridSpan="2">
                  <a:txBody>
                    <a:bodyPr/>
                    <a:lstStyle/>
                    <a:p>
                      <a:pPr>
                        <a:lnSpc>
                          <a:spcPct val="150000"/>
                        </a:lnSpc>
                        <a:spcAft>
                          <a:spcPts val="0"/>
                        </a:spcAft>
                      </a:pPr>
                      <a:r>
                        <a:rPr lang="es-EC" sz="1200">
                          <a:effectLst/>
                        </a:rPr>
                        <a:t>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c>
                  <a:txBody>
                    <a:bodyPr/>
                    <a:lstStyle/>
                    <a:p>
                      <a:pPr>
                        <a:lnSpc>
                          <a:spcPct val="150000"/>
                        </a:lnSpc>
                        <a:spcAft>
                          <a:spcPts val="0"/>
                        </a:spcAft>
                      </a:pPr>
                      <a:r>
                        <a:rPr lang="es-EC" sz="1200">
                          <a:effectLst/>
                        </a:rPr>
                        <a:t>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gridSpan="2">
                  <a:txBody>
                    <a:bodyPr/>
                    <a:lstStyle/>
                    <a:p>
                      <a:pPr>
                        <a:lnSpc>
                          <a:spcPct val="150000"/>
                        </a:lnSpc>
                        <a:spcAft>
                          <a:spcPts val="0"/>
                        </a:spcAft>
                      </a:pPr>
                      <a:r>
                        <a:rPr lang="es-EC" sz="1200">
                          <a:effectLst/>
                        </a:rPr>
                        <a:t>10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c>
                  <a:txBody>
                    <a:bodyPr/>
                    <a:lstStyle/>
                    <a:p>
                      <a:pPr>
                        <a:lnSpc>
                          <a:spcPct val="150000"/>
                        </a:lnSpc>
                        <a:spcAft>
                          <a:spcPts val="0"/>
                        </a:spcAft>
                      </a:pPr>
                      <a:r>
                        <a:rPr lang="es-EC" sz="1200">
                          <a:effectLst/>
                        </a:rPr>
                        <a:t>5,8</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200">
                          <a:effectLst/>
                        </a:rPr>
                        <a:t>1,16</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gridSpan="2">
                  <a:txBody>
                    <a:bodyPr/>
                    <a:lstStyle/>
                    <a:p>
                      <a:pPr>
                        <a:lnSpc>
                          <a:spcPct val="150000"/>
                        </a:lnSpc>
                        <a:spcAft>
                          <a:spcPts val="0"/>
                        </a:spcAft>
                      </a:pPr>
                      <a:r>
                        <a:rPr lang="es-EC" sz="1200">
                          <a:effectLst/>
                        </a:rPr>
                        <a:t>20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c>
                  <a:txBody>
                    <a:bodyPr/>
                    <a:lstStyle/>
                    <a:p>
                      <a:pPr>
                        <a:lnSpc>
                          <a:spcPct val="150000"/>
                        </a:lnSpc>
                        <a:spcAft>
                          <a:spcPts val="0"/>
                        </a:spcAft>
                      </a:pPr>
                      <a:r>
                        <a:rPr lang="es-EC" sz="1200">
                          <a:effectLst/>
                        </a:rPr>
                        <a:t>11,9</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200">
                          <a:effectLst/>
                        </a:rPr>
                        <a:t>2,37</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gridSpan="2">
                  <a:txBody>
                    <a:bodyPr/>
                    <a:lstStyle/>
                    <a:p>
                      <a:pPr>
                        <a:lnSpc>
                          <a:spcPct val="150000"/>
                        </a:lnSpc>
                        <a:spcAft>
                          <a:spcPts val="0"/>
                        </a:spcAft>
                      </a:pPr>
                      <a:r>
                        <a:rPr lang="es-EC" sz="1200">
                          <a:effectLst/>
                        </a:rPr>
                        <a:t>30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c>
                  <a:txBody>
                    <a:bodyPr/>
                    <a:lstStyle/>
                    <a:p>
                      <a:pPr>
                        <a:lnSpc>
                          <a:spcPct val="150000"/>
                        </a:lnSpc>
                        <a:spcAft>
                          <a:spcPts val="0"/>
                        </a:spcAft>
                      </a:pPr>
                      <a:r>
                        <a:rPr lang="es-EC" sz="1200">
                          <a:effectLst/>
                        </a:rPr>
                        <a:t>18,7</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200">
                          <a:effectLst/>
                        </a:rPr>
                        <a:t>3,73</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gridSpan="2">
                  <a:txBody>
                    <a:bodyPr/>
                    <a:lstStyle/>
                    <a:p>
                      <a:pPr>
                        <a:lnSpc>
                          <a:spcPct val="150000"/>
                        </a:lnSpc>
                        <a:spcAft>
                          <a:spcPts val="0"/>
                        </a:spcAft>
                      </a:pPr>
                      <a:r>
                        <a:rPr lang="es-EC" sz="1200">
                          <a:effectLst/>
                        </a:rPr>
                        <a:t>40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c>
                  <a:txBody>
                    <a:bodyPr/>
                    <a:lstStyle/>
                    <a:p>
                      <a:pPr>
                        <a:lnSpc>
                          <a:spcPct val="150000"/>
                        </a:lnSpc>
                        <a:spcAft>
                          <a:spcPts val="0"/>
                        </a:spcAft>
                      </a:pPr>
                      <a:r>
                        <a:rPr lang="es-EC" sz="1200">
                          <a:effectLst/>
                        </a:rPr>
                        <a:t>25,4</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200">
                          <a:effectLst/>
                        </a:rPr>
                        <a:t>5,06</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gridSpan="2">
                  <a:txBody>
                    <a:bodyPr/>
                    <a:lstStyle/>
                    <a:p>
                      <a:pPr>
                        <a:lnSpc>
                          <a:spcPct val="150000"/>
                        </a:lnSpc>
                        <a:spcAft>
                          <a:spcPts val="0"/>
                        </a:spcAft>
                      </a:pPr>
                      <a:r>
                        <a:rPr lang="es-EC" sz="1200">
                          <a:effectLst/>
                        </a:rPr>
                        <a:t>50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c>
                  <a:txBody>
                    <a:bodyPr/>
                    <a:lstStyle/>
                    <a:p>
                      <a:pPr>
                        <a:lnSpc>
                          <a:spcPct val="150000"/>
                        </a:lnSpc>
                        <a:spcAft>
                          <a:spcPts val="0"/>
                        </a:spcAft>
                      </a:pPr>
                      <a:r>
                        <a:rPr lang="es-EC" sz="1200">
                          <a:effectLst/>
                        </a:rPr>
                        <a:t>31,6</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200">
                          <a:effectLst/>
                        </a:rPr>
                        <a:t>6,30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gridSpan="2">
                  <a:txBody>
                    <a:bodyPr/>
                    <a:lstStyle/>
                    <a:p>
                      <a:pPr>
                        <a:lnSpc>
                          <a:spcPct val="150000"/>
                        </a:lnSpc>
                        <a:spcAft>
                          <a:spcPts val="0"/>
                        </a:spcAft>
                      </a:pPr>
                      <a:r>
                        <a:rPr lang="es-EC" sz="1200">
                          <a:effectLst/>
                        </a:rPr>
                        <a:t>60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c>
                  <a:txBody>
                    <a:bodyPr/>
                    <a:lstStyle/>
                    <a:p>
                      <a:pPr>
                        <a:lnSpc>
                          <a:spcPct val="150000"/>
                        </a:lnSpc>
                        <a:spcAft>
                          <a:spcPts val="0"/>
                        </a:spcAft>
                      </a:pPr>
                      <a:r>
                        <a:rPr lang="es-EC" sz="1200">
                          <a:effectLst/>
                        </a:rPr>
                        <a:t>39,1</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200">
                          <a:effectLst/>
                        </a:rPr>
                        <a:t>7,80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gridSpan="2">
                  <a:txBody>
                    <a:bodyPr/>
                    <a:lstStyle/>
                    <a:p>
                      <a:pPr>
                        <a:lnSpc>
                          <a:spcPct val="150000"/>
                        </a:lnSpc>
                        <a:spcAft>
                          <a:spcPts val="0"/>
                        </a:spcAft>
                      </a:pPr>
                      <a:r>
                        <a:rPr lang="es-EC" sz="1200">
                          <a:effectLst/>
                        </a:rPr>
                        <a:t>70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c>
                  <a:txBody>
                    <a:bodyPr/>
                    <a:lstStyle/>
                    <a:p>
                      <a:pPr>
                        <a:lnSpc>
                          <a:spcPct val="150000"/>
                        </a:lnSpc>
                        <a:spcAft>
                          <a:spcPts val="0"/>
                        </a:spcAft>
                      </a:pPr>
                      <a:r>
                        <a:rPr lang="es-EC" sz="1200">
                          <a:effectLst/>
                        </a:rPr>
                        <a:t>45,3</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200">
                          <a:effectLst/>
                        </a:rPr>
                        <a:t>9,03</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gridSpan="2">
                  <a:txBody>
                    <a:bodyPr/>
                    <a:lstStyle/>
                    <a:p>
                      <a:pPr>
                        <a:lnSpc>
                          <a:spcPct val="150000"/>
                        </a:lnSpc>
                        <a:spcAft>
                          <a:spcPts val="0"/>
                        </a:spcAft>
                      </a:pPr>
                      <a:r>
                        <a:rPr lang="es-EC" sz="1200">
                          <a:effectLst/>
                        </a:rPr>
                        <a:t>80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c>
                  <a:txBody>
                    <a:bodyPr/>
                    <a:lstStyle/>
                    <a:p>
                      <a:pPr>
                        <a:lnSpc>
                          <a:spcPct val="150000"/>
                        </a:lnSpc>
                        <a:spcAft>
                          <a:spcPts val="0"/>
                        </a:spcAft>
                      </a:pPr>
                      <a:r>
                        <a:rPr lang="es-EC" sz="1200">
                          <a:effectLst/>
                        </a:rPr>
                        <a:t>50,5</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200">
                          <a:effectLst/>
                        </a:rPr>
                        <a:t>10,07</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gridSpan="2">
                  <a:txBody>
                    <a:bodyPr/>
                    <a:lstStyle/>
                    <a:p>
                      <a:pPr>
                        <a:lnSpc>
                          <a:spcPct val="150000"/>
                        </a:lnSpc>
                        <a:spcAft>
                          <a:spcPts val="0"/>
                        </a:spcAft>
                      </a:pPr>
                      <a:r>
                        <a:rPr lang="es-EC" sz="1200">
                          <a:effectLst/>
                        </a:rPr>
                        <a:t>90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c>
                  <a:txBody>
                    <a:bodyPr/>
                    <a:lstStyle/>
                    <a:p>
                      <a:pPr>
                        <a:lnSpc>
                          <a:spcPct val="150000"/>
                        </a:lnSpc>
                        <a:spcAft>
                          <a:spcPts val="0"/>
                        </a:spcAft>
                      </a:pPr>
                      <a:r>
                        <a:rPr lang="es-EC" sz="1200">
                          <a:effectLst/>
                        </a:rPr>
                        <a:t>55,2</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200">
                          <a:effectLst/>
                        </a:rPr>
                        <a:t>11,01</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gridSpan="2">
                  <a:txBody>
                    <a:bodyPr/>
                    <a:lstStyle/>
                    <a:p>
                      <a:pPr>
                        <a:lnSpc>
                          <a:spcPct val="150000"/>
                        </a:lnSpc>
                        <a:spcAft>
                          <a:spcPts val="0"/>
                        </a:spcAft>
                      </a:pPr>
                      <a:r>
                        <a:rPr lang="es-EC" sz="1200">
                          <a:effectLst/>
                        </a:rPr>
                        <a:t>100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c>
                  <a:txBody>
                    <a:bodyPr/>
                    <a:lstStyle/>
                    <a:p>
                      <a:pPr>
                        <a:lnSpc>
                          <a:spcPct val="150000"/>
                        </a:lnSpc>
                        <a:spcAft>
                          <a:spcPts val="0"/>
                        </a:spcAft>
                      </a:pPr>
                      <a:r>
                        <a:rPr lang="es-EC" sz="1200">
                          <a:effectLst/>
                        </a:rPr>
                        <a:t>59,3</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200">
                          <a:effectLst/>
                        </a:rPr>
                        <a:t>11,82</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effectLst/>
                        </a:rPr>
                        <a:t>SI</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13" name="Rectangle 1"/>
          <p:cNvSpPr>
            <a:spLocks noChangeArrowheads="1"/>
          </p:cNvSpPr>
          <p:nvPr/>
        </p:nvSpPr>
        <p:spPr bwMode="auto">
          <a:xfrm>
            <a:off x="1954213" y="2079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CO"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Variación de velocidad del transportador de rodillos</a:t>
            </a:r>
            <a:endParaRPr kumimoji="0" lang="es-EC" altLang="es-CO"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5696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fontScale="90000"/>
          </a:bodyPr>
          <a:lstStyle/>
          <a:p>
            <a:pPr lvl="0"/>
            <a:r>
              <a:rPr lang="es-ES_tradnl" b="1" dirty="0"/>
              <a:t>PRUEBAS Y ANALISIS DE FUNCIONAMIENTO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3" name="Rectangle 2"/>
          <p:cNvSpPr>
            <a:spLocks noChangeArrowheads="1"/>
          </p:cNvSpPr>
          <p:nvPr/>
        </p:nvSpPr>
        <p:spPr bwMode="auto">
          <a:xfrm>
            <a:off x="1600631" y="1755025"/>
            <a:ext cx="116821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s-EC" dirty="0" smtClean="0"/>
              <a:t>|</a:t>
            </a:r>
            <a:endParaRPr lang="es-CO" dirty="0"/>
          </a:p>
        </p:txBody>
      </p:sp>
      <p:sp>
        <p:nvSpPr>
          <p:cNvPr id="8" name="Rectangle 2"/>
          <p:cNvSpPr>
            <a:spLocks noChangeArrowheads="1"/>
          </p:cNvSpPr>
          <p:nvPr/>
        </p:nvSpPr>
        <p:spPr bwMode="auto">
          <a:xfrm flipV="1">
            <a:off x="4298036" y="17016"/>
            <a:ext cx="62468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7" name="Rectangle 2"/>
          <p:cNvSpPr>
            <a:spLocks noChangeArrowheads="1"/>
          </p:cNvSpPr>
          <p:nvPr/>
        </p:nvSpPr>
        <p:spPr bwMode="auto">
          <a:xfrm>
            <a:off x="3996952" y="2044757"/>
            <a:ext cx="67478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9" name="Rectangle 2"/>
          <p:cNvSpPr>
            <a:spLocks noChangeArrowheads="1"/>
          </p:cNvSpPr>
          <p:nvPr/>
        </p:nvSpPr>
        <p:spPr bwMode="auto">
          <a:xfrm flipV="1">
            <a:off x="8338777" y="-134689"/>
            <a:ext cx="25343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15" name="Rectangle 4"/>
          <p:cNvSpPr>
            <a:spLocks noChangeArrowheads="1"/>
          </p:cNvSpPr>
          <p:nvPr/>
        </p:nvSpPr>
        <p:spPr bwMode="auto">
          <a:xfrm>
            <a:off x="745406" y="23617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7" name="Rectangle 6"/>
          <p:cNvSpPr>
            <a:spLocks noChangeArrowheads="1"/>
          </p:cNvSpPr>
          <p:nvPr/>
        </p:nvSpPr>
        <p:spPr bwMode="auto">
          <a:xfrm>
            <a:off x="4891336" y="21140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graphicFrame>
        <p:nvGraphicFramePr>
          <p:cNvPr id="10" name="Tabla 9"/>
          <p:cNvGraphicFramePr>
            <a:graphicFrameLocks noGrp="1"/>
          </p:cNvGraphicFramePr>
          <p:nvPr>
            <p:extLst>
              <p:ext uri="{D42A27DB-BD31-4B8C-83A1-F6EECF244321}">
                <p14:modId xmlns:p14="http://schemas.microsoft.com/office/powerpoint/2010/main" val="3830091098"/>
              </p:ext>
            </p:extLst>
          </p:nvPr>
        </p:nvGraphicFramePr>
        <p:xfrm>
          <a:off x="2034788" y="2544424"/>
          <a:ext cx="4951095" cy="3840480"/>
        </p:xfrm>
        <a:graphic>
          <a:graphicData uri="http://schemas.openxmlformats.org/drawingml/2006/table">
            <a:tbl>
              <a:tblPr firstRow="1" firstCol="1" bandRow="1">
                <a:tableStyleId>{5C22544A-7EE6-4342-B048-85BDC9FD1C3A}</a:tableStyleId>
              </a:tblPr>
              <a:tblGrid>
                <a:gridCol w="1165860"/>
                <a:gridCol w="904875"/>
                <a:gridCol w="1121410"/>
                <a:gridCol w="1758950"/>
              </a:tblGrid>
              <a:tr h="457200">
                <a:tc>
                  <a:txBody>
                    <a:bodyPr/>
                    <a:lstStyle/>
                    <a:p>
                      <a:pPr>
                        <a:lnSpc>
                          <a:spcPct val="150000"/>
                        </a:lnSpc>
                        <a:spcAft>
                          <a:spcPts val="0"/>
                        </a:spcAft>
                      </a:pPr>
                      <a:r>
                        <a:rPr lang="es-EC" sz="1200" dirty="0">
                          <a:effectLst/>
                        </a:rPr>
                        <a:t>Porcentaje de caudal [%]</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Presión [psi]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Velocidad del cilindro MRU [mm/s]</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effectLst/>
                        </a:rPr>
                        <a:t>Movimiento correcto del cabezal porta pistolas</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10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21,7</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50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20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30,6</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100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30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39,4</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150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40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48,3</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200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50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57,1</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250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60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66</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300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70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74,8</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350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80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83,7</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400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90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92,5</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450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100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101,5 MAX</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500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effectLst/>
                        </a:rPr>
                        <a:t>NO</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11" name="Rectangle 1"/>
          <p:cNvSpPr>
            <a:spLocks noChangeArrowheads="1"/>
          </p:cNvSpPr>
          <p:nvPr/>
        </p:nvSpPr>
        <p:spPr bwMode="auto">
          <a:xfrm>
            <a:off x="785689" y="20361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524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2413" algn="l" defTabSz="914400" rtl="0" eaLnBrk="0" fontAlgn="base" latinLnBrk="0" hangingPunct="0">
              <a:lnSpc>
                <a:spcPct val="100000"/>
              </a:lnSpc>
              <a:spcBef>
                <a:spcPct val="0"/>
              </a:spcBef>
              <a:spcAft>
                <a:spcPct val="0"/>
              </a:spcAft>
              <a:buClrTx/>
              <a:buSzTx/>
              <a:buFontTx/>
              <a:buNone/>
              <a:tabLst/>
            </a:pPr>
            <a:r>
              <a:rPr kumimoji="0" lang="es-EC" altLang="es-CO"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Variación de velocidad del cilindro neumático MRU</a:t>
            </a:r>
            <a:endParaRPr kumimoji="0" lang="es-CO" altLang="es-CO" sz="800" b="0" i="0" u="none" strike="noStrike" cap="none" normalizeH="0" baseline="0" dirty="0" smtClean="0">
              <a:ln>
                <a:noFill/>
              </a:ln>
              <a:solidFill>
                <a:schemeClr val="tx1"/>
              </a:solidFill>
              <a:effectLst/>
              <a:latin typeface="Arial" panose="020B0604020202020204"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5131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fontScale="90000"/>
          </a:bodyPr>
          <a:lstStyle/>
          <a:p>
            <a:pPr lvl="0"/>
            <a:r>
              <a:rPr lang="es-ES_tradnl" b="1" dirty="0"/>
              <a:t>PRUEBAS Y ANALISIS DE FUNCIONAMIENTO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8" name="Rectangle 2"/>
          <p:cNvSpPr>
            <a:spLocks noChangeArrowheads="1"/>
          </p:cNvSpPr>
          <p:nvPr/>
        </p:nvSpPr>
        <p:spPr bwMode="auto">
          <a:xfrm flipV="1">
            <a:off x="4298036" y="17016"/>
            <a:ext cx="62468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7" name="Rectangle 2"/>
          <p:cNvSpPr>
            <a:spLocks noChangeArrowheads="1"/>
          </p:cNvSpPr>
          <p:nvPr/>
        </p:nvSpPr>
        <p:spPr bwMode="auto">
          <a:xfrm>
            <a:off x="3996952" y="2044757"/>
            <a:ext cx="67478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9" name="Rectangle 2"/>
          <p:cNvSpPr>
            <a:spLocks noChangeArrowheads="1"/>
          </p:cNvSpPr>
          <p:nvPr/>
        </p:nvSpPr>
        <p:spPr bwMode="auto">
          <a:xfrm flipV="1">
            <a:off x="8338777" y="-134689"/>
            <a:ext cx="25343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15" name="Rectangle 4"/>
          <p:cNvSpPr>
            <a:spLocks noChangeArrowheads="1"/>
          </p:cNvSpPr>
          <p:nvPr/>
        </p:nvSpPr>
        <p:spPr bwMode="auto">
          <a:xfrm>
            <a:off x="745406" y="23617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7" name="Rectangle 6"/>
          <p:cNvSpPr>
            <a:spLocks noChangeArrowheads="1"/>
          </p:cNvSpPr>
          <p:nvPr/>
        </p:nvSpPr>
        <p:spPr bwMode="auto">
          <a:xfrm>
            <a:off x="4891336" y="21140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graphicFrame>
        <p:nvGraphicFramePr>
          <p:cNvPr id="12" name="Tabla 11"/>
          <p:cNvGraphicFramePr>
            <a:graphicFrameLocks noGrp="1"/>
          </p:cNvGraphicFramePr>
          <p:nvPr>
            <p:extLst>
              <p:ext uri="{D42A27DB-BD31-4B8C-83A1-F6EECF244321}">
                <p14:modId xmlns:p14="http://schemas.microsoft.com/office/powerpoint/2010/main" val="1676921922"/>
              </p:ext>
            </p:extLst>
          </p:nvPr>
        </p:nvGraphicFramePr>
        <p:xfrm>
          <a:off x="425872" y="2361754"/>
          <a:ext cx="8229600" cy="4023360"/>
        </p:xfrm>
        <a:graphic>
          <a:graphicData uri="http://schemas.openxmlformats.org/drawingml/2006/table">
            <a:tbl>
              <a:tblPr firstRow="1" firstCol="1" bandRow="1">
                <a:tableStyleId>{5C22544A-7EE6-4342-B048-85BDC9FD1C3A}</a:tableStyleId>
              </a:tblPr>
              <a:tblGrid>
                <a:gridCol w="2743200"/>
                <a:gridCol w="2743200"/>
                <a:gridCol w="2743200"/>
              </a:tblGrid>
              <a:tr h="457200">
                <a:tc>
                  <a:txBody>
                    <a:bodyPr/>
                    <a:lstStyle/>
                    <a:p>
                      <a:pPr>
                        <a:lnSpc>
                          <a:spcPct val="150000"/>
                        </a:lnSpc>
                        <a:spcAft>
                          <a:spcPts val="0"/>
                        </a:spcAft>
                      </a:pPr>
                      <a:r>
                        <a:rPr lang="es-EC" sz="1200">
                          <a:effectLst/>
                        </a:rPr>
                        <a:t>Presión [psi]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Apertura de la pistola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Paso de flujo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tabLst>
                          <a:tab pos="584200" algn="ctr"/>
                        </a:tabLst>
                      </a:pPr>
                      <a:r>
                        <a:rPr lang="es-EC" sz="1200">
                          <a:effectLst/>
                        </a:rPr>
                        <a:t>NO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5</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10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15</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20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25</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30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35</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40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PARCIAL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PARCIAL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45</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PARCIAL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PARCIAL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50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TOTAL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55</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TOTAL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60 MAX</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TOTAL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effectLst/>
                        </a:rPr>
                        <a:t>SI</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13" name="Rectangle 1"/>
          <p:cNvSpPr>
            <a:spLocks noChangeArrowheads="1"/>
          </p:cNvSpPr>
          <p:nvPr/>
        </p:nvSpPr>
        <p:spPr bwMode="auto">
          <a:xfrm>
            <a:off x="552513" y="186613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84200" algn="ctr"/>
              </a:tabLst>
              <a:defRPr>
                <a:solidFill>
                  <a:schemeClr val="tx1"/>
                </a:solidFill>
                <a:latin typeface="Arial" panose="020B0604020202020204" pitchFamily="34" charset="0"/>
              </a:defRPr>
            </a:lvl1pPr>
            <a:lvl2pPr eaLnBrk="0" fontAlgn="base" hangingPunct="0">
              <a:spcBef>
                <a:spcPct val="0"/>
              </a:spcBef>
              <a:spcAft>
                <a:spcPct val="0"/>
              </a:spcAft>
              <a:tabLst>
                <a:tab pos="584200" algn="ctr"/>
              </a:tabLst>
              <a:defRPr>
                <a:solidFill>
                  <a:schemeClr val="tx1"/>
                </a:solidFill>
                <a:latin typeface="Arial" panose="020B0604020202020204" pitchFamily="34" charset="0"/>
              </a:defRPr>
            </a:lvl2pPr>
            <a:lvl3pPr eaLnBrk="0" fontAlgn="base" hangingPunct="0">
              <a:spcBef>
                <a:spcPct val="0"/>
              </a:spcBef>
              <a:spcAft>
                <a:spcPct val="0"/>
              </a:spcAft>
              <a:tabLst>
                <a:tab pos="584200" algn="ctr"/>
              </a:tabLst>
              <a:defRPr>
                <a:solidFill>
                  <a:schemeClr val="tx1"/>
                </a:solidFill>
                <a:latin typeface="Arial" panose="020B0604020202020204" pitchFamily="34" charset="0"/>
              </a:defRPr>
            </a:lvl3pPr>
            <a:lvl4pPr eaLnBrk="0" fontAlgn="base" hangingPunct="0">
              <a:spcBef>
                <a:spcPct val="0"/>
              </a:spcBef>
              <a:spcAft>
                <a:spcPct val="0"/>
              </a:spcAft>
              <a:tabLst>
                <a:tab pos="584200" algn="ctr"/>
              </a:tabLst>
              <a:defRPr>
                <a:solidFill>
                  <a:schemeClr val="tx1"/>
                </a:solidFill>
                <a:latin typeface="Arial" panose="020B0604020202020204" pitchFamily="34" charset="0"/>
              </a:defRPr>
            </a:lvl4pPr>
            <a:lvl5pPr eaLnBrk="0" fontAlgn="base" hangingPunct="0">
              <a:spcBef>
                <a:spcPct val="0"/>
              </a:spcBef>
              <a:spcAft>
                <a:spcPct val="0"/>
              </a:spcAft>
              <a:tabLst>
                <a:tab pos="584200" algn="ctr"/>
              </a:tabLst>
              <a:defRPr>
                <a:solidFill>
                  <a:schemeClr val="tx1"/>
                </a:solidFill>
                <a:latin typeface="Arial" panose="020B0604020202020204" pitchFamily="34" charset="0"/>
              </a:defRPr>
            </a:lvl5pPr>
            <a:lvl6pPr eaLnBrk="0" fontAlgn="base" hangingPunct="0">
              <a:spcBef>
                <a:spcPct val="0"/>
              </a:spcBef>
              <a:spcAft>
                <a:spcPct val="0"/>
              </a:spcAft>
              <a:tabLst>
                <a:tab pos="584200" algn="ctr"/>
              </a:tabLst>
              <a:defRPr>
                <a:solidFill>
                  <a:schemeClr val="tx1"/>
                </a:solidFill>
                <a:latin typeface="Arial" panose="020B0604020202020204" pitchFamily="34" charset="0"/>
              </a:defRPr>
            </a:lvl6pPr>
            <a:lvl7pPr eaLnBrk="0" fontAlgn="base" hangingPunct="0">
              <a:spcBef>
                <a:spcPct val="0"/>
              </a:spcBef>
              <a:spcAft>
                <a:spcPct val="0"/>
              </a:spcAft>
              <a:tabLst>
                <a:tab pos="584200" algn="ctr"/>
              </a:tabLst>
              <a:defRPr>
                <a:solidFill>
                  <a:schemeClr val="tx1"/>
                </a:solidFill>
                <a:latin typeface="Arial" panose="020B0604020202020204" pitchFamily="34" charset="0"/>
              </a:defRPr>
            </a:lvl7pPr>
            <a:lvl8pPr eaLnBrk="0" fontAlgn="base" hangingPunct="0">
              <a:spcBef>
                <a:spcPct val="0"/>
              </a:spcBef>
              <a:spcAft>
                <a:spcPct val="0"/>
              </a:spcAft>
              <a:tabLst>
                <a:tab pos="584200" algn="ctr"/>
              </a:tabLst>
              <a:defRPr>
                <a:solidFill>
                  <a:schemeClr val="tx1"/>
                </a:solidFill>
                <a:latin typeface="Arial" panose="020B0604020202020204" pitchFamily="34" charset="0"/>
              </a:defRPr>
            </a:lvl8pPr>
            <a:lvl9pPr eaLnBrk="0" fontAlgn="base" hangingPunct="0">
              <a:spcBef>
                <a:spcPct val="0"/>
              </a:spcBef>
              <a:spcAft>
                <a:spcPct val="0"/>
              </a:spcAft>
              <a:tabLst>
                <a:tab pos="584200" algn="ct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84200" algn="ctr"/>
              </a:tabLst>
            </a:pPr>
            <a:r>
              <a:rPr kumimoji="0" lang="es-EC" altLang="es-CO"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Variación de presión para la apertura de la pistola</a:t>
            </a:r>
            <a:endParaRPr kumimoji="0" lang="es-CO" altLang="es-CO"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84200" algn="ctr"/>
              </a:tabLst>
            </a:pPr>
            <a:endParaRPr kumimoji="0" lang="es-CO" altLang="es-CO"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6935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fontScale="90000"/>
          </a:bodyPr>
          <a:lstStyle/>
          <a:p>
            <a:pPr lvl="0"/>
            <a:r>
              <a:rPr lang="es-ES_tradnl" b="1" dirty="0"/>
              <a:t>PRUEBAS Y ANALISIS DE FUNCIONAMIENTO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8" name="Rectangle 2"/>
          <p:cNvSpPr>
            <a:spLocks noChangeArrowheads="1"/>
          </p:cNvSpPr>
          <p:nvPr/>
        </p:nvSpPr>
        <p:spPr bwMode="auto">
          <a:xfrm flipV="1">
            <a:off x="4298036" y="17016"/>
            <a:ext cx="62468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7" name="Rectangle 2"/>
          <p:cNvSpPr>
            <a:spLocks noChangeArrowheads="1"/>
          </p:cNvSpPr>
          <p:nvPr/>
        </p:nvSpPr>
        <p:spPr bwMode="auto">
          <a:xfrm>
            <a:off x="3996952" y="2044757"/>
            <a:ext cx="67478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9" name="Rectangle 2"/>
          <p:cNvSpPr>
            <a:spLocks noChangeArrowheads="1"/>
          </p:cNvSpPr>
          <p:nvPr/>
        </p:nvSpPr>
        <p:spPr bwMode="auto">
          <a:xfrm flipV="1">
            <a:off x="8338777" y="-134689"/>
            <a:ext cx="25343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15" name="Rectangle 4"/>
          <p:cNvSpPr>
            <a:spLocks noChangeArrowheads="1"/>
          </p:cNvSpPr>
          <p:nvPr/>
        </p:nvSpPr>
        <p:spPr bwMode="auto">
          <a:xfrm>
            <a:off x="745406" y="23617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7" name="Rectangle 6"/>
          <p:cNvSpPr>
            <a:spLocks noChangeArrowheads="1"/>
          </p:cNvSpPr>
          <p:nvPr/>
        </p:nvSpPr>
        <p:spPr bwMode="auto">
          <a:xfrm>
            <a:off x="4891336" y="21140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graphicFrame>
        <p:nvGraphicFramePr>
          <p:cNvPr id="3" name="Tabla 2"/>
          <p:cNvGraphicFramePr>
            <a:graphicFrameLocks noGrp="1"/>
          </p:cNvGraphicFramePr>
          <p:nvPr>
            <p:extLst>
              <p:ext uri="{D42A27DB-BD31-4B8C-83A1-F6EECF244321}">
                <p14:modId xmlns:p14="http://schemas.microsoft.com/office/powerpoint/2010/main" val="928539788"/>
              </p:ext>
            </p:extLst>
          </p:nvPr>
        </p:nvGraphicFramePr>
        <p:xfrm>
          <a:off x="539552" y="2204864"/>
          <a:ext cx="8229600" cy="4480560"/>
        </p:xfrm>
        <a:graphic>
          <a:graphicData uri="http://schemas.openxmlformats.org/drawingml/2006/table">
            <a:tbl>
              <a:tblPr firstRow="1" firstCol="1" bandRow="1">
                <a:tableStyleId>{5C22544A-7EE6-4342-B048-85BDC9FD1C3A}</a:tableStyleId>
              </a:tblPr>
              <a:tblGrid>
                <a:gridCol w="1645920"/>
                <a:gridCol w="1645920"/>
                <a:gridCol w="1645920"/>
                <a:gridCol w="1645920"/>
                <a:gridCol w="1645920"/>
              </a:tblGrid>
              <a:tr h="457200">
                <a:tc>
                  <a:txBody>
                    <a:bodyPr/>
                    <a:lstStyle/>
                    <a:p>
                      <a:pPr>
                        <a:lnSpc>
                          <a:spcPct val="150000"/>
                        </a:lnSpc>
                        <a:spcAft>
                          <a:spcPts val="0"/>
                        </a:spcAft>
                      </a:pPr>
                      <a:r>
                        <a:rPr lang="es-EC" sz="1200">
                          <a:effectLst/>
                        </a:rPr>
                        <a:t>Presión [psi]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3">
                  <a:txBody>
                    <a:bodyPr/>
                    <a:lstStyle/>
                    <a:p>
                      <a:pPr algn="ctr">
                        <a:lnSpc>
                          <a:spcPct val="150000"/>
                        </a:lnSpc>
                        <a:spcAft>
                          <a:spcPts val="0"/>
                        </a:spcAft>
                      </a:pPr>
                      <a:r>
                        <a:rPr lang="es-EC" sz="1200">
                          <a:effectLst/>
                        </a:rPr>
                        <a:t>Pulverización de la pintura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c hMerge="1">
                  <a:txBody>
                    <a:bodyPr/>
                    <a:lstStyle/>
                    <a:p>
                      <a:endParaRPr lang="es-CO"/>
                    </a:p>
                  </a:txBody>
                  <a:tcPr/>
                </a:tc>
                <a:tc>
                  <a:txBody>
                    <a:bodyPr/>
                    <a:lstStyle/>
                    <a:p>
                      <a:pPr>
                        <a:lnSpc>
                          <a:spcPct val="150000"/>
                        </a:lnSpc>
                        <a:spcAft>
                          <a:spcPts val="0"/>
                        </a:spcAft>
                      </a:pPr>
                      <a:r>
                        <a:rPr lang="es-EC" sz="1200">
                          <a:effectLst/>
                        </a:rPr>
                        <a:t>Formación del abanico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457200">
                <a:tc>
                  <a:txBody>
                    <a:bodyPr/>
                    <a:lstStyle/>
                    <a:p>
                      <a:pPr>
                        <a:lnSpc>
                          <a:spcPct val="150000"/>
                        </a:lnSpc>
                        <a:spcAft>
                          <a:spcPts val="0"/>
                        </a:spcAft>
                      </a:pPr>
                      <a:r>
                        <a:rPr lang="es-EC" sz="12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Wash primer</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Fondo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Acabado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tabLst>
                          <a:tab pos="584200" algn="ctr"/>
                        </a:tabLs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5</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10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15</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20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25</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30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PARCIAL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35</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TOTAL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PARCIAL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PARCIAL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40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TOTAL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PARCIAL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PARCIAL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45</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TOTAL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TOTAL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PARCIAL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50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TOTAL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TOTAL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TOTAL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55</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TOTAL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TOTAL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TOTAL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60 MAX</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TOTAL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TOTAL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TOTAL</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rPr>
                        <a:t>SI</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10" name="Rectangle 1"/>
          <p:cNvSpPr>
            <a:spLocks noChangeArrowheads="1"/>
          </p:cNvSpPr>
          <p:nvPr/>
        </p:nvSpPr>
        <p:spPr bwMode="auto">
          <a:xfrm>
            <a:off x="552513" y="18854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84200" algn="ctr"/>
              </a:tabLst>
              <a:defRPr>
                <a:solidFill>
                  <a:schemeClr val="tx1"/>
                </a:solidFill>
                <a:latin typeface="Arial" panose="020B0604020202020204" pitchFamily="34" charset="0"/>
              </a:defRPr>
            </a:lvl1pPr>
            <a:lvl2pPr eaLnBrk="0" fontAlgn="base" hangingPunct="0">
              <a:spcBef>
                <a:spcPct val="0"/>
              </a:spcBef>
              <a:spcAft>
                <a:spcPct val="0"/>
              </a:spcAft>
              <a:tabLst>
                <a:tab pos="584200" algn="ctr"/>
              </a:tabLst>
              <a:defRPr>
                <a:solidFill>
                  <a:schemeClr val="tx1"/>
                </a:solidFill>
                <a:latin typeface="Arial" panose="020B0604020202020204" pitchFamily="34" charset="0"/>
              </a:defRPr>
            </a:lvl2pPr>
            <a:lvl3pPr eaLnBrk="0" fontAlgn="base" hangingPunct="0">
              <a:spcBef>
                <a:spcPct val="0"/>
              </a:spcBef>
              <a:spcAft>
                <a:spcPct val="0"/>
              </a:spcAft>
              <a:tabLst>
                <a:tab pos="584200" algn="ctr"/>
              </a:tabLst>
              <a:defRPr>
                <a:solidFill>
                  <a:schemeClr val="tx1"/>
                </a:solidFill>
                <a:latin typeface="Arial" panose="020B0604020202020204" pitchFamily="34" charset="0"/>
              </a:defRPr>
            </a:lvl3pPr>
            <a:lvl4pPr eaLnBrk="0" fontAlgn="base" hangingPunct="0">
              <a:spcBef>
                <a:spcPct val="0"/>
              </a:spcBef>
              <a:spcAft>
                <a:spcPct val="0"/>
              </a:spcAft>
              <a:tabLst>
                <a:tab pos="584200" algn="ctr"/>
              </a:tabLst>
              <a:defRPr>
                <a:solidFill>
                  <a:schemeClr val="tx1"/>
                </a:solidFill>
                <a:latin typeface="Arial" panose="020B0604020202020204" pitchFamily="34" charset="0"/>
              </a:defRPr>
            </a:lvl4pPr>
            <a:lvl5pPr eaLnBrk="0" fontAlgn="base" hangingPunct="0">
              <a:spcBef>
                <a:spcPct val="0"/>
              </a:spcBef>
              <a:spcAft>
                <a:spcPct val="0"/>
              </a:spcAft>
              <a:tabLst>
                <a:tab pos="584200" algn="ctr"/>
              </a:tabLst>
              <a:defRPr>
                <a:solidFill>
                  <a:schemeClr val="tx1"/>
                </a:solidFill>
                <a:latin typeface="Arial" panose="020B0604020202020204" pitchFamily="34" charset="0"/>
              </a:defRPr>
            </a:lvl5pPr>
            <a:lvl6pPr eaLnBrk="0" fontAlgn="base" hangingPunct="0">
              <a:spcBef>
                <a:spcPct val="0"/>
              </a:spcBef>
              <a:spcAft>
                <a:spcPct val="0"/>
              </a:spcAft>
              <a:tabLst>
                <a:tab pos="584200" algn="ctr"/>
              </a:tabLst>
              <a:defRPr>
                <a:solidFill>
                  <a:schemeClr val="tx1"/>
                </a:solidFill>
                <a:latin typeface="Arial" panose="020B0604020202020204" pitchFamily="34" charset="0"/>
              </a:defRPr>
            </a:lvl6pPr>
            <a:lvl7pPr eaLnBrk="0" fontAlgn="base" hangingPunct="0">
              <a:spcBef>
                <a:spcPct val="0"/>
              </a:spcBef>
              <a:spcAft>
                <a:spcPct val="0"/>
              </a:spcAft>
              <a:tabLst>
                <a:tab pos="584200" algn="ctr"/>
              </a:tabLst>
              <a:defRPr>
                <a:solidFill>
                  <a:schemeClr val="tx1"/>
                </a:solidFill>
                <a:latin typeface="Arial" panose="020B0604020202020204" pitchFamily="34" charset="0"/>
              </a:defRPr>
            </a:lvl7pPr>
            <a:lvl8pPr eaLnBrk="0" fontAlgn="base" hangingPunct="0">
              <a:spcBef>
                <a:spcPct val="0"/>
              </a:spcBef>
              <a:spcAft>
                <a:spcPct val="0"/>
              </a:spcAft>
              <a:tabLst>
                <a:tab pos="584200" algn="ctr"/>
              </a:tabLst>
              <a:defRPr>
                <a:solidFill>
                  <a:schemeClr val="tx1"/>
                </a:solidFill>
                <a:latin typeface="Arial" panose="020B0604020202020204" pitchFamily="34" charset="0"/>
              </a:defRPr>
            </a:lvl8pPr>
            <a:lvl9pPr eaLnBrk="0" fontAlgn="base" hangingPunct="0">
              <a:spcBef>
                <a:spcPct val="0"/>
              </a:spcBef>
              <a:spcAft>
                <a:spcPct val="0"/>
              </a:spcAft>
              <a:tabLst>
                <a:tab pos="584200" algn="ct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84200" algn="ctr"/>
              </a:tabLst>
            </a:pPr>
            <a:r>
              <a:rPr kumimoji="0" lang="es-EC" altLang="es-CO"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Variación de presión para la pulverización de pintura</a:t>
            </a:r>
            <a:endParaRPr kumimoji="0" lang="es-CO" altLang="es-CO"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84200" algn="ctr"/>
              </a:tabLst>
            </a:pPr>
            <a:endParaRPr kumimoji="0" lang="es-CO" altLang="es-CO"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9507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fontScale="90000"/>
          </a:bodyPr>
          <a:lstStyle/>
          <a:p>
            <a:pPr lvl="0"/>
            <a:r>
              <a:rPr lang="es-ES_tradnl" b="1" dirty="0"/>
              <a:t>PRUEBAS Y ANALISIS DE FUNCIONAMIENTO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8" name="Rectangle 2"/>
          <p:cNvSpPr>
            <a:spLocks noChangeArrowheads="1"/>
          </p:cNvSpPr>
          <p:nvPr/>
        </p:nvSpPr>
        <p:spPr bwMode="auto">
          <a:xfrm flipV="1">
            <a:off x="4298036" y="17016"/>
            <a:ext cx="62468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7" name="Rectangle 2"/>
          <p:cNvSpPr>
            <a:spLocks noChangeArrowheads="1"/>
          </p:cNvSpPr>
          <p:nvPr/>
        </p:nvSpPr>
        <p:spPr bwMode="auto">
          <a:xfrm>
            <a:off x="3996952" y="2044757"/>
            <a:ext cx="67478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9" name="Rectangle 2"/>
          <p:cNvSpPr>
            <a:spLocks noChangeArrowheads="1"/>
          </p:cNvSpPr>
          <p:nvPr/>
        </p:nvSpPr>
        <p:spPr bwMode="auto">
          <a:xfrm flipV="1">
            <a:off x="8338777" y="-134689"/>
            <a:ext cx="25343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15" name="Rectangle 4"/>
          <p:cNvSpPr>
            <a:spLocks noChangeArrowheads="1"/>
          </p:cNvSpPr>
          <p:nvPr/>
        </p:nvSpPr>
        <p:spPr bwMode="auto">
          <a:xfrm>
            <a:off x="745406" y="23617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7" name="Rectangle 6"/>
          <p:cNvSpPr>
            <a:spLocks noChangeArrowheads="1"/>
          </p:cNvSpPr>
          <p:nvPr/>
        </p:nvSpPr>
        <p:spPr bwMode="auto">
          <a:xfrm>
            <a:off x="4891336" y="21140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graphicFrame>
        <p:nvGraphicFramePr>
          <p:cNvPr id="11" name="Tabla 10"/>
          <p:cNvGraphicFramePr>
            <a:graphicFrameLocks noGrp="1"/>
          </p:cNvGraphicFramePr>
          <p:nvPr>
            <p:extLst>
              <p:ext uri="{D42A27DB-BD31-4B8C-83A1-F6EECF244321}">
                <p14:modId xmlns:p14="http://schemas.microsoft.com/office/powerpoint/2010/main" val="2483403845"/>
              </p:ext>
            </p:extLst>
          </p:nvPr>
        </p:nvGraphicFramePr>
        <p:xfrm>
          <a:off x="534690" y="2196462"/>
          <a:ext cx="7913718" cy="4670742"/>
        </p:xfrm>
        <a:graphic>
          <a:graphicData uri="http://schemas.openxmlformats.org/drawingml/2006/table">
            <a:tbl>
              <a:tblPr firstRow="1" firstCol="1" bandRow="1">
                <a:tableStyleId>{5C22544A-7EE6-4342-B048-85BDC9FD1C3A}</a:tableStyleId>
              </a:tblPr>
              <a:tblGrid>
                <a:gridCol w="879302"/>
                <a:gridCol w="879302"/>
                <a:gridCol w="879302"/>
                <a:gridCol w="879302"/>
                <a:gridCol w="879302"/>
                <a:gridCol w="879302"/>
                <a:gridCol w="879302"/>
                <a:gridCol w="879302"/>
                <a:gridCol w="879302"/>
              </a:tblGrid>
              <a:tr h="439651">
                <a:tc>
                  <a:txBody>
                    <a:bodyPr/>
                    <a:lstStyle/>
                    <a:p>
                      <a:pPr>
                        <a:lnSpc>
                          <a:spcPct val="150000"/>
                        </a:lnSpc>
                        <a:spcAft>
                          <a:spcPts val="0"/>
                        </a:spcAft>
                      </a:pPr>
                      <a:r>
                        <a:rPr lang="es-EC" sz="1100" dirty="0">
                          <a:effectLst/>
                        </a:rPr>
                        <a:t>Presión [psi]</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gridSpan="5">
                  <a:txBody>
                    <a:bodyPr/>
                    <a:lstStyle/>
                    <a:p>
                      <a:pPr algn="ctr">
                        <a:lnSpc>
                          <a:spcPct val="150000"/>
                        </a:lnSpc>
                        <a:spcAft>
                          <a:spcPts val="0"/>
                        </a:spcAft>
                      </a:pPr>
                      <a:r>
                        <a:rPr lang="es-EC" sz="1100">
                          <a:effectLst/>
                        </a:rPr>
                        <a:t>Flujo de pintura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3">
                  <a:txBody>
                    <a:bodyPr/>
                    <a:lstStyle/>
                    <a:p>
                      <a:pPr algn="ctr">
                        <a:lnSpc>
                          <a:spcPct val="150000"/>
                        </a:lnSpc>
                        <a:spcAft>
                          <a:spcPts val="0"/>
                        </a:spcAft>
                      </a:pPr>
                      <a:r>
                        <a:rPr lang="es-EC" sz="1100" dirty="0">
                          <a:effectLst/>
                        </a:rPr>
                        <a:t>Exceso de pintura</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hMerge="1">
                  <a:txBody>
                    <a:bodyPr/>
                    <a:lstStyle/>
                    <a:p>
                      <a:endParaRPr lang="es-CO"/>
                    </a:p>
                  </a:txBody>
                  <a:tcPr/>
                </a:tc>
                <a:tc hMerge="1">
                  <a:txBody>
                    <a:bodyPr/>
                    <a:lstStyle/>
                    <a:p>
                      <a:endParaRPr lang="es-CO"/>
                    </a:p>
                  </a:txBody>
                  <a:tcPr/>
                </a:tc>
              </a:tr>
              <a:tr h="459191">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Wash Prime</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gridSpan="3">
                  <a:txBody>
                    <a:bodyPr/>
                    <a:lstStyle/>
                    <a:p>
                      <a:pPr>
                        <a:lnSpc>
                          <a:spcPct val="150000"/>
                        </a:lnSpc>
                        <a:spcAft>
                          <a:spcPts val="0"/>
                        </a:spcAft>
                      </a:pPr>
                      <a:r>
                        <a:rPr lang="es-EC" sz="1100">
                          <a:effectLst/>
                        </a:rPr>
                        <a:t>Fondo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hMerge="1">
                  <a:txBody>
                    <a:bodyPr/>
                    <a:lstStyle/>
                    <a:p>
                      <a:endParaRPr lang="es-CO"/>
                    </a:p>
                  </a:txBody>
                  <a:tcPr/>
                </a:tc>
                <a:tc hMerge="1">
                  <a:txBody>
                    <a:bodyPr/>
                    <a:lstStyle/>
                    <a:p>
                      <a:endParaRPr lang="es-CO"/>
                    </a:p>
                  </a:txBody>
                  <a:tcPr/>
                </a:tc>
                <a:tc>
                  <a:txBody>
                    <a:bodyPr/>
                    <a:lstStyle/>
                    <a:p>
                      <a:pPr>
                        <a:lnSpc>
                          <a:spcPct val="150000"/>
                        </a:lnSpc>
                        <a:spcAft>
                          <a:spcPts val="0"/>
                        </a:spcAft>
                      </a:pPr>
                      <a:r>
                        <a:rPr lang="es-EC" sz="1100">
                          <a:effectLst/>
                        </a:rPr>
                        <a:t>Acabado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Wash Prime</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Fondo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Acabado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r>
              <a:tr h="241808">
                <a:tc>
                  <a:txBody>
                    <a:bodyPr/>
                    <a:lstStyle/>
                    <a:p>
                      <a:pPr>
                        <a:lnSpc>
                          <a:spcPct val="150000"/>
                        </a:lnSpc>
                        <a:spcAft>
                          <a:spcPts val="0"/>
                        </a:spcAft>
                      </a:pPr>
                      <a:r>
                        <a:rPr lang="es-EC" sz="1100">
                          <a:effectLst/>
                        </a:rPr>
                        <a:t>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r>
              <a:tr h="241808">
                <a:tc>
                  <a:txBody>
                    <a:bodyPr/>
                    <a:lstStyle/>
                    <a:p>
                      <a:pPr>
                        <a:lnSpc>
                          <a:spcPct val="150000"/>
                        </a:lnSpc>
                        <a:spcAft>
                          <a:spcPts val="0"/>
                        </a:spcAft>
                      </a:pPr>
                      <a:r>
                        <a:rPr lang="es-EC" sz="1100">
                          <a:effectLst/>
                        </a:rPr>
                        <a:t>2</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r>
              <a:tr h="241808">
                <a:tc>
                  <a:txBody>
                    <a:bodyPr/>
                    <a:lstStyle/>
                    <a:p>
                      <a:pPr>
                        <a:lnSpc>
                          <a:spcPct val="150000"/>
                        </a:lnSpc>
                        <a:spcAft>
                          <a:spcPts val="0"/>
                        </a:spcAft>
                      </a:pPr>
                      <a:r>
                        <a:rPr lang="es-EC" sz="1100">
                          <a:effectLst/>
                        </a:rPr>
                        <a:t>4</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r>
              <a:tr h="241808">
                <a:tc>
                  <a:txBody>
                    <a:bodyPr/>
                    <a:lstStyle/>
                    <a:p>
                      <a:pPr>
                        <a:lnSpc>
                          <a:spcPct val="150000"/>
                        </a:lnSpc>
                        <a:spcAft>
                          <a:spcPts val="0"/>
                        </a:spcAft>
                      </a:pPr>
                      <a:r>
                        <a:rPr lang="es-EC" sz="1100">
                          <a:effectLst/>
                        </a:rPr>
                        <a:t>6</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r>
              <a:tr h="241808">
                <a:tc>
                  <a:txBody>
                    <a:bodyPr/>
                    <a:lstStyle/>
                    <a:p>
                      <a:pPr>
                        <a:lnSpc>
                          <a:spcPct val="150000"/>
                        </a:lnSpc>
                        <a:spcAft>
                          <a:spcPts val="0"/>
                        </a:spcAft>
                      </a:pPr>
                      <a:r>
                        <a:rPr lang="es-EC" sz="1100">
                          <a:effectLst/>
                        </a:rPr>
                        <a:t>8</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r>
              <a:tr h="241808">
                <a:tc>
                  <a:txBody>
                    <a:bodyPr/>
                    <a:lstStyle/>
                    <a:p>
                      <a:pPr>
                        <a:lnSpc>
                          <a:spcPct val="150000"/>
                        </a:lnSpc>
                        <a:spcAft>
                          <a:spcPts val="0"/>
                        </a:spcAft>
                      </a:pPr>
                      <a:r>
                        <a:rPr lang="es-EC" sz="1100">
                          <a:effectLst/>
                        </a:rPr>
                        <a:t>10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r>
              <a:tr h="241808">
                <a:tc>
                  <a:txBody>
                    <a:bodyPr/>
                    <a:lstStyle/>
                    <a:p>
                      <a:pPr>
                        <a:lnSpc>
                          <a:spcPct val="150000"/>
                        </a:lnSpc>
                        <a:spcAft>
                          <a:spcPts val="0"/>
                        </a:spcAft>
                      </a:pPr>
                      <a:r>
                        <a:rPr lang="es-EC" sz="1100">
                          <a:effectLst/>
                        </a:rPr>
                        <a:t>12</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r>
              <a:tr h="241808">
                <a:tc>
                  <a:txBody>
                    <a:bodyPr/>
                    <a:lstStyle/>
                    <a:p>
                      <a:pPr>
                        <a:lnSpc>
                          <a:spcPct val="150000"/>
                        </a:lnSpc>
                        <a:spcAft>
                          <a:spcPts val="0"/>
                        </a:spcAft>
                      </a:pPr>
                      <a:r>
                        <a:rPr lang="es-EC" sz="1100">
                          <a:effectLst/>
                        </a:rPr>
                        <a:t>14</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r>
              <a:tr h="241808">
                <a:tc>
                  <a:txBody>
                    <a:bodyPr/>
                    <a:lstStyle/>
                    <a:p>
                      <a:pPr>
                        <a:lnSpc>
                          <a:spcPct val="150000"/>
                        </a:lnSpc>
                        <a:spcAft>
                          <a:spcPts val="0"/>
                        </a:spcAft>
                      </a:pPr>
                      <a:r>
                        <a:rPr lang="es-EC" sz="1100">
                          <a:effectLst/>
                        </a:rPr>
                        <a:t>16</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r>
              <a:tr h="241808">
                <a:tc>
                  <a:txBody>
                    <a:bodyPr/>
                    <a:lstStyle/>
                    <a:p>
                      <a:pPr>
                        <a:lnSpc>
                          <a:spcPct val="150000"/>
                        </a:lnSpc>
                        <a:spcAft>
                          <a:spcPts val="0"/>
                        </a:spcAft>
                      </a:pPr>
                      <a:r>
                        <a:rPr lang="es-EC" sz="1100">
                          <a:effectLst/>
                        </a:rPr>
                        <a:t>18</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r>
              <a:tr h="241808">
                <a:tc>
                  <a:txBody>
                    <a:bodyPr/>
                    <a:lstStyle/>
                    <a:p>
                      <a:pPr>
                        <a:lnSpc>
                          <a:spcPct val="150000"/>
                        </a:lnSpc>
                        <a:spcAft>
                          <a:spcPts val="0"/>
                        </a:spcAft>
                      </a:pPr>
                      <a:r>
                        <a:rPr lang="es-EC" sz="1100">
                          <a:effectLst/>
                        </a:rPr>
                        <a:t>20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r>
              <a:tr h="241808">
                <a:tc>
                  <a:txBody>
                    <a:bodyPr/>
                    <a:lstStyle/>
                    <a:p>
                      <a:pPr>
                        <a:lnSpc>
                          <a:spcPct val="150000"/>
                        </a:lnSpc>
                        <a:spcAft>
                          <a:spcPts val="0"/>
                        </a:spcAft>
                      </a:pPr>
                      <a:r>
                        <a:rPr lang="es-EC" sz="1100">
                          <a:effectLst/>
                        </a:rPr>
                        <a:t>30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r>
              <a:tr h="241808">
                <a:tc>
                  <a:txBody>
                    <a:bodyPr/>
                    <a:lstStyle/>
                    <a:p>
                      <a:pPr>
                        <a:lnSpc>
                          <a:spcPct val="150000"/>
                        </a:lnSpc>
                        <a:spcAft>
                          <a:spcPts val="0"/>
                        </a:spcAft>
                      </a:pPr>
                      <a:r>
                        <a:rPr lang="es-EC" sz="1100">
                          <a:effectLst/>
                        </a:rPr>
                        <a:t>40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r>
              <a:tr h="241808">
                <a:tc>
                  <a:txBody>
                    <a:bodyPr/>
                    <a:lstStyle/>
                    <a:p>
                      <a:pPr>
                        <a:lnSpc>
                          <a:spcPct val="150000"/>
                        </a:lnSpc>
                        <a:spcAft>
                          <a:spcPts val="0"/>
                        </a:spcAft>
                      </a:pPr>
                      <a:r>
                        <a:rPr lang="es-EC" sz="1100">
                          <a:effectLst/>
                        </a:rPr>
                        <a:t>50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r>
              <a:tr h="241808">
                <a:tc>
                  <a:txBody>
                    <a:bodyPr/>
                    <a:lstStyle/>
                    <a:p>
                      <a:pPr>
                        <a:lnSpc>
                          <a:spcPct val="150000"/>
                        </a:lnSpc>
                        <a:spcAft>
                          <a:spcPts val="0"/>
                        </a:spcAft>
                      </a:pPr>
                      <a:r>
                        <a:rPr lang="es-EC" sz="1100">
                          <a:effectLst/>
                        </a:rPr>
                        <a:t>60 MAX</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c>
                  <a:txBody>
                    <a:bodyPr/>
                    <a:lstStyle/>
                    <a:p>
                      <a:pPr>
                        <a:lnSpc>
                          <a:spcPct val="150000"/>
                        </a:lnSpc>
                        <a:spcAft>
                          <a:spcPts val="0"/>
                        </a:spcAft>
                      </a:pPr>
                      <a:r>
                        <a:rPr lang="es-EC" sz="1100" dirty="0">
                          <a:effectLst/>
                        </a:rPr>
                        <a:t>SI</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5948" marR="65948" marT="0" marB="0"/>
                </a:tc>
              </a:tr>
            </a:tbl>
          </a:graphicData>
        </a:graphic>
      </p:graphicFrame>
      <p:sp>
        <p:nvSpPr>
          <p:cNvPr id="12" name="Rectangle 1"/>
          <p:cNvSpPr>
            <a:spLocks noChangeArrowheads="1"/>
          </p:cNvSpPr>
          <p:nvPr/>
        </p:nvSpPr>
        <p:spPr bwMode="auto">
          <a:xfrm>
            <a:off x="552513" y="190209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CO"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Variación de presión de los tanques de pintura</a:t>
            </a:r>
            <a:endParaRPr kumimoji="0" lang="es-CO" altLang="es-CO"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5909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fontScale="90000"/>
          </a:bodyPr>
          <a:lstStyle/>
          <a:p>
            <a:pPr lvl="0"/>
            <a:r>
              <a:rPr lang="es-ES_tradnl" b="1" dirty="0"/>
              <a:t>PRUEBAS Y ANALISIS DE FUNCIONAMIENTO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8" name="Rectangle 2"/>
          <p:cNvSpPr>
            <a:spLocks noChangeArrowheads="1"/>
          </p:cNvSpPr>
          <p:nvPr/>
        </p:nvSpPr>
        <p:spPr bwMode="auto">
          <a:xfrm flipV="1">
            <a:off x="4298036" y="17016"/>
            <a:ext cx="62468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7" name="Rectangle 2"/>
          <p:cNvSpPr>
            <a:spLocks noChangeArrowheads="1"/>
          </p:cNvSpPr>
          <p:nvPr/>
        </p:nvSpPr>
        <p:spPr bwMode="auto">
          <a:xfrm>
            <a:off x="3996952" y="2044757"/>
            <a:ext cx="67478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9" name="Rectangle 2"/>
          <p:cNvSpPr>
            <a:spLocks noChangeArrowheads="1"/>
          </p:cNvSpPr>
          <p:nvPr/>
        </p:nvSpPr>
        <p:spPr bwMode="auto">
          <a:xfrm flipV="1">
            <a:off x="8338777" y="-134689"/>
            <a:ext cx="25343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15" name="Rectangle 4"/>
          <p:cNvSpPr>
            <a:spLocks noChangeArrowheads="1"/>
          </p:cNvSpPr>
          <p:nvPr/>
        </p:nvSpPr>
        <p:spPr bwMode="auto">
          <a:xfrm>
            <a:off x="745406" y="23617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7" name="Rectangle 6"/>
          <p:cNvSpPr>
            <a:spLocks noChangeArrowheads="1"/>
          </p:cNvSpPr>
          <p:nvPr/>
        </p:nvSpPr>
        <p:spPr bwMode="auto">
          <a:xfrm>
            <a:off x="4891336" y="21140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graphicFrame>
        <p:nvGraphicFramePr>
          <p:cNvPr id="3" name="Tabla 2"/>
          <p:cNvGraphicFramePr>
            <a:graphicFrameLocks noGrp="1"/>
          </p:cNvGraphicFramePr>
          <p:nvPr>
            <p:extLst>
              <p:ext uri="{D42A27DB-BD31-4B8C-83A1-F6EECF244321}">
                <p14:modId xmlns:p14="http://schemas.microsoft.com/office/powerpoint/2010/main" val="3046264642"/>
              </p:ext>
            </p:extLst>
          </p:nvPr>
        </p:nvGraphicFramePr>
        <p:xfrm>
          <a:off x="539552" y="2340208"/>
          <a:ext cx="8229600" cy="3931920"/>
        </p:xfrm>
        <a:graphic>
          <a:graphicData uri="http://schemas.openxmlformats.org/drawingml/2006/table">
            <a:tbl>
              <a:tblPr firstRow="1" firstCol="1" bandRow="1">
                <a:tableStyleId>{5C22544A-7EE6-4342-B048-85BDC9FD1C3A}</a:tableStyleId>
              </a:tblPr>
              <a:tblGrid>
                <a:gridCol w="2057400"/>
                <a:gridCol w="2057400"/>
                <a:gridCol w="2057400"/>
                <a:gridCol w="2057400"/>
              </a:tblGrid>
              <a:tr h="457200">
                <a:tc>
                  <a:txBody>
                    <a:bodyPr/>
                    <a:lstStyle/>
                    <a:p>
                      <a:pPr>
                        <a:lnSpc>
                          <a:spcPct val="150000"/>
                        </a:lnSpc>
                        <a:spcAft>
                          <a:spcPts val="0"/>
                        </a:spcAft>
                      </a:pPr>
                      <a:r>
                        <a:rPr lang="es-EC" sz="1200">
                          <a:effectLst/>
                        </a:rPr>
                        <a:t>Altura [mm]</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3">
                  <a:txBody>
                    <a:bodyPr/>
                    <a:lstStyle/>
                    <a:p>
                      <a:pPr algn="ctr">
                        <a:lnSpc>
                          <a:spcPct val="150000"/>
                        </a:lnSpc>
                        <a:spcAft>
                          <a:spcPts val="0"/>
                        </a:spcAft>
                      </a:pPr>
                      <a:r>
                        <a:rPr lang="es-EC" sz="1200">
                          <a:effectLst/>
                        </a:rPr>
                        <a:t>Pintado correcto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c hMerge="1">
                  <a:txBody>
                    <a:bodyPr/>
                    <a:lstStyle/>
                    <a:p>
                      <a:endParaRPr lang="es-CO"/>
                    </a:p>
                  </a:txBody>
                  <a:tcPr/>
                </a:tc>
              </a:tr>
              <a:tr h="457200">
                <a:tc>
                  <a:txBody>
                    <a:bodyPr/>
                    <a:lstStyle/>
                    <a:p>
                      <a:pPr>
                        <a:lnSpc>
                          <a:spcPct val="150000"/>
                        </a:lnSpc>
                        <a:spcAft>
                          <a:spcPts val="0"/>
                        </a:spcAft>
                      </a:pPr>
                      <a:r>
                        <a:rPr lang="es-EC" sz="12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Wash Prime</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Fondo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Acabado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200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210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220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230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240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250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260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270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NO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280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290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nSpc>
                          <a:spcPct val="150000"/>
                        </a:lnSpc>
                        <a:spcAft>
                          <a:spcPts val="0"/>
                        </a:spcAft>
                      </a:pPr>
                      <a:r>
                        <a:rPr lang="es-EC" sz="1200">
                          <a:effectLst/>
                        </a:rPr>
                        <a:t>300 MAX</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SI</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effectLst/>
                        </a:rPr>
                        <a:t>SI</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10" name="Rectangle 1"/>
          <p:cNvSpPr>
            <a:spLocks noChangeArrowheads="1"/>
          </p:cNvSpPr>
          <p:nvPr/>
        </p:nvSpPr>
        <p:spPr bwMode="auto">
          <a:xfrm>
            <a:off x="461936" y="194322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CO"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Variación de la altura de las pistolas</a:t>
            </a:r>
            <a:endParaRPr kumimoji="0" lang="es-CO" altLang="es-CO"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102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fontScale="90000"/>
          </a:bodyPr>
          <a:lstStyle/>
          <a:p>
            <a:r>
              <a:rPr lang="es-ES_tradnl" b="1" dirty="0"/>
              <a:t>ANÁLISIS ECONÓMICO Y FINANCIERO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8" name="Rectangle 2"/>
          <p:cNvSpPr>
            <a:spLocks noChangeArrowheads="1"/>
          </p:cNvSpPr>
          <p:nvPr/>
        </p:nvSpPr>
        <p:spPr bwMode="auto">
          <a:xfrm flipV="1">
            <a:off x="4298036" y="17016"/>
            <a:ext cx="62468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7" name="Rectangle 2"/>
          <p:cNvSpPr>
            <a:spLocks noChangeArrowheads="1"/>
          </p:cNvSpPr>
          <p:nvPr/>
        </p:nvSpPr>
        <p:spPr bwMode="auto">
          <a:xfrm>
            <a:off x="3996952" y="2044757"/>
            <a:ext cx="67478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9" name="Rectangle 2"/>
          <p:cNvSpPr>
            <a:spLocks noChangeArrowheads="1"/>
          </p:cNvSpPr>
          <p:nvPr/>
        </p:nvSpPr>
        <p:spPr bwMode="auto">
          <a:xfrm flipV="1">
            <a:off x="8338777" y="-134689"/>
            <a:ext cx="25343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15" name="Rectangle 4"/>
          <p:cNvSpPr>
            <a:spLocks noChangeArrowheads="1"/>
          </p:cNvSpPr>
          <p:nvPr/>
        </p:nvSpPr>
        <p:spPr bwMode="auto">
          <a:xfrm>
            <a:off x="745406" y="23617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7" name="Rectangle 6"/>
          <p:cNvSpPr>
            <a:spLocks noChangeArrowheads="1"/>
          </p:cNvSpPr>
          <p:nvPr/>
        </p:nvSpPr>
        <p:spPr bwMode="auto">
          <a:xfrm>
            <a:off x="4891336" y="21140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graphicFrame>
        <p:nvGraphicFramePr>
          <p:cNvPr id="13" name="Gráfico 12"/>
          <p:cNvGraphicFramePr/>
          <p:nvPr>
            <p:extLst>
              <p:ext uri="{D42A27DB-BD31-4B8C-83A1-F6EECF244321}">
                <p14:modId xmlns:p14="http://schemas.microsoft.com/office/powerpoint/2010/main" val="2495200592"/>
              </p:ext>
            </p:extLst>
          </p:nvPr>
        </p:nvGraphicFramePr>
        <p:xfrm>
          <a:off x="3491880" y="3501008"/>
          <a:ext cx="4572000"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2275942580"/>
              </p:ext>
            </p:extLst>
          </p:nvPr>
        </p:nvGraphicFramePr>
        <p:xfrm>
          <a:off x="901770" y="1768664"/>
          <a:ext cx="4001770" cy="1186180"/>
        </p:xfrm>
        <a:graphic>
          <a:graphicData uri="http://schemas.openxmlformats.org/drawingml/2006/table">
            <a:tbl>
              <a:tblPr firstRow="1" firstCol="1" bandRow="1">
                <a:tableStyleId>{5C22544A-7EE6-4342-B048-85BDC9FD1C3A}</a:tableStyleId>
              </a:tblPr>
              <a:tblGrid>
                <a:gridCol w="2000885"/>
                <a:gridCol w="2000885"/>
              </a:tblGrid>
              <a:tr h="296545">
                <a:tc gridSpan="2">
                  <a:txBody>
                    <a:bodyPr/>
                    <a:lstStyle/>
                    <a:p>
                      <a:pPr algn="ctr">
                        <a:lnSpc>
                          <a:spcPct val="150000"/>
                        </a:lnSpc>
                        <a:spcBef>
                          <a:spcPts val="1000"/>
                        </a:spcBef>
                        <a:spcAft>
                          <a:spcPts val="600"/>
                        </a:spcAft>
                      </a:pPr>
                      <a:r>
                        <a:rPr lang="es-CO" sz="1200">
                          <a:effectLst/>
                        </a:rPr>
                        <a:t>AHORRO TOTAL DEL PROYECTO</a:t>
                      </a:r>
                      <a:endParaRPr lang="es-CO" sz="1200" b="1">
                        <a:solidFill>
                          <a:srgbClr val="365F9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s-CO"/>
                    </a:p>
                  </a:txBody>
                  <a:tcPr/>
                </a:tc>
              </a:tr>
              <a:tr h="296545">
                <a:tc>
                  <a:txBody>
                    <a:bodyPr/>
                    <a:lstStyle/>
                    <a:p>
                      <a:pPr algn="ctr">
                        <a:lnSpc>
                          <a:spcPct val="150000"/>
                        </a:lnSpc>
                        <a:spcBef>
                          <a:spcPts val="1000"/>
                        </a:spcBef>
                        <a:spcAft>
                          <a:spcPts val="600"/>
                        </a:spcAft>
                      </a:pPr>
                      <a:r>
                        <a:rPr lang="es-CO" sz="1200">
                          <a:effectLst/>
                        </a:rPr>
                        <a:t>PRECIO OFERTA EXTERNA</a:t>
                      </a:r>
                      <a:endParaRPr lang="es-CO" sz="1200" b="1">
                        <a:solidFill>
                          <a:srgbClr val="365F9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50000"/>
                        </a:lnSpc>
                        <a:spcBef>
                          <a:spcPts val="1000"/>
                        </a:spcBef>
                        <a:spcAft>
                          <a:spcPts val="600"/>
                        </a:spcAft>
                      </a:pPr>
                      <a:r>
                        <a:rPr lang="es-CO" sz="1200">
                          <a:effectLst/>
                        </a:rPr>
                        <a:t>20000</a:t>
                      </a:r>
                      <a:endParaRPr lang="es-CO" sz="1200" b="1">
                        <a:solidFill>
                          <a:srgbClr val="365F9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r>
              <a:tr h="296545">
                <a:tc>
                  <a:txBody>
                    <a:bodyPr/>
                    <a:lstStyle/>
                    <a:p>
                      <a:pPr algn="ctr">
                        <a:lnSpc>
                          <a:spcPct val="150000"/>
                        </a:lnSpc>
                        <a:spcBef>
                          <a:spcPts val="1000"/>
                        </a:spcBef>
                        <a:spcAft>
                          <a:spcPts val="600"/>
                        </a:spcAft>
                      </a:pPr>
                      <a:r>
                        <a:rPr lang="es-CO" sz="1200">
                          <a:effectLst/>
                        </a:rPr>
                        <a:t>TOTAL COSTOS </a:t>
                      </a:r>
                      <a:endParaRPr lang="es-CO" sz="1200" b="1">
                        <a:solidFill>
                          <a:srgbClr val="365F9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50000"/>
                        </a:lnSpc>
                        <a:spcBef>
                          <a:spcPts val="1000"/>
                        </a:spcBef>
                        <a:spcAft>
                          <a:spcPts val="600"/>
                        </a:spcAft>
                      </a:pPr>
                      <a:r>
                        <a:rPr lang="es-CO" sz="1200">
                          <a:effectLst/>
                        </a:rPr>
                        <a:t>10966,38</a:t>
                      </a:r>
                      <a:endParaRPr lang="es-CO" sz="1200" b="1">
                        <a:solidFill>
                          <a:srgbClr val="365F9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r>
              <a:tr h="296545">
                <a:tc>
                  <a:txBody>
                    <a:bodyPr/>
                    <a:lstStyle/>
                    <a:p>
                      <a:pPr algn="ctr">
                        <a:lnSpc>
                          <a:spcPct val="150000"/>
                        </a:lnSpc>
                        <a:spcBef>
                          <a:spcPts val="1000"/>
                        </a:spcBef>
                        <a:spcAft>
                          <a:spcPts val="600"/>
                        </a:spcAft>
                      </a:pPr>
                      <a:r>
                        <a:rPr lang="es-CO" sz="1200">
                          <a:effectLst/>
                        </a:rPr>
                        <a:t>AHORRO</a:t>
                      </a:r>
                      <a:endParaRPr lang="es-CO" sz="1200" b="1">
                        <a:solidFill>
                          <a:srgbClr val="365F9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50000"/>
                        </a:lnSpc>
                        <a:spcBef>
                          <a:spcPts val="1000"/>
                        </a:spcBef>
                        <a:spcAft>
                          <a:spcPts val="600"/>
                        </a:spcAft>
                      </a:pPr>
                      <a:r>
                        <a:rPr lang="es-CO" sz="1200" dirty="0">
                          <a:effectLst/>
                        </a:rPr>
                        <a:t>9033,62</a:t>
                      </a:r>
                      <a:endParaRPr lang="es-CO" sz="1200" b="1" dirty="0">
                        <a:solidFill>
                          <a:srgbClr val="365F9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79985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1033"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8" name="1 Título"/>
          <p:cNvSpPr txBox="1">
            <a:spLocks/>
          </p:cNvSpPr>
          <p:nvPr/>
        </p:nvSpPr>
        <p:spPr>
          <a:xfrm>
            <a:off x="755576" y="18864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2800" b="1" i="0" u="none" strike="noStrike" kern="1200" cap="none" spc="0" normalizeH="0" baseline="0" noProof="0" dirty="0" smtClean="0">
                <a:ln>
                  <a:noFill/>
                </a:ln>
                <a:solidFill>
                  <a:schemeClr val="tx1"/>
                </a:solidFill>
                <a:effectLst/>
                <a:uLnTx/>
                <a:uFillTx/>
                <a:latin typeface="+mj-lt"/>
                <a:ea typeface="+mj-ea"/>
                <a:cs typeface="+mj-cs"/>
              </a:rPr>
              <a:t>MARCO TEÓRICO</a:t>
            </a:r>
            <a:endParaRPr kumimoji="0" lang="es-EC" sz="2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16" name="15 Diagrama"/>
          <p:cNvGraphicFramePr/>
          <p:nvPr>
            <p:extLst>
              <p:ext uri="{D42A27DB-BD31-4B8C-83A1-F6EECF244321}">
                <p14:modId xmlns:p14="http://schemas.microsoft.com/office/powerpoint/2010/main" val="4092316120"/>
              </p:ext>
            </p:extLst>
          </p:nvPr>
        </p:nvGraphicFramePr>
        <p:xfrm>
          <a:off x="1716825" y="1340768"/>
          <a:ext cx="6528048" cy="46805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4"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fontScale="90000"/>
          </a:bodyPr>
          <a:lstStyle/>
          <a:p>
            <a:r>
              <a:rPr lang="es-ES_tradnl" b="1" dirty="0"/>
              <a:t>ANÁLISIS ECONÓMICO Y FINANCIERO</a:t>
            </a:r>
            <a:endParaRPr lang="es-CO" b="1" dirty="0"/>
          </a:p>
        </p:txBody>
      </p:sp>
      <p:pic>
        <p:nvPicPr>
          <p:cNvPr id="5" name="Picture 7" descr="C:\Users\Diego\Desktop\LOGO-PRINCIPAL.png"/>
          <p:cNvPicPr>
            <a:picLocks noChangeAspect="1" noChangeArrowheads="1"/>
          </p:cNvPicPr>
          <p:nvPr/>
        </p:nvPicPr>
        <p:blipFill>
          <a:blip r:embed="rId5"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6" cstate="print"/>
          <a:srcRect/>
          <a:stretch>
            <a:fillRect/>
          </a:stretch>
        </p:blipFill>
        <p:spPr bwMode="auto">
          <a:xfrm>
            <a:off x="8244873" y="0"/>
            <a:ext cx="899127" cy="1008112"/>
          </a:xfrm>
          <a:prstGeom prst="rect">
            <a:avLst/>
          </a:prstGeom>
          <a:noFill/>
        </p:spPr>
      </p:pic>
      <p:sp>
        <p:nvSpPr>
          <p:cNvPr id="8" name="Rectangle 2"/>
          <p:cNvSpPr>
            <a:spLocks noChangeArrowheads="1"/>
          </p:cNvSpPr>
          <p:nvPr/>
        </p:nvSpPr>
        <p:spPr bwMode="auto">
          <a:xfrm flipV="1">
            <a:off x="4298036" y="17016"/>
            <a:ext cx="62468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7" name="Rectangle 2"/>
          <p:cNvSpPr>
            <a:spLocks noChangeArrowheads="1"/>
          </p:cNvSpPr>
          <p:nvPr/>
        </p:nvSpPr>
        <p:spPr bwMode="auto">
          <a:xfrm>
            <a:off x="3996952" y="2044757"/>
            <a:ext cx="67478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9" name="Rectangle 2"/>
          <p:cNvSpPr>
            <a:spLocks noChangeArrowheads="1"/>
          </p:cNvSpPr>
          <p:nvPr/>
        </p:nvSpPr>
        <p:spPr bwMode="auto">
          <a:xfrm flipV="1">
            <a:off x="8338777" y="-134689"/>
            <a:ext cx="25343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15" name="Rectangle 4"/>
          <p:cNvSpPr>
            <a:spLocks noChangeArrowheads="1"/>
          </p:cNvSpPr>
          <p:nvPr/>
        </p:nvSpPr>
        <p:spPr bwMode="auto">
          <a:xfrm>
            <a:off x="745406" y="23617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7" name="Rectangle 6"/>
          <p:cNvSpPr>
            <a:spLocks noChangeArrowheads="1"/>
          </p:cNvSpPr>
          <p:nvPr/>
        </p:nvSpPr>
        <p:spPr bwMode="auto">
          <a:xfrm>
            <a:off x="4891336" y="21140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 name="Rectangle 2"/>
          <p:cNvSpPr>
            <a:spLocks noChangeArrowheads="1"/>
          </p:cNvSpPr>
          <p:nvPr/>
        </p:nvSpPr>
        <p:spPr bwMode="auto">
          <a:xfrm>
            <a:off x="736402" y="150926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graphicFrame>
        <p:nvGraphicFramePr>
          <p:cNvPr id="10" name="Objeto 9"/>
          <p:cNvGraphicFramePr>
            <a:graphicFrameLocks noChangeAspect="1"/>
          </p:cNvGraphicFramePr>
          <p:nvPr>
            <p:extLst>
              <p:ext uri="{D42A27DB-BD31-4B8C-83A1-F6EECF244321}">
                <p14:modId xmlns:p14="http://schemas.microsoft.com/office/powerpoint/2010/main" val="3799265647"/>
              </p:ext>
            </p:extLst>
          </p:nvPr>
        </p:nvGraphicFramePr>
        <p:xfrm>
          <a:off x="736402" y="1509266"/>
          <a:ext cx="5210175" cy="1704975"/>
        </p:xfrm>
        <a:graphic>
          <a:graphicData uri="http://schemas.openxmlformats.org/presentationml/2006/ole">
            <mc:AlternateContent xmlns:mc="http://schemas.openxmlformats.org/markup-compatibility/2006">
              <mc:Choice xmlns:v="urn:schemas-microsoft-com:vml" Requires="v">
                <p:oleObj spid="_x0000_s77861" name="Visio" r:id="rId7" imgW="6448309" imgH="2095342" progId="Visio.Drawing.15">
                  <p:embed/>
                </p:oleObj>
              </mc:Choice>
              <mc:Fallback>
                <p:oleObj name="Visio" r:id="rId7" imgW="6448309" imgH="2095342" progId="Visio.Drawing.15">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402" y="1509266"/>
                        <a:ext cx="5210175" cy="1704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4"/>
          <p:cNvSpPr>
            <a:spLocks noChangeArrowheads="1"/>
          </p:cNvSpPr>
          <p:nvPr/>
        </p:nvSpPr>
        <p:spPr bwMode="auto">
          <a:xfrm>
            <a:off x="2707816" y="321021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graphicFrame>
        <p:nvGraphicFramePr>
          <p:cNvPr id="14" name="Objeto 13"/>
          <p:cNvGraphicFramePr>
            <a:graphicFrameLocks noChangeAspect="1"/>
          </p:cNvGraphicFramePr>
          <p:nvPr>
            <p:extLst>
              <p:ext uri="{D42A27DB-BD31-4B8C-83A1-F6EECF244321}">
                <p14:modId xmlns:p14="http://schemas.microsoft.com/office/powerpoint/2010/main" val="874678349"/>
              </p:ext>
            </p:extLst>
          </p:nvPr>
        </p:nvGraphicFramePr>
        <p:xfrm>
          <a:off x="2707816" y="3210219"/>
          <a:ext cx="5210175" cy="3019425"/>
        </p:xfrm>
        <a:graphic>
          <a:graphicData uri="http://schemas.openxmlformats.org/presentationml/2006/ole">
            <mc:AlternateContent xmlns:mc="http://schemas.openxmlformats.org/markup-compatibility/2006">
              <mc:Choice xmlns:v="urn:schemas-microsoft-com:vml" Requires="v">
                <p:oleObj spid="_x0000_s77862" name="Visio" r:id="rId9" imgW="8077019" imgH="4667434" progId="Visio.Drawing.15">
                  <p:embed/>
                </p:oleObj>
              </mc:Choice>
              <mc:Fallback>
                <p:oleObj name="Visio" r:id="rId9" imgW="8077019" imgH="4667434" progId="Visio.Drawing.15">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07816" y="3210219"/>
                        <a:ext cx="5210175" cy="3019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3336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4"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fontScale="90000"/>
          </a:bodyPr>
          <a:lstStyle/>
          <a:p>
            <a:r>
              <a:rPr lang="es-ES_tradnl" b="1" dirty="0"/>
              <a:t>ANÁLISIS ECONÓMICO Y FINANCIERO</a:t>
            </a:r>
            <a:endParaRPr lang="es-CO" b="1" dirty="0"/>
          </a:p>
        </p:txBody>
      </p:sp>
      <p:pic>
        <p:nvPicPr>
          <p:cNvPr id="5" name="Picture 7" descr="C:\Users\Diego\Desktop\LOGO-PRINCIPAL.png"/>
          <p:cNvPicPr>
            <a:picLocks noChangeAspect="1" noChangeArrowheads="1"/>
          </p:cNvPicPr>
          <p:nvPr/>
        </p:nvPicPr>
        <p:blipFill>
          <a:blip r:embed="rId5"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6" cstate="print"/>
          <a:srcRect/>
          <a:stretch>
            <a:fillRect/>
          </a:stretch>
        </p:blipFill>
        <p:spPr bwMode="auto">
          <a:xfrm>
            <a:off x="8244873" y="0"/>
            <a:ext cx="899127" cy="1008112"/>
          </a:xfrm>
          <a:prstGeom prst="rect">
            <a:avLst/>
          </a:prstGeom>
          <a:noFill/>
        </p:spPr>
      </p:pic>
      <p:sp>
        <p:nvSpPr>
          <p:cNvPr id="8" name="Rectangle 2"/>
          <p:cNvSpPr>
            <a:spLocks noChangeArrowheads="1"/>
          </p:cNvSpPr>
          <p:nvPr/>
        </p:nvSpPr>
        <p:spPr bwMode="auto">
          <a:xfrm flipV="1">
            <a:off x="4298036" y="17016"/>
            <a:ext cx="62468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7" name="Rectangle 2"/>
          <p:cNvSpPr>
            <a:spLocks noChangeArrowheads="1"/>
          </p:cNvSpPr>
          <p:nvPr/>
        </p:nvSpPr>
        <p:spPr bwMode="auto">
          <a:xfrm>
            <a:off x="3996952" y="2044757"/>
            <a:ext cx="67478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9" name="Rectangle 2"/>
          <p:cNvSpPr>
            <a:spLocks noChangeArrowheads="1"/>
          </p:cNvSpPr>
          <p:nvPr/>
        </p:nvSpPr>
        <p:spPr bwMode="auto">
          <a:xfrm flipV="1">
            <a:off x="8338777" y="-134689"/>
            <a:ext cx="25343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15" name="Rectangle 4"/>
          <p:cNvSpPr>
            <a:spLocks noChangeArrowheads="1"/>
          </p:cNvSpPr>
          <p:nvPr/>
        </p:nvSpPr>
        <p:spPr bwMode="auto">
          <a:xfrm>
            <a:off x="745406" y="23617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7" name="Rectangle 6"/>
          <p:cNvSpPr>
            <a:spLocks noChangeArrowheads="1"/>
          </p:cNvSpPr>
          <p:nvPr/>
        </p:nvSpPr>
        <p:spPr bwMode="auto">
          <a:xfrm>
            <a:off x="4891336" y="21140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 name="Rectangle 2"/>
          <p:cNvSpPr>
            <a:spLocks noChangeArrowheads="1"/>
          </p:cNvSpPr>
          <p:nvPr/>
        </p:nvSpPr>
        <p:spPr bwMode="auto">
          <a:xfrm>
            <a:off x="736402" y="150926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2" name="Rectangle 4"/>
          <p:cNvSpPr>
            <a:spLocks noChangeArrowheads="1"/>
          </p:cNvSpPr>
          <p:nvPr/>
        </p:nvSpPr>
        <p:spPr bwMode="auto">
          <a:xfrm>
            <a:off x="2707816" y="321021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graphicFrame>
        <p:nvGraphicFramePr>
          <p:cNvPr id="13" name="Objeto 12"/>
          <p:cNvGraphicFramePr>
            <a:graphicFrameLocks noChangeAspect="1"/>
          </p:cNvGraphicFramePr>
          <p:nvPr>
            <p:extLst>
              <p:ext uri="{D42A27DB-BD31-4B8C-83A1-F6EECF244321}">
                <p14:modId xmlns:p14="http://schemas.microsoft.com/office/powerpoint/2010/main" val="3062714875"/>
              </p:ext>
            </p:extLst>
          </p:nvPr>
        </p:nvGraphicFramePr>
        <p:xfrm>
          <a:off x="488380" y="1365188"/>
          <a:ext cx="5210175" cy="2933700"/>
        </p:xfrm>
        <a:graphic>
          <a:graphicData uri="http://schemas.openxmlformats.org/presentationml/2006/ole">
            <mc:AlternateContent xmlns:mc="http://schemas.openxmlformats.org/markup-compatibility/2006">
              <mc:Choice xmlns:v="urn:schemas-microsoft-com:vml" Requires="v">
                <p:oleObj spid="_x0000_s78867" name="Visio" r:id="rId7" imgW="8210499" imgH="3714776" progId="Visio.Drawing.15">
                  <p:embed/>
                </p:oleObj>
              </mc:Choice>
              <mc:Fallback>
                <p:oleObj name="Visio" r:id="rId7" imgW="8210499" imgH="3714776" progId="Visio.Drawing.15">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380" y="1365188"/>
                        <a:ext cx="5210175" cy="293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Gráfico 17"/>
          <p:cNvGraphicFramePr/>
          <p:nvPr>
            <p:extLst>
              <p:ext uri="{D42A27DB-BD31-4B8C-83A1-F6EECF244321}">
                <p14:modId xmlns:p14="http://schemas.microsoft.com/office/powerpoint/2010/main" val="2165219036"/>
              </p:ext>
            </p:extLst>
          </p:nvPr>
        </p:nvGraphicFramePr>
        <p:xfrm>
          <a:off x="4373489" y="3479502"/>
          <a:ext cx="4572000" cy="27432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9" name="Tabla 18"/>
          <p:cNvGraphicFramePr>
            <a:graphicFrameLocks noGrp="1"/>
          </p:cNvGraphicFramePr>
          <p:nvPr>
            <p:extLst>
              <p:ext uri="{D42A27DB-BD31-4B8C-83A1-F6EECF244321}">
                <p14:modId xmlns:p14="http://schemas.microsoft.com/office/powerpoint/2010/main" val="2198167471"/>
              </p:ext>
            </p:extLst>
          </p:nvPr>
        </p:nvGraphicFramePr>
        <p:xfrm>
          <a:off x="420491" y="4298888"/>
          <a:ext cx="3991743" cy="1645920"/>
        </p:xfrm>
        <a:graphic>
          <a:graphicData uri="http://schemas.openxmlformats.org/drawingml/2006/table">
            <a:tbl>
              <a:tblPr firstRow="1" firstCol="1" bandRow="1">
                <a:tableStyleId>{5C22544A-7EE6-4342-B048-85BDC9FD1C3A}</a:tableStyleId>
              </a:tblPr>
              <a:tblGrid>
                <a:gridCol w="1330581"/>
                <a:gridCol w="1330581"/>
                <a:gridCol w="1330581"/>
              </a:tblGrid>
              <a:tr h="0">
                <a:tc gridSpan="3">
                  <a:txBody>
                    <a:bodyPr/>
                    <a:lstStyle/>
                    <a:p>
                      <a:pPr algn="ctr">
                        <a:lnSpc>
                          <a:spcPct val="150000"/>
                        </a:lnSpc>
                        <a:spcAft>
                          <a:spcPts val="0"/>
                        </a:spcAft>
                      </a:pPr>
                      <a:r>
                        <a:rPr lang="es-EC" sz="1200" dirty="0">
                          <a:effectLst/>
                        </a:rPr>
                        <a:t>COSTO DE LAMINA GALVANIZADA PINTADA POR METRO CUADRADO</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CO"/>
                    </a:p>
                  </a:txBody>
                  <a:tcPr/>
                </a:tc>
                <a:tc hMerge="1">
                  <a:txBody>
                    <a:bodyPr/>
                    <a:lstStyle/>
                    <a:p>
                      <a:endParaRPr lang="es-CO"/>
                    </a:p>
                  </a:txBody>
                  <a:tcPr/>
                </a:tc>
              </a:tr>
              <a:tr h="0">
                <a:tc>
                  <a:txBody>
                    <a:bodyPr/>
                    <a:lstStyle/>
                    <a:p>
                      <a:pPr>
                        <a:lnSpc>
                          <a:spcPct val="150000"/>
                        </a:lnSpc>
                        <a:spcAft>
                          <a:spcPts val="0"/>
                        </a:spcAft>
                      </a:pPr>
                      <a:r>
                        <a:rPr lang="es-EC" sz="1200">
                          <a:effectLst/>
                        </a:rPr>
                        <a:t> </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Costo unitario</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8,08</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100</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P.V. P. sin IVA</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11,28</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effectLst/>
                        </a:rPr>
                        <a:t>+40</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dirty="0">
                          <a:effectLst/>
                        </a:rPr>
                        <a:t>P.V. P. incluido IVA</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12,63</a:t>
                      </a:r>
                      <a:endParaRPr lang="es-CO" sz="12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effectLst/>
                        </a:rPr>
                        <a:t>+12</a:t>
                      </a:r>
                      <a:endParaRPr lang="es-CO" sz="12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71026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l="4501" b="5635"/>
          <a:stretch>
            <a:fillRect/>
          </a:stretch>
        </p:blipFill>
        <p:spPr bwMode="auto">
          <a:xfrm>
            <a:off x="0" y="596776"/>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fontScale="90000"/>
          </a:bodyPr>
          <a:lstStyle/>
          <a:p>
            <a:r>
              <a:rPr lang="es-ES_tradnl" b="1" dirty="0"/>
              <a:t>ANÁLISIS ECONÓMICO Y FINANCIERO</a:t>
            </a:r>
            <a:endParaRPr lang="es-CO" b="1" dirty="0"/>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8" name="Rectangle 2"/>
          <p:cNvSpPr>
            <a:spLocks noChangeArrowheads="1"/>
          </p:cNvSpPr>
          <p:nvPr/>
        </p:nvSpPr>
        <p:spPr bwMode="auto">
          <a:xfrm flipV="1">
            <a:off x="4298036" y="17016"/>
            <a:ext cx="62468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7" name="Rectangle 2"/>
          <p:cNvSpPr>
            <a:spLocks noChangeArrowheads="1"/>
          </p:cNvSpPr>
          <p:nvPr/>
        </p:nvSpPr>
        <p:spPr bwMode="auto">
          <a:xfrm>
            <a:off x="3996952" y="2044757"/>
            <a:ext cx="67478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9" name="Rectangle 2"/>
          <p:cNvSpPr>
            <a:spLocks noChangeArrowheads="1"/>
          </p:cNvSpPr>
          <p:nvPr/>
        </p:nvSpPr>
        <p:spPr bwMode="auto">
          <a:xfrm flipV="1">
            <a:off x="8338777" y="-134689"/>
            <a:ext cx="25343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15" name="Rectangle 4"/>
          <p:cNvSpPr>
            <a:spLocks noChangeArrowheads="1"/>
          </p:cNvSpPr>
          <p:nvPr/>
        </p:nvSpPr>
        <p:spPr bwMode="auto">
          <a:xfrm>
            <a:off x="745406" y="23617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7" name="Rectangle 6"/>
          <p:cNvSpPr>
            <a:spLocks noChangeArrowheads="1"/>
          </p:cNvSpPr>
          <p:nvPr/>
        </p:nvSpPr>
        <p:spPr bwMode="auto">
          <a:xfrm>
            <a:off x="4891336" y="21140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 name="Rectangle 2"/>
          <p:cNvSpPr>
            <a:spLocks noChangeArrowheads="1"/>
          </p:cNvSpPr>
          <p:nvPr/>
        </p:nvSpPr>
        <p:spPr bwMode="auto">
          <a:xfrm>
            <a:off x="736402" y="150926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2" name="Rectangle 4"/>
          <p:cNvSpPr>
            <a:spLocks noChangeArrowheads="1"/>
          </p:cNvSpPr>
          <p:nvPr/>
        </p:nvSpPr>
        <p:spPr bwMode="auto">
          <a:xfrm>
            <a:off x="2707816" y="321021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10" name="Rectángulo 9"/>
          <p:cNvSpPr/>
          <p:nvPr/>
        </p:nvSpPr>
        <p:spPr>
          <a:xfrm>
            <a:off x="2425180" y="1561004"/>
            <a:ext cx="3560142" cy="405367"/>
          </a:xfrm>
          <a:prstGeom prst="rect">
            <a:avLst/>
          </a:prstGeom>
        </p:spPr>
        <p:txBody>
          <a:bodyPr wrap="none">
            <a:spAutoFit/>
          </a:bodyPr>
          <a:lstStyle/>
          <a:p>
            <a:pPr lvl="2">
              <a:lnSpc>
                <a:spcPct val="200000"/>
              </a:lnSpc>
              <a:spcAft>
                <a:spcPts val="0"/>
              </a:spcAft>
            </a:pPr>
            <a:r>
              <a:rPr lang="es-EC" sz="1200" b="1" dirty="0">
                <a:latin typeface="Times New Roman" panose="02020603050405020304" pitchFamily="18" charset="0"/>
                <a:ea typeface="Times New Roman" panose="02020603050405020304" pitchFamily="18" charset="0"/>
              </a:rPr>
              <a:t>PROYECCIÓN DE LA INVERSIÓN</a:t>
            </a:r>
            <a:endParaRPr lang="es-CO" sz="1200" b="1" dirty="0">
              <a:effectLst/>
              <a:latin typeface="Times New Roman" panose="02020603050405020304" pitchFamily="18" charset="0"/>
              <a:ea typeface="Times New Roman" panose="02020603050405020304" pitchFamily="18" charset="0"/>
            </a:endParaRPr>
          </a:p>
        </p:txBody>
      </p:sp>
      <p:pic>
        <p:nvPicPr>
          <p:cNvPr id="19" name="Imagen 18"/>
          <p:cNvPicPr>
            <a:picLocks noChangeAspect="1"/>
          </p:cNvPicPr>
          <p:nvPr/>
        </p:nvPicPr>
        <p:blipFill rotWithShape="1">
          <a:blip r:embed="rId6"/>
          <a:srcRect l="26202" t="21454" r="21221" b="19485"/>
          <a:stretch/>
        </p:blipFill>
        <p:spPr>
          <a:xfrm>
            <a:off x="1404113" y="1671148"/>
            <a:ext cx="6840760" cy="4320480"/>
          </a:xfrm>
          <a:prstGeom prst="rect">
            <a:avLst/>
          </a:prstGeom>
        </p:spPr>
      </p:pic>
    </p:spTree>
    <p:extLst>
      <p:ext uri="{BB962C8B-B14F-4D97-AF65-F5344CB8AC3E}">
        <p14:creationId xmlns:p14="http://schemas.microsoft.com/office/powerpoint/2010/main" val="300766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r>
              <a:rPr lang="es-EC" dirty="0" smtClean="0"/>
              <a:t>CONCLUSIONES</a:t>
            </a:r>
            <a:endParaRPr lang="es-EC" dirty="0"/>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3" name="2 Rectángulo"/>
          <p:cNvSpPr/>
          <p:nvPr/>
        </p:nvSpPr>
        <p:spPr>
          <a:xfrm>
            <a:off x="387086" y="1494689"/>
            <a:ext cx="8496944" cy="5632311"/>
          </a:xfrm>
          <a:prstGeom prst="rect">
            <a:avLst/>
          </a:prstGeom>
        </p:spPr>
        <p:txBody>
          <a:bodyPr wrap="square">
            <a:spAutoFit/>
          </a:bodyPr>
          <a:lstStyle/>
          <a:p>
            <a:pPr lvl="0" algn="just"/>
            <a:r>
              <a:rPr lang="es-EC" dirty="0"/>
              <a:t>Un operador realizando el pintado de forma manual de una lámina de 6 metros de largo se demora un promedio de 5 min/capa, independientemente del tiempo que se demora en la preparación de la pintura su llenado y la ubicación de la lámina, logrando pintar solamente una capa de 12 láminas en una hora o 79,2 m</a:t>
            </a:r>
            <a:r>
              <a:rPr lang="es-EC" baseline="30000" dirty="0"/>
              <a:t>2</a:t>
            </a:r>
            <a:r>
              <a:rPr lang="es-EC" dirty="0"/>
              <a:t>/hora. La automatización del proceso de pintado ha cumplido el objetivo de disminuir a la mitad el tiempo de aplicación de una capa de pintura ya que se tarda 2,5 min/capa de la misma lámina de 6 metros produciendo dos veces más de lo que se hace manualmente para este producto.</a:t>
            </a:r>
            <a:endParaRPr lang="es-CO" dirty="0"/>
          </a:p>
          <a:p>
            <a:pPr algn="just"/>
            <a:r>
              <a:rPr lang="es-EC" dirty="0"/>
              <a:t> </a:t>
            </a:r>
            <a:endParaRPr lang="es-CO" dirty="0"/>
          </a:p>
          <a:p>
            <a:pPr lvl="0" algn="just"/>
            <a:r>
              <a:rPr lang="es-EC" dirty="0"/>
              <a:t>Se ha logrado el control adecuado de la velocidad del motor AC del transportador de rodillos mediante el uso de un variador de frecuencia, con lo cual se ha obtenido los rangos de velocidades establecidos como condiciones de diseño de entre 2-10 m/min y además se tiene el control de cambio de giro y pause en marcha.</a:t>
            </a:r>
            <a:endParaRPr lang="es-CO" dirty="0"/>
          </a:p>
          <a:p>
            <a:pPr algn="just"/>
            <a:r>
              <a:rPr lang="es-EC" dirty="0"/>
              <a:t> </a:t>
            </a:r>
            <a:endParaRPr lang="es-CO" dirty="0"/>
          </a:p>
          <a:p>
            <a:pPr lvl="0" algn="just"/>
            <a:r>
              <a:rPr lang="es-EC" dirty="0"/>
              <a:t>Se ha obtenido una velocidad de pintado de 3m/min tenido en cuenta que la velocidad del cilindro MRU aún no trabaja a su máxima capacidad ya que se necesita de absorbedores de impacto los cuales por motivos de importación aun no son adquiridos, teniendo por el momento un sistema de absorción mediante resortes provisionales, en el momento de montar dichos absorbedores tranquilamente se llegará a la velocidad deseada de 5-10 m/min.</a:t>
            </a:r>
            <a:endParaRPr lang="es-CO" dirty="0"/>
          </a:p>
          <a:p>
            <a:pPr algn="just"/>
            <a:r>
              <a:rPr lang="es-EC" dirty="0"/>
              <a:t> </a:t>
            </a:r>
            <a:endParaRPr lang="es-CO" dirty="0"/>
          </a:p>
        </p:txBody>
      </p:sp>
    </p:spTree>
    <p:extLst>
      <p:ext uri="{BB962C8B-B14F-4D97-AF65-F5344CB8AC3E}">
        <p14:creationId xmlns:p14="http://schemas.microsoft.com/office/powerpoint/2010/main" val="5973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r>
              <a:rPr lang="es-EC" dirty="0" smtClean="0"/>
              <a:t>CONCLUSIONES</a:t>
            </a:r>
            <a:endParaRPr lang="es-EC" dirty="0"/>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3" name="2 Rectángulo"/>
          <p:cNvSpPr/>
          <p:nvPr/>
        </p:nvSpPr>
        <p:spPr>
          <a:xfrm>
            <a:off x="387086" y="1494689"/>
            <a:ext cx="8496944" cy="4801314"/>
          </a:xfrm>
          <a:prstGeom prst="rect">
            <a:avLst/>
          </a:prstGeom>
        </p:spPr>
        <p:txBody>
          <a:bodyPr wrap="square">
            <a:spAutoFit/>
          </a:bodyPr>
          <a:lstStyle/>
          <a:p>
            <a:pPr lvl="0" algn="just"/>
            <a:r>
              <a:rPr lang="es-EC" dirty="0"/>
              <a:t>Las pistolas automáticas presentan un alto rendimiento de transferencia de pintura alrededor del 80% por lo cual se ha reducido el desperdicio por la formación de la nueve de pintura que se producía anteriormente con las pistolas manuales.</a:t>
            </a:r>
            <a:endParaRPr lang="es-CO" dirty="0"/>
          </a:p>
          <a:p>
            <a:pPr algn="just"/>
            <a:r>
              <a:rPr lang="es-EC" dirty="0"/>
              <a:t> </a:t>
            </a:r>
            <a:endParaRPr lang="es-CO" dirty="0"/>
          </a:p>
          <a:p>
            <a:pPr lvl="0" algn="just"/>
            <a:r>
              <a:rPr lang="es-EC" dirty="0"/>
              <a:t>La regulación de altura del cabezal porta pistola se encuentra entre los rangos establecidos de 200 a 300 mm sobre la lámina galvanizada a pulverizar con pintura, las pruebas de espesor de las capas de pintura no se realizan por falta de equipo de medición que se encuentra en campo. </a:t>
            </a:r>
            <a:endParaRPr lang="es-CO" dirty="0"/>
          </a:p>
          <a:p>
            <a:pPr algn="just"/>
            <a:r>
              <a:rPr lang="es-EC" dirty="0"/>
              <a:t> </a:t>
            </a:r>
            <a:endParaRPr lang="es-CO" dirty="0"/>
          </a:p>
          <a:p>
            <a:pPr lvl="0" algn="just"/>
            <a:r>
              <a:rPr lang="es-EC" dirty="0"/>
              <a:t>El sistema de precalentamiento se encuentra dimensionado y seleccionado el equipo de luz infrarroja, el cual puede ser instado cuando la empresa así lo decida y de este modo se reducirán los tiempos de secado entre capa y capa lo que representa el aumento de producción.</a:t>
            </a:r>
            <a:endParaRPr lang="es-CO" dirty="0"/>
          </a:p>
          <a:p>
            <a:pPr algn="just"/>
            <a:r>
              <a:rPr lang="es-EC" dirty="0"/>
              <a:t> </a:t>
            </a:r>
            <a:endParaRPr lang="es-CO" dirty="0"/>
          </a:p>
          <a:p>
            <a:pPr lvl="0" algn="just"/>
            <a:r>
              <a:rPr lang="es-EC" dirty="0"/>
              <a:t>Los sistemas de control se encuentran en operación y en constante mejora y calibración ya que por el momento aún no se cuenta con una prueba final de producción de un lote entero por falta de materia prima en bodega.</a:t>
            </a:r>
            <a:endParaRPr lang="es-CO" dirty="0"/>
          </a:p>
        </p:txBody>
      </p:sp>
    </p:spTree>
    <p:extLst>
      <p:ext uri="{BB962C8B-B14F-4D97-AF65-F5344CB8AC3E}">
        <p14:creationId xmlns:p14="http://schemas.microsoft.com/office/powerpoint/2010/main" val="123264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r>
              <a:rPr lang="es-EC" dirty="0" smtClean="0"/>
              <a:t>CONCLUSIONES</a:t>
            </a:r>
            <a:endParaRPr lang="es-EC" dirty="0"/>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3" name="2 Rectángulo"/>
          <p:cNvSpPr/>
          <p:nvPr/>
        </p:nvSpPr>
        <p:spPr>
          <a:xfrm>
            <a:off x="387086" y="1494689"/>
            <a:ext cx="8496944" cy="5078313"/>
          </a:xfrm>
          <a:prstGeom prst="rect">
            <a:avLst/>
          </a:prstGeom>
        </p:spPr>
        <p:txBody>
          <a:bodyPr wrap="square">
            <a:spAutoFit/>
          </a:bodyPr>
          <a:lstStyle/>
          <a:p>
            <a:r>
              <a:rPr lang="es-EC" dirty="0"/>
              <a:t> </a:t>
            </a:r>
            <a:endParaRPr lang="es-CO" dirty="0"/>
          </a:p>
          <a:p>
            <a:pPr lvl="0" algn="just"/>
            <a:r>
              <a:rPr lang="es-EC" dirty="0"/>
              <a:t>El costo total del sistema automático de pintado de chapas galvanizadas acanaladas diseñado y construido es 45% más barato que el costo de una oferta de construcción de una maquina con similares características de un fabricante en el mercado ecuatoriano.</a:t>
            </a:r>
            <a:endParaRPr lang="es-CO" dirty="0"/>
          </a:p>
          <a:p>
            <a:pPr algn="just"/>
            <a:r>
              <a:rPr lang="es-EC" dirty="0"/>
              <a:t> </a:t>
            </a:r>
            <a:endParaRPr lang="es-CO" dirty="0"/>
          </a:p>
          <a:p>
            <a:pPr lvl="0" algn="just"/>
            <a:r>
              <a:rPr lang="es-EC" dirty="0"/>
              <a:t>El presente proyecto tiene como resultado una viabilidad alta para su realización y una rentabilidad aceptable, esto se puede corroborar a través de los índices financieros analizados en el capítulo 7. Los flujos de caja proyectados a 10 años demuestran que la inversión en la automatización del proceso realizada será recuperada en su totalidad en el segundo año de producción luego de la puesta en marcha del equipo automático de pintado</a:t>
            </a:r>
            <a:r>
              <a:rPr lang="es-EC" dirty="0" smtClean="0"/>
              <a:t>.</a:t>
            </a:r>
          </a:p>
          <a:p>
            <a:pPr lvl="0" algn="just"/>
            <a:endParaRPr lang="es-EC" dirty="0"/>
          </a:p>
          <a:p>
            <a:pPr algn="just"/>
            <a:r>
              <a:rPr lang="es-EC" dirty="0"/>
              <a:t>Hay que dejar muy en claro que al automatizar un proceso no se está desplazado la mano de obra o quitando el trabajo a las personas como se piensa comúnmente, ya que los mismo trabajadores pueden ser los encargados de operar el sistema o a su vez son reubicados en otros lugares de trabajo, un sistema automatizado esta direccionado a mejorar el proceso y la calidad del producto final reduciendo los tiempos. 	</a:t>
            </a:r>
            <a:endParaRPr lang="es-CO" dirty="0"/>
          </a:p>
          <a:p>
            <a:pPr lvl="0"/>
            <a:endParaRPr lang="es-CO" dirty="0"/>
          </a:p>
        </p:txBody>
      </p:sp>
    </p:spTree>
    <p:extLst>
      <p:ext uri="{BB962C8B-B14F-4D97-AF65-F5344CB8AC3E}">
        <p14:creationId xmlns:p14="http://schemas.microsoft.com/office/powerpoint/2010/main" val="254245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r>
              <a:rPr lang="es-EC" dirty="0" smtClean="0"/>
              <a:t>RECOMENDACIONES</a:t>
            </a:r>
            <a:endParaRPr lang="es-EC" dirty="0"/>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3" name="2 Rectángulo"/>
          <p:cNvSpPr/>
          <p:nvPr/>
        </p:nvSpPr>
        <p:spPr>
          <a:xfrm>
            <a:off x="323528" y="1488841"/>
            <a:ext cx="8496944" cy="4770537"/>
          </a:xfrm>
          <a:prstGeom prst="rect">
            <a:avLst/>
          </a:prstGeom>
        </p:spPr>
        <p:txBody>
          <a:bodyPr wrap="square">
            <a:spAutoFit/>
          </a:bodyPr>
          <a:lstStyle/>
          <a:p>
            <a:pPr lvl="0" algn="just"/>
            <a:r>
              <a:rPr lang="es-CO" sz="1600" dirty="0"/>
              <a:t>Con el fin de mejorar el transporte lineal de las láminas galvanizadas y no tener ninguna desviación es apropiado colocar topes guías regulables de acuerdo al ancho de las láminas o también queda abierta la posibilidad de desarrollar un sistema automático de alimentación y alineación de las láminas que pude ser propuesto como futuro tema de tesis.</a:t>
            </a:r>
          </a:p>
          <a:p>
            <a:pPr algn="just"/>
            <a:r>
              <a:rPr lang="es-CO" sz="1600" dirty="0"/>
              <a:t> </a:t>
            </a:r>
          </a:p>
          <a:p>
            <a:pPr lvl="0" algn="just"/>
            <a:r>
              <a:rPr lang="es-CO" sz="1600" dirty="0"/>
              <a:t>Realizar los mantenimientos del sistema automático de pintado establecidos en el manual de usuario generado, que incluya lubricación del sistema de transmisión de potencia del transportador de rodillos, la limpieza de las pistolas de pulverización de pintura automáticas, entre otros, para garantizar un correcto funcionamiento del equipo.</a:t>
            </a:r>
          </a:p>
          <a:p>
            <a:pPr algn="just"/>
            <a:r>
              <a:rPr lang="es-CO" sz="1600" dirty="0"/>
              <a:t> </a:t>
            </a:r>
          </a:p>
          <a:p>
            <a:pPr lvl="0" algn="just"/>
            <a:r>
              <a:rPr lang="es-CO" sz="1600" dirty="0"/>
              <a:t>Tomar en consideración que si existe alguna variación en las medidas o formas de las láminas galvanizadas se deben establecer nuevos parámetros de funcionamiento en el PLC.</a:t>
            </a:r>
          </a:p>
          <a:p>
            <a:pPr algn="just"/>
            <a:r>
              <a:rPr lang="es-CO" sz="1600" dirty="0"/>
              <a:t> </a:t>
            </a:r>
          </a:p>
          <a:p>
            <a:pPr lvl="0" algn="just"/>
            <a:r>
              <a:rPr lang="es-CO" sz="1600" dirty="0"/>
              <a:t>Tener en cuenta de no sobrepasar las cargas máximas del transportador de rodillos ya que esto podría traer graves consecuencias al motor transmisor de potencia.</a:t>
            </a:r>
          </a:p>
          <a:p>
            <a:pPr algn="just"/>
            <a:r>
              <a:rPr lang="es-CO" sz="1600" dirty="0"/>
              <a:t> </a:t>
            </a:r>
          </a:p>
          <a:p>
            <a:pPr lvl="0" algn="just"/>
            <a:r>
              <a:rPr lang="es-CO" sz="1600" dirty="0"/>
              <a:t>Una vez terminado la etapa de calibraciones del equipo el código de programación no podrá ser modificado sin antes previa consulta con el diseñador del proyecto, evitando así fallas en el sistema.</a:t>
            </a:r>
          </a:p>
          <a:p>
            <a:pPr algn="just"/>
            <a:r>
              <a:rPr lang="es-CO" sz="1600" dirty="0"/>
              <a:t> </a:t>
            </a:r>
          </a:p>
        </p:txBody>
      </p:sp>
    </p:spTree>
    <p:extLst>
      <p:ext uri="{BB962C8B-B14F-4D97-AF65-F5344CB8AC3E}">
        <p14:creationId xmlns:p14="http://schemas.microsoft.com/office/powerpoint/2010/main" val="36981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8677" name="Rectangle 5"/>
          <p:cNvSpPr>
            <a:spLocks noChangeArrowheads="1"/>
          </p:cNvSpPr>
          <p:nvPr/>
        </p:nvSpPr>
        <p:spPr bwMode="auto">
          <a:xfrm>
            <a:off x="629540" y="1075978"/>
            <a:ext cx="8064896" cy="728364"/>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b="1" i="0" u="none" strike="noStrike" cap="none" normalizeH="0" baseline="0" dirty="0" smtClean="0" bmk="">
              <a:ln>
                <a:noFill/>
              </a:ln>
              <a:solidFill>
                <a:schemeClr val="tx1"/>
              </a:solidFill>
              <a:effectLst/>
              <a:ea typeface="Times New Roman" pitchFamily="18" charset="0"/>
              <a:cs typeface="Times New Roman" pitchFamily="18" charset="0"/>
            </a:endParaRPr>
          </a:p>
          <a:p>
            <a:pPr lvl="0"/>
            <a:r>
              <a:rPr lang="es-MX" b="1" dirty="0" smtClean="0"/>
              <a:t>ANTECEDENTES</a:t>
            </a:r>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8" name="Rectangle 5"/>
          <p:cNvSpPr>
            <a:spLocks noChangeArrowheads="1"/>
          </p:cNvSpPr>
          <p:nvPr/>
        </p:nvSpPr>
        <p:spPr bwMode="auto">
          <a:xfrm>
            <a:off x="650851" y="1349277"/>
            <a:ext cx="8064896" cy="4883348"/>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b="1" i="0" u="none" strike="noStrike" cap="none" normalizeH="0" baseline="0" dirty="0" smtClean="0" bmk="">
              <a:ln>
                <a:noFill/>
              </a:ln>
              <a:solidFill>
                <a:schemeClr val="tx1"/>
              </a:solidFill>
              <a:effectLst/>
              <a:ea typeface="Times New Roman" pitchFamily="18" charset="0"/>
              <a:cs typeface="Times New Roman" pitchFamily="18" charset="0"/>
            </a:endParaRPr>
          </a:p>
          <a:p>
            <a:pPr algn="just"/>
            <a:r>
              <a:rPr lang="es-EC" dirty="0"/>
              <a:t>Existen muchas posibilidades y equipos para la aplicación de pintura, entre ellos, los robots de pintura o brazos robóticos con pistola automáticas, máquinas que le ofrecen a la industria, excelentes acabados en sus piezas y tiempos adecuados de trabajo. </a:t>
            </a:r>
            <a:endParaRPr lang="es-CO" dirty="0"/>
          </a:p>
          <a:p>
            <a:pPr algn="just"/>
            <a:r>
              <a:rPr lang="es-EC" dirty="0"/>
              <a:t> </a:t>
            </a:r>
            <a:endParaRPr lang="es-CO" dirty="0"/>
          </a:p>
          <a:p>
            <a:pPr algn="just"/>
            <a:r>
              <a:rPr lang="es-EC" dirty="0"/>
              <a:t>Aunque parezca increíble y muy a pesar de ser Ecuador, un país fabricante por tradición de productos de chapa metálica, el proceso de acabado y pintura se encuentra realmente en desventaja respecto a otros adelantados en países más desarrolladas tecnológicamente hablando, situación que se presenta –entre otros aspectos– por el atraso tecnológico que padece esta industria nacional.</a:t>
            </a:r>
            <a:endParaRPr lang="es-CO" dirty="0"/>
          </a:p>
          <a:p>
            <a:pPr algn="just"/>
            <a:r>
              <a:rPr lang="es-EC" dirty="0"/>
              <a:t> </a:t>
            </a:r>
            <a:endParaRPr lang="es-CO" dirty="0"/>
          </a:p>
          <a:p>
            <a:pPr algn="just"/>
            <a:r>
              <a:rPr lang="es-EC" dirty="0"/>
              <a:t>Variadas son las posibilidades que hoy en día ofrecen las empresas importadoras de maquinaria a los industriales para que mejoren sus procesos de acabado; existen, dentro del segmento de maquinaria para pintar, diversos equipos que solucionan muchos de los problemas que se presentan en esta área productiva.</a:t>
            </a:r>
            <a:endParaRPr lang="es-CO" dirty="0"/>
          </a:p>
          <a:p>
            <a:pPr lvl="0" algn="just"/>
            <a:endParaRPr lang="es-CO" dirty="0"/>
          </a:p>
        </p:txBody>
      </p:sp>
    </p:spTree>
    <p:extLst>
      <p:ext uri="{BB962C8B-B14F-4D97-AF65-F5344CB8AC3E}">
        <p14:creationId xmlns:p14="http://schemas.microsoft.com/office/powerpoint/2010/main" val="418539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4873</TotalTime>
  <Words>3119</Words>
  <Application>Microsoft Office PowerPoint</Application>
  <PresentationFormat>Presentación en pantalla (4:3)</PresentationFormat>
  <Paragraphs>1061</Paragraphs>
  <Slides>86</Slides>
  <Notes>46</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86</vt:i4>
      </vt:variant>
    </vt:vector>
  </HeadingPairs>
  <TitlesOfParts>
    <vt:vector size="93" baseType="lpstr">
      <vt:lpstr>Arial</vt:lpstr>
      <vt:lpstr>Calibri</vt:lpstr>
      <vt:lpstr>Cambria Math</vt:lpstr>
      <vt:lpstr>Symbol</vt:lpstr>
      <vt:lpstr>Times New Roman</vt:lpstr>
      <vt:lpstr>Tema de Office</vt:lpstr>
      <vt:lpstr>Visio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DISEÑO MECÁNICO</vt:lpstr>
      <vt:lpstr>DISEÑO DEL SISTEMA DE TRANSPORTE </vt:lpstr>
      <vt:lpstr>DISEÑO DEL SISTEMA DE TRANSPORTE </vt:lpstr>
      <vt:lpstr>DISEÑO DEL SISTEMA DE TRANSPORTE </vt:lpstr>
      <vt:lpstr>DISEÑO DEL SISTEMA DE TRANSPORTE </vt:lpstr>
      <vt:lpstr>DISEÑO DEL SISTEMA DE TRANSPORTE </vt:lpstr>
      <vt:lpstr>DISEÑO DEL SISTEMA DE TRANSPORTE </vt:lpstr>
      <vt:lpstr>DISEÑO DEL SISTEMA DE TRANSPORTE </vt:lpstr>
      <vt:lpstr>DISEÑO DEL SISTEMA DE TRANSPORTE </vt:lpstr>
      <vt:lpstr>DISEÑO DEL SISTEMA DE TRANSPORTE </vt:lpstr>
      <vt:lpstr>DISEÑO DEL SISTEMA DE TRANSPORTE </vt:lpstr>
      <vt:lpstr>DISEÑO DEL SISTEMA DE TRANSPORTE </vt:lpstr>
      <vt:lpstr>DISEÑO DEL SISTEMA DE TRANSPORTE </vt:lpstr>
      <vt:lpstr>DISEÑO DEL SISTEMA DE TRANSPORTE </vt:lpstr>
      <vt:lpstr>DISEÑO DEL SISTEMA DE TRANSPORTE </vt:lpstr>
      <vt:lpstr>DISEÑO DEL SISTEMA DE TRANSPORTE </vt:lpstr>
      <vt:lpstr>DISEÑO DEL SISTEMA DE TRANSPORTE </vt:lpstr>
      <vt:lpstr>DISEÑO DEL SISTEMA DE TRANSPORTE </vt:lpstr>
      <vt:lpstr>DISEÑO DEL SISTEMA DE TRANSPORTE </vt:lpstr>
      <vt:lpstr>DISEÑO DEL SISTEMA DE TRANSPORTE </vt:lpstr>
      <vt:lpstr>DISEÑO DEL SISTEMA DE TRANSPORTE </vt:lpstr>
      <vt:lpstr>DISEÑO DEL SISTEMA DE TRANSPORTE </vt:lpstr>
      <vt:lpstr>DISEÑO DEL SISTEMA DE PINTADO AUTOMÁTICO</vt:lpstr>
      <vt:lpstr>DISEÑO DEL SISTEMA DE PINTADO AUTOMÁTICO</vt:lpstr>
      <vt:lpstr>DISEÑO DEL SISTEMA DE PINTADO AUTOMÁTICO</vt:lpstr>
      <vt:lpstr>DISEÑO DEL SISTEMA DE PINTADO AUTOMÁTICO</vt:lpstr>
      <vt:lpstr>DISEÑO DEL SISTEMA DE PINTADO AUTOMÁTICO</vt:lpstr>
      <vt:lpstr>DISEÑO DEL SISTEMA DE PINTADO AUTOMÁTICO</vt:lpstr>
      <vt:lpstr>DISEÑO DEL SISTEMA DE PINTADO AUTOMÁTICO</vt:lpstr>
      <vt:lpstr>DISEÑO DEL SISTEMA DE PINTADO AUTOMÁTICO</vt:lpstr>
      <vt:lpstr>DISEÑO DEL SISTEMA DE PINTADO AUTOMÁTICO</vt:lpstr>
      <vt:lpstr>DISEÑO DEL SISTEMA DE PINTADO AUTOMÁTICO</vt:lpstr>
      <vt:lpstr>DISEÑO DEL SISTEMA DE PINTADO AUTOMÁTICO</vt:lpstr>
      <vt:lpstr>DISEÑO DEL SISTEMA DE PINTADO AUTOMÁTICO</vt:lpstr>
      <vt:lpstr>DISEÑO DEL SISTEMA DE PINTADO AUTOMÁTICO</vt:lpstr>
      <vt:lpstr>DISEÑO DEL SISTEMA DE PINTADO AUTOMÁTICO</vt:lpstr>
      <vt:lpstr>DISEÑO DEL SISTEMA DE PINTADO AUTOMÁTICO</vt:lpstr>
      <vt:lpstr>DISEÑO DEL SISTEMA DE PINTADO AUTOMÁTICO</vt:lpstr>
      <vt:lpstr>DISEÑO DEL SISTEMA DE PINTADO AUTOMÁTICO</vt:lpstr>
      <vt:lpstr>DISEÑO DEL SISTEMA DE PINTADO AUTOMÁTICO</vt:lpstr>
      <vt:lpstr>DISEÑO DEL SISTEMA DE PRECALENTAMIENTO</vt:lpstr>
      <vt:lpstr>DISEÑO DEL SISTEMA DE PRECALENTAMIENTO</vt:lpstr>
      <vt:lpstr>DISEÑO DEL SISTEMA DE PRECALENTAMIENTO</vt:lpstr>
      <vt:lpstr>DISEÑO DEL SISTEMA ELECTRICO Y DE CONTROL</vt:lpstr>
      <vt:lpstr>DISEÑO DEL SISTEMA ELECTRICO Y DE CONTROL</vt:lpstr>
      <vt:lpstr>DISEÑO DEL SISTEMA ELECTRICO Y DE CONTROL</vt:lpstr>
      <vt:lpstr>DISEÑO DEL SISTEMA ELECTRICO Y DE CONTROL</vt:lpstr>
      <vt:lpstr>DISEÑO DEL SISTEMA ELECTRICO Y DE CONTROL</vt:lpstr>
      <vt:lpstr>DISEÑO DEL SISTEMA ELECTRICO Y DE CONTROL</vt:lpstr>
      <vt:lpstr>DISEÑO DEL SISTEMA ELECTRICO Y DE CONTROL</vt:lpstr>
      <vt:lpstr>DISEÑO DEL SISTEMA ELECTRICO Y DE CONTROL</vt:lpstr>
      <vt:lpstr>DISEÑO DEL SISTEMA ELECTRICO Y DE CONTROL</vt:lpstr>
      <vt:lpstr>PRUEBAS Y ANALISIS DE FUNCIONAMIENTO</vt:lpstr>
      <vt:lpstr>PRUEBAS Y ANALISIS DE FUNCIONAMIENTO</vt:lpstr>
      <vt:lpstr>PRUEBAS Y ANALISIS DE FUNCIONAMIENTO</vt:lpstr>
      <vt:lpstr>PRUEBAS Y ANALISIS DE FUNCIONAMIENTO</vt:lpstr>
      <vt:lpstr>PRUEBAS Y ANALISIS DE FUNCIONAMIENTO</vt:lpstr>
      <vt:lpstr>PRUEBAS Y ANALISIS DE FUNCIONAMIENTO</vt:lpstr>
      <vt:lpstr>ANÁLISIS ECONÓMICO Y FINANCIERO</vt:lpstr>
      <vt:lpstr>ANÁLISIS ECONÓMICO Y FINANCIERO</vt:lpstr>
      <vt:lpstr>ANÁLISIS ECONÓMICO Y FINANCIERO</vt:lpstr>
      <vt:lpstr>ANÁLISIS ECONÓMICO Y FINANCIERO</vt:lpstr>
      <vt:lpstr>CONCLUSIONES</vt:lpstr>
      <vt:lpstr>CONCLUSIONES</vt:lpstr>
      <vt:lpstr>CONCLUSIONES</vt:lpstr>
      <vt:lpstr>RECOMENDACIONES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Javier Villalba Acurio</dc:creator>
  <cp:lastModifiedBy>Javier Villalba Acurio</cp:lastModifiedBy>
  <cp:revision>243</cp:revision>
  <dcterms:created xsi:type="dcterms:W3CDTF">2014-09-25T19:03:00Z</dcterms:created>
  <dcterms:modified xsi:type="dcterms:W3CDTF">2015-05-06T07:33:21Z</dcterms:modified>
</cp:coreProperties>
</file>