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82" r:id="rId3"/>
    <p:sldId id="259" r:id="rId4"/>
    <p:sldId id="266" r:id="rId5"/>
    <p:sldId id="260" r:id="rId6"/>
    <p:sldId id="261" r:id="rId7"/>
    <p:sldId id="276" r:id="rId8"/>
    <p:sldId id="267" r:id="rId9"/>
    <p:sldId id="269" r:id="rId10"/>
    <p:sldId id="272" r:id="rId11"/>
    <p:sldId id="273" r:id="rId12"/>
    <p:sldId id="263" r:id="rId13"/>
    <p:sldId id="278" r:id="rId14"/>
    <p:sldId id="277" r:id="rId15"/>
    <p:sldId id="264" r:id="rId16"/>
    <p:sldId id="274" r:id="rId17"/>
  </p:sldIdLst>
  <p:sldSz cx="9144000" cy="6858000" type="screen4x3"/>
  <p:notesSz cx="6669088" cy="9928225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5" autoAdjust="0"/>
    <p:restoredTop sz="94660"/>
  </p:normalViewPr>
  <p:slideViewPr>
    <p:cSldViewPr>
      <p:cViewPr varScale="1">
        <p:scale>
          <a:sx n="87" d="100"/>
          <a:sy n="87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C" sz="1400" dirty="0">
                <a:latin typeface="Arial Rounded MT Bold" pitchFamily="34" charset="0"/>
              </a:rPr>
              <a:t>Tasa de </a:t>
            </a:r>
            <a:r>
              <a:rPr lang="es-EC" sz="1400" dirty="0" smtClean="0">
                <a:latin typeface="Arial Rounded MT Bold" pitchFamily="34" charset="0"/>
              </a:rPr>
              <a:t>Transferencia </a:t>
            </a:r>
            <a:r>
              <a:rPr lang="es-EC" sz="1400" dirty="0">
                <a:latin typeface="Arial Rounded MT Bold" pitchFamily="34" charset="0"/>
              </a:rPr>
              <a:t>(WAN</a:t>
            </a:r>
            <a:r>
              <a:rPr lang="es-EC" sz="1400" baseline="0" dirty="0">
                <a:latin typeface="Arial Rounded MT Bold" pitchFamily="34" charset="0"/>
              </a:rPr>
              <a:t> - MPLS) </a:t>
            </a:r>
            <a:endParaRPr lang="es-EC" sz="1400" dirty="0">
              <a:latin typeface="Arial Rounded MT Bold" pitchFamily="34" charset="0"/>
            </a:endParaRPr>
          </a:p>
        </c:rich>
      </c:tx>
      <c:layout/>
      <c:overlay val="0"/>
    </c:title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Hoja3!$E$5</c:f>
              <c:strCache>
                <c:ptCount val="1"/>
                <c:pt idx="0">
                  <c:v>MAXIMA</c:v>
                </c:pt>
              </c:strCache>
            </c:strRef>
          </c:tx>
          <c:invertIfNegative val="0"/>
          <c:val>
            <c:numRef>
              <c:f>Hoja3!$E$6:$E$15</c:f>
              <c:numCache>
                <c:formatCode>General</c:formatCode>
                <c:ptCount val="10"/>
                <c:pt idx="0">
                  <c:v>3.04</c:v>
                </c:pt>
                <c:pt idx="1">
                  <c:v>5.05</c:v>
                </c:pt>
                <c:pt idx="2">
                  <c:v>6.62</c:v>
                </c:pt>
                <c:pt idx="3">
                  <c:v>8.2799999999999994</c:v>
                </c:pt>
                <c:pt idx="4">
                  <c:v>20.29</c:v>
                </c:pt>
                <c:pt idx="5">
                  <c:v>22.86</c:v>
                </c:pt>
                <c:pt idx="6">
                  <c:v>24.71</c:v>
                </c:pt>
                <c:pt idx="7">
                  <c:v>26.13</c:v>
                </c:pt>
                <c:pt idx="8">
                  <c:v>35.81</c:v>
                </c:pt>
                <c:pt idx="9">
                  <c:v>36.17</c:v>
                </c:pt>
              </c:numCache>
            </c:numRef>
          </c:val>
        </c:ser>
        <c:ser>
          <c:idx val="1"/>
          <c:order val="1"/>
          <c:tx>
            <c:strRef>
              <c:f>Hoja3!$F$5</c:f>
              <c:strCache>
                <c:ptCount val="1"/>
                <c:pt idx="0">
                  <c:v>MINIMA</c:v>
                </c:pt>
              </c:strCache>
            </c:strRef>
          </c:tx>
          <c:invertIfNegative val="0"/>
          <c:val>
            <c:numRef>
              <c:f>Hoja3!$F$6:$F$15</c:f>
              <c:numCache>
                <c:formatCode>General</c:formatCode>
                <c:ptCount val="10"/>
                <c:pt idx="0">
                  <c:v>3.04</c:v>
                </c:pt>
                <c:pt idx="1">
                  <c:v>5.05</c:v>
                </c:pt>
                <c:pt idx="2">
                  <c:v>6.62</c:v>
                </c:pt>
                <c:pt idx="3">
                  <c:v>8.2799999999999994</c:v>
                </c:pt>
                <c:pt idx="4">
                  <c:v>11.79</c:v>
                </c:pt>
                <c:pt idx="5">
                  <c:v>7.22</c:v>
                </c:pt>
                <c:pt idx="6">
                  <c:v>5.41</c:v>
                </c:pt>
                <c:pt idx="7">
                  <c:v>5.62</c:v>
                </c:pt>
                <c:pt idx="8">
                  <c:v>35.32</c:v>
                </c:pt>
                <c:pt idx="9">
                  <c:v>12.05</c:v>
                </c:pt>
              </c:numCache>
            </c:numRef>
          </c:val>
        </c:ser>
        <c:ser>
          <c:idx val="2"/>
          <c:order val="2"/>
          <c:tx>
            <c:strRef>
              <c:f>Hoja3!$G$5</c:f>
              <c:strCache>
                <c:ptCount val="1"/>
                <c:pt idx="0">
                  <c:v>MEDIA</c:v>
                </c:pt>
              </c:strCache>
            </c:strRef>
          </c:tx>
          <c:invertIfNegative val="0"/>
          <c:val>
            <c:numRef>
              <c:f>Hoja3!$G$6:$G$15</c:f>
              <c:numCache>
                <c:formatCode>General</c:formatCode>
                <c:ptCount val="10"/>
                <c:pt idx="0">
                  <c:v>3.96</c:v>
                </c:pt>
                <c:pt idx="1">
                  <c:v>8.8800000000000008</c:v>
                </c:pt>
                <c:pt idx="2">
                  <c:v>11.91</c:v>
                </c:pt>
                <c:pt idx="3">
                  <c:v>15.58</c:v>
                </c:pt>
                <c:pt idx="4">
                  <c:v>11.79</c:v>
                </c:pt>
                <c:pt idx="5">
                  <c:v>7.22</c:v>
                </c:pt>
                <c:pt idx="6">
                  <c:v>5.41</c:v>
                </c:pt>
                <c:pt idx="7">
                  <c:v>5.62</c:v>
                </c:pt>
                <c:pt idx="8">
                  <c:v>35.32</c:v>
                </c:pt>
                <c:pt idx="9">
                  <c:v>12.05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837440"/>
        <c:axId val="34810688"/>
        <c:axId val="0"/>
      </c:bar3DChart>
      <c:catAx>
        <c:axId val="35837440"/>
        <c:scaling>
          <c:orientation val="minMax"/>
        </c:scaling>
        <c:delete val="0"/>
        <c:axPos val="b"/>
        <c:majorTickMark val="none"/>
        <c:minorTickMark val="none"/>
        <c:tickLblPos val="nextTo"/>
        <c:crossAx val="34810688"/>
        <c:crosses val="autoZero"/>
        <c:auto val="1"/>
        <c:lblAlgn val="ctr"/>
        <c:lblOffset val="100"/>
        <c:noMultiLvlLbl val="0"/>
      </c:catAx>
      <c:valAx>
        <c:axId val="348106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Milisegundos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58374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Encriptación</a:t>
            </a:r>
            <a:r>
              <a:rPr lang="es-EC" baseline="0"/>
              <a:t> GET-VPN</a:t>
            </a:r>
            <a:endParaRPr lang="es-EC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Hoja3!$H$3:$H$4</c:f>
              <c:strCache>
                <c:ptCount val="1"/>
                <c:pt idx="0">
                  <c:v>GET-VPN ENCRIPTADOS</c:v>
                </c:pt>
              </c:strCache>
            </c:strRef>
          </c:tx>
          <c:invertIfNegative val="0"/>
          <c:cat>
            <c:strRef>
              <c:f>Hoja3!$B$5:$B$9</c:f>
              <c:strCache>
                <c:ptCount val="5"/>
                <c:pt idx="0">
                  <c:v>1 MB</c:v>
                </c:pt>
                <c:pt idx="1">
                  <c:v>2 MB</c:v>
                </c:pt>
                <c:pt idx="2">
                  <c:v>3 MB</c:v>
                </c:pt>
                <c:pt idx="3">
                  <c:v>4 MB</c:v>
                </c:pt>
                <c:pt idx="4">
                  <c:v>5 MB</c:v>
                </c:pt>
              </c:strCache>
            </c:strRef>
          </c:cat>
          <c:val>
            <c:numRef>
              <c:f>Hoja3!$H$5:$H$9</c:f>
              <c:numCache>
                <c:formatCode>General</c:formatCode>
                <c:ptCount val="5"/>
                <c:pt idx="0">
                  <c:v>248</c:v>
                </c:pt>
                <c:pt idx="1">
                  <c:v>588</c:v>
                </c:pt>
                <c:pt idx="2">
                  <c:v>754</c:v>
                </c:pt>
                <c:pt idx="3">
                  <c:v>882</c:v>
                </c:pt>
                <c:pt idx="4">
                  <c:v>1002</c:v>
                </c:pt>
              </c:numCache>
            </c:numRef>
          </c:val>
        </c:ser>
        <c:ser>
          <c:idx val="1"/>
          <c:order val="1"/>
          <c:tx>
            <c:strRef>
              <c:f>Hoja3!$I$3:$I$4</c:f>
              <c:strCache>
                <c:ptCount val="1"/>
                <c:pt idx="0">
                  <c:v>GET-VPN DESENCRIPTADOS</c:v>
                </c:pt>
              </c:strCache>
            </c:strRef>
          </c:tx>
          <c:invertIfNegative val="0"/>
          <c:cat>
            <c:strRef>
              <c:f>Hoja3!$B$5:$B$9</c:f>
              <c:strCache>
                <c:ptCount val="5"/>
                <c:pt idx="0">
                  <c:v>1 MB</c:v>
                </c:pt>
                <c:pt idx="1">
                  <c:v>2 MB</c:v>
                </c:pt>
                <c:pt idx="2">
                  <c:v>3 MB</c:v>
                </c:pt>
                <c:pt idx="3">
                  <c:v>4 MB</c:v>
                </c:pt>
                <c:pt idx="4">
                  <c:v>5 MB</c:v>
                </c:pt>
              </c:strCache>
            </c:strRef>
          </c:cat>
          <c:val>
            <c:numRef>
              <c:f>Hoja3!$I$5:$I$9</c:f>
              <c:numCache>
                <c:formatCode>General</c:formatCode>
                <c:ptCount val="5"/>
                <c:pt idx="0">
                  <c:v>248</c:v>
                </c:pt>
                <c:pt idx="1">
                  <c:v>588</c:v>
                </c:pt>
                <c:pt idx="2">
                  <c:v>754</c:v>
                </c:pt>
                <c:pt idx="3">
                  <c:v>882</c:v>
                </c:pt>
                <c:pt idx="4">
                  <c:v>1002</c:v>
                </c:pt>
              </c:numCache>
            </c:numRef>
          </c:val>
        </c:ser>
        <c:ser>
          <c:idx val="2"/>
          <c:order val="2"/>
          <c:tx>
            <c:strRef>
              <c:f>Hoja3!$J$3:$J$4</c:f>
              <c:strCache>
                <c:ptCount val="1"/>
                <c:pt idx="0">
                  <c:v>GET-VPN VERIFICADOS</c:v>
                </c:pt>
              </c:strCache>
            </c:strRef>
          </c:tx>
          <c:invertIfNegative val="0"/>
          <c:cat>
            <c:strRef>
              <c:f>Hoja3!$B$5:$B$9</c:f>
              <c:strCache>
                <c:ptCount val="5"/>
                <c:pt idx="0">
                  <c:v>1 MB</c:v>
                </c:pt>
                <c:pt idx="1">
                  <c:v>2 MB</c:v>
                </c:pt>
                <c:pt idx="2">
                  <c:v>3 MB</c:v>
                </c:pt>
                <c:pt idx="3">
                  <c:v>4 MB</c:v>
                </c:pt>
                <c:pt idx="4">
                  <c:v>5 MB</c:v>
                </c:pt>
              </c:strCache>
            </c:strRef>
          </c:cat>
          <c:val>
            <c:numRef>
              <c:f>Hoja3!$J$5:$J$9</c:f>
              <c:numCache>
                <c:formatCode>General</c:formatCode>
                <c:ptCount val="5"/>
                <c:pt idx="0">
                  <c:v>248</c:v>
                </c:pt>
                <c:pt idx="1">
                  <c:v>588</c:v>
                </c:pt>
                <c:pt idx="2">
                  <c:v>754</c:v>
                </c:pt>
                <c:pt idx="3">
                  <c:v>882</c:v>
                </c:pt>
                <c:pt idx="4">
                  <c:v>1002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3457664"/>
        <c:axId val="109609536"/>
        <c:axId val="0"/>
      </c:bar3DChart>
      <c:catAx>
        <c:axId val="19345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09536"/>
        <c:crosses val="autoZero"/>
        <c:auto val="1"/>
        <c:lblAlgn val="ctr"/>
        <c:lblOffset val="100"/>
        <c:noMultiLvlLbl val="0"/>
      </c:catAx>
      <c:valAx>
        <c:axId val="1096095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9345766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C">
                <a:latin typeface="Aharoni" pitchFamily="2" charset="-79"/>
                <a:cs typeface="Aharoni" pitchFamily="2" charset="-79"/>
              </a:rPr>
              <a:t>COMPARACION</a:t>
            </a:r>
            <a:r>
              <a:rPr lang="es-EC" baseline="0">
                <a:latin typeface="Aharoni" pitchFamily="2" charset="-79"/>
                <a:cs typeface="Aharoni" pitchFamily="2" charset="-79"/>
              </a:rPr>
              <a:t> GRE /GETVPN</a:t>
            </a:r>
            <a:endParaRPr lang="es-EC">
              <a:latin typeface="Aharoni" pitchFamily="2" charset="-79"/>
              <a:cs typeface="Aharoni" pitchFamily="2" charset="-79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Hoja2!$C$45</c:f>
              <c:strCache>
                <c:ptCount val="1"/>
                <c:pt idx="0">
                  <c:v>ENCRIPTACION GRE</c:v>
                </c:pt>
              </c:strCache>
            </c:strRef>
          </c:tx>
          <c:dLbls>
            <c:dLbl>
              <c:idx val="1"/>
              <c:layout>
                <c:manualLayout>
                  <c:x val="-4.4444444444444446E-2"/>
                  <c:y val="-6.9444444444444531E-2"/>
                </c:manualLayout>
              </c:layout>
              <c:spPr>
                <a:solidFill>
                  <a:schemeClr val="accent6">
                    <a:lumMod val="60000"/>
                    <a:lumOff val="40000"/>
                  </a:schemeClr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2777777777777778E-2"/>
                  <c:y val="-5.0925925925925923E-2"/>
                </c:manualLayout>
              </c:layout>
              <c:spPr>
                <a:solidFill>
                  <a:schemeClr val="accent6">
                    <a:lumMod val="60000"/>
                    <a:lumOff val="40000"/>
                  </a:schemeClr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7222222222222325E-2"/>
                  <c:y val="-5.0925925925925923E-2"/>
                </c:manualLayout>
              </c:layout>
              <c:spPr>
                <a:solidFill>
                  <a:schemeClr val="accent6">
                    <a:lumMod val="60000"/>
                    <a:lumOff val="40000"/>
                  </a:schemeClr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1666666666666664E-2"/>
                  <c:y val="-5.5555555555555552E-2"/>
                </c:manualLayout>
              </c:layout>
              <c:spPr>
                <a:solidFill>
                  <a:schemeClr val="accent6">
                    <a:lumMod val="60000"/>
                    <a:lumOff val="40000"/>
                  </a:schemeClr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8333333333333438E-2"/>
                  <c:y val="-4.1666666666666664E-2"/>
                </c:manualLayout>
              </c:layout>
              <c:spPr>
                <a:solidFill>
                  <a:schemeClr val="accent6">
                    <a:lumMod val="60000"/>
                    <a:lumOff val="40000"/>
                  </a:schemeClr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Hoja2!$B$46:$B$51</c:f>
              <c:strCache>
                <c:ptCount val="6"/>
                <c:pt idx="1">
                  <c:v>1 MB</c:v>
                </c:pt>
                <c:pt idx="2">
                  <c:v>2 MB</c:v>
                </c:pt>
                <c:pt idx="3">
                  <c:v>3 MB</c:v>
                </c:pt>
                <c:pt idx="4">
                  <c:v>4 MB</c:v>
                </c:pt>
                <c:pt idx="5">
                  <c:v>5 MB</c:v>
                </c:pt>
              </c:strCache>
            </c:strRef>
          </c:cat>
          <c:val>
            <c:numRef>
              <c:f>Hoja2!$C$46:$C$51</c:f>
              <c:numCache>
                <c:formatCode>General</c:formatCode>
                <c:ptCount val="6"/>
                <c:pt idx="1">
                  <c:v>477</c:v>
                </c:pt>
                <c:pt idx="2">
                  <c:v>653</c:v>
                </c:pt>
                <c:pt idx="3">
                  <c:v>807</c:v>
                </c:pt>
                <c:pt idx="4">
                  <c:v>948</c:v>
                </c:pt>
                <c:pt idx="5">
                  <c:v>1092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Hoja2!$D$45</c:f>
              <c:strCache>
                <c:ptCount val="1"/>
                <c:pt idx="0">
                  <c:v>ENCRIPTACION GET-VPN</c:v>
                </c:pt>
              </c:strCache>
            </c:strRef>
          </c:tx>
          <c:dLbls>
            <c:dLbl>
              <c:idx val="3"/>
              <c:layout>
                <c:manualLayout>
                  <c:x val="-1.1111111111111112E-2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1.3888524351122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Hoja2!$B$46:$B$51</c:f>
              <c:strCache>
                <c:ptCount val="6"/>
                <c:pt idx="1">
                  <c:v>1 MB</c:v>
                </c:pt>
                <c:pt idx="2">
                  <c:v>2 MB</c:v>
                </c:pt>
                <c:pt idx="3">
                  <c:v>3 MB</c:v>
                </c:pt>
                <c:pt idx="4">
                  <c:v>4 MB</c:v>
                </c:pt>
                <c:pt idx="5">
                  <c:v>5 MB</c:v>
                </c:pt>
              </c:strCache>
            </c:strRef>
          </c:cat>
          <c:val>
            <c:numRef>
              <c:f>Hoja2!$D$46:$D$51</c:f>
              <c:numCache>
                <c:formatCode>General</c:formatCode>
                <c:ptCount val="6"/>
                <c:pt idx="1">
                  <c:v>248</c:v>
                </c:pt>
                <c:pt idx="2">
                  <c:v>588</c:v>
                </c:pt>
                <c:pt idx="3">
                  <c:v>754</c:v>
                </c:pt>
                <c:pt idx="4">
                  <c:v>882</c:v>
                </c:pt>
                <c:pt idx="5">
                  <c:v>1002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468736"/>
        <c:axId val="109639296"/>
      </c:lineChart>
      <c:catAx>
        <c:axId val="100468736"/>
        <c:scaling>
          <c:orientation val="minMax"/>
        </c:scaling>
        <c:delete val="0"/>
        <c:axPos val="b"/>
        <c:majorTickMark val="none"/>
        <c:minorTickMark val="none"/>
        <c:tickLblPos val="nextTo"/>
        <c:crossAx val="109639296"/>
        <c:crosses val="autoZero"/>
        <c:auto val="1"/>
        <c:lblAlgn val="ctr"/>
        <c:lblOffset val="100"/>
        <c:noMultiLvlLbl val="0"/>
      </c:catAx>
      <c:valAx>
        <c:axId val="1096392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0046873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 sz="1400">
                <a:latin typeface="Aharoni" pitchFamily="2" charset="-79"/>
                <a:cs typeface="Aharoni" pitchFamily="2" charset="-79"/>
              </a:rPr>
              <a:t>RENDIMIENTO DE TUNELES VIRTUALES</a:t>
            </a:r>
          </a:p>
        </c:rich>
      </c:tx>
      <c:layout>
        <c:manualLayout>
          <c:xMode val="edge"/>
          <c:yMode val="edge"/>
          <c:x val="0.20388888888888893"/>
          <c:y val="3.7037037037037035E-2"/>
        </c:manualLayout>
      </c:layout>
      <c:overlay val="0"/>
    </c:title>
    <c:autoTitleDeleted val="0"/>
    <c:view3D>
      <c:rotX val="0"/>
      <c:rotY val="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Hoja2!$C$45</c:f>
              <c:strCache>
                <c:ptCount val="1"/>
                <c:pt idx="0">
                  <c:v>ENCRIPTACION GRE</c:v>
                </c:pt>
              </c:strCache>
            </c:strRef>
          </c:tx>
          <c:invertIfNegative val="0"/>
          <c:cat>
            <c:strRef>
              <c:f>Hoja2!$B$46:$B$51</c:f>
              <c:strCache>
                <c:ptCount val="6"/>
                <c:pt idx="1">
                  <c:v>1 MB</c:v>
                </c:pt>
                <c:pt idx="2">
                  <c:v>2 MB</c:v>
                </c:pt>
                <c:pt idx="3">
                  <c:v>3 MB</c:v>
                </c:pt>
                <c:pt idx="4">
                  <c:v>4 MB</c:v>
                </c:pt>
                <c:pt idx="5">
                  <c:v>5 MB</c:v>
                </c:pt>
              </c:strCache>
            </c:strRef>
          </c:cat>
          <c:val>
            <c:numRef>
              <c:f>Hoja2!$C$46:$C$51</c:f>
              <c:numCache>
                <c:formatCode>General</c:formatCode>
                <c:ptCount val="6"/>
                <c:pt idx="1">
                  <c:v>477</c:v>
                </c:pt>
                <c:pt idx="2">
                  <c:v>653</c:v>
                </c:pt>
                <c:pt idx="3">
                  <c:v>807</c:v>
                </c:pt>
                <c:pt idx="4">
                  <c:v>948</c:v>
                </c:pt>
                <c:pt idx="5">
                  <c:v>1092</c:v>
                </c:pt>
              </c:numCache>
            </c:numRef>
          </c:val>
        </c:ser>
        <c:ser>
          <c:idx val="1"/>
          <c:order val="1"/>
          <c:tx>
            <c:strRef>
              <c:f>Hoja2!$D$45</c:f>
              <c:strCache>
                <c:ptCount val="1"/>
                <c:pt idx="0">
                  <c:v>ENCRIPTACION GET-VPN</c:v>
                </c:pt>
              </c:strCache>
            </c:strRef>
          </c:tx>
          <c:invertIfNegative val="0"/>
          <c:cat>
            <c:strRef>
              <c:f>Hoja2!$B$46:$B$51</c:f>
              <c:strCache>
                <c:ptCount val="6"/>
                <c:pt idx="1">
                  <c:v>1 MB</c:v>
                </c:pt>
                <c:pt idx="2">
                  <c:v>2 MB</c:v>
                </c:pt>
                <c:pt idx="3">
                  <c:v>3 MB</c:v>
                </c:pt>
                <c:pt idx="4">
                  <c:v>4 MB</c:v>
                </c:pt>
                <c:pt idx="5">
                  <c:v>5 MB</c:v>
                </c:pt>
              </c:strCache>
            </c:strRef>
          </c:cat>
          <c:val>
            <c:numRef>
              <c:f>Hoja2!$D$46:$D$51</c:f>
              <c:numCache>
                <c:formatCode>General</c:formatCode>
                <c:ptCount val="6"/>
                <c:pt idx="1">
                  <c:v>248</c:v>
                </c:pt>
                <c:pt idx="2">
                  <c:v>588</c:v>
                </c:pt>
                <c:pt idx="3">
                  <c:v>754</c:v>
                </c:pt>
                <c:pt idx="4">
                  <c:v>882</c:v>
                </c:pt>
                <c:pt idx="5">
                  <c:v>1002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153398784"/>
        <c:axId val="109639872"/>
        <c:axId val="0"/>
      </c:bar3DChart>
      <c:catAx>
        <c:axId val="153398784"/>
        <c:scaling>
          <c:orientation val="minMax"/>
        </c:scaling>
        <c:delete val="0"/>
        <c:axPos val="b"/>
        <c:majorTickMark val="none"/>
        <c:minorTickMark val="none"/>
        <c:tickLblPos val="nextTo"/>
        <c:crossAx val="109639872"/>
        <c:crosses val="autoZero"/>
        <c:auto val="1"/>
        <c:lblAlgn val="ctr"/>
        <c:lblOffset val="100"/>
        <c:noMultiLvlLbl val="0"/>
      </c:catAx>
      <c:valAx>
        <c:axId val="10963987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533987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24DC3-5A97-40E2-BE8C-75CCB652FC3E}" type="datetimeFigureOut">
              <a:rPr lang="es-EC" smtClean="0"/>
              <a:t>29/09/2014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C8D64-800F-4C8A-ABE0-D6F011CC2DD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32235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569B-2EA0-4D4B-A7E5-54AAF9CEB6A9}" type="datetimeFigureOut">
              <a:rPr lang="es-EC" smtClean="0"/>
              <a:pPr/>
              <a:t>29/09/2014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D85C-A1A5-4A92-9A3D-3FEFCA6874A6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569B-2EA0-4D4B-A7E5-54AAF9CEB6A9}" type="datetimeFigureOut">
              <a:rPr lang="es-EC" smtClean="0"/>
              <a:pPr/>
              <a:t>29/09/2014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D85C-A1A5-4A92-9A3D-3FEFCA6874A6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569B-2EA0-4D4B-A7E5-54AAF9CEB6A9}" type="datetimeFigureOut">
              <a:rPr lang="es-EC" smtClean="0"/>
              <a:pPr/>
              <a:t>29/09/2014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D85C-A1A5-4A92-9A3D-3FEFCA6874A6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569B-2EA0-4D4B-A7E5-54AAF9CEB6A9}" type="datetimeFigureOut">
              <a:rPr lang="es-EC" smtClean="0"/>
              <a:pPr/>
              <a:t>29/09/2014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D85C-A1A5-4A92-9A3D-3FEFCA6874A6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569B-2EA0-4D4B-A7E5-54AAF9CEB6A9}" type="datetimeFigureOut">
              <a:rPr lang="es-EC" smtClean="0"/>
              <a:pPr/>
              <a:t>29/09/2014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D85C-A1A5-4A92-9A3D-3FEFCA6874A6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569B-2EA0-4D4B-A7E5-54AAF9CEB6A9}" type="datetimeFigureOut">
              <a:rPr lang="es-EC" smtClean="0"/>
              <a:pPr/>
              <a:t>29/09/2014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D85C-A1A5-4A92-9A3D-3FEFCA6874A6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569B-2EA0-4D4B-A7E5-54AAF9CEB6A9}" type="datetimeFigureOut">
              <a:rPr lang="es-EC" smtClean="0"/>
              <a:pPr/>
              <a:t>29/09/2014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D85C-A1A5-4A92-9A3D-3FEFCA6874A6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569B-2EA0-4D4B-A7E5-54AAF9CEB6A9}" type="datetimeFigureOut">
              <a:rPr lang="es-EC" smtClean="0"/>
              <a:pPr/>
              <a:t>29/09/2014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D85C-A1A5-4A92-9A3D-3FEFCA6874A6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569B-2EA0-4D4B-A7E5-54AAF9CEB6A9}" type="datetimeFigureOut">
              <a:rPr lang="es-EC" smtClean="0"/>
              <a:pPr/>
              <a:t>29/09/2014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D85C-A1A5-4A92-9A3D-3FEFCA6874A6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569B-2EA0-4D4B-A7E5-54AAF9CEB6A9}" type="datetimeFigureOut">
              <a:rPr lang="es-EC" smtClean="0"/>
              <a:pPr/>
              <a:t>29/09/2014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D85C-A1A5-4A92-9A3D-3FEFCA6874A6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569B-2EA0-4D4B-A7E5-54AAF9CEB6A9}" type="datetimeFigureOut">
              <a:rPr lang="es-EC" smtClean="0"/>
              <a:pPr/>
              <a:t>29/09/2014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D85C-A1A5-4A92-9A3D-3FEFCA6874A6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7569B-2EA0-4D4B-A7E5-54AAF9CEB6A9}" type="datetimeFigureOut">
              <a:rPr lang="es-EC" smtClean="0"/>
              <a:pPr/>
              <a:t>29/09/2014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7D85C-A1A5-4A92-9A3D-3FEFCA6874A6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google.com.ec/url?url=http://www.pushtechnology.com/2014/02/&amp;rct=j&amp;frm=1&amp;q=&amp;esrc=s&amp;sa=U&amp;ei=HWwTVPKBHLT9sASkiIKACw&amp;ved=0CDYQ9QEwETgU&amp;usg=AFQjCNG_7fr3sitiBoQ8s5ay39Y0ZKf-ug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hyperlink" Target="http://www.google.com.ec/url?url=http://www.mackdemexico.com/default.aspx?pageid=4917&amp;rct=j&amp;frm=1&amp;q=&amp;esrc=s&amp;sa=U&amp;ei=M20TVJb-O_iTsQSqm4LwDA&amp;ved=0CDIQ9QEwDw&amp;usg=AFQjCNGJsHyQt2zbDqJKodgwKMPpGixszQ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953072" y="1916832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b="1" dirty="0"/>
              <a:t>Diseño y evaluación de nivel de seguridad del protocolo GETVPN en una red de datos para un entorno multipunto </a:t>
            </a:r>
            <a:r>
              <a:rPr lang="es-EC" b="1" dirty="0" smtClean="0"/>
              <a:t>que </a:t>
            </a:r>
            <a:r>
              <a:rPr lang="es-EC" b="1" dirty="0"/>
              <a:t>utiliza MPLS para su comunicación WAN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683568" y="1916832"/>
            <a:ext cx="921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TITULO:</a:t>
            </a:r>
            <a:endParaRPr lang="es-EC" dirty="0"/>
          </a:p>
        </p:txBody>
      </p:sp>
      <p:sp>
        <p:nvSpPr>
          <p:cNvPr id="7" name="6 Rectángulo"/>
          <p:cNvSpPr/>
          <p:nvPr/>
        </p:nvSpPr>
        <p:spPr>
          <a:xfrm>
            <a:off x="611560" y="2924944"/>
            <a:ext cx="1375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PROGRAMA:</a:t>
            </a:r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1979712" y="2924944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/>
              <a:t>Maestría de Redes de Información y Conectividad Tercera Promoción</a:t>
            </a:r>
            <a:endParaRPr lang="es-EC" b="1" dirty="0"/>
          </a:p>
        </p:txBody>
      </p:sp>
      <p:sp>
        <p:nvSpPr>
          <p:cNvPr id="9" name="8 Rectángulo"/>
          <p:cNvSpPr/>
          <p:nvPr/>
        </p:nvSpPr>
        <p:spPr>
          <a:xfrm>
            <a:off x="683568" y="3717032"/>
            <a:ext cx="907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AUTOR:</a:t>
            </a:r>
            <a:endParaRPr lang="es-EC" dirty="0"/>
          </a:p>
        </p:txBody>
      </p:sp>
      <p:sp>
        <p:nvSpPr>
          <p:cNvPr id="10" name="9 Rectángulo"/>
          <p:cNvSpPr/>
          <p:nvPr/>
        </p:nvSpPr>
        <p:spPr>
          <a:xfrm>
            <a:off x="1979712" y="3717032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/>
              <a:t>Darwin Aimacaña Valladares.</a:t>
            </a:r>
            <a:endParaRPr lang="es-EC" b="1" dirty="0"/>
          </a:p>
        </p:txBody>
      </p:sp>
      <p:sp>
        <p:nvSpPr>
          <p:cNvPr id="12" name="11 Rectángulo"/>
          <p:cNvSpPr/>
          <p:nvPr/>
        </p:nvSpPr>
        <p:spPr>
          <a:xfrm>
            <a:off x="683568" y="4365104"/>
            <a:ext cx="889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TUTOR:</a:t>
            </a:r>
            <a:endParaRPr lang="es-EC" dirty="0"/>
          </a:p>
        </p:txBody>
      </p:sp>
      <p:sp>
        <p:nvSpPr>
          <p:cNvPr id="14" name="13 Rectángulo"/>
          <p:cNvSpPr/>
          <p:nvPr/>
        </p:nvSpPr>
        <p:spPr>
          <a:xfrm>
            <a:off x="1986616" y="4365104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/>
              <a:t>Ing. Juan Carlos Oleas Castelo Msc.</a:t>
            </a:r>
            <a:endParaRPr lang="es-EC" b="1" dirty="0"/>
          </a:p>
        </p:txBody>
      </p:sp>
      <p:sp>
        <p:nvSpPr>
          <p:cNvPr id="15" name="14 Rectángulo"/>
          <p:cNvSpPr/>
          <p:nvPr/>
        </p:nvSpPr>
        <p:spPr>
          <a:xfrm>
            <a:off x="710831" y="5157192"/>
            <a:ext cx="863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FECHA:</a:t>
            </a:r>
            <a:endParaRPr lang="es-EC" dirty="0"/>
          </a:p>
        </p:txBody>
      </p:sp>
      <p:sp>
        <p:nvSpPr>
          <p:cNvPr id="16" name="15 Rectángulo"/>
          <p:cNvSpPr/>
          <p:nvPr/>
        </p:nvSpPr>
        <p:spPr>
          <a:xfrm>
            <a:off x="1979712" y="5085184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/>
              <a:t>Sangolqui  Septiembre de 2014</a:t>
            </a:r>
            <a:endParaRPr lang="es-EC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96" y="397294"/>
            <a:ext cx="613499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EC" sz="2400" b="1" dirty="0" smtClean="0">
                <a:latin typeface="Aharoni" pitchFamily="2" charset="-79"/>
                <a:cs typeface="Aharoni" pitchFamily="2" charset="-79"/>
              </a:rPr>
              <a:t>RESULTADOS OBTENIDOS IMPLEMENTANDO GET-VPN</a:t>
            </a:r>
            <a:endParaRPr lang="es-EC" sz="2400" b="1" dirty="0"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920833"/>
              </p:ext>
            </p:extLst>
          </p:nvPr>
        </p:nvGraphicFramePr>
        <p:xfrm>
          <a:off x="179511" y="1196754"/>
          <a:ext cx="5256585" cy="19442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376"/>
                <a:gridCol w="675847"/>
                <a:gridCol w="976223"/>
                <a:gridCol w="600752"/>
                <a:gridCol w="901129"/>
                <a:gridCol w="1051317"/>
                <a:gridCol w="750941"/>
              </a:tblGrid>
              <a:tr h="289797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TRANSFERENCIA DE ARCHIVOS</a:t>
                      </a:r>
                      <a:endParaRPr lang="es-EC" sz="8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669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N°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CANTIDAD ARCHIVOS  MB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DURACIÓN DE TIEMPO AL TRANSMITIR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AB             (Bits por Segundo)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ENCRIPTACION GETVPN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978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ENCAPSULAOS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DESENCAPSULADOS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VERIFICADOS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59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 MB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0:00:26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35 K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248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248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248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59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 MB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0:00:59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65 K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588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588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588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59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 MB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0:01:16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70 K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754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754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754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59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4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4 MB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0:01:25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120K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882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882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882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59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5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5 MB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0:01:55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150k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effectLst/>
                        </a:rPr>
                        <a:t>1002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effectLst/>
                        </a:rPr>
                        <a:t>1002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effectLst/>
                        </a:rPr>
                        <a:t>1002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pic>
        <p:nvPicPr>
          <p:cNvPr id="7" name="6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5580112" y="1196752"/>
            <a:ext cx="3096344" cy="49685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aphicFrame>
        <p:nvGraphicFramePr>
          <p:cNvPr id="8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66432"/>
              </p:ext>
            </p:extLst>
          </p:nvPr>
        </p:nvGraphicFramePr>
        <p:xfrm>
          <a:off x="467544" y="3422104"/>
          <a:ext cx="491013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534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EC" sz="2400" b="1" dirty="0" smtClean="0">
                <a:latin typeface="Aharoni" pitchFamily="2" charset="-79"/>
                <a:cs typeface="Aharoni" pitchFamily="2" charset="-79"/>
              </a:rPr>
              <a:t>COMPARACION DE RESULTADOS</a:t>
            </a:r>
            <a:endParaRPr lang="es-EC" sz="2400" b="1" dirty="0"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360447"/>
              </p:ext>
            </p:extLst>
          </p:nvPr>
        </p:nvGraphicFramePr>
        <p:xfrm>
          <a:off x="611558" y="1124742"/>
          <a:ext cx="8064897" cy="25202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857"/>
                <a:gridCol w="669344"/>
                <a:gridCol w="966830"/>
                <a:gridCol w="669344"/>
                <a:gridCol w="818087"/>
                <a:gridCol w="1115573"/>
                <a:gridCol w="818087"/>
                <a:gridCol w="818087"/>
                <a:gridCol w="1041201"/>
                <a:gridCol w="776487"/>
              </a:tblGrid>
              <a:tr h="38736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N°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CANTIDAD ARCHIVOS  MB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DURACIÓN DE TIEMPO AL TRANSMITIR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AB             (Bits por Segundo)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ENCRIPTACION GRE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ENCRIPTACION GETVPN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9630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</a:rPr>
                        <a:t>ENCAPSULADOS</a:t>
                      </a:r>
                      <a:endParaRPr lang="es-EC" sz="1000" b="1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DESENCAPSULADOS</a:t>
                      </a:r>
                      <a:endParaRPr lang="es-EC" sz="1000" b="1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VERIFICADOS</a:t>
                      </a:r>
                      <a:endParaRPr lang="es-EC" sz="1000" b="1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ENCAPSULAOS</a:t>
                      </a:r>
                      <a:endParaRPr lang="es-EC" sz="1000" b="1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DESENCAPSULADOS</a:t>
                      </a:r>
                      <a:endParaRPr lang="es-EC" sz="1000" b="1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VERIFICADOS</a:t>
                      </a:r>
                      <a:endParaRPr lang="es-EC" sz="1000" b="1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 MB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0:00:26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35 K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477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477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477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248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248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248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8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 MB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0:00:59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65 K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653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653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653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588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588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588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 MB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0:01:16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70 K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807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806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805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754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754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754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3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4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4 MB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0:01:25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120K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948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948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945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882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882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882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5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5 MB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0:01:55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150k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1092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1092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1090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1012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1012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1012</a:t>
                      </a:r>
                      <a:endParaRPr lang="es-EC" sz="11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89040"/>
            <a:ext cx="54483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15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328723"/>
              </p:ext>
            </p:extLst>
          </p:nvPr>
        </p:nvGraphicFramePr>
        <p:xfrm>
          <a:off x="283635" y="799527"/>
          <a:ext cx="8280920" cy="57223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687"/>
                <a:gridCol w="1008911"/>
                <a:gridCol w="3140918"/>
                <a:gridCol w="2407217"/>
                <a:gridCol w="1411187"/>
              </a:tblGrid>
              <a:tr h="2648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N°</a:t>
                      </a:r>
                      <a:endParaRPr lang="es-EC" sz="12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0087" marR="60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CARACTERISTICA</a:t>
                      </a:r>
                      <a:endParaRPr lang="es-EC" sz="12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0087" marR="60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GETVPN</a:t>
                      </a:r>
                      <a:endParaRPr lang="es-EC" sz="12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0087" marR="60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VPN GRE</a:t>
                      </a:r>
                      <a:endParaRPr lang="es-EC" sz="12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0087" marR="60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VPN - IPSec</a:t>
                      </a:r>
                      <a:endParaRPr lang="es-EC" sz="12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0087" marR="60087" marT="0" marB="0" anchor="ctr"/>
                </a:tc>
              </a:tr>
              <a:tr h="15548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0087" marR="6008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Ventajas para administrar</a:t>
                      </a:r>
                      <a:endParaRPr lang="es-EC" sz="12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0087" marR="60087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>
                          <a:effectLst/>
                        </a:rPr>
                        <a:t>Integración de cifrado en IP y Multipunto a nivel de conmutación WAN (etiquetas MPLS)</a:t>
                      </a:r>
                      <a:endParaRPr lang="es-EC" sz="12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>
                          <a:effectLst/>
                        </a:rPr>
                        <a:t>Simplifica la gestión de cifrado a través del uso de grupo de claves, en lugar del uso de claves pares para enlaces punto a punto.</a:t>
                      </a:r>
                      <a:endParaRPr lang="es-EC" sz="12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 smtClean="0">
                          <a:effectLst/>
                        </a:rPr>
                        <a:t>Soporta </a:t>
                      </a:r>
                      <a:r>
                        <a:rPr lang="es-ES" sz="1200" dirty="0">
                          <a:effectLst/>
                        </a:rPr>
                        <a:t>Calidad de servicio (QoS), multicas </a:t>
                      </a:r>
                      <a:r>
                        <a:rPr lang="es-ES" sz="1200" dirty="0" smtClean="0">
                          <a:effectLst/>
                        </a:rPr>
                        <a:t> y </a:t>
                      </a:r>
                      <a:r>
                        <a:rPr lang="es-ES" sz="1200" dirty="0">
                          <a:effectLst/>
                        </a:rPr>
                        <a:t>enrutamiento. </a:t>
                      </a:r>
                      <a:endParaRPr lang="es-EC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0087" marR="60087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>
                          <a:effectLst/>
                        </a:rPr>
                        <a:t>Permite el tráfico de </a:t>
                      </a:r>
                      <a:r>
                        <a:rPr lang="es-ES" sz="1200" dirty="0" smtClean="0">
                          <a:effectLst/>
                        </a:rPr>
                        <a:t>multicast</a:t>
                      </a:r>
                      <a:r>
                        <a:rPr lang="es-ES" sz="1200" baseline="0" dirty="0" smtClean="0">
                          <a:effectLst/>
                        </a:rPr>
                        <a:t> </a:t>
                      </a:r>
                      <a:r>
                        <a:rPr lang="es-ES" sz="1200" dirty="0" smtClean="0">
                          <a:effectLst/>
                        </a:rPr>
                        <a:t>y </a:t>
                      </a:r>
                      <a:r>
                        <a:rPr lang="es-ES" sz="1200" dirty="0">
                          <a:effectLst/>
                        </a:rPr>
                        <a:t>enrutamiento a través de VPNs IPSec</a:t>
                      </a:r>
                      <a:endParaRPr lang="es-EC" sz="12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>
                          <a:effectLst/>
                        </a:rPr>
                        <a:t>Soporta QoS </a:t>
                      </a:r>
                      <a:endParaRPr lang="es-EC" sz="12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0087" marR="60087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>
                          <a:effectLst/>
                        </a:rPr>
                        <a:t>El cifrado se lo realiza entre sitios</a:t>
                      </a:r>
                      <a:endParaRPr lang="es-EC" sz="12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>
                          <a:effectLst/>
                        </a:rPr>
                        <a:t>Soporta QoS</a:t>
                      </a:r>
                      <a:endParaRPr lang="es-EC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0087" marR="60087" marT="0" marB="0" anchor="ctr"/>
                </a:tc>
              </a:tr>
              <a:tr h="10883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</a:t>
                      </a:r>
                      <a:endParaRPr lang="es-EC" sz="12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0087" marR="6008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Implementación</a:t>
                      </a:r>
                      <a:endParaRPr lang="es-EC" sz="12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0087" marR="60087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 smtClean="0">
                          <a:effectLst/>
                        </a:rPr>
                        <a:t>Soporte </a:t>
                      </a:r>
                      <a:r>
                        <a:rPr lang="es-ES" sz="1200" dirty="0">
                          <a:effectLst/>
                        </a:rPr>
                        <a:t>un Mallado completo  utilizando VPNS IPSec</a:t>
                      </a:r>
                      <a:endParaRPr lang="es-EC" sz="12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>
                          <a:effectLst/>
                        </a:rPr>
                        <a:t>Permite la participación de todos los Routers  para realizar una red mallada.</a:t>
                      </a:r>
                      <a:endParaRPr lang="es-EC" sz="12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>
                          <a:effectLst/>
                        </a:rPr>
                        <a:t>Simplifica la administración de cifrado de claves </a:t>
                      </a:r>
                      <a:endParaRPr lang="es-EC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0087" marR="60087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>
                          <a:effectLst/>
                        </a:rPr>
                        <a:t>Se usa cuando el enrutamiento debe ser apoyado a través de la implementación de VPNs</a:t>
                      </a:r>
                      <a:endParaRPr lang="es-EC" sz="12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>
                          <a:effectLst/>
                        </a:rPr>
                        <a:t>Se utiliza cuando se requiere integrar dos redes de igual  tipo. (A- B-C)</a:t>
                      </a:r>
                      <a:endParaRPr lang="es-EC" sz="12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0087" marR="60087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>
                          <a:effectLst/>
                        </a:rPr>
                        <a:t>Se utiliza cuando se requiere interoperabilidad de múltiples proveedores</a:t>
                      </a:r>
                      <a:endParaRPr lang="es-EC" sz="12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0087" marR="60087" marT="0" marB="0" anchor="ctr"/>
                </a:tc>
              </a:tr>
              <a:tr h="265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</a:t>
                      </a:r>
                      <a:endParaRPr lang="es-EC" sz="12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0087" marR="6008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Escalabilidad</a:t>
                      </a:r>
                      <a:endParaRPr lang="es-EC" sz="12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0087" marR="60087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>
                          <a:effectLst/>
                        </a:rPr>
                        <a:t>Mucha</a:t>
                      </a:r>
                      <a:endParaRPr lang="es-EC" sz="12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0087" marR="60087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>
                          <a:effectLst/>
                        </a:rPr>
                        <a:t>Media</a:t>
                      </a:r>
                      <a:endParaRPr lang="es-EC" sz="12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0087" marR="60087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>
                          <a:effectLst/>
                        </a:rPr>
                        <a:t>Media</a:t>
                      </a:r>
                      <a:endParaRPr lang="es-EC" sz="12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0087" marR="60087" marT="0" marB="0" anchor="ctr"/>
                </a:tc>
              </a:tr>
              <a:tr h="466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4</a:t>
                      </a:r>
                      <a:endParaRPr lang="es-EC" sz="12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0087" marR="6008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Topología</a:t>
                      </a:r>
                      <a:endParaRPr lang="es-EC" sz="12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0087" marR="60087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>
                          <a:effectLst/>
                        </a:rPr>
                        <a:t>Se adapta a toda topología  previa revisión del diseño.</a:t>
                      </a:r>
                      <a:endParaRPr lang="es-EC" sz="12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0087" marR="60087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>
                          <a:effectLst/>
                        </a:rPr>
                        <a:t>Depende de la topología en la que se requiere implementar  (limitación de mallado)</a:t>
                      </a:r>
                      <a:endParaRPr lang="es-EC" sz="12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0087" marR="60087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>
                          <a:effectLst/>
                        </a:rPr>
                        <a:t>Topología Punto a punto</a:t>
                      </a:r>
                      <a:endParaRPr lang="es-EC" sz="1200" dirty="0">
                        <a:effectLst/>
                      </a:endParaRPr>
                    </a:p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0087" marR="60087" marT="0" marB="0" anchor="ctr"/>
                </a:tc>
              </a:tr>
              <a:tr h="3109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</a:t>
                      </a:r>
                      <a:endParaRPr lang="es-EC" sz="12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0087" marR="6008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Ruteo</a:t>
                      </a:r>
                      <a:endParaRPr lang="es-EC" sz="12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0087" marR="60087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>
                          <a:effectLst/>
                        </a:rPr>
                        <a:t>Soporta conectividad punto a punto, punto multipunto,  multipunto – multipunto</a:t>
                      </a:r>
                      <a:endParaRPr lang="es-EC" sz="12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0087" marR="60087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 smtClean="0">
                          <a:effectLst/>
                        </a:rPr>
                        <a:t>Soporta</a:t>
                      </a:r>
                      <a:r>
                        <a:rPr lang="es-ES" sz="1200" baseline="0" dirty="0" smtClean="0">
                          <a:effectLst/>
                        </a:rPr>
                        <a:t> enrutamiento  punto a punto</a:t>
                      </a:r>
                      <a:endParaRPr lang="es-EC" sz="12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0087" marR="60087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>
                          <a:effectLst/>
                        </a:rPr>
                        <a:t>No soporta</a:t>
                      </a:r>
                      <a:endParaRPr lang="es-EC" sz="1200" dirty="0">
                        <a:effectLst/>
                      </a:endParaRPr>
                    </a:p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0087" marR="60087" marT="0" marB="0" anchor="ctr"/>
                </a:tc>
              </a:tr>
              <a:tr h="336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6</a:t>
                      </a:r>
                      <a:endParaRPr lang="es-EC" sz="12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0087" marR="6008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QoS</a:t>
                      </a:r>
                      <a:endParaRPr lang="es-EC" sz="12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0087" marR="60087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>
                          <a:effectLst/>
                        </a:rPr>
                        <a:t>Soporta</a:t>
                      </a:r>
                      <a:endParaRPr lang="es-EC" sz="12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0087" marR="60087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>
                          <a:effectLst/>
                        </a:rPr>
                        <a:t>Soporta</a:t>
                      </a:r>
                      <a:endParaRPr lang="es-EC" sz="12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0087" marR="60087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 smtClean="0">
                          <a:effectLst/>
                        </a:rPr>
                        <a:t>Qos limitado</a:t>
                      </a:r>
                      <a:endParaRPr lang="es-EC" sz="12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0087" marR="60087" marT="0" marB="0" anchor="ctr"/>
                </a:tc>
              </a:tr>
              <a:tr h="3109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7</a:t>
                      </a:r>
                      <a:endParaRPr lang="es-EC" sz="12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0087" marR="6008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Multicast</a:t>
                      </a:r>
                      <a:endParaRPr lang="es-EC" sz="12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0087" marR="60087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>
                          <a:effectLst/>
                        </a:rPr>
                        <a:t>Soporte nativo en cada </a:t>
                      </a:r>
                      <a:r>
                        <a:rPr lang="es-ES" sz="1200" dirty="0" smtClean="0">
                          <a:effectLst/>
                        </a:rPr>
                        <a:t> punto </a:t>
                      </a:r>
                      <a:endParaRPr lang="es-EC" sz="12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0087" marR="60087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 smtClean="0">
                          <a:effectLst/>
                        </a:rPr>
                        <a:t>Solo </a:t>
                      </a:r>
                      <a:r>
                        <a:rPr lang="es-ES" sz="1200" dirty="0">
                          <a:effectLst/>
                        </a:rPr>
                        <a:t>al implementar el túnel</a:t>
                      </a:r>
                      <a:endParaRPr lang="es-EC" sz="12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0087" marR="60087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>
                          <a:effectLst/>
                        </a:rPr>
                        <a:t>No soporta</a:t>
                      </a:r>
                      <a:endParaRPr lang="es-EC" sz="1200" dirty="0">
                        <a:effectLst/>
                      </a:endParaRPr>
                    </a:p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0087" marR="60087" marT="0" marB="0" anchor="ctr"/>
                </a:tc>
              </a:tr>
              <a:tr h="479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8</a:t>
                      </a:r>
                      <a:endParaRPr lang="es-EC" sz="12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0087" marR="6008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Seguridad</a:t>
                      </a:r>
                      <a:endParaRPr lang="es-EC" sz="12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0087" marR="60087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>
                          <a:effectLst/>
                        </a:rPr>
                        <a:t>Seguridad a nivel de direccionamiento y a través de servidor de claves</a:t>
                      </a:r>
                      <a:endParaRPr lang="es-EC" sz="12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0087" marR="60087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>
                          <a:effectLst/>
                        </a:rPr>
                        <a:t>No dispone servidor de claves</a:t>
                      </a:r>
                      <a:endParaRPr lang="es-EC" sz="12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0087" marR="60087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>
                          <a:effectLst/>
                        </a:rPr>
                        <a:t>No dispone de servidor de claves</a:t>
                      </a:r>
                      <a:endParaRPr lang="es-EC" sz="12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0087" marR="60087" marT="0" marB="0" anchor="ctr"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971600" y="332656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latin typeface="Aharoni" pitchFamily="2" charset="-79"/>
                <a:cs typeface="Aharoni" pitchFamily="2" charset="-79"/>
              </a:rPr>
              <a:t>COMPARACION DE TECNOLOGIAS DE ESTUDIO</a:t>
            </a:r>
            <a:endParaRPr lang="es-EC" sz="2400" b="1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510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55576" y="332656"/>
            <a:ext cx="76328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C" sz="2000" b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ALTERNATIVA PARA IMPLEMETACION DE SEGURIDADES CON CERTES NETWORK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74" y="1196752"/>
            <a:ext cx="7956376" cy="508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61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96955" y="310874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haroni" pitchFamily="2" charset="-79"/>
                <a:ea typeface="Arial" pitchFamily="34" charset="0"/>
                <a:cs typeface="Aharoni" pitchFamily="2" charset="-79"/>
              </a:rPr>
              <a:t>COSTOS DE IMPLEMENTACIÓN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904730" y="1448635"/>
            <a:ext cx="251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C" dirty="0" smtClean="0"/>
              <a:t>Topología de la Red</a:t>
            </a:r>
            <a:endParaRPr lang="es-EC" dirty="0"/>
          </a:p>
        </p:txBody>
      </p:sp>
      <p:sp>
        <p:nvSpPr>
          <p:cNvPr id="10" name="9 CuadroTexto"/>
          <p:cNvSpPr txBox="1"/>
          <p:nvPr/>
        </p:nvSpPr>
        <p:spPr>
          <a:xfrm>
            <a:off x="904730" y="2042525"/>
            <a:ext cx="294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C" dirty="0" smtClean="0"/>
              <a:t>Infraestructura existente</a:t>
            </a:r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904730" y="2669149"/>
            <a:ext cx="3883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C" dirty="0" smtClean="0"/>
              <a:t>Disponibilidad de Servicios</a:t>
            </a:r>
            <a:endParaRPr lang="es-EC" dirty="0"/>
          </a:p>
        </p:txBody>
      </p:sp>
      <p:sp>
        <p:nvSpPr>
          <p:cNvPr id="12" name="11 CuadroTexto"/>
          <p:cNvSpPr txBox="1"/>
          <p:nvPr/>
        </p:nvSpPr>
        <p:spPr>
          <a:xfrm>
            <a:off x="929071" y="3429000"/>
            <a:ext cx="3883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C" dirty="0" smtClean="0"/>
              <a:t>Administración</a:t>
            </a:r>
            <a:endParaRPr lang="es-EC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3932570" y="1872723"/>
            <a:ext cx="1759590" cy="708936"/>
            <a:chOff x="0" y="0"/>
            <a:chExt cx="345" cy="13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45" cy="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401" y="1673135"/>
            <a:ext cx="1736402" cy="1177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165976"/>
              </p:ext>
            </p:extLst>
          </p:nvPr>
        </p:nvGraphicFramePr>
        <p:xfrm>
          <a:off x="3347863" y="3212976"/>
          <a:ext cx="5241033" cy="3096340"/>
        </p:xfrm>
        <a:graphic>
          <a:graphicData uri="http://schemas.openxmlformats.org/drawingml/2006/table">
            <a:tbl>
              <a:tblPr/>
              <a:tblGrid>
                <a:gridCol w="1343078"/>
                <a:gridCol w="727079"/>
                <a:gridCol w="504917"/>
                <a:gridCol w="1343078"/>
                <a:gridCol w="727079"/>
                <a:gridCol w="595802"/>
              </a:tblGrid>
              <a:tr h="31381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haroni"/>
                        </a:rPr>
                        <a:t>COSTOS SOLUCION PROPUESTA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Aharoni"/>
                        </a:rPr>
                        <a:t>COSTOS SOLUCION CERTES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967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Aharoni"/>
                        </a:rPr>
                        <a:t>EDIFICIO MATRIZ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Aharoni"/>
                        </a:rPr>
                        <a:t>EDIFICIO MATRIZ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9212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DESCRIPCION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CANTIDAD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DESCRIPCION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CANTIDAD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212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Router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212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212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Soporte Técnico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Soporte Técnico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212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Actualización de 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Actualización de 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21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921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OFICINAS EXTERNAS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OFICINAS EXTERNAS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9212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Router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Router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212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212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Soporte Técnico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Soporte Técnico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212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Actualización de 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Actualización de 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516"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EC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EC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82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96955" y="310874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haroni" pitchFamily="2" charset="-79"/>
                <a:ea typeface="Arial" pitchFamily="34" charset="0"/>
                <a:cs typeface="Aharoni" pitchFamily="2" charset="-79"/>
              </a:rPr>
              <a:t>RENDIMIENTO A NIVEL DE SEGURIDAD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04528" y="4005064"/>
            <a:ext cx="3779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sz="2000" dirty="0" smtClean="0"/>
              <a:t>El protocolo de seguridad IPSec </a:t>
            </a:r>
            <a:r>
              <a:rPr lang="es-EC" sz="2000" dirty="0"/>
              <a:t>y MPLS son muy estables al momento de intercambio de información, manteniendo su integridad, confidencialidad, autenticidad y calidad de </a:t>
            </a:r>
            <a:r>
              <a:rPr lang="es-EC" sz="2000" dirty="0" smtClean="0"/>
              <a:t>servicio.</a:t>
            </a:r>
            <a:endParaRPr lang="es-EC" sz="2000" dirty="0"/>
          </a:p>
        </p:txBody>
      </p:sp>
      <p:sp>
        <p:nvSpPr>
          <p:cNvPr id="9" name="8 Rectángulo"/>
          <p:cNvSpPr/>
          <p:nvPr/>
        </p:nvSpPr>
        <p:spPr>
          <a:xfrm>
            <a:off x="4788024" y="908720"/>
            <a:ext cx="3744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sz="2000" dirty="0" smtClean="0"/>
              <a:t>La </a:t>
            </a:r>
            <a:r>
              <a:rPr lang="es-EC" sz="2000" dirty="0"/>
              <a:t>encriptación en GETVPN se la realiza en forma nativa por cada miembro del grupo, </a:t>
            </a:r>
            <a:r>
              <a:rPr lang="es-EC" sz="2000" dirty="0" smtClean="0"/>
              <a:t>lo cual hace </a:t>
            </a:r>
            <a:r>
              <a:rPr lang="es-EC" sz="2000" dirty="0"/>
              <a:t>que el protocolo se seguridad IPSEC sea más eficiente </a:t>
            </a:r>
            <a:r>
              <a:rPr lang="es-EC" sz="2000" dirty="0" smtClean="0"/>
              <a:t>y por ende el rendimiento es notorio.</a:t>
            </a:r>
            <a:endParaRPr lang="es-EC" sz="2000" dirty="0"/>
          </a:p>
        </p:txBody>
      </p:sp>
      <p:graphicFrame>
        <p:nvGraphicFramePr>
          <p:cNvPr id="10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3015418"/>
              </p:ext>
            </p:extLst>
          </p:nvPr>
        </p:nvGraphicFramePr>
        <p:xfrm>
          <a:off x="323528" y="980728"/>
          <a:ext cx="4320480" cy="259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3991156"/>
              </p:ext>
            </p:extLst>
          </p:nvPr>
        </p:nvGraphicFramePr>
        <p:xfrm>
          <a:off x="4271257" y="36029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904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75656" y="2636912"/>
            <a:ext cx="65527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6600" b="1" dirty="0" smtClean="0">
                <a:latin typeface="Aharoni" pitchFamily="2" charset="-79"/>
                <a:ea typeface="Calibri" pitchFamily="34" charset="0"/>
                <a:cs typeface="Aharoni" pitchFamily="2" charset="-79"/>
              </a:rPr>
              <a:t>GRACIAS</a:t>
            </a:r>
            <a:r>
              <a:rPr lang="es-EC" sz="6600" b="1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04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45500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Aharoni" pitchFamily="2" charset="-79"/>
                <a:cs typeface="Aharoni" pitchFamily="2" charset="-79"/>
              </a:rPr>
              <a:t>ANTECEDENTES:</a:t>
            </a:r>
            <a:endParaRPr lang="es-EC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44014" y="1052735"/>
            <a:ext cx="8271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s-EC" dirty="0"/>
              <a:t>El 26 de abril de 2012 La Superintendencia de Bancos y Seguros con resolución </a:t>
            </a:r>
            <a:r>
              <a:rPr lang="es-EC" b="1" u="sng" dirty="0"/>
              <a:t>No.JB-2012-2148</a:t>
            </a:r>
            <a:r>
              <a:rPr lang="es-EC" b="1" dirty="0"/>
              <a:t> </a:t>
            </a:r>
            <a:r>
              <a:rPr lang="es-EC" dirty="0"/>
              <a:t>dispuso a las instituciones del sistema financiero implementar suficientes medidas de seguridad para mitigar el riesgo de fraude mediante el uso de información y </a:t>
            </a:r>
            <a:r>
              <a:rPr lang="es-EC" dirty="0" smtClean="0"/>
              <a:t>comunicaciones. </a:t>
            </a:r>
            <a:r>
              <a:rPr lang="es-EC" b="1" u="sng" dirty="0" smtClean="0"/>
              <a:t>Fuente: Superintendencia </a:t>
            </a:r>
            <a:r>
              <a:rPr lang="es-EC" b="1" u="sng" dirty="0"/>
              <a:t>de Bancos y Seguros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44014" y="2420888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s-EC" dirty="0" smtClean="0"/>
              <a:t>El 29 de Septiembre de 2013 La secretaría Nacional de la Administración Pública (SNAP) emite el acuerdo ministerial 166 </a:t>
            </a:r>
            <a:r>
              <a:rPr lang="es-EC" dirty="0"/>
              <a:t>en el cual establece como aplicación obligatoria, en las entidades de la administración publica Central Dependiente e institucional, la familia de Normas Técnicas Ecuatorianas NTE INEN ISO/IE  27000 para Gestión de la Seguridad de la </a:t>
            </a:r>
            <a:r>
              <a:rPr lang="es-EC" dirty="0" smtClean="0"/>
              <a:t>Información.  </a:t>
            </a:r>
            <a:r>
              <a:rPr lang="es-EC" b="1" u="sng" dirty="0" smtClean="0"/>
              <a:t>Fuente: Acuerdo Ministerial N°166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344014" y="4364248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s-EC" dirty="0" smtClean="0"/>
              <a:t>El </a:t>
            </a:r>
            <a:r>
              <a:rPr lang="es-EC" dirty="0" smtClean="0"/>
              <a:t>24 </a:t>
            </a:r>
            <a:r>
              <a:rPr lang="es-EC" dirty="0" smtClean="0"/>
              <a:t>de Febrero de 2014 se publica en Registro oficial  190 un suplemento en el cual se hace énfasis en disponer la implementación del esquema Gubernamental de Seguridad de la Información (EGSI)  </a:t>
            </a:r>
            <a:r>
              <a:rPr lang="es-EC" b="1" u="sng" dirty="0" smtClean="0"/>
              <a:t>Fuente: Registro Oficial SGPR-2014-0001</a:t>
            </a:r>
            <a:endParaRPr lang="es-EC" b="1" u="sng" dirty="0"/>
          </a:p>
        </p:txBody>
      </p:sp>
      <p:sp>
        <p:nvSpPr>
          <p:cNvPr id="12" name="11 Rectángulo"/>
          <p:cNvSpPr/>
          <p:nvPr/>
        </p:nvSpPr>
        <p:spPr>
          <a:xfrm>
            <a:off x="1403648" y="5805264"/>
            <a:ext cx="639957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C" sz="2800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de Comunicaciones y </a:t>
            </a:r>
            <a:r>
              <a:rPr lang="es-EC" sz="28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Operaciones </a:t>
            </a:r>
            <a:endParaRPr lang="es-EC" sz="2800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22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27584" y="762471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haroni" pitchFamily="2" charset="-79"/>
                <a:ea typeface="Arial" pitchFamily="34" charset="0"/>
                <a:cs typeface="Aharoni" pitchFamily="2" charset="-79"/>
              </a:rPr>
              <a:t>OBJETIVO GENERAL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11560" y="1257236"/>
            <a:ext cx="77768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Diseñar una red segura sin necesidad de túneles punto a punto y que permita mantener las características de conectividad full mesh que brinda una red MPLS.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27584" y="2564904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haroni" pitchFamily="2" charset="-79"/>
                <a:ea typeface="Arial" pitchFamily="34" charset="0"/>
                <a:cs typeface="Aharoni" pitchFamily="2" charset="-79"/>
              </a:rPr>
              <a:t>OBJETIVOS</a:t>
            </a:r>
            <a:r>
              <a:rPr kumimoji="0" lang="es-EC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haroni" pitchFamily="2" charset="-79"/>
                <a:ea typeface="Arial" pitchFamily="34" charset="0"/>
                <a:cs typeface="Aharoni" pitchFamily="2" charset="-79"/>
              </a:rPr>
              <a:t> ESPECIFICOS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11560" y="3080863"/>
            <a:ext cx="77768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EC" sz="2400" dirty="0"/>
              <a:t>Buscar un mecanismos de encriptación multipunto - multipunto eficiente que se adapte a los requerimientos actuales de comunicación </a:t>
            </a:r>
            <a:r>
              <a:rPr lang="es-EC" sz="2400" dirty="0" smtClean="0"/>
              <a:t>IP/MPLS.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39552" y="4437112"/>
            <a:ext cx="77768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EC" sz="2400" dirty="0"/>
              <a:t>Realizar una simulación para validar si la encriptación propuesta funciona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39552" y="5694347"/>
            <a:ext cx="79292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EC" sz="2400" dirty="0" smtClean="0"/>
              <a:t>Procesar </a:t>
            </a:r>
            <a:r>
              <a:rPr lang="es-EC" sz="2400" dirty="0"/>
              <a:t>y analizar los datos obtenidos de la simulación para poder justificar la validez de la hipótesis planteada.</a:t>
            </a:r>
            <a:r>
              <a:rPr lang="es-EC" sz="2400" dirty="0" smtClean="0"/>
              <a:t> 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8253" y="26064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s-EC" sz="2400" b="1" dirty="0" smtClean="0">
                <a:latin typeface="Aharoni" pitchFamily="2" charset="-79"/>
                <a:cs typeface="Aharoni" pitchFamily="2" charset="-79"/>
              </a:rPr>
              <a:t>CONSIDERACIONES</a:t>
            </a:r>
            <a:endParaRPr lang="es-EC" sz="2400" b="1" dirty="0"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10" name="Group 5"/>
          <p:cNvGrpSpPr>
            <a:grpSpLocks noChangeAspect="1"/>
          </p:cNvGrpSpPr>
          <p:nvPr/>
        </p:nvGrpSpPr>
        <p:grpSpPr bwMode="auto">
          <a:xfrm>
            <a:off x="6732240" y="4217190"/>
            <a:ext cx="1504950" cy="1552575"/>
            <a:chOff x="0" y="0"/>
            <a:chExt cx="158" cy="163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" cy="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7">
              <a:hlinkClick r:id="rId3"/>
            </p:cNvPr>
            <p:cNvSpPr>
              <a:spLocks noChangeAspect="1" noChangeArrowheads="1"/>
            </p:cNvSpPr>
            <p:nvPr/>
          </p:nvSpPr>
          <p:spPr bwMode="auto">
            <a:xfrm>
              <a:off x="2" y="4"/>
              <a:ext cx="154" cy="15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dirty="0"/>
            </a:p>
          </p:txBody>
        </p:sp>
      </p:grp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30364"/>
            <a:ext cx="14859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48660"/>
            <a:ext cx="2671851" cy="169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Flecha doblada"/>
          <p:cNvSpPr/>
          <p:nvPr/>
        </p:nvSpPr>
        <p:spPr>
          <a:xfrm rot="5400000">
            <a:off x="3051146" y="1408985"/>
            <a:ext cx="1008112" cy="107123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4" name="23 Flecha doblada"/>
          <p:cNvSpPr/>
          <p:nvPr/>
        </p:nvSpPr>
        <p:spPr>
          <a:xfrm rot="16200000">
            <a:off x="5422520" y="3992403"/>
            <a:ext cx="1008112" cy="132329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8" name="27 Flecha doblada"/>
          <p:cNvSpPr/>
          <p:nvPr/>
        </p:nvSpPr>
        <p:spPr>
          <a:xfrm rot="5400000" flipH="1">
            <a:off x="2858469" y="3931535"/>
            <a:ext cx="1136326" cy="160705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24" y="4166898"/>
            <a:ext cx="2625859" cy="179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28 Flecha doblada"/>
          <p:cNvSpPr/>
          <p:nvPr/>
        </p:nvSpPr>
        <p:spPr>
          <a:xfrm rot="5400000" flipV="1">
            <a:off x="5441816" y="1202471"/>
            <a:ext cx="1008111" cy="142872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990" y="954988"/>
            <a:ext cx="2636928" cy="162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3"/>
          <p:cNvGrpSpPr>
            <a:grpSpLocks noChangeAspect="1"/>
          </p:cNvGrpSpPr>
          <p:nvPr/>
        </p:nvGrpSpPr>
        <p:grpSpPr bwMode="auto">
          <a:xfrm>
            <a:off x="4315097" y="4413318"/>
            <a:ext cx="933450" cy="952500"/>
            <a:chOff x="0" y="0"/>
            <a:chExt cx="98" cy="100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8" cy="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5">
              <a:hlinkClick r:id="rId9"/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98" cy="1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2420889"/>
            <a:ext cx="2671850" cy="172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71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55576" y="303039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haroni" pitchFamily="2" charset="-79"/>
                <a:ea typeface="Arial" pitchFamily="34" charset="0"/>
                <a:cs typeface="Aharoni" pitchFamily="2" charset="-79"/>
              </a:rPr>
              <a:t>TOPOLOGIA DE EXPERIMENTACION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32" y="980728"/>
            <a:ext cx="8452124" cy="5436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7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96955" y="310874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haroni" pitchFamily="2" charset="-79"/>
                <a:ea typeface="Arial" pitchFamily="34" charset="0"/>
                <a:cs typeface="Aharoni" pitchFamily="2" charset="-79"/>
              </a:rPr>
              <a:t>TOPOLOGIA DE EXPERIMENTACION VPN GRE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458" y="1266050"/>
            <a:ext cx="3223114" cy="210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976" y="3789040"/>
            <a:ext cx="5587120" cy="258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95536" y="1124744"/>
            <a:ext cx="4572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sz="2300" dirty="0" smtClean="0">
                <a:latin typeface="Arial Narrow" pitchFamily="34" charset="0"/>
              </a:rPr>
              <a:t>Toma un </a:t>
            </a:r>
            <a:r>
              <a:rPr lang="es-EC" sz="2300" dirty="0">
                <a:latin typeface="Arial Narrow" pitchFamily="34" charset="0"/>
              </a:rPr>
              <a:t>paquete ya existente, con su encabezado de capa de red, y le agrega un segundo encabezado de capa de red, lo que implica que el paquete que se envía a través del túnel es de mayor longitud por lo que puede ocurrir que esté excediendo la longitud permitida en la interfaz física</a:t>
            </a:r>
            <a:r>
              <a:rPr lang="es-EC" sz="2200" dirty="0">
                <a:latin typeface="Arial Narrow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1060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96955" y="310874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haroni" pitchFamily="2" charset="-79"/>
                <a:ea typeface="Arial" pitchFamily="34" charset="0"/>
                <a:cs typeface="Aharoni" pitchFamily="2" charset="-79"/>
              </a:rPr>
              <a:t>TOPOLOGIA DE EXPERIMENTACION GETVPN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72209" y="1196752"/>
            <a:ext cx="4572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23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No </a:t>
            </a:r>
            <a:r>
              <a:rPr lang="es-ES" sz="2300" dirty="0">
                <a:latin typeface="Arial Narrow" pitchFamily="34" charset="0"/>
                <a:ea typeface="Tahoma" pitchFamily="34" charset="0"/>
                <a:cs typeface="Tahoma" pitchFamily="34" charset="0"/>
              </a:rPr>
              <a:t>requiere la negociación de túneles  punto a </a:t>
            </a:r>
            <a:r>
              <a:rPr lang="es-ES" sz="23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punto. Se mantiene </a:t>
            </a:r>
            <a:r>
              <a:rPr lang="es-ES" sz="2300" dirty="0">
                <a:latin typeface="Arial Narrow" pitchFamily="34" charset="0"/>
                <a:ea typeface="Tahoma" pitchFamily="34" charset="0"/>
                <a:cs typeface="Tahoma" pitchFamily="34" charset="0"/>
              </a:rPr>
              <a:t>la información original del encabezado de capa 3 y encripta el resto de los datos lo que permite utilizar la mejor ruta posible dentro de una red y gracias a esto también permite encriptar tráfico multicast. </a:t>
            </a:r>
            <a:endParaRPr lang="es-EC" sz="2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283" y="1319342"/>
            <a:ext cx="3777755" cy="239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725" y="3861048"/>
            <a:ext cx="4577308" cy="263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24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EC" sz="2400" b="1" dirty="0" smtClean="0">
                <a:latin typeface="Aharoni" pitchFamily="2" charset="-79"/>
                <a:cs typeface="Aharoni" pitchFamily="2" charset="-79"/>
              </a:rPr>
              <a:t>ANALSIS INICIAL SOBRE INFRAESTRUCTURA  MPLS</a:t>
            </a:r>
            <a:endParaRPr lang="es-EC" sz="2400" b="1" dirty="0"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258383"/>
              </p:ext>
            </p:extLst>
          </p:nvPr>
        </p:nvGraphicFramePr>
        <p:xfrm>
          <a:off x="467542" y="1196751"/>
          <a:ext cx="5328593" cy="26208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8900"/>
                <a:gridCol w="890114"/>
                <a:gridCol w="854377"/>
                <a:gridCol w="685593"/>
                <a:gridCol w="528900"/>
                <a:gridCol w="493713"/>
                <a:gridCol w="673498"/>
                <a:gridCol w="673498"/>
              </a:tblGrid>
              <a:tr h="13448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N°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CANTIDAD ARCHIVOS  (MB)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TIEMPO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ANCHO DE BANDA (Bits/Seg)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LATENCIA (ms)</a:t>
                      </a:r>
                      <a:endParaRPr lang="es-EC" sz="8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3238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MAXIMA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MINIMA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MEDIA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PING RATE (%)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129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 MB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0:00:14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30 K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3,04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3,04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3,96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3,92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5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 MB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0:00:34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40 K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5,05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5,05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8,88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8,57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3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 MB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0:00:39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90 K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6,62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6,62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11,91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11,87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4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4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4 MB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0:00:55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120K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8,28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8,28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15,58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16,54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41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5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5 MB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0:01:10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150k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20,29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11,79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11,79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20,64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1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6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6 MB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0:01:18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160k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22,86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7,22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7,22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23,25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99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7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7 MB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0:01:21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200k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24,71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5,41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5,41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25,12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7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8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8 MB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0:01:26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210K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26,13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5,62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5,62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26,56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10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9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9 MB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0:01:53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290K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35,81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35,32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35,32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36,13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3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10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10 MB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0:02:00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300K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36,17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12,05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12,05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36,84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590014993"/>
              </p:ext>
            </p:extLst>
          </p:nvPr>
        </p:nvGraphicFramePr>
        <p:xfrm>
          <a:off x="3563888" y="3933056"/>
          <a:ext cx="5177790" cy="2401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711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EC" sz="2400" b="1" dirty="0" smtClean="0">
                <a:latin typeface="Aharoni" pitchFamily="2" charset="-79"/>
                <a:cs typeface="Aharoni" pitchFamily="2" charset="-79"/>
              </a:rPr>
              <a:t>RESULTADOS OBTENIDOS IMPLEMENTANDO GRE</a:t>
            </a:r>
            <a:endParaRPr lang="es-EC" sz="2400" b="1" dirty="0"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148443"/>
              </p:ext>
            </p:extLst>
          </p:nvPr>
        </p:nvGraphicFramePr>
        <p:xfrm>
          <a:off x="251520" y="1196753"/>
          <a:ext cx="5040560" cy="2304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496"/>
                <a:gridCol w="650395"/>
                <a:gridCol w="731694"/>
                <a:gridCol w="650395"/>
                <a:gridCol w="894293"/>
                <a:gridCol w="975592"/>
                <a:gridCol w="731695"/>
              </a:tblGrid>
              <a:tr h="267707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TRANSFERENCIA DE ARCHIVOS</a:t>
                      </a:r>
                      <a:endParaRPr lang="es-EC" sz="8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6127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N°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CANTIDAD ARCHIVOS  MB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DURACIÓN DE TIEMPO AL TRANSMITIR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AB             (Bits por Segundo)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ENCRIPTACION VPN GRE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314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ENCAPSULADOS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DESENCAPSULADOS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VERIFICADOS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76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 MB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effectLst/>
                        </a:rPr>
                        <a:t>0:00:28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35 K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477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477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477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38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 MB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effectLst/>
                        </a:rPr>
                        <a:t>0:00:60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65 K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653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653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effectLst/>
                        </a:rPr>
                        <a:t>653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6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 MB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effectLst/>
                        </a:rPr>
                        <a:t>0:01:18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70 K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807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806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effectLst/>
                        </a:rPr>
                        <a:t>805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22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4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4 MB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effectLst/>
                        </a:rPr>
                        <a:t>0:01:29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120K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948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948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effectLst/>
                        </a:rPr>
                        <a:t>945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33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5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5 MB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effectLst/>
                        </a:rPr>
                        <a:t>0:01:65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150K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1092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effectLst/>
                        </a:rPr>
                        <a:t>1092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1090</a:t>
                      </a:r>
                      <a:endParaRPr lang="es-EC" sz="10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pic>
        <p:nvPicPr>
          <p:cNvPr id="13" name="1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5436096" y="1196752"/>
            <a:ext cx="3198550" cy="48086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11217"/>
            <a:ext cx="46482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84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20203</TotalTime>
  <Words>1195</Words>
  <Application>Microsoft Office PowerPoint</Application>
  <PresentationFormat>Presentación en pantalla (4:3)</PresentationFormat>
  <Paragraphs>417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Presentación de PowerPoint</vt:lpstr>
      <vt:lpstr>Presentación de PowerPoint</vt:lpstr>
      <vt:lpstr>CONSIDERACIONES</vt:lpstr>
      <vt:lpstr>Presentación de PowerPoint</vt:lpstr>
      <vt:lpstr>Presentación de PowerPoint</vt:lpstr>
      <vt:lpstr>Presentación de PowerPoint</vt:lpstr>
      <vt:lpstr>ANALSIS INICIAL SOBRE INFRAESTRUCTURA  MPLS</vt:lpstr>
      <vt:lpstr>RESULTADOS OBTENIDOS IMPLEMENTANDO GRE</vt:lpstr>
      <vt:lpstr>RESULTADOS OBTENIDOS IMPLEMENTANDO GET-VPN</vt:lpstr>
      <vt:lpstr>COMPARACION DE RESULTADOS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Darwin Aimacaña</dc:creator>
  <cp:lastModifiedBy>Darwin Aimacaña</cp:lastModifiedBy>
  <cp:revision>92</cp:revision>
  <cp:lastPrinted>2014-09-25T17:14:11Z</cp:lastPrinted>
  <dcterms:created xsi:type="dcterms:W3CDTF">2013-03-11T21:55:15Z</dcterms:created>
  <dcterms:modified xsi:type="dcterms:W3CDTF">2014-09-29T21:36:49Z</dcterms:modified>
</cp:coreProperties>
</file>