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86"/>
  </p:notesMasterIdLst>
  <p:sldIdLst>
    <p:sldId id="256" r:id="rId2"/>
    <p:sldId id="257" r:id="rId3"/>
    <p:sldId id="261" r:id="rId4"/>
    <p:sldId id="262" r:id="rId5"/>
    <p:sldId id="342" r:id="rId6"/>
    <p:sldId id="265" r:id="rId7"/>
    <p:sldId id="264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7" r:id="rId42"/>
    <p:sldId id="299" r:id="rId43"/>
    <p:sldId id="301" r:id="rId44"/>
    <p:sldId id="300" r:id="rId45"/>
    <p:sldId id="302" r:id="rId46"/>
    <p:sldId id="303" r:id="rId47"/>
    <p:sldId id="304" r:id="rId48"/>
    <p:sldId id="305" r:id="rId49"/>
    <p:sldId id="306" r:id="rId50"/>
    <p:sldId id="309" r:id="rId51"/>
    <p:sldId id="307" r:id="rId52"/>
    <p:sldId id="308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20" r:id="rId61"/>
    <p:sldId id="317" r:id="rId62"/>
    <p:sldId id="318" r:id="rId63"/>
    <p:sldId id="319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8" r:id="rId81"/>
    <p:sldId id="339" r:id="rId82"/>
    <p:sldId id="337" r:id="rId83"/>
    <p:sldId id="340" r:id="rId84"/>
    <p:sldId id="341" r:id="rId8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4C8B0-278A-4ECC-91D4-994D5BD788B1}" type="doc">
      <dgm:prSet loTypeId="urn:microsoft.com/office/officeart/2005/8/layout/process4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EC"/>
        </a:p>
      </dgm:t>
    </dgm:pt>
    <dgm:pt modelId="{C805C49A-887D-4487-97A0-F3B0EFB2ACA2}">
      <dgm:prSet phldrT="[Texto]" custT="1"/>
      <dgm:spPr/>
      <dgm:t>
        <a:bodyPr/>
        <a:lstStyle/>
        <a:p>
          <a:r>
            <a:rPr lang="es-EC" sz="2400" dirty="0" smtClean="0"/>
            <a:t>Materiales Disponibles en el Mercado</a:t>
          </a:r>
          <a:endParaRPr lang="es-EC" sz="2400" dirty="0"/>
        </a:p>
      </dgm:t>
    </dgm:pt>
    <dgm:pt modelId="{F310E993-9F99-4672-ADAD-82F4CE3C6D23}" type="parTrans" cxnId="{7E6903B4-8DD7-4391-AEE0-88909C2FE3F8}">
      <dgm:prSet/>
      <dgm:spPr/>
      <dgm:t>
        <a:bodyPr/>
        <a:lstStyle/>
        <a:p>
          <a:endParaRPr lang="es-EC"/>
        </a:p>
      </dgm:t>
    </dgm:pt>
    <dgm:pt modelId="{0EC2CE58-14CD-46F4-8F39-4FF0FAC2092B}" type="sibTrans" cxnId="{7E6903B4-8DD7-4391-AEE0-88909C2FE3F8}">
      <dgm:prSet/>
      <dgm:spPr/>
      <dgm:t>
        <a:bodyPr/>
        <a:lstStyle/>
        <a:p>
          <a:endParaRPr lang="es-EC"/>
        </a:p>
      </dgm:t>
    </dgm:pt>
    <dgm:pt modelId="{F3C45B23-93C9-4F89-AF3E-343BA976C4C1}">
      <dgm:prSet phldrT="[Texto]" custT="1"/>
      <dgm:spPr/>
      <dgm:t>
        <a:bodyPr/>
        <a:lstStyle/>
        <a:p>
          <a:r>
            <a:rPr lang="es-EC" sz="2400" dirty="0" smtClean="0"/>
            <a:t>Cálculos Básicos</a:t>
          </a:r>
          <a:endParaRPr lang="es-EC" sz="2400" dirty="0"/>
        </a:p>
      </dgm:t>
    </dgm:pt>
    <dgm:pt modelId="{D4F49F14-BBC4-480E-9702-97D61DC402F7}" type="parTrans" cxnId="{7CCB981A-230E-4A2A-BBB4-10930742C1D0}">
      <dgm:prSet/>
      <dgm:spPr/>
      <dgm:t>
        <a:bodyPr/>
        <a:lstStyle/>
        <a:p>
          <a:endParaRPr lang="es-EC"/>
        </a:p>
      </dgm:t>
    </dgm:pt>
    <dgm:pt modelId="{059D9202-23B4-4709-AF10-3E819D21E678}" type="sibTrans" cxnId="{7CCB981A-230E-4A2A-BBB4-10930742C1D0}">
      <dgm:prSet/>
      <dgm:spPr/>
      <dgm:t>
        <a:bodyPr/>
        <a:lstStyle/>
        <a:p>
          <a:endParaRPr lang="es-EC"/>
        </a:p>
      </dgm:t>
    </dgm:pt>
    <dgm:pt modelId="{E0570900-768D-4C29-A30E-5AAE4B23CA3A}">
      <dgm:prSet phldrT="[Texto]" custT="1"/>
      <dgm:spPr/>
      <dgm:t>
        <a:bodyPr/>
        <a:lstStyle/>
        <a:p>
          <a:r>
            <a:rPr lang="es-EC" sz="2000" dirty="0" smtClean="0"/>
            <a:t>Cuerpo</a:t>
          </a:r>
          <a:endParaRPr lang="es-EC" sz="2300" dirty="0"/>
        </a:p>
      </dgm:t>
    </dgm:pt>
    <dgm:pt modelId="{F2F592A3-FD05-4D28-B253-5825081FA9AB}" type="parTrans" cxnId="{6EE4E4AC-09CA-43E8-BEB7-F681EB56832A}">
      <dgm:prSet/>
      <dgm:spPr/>
      <dgm:t>
        <a:bodyPr/>
        <a:lstStyle/>
        <a:p>
          <a:endParaRPr lang="es-EC"/>
        </a:p>
      </dgm:t>
    </dgm:pt>
    <dgm:pt modelId="{C2E91172-1F26-4037-9A27-4DBC7416539B}" type="sibTrans" cxnId="{6EE4E4AC-09CA-43E8-BEB7-F681EB56832A}">
      <dgm:prSet/>
      <dgm:spPr/>
      <dgm:t>
        <a:bodyPr/>
        <a:lstStyle/>
        <a:p>
          <a:endParaRPr lang="es-EC"/>
        </a:p>
      </dgm:t>
    </dgm:pt>
    <dgm:pt modelId="{91BB40BD-924B-485A-994B-E63F5591DD7B}">
      <dgm:prSet phldrT="[Texto]" custT="1"/>
      <dgm:spPr/>
      <dgm:t>
        <a:bodyPr/>
        <a:lstStyle/>
        <a:p>
          <a:r>
            <a:rPr lang="es-EC" sz="2000" dirty="0" smtClean="0"/>
            <a:t>Fondo</a:t>
          </a:r>
          <a:endParaRPr lang="es-EC" sz="2300" dirty="0"/>
        </a:p>
      </dgm:t>
    </dgm:pt>
    <dgm:pt modelId="{37828A43-894D-4FB7-B702-5D472402D304}" type="parTrans" cxnId="{D97549C8-2D1A-49FA-8FE3-2702DC50C825}">
      <dgm:prSet/>
      <dgm:spPr/>
      <dgm:t>
        <a:bodyPr/>
        <a:lstStyle/>
        <a:p>
          <a:endParaRPr lang="es-EC"/>
        </a:p>
      </dgm:t>
    </dgm:pt>
    <dgm:pt modelId="{3A51CF08-2F62-40F3-B07B-E39650E8BEDF}" type="sibTrans" cxnId="{D97549C8-2D1A-49FA-8FE3-2702DC50C825}">
      <dgm:prSet/>
      <dgm:spPr/>
      <dgm:t>
        <a:bodyPr/>
        <a:lstStyle/>
        <a:p>
          <a:endParaRPr lang="es-EC"/>
        </a:p>
      </dgm:t>
    </dgm:pt>
    <dgm:pt modelId="{06F5642A-0136-4BFD-B460-1783BC87940D}">
      <dgm:prSet phldrT="[Texto]" custT="1"/>
      <dgm:spPr/>
      <dgm:t>
        <a:bodyPr/>
        <a:lstStyle/>
        <a:p>
          <a:r>
            <a:rPr lang="es-EC" sz="2400" dirty="0" smtClean="0"/>
            <a:t>Verificación Volumen Tanque</a:t>
          </a:r>
          <a:endParaRPr lang="es-EC" sz="2400" dirty="0"/>
        </a:p>
      </dgm:t>
    </dgm:pt>
    <dgm:pt modelId="{B7EEDC83-FA99-42AC-A940-DA0301126F67}" type="parTrans" cxnId="{9A771D71-3E44-4BBE-8D25-B1DEFB010163}">
      <dgm:prSet/>
      <dgm:spPr/>
      <dgm:t>
        <a:bodyPr/>
        <a:lstStyle/>
        <a:p>
          <a:endParaRPr lang="es-EC"/>
        </a:p>
      </dgm:t>
    </dgm:pt>
    <dgm:pt modelId="{3118E3F6-876F-48EE-84F7-C77830873F63}" type="sibTrans" cxnId="{9A771D71-3E44-4BBE-8D25-B1DEFB010163}">
      <dgm:prSet/>
      <dgm:spPr/>
      <dgm:t>
        <a:bodyPr/>
        <a:lstStyle/>
        <a:p>
          <a:endParaRPr lang="es-EC"/>
        </a:p>
      </dgm:t>
    </dgm:pt>
    <dgm:pt modelId="{D4F87AB4-C184-4AA8-8FDA-B48078DADF87}">
      <dgm:prSet phldrT="[Texto]" custT="1"/>
      <dgm:spPr/>
      <dgm:t>
        <a:bodyPr/>
        <a:lstStyle/>
        <a:p>
          <a:r>
            <a:rPr lang="es-EC" sz="2000" dirty="0" smtClean="0"/>
            <a:t>Techo</a:t>
          </a:r>
          <a:endParaRPr lang="es-EC" sz="2000" dirty="0"/>
        </a:p>
      </dgm:t>
    </dgm:pt>
    <dgm:pt modelId="{0F437FDF-F563-4A18-AE90-E2EE89C2DACB}" type="parTrans" cxnId="{20A5C3CA-E15B-4F3F-8F28-F91BC3CBCE73}">
      <dgm:prSet/>
      <dgm:spPr/>
      <dgm:t>
        <a:bodyPr/>
        <a:lstStyle/>
        <a:p>
          <a:endParaRPr lang="es-EC"/>
        </a:p>
      </dgm:t>
    </dgm:pt>
    <dgm:pt modelId="{370749CD-28B8-42B3-AB3F-7372C479D3D1}" type="sibTrans" cxnId="{20A5C3CA-E15B-4F3F-8F28-F91BC3CBCE73}">
      <dgm:prSet/>
      <dgm:spPr/>
      <dgm:t>
        <a:bodyPr/>
        <a:lstStyle/>
        <a:p>
          <a:endParaRPr lang="es-EC"/>
        </a:p>
      </dgm:t>
    </dgm:pt>
    <dgm:pt modelId="{89F975C6-3C36-460F-9F81-15D1C31C744E}">
      <dgm:prSet phldrT="[Texto]" custT="1"/>
      <dgm:spPr/>
      <dgm:t>
        <a:bodyPr/>
        <a:lstStyle/>
        <a:p>
          <a:r>
            <a:rPr lang="es-EC" sz="2400" dirty="0" smtClean="0"/>
            <a:t>Presupuesto Estimado Materia Prima</a:t>
          </a:r>
          <a:endParaRPr lang="es-EC" sz="2400" dirty="0"/>
        </a:p>
      </dgm:t>
    </dgm:pt>
    <dgm:pt modelId="{CE6971A7-7FA1-473F-8F17-1143090463E3}" type="parTrans" cxnId="{C1D4B6F4-FCFE-4851-B664-6FAF9CD0B747}">
      <dgm:prSet/>
      <dgm:spPr/>
      <dgm:t>
        <a:bodyPr/>
        <a:lstStyle/>
        <a:p>
          <a:endParaRPr lang="es-EC"/>
        </a:p>
      </dgm:t>
    </dgm:pt>
    <dgm:pt modelId="{8D867E65-B67C-4D5B-9550-451166AC2D3C}" type="sibTrans" cxnId="{C1D4B6F4-FCFE-4851-B664-6FAF9CD0B747}">
      <dgm:prSet/>
      <dgm:spPr/>
      <dgm:t>
        <a:bodyPr/>
        <a:lstStyle/>
        <a:p>
          <a:endParaRPr lang="es-EC"/>
        </a:p>
      </dgm:t>
    </dgm:pt>
    <dgm:pt modelId="{264400FD-3333-4375-807D-A6EC95AB17E4}" type="pres">
      <dgm:prSet presAssocID="{2174C8B0-278A-4ECC-91D4-994D5BD788B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98FCD8C-6C2E-4187-BC8A-EE4E2F832189}" type="pres">
      <dgm:prSet presAssocID="{89F975C6-3C36-460F-9F81-15D1C31C744E}" presName="boxAndChildren" presStyleCnt="0"/>
      <dgm:spPr/>
    </dgm:pt>
    <dgm:pt modelId="{DB268510-62FB-4883-9938-E71E52EB76C3}" type="pres">
      <dgm:prSet presAssocID="{89F975C6-3C36-460F-9F81-15D1C31C744E}" presName="parentTextBox" presStyleLbl="node1" presStyleIdx="0" presStyleCnt="4"/>
      <dgm:spPr/>
      <dgm:t>
        <a:bodyPr/>
        <a:lstStyle/>
        <a:p>
          <a:endParaRPr lang="es-EC"/>
        </a:p>
      </dgm:t>
    </dgm:pt>
    <dgm:pt modelId="{8065EA1E-7C2F-451D-AD5E-563B165EC519}" type="pres">
      <dgm:prSet presAssocID="{3118E3F6-876F-48EE-84F7-C77830873F63}" presName="sp" presStyleCnt="0"/>
      <dgm:spPr/>
    </dgm:pt>
    <dgm:pt modelId="{BA3A9FA1-B8B6-44B0-8CF3-105B785579C4}" type="pres">
      <dgm:prSet presAssocID="{06F5642A-0136-4BFD-B460-1783BC87940D}" presName="arrowAndChildren" presStyleCnt="0"/>
      <dgm:spPr/>
    </dgm:pt>
    <dgm:pt modelId="{F412CC90-58BE-4698-8AE5-C8FC9DB2B069}" type="pres">
      <dgm:prSet presAssocID="{06F5642A-0136-4BFD-B460-1783BC87940D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4B526389-D7B8-4445-965D-9E6CE3DB4485}" type="pres">
      <dgm:prSet presAssocID="{059D9202-23B4-4709-AF10-3E819D21E678}" presName="sp" presStyleCnt="0"/>
      <dgm:spPr/>
    </dgm:pt>
    <dgm:pt modelId="{84CAF669-108A-43CC-A635-A69076B2BC5B}" type="pres">
      <dgm:prSet presAssocID="{F3C45B23-93C9-4F89-AF3E-343BA976C4C1}" presName="arrowAndChildren" presStyleCnt="0"/>
      <dgm:spPr/>
    </dgm:pt>
    <dgm:pt modelId="{94F75AC9-33A5-4AED-8297-640D6CA42FF4}" type="pres">
      <dgm:prSet presAssocID="{F3C45B23-93C9-4F89-AF3E-343BA976C4C1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EC2F379E-8322-4885-B424-7077B96716AB}" type="pres">
      <dgm:prSet presAssocID="{F3C45B23-93C9-4F89-AF3E-343BA976C4C1}" presName="arrow" presStyleLbl="node1" presStyleIdx="2" presStyleCnt="4"/>
      <dgm:spPr/>
      <dgm:t>
        <a:bodyPr/>
        <a:lstStyle/>
        <a:p>
          <a:endParaRPr lang="es-EC"/>
        </a:p>
      </dgm:t>
    </dgm:pt>
    <dgm:pt modelId="{A9BDDB31-C7D7-4D1D-911F-AA01155223FA}" type="pres">
      <dgm:prSet presAssocID="{F3C45B23-93C9-4F89-AF3E-343BA976C4C1}" presName="descendantArrow" presStyleCnt="0"/>
      <dgm:spPr/>
    </dgm:pt>
    <dgm:pt modelId="{68CED87D-313F-4CE1-86CC-62ECA655AE0F}" type="pres">
      <dgm:prSet presAssocID="{E0570900-768D-4C29-A30E-5AAE4B23CA3A}" presName="childTextArrow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F02E79-6141-47A3-85A4-242944538276}" type="pres">
      <dgm:prSet presAssocID="{91BB40BD-924B-485A-994B-E63F5591DD7B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4FE2B7-787D-4382-8125-0FE1B3CC1A7A}" type="pres">
      <dgm:prSet presAssocID="{D4F87AB4-C184-4AA8-8FDA-B48078DADF87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79F160-E42C-45E7-9F30-6FA8167096D7}" type="pres">
      <dgm:prSet presAssocID="{0EC2CE58-14CD-46F4-8F39-4FF0FAC2092B}" presName="sp" presStyleCnt="0"/>
      <dgm:spPr/>
    </dgm:pt>
    <dgm:pt modelId="{CB4E270D-696E-4141-97F1-B55B4299E2A4}" type="pres">
      <dgm:prSet presAssocID="{C805C49A-887D-4487-97A0-F3B0EFB2ACA2}" presName="arrowAndChildren" presStyleCnt="0"/>
      <dgm:spPr/>
    </dgm:pt>
    <dgm:pt modelId="{FB9E5C24-115D-43F3-A16A-4B28985A589C}" type="pres">
      <dgm:prSet presAssocID="{C805C49A-887D-4487-97A0-F3B0EFB2ACA2}" presName="parentTextArrow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20A5C3CA-E15B-4F3F-8F28-F91BC3CBCE73}" srcId="{F3C45B23-93C9-4F89-AF3E-343BA976C4C1}" destId="{D4F87AB4-C184-4AA8-8FDA-B48078DADF87}" srcOrd="2" destOrd="0" parTransId="{0F437FDF-F563-4A18-AE90-E2EE89C2DACB}" sibTransId="{370749CD-28B8-42B3-AB3F-7372C479D3D1}"/>
    <dgm:cxn modelId="{C1D4B6F4-FCFE-4851-B664-6FAF9CD0B747}" srcId="{2174C8B0-278A-4ECC-91D4-994D5BD788B1}" destId="{89F975C6-3C36-460F-9F81-15D1C31C744E}" srcOrd="3" destOrd="0" parTransId="{CE6971A7-7FA1-473F-8F17-1143090463E3}" sibTransId="{8D867E65-B67C-4D5B-9550-451166AC2D3C}"/>
    <dgm:cxn modelId="{EC9B67E5-5CEC-4D9E-93FB-DEA7C87B63BA}" type="presOf" srcId="{89F975C6-3C36-460F-9F81-15D1C31C744E}" destId="{DB268510-62FB-4883-9938-E71E52EB76C3}" srcOrd="0" destOrd="0" presId="urn:microsoft.com/office/officeart/2005/8/layout/process4"/>
    <dgm:cxn modelId="{2448FA20-D71C-4153-B335-6953B6A4EC65}" type="presOf" srcId="{E0570900-768D-4C29-A30E-5AAE4B23CA3A}" destId="{68CED87D-313F-4CE1-86CC-62ECA655AE0F}" srcOrd="0" destOrd="0" presId="urn:microsoft.com/office/officeart/2005/8/layout/process4"/>
    <dgm:cxn modelId="{6EE4E4AC-09CA-43E8-BEB7-F681EB56832A}" srcId="{F3C45B23-93C9-4F89-AF3E-343BA976C4C1}" destId="{E0570900-768D-4C29-A30E-5AAE4B23CA3A}" srcOrd="0" destOrd="0" parTransId="{F2F592A3-FD05-4D28-B253-5825081FA9AB}" sibTransId="{C2E91172-1F26-4037-9A27-4DBC7416539B}"/>
    <dgm:cxn modelId="{2057B6EE-FDE9-4DB9-8310-50077A0F66EE}" type="presOf" srcId="{C805C49A-887D-4487-97A0-F3B0EFB2ACA2}" destId="{FB9E5C24-115D-43F3-A16A-4B28985A589C}" srcOrd="0" destOrd="0" presId="urn:microsoft.com/office/officeart/2005/8/layout/process4"/>
    <dgm:cxn modelId="{41C95F30-5920-4FE1-A654-7B7E18D38FDA}" type="presOf" srcId="{91BB40BD-924B-485A-994B-E63F5591DD7B}" destId="{E5F02E79-6141-47A3-85A4-242944538276}" srcOrd="0" destOrd="0" presId="urn:microsoft.com/office/officeart/2005/8/layout/process4"/>
    <dgm:cxn modelId="{7CCB981A-230E-4A2A-BBB4-10930742C1D0}" srcId="{2174C8B0-278A-4ECC-91D4-994D5BD788B1}" destId="{F3C45B23-93C9-4F89-AF3E-343BA976C4C1}" srcOrd="1" destOrd="0" parTransId="{D4F49F14-BBC4-480E-9702-97D61DC402F7}" sibTransId="{059D9202-23B4-4709-AF10-3E819D21E678}"/>
    <dgm:cxn modelId="{1B740BB0-55B0-467D-A5E6-D30D2A0A7301}" type="presOf" srcId="{06F5642A-0136-4BFD-B460-1783BC87940D}" destId="{F412CC90-58BE-4698-8AE5-C8FC9DB2B069}" srcOrd="0" destOrd="0" presId="urn:microsoft.com/office/officeart/2005/8/layout/process4"/>
    <dgm:cxn modelId="{7E6903B4-8DD7-4391-AEE0-88909C2FE3F8}" srcId="{2174C8B0-278A-4ECC-91D4-994D5BD788B1}" destId="{C805C49A-887D-4487-97A0-F3B0EFB2ACA2}" srcOrd="0" destOrd="0" parTransId="{F310E993-9F99-4672-ADAD-82F4CE3C6D23}" sibTransId="{0EC2CE58-14CD-46F4-8F39-4FF0FAC2092B}"/>
    <dgm:cxn modelId="{9A771D71-3E44-4BBE-8D25-B1DEFB010163}" srcId="{2174C8B0-278A-4ECC-91D4-994D5BD788B1}" destId="{06F5642A-0136-4BFD-B460-1783BC87940D}" srcOrd="2" destOrd="0" parTransId="{B7EEDC83-FA99-42AC-A940-DA0301126F67}" sibTransId="{3118E3F6-876F-48EE-84F7-C77830873F63}"/>
    <dgm:cxn modelId="{D6F35276-5FB2-4E56-935A-D6A244DE05E5}" type="presOf" srcId="{2174C8B0-278A-4ECC-91D4-994D5BD788B1}" destId="{264400FD-3333-4375-807D-A6EC95AB17E4}" srcOrd="0" destOrd="0" presId="urn:microsoft.com/office/officeart/2005/8/layout/process4"/>
    <dgm:cxn modelId="{D97549C8-2D1A-49FA-8FE3-2702DC50C825}" srcId="{F3C45B23-93C9-4F89-AF3E-343BA976C4C1}" destId="{91BB40BD-924B-485A-994B-E63F5591DD7B}" srcOrd="1" destOrd="0" parTransId="{37828A43-894D-4FB7-B702-5D472402D304}" sibTransId="{3A51CF08-2F62-40F3-B07B-E39650E8BEDF}"/>
    <dgm:cxn modelId="{FCDB5BEE-6D3A-4317-8330-44C4A7F920E5}" type="presOf" srcId="{F3C45B23-93C9-4F89-AF3E-343BA976C4C1}" destId="{94F75AC9-33A5-4AED-8297-640D6CA42FF4}" srcOrd="0" destOrd="0" presId="urn:microsoft.com/office/officeart/2005/8/layout/process4"/>
    <dgm:cxn modelId="{77238785-D761-4D7C-93C0-D05D79983979}" type="presOf" srcId="{D4F87AB4-C184-4AA8-8FDA-B48078DADF87}" destId="{8F4FE2B7-787D-4382-8125-0FE1B3CC1A7A}" srcOrd="0" destOrd="0" presId="urn:microsoft.com/office/officeart/2005/8/layout/process4"/>
    <dgm:cxn modelId="{58E1F1C7-B427-45F0-BB7D-F04E5360864D}" type="presOf" srcId="{F3C45B23-93C9-4F89-AF3E-343BA976C4C1}" destId="{EC2F379E-8322-4885-B424-7077B96716AB}" srcOrd="1" destOrd="0" presId="urn:microsoft.com/office/officeart/2005/8/layout/process4"/>
    <dgm:cxn modelId="{E2F20474-B88D-478D-BC4A-BFB0F29E3FEE}" type="presParOf" srcId="{264400FD-3333-4375-807D-A6EC95AB17E4}" destId="{D98FCD8C-6C2E-4187-BC8A-EE4E2F832189}" srcOrd="0" destOrd="0" presId="urn:microsoft.com/office/officeart/2005/8/layout/process4"/>
    <dgm:cxn modelId="{354BB944-CC40-408A-A30D-115F3CC2DC99}" type="presParOf" srcId="{D98FCD8C-6C2E-4187-BC8A-EE4E2F832189}" destId="{DB268510-62FB-4883-9938-E71E52EB76C3}" srcOrd="0" destOrd="0" presId="urn:microsoft.com/office/officeart/2005/8/layout/process4"/>
    <dgm:cxn modelId="{5289A51A-0E9A-4547-ADD3-15B76D52C968}" type="presParOf" srcId="{264400FD-3333-4375-807D-A6EC95AB17E4}" destId="{8065EA1E-7C2F-451D-AD5E-563B165EC519}" srcOrd="1" destOrd="0" presId="urn:microsoft.com/office/officeart/2005/8/layout/process4"/>
    <dgm:cxn modelId="{C3746A35-373B-4904-AC94-FAF18F844D8B}" type="presParOf" srcId="{264400FD-3333-4375-807D-A6EC95AB17E4}" destId="{BA3A9FA1-B8B6-44B0-8CF3-105B785579C4}" srcOrd="2" destOrd="0" presId="urn:microsoft.com/office/officeart/2005/8/layout/process4"/>
    <dgm:cxn modelId="{F2169313-5BF1-4493-A2E5-A28064507EFD}" type="presParOf" srcId="{BA3A9FA1-B8B6-44B0-8CF3-105B785579C4}" destId="{F412CC90-58BE-4698-8AE5-C8FC9DB2B069}" srcOrd="0" destOrd="0" presId="urn:microsoft.com/office/officeart/2005/8/layout/process4"/>
    <dgm:cxn modelId="{AD0B72AA-E2E7-45FB-827F-D9FD1B69C665}" type="presParOf" srcId="{264400FD-3333-4375-807D-A6EC95AB17E4}" destId="{4B526389-D7B8-4445-965D-9E6CE3DB4485}" srcOrd="3" destOrd="0" presId="urn:microsoft.com/office/officeart/2005/8/layout/process4"/>
    <dgm:cxn modelId="{EA0751F0-1BFB-4100-B063-DD2C5D301150}" type="presParOf" srcId="{264400FD-3333-4375-807D-A6EC95AB17E4}" destId="{84CAF669-108A-43CC-A635-A69076B2BC5B}" srcOrd="4" destOrd="0" presId="urn:microsoft.com/office/officeart/2005/8/layout/process4"/>
    <dgm:cxn modelId="{CDB93689-4AA1-4293-B0A0-9B63979B8B7B}" type="presParOf" srcId="{84CAF669-108A-43CC-A635-A69076B2BC5B}" destId="{94F75AC9-33A5-4AED-8297-640D6CA42FF4}" srcOrd="0" destOrd="0" presId="urn:microsoft.com/office/officeart/2005/8/layout/process4"/>
    <dgm:cxn modelId="{FB18DEF6-85CC-4679-91C7-D666F55E6575}" type="presParOf" srcId="{84CAF669-108A-43CC-A635-A69076B2BC5B}" destId="{EC2F379E-8322-4885-B424-7077B96716AB}" srcOrd="1" destOrd="0" presId="urn:microsoft.com/office/officeart/2005/8/layout/process4"/>
    <dgm:cxn modelId="{C62FFBBA-3E20-4F04-8657-D106FFEEB0D8}" type="presParOf" srcId="{84CAF669-108A-43CC-A635-A69076B2BC5B}" destId="{A9BDDB31-C7D7-4D1D-911F-AA01155223FA}" srcOrd="2" destOrd="0" presId="urn:microsoft.com/office/officeart/2005/8/layout/process4"/>
    <dgm:cxn modelId="{283EFAB9-755A-4A77-8C59-3D82BDBD0770}" type="presParOf" srcId="{A9BDDB31-C7D7-4D1D-911F-AA01155223FA}" destId="{68CED87D-313F-4CE1-86CC-62ECA655AE0F}" srcOrd="0" destOrd="0" presId="urn:microsoft.com/office/officeart/2005/8/layout/process4"/>
    <dgm:cxn modelId="{688BA85A-49D7-43BB-9470-AA78AF43B439}" type="presParOf" srcId="{A9BDDB31-C7D7-4D1D-911F-AA01155223FA}" destId="{E5F02E79-6141-47A3-85A4-242944538276}" srcOrd="1" destOrd="0" presId="urn:microsoft.com/office/officeart/2005/8/layout/process4"/>
    <dgm:cxn modelId="{1151900C-FAA9-4D34-91BD-61E1339D4B18}" type="presParOf" srcId="{A9BDDB31-C7D7-4D1D-911F-AA01155223FA}" destId="{8F4FE2B7-787D-4382-8125-0FE1B3CC1A7A}" srcOrd="2" destOrd="0" presId="urn:microsoft.com/office/officeart/2005/8/layout/process4"/>
    <dgm:cxn modelId="{9064801D-1A5A-4AFC-A2F5-3A4BC62C5194}" type="presParOf" srcId="{264400FD-3333-4375-807D-A6EC95AB17E4}" destId="{E979F160-E42C-45E7-9F30-6FA8167096D7}" srcOrd="5" destOrd="0" presId="urn:microsoft.com/office/officeart/2005/8/layout/process4"/>
    <dgm:cxn modelId="{8F7D1ED9-546F-42DC-BF2B-BDB714447ED3}" type="presParOf" srcId="{264400FD-3333-4375-807D-A6EC95AB17E4}" destId="{CB4E270D-696E-4141-97F1-B55B4299E2A4}" srcOrd="6" destOrd="0" presId="urn:microsoft.com/office/officeart/2005/8/layout/process4"/>
    <dgm:cxn modelId="{7AD2DBAC-5717-4CCD-B93C-E5F070D01DA3}" type="presParOf" srcId="{CB4E270D-696E-4141-97F1-B55B4299E2A4}" destId="{FB9E5C24-115D-43F3-A16A-4B28985A589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63635-1CBD-4EBA-BA5C-9EAC996D9441}" type="doc">
      <dgm:prSet loTypeId="urn:microsoft.com/office/officeart/2005/8/layout/equation1" loCatId="process" qsTypeId="urn:microsoft.com/office/officeart/2005/8/quickstyle/simple1" qsCatId="simple" csTypeId="urn:microsoft.com/office/officeart/2005/8/colors/accent4_3" csCatId="accent4" phldr="1"/>
      <dgm:spPr/>
    </dgm:pt>
    <dgm:pt modelId="{EDC64D38-6A35-4318-8B76-AA215081B89F}">
      <dgm:prSet phldrT="[Texto]"/>
      <dgm:spPr/>
      <dgm:t>
        <a:bodyPr/>
        <a:lstStyle/>
        <a:p>
          <a:r>
            <a:rPr lang="es-EC" dirty="0" smtClean="0"/>
            <a:t>Volumen Sistema Manual</a:t>
          </a:r>
          <a:endParaRPr lang="es-EC" dirty="0"/>
        </a:p>
      </dgm:t>
    </dgm:pt>
    <dgm:pt modelId="{7B542770-84E8-485D-A6EB-B7D42E3F8E5D}" type="parTrans" cxnId="{41977EEA-D594-4BA5-8C45-18ED5554BEA7}">
      <dgm:prSet/>
      <dgm:spPr/>
      <dgm:t>
        <a:bodyPr/>
        <a:lstStyle/>
        <a:p>
          <a:endParaRPr lang="es-EC"/>
        </a:p>
      </dgm:t>
    </dgm:pt>
    <dgm:pt modelId="{D34FE602-5F20-42F8-9156-CBEF60975FEB}" type="sibTrans" cxnId="{41977EEA-D594-4BA5-8C45-18ED5554BEA7}">
      <dgm:prSet/>
      <dgm:spPr/>
      <dgm:t>
        <a:bodyPr/>
        <a:lstStyle/>
        <a:p>
          <a:endParaRPr lang="es-EC"/>
        </a:p>
      </dgm:t>
    </dgm:pt>
    <dgm:pt modelId="{58FA6A7B-746F-4E08-A15A-F0C3A5B8862E}">
      <dgm:prSet phldrT="[Texto]"/>
      <dgm:spPr/>
      <dgm:t>
        <a:bodyPr/>
        <a:lstStyle/>
        <a:p>
          <a:r>
            <a:rPr lang="es-EC" dirty="0" smtClean="0"/>
            <a:t>Volumen Rociadores</a:t>
          </a:r>
          <a:endParaRPr lang="es-EC" dirty="0"/>
        </a:p>
      </dgm:t>
    </dgm:pt>
    <dgm:pt modelId="{21C500AE-D55F-4E3A-A740-2D611FF82DE6}" type="parTrans" cxnId="{77B44641-B22F-4215-8F92-97B27347D1C7}">
      <dgm:prSet/>
      <dgm:spPr/>
      <dgm:t>
        <a:bodyPr/>
        <a:lstStyle/>
        <a:p>
          <a:endParaRPr lang="es-EC"/>
        </a:p>
      </dgm:t>
    </dgm:pt>
    <dgm:pt modelId="{75A8AD7A-A576-4EC5-BA37-4409F1C0EDE8}" type="sibTrans" cxnId="{77B44641-B22F-4215-8F92-97B27347D1C7}">
      <dgm:prSet/>
      <dgm:spPr/>
      <dgm:t>
        <a:bodyPr/>
        <a:lstStyle/>
        <a:p>
          <a:endParaRPr lang="es-EC"/>
        </a:p>
      </dgm:t>
    </dgm:pt>
    <dgm:pt modelId="{B5913906-2D2D-47A4-AA98-823480A4FF9A}">
      <dgm:prSet phldrT="[Texto]"/>
      <dgm:spPr/>
      <dgm:t>
        <a:bodyPr/>
        <a:lstStyle/>
        <a:p>
          <a:r>
            <a:rPr lang="es-EC" dirty="0" smtClean="0"/>
            <a:t>Volumen Tanque</a:t>
          </a:r>
          <a:endParaRPr lang="es-EC" dirty="0"/>
        </a:p>
      </dgm:t>
    </dgm:pt>
    <dgm:pt modelId="{49FDBCF6-548C-4578-B7D5-85EFEDF4EBF6}" type="parTrans" cxnId="{C3F2F4A4-5B8C-462D-B5C5-0D0D3FE22162}">
      <dgm:prSet/>
      <dgm:spPr/>
      <dgm:t>
        <a:bodyPr/>
        <a:lstStyle/>
        <a:p>
          <a:endParaRPr lang="es-EC"/>
        </a:p>
      </dgm:t>
    </dgm:pt>
    <dgm:pt modelId="{E1C0A295-DC94-4C94-8C52-80C677F4AA51}" type="sibTrans" cxnId="{C3F2F4A4-5B8C-462D-B5C5-0D0D3FE22162}">
      <dgm:prSet/>
      <dgm:spPr/>
      <dgm:t>
        <a:bodyPr/>
        <a:lstStyle/>
        <a:p>
          <a:endParaRPr lang="es-EC"/>
        </a:p>
      </dgm:t>
    </dgm:pt>
    <dgm:pt modelId="{AF24D27D-2A7D-453D-BA0E-1B2336EBC4C2}">
      <dgm:prSet phldrT="[Texto]"/>
      <dgm:spPr/>
      <dgm:t>
        <a:bodyPr/>
        <a:lstStyle/>
        <a:p>
          <a:r>
            <a:rPr lang="es-EC" dirty="0" smtClean="0"/>
            <a:t>Volumen Sistema Espuma</a:t>
          </a:r>
          <a:endParaRPr lang="es-EC" dirty="0"/>
        </a:p>
      </dgm:t>
    </dgm:pt>
    <dgm:pt modelId="{6D37E84E-2B33-4410-BB16-D2235F9DD51A}" type="parTrans" cxnId="{3C0E5D08-FB11-45FF-A101-3905CA2B938E}">
      <dgm:prSet/>
      <dgm:spPr/>
      <dgm:t>
        <a:bodyPr/>
        <a:lstStyle/>
        <a:p>
          <a:endParaRPr lang="es-EC"/>
        </a:p>
      </dgm:t>
    </dgm:pt>
    <dgm:pt modelId="{13DFA9AF-9FC4-43C2-8759-C9B0AA82A2BE}" type="sibTrans" cxnId="{3C0E5D08-FB11-45FF-A101-3905CA2B938E}">
      <dgm:prSet/>
      <dgm:spPr/>
      <dgm:t>
        <a:bodyPr/>
        <a:lstStyle/>
        <a:p>
          <a:endParaRPr lang="es-EC"/>
        </a:p>
      </dgm:t>
    </dgm:pt>
    <dgm:pt modelId="{E1436C10-455D-48B8-8808-BBB93F2A095E}" type="pres">
      <dgm:prSet presAssocID="{E8663635-1CBD-4EBA-BA5C-9EAC996D9441}" presName="linearFlow" presStyleCnt="0">
        <dgm:presLayoutVars>
          <dgm:dir/>
          <dgm:resizeHandles val="exact"/>
        </dgm:presLayoutVars>
      </dgm:prSet>
      <dgm:spPr/>
    </dgm:pt>
    <dgm:pt modelId="{7BB8BD81-A05B-40C4-AC2F-DCF195A69707}" type="pres">
      <dgm:prSet presAssocID="{EDC64D38-6A35-4318-8B76-AA215081B89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41FEAC-AACC-44DD-94F0-0845A0D240D4}" type="pres">
      <dgm:prSet presAssocID="{D34FE602-5F20-42F8-9156-CBEF60975FEB}" presName="spacerL" presStyleCnt="0"/>
      <dgm:spPr/>
    </dgm:pt>
    <dgm:pt modelId="{17594CF6-AEC5-4341-BE20-5B9792927927}" type="pres">
      <dgm:prSet presAssocID="{D34FE602-5F20-42F8-9156-CBEF60975FEB}" presName="sibTrans" presStyleLbl="sibTrans2D1" presStyleIdx="0" presStyleCnt="3"/>
      <dgm:spPr/>
      <dgm:t>
        <a:bodyPr/>
        <a:lstStyle/>
        <a:p>
          <a:endParaRPr lang="es-EC"/>
        </a:p>
      </dgm:t>
    </dgm:pt>
    <dgm:pt modelId="{39FC22CF-C715-445F-99BE-083F9BC47E91}" type="pres">
      <dgm:prSet presAssocID="{D34FE602-5F20-42F8-9156-CBEF60975FEB}" presName="spacerR" presStyleCnt="0"/>
      <dgm:spPr/>
    </dgm:pt>
    <dgm:pt modelId="{7F62E15C-0976-47C3-A94B-CDCB4A414366}" type="pres">
      <dgm:prSet presAssocID="{58FA6A7B-746F-4E08-A15A-F0C3A5B8862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F5EBC9-AF38-4097-9CEB-D474AE5A1EC0}" type="pres">
      <dgm:prSet presAssocID="{75A8AD7A-A576-4EC5-BA37-4409F1C0EDE8}" presName="spacerL" presStyleCnt="0"/>
      <dgm:spPr/>
    </dgm:pt>
    <dgm:pt modelId="{212923C8-25CA-4653-8E3F-45CDD9EF666C}" type="pres">
      <dgm:prSet presAssocID="{75A8AD7A-A576-4EC5-BA37-4409F1C0EDE8}" presName="sibTrans" presStyleLbl="sibTrans2D1" presStyleIdx="1" presStyleCnt="3"/>
      <dgm:spPr/>
      <dgm:t>
        <a:bodyPr/>
        <a:lstStyle/>
        <a:p>
          <a:endParaRPr lang="es-EC"/>
        </a:p>
      </dgm:t>
    </dgm:pt>
    <dgm:pt modelId="{9B068E97-6A35-423B-8956-818C5E9F71E4}" type="pres">
      <dgm:prSet presAssocID="{75A8AD7A-A576-4EC5-BA37-4409F1C0EDE8}" presName="spacerR" presStyleCnt="0"/>
      <dgm:spPr/>
    </dgm:pt>
    <dgm:pt modelId="{F9413601-802B-4997-8CCF-5BACA3A8405A}" type="pres">
      <dgm:prSet presAssocID="{AF24D27D-2A7D-453D-BA0E-1B2336EBC4C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5F14C8-FFE0-415A-BB9F-B2C45F204FD0}" type="pres">
      <dgm:prSet presAssocID="{13DFA9AF-9FC4-43C2-8759-C9B0AA82A2BE}" presName="spacerL" presStyleCnt="0"/>
      <dgm:spPr/>
    </dgm:pt>
    <dgm:pt modelId="{4C5E69B2-7894-46E0-BF6F-013D639B09E1}" type="pres">
      <dgm:prSet presAssocID="{13DFA9AF-9FC4-43C2-8759-C9B0AA82A2BE}" presName="sibTrans" presStyleLbl="sibTrans2D1" presStyleIdx="2" presStyleCnt="3"/>
      <dgm:spPr/>
      <dgm:t>
        <a:bodyPr/>
        <a:lstStyle/>
        <a:p>
          <a:endParaRPr lang="es-EC"/>
        </a:p>
      </dgm:t>
    </dgm:pt>
    <dgm:pt modelId="{807FE3EC-4DE8-4CE1-996C-1150186E5DD7}" type="pres">
      <dgm:prSet presAssocID="{13DFA9AF-9FC4-43C2-8759-C9B0AA82A2BE}" presName="spacerR" presStyleCnt="0"/>
      <dgm:spPr/>
    </dgm:pt>
    <dgm:pt modelId="{2D1BB443-FC11-4A61-AE9C-8430ABCD4376}" type="pres">
      <dgm:prSet presAssocID="{B5913906-2D2D-47A4-AA98-823480A4FF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C0E5D08-FB11-45FF-A101-3905CA2B938E}" srcId="{E8663635-1CBD-4EBA-BA5C-9EAC996D9441}" destId="{AF24D27D-2A7D-453D-BA0E-1B2336EBC4C2}" srcOrd="2" destOrd="0" parTransId="{6D37E84E-2B33-4410-BB16-D2235F9DD51A}" sibTransId="{13DFA9AF-9FC4-43C2-8759-C9B0AA82A2BE}"/>
    <dgm:cxn modelId="{5D073D75-FC92-451B-9ECA-14080FA1E475}" type="presOf" srcId="{D34FE602-5F20-42F8-9156-CBEF60975FEB}" destId="{17594CF6-AEC5-4341-BE20-5B9792927927}" srcOrd="0" destOrd="0" presId="urn:microsoft.com/office/officeart/2005/8/layout/equation1"/>
    <dgm:cxn modelId="{41977EEA-D594-4BA5-8C45-18ED5554BEA7}" srcId="{E8663635-1CBD-4EBA-BA5C-9EAC996D9441}" destId="{EDC64D38-6A35-4318-8B76-AA215081B89F}" srcOrd="0" destOrd="0" parTransId="{7B542770-84E8-485D-A6EB-B7D42E3F8E5D}" sibTransId="{D34FE602-5F20-42F8-9156-CBEF60975FEB}"/>
    <dgm:cxn modelId="{4734F187-A383-421E-89DC-E85C8FB45C0A}" type="presOf" srcId="{AF24D27D-2A7D-453D-BA0E-1B2336EBC4C2}" destId="{F9413601-802B-4997-8CCF-5BACA3A8405A}" srcOrd="0" destOrd="0" presId="urn:microsoft.com/office/officeart/2005/8/layout/equation1"/>
    <dgm:cxn modelId="{5C37ADF6-1EC0-4853-87E1-3B915C9BC5DE}" type="presOf" srcId="{E8663635-1CBD-4EBA-BA5C-9EAC996D9441}" destId="{E1436C10-455D-48B8-8808-BBB93F2A095E}" srcOrd="0" destOrd="0" presId="urn:microsoft.com/office/officeart/2005/8/layout/equation1"/>
    <dgm:cxn modelId="{C3F2F4A4-5B8C-462D-B5C5-0D0D3FE22162}" srcId="{E8663635-1CBD-4EBA-BA5C-9EAC996D9441}" destId="{B5913906-2D2D-47A4-AA98-823480A4FF9A}" srcOrd="3" destOrd="0" parTransId="{49FDBCF6-548C-4578-B7D5-85EFEDF4EBF6}" sibTransId="{E1C0A295-DC94-4C94-8C52-80C677F4AA51}"/>
    <dgm:cxn modelId="{C197A3DF-0073-49A9-9B65-1AB4E0422881}" type="presOf" srcId="{EDC64D38-6A35-4318-8B76-AA215081B89F}" destId="{7BB8BD81-A05B-40C4-AC2F-DCF195A69707}" srcOrd="0" destOrd="0" presId="urn:microsoft.com/office/officeart/2005/8/layout/equation1"/>
    <dgm:cxn modelId="{C688F0B2-1713-453D-B28A-9661D2545F30}" type="presOf" srcId="{58FA6A7B-746F-4E08-A15A-F0C3A5B8862E}" destId="{7F62E15C-0976-47C3-A94B-CDCB4A414366}" srcOrd="0" destOrd="0" presId="urn:microsoft.com/office/officeart/2005/8/layout/equation1"/>
    <dgm:cxn modelId="{BDCDCF41-CA25-481C-83E3-039F7B72C6BB}" type="presOf" srcId="{13DFA9AF-9FC4-43C2-8759-C9B0AA82A2BE}" destId="{4C5E69B2-7894-46E0-BF6F-013D639B09E1}" srcOrd="0" destOrd="0" presId="urn:microsoft.com/office/officeart/2005/8/layout/equation1"/>
    <dgm:cxn modelId="{77B44641-B22F-4215-8F92-97B27347D1C7}" srcId="{E8663635-1CBD-4EBA-BA5C-9EAC996D9441}" destId="{58FA6A7B-746F-4E08-A15A-F0C3A5B8862E}" srcOrd="1" destOrd="0" parTransId="{21C500AE-D55F-4E3A-A740-2D611FF82DE6}" sibTransId="{75A8AD7A-A576-4EC5-BA37-4409F1C0EDE8}"/>
    <dgm:cxn modelId="{3A0521A1-D906-4F8B-BD67-85433979C735}" type="presOf" srcId="{75A8AD7A-A576-4EC5-BA37-4409F1C0EDE8}" destId="{212923C8-25CA-4653-8E3F-45CDD9EF666C}" srcOrd="0" destOrd="0" presId="urn:microsoft.com/office/officeart/2005/8/layout/equation1"/>
    <dgm:cxn modelId="{BFCAEBF3-8325-481B-8FF1-3E4396A626F0}" type="presOf" srcId="{B5913906-2D2D-47A4-AA98-823480A4FF9A}" destId="{2D1BB443-FC11-4A61-AE9C-8430ABCD4376}" srcOrd="0" destOrd="0" presId="urn:microsoft.com/office/officeart/2005/8/layout/equation1"/>
    <dgm:cxn modelId="{A7220A3C-6DFE-46A4-8823-EDF2C276496F}" type="presParOf" srcId="{E1436C10-455D-48B8-8808-BBB93F2A095E}" destId="{7BB8BD81-A05B-40C4-AC2F-DCF195A69707}" srcOrd="0" destOrd="0" presId="urn:microsoft.com/office/officeart/2005/8/layout/equation1"/>
    <dgm:cxn modelId="{9BF191F0-24FB-4A33-944A-9C8A66F743E8}" type="presParOf" srcId="{E1436C10-455D-48B8-8808-BBB93F2A095E}" destId="{D541FEAC-AACC-44DD-94F0-0845A0D240D4}" srcOrd="1" destOrd="0" presId="urn:microsoft.com/office/officeart/2005/8/layout/equation1"/>
    <dgm:cxn modelId="{79A53F94-4BBE-4CB2-AA40-AAA2C9097B5B}" type="presParOf" srcId="{E1436C10-455D-48B8-8808-BBB93F2A095E}" destId="{17594CF6-AEC5-4341-BE20-5B9792927927}" srcOrd="2" destOrd="0" presId="urn:microsoft.com/office/officeart/2005/8/layout/equation1"/>
    <dgm:cxn modelId="{0ACF911D-70E9-486A-913F-802CD2AD5F19}" type="presParOf" srcId="{E1436C10-455D-48B8-8808-BBB93F2A095E}" destId="{39FC22CF-C715-445F-99BE-083F9BC47E91}" srcOrd="3" destOrd="0" presId="urn:microsoft.com/office/officeart/2005/8/layout/equation1"/>
    <dgm:cxn modelId="{D9B70DCF-C17A-4D04-83BA-9615A4792F7E}" type="presParOf" srcId="{E1436C10-455D-48B8-8808-BBB93F2A095E}" destId="{7F62E15C-0976-47C3-A94B-CDCB4A414366}" srcOrd="4" destOrd="0" presId="urn:microsoft.com/office/officeart/2005/8/layout/equation1"/>
    <dgm:cxn modelId="{DCA1D6FE-4F52-4160-9ABC-D0AAAA1BC2E6}" type="presParOf" srcId="{E1436C10-455D-48B8-8808-BBB93F2A095E}" destId="{02F5EBC9-AF38-4097-9CEB-D474AE5A1EC0}" srcOrd="5" destOrd="0" presId="urn:microsoft.com/office/officeart/2005/8/layout/equation1"/>
    <dgm:cxn modelId="{93B24F42-ABBF-4FF9-BB1C-B7059261171B}" type="presParOf" srcId="{E1436C10-455D-48B8-8808-BBB93F2A095E}" destId="{212923C8-25CA-4653-8E3F-45CDD9EF666C}" srcOrd="6" destOrd="0" presId="urn:microsoft.com/office/officeart/2005/8/layout/equation1"/>
    <dgm:cxn modelId="{D2102889-43B8-4D36-A3C6-BD82E997D396}" type="presParOf" srcId="{E1436C10-455D-48B8-8808-BBB93F2A095E}" destId="{9B068E97-6A35-423B-8956-818C5E9F71E4}" srcOrd="7" destOrd="0" presId="urn:microsoft.com/office/officeart/2005/8/layout/equation1"/>
    <dgm:cxn modelId="{1039E66D-0E50-434C-B389-F6AD1D9060D5}" type="presParOf" srcId="{E1436C10-455D-48B8-8808-BBB93F2A095E}" destId="{F9413601-802B-4997-8CCF-5BACA3A8405A}" srcOrd="8" destOrd="0" presId="urn:microsoft.com/office/officeart/2005/8/layout/equation1"/>
    <dgm:cxn modelId="{56CD505E-F24F-481D-8BF4-95690C747EE1}" type="presParOf" srcId="{E1436C10-455D-48B8-8808-BBB93F2A095E}" destId="{E75F14C8-FFE0-415A-BB9F-B2C45F204FD0}" srcOrd="9" destOrd="0" presId="urn:microsoft.com/office/officeart/2005/8/layout/equation1"/>
    <dgm:cxn modelId="{96A4EF88-1AB9-4513-9765-422ADDB0C9DD}" type="presParOf" srcId="{E1436C10-455D-48B8-8808-BBB93F2A095E}" destId="{4C5E69B2-7894-46E0-BF6F-013D639B09E1}" srcOrd="10" destOrd="0" presId="urn:microsoft.com/office/officeart/2005/8/layout/equation1"/>
    <dgm:cxn modelId="{A641F460-F781-47A2-B719-55E188A2F504}" type="presParOf" srcId="{E1436C10-455D-48B8-8808-BBB93F2A095E}" destId="{807FE3EC-4DE8-4CE1-996C-1150186E5DD7}" srcOrd="11" destOrd="0" presId="urn:microsoft.com/office/officeart/2005/8/layout/equation1"/>
    <dgm:cxn modelId="{2E927473-618C-4C46-A585-A4A73A1FC497}" type="presParOf" srcId="{E1436C10-455D-48B8-8808-BBB93F2A095E}" destId="{2D1BB443-FC11-4A61-AE9C-8430ABCD4376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68510-62FB-4883-9938-E71E52EB76C3}">
      <dsp:nvSpPr>
        <dsp:cNvPr id="0" name=""/>
        <dsp:cNvSpPr/>
      </dsp:nvSpPr>
      <dsp:spPr>
        <a:xfrm>
          <a:off x="0" y="3712270"/>
          <a:ext cx="7467600" cy="8121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Presupuesto Estimado Materia Prima</a:t>
          </a:r>
          <a:endParaRPr lang="es-EC" sz="2400" kern="1200" dirty="0"/>
        </a:p>
      </dsp:txBody>
      <dsp:txXfrm>
        <a:off x="0" y="3712270"/>
        <a:ext cx="7467600" cy="812154"/>
      </dsp:txXfrm>
    </dsp:sp>
    <dsp:sp modelId="{F412CC90-58BE-4698-8AE5-C8FC9DB2B069}">
      <dsp:nvSpPr>
        <dsp:cNvPr id="0" name=""/>
        <dsp:cNvSpPr/>
      </dsp:nvSpPr>
      <dsp:spPr>
        <a:xfrm rot="10800000">
          <a:off x="0" y="2475359"/>
          <a:ext cx="7467600" cy="124909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Verificación Volumen Tanque</a:t>
          </a:r>
          <a:endParaRPr lang="es-EC" sz="2400" kern="1200" dirty="0"/>
        </a:p>
      </dsp:txBody>
      <dsp:txXfrm rot="10800000">
        <a:off x="0" y="2475359"/>
        <a:ext cx="7467600" cy="811623"/>
      </dsp:txXfrm>
    </dsp:sp>
    <dsp:sp modelId="{EC2F379E-8322-4885-B424-7077B96716AB}">
      <dsp:nvSpPr>
        <dsp:cNvPr id="0" name=""/>
        <dsp:cNvSpPr/>
      </dsp:nvSpPr>
      <dsp:spPr>
        <a:xfrm rot="10800000">
          <a:off x="0" y="1238449"/>
          <a:ext cx="7467600" cy="124909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Cálculos Básicos</a:t>
          </a:r>
          <a:endParaRPr lang="es-EC" sz="2400" kern="1200" dirty="0"/>
        </a:p>
      </dsp:txBody>
      <dsp:txXfrm rot="-10800000">
        <a:off x="0" y="1238449"/>
        <a:ext cx="7467600" cy="438431"/>
      </dsp:txXfrm>
    </dsp:sp>
    <dsp:sp modelId="{68CED87D-313F-4CE1-86CC-62ECA655AE0F}">
      <dsp:nvSpPr>
        <dsp:cNvPr id="0" name=""/>
        <dsp:cNvSpPr/>
      </dsp:nvSpPr>
      <dsp:spPr>
        <a:xfrm>
          <a:off x="3646" y="1676880"/>
          <a:ext cx="2486769" cy="37347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Cuerpo</a:t>
          </a:r>
          <a:endParaRPr lang="es-EC" sz="2300" kern="1200" dirty="0"/>
        </a:p>
      </dsp:txBody>
      <dsp:txXfrm>
        <a:off x="3646" y="1676880"/>
        <a:ext cx="2486769" cy="373478"/>
      </dsp:txXfrm>
    </dsp:sp>
    <dsp:sp modelId="{E5F02E79-6141-47A3-85A4-242944538276}">
      <dsp:nvSpPr>
        <dsp:cNvPr id="0" name=""/>
        <dsp:cNvSpPr/>
      </dsp:nvSpPr>
      <dsp:spPr>
        <a:xfrm>
          <a:off x="2490415" y="1676880"/>
          <a:ext cx="2486769" cy="37347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Fondo</a:t>
          </a:r>
          <a:endParaRPr lang="es-EC" sz="2300" kern="1200" dirty="0"/>
        </a:p>
      </dsp:txBody>
      <dsp:txXfrm>
        <a:off x="2490415" y="1676880"/>
        <a:ext cx="2486769" cy="373478"/>
      </dsp:txXfrm>
    </dsp:sp>
    <dsp:sp modelId="{8F4FE2B7-787D-4382-8125-0FE1B3CC1A7A}">
      <dsp:nvSpPr>
        <dsp:cNvPr id="0" name=""/>
        <dsp:cNvSpPr/>
      </dsp:nvSpPr>
      <dsp:spPr>
        <a:xfrm>
          <a:off x="4977184" y="1676880"/>
          <a:ext cx="2486769" cy="37347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Techo</a:t>
          </a:r>
          <a:endParaRPr lang="es-EC" sz="2000" kern="1200" dirty="0"/>
        </a:p>
      </dsp:txBody>
      <dsp:txXfrm>
        <a:off x="4977184" y="1676880"/>
        <a:ext cx="2486769" cy="373478"/>
      </dsp:txXfrm>
    </dsp:sp>
    <dsp:sp modelId="{FB9E5C24-115D-43F3-A16A-4B28985A589C}">
      <dsp:nvSpPr>
        <dsp:cNvPr id="0" name=""/>
        <dsp:cNvSpPr/>
      </dsp:nvSpPr>
      <dsp:spPr>
        <a:xfrm rot="10800000">
          <a:off x="0" y="1538"/>
          <a:ext cx="7467600" cy="124909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Materiales Disponibles en el Mercado</a:t>
          </a:r>
          <a:endParaRPr lang="es-EC" sz="2400" kern="1200" dirty="0"/>
        </a:p>
      </dsp:txBody>
      <dsp:txXfrm rot="10800000">
        <a:off x="0" y="1538"/>
        <a:ext cx="7467600" cy="811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8BD81-A05B-40C4-AC2F-DCF195A69707}">
      <dsp:nvSpPr>
        <dsp:cNvPr id="0" name=""/>
        <dsp:cNvSpPr/>
      </dsp:nvSpPr>
      <dsp:spPr>
        <a:xfrm>
          <a:off x="4864" y="764478"/>
          <a:ext cx="1351363" cy="1351363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Volumen Sistema Manual</a:t>
          </a:r>
          <a:endParaRPr lang="es-EC" sz="1400" kern="1200" dirty="0"/>
        </a:p>
      </dsp:txBody>
      <dsp:txXfrm>
        <a:off x="202767" y="962381"/>
        <a:ext cx="955557" cy="955557"/>
      </dsp:txXfrm>
    </dsp:sp>
    <dsp:sp modelId="{17594CF6-AEC5-4341-BE20-5B9792927927}">
      <dsp:nvSpPr>
        <dsp:cNvPr id="0" name=""/>
        <dsp:cNvSpPr/>
      </dsp:nvSpPr>
      <dsp:spPr>
        <a:xfrm>
          <a:off x="1465957" y="1048264"/>
          <a:ext cx="783790" cy="783790"/>
        </a:xfrm>
        <a:prstGeom prst="mathPlus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569848" y="1347985"/>
        <a:ext cx="576008" cy="184348"/>
      </dsp:txXfrm>
    </dsp:sp>
    <dsp:sp modelId="{7F62E15C-0976-47C3-A94B-CDCB4A414366}">
      <dsp:nvSpPr>
        <dsp:cNvPr id="0" name=""/>
        <dsp:cNvSpPr/>
      </dsp:nvSpPr>
      <dsp:spPr>
        <a:xfrm>
          <a:off x="2359479" y="764478"/>
          <a:ext cx="1351363" cy="1351363"/>
        </a:xfrm>
        <a:prstGeom prst="ellipse">
          <a:avLst/>
        </a:prstGeom>
        <a:solidFill>
          <a:schemeClr val="accent4">
            <a:shade val="80000"/>
            <a:hueOff val="42817"/>
            <a:satOff val="-2320"/>
            <a:lumOff val="9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Volumen Rociadores</a:t>
          </a:r>
          <a:endParaRPr lang="es-EC" sz="1400" kern="1200" dirty="0"/>
        </a:p>
      </dsp:txBody>
      <dsp:txXfrm>
        <a:off x="2557382" y="962381"/>
        <a:ext cx="955557" cy="955557"/>
      </dsp:txXfrm>
    </dsp:sp>
    <dsp:sp modelId="{212923C8-25CA-4653-8E3F-45CDD9EF666C}">
      <dsp:nvSpPr>
        <dsp:cNvPr id="0" name=""/>
        <dsp:cNvSpPr/>
      </dsp:nvSpPr>
      <dsp:spPr>
        <a:xfrm>
          <a:off x="3820572" y="1048264"/>
          <a:ext cx="783790" cy="783790"/>
        </a:xfrm>
        <a:prstGeom prst="mathPlus">
          <a:avLst/>
        </a:prstGeom>
        <a:solidFill>
          <a:schemeClr val="accent4">
            <a:shade val="90000"/>
            <a:hueOff val="64251"/>
            <a:satOff val="-3428"/>
            <a:lumOff val="12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3924463" y="1347985"/>
        <a:ext cx="576008" cy="184348"/>
      </dsp:txXfrm>
    </dsp:sp>
    <dsp:sp modelId="{F9413601-802B-4997-8CCF-5BACA3A8405A}">
      <dsp:nvSpPr>
        <dsp:cNvPr id="0" name=""/>
        <dsp:cNvSpPr/>
      </dsp:nvSpPr>
      <dsp:spPr>
        <a:xfrm>
          <a:off x="4714093" y="764478"/>
          <a:ext cx="1351363" cy="1351363"/>
        </a:xfrm>
        <a:prstGeom prst="ellipse">
          <a:avLst/>
        </a:prstGeom>
        <a:solidFill>
          <a:schemeClr val="accent4">
            <a:shade val="80000"/>
            <a:hueOff val="85633"/>
            <a:satOff val="-4641"/>
            <a:lumOff val="18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Volumen Sistema Espuma</a:t>
          </a:r>
          <a:endParaRPr lang="es-EC" sz="1400" kern="1200" dirty="0"/>
        </a:p>
      </dsp:txBody>
      <dsp:txXfrm>
        <a:off x="4911996" y="962381"/>
        <a:ext cx="955557" cy="955557"/>
      </dsp:txXfrm>
    </dsp:sp>
    <dsp:sp modelId="{4C5E69B2-7894-46E0-BF6F-013D639B09E1}">
      <dsp:nvSpPr>
        <dsp:cNvPr id="0" name=""/>
        <dsp:cNvSpPr/>
      </dsp:nvSpPr>
      <dsp:spPr>
        <a:xfrm>
          <a:off x="6175187" y="1048264"/>
          <a:ext cx="783790" cy="783790"/>
        </a:xfrm>
        <a:prstGeom prst="mathEqual">
          <a:avLst/>
        </a:prstGeom>
        <a:solidFill>
          <a:schemeClr val="accent4">
            <a:shade val="90000"/>
            <a:hueOff val="128502"/>
            <a:satOff val="-6857"/>
            <a:lumOff val="253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6279078" y="1209725"/>
        <a:ext cx="576008" cy="460868"/>
      </dsp:txXfrm>
    </dsp:sp>
    <dsp:sp modelId="{2D1BB443-FC11-4A61-AE9C-8430ABCD4376}">
      <dsp:nvSpPr>
        <dsp:cNvPr id="0" name=""/>
        <dsp:cNvSpPr/>
      </dsp:nvSpPr>
      <dsp:spPr>
        <a:xfrm>
          <a:off x="7068708" y="764478"/>
          <a:ext cx="1351363" cy="1351363"/>
        </a:xfrm>
        <a:prstGeom prst="ellipse">
          <a:avLst/>
        </a:prstGeom>
        <a:solidFill>
          <a:schemeClr val="accent4">
            <a:shade val="80000"/>
            <a:hueOff val="128450"/>
            <a:satOff val="-6961"/>
            <a:lumOff val="27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Volumen Tanque</a:t>
          </a:r>
          <a:endParaRPr lang="es-EC" sz="1400" kern="1200" dirty="0"/>
        </a:p>
      </dsp:txBody>
      <dsp:txXfrm>
        <a:off x="7266611" y="962381"/>
        <a:ext cx="955557" cy="955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BDD96-1C14-4427-9EA2-73DCFEDFAB7A}" type="datetimeFigureOut">
              <a:rPr lang="es-EC" smtClean="0"/>
              <a:t>07/05/2015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66E7F-07E4-4A97-997C-470A85566D6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714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http://www.dspace.uce.edu.ec/bitstream/25000/967/1/T-UCE-0012-233.pdf</a:t>
            </a:r>
          </a:p>
          <a:p>
            <a:r>
              <a:rPr lang="es-EC" dirty="0" smtClean="0"/>
              <a:t>http://www.informador.com.mx/jalisco/2014/556966/6/realizan-simulacro-de-incendio-en-planta-de-gas-de-pemex.htm</a:t>
            </a:r>
          </a:p>
          <a:p>
            <a:r>
              <a:rPr lang="es-EC" dirty="0" smtClean="0"/>
              <a:t>http://peru21.pe/mundo/incendio-refineria-palito-habria-sido-causado-rayo-2043089</a:t>
            </a:r>
          </a:p>
          <a:p>
            <a:r>
              <a:rPr lang="es-EC" dirty="0" smtClean="0"/>
              <a:t>https://plus.google.com/photos/103932043270159211694/albums/5340500111431887697/5476371626133234434?banner=pwa&amp;authkey=COaxvrDCj567nwE&amp;pid=5476371626133234434&amp;oid=103932043270159211694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66E7F-07E4-4A97-997C-470A85566D68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7380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http://www.panoramio.com/photo/16544784</a:t>
            </a:r>
          </a:p>
          <a:p>
            <a:r>
              <a:rPr lang="es-EC" dirty="0" smtClean="0"/>
              <a:t>https://plus.google.com/photos/103932043270159211694/albums/5340500111431887697/5476371030711683394?banner=pwa&amp;authkey=COaxvrDCj567nwE&amp;pid=5476371030711683394&amp;oid=103932043270159211694</a:t>
            </a:r>
          </a:p>
          <a:p>
            <a:r>
              <a:rPr lang="es-EC" dirty="0" smtClean="0"/>
              <a:t>http://www.lidagas.com/glp/14-clasificacion-del-riesgo-del-glp</a:t>
            </a:r>
          </a:p>
          <a:p>
            <a:r>
              <a:rPr lang="es-EC" dirty="0" smtClean="0"/>
              <a:t>http://radiosinfrontera.com/el-guabo-el-oro/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66E7F-07E4-4A97-997C-470A85566D68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8405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7C35-0E6D-409E-834A-61DD77B08B9D}" type="datetime1">
              <a:rPr lang="es-EC" smtClean="0"/>
              <a:t>07/05/2015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815B-975F-4D28-929F-FD145B7A1559}" type="datetime1">
              <a:rPr lang="es-EC" smtClean="0"/>
              <a:t>07/05/2015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D643-40FB-4F50-B6CD-F9505E47F081}" type="datetime1">
              <a:rPr lang="es-EC" smtClean="0"/>
              <a:t>07/05/2015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8603-2EEA-49B8-9D3A-57943C003E08}" type="datetime1">
              <a:rPr lang="es-EC" smtClean="0"/>
              <a:t>07/05/2015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CB3F-6969-4202-8671-7164CD5EF164}" type="datetime1">
              <a:rPr lang="es-EC" smtClean="0"/>
              <a:t>07/05/2015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7FCC-04F0-4E0A-B08C-3142628697BE}" type="datetime1">
              <a:rPr lang="es-EC" smtClean="0"/>
              <a:t>07/05/2015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460D-F0E7-465C-B3C9-7445328736FF}" type="datetime1">
              <a:rPr lang="es-EC" smtClean="0"/>
              <a:t>07/05/2015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23A6D-45B9-45DB-974E-E91F4DEECDA6}" type="datetime1">
              <a:rPr lang="es-EC" smtClean="0"/>
              <a:t>07/05/2015</a:t>
            </a:fld>
            <a:endParaRPr lang="es-EC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1DE5-1577-46E0-9501-09A9477B8E79}" type="datetime1">
              <a:rPr lang="es-EC" smtClean="0"/>
              <a:t>07/05/2015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5B86-07B1-4216-AF2F-6D3E29D3F213}" type="datetime1">
              <a:rPr lang="es-EC" smtClean="0"/>
              <a:t>07/05/2015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6EA1CD0-4C8D-40C5-9690-12861A131C59}" type="datetime1">
              <a:rPr lang="es-EC" smtClean="0"/>
              <a:t>07/05/2015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4D7EF1-85A9-469E-AE23-033C6B8AFC41}" type="datetime1">
              <a:rPr lang="es-EC" smtClean="0"/>
              <a:t>07/05/2015</a:t>
            </a:fld>
            <a:endParaRPr lang="es-EC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BC80DF2-7723-4EF5-9CB8-7D1019E5C427}" type="slidenum">
              <a:rPr lang="es-EC" smtClean="0"/>
              <a:t>‹Nº›</a:t>
            </a:fld>
            <a:endParaRPr lang="es-EC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9.jpeg"/><Relationship Id="rId4" Type="http://schemas.openxmlformats.org/officeDocument/2006/relationships/image" Target="../media/image13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8216" y="2420888"/>
            <a:ext cx="6480048" cy="3816424"/>
          </a:xfrm>
        </p:spPr>
        <p:txBody>
          <a:bodyPr>
            <a:noAutofit/>
          </a:bodyPr>
          <a:lstStyle/>
          <a:p>
            <a:pPr algn="ctr"/>
            <a:r>
              <a:rPr lang="es-EC" sz="3000" dirty="0">
                <a:effectLst/>
              </a:rPr>
              <a:t>“INGENIERÍA CONCEPTUAL, BÁSICA Y DE DETALLE DE UN SISTEMA DE ALMACENAMIENTO DE AGUA DE 790m</a:t>
            </a:r>
            <a:r>
              <a:rPr lang="es-EC" sz="3000" baseline="30000" dirty="0">
                <a:effectLst/>
              </a:rPr>
              <a:t>3</a:t>
            </a:r>
            <a:r>
              <a:rPr lang="es-EC" sz="3000" dirty="0">
                <a:effectLst/>
              </a:rPr>
              <a:t> SEGÚN LA NORMA API 650 PARA EL CONTROL DE INCENDIOS EN LA PLANTA DE GAS UBICADA EN BAJO ALTO-MACHALA PARA LA EMPRESA MATRYMEC/FH-INGESERV”</a:t>
            </a:r>
            <a:endParaRPr lang="es-EC" sz="3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976860"/>
            <a:ext cx="6480048" cy="660052"/>
          </a:xfrm>
        </p:spPr>
        <p:txBody>
          <a:bodyPr/>
          <a:lstStyle/>
          <a:p>
            <a:pPr algn="ctr"/>
            <a:r>
              <a:rPr lang="es-ES" b="1" i="1" dirty="0"/>
              <a:t>TESIS DE GRADO PREVIO A LA OBTENCIÓN DEL TÍTULO DE INGENIERO MECÁNICO </a:t>
            </a:r>
            <a:endParaRPr lang="es-EC" i="1" dirty="0"/>
          </a:p>
          <a:p>
            <a:endParaRPr lang="es-EC" i="1" dirty="0"/>
          </a:p>
        </p:txBody>
      </p:sp>
      <p:pic>
        <p:nvPicPr>
          <p:cNvPr id="4" name="3 Imagen" descr="D:\Simbolos\LOGO PRINCIPA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5372100" cy="8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395536" y="6309320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Autor: Armando Rafael Checa Garzón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75224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MATERIALES DISPONIBLES EN EL MERCADO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558726"/>
            <a:ext cx="6563072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MX" dirty="0" smtClean="0"/>
              <a:t>Láminas: </a:t>
            </a:r>
            <a:r>
              <a:rPr lang="es-MX" dirty="0"/>
              <a:t>1800 mm x 12 000 mm en espesores de 5 mm (3/16’’), 6 mm (1/4’’), 8 mm (5/16’’). Material: </a:t>
            </a:r>
            <a:r>
              <a:rPr lang="es-MX" dirty="0" smtClean="0"/>
              <a:t>ASTM </a:t>
            </a:r>
            <a:r>
              <a:rPr lang="es-MX" dirty="0"/>
              <a:t>A 36 </a:t>
            </a:r>
            <a:endParaRPr lang="es-EC" dirty="0"/>
          </a:p>
          <a:p>
            <a:pPr lvl="0"/>
            <a:r>
              <a:rPr lang="es-MX" dirty="0"/>
              <a:t>Perfiles: ángulos y UPN en medidas estándar. Material: </a:t>
            </a:r>
            <a:r>
              <a:rPr lang="es-MX" dirty="0" smtClean="0"/>
              <a:t>ASTM </a:t>
            </a:r>
            <a:r>
              <a:rPr lang="es-MX" dirty="0"/>
              <a:t>A 36.</a:t>
            </a:r>
            <a:endParaRPr lang="es-EC" dirty="0"/>
          </a:p>
          <a:p>
            <a:pPr lvl="0"/>
            <a:r>
              <a:rPr lang="es-MX" dirty="0" smtClean="0"/>
              <a:t>No </a:t>
            </a:r>
            <a:r>
              <a:rPr lang="es-MX" dirty="0"/>
              <a:t>se dispone en stock de planchas de acero al carbono ASTM A 285 grado C; pero se dispone del acero ASTM A </a:t>
            </a:r>
            <a:r>
              <a:rPr lang="es-MX" dirty="0" smtClean="0"/>
              <a:t>36.</a:t>
            </a:r>
            <a:endParaRPr lang="es-EC" dirty="0"/>
          </a:p>
          <a:p>
            <a:endParaRPr lang="es-EC" dirty="0"/>
          </a:p>
        </p:txBody>
      </p:sp>
      <p:pic>
        <p:nvPicPr>
          <p:cNvPr id="6" name="Picture 4" descr="http://www.acerotek.com.mx/cp_jpgBig/acero_0_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708" y="1628800"/>
            <a:ext cx="2339752" cy="1792858"/>
          </a:xfrm>
          <a:prstGeom prst="rect">
            <a:avLst/>
          </a:prstGeom>
          <a:noFill/>
          <a:extLst/>
        </p:spPr>
      </p:pic>
      <p:pic>
        <p:nvPicPr>
          <p:cNvPr id="7" name="6 Imagen" descr="http://www.hierrosetxebarria.com/i_admin2/img_g/48940foto_upn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/>
          <a:stretch/>
        </p:blipFill>
        <p:spPr bwMode="auto">
          <a:xfrm>
            <a:off x="6780708" y="4005064"/>
            <a:ext cx="2381672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61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1663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Cálculos básicos del cuerpo</a:t>
            </a:r>
            <a:br>
              <a:rPr lang="es-EC" b="1" dirty="0" smtClean="0"/>
            </a:br>
            <a:r>
              <a:rPr lang="es-EC" b="1" dirty="0" smtClean="0"/>
              <a:t>Planchas 1800 mm ancho</a:t>
            </a:r>
            <a:endParaRPr lang="es-EC" b="1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348105"/>
            <a:ext cx="3667125" cy="550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2276872"/>
            <a:ext cx="5312355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1907704" y="3987659"/>
                <a:ext cx="1915909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#</m:t>
                      </m:r>
                      <m:r>
                        <a:rPr lang="es-EC" i="1">
                          <a:latin typeface="Cambria Math"/>
                        </a:rPr>
                        <m:t>𝑎𝑛𝑖𝑙𝑙𝑜𝑠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1800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987659"/>
                <a:ext cx="1915909" cy="6108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1907704" y="4725144"/>
                <a:ext cx="21899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#</m:t>
                    </m:r>
                    <m:r>
                      <a:rPr lang="es-EC" i="1">
                        <a:latin typeface="Cambria Math"/>
                      </a:rPr>
                      <m:t>𝑎𝑛𝑖𝑙𝑙𝑜𝑠</m:t>
                    </m:r>
                    <m:r>
                      <a:rPr lang="es-EC" i="1">
                        <a:latin typeface="Cambria Math"/>
                      </a:rPr>
                      <m:t>=</m:t>
                    </m:r>
                  </m:oMath>
                </a14:m>
                <a:r>
                  <a:rPr lang="es-EC" dirty="0" smtClean="0"/>
                  <a:t> 6 anillos</a:t>
                </a:r>
                <a:endParaRPr lang="es-EC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25144"/>
                <a:ext cx="2189958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r="-2228" b="-245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14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1663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Cálculos básicos del cuerpo</a:t>
            </a:r>
            <a:br>
              <a:rPr lang="es-EC" b="1" dirty="0" smtClean="0"/>
            </a:br>
            <a:r>
              <a:rPr lang="es-EC" b="1" dirty="0" smtClean="0"/>
              <a:t>Planchas 2440 mm ancho</a:t>
            </a:r>
            <a:endParaRPr lang="es-EC" b="1" dirty="0"/>
          </a:p>
        </p:txBody>
      </p:sp>
      <p:pic>
        <p:nvPicPr>
          <p:cNvPr id="5" name="4 Imagen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741" y="2276872"/>
            <a:ext cx="5240347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1115616" y="3987659"/>
                <a:ext cx="1915909" cy="6108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#</m:t>
                      </m:r>
                      <m:r>
                        <a:rPr lang="es-EC" i="1" smtClean="0">
                          <a:latin typeface="Cambria Math"/>
                        </a:rPr>
                        <m:t>𝑎𝑛𝑖𝑙𝑙𝑜𝑠</m:t>
                      </m:r>
                      <m:r>
                        <a:rPr lang="es-EC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C" b="0" i="1" smtClean="0">
                              <a:latin typeface="Cambria Math"/>
                            </a:rPr>
                            <m:t>2440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987659"/>
                <a:ext cx="1915909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1115616" y="4725144"/>
                <a:ext cx="38009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#</m:t>
                    </m:r>
                    <m:r>
                      <a:rPr lang="es-EC" i="1">
                        <a:latin typeface="Cambria Math"/>
                      </a:rPr>
                      <m:t>𝑎𝑛𝑖𝑙𝑙𝑜𝑠</m:t>
                    </m:r>
                    <m:r>
                      <a:rPr lang="es-EC" i="1">
                        <a:latin typeface="Cambria Math"/>
                      </a:rPr>
                      <m:t>=</m:t>
                    </m:r>
                  </m:oMath>
                </a14:m>
                <a:r>
                  <a:rPr lang="es-EC" dirty="0" smtClean="0"/>
                  <a:t>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4.49 </m:t>
                    </m:r>
                    <m:r>
                      <a:rPr lang="es-EC" i="1">
                        <a:latin typeface="Cambria Math"/>
                      </a:rPr>
                      <m:t>𝑎𝑛𝑖𝑙𝑙𝑜𝑠</m:t>
                    </m:r>
                    <m:r>
                      <a:rPr lang="es-EC" i="1">
                        <a:latin typeface="Cambria Math"/>
                      </a:rPr>
                      <m:t> →5 </m:t>
                    </m:r>
                    <m:r>
                      <a:rPr lang="es-EC" i="1">
                        <a:latin typeface="Cambria Math"/>
                      </a:rPr>
                      <m:t>𝑎𝑛𝑖𝑙𝑙𝑜𝑠</m:t>
                    </m:r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725144"/>
                <a:ext cx="3800977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7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635896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843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Cálculos básicos del cuerpo:</a:t>
            </a:r>
            <a:br>
              <a:rPr lang="es-EC" b="1" dirty="0" smtClean="0"/>
            </a:br>
            <a:r>
              <a:rPr lang="es-EC" b="1" dirty="0" smtClean="0"/>
              <a:t>Espesor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6576" indent="0">
                  <a:buNone/>
                </a:pPr>
                <a:r>
                  <a:rPr lang="es-EC" i="1" dirty="0" smtClean="0"/>
                  <a:t>Método de un pie (API 650)</a:t>
                </a:r>
              </a:p>
              <a:p>
                <a:pPr marL="36576" indent="0">
                  <a:buNone/>
                </a:pPr>
                <a:endParaRPr lang="es-EC" i="1" dirty="0" smtClean="0"/>
              </a:p>
              <a:p>
                <a:pPr marL="36576" indent="0">
                  <a:buNone/>
                </a:pPr>
                <a:endParaRPr lang="es-EC" i="1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4.9</m:t>
                          </m:r>
                          <m:r>
                            <a:rPr lang="es-EC" i="1">
                              <a:latin typeface="Cambria Math"/>
                            </a:rPr>
                            <m:t>𝐷</m:t>
                          </m:r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−0.3</m:t>
                              </m:r>
                            </m:e>
                          </m:d>
                          <m:r>
                            <a:rPr lang="es-EC" i="1">
                              <a:latin typeface="Cambria Math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s-EC" i="1">
                          <a:latin typeface="Cambria Math"/>
                        </a:rPr>
                        <m:t>+</m:t>
                      </m:r>
                      <m:r>
                        <a:rPr lang="es-EC" i="1">
                          <a:latin typeface="Cambria Math"/>
                        </a:rPr>
                        <m:t>𝐶𝐴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s-EC" b="1" i="1">
                              <a:latin typeface="Cambria Math"/>
                            </a:rPr>
                            <m:t>𝒅</m:t>
                          </m:r>
                          <m:r>
                            <a:rPr lang="es-EC" b="1" i="1"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𝟓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𝟐𝟔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𝒎𝒎</m:t>
                      </m:r>
                      <m:r>
                        <a:rPr lang="es-EC" b="1" i="1">
                          <a:latin typeface="Cambria Math"/>
                        </a:rPr>
                        <m:t> ≈</m:t>
                      </m:r>
                      <m:r>
                        <a:rPr lang="es-EC" b="1" i="1">
                          <a:latin typeface="Cambria Math"/>
                        </a:rPr>
                        <m:t>𝟏</m:t>
                      </m:r>
                      <m:r>
                        <a:rPr lang="es-EC" b="1" i="1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s-EC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b="1" i="1">
                              <a:latin typeface="Cambria Math"/>
                            </a:rPr>
                            <m:t>𝟒</m:t>
                          </m:r>
                        </m:e>
                        <m:sup>
                          <m:r>
                            <a:rPr lang="es-EC" b="1" i="1">
                              <a:latin typeface="Cambria Math"/>
                            </a:rPr>
                            <m:t>′′</m:t>
                          </m:r>
                        </m:sup>
                      </m:sSup>
                      <m:r>
                        <a:rPr lang="es-EC" b="1" i="1">
                          <a:latin typeface="Cambria Math"/>
                        </a:rPr>
                        <m:t>  (</m:t>
                      </m:r>
                      <m:r>
                        <a:rPr lang="es-EC" b="1" i="1">
                          <a:latin typeface="Cambria Math"/>
                        </a:rPr>
                        <m:t>𝟔</m:t>
                      </m:r>
                      <m:r>
                        <a:rPr lang="es-EC" b="1" i="1">
                          <a:latin typeface="Cambria Math"/>
                        </a:rPr>
                        <m:t>𝒎𝒎</m:t>
                      </m:r>
                      <m:r>
                        <a:rPr lang="es-EC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388" t="-175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11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25" y="2348880"/>
            <a:ext cx="3800475" cy="2850515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77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9791" y="0"/>
            <a:ext cx="7467600" cy="1143000"/>
          </a:xfrm>
        </p:spPr>
        <p:txBody>
          <a:bodyPr/>
          <a:lstStyle/>
          <a:p>
            <a:r>
              <a:rPr lang="es-EC" b="1" dirty="0" smtClean="0"/>
              <a:t>Cálculos básicos del cuerpo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endParaRPr lang="es-EC" dirty="0" smtClean="0"/>
          </a:p>
          <a:p>
            <a:pPr marL="36576" indent="0">
              <a:buNone/>
            </a:pP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1147996"/>
                  </p:ext>
                </p:extLst>
              </p:nvPr>
            </p:nvGraphicFramePr>
            <p:xfrm>
              <a:off x="467544" y="1700808"/>
              <a:ext cx="7848873" cy="1800200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901551"/>
                    <a:gridCol w="1017465"/>
                    <a:gridCol w="1338589"/>
                    <a:gridCol w="978828"/>
                    <a:gridCol w="1017465"/>
                    <a:gridCol w="168252"/>
                    <a:gridCol w="1266465"/>
                    <a:gridCol w="1160258"/>
                  </a:tblGrid>
                  <a:tr h="1213013"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Número Anillos 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 Plancha </a:t>
                          </a:r>
                          <a:r>
                            <a:rPr lang="es-EC" sz="1400" dirty="0" err="1">
                              <a:effectLst/>
                            </a:rPr>
                            <a:t>Ap</a:t>
                          </a:r>
                          <a:r>
                            <a:rPr lang="es-EC" sz="1400" dirty="0">
                              <a:effectLst/>
                            </a:rPr>
                            <a:t>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Perimetro</a:t>
                          </a:r>
                          <a:r>
                            <a:rPr lang="es-EC" sz="1400" dirty="0">
                              <a:effectLst/>
                            </a:rPr>
                            <a:t> del cuerpo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Espesor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𝒅</m:t>
                                  </m:r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Volumen cuerpo</a:t>
                          </a:r>
                          <a:endParaRPr lang="es-EC" sz="1600" dirty="0">
                            <a:effectLst/>
                          </a:endParaRPr>
                        </a:p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𝒄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 [m</a:t>
                          </a:r>
                          <a:r>
                            <a:rPr lang="es-EC" sz="1400" baseline="30000" dirty="0">
                              <a:effectLst/>
                            </a:rPr>
                            <a:t>3</a:t>
                          </a:r>
                          <a:r>
                            <a:rPr lang="es-EC" sz="1400" dirty="0">
                              <a:effectLst/>
                            </a:rPr>
                            <a:t>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Densidad del acero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𝒂𝒄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[kg/m</a:t>
                          </a:r>
                          <a:r>
                            <a:rPr lang="es-EC" sz="1400" baseline="30000" dirty="0">
                              <a:effectLst/>
                            </a:rPr>
                            <a:t>3</a:t>
                          </a:r>
                          <a:r>
                            <a:rPr lang="es-EC" sz="1400" dirty="0">
                              <a:effectLst/>
                            </a:rPr>
                            <a:t>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Peso [kg</a:t>
                          </a:r>
                          <a:r>
                            <a:rPr lang="es-EC" sz="1400" dirty="0" smtClean="0">
                              <a:effectLst/>
                            </a:rPr>
                            <a:t>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87187"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1800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30178.14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1.96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7850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15351.02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1147996"/>
                  </p:ext>
                </p:extLst>
              </p:nvPr>
            </p:nvGraphicFramePr>
            <p:xfrm>
              <a:off x="467544" y="1700808"/>
              <a:ext cx="7848873" cy="1800200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901551"/>
                    <a:gridCol w="1017465"/>
                    <a:gridCol w="1338589"/>
                    <a:gridCol w="978828"/>
                    <a:gridCol w="1017465"/>
                    <a:gridCol w="168252"/>
                    <a:gridCol w="1266465"/>
                    <a:gridCol w="1160258"/>
                  </a:tblGrid>
                  <a:tr h="1213013"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Número Anillos 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 Plancha </a:t>
                          </a:r>
                          <a:r>
                            <a:rPr lang="es-EC" sz="1400" dirty="0" err="1">
                              <a:effectLst/>
                            </a:rPr>
                            <a:t>Ap</a:t>
                          </a:r>
                          <a:r>
                            <a:rPr lang="es-EC" sz="1400" dirty="0">
                              <a:effectLst/>
                            </a:rPr>
                            <a:t>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44292" r="-344292" b="-48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332298" r="-368323" b="-4874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358763" r="-205670" b="-4874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427885" r="-91827" b="-48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Peso [kg</a:t>
                          </a:r>
                          <a:r>
                            <a:rPr lang="es-EC" sz="1400" dirty="0" smtClean="0">
                              <a:effectLst/>
                            </a:rPr>
                            <a:t>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87187"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1800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30178.14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1.96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7850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15351.02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4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1666385"/>
                  </p:ext>
                </p:extLst>
              </p:nvPr>
            </p:nvGraphicFramePr>
            <p:xfrm>
              <a:off x="503627" y="4287200"/>
              <a:ext cx="7848874" cy="2551311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922885"/>
                    <a:gridCol w="1041541"/>
                    <a:gridCol w="1370264"/>
                    <a:gridCol w="1001989"/>
                    <a:gridCol w="1041541"/>
                    <a:gridCol w="172233"/>
                    <a:gridCol w="1296432"/>
                    <a:gridCol w="1001989"/>
                  </a:tblGrid>
                  <a:tr h="1040409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Número Anillos 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Ancho Plancha Ap [mm]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Perimetro</a:t>
                          </a:r>
                          <a:r>
                            <a:rPr lang="es-EC" sz="1400" dirty="0">
                              <a:effectLst/>
                            </a:rPr>
                            <a:t> del cuerpo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𝒏</m:t>
                                  </m:r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Espesor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𝒅</m:t>
                                  </m:r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Volumen cuerpo</a:t>
                          </a:r>
                          <a:endParaRPr lang="es-EC" sz="1600" dirty="0">
                            <a:effectLst/>
                          </a:endParaRPr>
                        </a:p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𝒄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 [m</a:t>
                          </a:r>
                          <a:r>
                            <a:rPr lang="es-EC" sz="1400" baseline="30000" dirty="0">
                              <a:effectLst/>
                            </a:rPr>
                            <a:t>3</a:t>
                          </a:r>
                          <a:r>
                            <a:rPr lang="es-EC" sz="1400" dirty="0">
                              <a:effectLst/>
                            </a:rPr>
                            <a:t>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Densidad del acero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𝒂𝒄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es-EC" sz="1400">
                              <a:effectLst/>
                            </a:rPr>
                            <a:t>[kg/m</a:t>
                          </a:r>
                          <a:r>
                            <a:rPr lang="es-EC" sz="1400" baseline="30000">
                              <a:effectLst/>
                            </a:rPr>
                            <a:t>3</a:t>
                          </a:r>
                          <a:r>
                            <a:rPr lang="es-EC" sz="1400">
                              <a:effectLst/>
                            </a:rPr>
                            <a:t>]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Peso [kg</a:t>
                          </a:r>
                          <a:r>
                            <a:rPr lang="es-EC" sz="1400" dirty="0" smtClean="0">
                              <a:effectLst/>
                            </a:rPr>
                            <a:t>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0363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2440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30178.14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1.76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7850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13872.77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0363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1134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30178.14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0.21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7850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1611.86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03634">
                    <a:tc gridSpan="7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TOTAL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15484.63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4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1666385"/>
                  </p:ext>
                </p:extLst>
              </p:nvPr>
            </p:nvGraphicFramePr>
            <p:xfrm>
              <a:off x="503627" y="4287200"/>
              <a:ext cx="7848874" cy="2551311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922885"/>
                    <a:gridCol w="1041541"/>
                    <a:gridCol w="1370264"/>
                    <a:gridCol w="1001989"/>
                    <a:gridCol w="1041541"/>
                    <a:gridCol w="172233"/>
                    <a:gridCol w="1296432"/>
                    <a:gridCol w="1001989"/>
                  </a:tblGrid>
                  <a:tr h="1040409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Número Anillos 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Ancho Plancha Ap [mm]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143556" r="-329333" b="-1450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334146" r="-351829" b="-145029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357789" r="-189950" b="-1450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427700" r="-77465" b="-1450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Peso [kg</a:t>
                          </a:r>
                          <a:r>
                            <a:rPr lang="es-EC" sz="1400" dirty="0" smtClean="0">
                              <a:effectLst/>
                            </a:rPr>
                            <a:t>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0363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2440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30178.14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1.76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7850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13872.77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0363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1134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30178.14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0.21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7850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1611.86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03634">
                    <a:tc gridSpan="7"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TOTAL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15484.63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5 Rectángulo"/>
          <p:cNvSpPr/>
          <p:nvPr/>
        </p:nvSpPr>
        <p:spPr>
          <a:xfrm>
            <a:off x="467544" y="1124059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/>
              <a:t>Peso del cuerpo del tanque con planchas de ancho </a:t>
            </a:r>
            <a:r>
              <a:rPr lang="es-EC" b="1" i="1" dirty="0" err="1"/>
              <a:t>Ap</a:t>
            </a:r>
            <a:r>
              <a:rPr lang="es-EC" b="1" i="1" dirty="0"/>
              <a:t>=1800</a:t>
            </a:r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461346" y="3685674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/>
              <a:t>Peso del cuerpo del tanque con planchas de ancho </a:t>
            </a:r>
            <a:r>
              <a:rPr lang="es-EC" b="1" i="1" dirty="0" err="1" smtClean="0"/>
              <a:t>Ap</a:t>
            </a:r>
            <a:r>
              <a:rPr lang="es-EC" b="1" i="1" dirty="0" smtClean="0"/>
              <a:t>=2440</a:t>
            </a:r>
            <a:endParaRPr lang="es-EC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9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Cálculos básicos Fondo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7571184" cy="3052935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𝑓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=6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  <m:r>
                        <a:rPr lang="es-EC" sz="2400" i="1">
                          <a:latin typeface="Cambria Math"/>
                        </a:rPr>
                        <m:t>+</m:t>
                      </m:r>
                      <m:r>
                        <a:rPr lang="es-EC" sz="2400" i="1">
                          <a:latin typeface="Cambria Math"/>
                        </a:rPr>
                        <m:t>𝐶𝐴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 xmlns:m="http://schemas.openxmlformats.org/officeDocument/2006/math">
                    <m:r>
                      <a:rPr lang="es-EC" sz="2400" i="1">
                        <a:latin typeface="Cambria Math"/>
                      </a:rPr>
                      <m:t>⇒ </m:t>
                    </m:r>
                    <m:sSub>
                      <m:sSubPr>
                        <m:ctrlPr>
                          <a:rPr lang="es-EC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i="1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s-EC" sz="2400" i="1">
                            <a:latin typeface="Cambria Math"/>
                          </a:rPr>
                          <m:t>𝑓</m:t>
                        </m:r>
                        <m:r>
                          <a:rPr lang="es-EC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s-EC" sz="2400" i="1" smtClean="0">
                        <a:latin typeface="Cambria Math"/>
                      </a:rPr>
                      <m:t>=</m:t>
                    </m:r>
                    <m:r>
                      <a:rPr lang="es-EC" sz="2400" b="1" i="1" smtClean="0">
                        <a:latin typeface="Cambria Math"/>
                      </a:rPr>
                      <m:t>𝟕</m:t>
                    </m:r>
                    <m:r>
                      <a:rPr lang="es-EC" sz="2400" b="1" i="1">
                        <a:latin typeface="Cambria Math"/>
                      </a:rPr>
                      <m:t>.</m:t>
                    </m:r>
                    <m:r>
                      <a:rPr lang="es-EC" sz="2400" b="1" i="1">
                        <a:latin typeface="Cambria Math"/>
                      </a:rPr>
                      <m:t>𝟔</m:t>
                    </m:r>
                    <m:r>
                      <a:rPr lang="es-EC" sz="2400" b="1" i="1">
                        <a:latin typeface="Cambria Math"/>
                      </a:rPr>
                      <m:t> </m:t>
                    </m:r>
                    <m:r>
                      <a:rPr lang="es-EC" sz="2400" b="1" i="1">
                        <a:latin typeface="Cambria Math"/>
                      </a:rPr>
                      <m:t>𝒎𝒎</m:t>
                    </m:r>
                    <m:r>
                      <a:rPr lang="es-EC" sz="2400" b="1" i="1">
                        <a:latin typeface="Cambria Math"/>
                      </a:rPr>
                      <m:t>≈</m:t>
                    </m:r>
                  </m:oMath>
                </a14:m>
                <a:r>
                  <a:rPr lang="es-EC" sz="2400" b="1" i="1" dirty="0" smtClean="0"/>
                  <a:t>5/16’’</a:t>
                </a:r>
              </a:p>
              <a:p>
                <a:pPr marL="36576" indent="0">
                  <a:buNone/>
                </a:pPr>
                <a:endParaRPr lang="es-EC" sz="2400" i="1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𝑓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𝑒𝑥𝑡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+50∗2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sz="2400" i="1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⇒</m:t>
                          </m:r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𝑓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 smtClean="0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𝟗𝟕𝟏𝟐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7571184" cy="3052935"/>
              </a:xfrm>
              <a:blipFill rotWithShape="1">
                <a:blip r:embed="rId2"/>
                <a:stretch>
                  <a:fillRect l="-8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9261037"/>
                  </p:ext>
                </p:extLst>
              </p:nvPr>
            </p:nvGraphicFramePr>
            <p:xfrm>
              <a:off x="827584" y="4581128"/>
              <a:ext cx="7560839" cy="1730581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1875985"/>
                    <a:gridCol w="1286291"/>
                    <a:gridCol w="1575103"/>
                    <a:gridCol w="1710456"/>
                    <a:gridCol w="1113004"/>
                  </a:tblGrid>
                  <a:tr h="958162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Diámetro del fondo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600" dirty="0">
                              <a:effectLst/>
                            </a:rPr>
                            <a:t> [mm]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Espesor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600" dirty="0">
                              <a:effectLst/>
                            </a:rPr>
                            <a:t> [mm]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Volumen fondo </a:t>
                          </a:r>
                          <a:endParaRPr lang="es-EC" sz="1800">
                            <a:effectLst/>
                          </a:endParaRPr>
                        </a:p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600">
                              <a:effectLst/>
                            </a:rPr>
                            <a:t> [m</a:t>
                          </a:r>
                          <a:r>
                            <a:rPr lang="es-EC" sz="1600" baseline="30000">
                              <a:effectLst/>
                            </a:rPr>
                            <a:t>3</a:t>
                          </a:r>
                          <a:r>
                            <a:rPr lang="es-EC" sz="1600">
                              <a:effectLst/>
                            </a:rPr>
                            <a:t>]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Densidad del acero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𝒂𝒄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600" dirty="0">
                              <a:effectLst/>
                            </a:rPr>
                            <a:t>[kg/m</a:t>
                          </a:r>
                          <a:r>
                            <a:rPr lang="es-EC" sz="1600" baseline="30000" dirty="0">
                              <a:effectLst/>
                            </a:rPr>
                            <a:t>3</a:t>
                          </a:r>
                          <a:r>
                            <a:rPr lang="es-EC" sz="16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Peso [kg]*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863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b="0" dirty="0">
                              <a:effectLst/>
                            </a:rPr>
                            <a:t>9712</a:t>
                          </a:r>
                          <a:endParaRPr lang="es-EC" sz="1800" b="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8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0.593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7850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4652.29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9261037"/>
                  </p:ext>
                </p:extLst>
              </p:nvPr>
            </p:nvGraphicFramePr>
            <p:xfrm>
              <a:off x="827584" y="4581128"/>
              <a:ext cx="7560839" cy="1733248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1875985"/>
                    <a:gridCol w="1286291"/>
                    <a:gridCol w="1575103"/>
                    <a:gridCol w="1710456"/>
                    <a:gridCol w="1113004"/>
                  </a:tblGrid>
                  <a:tr h="113461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325" r="-302922" b="-524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146445" r="-342180" b="-524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201550" r="-179845" b="-524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l="-277857" r="-65714" b="-524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Peso [kg]*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863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b="0" dirty="0">
                              <a:effectLst/>
                            </a:rPr>
                            <a:t>9712</a:t>
                          </a:r>
                          <a:endParaRPr lang="es-EC" sz="1800" b="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8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0.593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7850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4652.29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4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038" y="1556792"/>
            <a:ext cx="3996952" cy="2448272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303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3752"/>
            <a:ext cx="7467600" cy="1143000"/>
          </a:xfrm>
        </p:spPr>
        <p:txBody>
          <a:bodyPr/>
          <a:lstStyle/>
          <a:p>
            <a:r>
              <a:rPr lang="es-EC" b="1" dirty="0" smtClean="0"/>
              <a:t>Cálculos básicos Techo</a:t>
            </a:r>
            <a:endParaRPr lang="es-EC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7427168" cy="3412976"/>
              </a:xfrm>
            </p:spPr>
            <p:txBody>
              <a:bodyPr/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=5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  <m:r>
                        <a:rPr lang="es-EC" sz="2400" i="1">
                          <a:latin typeface="Cambria Math"/>
                        </a:rPr>
                        <m:t>+</m:t>
                      </m:r>
                      <m:r>
                        <a:rPr lang="es-EC" sz="2400" i="1">
                          <a:latin typeface="Cambria Math"/>
                        </a:rPr>
                        <m:t>𝐶𝐴</m:t>
                      </m:r>
                    </m:oMath>
                  </m:oMathPara>
                </a14:m>
                <a:endParaRPr lang="es-EC" sz="2400" i="1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𝟔</m:t>
                      </m:r>
                      <m:r>
                        <a:rPr lang="es-EC" sz="2400" b="1" i="1">
                          <a:latin typeface="Cambria Math"/>
                        </a:rPr>
                        <m:t>.</m:t>
                      </m:r>
                      <m:r>
                        <a:rPr lang="es-EC" sz="2400" b="1" i="1">
                          <a:latin typeface="Cambria Math"/>
                        </a:rPr>
                        <m:t>𝟔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  <m:r>
                        <a:rPr lang="es-EC" sz="2400" b="1" i="1">
                          <a:latin typeface="Cambria Math"/>
                        </a:rPr>
                        <m:t>≈</m:t>
                      </m:r>
                      <m:r>
                        <a:rPr lang="es-EC" sz="2400" b="1" i="1">
                          <a:latin typeface="Cambria Math"/>
                        </a:rPr>
                        <m:t>𝟏</m:t>
                      </m:r>
                      <m:r>
                        <a:rPr lang="es-EC" sz="2400" b="1" i="1">
                          <a:latin typeface="Cambria Math"/>
                        </a:rPr>
                        <m:t>/</m:t>
                      </m:r>
                      <m:r>
                        <a:rPr lang="es-EC" sz="2400" b="1" i="1">
                          <a:latin typeface="Cambria Math"/>
                        </a:rPr>
                        <m:t>𝟒</m:t>
                      </m:r>
                      <m:r>
                        <a:rPr lang="es-EC" sz="2400" b="1" i="1">
                          <a:latin typeface="Cambria Math"/>
                        </a:rPr>
                        <m:t>′′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𝑒𝑥𝑡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∗2 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  <m:r>
                            <a:rPr lang="es-EC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C" sz="240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s-EC" sz="2400" b="1" i="1">
                          <a:latin typeface="Cambria Math"/>
                        </a:rPr>
                        <m:t>𝟗𝟔𝟒𝟎</m:t>
                      </m:r>
                      <m:r>
                        <a:rPr lang="es-EC" sz="2400" b="1" i="1">
                          <a:latin typeface="Cambria Math"/>
                        </a:rPr>
                        <m:t>.</m:t>
                      </m:r>
                      <m:r>
                        <a:rPr lang="es-EC" sz="2400" b="1" i="1">
                          <a:latin typeface="Cambria Math"/>
                        </a:rPr>
                        <m:t>𝟗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</m:oMath>
                  </m:oMathPara>
                </a14:m>
                <a:endParaRPr lang="es-EC" sz="2400" dirty="0" smtClean="0"/>
              </a:p>
              <a:p>
                <a:endParaRPr lang="es-EC" dirty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7427168" cy="3412976"/>
              </a:xfrm>
              <a:blipFill rotWithShape="1">
                <a:blip r:embed="rId2"/>
                <a:stretch>
                  <a:fillRect l="-8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5543060"/>
                  </p:ext>
                </p:extLst>
              </p:nvPr>
            </p:nvGraphicFramePr>
            <p:xfrm>
              <a:off x="937034" y="5085184"/>
              <a:ext cx="7269931" cy="1693673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1803805"/>
                    <a:gridCol w="1236800"/>
                    <a:gridCol w="1514500"/>
                    <a:gridCol w="1644646"/>
                    <a:gridCol w="1070180"/>
                  </a:tblGrid>
                  <a:tr h="85853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Diámetro del techo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𝝓</m:t>
                                  </m:r>
                                </m:e>
                                <m:sub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𝒕𝒆𝒄</m:t>
                                  </m:r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600" dirty="0">
                              <a:effectLst/>
                            </a:rPr>
                            <a:t> [mm]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Espesor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𝒕𝒆𝒄</m:t>
                                  </m:r>
                                  <m:r>
                                    <a:rPr lang="es-EC" sz="18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600">
                              <a:effectLst/>
                            </a:rPr>
                            <a:t> [mm]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Volumen techo</a:t>
                          </a:r>
                          <a:endParaRPr lang="es-EC" sz="1800" dirty="0">
                            <a:effectLst/>
                          </a:endParaRPr>
                        </a:p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𝑽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𝒕𝒆𝒄</m:t>
                                  </m:r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600" dirty="0">
                              <a:effectLst/>
                            </a:rPr>
                            <a:t> [m</a:t>
                          </a:r>
                          <a:r>
                            <a:rPr lang="es-EC" sz="1600" baseline="30000" dirty="0">
                              <a:effectLst/>
                            </a:rPr>
                            <a:t>3</a:t>
                          </a:r>
                          <a:r>
                            <a:rPr lang="es-EC" sz="16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Densidad del acero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6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s-EC" sz="1600">
                                      <a:effectLst/>
                                      <a:latin typeface="Cambria Math"/>
                                    </a:rPr>
                                    <m:t>𝒂𝒄</m:t>
                                  </m:r>
                                </m:sub>
                              </m:sSub>
                              <m:r>
                                <a:rPr lang="es-EC" sz="160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es-EC" sz="1600" dirty="0">
                              <a:effectLst/>
                            </a:rPr>
                            <a:t>[kg/m</a:t>
                          </a:r>
                          <a:r>
                            <a:rPr lang="es-EC" sz="1600" baseline="30000" dirty="0">
                              <a:effectLst/>
                            </a:rPr>
                            <a:t>3</a:t>
                          </a:r>
                          <a:r>
                            <a:rPr lang="es-EC" sz="16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Peso [kg]*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60071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b="0" dirty="0">
                              <a:effectLst/>
                            </a:rPr>
                            <a:t>9640.9</a:t>
                          </a:r>
                          <a:endParaRPr lang="es-EC" sz="1800" b="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6.35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0.464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7850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3638.89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5543060"/>
                  </p:ext>
                </p:extLst>
              </p:nvPr>
            </p:nvGraphicFramePr>
            <p:xfrm>
              <a:off x="937034" y="5085184"/>
              <a:ext cx="7269931" cy="1699896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1803805"/>
                    <a:gridCol w="1236800"/>
                    <a:gridCol w="1514500"/>
                    <a:gridCol w="1644646"/>
                    <a:gridCol w="1070180"/>
                  </a:tblGrid>
                  <a:tr h="113982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338" r="-303041" b="-49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146305" r="-341872" b="-49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201613" r="-179839" b="-49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277037" r="-65185" b="-49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Peso [kg]*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60071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b="0" dirty="0">
                              <a:effectLst/>
                            </a:rPr>
                            <a:t>9640.9</a:t>
                          </a:r>
                          <a:endParaRPr lang="es-EC" sz="1800" b="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6.35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0.464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</a:rPr>
                            <a:t>7850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</a:rPr>
                            <a:t>3638.89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4 Imagen"/>
          <p:cNvPicPr/>
          <p:nvPr/>
        </p:nvPicPr>
        <p:blipFill rotWithShape="1">
          <a:blip r:embed="rId4"/>
          <a:srcRect l="17480" t="47564" r="51343" b="31786"/>
          <a:stretch/>
        </p:blipFill>
        <p:spPr bwMode="auto">
          <a:xfrm>
            <a:off x="5225167" y="1052736"/>
            <a:ext cx="3744416" cy="144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536" y="2579603"/>
            <a:ext cx="3148330" cy="2361565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93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Cálculos Básicos Bocas y Accesorios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s-EC" b="1" i="1" dirty="0"/>
              <a:t>Peso de bocas y accesorios del tanque </a:t>
            </a:r>
            <a:endParaRPr lang="es-EC" dirty="0"/>
          </a:p>
          <a:p>
            <a:pPr marL="36576" indent="0">
              <a:buNone/>
            </a:pP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891120"/>
              </p:ext>
            </p:extLst>
          </p:nvPr>
        </p:nvGraphicFramePr>
        <p:xfrm>
          <a:off x="971600" y="2348880"/>
          <a:ext cx="7200800" cy="4219271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245020"/>
                <a:gridCol w="1403308"/>
                <a:gridCol w="1568578"/>
                <a:gridCol w="1983894"/>
              </a:tblGrid>
              <a:tr h="86409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Accesorio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Peso del cuerpo [kg]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Peso </a:t>
                      </a:r>
                      <a:r>
                        <a:rPr lang="en-US" sz="1600" dirty="0" err="1">
                          <a:effectLst/>
                        </a:rPr>
                        <a:t>accesorio</a:t>
                      </a:r>
                      <a:r>
                        <a:rPr lang="en-US" sz="1600" dirty="0">
                          <a:effectLst/>
                        </a:rPr>
                        <a:t> [% peso </a:t>
                      </a:r>
                      <a:r>
                        <a:rPr lang="en-US" sz="1600" dirty="0" err="1">
                          <a:effectLst/>
                        </a:rPr>
                        <a:t>cuerpo</a:t>
                      </a:r>
                      <a:r>
                        <a:rPr lang="en-US" sz="1600" dirty="0">
                          <a:effectLst/>
                        </a:rPr>
                        <a:t>]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Peso </a:t>
                      </a:r>
                      <a:r>
                        <a:rPr lang="en-US" sz="1600" dirty="0" err="1">
                          <a:effectLst/>
                        </a:rPr>
                        <a:t>accesorio</a:t>
                      </a:r>
                      <a:r>
                        <a:rPr lang="en-US" sz="1600" dirty="0">
                          <a:effectLst/>
                        </a:rPr>
                        <a:t> [kg]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25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Bocas Cuerpo/Techo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15484.63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1548.46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937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Escalera y plataforma de descanso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5%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774.23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25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Pasamanos perimetral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464.54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424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Estructura Techo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3096.93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4247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5884.16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0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VERIFICACIÓN DE LA CAPACIDAD DEL TANQUE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s-EC" dirty="0" smtClean="0"/>
              <a:t>Según NFPA 13:</a:t>
            </a:r>
          </a:p>
          <a:p>
            <a:r>
              <a:rPr lang="es-EC" dirty="0" smtClean="0"/>
              <a:t>Planta Deshidratadora de Gas: Ocupación de Riesgo Extra Grupo 2</a:t>
            </a:r>
          </a:p>
          <a:p>
            <a:pPr marL="36576" indent="0">
              <a:buNone/>
            </a:pP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410499510"/>
              </p:ext>
            </p:extLst>
          </p:nvPr>
        </p:nvGraphicFramePr>
        <p:xfrm>
          <a:off x="395536" y="3573016"/>
          <a:ext cx="842493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12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Título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s-EC" b="1" dirty="0" smtClean="0"/>
                  <a:t>Volumen Sistema Manual </a:t>
                </a:r>
                <a14:m>
                  <m:oMath xmlns:m="http://schemas.openxmlformats.org/officeDocument/2006/math">
                    <m:r>
                      <a:rPr lang="es-EC" b="1" i="1" smtClean="0">
                        <a:latin typeface="Cambria Math"/>
                      </a:rPr>
                      <m:t>"</m:t>
                    </m:r>
                    <m:sSub>
                      <m:sSubPr>
                        <m:ctrlPr>
                          <a:rPr lang="es-EC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C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s-EC" b="1" i="1" smtClean="0">
                            <a:latin typeface="Cambria Math"/>
                          </a:rPr>
                          <m:t>𝒎</m:t>
                        </m:r>
                      </m:sub>
                    </m:sSub>
                    <m:r>
                      <a:rPr lang="es-EC" b="1" i="1" smtClean="0">
                        <a:latin typeface="Cambria Math"/>
                      </a:rPr>
                      <m:t>"</m:t>
                    </m:r>
                  </m:oMath>
                </a14:m>
                <a:endParaRPr lang="es-EC" b="1" dirty="0"/>
              </a:p>
            </p:txBody>
          </p:sp>
        </mc:Choice>
        <mc:Fallback xmlns="">
          <p:sp>
            <p:nvSpPr>
              <p:cNvPr id="2" name="1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3592" b="-425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328592" cy="25202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2 Marcador de contenido"/>
              <p:cNvSpPr txBox="1">
                <a:spLocks/>
              </p:cNvSpPr>
              <p:nvPr/>
            </p:nvSpPr>
            <p:spPr>
              <a:xfrm>
                <a:off x="457200" y="1600200"/>
                <a:ext cx="7467600" cy="4525963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420624" indent="-384048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/>
                  <a:buChar char=""/>
                  <a:defRPr kumimoji="0"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2376" indent="-27432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05840" indent="-256032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○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237744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90472" indent="-18288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-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576" indent="0">
                  <a:buNone/>
                </a:pPr>
                <a:endParaRPr lang="es-EC" i="1" dirty="0" smtClean="0"/>
              </a:p>
              <a:p>
                <a:pPr marL="36576" indent="0">
                  <a:buNone/>
                </a:pPr>
                <a:endParaRPr lang="es-EC" i="1" dirty="0"/>
              </a:p>
              <a:p>
                <a:pPr marL="36576" indent="0">
                  <a:buNone/>
                </a:pPr>
                <a:endParaRPr lang="es-EC" i="1" dirty="0" smtClean="0"/>
              </a:p>
              <a:p>
                <a:pPr marL="36576" indent="0">
                  <a:buNone/>
                </a:pPr>
                <a:endParaRPr lang="es-EC" i="1" dirty="0"/>
              </a:p>
              <a:p>
                <a:pPr marL="36576" indent="0">
                  <a:buNone/>
                </a:pPr>
                <a:endParaRPr lang="es-EC" i="1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=500∗120=60000 </m:t>
                      </m:r>
                      <m:r>
                        <a:rPr lang="es-EC" i="1">
                          <a:latin typeface="Cambria Math"/>
                        </a:rPr>
                        <m:t>𝑔𝑎𝑙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2 Marcador de contenid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00200"/>
                <a:ext cx="7467600" cy="45259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16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/>
          <a:lstStyle/>
          <a:p>
            <a:r>
              <a:rPr lang="es-EC" b="1" dirty="0" smtClean="0"/>
              <a:t>ANTECEDENTES</a:t>
            </a:r>
            <a:endParaRPr lang="es-EC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09469"/>
            <a:ext cx="3096344" cy="26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39" y="1294631"/>
            <a:ext cx="35242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22765"/>
            <a:ext cx="4036590" cy="227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</a:t>
            </a:fld>
            <a:endParaRPr lang="es-EC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0" t="12597" r="36857" b="22065"/>
          <a:stretch/>
        </p:blipFill>
        <p:spPr bwMode="auto">
          <a:xfrm>
            <a:off x="5608356" y="4136118"/>
            <a:ext cx="1944216" cy="26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1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1 Título"/>
              <p:cNvSpPr>
                <a:spLocks noGrp="1"/>
              </p:cNvSpPr>
              <p:nvPr>
                <p:ph type="title"/>
              </p:nvPr>
            </p:nvSpPr>
            <p:spPr>
              <a:xfrm>
                <a:off x="467544" y="197768"/>
                <a:ext cx="7467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s-EC" b="1" dirty="0" smtClean="0"/>
                  <a:t>Volumen Suministro </a:t>
                </a:r>
                <a:r>
                  <a:rPr lang="es-EC" b="1" dirty="0"/>
                  <a:t>A</a:t>
                </a:r>
                <a:r>
                  <a:rPr lang="es-EC" b="1" dirty="0" smtClean="0"/>
                  <a:t>gua Rociadores </a:t>
                </a:r>
                <a14:m>
                  <m:oMath xmlns:m="http://schemas.openxmlformats.org/officeDocument/2006/math">
                    <m:r>
                      <a:rPr lang="es-EC" b="1" i="1">
                        <a:latin typeface="Cambria Math"/>
                      </a:rPr>
                      <m:t>"</m:t>
                    </m:r>
                    <m:sSub>
                      <m:sSubPr>
                        <m:ctrlPr>
                          <a:rPr lang="es-EC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s-EC" b="1" i="1" smtClean="0">
                            <a:latin typeface="Cambria Math"/>
                          </a:rPr>
                          <m:t>𝒓</m:t>
                        </m:r>
                      </m:sub>
                    </m:sSub>
                    <m:r>
                      <a:rPr lang="es-EC" b="1" i="1">
                        <a:latin typeface="Cambria Math"/>
                      </a:rPr>
                      <m:t>"</m:t>
                    </m:r>
                  </m:oMath>
                </a14:m>
                <a:endParaRPr lang="es-EC" b="1" dirty="0"/>
              </a:p>
            </p:txBody>
          </p:sp>
        </mc:Choice>
        <mc:Fallback>
          <p:sp>
            <p:nvSpPr>
              <p:cNvPr id="2" name="1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7544" y="197768"/>
                <a:ext cx="7467600" cy="1143000"/>
              </a:xfrm>
              <a:blipFill rotWithShape="1">
                <a:blip r:embed="rId2"/>
                <a:stretch>
                  <a:fillRect l="-3592" t="-18085" b="-3138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7488832" cy="5351512"/>
          </a:xfrm>
        </p:spPr>
        <p:txBody>
          <a:bodyPr>
            <a:normAutofit/>
          </a:bodyPr>
          <a:lstStyle/>
          <a:p>
            <a:r>
              <a:rPr lang="es-EC" sz="2400" dirty="0" smtClean="0"/>
              <a:t>Área considerada: 220 m</a:t>
            </a:r>
            <a:r>
              <a:rPr lang="es-EC" sz="2400" baseline="30000" dirty="0" smtClean="0"/>
              <a:t>2</a:t>
            </a:r>
            <a:r>
              <a:rPr lang="es-EC" sz="2400" dirty="0" smtClean="0"/>
              <a:t> </a:t>
            </a:r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pPr marL="36576" indent="0">
              <a:buNone/>
            </a:pPr>
            <a:endParaRPr lang="es-EC" dirty="0" smtClean="0"/>
          </a:p>
        </p:txBody>
      </p:sp>
      <p:pic>
        <p:nvPicPr>
          <p:cNvPr id="4" name="3 Imagen"/>
          <p:cNvPicPr/>
          <p:nvPr/>
        </p:nvPicPr>
        <p:blipFill rotWithShape="1">
          <a:blip r:embed="rId3"/>
          <a:srcRect l="15280" t="17073" r="14000" b="14983"/>
          <a:stretch/>
        </p:blipFill>
        <p:spPr bwMode="auto">
          <a:xfrm>
            <a:off x="1086722" y="1844824"/>
            <a:ext cx="6768752" cy="3835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20</a:t>
            </a:fld>
            <a:endParaRPr lang="es-EC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6 CuadroTexto"/>
              <p:cNvSpPr txBox="1"/>
              <p:nvPr/>
            </p:nvSpPr>
            <p:spPr>
              <a:xfrm>
                <a:off x="4932040" y="5777388"/>
                <a:ext cx="511256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s-EC" sz="2400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=950∗60=57000 </m:t>
                      </m:r>
                      <m:r>
                        <a:rPr lang="es-EC" sz="2400" i="1">
                          <a:latin typeface="Cambria Math"/>
                        </a:rPr>
                        <m:t>𝑔𝑎𝑙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sz="2400" dirty="0"/>
              </a:p>
              <a:p>
                <a:endParaRPr lang="es-EC" dirty="0"/>
              </a:p>
            </p:txBody>
          </p:sp>
        </mc:Choice>
        <mc:Fallback>
          <p:sp>
            <p:nvSpPr>
              <p:cNvPr id="7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777388"/>
                <a:ext cx="5112568" cy="11079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7 Rectángulo"/>
              <p:cNvSpPr/>
              <p:nvPr/>
            </p:nvSpPr>
            <p:spPr>
              <a:xfrm>
                <a:off x="179512" y="5849396"/>
                <a:ext cx="5328592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576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s-EC" sz="24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s-EC" sz="2400" i="1">
                        <a:latin typeface="Cambria Math"/>
                      </a:rPr>
                      <m:t>=</m:t>
                    </m:r>
                    <m:r>
                      <a:rPr lang="es-EC" sz="2400" i="1" smtClean="0">
                        <a:latin typeface="Cambria Math"/>
                      </a:rPr>
                      <m:t>1</m:t>
                    </m:r>
                    <m:r>
                      <a:rPr lang="es-EC" sz="2400" b="0" i="1" smtClean="0">
                        <a:latin typeface="Cambria Math"/>
                      </a:rPr>
                      <m:t>6.3</m:t>
                    </m:r>
                    <m:r>
                      <a:rPr lang="es-EC" sz="2400" b="0" i="0" smtClean="0">
                        <a:latin typeface="Cambria Math"/>
                      </a:rPr>
                      <m:t>∗220.8=3599 </m:t>
                    </m:r>
                    <m:f>
                      <m:fPr>
                        <m:type m:val="lin"/>
                        <m:ctrlPr>
                          <a:rPr lang="es-EC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EC" sz="2400" b="0" i="1" smtClean="0">
                            <a:latin typeface="Cambria Math"/>
                          </a:rPr>
                          <m:t>𝐿</m:t>
                        </m:r>
                      </m:num>
                      <m:den>
                        <m:r>
                          <a:rPr lang="es-EC" sz="2400" b="0" i="1" smtClean="0">
                            <a:latin typeface="Cambria Math"/>
                          </a:rPr>
                          <m:t>𝑚𝑖𝑛</m:t>
                        </m:r>
                      </m:den>
                    </m:f>
                  </m:oMath>
                </a14:m>
                <a:r>
                  <a:rPr lang="es-EC" sz="2400" dirty="0" smtClean="0"/>
                  <a:t> </a:t>
                </a:r>
              </a:p>
              <a:p>
                <a:pPr marL="36576"/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s-EC" sz="2400" b="0" i="1" smtClean="0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s-EC" sz="2400" b="0" i="1" smtClean="0">
                        <a:latin typeface="Cambria Math"/>
                      </a:rPr>
                      <m:t>=</m:t>
                    </m:r>
                    <m:r>
                      <a:rPr lang="es-EC" sz="2400" i="1">
                        <a:latin typeface="Cambria Math"/>
                      </a:rPr>
                      <m:t>950 </m:t>
                    </m:r>
                    <m:r>
                      <a:rPr lang="es-EC" sz="2400" i="1">
                        <a:latin typeface="Cambria Math"/>
                      </a:rPr>
                      <m:t>𝑔𝑝𝑚</m:t>
                    </m:r>
                  </m:oMath>
                </a14:m>
                <a:r>
                  <a:rPr lang="es-EC" sz="2400" dirty="0"/>
                  <a:t> </a:t>
                </a:r>
                <a:endParaRPr lang="es-EC" sz="2400" dirty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849396"/>
                <a:ext cx="5328592" cy="1107996"/>
              </a:xfrm>
              <a:prstGeom prst="rect">
                <a:avLst/>
              </a:prstGeom>
              <a:blipFill rotWithShape="1">
                <a:blip r:embed="rId5"/>
                <a:stretch>
                  <a:fillRect t="-51381" b="-2320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2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Título"/>
              <p:cNvSpPr>
                <a:spLocks noGrp="1"/>
              </p:cNvSpPr>
              <p:nvPr>
                <p:ph type="title"/>
              </p:nvPr>
            </p:nvSpPr>
            <p:spPr>
              <a:xfrm>
                <a:off x="465425" y="188640"/>
                <a:ext cx="7467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s-EC" b="1" dirty="0" smtClean="0"/>
                  <a:t>Volumen Suministro </a:t>
                </a:r>
                <a:r>
                  <a:rPr lang="es-EC" b="1" dirty="0"/>
                  <a:t>Agua </a:t>
                </a:r>
                <a:r>
                  <a:rPr lang="es-EC" b="1" dirty="0" smtClean="0"/>
                  <a:t>Sistema Espuma </a:t>
                </a:r>
                <a14:m>
                  <m:oMath xmlns:m="http://schemas.openxmlformats.org/officeDocument/2006/math">
                    <m:r>
                      <a:rPr lang="es-EC" b="1" i="1">
                        <a:latin typeface="Cambria Math"/>
                      </a:rPr>
                      <m:t>"</m:t>
                    </m:r>
                    <m:sSub>
                      <m:sSubPr>
                        <m:ctrlPr>
                          <a:rPr lang="es-EC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b="1" i="1" smtClean="0">
                            <a:latin typeface="Cambria Math"/>
                          </a:rPr>
                          <m:t>𝑪</m:t>
                        </m:r>
                      </m:e>
                      <m:sub>
                        <m:r>
                          <a:rPr lang="es-EC" b="1" i="1" smtClean="0">
                            <a:latin typeface="Cambria Math"/>
                          </a:rPr>
                          <m:t>𝒆</m:t>
                        </m:r>
                      </m:sub>
                    </m:sSub>
                    <m:r>
                      <a:rPr lang="es-EC" b="1" i="1">
                        <a:latin typeface="Cambria Math"/>
                      </a:rPr>
                      <m:t>"</m:t>
                    </m:r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2" name="1 Títul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5425" y="188640"/>
                <a:ext cx="7467600" cy="1143000"/>
              </a:xfrm>
              <a:blipFill rotWithShape="1">
                <a:blip r:embed="rId2"/>
                <a:stretch>
                  <a:fillRect l="-3592" t="-18182" b="-3208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6768752" cy="20162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2 Marcador de contenido"/>
              <p:cNvSpPr txBox="1">
                <a:spLocks/>
              </p:cNvSpPr>
              <p:nvPr/>
            </p:nvSpPr>
            <p:spPr>
              <a:xfrm>
                <a:off x="467544" y="1677888"/>
                <a:ext cx="7632848" cy="5180112"/>
              </a:xfrm>
              <a:prstGeom prst="rect">
                <a:avLst/>
              </a:prstGeom>
            </p:spPr>
            <p:txBody>
              <a:bodyPr vert="horz">
                <a:normAutofit fontScale="92500" lnSpcReduction="20000"/>
              </a:bodyPr>
              <a:lstStyle>
                <a:lvl1pPr marL="420624" indent="-384048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/>
                  <a:buChar char=""/>
                  <a:defRPr kumimoji="0"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2376" indent="-27432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05840" indent="-256032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Arial"/>
                  <a:buChar char="○"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80160" indent="-237744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SzPct val="90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90472" indent="-18288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SzPct val="100000"/>
                  <a:buFont typeface="Arial"/>
                  <a:buChar char="-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00784" indent="-182880" algn="l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Arial"/>
                  <a:buChar char="-"/>
                  <a:defRPr kumimoji="0"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Arial"/>
                  <a:buChar char="•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9696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▪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31720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Arial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576" indent="0">
                  <a:buNone/>
                </a:pPr>
                <a:r>
                  <a:rPr lang="es-EC" dirty="0" smtClean="0"/>
                  <a:t>Área considerada: 540 m</a:t>
                </a:r>
                <a:r>
                  <a:rPr lang="es-EC" baseline="30000" dirty="0" smtClean="0"/>
                  <a:t>2</a:t>
                </a:r>
                <a:r>
                  <a:rPr lang="es-EC" dirty="0" smtClean="0"/>
                  <a:t> </a:t>
                </a:r>
              </a:p>
              <a:p>
                <a:endParaRPr lang="es-EC" dirty="0"/>
              </a:p>
              <a:p>
                <a:endParaRPr lang="es-EC" dirty="0" smtClean="0"/>
              </a:p>
              <a:p>
                <a:endParaRPr lang="es-EC" dirty="0"/>
              </a:p>
              <a:p>
                <a:endParaRPr lang="es-EC" dirty="0" smtClean="0"/>
              </a:p>
              <a:p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=4.1∗540=2214 </m:t>
                      </m:r>
                      <m:r>
                        <a:rPr lang="es-EC" i="1">
                          <a:latin typeface="Cambria Math"/>
                        </a:rPr>
                        <m:t>𝐿</m:t>
                      </m:r>
                      <m:r>
                        <a:rPr lang="es-EC" i="1">
                          <a:latin typeface="Cambria Math"/>
                        </a:rPr>
                        <m:t>/</m:t>
                      </m:r>
                      <m:r>
                        <a:rPr lang="es-EC" i="1">
                          <a:latin typeface="Cambria Math"/>
                        </a:rPr>
                        <m:t>𝑚𝑖𝑛</m:t>
                      </m:r>
                      <m:r>
                        <a:rPr lang="es-EC" i="1">
                          <a:latin typeface="Cambria Math"/>
                        </a:rPr>
                        <m:t>=585 </m:t>
                      </m:r>
                      <m:r>
                        <a:rPr lang="es-EC" i="1">
                          <a:latin typeface="Cambria Math"/>
                        </a:rPr>
                        <m:t>𝑔𝑝𝑚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=585∗30=17 550 </m:t>
                      </m:r>
                      <m:r>
                        <a:rPr lang="es-EC" i="1">
                          <a:latin typeface="Cambria Math"/>
                        </a:rPr>
                        <m:t>𝑔𝑎𝑙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 algn="ctr">
                  <a:buNone/>
                </a:pPr>
                <a:r>
                  <a:rPr lang="es-EC" b="1" dirty="0"/>
                  <a:t>VOLUMEN TOTAL NECESARIO</a:t>
                </a:r>
                <a:endParaRPr lang="es-EC" i="1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 smtClean="0">
                              <a:latin typeface="Cambria Math"/>
                              <a:ea typeface="Cambria Math"/>
                            </a:rPr>
                            <m:t>⇒</m:t>
                          </m:r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∗2+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s-EC" b="1" i="1"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𝟏𝟗𝟏𝟓𝟓𝟎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𝒈𝒂𝒍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𝟕𝟐𝟓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s-EC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b="1" i="1">
                              <a:latin typeface="Cambria Math"/>
                            </a:rPr>
                            <m:t>𝒎</m:t>
                          </m:r>
                        </m:e>
                        <m:sup>
                          <m:r>
                            <a:rPr lang="es-EC" b="1" i="1"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2 Marcador de contenid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677888"/>
                <a:ext cx="7632848" cy="5180112"/>
              </a:xfrm>
              <a:prstGeom prst="rect">
                <a:avLst/>
              </a:prstGeom>
              <a:blipFill rotWithShape="1">
                <a:blip r:embed="rId4"/>
                <a:stretch>
                  <a:fillRect l="-1198" t="-282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67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PRESUPUESTO ESTIMADO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850707"/>
              </p:ext>
            </p:extLst>
          </p:nvPr>
        </p:nvGraphicFramePr>
        <p:xfrm>
          <a:off x="755576" y="1700808"/>
          <a:ext cx="7560840" cy="4619297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446077"/>
                <a:gridCol w="1479694"/>
                <a:gridCol w="1628099"/>
                <a:gridCol w="2006970"/>
              </a:tblGrid>
              <a:tr h="66233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Denominación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Peso  [kg]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Costo Unitario [$/kg]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Costo [$]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288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Cuerpo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15484.63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1.05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16258,86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288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Fondo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4652.29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4884,90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288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Techo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3638.89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3820.83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288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Estructura de techo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3096.93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3251,78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590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Bocas Cuerpo/Techo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1548.46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1625,88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590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Escalera y plataforma de descanso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774.23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812,94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590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Pasamanos perimetral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464.54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487,77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288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0000"/>
                          </a:solidFill>
                          <a:effectLst/>
                        </a:rPr>
                        <a:t>29659,97</a:t>
                      </a:r>
                      <a:endParaRPr lang="es-EC" sz="1800" b="1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C" sz="1800" b="1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31142,96</a:t>
                      </a:r>
                      <a:endParaRPr lang="es-EC" sz="18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79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5000" b="1" dirty="0" smtClean="0"/>
              <a:t>INGENIERÍA DE DETALLE</a:t>
            </a:r>
            <a:endParaRPr lang="es-EC" sz="5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4"/>
            <a:ext cx="8075240" cy="3921299"/>
          </a:xfrm>
        </p:spPr>
        <p:txBody>
          <a:bodyPr/>
          <a:lstStyle/>
          <a:p>
            <a:pPr marL="36576" indent="0">
              <a:buNone/>
            </a:pPr>
            <a:r>
              <a:rPr lang="es-EC" dirty="0" smtClean="0"/>
              <a:t>Según  la sección 5.6.1 de la norma API 650:</a:t>
            </a:r>
          </a:p>
          <a:p>
            <a:pPr marL="36576" indent="0">
              <a:buNone/>
            </a:pPr>
            <a:endParaRPr lang="es-EC" dirty="0"/>
          </a:p>
          <a:p>
            <a:pPr marL="36576" indent="0">
              <a:buNone/>
            </a:pPr>
            <a:endParaRPr lang="es-EC" dirty="0" smtClean="0"/>
          </a:p>
          <a:p>
            <a:pPr marL="36576" indent="0">
              <a:buNone/>
            </a:pPr>
            <a:endParaRPr lang="es-EC" dirty="0"/>
          </a:p>
          <a:p>
            <a:pPr marL="36576" indent="0">
              <a:buNone/>
            </a:pPr>
            <a:endParaRPr lang="es-EC" dirty="0" smtClean="0"/>
          </a:p>
          <a:p>
            <a:pPr marL="36576" indent="0">
              <a:buNone/>
            </a:pPr>
            <a:r>
              <a:rPr lang="es-EC" dirty="0" smtClean="0"/>
              <a:t>Según la sección 5.1.5.9 de la norma API 650: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1340768"/>
            <a:ext cx="7467600" cy="784186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400" b="1" dirty="0" smtClean="0"/>
              <a:t>CUERPO</a:t>
            </a:r>
            <a:endParaRPr lang="es-EC" sz="4400" b="1" dirty="0"/>
          </a:p>
        </p:txBody>
      </p:sp>
      <p:pic>
        <p:nvPicPr>
          <p:cNvPr id="7" name="6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01" y="2780928"/>
            <a:ext cx="6819529" cy="201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 rotWithShape="1">
          <a:blip r:embed="rId3"/>
          <a:srcRect l="16176" t="50348" r="10643" b="24362"/>
          <a:stretch/>
        </p:blipFill>
        <p:spPr bwMode="auto">
          <a:xfrm>
            <a:off x="1547664" y="5472608"/>
            <a:ext cx="6039970" cy="1340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35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012974"/>
          </a:xfrm>
        </p:spPr>
        <p:txBody>
          <a:bodyPr/>
          <a:lstStyle/>
          <a:p>
            <a:r>
              <a:rPr lang="es-EC" b="1" dirty="0" smtClean="0"/>
              <a:t>Selección del material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7499176" cy="532656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s-EC" b="1" i="1" dirty="0"/>
              <a:t>Comparativa Aceros al carbono ASTM: A 285 y A 36</a:t>
            </a:r>
            <a:endParaRPr lang="es-EC" dirty="0"/>
          </a:p>
          <a:p>
            <a:pPr marL="36576" indent="0">
              <a:buNone/>
            </a:pP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971282"/>
              </p:ext>
            </p:extLst>
          </p:nvPr>
        </p:nvGraphicFramePr>
        <p:xfrm>
          <a:off x="1043608" y="1340768"/>
          <a:ext cx="6579437" cy="135331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3287238"/>
                <a:gridCol w="1873105"/>
                <a:gridCol w="1419094"/>
              </a:tblGrid>
              <a:tr h="241319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Propiedad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 285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 36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63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Esfuerzo a la fluencia </a:t>
                      </a:r>
                      <a:r>
                        <a:rPr lang="es-EC" sz="1400" dirty="0" err="1">
                          <a:effectLst/>
                        </a:rPr>
                        <a:t>MPa</a:t>
                      </a:r>
                      <a:r>
                        <a:rPr lang="es-EC" sz="1400" dirty="0">
                          <a:effectLst/>
                        </a:rPr>
                        <a:t> (psi)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205 (30 000)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250 (36 000)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63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Esfuerzo a la tracción MPa (psi)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380 (55 000)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400 (58 000)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430088"/>
              </p:ext>
            </p:extLst>
          </p:nvPr>
        </p:nvGraphicFramePr>
        <p:xfrm>
          <a:off x="771028" y="2889030"/>
          <a:ext cx="7329364" cy="400853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878937"/>
                <a:gridCol w="1413976"/>
                <a:gridCol w="803954"/>
                <a:gridCol w="760251"/>
                <a:gridCol w="760251"/>
                <a:gridCol w="711995"/>
              </a:tblGrid>
              <a:tr h="265275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Factor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Ponderación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 283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 36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305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Calif.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Pond.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Calif.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Pond</a:t>
                      </a:r>
                      <a:r>
                        <a:rPr lang="es-EC" sz="1400" dirty="0">
                          <a:effectLst/>
                        </a:rPr>
                        <a:t>.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33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Propiedades del material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33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33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Disponibilidad en el mercado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09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Disponibilidad en variedad de espesores y dimensiones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33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Aceptación norma API 650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339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Score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171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217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22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1143000"/>
          </a:xfrm>
        </p:spPr>
        <p:txBody>
          <a:bodyPr/>
          <a:lstStyle/>
          <a:p>
            <a:r>
              <a:rPr lang="es-EC" b="1" dirty="0" smtClean="0"/>
              <a:t>Dimensionamiento Cuerpo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340768"/>
                <a:ext cx="7344816" cy="2952328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6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s-MX" sz="2600" i="1">
                              <a:latin typeface="Cambria Math"/>
                            </a:rPr>
                            <m:t>𝑐</m:t>
                          </m:r>
                          <m:r>
                            <a:rPr lang="es-MX" sz="26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MX" sz="2600" i="1">
                          <a:latin typeface="Cambria Math"/>
                        </a:rPr>
                        <m:t>=793.31 </m:t>
                      </m:r>
                      <m:sSup>
                        <m:sSupPr>
                          <m:ctrlPr>
                            <a:rPr lang="es-EC" sz="2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6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s-MX" sz="2600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s-MX" sz="2600" i="1">
                          <a:latin typeface="Cambria Math"/>
                        </a:rPr>
                        <m:t>=4989.76 </m:t>
                      </m:r>
                      <m:r>
                        <a:rPr lang="es-MX" sz="2600" i="1">
                          <a:latin typeface="Cambria Math"/>
                        </a:rPr>
                        <m:t>𝑏𝑏𝑙</m:t>
                      </m:r>
                      <m:r>
                        <a:rPr lang="es-MX" sz="2600" i="1">
                          <a:latin typeface="Cambria Math"/>
                        </a:rPr>
                        <m:t>≈5000 </m:t>
                      </m:r>
                      <m:r>
                        <a:rPr lang="es-MX" sz="2600" i="1">
                          <a:latin typeface="Cambria Math"/>
                        </a:rPr>
                        <m:t>𝑏𝑏𝑙</m:t>
                      </m:r>
                    </m:oMath>
                  </m:oMathPara>
                </a14:m>
                <a:endParaRPr lang="es-EC" sz="2600" dirty="0"/>
              </a:p>
              <a:p>
                <a:pPr marL="36576" indent="0">
                  <a:buNone/>
                </a:pPr>
                <a:endParaRPr lang="es-EC" sz="2600" i="1" dirty="0" smtClean="0">
                  <a:latin typeface="Cambria Math"/>
                </a:endParaRPr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600" b="0" i="1" smtClean="0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s-EC" sz="26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sz="2600" b="0" i="1" smtClean="0">
                          <a:latin typeface="Cambria Math"/>
                        </a:rPr>
                        <m:t>=10.869 </m:t>
                      </m:r>
                      <m:r>
                        <a:rPr lang="es-EC" sz="2600" b="0" i="1" smtClean="0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s-EC" sz="26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60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es-EC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6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MX" sz="2600" i="1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es-MX" sz="2600" i="1">
                          <a:latin typeface="Cambria Math"/>
                        </a:rPr>
                        <m:t>=9.65 </m:t>
                      </m:r>
                      <m:r>
                        <a:rPr lang="es-MX" sz="2600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s-EC" sz="2600" dirty="0" smtClean="0"/>
              </a:p>
              <a:p>
                <a:pPr marL="36576" indent="0">
                  <a:spcBef>
                    <a:spcPts val="0"/>
                  </a:spcBef>
                  <a:buNone/>
                </a:pPr>
                <a:endParaRPr lang="es-EC" b="1" i="1" dirty="0" smtClean="0"/>
              </a:p>
              <a:p>
                <a:pPr marL="36576" indent="0">
                  <a:buNone/>
                </a:pPr>
                <a:r>
                  <a:rPr lang="es-EC" b="1" i="1" dirty="0" smtClean="0"/>
                  <a:t>Datos </a:t>
                </a:r>
                <a:r>
                  <a:rPr lang="es-EC" b="1" i="1" dirty="0"/>
                  <a:t>definitivos para el </a:t>
                </a:r>
                <a:r>
                  <a:rPr lang="es-EC" b="1" i="1" dirty="0" smtClean="0"/>
                  <a:t>tanque:</a:t>
                </a:r>
                <a:endParaRPr lang="es-EC" dirty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340768"/>
                <a:ext cx="7344816" cy="2952328"/>
              </a:xfrm>
              <a:blipFill rotWithShape="1">
                <a:blip r:embed="rId2"/>
                <a:stretch>
                  <a:fillRect l="-1494" b="-165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921789"/>
              </p:ext>
            </p:extLst>
          </p:nvPr>
        </p:nvGraphicFramePr>
        <p:xfrm>
          <a:off x="467544" y="4293096"/>
          <a:ext cx="6669738" cy="252028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3334869"/>
                <a:gridCol w="3334869"/>
              </a:tblGrid>
              <a:tr h="3600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Requisito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Valor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Capacidad Geométrica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5000 </a:t>
                      </a:r>
                      <a:r>
                        <a:rPr lang="es-EC" sz="1400" dirty="0" err="1">
                          <a:effectLst/>
                        </a:rPr>
                        <a:t>bbl</a:t>
                      </a:r>
                      <a:r>
                        <a:rPr lang="es-EC" sz="1400" dirty="0">
                          <a:effectLst/>
                        </a:rPr>
                        <a:t> = 794.94 m</a:t>
                      </a:r>
                      <a:r>
                        <a:rPr lang="es-EC" sz="1400" baseline="30000" dirty="0">
                          <a:effectLst/>
                        </a:rPr>
                        <a:t>3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Diámetro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9 650 mm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Altura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10 869 mm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Material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Acero al carbono ASTM A-36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Ancho de planchas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1800 mm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Ángulo de tope</a:t>
                      </a:r>
                      <a:endParaRPr kumimoji="0" lang="es-EC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2’’x 2’’x1/4’’</a:t>
                      </a:r>
                      <a:endParaRPr kumimoji="0" lang="es-EC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20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1143000"/>
          </a:xfrm>
        </p:spPr>
        <p:txBody>
          <a:bodyPr/>
          <a:lstStyle/>
          <a:p>
            <a:r>
              <a:rPr lang="es-EC" b="1" dirty="0"/>
              <a:t>Espesor Cuerpo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268760"/>
                <a:ext cx="8208912" cy="4525963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:r>
                  <a:rPr lang="es-EC" sz="2400" dirty="0" smtClean="0"/>
                  <a:t>Según el método de un pie:</a:t>
                </a:r>
              </a:p>
              <a:p>
                <a:endParaRPr lang="es-EC" sz="2400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400" i="1">
                              <a:latin typeface="Cambria Math"/>
                            </a:rPr>
                            <m:t>4.9</m:t>
                          </m:r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  <m:d>
                            <m:d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−0.3</m:t>
                              </m:r>
                            </m:e>
                          </m:d>
                          <m:r>
                            <a:rPr lang="es-EC" sz="2400" i="1">
                              <a:latin typeface="Cambria Math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s-EC" sz="2400" i="1">
                          <a:latin typeface="Cambria Math"/>
                        </a:rPr>
                        <m:t>+</m:t>
                      </m:r>
                      <m:r>
                        <a:rPr lang="es-EC" sz="2400" i="1">
                          <a:latin typeface="Cambria Math"/>
                        </a:rPr>
                        <m:t>𝐶𝐴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400" i="1">
                              <a:latin typeface="Cambria Math"/>
                            </a:rPr>
                            <m:t>4.9</m:t>
                          </m:r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  <m:d>
                            <m:d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𝐻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−0.3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𝒕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𝟐</m:t>
                      </m:r>
                      <m:r>
                        <a:rPr lang="es-EC" sz="2400" b="1" i="1">
                          <a:latin typeface="Cambria Math"/>
                        </a:rPr>
                        <m:t>.</m:t>
                      </m:r>
                      <m:r>
                        <a:rPr lang="es-EC" sz="2400" b="1" i="1">
                          <a:latin typeface="Cambria Math"/>
                        </a:rPr>
                        <m:t>𝟗𝟐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  <m:r>
                        <a:rPr lang="es-EC" sz="2400" b="1" i="1">
                          <a:latin typeface="Cambria Math"/>
                        </a:rPr>
                        <m:t> →</m:t>
                      </m:r>
                      <m:r>
                        <a:rPr lang="es-EC" sz="2400" b="1" i="1">
                          <a:latin typeface="Cambria Math"/>
                        </a:rPr>
                        <m:t>𝟏</m:t>
                      </m:r>
                      <m:r>
                        <a:rPr lang="es-EC" sz="2400" b="1" i="1">
                          <a:latin typeface="Cambria Math"/>
                        </a:rPr>
                        <m:t>/</m:t>
                      </m:r>
                      <m:r>
                        <a:rPr lang="es-EC" sz="2400" b="1" i="1">
                          <a:latin typeface="Cambria Math"/>
                        </a:rPr>
                        <m:t>𝟖</m:t>
                      </m:r>
                      <m:r>
                        <a:rPr lang="es-EC" sz="2400" b="1" i="1">
                          <a:latin typeface="Cambria Math"/>
                        </a:rPr>
                        <m:t>′′</m:t>
                      </m:r>
                    </m:oMath>
                  </m:oMathPara>
                </a14:m>
                <a:endParaRPr lang="es-EC" sz="2400" b="1" dirty="0" smtClean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268760"/>
                <a:ext cx="8208912" cy="4525963"/>
              </a:xfrm>
              <a:blipFill rotWithShape="1">
                <a:blip r:embed="rId2"/>
                <a:stretch>
                  <a:fillRect l="-743" t="-94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619029"/>
              </p:ext>
            </p:extLst>
          </p:nvPr>
        </p:nvGraphicFramePr>
        <p:xfrm>
          <a:off x="4283674" y="3808960"/>
          <a:ext cx="4824536" cy="302433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48072"/>
                <a:gridCol w="2232248"/>
                <a:gridCol w="1944216"/>
              </a:tblGrid>
              <a:tr h="61545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Anillo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Ancho de plancha [mm]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Espesor de plancha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48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1800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6.35 mm (1/4’’)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48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II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6.35 mm (1/4’’)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48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III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1800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6.35 mm (1/4’’)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48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IV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6.35 mm (1/4’’)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48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1800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6.35 mm (1/4’’)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48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VI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1800</a:t>
                      </a:r>
                      <a:endParaRPr lang="es-EC" sz="20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6.35 mm (1/4’’)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5292080" y="2174528"/>
                <a:ext cx="367240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𝒅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𝟒</m:t>
                      </m:r>
                      <m:r>
                        <a:rPr lang="es-EC" sz="2400" b="1" i="1">
                          <a:latin typeface="Cambria Math"/>
                        </a:rPr>
                        <m:t>.</m:t>
                      </m:r>
                      <m:r>
                        <a:rPr lang="es-EC" sz="2400" b="1" i="1">
                          <a:latin typeface="Cambria Math"/>
                        </a:rPr>
                        <m:t>𝟕𝟏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  <m:r>
                        <a:rPr lang="es-EC" sz="2400" b="1" i="1">
                          <a:latin typeface="Cambria Math"/>
                        </a:rPr>
                        <m:t> →</m:t>
                      </m:r>
                      <m:r>
                        <a:rPr lang="es-EC" sz="2400" b="1" i="1">
                          <a:latin typeface="Cambria Math"/>
                        </a:rPr>
                        <m:t>𝟑</m:t>
                      </m:r>
                      <m:r>
                        <a:rPr lang="es-EC" sz="2400" b="1" i="1">
                          <a:latin typeface="Cambria Math"/>
                        </a:rPr>
                        <m:t>/</m:t>
                      </m:r>
                      <m:r>
                        <a:rPr lang="es-EC" sz="2400" b="1" i="1">
                          <a:latin typeface="Cambria Math"/>
                        </a:rPr>
                        <m:t>𝟏𝟔</m:t>
                      </m:r>
                      <m:r>
                        <a:rPr lang="es-EC" sz="2400" b="1" i="1">
                          <a:latin typeface="Cambria Math"/>
                        </a:rPr>
                        <m:t>′′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174528"/>
                <a:ext cx="3672408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407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918002"/>
          </a:xfrm>
        </p:spPr>
        <p:txBody>
          <a:bodyPr/>
          <a:lstStyle/>
          <a:p>
            <a:r>
              <a:rPr lang="es-EC" b="1" dirty="0" smtClean="0"/>
              <a:t>Esquema del Cuerpo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18002"/>
            <a:ext cx="4306218" cy="59399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5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FONDO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7283152" cy="2188840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=6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  <m:r>
                        <a:rPr lang="es-EC" sz="2400" i="1">
                          <a:latin typeface="Cambria Math"/>
                        </a:rPr>
                        <m:t>+</m:t>
                      </m:r>
                      <m:r>
                        <a:rPr lang="es-EC" sz="2400" i="1">
                          <a:latin typeface="Cambria Math"/>
                        </a:rPr>
                        <m:t>𝐶𝐴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𝟕</m:t>
                      </m:r>
                      <m:r>
                        <a:rPr lang="es-EC" sz="2400" b="1" i="1">
                          <a:latin typeface="Cambria Math"/>
                        </a:rPr>
                        <m:t>.</m:t>
                      </m:r>
                      <m:r>
                        <a:rPr lang="es-EC" sz="2400" b="1" i="1">
                          <a:latin typeface="Cambria Math"/>
                        </a:rPr>
                        <m:t>𝟔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  <m:r>
                        <a:rPr lang="es-EC" sz="2400" b="1" i="1">
                          <a:latin typeface="Cambria Math"/>
                        </a:rPr>
                        <m:t>≈</m:t>
                      </m:r>
                      <m:r>
                        <a:rPr lang="es-EC" sz="2400" b="1" i="1">
                          <a:latin typeface="Cambria Math"/>
                        </a:rPr>
                        <m:t>𝟓</m:t>
                      </m:r>
                      <m:r>
                        <a:rPr lang="es-EC" sz="2400" b="1" i="1">
                          <a:latin typeface="Cambria Math"/>
                        </a:rPr>
                        <m:t>/</m:t>
                      </m:r>
                      <m:r>
                        <a:rPr lang="es-EC" sz="2400" b="1" i="1">
                          <a:latin typeface="Cambria Math"/>
                        </a:rPr>
                        <m:t>𝟏𝟔</m:t>
                      </m:r>
                      <m:r>
                        <a:rPr lang="es-EC" sz="2400" b="1" i="1">
                          <a:latin typeface="Cambria Math"/>
                        </a:rPr>
                        <m:t>′′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=(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𝑖𝑛𝑡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+2∗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)+50∗2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sz="2400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C" sz="2400" i="1" smtClean="0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𝟗𝟕𝟔𝟐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7283152" cy="2188840"/>
              </a:xfrm>
              <a:blipFill rotWithShape="1">
                <a:blip r:embed="rId2"/>
                <a:stretch>
                  <a:fillRect l="-84" b="-222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4102438"/>
            <a:ext cx="4942840" cy="2745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628800"/>
            <a:ext cx="2664295" cy="3326149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07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TECHO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5482952" cy="4725438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=5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  <m:r>
                        <a:rPr lang="es-EC" sz="2400" i="1">
                          <a:latin typeface="Cambria Math"/>
                        </a:rPr>
                        <m:t>+</m:t>
                      </m:r>
                      <m:r>
                        <a:rPr lang="es-EC" sz="2400" i="1">
                          <a:latin typeface="Cambria Math"/>
                        </a:rPr>
                        <m:t>𝐶𝐴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𝟔</m:t>
                      </m:r>
                      <m:r>
                        <a:rPr lang="es-EC" sz="2400" b="1" i="1">
                          <a:latin typeface="Cambria Math"/>
                        </a:rPr>
                        <m:t>.</m:t>
                      </m:r>
                      <m:r>
                        <a:rPr lang="es-EC" sz="2400" b="1" i="1">
                          <a:latin typeface="Cambria Math"/>
                        </a:rPr>
                        <m:t>𝟔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𝒎𝒎</m:t>
                      </m:r>
                      <m:r>
                        <a:rPr lang="es-EC" sz="2400" b="1" i="1">
                          <a:latin typeface="Cambria Math"/>
                        </a:rPr>
                        <m:t>≈</m:t>
                      </m:r>
                      <m:r>
                        <a:rPr lang="es-EC" sz="2400" b="1" i="1">
                          <a:latin typeface="Cambria Math"/>
                        </a:rPr>
                        <m:t>𝟏</m:t>
                      </m:r>
                      <m:r>
                        <a:rPr lang="es-EC" sz="2400" b="1" i="1">
                          <a:latin typeface="Cambria Math"/>
                        </a:rPr>
                        <m:t>/</m:t>
                      </m:r>
                      <m:r>
                        <a:rPr lang="es-EC" sz="2400" b="1" i="1">
                          <a:latin typeface="Cambria Math"/>
                        </a:rPr>
                        <m:t>𝟒</m:t>
                      </m:r>
                      <m:r>
                        <a:rPr lang="es-EC" sz="2400" b="1" i="1">
                          <a:latin typeface="Cambria Math"/>
                        </a:rPr>
                        <m:t>′′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C" sz="24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 sz="240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s-EC" sz="2400" i="1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C" sz="2400" i="1">
                              <a:latin typeface="Cambria Math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𝑒𝑥𝑡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∗2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𝑡𝑒𝑐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=9.692 </m:t>
                      </m:r>
                      <m:r>
                        <a:rPr lang="es-EC" sz="2400" i="1"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C" sz="24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 sz="240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s-EC" sz="2400" i="1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s-EC" sz="2400" i="1">
                                      <a:latin typeface="Cambria Math"/>
                                    </a:rPr>
                                    <m:t>𝑡𝑒𝑐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C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s-EC" sz="2400" i="1">
                                      <a:latin typeface="Cambria Math"/>
                                    </a:rPr>
                                    <m:t>𝑡𝑒𝑐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C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1" i="1">
                              <a:latin typeface="Cambria Math"/>
                            </a:rPr>
                            <m:t>𝝓</m:t>
                          </m:r>
                        </m:e>
                        <m:sub>
                          <m:r>
                            <a:rPr lang="es-EC" sz="2400" b="1" i="1">
                              <a:latin typeface="Cambria Math"/>
                            </a:rPr>
                            <m:t>𝒕𝒆𝒄</m:t>
                          </m:r>
                        </m:sub>
                      </m:sSub>
                      <m:r>
                        <a:rPr lang="es-EC" sz="2400" b="1" i="1">
                          <a:latin typeface="Cambria Math"/>
                        </a:rPr>
                        <m:t>=</m:t>
                      </m:r>
                      <m:r>
                        <a:rPr lang="es-EC" sz="2400" b="1" i="1">
                          <a:latin typeface="Cambria Math"/>
                        </a:rPr>
                        <m:t>𝟗</m:t>
                      </m:r>
                      <m:r>
                        <a:rPr lang="es-EC" sz="2400" b="1" i="1">
                          <a:latin typeface="Cambria Math"/>
                        </a:rPr>
                        <m:t>.</m:t>
                      </m:r>
                      <m:r>
                        <a:rPr lang="es-EC" sz="2400" b="1" i="1">
                          <a:latin typeface="Cambria Math"/>
                        </a:rPr>
                        <m:t>𝟕𝟏𝟏</m:t>
                      </m:r>
                      <m:r>
                        <a:rPr lang="es-EC" sz="2400" b="1" i="1">
                          <a:latin typeface="Cambria Math"/>
                        </a:rPr>
                        <m:t> </m:t>
                      </m:r>
                      <m:r>
                        <a:rPr lang="es-EC" sz="2400" b="1" i="1">
                          <a:latin typeface="Cambria Math"/>
                        </a:rPr>
                        <m:t>𝒎</m:t>
                      </m:r>
                    </m:oMath>
                  </m:oMathPara>
                </a14:m>
                <a:endParaRPr lang="es-EC" sz="2400" b="1" dirty="0"/>
              </a:p>
              <a:p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5482952" cy="4725438"/>
              </a:xfrm>
              <a:blipFill rotWithShape="1">
                <a:blip r:embed="rId2"/>
                <a:stretch>
                  <a:fillRect l="-222" b="-64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2631" y="4581128"/>
            <a:ext cx="5040560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371" y="1340768"/>
            <a:ext cx="4104456" cy="2807970"/>
          </a:xfrm>
          <a:prstGeom prst="rect">
            <a:avLst/>
          </a:prstGeom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58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OBJETIVO GENERAL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709120"/>
          </a:xfrm>
        </p:spPr>
        <p:txBody>
          <a:bodyPr>
            <a:normAutofit/>
          </a:bodyPr>
          <a:lstStyle/>
          <a:p>
            <a:pPr marL="36576" indent="0" algn="just">
              <a:buNone/>
            </a:pPr>
            <a:r>
              <a:rPr lang="es-EC" dirty="0"/>
              <a:t>Realizar la Ingeniería Conceptual, Básica y de Detalle de un sistema de almacenamiento de agua de 790 m</a:t>
            </a:r>
            <a:r>
              <a:rPr lang="es-EC" baseline="30000" dirty="0"/>
              <a:t>3</a:t>
            </a:r>
            <a:r>
              <a:rPr lang="es-EC" dirty="0"/>
              <a:t> de capacidad mediante la norma API 650 para la empresa FH-INGESERV/MATRYMEC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679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es-EC" b="1" dirty="0" smtClean="0"/>
              <a:t>ESTRUCTURA TECHO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268760"/>
                <a:ext cx="8003232" cy="5112568"/>
              </a:xfrm>
            </p:spPr>
            <p:txBody>
              <a:bodyPr>
                <a:normAutofit fontScale="62500" lnSpcReduction="20000"/>
              </a:bodyPr>
              <a:lstStyle/>
              <a:p>
                <a:pPr marL="36576" indent="0" algn="just">
                  <a:buNone/>
                </a:pPr>
                <a:r>
                  <a:rPr lang="es-EC" sz="3800" dirty="0" smtClean="0"/>
                  <a:t>Para el cálculo se usarán las combinaciones de carga de gravedad según API 650:</a:t>
                </a:r>
              </a:p>
              <a:p>
                <a:pPr marL="36576" indent="0" algn="just">
                  <a:buNone/>
                </a:pPr>
                <a:endParaRPr lang="es-EC" sz="38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3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38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C" sz="3800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s-EC" sz="38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EC" sz="38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3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38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s-EC" sz="3800" i="1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s-EC" sz="38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3800" i="1">
                              <a:latin typeface="Cambria Math"/>
                            </a:rPr>
                            <m:t>𝑜</m:t>
                          </m:r>
                          <m:r>
                            <a:rPr lang="es-EC" sz="3800" i="1">
                              <a:latin typeface="Cambria Math"/>
                            </a:rPr>
                            <m:t> </m:t>
                          </m:r>
                          <m:r>
                            <a:rPr lang="es-EC" sz="3800" i="1">
                              <a:latin typeface="Cambria Math"/>
                            </a:rPr>
                            <m:t>𝑆</m:t>
                          </m:r>
                        </m:e>
                      </m:d>
                      <m:r>
                        <a:rPr lang="es-EC" sz="3800" i="1">
                          <a:latin typeface="Cambria Math"/>
                        </a:rPr>
                        <m:t>+0.4</m:t>
                      </m:r>
                      <m:sSub>
                        <m:sSubPr>
                          <m:ctrlPr>
                            <a:rPr lang="es-EC" sz="3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38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sz="380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s-EC" sz="3800" dirty="0" smtClean="0"/>
              </a:p>
              <a:p>
                <a:pPr marL="36576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38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3800" i="1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s-EC" sz="3800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s-EC" sz="3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s-EC" sz="38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3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s-EC" sz="38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s-EC" sz="3800" i="1">
                        <a:latin typeface="Cambria Math"/>
                      </a:rPr>
                      <m:t>+0.4</m:t>
                    </m:r>
                    <m:d>
                      <m:dPr>
                        <m:ctrlPr>
                          <a:rPr lang="es-EC" sz="3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EC" sz="3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3800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s-EC" sz="3800" i="1">
                                <a:latin typeface="Cambria Math"/>
                              </a:rPr>
                              <m:t>𝑟</m:t>
                            </m:r>
                            <m:r>
                              <a:rPr lang="es-EC" sz="3800" i="1">
                                <a:latin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s-EC" sz="3800" i="1">
                            <a:latin typeface="Cambria Math"/>
                          </a:rPr>
                          <m:t>𝑜</m:t>
                        </m:r>
                        <m:r>
                          <a:rPr lang="es-EC" sz="3800" i="1">
                            <a:latin typeface="Cambria Math"/>
                          </a:rPr>
                          <m:t> </m:t>
                        </m:r>
                        <m:r>
                          <a:rPr lang="es-EC" sz="3800" i="1">
                            <a:latin typeface="Cambria Math"/>
                          </a:rPr>
                          <m:t>𝑆</m:t>
                        </m:r>
                      </m:e>
                    </m:d>
                  </m:oMath>
                </a14:m>
                <a:r>
                  <a:rPr lang="es-EC" sz="3800" dirty="0" smtClean="0"/>
                  <a:t> </a:t>
                </a:r>
              </a:p>
              <a:p>
                <a:pPr marL="36576" indent="0">
                  <a:buNone/>
                </a:pPr>
                <a:endParaRPr lang="es-EC" sz="3800" dirty="0" smtClean="0"/>
              </a:p>
              <a:p>
                <a:pPr marL="36576" indent="0" algn="just">
                  <a:buNone/>
                </a:pPr>
                <a:r>
                  <a:rPr lang="es-EC" sz="3800" i="1" dirty="0"/>
                  <a:t>Donde:</a:t>
                </a:r>
                <a:endParaRPr lang="es-EC" sz="3800" dirty="0"/>
              </a:p>
              <a:p>
                <a:pPr marL="36576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3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38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C" sz="3800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s-EC" sz="3800" i="1">
                          <a:latin typeface="Cambria Math"/>
                        </a:rPr>
                        <m:t>:</m:t>
                      </m:r>
                      <m:r>
                        <a:rPr lang="es-EC" sz="3800" i="1">
                          <a:latin typeface="Cambria Math"/>
                        </a:rPr>
                        <m:t>𝑐𝑎𝑟𝑔𝑎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𝑚𝑢𝑒𝑟𝑡𝑎</m:t>
                      </m:r>
                      <m:r>
                        <a:rPr lang="es-EC" sz="3800" i="1">
                          <a:latin typeface="Cambria Math"/>
                        </a:rPr>
                        <m:t>, </m:t>
                      </m:r>
                      <m:r>
                        <a:rPr lang="es-EC" sz="3800" i="1">
                          <a:latin typeface="Cambria Math"/>
                        </a:rPr>
                        <m:t>𝑒𝑠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𝑒𝑙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𝑝𝑒𝑠𝑜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𝑑𝑒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𝑙𝑎𝑠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𝑙</m:t>
                      </m:r>
                      <m:r>
                        <a:rPr lang="es-EC" sz="3800" i="1">
                          <a:latin typeface="Cambria Math"/>
                        </a:rPr>
                        <m:t>á</m:t>
                      </m:r>
                      <m:r>
                        <a:rPr lang="es-EC" sz="3800" i="1">
                          <a:latin typeface="Cambria Math"/>
                        </a:rPr>
                        <m:t>𝑚𝑖𝑛𝑎𝑠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𝑑𝑒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𝑡𝑒𝑐h𝑜</m:t>
                      </m:r>
                      <m:r>
                        <a:rPr lang="es-EC" sz="3800" i="1">
                          <a:latin typeface="Cambria Math"/>
                        </a:rPr>
                        <m:t>, </m:t>
                      </m:r>
                    </m:oMath>
                  </m:oMathPara>
                </a14:m>
                <a:endParaRPr lang="es-EC" sz="3800" dirty="0"/>
              </a:p>
              <a:p>
                <a:pPr marL="36576" indent="0" algn="just">
                  <a:buNone/>
                </a:pPr>
                <a:r>
                  <a:rPr lang="es-EC" sz="3800" dirty="0"/>
                  <a:t> </a:t>
                </a:r>
                <a:r>
                  <a:rPr lang="es-EC" sz="3800" dirty="0" smtClean="0"/>
                  <a:t>    </a:t>
                </a:r>
                <a14:m>
                  <m:oMath xmlns:m="http://schemas.openxmlformats.org/officeDocument/2006/math">
                    <m:r>
                      <a:rPr lang="es-EC" sz="3800" i="1">
                        <a:latin typeface="Cambria Math"/>
                      </a:rPr>
                      <m:t>𝑖𝑛𝑐𝑙𝑢𝑦𝑒𝑛𝑑𝑜</m:t>
                    </m:r>
                    <m:r>
                      <a:rPr lang="es-EC" sz="3800" i="1">
                        <a:latin typeface="Cambria Math"/>
                      </a:rPr>
                      <m:t> </m:t>
                    </m:r>
                    <m:r>
                      <a:rPr lang="es-EC" sz="3800" i="1">
                        <a:latin typeface="Cambria Math"/>
                      </a:rPr>
                      <m:t>𝑒𝑙</m:t>
                    </m:r>
                    <m:r>
                      <a:rPr lang="es-EC" sz="3800" b="0" i="1" smtClean="0">
                        <a:latin typeface="Cambria Math"/>
                      </a:rPr>
                      <m:t> </m:t>
                    </m:r>
                    <m:r>
                      <a:rPr lang="es-EC" sz="3800" i="1">
                        <a:latin typeface="Cambria Math"/>
                      </a:rPr>
                      <m:t>𝑠𝑜𝑏𝑟𝑒𝑒𝑠𝑝𝑒𝑠𝑜𝑟</m:t>
                    </m:r>
                    <m:r>
                      <a:rPr lang="es-EC" sz="3800" i="1">
                        <a:latin typeface="Cambria Math"/>
                      </a:rPr>
                      <m:t> </m:t>
                    </m:r>
                    <m:r>
                      <a:rPr lang="es-EC" sz="3800" i="1">
                        <a:latin typeface="Cambria Math"/>
                      </a:rPr>
                      <m:t>𝑑𝑒</m:t>
                    </m:r>
                    <m:r>
                      <a:rPr lang="es-EC" sz="3800" i="1">
                        <a:latin typeface="Cambria Math"/>
                      </a:rPr>
                      <m:t> </m:t>
                    </m:r>
                    <m:r>
                      <a:rPr lang="es-EC" sz="3800" i="1">
                        <a:latin typeface="Cambria Math"/>
                      </a:rPr>
                      <m:t>𝑐𝑜𝑟𝑟𝑜𝑠𝑖</m:t>
                    </m:r>
                    <m:r>
                      <a:rPr lang="es-EC" sz="3800" i="1">
                        <a:latin typeface="Cambria Math"/>
                      </a:rPr>
                      <m:t>ó</m:t>
                    </m:r>
                    <m:r>
                      <a:rPr lang="es-EC" sz="3800" i="1">
                        <a:latin typeface="Cambria Math"/>
                      </a:rPr>
                      <m:t>𝑛</m:t>
                    </m:r>
                    <m:r>
                      <a:rPr lang="es-EC" sz="3800" i="1">
                        <a:latin typeface="Cambria Math"/>
                      </a:rPr>
                      <m:t>.</m:t>
                    </m:r>
                  </m:oMath>
                </a14:m>
                <a:endParaRPr lang="es-EC" sz="3800" dirty="0"/>
              </a:p>
              <a:p>
                <a:pPr marL="36576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3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3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C" sz="38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C" sz="3800" i="1">
                          <a:latin typeface="Cambria Math"/>
                        </a:rPr>
                        <m:t>:</m:t>
                      </m:r>
                      <m:r>
                        <a:rPr lang="es-EC" sz="3800" i="1">
                          <a:latin typeface="Cambria Math"/>
                        </a:rPr>
                        <m:t>𝑐𝑎𝑟𝑔𝑎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𝑣𝑖𝑣𝑎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𝑚</m:t>
                      </m:r>
                      <m:r>
                        <a:rPr lang="es-EC" sz="3800" i="1">
                          <a:latin typeface="Cambria Math"/>
                        </a:rPr>
                        <m:t>í</m:t>
                      </m:r>
                      <m:r>
                        <a:rPr lang="es-EC" sz="3800" i="1">
                          <a:latin typeface="Cambria Math"/>
                        </a:rPr>
                        <m:t>𝑛𝑖𝑚𝑎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𝑠𝑜𝑏𝑟𝑒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𝑙𝑎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𝑠𝑢𝑝𝑒𝑟𝑓𝑖𝑐𝑖𝑒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𝑝𝑟𝑜𝑦𝑒𝑐𝑡𝑎𝑑𝑎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sz="3800" i="1" dirty="0" smtClean="0"/>
              </a:p>
              <a:p>
                <a:pPr marL="36576" indent="0" algn="just">
                  <a:buNone/>
                </a:pPr>
                <a:r>
                  <a:rPr lang="es-EC" sz="3800" dirty="0" smtClean="0"/>
                  <a:t>     </a:t>
                </a:r>
                <a14:m>
                  <m:oMath xmlns:m="http://schemas.openxmlformats.org/officeDocument/2006/math">
                    <m:r>
                      <a:rPr lang="es-EC" sz="3800" i="1">
                        <a:latin typeface="Cambria Math"/>
                      </a:rPr>
                      <m:t>h𝑜𝑟𝑖𝑧𝑜𝑛𝑡𝑎𝑙</m:t>
                    </m:r>
                    <m:r>
                      <a:rPr lang="es-EC" sz="3800" i="1">
                        <a:latin typeface="Cambria Math"/>
                      </a:rPr>
                      <m:t> </m:t>
                    </m:r>
                    <m:r>
                      <a:rPr lang="es-EC" sz="3800" i="1">
                        <a:latin typeface="Cambria Math"/>
                      </a:rPr>
                      <m:t>𝑑𝑒𝑙</m:t>
                    </m:r>
                    <m:r>
                      <a:rPr lang="es-EC" sz="3800" i="1">
                        <a:latin typeface="Cambria Math"/>
                      </a:rPr>
                      <m:t> </m:t>
                    </m:r>
                    <m:r>
                      <a:rPr lang="es-EC" sz="3800" i="1">
                        <a:latin typeface="Cambria Math"/>
                      </a:rPr>
                      <m:t>𝑡𝑒𝑐h𝑜</m:t>
                    </m:r>
                    <m:r>
                      <a:rPr lang="es-EC" sz="3800" i="1">
                        <a:latin typeface="Cambria Math"/>
                      </a:rPr>
                      <m:t> .</m:t>
                    </m:r>
                  </m:oMath>
                </a14:m>
                <a:endParaRPr lang="es-EC" sz="3800" dirty="0"/>
              </a:p>
              <a:p>
                <a:pPr marL="36576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3800" i="1">
                          <a:latin typeface="Cambria Math"/>
                        </a:rPr>
                        <m:t>𝑆</m:t>
                      </m:r>
                      <m:r>
                        <a:rPr lang="es-EC" sz="3800" i="1">
                          <a:latin typeface="Cambria Math"/>
                        </a:rPr>
                        <m:t>:</m:t>
                      </m:r>
                      <m:r>
                        <a:rPr lang="es-EC" sz="3800" i="1">
                          <a:latin typeface="Cambria Math"/>
                        </a:rPr>
                        <m:t>𝑐𝑎𝑟𝑔𝑎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𝑝𝑜𝑟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𝑛𝑖𝑒𝑣𝑒</m:t>
                      </m:r>
                    </m:oMath>
                  </m:oMathPara>
                </a14:m>
                <a:endParaRPr lang="es-EC" sz="3800" dirty="0"/>
              </a:p>
              <a:p>
                <a:pPr marL="36576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3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38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sz="38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s-EC" sz="3800" i="1">
                          <a:latin typeface="Cambria Math"/>
                        </a:rPr>
                        <m:t>:</m:t>
                      </m:r>
                      <m:r>
                        <a:rPr lang="es-EC" sz="3800" i="1">
                          <a:latin typeface="Cambria Math"/>
                        </a:rPr>
                        <m:t>𝑝𝑟𝑒𝑠𝑖</m:t>
                      </m:r>
                      <m:r>
                        <a:rPr lang="es-EC" sz="3800" i="1">
                          <a:latin typeface="Cambria Math"/>
                        </a:rPr>
                        <m:t>ó</m:t>
                      </m:r>
                      <m:r>
                        <a:rPr lang="es-EC" sz="3800" i="1">
                          <a:latin typeface="Cambria Math"/>
                        </a:rPr>
                        <m:t>𝑛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𝑒𝑥𝑡𝑒𝑟𝑖𝑜𝑟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𝑚</m:t>
                      </m:r>
                      <m:r>
                        <a:rPr lang="es-EC" sz="3800" i="1">
                          <a:latin typeface="Cambria Math"/>
                        </a:rPr>
                        <m:t>í</m:t>
                      </m:r>
                      <m:r>
                        <a:rPr lang="es-EC" sz="3800" i="1">
                          <a:latin typeface="Cambria Math"/>
                        </a:rPr>
                        <m:t>𝑛𝑖𝑚𝑎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𝑞𝑢𝑒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𝑛𝑜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𝑑𝑒𝑏𝑒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𝑠𝑒𝑟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r>
                        <a:rPr lang="es-EC" sz="3800" i="1">
                          <a:latin typeface="Cambria Math"/>
                        </a:rPr>
                        <m:t>𝑚𝑒𝑛𝑜𝑟</m:t>
                      </m:r>
                    </m:oMath>
                  </m:oMathPara>
                </a14:m>
                <a:endParaRPr lang="es-EC" sz="3800" dirty="0" smtClean="0"/>
              </a:p>
              <a:p>
                <a:pPr marL="36576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3800" b="0" i="1" smtClean="0">
                          <a:latin typeface="Cambria Math"/>
                        </a:rPr>
                        <m:t>      </m:t>
                      </m:r>
                      <m:r>
                        <a:rPr lang="es-EC" sz="3800" i="1">
                          <a:latin typeface="Cambria Math"/>
                        </a:rPr>
                        <m:t>0.25 </m:t>
                      </m:r>
                      <m:r>
                        <a:rPr lang="es-EC" sz="3800" i="1">
                          <a:latin typeface="Cambria Math"/>
                        </a:rPr>
                        <m:t>𝑘𝑃𝑎</m:t>
                      </m:r>
                      <m:r>
                        <a:rPr lang="es-EC" sz="38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C" sz="3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3800" i="1">
                              <a:latin typeface="Cambria Math"/>
                            </a:rPr>
                            <m:t>1 </m:t>
                          </m:r>
                          <m:r>
                            <a:rPr lang="es-EC" sz="3800" i="1">
                              <a:latin typeface="Cambria Math"/>
                            </a:rPr>
                            <m:t>𝑖𝑛</m:t>
                          </m:r>
                          <m:r>
                            <a:rPr lang="es-EC" sz="38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C" sz="3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38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C" sz="3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s-EC" sz="3800" i="1">
                              <a:latin typeface="Cambria Math"/>
                            </a:rPr>
                            <m:t>𝑂</m:t>
                          </m:r>
                        </m:e>
                      </m:d>
                      <m:r>
                        <a:rPr lang="es-EC" sz="3800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s-EC" sz="3800" i="1" dirty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268760"/>
                <a:ext cx="8003232" cy="5112568"/>
              </a:xfrm>
              <a:blipFill rotWithShape="1">
                <a:blip r:embed="rId2"/>
                <a:stretch>
                  <a:fillRect l="-762" t="-2265" r="-114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5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700808"/>
            <a:ext cx="3028476" cy="2016224"/>
          </a:xfrm>
          <a:prstGeom prst="rect">
            <a:avLst/>
          </a:prstGeom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42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3320" y="4890"/>
            <a:ext cx="7467600" cy="1143000"/>
          </a:xfrm>
        </p:spPr>
        <p:txBody>
          <a:bodyPr/>
          <a:lstStyle/>
          <a:p>
            <a:r>
              <a:rPr lang="es-EC" dirty="0" smtClean="0"/>
              <a:t>Cálculo Carga Combinada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291264" cy="5733256"/>
              </a:xfrm>
            </p:spPr>
            <p:txBody>
              <a:bodyPr>
                <a:norm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⟹</m:t>
                          </m:r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EC" sz="2400" i="1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es-EC" sz="2400" i="1">
                              <a:latin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s-EC" sz="2400" i="1">
                                      <a:latin typeface="Cambria Math"/>
                                    </a:rPr>
                                    <m:t>𝑡𝑒𝑐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400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𝑡𝑒𝑐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∗7850∗9.8</m:t>
                          </m:r>
                        </m:num>
                        <m:den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EC" sz="2400" i="1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es-EC" sz="2400" i="1">
                              <a:latin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s-EC" sz="2400" i="1">
                                      <a:latin typeface="Cambria Math"/>
                                    </a:rPr>
                                    <m:t>𝑡𝑒𝑐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C" sz="2400" i="1">
                          <a:latin typeface="Cambria Math"/>
                        </a:rPr>
                        <m:t>=461.58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sz="2400" dirty="0" smtClean="0"/>
              </a:p>
              <a:p>
                <a:pPr marL="36576" indent="0">
                  <a:spcAft>
                    <a:spcPts val="1200"/>
                  </a:spcAft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⟹</m:t>
                          </m:r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=20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𝑙𝑏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𝑓𝑡</m:t>
                                  </m:r>
                                </m:e>
                                <m:sup>
                                  <m:r>
                                    <a:rPr lang="es-EC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s-EC" sz="2400" i="1">
                          <a:latin typeface="Cambria Math"/>
                        </a:rPr>
                        <m:t>=1000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⟹</m:t>
                      </m:r>
                      <m:r>
                        <a:rPr lang="es-EC" sz="2400" i="1">
                          <a:latin typeface="Cambria Math"/>
                        </a:rPr>
                        <m:t>𝑆</m:t>
                      </m:r>
                      <m:r>
                        <a:rPr lang="es-EC" sz="24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spcAft>
                    <a:spcPts val="1200"/>
                  </a:spcAft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⟹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𝑜</m:t>
                          </m:r>
                          <m:r>
                            <a:rPr lang="es-EC" sz="2400" i="1">
                              <a:latin typeface="Cambria Math"/>
                            </a:rPr>
                            <m:t> </m:t>
                          </m:r>
                          <m:r>
                            <a:rPr lang="es-EC" sz="2400" i="1">
                              <a:latin typeface="Cambria Math"/>
                            </a:rPr>
                            <m:t>𝑆</m:t>
                          </m:r>
                        </m:e>
                      </m:d>
                      <m:r>
                        <a:rPr lang="es-EC" sz="2400" i="1">
                          <a:latin typeface="Cambria Math"/>
                        </a:rPr>
                        <m:t>+0.4</m:t>
                      </m:r>
                      <m:sSub>
                        <m:sSubPr>
                          <m:ctrlPr>
                            <a:rPr lang="es-EC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=1561.58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⟹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+0.4</m:t>
                      </m:r>
                      <m:d>
                        <m:dPr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𝑜</m:t>
                          </m:r>
                          <m:r>
                            <a:rPr lang="es-EC" sz="2400" i="1">
                              <a:latin typeface="Cambria Math"/>
                            </a:rPr>
                            <m:t> </m:t>
                          </m:r>
                          <m:r>
                            <a:rPr lang="es-EC" sz="2400" i="1">
                              <a:latin typeface="Cambria Math"/>
                            </a:rPr>
                            <m:t>𝑆</m:t>
                          </m:r>
                        </m:e>
                      </m:d>
                      <m:r>
                        <a:rPr lang="es-EC" sz="2400" i="1">
                          <a:latin typeface="Cambria Math"/>
                        </a:rPr>
                        <m:t>=</m:t>
                      </m:r>
                      <m:r>
                        <a:rPr lang="es-EC" sz="2400" i="1" smtClean="0">
                          <a:latin typeface="Cambria Math"/>
                        </a:rPr>
                        <m:t>111</m:t>
                      </m:r>
                      <m:r>
                        <a:rPr lang="es-EC" sz="2400" i="1">
                          <a:latin typeface="Cambria Math"/>
                        </a:rPr>
                        <m:t>1.58 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𝑐𝑜𝑚𝑏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=1561.58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91264" cy="5733256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5191512" y="3456583"/>
                <a:ext cx="247683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3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300" i="1">
                              <a:latin typeface="Cambria Math"/>
                            </a:rPr>
                            <m:t>⟹</m:t>
                          </m:r>
                          <m:r>
                            <a:rPr lang="es-EC" sz="23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sz="2300" i="1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s-EC" sz="2300" i="1">
                          <a:latin typeface="Cambria Math"/>
                        </a:rPr>
                        <m:t>=250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3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sz="23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300" i="1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23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sz="23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C" sz="23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s-EC" sz="2300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512" y="3456583"/>
                <a:ext cx="2476832" cy="7645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9" name="Picture 3" descr="C:\Users\Usuario\AppData\Local\Microsoft\Windows\Temporary Internet Files\Content.IE5\FHIOD4DY\bilancia-non-allineata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437112"/>
            <a:ext cx="2254945" cy="225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76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815"/>
            <a:ext cx="7467600" cy="1143000"/>
          </a:xfrm>
        </p:spPr>
        <p:txBody>
          <a:bodyPr/>
          <a:lstStyle/>
          <a:p>
            <a:r>
              <a:rPr lang="es-EC" dirty="0" smtClean="0"/>
              <a:t>Verificación de Vigas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92032"/>
                <a:ext cx="5976664" cy="3939250"/>
              </a:xfrm>
            </p:spPr>
            <p:txBody>
              <a:bodyPr>
                <a:normAutofit lnSpcReduction="10000"/>
              </a:bodyPr>
              <a:lstStyle/>
              <a:p>
                <a:pPr marL="36576" indent="0" algn="just">
                  <a:spcAft>
                    <a:spcPts val="600"/>
                  </a:spcAft>
                  <a:buNone/>
                </a:pPr>
                <a:r>
                  <a:rPr lang="es-EC" sz="2400" dirty="0" smtClean="0"/>
                  <a:t>Se ha escogido el perfil UPN 140 como viga, y tiene las siguientes características:</a:t>
                </a:r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𝑃𝑒𝑠𝑜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𝑑𝑒𝑙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𝑝𝑒𝑟𝑓𝑖𝑙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"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"</m:t>
                          </m:r>
                        </m:e>
                      </m:d>
                      <m:r>
                        <a:rPr lang="es-EC" sz="2400" i="1">
                          <a:latin typeface="Cambria Math"/>
                        </a:rPr>
                        <m:t>=16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2400" i="1">
                              <a:latin typeface="Cambria Math"/>
                            </a:rPr>
                            <m:t>𝑘𝑔</m:t>
                          </m:r>
                          <m:r>
                            <a:rPr lang="es-EC" sz="2400" i="1">
                              <a:latin typeface="Cambria Math"/>
                            </a:rPr>
                            <m:t>/</m:t>
                          </m:r>
                          <m:r>
                            <a:rPr lang="es-EC" sz="2400" i="1">
                              <a:latin typeface="Cambria Math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𝑀</m:t>
                      </m:r>
                      <m:r>
                        <a:rPr lang="es-EC" sz="2400" i="1">
                          <a:latin typeface="Cambria Math"/>
                        </a:rPr>
                        <m:t>ó</m:t>
                      </m:r>
                      <m:r>
                        <a:rPr lang="es-EC" sz="2400" i="1">
                          <a:latin typeface="Cambria Math"/>
                        </a:rPr>
                        <m:t>𝑑𝑢𝑙𝑜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𝑑𝑒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𝑙𝑎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𝑠𝑒𝑐𝑐𝑖</m:t>
                      </m:r>
                      <m:r>
                        <a:rPr lang="es-EC" sz="2400" i="1">
                          <a:latin typeface="Cambria Math"/>
                        </a:rPr>
                        <m:t>ó</m:t>
                      </m:r>
                      <m:r>
                        <a:rPr lang="es-EC" sz="2400" i="1">
                          <a:latin typeface="Cambria Math"/>
                        </a:rPr>
                        <m:t>𝑛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2400" i="1">
                              <a:latin typeface="Cambria Math"/>
                            </a:rPr>
                            <m:t>"</m:t>
                          </m:r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"</m:t>
                          </m:r>
                        </m:e>
                      </m:d>
                      <m:r>
                        <a:rPr lang="es-EC" sz="2400" i="1">
                          <a:latin typeface="Cambria Math"/>
                        </a:rPr>
                        <m:t>=86.4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s-EC" sz="2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:r>
                  <a:rPr lang="es-EC" sz="2400" dirty="0" smtClean="0"/>
                  <a:t>Según API 650:</a:t>
                </a:r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⇒ 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∗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num>
                        <m:den>
                          <m:r>
                            <a:rPr lang="es-EC" sz="2400" i="1">
                              <a:latin typeface="Cambria Math"/>
                            </a:rPr>
                            <m:t>0.6∗</m:t>
                          </m:r>
                          <m:r>
                            <a:rPr lang="es-EC" sz="2400" i="1"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s-EC" sz="2400" i="1">
                          <a:latin typeface="Cambria Math"/>
                        </a:rPr>
                        <m:t>=16 </m:t>
                      </m:r>
                      <m:r>
                        <a:rPr lang="es-EC" sz="2400" i="1">
                          <a:latin typeface="Cambria Math"/>
                        </a:rPr>
                        <m:t>𝑣𝑖𝑔𝑎𝑠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dirty="0" smtClean="0"/>
              </a:p>
              <a:p>
                <a:pPr marL="36576" indent="0">
                  <a:buNone/>
                </a:pPr>
                <a:r>
                  <a:rPr lang="es-EC" sz="2400" i="1" dirty="0" smtClean="0"/>
                  <a:t>Esquema de la viga:</a:t>
                </a:r>
                <a:endParaRPr lang="es-EC" sz="2400" i="1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92032"/>
                <a:ext cx="5976664" cy="3939250"/>
              </a:xfrm>
              <a:blipFill rotWithShape="1">
                <a:blip r:embed="rId2"/>
                <a:stretch>
                  <a:fillRect l="-1020" t="-2012" r="-1531" b="-325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2924944"/>
            <a:ext cx="3528392" cy="2520280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5130107"/>
            <a:ext cx="4536504" cy="17008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5983553" y="5548216"/>
                <a:ext cx="21141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𝐶</m:t>
                      </m:r>
                      <m:r>
                        <a:rPr lang="es-EC" sz="2400" i="1">
                          <a:latin typeface="Cambria Math"/>
                        </a:rPr>
                        <m:t>≈4835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553" y="5548216"/>
                <a:ext cx="2114105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5866598" y="6118383"/>
                <a:ext cx="2231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=4435 </m:t>
                      </m:r>
                      <m:r>
                        <a:rPr lang="es-EC" sz="2400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598" y="6118383"/>
                <a:ext cx="2231060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36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008112"/>
          </a:xfrm>
        </p:spPr>
        <p:txBody>
          <a:bodyPr/>
          <a:lstStyle/>
          <a:p>
            <a:r>
              <a:rPr lang="es-EC" dirty="0"/>
              <a:t>Verificación de Vigas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0728"/>
                <a:ext cx="8686800" cy="4736819"/>
              </a:xfrm>
            </p:spPr>
            <p:txBody>
              <a:bodyPr>
                <a:normAutofit fontScale="92500"/>
              </a:bodyPr>
              <a:lstStyle/>
              <a:p>
                <a:pPr marL="36576" indent="0">
                  <a:buNone/>
                </a:pPr>
                <a14:m>
                  <m:oMath xmlns:m="http://schemas.openxmlformats.org/officeDocument/2006/math">
                    <m:r>
                      <a:rPr lang="es-EC" sz="2400" i="1" smtClean="0">
                        <a:latin typeface="Cambria Math"/>
                      </a:rPr>
                      <m:t>𝑆𝑢𝑝𝑒𝑟𝑓𝑖𝑐𝑖𝑒</m:t>
                    </m:r>
                    <m:r>
                      <a:rPr lang="es-EC" sz="2400" i="1" smtClean="0">
                        <a:latin typeface="Cambria Math"/>
                      </a:rPr>
                      <m:t> </m:t>
                    </m:r>
                    <m:r>
                      <a:rPr lang="es-EC" sz="2400" i="1" smtClean="0">
                        <a:latin typeface="Cambria Math"/>
                      </a:rPr>
                      <m:t>𝑑𝑒𝑙</m:t>
                    </m:r>
                    <m:r>
                      <a:rPr lang="es-EC" sz="2400" i="1" smtClean="0">
                        <a:latin typeface="Cambria Math"/>
                      </a:rPr>
                      <m:t> </m:t>
                    </m:r>
                    <m:r>
                      <a:rPr lang="es-EC" sz="2400" i="1" smtClean="0">
                        <a:latin typeface="Cambria Math"/>
                      </a:rPr>
                      <m:t>𝑡𝑒𝑐h𝑜</m:t>
                    </m:r>
                    <m:r>
                      <a:rPr lang="es-EC" sz="2400" i="1" smtClean="0">
                        <a:latin typeface="Cambria Math"/>
                      </a:rPr>
                      <m:t> </m:t>
                    </m:r>
                    <m:r>
                      <a:rPr lang="es-EC" sz="2400" i="1" smtClean="0">
                        <a:latin typeface="Cambria Math"/>
                      </a:rPr>
                      <m:t>𝑐𝑜𝑛𝑠𝑖𝑑𝑒𝑟𝑎𝑑𝑎</m:t>
                    </m:r>
                    <m:r>
                      <a:rPr lang="es-EC" sz="2400" b="0" i="1" smtClean="0">
                        <a:latin typeface="Cambria Math"/>
                      </a:rPr>
                      <m:t>:</m:t>
                    </m:r>
                    <m:r>
                      <a:rPr lang="es-EC" sz="2400" i="1">
                        <a:latin typeface="Cambria Math"/>
                      </a:rPr>
                      <m:t> </m:t>
                    </m:r>
                  </m:oMath>
                </a14:m>
                <a:r>
                  <a:rPr lang="es-EC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s-EC" sz="2400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s-EC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s-EC" sz="24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s-EC" sz="2400" i="1">
                            <a:latin typeface="Cambria Math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s-EC" sz="24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s-EC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2400" i="1">
                                <a:latin typeface="Cambria Math"/>
                              </a:rPr>
                              <m:t>𝜙</m:t>
                            </m:r>
                          </m:e>
                          <m:sub>
                            <m:r>
                              <a:rPr lang="es-EC" sz="2400" i="1">
                                <a:latin typeface="Cambria Math"/>
                              </a:rPr>
                              <m:t>𝑡𝑒𝑐</m:t>
                            </m:r>
                          </m:sub>
                        </m:sSub>
                      </m:e>
                      <m:sup>
                        <m:r>
                          <a:rPr lang="es-EC" sz="24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s-EC" sz="2400" b="0" i="1" smtClean="0">
                        <a:latin typeface="Cambria Math"/>
                      </a:rPr>
                      <m:t>=</m:t>
                    </m:r>
                    <m:r>
                      <a:rPr lang="es-EC" sz="2400" i="1">
                        <a:latin typeface="Cambria Math"/>
                      </a:rPr>
                      <m:t>74.07 </m:t>
                    </m:r>
                    <m:sSup>
                      <m:sSupPr>
                        <m:ctrlPr>
                          <a:rPr lang="es-EC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C" sz="24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s-EC" sz="24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𝐶𝑎𝑟𝑔𝑎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𝑡𝑜𝑡𝑎𝑙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𝑠𝑜𝑏𝑟𝑒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𝑙𝑎𝑠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𝑐𝑜𝑟𝑟𝑒𝑎𝑠</m:t>
                      </m:r>
                      <m:r>
                        <a:rPr lang="es-EC" sz="2400" b="0" i="1" smtClean="0">
                          <a:latin typeface="Cambria Math"/>
                        </a:rPr>
                        <m:t>: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C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𝑒𝑥𝑡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𝑐𝑜𝑚𝑏</m:t>
                          </m:r>
                        </m:sub>
                      </m:sSub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sz="2400" b="0" i="1" smtClean="0">
                          <a:latin typeface="Cambria Math"/>
                        </a:rPr>
                        <m:t>=115666.23 </m:t>
                      </m:r>
                      <m:r>
                        <a:rPr lang="es-EC" sz="24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𝐶𝑎𝑔𝑎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𝑠𝑜𝑏𝑟𝑒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𝑐𝑎𝑑𝑎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𝑣𝑖𝑔𝑎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0" i="1" smtClean="0">
                              <a:latin typeface="Cambria Math"/>
                            </a:rPr>
                            <m:t>: </m:t>
                          </m:r>
                          <m:r>
                            <a:rPr lang="es-EC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es-EC" sz="2400" b="0" i="1" smtClean="0">
                          <a:latin typeface="Cambria Math"/>
                        </a:rPr>
                        <m:t>=7229.14 </m:t>
                      </m:r>
                      <m:r>
                        <a:rPr lang="es-EC" sz="24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𝑃𝑒𝑠𝑜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𝑐𝑜𝑟𝑟𝑒𝑎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𝑝𝑟𝑜𝑝𝑢𝑒𝑠𝑡𝑎</m:t>
                      </m:r>
                      <m:r>
                        <a:rPr lang="es-EC" sz="2400" b="0" i="1" smtClean="0">
                          <a:latin typeface="Cambria Math"/>
                        </a:rPr>
                        <m:t>: 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𝑣𝑝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∗9.8</m:t>
                      </m:r>
                      <m:r>
                        <a:rPr lang="es-EC" sz="2400" b="0" i="1" smtClean="0">
                          <a:latin typeface="Cambria Math"/>
                        </a:rPr>
                        <m:t>=695.41 </m:t>
                      </m:r>
                      <m:r>
                        <a:rPr lang="es-EC" sz="2400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s-EC" sz="2400" dirty="0" smtClean="0"/>
              </a:p>
              <a:p>
                <a:pPr marL="36576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𝑀𝑜𝑚𝑒𝑛𝑡𝑜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𝐹𝑙𝑒𝑐𝑡𝑜𝑟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𝑀</m:t>
                      </m:r>
                      <m:r>
                        <a:rPr lang="es-EC" sz="2400" i="1">
                          <a:latin typeface="Cambria Math"/>
                        </a:rPr>
                        <m:t>á</m:t>
                      </m:r>
                      <m:r>
                        <a:rPr lang="es-EC" sz="2400" i="1">
                          <a:latin typeface="Cambria Math"/>
                        </a:rPr>
                        <m:t>𝑥𝑖𝑚𝑜</m:t>
                      </m:r>
                      <m:r>
                        <a:rPr lang="es-EC" sz="2400" b="0" i="1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s-EC" sz="2400" i="1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i="1">
                              <a:latin typeface="Cambria Math"/>
                            </a:rPr>
                            <m:t>𝑀𝐹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=0.125∗</m:t>
                      </m:r>
                      <m:d>
                        <m:dPr>
                          <m:ctrlPr>
                            <a:rPr lang="es-EC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𝑣𝑝</m:t>
                              </m:r>
                            </m:sub>
                          </m:sSub>
                          <m:r>
                            <a:rPr lang="es-EC" sz="2400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  <m:r>
                        <a:rPr lang="es-EC" sz="2400" b="0" i="1" smtClean="0">
                          <a:latin typeface="Cambria Math"/>
                        </a:rPr>
                        <m:t>=4393.14 </m:t>
                      </m:r>
                      <m:r>
                        <a:rPr lang="es-EC" sz="2400" b="0" i="1" smtClean="0">
                          <a:latin typeface="Cambria Math"/>
                        </a:rPr>
                        <m:t>𝑁𝑚</m:t>
                      </m:r>
                    </m:oMath>
                  </m:oMathPara>
                </a14:m>
                <a:endParaRPr lang="es-EC" sz="2400" i="1" dirty="0" smtClean="0">
                  <a:latin typeface="Cambria Math"/>
                </a:endParaRPr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sz="2400" i="1">
                          <a:latin typeface="Cambria Math"/>
                        </a:rPr>
                        <m:t>𝑀</m:t>
                      </m:r>
                      <m:r>
                        <a:rPr lang="es-EC" sz="2400" i="1">
                          <a:latin typeface="Cambria Math"/>
                        </a:rPr>
                        <m:t>ó</m:t>
                      </m:r>
                      <m:r>
                        <a:rPr lang="es-EC" sz="2400" i="1">
                          <a:latin typeface="Cambria Math"/>
                        </a:rPr>
                        <m:t>𝑑𝑢𝑙𝑜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𝑑𝑒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𝑠𝑒𝑐𝑐𝑖</m:t>
                      </m:r>
                      <m:r>
                        <a:rPr lang="es-EC" sz="2400" i="1">
                          <a:latin typeface="Cambria Math"/>
                        </a:rPr>
                        <m:t>ó</m:t>
                      </m:r>
                      <m:r>
                        <a:rPr lang="es-EC" sz="2400" i="1">
                          <a:latin typeface="Cambria Math"/>
                        </a:rPr>
                        <m:t>𝑛</m:t>
                      </m:r>
                      <m:r>
                        <a:rPr lang="es-EC" sz="2400" i="1">
                          <a:latin typeface="Cambria Math"/>
                        </a:rPr>
                        <m:t> </m:t>
                      </m:r>
                      <m:r>
                        <a:rPr lang="es-EC" sz="2400" i="1">
                          <a:latin typeface="Cambria Math"/>
                        </a:rPr>
                        <m:t>𝑟𝑒𝑞𝑢𝑒𝑟𝑖𝑑𝑜</m:t>
                      </m:r>
                      <m:sSub>
                        <m:sSubPr>
                          <m:ctrlPr>
                            <a:rPr lang="es-EC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24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s-EC" sz="24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s-EC" sz="24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𝑀𝐹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24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sz="2400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s-EC" sz="2400" i="1">
                          <a:latin typeface="Cambria Math"/>
                        </a:rPr>
                        <m:t>=27.46 </m:t>
                      </m:r>
                      <m:sSup>
                        <m:sSupPr>
                          <m:ctrlPr>
                            <a:rPr lang="es-EC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2400" i="1"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s-EC" sz="2400" i="1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s-EC" sz="2400" dirty="0" smtClean="0"/>
              </a:p>
              <a:p>
                <a:pPr marL="36576" indent="0">
                  <a:buNone/>
                </a:pPr>
                <a:endParaRPr lang="es-EC" sz="2400" i="1" dirty="0" smtClean="0"/>
              </a:p>
              <a:p>
                <a:pPr marL="36576" indent="0">
                  <a:buNone/>
                </a:pPr>
                <a:endParaRPr lang="es-EC" sz="2400" i="1" dirty="0"/>
              </a:p>
              <a:p>
                <a:pPr marL="36576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s-EC" sz="24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s-EC" sz="2400" i="1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s-EC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2400" i="1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s-EC" sz="24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s-EC" sz="2400" b="0" i="1" smtClean="0">
                        <a:latin typeface="Cambria Math"/>
                      </a:rPr>
                      <m:t> </m:t>
                    </m:r>
                    <m:r>
                      <a:rPr lang="es-EC" sz="2400" b="0" i="1" smtClean="0">
                        <a:latin typeface="Cambria Math"/>
                        <a:ea typeface="Cambria Math"/>
                      </a:rPr>
                      <m:t>⇒</m:t>
                    </m:r>
                    <m:r>
                      <a:rPr lang="es-EC" sz="2400" b="0" i="1" smtClean="0">
                        <a:latin typeface="Cambria Math"/>
                        <a:ea typeface="Cambria Math"/>
                      </a:rPr>
                      <m:t>𝑉𝑖𝑔𝑎𝑠</m:t>
                    </m:r>
                    <m:r>
                      <a:rPr lang="es-EC" sz="24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s-EC" sz="2400" b="0" i="1" smtClean="0">
                        <a:latin typeface="Cambria Math"/>
                        <a:ea typeface="Cambria Math"/>
                      </a:rPr>
                      <m:t>𝑂𝐾</m:t>
                    </m:r>
                  </m:oMath>
                </a14:m>
                <a:r>
                  <a:rPr lang="es-EC" sz="2400" dirty="0" smtClean="0"/>
                  <a:t> </a:t>
                </a:r>
                <a:endParaRPr lang="es-EC" sz="2400" dirty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0728"/>
                <a:ext cx="8686800" cy="4736819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417" y="4437112"/>
            <a:ext cx="5077071" cy="228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1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Verificación de Columna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19256" cy="4637112"/>
              </a:xfrm>
            </p:spPr>
            <p:txBody>
              <a:bodyPr>
                <a:normAutofit fontScale="77500" lnSpcReduction="20000"/>
              </a:bodyPr>
              <a:lstStyle/>
              <a:p>
                <a:pPr marL="36576" indent="0" algn="just">
                  <a:buNone/>
                </a:pPr>
                <a:r>
                  <a:rPr lang="es-EC" dirty="0" smtClean="0"/>
                  <a:t>Se calculará que la tubería de 8’’ </a:t>
                </a:r>
                <a:r>
                  <a:rPr lang="es-EC" dirty="0" err="1" smtClean="0"/>
                  <a:t>Sch</a:t>
                </a:r>
                <a:r>
                  <a:rPr lang="es-EC" dirty="0" smtClean="0"/>
                  <a:t> 20 cumpla las exigencias de diseño:</a:t>
                </a:r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i="1">
                          <a:latin typeface="Cambria Math"/>
                        </a:rPr>
                        <m:t>𝐷𝑖</m:t>
                      </m:r>
                      <m:r>
                        <a:rPr lang="es-MX" i="1">
                          <a:latin typeface="Cambria Math"/>
                        </a:rPr>
                        <m:t>á</m:t>
                      </m:r>
                      <m:r>
                        <a:rPr lang="es-MX" i="1">
                          <a:latin typeface="Cambria Math"/>
                        </a:rPr>
                        <m:t>𝑚𝑒𝑡𝑟𝑜</m:t>
                      </m:r>
                      <m:r>
                        <a:rPr lang="es-MX" i="1">
                          <a:latin typeface="Cambria Math"/>
                        </a:rPr>
                        <m:t> </m:t>
                      </m:r>
                      <m:r>
                        <a:rPr lang="es-MX" i="1">
                          <a:latin typeface="Cambria Math"/>
                        </a:rPr>
                        <m:t>𝑒𝑥𝑡𝑒𝑟𝑖𝑜𝑟</m:t>
                      </m:r>
                      <m:r>
                        <a:rPr lang="es-MX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latin typeface="Cambria Math"/>
                                </a:rPr>
                                <m:t>"</m:t>
                              </m:r>
                              <m:r>
                                <a:rPr lang="es-MX" i="1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MX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s-MX" i="1">
                              <a:latin typeface="Cambria Math"/>
                            </a:rPr>
                            <m:t>"</m:t>
                          </m:r>
                        </m:e>
                      </m:d>
                      <m:r>
                        <a:rPr lang="es-MX" i="1">
                          <a:latin typeface="Cambria Math"/>
                        </a:rPr>
                        <m:t>=219.1 </m:t>
                      </m:r>
                      <m:r>
                        <a:rPr lang="es-MX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  <a:p>
                <a:pPr marL="36576" lv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i="1">
                          <a:latin typeface="Cambria Math"/>
                        </a:rPr>
                        <m:t>𝐷𝑖</m:t>
                      </m:r>
                      <m:r>
                        <a:rPr lang="es-MX" i="1">
                          <a:latin typeface="Cambria Math"/>
                        </a:rPr>
                        <m:t>á</m:t>
                      </m:r>
                      <m:r>
                        <a:rPr lang="es-MX" i="1">
                          <a:latin typeface="Cambria Math"/>
                        </a:rPr>
                        <m:t>𝑚𝑒𝑡𝑟𝑜</m:t>
                      </m:r>
                      <m:r>
                        <a:rPr lang="es-MX" i="1">
                          <a:latin typeface="Cambria Math"/>
                        </a:rPr>
                        <m:t> </m:t>
                      </m:r>
                      <m:r>
                        <a:rPr lang="es-MX" i="1">
                          <a:latin typeface="Cambria Math"/>
                        </a:rPr>
                        <m:t>𝑖𝑛𝑡𝑒𝑟𝑖𝑜𝑟</m:t>
                      </m:r>
                      <m:r>
                        <a:rPr lang="es-MX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latin typeface="Cambria Math"/>
                                </a:rPr>
                                <m:t>"</m:t>
                              </m:r>
                              <m:r>
                                <a:rPr lang="es-MX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MX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s-MX" i="1">
                              <a:latin typeface="Cambria Math"/>
                            </a:rPr>
                            <m:t>"</m:t>
                          </m:r>
                        </m:e>
                      </m:d>
                      <m:r>
                        <a:rPr lang="es-MX" i="1">
                          <a:latin typeface="Cambria Math"/>
                        </a:rPr>
                        <m:t>=206.4 </m:t>
                      </m:r>
                      <m:r>
                        <a:rPr lang="es-MX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 smtClean="0"/>
              </a:p>
              <a:p>
                <a:pPr marL="36576" lv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𝐸𝑠𝑝𝑒𝑠𝑜𝑟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/>
                            </a:rPr>
                            <m:t>"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s-EC" i="1">
                              <a:latin typeface="Cambria Math"/>
                            </a:rPr>
                            <m:t>"</m:t>
                          </m:r>
                        </m:e>
                      </m:d>
                      <m:r>
                        <a:rPr lang="es-EC" i="1">
                          <a:latin typeface="Cambria Math"/>
                        </a:rPr>
                        <m:t>=6.35 </m:t>
                      </m:r>
                      <m:r>
                        <a:rPr lang="es-EC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i="1" dirty="0" smtClean="0"/>
              </a:p>
              <a:p>
                <a:pPr marL="36576" indent="0">
                  <a:buNone/>
                </a:pP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𝑆𝑒𝑐𝑐𝑖</m:t>
                    </m:r>
                    <m:r>
                      <a:rPr lang="es-EC" i="1">
                        <a:latin typeface="Cambria Math"/>
                      </a:rPr>
                      <m:t>ó</m:t>
                    </m:r>
                    <m:r>
                      <a:rPr lang="es-EC" i="1">
                        <a:latin typeface="Cambria Math"/>
                      </a:rPr>
                      <m:t>𝑛</m:t>
                    </m:r>
                    <m:r>
                      <a:rPr lang="es-EC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s-EC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s-EC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s-EC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C" i="1">
                            <a:latin typeface="Cambria Math"/>
                          </a:rPr>
                          <m:t>𝜋</m:t>
                        </m:r>
                        <m:r>
                          <a:rPr lang="es-EC" i="1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s-EC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C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C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s-EC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  <m:sup>
                            <m:r>
                              <a:rPr lang="es-EC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C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s-EC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C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C" i="1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s-EC" i="1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e>
                          <m:sup>
                            <m:r>
                              <a:rPr lang="es-EC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C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s-EC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s-EC" dirty="0" smtClean="0"/>
                  <a:t>=</a:t>
                </a:r>
                <a:r>
                  <a:rPr lang="es-EC" dirty="0"/>
                  <a:t>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42.44 </m:t>
                    </m:r>
                    <m:sSup>
                      <m:sSupPr>
                        <m:ctrlPr>
                          <a:rPr lang="es-EC" i="1">
                            <a:latin typeface="Cambria Math"/>
                          </a:rPr>
                        </m:ctrlPr>
                      </m:sSupPr>
                      <m:e>
                        <m:r>
                          <a:rPr lang="es-EC" i="1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s-EC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𝑀</m:t>
                      </m:r>
                      <m:r>
                        <a:rPr lang="es-EC" i="1">
                          <a:latin typeface="Cambria Math"/>
                        </a:rPr>
                        <m:t>ó</m:t>
                      </m:r>
                      <m:r>
                        <a:rPr lang="es-EC" i="1">
                          <a:latin typeface="Cambria Math"/>
                        </a:rPr>
                        <m:t>𝑑𝑢𝑙𝑜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𝑖𝑛𝑒𝑟𝑐𝑖𝑎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/>
                            </a:rPr>
                            <m:t>:  </m:t>
                          </m:r>
                          <m:r>
                            <a:rPr lang="es-EC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𝜋</m:t>
                          </m:r>
                          <m:r>
                            <a:rPr lang="es-EC" i="1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C" i="1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64</m:t>
                          </m:r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2403.42 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i="1"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endParaRPr lang="es-EC" dirty="0"/>
              </a:p>
              <a:p>
                <a:endParaRPr lang="es-EC" dirty="0"/>
              </a:p>
              <a:p>
                <a:endParaRPr lang="es-EC" dirty="0" smtClean="0"/>
              </a:p>
              <a:p>
                <a:endParaRPr lang="es-EC" dirty="0"/>
              </a:p>
              <a:p>
                <a:endParaRPr lang="es-EC" dirty="0"/>
              </a:p>
              <a:p>
                <a:pPr lvl="0"/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19256" cy="4637112"/>
              </a:xfrm>
              <a:blipFill rotWithShape="1">
                <a:blip r:embed="rId2"/>
                <a:stretch>
                  <a:fillRect l="-593" t="-2500" r="-103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34</a:t>
            </a:fld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2276872"/>
            <a:ext cx="316835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/>
          <a:lstStyle/>
          <a:p>
            <a:r>
              <a:rPr lang="es-EC" dirty="0"/>
              <a:t>Verificación de Columna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051916"/>
                <a:ext cx="5441315" cy="5689452"/>
              </a:xfrm>
            </p:spPr>
            <p:txBody>
              <a:bodyPr>
                <a:normAutofit fontScale="77500" lnSpcReduction="20000"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𝑅𝑎𝑑𝑖𝑜</m:t>
                      </m:r>
                      <m:r>
                        <a:rPr lang="es-EC" i="1" smtClean="0">
                          <a:latin typeface="Cambria Math"/>
                        </a:rPr>
                        <m:t> </m:t>
                      </m:r>
                      <m:r>
                        <a:rPr lang="es-EC" i="1" smtClean="0">
                          <a:latin typeface="Cambria Math"/>
                        </a:rPr>
                        <m:t>𝑑𝑒</m:t>
                      </m:r>
                      <m:r>
                        <a:rPr lang="es-EC" i="1" smtClean="0">
                          <a:latin typeface="Cambria Math"/>
                        </a:rPr>
                        <m:t> </m:t>
                      </m:r>
                      <m:r>
                        <a:rPr lang="es-EC" i="1" smtClean="0">
                          <a:latin typeface="Cambria Math"/>
                        </a:rPr>
                        <m:t>𝑔𝑖𝑟𝑜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/>
                            </a:rPr>
                            <m:t>:  </m:t>
                          </m:r>
                          <m:r>
                            <a:rPr lang="es-EC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𝑔𝑖𝑟𝑜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C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0.5</m:t>
                          </m:r>
                        </m:sup>
                      </m:sSup>
                      <m:r>
                        <a:rPr lang="es-EC" i="1">
                          <a:latin typeface="Cambria Math"/>
                        </a:rPr>
                        <m:t>=7.53 </m:t>
                      </m:r>
                      <m:r>
                        <a:rPr lang="es-EC" i="1">
                          <a:latin typeface="Cambria Math"/>
                        </a:rPr>
                        <m:t>𝑐𝑚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𝑙𝑖𝑏𝑟𝑒</m:t>
                          </m:r>
                        </m:sub>
                      </m:sSub>
                      <m:r>
                        <a:rPr lang="es-EC" b="0" i="1" smtClean="0">
                          <a:latin typeface="Cambria Math"/>
                        </a:rPr>
                        <m:t>=10826 </m:t>
                      </m:r>
                      <m:r>
                        <a:rPr lang="es-EC" b="0" i="1" smtClean="0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:r>
                  <a:rPr lang="es-EC" dirty="0" smtClean="0"/>
                  <a:t>Según API 650: </a:t>
                </a:r>
              </a:p>
              <a:p>
                <a:pPr marL="36576" indent="0">
                  <a:buNone/>
                </a:pPr>
                <a:endParaRPr lang="es-EC" i="1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𝑙𝑖𝑏𝑟𝑒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𝑔𝑖𝑟𝑜</m:t>
                              </m:r>
                            </m:sub>
                          </m:sSub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&lt;180 </m:t>
                      </m:r>
                      <m:r>
                        <a:rPr lang="es-EC" b="0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s-EC" i="1">
                          <a:latin typeface="Cambria Math"/>
                        </a:rPr>
                        <m:t>143.77&lt;180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s-EC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C" i="1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s-EC" dirty="0" smtClean="0"/>
              </a:p>
              <a:p>
                <a:pPr marL="36576" indent="0">
                  <a:spcBef>
                    <a:spcPts val="0"/>
                  </a:spcBef>
                  <a:buNone/>
                </a:pPr>
                <a:endParaRPr lang="es-EC" dirty="0" smtClean="0"/>
              </a:p>
              <a:p>
                <a:pPr marL="36576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=127.99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spcBef>
                    <a:spcPts val="1200"/>
                  </a:spcBef>
                  <a:buNone/>
                </a:pPr>
                <a:endParaRPr lang="es-EC" dirty="0" smtClean="0"/>
              </a:p>
              <a:p>
                <a:pPr marL="36576" indent="0">
                  <a:spcBef>
                    <a:spcPts val="1200"/>
                  </a:spcBef>
                  <a:buNone/>
                </a:pPr>
                <a:endParaRPr lang="es-EC" dirty="0" smtClean="0"/>
              </a:p>
              <a:p>
                <a:pPr marL="36576" indent="0">
                  <a:spcBef>
                    <a:spcPts val="1200"/>
                  </a:spcBef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051916"/>
                <a:ext cx="5441315" cy="5689452"/>
              </a:xfrm>
              <a:blipFill rotWithShape="1">
                <a:blip r:embed="rId2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44"/>
          <a:stretch/>
        </p:blipFill>
        <p:spPr bwMode="auto">
          <a:xfrm>
            <a:off x="5560764" y="1196752"/>
            <a:ext cx="3456384" cy="5328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93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es-EC" dirty="0"/>
              <a:t>Verificación de Columna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8760"/>
                <a:ext cx="7643192" cy="5400600"/>
              </a:xfrm>
            </p:spPr>
            <p:txBody>
              <a:bodyPr>
                <a:normAutofit fontScale="77500" lnSpcReduction="20000"/>
              </a:bodyPr>
              <a:lstStyle/>
              <a:p>
                <a:pPr marL="36576" indent="0">
                  <a:buNone/>
                </a:pPr>
                <a:r>
                  <a:rPr lang="es-EC" dirty="0" smtClean="0"/>
                  <a:t>Como: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s-EC" i="1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s-EC" i="1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s-EC" i="1">
                                <a:latin typeface="Cambria Math"/>
                              </a:rPr>
                              <m:t>𝑙𝑖𝑏𝑟𝑒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s-EC" i="1">
                                <a:latin typeface="Cambria Math"/>
                              </a:rPr>
                              <m:t>𝑔𝑖𝑟𝑜</m:t>
                            </m:r>
                          </m:sub>
                        </m:sSub>
                      </m:den>
                    </m:f>
                  </m:oMath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s-EC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/>
                                    </a:rPr>
                                    <m:t>12</m:t>
                                  </m:r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i="1">
                                      <a:latin typeface="Cambria Math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/>
                                    </a:rPr>
                                    <m:t>23</m:t>
                                  </m:r>
                                  <m:sSup>
                                    <m:sSupPr>
                                      <m:ctrlPr>
                                        <a:rPr lang="es-EC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(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es-EC" i="1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/>
                                            </a:rPr>
                                            <m:t>𝑙</m:t>
                                          </m:r>
                                        </m:num>
                                        <m:den>
                                          <m:r>
                                            <a:rPr lang="es-EC" i="1"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  <m:r>
                                            <a:rPr lang="es-EC" i="1">
                                              <a:latin typeface="Cambria Math"/>
                                            </a:rPr>
                                            <m:t>)</m:t>
                                          </m:r>
                                        </m:den>
                                      </m:f>
                                    </m:e>
                                    <m:sup>
                                      <m:r>
                                        <a:rPr lang="es-EC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1.6−</m:t>
                              </m:r>
                              <m:f>
                                <m:f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/>
                                    </a:rPr>
                                    <m:t>200</m:t>
                                  </m:r>
                                  <m:r>
                                    <a:rPr lang="es-EC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s-EC" i="1">
                          <a:latin typeface="Cambria Math"/>
                        </a:rPr>
                        <m:t>=56.54  </m:t>
                      </m:r>
                      <m:r>
                        <a:rPr lang="es-EC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</a:rPr>
                        <m:t>𝐶𝑎𝑟𝑔𝑎</m:t>
                      </m:r>
                      <m:r>
                        <a:rPr lang="es-EC" i="1" smtClean="0">
                          <a:latin typeface="Cambria Math"/>
                        </a:rPr>
                        <m:t> </m:t>
                      </m:r>
                      <m:r>
                        <a:rPr lang="es-EC" i="1" smtClean="0">
                          <a:latin typeface="Cambria Math"/>
                        </a:rPr>
                        <m:t>𝑠𝑜𝑏𝑟𝑒</m:t>
                      </m:r>
                      <m:r>
                        <a:rPr lang="es-EC" i="1" smtClean="0">
                          <a:latin typeface="Cambria Math"/>
                        </a:rPr>
                        <m:t> </m:t>
                      </m:r>
                      <m:r>
                        <a:rPr lang="es-EC" i="1" smtClean="0">
                          <a:latin typeface="Cambria Math"/>
                        </a:rPr>
                        <m:t>𝑙𝑎</m:t>
                      </m:r>
                      <m:r>
                        <a:rPr lang="es-EC" i="1" smtClean="0">
                          <a:latin typeface="Cambria Math"/>
                        </a:rPr>
                        <m:t> </m:t>
                      </m:r>
                      <m:r>
                        <a:rPr lang="es-EC" i="1" smtClean="0">
                          <a:latin typeface="Cambria Math"/>
                        </a:rPr>
                        <m:t>𝑐𝑜𝑙𝑢𝑚𝑛𝑎</m:t>
                      </m:r>
                      <m:r>
                        <a:rPr lang="es-EC" i="1" smtClean="0">
                          <a:latin typeface="Cambria Math"/>
                        </a:rPr>
                        <m:t> </m:t>
                      </m:r>
                      <m:r>
                        <a:rPr lang="es-EC" i="1" smtClean="0">
                          <a:latin typeface="Cambria Math"/>
                        </a:rPr>
                        <m:t>𝑐𝑒𝑛𝑡𝑟𝑎𝑙</m:t>
                      </m:r>
                      <m:r>
                        <a:rPr lang="es-EC" b="0" i="1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s-EC" b="0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𝑐𝑐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s-EC" i="1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𝑣𝑝</m:t>
                                  </m:r>
                                </m:sub>
                              </m:sSub>
                              <m:r>
                                <a:rPr lang="es-EC" i="1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s-EC" i="1">
                          <a:latin typeface="Cambria Math"/>
                        </a:rPr>
                        <m:t>=63396.39 </m:t>
                      </m:r>
                      <m:r>
                        <a:rPr lang="es-EC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𝐹𝑢𝑒𝑟𝑧𝑎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𝑟𝑒𝑎𝑙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𝑠𝑜𝑏𝑟𝑒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𝑐𝑜𝑙𝑢𝑚𝑛𝑎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0" i="1" smtClean="0">
                              <a:latin typeface="Cambria Math"/>
                            </a:rPr>
                            <m:t>: </m:t>
                          </m:r>
                          <m:r>
                            <a:rPr lang="es-EC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𝑟𝑒𝑎𝑙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𝑐𝑐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s-EC" b="1" i="1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𝟏𝟒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𝟗𝟒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r>
                        <a:rPr lang="es-EC" b="1" i="1">
                          <a:latin typeface="Cambria Math"/>
                        </a:rPr>
                        <m:t>𝑴𝑷𝒂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es-EC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/>
                            </a:rPr>
                            <m:t>𝑭</m:t>
                          </m:r>
                        </m:e>
                        <m:sub>
                          <m:r>
                            <a:rPr lang="es-EC" b="1" i="1">
                              <a:latin typeface="Cambria Math"/>
                            </a:rPr>
                            <m:t>𝒓𝒆𝒂𝒍</m:t>
                          </m:r>
                        </m:sub>
                      </m:sSub>
                      <m:r>
                        <a:rPr lang="es-EC" b="1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s-EC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s-EC" b="0" i="1" smtClean="0">
                          <a:latin typeface="Cambria Math"/>
                          <a:ea typeface="Cambria Math"/>
                        </a:rPr>
                        <m:t>𝐶𝑜𝑙𝑢𝑚𝑛𝑎</m:t>
                      </m:r>
                      <m:r>
                        <a:rPr lang="es-EC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C" b="0" i="1" smtClean="0">
                          <a:latin typeface="Cambria Math"/>
                          <a:ea typeface="Cambria Math"/>
                        </a:rPr>
                        <m:t>𝑂𝐾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:endParaRPr lang="es-EC" b="0" dirty="0" smtClean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8760"/>
                <a:ext cx="7643192" cy="5400600"/>
              </a:xfrm>
              <a:blipFill rotWithShape="1">
                <a:blip r:embed="rId2"/>
                <a:stretch>
                  <a:fillRect l="-638" t="-124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584" y="1391404"/>
            <a:ext cx="3484880" cy="2613660"/>
          </a:xfrm>
          <a:prstGeom prst="rect">
            <a:avLst/>
          </a:prstGeo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43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609"/>
            <a:ext cx="7787208" cy="1143000"/>
          </a:xfrm>
        </p:spPr>
        <p:txBody>
          <a:bodyPr>
            <a:noAutofit/>
          </a:bodyPr>
          <a:lstStyle/>
          <a:p>
            <a:r>
              <a:rPr lang="es-EC" b="1" dirty="0" smtClean="0"/>
              <a:t>ESTABILIDAD AL VOLCAMIENTO</a:t>
            </a:r>
            <a:endParaRPr lang="es-EC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355600" y="1196752"/>
                <a:ext cx="8795320" cy="5661248"/>
              </a:xfrm>
            </p:spPr>
            <p:txBody>
              <a:bodyPr>
                <a:normAutofit fontScale="62500" lnSpcReduction="20000"/>
              </a:bodyPr>
              <a:lstStyle/>
              <a:p>
                <a:pPr marL="36576" indent="0">
                  <a:buNone/>
                </a:pPr>
                <a:r>
                  <a:rPr lang="es-EC" dirty="0" smtClean="0"/>
                  <a:t>Los tanques no anclados deberán satisfacer:</a:t>
                </a:r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550926" indent="-514350">
                  <a:buAutoNum type="arabicPeriod"/>
                </a:pPr>
                <a14:m>
                  <m:oMath xmlns:m="http://schemas.openxmlformats.org/officeDocument/2006/math">
                    <m:r>
                      <a:rPr lang="es-EC" sz="3700" i="1">
                        <a:latin typeface="Cambria Math"/>
                      </a:rPr>
                      <m:t>0.6</m:t>
                    </m:r>
                    <m:sSub>
                      <m:sSubPr>
                        <m:ctrlPr>
                          <a:rPr lang="es-EC" sz="37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37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s-EC" sz="3700" i="1">
                            <a:latin typeface="Cambria Math"/>
                          </a:rPr>
                          <m:t>𝑊</m:t>
                        </m:r>
                      </m:sub>
                    </m:sSub>
                    <m:r>
                      <a:rPr lang="es-EC" sz="37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s-EC" sz="37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37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s-EC" sz="3700" i="1">
                            <a:latin typeface="Cambria Math"/>
                          </a:rPr>
                          <m:t>𝑃𝑖</m:t>
                        </m:r>
                      </m:sub>
                    </m:sSub>
                    <m:r>
                      <a:rPr lang="es-EC" sz="3700" i="1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s-EC" sz="37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sz="37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3700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s-EC" sz="3700" i="1">
                                <a:latin typeface="Cambria Math"/>
                              </a:rPr>
                              <m:t>𝐷𝐿</m:t>
                            </m:r>
                          </m:sub>
                        </m:sSub>
                      </m:num>
                      <m:den>
                        <m:r>
                          <a:rPr lang="es-EC" sz="3700" i="1">
                            <a:latin typeface="Cambria Math"/>
                          </a:rPr>
                          <m:t>1.5</m:t>
                        </m:r>
                      </m:den>
                    </m:f>
                  </m:oMath>
                </a14:m>
                <a:endParaRPr lang="es-EC" sz="3700" i="1" dirty="0">
                  <a:latin typeface="Cambria Math"/>
                </a:endParaRPr>
              </a:p>
              <a:p>
                <a:pPr marL="550926" indent="-51435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EC" sz="37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37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s-EC" sz="3700" i="1">
                            <a:latin typeface="Cambria Math"/>
                          </a:rPr>
                          <m:t>𝑊</m:t>
                        </m:r>
                      </m:sub>
                    </m:sSub>
                    <m:r>
                      <a:rPr lang="es-EC" sz="37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s-EC" sz="37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sz="3700" i="1">
                            <a:latin typeface="Cambria Math"/>
                          </a:rPr>
                          <m:t>0.4</m:t>
                        </m:r>
                        <m:r>
                          <a:rPr lang="es-EC" sz="3700" i="1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s-EC" sz="3700" i="1">
                            <a:latin typeface="Cambria Math"/>
                          </a:rPr>
                          <m:t>𝑃𝑖</m:t>
                        </m:r>
                      </m:sub>
                    </m:sSub>
                    <m:r>
                      <a:rPr lang="es-EC" sz="3700" i="1">
                        <a:latin typeface="Cambria Math"/>
                      </a:rPr>
                      <m:t>&lt;</m:t>
                    </m:r>
                    <m:f>
                      <m:fPr>
                        <m:ctrlPr>
                          <a:rPr lang="es-EC" sz="37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sz="37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3700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s-EC" sz="3700" i="1">
                                <a:latin typeface="Cambria Math"/>
                              </a:rPr>
                              <m:t>𝐷𝐿</m:t>
                            </m:r>
                          </m:sub>
                        </m:sSub>
                        <m:r>
                          <a:rPr lang="es-EC" sz="37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s-EC" sz="37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sz="3700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s-EC" sz="3700" i="1"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r>
                          <a:rPr lang="es-EC" sz="3700" i="1">
                            <a:latin typeface="Cambria Math"/>
                          </a:rPr>
                          <m:t>1.5</m:t>
                        </m:r>
                      </m:den>
                    </m:f>
                  </m:oMath>
                </a14:m>
                <a:endParaRPr lang="es-EC" sz="3700" i="1" dirty="0">
                  <a:latin typeface="Cambria Math"/>
                </a:endParaRPr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𝑃𝑖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𝑚𝑜𝑚𝑒𝑛𝑡𝑜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𝑝𝑟𝑒𝑠𝑖</m:t>
                      </m:r>
                      <m:r>
                        <a:rPr lang="es-EC" i="1">
                          <a:latin typeface="Cambria Math"/>
                        </a:rPr>
                        <m:t>ó</m:t>
                      </m:r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𝑖𝑛𝑡𝑒𝑟𝑛𝑎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𝑑𝑖𝑠𝑒</m:t>
                      </m:r>
                      <m:r>
                        <a:rPr lang="es-EC" i="1">
                          <a:latin typeface="Cambria Math"/>
                        </a:rPr>
                        <m:t>ñ</m:t>
                      </m:r>
                      <m:r>
                        <a:rPr lang="es-EC" i="1">
                          <a:latin typeface="Cambria Math"/>
                        </a:rPr>
                        <m:t>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𝑠𝑜𝑏𝑟𝑒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𝑗𝑢𝑛𝑡𝑎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𝑐𝑢𝑒𝑟𝑝𝑜</m:t>
                      </m:r>
                      <m:r>
                        <a:rPr lang="es-EC" i="1">
                          <a:latin typeface="Cambria Math"/>
                        </a:rPr>
                        <m:t>−</m:t>
                      </m:r>
                      <m:r>
                        <a:rPr lang="es-EC" i="1">
                          <a:latin typeface="Cambria Math"/>
                        </a:rPr>
                        <m:t>𝑓𝑜𝑛𝑑𝑜</m:t>
                      </m:r>
                      <m:r>
                        <a:rPr lang="es-EC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𝑚𝑜𝑚𝑒𝑛𝑡𝑜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𝑣𝑜𝑙𝑐𝑎𝑚𝑖𝑒𝑛𝑡𝑜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𝑝𝑟𝑒𝑠𝑖</m:t>
                      </m:r>
                      <m:r>
                        <a:rPr lang="es-EC" i="1">
                          <a:latin typeface="Cambria Math"/>
                        </a:rPr>
                        <m:t>ó</m:t>
                      </m:r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h𝑜𝑟𝑖𝑧𝑜𝑛𝑡𝑎𝑙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𝑚</m:t>
                      </m:r>
                      <m:r>
                        <a:rPr lang="es-EC" i="1">
                          <a:latin typeface="Cambria Math"/>
                        </a:rPr>
                        <m:t>á</m:t>
                      </m:r>
                      <m:r>
                        <a:rPr lang="es-EC" i="1">
                          <a:latin typeface="Cambria Math"/>
                        </a:rPr>
                        <m:t>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𝑣𝑒𝑟𝑡𝑖𝑐𝑎𝑙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             </m:t>
                      </m:r>
                      <m:r>
                        <a:rPr lang="es-EC" i="1">
                          <a:latin typeface="Cambria Math"/>
                        </a:rPr>
                        <m:t>𝑣𝑖𝑒𝑛𝑡𝑜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𝑠𝑜𝑏𝑟𝑒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𝑗𝑢𝑛𝑡𝑎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𝑐𝑢𝑒𝑟𝑝𝑜</m:t>
                      </m:r>
                      <m:r>
                        <a:rPr lang="es-EC" i="1">
                          <a:latin typeface="Cambria Math"/>
                        </a:rPr>
                        <m:t>−</m:t>
                      </m:r>
                      <m:r>
                        <a:rPr lang="es-EC" i="1">
                          <a:latin typeface="Cambria Math"/>
                        </a:rPr>
                        <m:t>𝑓𝑜𝑛𝑑𝑜</m:t>
                      </m:r>
                      <m:r>
                        <a:rPr lang="es-EC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𝐷𝐿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𝑚𝑜𝑚𝑒𝑛𝑡𝑜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𝑝𝑒𝑠𝑜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𝑐𝑢𝑒𝑟𝑝𝑜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𝑦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𝑡𝑒𝑐h𝑜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𝑠𝑜𝑝𝑜𝑟𝑡𝑎𝑑𝑜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𝑝𝑜𝑟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𝑐𝑢𝑒𝑟𝑝𝑜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𝑠𝑜𝑏𝑟𝑒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             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𝑗𝑢𝑛𝑡𝑎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𝑐𝑢𝑒𝑟𝑝𝑜</m:t>
                      </m:r>
                      <m:r>
                        <a:rPr lang="es-EC" i="1">
                          <a:latin typeface="Cambria Math"/>
                        </a:rPr>
                        <m:t>−</m:t>
                      </m:r>
                      <m:r>
                        <a:rPr lang="es-EC" i="1">
                          <a:latin typeface="Cambria Math"/>
                        </a:rPr>
                        <m:t>𝑓𝑜𝑛𝑑𝑜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𝐹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𝑚𝑜𝑚𝑒𝑛𝑡𝑜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𝑝𝑒𝑠𝑜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</m:t>
                      </m:r>
                      <m:r>
                        <a:rPr lang="es-EC" i="1">
                          <a:latin typeface="Cambria Math"/>
                        </a:rPr>
                        <m:t>í</m:t>
                      </m:r>
                      <m:r>
                        <a:rPr lang="es-EC" i="1">
                          <a:latin typeface="Cambria Math"/>
                        </a:rPr>
                        <m:t>𝑞𝑢𝑖𝑑𝑜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𝑠𝑜𝑏𝑟𝑒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𝑗𝑢𝑛𝑡𝑎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𝑐𝑢𝑒𝑟𝑝𝑜</m:t>
                      </m:r>
                      <m:r>
                        <a:rPr lang="es-EC" i="1">
                          <a:latin typeface="Cambria Math"/>
                        </a:rPr>
                        <m:t>−</m:t>
                      </m:r>
                      <m:r>
                        <a:rPr lang="es-EC" i="1">
                          <a:latin typeface="Cambria Math"/>
                        </a:rPr>
                        <m:t>𝑓𝑜𝑛𝑑𝑜</m:t>
                      </m:r>
                      <m:r>
                        <a:rPr lang="es-EC" i="1">
                          <a:latin typeface="Cambria Math"/>
                        </a:rPr>
                        <m:t>, </m:t>
                      </m:r>
                      <m:r>
                        <a:rPr lang="es-EC" i="1">
                          <a:latin typeface="Cambria Math"/>
                        </a:rPr>
                        <m:t>𝑑𝑜𝑛𝑑𝑒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            </m:t>
                      </m:r>
                      <m:r>
                        <a:rPr lang="es-EC" i="1">
                          <a:latin typeface="Cambria Math"/>
                        </a:rPr>
                        <m:t>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𝑝𝑒𝑠𝑜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</m:t>
                      </m:r>
                      <m:r>
                        <a:rPr lang="es-EC" i="1">
                          <a:latin typeface="Cambria Math"/>
                        </a:rPr>
                        <m:t>í</m:t>
                      </m:r>
                      <m:r>
                        <a:rPr lang="es-EC" i="1">
                          <a:latin typeface="Cambria Math"/>
                        </a:rPr>
                        <m:t>𝑞𝑢𝑖𝑑𝑜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𝑒𝑠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𝑑𝑒𝑓𝑖𝑛𝑖𝑑𝑜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𝑢𝑠𝑎𝑛𝑑𝑜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𝑢𝑛𝑎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𝑔𝑟𝑎𝑣𝑒𝑑𝑎𝑑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𝑒𝑠𝑝𝑒𝑐</m:t>
                      </m:r>
                      <m:r>
                        <a:rPr lang="es-EC" i="1">
                          <a:latin typeface="Cambria Math"/>
                        </a:rPr>
                        <m:t>í</m:t>
                      </m:r>
                      <m:r>
                        <a:rPr lang="es-EC" i="1">
                          <a:latin typeface="Cambria Math"/>
                        </a:rPr>
                        <m:t>𝑓𝑖𝑐𝑎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            </m:t>
                      </m:r>
                      <m:r>
                        <a:rPr lang="es-EC" i="1">
                          <a:latin typeface="Cambria Math"/>
                        </a:rPr>
                        <m:t>0.7 </m:t>
                      </m:r>
                      <m:r>
                        <a:rPr lang="es-EC" i="1">
                          <a:latin typeface="Cambria Math"/>
                        </a:rPr>
                        <m:t>𝑦</m:t>
                      </m:r>
                      <m:r>
                        <a:rPr lang="es-EC" b="0" i="1" smtClean="0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𝑢𝑛𝑎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𝑎𝑙𝑡𝑢𝑟𝑎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𝑚𝑖𝑡𝑎𝑑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𝑎𝑙𝑡𝑢𝑟𝑎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𝑑𝑖𝑠𝑒</m:t>
                      </m:r>
                      <m:r>
                        <a:rPr lang="es-EC" i="1">
                          <a:latin typeface="Cambria Math"/>
                        </a:rPr>
                        <m:t>ñ</m:t>
                      </m:r>
                      <m:r>
                        <a:rPr lang="es-EC" i="1">
                          <a:latin typeface="Cambria Math"/>
                        </a:rPr>
                        <m:t>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</m:t>
                      </m:r>
                      <m:r>
                        <a:rPr lang="es-EC" i="1">
                          <a:latin typeface="Cambria Math"/>
                        </a:rPr>
                        <m:t>í</m:t>
                      </m:r>
                      <m:r>
                        <a:rPr lang="es-EC" i="1">
                          <a:latin typeface="Cambria Math"/>
                        </a:rPr>
                        <m:t>𝑞𝑢𝑖𝑑𝑜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𝐻</m:t>
                      </m:r>
                      <m:r>
                        <a:rPr lang="es-EC" i="1">
                          <a:latin typeface="Cambria Math"/>
                        </a:rPr>
                        <m:t>. </m:t>
                      </m:r>
                      <m:r>
                        <a:rPr lang="es-EC" i="1">
                          <a:latin typeface="Cambria Math"/>
                        </a:rPr>
                        <m:t>𝑃𝑜𝑟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𝑙𝑜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            </m:t>
                      </m:r>
                      <m:r>
                        <a:rPr lang="es-EC" i="1">
                          <a:latin typeface="Cambria Math"/>
                        </a:rPr>
                        <m:t>𝑡𝑎𝑛𝑡𝑜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𝑒𝑛</m:t>
                      </m:r>
                      <m:r>
                        <a:rPr lang="es-EC" b="0" i="1" smtClean="0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𝑢𝑛𝑖𝑑𝑎𝑑𝑒𝑠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𝑆𝐼</m:t>
                      </m:r>
                      <m:r>
                        <a:rPr lang="es-EC" i="1">
                          <a:latin typeface="Cambria Math"/>
                        </a:rPr>
                        <m:t>,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=59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𝑏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𝑏𝑦</m:t>
                              </m:r>
                            </m:sub>
                          </m:sSub>
                          <m:r>
                            <a:rPr lang="es-EC" i="1">
                              <a:latin typeface="Cambria Math"/>
                            </a:rPr>
                            <m:t>𝐻</m:t>
                          </m:r>
                        </m:e>
                      </m:rad>
                      <m:r>
                        <a:rPr lang="es-EC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196752"/>
                <a:ext cx="8795320" cy="5661248"/>
              </a:xfrm>
              <a:blipFill rotWithShape="1">
                <a:blip r:embed="rId2"/>
                <a:stretch>
                  <a:fillRect l="-208" t="-161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19673"/>
            <a:ext cx="359940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64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8419"/>
            <a:ext cx="7848872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Cálculos estabilidad al volcamiento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268760"/>
                <a:ext cx="7920880" cy="5256584"/>
              </a:xfrm>
            </p:spPr>
            <p:txBody>
              <a:bodyPr>
                <a:normAutofit fontScale="70000" lnSpcReduction="20000"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𝑟𝑒𝑠𝑖</m:t>
                      </m:r>
                      <m:r>
                        <a:rPr lang="es-EC" i="1">
                          <a:latin typeface="Cambria Math"/>
                        </a:rPr>
                        <m:t>ó</m:t>
                      </m:r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𝑑𝑖𝑠𝑒</m:t>
                      </m:r>
                      <m:r>
                        <a:rPr lang="es-EC" i="1">
                          <a:latin typeface="Cambria Math"/>
                        </a:rPr>
                        <m:t>ñ</m:t>
                      </m:r>
                      <m:r>
                        <a:rPr lang="es-EC" i="1">
                          <a:latin typeface="Cambria Math"/>
                        </a:rPr>
                        <m:t>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𝑣𝑖𝑒𝑛𝑡𝑜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𝑒𝑛</m:t>
                      </m:r>
                      <m:r>
                        <a:rPr lang="es-EC" i="1">
                          <a:latin typeface="Cambria Math"/>
                        </a:rPr>
                        <m:t> á</m:t>
                      </m:r>
                      <m:r>
                        <a:rPr lang="es-EC" i="1">
                          <a:latin typeface="Cambria Math"/>
                        </a:rPr>
                        <m:t>𝑟𝑒𝑎𝑠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𝑣𝑒𝑟𝑡𝑖𝑐𝑎𝑙𝑒𝑠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𝑝𝑟𝑜𝑦𝑒𝑐𝑡𝑎𝑑𝑎𝑠</m:t>
                      </m:r>
                      <m:r>
                        <a:rPr lang="es-EC" b="0" i="1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𝑃𝑑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𝑣𝑣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=0.86 </m:t>
                      </m:r>
                      <m:r>
                        <a:rPr lang="es-EC" i="1">
                          <a:latin typeface="Cambria Math"/>
                        </a:rPr>
                        <m:t>𝑘𝑃𝑎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/>
                                    </a:rPr>
                                    <m:t>190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C" b="0" i="1" smtClean="0">
                          <a:latin typeface="Cambria Math"/>
                        </a:rPr>
                        <m:t>=0.238 </m:t>
                      </m:r>
                      <m:r>
                        <a:rPr lang="es-EC" b="0" i="1" smtClean="0">
                          <a:latin typeface="Cambria Math"/>
                        </a:rPr>
                        <m:t>𝑘𝑃𝑎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𝑟𝑒𝑠𝑖</m:t>
                      </m:r>
                      <m:r>
                        <a:rPr lang="es-EC" i="1">
                          <a:latin typeface="Cambria Math"/>
                        </a:rPr>
                        <m:t>ó</m:t>
                      </m:r>
                      <m:r>
                        <a:rPr lang="es-EC" i="1">
                          <a:latin typeface="Cambria Math"/>
                        </a:rPr>
                        <m:t>𝑛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𝑑𝑖𝑠𝑒</m:t>
                      </m:r>
                      <m:r>
                        <a:rPr lang="es-EC" i="1">
                          <a:latin typeface="Cambria Math"/>
                        </a:rPr>
                        <m:t>ñ</m:t>
                      </m:r>
                      <m:r>
                        <a:rPr lang="es-EC" i="1">
                          <a:latin typeface="Cambria Math"/>
                        </a:rPr>
                        <m:t>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𝑣𝑖𝑒𝑛𝑡𝑜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𝑒𝑛</m:t>
                      </m:r>
                      <m:r>
                        <a:rPr lang="es-EC" i="1">
                          <a:latin typeface="Cambria Math"/>
                        </a:rPr>
                        <m:t> á</m:t>
                      </m:r>
                      <m:r>
                        <a:rPr lang="es-EC" i="1">
                          <a:latin typeface="Cambria Math"/>
                        </a:rPr>
                        <m:t>𝑟𝑒𝑎𝑠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h𝑜𝑟𝑖𝑧𝑜𝑛𝑡𝑎𝑙𝑒𝑠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𝑝𝑟𝑜𝑦𝑒𝑐𝑡𝑎𝑑𝑎𝑠</m:t>
                      </m:r>
                      <m:r>
                        <a:rPr lang="es-EC" b="0" i="1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𝑃𝑑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𝑣h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=1.44 </m:t>
                      </m:r>
                      <m:r>
                        <a:rPr lang="es-EC" i="1">
                          <a:latin typeface="Cambria Math"/>
                        </a:rPr>
                        <m:t>𝑘𝑃𝑎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s-EC" i="1">
                                      <a:latin typeface="Cambria Math"/>
                                    </a:rPr>
                                    <m:t>190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C" b="0" i="1" smtClean="0">
                          <a:latin typeface="Cambria Math"/>
                        </a:rPr>
                        <m:t>=0.399 </m:t>
                      </m:r>
                      <m:r>
                        <a:rPr lang="es-EC" b="0" i="1" smtClean="0">
                          <a:latin typeface="Cambria Math"/>
                        </a:rPr>
                        <m:t>𝑘𝑃𝑎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spcAft>
                    <a:spcPts val="600"/>
                  </a:spcAft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𝑃𝑑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𝑣𝑣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𝑃𝑑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𝑣h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s-EC" b="0" i="1" smtClean="0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𝟐𝟕𝟗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𝟑𝟐𝟐</m:t>
                      </m:r>
                      <m:r>
                        <a:rPr lang="es-EC" b="1" i="1">
                          <a:latin typeface="Cambria Math"/>
                        </a:rPr>
                        <m:t>  [</m:t>
                      </m:r>
                      <m:r>
                        <a:rPr lang="es-EC" b="1" i="1">
                          <a:latin typeface="Cambria Math"/>
                        </a:rPr>
                        <m:t>𝒌𝑵</m:t>
                      </m:r>
                      <m:r>
                        <a:rPr lang="es-EC" b="1" i="1">
                          <a:latin typeface="Cambria Math"/>
                        </a:rPr>
                        <m:t>−</m:t>
                      </m:r>
                      <m:r>
                        <a:rPr lang="es-EC" b="1" i="1">
                          <a:latin typeface="Cambria Math"/>
                        </a:rPr>
                        <m:t>𝒎</m:t>
                      </m:r>
                      <m:r>
                        <a:rPr lang="es-EC" b="1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s-EC" b="1" dirty="0"/>
              </a:p>
              <a:p>
                <a:pPr marL="36576" indent="0">
                  <a:spcAft>
                    <a:spcPts val="600"/>
                  </a:spcAft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𝑒𝑠𝑜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𝑐𝑢𝑒𝑟𝑝𝑜</m:t>
                      </m:r>
                      <m:func>
                        <m:funcPr>
                          <m:ctrlPr>
                            <a:rPr lang="es-EC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s-EC" i="1">
                              <a:latin typeface="Cambria Math"/>
                            </a:rPr>
                            <m:t>𝑐𝑜𝑟𝑟𝑜𝑠𝑖</m:t>
                          </m:r>
                          <m:r>
                            <a:rPr lang="es-EC" i="1">
                              <a:latin typeface="Cambria Math"/>
                            </a:rPr>
                            <m:t>ó</m:t>
                          </m:r>
                          <m:r>
                            <a:rPr lang="es-EC" i="1">
                              <a:latin typeface="Cambria Math"/>
                            </a:rPr>
                            <m:t>𝑛</m:t>
                          </m:r>
                        </m:e>
                      </m:func>
                      <m:r>
                        <a:rPr lang="es-EC" i="1">
                          <a:latin typeface="Cambria Math"/>
                        </a:rPr>
                        <m:t>𝑎𝑑𝑚𝑖𝑡𝑖𝑑𝑎</m:t>
                      </m:r>
                      <m:r>
                        <a:rPr lang="es-EC" b="0" i="1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i="1">
                              <a:latin typeface="Cambria Math"/>
                            </a:rPr>
                            <m:t>𝜋</m:t>
                          </m:r>
                          <m:r>
                            <a:rPr lang="es-EC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s-EC" i="1">
                              <a:latin typeface="Cambria Math"/>
                            </a:rPr>
                            <m:t>−</m:t>
                          </m:r>
                          <m:r>
                            <a:rPr lang="es-EC" i="1">
                              <a:latin typeface="Cambria Math"/>
                            </a:rPr>
                            <m:t>𝐶𝐴</m:t>
                          </m:r>
                        </m:e>
                      </m:d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𝑎𝑐</m:t>
                          </m:r>
                        </m:sub>
                      </m:sSub>
                      <m:r>
                        <a:rPr lang="es-EC" b="0" i="1" smtClean="0">
                          <a:latin typeface="Cambria Math"/>
                        </a:rPr>
                        <m:t>=11385.95 </m:t>
                      </m:r>
                      <m:r>
                        <a:rPr lang="es-EC" b="0" i="1" smtClean="0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𝑃𝑒</m:t>
                      </m:r>
                      <m:r>
                        <a:rPr lang="es-EC" i="1">
                          <a:latin typeface="Cambria Math"/>
                        </a:rPr>
                        <m:t>𝑠𝑜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𝑑𝑒𝑙</m:t>
                      </m:r>
                      <m:r>
                        <a:rPr lang="es-EC" i="1">
                          <a:latin typeface="Cambria Math"/>
                        </a:rPr>
                        <m:t> </m:t>
                      </m:r>
                      <m:r>
                        <a:rPr lang="es-EC" i="1">
                          <a:latin typeface="Cambria Math"/>
                        </a:rPr>
                        <m:t>𝑡𝑒𝑐h𝑜</m:t>
                      </m:r>
                      <m:r>
                        <a:rPr lang="es-EC" b="0" i="1" smtClean="0">
                          <a:latin typeface="Cambria Math"/>
                        </a:rPr>
                        <m:t>:  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𝑡𝑒𝑐</m:t>
                              </m:r>
                            </m:sub>
                          </m:sSub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𝑡𝑒𝑐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𝑎𝑐</m:t>
                          </m:r>
                        </m:sub>
                      </m:sSub>
                      <m:r>
                        <a:rPr lang="es-EC" b="0" i="1" smtClean="0">
                          <a:latin typeface="Cambria Math"/>
                        </a:rPr>
                        <m:t>=3488.5 </m:t>
                      </m:r>
                      <m:r>
                        <a:rPr lang="es-EC" b="0" i="1" smtClean="0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es-EC" dirty="0" smtClean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268760"/>
                <a:ext cx="7920880" cy="5256584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17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Cálculo estabilidad al volcamiento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7467600" cy="5472608"/>
              </a:xfrm>
            </p:spPr>
            <p:txBody>
              <a:bodyPr>
                <a:normAutofit fontScale="70000" lnSpcReduction="20000"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𝐷𝐿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 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s-EC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s-EC" i="1">
                          <a:latin typeface="Cambria Math"/>
                        </a:rPr>
                        <m:t>∗</m:t>
                      </m:r>
                      <m:r>
                        <a:rPr lang="es-EC" i="1">
                          <a:latin typeface="Cambria Math"/>
                        </a:rPr>
                        <m:t>𝑔</m:t>
                      </m:r>
                      <m:r>
                        <a:rPr lang="es-EC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𝑡𝑒𝑐</m:t>
                              </m:r>
                            </m:sub>
                          </m:sSub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𝟕𝟎𝟕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𝟕𝟖𝟒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b="1" i="1">
                              <a:latin typeface="Cambria Math"/>
                            </a:rPr>
                            <m:t>𝒌𝑵</m:t>
                          </m:r>
                          <m:r>
                            <a:rPr lang="es-EC" b="1" i="1">
                              <a:latin typeface="Cambria Math"/>
                            </a:rPr>
                            <m:t>−</m:t>
                          </m:r>
                          <m:r>
                            <a:rPr lang="es-EC" b="1" i="1">
                              <a:latin typeface="Cambria Math"/>
                            </a:rPr>
                            <m:t>𝒎</m:t>
                          </m:r>
                        </m:e>
                      </m:d>
                    </m:oMath>
                  </m:oMathPara>
                </a14:m>
                <a:endParaRPr lang="es-EC" b="1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=59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𝑏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𝑏𝑦</m:t>
                              </m:r>
                            </m:sub>
                          </m:sSub>
                          <m:r>
                            <a:rPr lang="es-EC" i="1">
                              <a:latin typeface="Cambria Math"/>
                            </a:rPr>
                            <m:t>𝐻</m:t>
                          </m:r>
                        </m:e>
                      </m:rad>
                      <m:r>
                        <a:rPr lang="es-EC" b="0" i="1" smtClean="0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17.876 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i="1">
                                  <a:latin typeface="Cambria Math"/>
                                </a:rPr>
                                <m:t>𝑘𝑁</m:t>
                              </m:r>
                            </m:num>
                            <m:den>
                              <m:r>
                                <a:rPr lang="es-EC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C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s-EC" i="1">
                              <a:latin typeface="Cambria Math"/>
                            </a:rPr>
                            <m:t>𝑎</m:t>
                          </m:r>
                        </m:sub>
                      </m:sSub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∗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s-EC" i="1"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e>
                        <m:sup>
                          <m:r>
                            <a:rPr lang="es-EC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C" b="0" i="1" smtClean="0">
                          <a:latin typeface="Cambria Math"/>
                        </a:rPr>
                        <m:t>=</m:t>
                      </m:r>
                      <m:r>
                        <a:rPr lang="es-EC" b="1" i="1">
                          <a:latin typeface="Cambria Math"/>
                        </a:rPr>
                        <m:t>𝟏𝟑𝟎𝟕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𝟒𝟐</m:t>
                      </m:r>
                      <m:r>
                        <a:rPr lang="es-EC" b="1" i="1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b="1" i="1">
                              <a:latin typeface="Cambria Math"/>
                            </a:rPr>
                            <m:t>𝒌𝑵</m:t>
                          </m:r>
                          <m:r>
                            <a:rPr lang="es-EC" b="1" i="1">
                              <a:latin typeface="Cambria Math"/>
                            </a:rPr>
                            <m:t>−</m:t>
                          </m:r>
                          <m:r>
                            <a:rPr lang="es-EC" b="1" i="1">
                              <a:latin typeface="Cambria Math"/>
                            </a:rPr>
                            <m:t>𝒎</m:t>
                          </m:r>
                        </m:e>
                      </m:d>
                    </m:oMath>
                  </m:oMathPara>
                </a14:m>
                <a:endParaRPr lang="es-EC" b="1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𝟏</m:t>
                      </m:r>
                      <m:r>
                        <a:rPr lang="es-EC" b="1" i="1">
                          <a:latin typeface="Cambria Math"/>
                        </a:rPr>
                        <m:t>.  </m:t>
                      </m:r>
                      <m:r>
                        <a:rPr lang="es-EC" b="1" i="1">
                          <a:latin typeface="Cambria Math"/>
                        </a:rPr>
                        <m:t>𝟎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𝟔</m:t>
                      </m:r>
                      <m:sSub>
                        <m:sSubPr>
                          <m:ctrlPr>
                            <a:rPr lang="es-EC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s-EC" b="1" i="1">
                              <a:latin typeface="Cambria Math"/>
                            </a:rPr>
                            <m:t>𝑾</m:t>
                          </m:r>
                        </m:sub>
                      </m:sSub>
                      <m:r>
                        <a:rPr lang="es-EC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s-EC" b="1" i="1">
                              <a:latin typeface="Cambria Math"/>
                            </a:rPr>
                            <m:t>𝑷𝒊</m:t>
                          </m:r>
                        </m:sub>
                      </m:sSub>
                      <m:r>
                        <a:rPr lang="es-EC" b="1" i="1">
                          <a:latin typeface="Cambria Math"/>
                        </a:rPr>
                        <m:t>&lt;</m:t>
                      </m:r>
                      <m:f>
                        <m:fPr>
                          <m:ctrlPr>
                            <a:rPr lang="es-EC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b="1" i="1">
                                  <a:latin typeface="Cambria Math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s-EC" b="1" i="1">
                                  <a:latin typeface="Cambria Math"/>
                                </a:rPr>
                                <m:t>𝑫𝑳</m:t>
                              </m:r>
                            </m:sub>
                          </m:sSub>
                        </m:num>
                        <m:den>
                          <m:r>
                            <a:rPr lang="es-EC" b="1" i="1">
                              <a:latin typeface="Cambria Math"/>
                            </a:rPr>
                            <m:t>𝟏</m:t>
                          </m:r>
                          <m:r>
                            <a:rPr lang="es-EC" b="1" i="1">
                              <a:latin typeface="Cambria Math"/>
                            </a:rPr>
                            <m:t>.</m:t>
                          </m:r>
                          <m:r>
                            <a:rPr lang="es-EC" b="1" i="1"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 marL="36576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𝟏𝟔𝟕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𝟓𝟗</m:t>
                      </m:r>
                      <m:r>
                        <a:rPr lang="es-EC" b="1" i="1">
                          <a:latin typeface="Cambria Math"/>
                        </a:rPr>
                        <m:t>&lt;</m:t>
                      </m:r>
                      <m:r>
                        <a:rPr lang="es-EC" b="1" i="1">
                          <a:latin typeface="Cambria Math"/>
                        </a:rPr>
                        <m:t>𝟒𝟕𝟏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𝟖𝟓𝟔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𝟐</m:t>
                      </m:r>
                      <m:r>
                        <a:rPr lang="es-EC" b="1" i="1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es-EC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s-EC" b="1" i="1">
                              <a:latin typeface="Cambria Math"/>
                            </a:rPr>
                            <m:t>𝑾</m:t>
                          </m:r>
                        </m:sub>
                      </m:sSub>
                      <m:r>
                        <a:rPr lang="es-EC" b="1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C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/>
                            </a:rPr>
                            <m:t>𝟎</m:t>
                          </m:r>
                          <m:r>
                            <a:rPr lang="es-EC" b="1" i="1">
                              <a:latin typeface="Cambria Math"/>
                            </a:rPr>
                            <m:t>.</m:t>
                          </m:r>
                          <m:r>
                            <a:rPr lang="es-EC" b="1" i="1">
                              <a:latin typeface="Cambria Math"/>
                            </a:rPr>
                            <m:t>𝟒</m:t>
                          </m:r>
                          <m:r>
                            <a:rPr lang="es-EC" b="1" i="1"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s-EC" b="1" i="1">
                              <a:latin typeface="Cambria Math"/>
                            </a:rPr>
                            <m:t>𝑷𝒊</m:t>
                          </m:r>
                        </m:sub>
                      </m:sSub>
                      <m:r>
                        <a:rPr lang="es-EC" b="1" i="1">
                          <a:latin typeface="Cambria Math"/>
                        </a:rPr>
                        <m:t>&lt;</m:t>
                      </m:r>
                      <m:f>
                        <m:fPr>
                          <m:ctrlPr>
                            <a:rPr lang="es-EC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b="1" i="1">
                                  <a:latin typeface="Cambria Math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s-EC" b="1" i="1">
                                  <a:latin typeface="Cambria Math"/>
                                </a:rPr>
                                <m:t>𝑫𝑳</m:t>
                              </m:r>
                            </m:sub>
                          </m:sSub>
                          <m:r>
                            <a:rPr lang="es-EC" b="1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b="1" i="1">
                                  <a:latin typeface="Cambria Math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es-EC" b="1" i="1">
                                  <a:latin typeface="Cambria Math"/>
                                </a:rPr>
                                <m:t>𝑭</m:t>
                              </m:r>
                            </m:sub>
                          </m:sSub>
                        </m:num>
                        <m:den>
                          <m:r>
                            <a:rPr lang="es-EC" b="1" i="1">
                              <a:latin typeface="Cambria Math"/>
                            </a:rPr>
                            <m:t>𝟏</m:t>
                          </m:r>
                          <m:r>
                            <a:rPr lang="es-EC" b="1" i="1">
                              <a:latin typeface="Cambria Math"/>
                            </a:rPr>
                            <m:t>.</m:t>
                          </m:r>
                          <m:r>
                            <a:rPr lang="es-EC" b="1" i="1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s-EC" b="1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𝟐𝟕𝟗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𝟑𝟐𝟐</m:t>
                      </m:r>
                      <m:r>
                        <a:rPr lang="es-EC" b="1" i="1">
                          <a:latin typeface="Cambria Math"/>
                        </a:rPr>
                        <m:t>&lt;</m:t>
                      </m:r>
                      <m:r>
                        <a:rPr lang="es-EC" b="1" i="1">
                          <a:latin typeface="Cambria Math"/>
                        </a:rPr>
                        <m:t>𝟏𝟎𝟎𝟕</m:t>
                      </m:r>
                      <m:r>
                        <a:rPr lang="es-EC" b="1" i="1">
                          <a:latin typeface="Cambria Math"/>
                        </a:rPr>
                        <m:t>.</m:t>
                      </m:r>
                      <m:r>
                        <a:rPr lang="es-EC" b="1" i="1">
                          <a:latin typeface="Cambria Math"/>
                        </a:rPr>
                        <m:t>𝟔𝟎𝟐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𝑬𝒍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𝒕𝒂𝒏𝒒𝒖𝒆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𝒏𝒐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𝒏𝒆𝒄𝒆𝒔𝒊𝒕𝒂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𝒔𝒊𝒍𝒍𝒂𝒔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𝒅𝒆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C" b="1" i="1" smtClean="0">
                          <a:latin typeface="Cambria Math"/>
                          <a:ea typeface="Cambria Math"/>
                        </a:rPr>
                        <m:t>𝒂𝒏𝒄𝒍𝒂𝒋𝒆</m:t>
                      </m:r>
                    </m:oMath>
                  </m:oMathPara>
                </a14:m>
                <a:endParaRPr lang="es-EC" b="1" dirty="0" smtClean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7467600" cy="5472608"/>
              </a:xfrm>
              <a:blipFill rotWithShape="1">
                <a:blip r:embed="rId2"/>
                <a:stretch>
                  <a:fillRect b="-12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3 Imagen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228184" y="2132856"/>
            <a:ext cx="2448272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5 Conector recto"/>
          <p:cNvCxnSpPr/>
          <p:nvPr/>
        </p:nvCxnSpPr>
        <p:spPr>
          <a:xfrm>
            <a:off x="6228184" y="2132856"/>
            <a:ext cx="2448272" cy="26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H="1">
            <a:off x="6228184" y="2132856"/>
            <a:ext cx="2448272" cy="26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91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OBJETIVOS ESPECÍFICOS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MX" dirty="0"/>
              <a:t>Determinar los requerimientos de cliente, a través del desarrollo de la Ingeniería Conceptual del tanque.</a:t>
            </a:r>
            <a:endParaRPr lang="es-EC" dirty="0"/>
          </a:p>
          <a:p>
            <a:pPr lvl="0"/>
            <a:r>
              <a:rPr lang="es-MX" dirty="0"/>
              <a:t>Desarrollar los aspectos constructivos </a:t>
            </a:r>
            <a:r>
              <a:rPr lang="es-MX" dirty="0" smtClean="0"/>
              <a:t>principales </a:t>
            </a:r>
            <a:r>
              <a:rPr lang="es-MX" dirty="0"/>
              <a:t>del tanque por medio de la Ingeniería Básica.</a:t>
            </a:r>
            <a:endParaRPr lang="es-EC" dirty="0"/>
          </a:p>
          <a:p>
            <a:pPr lvl="0"/>
            <a:r>
              <a:rPr lang="es-MX" dirty="0"/>
              <a:t>Desarrollar todos los aspectos necesarios para la construcción del tanque a través de la Ingeniería de Detalle.</a:t>
            </a:r>
            <a:endParaRPr lang="es-EC" dirty="0"/>
          </a:p>
          <a:p>
            <a:pPr lvl="0"/>
            <a:r>
              <a:rPr lang="es-MX" dirty="0"/>
              <a:t>Realizar la evaluación técnica-económica del proyecto</a:t>
            </a:r>
            <a:endParaRPr lang="es-EC" dirty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943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ABERTURAS EN EL CUERPO: BOCAS</a:t>
            </a:r>
            <a:endParaRPr lang="es-EC" b="1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" y="57466"/>
            <a:ext cx="5431790" cy="674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7"/>
          <a:stretch/>
        </p:blipFill>
        <p:spPr bwMode="auto">
          <a:xfrm>
            <a:off x="5467739" y="1929572"/>
            <a:ext cx="3696839" cy="29988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52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ABERTURAS EN EL CUERPO: BOCAS</a:t>
            </a:r>
            <a:endParaRPr lang="es-EC" b="1" dirty="0"/>
          </a:p>
        </p:txBody>
      </p:sp>
      <p:graphicFrame>
        <p:nvGraphicFramePr>
          <p:cNvPr id="20" name="19 Objeto"/>
          <p:cNvGraphicFramePr>
            <a:graphicFrameLocks noChangeAspect="1"/>
          </p:cNvGraphicFramePr>
          <p:nvPr/>
        </p:nvGraphicFramePr>
        <p:xfrm>
          <a:off x="1444625" y="1587500"/>
          <a:ext cx="1143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cuación" r:id="rId3" imgW="114151" imgH="215619" progId="Equation.3">
                  <p:embed/>
                </p:oleObj>
              </mc:Choice>
              <mc:Fallback>
                <p:oleObj name="Ecuación" r:id="rId3" imgW="114151" imgH="21561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25" y="1587500"/>
                        <a:ext cx="11430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999981"/>
              </p:ext>
            </p:extLst>
          </p:nvPr>
        </p:nvGraphicFramePr>
        <p:xfrm>
          <a:off x="35492" y="1547182"/>
          <a:ext cx="9073012" cy="4689457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878906"/>
                <a:gridCol w="1281338"/>
                <a:gridCol w="692819"/>
                <a:gridCol w="878906"/>
                <a:gridCol w="948555"/>
                <a:gridCol w="809257"/>
                <a:gridCol w="878906"/>
                <a:gridCol w="878906"/>
                <a:gridCol w="878906"/>
                <a:gridCol w="946513"/>
              </a:tblGrid>
              <a:tr h="58600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 smtClean="0">
                          <a:effectLst/>
                        </a:rPr>
                        <a:t>Bocas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 smtClean="0">
                          <a:effectLst/>
                        </a:rPr>
                        <a:t>Servicio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l-GR" sz="1400" b="1" u="none" strike="noStrike" dirty="0">
                          <a:effectLst/>
                        </a:rPr>
                        <a:t>ϕ </a:t>
                      </a:r>
                      <a:r>
                        <a:rPr lang="es-EC" sz="1400" b="1" u="none" strike="noStrike" dirty="0" smtClean="0">
                          <a:effectLst/>
                        </a:rPr>
                        <a:t>NPS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 smtClean="0">
                          <a:effectLst/>
                        </a:rPr>
                        <a:t>Tubería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Placa </a:t>
                      </a:r>
                      <a:r>
                        <a:rPr lang="es-EC" sz="1400" u="none" strike="noStrike" dirty="0" smtClean="0">
                          <a:effectLst/>
                        </a:rPr>
                        <a:t>refuerzo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EC" sz="9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>
                          <a:effectLst/>
                        </a:rPr>
                        <a:t>Brida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Distancia mínima al fondo [mm</a:t>
                      </a:r>
                      <a:r>
                        <a:rPr lang="es-EC" sz="1400" u="none" strike="noStrike" dirty="0" smtClean="0">
                          <a:effectLst/>
                        </a:rPr>
                        <a:t>]</a:t>
                      </a:r>
                      <a:r>
                        <a:rPr lang="es-EC" sz="1400" u="none" strike="noStrike" dirty="0">
                          <a:effectLst/>
                        </a:rPr>
                        <a:t> 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419062">
                <a:tc vMerge="1">
                  <a:txBody>
                    <a:bodyPr/>
                    <a:lstStyle/>
                    <a:p>
                      <a:pPr algn="ctr" rtl="0" fontAlgn="ctr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Cédula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Proyección “J” [mm]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W [mm]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L [mm]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 err="1">
                          <a:effectLst/>
                        </a:rPr>
                        <a:t>Dr</a:t>
                      </a:r>
                      <a:r>
                        <a:rPr lang="es-EC" sz="1400" u="none" strike="noStrike" dirty="0">
                          <a:effectLst/>
                        </a:rPr>
                        <a:t> [mm]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Tipo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242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N1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Entrada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203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495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400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171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275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712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N2A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Salida Bomba eléctrica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12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XS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229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840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685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327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425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712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N2B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Salida bomba diésel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XS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229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840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685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327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425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242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N4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Drenaje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178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387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305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117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225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477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N5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Sobrellenado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203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590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482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222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325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242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N6A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LSHH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152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63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175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242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N6B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LSH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152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63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175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242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N6C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LSL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152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63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175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242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N6D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LSLL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80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152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63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W.N.R.F.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 smtClean="0">
                          <a:effectLst/>
                        </a:rPr>
                        <a:t>175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  <a:tr h="24291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N10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LIT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¾’’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-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38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>
                          <a:effectLst/>
                        </a:rPr>
                        <a:t>CPLG.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600" u="none" strike="noStrike" dirty="0">
                          <a:effectLst/>
                        </a:rPr>
                        <a:t>100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347" marR="8347" marT="8347" marB="0" anchor="ctr"/>
                </a:tc>
              </a:tr>
            </a:tbl>
          </a:graphicData>
        </a:graphic>
      </p:graphicFrame>
      <p:sp>
        <p:nvSpPr>
          <p:cNvPr id="23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96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s-EC" b="1" dirty="0" smtClean="0"/>
              <a:t>MANHOLE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1534"/>
            <a:ext cx="5292080" cy="67499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73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s-EC" b="1" dirty="0" smtClean="0"/>
              <a:t>MANHOLE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"/>
          <a:stretch/>
        </p:blipFill>
        <p:spPr bwMode="auto">
          <a:xfrm>
            <a:off x="1041249" y="5319"/>
            <a:ext cx="6915127" cy="3063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743"/>
          <a:stretch/>
        </p:blipFill>
        <p:spPr bwMode="auto">
          <a:xfrm>
            <a:off x="1041249" y="3140968"/>
            <a:ext cx="6915128" cy="278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06" y="2492896"/>
            <a:ext cx="5431790" cy="136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33"/>
          <a:stretch/>
        </p:blipFill>
        <p:spPr bwMode="auto">
          <a:xfrm>
            <a:off x="1032798" y="5805264"/>
            <a:ext cx="6923579" cy="103383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89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73469619"/>
                  </p:ext>
                </p:extLst>
              </p:nvPr>
            </p:nvGraphicFramePr>
            <p:xfrm>
              <a:off x="1331640" y="844486"/>
              <a:ext cx="6336704" cy="5958954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3754066"/>
                    <a:gridCol w="2582638"/>
                  </a:tblGrid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 o espesores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 [mm]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4870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mínimo de la tapa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88867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mínimo de la brida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4870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mínimo del cuello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r>
                            <a:rPr lang="es-EC" sz="1400">
                              <a:effectLst/>
                            </a:rPr>
                            <a:t>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externo del manhole (OD)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662536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circunferencia de pernos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4870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la tapa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820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Empaque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735 OD x 600 ID x 3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Pernos (x28)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20 diámetro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Distancia mínima al fondo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Ancho de placa de refuerzo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𝑾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1525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Diagonal de placa de refuerzo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𝑳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𝒐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1255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661042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agujero en placa de refuerzo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𝑹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613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mínimo del refuerzo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𝑻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Proyección de cuello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𝑱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1383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barra para manija de tapa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73469619"/>
                  </p:ext>
                </p:extLst>
              </p:nvPr>
            </p:nvGraphicFramePr>
            <p:xfrm>
              <a:off x="1331640" y="844486"/>
              <a:ext cx="6336704" cy="6013514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3754066"/>
                    <a:gridCol w="2582638"/>
                  </a:tblGrid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 o espesores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 [mm]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89831" r="-68831" b="-150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96558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172308" r="-68831" b="-126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305172" r="-68831" b="-131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externo del manhole (OD)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6756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261818" r="-68831" b="-54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674576" r="-68831" b="-9169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820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Empaque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735 OD x 600 ID x 3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Pernos (x28)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20 diámetro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Distancia mínima al fondo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1158491" r="-68831" b="-6245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1525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1282692" r="-68831" b="-536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1255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67411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647748" r="-68831" b="-1513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613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1596154" r="-68831" b="-2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216" marR="68216" marT="0" marB="0">
                        <a:blipFill rotWithShape="1">
                          <a:blip r:embed="rId3"/>
                          <a:stretch>
                            <a:fillRect t="-1664151" r="-68831" b="-1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barra para manija de tapa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216" marR="68216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836712"/>
          </a:xfrm>
        </p:spPr>
        <p:txBody>
          <a:bodyPr>
            <a:normAutofit/>
          </a:bodyPr>
          <a:lstStyle/>
          <a:p>
            <a:r>
              <a:rPr lang="es-EC" b="1" dirty="0" smtClean="0"/>
              <a:t>MANHOLE</a:t>
            </a:r>
            <a:endParaRPr lang="es-EC" dirty="0"/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/>
        </p:nvGraphicFramePr>
        <p:xfrm>
          <a:off x="1444625" y="1587500"/>
          <a:ext cx="1143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cuación" r:id="rId4" imgW="114151" imgH="215619" progId="Equation.3">
                  <p:embed/>
                </p:oleObj>
              </mc:Choice>
              <mc:Fallback>
                <p:oleObj name="Ecuación" r:id="rId4" imgW="114151" imgH="21561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25" y="1587500"/>
                        <a:ext cx="11430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66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PUERTA DE LIMPIEZA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2008"/>
            <a:ext cx="5112568" cy="674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40065" r="5330" b="39958"/>
          <a:stretch/>
        </p:blipFill>
        <p:spPr bwMode="auto">
          <a:xfrm>
            <a:off x="4896544" y="2564904"/>
            <a:ext cx="4211960" cy="13643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83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PUERTA DE LIMPIEZA</a:t>
            </a:r>
            <a:endParaRPr lang="es-EC" b="1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3917"/>
            <a:ext cx="5431790" cy="205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43179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23" y="5373216"/>
            <a:ext cx="5431790" cy="13061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270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864096"/>
          </a:xfrm>
        </p:spPr>
        <p:txBody>
          <a:bodyPr/>
          <a:lstStyle/>
          <a:p>
            <a:r>
              <a:rPr lang="es-EC" b="1" dirty="0" smtClean="0"/>
              <a:t>PUERTA DE LIMPIEZA</a:t>
            </a:r>
            <a:endParaRPr lang="es-EC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21636375"/>
                  </p:ext>
                </p:extLst>
              </p:nvPr>
            </p:nvGraphicFramePr>
            <p:xfrm>
              <a:off x="1475656" y="1052736"/>
              <a:ext cx="6453713" cy="5775745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3552734"/>
                    <a:gridCol w="2900979"/>
                  </a:tblGrid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 o espesores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 [mm]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Altura de la abertura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𝒉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Ancho de la abertura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𝒃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Ancho de placa de refuerzo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𝑾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1830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04312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Radio de esquina superior de abertura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04312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Radio de esquina superior de refuerzo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740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Distancia al borde de los pernos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𝒆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928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Ancho de brida (excepto en el fondo)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5862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Ancho de brida en el fondo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95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Espaciamiento de pernos especial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𝒈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pernos (x36)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brida y tapa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13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refuerzo del fondo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227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Altura de refuerzo de cuerpo 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915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21636375"/>
                  </p:ext>
                </p:extLst>
              </p:nvPr>
            </p:nvGraphicFramePr>
            <p:xfrm>
              <a:off x="1475656" y="1052736"/>
              <a:ext cx="6453713" cy="5775745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3552734"/>
                    <a:gridCol w="2900979"/>
                  </a:tblGrid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 o espesores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Valor [mm]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100000" r="-81647" b="-16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203846" r="-81647" b="-1540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298113" r="-81647" b="-1411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1830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200952" r="-81647" b="-6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300952" r="-81647" b="-5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740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809615" r="-81647" b="-93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9283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442056" r="-81647" b="-3542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5862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1094340" r="-81647" b="-6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95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602857" r="-81647" b="-21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pernos (x36)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1521154" r="-81647" b="-2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13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t="-1590566" r="-81647" b="-1188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Altura de refuerzo de cuerpo 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915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316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MANHOLE TECHO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2281"/>
          <a:stretch/>
        </p:blipFill>
        <p:spPr bwMode="auto">
          <a:xfrm>
            <a:off x="107504" y="44624"/>
            <a:ext cx="5020945" cy="6734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10" y="1556792"/>
            <a:ext cx="5431790" cy="17545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06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008112"/>
          </a:xfrm>
        </p:spPr>
        <p:txBody>
          <a:bodyPr/>
          <a:lstStyle/>
          <a:p>
            <a:r>
              <a:rPr lang="es-EC" b="1" dirty="0" smtClean="0"/>
              <a:t>MANHOLE TECHO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68622337"/>
                  </p:ext>
                </p:extLst>
              </p:nvPr>
            </p:nvGraphicFramePr>
            <p:xfrm>
              <a:off x="1475656" y="1196752"/>
              <a:ext cx="6237689" cy="5490849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3672408"/>
                    <a:gridCol w="2565281"/>
                  </a:tblGrid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 o espesores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Valor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del cuello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𝑰𝑫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3027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de la tapa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5432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Diámetro de circunferencia de pernos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690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52929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Diámetro de agujero en placa de refuerzo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𝑷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615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52929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Diámetro externo de placa de refuerzo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s-EC" sz="1400">
                                      <a:effectLst/>
                                      <a:latin typeface="Cambria Math"/>
                                    </a:rPr>
                                    <m:t>𝑹</m:t>
                                  </m:r>
                                </m:sub>
                              </m:sSub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1150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Empaque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750 OD x 600 ID x 1.5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Pernos (x20)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16 diámetro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la tapa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la brida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del cuello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la placa de refuerzo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Proyección de cuello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𝑱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841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Diámetro de barra para manija de tapa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68622337"/>
                  </p:ext>
                </p:extLst>
              </p:nvPr>
            </p:nvGraphicFramePr>
            <p:xfrm>
              <a:off x="1475656" y="1196752"/>
              <a:ext cx="6237689" cy="5579872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3672408"/>
                    <a:gridCol w="2565281"/>
                  </a:tblGrid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 o espesores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Valor [mm]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t="-101923" r="-70100" b="-158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600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t="-181034" r="-70100" b="-13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756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t="-146847" r="-70100" b="-58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690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7411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t="-246847" r="-70100" b="-48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615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7411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t="-346847" r="-70100" b="-388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1150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Empaque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750 OD x 600 ID x 1.5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Pernos (x20)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16 diámetro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la tapa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la brida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del cuello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de la placa de refuerzo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6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t="-1559615" r="-70100" b="-1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150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Diámetro de barra para manija de tapa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16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5" name="4 Objeto"/>
          <p:cNvGraphicFramePr>
            <a:graphicFrameLocks noChangeAspect="1"/>
          </p:cNvGraphicFramePr>
          <p:nvPr/>
        </p:nvGraphicFramePr>
        <p:xfrm>
          <a:off x="1430338" y="1725613"/>
          <a:ext cx="1143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Ecuación" r:id="rId4" imgW="114151" imgH="215619" progId="Equation.3">
                  <p:embed/>
                </p:oleObj>
              </mc:Choice>
              <mc:Fallback>
                <p:oleObj name="Ecuación" r:id="rId4" imgW="114151" imgH="21561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1725613"/>
                        <a:ext cx="11430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31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JUSTIFICACIÓN</a:t>
            </a:r>
            <a:endParaRPr lang="es-EC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</a:t>
            </a:fld>
            <a:endParaRPr lang="es-EC"/>
          </a:p>
        </p:txBody>
      </p:sp>
      <p:pic>
        <p:nvPicPr>
          <p:cNvPr id="6" name="Picture 8" descr="https://lh3.googleusercontent.com/-K_2hzbq90Ak/S__6b_fPSUI/AAAAAAAAAQM/_QOAVI3th3g/w647-h509-no/BAJO%2BALTO%2BVista%2Bpanor%C3%A1m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52" y="1358261"/>
            <a:ext cx="3368000" cy="264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layas de Bajo Al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34" y="1401816"/>
            <a:ext cx="3470998" cy="260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7" t="34377" r="26257" b="16863"/>
          <a:stretch/>
        </p:blipFill>
        <p:spPr bwMode="auto">
          <a:xfrm>
            <a:off x="3185211" y="4407789"/>
            <a:ext cx="2466909" cy="21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91782"/>
            <a:ext cx="3318272" cy="215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www.diariopinion.com/local/fotos/2014-5-19-3/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" y="4391782"/>
            <a:ext cx="2959787" cy="221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13567"/>
            <a:ext cx="8064896" cy="1143000"/>
          </a:xfrm>
        </p:spPr>
        <p:txBody>
          <a:bodyPr>
            <a:normAutofit/>
          </a:bodyPr>
          <a:lstStyle/>
          <a:p>
            <a:r>
              <a:rPr lang="es-EC" b="1" dirty="0" smtClean="0"/>
              <a:t>ABERTURAS DE TECHO: BOCAS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5 Marcador de contenido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9648"/>
            <a:ext cx="684076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" b="3963"/>
          <a:stretch/>
        </p:blipFill>
        <p:spPr bwMode="auto">
          <a:xfrm>
            <a:off x="3702496" y="3740993"/>
            <a:ext cx="5334000" cy="3000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236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es-EC" b="1" dirty="0" smtClean="0"/>
              <a:t>ABERTURAS DE TECHO: BOCAS</a:t>
            </a:r>
            <a:endParaRPr lang="es-EC" b="1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78381"/>
            <a:ext cx="5267325" cy="31349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8" name="7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7" y="1386901"/>
            <a:ext cx="5688632" cy="21652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67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036615"/>
              </p:ext>
            </p:extLst>
          </p:nvPr>
        </p:nvGraphicFramePr>
        <p:xfrm>
          <a:off x="467544" y="1412777"/>
          <a:ext cx="8280919" cy="2448271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892020"/>
                <a:gridCol w="1144759"/>
                <a:gridCol w="892020"/>
                <a:gridCol w="892020"/>
                <a:gridCol w="1015823"/>
                <a:gridCol w="768217"/>
                <a:gridCol w="892020"/>
                <a:gridCol w="892020"/>
                <a:gridCol w="892020"/>
              </a:tblGrid>
              <a:tr h="3254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Bocas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Servicio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>
                          <a:effectLst/>
                        </a:rPr>
                        <a:t>ϕ </a:t>
                      </a:r>
                      <a:r>
                        <a:rPr lang="es-EC" sz="1400" u="none" strike="noStrike">
                          <a:effectLst/>
                        </a:rPr>
                        <a:t>NPS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Tubería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Placa refuerzo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Brida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5423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Cédula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Proyección “H</a:t>
                      </a:r>
                      <a:r>
                        <a:rPr lang="es-EC" sz="1400" u="none" strike="noStrike" baseline="-25000">
                          <a:effectLst/>
                        </a:rPr>
                        <a:t>R</a:t>
                      </a:r>
                      <a:r>
                        <a:rPr lang="es-EC" sz="1400" u="none" strike="noStrike">
                          <a:effectLst/>
                        </a:rPr>
                        <a:t>” [mm]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D</a:t>
                      </a:r>
                      <a:r>
                        <a:rPr lang="es-EC" sz="1400" u="none" strike="noStrike" baseline="-25000">
                          <a:effectLst/>
                        </a:rPr>
                        <a:t>P</a:t>
                      </a:r>
                      <a:r>
                        <a:rPr lang="es-EC" sz="1400" u="none" strike="noStrike">
                          <a:effectLst/>
                        </a:rPr>
                        <a:t>  [mm]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D</a:t>
                      </a:r>
                      <a:r>
                        <a:rPr lang="es-EC" sz="1400" u="none" strike="noStrike" baseline="-25000">
                          <a:effectLst/>
                        </a:rPr>
                        <a:t>R</a:t>
                      </a:r>
                      <a:r>
                        <a:rPr lang="es-EC" sz="1400" u="none" strike="noStrike">
                          <a:effectLst/>
                        </a:rPr>
                        <a:t> [mm]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T [mm]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Tipo</a:t>
                      </a:r>
                      <a:endParaRPr lang="es-EC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254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N7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Recirculación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60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203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280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559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W.N.R.F.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254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N8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Venteo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80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203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225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457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W.N.R.F.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2540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N9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LIT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73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80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152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65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W.N.R.F.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0432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N3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Medidor de nivel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1-1/2’’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60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-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 dirty="0">
                          <a:effectLst/>
                        </a:rPr>
                        <a:t>CLPG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es-EC" b="1" dirty="0" smtClean="0"/>
              <a:t>ABERTURAS DE TECHO: BOCAS</a:t>
            </a:r>
            <a:endParaRPr lang="es-EC" b="1" dirty="0"/>
          </a:p>
        </p:txBody>
      </p:sp>
      <p:pic>
        <p:nvPicPr>
          <p:cNvPr id="9" name="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75931"/>
            <a:ext cx="2527605" cy="283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52</a:t>
            </a:fld>
            <a:endParaRPr lang="es-EC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96956"/>
            <a:ext cx="299360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4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es-EC" b="1" dirty="0" smtClean="0"/>
              <a:t>OREJAS DE CONEXIÓN A TIERRA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36704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09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ESCALERA VERTICAL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47" y="116632"/>
            <a:ext cx="5260365" cy="6669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82 Rectángulo"/>
          <p:cNvSpPr/>
          <p:nvPr/>
        </p:nvSpPr>
        <p:spPr>
          <a:xfrm>
            <a:off x="2119947" y="6453336"/>
            <a:ext cx="619125" cy="2476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82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93036161"/>
                  </p:ext>
                </p:extLst>
              </p:nvPr>
            </p:nvGraphicFramePr>
            <p:xfrm>
              <a:off x="1262510" y="1308602"/>
              <a:ext cx="6693866" cy="2192406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379108"/>
                    <a:gridCol w="2346288"/>
                    <a:gridCol w="1968470"/>
                  </a:tblGrid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Perfil estructural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Dimensiones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Carril lateral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 ½’’ x 3/8’’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Peldaño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Barra redonda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𝜙</m:t>
                              </m:r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es-EC" sz="1400" dirty="0">
                              <a:effectLst/>
                            </a:rPr>
                            <a:t>¾’’x 410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Solera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Cercha de solera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Oreja de soporte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Placa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Espesor 3/8’’ 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293036161"/>
                  </p:ext>
                </p:extLst>
              </p:nvPr>
            </p:nvGraphicFramePr>
            <p:xfrm>
              <a:off x="1262510" y="1308602"/>
              <a:ext cx="6693866" cy="2192406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379108"/>
                    <a:gridCol w="2346288"/>
                    <a:gridCol w="1968470"/>
                  </a:tblGrid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Perfil estructural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Dimensiones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Carril lateral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 ½’’ x 3/8’’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Peldaño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Barra redonda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39938" t="-201667" r="-310" b="-305000"/>
                          </a:stretch>
                        </a:blipFill>
                      </a:tcPr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Solera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Cercha de solera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5401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Oreja de soporte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Placa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Espesor 3/8’’ 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/>
          <a:lstStyle/>
          <a:p>
            <a:r>
              <a:rPr lang="es-EC" b="1" dirty="0" smtClean="0"/>
              <a:t>ESCALERA VERTICAL</a:t>
            </a:r>
            <a:endParaRPr lang="es-EC" b="1" dirty="0"/>
          </a:p>
        </p:txBody>
      </p:sp>
      <p:pic>
        <p:nvPicPr>
          <p:cNvPr id="6" name="5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651" y="3645024"/>
            <a:ext cx="2403268" cy="3049644"/>
          </a:xfrm>
          <a:prstGeom prst="rect">
            <a:avLst/>
          </a:prstGeom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89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/>
          <a:lstStyle/>
          <a:p>
            <a:r>
              <a:rPr lang="es-EC" b="1" dirty="0" smtClean="0"/>
              <a:t>PLATAFORMA DE DESCANSO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04221829"/>
                  </p:ext>
                </p:extLst>
              </p:nvPr>
            </p:nvGraphicFramePr>
            <p:xfrm>
              <a:off x="179512" y="1340768"/>
              <a:ext cx="6408712" cy="3631965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456910"/>
                    <a:gridCol w="1935578"/>
                    <a:gridCol w="2016224"/>
                  </a:tblGrid>
                  <a:tr h="3027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Perfil estructural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Dimensiones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027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Piso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Grating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1’’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027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Estructura Piso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Ángulo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3’’ x 3’’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821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Estructura soporte grating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Ángulo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 ¼’’ x 1 ¼’’ x 3/16’’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027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Pie de amigo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Ángulo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3’’ x 3’’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821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Parantes de pasamanos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Ángulo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 ½’’ x 1 ½’’ x 3/16’’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15305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Pasamanos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Tubería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𝜙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 1 </m:t>
                                </m:r>
                                <m:sSup>
                                  <m:sSupPr>
                                    <m:ctrlPr>
                                      <a:rPr lang="es-EC" sz="1400" i="1"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C" sz="14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400">
                                            <a:effectLst/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C" sz="1400">
                                            <a:effectLst/>
                                            <a:latin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s-EC" sz="1400">
                                        <a:effectLst/>
                                        <a:latin typeface="Cambria Math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    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𝑆𝑐h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 40</m:t>
                                </m:r>
                              </m:oMath>
                            </m:oMathPara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027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Barandal inferior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3’’ x 3/16’’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02778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Barandal central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Platina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2’’ x 3/16’’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04221829"/>
                  </p:ext>
                </p:extLst>
              </p:nvPr>
            </p:nvGraphicFramePr>
            <p:xfrm>
              <a:off x="179512" y="1340768"/>
              <a:ext cx="6408712" cy="3631965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456910"/>
                    <a:gridCol w="1935578"/>
                    <a:gridCol w="2016224"/>
                  </a:tblGrid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Perfil estructural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Dimensiones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Piso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Grating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Espesor 1’’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Estructura Piso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Ángulo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3’’ x 3’’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821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Estructura soporte grating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Ángulo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 ¼’’ x 1 ¼’’ x 3/16’’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Pie de amigo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Ángulo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3’’ x 3’’ x ¼’’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4821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Parantes de pasamanos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Ángulo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 ½’’ x 1 ½’’ x 3/16’’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15305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Pasamanos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Tubería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17825" t="-623529" b="-170588"/>
                          </a:stretch>
                        </a:blipFill>
                      </a:tcPr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Barandal inferior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3’’ x 3/16’’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004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Barandal central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Platina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2’’ x 3/16’’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4 Imagen"/>
          <p:cNvPicPr/>
          <p:nvPr/>
        </p:nvPicPr>
        <p:blipFill rotWithShape="1">
          <a:blip r:embed="rId3"/>
          <a:srcRect l="28353" t="31237" r="34465" b="24171"/>
          <a:stretch/>
        </p:blipFill>
        <p:spPr bwMode="auto">
          <a:xfrm>
            <a:off x="6625356" y="4581128"/>
            <a:ext cx="2411140" cy="2162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797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PASAMANOS PERIMETRAL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04795714"/>
                  </p:ext>
                </p:extLst>
              </p:nvPr>
            </p:nvGraphicFramePr>
            <p:xfrm>
              <a:off x="1146084" y="1772816"/>
              <a:ext cx="6264696" cy="1791150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226574"/>
                    <a:gridCol w="2195858"/>
                    <a:gridCol w="1842264"/>
                  </a:tblGrid>
                  <a:tr h="29853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Perfil estructural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2154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Parantes</a:t>
                          </a:r>
                          <a:r>
                            <a:rPr lang="es-EC" sz="1400" dirty="0">
                              <a:effectLst/>
                            </a:rPr>
                            <a:t> de pasamanos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Ángulo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2’’ x 2’’ x 1/4’’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0948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Pasamano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Tubería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𝜙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 1 </m:t>
                                </m:r>
                                <m:sSup>
                                  <m:sSupPr>
                                    <m:ctrlPr>
                                      <a:rPr lang="es-EC" sz="1400" i="1">
                                        <a:effectLst/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C" sz="1400" i="1">
                                            <a:effectLst/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C" sz="1400">
                                            <a:effectLst/>
                                            <a:latin typeface="Cambria Math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C" sz="1400">
                                            <a:effectLst/>
                                            <a:latin typeface="Cambria Math"/>
                                          </a:rPr>
                                          <m:t>4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s-EC" sz="1400">
                                        <a:effectLst/>
                                        <a:latin typeface="Cambria Math"/>
                                      </a:rPr>
                                      <m:t>′′</m:t>
                                    </m:r>
                                  </m:sup>
                                </m:sSup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    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𝑆𝑐h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 40</m:t>
                                </m:r>
                              </m:oMath>
                            </m:oMathPara>
                          </a14:m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9853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Barandal inferior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3’’ x 3/16’’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9853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Barandal central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2’’ x 3/16’’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504795714"/>
                  </p:ext>
                </p:extLst>
              </p:nvPr>
            </p:nvGraphicFramePr>
            <p:xfrm>
              <a:off x="1146084" y="1772816"/>
              <a:ext cx="6264696" cy="1726635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226574"/>
                    <a:gridCol w="2195858"/>
                    <a:gridCol w="1842264"/>
                  </a:tblGrid>
                  <a:tr h="29853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Perfil estructural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Dimensiones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2154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Parantes</a:t>
                          </a:r>
                          <a:r>
                            <a:rPr lang="es-EC" sz="1400" dirty="0">
                              <a:effectLst/>
                            </a:rPr>
                            <a:t> de pasamanos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Ángulo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2’’ x 2’’ x 1/4’’ 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0948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Pasamano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Tubería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40397" t="-177612" b="-168657"/>
                          </a:stretch>
                        </a:blipFill>
                      </a:tcPr>
                    </a:tc>
                  </a:tr>
                  <a:tr h="29853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Barandal inferior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3’’ x 3/16’’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298535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Barandal central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Platina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2’’ x 3/16’’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57</a:t>
            </a:fld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283428"/>
            <a:ext cx="3738880" cy="2103120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269725"/>
            <a:ext cx="373888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859216" cy="994122"/>
          </a:xfrm>
        </p:spPr>
        <p:txBody>
          <a:bodyPr>
            <a:normAutofit/>
          </a:bodyPr>
          <a:lstStyle/>
          <a:p>
            <a:r>
              <a:rPr lang="es-EC" b="1" dirty="0" smtClean="0"/>
              <a:t>DISEÑO DE JUNTAS SOLDADAS</a:t>
            </a:r>
            <a:endParaRPr lang="es-EC" b="1" dirty="0"/>
          </a:p>
        </p:txBody>
      </p:sp>
      <p:pic>
        <p:nvPicPr>
          <p:cNvPr id="4" name="3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45" r="52205" b="11650"/>
          <a:stretch/>
        </p:blipFill>
        <p:spPr bwMode="auto">
          <a:xfrm>
            <a:off x="1086643" y="1844824"/>
            <a:ext cx="1224136" cy="68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6" t="6848" r="3404" b="52572"/>
          <a:stretch/>
        </p:blipFill>
        <p:spPr bwMode="auto">
          <a:xfrm>
            <a:off x="1086643" y="3350157"/>
            <a:ext cx="1181101" cy="18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960566" y="1700808"/>
            <a:ext cx="3095625" cy="154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558" y="3420454"/>
            <a:ext cx="2016224" cy="195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91" y="5436870"/>
            <a:ext cx="5076825" cy="14211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1086643" y="3344850"/>
            <a:ext cx="288032" cy="12961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9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0" b="57449"/>
          <a:stretch/>
        </p:blipFill>
        <p:spPr bwMode="auto">
          <a:xfrm>
            <a:off x="3151164" y="3931406"/>
            <a:ext cx="2466281" cy="131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7" b="52656"/>
          <a:stretch/>
        </p:blipFill>
        <p:spPr bwMode="auto">
          <a:xfrm>
            <a:off x="3329608" y="1628800"/>
            <a:ext cx="2034480" cy="18489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Rectángulo"/>
          <p:cNvSpPr/>
          <p:nvPr/>
        </p:nvSpPr>
        <p:spPr>
          <a:xfrm>
            <a:off x="4895528" y="3068960"/>
            <a:ext cx="468560" cy="4066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CuadroTexto"/>
          <p:cNvSpPr txBox="1"/>
          <p:nvPr/>
        </p:nvSpPr>
        <p:spPr>
          <a:xfrm>
            <a:off x="872380" y="979281"/>
            <a:ext cx="1652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/>
              <a:t>JUNTAS</a:t>
            </a:r>
          </a:p>
          <a:p>
            <a:pPr algn="ctr"/>
            <a:r>
              <a:rPr lang="es-EC" i="1" dirty="0" smtClean="0"/>
              <a:t>VERTICALES</a:t>
            </a:r>
            <a:endParaRPr lang="es-EC" i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53279" y="2669784"/>
            <a:ext cx="204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/>
              <a:t>JUNTAS</a:t>
            </a:r>
          </a:p>
          <a:p>
            <a:pPr algn="ctr"/>
            <a:r>
              <a:rPr lang="es-EC" i="1" dirty="0" smtClean="0"/>
              <a:t>HORIZONTALES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151164" y="908720"/>
            <a:ext cx="235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/>
              <a:t>JUNTAS</a:t>
            </a:r>
          </a:p>
          <a:p>
            <a:pPr algn="ctr"/>
            <a:r>
              <a:rPr lang="es-EC" i="1" dirty="0" smtClean="0"/>
              <a:t>ÁNGULO DE TOPE</a:t>
            </a:r>
            <a:endParaRPr lang="es-EC" i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372200" y="979280"/>
            <a:ext cx="235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/>
              <a:t>JUNTAS</a:t>
            </a:r>
          </a:p>
          <a:p>
            <a:pPr algn="ctr"/>
            <a:r>
              <a:rPr lang="es-EC" i="1" dirty="0" smtClean="0"/>
              <a:t>TRASLAPADAS</a:t>
            </a:r>
            <a:endParaRPr lang="es-EC" i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861393" y="3533453"/>
            <a:ext cx="286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smtClean="0"/>
              <a:t>JUNTA CUERPO-FONDO</a:t>
            </a:r>
            <a:endParaRPr lang="es-EC" i="1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15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Características Soldadura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MX" i="1" dirty="0"/>
              <a:t>Proceso de soldadura: </a:t>
            </a:r>
            <a:r>
              <a:rPr lang="es-MX" dirty="0"/>
              <a:t>SMAW (</a:t>
            </a:r>
            <a:r>
              <a:rPr lang="es-MX" dirty="0" err="1"/>
              <a:t>Shield</a:t>
            </a:r>
            <a:r>
              <a:rPr lang="es-MX" dirty="0"/>
              <a:t> metal </a:t>
            </a:r>
            <a:r>
              <a:rPr lang="es-MX" dirty="0" err="1"/>
              <a:t>arc</a:t>
            </a:r>
            <a:r>
              <a:rPr lang="es-MX" dirty="0"/>
              <a:t> </a:t>
            </a:r>
            <a:r>
              <a:rPr lang="es-MX" dirty="0" err="1"/>
              <a:t>welding</a:t>
            </a:r>
            <a:r>
              <a:rPr lang="es-MX" dirty="0"/>
              <a:t>)</a:t>
            </a:r>
            <a:endParaRPr lang="es-EC" dirty="0"/>
          </a:p>
          <a:p>
            <a:pPr lvl="0"/>
            <a:r>
              <a:rPr lang="es-MX" i="1" dirty="0"/>
              <a:t>Material de placas (material base):</a:t>
            </a:r>
            <a:r>
              <a:rPr lang="es-MX" dirty="0"/>
              <a:t> Acero al carbono A-36. (P-No 1,     A-No 1)</a:t>
            </a:r>
            <a:endParaRPr lang="es-EC" dirty="0"/>
          </a:p>
          <a:p>
            <a:pPr lvl="0"/>
            <a:r>
              <a:rPr lang="es-MX" i="1" dirty="0"/>
              <a:t>Electrodos: </a:t>
            </a:r>
            <a:r>
              <a:rPr lang="es-MX" dirty="0"/>
              <a:t>E6010 (F-No 3 / SFA-5.1 )</a:t>
            </a:r>
            <a:endParaRPr lang="es-EC" dirty="0"/>
          </a:p>
          <a:p>
            <a:pPr lvl="0"/>
            <a:r>
              <a:rPr lang="es-MX" i="1" dirty="0"/>
              <a:t>Espesor de placas en junta a tope : 6-8 mm</a:t>
            </a:r>
            <a:endParaRPr lang="es-EC" dirty="0"/>
          </a:p>
          <a:p>
            <a:pPr lvl="0"/>
            <a:r>
              <a:rPr lang="es-MX" i="1" dirty="0"/>
              <a:t>Espesor de placas en filete: 5-18 mm</a:t>
            </a:r>
            <a:endParaRPr lang="es-EC" dirty="0"/>
          </a:p>
          <a:p>
            <a:pPr lvl="0"/>
            <a:r>
              <a:rPr lang="es-MX" i="1" dirty="0"/>
              <a:t>Diámetro de tubería: 1-1/4’’ – 12’’</a:t>
            </a:r>
            <a:endParaRPr lang="es-EC" dirty="0"/>
          </a:p>
          <a:p>
            <a:pPr lvl="0"/>
            <a:r>
              <a:rPr lang="es-MX" i="1" dirty="0"/>
              <a:t>Posición en junta a tope: </a:t>
            </a:r>
            <a:r>
              <a:rPr lang="es-MX" dirty="0"/>
              <a:t>1G, 2G, 3G </a:t>
            </a:r>
            <a:endParaRPr lang="es-EC" dirty="0"/>
          </a:p>
          <a:p>
            <a:pPr lvl="0"/>
            <a:r>
              <a:rPr lang="es-MX" i="1" dirty="0"/>
              <a:t>Posición en junta de filete: </a:t>
            </a:r>
            <a:r>
              <a:rPr lang="es-MX" dirty="0"/>
              <a:t>1F, 2F, 3F</a:t>
            </a:r>
            <a:endParaRPr lang="es-EC" dirty="0"/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59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39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 smtClean="0"/>
              <a:t>¿QUÉ ES UN TANQUE ATMOSFÉRICO?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 algn="just">
              <a:buNone/>
            </a:pPr>
            <a:r>
              <a:rPr lang="es-EC" dirty="0"/>
              <a:t>“Son depósitos diseñados para almacenar o procesar fluidos, generalmente a presión atmosférica o presión internas relativamente bajas.”</a:t>
            </a:r>
          </a:p>
        </p:txBody>
      </p:sp>
      <p:pic>
        <p:nvPicPr>
          <p:cNvPr id="4" name="3 Imagen" descr="Tanque API para almacenaje de hidrocarburo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7" y="3612298"/>
            <a:ext cx="4901530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</a:t>
            </a:fld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7608" y="3612298"/>
            <a:ext cx="1818888" cy="1368152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573016"/>
            <a:ext cx="1943517" cy="1351539"/>
          </a:xfrm>
          <a:prstGeom prst="rect">
            <a:avLst/>
          </a:prstGeom>
        </p:spPr>
      </p:pic>
      <p:pic>
        <p:nvPicPr>
          <p:cNvPr id="10" name="9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157192"/>
            <a:ext cx="1944216" cy="1368152"/>
          </a:xfrm>
          <a:prstGeom prst="rect">
            <a:avLst/>
          </a:prstGeom>
        </p:spPr>
      </p:pic>
      <p:pic>
        <p:nvPicPr>
          <p:cNvPr id="11" name="10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944" y="5157192"/>
            <a:ext cx="18295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WPS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60</a:t>
            </a:fld>
            <a:endParaRPr lang="es-EC"/>
          </a:p>
        </p:txBody>
      </p:sp>
      <p:pic>
        <p:nvPicPr>
          <p:cNvPr id="5" name="4 Imagen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8" b="2341"/>
          <a:stretch/>
        </p:blipFill>
        <p:spPr bwMode="auto">
          <a:xfrm>
            <a:off x="1855470" y="-95567"/>
            <a:ext cx="5433060" cy="6953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33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8621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PLAN DE PINTURA: </a:t>
            </a:r>
            <a:br>
              <a:rPr lang="es-EC" b="1" dirty="0" smtClean="0"/>
            </a:br>
            <a:r>
              <a:rPr lang="es-EC" b="1" dirty="0" smtClean="0"/>
              <a:t>SISTEMA DE RECUBRIMIENTO EXTERIOR</a:t>
            </a:r>
            <a:endParaRPr lang="es-EC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1540546"/>
              </p:ext>
            </p:extLst>
          </p:nvPr>
        </p:nvGraphicFramePr>
        <p:xfrm>
          <a:off x="0" y="2636910"/>
          <a:ext cx="9143999" cy="339247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47664"/>
                <a:gridCol w="1999211"/>
                <a:gridCol w="1529181"/>
                <a:gridCol w="1300334"/>
                <a:gridCol w="548432"/>
                <a:gridCol w="612187"/>
                <a:gridCol w="1606990"/>
              </a:tblGrid>
              <a:tr h="447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PREPARACIÓN DE SUPERFICIE: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SSPC</a:t>
                      </a:r>
                      <a:r>
                        <a:rPr lang="en-US" sz="1400" spc="-5" dirty="0">
                          <a:effectLst/>
                        </a:rPr>
                        <a:t>-</a:t>
                      </a:r>
                      <a:r>
                        <a:rPr lang="en-US" sz="1400" dirty="0">
                          <a:effectLst/>
                        </a:rPr>
                        <a:t>SP10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rowSpan="2" gridSpan="5">
                  <a:txBody>
                    <a:bodyPr/>
                    <a:lstStyle/>
                    <a:p>
                      <a:pPr indent="2489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7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PERFIL DE ANCLAJE: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1.5 – 3.0 MILS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gridSpan="5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448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NÚMERO DE CAPA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rowSpan="2"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NOMRE GENÉRICO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rowSpan="2"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NOMBRE COMERCIAL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THINNER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EPS* (MIL</a:t>
                      </a:r>
                      <a:r>
                        <a:rPr lang="en-US" sz="1400" b="1" spc="-10" dirty="0">
                          <a:effectLst/>
                        </a:rPr>
                        <a:t>S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COMENTARIOS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</a:tr>
              <a:tr h="22357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MIN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MAX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7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SILICATE ZINC EPOXY PRIMER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SIGMAFAST 302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 21-06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BLUEGREEN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COLOR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</a:tr>
              <a:tr h="447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2da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MULTI-PURPOSE EPOXY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SIGMACOVER  435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 91-92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LIGHTGREY CO</a:t>
                      </a:r>
                      <a:r>
                        <a:rPr lang="en-US" sz="1400" spc="-5" dirty="0">
                          <a:effectLst/>
                        </a:rPr>
                        <a:t>L</a:t>
                      </a:r>
                      <a:r>
                        <a:rPr lang="en-US" sz="1400" dirty="0">
                          <a:effectLst/>
                        </a:rPr>
                        <a:t>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</a:tr>
              <a:tr h="447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en-US" sz="1400" dirty="0" smtClean="0">
                          <a:effectLst/>
                        </a:rPr>
                        <a:t>3ra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ALIPHATIC POLYRETHANE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SIGMADUR</a:t>
                      </a:r>
                      <a:r>
                        <a:rPr lang="en-US" sz="1400" spc="-10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550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 21-06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RED RAL3001 CO</a:t>
                      </a:r>
                      <a:r>
                        <a:rPr lang="en-US" sz="1400" spc="-5" dirty="0">
                          <a:effectLst/>
                        </a:rPr>
                        <a:t>L</a:t>
                      </a:r>
                      <a:r>
                        <a:rPr lang="en-US" sz="1400" dirty="0">
                          <a:effectLst/>
                        </a:rPr>
                        <a:t>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</a:tr>
              <a:tr h="540544"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kumimoji="0"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es-EC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70" marR="5837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s-EC" sz="3600" dirty="0"/>
                    </a:p>
                  </a:txBody>
                  <a:tcPr marL="58370" marR="58370" marT="0" marB="0"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58370" marR="5837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  <a:tc>
                  <a:txBody>
                    <a:bodyPr/>
                    <a:lstStyle/>
                    <a:p>
                      <a:pPr indent="248920"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370" marR="58370" marT="0" marB="0" anchor="ctr"/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19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86210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PLAN DE PINTURA: </a:t>
            </a:r>
            <a:br>
              <a:rPr lang="es-EC" b="1" dirty="0" smtClean="0"/>
            </a:br>
            <a:r>
              <a:rPr lang="es-EC" b="1" dirty="0" smtClean="0"/>
              <a:t>SISTEMA DE RECUBRIMIENTO INTERIOR</a:t>
            </a:r>
            <a:endParaRPr lang="es-EC" b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37538"/>
              </p:ext>
            </p:extLst>
          </p:nvPr>
        </p:nvGraphicFramePr>
        <p:xfrm>
          <a:off x="-1" y="2636913"/>
          <a:ext cx="9168817" cy="309634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47665"/>
                <a:gridCol w="1825016"/>
                <a:gridCol w="1584176"/>
                <a:gridCol w="1332584"/>
                <a:gridCol w="582459"/>
                <a:gridCol w="582459"/>
                <a:gridCol w="1714458"/>
              </a:tblGrid>
              <a:tr h="453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PREPARACIÓN DE SUPERFICIE: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SSPC</a:t>
                      </a:r>
                      <a:r>
                        <a:rPr lang="en-US" sz="1400" spc="-5">
                          <a:effectLst/>
                        </a:rPr>
                        <a:t>-</a:t>
                      </a:r>
                      <a:r>
                        <a:rPr lang="en-US" sz="1400">
                          <a:effectLst/>
                        </a:rPr>
                        <a:t>SP 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rowSpan="2"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53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PERFIL DE ANCLAJE: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1.5 – 3.0 MILS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gridSpan="5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539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NÚMERO DE CAPA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rowSpan="2"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NOMRE GENÉRICO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rowSpan="2"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NOMBRE COMERCIAL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THINNER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EPS* (MIL</a:t>
                      </a:r>
                      <a:r>
                        <a:rPr lang="en-US" sz="1400" b="1" spc="-10" dirty="0">
                          <a:effectLst/>
                        </a:rPr>
                        <a:t>S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COMENTARIOS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</a:tr>
              <a:tr h="41341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MIN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MAX</a:t>
                      </a:r>
                      <a:endParaRPr lang="es-EC" sz="14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53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POLYAMINE PHENOLIC EPOXY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SIGMAGUARD</a:t>
                      </a:r>
                      <a:r>
                        <a:rPr lang="en-US" sz="1400" spc="275" dirty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730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SIGMA 91-92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OFF WHITE COLOR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</a:tr>
              <a:tr h="453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2da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POLYAMINE PHENOLIC EPOXY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SIGMAGUARD</a:t>
                      </a:r>
                      <a:r>
                        <a:rPr lang="en-US" sz="1400" spc="275">
                          <a:effectLst/>
                        </a:rPr>
                        <a:t> </a:t>
                      </a:r>
                      <a:r>
                        <a:rPr lang="en-US" sz="1400">
                          <a:effectLst/>
                        </a:rPr>
                        <a:t>730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SIGMA 91-92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OFF WHITE COLOR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</a:tr>
              <a:tr h="413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 gridSpan="2">
                  <a:txBody>
                    <a:bodyPr/>
                    <a:lstStyle/>
                    <a:p>
                      <a:endParaRPr lang="es-EC" dirty="0"/>
                    </a:p>
                  </a:txBody>
                  <a:tcPr marL="59254" marR="5925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54" marR="59254" marT="0" marB="0" anchor="ctr"/>
                </a:tc>
              </a:tr>
            </a:tbl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35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LISTA DE PERSONAL</a:t>
            </a:r>
            <a:endParaRPr lang="es-EC" b="1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1891331"/>
              </p:ext>
            </p:extLst>
          </p:nvPr>
        </p:nvGraphicFramePr>
        <p:xfrm>
          <a:off x="1043608" y="1412776"/>
          <a:ext cx="6909890" cy="480060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455887"/>
                <a:gridCol w="2422007"/>
                <a:gridCol w="2031996"/>
              </a:tblGrid>
              <a:tr h="28510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Item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Cantidad personal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Cantidad </a:t>
                      </a:r>
                      <a:r>
                        <a:rPr lang="es-EC" sz="1400" dirty="0" smtClean="0">
                          <a:effectLst/>
                        </a:rPr>
                        <a:t>Días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Supervisor Mecánico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Control de Calidad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Control de Proyectos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037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Seguridad Industrial y Salud Ocupacional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Administrador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Chofer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Soldadores Calificados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Esmeriladores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Montador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Soldador de Segunda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Ayudantes de Montaje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Pintor/Sandblasteador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104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Ayudantes de Pintura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59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1143000"/>
          </a:xfrm>
        </p:spPr>
        <p:txBody>
          <a:bodyPr/>
          <a:lstStyle/>
          <a:p>
            <a:r>
              <a:rPr lang="es-EC" dirty="0" smtClean="0"/>
              <a:t>Lista Consumibles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525963"/>
          </a:xfrm>
        </p:spPr>
        <p:txBody>
          <a:bodyPr/>
          <a:lstStyle/>
          <a:p>
            <a:pPr marL="36576" indent="0" algn="ctr">
              <a:buNone/>
            </a:pPr>
            <a:r>
              <a:rPr lang="es-EC" i="1" dirty="0" smtClean="0"/>
              <a:t>Rendimientos prácticos</a:t>
            </a:r>
            <a:endParaRPr lang="es-EC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64</a:t>
            </a:fld>
            <a:endParaRPr lang="es-EC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14244"/>
              </p:ext>
            </p:extLst>
          </p:nvPr>
        </p:nvGraphicFramePr>
        <p:xfrm>
          <a:off x="683568" y="2134280"/>
          <a:ext cx="7488832" cy="4078136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880320"/>
                <a:gridCol w="1368152"/>
                <a:gridCol w="1241664"/>
                <a:gridCol w="1998696"/>
              </a:tblGrid>
              <a:tr h="42975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effectLst/>
                        </a:rPr>
                        <a:t>Item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Rendimiento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>
                          <a:effectLst/>
                        </a:rPr>
                        <a:t>Unidad</a:t>
                      </a:r>
                      <a:endParaRPr lang="es-EC" sz="1800" b="1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effectLst/>
                        </a:rPr>
                        <a:t>Cantidad  </a:t>
                      </a:r>
                      <a:r>
                        <a:rPr lang="es-EC" sz="1400" b="1" dirty="0">
                          <a:effectLst/>
                        </a:rPr>
                        <a:t>Necesaria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29757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Grata 1/4'' x 4''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Grata/3días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29757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Grata 1/4'' x 7''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Grata/3días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29757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 de corte 7'' x 1/16''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Discos/día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29757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 de corte 7'' x 1/8''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Discos/día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29757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 de desbaste 7'' x 1/4''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Discos/día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29757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 de desbaste 7'' x 3/16''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Discos/día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29757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 de desbaste 7'' x 5/32''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Discos/día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  <a:tr h="463331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Thinner epóxico (para limpieza) [200 lts]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Dias</a:t>
                      </a:r>
                      <a:r>
                        <a:rPr lang="es-EC" sz="1400" dirty="0">
                          <a:effectLst/>
                        </a:rPr>
                        <a:t>/caneca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4966" marR="6496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1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/>
          <a:lstStyle/>
          <a:p>
            <a:r>
              <a:rPr lang="es-EC" b="1" dirty="0" smtClean="0"/>
              <a:t>Cantidad de Electrodos</a:t>
            </a:r>
            <a:endParaRPr lang="es-EC" b="1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6189571"/>
              </p:ext>
            </p:extLst>
          </p:nvPr>
        </p:nvGraphicFramePr>
        <p:xfrm>
          <a:off x="683568" y="1196752"/>
          <a:ext cx="7704856" cy="2376265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376264"/>
                <a:gridCol w="2159162"/>
                <a:gridCol w="1394621"/>
                <a:gridCol w="1774809"/>
              </a:tblGrid>
              <a:tr h="60400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Tipo bisel Considerado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Factor teórico [lb/ft]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Eficiencia Proceso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Factor Práctico [kg/m]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61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 tope por ambos lados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0,106 + 2(0,035)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60%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0,419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7885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Filete 6mm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0,155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2128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0,370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212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Filete 8mm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0,361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0,578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210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 tope con bisel en V (60°)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0,212+ 2(0,276)+0,142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2,162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65</a:t>
            </a:fld>
            <a:endParaRPr lang="es-EC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084983"/>
              </p:ext>
            </p:extLst>
          </p:nvPr>
        </p:nvGraphicFramePr>
        <p:xfrm>
          <a:off x="683568" y="3789040"/>
          <a:ext cx="7704856" cy="290718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728193"/>
                <a:gridCol w="1656184"/>
                <a:gridCol w="2088232"/>
                <a:gridCol w="1080120"/>
                <a:gridCol w="1152127"/>
              </a:tblGrid>
              <a:tr h="50017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Item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Sold. Lineal Aprox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Tipo Bisel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Factor Electrodos [kg/m]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Peso Electrodos [kg]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450"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Cuerpo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214,52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 tope por ambos lados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0,419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89,93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67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60,67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Filete 6mm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0,370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22,42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6725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Fondo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58,72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Filete 8mm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0,578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33,91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45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Estruct</a:t>
                      </a:r>
                      <a:r>
                        <a:rPr lang="es-EC" sz="1400" dirty="0">
                          <a:effectLst/>
                        </a:rPr>
                        <a:t>. Techo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71,61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Mayoria Filete 6mm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0,370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26,47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3450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Manholes</a:t>
                      </a:r>
                      <a:r>
                        <a:rPr lang="es-EC" sz="1400" dirty="0">
                          <a:effectLst/>
                        </a:rPr>
                        <a:t> Cuerpo-Techo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25,70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Mayoria</a:t>
                      </a:r>
                      <a:r>
                        <a:rPr lang="es-EC" sz="1400" dirty="0">
                          <a:effectLst/>
                        </a:rPr>
                        <a:t> Filete 6mm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0,370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9,50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98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Cantidad de Electrodos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741252"/>
              </p:ext>
            </p:extLst>
          </p:nvPr>
        </p:nvGraphicFramePr>
        <p:xfrm>
          <a:off x="1115616" y="1484784"/>
          <a:ext cx="6888236" cy="2083827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010893"/>
                <a:gridCol w="2654205"/>
                <a:gridCol w="1379601"/>
                <a:gridCol w="1843537"/>
              </a:tblGrid>
              <a:tr h="78565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Electrodo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effectLst/>
                        </a:rPr>
                        <a:t>Item</a:t>
                      </a:r>
                      <a:r>
                        <a:rPr lang="es-EC" sz="1400" b="1" dirty="0">
                          <a:effectLst/>
                        </a:rPr>
                        <a:t> a soldar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Peso requerido [kg]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</a:rPr>
                        <a:t>Cajas requeridas de </a:t>
                      </a:r>
                      <a:r>
                        <a:rPr lang="es-EC" sz="1400" b="1" dirty="0" err="1">
                          <a:effectLst/>
                        </a:rPr>
                        <a:t>aprox</a:t>
                      </a:r>
                      <a:r>
                        <a:rPr lang="es-EC" sz="1400" b="1" dirty="0">
                          <a:effectLst/>
                        </a:rPr>
                        <a:t> 20 kg</a:t>
                      </a:r>
                      <a:endParaRPr lang="es-EC" sz="1600" b="1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5651"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E6010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Todos los ítems de la tabla 28 excepto la estructura de techo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309,15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252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 7018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Estructura de techo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30,44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66</a:t>
            </a:fld>
            <a:endParaRPr lang="es-EC"/>
          </a:p>
        </p:txBody>
      </p:sp>
      <p:pic>
        <p:nvPicPr>
          <p:cNvPr id="7" name="6 Imagen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308"/>
          <a:stretch/>
        </p:blipFill>
        <p:spPr>
          <a:xfrm>
            <a:off x="4860032" y="3933056"/>
            <a:ext cx="2592288" cy="2736304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933057"/>
            <a:ext cx="208823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Cantidad de Pintura Externa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746086"/>
              </p:ext>
            </p:extLst>
          </p:nvPr>
        </p:nvGraphicFramePr>
        <p:xfrm>
          <a:off x="755576" y="1916832"/>
          <a:ext cx="5482952" cy="391702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58416"/>
                <a:gridCol w="2952328"/>
                <a:gridCol w="1872208"/>
              </a:tblGrid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Ord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 smtClean="0"/>
                        <a:t>Item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Área [m</a:t>
                      </a:r>
                      <a:r>
                        <a:rPr lang="es-EC" sz="1400" baseline="30000" dirty="0" smtClean="0"/>
                        <a:t>2</a:t>
                      </a:r>
                      <a:r>
                        <a:rPr lang="es-EC" sz="1400" dirty="0" smtClean="0"/>
                        <a:t>]</a:t>
                      </a:r>
                      <a:endParaRPr lang="es-EC" sz="1400" dirty="0"/>
                    </a:p>
                  </a:txBody>
                  <a:tcPr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1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Cuerpo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329.92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2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Techo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74.07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3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err="1" smtClean="0"/>
                        <a:t>Manholes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6.39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4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Escalera Vertical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17.20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5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Plataforma</a:t>
                      </a:r>
                      <a:r>
                        <a:rPr lang="es-EC" sz="1400" baseline="0" dirty="0" smtClean="0"/>
                        <a:t> de descanso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7.30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6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Pasamanos Perimetral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14.69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7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Bocas Cuerpo/Techo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6.84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8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Puerta de Limpieza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2.74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SUBTOTAL</a:t>
                      </a:r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459.15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10% IMPREVISTOS</a:t>
                      </a:r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45.91</a:t>
                      </a:r>
                      <a:endParaRPr lang="es-EC" sz="1400" dirty="0"/>
                    </a:p>
                  </a:txBody>
                  <a:tcPr anchor="ctr"/>
                </a:tc>
              </a:tr>
              <a:tr h="326419"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TOTAL</a:t>
                      </a:r>
                      <a:endParaRPr lang="es-EC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505.06</a:t>
                      </a:r>
                      <a:endParaRPr lang="es-EC" sz="1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67</a:t>
            </a:fld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937" y="2492895"/>
            <a:ext cx="2408330" cy="30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Cantidad de Pintura Interna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68</a:t>
            </a:fld>
            <a:endParaRPr lang="es-EC"/>
          </a:p>
        </p:txBody>
      </p:sp>
      <p:graphicFrame>
        <p:nvGraphicFramePr>
          <p:cNvPr id="5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4968426"/>
              </p:ext>
            </p:extLst>
          </p:nvPr>
        </p:nvGraphicFramePr>
        <p:xfrm>
          <a:off x="467544" y="2392288"/>
          <a:ext cx="5112568" cy="25488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658416"/>
                <a:gridCol w="2365920"/>
                <a:gridCol w="2088232"/>
              </a:tblGrid>
              <a:tr h="31861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Ord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err="1" smtClean="0"/>
                        <a:t>Item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Área [m</a:t>
                      </a:r>
                      <a:r>
                        <a:rPr lang="es-EC" sz="1400" baseline="30000" dirty="0" smtClean="0"/>
                        <a:t>2</a:t>
                      </a:r>
                      <a:r>
                        <a:rPr lang="es-EC" sz="1400" dirty="0" smtClean="0"/>
                        <a:t>]</a:t>
                      </a:r>
                      <a:endParaRPr lang="es-EC" sz="1400" dirty="0"/>
                    </a:p>
                  </a:txBody>
                  <a:tcPr/>
                </a:tc>
              </a:tr>
              <a:tr h="31861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1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Cuerpo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329.51</a:t>
                      </a:r>
                      <a:endParaRPr lang="es-EC" sz="1400" dirty="0"/>
                    </a:p>
                  </a:txBody>
                  <a:tcPr anchor="ctr"/>
                </a:tc>
              </a:tr>
              <a:tr h="31861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2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Techo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74.07</a:t>
                      </a:r>
                      <a:endParaRPr lang="es-EC" sz="1400" dirty="0"/>
                    </a:p>
                  </a:txBody>
                  <a:tcPr anchor="ctr"/>
                </a:tc>
              </a:tr>
              <a:tr h="31861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3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Fondo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74.85</a:t>
                      </a:r>
                      <a:endParaRPr lang="es-EC" sz="1400" dirty="0"/>
                    </a:p>
                  </a:txBody>
                  <a:tcPr anchor="ctr"/>
                </a:tc>
              </a:tr>
              <a:tr h="31861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4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C" sz="1400" dirty="0" smtClean="0"/>
                        <a:t>Estructura de techo</a:t>
                      </a:r>
                      <a:endParaRPr lang="es-EC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53.99</a:t>
                      </a:r>
                      <a:endParaRPr lang="es-EC" sz="1400" dirty="0"/>
                    </a:p>
                  </a:txBody>
                  <a:tcPr anchor="ctr"/>
                </a:tc>
              </a:tr>
              <a:tr h="318610"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SUBTOTAL</a:t>
                      </a:r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532.41</a:t>
                      </a:r>
                      <a:endParaRPr lang="es-EC" sz="1400" dirty="0"/>
                    </a:p>
                  </a:txBody>
                  <a:tcPr anchor="ctr"/>
                </a:tc>
              </a:tr>
              <a:tr h="318610"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10% IMPREVISTOS</a:t>
                      </a:r>
                      <a:endParaRPr lang="es-EC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 smtClean="0"/>
                        <a:t>53.24</a:t>
                      </a:r>
                      <a:endParaRPr lang="es-EC" sz="1400" dirty="0"/>
                    </a:p>
                  </a:txBody>
                  <a:tcPr anchor="ctr"/>
                </a:tc>
              </a:tr>
              <a:tr h="318610">
                <a:tc gridSpan="2"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TOTAL</a:t>
                      </a:r>
                      <a:endParaRPr lang="es-EC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b="1" dirty="0" smtClean="0"/>
                        <a:t>585.65</a:t>
                      </a:r>
                      <a:endParaRPr lang="es-EC" sz="1400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5 Imagen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1772816"/>
            <a:ext cx="2546970" cy="382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Cantidad de Pintura</a:t>
            </a:r>
            <a:endParaRPr lang="es-EC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740368"/>
              </p:ext>
            </p:extLst>
          </p:nvPr>
        </p:nvGraphicFramePr>
        <p:xfrm>
          <a:off x="611560" y="1628800"/>
          <a:ext cx="8136904" cy="384048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442820"/>
                <a:gridCol w="1474022"/>
                <a:gridCol w="938874"/>
                <a:gridCol w="1602609"/>
                <a:gridCol w="1071242"/>
                <a:gridCol w="669408"/>
                <a:gridCol w="937929"/>
              </a:tblGrid>
              <a:tr h="63607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Pintura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Max espesor </a:t>
                      </a:r>
                      <a:r>
                        <a:rPr lang="es-EC" sz="1400" dirty="0" err="1">
                          <a:effectLst/>
                        </a:rPr>
                        <a:t>req</a:t>
                      </a:r>
                      <a:r>
                        <a:rPr lang="es-EC" sz="1400" dirty="0">
                          <a:effectLst/>
                        </a:rPr>
                        <a:t>. [</a:t>
                      </a:r>
                      <a:r>
                        <a:rPr lang="es-EC" sz="1400" dirty="0" err="1">
                          <a:effectLst/>
                        </a:rPr>
                        <a:t>mils</a:t>
                      </a:r>
                      <a:r>
                        <a:rPr lang="es-EC" sz="1400" dirty="0">
                          <a:effectLst/>
                        </a:rPr>
                        <a:t>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Área [m</a:t>
                      </a:r>
                      <a:r>
                        <a:rPr lang="es-EC" sz="1400" baseline="30000" dirty="0">
                          <a:effectLst/>
                        </a:rPr>
                        <a:t>2</a:t>
                      </a:r>
                      <a:r>
                        <a:rPr lang="es-EC" sz="1400" dirty="0">
                          <a:effectLst/>
                        </a:rPr>
                        <a:t>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Rendimiento Teórico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Cant</a:t>
                      </a:r>
                      <a:r>
                        <a:rPr lang="es-EC" sz="1400" dirty="0">
                          <a:effectLst/>
                        </a:rPr>
                        <a:t>. Teórica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Pérd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Cant</a:t>
                      </a:r>
                      <a:r>
                        <a:rPr lang="es-EC" sz="1400" dirty="0">
                          <a:effectLst/>
                        </a:rPr>
                        <a:t>. Pintura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</a:tr>
              <a:tr h="63607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Sigmafast 302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3,5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505,06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47,69 [m</a:t>
                      </a:r>
                      <a:r>
                        <a:rPr lang="es-EC" sz="1400" baseline="30000">
                          <a:effectLst/>
                        </a:rPr>
                        <a:t>2</a:t>
                      </a:r>
                      <a:r>
                        <a:rPr lang="es-EC" sz="1400">
                          <a:effectLst/>
                        </a:rPr>
                        <a:t>/gal] @ 2 mils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18,53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 [gal]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</a:tr>
              <a:tr h="63607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Sigmacover 435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505,06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15,90 [m</a:t>
                      </a:r>
                      <a:r>
                        <a:rPr lang="es-EC" sz="1400" baseline="30000">
                          <a:effectLst/>
                        </a:rPr>
                        <a:t>2</a:t>
                      </a:r>
                      <a:r>
                        <a:rPr lang="es-EC" sz="1400">
                          <a:effectLst/>
                        </a:rPr>
                        <a:t>/gal] @ 6 mils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31,76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45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</a:tr>
              <a:tr h="63607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Sigmadur 550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505,06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34,82 [m</a:t>
                      </a:r>
                      <a:r>
                        <a:rPr lang="es-EC" sz="1400" baseline="30000">
                          <a:effectLst/>
                        </a:rPr>
                        <a:t>2</a:t>
                      </a:r>
                      <a:r>
                        <a:rPr lang="es-EC" sz="1400">
                          <a:effectLst/>
                        </a:rPr>
                        <a:t>/gal] @ 2,4 mils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14,5 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</a:tr>
              <a:tr h="63607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Sigmaguard</a:t>
                      </a:r>
                      <a:r>
                        <a:rPr lang="es-EC" sz="1400" dirty="0">
                          <a:effectLst/>
                        </a:rPr>
                        <a:t> 730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585,65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19,68 [m</a:t>
                      </a:r>
                      <a:r>
                        <a:rPr lang="es-EC" sz="1400" baseline="30000" dirty="0">
                          <a:effectLst/>
                        </a:rPr>
                        <a:t>2</a:t>
                      </a:r>
                      <a:r>
                        <a:rPr lang="es-EC" sz="1400" dirty="0">
                          <a:effectLst/>
                        </a:rPr>
                        <a:t>/gal] @ 6 </a:t>
                      </a:r>
                      <a:r>
                        <a:rPr lang="es-EC" sz="1400" dirty="0" err="1">
                          <a:effectLst/>
                        </a:rPr>
                        <a:t>mils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29,76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35%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</a:tr>
              <a:tr h="63607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Sigmaguard</a:t>
                      </a:r>
                      <a:r>
                        <a:rPr lang="es-EC" sz="1400" dirty="0">
                          <a:effectLst/>
                        </a:rPr>
                        <a:t> 730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585,65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19,68 [m</a:t>
                      </a:r>
                      <a:r>
                        <a:rPr lang="es-EC" sz="1400" baseline="30000" dirty="0">
                          <a:effectLst/>
                        </a:rPr>
                        <a:t>2</a:t>
                      </a:r>
                      <a:r>
                        <a:rPr lang="es-EC" sz="1400" dirty="0">
                          <a:effectLst/>
                        </a:rPr>
                        <a:t>/gal] @ 6 </a:t>
                      </a:r>
                      <a:r>
                        <a:rPr lang="es-EC" sz="1400" dirty="0" err="1">
                          <a:effectLst/>
                        </a:rPr>
                        <a:t>mils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29,76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35%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 [gal]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</a:tr>
            </a:tbl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69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41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" y="258309"/>
            <a:ext cx="9083817" cy="633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043608" y="2822733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INGENIERÍA CONCEPTUAL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02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714202"/>
          </a:xfrm>
        </p:spPr>
        <p:txBody>
          <a:bodyPr>
            <a:normAutofit/>
          </a:bodyPr>
          <a:lstStyle/>
          <a:p>
            <a:r>
              <a:rPr lang="es-EC" b="1" dirty="0" smtClean="0"/>
              <a:t>VERIFICACIÓN FACTOR DE SEGURIDAD NORMA API 650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16832"/>
                <a:ext cx="7715200" cy="475252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s-EC" dirty="0" smtClean="0"/>
                  <a:t>Para el caso del cuerpo (1er Anillo):</a:t>
                </a:r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𝑟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s-EC" i="1">
                          <a:latin typeface="Cambria Math"/>
                        </a:rPr>
                        <m:t>&gt;10</m:t>
                      </m:r>
                      <m:r>
                        <a:rPr lang="es-EC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s-EC" i="1">
                          <a:latin typeface="Cambria Math"/>
                        </a:rPr>
                        <m:t>804,17&gt;10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𝜌</m:t>
                      </m:r>
                      <m:r>
                        <a:rPr lang="es-EC" i="1">
                          <a:latin typeface="Cambria Math"/>
                        </a:rPr>
                        <m:t>𝑔𝐻</m:t>
                      </m:r>
                      <m:r>
                        <a:rPr lang="es-EC" b="0" i="1" smtClean="0">
                          <a:latin typeface="Cambria Math"/>
                        </a:rPr>
                        <m:t>=0.106 </m:t>
                      </m:r>
                      <m:r>
                        <a:rPr lang="es-EC" b="0" i="1" smtClean="0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𝑚𝑝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=42.62 </m:t>
                      </m:r>
                      <m:r>
                        <a:rPr lang="es-EC" b="0" i="1" smtClean="0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b="0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𝑐𝑝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=85.24 </m:t>
                      </m:r>
                      <m:r>
                        <a:rPr lang="es-EC" b="0" i="1" smtClean="0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b="0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/>
                        </a:rPr>
                        <m:t>𝒏</m:t>
                      </m:r>
                      <m:r>
                        <a:rPr lang="en-US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/>
                                </a:rPr>
                                <m:t>𝒚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s-EC" b="1" i="1" smtClean="0">
                          <a:latin typeface="Cambria Math"/>
                        </a:rPr>
                        <m:t>=</m:t>
                      </m:r>
                      <m:r>
                        <a:rPr lang="es-EC" b="1" i="1" smtClean="0">
                          <a:latin typeface="Cambria Math"/>
                        </a:rPr>
                        <m:t>𝟑</m:t>
                      </m:r>
                      <m:r>
                        <a:rPr lang="es-EC" b="1" i="1" smtClean="0">
                          <a:latin typeface="Cambria Math"/>
                        </a:rPr>
                        <m:t>.</m:t>
                      </m:r>
                      <m:r>
                        <a:rPr lang="es-EC" b="1" i="1" smtClean="0">
                          <a:latin typeface="Cambria Math"/>
                        </a:rPr>
                        <m:t>𝟑𝟗</m:t>
                      </m:r>
                    </m:oMath>
                  </m:oMathPara>
                </a14:m>
                <a:endParaRPr lang="es-EC" b="1" dirty="0" smtClean="0"/>
              </a:p>
              <a:p>
                <a:pPr marL="36576" indent="0">
                  <a:buNone/>
                </a:pPr>
                <a:endParaRPr lang="es-EC" b="0" dirty="0" smtClean="0"/>
              </a:p>
              <a:p>
                <a:pPr marL="36576" indent="0">
                  <a:buNone/>
                </a:pPr>
                <a:endParaRPr lang="es-EC" b="0" dirty="0" smtClean="0"/>
              </a:p>
              <a:p>
                <a:pPr marL="36576" indent="0">
                  <a:buNone/>
                </a:pPr>
                <a:endParaRPr lang="es-EC" b="0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16832"/>
                <a:ext cx="7715200" cy="4752528"/>
              </a:xfrm>
              <a:blipFill rotWithShape="1">
                <a:blip r:embed="rId2"/>
                <a:stretch>
                  <a:fillRect t="-217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70</a:t>
            </a:fld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3419872" y="4562292"/>
                <a:ext cx="5688632" cy="1026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sz="21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/>
                            </a:rPr>
                            <m:t>𝜎</m:t>
                          </m:r>
                        </m:e>
                        <m:sup>
                          <m:r>
                            <a:rPr lang="en-US" sz="21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1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21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sz="21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sz="21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/>
                                    </a:rPr>
                                    <m:t>𝑚𝑝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1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sz="21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/>
                                </a:rPr>
                                <m:t>𝑐𝑝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C" sz="21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/>
                                </a:rPr>
                                <m:t>𝑚𝑝</m:t>
                              </m:r>
                            </m:sub>
                          </m:sSub>
                          <m:r>
                            <a:rPr lang="en-US" sz="21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sz="21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sz="21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100" i="1">
                                      <a:latin typeface="Cambria Math"/>
                                    </a:rPr>
                                    <m:t>𝑐𝑝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1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s-EC" sz="2100" i="1">
                          <a:latin typeface="Cambria Math"/>
                        </a:rPr>
                        <m:t>=73.82 </m:t>
                      </m:r>
                      <m:r>
                        <a:rPr lang="es-EC" sz="2100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sz="2100" dirty="0"/>
              </a:p>
              <a:p>
                <a:pPr marL="36576" indent="0">
                  <a:buNone/>
                </a:pPr>
                <a:endParaRPr lang="es-EC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4562292"/>
                <a:ext cx="5688632" cy="10269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6 Imagen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2408874"/>
            <a:ext cx="3888432" cy="1884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99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16832"/>
                <a:ext cx="7787208" cy="468052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s-EC" dirty="0" smtClean="0"/>
                  <a:t>Para el caso de la tapa del </a:t>
                </a:r>
                <a:r>
                  <a:rPr lang="es-EC" dirty="0" err="1" smtClean="0"/>
                  <a:t>manhole</a:t>
                </a:r>
                <a:r>
                  <a:rPr lang="es-EC" dirty="0" smtClean="0"/>
                  <a:t>:</a:t>
                </a:r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𝑡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𝑑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𝐶𝑃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b="0" i="1" dirty="0" smtClean="0">
                  <a:latin typeface="Cambria Math"/>
                </a:endParaRPr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𝐶</m:t>
                      </m:r>
                      <m:r>
                        <a:rPr lang="en-US" i="1">
                          <a:latin typeface="Cambria Math"/>
                        </a:rPr>
                        <m:t>=0,25 </m:t>
                      </m:r>
                      <m:r>
                        <a:rPr lang="en-US" i="1">
                          <a:latin typeface="Cambria Math"/>
                        </a:rPr>
                        <m:t>𝑝𝑎𝑟𝑎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𝑝𝑙𝑎𝑐𝑎𝑠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𝑟</m:t>
                      </m:r>
                      <m:r>
                        <a:rPr lang="en-US" i="1">
                          <a:latin typeface="Cambria Math"/>
                        </a:rPr>
                        <m:t>í</m:t>
                      </m:r>
                      <m:r>
                        <a:rPr lang="en-US" i="1">
                          <a:latin typeface="Cambria Math"/>
                        </a:rPr>
                        <m:t>𝑔𝑖𝑑𝑎𝑚𝑒𝑛𝑡𝑒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𝑒𝑚𝑝𝑒𝑟𝑛𝑎𝑑𝑎𝑠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𝑎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𝑙𝑎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𝑏𝑟𝑖𝑑𝑎</m:t>
                      </m:r>
                    </m:oMath>
                  </m:oMathPara>
                </a14:m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/>
                        </a:rPr>
                        <m:t>         </m:t>
                      </m:r>
                      <m:r>
                        <a:rPr lang="en-US" i="1">
                          <a:latin typeface="Cambria Math"/>
                        </a:rPr>
                        <m:t>𝑐𝑢𝑎𝑙𝑞𝑢𝑖𝑒𝑟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𝑐𝑙𝑎𝑠𝑒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𝑑𝑒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𝑒𝑚𝑝𝑎𝑞𝑢𝑒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𝑑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𝑑𝑖</m:t>
                      </m:r>
                      <m:r>
                        <a:rPr lang="en-US" i="1">
                          <a:latin typeface="Cambria Math"/>
                        </a:rPr>
                        <m:t>á</m:t>
                      </m:r>
                      <m:r>
                        <a:rPr lang="en-US" i="1">
                          <a:latin typeface="Cambria Math"/>
                        </a:rPr>
                        <m:t>𝑚𝑒𝑡𝑟𝑜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𝑑𝑒𝑙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</a:rPr>
                        <m:t>í</m:t>
                      </m:r>
                      <m:r>
                        <a:rPr lang="en-US" i="1">
                          <a:latin typeface="Cambria Math"/>
                        </a:rPr>
                        <m:t>𝑟𝑐𝑢𝑙𝑜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𝑑𝑒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𝑝𝑒𝑟𝑛𝑜𝑠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𝑑𝑒𝑙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𝑚𝑎𝑛h𝑜𝑙𝑒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𝑝𝑢𝑙𝑔</m:t>
                          </m:r>
                        </m:e>
                      </m:d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 smtClean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⇒</m:t>
                      </m:r>
                      <m:r>
                        <a:rPr lang="es-EC" i="1">
                          <a:latin typeface="Cambria Math"/>
                        </a:rPr>
                        <m:t>𝑃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r>
                        <a:rPr lang="es-EC" i="1">
                          <a:latin typeface="Cambria Math"/>
                        </a:rPr>
                        <m:t>𝜌</m:t>
                      </m:r>
                      <m:r>
                        <a:rPr lang="es-EC" i="1">
                          <a:latin typeface="Cambria Math"/>
                        </a:rPr>
                        <m:t>𝑔𝐻</m:t>
                      </m:r>
                      <m:r>
                        <a:rPr lang="es-EC" b="0" i="1" smtClean="0">
                          <a:latin typeface="Cambria Math"/>
                        </a:rPr>
                        <m:t>=98960.4 </m:t>
                      </m:r>
                      <m:r>
                        <a:rPr lang="es-EC" b="0" i="1" smtClean="0">
                          <a:latin typeface="Cambria Math"/>
                        </a:rPr>
                        <m:t>𝑃𝑎</m:t>
                      </m:r>
                      <m:r>
                        <a:rPr lang="es-EC" b="0" i="1" smtClean="0">
                          <a:latin typeface="Cambria Math"/>
                        </a:rPr>
                        <m:t>=14.35 </m:t>
                      </m:r>
                      <m:r>
                        <a:rPr lang="es-EC" b="0" i="1" smtClean="0">
                          <a:latin typeface="Cambria Math"/>
                        </a:rPr>
                        <m:t>𝑝𝑠𝑖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s-EC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</a:rPr>
                        <m:t>𝑡</m:t>
                      </m:r>
                      <m:r>
                        <a:rPr lang="en-US" i="1">
                          <a:latin typeface="Cambria Math"/>
                        </a:rPr>
                        <m:t>=0,3 </m:t>
                      </m:r>
                      <m:r>
                        <a:rPr lang="en-US" i="1">
                          <a:latin typeface="Cambria Math"/>
                        </a:rPr>
                        <m:t>𝑖𝑛</m:t>
                      </m:r>
                      <m:r>
                        <a:rPr lang="en-US" i="1">
                          <a:latin typeface="Cambria Math"/>
                        </a:rPr>
                        <m:t>=7,67</m:t>
                      </m:r>
                      <m:r>
                        <a:rPr lang="en-US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 smtClean="0"/>
              </a:p>
              <a:p>
                <a:pPr marL="36576" indent="0">
                  <a:buNone/>
                </a:pPr>
                <a:endParaRPr lang="es-EC" dirty="0"/>
              </a:p>
              <a:p>
                <a:pPr marL="36576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US" b="1" i="1">
                          <a:latin typeface="Cambria Math"/>
                        </a:rPr>
                        <m:t>𝒏</m:t>
                      </m:r>
                      <m:r>
                        <a:rPr lang="en-US" b="1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latin typeface="Cambria Math"/>
                        </a:rPr>
                        <m:t>𝟏</m:t>
                      </m:r>
                      <m:r>
                        <a:rPr lang="en-US" b="1" i="1">
                          <a:latin typeface="Cambria Math"/>
                        </a:rPr>
                        <m:t>,</m:t>
                      </m:r>
                      <m:r>
                        <a:rPr lang="en-US" b="1" i="1">
                          <a:latin typeface="Cambria Math"/>
                        </a:rPr>
                        <m:t>𝟖𝟑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16832"/>
                <a:ext cx="7787208" cy="4680520"/>
              </a:xfrm>
              <a:blipFill rotWithShape="1">
                <a:blip r:embed="rId2"/>
                <a:stretch>
                  <a:fillRect t="-195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71</a:t>
            </a:fld>
            <a:endParaRPr lang="es-EC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642194"/>
          </a:xfrm>
        </p:spPr>
        <p:txBody>
          <a:bodyPr>
            <a:normAutofit/>
          </a:bodyPr>
          <a:lstStyle/>
          <a:p>
            <a:r>
              <a:rPr lang="es-EC" b="1" dirty="0" smtClean="0"/>
              <a:t>VERIFICACIÓN FACTOR DE SEGURIDAD NORMA API 650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9230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32420564"/>
                  </p:ext>
                </p:extLst>
              </p:nvPr>
            </p:nvGraphicFramePr>
            <p:xfrm>
              <a:off x="683568" y="2564905"/>
              <a:ext cx="5976664" cy="2720711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147699"/>
                    <a:gridCol w="2147699"/>
                    <a:gridCol w="1681266"/>
                  </a:tblGrid>
                  <a:tr h="632713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Datos API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Factor de seguridad </a:t>
                          </a:r>
                          <a14:m>
                            <m:oMath xmlns:m="http://schemas.openxmlformats.org/officeDocument/2006/math">
                              <m:r>
                                <a:rPr lang="es-EC" sz="1400">
                                  <a:effectLst/>
                                  <a:latin typeface="Cambria Math"/>
                                </a:rPr>
                                <m:t>𝜼</m:t>
                              </m:r>
                            </m:oMath>
                          </a14:m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95516"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Primer Anillo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t=6 mm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3,39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804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=250 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𝑀𝑃𝑎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29551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 = 4825 mm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37197"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Tapa Manhole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400">
                                        <a:effectLst/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s-EC" sz="1400">
                                        <a:effectLst/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=14 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1,83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9694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4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>
                                        <a:effectLst/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1400">
                                        <a:effectLst/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400">
                                    <a:effectLst/>
                                    <a:latin typeface="Cambria Math"/>
                                  </a:rPr>
                                  <m:t>=36 000 </m:t>
                                </m:r>
                                <m:r>
                                  <a:rPr lang="en-US" sz="1400">
                                    <a:effectLst/>
                                    <a:latin typeface="Cambria Math"/>
                                  </a:rPr>
                                  <m:t>𝑝𝑠𝑖</m:t>
                                </m:r>
                              </m:oMath>
                            </m:oMathPara>
                          </a14:m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3562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1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>
                                        <a:effectLst/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s-EC" sz="1100">
                                        <a:effectLst/>
                                        <a:latin typeface="Cambria Math"/>
                                      </a:rPr>
                                      <m:t>𝑏</m:t>
                                    </m:r>
                                  </m:sub>
                                </m:sSub>
                                <m:r>
                                  <a:rPr lang="es-EC" sz="1100">
                                    <a:effectLst/>
                                    <a:latin typeface="Cambria Math"/>
                                  </a:rPr>
                                  <m:t>=756 </m:t>
                                </m:r>
                                <m:r>
                                  <a:rPr lang="es-EC" sz="1100">
                                    <a:effectLst/>
                                    <a:latin typeface="Cambria Math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s-EC" sz="12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32420564"/>
                  </p:ext>
                </p:extLst>
              </p:nvPr>
            </p:nvGraphicFramePr>
            <p:xfrm>
              <a:off x="683568" y="2564905"/>
              <a:ext cx="5976664" cy="2720711"/>
            </p:xfrm>
            <a:graphic>
              <a:graphicData uri="http://schemas.openxmlformats.org/drawingml/2006/table">
                <a:tbl>
                  <a:tblPr firstRow="1" firstCol="1" bandRow="1">
                    <a:tableStyleId>{1E171933-4619-4E11-9A3F-F7608DF75F80}</a:tableStyleId>
                  </a:tblPr>
                  <a:tblGrid>
                    <a:gridCol w="2147699"/>
                    <a:gridCol w="2147699"/>
                    <a:gridCol w="1681266"/>
                  </a:tblGrid>
                  <a:tr h="640080"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Item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Datos API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255435" t="-952" b="-325714"/>
                          </a:stretch>
                        </a:blipFill>
                      </a:tcPr>
                    </a:tc>
                  </a:tr>
                  <a:tr h="320040"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Primer Anillo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t=6 mm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3,39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6804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284" t="-259016" r="-78409" b="-37541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2004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r = 4825 mm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37197"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Tapa Manhole</a:t>
                          </a:r>
                          <a:endParaRPr lang="es-EC" sz="14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284" t="-492727" r="-78409" b="-221818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1,83</a:t>
                          </a:r>
                          <a:endParaRPr lang="es-EC" sz="1400" dirty="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9694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00284" t="-493939" r="-78409" b="-848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  <a:tr h="33562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00284" t="-712727" r="-78409" b="-181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72</a:t>
            </a:fld>
            <a:endParaRPr lang="es-EC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570186"/>
          </a:xfrm>
        </p:spPr>
        <p:txBody>
          <a:bodyPr>
            <a:normAutofit/>
          </a:bodyPr>
          <a:lstStyle/>
          <a:p>
            <a:r>
              <a:rPr lang="es-EC" b="1" dirty="0" smtClean="0"/>
              <a:t>VERIFICACIÓN FACTOR DE SEGURIDAD NORMA API 650</a:t>
            </a:r>
            <a:endParaRPr lang="es-EC" b="1" dirty="0"/>
          </a:p>
        </p:txBody>
      </p:sp>
      <p:pic>
        <p:nvPicPr>
          <p:cNvPr id="13313" name="Picture 1" descr="C:\Users\Usuario\AppData\Local\Microsoft\Windows\Temporary Internet Files\Content.IE5\F0AOXI31\Revisio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49" y="450912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/>
          <a:lstStyle/>
          <a:p>
            <a:r>
              <a:rPr lang="es-EC" b="1" dirty="0" smtClean="0"/>
              <a:t>PRUEBAS CONSTRUCTIVAS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525963"/>
          </a:xfrm>
        </p:spPr>
        <p:txBody>
          <a:bodyPr/>
          <a:lstStyle/>
          <a:p>
            <a:pPr marL="36576" indent="0">
              <a:buNone/>
            </a:pPr>
            <a:r>
              <a:rPr lang="es-EC" b="1" i="1" dirty="0" smtClean="0"/>
              <a:t>INSPECCIÓN POR RADIOGRAFÍA</a:t>
            </a:r>
            <a:endParaRPr lang="es-EC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73</a:t>
            </a:fld>
            <a:endParaRPr lang="es-EC"/>
          </a:p>
        </p:txBody>
      </p:sp>
      <p:pic>
        <p:nvPicPr>
          <p:cNvPr id="14338" name="Picture 2" descr="http://blog.utp.edu.co/metalografia/files/2010/11/soldadur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0" y="2132856"/>
            <a:ext cx="4098883" cy="19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encrypted-tbn1.gstatic.com/images?q=tbn:ANd9GcQi3s4uHuxk4w4OYAKSmRZi8yk5DRw--VR-SlQlYtc1jRDFVv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45024"/>
            <a:ext cx="342853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pablobravostudios.com/austral/wp-content/uploads/2013/09/Image00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74" y="4365104"/>
            <a:ext cx="3708956" cy="241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1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Neumática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74</a:t>
            </a:fld>
            <a:endParaRPr lang="es-EC"/>
          </a:p>
        </p:txBody>
      </p:sp>
      <p:pic>
        <p:nvPicPr>
          <p:cNvPr id="15362" name="Picture 2" descr="http://4.bp.blogspot.com/-0976soN9GCY/Uy9LYlV4wVI/AAAAAAAAAJ8/toDkxbv3gbY/s1600/IMGP9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0829"/>
            <a:ext cx="3683023" cy="27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573016"/>
            <a:ext cx="37079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de Caja de Vacío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75</a:t>
            </a:fld>
            <a:endParaRPr lang="es-EC"/>
          </a:p>
        </p:txBody>
      </p:sp>
      <p:pic>
        <p:nvPicPr>
          <p:cNvPr id="5" name="4 Imagen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333680"/>
            <a:ext cx="3456384" cy="2606464"/>
          </a:xfrm>
          <a:prstGeom prst="rect">
            <a:avLst/>
          </a:prstGeom>
        </p:spPr>
      </p:pic>
      <p:pic>
        <p:nvPicPr>
          <p:cNvPr id="8" name="7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636912"/>
            <a:ext cx="3744416" cy="2764656"/>
          </a:xfrm>
          <a:prstGeom prst="rect">
            <a:avLst/>
          </a:prstGeom>
        </p:spPr>
      </p:pic>
      <p:pic>
        <p:nvPicPr>
          <p:cNvPr id="12" name="11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04" y="4135145"/>
            <a:ext cx="3384376" cy="253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Prueba Diésel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76</a:t>
            </a:fld>
            <a:endParaRPr lang="es-EC"/>
          </a:p>
        </p:txBody>
      </p:sp>
      <p:pic>
        <p:nvPicPr>
          <p:cNvPr id="5" name="4 Imagen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476152"/>
            <a:ext cx="2016224" cy="2580488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445092"/>
            <a:ext cx="3672408" cy="2808312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615" y="4365104"/>
            <a:ext cx="317437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Prueba Hidrostática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77</a:t>
            </a:fld>
            <a:endParaRPr lang="es-EC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27795" r="7936" b="33234"/>
          <a:stretch>
            <a:fillRect/>
          </a:stretch>
        </p:blipFill>
        <p:spPr bwMode="auto">
          <a:xfrm>
            <a:off x="1475656" y="1484784"/>
            <a:ext cx="5688632" cy="24482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8434" name="Picture 2" descr="http://www.sionsrl.com/uploadsfotos/tk_terminad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16" y="4180475"/>
            <a:ext cx="402674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7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Inspecciones de Pintura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78</a:t>
            </a:fld>
            <a:endParaRPr lang="es-EC"/>
          </a:p>
        </p:txBody>
      </p:sp>
      <p:pic>
        <p:nvPicPr>
          <p:cNvPr id="6" name="5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3680002" y="2075047"/>
            <a:ext cx="2232248" cy="3024336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173079" cy="295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0" name="Picture 4" descr="http://www.sylpyl.com.mx/Upload/Productos/cat14_subcat2_prod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27888"/>
            <a:ext cx="2952328" cy="234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mlv-s1-p.mlstatic.com/8123-MLV20000780442_112013-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320" y="4077072"/>
            <a:ext cx="2208866" cy="220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ANALISIS ECONÓMICO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s-EC" sz="3600" b="1" i="1" dirty="0" smtClean="0"/>
              <a:t>COSTOS DIRECTOS</a:t>
            </a:r>
            <a:endParaRPr lang="es-EC" sz="3600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79</a:t>
            </a:fld>
            <a:endParaRPr lang="es-EC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03930"/>
              </p:ext>
            </p:extLst>
          </p:nvPr>
        </p:nvGraphicFramePr>
        <p:xfrm>
          <a:off x="683568" y="2732781"/>
          <a:ext cx="6390977" cy="285646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604262"/>
                <a:gridCol w="3879259"/>
                <a:gridCol w="1907456"/>
              </a:tblGrid>
              <a:tr h="40167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Ord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Item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  <a:tr h="3506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Mano</a:t>
                      </a:r>
                      <a:r>
                        <a:rPr lang="es-EC" sz="1400" baseline="0" dirty="0" smtClean="0">
                          <a:effectLst/>
                        </a:rPr>
                        <a:t> de Obra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24820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  <a:tr h="3506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Materia</a:t>
                      </a:r>
                      <a:r>
                        <a:rPr lang="es-EC" sz="1400" baseline="0" dirty="0" smtClean="0">
                          <a:effectLst/>
                        </a:rPr>
                        <a:t> Prima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48864,42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  <a:tr h="3506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Maquinaria</a:t>
                      </a:r>
                      <a:r>
                        <a:rPr lang="es-EC" sz="1400" baseline="0" dirty="0" smtClean="0">
                          <a:effectLst/>
                        </a:rPr>
                        <a:t> y Equipos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21420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  <a:tr h="3506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Consumibles/Insumos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22093,09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  <a:tr h="3506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Herramientas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2616,4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  <a:tr h="35068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EPP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5623,85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  <a:tr h="350684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TOTAL COSTOS DIRECTOS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125437,76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53039" marR="5303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0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1143000"/>
          </a:xfrm>
        </p:spPr>
        <p:txBody>
          <a:bodyPr/>
          <a:lstStyle/>
          <a:p>
            <a:r>
              <a:rPr lang="es-EC" b="1" dirty="0" smtClean="0"/>
              <a:t>REQUERIMIENTOS CLIENTE</a:t>
            </a:r>
            <a:endParaRPr lang="es-EC" b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032555"/>
              </p:ext>
            </p:extLst>
          </p:nvPr>
        </p:nvGraphicFramePr>
        <p:xfrm>
          <a:off x="1331640" y="1303901"/>
          <a:ext cx="6440884" cy="3969875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3220442"/>
                <a:gridCol w="3220442"/>
              </a:tblGrid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Requisito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Valor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Capacidad Geométrica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790 m</a:t>
                      </a:r>
                      <a:r>
                        <a:rPr lang="es-EC" sz="1200" baseline="30000">
                          <a:effectLst/>
                        </a:rPr>
                        <a:t>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Capacidad Útil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687 m</a:t>
                      </a:r>
                      <a:r>
                        <a:rPr lang="es-EC" sz="1200" baseline="30000" dirty="0">
                          <a:effectLst/>
                        </a:rPr>
                        <a:t>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Diámetro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9.60 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Altura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10,96 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Norma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API 650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Techo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Techo cónico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Presión de diseño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Atmosférica 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Temperatura de diseño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20 - 90 °C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Material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Acero al carbono ASTM A-285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Nivel normal de operación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9.6 - 10.2 m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marL="0" indent="252095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Corrosión admisible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252095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1/16’’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5375">
                <a:tc>
                  <a:txBody>
                    <a:bodyPr/>
                    <a:lstStyle/>
                    <a:p>
                      <a:pPr marL="0" indent="252095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Velocidad</a:t>
                      </a:r>
                      <a:r>
                        <a:rPr kumimoji="0" lang="es-EC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 viento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252095" algn="ctr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kumimoji="0" lang="es-EC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km/h</a:t>
                      </a:r>
                      <a:endParaRPr kumimoji="0"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6 Objeto"/>
          <p:cNvGraphicFramePr>
            <a:graphicFrameLocks noChangeAspect="1"/>
          </p:cNvGraphicFramePr>
          <p:nvPr/>
        </p:nvGraphicFramePr>
        <p:xfrm>
          <a:off x="1430338" y="2479675"/>
          <a:ext cx="11430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cuación" r:id="rId3" imgW="114151" imgH="215619" progId="Equation.3">
                  <p:embed/>
                </p:oleObj>
              </mc:Choice>
              <mc:Fallback>
                <p:oleObj name="Ecuación" r:id="rId3" imgW="114151" imgH="21561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2479675"/>
                        <a:ext cx="114300" cy="20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C:\Users\Usuario\AppData\Local\Microsoft\Windows\Temporary Internet Files\Content.IE5\Z2J1HB11\recobro-amistoso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26" y="5388721"/>
            <a:ext cx="1568574" cy="156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uario\AppData\Local\Microsoft\Windows\Temporary Internet Files\Content.IE5\MJM8G0JY\3364250371_c632ff60aa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" y="5388721"/>
            <a:ext cx="1584176" cy="140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03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ANALISIS ECONÓMICO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s-EC" sz="3600" b="1" i="1" dirty="0" smtClean="0"/>
              <a:t>COSTOS INDIRECTOS</a:t>
            </a:r>
            <a:endParaRPr lang="es-EC" sz="3600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80</a:t>
            </a:fld>
            <a:endParaRPr lang="es-EC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066906"/>
              </p:ext>
            </p:extLst>
          </p:nvPr>
        </p:nvGraphicFramePr>
        <p:xfrm>
          <a:off x="899592" y="3068960"/>
          <a:ext cx="6580584" cy="1920552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622189"/>
                <a:gridCol w="3994349"/>
                <a:gridCol w="1964046"/>
              </a:tblGrid>
              <a:tr h="31750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Ord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Item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Costo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78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</a:rPr>
                        <a:t>Mano de Obra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8450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78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Herramientas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1044,56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787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Alimentación</a:t>
                      </a:r>
                      <a:r>
                        <a:rPr lang="es-EC" sz="14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Hospedaje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12936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035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Misceláneos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07876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TOTAL COSTOS INDIRECTOS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22580,56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ANALISIS ECONÓMICO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s-EC" sz="3600" b="1" i="1" dirty="0" smtClean="0"/>
              <a:t>COSTOS TOTALES</a:t>
            </a:r>
            <a:endParaRPr lang="es-EC" sz="3600" b="1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81</a:t>
            </a:fld>
            <a:endParaRPr lang="es-EC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703133"/>
              </p:ext>
            </p:extLst>
          </p:nvPr>
        </p:nvGraphicFramePr>
        <p:xfrm>
          <a:off x="1259632" y="3212976"/>
          <a:ext cx="6580584" cy="150876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622189"/>
                <a:gridCol w="3994349"/>
                <a:gridCol w="1964046"/>
              </a:tblGrid>
              <a:tr h="34911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Ord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effectLst/>
                        </a:rPr>
                        <a:t>Item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Costo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911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Costos</a:t>
                      </a:r>
                      <a:r>
                        <a:rPr lang="es-EC" sz="16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Directos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125437.76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911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Costos</a:t>
                      </a:r>
                      <a:r>
                        <a:rPr lang="es-EC" sz="16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Indirectos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22580.56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2821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COSTO TOTAL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148018.32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CONCLUSIONES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82</a:t>
            </a:fld>
            <a:endParaRPr lang="es-EC"/>
          </a:p>
        </p:txBody>
      </p:sp>
      <p:pic>
        <p:nvPicPr>
          <p:cNvPr id="23555" name="Picture 3" descr="C:\Users\Usuario\AppData\Local\Microsoft\Windows\Temporary Internet Files\Content.IE5\MJM8G0JY\subcontractors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786683" cy="19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Usuario\AppData\Local\Microsoft\Windows\Temporary Internet Files\Content.IE5\Z2J1HB11\cubo-grande-de-construccio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85572"/>
            <a:ext cx="2577477" cy="22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C:\Users\Usuario\AppData\Local\Microsoft\Windows\Temporary Internet Files\Content.IE5\Z2J1HB11\costo-mano-de-obra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528392" cy="212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13" descr="C:\Users\Usuario\AppData\Local\Microsoft\Windows\Temporary Internet Files\Content.IE5\Z2J1HB11\3364250371_c632ff60aa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2" y="4149079"/>
            <a:ext cx="2622376" cy="23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uario\AppData\Local\Microsoft\Windows\Temporary Internet Files\Content.IE5\MJM8G0JY\trabajo-en-equipo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46" y="2894581"/>
            <a:ext cx="3150454" cy="250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1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RECOMENDACIONES</a:t>
            </a:r>
            <a:endParaRPr lang="es-EC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83</a:t>
            </a:fld>
            <a:endParaRPr lang="es-EC"/>
          </a:p>
        </p:txBody>
      </p:sp>
      <p:pic>
        <p:nvPicPr>
          <p:cNvPr id="24578" name="Picture 2" descr="C:\Users\Usuario\AppData\Local\Microsoft\Windows\Temporary Internet Files\Content.IE5\MJM8G0JY\exito6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03" y="1412776"/>
            <a:ext cx="2641582" cy="26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C:\Users\Usuario\AppData\Local\Microsoft\Windows\Temporary Internet Files\Content.IE5\FHIOD4DY\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673017" cy="26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:\Users\Usuario\AppData\Local\Microsoft\Windows\Temporary Internet Files\Content.IE5\MJM8G0JY\guia+de+seducció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617" y="3789040"/>
            <a:ext cx="2426878" cy="274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36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¡¡¡¡¡ GRACIAS !!!!!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84</a:t>
            </a:fld>
            <a:endParaRPr lang="es-EC"/>
          </a:p>
        </p:txBody>
      </p:sp>
      <p:pic>
        <p:nvPicPr>
          <p:cNvPr id="22536" name="Picture 8" descr="C:\Users\Usuario\AppData\Local\Microsoft\Windows\Temporary Internet Files\Content.IE5\FHIOD4DY\gracia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53149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994122"/>
          </a:xfrm>
        </p:spPr>
        <p:txBody>
          <a:bodyPr>
            <a:normAutofit/>
          </a:bodyPr>
          <a:lstStyle/>
          <a:p>
            <a:r>
              <a:rPr lang="es-EC" sz="5400" b="1" dirty="0" smtClean="0"/>
              <a:t>INGENIERIA BÁSICA</a:t>
            </a:r>
            <a:endParaRPr lang="es-EC" sz="5400" b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847402"/>
              </p:ext>
            </p:extLst>
          </p:nvPr>
        </p:nvGraphicFramePr>
        <p:xfrm>
          <a:off x="683568" y="16288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80DF2-7723-4EF5-9CB8-7D1019E5C427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49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1944</TotalTime>
  <Words>5075</Words>
  <Application>Microsoft Office PowerPoint</Application>
  <PresentationFormat>Presentación en pantalla (4:3)</PresentationFormat>
  <Paragraphs>1361</Paragraphs>
  <Slides>84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86" baseType="lpstr">
      <vt:lpstr>Técnico</vt:lpstr>
      <vt:lpstr>Ecuación</vt:lpstr>
      <vt:lpstr>“INGENIERÍA CONCEPTUAL, BÁSICA Y DE DETALLE DE UN SISTEMA DE ALMACENAMIENTO DE AGUA DE 790m3 SEGÚN LA NORMA API 650 PARA EL CONTROL DE INCENDIOS EN LA PLANTA DE GAS UBICADA EN BAJO ALTO-MACHALA PARA LA EMPRESA MATRYMEC/FH-INGESERV”</vt:lpstr>
      <vt:lpstr>ANTECEDENTES</vt:lpstr>
      <vt:lpstr>OBJETIVO GENERAL</vt:lpstr>
      <vt:lpstr>OBJETIVOS ESPECÍFICOS</vt:lpstr>
      <vt:lpstr>JUSTIFICACIÓN</vt:lpstr>
      <vt:lpstr>¿QUÉ ES UN TANQUE ATMOSFÉRICO?</vt:lpstr>
      <vt:lpstr>Presentación de PowerPoint</vt:lpstr>
      <vt:lpstr>REQUERIMIENTOS CLIENTE</vt:lpstr>
      <vt:lpstr>INGENIERIA BÁSICA</vt:lpstr>
      <vt:lpstr>MATERIALES DISPONIBLES EN EL MERCADO</vt:lpstr>
      <vt:lpstr>Cálculos básicos del cuerpo Planchas 1800 mm ancho</vt:lpstr>
      <vt:lpstr>Cálculos básicos del cuerpo Planchas 2440 mm ancho</vt:lpstr>
      <vt:lpstr>Cálculos básicos del cuerpo: Espesor</vt:lpstr>
      <vt:lpstr>Cálculos básicos del cuerpo</vt:lpstr>
      <vt:lpstr>Cálculos básicos Fondo</vt:lpstr>
      <vt:lpstr>Cálculos básicos Techo</vt:lpstr>
      <vt:lpstr>Cálculos Básicos Bocas y Accesorios</vt:lpstr>
      <vt:lpstr>VERIFICACIÓN DE LA CAPACIDAD DEL TANQUE</vt:lpstr>
      <vt:lpstr>Volumen Sistema Manual "C_m "</vt:lpstr>
      <vt:lpstr>Volumen Suministro Agua Rociadores "C_r "</vt:lpstr>
      <vt:lpstr>Volumen Suministro Agua Sistema Espuma "C_e "</vt:lpstr>
      <vt:lpstr>PRESUPUESTO ESTIMADO</vt:lpstr>
      <vt:lpstr>INGENIERÍA DE DETALLE</vt:lpstr>
      <vt:lpstr>Selección del material</vt:lpstr>
      <vt:lpstr>Dimensionamiento Cuerpo</vt:lpstr>
      <vt:lpstr>Espesor Cuerpo</vt:lpstr>
      <vt:lpstr>Esquema del Cuerpo</vt:lpstr>
      <vt:lpstr>FONDO</vt:lpstr>
      <vt:lpstr>TECHO</vt:lpstr>
      <vt:lpstr>ESTRUCTURA TECHO</vt:lpstr>
      <vt:lpstr>Cálculo Carga Combinada</vt:lpstr>
      <vt:lpstr>Verificación de Vigas</vt:lpstr>
      <vt:lpstr>Verificación de Vigas</vt:lpstr>
      <vt:lpstr>Verificación de Columna</vt:lpstr>
      <vt:lpstr>Verificación de Columna</vt:lpstr>
      <vt:lpstr>Verificación de Columna</vt:lpstr>
      <vt:lpstr>ESTABILIDAD AL VOLCAMIENTO</vt:lpstr>
      <vt:lpstr>Cálculos estabilidad al volcamiento</vt:lpstr>
      <vt:lpstr>Cálculo estabilidad al volcamiento</vt:lpstr>
      <vt:lpstr>ABERTURAS EN EL CUERPO: BOCAS</vt:lpstr>
      <vt:lpstr>ABERTURAS EN EL CUERPO: BOCAS</vt:lpstr>
      <vt:lpstr>MANHOLE</vt:lpstr>
      <vt:lpstr>MANHOLE</vt:lpstr>
      <vt:lpstr>MANHOLE</vt:lpstr>
      <vt:lpstr>PUERTA DE LIMPIEZA</vt:lpstr>
      <vt:lpstr>PUERTA DE LIMPIEZA</vt:lpstr>
      <vt:lpstr>PUERTA DE LIMPIEZA</vt:lpstr>
      <vt:lpstr>MANHOLE TECHO</vt:lpstr>
      <vt:lpstr>MANHOLE TECHO</vt:lpstr>
      <vt:lpstr>ABERTURAS DE TECHO: BOCAS</vt:lpstr>
      <vt:lpstr>ABERTURAS DE TECHO: BOCAS</vt:lpstr>
      <vt:lpstr>ABERTURAS DE TECHO: BOCAS</vt:lpstr>
      <vt:lpstr>OREJAS DE CONEXIÓN A TIERRA</vt:lpstr>
      <vt:lpstr>ESCALERA VERTICAL</vt:lpstr>
      <vt:lpstr>ESCALERA VERTICAL</vt:lpstr>
      <vt:lpstr>PLATAFORMA DE DESCANSO</vt:lpstr>
      <vt:lpstr>PASAMANOS PERIMETRAL</vt:lpstr>
      <vt:lpstr>DISEÑO DE JUNTAS SOLDADAS</vt:lpstr>
      <vt:lpstr>Características Soldadura</vt:lpstr>
      <vt:lpstr>WPS</vt:lpstr>
      <vt:lpstr>PLAN DE PINTURA:  SISTEMA DE RECUBRIMIENTO EXTERIOR</vt:lpstr>
      <vt:lpstr>PLAN DE PINTURA:  SISTEMA DE RECUBRIMIENTO INTERIOR</vt:lpstr>
      <vt:lpstr>LISTA DE PERSONAL</vt:lpstr>
      <vt:lpstr>Lista Consumibles</vt:lpstr>
      <vt:lpstr>Cantidad de Electrodos</vt:lpstr>
      <vt:lpstr>Cantidad de Electrodos</vt:lpstr>
      <vt:lpstr>Cantidad de Pintura Externa</vt:lpstr>
      <vt:lpstr>Cantidad de Pintura Interna</vt:lpstr>
      <vt:lpstr>Cantidad de Pintura</vt:lpstr>
      <vt:lpstr>VERIFICACIÓN FACTOR DE SEGURIDAD NORMA API 650</vt:lpstr>
      <vt:lpstr>VERIFICACIÓN FACTOR DE SEGURIDAD NORMA API 650</vt:lpstr>
      <vt:lpstr>VERIFICACIÓN FACTOR DE SEGURIDAD NORMA API 650</vt:lpstr>
      <vt:lpstr>PRUEBAS CONSTRUCTIVAS</vt:lpstr>
      <vt:lpstr>Prueba Neumática</vt:lpstr>
      <vt:lpstr>Prueba de Caja de Vacío</vt:lpstr>
      <vt:lpstr>Prueba Diésel</vt:lpstr>
      <vt:lpstr>Prueba Hidrostática</vt:lpstr>
      <vt:lpstr>Inspecciones de Pintura</vt:lpstr>
      <vt:lpstr>ANALISIS ECONÓMICO</vt:lpstr>
      <vt:lpstr>ANALISIS ECONÓMICO</vt:lpstr>
      <vt:lpstr>ANALISIS ECONÓMICO</vt:lpstr>
      <vt:lpstr>CONCLUSIONES</vt:lpstr>
      <vt:lpstr>RECOMENDACIONES</vt:lpstr>
      <vt:lpstr>¡¡¡¡¡ GRACIAS !!!!!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109</cp:revision>
  <dcterms:created xsi:type="dcterms:W3CDTF">2015-05-03T02:34:41Z</dcterms:created>
  <dcterms:modified xsi:type="dcterms:W3CDTF">2015-05-08T05:29:12Z</dcterms:modified>
</cp:coreProperties>
</file>