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6" r:id="rId3"/>
    <p:sldId id="261"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318" r:id="rId20"/>
    <p:sldId id="319" r:id="rId21"/>
    <p:sldId id="320"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21" r:id="rId58"/>
    <p:sldId id="322" r:id="rId59"/>
    <p:sldId id="323" r:id="rId60"/>
    <p:sldId id="324" r:id="rId61"/>
    <p:sldId id="325" r:id="rId62"/>
    <p:sldId id="326" r:id="rId6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528"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7"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9526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7"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8934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7"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524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0"/>
          <p:cNvSpPr>
            <a:spLocks noGrp="1" noChangeArrowheads="1"/>
          </p:cNvSpPr>
          <p:nvPr>
            <p:ph type="dt" sz="half" idx="10"/>
          </p:nvPr>
        </p:nvSpPr>
        <p:spPr>
          <a:ln/>
        </p:spPr>
        <p:txBody>
          <a:bodyPr/>
          <a:lstStyle>
            <a:lvl1pPr>
              <a:defRPr/>
            </a:lvl1pPr>
          </a:lstStyle>
          <a:p>
            <a:pPr>
              <a:defRPr/>
            </a:pPr>
            <a:endParaRPr lang="es-ES"/>
          </a:p>
        </p:txBody>
      </p:sp>
      <p:sp>
        <p:nvSpPr>
          <p:cNvPr id="4" name="Rectangle 41"/>
          <p:cNvSpPr>
            <a:spLocks noGrp="1" noChangeArrowheads="1"/>
          </p:cNvSpPr>
          <p:nvPr>
            <p:ph type="ftr" sz="quarter" idx="11"/>
          </p:nvPr>
        </p:nvSpPr>
        <p:spPr>
          <a:ln/>
        </p:spPr>
        <p:txBody>
          <a:bodyPr/>
          <a:lstStyle>
            <a:lvl1pPr>
              <a:defRPr/>
            </a:lvl1pPr>
          </a:lstStyle>
          <a:p>
            <a:pPr>
              <a:defRPr/>
            </a:pPr>
            <a:endParaRPr lang="es-ES"/>
          </a:p>
        </p:txBody>
      </p:sp>
      <p:sp>
        <p:nvSpPr>
          <p:cNvPr id="5" name="Rectangle 42"/>
          <p:cNvSpPr>
            <a:spLocks noGrp="1" noChangeArrowheads="1"/>
          </p:cNvSpPr>
          <p:nvPr>
            <p:ph type="sldNum" sz="quarter" idx="12"/>
          </p:nvPr>
        </p:nvSpPr>
        <p:spPr>
          <a:ln/>
        </p:spPr>
        <p:txBody>
          <a:bodyPr/>
          <a:lstStyle>
            <a:lvl1pPr>
              <a:defRPr/>
            </a:lvl1pPr>
          </a:lstStyle>
          <a:p>
            <a:pPr>
              <a:defRPr/>
            </a:pPr>
            <a:fld id="{6D5D8629-7F01-4464-847F-582063B54B85}" type="slidenum">
              <a:rPr lang="es-ES"/>
              <a:pPr>
                <a:defRPr/>
              </a:pPr>
              <a:t>‹Nº›</a:t>
            </a:fld>
            <a:endParaRPr lang="es-ES"/>
          </a:p>
        </p:txBody>
      </p:sp>
      <p:pic>
        <p:nvPicPr>
          <p:cNvPr id="6"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6570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C"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7"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58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7" name="Imagen 4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14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8"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9180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10"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1209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6"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3577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5"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3972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8"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7816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F6F933-8986-42CE-9C08-4E7D74ED8E39}" type="datetimeFigureOut">
              <a:rPr lang="es-EC" smtClean="0"/>
              <a:t>12/04/2015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CC6B877-9B06-4E46-8D39-57FDE8090808}" type="slidenum">
              <a:rPr lang="es-EC" smtClean="0"/>
              <a:t>‹Nº›</a:t>
            </a:fld>
            <a:endParaRPr lang="es-EC"/>
          </a:p>
        </p:txBody>
      </p:sp>
      <p:pic>
        <p:nvPicPr>
          <p:cNvPr id="8" name="Imagen 48"/>
          <p:cNvPicPr>
            <a:picLocks noChangeAspect="1" noChangeArrowheads="1"/>
          </p:cNvPicPr>
          <p:nvPr userDrawn="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124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duotone>
              <a:prstClr val="black"/>
              <a:srgbClr val="D9C3A5">
                <a:tint val="50000"/>
                <a:satMod val="180000"/>
              </a:srgbClr>
            </a:duotone>
            <a:extLst>
              <a:ext uri="{BEBA8EAE-BF5A-486C-A8C5-ECC9F3942E4B}">
                <a14:imgProps xmlns:a14="http://schemas.microsoft.com/office/drawing/2010/main">
                  <a14:imgLayer r:embed="rId15">
                    <a14:imgEffect>
                      <a14:colorTemperature colorTemp="4700"/>
                    </a14:imgEffect>
                    <a14:imgEffect>
                      <a14:saturation sat="33000"/>
                    </a14:imgEffect>
                    <a14:imgEffect>
                      <a14:brightnessContrast contrast="-2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6F933-8986-42CE-9C08-4E7D74ED8E39}" type="datetimeFigureOut">
              <a:rPr lang="es-EC" smtClean="0"/>
              <a:t>12/04/2015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6B877-9B06-4E46-8D39-57FDE8090808}" type="slidenum">
              <a:rPr lang="es-EC" smtClean="0"/>
              <a:t>‹Nº›</a:t>
            </a:fld>
            <a:endParaRPr lang="es-EC"/>
          </a:p>
        </p:txBody>
      </p:sp>
    </p:spTree>
    <p:extLst>
      <p:ext uri="{BB962C8B-B14F-4D97-AF65-F5344CB8AC3E}">
        <p14:creationId xmlns:p14="http://schemas.microsoft.com/office/powerpoint/2010/main" val="243901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Pilotos.pp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p:nvPr/>
        </p:nvSpPr>
        <p:spPr>
          <a:xfrm>
            <a:off x="218519" y="1014700"/>
            <a:ext cx="8280920" cy="169277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indent="449263" algn="ctr" fontAlgn="base">
              <a:spcBef>
                <a:spcPct val="0"/>
              </a:spcBef>
              <a:spcAft>
                <a:spcPct val="0"/>
              </a:spcAft>
            </a:pPr>
            <a:endParaRPr lang="pt-BR" sz="3200" b="1" dirty="0" smtClean="0">
              <a:ln w="11430"/>
              <a:solidFill>
                <a:srgbClr val="FF0000"/>
              </a:solidFill>
              <a:effectLst>
                <a:outerShdw blurRad="50800" dist="39000" dir="5460000" algn="tl">
                  <a:srgbClr val="000000">
                    <a:alpha val="38000"/>
                  </a:srgbClr>
                </a:outerShdw>
              </a:effectLst>
              <a:latin typeface="Arial" pitchFamily="34" charset="0"/>
              <a:ea typeface="Times New Roman" pitchFamily="18" charset="0"/>
              <a:cs typeface="Arial" pitchFamily="34" charset="0"/>
            </a:endParaRPr>
          </a:p>
          <a:p>
            <a:pPr lvl="0" indent="449263" algn="ctr" fontAlgn="base">
              <a:spcBef>
                <a:spcPct val="0"/>
              </a:spcBef>
              <a:spcAft>
                <a:spcPct val="0"/>
              </a:spcAft>
            </a:pPr>
            <a:r>
              <a:rPr lang="pt-BR" sz="4000" b="1" dirty="0" smtClean="0">
                <a:ln w="11430"/>
                <a:solidFill>
                  <a:srgbClr val="FF0000"/>
                </a:solidFill>
                <a:effectLst>
                  <a:outerShdw blurRad="50800" dist="39000" dir="5460000" algn="tl">
                    <a:srgbClr val="000000">
                      <a:alpha val="38000"/>
                    </a:srgbClr>
                  </a:outerShdw>
                </a:effectLst>
                <a:latin typeface="Arial" pitchFamily="34" charset="0"/>
                <a:ea typeface="Times New Roman" pitchFamily="18" charset="0"/>
                <a:cs typeface="Arial" pitchFamily="34" charset="0"/>
              </a:rPr>
              <a:t>NORMAS DE SEGURIDAD</a:t>
            </a:r>
          </a:p>
          <a:p>
            <a:pPr lvl="0" indent="449263" algn="ctr" fontAlgn="base">
              <a:spcBef>
                <a:spcPct val="0"/>
              </a:spcBef>
              <a:spcAft>
                <a:spcPct val="0"/>
              </a:spcAft>
            </a:pPr>
            <a:endParaRPr lang="pt-BR" sz="3200" b="1" dirty="0" smtClean="0">
              <a:ln w="11430"/>
              <a:solidFill>
                <a:srgbClr val="FF0000"/>
              </a:solidFill>
              <a:effectLst>
                <a:outerShdw blurRad="50800" dist="39000" dir="5460000" algn="tl">
                  <a:srgbClr val="000000">
                    <a:alpha val="38000"/>
                  </a:srgbClr>
                </a:outerShdw>
              </a:effectLst>
              <a:latin typeface="Arial" pitchFamily="34" charset="0"/>
              <a:ea typeface="Times New Roman" pitchFamily="18" charset="0"/>
              <a:cs typeface="Arial" pitchFamily="34" charset="0"/>
            </a:endParaRPr>
          </a:p>
        </p:txBody>
      </p:sp>
      <p:pic>
        <p:nvPicPr>
          <p:cNvPr id="62466" name="Picture 2" descr="http://www.sitographics.com/enciclog/seguridad/Imagen/seguridad.jpg">
            <a:hlinkClick r:id="rId2" action="ppaction://hlinkpres?slideindex=1&amp;slidetitle="/>
          </p:cNvPr>
          <p:cNvPicPr>
            <a:picLocks noChangeAspect="1" noChangeArrowheads="1"/>
          </p:cNvPicPr>
          <p:nvPr/>
        </p:nvPicPr>
        <p:blipFill>
          <a:blip r:embed="rId3" cstate="print"/>
          <a:srcRect/>
          <a:stretch>
            <a:fillRect/>
          </a:stretch>
        </p:blipFill>
        <p:spPr bwMode="auto">
          <a:xfrm>
            <a:off x="1231726" y="2420888"/>
            <a:ext cx="6724650" cy="4105275"/>
          </a:xfrm>
          <a:prstGeom prst="rect">
            <a:avLst/>
          </a:prstGeom>
          <a:noFill/>
        </p:spPr>
      </p:pic>
    </p:spTree>
    <p:extLst>
      <p:ext uri="{BB962C8B-B14F-4D97-AF65-F5344CB8AC3E}">
        <p14:creationId xmlns:p14="http://schemas.microsoft.com/office/powerpoint/2010/main" val="17591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2466"/>
                                        </p:tgtEl>
                                        <p:attrNameLst>
                                          <p:attrName>style.visibility</p:attrName>
                                        </p:attrNameLst>
                                      </p:cBhvr>
                                      <p:to>
                                        <p:strVal val="visible"/>
                                      </p:to>
                                    </p:set>
                                    <p:animEffect transition="in" filter="box(in)">
                                      <p:cBhvr>
                                        <p:cTn id="12"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11560" y="2698081"/>
            <a:ext cx="8136904" cy="3976688"/>
            <a:chOff x="1233" y="1842"/>
            <a:chExt cx="4205" cy="2505"/>
          </a:xfrm>
          <a:solidFill>
            <a:schemeClr val="bg2"/>
          </a:solidFill>
        </p:grpSpPr>
        <p:sp>
          <p:nvSpPr>
            <p:cNvPr id="11269" name="AutoShape 7"/>
            <p:cNvSpPr>
              <a:spLocks noChangeArrowheads="1"/>
            </p:cNvSpPr>
            <p:nvPr/>
          </p:nvSpPr>
          <p:spPr bwMode="auto">
            <a:xfrm>
              <a:off x="1273" y="1842"/>
              <a:ext cx="4165" cy="671"/>
            </a:xfrm>
            <a:prstGeom prst="roundRect">
              <a:avLst>
                <a:gd name="adj" fmla="val 8977"/>
              </a:avLst>
            </a:prstGeom>
            <a:grp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sz="2000" dirty="0"/>
                <a:t>¿Se considera eficiente y eficaz al sistema de gestión de seguridad operacional actual de la Aviación del Ejército? </a:t>
              </a:r>
              <a:endParaRPr lang="es-ES" altLang="es-EC" sz="2000" dirty="0"/>
            </a:p>
          </p:txBody>
        </p:sp>
        <p:sp>
          <p:nvSpPr>
            <p:cNvPr id="11272" name="AutoShape 7"/>
            <p:cNvSpPr>
              <a:spLocks noChangeArrowheads="1"/>
            </p:cNvSpPr>
            <p:nvPr/>
          </p:nvSpPr>
          <p:spPr bwMode="auto">
            <a:xfrm>
              <a:off x="1233" y="2665"/>
              <a:ext cx="4165" cy="467"/>
            </a:xfrm>
            <a:prstGeom prst="roundRect">
              <a:avLst>
                <a:gd name="adj" fmla="val 8977"/>
              </a:avLst>
            </a:prstGeom>
            <a:grp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sz="2000" dirty="0"/>
                <a:t>¿Existe una mejora continua de los procesos y procedimientos de seguridad operacional?</a:t>
              </a:r>
              <a:endParaRPr lang="es-ES" altLang="es-EC" sz="2000" dirty="0"/>
            </a:p>
          </p:txBody>
        </p:sp>
        <p:sp>
          <p:nvSpPr>
            <p:cNvPr id="11273" name="AutoShape 7"/>
            <p:cNvSpPr>
              <a:spLocks noChangeArrowheads="1"/>
            </p:cNvSpPr>
            <p:nvPr/>
          </p:nvSpPr>
          <p:spPr bwMode="auto">
            <a:xfrm>
              <a:off x="1233" y="3270"/>
              <a:ext cx="4165" cy="1077"/>
            </a:xfrm>
            <a:prstGeom prst="roundRect">
              <a:avLst>
                <a:gd name="adj" fmla="val 8977"/>
              </a:avLst>
            </a:prstGeom>
            <a:grp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sz="2000"/>
                <a:t>¿Existe la capacitación permanente a las tripulaciones de las aeronaves de ala rotativa, sobre seguridad operacional (SMS) que actualmente difunde la Organización de Aviación Civil Internacional (OACI)? </a:t>
              </a:r>
              <a:endParaRPr lang="es-ES" altLang="es-EC" sz="2000"/>
            </a:p>
          </p:txBody>
        </p:sp>
      </p:grpSp>
      <p:sp>
        <p:nvSpPr>
          <p:cNvPr id="11268" name="WordArt 10"/>
          <p:cNvSpPr>
            <a:spLocks noChangeArrowheads="1" noChangeShapeType="1" noTextEdit="1"/>
          </p:cNvSpPr>
          <p:nvPr/>
        </p:nvSpPr>
        <p:spPr bwMode="auto">
          <a:xfrm>
            <a:off x="899593" y="1340768"/>
            <a:ext cx="7666958" cy="857250"/>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SISTEMATIZACIÓN </a:t>
            </a: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DE PROBLEMA </a:t>
            </a:r>
          </a:p>
        </p:txBody>
      </p:sp>
    </p:spTree>
    <p:extLst>
      <p:ext uri="{BB962C8B-B14F-4D97-AF65-F5344CB8AC3E}">
        <p14:creationId xmlns:p14="http://schemas.microsoft.com/office/powerpoint/2010/main" val="31063163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6" name="AutoShape 6"/>
          <p:cNvSpPr>
            <a:spLocks noChangeArrowheads="1"/>
          </p:cNvSpPr>
          <p:nvPr/>
        </p:nvSpPr>
        <p:spPr bwMode="auto">
          <a:xfrm>
            <a:off x="683569" y="2696493"/>
            <a:ext cx="7776864" cy="2858929"/>
          </a:xfrm>
          <a:prstGeom prst="octagon">
            <a:avLst>
              <a:gd name="adj" fmla="val 7148"/>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sz="2400" dirty="0">
                <a:solidFill>
                  <a:srgbClr val="FFFF00"/>
                </a:solidFill>
              </a:rPr>
              <a:t>Desarrollar procesos del Sistema de Gestión de Seguridad Operacional para los helicópteros de la Aviación del Ejército, fundamentado en normativas, procesos, procedimientos y guías adecuados, considerando las misiones y la organización de la institución, para garantizar vuelos seguros.</a:t>
            </a:r>
            <a:endParaRPr lang="es-ES" altLang="es-EC" sz="2400" dirty="0">
              <a:solidFill>
                <a:srgbClr val="FFFF00"/>
              </a:solidFill>
            </a:endParaRPr>
          </a:p>
        </p:txBody>
      </p:sp>
      <p:sp>
        <p:nvSpPr>
          <p:cNvPr id="798727" name="WordArt 7"/>
          <p:cNvSpPr>
            <a:spLocks noChangeArrowheads="1" noChangeShapeType="1" noTextEdit="1"/>
          </p:cNvSpPr>
          <p:nvPr/>
        </p:nvSpPr>
        <p:spPr bwMode="auto">
          <a:xfrm>
            <a:off x="1259632" y="1484784"/>
            <a:ext cx="6552728" cy="708471"/>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OBJETIVO GENERAL</a:t>
            </a:r>
          </a:p>
        </p:txBody>
      </p:sp>
    </p:spTree>
    <p:extLst>
      <p:ext uri="{BB962C8B-B14F-4D97-AF65-F5344CB8AC3E}">
        <p14:creationId xmlns:p14="http://schemas.microsoft.com/office/powerpoint/2010/main" val="8512157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27"/>
                                        </p:tgtEl>
                                        <p:attrNameLst>
                                          <p:attrName>style.visibility</p:attrName>
                                        </p:attrNameLst>
                                      </p:cBhvr>
                                      <p:to>
                                        <p:strVal val="visible"/>
                                      </p:to>
                                    </p:set>
                                    <p:anim calcmode="lin" valueType="num">
                                      <p:cBhvr additive="base">
                                        <p:cTn id="7" dur="500" fill="hold"/>
                                        <p:tgtEl>
                                          <p:spTgt spid="798727"/>
                                        </p:tgtEl>
                                        <p:attrNameLst>
                                          <p:attrName>ppt_x</p:attrName>
                                        </p:attrNameLst>
                                      </p:cBhvr>
                                      <p:tavLst>
                                        <p:tav tm="0">
                                          <p:val>
                                            <p:strVal val="#ppt_x"/>
                                          </p:val>
                                        </p:tav>
                                        <p:tav tm="100000">
                                          <p:val>
                                            <p:strVal val="#ppt_x"/>
                                          </p:val>
                                        </p:tav>
                                      </p:tavLst>
                                    </p:anim>
                                    <p:anim calcmode="lin" valueType="num">
                                      <p:cBhvr additive="base">
                                        <p:cTn id="8" dur="500" fill="hold"/>
                                        <p:tgtEl>
                                          <p:spTgt spid="79872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98726"/>
                                        </p:tgtEl>
                                        <p:attrNameLst>
                                          <p:attrName>style.visibility</p:attrName>
                                        </p:attrNameLst>
                                      </p:cBhvr>
                                      <p:to>
                                        <p:strVal val="visible"/>
                                      </p:to>
                                    </p:set>
                                    <p:animEffect transition="in" filter="barn(outVertical)">
                                      <p:cBhvr>
                                        <p:cTn id="12" dur="500"/>
                                        <p:tgtEl>
                                          <p:spTgt spid="798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6" grpId="0" animBg="1"/>
      <p:bldP spid="7987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8801" y="3382417"/>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sz="1600">
              <a:latin typeface="Arial" charset="0"/>
            </a:endParaRPr>
          </a:p>
        </p:txBody>
      </p:sp>
      <p:sp>
        <p:nvSpPr>
          <p:cNvPr id="797702" name="WordArt 6"/>
          <p:cNvSpPr>
            <a:spLocks noChangeArrowheads="1" noChangeShapeType="1" noTextEdit="1"/>
          </p:cNvSpPr>
          <p:nvPr/>
        </p:nvSpPr>
        <p:spPr bwMode="auto">
          <a:xfrm>
            <a:off x="1115616" y="1544557"/>
            <a:ext cx="7142163" cy="647700"/>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OBJETIVOS ESPECÍFICOS</a:t>
            </a:r>
          </a:p>
        </p:txBody>
      </p:sp>
      <p:grpSp>
        <p:nvGrpSpPr>
          <p:cNvPr id="2" name="Group 7"/>
          <p:cNvGrpSpPr>
            <a:grpSpLocks/>
          </p:cNvGrpSpPr>
          <p:nvPr/>
        </p:nvGrpSpPr>
        <p:grpSpPr bwMode="auto">
          <a:xfrm>
            <a:off x="296614" y="2936329"/>
            <a:ext cx="565150" cy="503238"/>
            <a:chOff x="274" y="1514"/>
            <a:chExt cx="368" cy="362"/>
          </a:xfrm>
        </p:grpSpPr>
        <p:sp>
          <p:nvSpPr>
            <p:cNvPr id="13329" name="Oval 8"/>
            <p:cNvSpPr>
              <a:spLocks noChangeArrowheads="1"/>
            </p:cNvSpPr>
            <p:nvPr/>
          </p:nvSpPr>
          <p:spPr bwMode="auto">
            <a:xfrm>
              <a:off x="280" y="1514"/>
              <a:ext cx="362" cy="362"/>
            </a:xfrm>
            <a:prstGeom prst="ellipse">
              <a:avLst/>
            </a:prstGeom>
            <a:gradFill rotWithShape="1">
              <a:gsLst>
                <a:gs pos="0">
                  <a:srgbClr val="3333FF"/>
                </a:gs>
                <a:gs pos="100000">
                  <a:srgbClr val="05051A"/>
                </a:gs>
              </a:gsLst>
              <a:path path="shape">
                <a:fillToRect l="50000" t="50000" r="50000" b="50000"/>
              </a:path>
            </a:gradFill>
            <a:ln w="38100">
              <a:solidFill>
                <a:srgbClr val="3399FF"/>
              </a:solidFill>
              <a:round/>
              <a:headEnd/>
              <a:tailEnd/>
            </a:ln>
            <a:effectLst>
              <a:outerShdw dist="71842"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13330" name="Text Box 9"/>
            <p:cNvSpPr txBox="1">
              <a:spLocks noChangeArrowheads="1"/>
            </p:cNvSpPr>
            <p:nvPr/>
          </p:nvSpPr>
          <p:spPr bwMode="auto">
            <a:xfrm>
              <a:off x="274" y="1547"/>
              <a:ext cx="366" cy="24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s-ES_tradnl" altLang="es-EC" sz="1600">
                  <a:solidFill>
                    <a:srgbClr val="FFFF00"/>
                  </a:solidFill>
                  <a:latin typeface="Arial Black" pitchFamily="34" charset="0"/>
                </a:rPr>
                <a:t>1</a:t>
              </a:r>
            </a:p>
          </p:txBody>
        </p:sp>
      </p:grpSp>
      <p:sp>
        <p:nvSpPr>
          <p:cNvPr id="797706" name="AutoShape 10"/>
          <p:cNvSpPr>
            <a:spLocks noChangeArrowheads="1"/>
          </p:cNvSpPr>
          <p:nvPr/>
        </p:nvSpPr>
        <p:spPr bwMode="auto">
          <a:xfrm>
            <a:off x="1565026" y="2764879"/>
            <a:ext cx="7142163" cy="911225"/>
          </a:xfrm>
          <a:prstGeom prst="roundRect">
            <a:avLst>
              <a:gd name="adj" fmla="val 15843"/>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sz="1600" dirty="0"/>
              <a:t>Realizar un diagnóstico sobre las deficiencias y problemas del sistema de gestión de seguridad operacional de la Aviación del Ejército en lo que concierne a las operaciones con helicópteros.</a:t>
            </a:r>
            <a:endParaRPr lang="es-ES" altLang="es-EC" sz="1600" dirty="0"/>
          </a:p>
        </p:txBody>
      </p:sp>
      <p:sp>
        <p:nvSpPr>
          <p:cNvPr id="797707" name="Line 11"/>
          <p:cNvSpPr>
            <a:spLocks noChangeShapeType="1"/>
          </p:cNvSpPr>
          <p:nvPr/>
        </p:nvSpPr>
        <p:spPr bwMode="auto">
          <a:xfrm>
            <a:off x="974476" y="3241129"/>
            <a:ext cx="358775" cy="0"/>
          </a:xfrm>
          <a:prstGeom prst="line">
            <a:avLst/>
          </a:prstGeom>
          <a:noFill/>
          <a:ln w="76200">
            <a:solidFill>
              <a:srgbClr val="FF0000"/>
            </a:solidFill>
            <a:round/>
            <a:headEnd/>
            <a:tailEnd type="triangle" w="med" len="med"/>
          </a:ln>
          <a:effectLst>
            <a:outerShdw dist="53882"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s-EC"/>
          </a:p>
        </p:txBody>
      </p:sp>
      <p:grpSp>
        <p:nvGrpSpPr>
          <p:cNvPr id="3" name="Group 12"/>
          <p:cNvGrpSpPr>
            <a:grpSpLocks/>
          </p:cNvGrpSpPr>
          <p:nvPr/>
        </p:nvGrpSpPr>
        <p:grpSpPr bwMode="auto">
          <a:xfrm>
            <a:off x="293439" y="4128542"/>
            <a:ext cx="576262" cy="542925"/>
            <a:chOff x="265" y="2149"/>
            <a:chExt cx="368" cy="362"/>
          </a:xfrm>
        </p:grpSpPr>
        <p:sp>
          <p:nvSpPr>
            <p:cNvPr id="13327" name="Oval 13"/>
            <p:cNvSpPr>
              <a:spLocks noChangeArrowheads="1"/>
            </p:cNvSpPr>
            <p:nvPr/>
          </p:nvSpPr>
          <p:spPr bwMode="auto">
            <a:xfrm>
              <a:off x="271" y="2149"/>
              <a:ext cx="362" cy="362"/>
            </a:xfrm>
            <a:prstGeom prst="ellipse">
              <a:avLst/>
            </a:prstGeom>
            <a:gradFill rotWithShape="1">
              <a:gsLst>
                <a:gs pos="0">
                  <a:srgbClr val="3333FF"/>
                </a:gs>
                <a:gs pos="100000">
                  <a:srgbClr val="05051A"/>
                </a:gs>
              </a:gsLst>
              <a:path path="shape">
                <a:fillToRect l="50000" t="50000" r="50000" b="50000"/>
              </a:path>
            </a:gradFill>
            <a:ln w="38100">
              <a:solidFill>
                <a:srgbClr val="3399FF"/>
              </a:solidFill>
              <a:round/>
              <a:headEnd/>
              <a:tailEnd/>
            </a:ln>
            <a:effectLst>
              <a:outerShdw dist="71842"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13328" name="Text Box 14"/>
            <p:cNvSpPr txBox="1">
              <a:spLocks noChangeArrowheads="1"/>
            </p:cNvSpPr>
            <p:nvPr/>
          </p:nvSpPr>
          <p:spPr bwMode="auto">
            <a:xfrm>
              <a:off x="265" y="2182"/>
              <a:ext cx="366" cy="224"/>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s-ES_tradnl" altLang="es-EC" sz="1600">
                  <a:solidFill>
                    <a:srgbClr val="FFFF00"/>
                  </a:solidFill>
                  <a:latin typeface="Arial Black" pitchFamily="34" charset="0"/>
                </a:rPr>
                <a:t>2</a:t>
              </a:r>
            </a:p>
          </p:txBody>
        </p:sp>
      </p:grpSp>
      <p:sp>
        <p:nvSpPr>
          <p:cNvPr id="797711" name="AutoShape 15"/>
          <p:cNvSpPr>
            <a:spLocks noChangeArrowheads="1"/>
          </p:cNvSpPr>
          <p:nvPr/>
        </p:nvSpPr>
        <p:spPr bwMode="auto">
          <a:xfrm>
            <a:off x="1530101" y="3938042"/>
            <a:ext cx="7199313" cy="911225"/>
          </a:xfrm>
          <a:prstGeom prst="roundRect">
            <a:avLst>
              <a:gd name="adj" fmla="val 15843"/>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C" altLang="es-EC" sz="1600"/>
              <a:t>Elaborar reformas de los procesos para lograr un sistema eficiente de seguridad operacional en helicópteros de la Brigada de Aviación del Ejército.</a:t>
            </a:r>
            <a:endParaRPr lang="es-ES" altLang="es-EC" sz="1600"/>
          </a:p>
        </p:txBody>
      </p:sp>
      <p:sp>
        <p:nvSpPr>
          <p:cNvPr id="797712" name="Line 16"/>
          <p:cNvSpPr>
            <a:spLocks noChangeShapeType="1"/>
          </p:cNvSpPr>
          <p:nvPr/>
        </p:nvSpPr>
        <p:spPr bwMode="auto">
          <a:xfrm>
            <a:off x="968126" y="4415879"/>
            <a:ext cx="358775" cy="0"/>
          </a:xfrm>
          <a:prstGeom prst="line">
            <a:avLst/>
          </a:prstGeom>
          <a:noFill/>
          <a:ln w="76200">
            <a:solidFill>
              <a:srgbClr val="FF0000"/>
            </a:solidFill>
            <a:round/>
            <a:headEnd/>
            <a:tailEnd type="triangle" w="med" len="med"/>
          </a:ln>
          <a:effectLst>
            <a:outerShdw dist="53882"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s-EC"/>
          </a:p>
        </p:txBody>
      </p:sp>
      <p:grpSp>
        <p:nvGrpSpPr>
          <p:cNvPr id="4" name="Group 12"/>
          <p:cNvGrpSpPr>
            <a:grpSpLocks/>
          </p:cNvGrpSpPr>
          <p:nvPr/>
        </p:nvGrpSpPr>
        <p:grpSpPr bwMode="auto">
          <a:xfrm>
            <a:off x="312489" y="5336629"/>
            <a:ext cx="576262" cy="542925"/>
            <a:chOff x="265" y="2149"/>
            <a:chExt cx="368" cy="362"/>
          </a:xfrm>
        </p:grpSpPr>
        <p:sp>
          <p:nvSpPr>
            <p:cNvPr id="13325" name="Oval 13"/>
            <p:cNvSpPr>
              <a:spLocks noChangeArrowheads="1"/>
            </p:cNvSpPr>
            <p:nvPr/>
          </p:nvSpPr>
          <p:spPr bwMode="auto">
            <a:xfrm>
              <a:off x="271" y="2149"/>
              <a:ext cx="362" cy="362"/>
            </a:xfrm>
            <a:prstGeom prst="ellipse">
              <a:avLst/>
            </a:prstGeom>
            <a:gradFill rotWithShape="1">
              <a:gsLst>
                <a:gs pos="0">
                  <a:srgbClr val="3333FF"/>
                </a:gs>
                <a:gs pos="100000">
                  <a:srgbClr val="05051A"/>
                </a:gs>
              </a:gsLst>
              <a:path path="shape">
                <a:fillToRect l="50000" t="50000" r="50000" b="50000"/>
              </a:path>
            </a:gradFill>
            <a:ln w="38100">
              <a:solidFill>
                <a:srgbClr val="3399FF"/>
              </a:solidFill>
              <a:round/>
              <a:headEnd/>
              <a:tailEnd/>
            </a:ln>
            <a:effectLst>
              <a:outerShdw dist="71842"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13326" name="Text Box 14"/>
            <p:cNvSpPr txBox="1">
              <a:spLocks noChangeArrowheads="1"/>
            </p:cNvSpPr>
            <p:nvPr/>
          </p:nvSpPr>
          <p:spPr bwMode="auto">
            <a:xfrm>
              <a:off x="265" y="2182"/>
              <a:ext cx="366" cy="224"/>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s-ES_tradnl" altLang="es-EC" sz="1600">
                  <a:solidFill>
                    <a:srgbClr val="FFFF00"/>
                  </a:solidFill>
                  <a:latin typeface="Arial Black" pitchFamily="34" charset="0"/>
                </a:rPr>
                <a:t>3</a:t>
              </a:r>
            </a:p>
          </p:txBody>
        </p:sp>
      </p:grpSp>
      <p:sp>
        <p:nvSpPr>
          <p:cNvPr id="20" name="AutoShape 15"/>
          <p:cNvSpPr>
            <a:spLocks noChangeArrowheads="1"/>
          </p:cNvSpPr>
          <p:nvPr/>
        </p:nvSpPr>
        <p:spPr bwMode="auto">
          <a:xfrm>
            <a:off x="1549151" y="5307950"/>
            <a:ext cx="7199313" cy="641330"/>
          </a:xfrm>
          <a:prstGeom prst="roundRect">
            <a:avLst>
              <a:gd name="adj" fmla="val 15843"/>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sz="1600" dirty="0"/>
              <a:t>Capacitar y </a:t>
            </a:r>
            <a:r>
              <a:rPr lang="es-EC" altLang="es-EC" sz="1600" dirty="0" smtClean="0"/>
              <a:t>entrenar al </a:t>
            </a:r>
            <a:r>
              <a:rPr lang="es-EC" altLang="es-EC" sz="1600" dirty="0"/>
              <a:t>personal de la Aviación del Ejército en seguridad operacional (SMS) en las operaciones con helicópteros.</a:t>
            </a:r>
            <a:endParaRPr lang="es-ES" altLang="es-EC" sz="1600" dirty="0"/>
          </a:p>
        </p:txBody>
      </p:sp>
      <p:sp>
        <p:nvSpPr>
          <p:cNvPr id="21" name="Line 16"/>
          <p:cNvSpPr>
            <a:spLocks noChangeShapeType="1"/>
          </p:cNvSpPr>
          <p:nvPr/>
        </p:nvSpPr>
        <p:spPr bwMode="auto">
          <a:xfrm>
            <a:off x="987176" y="5623967"/>
            <a:ext cx="358775" cy="0"/>
          </a:xfrm>
          <a:prstGeom prst="line">
            <a:avLst/>
          </a:prstGeom>
          <a:noFill/>
          <a:ln w="76200">
            <a:solidFill>
              <a:srgbClr val="FF0000"/>
            </a:solidFill>
            <a:round/>
            <a:headEnd/>
            <a:tailEnd type="triangle" w="med" len="med"/>
          </a:ln>
          <a:effectLst>
            <a:outerShdw dist="53882"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s-EC"/>
          </a:p>
        </p:txBody>
      </p:sp>
    </p:spTree>
    <p:extLst>
      <p:ext uri="{BB962C8B-B14F-4D97-AF65-F5344CB8AC3E}">
        <p14:creationId xmlns:p14="http://schemas.microsoft.com/office/powerpoint/2010/main" val="244516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97702"/>
                                        </p:tgtEl>
                                        <p:attrNameLst>
                                          <p:attrName>style.visibility</p:attrName>
                                        </p:attrNameLst>
                                      </p:cBhvr>
                                      <p:to>
                                        <p:strVal val="visible"/>
                                      </p:to>
                                    </p:set>
                                    <p:anim calcmode="lin" valueType="num">
                                      <p:cBhvr additive="base">
                                        <p:cTn id="7" dur="500" fill="hold"/>
                                        <p:tgtEl>
                                          <p:spTgt spid="797702"/>
                                        </p:tgtEl>
                                        <p:attrNameLst>
                                          <p:attrName>ppt_x</p:attrName>
                                        </p:attrNameLst>
                                      </p:cBhvr>
                                      <p:tavLst>
                                        <p:tav tm="0">
                                          <p:val>
                                            <p:strVal val="#ppt_x"/>
                                          </p:val>
                                        </p:tav>
                                        <p:tav tm="100000">
                                          <p:val>
                                            <p:strVal val="#ppt_x"/>
                                          </p:val>
                                        </p:tav>
                                      </p:tavLst>
                                    </p:anim>
                                    <p:anim calcmode="lin" valueType="num">
                                      <p:cBhvr additive="base">
                                        <p:cTn id="8" dur="500" fill="hold"/>
                                        <p:tgtEl>
                                          <p:spTgt spid="7977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797707"/>
                                        </p:tgtEl>
                                        <p:attrNameLst>
                                          <p:attrName>style.visibility</p:attrName>
                                        </p:attrNameLst>
                                      </p:cBhvr>
                                      <p:to>
                                        <p:strVal val="visible"/>
                                      </p:to>
                                    </p:set>
                                    <p:anim calcmode="lin" valueType="num">
                                      <p:cBhvr additive="base">
                                        <p:cTn id="18" dur="500" fill="hold"/>
                                        <p:tgtEl>
                                          <p:spTgt spid="797707"/>
                                        </p:tgtEl>
                                        <p:attrNameLst>
                                          <p:attrName>ppt_x</p:attrName>
                                        </p:attrNameLst>
                                      </p:cBhvr>
                                      <p:tavLst>
                                        <p:tav tm="0">
                                          <p:val>
                                            <p:strVal val="0-#ppt_w/2"/>
                                          </p:val>
                                        </p:tav>
                                        <p:tav tm="100000">
                                          <p:val>
                                            <p:strVal val="#ppt_x"/>
                                          </p:val>
                                        </p:tav>
                                      </p:tavLst>
                                    </p:anim>
                                    <p:anim calcmode="lin" valueType="num">
                                      <p:cBhvr additive="base">
                                        <p:cTn id="19" dur="500" fill="hold"/>
                                        <p:tgtEl>
                                          <p:spTgt spid="79770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797706"/>
                                        </p:tgtEl>
                                        <p:attrNameLst>
                                          <p:attrName>style.visibility</p:attrName>
                                        </p:attrNameLst>
                                      </p:cBhvr>
                                      <p:to>
                                        <p:strVal val="visible"/>
                                      </p:to>
                                    </p:set>
                                    <p:anim calcmode="lin" valueType="num">
                                      <p:cBhvr additive="base">
                                        <p:cTn id="23" dur="500" fill="hold"/>
                                        <p:tgtEl>
                                          <p:spTgt spid="797706"/>
                                        </p:tgtEl>
                                        <p:attrNameLst>
                                          <p:attrName>ppt_x</p:attrName>
                                        </p:attrNameLst>
                                      </p:cBhvr>
                                      <p:tavLst>
                                        <p:tav tm="0">
                                          <p:val>
                                            <p:strVal val="0-#ppt_w/2"/>
                                          </p:val>
                                        </p:tav>
                                        <p:tav tm="100000">
                                          <p:val>
                                            <p:strVal val="#ppt_x"/>
                                          </p:val>
                                        </p:tav>
                                      </p:tavLst>
                                    </p:anim>
                                    <p:anim calcmode="lin" valueType="num">
                                      <p:cBhvr additive="base">
                                        <p:cTn id="24" dur="500" fill="hold"/>
                                        <p:tgtEl>
                                          <p:spTgt spid="79770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797712"/>
                                        </p:tgtEl>
                                        <p:attrNameLst>
                                          <p:attrName>style.visibility</p:attrName>
                                        </p:attrNameLst>
                                      </p:cBhvr>
                                      <p:to>
                                        <p:strVal val="visible"/>
                                      </p:to>
                                    </p:set>
                                    <p:anim calcmode="lin" valueType="num">
                                      <p:cBhvr additive="base">
                                        <p:cTn id="34" dur="500" fill="hold"/>
                                        <p:tgtEl>
                                          <p:spTgt spid="797712"/>
                                        </p:tgtEl>
                                        <p:attrNameLst>
                                          <p:attrName>ppt_x</p:attrName>
                                        </p:attrNameLst>
                                      </p:cBhvr>
                                      <p:tavLst>
                                        <p:tav tm="0">
                                          <p:val>
                                            <p:strVal val="0-#ppt_w/2"/>
                                          </p:val>
                                        </p:tav>
                                        <p:tav tm="100000">
                                          <p:val>
                                            <p:strVal val="#ppt_x"/>
                                          </p:val>
                                        </p:tav>
                                      </p:tavLst>
                                    </p:anim>
                                    <p:anim calcmode="lin" valueType="num">
                                      <p:cBhvr additive="base">
                                        <p:cTn id="35" dur="500" fill="hold"/>
                                        <p:tgtEl>
                                          <p:spTgt spid="79771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797711"/>
                                        </p:tgtEl>
                                        <p:attrNameLst>
                                          <p:attrName>style.visibility</p:attrName>
                                        </p:attrNameLst>
                                      </p:cBhvr>
                                      <p:to>
                                        <p:strVal val="visible"/>
                                      </p:to>
                                    </p:set>
                                    <p:anim calcmode="lin" valueType="num">
                                      <p:cBhvr additive="base">
                                        <p:cTn id="39" dur="500" fill="hold"/>
                                        <p:tgtEl>
                                          <p:spTgt spid="797711"/>
                                        </p:tgtEl>
                                        <p:attrNameLst>
                                          <p:attrName>ppt_x</p:attrName>
                                        </p:attrNameLst>
                                      </p:cBhvr>
                                      <p:tavLst>
                                        <p:tav tm="0">
                                          <p:val>
                                            <p:strVal val="0-#ppt_w/2"/>
                                          </p:val>
                                        </p:tav>
                                        <p:tav tm="100000">
                                          <p:val>
                                            <p:strVal val="#ppt_x"/>
                                          </p:val>
                                        </p:tav>
                                      </p:tavLst>
                                    </p:anim>
                                    <p:anim calcmode="lin" valueType="num">
                                      <p:cBhvr additive="base">
                                        <p:cTn id="40" dur="500" fill="hold"/>
                                        <p:tgtEl>
                                          <p:spTgt spid="797711"/>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
                            </p:stCondLst>
                            <p:childTnLst>
                              <p:par>
                                <p:cTn id="48" presetID="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0-#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1000"/>
                            </p:stCondLst>
                            <p:childTnLst>
                              <p:par>
                                <p:cTn id="53" presetID="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2" grpId="0" animBg="1"/>
      <p:bldP spid="797706" grpId="0" animBg="1" autoUpdateAnimBg="0"/>
      <p:bldP spid="797707" grpId="0" animBg="1"/>
      <p:bldP spid="797711" grpId="0" animBg="1" autoUpdateAnimBg="0"/>
      <p:bldP spid="797712" grpId="0" animBg="1"/>
      <p:bldP spid="20" grpId="0" animBg="1" autoUpdateAnimBg="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8" name="AutoShape 6"/>
          <p:cNvSpPr>
            <a:spLocks noChangeArrowheads="1"/>
          </p:cNvSpPr>
          <p:nvPr/>
        </p:nvSpPr>
        <p:spPr bwMode="auto">
          <a:xfrm>
            <a:off x="642938" y="3680867"/>
            <a:ext cx="8112125" cy="2484437"/>
          </a:xfrm>
          <a:prstGeom prst="roundRect">
            <a:avLst>
              <a:gd name="adj" fmla="val 22588"/>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lnSpc>
                <a:spcPct val="150000"/>
              </a:lnSpc>
            </a:pPr>
            <a:r>
              <a:rPr lang="es-EC" altLang="es-EC">
                <a:solidFill>
                  <a:srgbClr val="000000"/>
                </a:solidFill>
              </a:rPr>
              <a:t>La información referida en el presente trabajo de investigación servirá como fuentes de información bibliográfica, facilitando a las tripulaciones la doctrina básica sobre los procesos del sistema de gestión de seguridad operacional, para el cumplimiento de las operaciones aéreas. </a:t>
            </a:r>
            <a:endParaRPr lang="es-ES" altLang="es-EC">
              <a:solidFill>
                <a:srgbClr val="000000"/>
              </a:solidFill>
            </a:endParaRPr>
          </a:p>
        </p:txBody>
      </p:sp>
      <p:sp>
        <p:nvSpPr>
          <p:cNvPr id="791560" name="WordArt 8"/>
          <p:cNvSpPr>
            <a:spLocks noChangeArrowheads="1" noChangeShapeType="1" noTextEdit="1"/>
          </p:cNvSpPr>
          <p:nvPr/>
        </p:nvSpPr>
        <p:spPr bwMode="auto">
          <a:xfrm>
            <a:off x="2051720" y="1398860"/>
            <a:ext cx="5184576" cy="878012"/>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JUSTIFICACIÓN</a:t>
            </a:r>
          </a:p>
        </p:txBody>
      </p:sp>
      <p:sp>
        <p:nvSpPr>
          <p:cNvPr id="7" name="WordArt 8"/>
          <p:cNvSpPr>
            <a:spLocks noChangeArrowheads="1" noChangeShapeType="1" noTextEdit="1"/>
          </p:cNvSpPr>
          <p:nvPr/>
        </p:nvSpPr>
        <p:spPr bwMode="auto">
          <a:xfrm>
            <a:off x="2267744" y="2708920"/>
            <a:ext cx="4752975" cy="504825"/>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UTILIDAD TEORICA</a:t>
            </a:r>
          </a:p>
        </p:txBody>
      </p:sp>
    </p:spTree>
    <p:extLst>
      <p:ext uri="{BB962C8B-B14F-4D97-AF65-F5344CB8AC3E}">
        <p14:creationId xmlns:p14="http://schemas.microsoft.com/office/powerpoint/2010/main" val="31800011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91560"/>
                                        </p:tgtEl>
                                        <p:attrNameLst>
                                          <p:attrName>style.visibility</p:attrName>
                                        </p:attrNameLst>
                                      </p:cBhvr>
                                      <p:to>
                                        <p:strVal val="visible"/>
                                      </p:to>
                                    </p:set>
                                    <p:anim calcmode="lin" valueType="num">
                                      <p:cBhvr>
                                        <p:cTn id="7" dur="500" fill="hold"/>
                                        <p:tgtEl>
                                          <p:spTgt spid="791560"/>
                                        </p:tgtEl>
                                        <p:attrNameLst>
                                          <p:attrName>ppt_w</p:attrName>
                                        </p:attrNameLst>
                                      </p:cBhvr>
                                      <p:tavLst>
                                        <p:tav tm="0">
                                          <p:val>
                                            <p:strVal val="#ppt_w*0.70"/>
                                          </p:val>
                                        </p:tav>
                                        <p:tav tm="100000">
                                          <p:val>
                                            <p:strVal val="#ppt_w"/>
                                          </p:val>
                                        </p:tav>
                                      </p:tavLst>
                                    </p:anim>
                                    <p:anim calcmode="lin" valueType="num">
                                      <p:cBhvr>
                                        <p:cTn id="8" dur="500" fill="hold"/>
                                        <p:tgtEl>
                                          <p:spTgt spid="791560"/>
                                        </p:tgtEl>
                                        <p:attrNameLst>
                                          <p:attrName>ppt_h</p:attrName>
                                        </p:attrNameLst>
                                      </p:cBhvr>
                                      <p:tavLst>
                                        <p:tav tm="0">
                                          <p:val>
                                            <p:strVal val="#ppt_h"/>
                                          </p:val>
                                        </p:tav>
                                        <p:tav tm="100000">
                                          <p:val>
                                            <p:strVal val="#ppt_h"/>
                                          </p:val>
                                        </p:tav>
                                      </p:tavLst>
                                    </p:anim>
                                    <p:animEffect transition="in" filter="fade">
                                      <p:cBhvr>
                                        <p:cTn id="9" dur="500"/>
                                        <p:tgtEl>
                                          <p:spTgt spid="791560"/>
                                        </p:tgtEl>
                                      </p:cBhvr>
                                    </p:animEffect>
                                  </p:childTnLst>
                                </p:cTn>
                              </p:par>
                            </p:childTnLst>
                          </p:cTn>
                        </p:par>
                        <p:par>
                          <p:cTn id="10" fill="hold" nodeType="withGroup">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ppt_w*0.7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animEffect transition="in" filter="fade">
                                      <p:cBhvr>
                                        <p:cTn id="15" dur="500"/>
                                        <p:tgtEl>
                                          <p:spTgt spid="7"/>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791558"/>
                                        </p:tgtEl>
                                        <p:attrNameLst>
                                          <p:attrName>style.visibility</p:attrName>
                                        </p:attrNameLst>
                                      </p:cBhvr>
                                      <p:to>
                                        <p:strVal val="visible"/>
                                      </p:to>
                                    </p:set>
                                    <p:anim calcmode="lin" valueType="num">
                                      <p:cBhvr additive="base">
                                        <p:cTn id="18" dur="500" fill="hold"/>
                                        <p:tgtEl>
                                          <p:spTgt spid="791558"/>
                                        </p:tgtEl>
                                        <p:attrNameLst>
                                          <p:attrName>ppt_x</p:attrName>
                                        </p:attrNameLst>
                                      </p:cBhvr>
                                      <p:tavLst>
                                        <p:tav tm="0">
                                          <p:val>
                                            <p:strVal val="#ppt_x"/>
                                          </p:val>
                                        </p:tav>
                                        <p:tav tm="100000">
                                          <p:val>
                                            <p:strVal val="#ppt_x"/>
                                          </p:val>
                                        </p:tav>
                                      </p:tavLst>
                                    </p:anim>
                                    <p:anim calcmode="lin" valueType="num">
                                      <p:cBhvr additive="base">
                                        <p:cTn id="19" dur="500" fill="hold"/>
                                        <p:tgtEl>
                                          <p:spTgt spid="791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8" grpId="0" animBg="1"/>
      <p:bldP spid="791560"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8" name="AutoShape 6"/>
          <p:cNvSpPr>
            <a:spLocks noChangeArrowheads="1"/>
          </p:cNvSpPr>
          <p:nvPr/>
        </p:nvSpPr>
        <p:spPr bwMode="auto">
          <a:xfrm>
            <a:off x="571500" y="2743100"/>
            <a:ext cx="8112125" cy="2960370"/>
          </a:xfrm>
          <a:prstGeom prst="roundRect">
            <a:avLst>
              <a:gd name="adj" fmla="val 22588"/>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a:solidFill>
                  <a:srgbClr val="000000"/>
                </a:solidFill>
              </a:rPr>
              <a:t>En la Aviación del Ejército es importante establecer e implementar procesos y procedimientos que garanticen seguridad en las operaciones aéreas con helicópteros de la Aviación del Ejército, que respondan a las condiciones objetivas de la Brigada </a:t>
            </a:r>
            <a:r>
              <a:rPr lang="es-EC" altLang="es-EC" dirty="0" smtClean="0">
                <a:solidFill>
                  <a:srgbClr val="000000"/>
                </a:solidFill>
              </a:rPr>
              <a:t>Aérea, </a:t>
            </a:r>
            <a:r>
              <a:rPr lang="es-EC" altLang="es-EC" dirty="0">
                <a:solidFill>
                  <a:srgbClr val="000000"/>
                </a:solidFill>
              </a:rPr>
              <a:t>desarrollando un Sistema de Gestión de Seguridad Operacional para helicópteros, acorde a sus realidades, fortalezas y debilidades, utilizando métodos científicos para tomar decisiones fundamentadas en el conocimiento, que garanticen operaciones y decisiones correctas</a:t>
            </a:r>
            <a:endParaRPr lang="es-ES" altLang="es-EC" dirty="0">
              <a:solidFill>
                <a:srgbClr val="000000"/>
              </a:solidFill>
            </a:endParaRPr>
          </a:p>
        </p:txBody>
      </p:sp>
      <p:sp>
        <p:nvSpPr>
          <p:cNvPr id="7" name="WordArt 8"/>
          <p:cNvSpPr>
            <a:spLocks noChangeArrowheads="1" noChangeShapeType="1" noTextEdit="1"/>
          </p:cNvSpPr>
          <p:nvPr/>
        </p:nvSpPr>
        <p:spPr bwMode="auto">
          <a:xfrm>
            <a:off x="2286000" y="1520725"/>
            <a:ext cx="4752975" cy="798513"/>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UTILIDAD PRÁCTICA</a:t>
            </a:r>
          </a:p>
        </p:txBody>
      </p:sp>
    </p:spTree>
    <p:extLst>
      <p:ext uri="{BB962C8B-B14F-4D97-AF65-F5344CB8AC3E}">
        <p14:creationId xmlns:p14="http://schemas.microsoft.com/office/powerpoint/2010/main" val="34652006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91558"/>
                                        </p:tgtEl>
                                        <p:attrNameLst>
                                          <p:attrName>style.visibility</p:attrName>
                                        </p:attrNameLst>
                                      </p:cBhvr>
                                      <p:to>
                                        <p:strVal val="visible"/>
                                      </p:to>
                                    </p:set>
                                    <p:anim calcmode="lin" valueType="num">
                                      <p:cBhvr additive="base">
                                        <p:cTn id="14" dur="500" fill="hold"/>
                                        <p:tgtEl>
                                          <p:spTgt spid="791558"/>
                                        </p:tgtEl>
                                        <p:attrNameLst>
                                          <p:attrName>ppt_x</p:attrName>
                                        </p:attrNameLst>
                                      </p:cBhvr>
                                      <p:tavLst>
                                        <p:tav tm="0">
                                          <p:val>
                                            <p:strVal val="#ppt_x"/>
                                          </p:val>
                                        </p:tav>
                                        <p:tav tm="100000">
                                          <p:val>
                                            <p:strVal val="#ppt_x"/>
                                          </p:val>
                                        </p:tav>
                                      </p:tavLst>
                                    </p:anim>
                                    <p:anim calcmode="lin" valueType="num">
                                      <p:cBhvr additive="base">
                                        <p:cTn id="15" dur="500" fill="hold"/>
                                        <p:tgtEl>
                                          <p:spTgt spid="791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8" name="AutoShape 6"/>
          <p:cNvSpPr>
            <a:spLocks noChangeArrowheads="1"/>
          </p:cNvSpPr>
          <p:nvPr/>
        </p:nvSpPr>
        <p:spPr bwMode="auto">
          <a:xfrm>
            <a:off x="571500" y="2764060"/>
            <a:ext cx="8112125" cy="2897188"/>
          </a:xfrm>
          <a:prstGeom prst="roundRect">
            <a:avLst>
              <a:gd name="adj" fmla="val 22588"/>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lnSpc>
                <a:spcPct val="150000"/>
              </a:lnSpc>
            </a:pPr>
            <a:r>
              <a:rPr lang="es-EC" altLang="es-EC">
                <a:solidFill>
                  <a:srgbClr val="000000"/>
                </a:solidFill>
              </a:rPr>
              <a:t>El contenido de la presente investigación será un aporte importante para las tripulaciones de vuelo especialmente de ala rotativa, ya que contribuirá con información útil y eficaz sobre los procesos del sistema de gestión de seguridad operacional, las recomendaciones y sugerencias permitirán minimizar riesgos en el cumplimiento de las operaciones aéreas.</a:t>
            </a:r>
            <a:endParaRPr lang="es-ES" altLang="es-EC">
              <a:solidFill>
                <a:srgbClr val="000000"/>
              </a:solidFill>
            </a:endParaRPr>
          </a:p>
        </p:txBody>
      </p:sp>
      <p:sp>
        <p:nvSpPr>
          <p:cNvPr id="7" name="WordArt 8"/>
          <p:cNvSpPr>
            <a:spLocks noChangeArrowheads="1" noChangeShapeType="1" noTextEdit="1"/>
          </p:cNvSpPr>
          <p:nvPr/>
        </p:nvSpPr>
        <p:spPr bwMode="auto">
          <a:xfrm>
            <a:off x="1547664" y="1613123"/>
            <a:ext cx="5976664" cy="727075"/>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APORTE DE LA INVESTIGACIÓN</a:t>
            </a:r>
          </a:p>
        </p:txBody>
      </p:sp>
    </p:spTree>
    <p:extLst>
      <p:ext uri="{BB962C8B-B14F-4D97-AF65-F5344CB8AC3E}">
        <p14:creationId xmlns:p14="http://schemas.microsoft.com/office/powerpoint/2010/main" val="1462632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791558"/>
                                        </p:tgtEl>
                                        <p:attrNameLst>
                                          <p:attrName>style.visibility</p:attrName>
                                        </p:attrNameLst>
                                      </p:cBhvr>
                                      <p:to>
                                        <p:strVal val="visible"/>
                                      </p:to>
                                    </p:set>
                                    <p:anim calcmode="lin" valueType="num">
                                      <p:cBhvr additive="base">
                                        <p:cTn id="13" dur="500" fill="hold"/>
                                        <p:tgtEl>
                                          <p:spTgt spid="791558"/>
                                        </p:tgtEl>
                                        <p:attrNameLst>
                                          <p:attrName>ppt_x</p:attrName>
                                        </p:attrNameLst>
                                      </p:cBhvr>
                                      <p:tavLst>
                                        <p:tav tm="0">
                                          <p:val>
                                            <p:strVal val="#ppt_x"/>
                                          </p:val>
                                        </p:tav>
                                        <p:tav tm="100000">
                                          <p:val>
                                            <p:strVal val="#ppt_x"/>
                                          </p:val>
                                        </p:tav>
                                      </p:tavLst>
                                    </p:anim>
                                    <p:anim calcmode="lin" valueType="num">
                                      <p:cBhvr additive="base">
                                        <p:cTn id="14" dur="500" fill="hold"/>
                                        <p:tgtEl>
                                          <p:spTgt spid="791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8"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8" name="AutoShape 6"/>
          <p:cNvSpPr>
            <a:spLocks noChangeArrowheads="1"/>
          </p:cNvSpPr>
          <p:nvPr/>
        </p:nvSpPr>
        <p:spPr bwMode="auto">
          <a:xfrm>
            <a:off x="571500" y="2491705"/>
            <a:ext cx="8112125" cy="3913188"/>
          </a:xfrm>
          <a:prstGeom prst="roundRect">
            <a:avLst>
              <a:gd name="adj" fmla="val 22588"/>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lnSpc>
                <a:spcPct val="150000"/>
              </a:lnSpc>
            </a:pPr>
            <a:r>
              <a:rPr lang="es-EC" altLang="es-EC">
                <a:solidFill>
                  <a:srgbClr val="000000"/>
                </a:solidFill>
              </a:rPr>
              <a:t>Beneficiaria directamente la Brigada de Aviación del Ejército No. 15 “PAQUISHA”, sus unidades y especialmente sus tripulaciones.</a:t>
            </a:r>
            <a:endParaRPr lang="es-ES" altLang="es-EC">
              <a:solidFill>
                <a:srgbClr val="000000"/>
              </a:solidFill>
            </a:endParaRPr>
          </a:p>
          <a:p>
            <a:pPr algn="just" eaLnBrk="1" hangingPunct="1">
              <a:lnSpc>
                <a:spcPct val="150000"/>
              </a:lnSpc>
            </a:pPr>
            <a:r>
              <a:rPr lang="es-EC" altLang="es-EC">
                <a:solidFill>
                  <a:srgbClr val="000000"/>
                </a:solidFill>
              </a:rPr>
              <a:t>Indirectamente se beneficiaría el Ejército y por ende la nación en general, ya que las aeronaves al ser un bien del estado, debe ser conservado y tripulado aplicando todas las medidas de seguridad, para evitar algún accidente o incidente, que involucre pérdidas humanas y/o materiales.</a:t>
            </a:r>
            <a:endParaRPr lang="es-ES" altLang="es-EC">
              <a:solidFill>
                <a:srgbClr val="000000"/>
              </a:solidFill>
            </a:endParaRPr>
          </a:p>
        </p:txBody>
      </p:sp>
      <p:sp>
        <p:nvSpPr>
          <p:cNvPr id="7" name="WordArt 8"/>
          <p:cNvSpPr>
            <a:spLocks noChangeArrowheads="1" noChangeShapeType="1" noTextEdit="1"/>
          </p:cNvSpPr>
          <p:nvPr/>
        </p:nvSpPr>
        <p:spPr bwMode="auto">
          <a:xfrm>
            <a:off x="1403648" y="1405781"/>
            <a:ext cx="6480720" cy="727075"/>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BENEFICIOS DE LA INVESTIGACIÓN</a:t>
            </a:r>
          </a:p>
        </p:txBody>
      </p:sp>
    </p:spTree>
    <p:extLst>
      <p:ext uri="{BB962C8B-B14F-4D97-AF65-F5344CB8AC3E}">
        <p14:creationId xmlns:p14="http://schemas.microsoft.com/office/powerpoint/2010/main" val="17646754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791558"/>
                                        </p:tgtEl>
                                        <p:attrNameLst>
                                          <p:attrName>style.visibility</p:attrName>
                                        </p:attrNameLst>
                                      </p:cBhvr>
                                      <p:to>
                                        <p:strVal val="visible"/>
                                      </p:to>
                                    </p:set>
                                    <p:anim calcmode="lin" valueType="num">
                                      <p:cBhvr additive="base">
                                        <p:cTn id="13" dur="500" fill="hold"/>
                                        <p:tgtEl>
                                          <p:spTgt spid="791558"/>
                                        </p:tgtEl>
                                        <p:attrNameLst>
                                          <p:attrName>ppt_x</p:attrName>
                                        </p:attrNameLst>
                                      </p:cBhvr>
                                      <p:tavLst>
                                        <p:tav tm="0">
                                          <p:val>
                                            <p:strVal val="#ppt_x"/>
                                          </p:val>
                                        </p:tav>
                                        <p:tav tm="100000">
                                          <p:val>
                                            <p:strVal val="#ppt_x"/>
                                          </p:val>
                                        </p:tav>
                                      </p:tavLst>
                                    </p:anim>
                                    <p:anim calcmode="lin" valueType="num">
                                      <p:cBhvr additive="base">
                                        <p:cTn id="14" dur="500" fill="hold"/>
                                        <p:tgtEl>
                                          <p:spTgt spid="791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8"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WordArt 6"/>
          <p:cNvSpPr>
            <a:spLocks noChangeArrowheads="1" noChangeShapeType="1" noTextEdit="1"/>
          </p:cNvSpPr>
          <p:nvPr/>
        </p:nvSpPr>
        <p:spPr bwMode="auto">
          <a:xfrm>
            <a:off x="1214438" y="1916832"/>
            <a:ext cx="7129462" cy="1366837"/>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FUNDAMENTACIÓN </a:t>
            </a:r>
          </a:p>
          <a:p>
            <a:pPr algn="ctr"/>
            <a:r>
              <a:rPr lang="es-EC" sz="3600" b="1" kern="10" cap="all" dirty="0">
                <a:ln w="0"/>
                <a:solidFill>
                  <a:schemeClr val="tx2"/>
                </a:solidFill>
                <a:effectLst>
                  <a:reflection blurRad="12700" stA="50000" endPos="50000" dist="5000" dir="5400000" sy="-100000" rotWithShape="0"/>
                </a:effectLst>
                <a:latin typeface="Impact"/>
              </a:rPr>
              <a:t>CIENTÍFICA</a:t>
            </a:r>
          </a:p>
        </p:txBody>
      </p:sp>
      <p:sp>
        <p:nvSpPr>
          <p:cNvPr id="18436" name="WordArt 8"/>
          <p:cNvSpPr>
            <a:spLocks noChangeArrowheads="1" noChangeShapeType="1" noTextEdit="1"/>
          </p:cNvSpPr>
          <p:nvPr/>
        </p:nvSpPr>
        <p:spPr bwMode="auto">
          <a:xfrm>
            <a:off x="1571625" y="4274269"/>
            <a:ext cx="6121400" cy="792163"/>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MARCO TEÓRICO</a:t>
            </a:r>
          </a:p>
        </p:txBody>
      </p:sp>
    </p:spTree>
    <p:extLst>
      <p:ext uri="{BB962C8B-B14F-4D97-AF65-F5344CB8AC3E}">
        <p14:creationId xmlns:p14="http://schemas.microsoft.com/office/powerpoint/2010/main" val="30502703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2" name="AutoShape 17"/>
          <p:cNvSpPr>
            <a:spLocks noChangeArrowheads="1"/>
          </p:cNvSpPr>
          <p:nvPr/>
        </p:nvSpPr>
        <p:spPr bwMode="auto">
          <a:xfrm>
            <a:off x="899592" y="2564907"/>
            <a:ext cx="7416824" cy="936102"/>
          </a:xfrm>
          <a:prstGeom prst="roundRect">
            <a:avLst>
              <a:gd name="adj" fmla="val 50000"/>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 altLang="es-EC" sz="2000" b="1" dirty="0" smtClean="0">
                <a:solidFill>
                  <a:srgbClr val="FFFF00"/>
                </a:solidFill>
                <a:ea typeface="Verdana" panose="020B0604030504040204" pitchFamily="34" charset="0"/>
                <a:cs typeface="Verdana" panose="020B0604030504040204" pitchFamily="34" charset="0"/>
              </a:rPr>
              <a:t>SISTEMA </a:t>
            </a:r>
            <a:r>
              <a:rPr lang="es-EC" altLang="es-EC" sz="2000" b="1" dirty="0" smtClean="0">
                <a:solidFill>
                  <a:srgbClr val="FFFF00"/>
                </a:solidFill>
                <a:ea typeface="Verdana" panose="020B0604030504040204" pitchFamily="34" charset="0"/>
                <a:cs typeface="Verdana" panose="020B0604030504040204" pitchFamily="34" charset="0"/>
              </a:rPr>
              <a:t>DE GESTIÓN DE SEGURIDAD (SMS)</a:t>
            </a:r>
            <a:endParaRPr lang="es-ES" altLang="es-EC" sz="2000" dirty="0" smtClean="0">
              <a:solidFill>
                <a:srgbClr val="FFFF00"/>
              </a:solidFill>
              <a:ea typeface="Verdana" panose="020B0604030504040204" pitchFamily="34" charset="0"/>
              <a:cs typeface="Verdana" panose="020B0604030504040204" pitchFamily="34" charset="0"/>
            </a:endParaRPr>
          </a:p>
        </p:txBody>
      </p:sp>
      <p:sp>
        <p:nvSpPr>
          <p:cNvPr id="19468" name="AutoShape 22"/>
          <p:cNvSpPr>
            <a:spLocks noChangeArrowheads="1"/>
          </p:cNvSpPr>
          <p:nvPr/>
        </p:nvSpPr>
        <p:spPr bwMode="auto">
          <a:xfrm>
            <a:off x="1317956" y="4869160"/>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altLang="es-EC" b="1" dirty="0" smtClean="0">
                <a:ea typeface="Verdana" panose="020B0604030504040204" pitchFamily="34" charset="0"/>
                <a:cs typeface="Verdana" panose="020B0604030504040204" pitchFamily="34" charset="0"/>
              </a:rPr>
              <a:t>Seguridad Operacional (SO)</a:t>
            </a:r>
          </a:p>
        </p:txBody>
      </p:sp>
      <p:sp>
        <p:nvSpPr>
          <p:cNvPr id="19461" name="WordArt 27"/>
          <p:cNvSpPr>
            <a:spLocks noChangeArrowheads="1" noChangeShapeType="1" noTextEdit="1"/>
          </p:cNvSpPr>
          <p:nvPr/>
        </p:nvSpPr>
        <p:spPr bwMode="auto">
          <a:xfrm>
            <a:off x="2484314" y="1412776"/>
            <a:ext cx="4033837" cy="576263"/>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CONTENIDOS</a:t>
            </a:r>
          </a:p>
        </p:txBody>
      </p:sp>
      <p:sp>
        <p:nvSpPr>
          <p:cNvPr id="19464" name="AutoShape 31"/>
          <p:cNvSpPr>
            <a:spLocks noChangeArrowheads="1"/>
          </p:cNvSpPr>
          <p:nvPr/>
        </p:nvSpPr>
        <p:spPr bwMode="auto">
          <a:xfrm>
            <a:off x="1317956" y="5785940"/>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altLang="es-EC" b="1" dirty="0" smtClean="0">
                <a:ea typeface="Verdana" panose="020B0604030504040204" pitchFamily="34" charset="0"/>
                <a:cs typeface="Verdana" panose="020B0604030504040204" pitchFamily="34" charset="0"/>
              </a:rPr>
              <a:t>Gestión de Seguridad Operacional (</a:t>
            </a:r>
            <a:r>
              <a:rPr lang="es-ES" altLang="es-EC" b="1" dirty="0">
                <a:ea typeface="Verdana" panose="020B0604030504040204" pitchFamily="34" charset="0"/>
                <a:cs typeface="Verdana" panose="020B0604030504040204" pitchFamily="34" charset="0"/>
              </a:rPr>
              <a:t>G</a:t>
            </a:r>
            <a:r>
              <a:rPr lang="es-ES" altLang="es-EC" b="1" dirty="0" smtClean="0">
                <a:ea typeface="Verdana" panose="020B0604030504040204" pitchFamily="34" charset="0"/>
                <a:cs typeface="Verdana" panose="020B0604030504040204" pitchFamily="34" charset="0"/>
              </a:rPr>
              <a:t>SO)</a:t>
            </a:r>
            <a:endParaRPr lang="es-EC" altLang="es-EC" dirty="0">
              <a:ea typeface="Verdana" panose="020B0604030504040204" pitchFamily="34" charset="0"/>
              <a:cs typeface="Verdana" panose="020B0604030504040204" pitchFamily="34" charset="0"/>
            </a:endParaRPr>
          </a:p>
        </p:txBody>
      </p:sp>
      <p:sp>
        <p:nvSpPr>
          <p:cNvPr id="22" name="AutoShape 22"/>
          <p:cNvSpPr>
            <a:spLocks noChangeArrowheads="1"/>
          </p:cNvSpPr>
          <p:nvPr/>
        </p:nvSpPr>
        <p:spPr bwMode="auto">
          <a:xfrm>
            <a:off x="1317956" y="3960807"/>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altLang="es-EC" b="1" dirty="0" smtClean="0">
                <a:ea typeface="Verdana" panose="020B0604030504040204" pitchFamily="34" charset="0"/>
                <a:cs typeface="Verdana" panose="020B0604030504040204" pitchFamily="34" charset="0"/>
              </a:rPr>
              <a:t>Seguridad</a:t>
            </a:r>
          </a:p>
        </p:txBody>
      </p:sp>
    </p:spTree>
    <p:extLst>
      <p:ext uri="{BB962C8B-B14F-4D97-AF65-F5344CB8AC3E}">
        <p14:creationId xmlns:p14="http://schemas.microsoft.com/office/powerpoint/2010/main" val="27580523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472"/>
                                        </p:tgtEl>
                                        <p:attrNameLst>
                                          <p:attrName>style.visibility</p:attrName>
                                        </p:attrNameLst>
                                      </p:cBhvr>
                                      <p:to>
                                        <p:strVal val="visible"/>
                                      </p:to>
                                    </p:set>
                                    <p:animEffect transition="in" filter="circle(in)">
                                      <p:cBhvr>
                                        <p:cTn id="14" dur="2000"/>
                                        <p:tgtEl>
                                          <p:spTgt spid="19472"/>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par>
                          <p:cTn id="19" fill="hold">
                            <p:stCondLst>
                              <p:cond delay="4000"/>
                            </p:stCondLst>
                            <p:childTnLst>
                              <p:par>
                                <p:cTn id="20" presetID="6" presetClass="entr" presetSubtype="16" fill="hold" grpId="0" nodeType="afterEffect">
                                  <p:stCondLst>
                                    <p:cond delay="0"/>
                                  </p:stCondLst>
                                  <p:childTnLst>
                                    <p:set>
                                      <p:cBhvr>
                                        <p:cTn id="21" dur="1" fill="hold">
                                          <p:stCondLst>
                                            <p:cond delay="0"/>
                                          </p:stCondLst>
                                        </p:cTn>
                                        <p:tgtEl>
                                          <p:spTgt spid="19468"/>
                                        </p:tgtEl>
                                        <p:attrNameLst>
                                          <p:attrName>style.visibility</p:attrName>
                                        </p:attrNameLst>
                                      </p:cBhvr>
                                      <p:to>
                                        <p:strVal val="visible"/>
                                      </p:to>
                                    </p:set>
                                    <p:animEffect transition="in" filter="circle(in)">
                                      <p:cBhvr>
                                        <p:cTn id="22" dur="2000"/>
                                        <p:tgtEl>
                                          <p:spTgt spid="19468"/>
                                        </p:tgtEl>
                                      </p:cBhvr>
                                    </p:animEffect>
                                  </p:childTnLst>
                                </p:cTn>
                              </p:par>
                            </p:childTnLst>
                          </p:cTn>
                        </p:par>
                        <p:par>
                          <p:cTn id="23" fill="hold">
                            <p:stCondLst>
                              <p:cond delay="6000"/>
                            </p:stCondLst>
                            <p:childTnLst>
                              <p:par>
                                <p:cTn id="24" presetID="6" presetClass="entr" presetSubtype="16" fill="hold" grpId="0" nodeType="afterEffect">
                                  <p:stCondLst>
                                    <p:cond delay="0"/>
                                  </p:stCondLst>
                                  <p:childTnLst>
                                    <p:set>
                                      <p:cBhvr>
                                        <p:cTn id="25" dur="1" fill="hold">
                                          <p:stCondLst>
                                            <p:cond delay="0"/>
                                          </p:stCondLst>
                                        </p:cTn>
                                        <p:tgtEl>
                                          <p:spTgt spid="19464"/>
                                        </p:tgtEl>
                                        <p:attrNameLst>
                                          <p:attrName>style.visibility</p:attrName>
                                        </p:attrNameLst>
                                      </p:cBhvr>
                                      <p:to>
                                        <p:strVal val="visible"/>
                                      </p:to>
                                    </p:set>
                                    <p:animEffect transition="in" filter="circle(in)">
                                      <p:cBhvr>
                                        <p:cTn id="26" dur="2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animBg="1"/>
      <p:bldP spid="19468" grpId="0" animBg="1"/>
      <p:bldP spid="19461" grpId="0"/>
      <p:bldP spid="19464"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AutoShape 22"/>
          <p:cNvSpPr>
            <a:spLocks noChangeArrowheads="1"/>
          </p:cNvSpPr>
          <p:nvPr/>
        </p:nvSpPr>
        <p:spPr bwMode="auto">
          <a:xfrm>
            <a:off x="1376281" y="5085184"/>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altLang="es-EC" b="1" dirty="0" smtClean="0">
                <a:ea typeface="Verdana" panose="020B0604030504040204" pitchFamily="34" charset="0"/>
                <a:cs typeface="Verdana" panose="020B0604030504040204" pitchFamily="34" charset="0"/>
              </a:rPr>
              <a:t>Subprocesos</a:t>
            </a:r>
          </a:p>
        </p:txBody>
      </p:sp>
      <p:sp>
        <p:nvSpPr>
          <p:cNvPr id="19461" name="WordArt 27"/>
          <p:cNvSpPr>
            <a:spLocks noChangeArrowheads="1" noChangeShapeType="1" noTextEdit="1"/>
          </p:cNvSpPr>
          <p:nvPr/>
        </p:nvSpPr>
        <p:spPr bwMode="auto">
          <a:xfrm>
            <a:off x="2699792" y="1412776"/>
            <a:ext cx="4033837" cy="576263"/>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CONTENIDOS</a:t>
            </a:r>
          </a:p>
        </p:txBody>
      </p:sp>
      <p:sp>
        <p:nvSpPr>
          <p:cNvPr id="19464" name="AutoShape 31"/>
          <p:cNvSpPr>
            <a:spLocks noChangeArrowheads="1"/>
          </p:cNvSpPr>
          <p:nvPr/>
        </p:nvSpPr>
        <p:spPr bwMode="auto">
          <a:xfrm>
            <a:off x="1376281" y="6001964"/>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C" altLang="es-EC" b="1" dirty="0" smtClean="0"/>
              <a:t>Actividades</a:t>
            </a:r>
            <a:endParaRPr lang="es-EC" altLang="es-EC" dirty="0"/>
          </a:p>
        </p:txBody>
      </p:sp>
      <p:sp>
        <p:nvSpPr>
          <p:cNvPr id="22" name="AutoShape 22"/>
          <p:cNvSpPr>
            <a:spLocks noChangeArrowheads="1"/>
          </p:cNvSpPr>
          <p:nvPr/>
        </p:nvSpPr>
        <p:spPr bwMode="auto">
          <a:xfrm>
            <a:off x="1376281" y="4176831"/>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altLang="es-EC" b="1" dirty="0" smtClean="0">
                <a:ea typeface="Verdana" panose="020B0604030504040204" pitchFamily="34" charset="0"/>
                <a:cs typeface="Verdana" panose="020B0604030504040204" pitchFamily="34" charset="0"/>
              </a:rPr>
              <a:t>Procesos</a:t>
            </a:r>
          </a:p>
        </p:txBody>
      </p:sp>
      <p:sp>
        <p:nvSpPr>
          <p:cNvPr id="7" name="AutoShape 22"/>
          <p:cNvSpPr>
            <a:spLocks noChangeArrowheads="1"/>
          </p:cNvSpPr>
          <p:nvPr/>
        </p:nvSpPr>
        <p:spPr bwMode="auto">
          <a:xfrm>
            <a:off x="1376281" y="3185225"/>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altLang="es-EC" b="1" dirty="0" smtClean="0">
                <a:ea typeface="Verdana" panose="020B0604030504040204" pitchFamily="34" charset="0"/>
                <a:cs typeface="Verdana" panose="020B0604030504040204" pitchFamily="34" charset="0"/>
              </a:rPr>
              <a:t>Gestión de Procesos</a:t>
            </a:r>
          </a:p>
        </p:txBody>
      </p:sp>
      <p:sp>
        <p:nvSpPr>
          <p:cNvPr id="8" name="AutoShape 22"/>
          <p:cNvSpPr>
            <a:spLocks noChangeArrowheads="1"/>
          </p:cNvSpPr>
          <p:nvPr/>
        </p:nvSpPr>
        <p:spPr bwMode="auto">
          <a:xfrm>
            <a:off x="1376281" y="2276872"/>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C" altLang="es-EC" b="1" dirty="0" smtClean="0"/>
              <a:t>Seguridad Laboral</a:t>
            </a:r>
            <a:endParaRPr lang="es-EC" altLang="es-EC" dirty="0"/>
          </a:p>
        </p:txBody>
      </p:sp>
    </p:spTree>
    <p:extLst>
      <p:ext uri="{BB962C8B-B14F-4D97-AF65-F5344CB8AC3E}">
        <p14:creationId xmlns:p14="http://schemas.microsoft.com/office/powerpoint/2010/main" val="41176478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par>
                          <p:cTn id="14" fill="hold">
                            <p:stCondLst>
                              <p:cond delay="2500"/>
                            </p:stCondLst>
                            <p:childTnLst>
                              <p:par>
                                <p:cTn id="15" presetID="6"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par>
                          <p:cTn id="18" fill="hold">
                            <p:stCondLst>
                              <p:cond delay="4500"/>
                            </p:stCondLst>
                            <p:childTnLst>
                              <p:par>
                                <p:cTn id="19" presetID="6"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childTnLst>
                          </p:cTn>
                        </p:par>
                        <p:par>
                          <p:cTn id="22" fill="hold">
                            <p:stCondLst>
                              <p:cond delay="6500"/>
                            </p:stCondLst>
                            <p:childTnLst>
                              <p:par>
                                <p:cTn id="23" presetID="6" presetClass="entr" presetSubtype="16" fill="hold" grpId="0" nodeType="afterEffect">
                                  <p:stCondLst>
                                    <p:cond delay="0"/>
                                  </p:stCondLst>
                                  <p:childTnLst>
                                    <p:set>
                                      <p:cBhvr>
                                        <p:cTn id="24" dur="1" fill="hold">
                                          <p:stCondLst>
                                            <p:cond delay="0"/>
                                          </p:stCondLst>
                                        </p:cTn>
                                        <p:tgtEl>
                                          <p:spTgt spid="19468"/>
                                        </p:tgtEl>
                                        <p:attrNameLst>
                                          <p:attrName>style.visibility</p:attrName>
                                        </p:attrNameLst>
                                      </p:cBhvr>
                                      <p:to>
                                        <p:strVal val="visible"/>
                                      </p:to>
                                    </p:set>
                                    <p:animEffect transition="in" filter="circle(in)">
                                      <p:cBhvr>
                                        <p:cTn id="25" dur="2000"/>
                                        <p:tgtEl>
                                          <p:spTgt spid="19468"/>
                                        </p:tgtEl>
                                      </p:cBhvr>
                                    </p:animEffect>
                                  </p:childTnLst>
                                </p:cTn>
                              </p:par>
                            </p:childTnLst>
                          </p:cTn>
                        </p:par>
                        <p:par>
                          <p:cTn id="26" fill="hold">
                            <p:stCondLst>
                              <p:cond delay="8500"/>
                            </p:stCondLst>
                            <p:childTnLst>
                              <p:par>
                                <p:cTn id="27" presetID="6" presetClass="entr" presetSubtype="16" fill="hold" grpId="0" nodeType="afterEffect">
                                  <p:stCondLst>
                                    <p:cond delay="0"/>
                                  </p:stCondLst>
                                  <p:childTnLst>
                                    <p:set>
                                      <p:cBhvr>
                                        <p:cTn id="28" dur="1" fill="hold">
                                          <p:stCondLst>
                                            <p:cond delay="0"/>
                                          </p:stCondLst>
                                        </p:cTn>
                                        <p:tgtEl>
                                          <p:spTgt spid="19464"/>
                                        </p:tgtEl>
                                        <p:attrNameLst>
                                          <p:attrName>style.visibility</p:attrName>
                                        </p:attrNameLst>
                                      </p:cBhvr>
                                      <p:to>
                                        <p:strVal val="visible"/>
                                      </p:to>
                                    </p:set>
                                    <p:animEffect transition="in" filter="circle(in)">
                                      <p:cBhvr>
                                        <p:cTn id="29" dur="2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19461" grpId="0"/>
      <p:bldP spid="19464" grpId="0" animBg="1"/>
      <p:bldP spid="22"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2051720" y="1785938"/>
            <a:ext cx="4752528" cy="706958"/>
          </a:xfrm>
          <a:prstGeom prst="rect">
            <a:avLst/>
          </a:prstGeom>
        </p:spPr>
        <p:txBody>
          <a:bodyPr wrap="none" fromWordArt="1">
            <a:prstTxWarp prst="textCascadeUp">
              <a:avLst>
                <a:gd name="adj" fmla="val 100000"/>
              </a:avLst>
            </a:prstTxWarp>
          </a:bodyPr>
          <a:lstStyle/>
          <a:p>
            <a:pPr algn="ctr"/>
            <a:r>
              <a:rPr lang="es-EC" sz="3600" kern="10" dirty="0">
                <a:ln w="9525">
                  <a:solidFill>
                    <a:srgbClr val="000000"/>
                  </a:solidFill>
                  <a:round/>
                  <a:headEnd/>
                  <a:tailEnd/>
                </a:ln>
                <a:gradFill rotWithShape="1">
                  <a:gsLst>
                    <a:gs pos="0">
                      <a:srgbClr val="FFE701"/>
                    </a:gs>
                    <a:gs pos="100000">
                      <a:srgbClr val="FE3E02"/>
                    </a:gs>
                  </a:gsLst>
                  <a:lin ang="5400000" scaled="1"/>
                </a:gradFill>
                <a:effectLst>
                  <a:outerShdw dist="45791" dir="3378596" algn="ctr" rotWithShape="0">
                    <a:schemeClr val="tx1">
                      <a:alpha val="50000"/>
                    </a:schemeClr>
                  </a:outerShdw>
                </a:effectLst>
                <a:latin typeface="Impact"/>
              </a:rPr>
              <a:t>TESIS</a:t>
            </a:r>
          </a:p>
        </p:txBody>
      </p:sp>
      <p:sp>
        <p:nvSpPr>
          <p:cNvPr id="5" name="Text Box 10"/>
          <p:cNvSpPr txBox="1">
            <a:spLocks noChangeArrowheads="1"/>
          </p:cNvSpPr>
          <p:nvPr/>
        </p:nvSpPr>
        <p:spPr bwMode="auto">
          <a:xfrm>
            <a:off x="67188" y="3714750"/>
            <a:ext cx="8928992" cy="2018506"/>
          </a:xfrm>
          <a:prstGeom prst="rect">
            <a:avLst/>
          </a:prstGeom>
          <a:solidFill>
            <a:schemeClr val="tx2"/>
          </a:solidFill>
          <a:ln w="38100">
            <a:solidFill>
              <a:srgbClr val="003366"/>
            </a:solidFill>
            <a:miter lim="800000"/>
            <a:headEnd/>
            <a:tailEnd/>
          </a:ln>
          <a:effectLst>
            <a:outerShdw dist="89803"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s-EC" altLang="es-EC" sz="2800" dirty="0">
                <a:solidFill>
                  <a:srgbClr val="FFFF00"/>
                </a:solidFill>
                <a:latin typeface="Arial Black" pitchFamily="34" charset="0"/>
              </a:rPr>
              <a:t>Previo a la obtención del Título de Ingeniero </a:t>
            </a:r>
          </a:p>
          <a:p>
            <a:pPr algn="ctr"/>
            <a:r>
              <a:rPr lang="es-EC" altLang="es-EC" sz="2800" dirty="0">
                <a:solidFill>
                  <a:srgbClr val="FFFF00"/>
                </a:solidFill>
                <a:latin typeface="Arial Black" pitchFamily="34" charset="0"/>
              </a:rPr>
              <a:t>en Seguridad  </a:t>
            </a:r>
            <a:r>
              <a:rPr lang="es-EC" altLang="es-EC" sz="2800" dirty="0" smtClean="0">
                <a:solidFill>
                  <a:srgbClr val="FFFF00"/>
                </a:solidFill>
                <a:latin typeface="Arial Black" pitchFamily="34" charset="0"/>
              </a:rPr>
              <a:t>en Mención </a:t>
            </a:r>
            <a:r>
              <a:rPr lang="es-EC" altLang="es-EC" sz="2800" dirty="0">
                <a:solidFill>
                  <a:srgbClr val="FFFF00"/>
                </a:solidFill>
                <a:latin typeface="Arial Black" pitchFamily="34" charset="0"/>
              </a:rPr>
              <a:t>Pública y </a:t>
            </a:r>
            <a:r>
              <a:rPr lang="es-EC" altLang="es-EC" sz="2800" dirty="0" smtClean="0">
                <a:solidFill>
                  <a:srgbClr val="FFFF00"/>
                </a:solidFill>
                <a:latin typeface="Arial Black" pitchFamily="34" charset="0"/>
              </a:rPr>
              <a:t>Privada</a:t>
            </a:r>
            <a:endParaRPr lang="es-EC" altLang="es-EC" sz="2800" dirty="0">
              <a:solidFill>
                <a:srgbClr val="FFFF00"/>
              </a:solidFill>
              <a:latin typeface="Arial Black" pitchFamily="34" charset="0"/>
            </a:endParaRPr>
          </a:p>
        </p:txBody>
      </p:sp>
      <p:sp>
        <p:nvSpPr>
          <p:cNvPr id="6" name="AutoShape 12"/>
          <p:cNvSpPr>
            <a:spLocks noChangeArrowheads="1"/>
          </p:cNvSpPr>
          <p:nvPr/>
        </p:nvSpPr>
        <p:spPr bwMode="auto">
          <a:xfrm rot="5400000">
            <a:off x="4104482" y="2817019"/>
            <a:ext cx="863600" cy="503237"/>
          </a:xfrm>
          <a:prstGeom prst="rightArrow">
            <a:avLst>
              <a:gd name="adj1" fmla="val 49065"/>
              <a:gd name="adj2" fmla="val 98365"/>
            </a:avLst>
          </a:prstGeom>
          <a:gradFill rotWithShape="1">
            <a:gsLst>
              <a:gs pos="0">
                <a:srgbClr val="201306"/>
              </a:gs>
              <a:gs pos="100000">
                <a:srgbClr val="FF9933"/>
              </a:gs>
            </a:gsLst>
            <a:lin ang="0" scaled="1"/>
          </a:gradFill>
          <a:ln w="9525">
            <a:solidFill>
              <a:schemeClr val="tx1"/>
            </a:solidFill>
            <a:miter lim="800000"/>
            <a:headEnd/>
            <a:tailEnd/>
          </a:ln>
          <a:effectLst>
            <a:outerShdw dist="40161" dir="4293903" algn="ctr" rotWithShape="0">
              <a:schemeClr val="tx1"/>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Tree>
    <p:extLst>
      <p:ext uri="{BB962C8B-B14F-4D97-AF65-F5344CB8AC3E}">
        <p14:creationId xmlns:p14="http://schemas.microsoft.com/office/powerpoint/2010/main" val="10413642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17"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AutoShape 22"/>
          <p:cNvSpPr>
            <a:spLocks noChangeArrowheads="1"/>
          </p:cNvSpPr>
          <p:nvPr/>
        </p:nvSpPr>
        <p:spPr bwMode="auto">
          <a:xfrm>
            <a:off x="1376281" y="5085184"/>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altLang="es-EC" b="1" dirty="0" smtClean="0">
                <a:ea typeface="Verdana" panose="020B0604030504040204" pitchFamily="34" charset="0"/>
                <a:cs typeface="Verdana" panose="020B0604030504040204" pitchFamily="34" charset="0"/>
              </a:rPr>
              <a:t>Riesgos</a:t>
            </a:r>
          </a:p>
        </p:txBody>
      </p:sp>
      <p:sp>
        <p:nvSpPr>
          <p:cNvPr id="19461" name="WordArt 27"/>
          <p:cNvSpPr>
            <a:spLocks noChangeArrowheads="1" noChangeShapeType="1" noTextEdit="1"/>
          </p:cNvSpPr>
          <p:nvPr/>
        </p:nvSpPr>
        <p:spPr bwMode="auto">
          <a:xfrm>
            <a:off x="2699792" y="1412776"/>
            <a:ext cx="4033837" cy="576263"/>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CONTENIDOS</a:t>
            </a:r>
          </a:p>
        </p:txBody>
      </p:sp>
      <p:sp>
        <p:nvSpPr>
          <p:cNvPr id="19464" name="AutoShape 31"/>
          <p:cNvSpPr>
            <a:spLocks noChangeArrowheads="1"/>
          </p:cNvSpPr>
          <p:nvPr/>
        </p:nvSpPr>
        <p:spPr bwMode="auto">
          <a:xfrm>
            <a:off x="1376281" y="6001964"/>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C" altLang="es-EC" b="1" dirty="0" smtClean="0"/>
              <a:t>Evaluación de Riesgos</a:t>
            </a:r>
            <a:endParaRPr lang="es-EC" altLang="es-EC" dirty="0"/>
          </a:p>
        </p:txBody>
      </p:sp>
      <p:sp>
        <p:nvSpPr>
          <p:cNvPr id="22" name="AutoShape 22"/>
          <p:cNvSpPr>
            <a:spLocks noChangeArrowheads="1"/>
          </p:cNvSpPr>
          <p:nvPr/>
        </p:nvSpPr>
        <p:spPr bwMode="auto">
          <a:xfrm>
            <a:off x="1376281" y="4176831"/>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altLang="es-EC" b="1" dirty="0" smtClean="0">
                <a:ea typeface="Verdana" panose="020B0604030504040204" pitchFamily="34" charset="0"/>
                <a:cs typeface="Verdana" panose="020B0604030504040204" pitchFamily="34" charset="0"/>
              </a:rPr>
              <a:t>Prevención de Accidentes</a:t>
            </a:r>
          </a:p>
        </p:txBody>
      </p:sp>
      <p:sp>
        <p:nvSpPr>
          <p:cNvPr id="7" name="AutoShape 22"/>
          <p:cNvSpPr>
            <a:spLocks noChangeArrowheads="1"/>
          </p:cNvSpPr>
          <p:nvPr/>
        </p:nvSpPr>
        <p:spPr bwMode="auto">
          <a:xfrm>
            <a:off x="1376281" y="3185225"/>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C" altLang="es-EC" b="1" dirty="0" smtClean="0"/>
              <a:t>Procedimientos de Seguridad</a:t>
            </a:r>
            <a:endParaRPr lang="es-EC" altLang="es-EC" dirty="0"/>
          </a:p>
        </p:txBody>
      </p:sp>
      <p:sp>
        <p:nvSpPr>
          <p:cNvPr id="8" name="AutoShape 22"/>
          <p:cNvSpPr>
            <a:spLocks noChangeArrowheads="1"/>
          </p:cNvSpPr>
          <p:nvPr/>
        </p:nvSpPr>
        <p:spPr bwMode="auto">
          <a:xfrm>
            <a:off x="1376281" y="2276872"/>
            <a:ext cx="6580095" cy="652841"/>
          </a:xfrm>
          <a:prstGeom prst="roundRect">
            <a:avLst>
              <a:gd name="adj" fmla="val 50000"/>
            </a:avLst>
          </a:prstGeom>
          <a:solidFill>
            <a:schemeClr val="tx2">
              <a:lumMod val="20000"/>
              <a:lumOff val="80000"/>
            </a:schemeClr>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C" altLang="es-EC" b="1" dirty="0" smtClean="0"/>
              <a:t>Procedimientos</a:t>
            </a:r>
            <a:endParaRPr lang="es-EC" altLang="es-EC" dirty="0"/>
          </a:p>
        </p:txBody>
      </p:sp>
    </p:spTree>
    <p:extLst>
      <p:ext uri="{BB962C8B-B14F-4D97-AF65-F5344CB8AC3E}">
        <p14:creationId xmlns:p14="http://schemas.microsoft.com/office/powerpoint/2010/main" val="32025161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9468"/>
                                        </p:tgtEl>
                                        <p:attrNameLst>
                                          <p:attrName>style.visibility</p:attrName>
                                        </p:attrNameLst>
                                      </p:cBhvr>
                                      <p:to>
                                        <p:strVal val="visible"/>
                                      </p:to>
                                    </p:set>
                                    <p:animEffect transition="in" filter="circle(in)">
                                      <p:cBhvr>
                                        <p:cTn id="23" dur="2000"/>
                                        <p:tgtEl>
                                          <p:spTgt spid="1946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9464"/>
                                        </p:tgtEl>
                                        <p:attrNameLst>
                                          <p:attrName>style.visibility</p:attrName>
                                        </p:attrNameLst>
                                      </p:cBhvr>
                                      <p:to>
                                        <p:strVal val="visible"/>
                                      </p:to>
                                    </p:set>
                                    <p:animEffect transition="in" filter="circle(in)">
                                      <p:cBhvr>
                                        <p:cTn id="26" dur="2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19461" grpId="0"/>
      <p:bldP spid="19464" grpId="0" animBg="1"/>
      <p:bldP spid="22"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AutoShape 22"/>
          <p:cNvSpPr>
            <a:spLocks noChangeArrowheads="1"/>
          </p:cNvSpPr>
          <p:nvPr/>
        </p:nvSpPr>
        <p:spPr bwMode="auto">
          <a:xfrm>
            <a:off x="395536" y="4636263"/>
            <a:ext cx="8352927" cy="652841"/>
          </a:xfrm>
          <a:prstGeom prst="roundRect">
            <a:avLst>
              <a:gd name="adj" fmla="val 50000"/>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C" dirty="0" smtClean="0"/>
              <a:t>La filosofía del Sistema de Seguridad Operacional.</a:t>
            </a:r>
            <a:endParaRPr lang="es-ES" altLang="es-EC" b="1" dirty="0" smtClean="0">
              <a:ea typeface="Verdana" panose="020B0604030504040204" pitchFamily="34" charset="0"/>
              <a:cs typeface="Verdana" panose="020B0604030504040204" pitchFamily="34" charset="0"/>
            </a:endParaRPr>
          </a:p>
        </p:txBody>
      </p:sp>
      <p:sp>
        <p:nvSpPr>
          <p:cNvPr id="19461" name="WordArt 27"/>
          <p:cNvSpPr>
            <a:spLocks noChangeArrowheads="1" noChangeShapeType="1" noTextEdit="1"/>
          </p:cNvSpPr>
          <p:nvPr/>
        </p:nvSpPr>
        <p:spPr bwMode="auto">
          <a:xfrm>
            <a:off x="1376280" y="1484784"/>
            <a:ext cx="6580095" cy="792088"/>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MARCO LEGAL</a:t>
            </a:r>
            <a:endPar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endParaRPr>
          </a:p>
        </p:txBody>
      </p:sp>
      <p:sp>
        <p:nvSpPr>
          <p:cNvPr id="19464" name="AutoShape 31"/>
          <p:cNvSpPr>
            <a:spLocks noChangeArrowheads="1"/>
          </p:cNvSpPr>
          <p:nvPr/>
        </p:nvSpPr>
        <p:spPr bwMode="auto">
          <a:xfrm>
            <a:off x="395536" y="5472608"/>
            <a:ext cx="8352927" cy="1268760"/>
          </a:xfrm>
          <a:prstGeom prst="roundRect">
            <a:avLst>
              <a:gd name="adj" fmla="val 50000"/>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a:lnSpc>
                <a:spcPct val="140000"/>
              </a:lnSpc>
              <a:spcBef>
                <a:spcPct val="20000"/>
              </a:spcBef>
              <a:buClr>
                <a:srgbClr val="FFFF00"/>
              </a:buClr>
              <a:buSzPct val="140000"/>
              <a:defRPr/>
            </a:pPr>
            <a:r>
              <a:rPr lang="es-EC" dirty="0"/>
              <a:t>La Secretaria Nacional  de la Administración </a:t>
            </a:r>
            <a:r>
              <a:rPr lang="es-EC" dirty="0" smtClean="0"/>
              <a:t>Pública, determina la</a:t>
            </a:r>
          </a:p>
          <a:p>
            <a:pPr algn="just">
              <a:lnSpc>
                <a:spcPct val="140000"/>
              </a:lnSpc>
              <a:spcBef>
                <a:spcPct val="20000"/>
              </a:spcBef>
              <a:buClr>
                <a:srgbClr val="FFFF00"/>
              </a:buClr>
              <a:buSzPct val="140000"/>
              <a:defRPr/>
            </a:pPr>
            <a:r>
              <a:rPr lang="es-EC" dirty="0" smtClean="0"/>
              <a:t>metodología </a:t>
            </a:r>
            <a:r>
              <a:rPr lang="es-EC" dirty="0"/>
              <a:t>para la administración de </a:t>
            </a:r>
            <a:r>
              <a:rPr lang="es-EC" dirty="0" smtClean="0"/>
              <a:t>procesos en las instituciones</a:t>
            </a:r>
          </a:p>
          <a:p>
            <a:pPr algn="just">
              <a:lnSpc>
                <a:spcPct val="140000"/>
              </a:lnSpc>
              <a:spcBef>
                <a:spcPct val="20000"/>
              </a:spcBef>
              <a:buClr>
                <a:srgbClr val="FFFF00"/>
              </a:buClr>
              <a:buSzPct val="140000"/>
              <a:defRPr/>
            </a:pPr>
            <a:r>
              <a:rPr lang="es-EC" dirty="0" smtClean="0"/>
              <a:t>públicas</a:t>
            </a:r>
            <a:r>
              <a:rPr lang="es-EC" dirty="0"/>
              <a:t>.</a:t>
            </a:r>
            <a:endParaRPr lang="es-ES" b="1" dirty="0">
              <a:effectLst>
                <a:outerShdw blurRad="38100" dist="38100" dir="2700000" algn="tl">
                  <a:srgbClr val="000000"/>
                </a:outerShdw>
              </a:effectLst>
              <a:latin typeface="Arial" charset="0"/>
              <a:cs typeface="Arial" charset="0"/>
            </a:endParaRPr>
          </a:p>
        </p:txBody>
      </p:sp>
      <p:sp>
        <p:nvSpPr>
          <p:cNvPr id="22" name="AutoShape 22"/>
          <p:cNvSpPr>
            <a:spLocks noChangeArrowheads="1"/>
          </p:cNvSpPr>
          <p:nvPr/>
        </p:nvSpPr>
        <p:spPr bwMode="auto">
          <a:xfrm>
            <a:off x="395536" y="3727910"/>
            <a:ext cx="8352928" cy="764337"/>
          </a:xfrm>
          <a:prstGeom prst="roundRect">
            <a:avLst>
              <a:gd name="adj" fmla="val 50000"/>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C" dirty="0" smtClean="0"/>
              <a:t>Gestión de Seguridad Operacional (SAFETY) Brigada de Aviación</a:t>
            </a:r>
          </a:p>
          <a:p>
            <a:pPr eaLnBrk="1" hangingPunct="1"/>
            <a:r>
              <a:rPr lang="es-EC" dirty="0" smtClean="0"/>
              <a:t>del Ejército.</a:t>
            </a:r>
            <a:endParaRPr lang="es-ES" b="1" dirty="0" smtClean="0">
              <a:effectLst>
                <a:outerShdw blurRad="38100" dist="38100" dir="2700000" algn="tl">
                  <a:srgbClr val="000000"/>
                </a:outerShdw>
              </a:effectLst>
              <a:latin typeface="Arial" charset="0"/>
              <a:cs typeface="Arial" charset="0"/>
            </a:endParaRPr>
          </a:p>
        </p:txBody>
      </p:sp>
      <p:sp>
        <p:nvSpPr>
          <p:cNvPr id="7" name="AutoShape 22"/>
          <p:cNvSpPr>
            <a:spLocks noChangeArrowheads="1"/>
          </p:cNvSpPr>
          <p:nvPr/>
        </p:nvSpPr>
        <p:spPr bwMode="auto">
          <a:xfrm>
            <a:off x="395535" y="2736304"/>
            <a:ext cx="8352929" cy="819839"/>
          </a:xfrm>
          <a:prstGeom prst="roundRect">
            <a:avLst>
              <a:gd name="adj" fmla="val 50000"/>
            </a:avLst>
          </a:prstGeom>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C" dirty="0" smtClean="0"/>
              <a:t>Reglamento de Seguridad Operacional de la 15 B.A.E, Capitulo IV, </a:t>
            </a:r>
          </a:p>
          <a:p>
            <a:pPr eaLnBrk="1" hangingPunct="1"/>
            <a:r>
              <a:rPr lang="es-EC" dirty="0" smtClean="0"/>
              <a:t>Operación y seguridad, Generalidades</a:t>
            </a:r>
            <a:endParaRPr lang="es-EC" altLang="es-EC" dirty="0"/>
          </a:p>
        </p:txBody>
      </p:sp>
    </p:spTree>
    <p:extLst>
      <p:ext uri="{BB962C8B-B14F-4D97-AF65-F5344CB8AC3E}">
        <p14:creationId xmlns:p14="http://schemas.microsoft.com/office/powerpoint/2010/main" val="10747548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468"/>
                                        </p:tgtEl>
                                        <p:attrNameLst>
                                          <p:attrName>style.visibility</p:attrName>
                                        </p:attrNameLst>
                                      </p:cBhvr>
                                      <p:to>
                                        <p:strVal val="visible"/>
                                      </p:to>
                                    </p:set>
                                    <p:animEffect transition="in" filter="circle(in)">
                                      <p:cBhvr>
                                        <p:cTn id="18" dur="2000"/>
                                        <p:tgtEl>
                                          <p:spTgt spid="1946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9464"/>
                                        </p:tgtEl>
                                        <p:attrNameLst>
                                          <p:attrName>style.visibility</p:attrName>
                                        </p:attrNameLst>
                                      </p:cBhvr>
                                      <p:to>
                                        <p:strVal val="visible"/>
                                      </p:to>
                                    </p:set>
                                    <p:animEffect transition="in" filter="circle(in)">
                                      <p:cBhvr>
                                        <p:cTn id="21" dur="2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19461" grpId="0"/>
      <p:bldP spid="19464" grpId="0" animBg="1"/>
      <p:bldP spid="22"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0"/>
          <p:cNvGrpSpPr>
            <a:grpSpLocks/>
          </p:cNvGrpSpPr>
          <p:nvPr/>
        </p:nvGrpSpPr>
        <p:grpSpPr bwMode="auto">
          <a:xfrm>
            <a:off x="1188740" y="2997200"/>
            <a:ext cx="6551612" cy="1079500"/>
            <a:chOff x="1338" y="74"/>
            <a:chExt cx="3220" cy="589"/>
          </a:xfrm>
        </p:grpSpPr>
        <p:sp>
          <p:nvSpPr>
            <p:cNvPr id="23555" name="Rectangle 21"/>
            <p:cNvSpPr>
              <a:spLocks noChangeArrowheads="1"/>
            </p:cNvSpPr>
            <p:nvPr/>
          </p:nvSpPr>
          <p:spPr bwMode="auto">
            <a:xfrm flipV="1">
              <a:off x="1338" y="598"/>
              <a:ext cx="3220" cy="65"/>
            </a:xfrm>
            <a:prstGeom prst="rect">
              <a:avLst/>
            </a:prstGeom>
            <a:gradFill rotWithShape="0">
              <a:gsLst>
                <a:gs pos="0">
                  <a:srgbClr val="000000"/>
                </a:gs>
                <a:gs pos="50000">
                  <a:srgbClr val="FF0000"/>
                </a:gs>
                <a:gs pos="100000">
                  <a:srgbClr val="000000"/>
                </a:gs>
              </a:gsLst>
              <a:lin ang="0" scaled="1"/>
            </a:gra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b="1" cap="all">
                <a:ln w="0"/>
                <a:solidFill>
                  <a:schemeClr val="tx2"/>
                </a:solidFill>
                <a:effectLst>
                  <a:reflection blurRad="12700" stA="50000" endPos="50000" dist="5000" dir="5400000" sy="-100000" rotWithShape="0"/>
                </a:effectLst>
              </a:endParaRPr>
            </a:p>
          </p:txBody>
        </p:sp>
        <p:sp>
          <p:nvSpPr>
            <p:cNvPr id="23556" name="WordArt 22"/>
            <p:cNvSpPr>
              <a:spLocks noChangeArrowheads="1" noChangeShapeType="1" noTextEdit="1"/>
            </p:cNvSpPr>
            <p:nvPr/>
          </p:nvSpPr>
          <p:spPr bwMode="auto">
            <a:xfrm>
              <a:off x="1429" y="74"/>
              <a:ext cx="3084" cy="408"/>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METODOLOGÍA</a:t>
              </a:r>
            </a:p>
          </p:txBody>
        </p:sp>
      </p:grpSp>
    </p:spTree>
    <p:extLst>
      <p:ext uri="{BB962C8B-B14F-4D97-AF65-F5344CB8AC3E}">
        <p14:creationId xmlns:p14="http://schemas.microsoft.com/office/powerpoint/2010/main" val="4149551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Effect transition="in" filter="fade">
                                      <p:cBhvr>
                                        <p:cTn id="9"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2" name="Text Box 7"/>
          <p:cNvSpPr txBox="1">
            <a:spLocks noChangeArrowheads="1"/>
          </p:cNvSpPr>
          <p:nvPr/>
        </p:nvSpPr>
        <p:spPr bwMode="auto">
          <a:xfrm>
            <a:off x="3470970" y="1556792"/>
            <a:ext cx="2685206" cy="584775"/>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s-ES" altLang="es-EC" sz="3200">
                <a:solidFill>
                  <a:srgbClr val="FFFF00"/>
                </a:solidFill>
                <a:latin typeface="Arial Black" pitchFamily="34" charset="0"/>
              </a:rPr>
              <a:t>MÉTODOS</a:t>
            </a:r>
          </a:p>
        </p:txBody>
      </p:sp>
      <p:grpSp>
        <p:nvGrpSpPr>
          <p:cNvPr id="3" name="Group 8"/>
          <p:cNvGrpSpPr>
            <a:grpSpLocks/>
          </p:cNvGrpSpPr>
          <p:nvPr/>
        </p:nvGrpSpPr>
        <p:grpSpPr bwMode="auto">
          <a:xfrm>
            <a:off x="2786063" y="2137249"/>
            <a:ext cx="3175000" cy="1222376"/>
            <a:chOff x="1882" y="1253"/>
            <a:chExt cx="2000" cy="770"/>
          </a:xfrm>
        </p:grpSpPr>
        <p:sp>
          <p:nvSpPr>
            <p:cNvPr id="24589" name="AutoShape 9"/>
            <p:cNvSpPr>
              <a:spLocks noChangeArrowheads="1"/>
            </p:cNvSpPr>
            <p:nvPr/>
          </p:nvSpPr>
          <p:spPr bwMode="auto">
            <a:xfrm>
              <a:off x="2336" y="1704"/>
              <a:ext cx="1546" cy="319"/>
            </a:xfrm>
            <a:prstGeom prst="plaque">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130000"/>
                </a:lnSpc>
              </a:pPr>
              <a:r>
                <a:rPr lang="es-MX" altLang="es-EC" sz="1900" dirty="0">
                  <a:solidFill>
                    <a:srgbClr val="FFFF00"/>
                  </a:solidFill>
                  <a:latin typeface="Times New Roman" pitchFamily="18" charset="0"/>
                </a:rPr>
                <a:t> </a:t>
              </a:r>
              <a:r>
                <a:rPr lang="es-MX" altLang="es-EC" sz="1900" b="1" dirty="0">
                  <a:solidFill>
                    <a:srgbClr val="000000"/>
                  </a:solidFill>
                  <a:latin typeface="Arial" charset="0"/>
                </a:rPr>
                <a:t>DESCRIPTIVO</a:t>
              </a:r>
            </a:p>
          </p:txBody>
        </p:sp>
        <p:sp>
          <p:nvSpPr>
            <p:cNvPr id="24590" name="Freeform 10"/>
            <p:cNvSpPr>
              <a:spLocks/>
            </p:cNvSpPr>
            <p:nvPr/>
          </p:nvSpPr>
          <p:spPr bwMode="auto">
            <a:xfrm>
              <a:off x="1882" y="1253"/>
              <a:ext cx="1270" cy="589"/>
            </a:xfrm>
            <a:custGeom>
              <a:avLst/>
              <a:gdLst>
                <a:gd name="T0" fmla="*/ 1270 w 1270"/>
                <a:gd name="T1" fmla="*/ 0 h 589"/>
                <a:gd name="T2" fmla="*/ 1270 w 1270"/>
                <a:gd name="T3" fmla="*/ 227 h 589"/>
                <a:gd name="T4" fmla="*/ 0 w 1270"/>
                <a:gd name="T5" fmla="*/ 227 h 589"/>
                <a:gd name="T6" fmla="*/ 0 w 1270"/>
                <a:gd name="T7" fmla="*/ 589 h 589"/>
                <a:gd name="T8" fmla="*/ 408 w 1270"/>
                <a:gd name="T9" fmla="*/ 589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0" h="589">
                  <a:moveTo>
                    <a:pt x="1270" y="0"/>
                  </a:moveTo>
                  <a:lnTo>
                    <a:pt x="1270" y="227"/>
                  </a:lnTo>
                  <a:lnTo>
                    <a:pt x="0" y="227"/>
                  </a:lnTo>
                  <a:lnTo>
                    <a:pt x="0" y="589"/>
                  </a:lnTo>
                  <a:lnTo>
                    <a:pt x="408" y="589"/>
                  </a:lnTo>
                </a:path>
              </a:pathLst>
            </a:custGeom>
            <a:noFill/>
            <a:ln w="28575" cap="flat" cmpd="sng">
              <a:solidFill>
                <a:schemeClr val="accent6">
                  <a:lumMod val="75000"/>
                </a:schemeClr>
              </a:solidFill>
              <a:prstDash val="solid"/>
              <a:round/>
              <a:headEnd type="none" w="med" len="med"/>
              <a:tailEnd type="triangl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C"/>
            </a:p>
          </p:txBody>
        </p:sp>
      </p:grpSp>
      <p:grpSp>
        <p:nvGrpSpPr>
          <p:cNvPr id="4" name="Group 11"/>
          <p:cNvGrpSpPr>
            <a:grpSpLocks/>
          </p:cNvGrpSpPr>
          <p:nvPr/>
        </p:nvGrpSpPr>
        <p:grpSpPr bwMode="auto">
          <a:xfrm>
            <a:off x="2786063" y="3072284"/>
            <a:ext cx="3168650" cy="1276350"/>
            <a:chOff x="1882" y="1842"/>
            <a:chExt cx="1996" cy="804"/>
          </a:xfrm>
        </p:grpSpPr>
        <p:sp>
          <p:nvSpPr>
            <p:cNvPr id="24587" name="AutoShape 12"/>
            <p:cNvSpPr>
              <a:spLocks noChangeArrowheads="1"/>
            </p:cNvSpPr>
            <p:nvPr/>
          </p:nvSpPr>
          <p:spPr bwMode="auto">
            <a:xfrm>
              <a:off x="2336" y="2328"/>
              <a:ext cx="1542" cy="318"/>
            </a:xfrm>
            <a:prstGeom prst="plaque">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130000"/>
                </a:lnSpc>
              </a:pPr>
              <a:r>
                <a:rPr lang="es-MX" altLang="es-EC" sz="1900">
                  <a:solidFill>
                    <a:srgbClr val="000000"/>
                  </a:solidFill>
                  <a:latin typeface="Times New Roman" pitchFamily="18" charset="0"/>
                </a:rPr>
                <a:t> </a:t>
              </a:r>
              <a:r>
                <a:rPr lang="es-MX" altLang="es-EC" sz="1900" b="1">
                  <a:solidFill>
                    <a:srgbClr val="000000"/>
                  </a:solidFill>
                  <a:latin typeface="Arial" charset="0"/>
                </a:rPr>
                <a:t>DEDUCTIVO</a:t>
              </a:r>
            </a:p>
          </p:txBody>
        </p:sp>
        <p:sp>
          <p:nvSpPr>
            <p:cNvPr id="24588" name="Freeform 13"/>
            <p:cNvSpPr>
              <a:spLocks/>
            </p:cNvSpPr>
            <p:nvPr/>
          </p:nvSpPr>
          <p:spPr bwMode="auto">
            <a:xfrm>
              <a:off x="1882" y="1842"/>
              <a:ext cx="418" cy="636"/>
            </a:xfrm>
            <a:custGeom>
              <a:avLst/>
              <a:gdLst>
                <a:gd name="T0" fmla="*/ 0 w 408"/>
                <a:gd name="T1" fmla="*/ 0 h 362"/>
                <a:gd name="T2" fmla="*/ 0 w 408"/>
                <a:gd name="T3" fmla="*/ 362 h 362"/>
                <a:gd name="T4" fmla="*/ 408 w 408"/>
                <a:gd name="T5" fmla="*/ 362 h 362"/>
                <a:gd name="T6" fmla="*/ 0 60000 65536"/>
                <a:gd name="T7" fmla="*/ 0 60000 65536"/>
                <a:gd name="T8" fmla="*/ 0 60000 65536"/>
              </a:gdLst>
              <a:ahLst/>
              <a:cxnLst>
                <a:cxn ang="T6">
                  <a:pos x="T0" y="T1"/>
                </a:cxn>
                <a:cxn ang="T7">
                  <a:pos x="T2" y="T3"/>
                </a:cxn>
                <a:cxn ang="T8">
                  <a:pos x="T4" y="T5"/>
                </a:cxn>
              </a:cxnLst>
              <a:rect l="0" t="0" r="r" b="b"/>
              <a:pathLst>
                <a:path w="408" h="362">
                  <a:moveTo>
                    <a:pt x="0" y="0"/>
                  </a:moveTo>
                  <a:lnTo>
                    <a:pt x="0" y="362"/>
                  </a:lnTo>
                  <a:lnTo>
                    <a:pt x="408" y="362"/>
                  </a:lnTo>
                </a:path>
              </a:pathLst>
            </a:custGeom>
            <a:noFill/>
            <a:ln w="28575" cap="flat" cmpd="sng">
              <a:solidFill>
                <a:srgbClr val="FF9900"/>
              </a:solidFill>
              <a:prstDash val="solid"/>
              <a:round/>
              <a:headEnd type="none" w="med" len="med"/>
              <a:tailEnd type="triangl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C"/>
            </a:p>
          </p:txBody>
        </p:sp>
      </p:grpSp>
      <p:grpSp>
        <p:nvGrpSpPr>
          <p:cNvPr id="5" name="Group 14"/>
          <p:cNvGrpSpPr>
            <a:grpSpLocks/>
          </p:cNvGrpSpPr>
          <p:nvPr/>
        </p:nvGrpSpPr>
        <p:grpSpPr bwMode="auto">
          <a:xfrm>
            <a:off x="2786063" y="4081934"/>
            <a:ext cx="3175000" cy="1457325"/>
            <a:chOff x="1882" y="2478"/>
            <a:chExt cx="2000" cy="918"/>
          </a:xfrm>
        </p:grpSpPr>
        <p:sp>
          <p:nvSpPr>
            <p:cNvPr id="24585" name="AutoShape 15"/>
            <p:cNvSpPr>
              <a:spLocks noChangeArrowheads="1"/>
            </p:cNvSpPr>
            <p:nvPr/>
          </p:nvSpPr>
          <p:spPr bwMode="auto">
            <a:xfrm>
              <a:off x="2336" y="2840"/>
              <a:ext cx="1546" cy="556"/>
            </a:xfrm>
            <a:prstGeom prst="plaque">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130000"/>
                </a:lnSpc>
              </a:pPr>
              <a:r>
                <a:rPr lang="es-MX" altLang="es-EC" sz="1900">
                  <a:solidFill>
                    <a:srgbClr val="000000"/>
                  </a:solidFill>
                  <a:latin typeface="Times New Roman" pitchFamily="18" charset="0"/>
                </a:rPr>
                <a:t> </a:t>
              </a:r>
              <a:r>
                <a:rPr lang="es-MX" altLang="es-EC" sz="1900" b="1">
                  <a:solidFill>
                    <a:srgbClr val="000000"/>
                  </a:solidFill>
                  <a:latin typeface="Arial" charset="0"/>
                </a:rPr>
                <a:t>ANALÍTICO</a:t>
              </a:r>
            </a:p>
            <a:p>
              <a:pPr algn="ctr" eaLnBrk="1" hangingPunct="1">
                <a:lnSpc>
                  <a:spcPct val="130000"/>
                </a:lnSpc>
              </a:pPr>
              <a:r>
                <a:rPr lang="es-MX" altLang="es-EC" sz="1900" b="1">
                  <a:solidFill>
                    <a:srgbClr val="000000"/>
                  </a:solidFill>
                  <a:latin typeface="Arial" charset="0"/>
                </a:rPr>
                <a:t>SINTÉTICO</a:t>
              </a:r>
            </a:p>
          </p:txBody>
        </p:sp>
        <p:sp>
          <p:nvSpPr>
            <p:cNvPr id="24586" name="Freeform 16"/>
            <p:cNvSpPr>
              <a:spLocks/>
            </p:cNvSpPr>
            <p:nvPr/>
          </p:nvSpPr>
          <p:spPr bwMode="auto">
            <a:xfrm>
              <a:off x="1882" y="2478"/>
              <a:ext cx="408" cy="635"/>
            </a:xfrm>
            <a:custGeom>
              <a:avLst/>
              <a:gdLst>
                <a:gd name="T0" fmla="*/ 0 w 408"/>
                <a:gd name="T1" fmla="*/ 0 h 362"/>
                <a:gd name="T2" fmla="*/ 0 w 408"/>
                <a:gd name="T3" fmla="*/ 362 h 362"/>
                <a:gd name="T4" fmla="*/ 408 w 408"/>
                <a:gd name="T5" fmla="*/ 362 h 362"/>
                <a:gd name="T6" fmla="*/ 0 60000 65536"/>
                <a:gd name="T7" fmla="*/ 0 60000 65536"/>
                <a:gd name="T8" fmla="*/ 0 60000 65536"/>
              </a:gdLst>
              <a:ahLst/>
              <a:cxnLst>
                <a:cxn ang="T6">
                  <a:pos x="T0" y="T1"/>
                </a:cxn>
                <a:cxn ang="T7">
                  <a:pos x="T2" y="T3"/>
                </a:cxn>
                <a:cxn ang="T8">
                  <a:pos x="T4" y="T5"/>
                </a:cxn>
              </a:cxnLst>
              <a:rect l="0" t="0" r="r" b="b"/>
              <a:pathLst>
                <a:path w="408" h="362">
                  <a:moveTo>
                    <a:pt x="0" y="0"/>
                  </a:moveTo>
                  <a:lnTo>
                    <a:pt x="0" y="362"/>
                  </a:lnTo>
                  <a:lnTo>
                    <a:pt x="408" y="362"/>
                  </a:lnTo>
                </a:path>
              </a:pathLst>
            </a:custGeom>
            <a:noFill/>
            <a:ln w="28575" cap="flat" cmpd="sng">
              <a:solidFill>
                <a:srgbClr val="FF9900"/>
              </a:solidFill>
              <a:prstDash val="solid"/>
              <a:round/>
              <a:headEnd type="none" w="med" len="med"/>
              <a:tailEnd type="triangl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C"/>
            </a:p>
          </p:txBody>
        </p:sp>
      </p:grpSp>
      <p:grpSp>
        <p:nvGrpSpPr>
          <p:cNvPr id="6" name="Group 17"/>
          <p:cNvGrpSpPr>
            <a:grpSpLocks/>
          </p:cNvGrpSpPr>
          <p:nvPr/>
        </p:nvGrpSpPr>
        <p:grpSpPr bwMode="auto">
          <a:xfrm>
            <a:off x="2786063" y="5089997"/>
            <a:ext cx="3175000" cy="1295400"/>
            <a:chOff x="1882" y="3113"/>
            <a:chExt cx="2000" cy="816"/>
          </a:xfrm>
        </p:grpSpPr>
        <p:sp>
          <p:nvSpPr>
            <p:cNvPr id="24583" name="AutoShape 18"/>
            <p:cNvSpPr>
              <a:spLocks noChangeArrowheads="1"/>
            </p:cNvSpPr>
            <p:nvPr/>
          </p:nvSpPr>
          <p:spPr bwMode="auto">
            <a:xfrm>
              <a:off x="2336" y="3610"/>
              <a:ext cx="1546" cy="319"/>
            </a:xfrm>
            <a:prstGeom prst="plaque">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130000"/>
                </a:lnSpc>
              </a:pPr>
              <a:r>
                <a:rPr lang="es-MX" altLang="es-EC" sz="1900">
                  <a:solidFill>
                    <a:srgbClr val="000000"/>
                  </a:solidFill>
                  <a:latin typeface="Times New Roman" pitchFamily="18" charset="0"/>
                </a:rPr>
                <a:t> </a:t>
              </a:r>
              <a:r>
                <a:rPr lang="es-ES" altLang="es-EC" sz="1900" b="1">
                  <a:solidFill>
                    <a:srgbClr val="000000"/>
                  </a:solidFill>
                  <a:latin typeface="Arial" charset="0"/>
                </a:rPr>
                <a:t>ESTADÍSTICO</a:t>
              </a:r>
              <a:endParaRPr lang="es-MX" altLang="es-EC" sz="1900" b="1">
                <a:solidFill>
                  <a:srgbClr val="000000"/>
                </a:solidFill>
                <a:latin typeface="Arial" charset="0"/>
              </a:endParaRPr>
            </a:p>
          </p:txBody>
        </p:sp>
        <p:sp>
          <p:nvSpPr>
            <p:cNvPr id="24584" name="Freeform 19"/>
            <p:cNvSpPr>
              <a:spLocks/>
            </p:cNvSpPr>
            <p:nvPr/>
          </p:nvSpPr>
          <p:spPr bwMode="auto">
            <a:xfrm>
              <a:off x="1882" y="3113"/>
              <a:ext cx="408" cy="635"/>
            </a:xfrm>
            <a:custGeom>
              <a:avLst/>
              <a:gdLst>
                <a:gd name="T0" fmla="*/ 0 w 408"/>
                <a:gd name="T1" fmla="*/ 0 h 362"/>
                <a:gd name="T2" fmla="*/ 0 w 408"/>
                <a:gd name="T3" fmla="*/ 362 h 362"/>
                <a:gd name="T4" fmla="*/ 408 w 408"/>
                <a:gd name="T5" fmla="*/ 362 h 362"/>
                <a:gd name="T6" fmla="*/ 0 60000 65536"/>
                <a:gd name="T7" fmla="*/ 0 60000 65536"/>
                <a:gd name="T8" fmla="*/ 0 60000 65536"/>
              </a:gdLst>
              <a:ahLst/>
              <a:cxnLst>
                <a:cxn ang="T6">
                  <a:pos x="T0" y="T1"/>
                </a:cxn>
                <a:cxn ang="T7">
                  <a:pos x="T2" y="T3"/>
                </a:cxn>
                <a:cxn ang="T8">
                  <a:pos x="T4" y="T5"/>
                </a:cxn>
              </a:cxnLst>
              <a:rect l="0" t="0" r="r" b="b"/>
              <a:pathLst>
                <a:path w="408" h="362">
                  <a:moveTo>
                    <a:pt x="0" y="0"/>
                  </a:moveTo>
                  <a:lnTo>
                    <a:pt x="0" y="362"/>
                  </a:lnTo>
                  <a:lnTo>
                    <a:pt x="408" y="362"/>
                  </a:lnTo>
                </a:path>
              </a:pathLst>
            </a:custGeom>
            <a:noFill/>
            <a:ln w="28575" cap="flat" cmpd="sng">
              <a:solidFill>
                <a:srgbClr val="FF9900"/>
              </a:solidFill>
              <a:prstDash val="solid"/>
              <a:round/>
              <a:headEnd type="none" w="med" len="med"/>
              <a:tailEnd type="triangl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s-EC"/>
            </a:p>
          </p:txBody>
        </p:sp>
      </p:grpSp>
    </p:spTree>
    <p:extLst>
      <p:ext uri="{BB962C8B-B14F-4D97-AF65-F5344CB8AC3E}">
        <p14:creationId xmlns:p14="http://schemas.microsoft.com/office/powerpoint/2010/main" val="27480786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1800" decel="100000" fill="hold"/>
                                        <p:tgtEl>
                                          <p:spTgt spid="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3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1800" decel="100000" fill="hold"/>
                                        <p:tgtEl>
                                          <p:spTgt spid="4"/>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4000"/>
                            </p:stCondLst>
                            <p:childTnLst>
                              <p:par>
                                <p:cTn id="19" presetID="3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ppt_x</p:attrName>
                                        </p:attrNameLst>
                                      </p:cBhvr>
                                      <p:tavLst>
                                        <p:tav tm="0">
                                          <p:val>
                                            <p:strVal val="#ppt_x"/>
                                          </p:val>
                                        </p:tav>
                                        <p:tav tm="100000">
                                          <p:val>
                                            <p:strVal val="#ppt_x"/>
                                          </p:val>
                                        </p:tav>
                                      </p:tavLst>
                                    </p:anim>
                                    <p:anim calcmode="lin" valueType="num">
                                      <p:cBhvr>
                                        <p:cTn id="23" dur="1800" decel="100000" fill="hold"/>
                                        <p:tgtEl>
                                          <p:spTgt spid="5"/>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6000"/>
                            </p:stCondLst>
                            <p:childTnLst>
                              <p:par>
                                <p:cTn id="26" presetID="37"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ppt_x</p:attrName>
                                        </p:attrNameLst>
                                      </p:cBhvr>
                                      <p:tavLst>
                                        <p:tav tm="0">
                                          <p:val>
                                            <p:strVal val="#ppt_x"/>
                                          </p:val>
                                        </p:tav>
                                        <p:tav tm="100000">
                                          <p:val>
                                            <p:strVal val="#ppt_x"/>
                                          </p:val>
                                        </p:tav>
                                      </p:tavLst>
                                    </p:anim>
                                    <p:anim calcmode="lin" valueType="num">
                                      <p:cBhvr>
                                        <p:cTn id="30" dur="1800" decel="100000" fill="hold"/>
                                        <p:tgtEl>
                                          <p:spTgt spid="6"/>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82" name="WordArt 18"/>
          <p:cNvSpPr>
            <a:spLocks noChangeArrowheads="1" noChangeShapeType="1" noTextEdit="1"/>
          </p:cNvSpPr>
          <p:nvPr/>
        </p:nvSpPr>
        <p:spPr bwMode="auto">
          <a:xfrm>
            <a:off x="1691680" y="1456753"/>
            <a:ext cx="5760640" cy="864395"/>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POBLACIÓN Y MUESTRA</a:t>
            </a:r>
          </a:p>
        </p:txBody>
      </p:sp>
      <p:sp>
        <p:nvSpPr>
          <p:cNvPr id="804883" name="AutoShape 19"/>
          <p:cNvSpPr>
            <a:spLocks noChangeArrowheads="1"/>
          </p:cNvSpPr>
          <p:nvPr/>
        </p:nvSpPr>
        <p:spPr bwMode="auto">
          <a:xfrm rot="5400000">
            <a:off x="4283868" y="2752921"/>
            <a:ext cx="576263" cy="431800"/>
          </a:xfrm>
          <a:prstGeom prst="rightArrow">
            <a:avLst>
              <a:gd name="adj1" fmla="val 49065"/>
              <a:gd name="adj2" fmla="val 76496"/>
            </a:avLst>
          </a:prstGeom>
          <a:gradFill rotWithShape="1">
            <a:gsLst>
              <a:gs pos="0">
                <a:srgbClr val="201306"/>
              </a:gs>
              <a:gs pos="100000">
                <a:srgbClr val="FF9933"/>
              </a:gs>
            </a:gsLst>
            <a:lin ang="0" scaled="1"/>
          </a:gradFill>
          <a:ln w="9525">
            <a:solidFill>
              <a:schemeClr val="tx1"/>
            </a:solidFill>
            <a:miter lim="800000"/>
            <a:headEnd/>
            <a:tailEnd/>
          </a:ln>
          <a:effectLst>
            <a:outerShdw dist="40161" dir="4293903" algn="ctr" rotWithShape="0">
              <a:schemeClr val="tx1"/>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graphicFrame>
        <p:nvGraphicFramePr>
          <p:cNvPr id="805031" name="Group 167"/>
          <p:cNvGraphicFramePr>
            <a:graphicFrameLocks noGrp="1"/>
          </p:cNvGraphicFramePr>
          <p:nvPr>
            <p:ph/>
            <p:extLst>
              <p:ext uri="{D42A27DB-BD31-4B8C-83A1-F6EECF244321}">
                <p14:modId xmlns:p14="http://schemas.microsoft.com/office/powerpoint/2010/main" val="2754782474"/>
              </p:ext>
            </p:extLst>
          </p:nvPr>
        </p:nvGraphicFramePr>
        <p:xfrm>
          <a:off x="611560" y="3441475"/>
          <a:ext cx="7992888" cy="2363789"/>
        </p:xfrm>
        <a:graphic>
          <a:graphicData uri="http://schemas.openxmlformats.org/drawingml/2006/table">
            <a:tbl>
              <a:tblPr>
                <a:tableStyleId>{69CF1AB2-1976-4502-BF36-3FF5EA218861}</a:tableStyleId>
              </a:tblPr>
              <a:tblGrid>
                <a:gridCol w="964504"/>
                <a:gridCol w="4220072"/>
                <a:gridCol w="1602676"/>
                <a:gridCol w="1205636"/>
              </a:tblGrid>
              <a:tr h="481170">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2400" b="1" u="none" strike="noStrike" cap="none" normalizeH="0" baseline="0" dirty="0" smtClean="0">
                          <a:ln>
                            <a:noFill/>
                          </a:ln>
                          <a:solidFill>
                            <a:srgbClr val="FFFF00"/>
                          </a:solidFill>
                          <a:effectLst>
                            <a:outerShdw blurRad="38100" dist="38100" dir="2700000" algn="tl">
                              <a:srgbClr val="000000">
                                <a:alpha val="43137"/>
                              </a:srgbClr>
                            </a:outerShdw>
                          </a:effectLst>
                        </a:rPr>
                        <a:t>PILOTOS DE HELICÓPTEROS DE LA 15 B.A.E  </a:t>
                      </a:r>
                      <a:r>
                        <a:rPr lang="es-EC" sz="2400" b="1" kern="1200" dirty="0" smtClean="0">
                          <a:solidFill>
                            <a:srgbClr val="FFFF00"/>
                          </a:solidFill>
                          <a:effectLst>
                            <a:outerShdw blurRad="38100" dist="38100" dir="2700000" algn="tl">
                              <a:srgbClr val="000000">
                                <a:alpha val="43137"/>
                              </a:srgbClr>
                            </a:outerShdw>
                          </a:effectLst>
                        </a:rPr>
                        <a:t>“PAQUISHA”</a:t>
                      </a:r>
                      <a:endParaRPr lang="es-EC" sz="2400" b="1" kern="1200" dirty="0" smtClean="0">
                        <a:solidFill>
                          <a:srgbClr val="FFFF00"/>
                        </a:solidFill>
                        <a:effectLst>
                          <a:outerShdw blurRad="38100" dist="38100" dir="2700000" algn="tl">
                            <a:srgbClr val="000000">
                              <a:alpha val="43137"/>
                            </a:srgbClr>
                          </a:outerShdw>
                        </a:effectLst>
                        <a:latin typeface="+mj-lt"/>
                        <a:ea typeface="+mn-ea"/>
                        <a:cs typeface="+mn-cs"/>
                      </a:endParaRPr>
                    </a:p>
                  </a:txBody>
                  <a:tcPr marT="45735" marB="45735" anchor="b" horzOverflow="overflow">
                    <a:solidFill>
                      <a:schemeClr val="tx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8675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effectLst/>
                        </a:rPr>
                        <a:t>ORD.</a:t>
                      </a:r>
                      <a:endParaRPr kumimoji="0" lang="es-ES" sz="1800" b="0" i="0" u="none" strike="noStrike" cap="none" normalizeH="0" baseline="0" dirty="0" smtClean="0">
                        <a:ln>
                          <a:noFill/>
                        </a:ln>
                        <a:solidFill>
                          <a:srgbClr val="000000"/>
                        </a:solidFill>
                        <a:effectLst/>
                        <a:latin typeface="+mj-lt"/>
                        <a:ea typeface="Arial Unicode MS" pitchFamily="34" charset="-128"/>
                        <a:cs typeface="Times New Roman" pitchFamily="18" charset="0"/>
                      </a:endParaRPr>
                    </a:p>
                  </a:txBody>
                  <a:tcPr marT="45735" marB="45735"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effectLst/>
                        </a:rPr>
                        <a:t>ESTRATO</a:t>
                      </a:r>
                      <a:endParaRPr kumimoji="0" lang="es-ES" sz="1800" b="0" i="0" u="none" strike="noStrike" cap="none" normalizeH="0" baseline="0" dirty="0" smtClean="0">
                        <a:ln>
                          <a:noFill/>
                        </a:ln>
                        <a:solidFill>
                          <a:srgbClr val="000000"/>
                        </a:solidFill>
                        <a:effectLst/>
                        <a:latin typeface="+mj-lt"/>
                        <a:ea typeface="Arial Unicode MS" pitchFamily="34" charset="-128"/>
                        <a:cs typeface="Times New Roman" pitchFamily="18" charset="0"/>
                      </a:endParaRPr>
                    </a:p>
                  </a:txBody>
                  <a:tcPr marT="45735" marB="45735"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smtClean="0">
                          <a:ln>
                            <a:noFill/>
                          </a:ln>
                          <a:effectLst/>
                        </a:rPr>
                        <a:t>Población</a:t>
                      </a:r>
                      <a:endParaRPr kumimoji="0" lang="es-ES" sz="1800" b="0" i="0" u="none" strike="noStrike" cap="none" normalizeH="0" baseline="0" smtClean="0">
                        <a:ln>
                          <a:noFill/>
                        </a:ln>
                        <a:solidFill>
                          <a:srgbClr val="000000"/>
                        </a:solidFill>
                        <a:effectLst/>
                        <a:latin typeface="+mj-lt"/>
                        <a:ea typeface="Arial Unicode MS" pitchFamily="34" charset="-128"/>
                        <a:cs typeface="Times New Roman" pitchFamily="18" charset="0"/>
                      </a:endParaRPr>
                    </a:p>
                  </a:txBody>
                  <a:tcPr marT="45735" marB="45735"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effectLst/>
                        </a:rPr>
                        <a:t>%</a:t>
                      </a:r>
                      <a:endParaRPr kumimoji="0" lang="es-ES" sz="1800" b="0" i="0" u="none" strike="noStrike" cap="none" normalizeH="0" baseline="0" dirty="0" smtClean="0">
                        <a:ln>
                          <a:noFill/>
                        </a:ln>
                        <a:solidFill>
                          <a:srgbClr val="000000"/>
                        </a:solidFill>
                        <a:effectLst/>
                        <a:latin typeface="+mj-lt"/>
                        <a:ea typeface="Arial Unicode MS" pitchFamily="34" charset="-128"/>
                        <a:cs typeface="Times New Roman" pitchFamily="18" charset="0"/>
                      </a:endParaRPr>
                    </a:p>
                  </a:txBody>
                  <a:tcPr marT="45735" marB="45735" anchor="ctr" horzOverflow="overflow"/>
                </a:tc>
              </a:tr>
              <a:tr h="91469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kern="1200" cap="none" normalizeH="0" baseline="0" dirty="0" smtClean="0">
                          <a:ln>
                            <a:noFill/>
                          </a:ln>
                          <a:effectLst/>
                        </a:rPr>
                        <a:t>1</a:t>
                      </a:r>
                      <a:endParaRPr kumimoji="0" lang="es-ES" sz="1800" b="0" i="0" u="none" strike="noStrike" kern="1200" cap="none" normalizeH="0" baseline="0" dirty="0" smtClean="0">
                        <a:ln>
                          <a:noFill/>
                        </a:ln>
                        <a:solidFill>
                          <a:srgbClr val="000000"/>
                        </a:solidFill>
                        <a:effectLst/>
                        <a:latin typeface="+mj-lt"/>
                        <a:ea typeface="Arial Unicode MS" pitchFamily="34" charset="-128"/>
                        <a:cs typeface="Times New Roman" pitchFamily="18" charset="0"/>
                      </a:endParaRPr>
                    </a:p>
                  </a:txBody>
                  <a:tcPr marT="45735" marB="45735"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C" sz="1800" kern="1200" dirty="0" smtClean="0"/>
                        <a:t>PILOTOS </a:t>
                      </a:r>
                      <a:r>
                        <a:rPr lang="es-EC" sz="1800" kern="1200" smtClean="0"/>
                        <a:t>DE HELICÓPTEROS </a:t>
                      </a:r>
                      <a:r>
                        <a:rPr lang="es-EC" sz="1800" kern="1200" dirty="0" smtClean="0"/>
                        <a:t>DE LA 15 B.A.E</a:t>
                      </a:r>
                      <a:endParaRPr kumimoji="0" lang="es-ES" sz="1800" b="0" i="0" u="none" strike="noStrike" cap="none" normalizeH="0" baseline="0" dirty="0" smtClean="0">
                        <a:ln>
                          <a:noFill/>
                        </a:ln>
                        <a:solidFill>
                          <a:srgbClr val="000000"/>
                        </a:solidFill>
                        <a:effectLst/>
                        <a:latin typeface="+mj-lt"/>
                      </a:endParaRPr>
                    </a:p>
                  </a:txBody>
                  <a:tcPr marT="45735" marB="45735"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effectLst/>
                        </a:rPr>
                        <a:t>60</a:t>
                      </a:r>
                      <a:endParaRPr kumimoji="0" lang="es-ES" sz="1800" b="0" i="0" u="none" strike="noStrike" cap="none" normalizeH="0" baseline="0" dirty="0" smtClean="0">
                        <a:ln>
                          <a:noFill/>
                        </a:ln>
                        <a:solidFill>
                          <a:srgbClr val="000000"/>
                        </a:solidFill>
                        <a:effectLst/>
                        <a:latin typeface="+mj-lt"/>
                        <a:ea typeface="Arial Unicode MS" pitchFamily="34" charset="-128"/>
                        <a:cs typeface="Times New Roman" pitchFamily="18" charset="0"/>
                      </a:endParaRPr>
                    </a:p>
                  </a:txBody>
                  <a:tcPr marT="45735" marB="45735"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effectLst/>
                        </a:rPr>
                        <a:t>100</a:t>
                      </a:r>
                      <a:endParaRPr kumimoji="0" lang="es-ES" sz="1800" b="0" i="0" u="none" strike="noStrike" cap="none" normalizeH="0" baseline="0" dirty="0" smtClean="0">
                        <a:ln>
                          <a:noFill/>
                        </a:ln>
                        <a:solidFill>
                          <a:srgbClr val="000000"/>
                        </a:solidFill>
                        <a:effectLst/>
                        <a:latin typeface="+mj-lt"/>
                        <a:ea typeface="Arial Unicode MS" pitchFamily="34" charset="-128"/>
                        <a:cs typeface="Times New Roman" pitchFamily="18" charset="0"/>
                      </a:endParaRPr>
                    </a:p>
                  </a:txBody>
                  <a:tcPr marT="45735" marB="45735" anchor="ctr" horzOverflow="overflow"/>
                </a:tc>
              </a:tr>
              <a:tr h="48117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effectLst/>
                        </a:rPr>
                        <a:t>TOTAL</a:t>
                      </a:r>
                      <a:endParaRPr kumimoji="0" lang="es-ES" sz="1800" b="0" i="0" u="none" strike="noStrike" cap="none" normalizeH="0" baseline="0" dirty="0" smtClean="0">
                        <a:ln>
                          <a:noFill/>
                        </a:ln>
                        <a:solidFill>
                          <a:srgbClr val="000000"/>
                        </a:solidFill>
                        <a:effectLst/>
                        <a:latin typeface="+mj-lt"/>
                      </a:endParaRPr>
                    </a:p>
                  </a:txBody>
                  <a:tcPr marT="45735" marB="45735" anchor="ctr" horzOverflow="overflow"/>
                </a:tc>
                <a:tc hMerge="1">
                  <a:txBody>
                    <a:bodyPr/>
                    <a:lstStyle/>
                    <a:p>
                      <a:endParaRPr lang="es-E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effectLst/>
                        </a:rPr>
                        <a:t>60</a:t>
                      </a:r>
                      <a:endParaRPr kumimoji="0" lang="es-ES" sz="1800" b="0" i="0" u="none" strike="noStrike" cap="none" normalizeH="0" baseline="0" dirty="0" smtClean="0">
                        <a:ln>
                          <a:noFill/>
                        </a:ln>
                        <a:solidFill>
                          <a:srgbClr val="000000"/>
                        </a:solidFill>
                        <a:effectLst/>
                        <a:latin typeface="+mj-lt"/>
                        <a:ea typeface="Arial Unicode MS" pitchFamily="34" charset="-128"/>
                        <a:cs typeface="Times New Roman" pitchFamily="18" charset="0"/>
                      </a:endParaRPr>
                    </a:p>
                  </a:txBody>
                  <a:tcPr marT="45735" marB="45735"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smtClean="0">
                          <a:ln>
                            <a:noFill/>
                          </a:ln>
                          <a:effectLst/>
                        </a:rPr>
                        <a:t>100</a:t>
                      </a:r>
                      <a:endParaRPr kumimoji="0" lang="es-ES" sz="1800" b="0" i="0" u="none" strike="noStrike" cap="none" normalizeH="0" baseline="0" dirty="0" smtClean="0">
                        <a:ln>
                          <a:noFill/>
                        </a:ln>
                        <a:solidFill>
                          <a:srgbClr val="000000"/>
                        </a:solidFill>
                        <a:effectLst/>
                        <a:latin typeface="+mj-lt"/>
                        <a:ea typeface="Arial Unicode MS" pitchFamily="34" charset="-128"/>
                        <a:cs typeface="Times New Roman" pitchFamily="18" charset="0"/>
                      </a:endParaRPr>
                    </a:p>
                  </a:txBody>
                  <a:tcPr marT="45735" marB="45735" anchor="ctr" horzOverflow="overflow"/>
                </a:tc>
              </a:tr>
            </a:tbl>
          </a:graphicData>
        </a:graphic>
      </p:graphicFrame>
    </p:spTree>
    <p:extLst>
      <p:ext uri="{BB962C8B-B14F-4D97-AF65-F5344CB8AC3E}">
        <p14:creationId xmlns:p14="http://schemas.microsoft.com/office/powerpoint/2010/main" val="11433800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4882"/>
                                        </p:tgtEl>
                                        <p:attrNameLst>
                                          <p:attrName>style.visibility</p:attrName>
                                        </p:attrNameLst>
                                      </p:cBhvr>
                                      <p:to>
                                        <p:strVal val="visible"/>
                                      </p:to>
                                    </p:set>
                                    <p:anim calcmode="lin" valueType="num">
                                      <p:cBhvr additive="base">
                                        <p:cTn id="7" dur="500" fill="hold"/>
                                        <p:tgtEl>
                                          <p:spTgt spid="804882"/>
                                        </p:tgtEl>
                                        <p:attrNameLst>
                                          <p:attrName>ppt_x</p:attrName>
                                        </p:attrNameLst>
                                      </p:cBhvr>
                                      <p:tavLst>
                                        <p:tav tm="0">
                                          <p:val>
                                            <p:strVal val="#ppt_x"/>
                                          </p:val>
                                        </p:tav>
                                        <p:tav tm="100000">
                                          <p:val>
                                            <p:strVal val="#ppt_x"/>
                                          </p:val>
                                        </p:tav>
                                      </p:tavLst>
                                    </p:anim>
                                    <p:anim calcmode="lin" valueType="num">
                                      <p:cBhvr additive="base">
                                        <p:cTn id="8" dur="500" fill="hold"/>
                                        <p:tgtEl>
                                          <p:spTgt spid="80488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804883"/>
                                        </p:tgtEl>
                                        <p:attrNameLst>
                                          <p:attrName>style.visibility</p:attrName>
                                        </p:attrNameLst>
                                      </p:cBhvr>
                                      <p:to>
                                        <p:strVal val="visible"/>
                                      </p:to>
                                    </p:set>
                                    <p:animEffect transition="in" filter="fade">
                                      <p:cBhvr>
                                        <p:cTn id="12" dur="1000"/>
                                        <p:tgtEl>
                                          <p:spTgt spid="804883"/>
                                        </p:tgtEl>
                                      </p:cBhvr>
                                    </p:animEffect>
                                    <p:anim calcmode="lin" valueType="num">
                                      <p:cBhvr>
                                        <p:cTn id="13" dur="1000" fill="hold"/>
                                        <p:tgtEl>
                                          <p:spTgt spid="804883"/>
                                        </p:tgtEl>
                                        <p:attrNameLst>
                                          <p:attrName>ppt_x</p:attrName>
                                        </p:attrNameLst>
                                      </p:cBhvr>
                                      <p:tavLst>
                                        <p:tav tm="0">
                                          <p:val>
                                            <p:strVal val="#ppt_x"/>
                                          </p:val>
                                        </p:tav>
                                        <p:tav tm="100000">
                                          <p:val>
                                            <p:strVal val="#ppt_x"/>
                                          </p:val>
                                        </p:tav>
                                      </p:tavLst>
                                    </p:anim>
                                    <p:anim calcmode="lin" valueType="num">
                                      <p:cBhvr>
                                        <p:cTn id="14" dur="900" decel="100000" fill="hold"/>
                                        <p:tgtEl>
                                          <p:spTgt spid="80488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04883"/>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805031"/>
                                        </p:tgtEl>
                                        <p:attrNameLst>
                                          <p:attrName>style.visibility</p:attrName>
                                        </p:attrNameLst>
                                      </p:cBhvr>
                                      <p:to>
                                        <p:strVal val="visible"/>
                                      </p:to>
                                    </p:set>
                                    <p:animEffect transition="in" filter="diamond(in)">
                                      <p:cBhvr>
                                        <p:cTn id="19" dur="2000"/>
                                        <p:tgtEl>
                                          <p:spTgt spid="805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82" grpId="0" animBg="1"/>
      <p:bldP spid="8048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3" name="WordArt 3"/>
          <p:cNvSpPr>
            <a:spLocks noChangeArrowheads="1" noChangeShapeType="1" noTextEdit="1"/>
          </p:cNvSpPr>
          <p:nvPr/>
        </p:nvSpPr>
        <p:spPr bwMode="auto">
          <a:xfrm>
            <a:off x="1259632" y="1629766"/>
            <a:ext cx="7056784" cy="1295177"/>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INSTRUMENTOS DE RECOLECCIÓN </a:t>
            </a:r>
          </a:p>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DE LA INFORMACIÓN</a:t>
            </a:r>
          </a:p>
        </p:txBody>
      </p:sp>
      <p:sp>
        <p:nvSpPr>
          <p:cNvPr id="865284" name="AutoShape 4"/>
          <p:cNvSpPr>
            <a:spLocks noChangeArrowheads="1"/>
          </p:cNvSpPr>
          <p:nvPr/>
        </p:nvSpPr>
        <p:spPr bwMode="auto">
          <a:xfrm rot="5400000">
            <a:off x="4283869" y="3357761"/>
            <a:ext cx="576262" cy="431800"/>
          </a:xfrm>
          <a:prstGeom prst="rightArrow">
            <a:avLst>
              <a:gd name="adj1" fmla="val 49065"/>
              <a:gd name="adj2" fmla="val 76496"/>
            </a:avLst>
          </a:prstGeom>
          <a:gradFill rotWithShape="1">
            <a:gsLst>
              <a:gs pos="0">
                <a:srgbClr val="201306"/>
              </a:gs>
              <a:gs pos="100000">
                <a:srgbClr val="FF9933"/>
              </a:gs>
            </a:gsLst>
            <a:lin ang="0" scaled="1"/>
          </a:gradFill>
          <a:ln w="9525">
            <a:solidFill>
              <a:schemeClr val="tx1"/>
            </a:solidFill>
            <a:miter lim="800000"/>
            <a:headEnd/>
            <a:tailEnd/>
          </a:ln>
          <a:effectLst>
            <a:outerShdw dist="40161" dir="4293903" algn="ctr" rotWithShape="0">
              <a:schemeClr val="tx1"/>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graphicFrame>
        <p:nvGraphicFramePr>
          <p:cNvPr id="865349" name="Group 69"/>
          <p:cNvGraphicFramePr>
            <a:graphicFrameLocks noGrp="1"/>
          </p:cNvGraphicFramePr>
          <p:nvPr>
            <p:ph/>
            <p:extLst>
              <p:ext uri="{D42A27DB-BD31-4B8C-83A1-F6EECF244321}">
                <p14:modId xmlns:p14="http://schemas.microsoft.com/office/powerpoint/2010/main" val="443804748"/>
              </p:ext>
            </p:extLst>
          </p:nvPr>
        </p:nvGraphicFramePr>
        <p:xfrm>
          <a:off x="457200" y="4077246"/>
          <a:ext cx="8229600" cy="1223962"/>
        </p:xfrm>
        <a:graphic>
          <a:graphicData uri="http://schemas.openxmlformats.org/drawingml/2006/table">
            <a:tbl>
              <a:tblPr>
                <a:tableStyleId>{69CF1AB2-1976-4502-BF36-3FF5EA218861}</a:tableStyleId>
              </a:tblPr>
              <a:tblGrid>
                <a:gridCol w="4146550"/>
                <a:gridCol w="4083050"/>
              </a:tblGrid>
              <a:tr h="6127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u="none" strike="noStrike" cap="none" normalizeH="0" baseline="0" dirty="0" smtClean="0">
                          <a:ln>
                            <a:noFill/>
                          </a:ln>
                          <a:effectLst>
                            <a:outerShdw blurRad="38100" dist="38100" dir="2700000" algn="tl">
                              <a:srgbClr val="000000">
                                <a:alpha val="43137"/>
                              </a:srgbClr>
                            </a:outerShdw>
                          </a:effectLst>
                        </a:rPr>
                        <a:t>TÉCNICAS</a:t>
                      </a:r>
                      <a:endParaRPr kumimoji="0" lang="es-E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u="none" strike="noStrike" cap="none" normalizeH="0" baseline="0" dirty="0" smtClean="0">
                          <a:ln>
                            <a:noFill/>
                          </a:ln>
                          <a:effectLst>
                            <a:outerShdw blurRad="38100" dist="38100" dir="2700000" algn="tl">
                              <a:srgbClr val="000000">
                                <a:alpha val="43137"/>
                              </a:srgbClr>
                            </a:outerShdw>
                          </a:effectLst>
                        </a:rPr>
                        <a:t>INSTRUMENTO</a:t>
                      </a:r>
                      <a:endParaRPr kumimoji="0" lang="es-E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charset="0"/>
                      </a:endParaRPr>
                    </a:p>
                  </a:txBody>
                  <a:tcPr anchor="ctr" horzOverflow="overflow"/>
                </a:tc>
              </a:tr>
              <a:tr h="611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u="none" strike="noStrike" cap="none" normalizeH="0" baseline="0" smtClean="0">
                          <a:ln>
                            <a:noFill/>
                          </a:ln>
                          <a:effectLst/>
                        </a:rPr>
                        <a:t>LA ENCUESTA</a:t>
                      </a:r>
                      <a:endParaRPr kumimoji="0" lang="es-ES" sz="2400" b="0" i="0" u="none" strike="noStrike" cap="none" normalizeH="0" baseline="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u="none" strike="noStrike" cap="none" normalizeH="0" baseline="0" dirty="0" smtClean="0">
                          <a:ln>
                            <a:noFill/>
                          </a:ln>
                          <a:effectLst/>
                        </a:rPr>
                        <a:t>Cuestionario Estructurado</a:t>
                      </a:r>
                      <a:endParaRPr kumimoji="0" lang="es-ES" sz="2400" b="0" i="0" u="none" strike="noStrike" cap="none" normalizeH="0" baseline="0" dirty="0" smtClean="0">
                        <a:ln>
                          <a:noFill/>
                        </a:ln>
                        <a:solidFill>
                          <a:srgbClr val="000000"/>
                        </a:solidFill>
                        <a:effectLst/>
                        <a:latin typeface="Arial" charset="0"/>
                      </a:endParaRPr>
                    </a:p>
                  </a:txBody>
                  <a:tcPr anchor="ctr" horzOverflow="overflow"/>
                </a:tc>
              </a:tr>
            </a:tbl>
          </a:graphicData>
        </a:graphic>
      </p:graphicFrame>
    </p:spTree>
    <p:extLst>
      <p:ext uri="{BB962C8B-B14F-4D97-AF65-F5344CB8AC3E}">
        <p14:creationId xmlns:p14="http://schemas.microsoft.com/office/powerpoint/2010/main" val="39034097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5283"/>
                                        </p:tgtEl>
                                        <p:attrNameLst>
                                          <p:attrName>style.visibility</p:attrName>
                                        </p:attrNameLst>
                                      </p:cBhvr>
                                      <p:to>
                                        <p:strVal val="visible"/>
                                      </p:to>
                                    </p:set>
                                    <p:anim calcmode="lin" valueType="num">
                                      <p:cBhvr additive="base">
                                        <p:cTn id="7" dur="500" fill="hold"/>
                                        <p:tgtEl>
                                          <p:spTgt spid="865283"/>
                                        </p:tgtEl>
                                        <p:attrNameLst>
                                          <p:attrName>ppt_x</p:attrName>
                                        </p:attrNameLst>
                                      </p:cBhvr>
                                      <p:tavLst>
                                        <p:tav tm="0">
                                          <p:val>
                                            <p:strVal val="#ppt_x"/>
                                          </p:val>
                                        </p:tav>
                                        <p:tav tm="100000">
                                          <p:val>
                                            <p:strVal val="#ppt_x"/>
                                          </p:val>
                                        </p:tav>
                                      </p:tavLst>
                                    </p:anim>
                                    <p:anim calcmode="lin" valueType="num">
                                      <p:cBhvr additive="base">
                                        <p:cTn id="8" dur="500" fill="hold"/>
                                        <p:tgtEl>
                                          <p:spTgt spid="86528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865284"/>
                                        </p:tgtEl>
                                        <p:attrNameLst>
                                          <p:attrName>style.visibility</p:attrName>
                                        </p:attrNameLst>
                                      </p:cBhvr>
                                      <p:to>
                                        <p:strVal val="visible"/>
                                      </p:to>
                                    </p:set>
                                    <p:animEffect transition="in" filter="fade">
                                      <p:cBhvr>
                                        <p:cTn id="12" dur="1000"/>
                                        <p:tgtEl>
                                          <p:spTgt spid="865284"/>
                                        </p:tgtEl>
                                      </p:cBhvr>
                                    </p:animEffect>
                                    <p:anim calcmode="lin" valueType="num">
                                      <p:cBhvr>
                                        <p:cTn id="13" dur="1000" fill="hold"/>
                                        <p:tgtEl>
                                          <p:spTgt spid="865284"/>
                                        </p:tgtEl>
                                        <p:attrNameLst>
                                          <p:attrName>ppt_x</p:attrName>
                                        </p:attrNameLst>
                                      </p:cBhvr>
                                      <p:tavLst>
                                        <p:tav tm="0">
                                          <p:val>
                                            <p:strVal val="#ppt_x"/>
                                          </p:val>
                                        </p:tav>
                                        <p:tav tm="100000">
                                          <p:val>
                                            <p:strVal val="#ppt_x"/>
                                          </p:val>
                                        </p:tav>
                                      </p:tavLst>
                                    </p:anim>
                                    <p:anim calcmode="lin" valueType="num">
                                      <p:cBhvr>
                                        <p:cTn id="14" dur="900" decel="100000" fill="hold"/>
                                        <p:tgtEl>
                                          <p:spTgt spid="86528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65284"/>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500"/>
                            </p:stCondLst>
                            <p:childTnLst>
                              <p:par>
                                <p:cTn id="17" presetID="17" presetClass="entr" presetSubtype="10" fill="hold" nodeType="afterEffect">
                                  <p:stCondLst>
                                    <p:cond delay="0"/>
                                  </p:stCondLst>
                                  <p:childTnLst>
                                    <p:set>
                                      <p:cBhvr>
                                        <p:cTn id="18" dur="1" fill="hold">
                                          <p:stCondLst>
                                            <p:cond delay="0"/>
                                          </p:stCondLst>
                                        </p:cTn>
                                        <p:tgtEl>
                                          <p:spTgt spid="865349"/>
                                        </p:tgtEl>
                                        <p:attrNameLst>
                                          <p:attrName>style.visibility</p:attrName>
                                        </p:attrNameLst>
                                      </p:cBhvr>
                                      <p:to>
                                        <p:strVal val="visible"/>
                                      </p:to>
                                    </p:set>
                                    <p:anim calcmode="lin" valueType="num">
                                      <p:cBhvr>
                                        <p:cTn id="19" dur="500" fill="hold"/>
                                        <p:tgtEl>
                                          <p:spTgt spid="865349"/>
                                        </p:tgtEl>
                                        <p:attrNameLst>
                                          <p:attrName>ppt_w</p:attrName>
                                        </p:attrNameLst>
                                      </p:cBhvr>
                                      <p:tavLst>
                                        <p:tav tm="0">
                                          <p:val>
                                            <p:fltVal val="0"/>
                                          </p:val>
                                        </p:tav>
                                        <p:tav tm="100000">
                                          <p:val>
                                            <p:strVal val="#ppt_w"/>
                                          </p:val>
                                        </p:tav>
                                      </p:tavLst>
                                    </p:anim>
                                    <p:anim calcmode="lin" valueType="num">
                                      <p:cBhvr>
                                        <p:cTn id="20" dur="500" fill="hold"/>
                                        <p:tgtEl>
                                          <p:spTgt spid="8653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3" grpId="0" animBg="1"/>
      <p:bldP spid="8652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AutoShape 11"/>
          <p:cNvSpPr>
            <a:spLocks noChangeArrowheads="1"/>
          </p:cNvSpPr>
          <p:nvPr/>
        </p:nvSpPr>
        <p:spPr bwMode="auto">
          <a:xfrm>
            <a:off x="251520" y="3818533"/>
            <a:ext cx="8568952" cy="1770707"/>
          </a:xfrm>
          <a:prstGeom prst="roundRect">
            <a:avLst>
              <a:gd name="adj" fmla="val 50000"/>
            </a:avLst>
          </a:prstGeom>
          <a:solidFill>
            <a:schemeClr val="bg2"/>
          </a:solidFill>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 dirty="0" smtClean="0"/>
              <a:t>Aplicado </a:t>
            </a:r>
            <a:r>
              <a:rPr lang="es-ES" dirty="0"/>
              <a:t>los diferentes instrumentos de investigación </a:t>
            </a:r>
            <a:r>
              <a:rPr lang="es-ES" dirty="0" smtClean="0"/>
              <a:t>al personal</a:t>
            </a:r>
          </a:p>
          <a:p>
            <a:pPr algn="ctr" eaLnBrk="1" hangingPunct="1"/>
            <a:r>
              <a:rPr lang="es-ES" dirty="0" smtClean="0"/>
              <a:t>involucrado</a:t>
            </a:r>
            <a:r>
              <a:rPr lang="es-ES" dirty="0"/>
              <a:t>, se organizó la información, </a:t>
            </a:r>
            <a:r>
              <a:rPr lang="es-ES" dirty="0" smtClean="0"/>
              <a:t>posteriormente se </a:t>
            </a:r>
            <a:r>
              <a:rPr lang="es-ES" dirty="0"/>
              <a:t>realizó </a:t>
            </a:r>
            <a:r>
              <a:rPr lang="es-ES" dirty="0" smtClean="0"/>
              <a:t>la</a:t>
            </a:r>
          </a:p>
          <a:p>
            <a:pPr algn="ctr" eaLnBrk="1" hangingPunct="1"/>
            <a:r>
              <a:rPr lang="es-ES" dirty="0" smtClean="0"/>
              <a:t>tabulación </a:t>
            </a:r>
            <a:r>
              <a:rPr lang="es-ES" dirty="0"/>
              <a:t>respectiva, utilizando cuadros </a:t>
            </a:r>
            <a:r>
              <a:rPr lang="es-ES" dirty="0" smtClean="0"/>
              <a:t>estadísticos y </a:t>
            </a:r>
            <a:r>
              <a:rPr lang="es-ES" dirty="0"/>
              <a:t>apoyados de </a:t>
            </a:r>
            <a:endParaRPr lang="es-ES" dirty="0" smtClean="0"/>
          </a:p>
          <a:p>
            <a:pPr algn="ctr" eaLnBrk="1" hangingPunct="1"/>
            <a:r>
              <a:rPr lang="es-ES" dirty="0" smtClean="0"/>
              <a:t>programas </a:t>
            </a:r>
            <a:r>
              <a:rPr lang="es-ES" dirty="0"/>
              <a:t>informáticos (</a:t>
            </a:r>
            <a:r>
              <a:rPr lang="es-ES" dirty="0" smtClean="0"/>
              <a:t>EXCEL)</a:t>
            </a:r>
            <a:endParaRPr lang="es-EC" altLang="es-EC" dirty="0"/>
          </a:p>
        </p:txBody>
      </p:sp>
      <p:sp>
        <p:nvSpPr>
          <p:cNvPr id="866319" name="WordArt 15"/>
          <p:cNvSpPr>
            <a:spLocks noChangeArrowheads="1" noChangeShapeType="1" noTextEdit="1"/>
          </p:cNvSpPr>
          <p:nvPr/>
        </p:nvSpPr>
        <p:spPr bwMode="auto">
          <a:xfrm>
            <a:off x="1943709" y="1844824"/>
            <a:ext cx="5184575" cy="821060"/>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TABULACIÓN</a:t>
            </a:r>
          </a:p>
        </p:txBody>
      </p:sp>
      <p:sp>
        <p:nvSpPr>
          <p:cNvPr id="866320" name="AutoShape 16"/>
          <p:cNvSpPr>
            <a:spLocks noChangeArrowheads="1"/>
          </p:cNvSpPr>
          <p:nvPr/>
        </p:nvSpPr>
        <p:spPr bwMode="auto">
          <a:xfrm rot="5400000">
            <a:off x="4175633" y="3033689"/>
            <a:ext cx="720725" cy="503238"/>
          </a:xfrm>
          <a:prstGeom prst="rightArrow">
            <a:avLst>
              <a:gd name="adj1" fmla="val 49065"/>
              <a:gd name="adj2" fmla="val 82091"/>
            </a:avLst>
          </a:prstGeom>
          <a:gradFill rotWithShape="1">
            <a:gsLst>
              <a:gs pos="0">
                <a:srgbClr val="201306"/>
              </a:gs>
              <a:gs pos="100000">
                <a:srgbClr val="FF9933"/>
              </a:gs>
            </a:gsLst>
            <a:lin ang="0" scaled="1"/>
          </a:gradFill>
          <a:ln w="9525">
            <a:solidFill>
              <a:schemeClr val="tx1"/>
            </a:solidFill>
            <a:miter lim="800000"/>
            <a:headEnd/>
            <a:tailEnd/>
          </a:ln>
          <a:effectLst>
            <a:outerShdw dist="40161" dir="4293903" algn="ctr" rotWithShape="0">
              <a:schemeClr val="tx1"/>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Tree>
    <p:extLst>
      <p:ext uri="{BB962C8B-B14F-4D97-AF65-F5344CB8AC3E}">
        <p14:creationId xmlns:p14="http://schemas.microsoft.com/office/powerpoint/2010/main" val="41523722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6319"/>
                                        </p:tgtEl>
                                        <p:attrNameLst>
                                          <p:attrName>style.visibility</p:attrName>
                                        </p:attrNameLst>
                                      </p:cBhvr>
                                      <p:to>
                                        <p:strVal val="visible"/>
                                      </p:to>
                                    </p:set>
                                    <p:anim calcmode="lin" valueType="num">
                                      <p:cBhvr additive="base">
                                        <p:cTn id="7" dur="500" fill="hold"/>
                                        <p:tgtEl>
                                          <p:spTgt spid="866319"/>
                                        </p:tgtEl>
                                        <p:attrNameLst>
                                          <p:attrName>ppt_x</p:attrName>
                                        </p:attrNameLst>
                                      </p:cBhvr>
                                      <p:tavLst>
                                        <p:tav tm="0">
                                          <p:val>
                                            <p:strVal val="#ppt_x"/>
                                          </p:val>
                                        </p:tav>
                                        <p:tav tm="100000">
                                          <p:val>
                                            <p:strVal val="#ppt_x"/>
                                          </p:val>
                                        </p:tav>
                                      </p:tavLst>
                                    </p:anim>
                                    <p:anim calcmode="lin" valueType="num">
                                      <p:cBhvr additive="base">
                                        <p:cTn id="8" dur="500" fill="hold"/>
                                        <p:tgtEl>
                                          <p:spTgt spid="8663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866320"/>
                                        </p:tgtEl>
                                        <p:attrNameLst>
                                          <p:attrName>style.visibility</p:attrName>
                                        </p:attrNameLst>
                                      </p:cBhvr>
                                      <p:to>
                                        <p:strVal val="visible"/>
                                      </p:to>
                                    </p:set>
                                    <p:animEffect transition="in" filter="fade">
                                      <p:cBhvr>
                                        <p:cTn id="12" dur="1000"/>
                                        <p:tgtEl>
                                          <p:spTgt spid="866320"/>
                                        </p:tgtEl>
                                      </p:cBhvr>
                                    </p:animEffect>
                                    <p:anim calcmode="lin" valueType="num">
                                      <p:cBhvr>
                                        <p:cTn id="13" dur="1000" fill="hold"/>
                                        <p:tgtEl>
                                          <p:spTgt spid="866320"/>
                                        </p:tgtEl>
                                        <p:attrNameLst>
                                          <p:attrName>ppt_x</p:attrName>
                                        </p:attrNameLst>
                                      </p:cBhvr>
                                      <p:tavLst>
                                        <p:tav tm="0">
                                          <p:val>
                                            <p:strVal val="#ppt_x"/>
                                          </p:val>
                                        </p:tav>
                                        <p:tav tm="100000">
                                          <p:val>
                                            <p:strVal val="#ppt_x"/>
                                          </p:val>
                                        </p:tav>
                                      </p:tavLst>
                                    </p:anim>
                                    <p:anim calcmode="lin" valueType="num">
                                      <p:cBhvr>
                                        <p:cTn id="14" dur="900" decel="100000" fill="hold"/>
                                        <p:tgtEl>
                                          <p:spTgt spid="86632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66320"/>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7653"/>
                                        </p:tgtEl>
                                        <p:attrNameLst>
                                          <p:attrName>style.visibility</p:attrName>
                                        </p:attrNameLst>
                                      </p:cBhvr>
                                      <p:to>
                                        <p:strVal val="visible"/>
                                      </p:to>
                                    </p:set>
                                    <p:anim calcmode="lin" valueType="num">
                                      <p:cBhvr>
                                        <p:cTn id="19" dur="500" fill="hold"/>
                                        <p:tgtEl>
                                          <p:spTgt spid="27653"/>
                                        </p:tgtEl>
                                        <p:attrNameLst>
                                          <p:attrName>ppt_w</p:attrName>
                                        </p:attrNameLst>
                                      </p:cBhvr>
                                      <p:tavLst>
                                        <p:tav tm="0">
                                          <p:val>
                                            <p:fltVal val="0"/>
                                          </p:val>
                                        </p:tav>
                                        <p:tav tm="100000">
                                          <p:val>
                                            <p:strVal val="#ppt_w"/>
                                          </p:val>
                                        </p:tav>
                                      </p:tavLst>
                                    </p:anim>
                                    <p:anim calcmode="lin" valueType="num">
                                      <p:cBhvr>
                                        <p:cTn id="20" dur="500" fill="hold"/>
                                        <p:tgtEl>
                                          <p:spTgt spid="27653"/>
                                        </p:tgtEl>
                                        <p:attrNameLst>
                                          <p:attrName>ppt_h</p:attrName>
                                        </p:attrNameLst>
                                      </p:cBhvr>
                                      <p:tavLst>
                                        <p:tav tm="0">
                                          <p:val>
                                            <p:fltVal val="0"/>
                                          </p:val>
                                        </p:tav>
                                        <p:tav tm="100000">
                                          <p:val>
                                            <p:strVal val="#ppt_h"/>
                                          </p:val>
                                        </p:tav>
                                      </p:tavLst>
                                    </p:anim>
                                    <p:animEffect transition="in" filter="fade">
                                      <p:cBhvr>
                                        <p:cTn id="21"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866319" grpId="0" animBg="1"/>
      <p:bldP spid="8663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5"/>
          <p:cNvGrpSpPr>
            <a:grpSpLocks/>
          </p:cNvGrpSpPr>
          <p:nvPr/>
        </p:nvGrpSpPr>
        <p:grpSpPr bwMode="auto">
          <a:xfrm>
            <a:off x="611560" y="2276474"/>
            <a:ext cx="8064895" cy="2479034"/>
            <a:chOff x="1338" y="74"/>
            <a:chExt cx="3220" cy="654"/>
          </a:xfrm>
        </p:grpSpPr>
        <p:sp>
          <p:nvSpPr>
            <p:cNvPr id="28675" name="Rectangle 6"/>
            <p:cNvSpPr>
              <a:spLocks noChangeArrowheads="1"/>
            </p:cNvSpPr>
            <p:nvPr/>
          </p:nvSpPr>
          <p:spPr bwMode="auto">
            <a:xfrm flipV="1">
              <a:off x="1338" y="663"/>
              <a:ext cx="3220" cy="65"/>
            </a:xfrm>
            <a:prstGeom prst="rect">
              <a:avLst/>
            </a:prstGeom>
            <a:gradFill rotWithShape="0">
              <a:gsLst>
                <a:gs pos="0">
                  <a:srgbClr val="000000"/>
                </a:gs>
                <a:gs pos="50000">
                  <a:srgbClr val="FF0000"/>
                </a:gs>
                <a:gs pos="100000">
                  <a:srgbClr val="000000"/>
                </a:gs>
              </a:gsLst>
              <a:lin ang="0" scaled="1"/>
            </a:gra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b="1" cap="all">
                <a:ln w="0"/>
                <a:solidFill>
                  <a:schemeClr val="tx2"/>
                </a:solidFill>
                <a:effectLst>
                  <a:reflection blurRad="12700" stA="50000" endPos="50000" dist="5000" dir="5400000" sy="-100000" rotWithShape="0"/>
                </a:effectLst>
              </a:endParaRPr>
            </a:p>
          </p:txBody>
        </p:sp>
        <p:sp>
          <p:nvSpPr>
            <p:cNvPr id="28676" name="WordArt 7"/>
            <p:cNvSpPr>
              <a:spLocks noChangeArrowheads="1" noChangeShapeType="1" noTextEdit="1"/>
            </p:cNvSpPr>
            <p:nvPr/>
          </p:nvSpPr>
          <p:spPr bwMode="auto">
            <a:xfrm>
              <a:off x="1429" y="74"/>
              <a:ext cx="3084" cy="408"/>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a:ln w="0"/>
                  <a:solidFill>
                    <a:schemeClr val="tx2"/>
                  </a:solidFill>
                  <a:effectLst>
                    <a:reflection blurRad="12700" stA="50000" endPos="50000" dist="5000" dir="5400000" sy="-100000" rotWithShape="0"/>
                  </a:effectLst>
                  <a:latin typeface="Impact"/>
                </a:rPr>
                <a:t>ANÁLISIS E INTERPRETACIÓN</a:t>
              </a:r>
            </a:p>
            <a:p>
              <a:pPr algn="ctr"/>
              <a:r>
                <a:rPr lang="es-EC" sz="3600" b="1" kern="10" cap="all">
                  <a:ln w="0"/>
                  <a:solidFill>
                    <a:schemeClr val="tx2"/>
                  </a:solidFill>
                  <a:effectLst>
                    <a:reflection blurRad="12700" stA="50000" endPos="50000" dist="5000" dir="5400000" sy="-100000" rotWithShape="0"/>
                  </a:effectLst>
                  <a:latin typeface="Impact"/>
                </a:rPr>
                <a:t>DE RESULTADOS</a:t>
              </a:r>
            </a:p>
          </p:txBody>
        </p:sp>
      </p:grpSp>
    </p:spTree>
    <p:extLst>
      <p:ext uri="{BB962C8B-B14F-4D97-AF65-F5344CB8AC3E}">
        <p14:creationId xmlns:p14="http://schemas.microsoft.com/office/powerpoint/2010/main" val="13989105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AutoShape 2"/>
          <p:cNvSpPr>
            <a:spLocks noChangeArrowheads="1"/>
          </p:cNvSpPr>
          <p:nvPr/>
        </p:nvSpPr>
        <p:spPr bwMode="auto">
          <a:xfrm>
            <a:off x="3275856" y="1747043"/>
            <a:ext cx="2736304" cy="1196975"/>
          </a:xfrm>
          <a:prstGeom prst="downArrowCallout">
            <a:avLst>
              <a:gd name="adj1" fmla="val 14100"/>
              <a:gd name="adj2" fmla="val 14440"/>
              <a:gd name="adj3" fmla="val 24088"/>
              <a:gd name="adj4" fmla="val 6292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 altLang="es-EC" sz="3600" b="1" dirty="0">
                <a:solidFill>
                  <a:srgbClr val="FFFF00"/>
                </a:solidFill>
                <a:effectLst>
                  <a:outerShdw blurRad="38100" dist="38100" dir="2700000" algn="tl">
                    <a:srgbClr val="000000">
                      <a:alpha val="43137"/>
                    </a:srgbClr>
                  </a:outerShdw>
                </a:effectLst>
                <a:latin typeface="Impact" pitchFamily="34" charset="0"/>
                <a:cs typeface="Arial" charset="0"/>
              </a:rPr>
              <a:t>ANEXO “A” </a:t>
            </a:r>
            <a:endParaRPr lang="es-ES_tradnl" altLang="es-EC" sz="3600" b="1" dirty="0">
              <a:solidFill>
                <a:srgbClr val="FFFF00"/>
              </a:solidFill>
              <a:effectLst>
                <a:outerShdw blurRad="38100" dist="38100" dir="2700000" algn="tl">
                  <a:srgbClr val="000000">
                    <a:alpha val="43137"/>
                  </a:srgbClr>
                </a:outerShdw>
              </a:effectLst>
              <a:latin typeface="Impact" pitchFamily="34" charset="0"/>
              <a:cs typeface="Arial" charset="0"/>
            </a:endParaRPr>
          </a:p>
        </p:txBody>
      </p:sp>
      <p:sp>
        <p:nvSpPr>
          <p:cNvPr id="868355" name="AutoShape 3"/>
          <p:cNvSpPr>
            <a:spLocks noChangeArrowheads="1"/>
          </p:cNvSpPr>
          <p:nvPr/>
        </p:nvSpPr>
        <p:spPr bwMode="auto">
          <a:xfrm>
            <a:off x="957263" y="3386931"/>
            <a:ext cx="7359650" cy="2346325"/>
          </a:xfrm>
          <a:prstGeom prst="roundRect">
            <a:avLst>
              <a:gd name="adj" fmla="val 23292"/>
            </a:avLst>
          </a:prstGeom>
          <a:solidFill>
            <a:schemeClr val="bg2"/>
          </a:solidFill>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lnSpc>
                <a:spcPct val="140000"/>
              </a:lnSpc>
            </a:pPr>
            <a:r>
              <a:rPr lang="es-EC" altLang="es-EC" b="1"/>
              <a:t>ENCUESTA PARA EL PERSONAL DE PILOTOS DE HELICÓPTEROS DE LA BRIGADA DE AVIACIÓN DEL EJÉRCITO No. 15 “PAQUISHA”, PARA DETERMINAR ASPECTOS SOBRE EL SISTEMA DE GESTION DE SEGURIDAD OPERACIONAL.</a:t>
            </a:r>
            <a:endParaRPr lang="es-ES" altLang="es-EC"/>
          </a:p>
        </p:txBody>
      </p:sp>
    </p:spTree>
    <p:extLst>
      <p:ext uri="{BB962C8B-B14F-4D97-AF65-F5344CB8AC3E}">
        <p14:creationId xmlns:p14="http://schemas.microsoft.com/office/powerpoint/2010/main" val="34982251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68354"/>
                                        </p:tgtEl>
                                        <p:attrNameLst>
                                          <p:attrName>style.visibility</p:attrName>
                                        </p:attrNameLst>
                                      </p:cBhvr>
                                      <p:to>
                                        <p:strVal val="visible"/>
                                      </p:to>
                                    </p:set>
                                    <p:animEffect transition="in" filter="fade">
                                      <p:cBhvr>
                                        <p:cTn id="7" dur="500"/>
                                        <p:tgtEl>
                                          <p:spTgt spid="868354"/>
                                        </p:tgtEl>
                                      </p:cBhvr>
                                    </p:animEffect>
                                    <p:anim calcmode="lin" valueType="num">
                                      <p:cBhvr>
                                        <p:cTn id="8" dur="500" fill="hold"/>
                                        <p:tgtEl>
                                          <p:spTgt spid="868354"/>
                                        </p:tgtEl>
                                        <p:attrNameLst>
                                          <p:attrName>ppt_x</p:attrName>
                                        </p:attrNameLst>
                                      </p:cBhvr>
                                      <p:tavLst>
                                        <p:tav tm="0">
                                          <p:val>
                                            <p:strVal val="#ppt_x"/>
                                          </p:val>
                                        </p:tav>
                                        <p:tav tm="100000">
                                          <p:val>
                                            <p:strVal val="#ppt_x"/>
                                          </p:val>
                                        </p:tav>
                                      </p:tavLst>
                                    </p:anim>
                                    <p:anim calcmode="lin" valueType="num">
                                      <p:cBhvr>
                                        <p:cTn id="9" dur="500" fill="hold"/>
                                        <p:tgtEl>
                                          <p:spTgt spid="86835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68355"/>
                                        </p:tgtEl>
                                        <p:attrNameLst>
                                          <p:attrName>style.visibility</p:attrName>
                                        </p:attrNameLst>
                                      </p:cBhvr>
                                      <p:to>
                                        <p:strVal val="visible"/>
                                      </p:to>
                                    </p:set>
                                    <p:anim calcmode="lin" valueType="num">
                                      <p:cBhvr additive="base">
                                        <p:cTn id="14" dur="500" fill="hold"/>
                                        <p:tgtEl>
                                          <p:spTgt spid="868355"/>
                                        </p:tgtEl>
                                        <p:attrNameLst>
                                          <p:attrName>ppt_x</p:attrName>
                                        </p:attrNameLst>
                                      </p:cBhvr>
                                      <p:tavLst>
                                        <p:tav tm="0">
                                          <p:val>
                                            <p:strVal val="#ppt_x"/>
                                          </p:val>
                                        </p:tav>
                                        <p:tav tm="100000">
                                          <p:val>
                                            <p:strVal val="#ppt_x"/>
                                          </p:val>
                                        </p:tav>
                                      </p:tavLst>
                                    </p:anim>
                                    <p:anim calcmode="lin" valueType="num">
                                      <p:cBhvr additive="base">
                                        <p:cTn id="15" dur="500" fill="hold"/>
                                        <p:tgtEl>
                                          <p:spTgt spid="868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4" grpId="0" animBg="1"/>
      <p:bldP spid="8683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10" name="AutoShape 6"/>
          <p:cNvSpPr>
            <a:spLocks noChangeArrowheads="1"/>
          </p:cNvSpPr>
          <p:nvPr/>
        </p:nvSpPr>
        <p:spPr bwMode="auto">
          <a:xfrm>
            <a:off x="971600" y="2205038"/>
            <a:ext cx="7297737" cy="746125"/>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marL="952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lvl="1" algn="just" eaLnBrk="1" hangingPunct="1"/>
            <a:r>
              <a:rPr lang="es-EC" altLang="es-EC"/>
              <a:t>¿Conoce usted sobre el sistema de seguridad operacional (SMS) en la Aviación del Ejército? </a:t>
            </a:r>
            <a:endParaRPr lang="es-ES" altLang="es-EC" sz="1600"/>
          </a:p>
        </p:txBody>
      </p:sp>
      <p:pic>
        <p:nvPicPr>
          <p:cNvPr id="815114" name="Gráfico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937" y="3312199"/>
            <a:ext cx="392906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4683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5110"/>
                                        </p:tgtEl>
                                        <p:attrNameLst>
                                          <p:attrName>style.visibility</p:attrName>
                                        </p:attrNameLst>
                                      </p:cBhvr>
                                      <p:to>
                                        <p:strVal val="visible"/>
                                      </p:to>
                                    </p:set>
                                    <p:anim calcmode="lin" valueType="num">
                                      <p:cBhvr additive="base">
                                        <p:cTn id="7" dur="500" fill="hold"/>
                                        <p:tgtEl>
                                          <p:spTgt spid="815110"/>
                                        </p:tgtEl>
                                        <p:attrNameLst>
                                          <p:attrName>ppt_x</p:attrName>
                                        </p:attrNameLst>
                                      </p:cBhvr>
                                      <p:tavLst>
                                        <p:tav tm="0">
                                          <p:val>
                                            <p:strVal val="#ppt_x"/>
                                          </p:val>
                                        </p:tav>
                                        <p:tav tm="100000">
                                          <p:val>
                                            <p:strVal val="#ppt_x"/>
                                          </p:val>
                                        </p:tav>
                                      </p:tavLst>
                                    </p:anim>
                                    <p:anim calcmode="lin" valueType="num">
                                      <p:cBhvr additive="base">
                                        <p:cTn id="8" dur="500" fill="hold"/>
                                        <p:tgtEl>
                                          <p:spTgt spid="81511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15114"/>
                                        </p:tgtEl>
                                        <p:attrNameLst>
                                          <p:attrName>style.visibility</p:attrName>
                                        </p:attrNameLst>
                                      </p:cBhvr>
                                      <p:to>
                                        <p:strVal val="visible"/>
                                      </p:to>
                                    </p:set>
                                    <p:animEffect transition="in" filter="fade">
                                      <p:cBhvr>
                                        <p:cTn id="11" dur="2000"/>
                                        <p:tgtEl>
                                          <p:spTgt spid="81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8" name="AutoShape 8"/>
          <p:cNvSpPr>
            <a:spLocks noChangeArrowheads="1"/>
          </p:cNvSpPr>
          <p:nvPr/>
        </p:nvSpPr>
        <p:spPr bwMode="auto">
          <a:xfrm>
            <a:off x="179512" y="3496503"/>
            <a:ext cx="8712968" cy="2884825"/>
          </a:xfrm>
          <a:prstGeom prst="roundRect">
            <a:avLst>
              <a:gd name="adj" fmla="val 12856"/>
            </a:avLst>
          </a:prstGeom>
          <a:solidFill>
            <a:schemeClr val="tx2">
              <a:alpha val="81175"/>
            </a:schemeClr>
          </a:solidFill>
          <a:ln w="28575" algn="ctr">
            <a:solidFill>
              <a:schemeClr val="tx2"/>
            </a:solidFill>
            <a:round/>
            <a:headEnd/>
            <a:tailEnd/>
          </a:ln>
          <a:effectLst>
            <a:outerShdw dist="53882" dir="2700000" algn="ctr" rotWithShape="0">
              <a:schemeClr val="tx1">
                <a:alpha val="50000"/>
              </a:schemeClr>
            </a:outerShdw>
          </a:effec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sz="2400" b="1">
                <a:solidFill>
                  <a:srgbClr val="FFFF00"/>
                </a:solidFill>
              </a:rPr>
              <a:t>“IMPLEMENTACIÓN DE PROCESOS EN EL SISTEMA DE GESTIÓN DE SEGURIDAD OPERACIONAL ENFOCADO A LA OPERACIÓN DE LOS HELICÓPTEROS DE LA AVIACIÓN DEL EJÉRCITO, CONSIDERANDO LAS MISIONES Y LA ORGANIZACIÓN DE LA INSTITUCIÓN PROPUESTA”</a:t>
            </a:r>
            <a:endParaRPr lang="es-ES" altLang="es-EC" sz="2400">
              <a:solidFill>
                <a:srgbClr val="FFFF00"/>
              </a:solidFill>
            </a:endParaRPr>
          </a:p>
        </p:txBody>
      </p:sp>
      <p:sp>
        <p:nvSpPr>
          <p:cNvPr id="788489" name="WordArt 9"/>
          <p:cNvSpPr>
            <a:spLocks noChangeArrowheads="1" noChangeShapeType="1" noTextEdit="1"/>
          </p:cNvSpPr>
          <p:nvPr/>
        </p:nvSpPr>
        <p:spPr bwMode="auto">
          <a:xfrm>
            <a:off x="2699072" y="1557338"/>
            <a:ext cx="3457104" cy="863550"/>
          </a:xfrm>
          <a:prstGeom prst="rect">
            <a:avLst/>
          </a:prstGeom>
        </p:spPr>
        <p:txBody>
          <a:bodyPr wrap="none" fromWordArt="1">
            <a:prstTxWarp prst="textCascadeUp">
              <a:avLst>
                <a:gd name="adj" fmla="val 100000"/>
              </a:avLst>
            </a:prstTxWarp>
          </a:bodyPr>
          <a:lstStyle/>
          <a:p>
            <a:pPr algn="ctr"/>
            <a:r>
              <a:rPr lang="es-EC" sz="3600" kern="10" dirty="0" smtClean="0">
                <a:ln w="9525">
                  <a:solidFill>
                    <a:srgbClr val="000000"/>
                  </a:solidFill>
                  <a:round/>
                  <a:headEnd/>
                  <a:tailEnd/>
                </a:ln>
                <a:gradFill rotWithShape="1">
                  <a:gsLst>
                    <a:gs pos="0">
                      <a:srgbClr val="FFE701"/>
                    </a:gs>
                    <a:gs pos="100000">
                      <a:srgbClr val="FE3E02"/>
                    </a:gs>
                  </a:gsLst>
                  <a:lin ang="5400000" scaled="1"/>
                </a:gradFill>
                <a:effectLst>
                  <a:outerShdw dist="45791" dir="3378596" algn="ctr" rotWithShape="0">
                    <a:schemeClr val="tx1">
                      <a:alpha val="50000"/>
                    </a:schemeClr>
                  </a:outerShdw>
                </a:effectLst>
                <a:latin typeface="Impact"/>
              </a:rPr>
              <a:t>TEMA</a:t>
            </a:r>
            <a:endParaRPr lang="es-EC" sz="3600" kern="10" dirty="0">
              <a:ln w="9525">
                <a:solidFill>
                  <a:srgbClr val="000000"/>
                </a:solidFill>
                <a:round/>
                <a:headEnd/>
                <a:tailEnd/>
              </a:ln>
              <a:gradFill rotWithShape="1">
                <a:gsLst>
                  <a:gs pos="0">
                    <a:srgbClr val="FFE701"/>
                  </a:gs>
                  <a:gs pos="100000">
                    <a:srgbClr val="FE3E02"/>
                  </a:gs>
                </a:gsLst>
                <a:lin ang="5400000" scaled="1"/>
              </a:gradFill>
              <a:effectLst>
                <a:outerShdw dist="45791" dir="3378596" algn="ctr" rotWithShape="0">
                  <a:schemeClr val="tx1">
                    <a:alpha val="50000"/>
                  </a:schemeClr>
                </a:outerShdw>
              </a:effectLst>
              <a:latin typeface="Impact"/>
            </a:endParaRPr>
          </a:p>
        </p:txBody>
      </p:sp>
      <p:sp>
        <p:nvSpPr>
          <p:cNvPr id="788490" name="AutoShape 10"/>
          <p:cNvSpPr>
            <a:spLocks noChangeArrowheads="1"/>
          </p:cNvSpPr>
          <p:nvPr/>
        </p:nvSpPr>
        <p:spPr bwMode="auto">
          <a:xfrm rot="5400000">
            <a:off x="4031456" y="2673002"/>
            <a:ext cx="720725" cy="503238"/>
          </a:xfrm>
          <a:prstGeom prst="rightArrow">
            <a:avLst>
              <a:gd name="adj1" fmla="val 49065"/>
              <a:gd name="adj2" fmla="val 82091"/>
            </a:avLst>
          </a:prstGeom>
          <a:gradFill rotWithShape="1">
            <a:gsLst>
              <a:gs pos="0">
                <a:srgbClr val="201306"/>
              </a:gs>
              <a:gs pos="100000">
                <a:srgbClr val="FF9933"/>
              </a:gs>
            </a:gsLst>
            <a:lin ang="0" scaled="1"/>
          </a:gradFill>
          <a:ln w="9525">
            <a:solidFill>
              <a:schemeClr val="tx1"/>
            </a:solidFill>
            <a:miter lim="800000"/>
            <a:headEnd/>
            <a:tailEnd/>
          </a:ln>
          <a:effectLst>
            <a:outerShdw dist="40161" dir="4293903" algn="ctr" rotWithShape="0">
              <a:schemeClr val="tx1"/>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Tree>
    <p:extLst>
      <p:ext uri="{BB962C8B-B14F-4D97-AF65-F5344CB8AC3E}">
        <p14:creationId xmlns:p14="http://schemas.microsoft.com/office/powerpoint/2010/main" val="19268864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489"/>
                                        </p:tgtEl>
                                        <p:attrNameLst>
                                          <p:attrName>style.visibility</p:attrName>
                                        </p:attrNameLst>
                                      </p:cBhvr>
                                      <p:to>
                                        <p:strVal val="visible"/>
                                      </p:to>
                                    </p:set>
                                    <p:anim calcmode="lin" valueType="num">
                                      <p:cBhvr additive="base">
                                        <p:cTn id="7" dur="500" fill="hold"/>
                                        <p:tgtEl>
                                          <p:spTgt spid="788489"/>
                                        </p:tgtEl>
                                        <p:attrNameLst>
                                          <p:attrName>ppt_x</p:attrName>
                                        </p:attrNameLst>
                                      </p:cBhvr>
                                      <p:tavLst>
                                        <p:tav tm="0">
                                          <p:val>
                                            <p:strVal val="#ppt_x"/>
                                          </p:val>
                                        </p:tav>
                                        <p:tav tm="100000">
                                          <p:val>
                                            <p:strVal val="#ppt_x"/>
                                          </p:val>
                                        </p:tav>
                                      </p:tavLst>
                                    </p:anim>
                                    <p:anim calcmode="lin" valueType="num">
                                      <p:cBhvr additive="base">
                                        <p:cTn id="8" dur="500" fill="hold"/>
                                        <p:tgtEl>
                                          <p:spTgt spid="78848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88490"/>
                                        </p:tgtEl>
                                        <p:attrNameLst>
                                          <p:attrName>style.visibility</p:attrName>
                                        </p:attrNameLst>
                                      </p:cBhvr>
                                      <p:to>
                                        <p:strVal val="visible"/>
                                      </p:to>
                                    </p:set>
                                    <p:anim calcmode="lin" valueType="num">
                                      <p:cBhvr>
                                        <p:cTn id="12" dur="500" fill="hold"/>
                                        <p:tgtEl>
                                          <p:spTgt spid="788490"/>
                                        </p:tgtEl>
                                        <p:attrNameLst>
                                          <p:attrName>ppt_w</p:attrName>
                                        </p:attrNameLst>
                                      </p:cBhvr>
                                      <p:tavLst>
                                        <p:tav tm="0">
                                          <p:val>
                                            <p:fltVal val="0"/>
                                          </p:val>
                                        </p:tav>
                                        <p:tav tm="100000">
                                          <p:val>
                                            <p:strVal val="#ppt_w"/>
                                          </p:val>
                                        </p:tav>
                                      </p:tavLst>
                                    </p:anim>
                                    <p:anim calcmode="lin" valueType="num">
                                      <p:cBhvr>
                                        <p:cTn id="13" dur="500" fill="hold"/>
                                        <p:tgtEl>
                                          <p:spTgt spid="78849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788488"/>
                                        </p:tgtEl>
                                        <p:attrNameLst>
                                          <p:attrName>style.visibility</p:attrName>
                                        </p:attrNameLst>
                                      </p:cBhvr>
                                      <p:to>
                                        <p:strVal val="visible"/>
                                      </p:to>
                                    </p:set>
                                    <p:animEffect transition="in" filter="barn(outVertical)">
                                      <p:cBhvr>
                                        <p:cTn id="17" dur="500"/>
                                        <p:tgtEl>
                                          <p:spTgt spid="78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8" grpId="0" animBg="1"/>
      <p:bldP spid="788489" grpId="0" animBg="1"/>
      <p:bldP spid="78849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971600" y="2093367"/>
            <a:ext cx="7297737" cy="746125"/>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marL="952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lvl="1" algn="just" eaLnBrk="1" hangingPunct="1"/>
            <a:r>
              <a:rPr lang="es-EC" altLang="es-EC"/>
              <a:t>¿Está usted capacitado en el sistema de seguridad operacional para aplicar en su unidad?</a:t>
            </a:r>
            <a:endParaRPr lang="es-ES" altLang="es-EC"/>
          </a:p>
        </p:txBody>
      </p:sp>
      <p:pic>
        <p:nvPicPr>
          <p:cNvPr id="869382" name="Gráfico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61" y="3539034"/>
            <a:ext cx="3859213"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3789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69382"/>
                                        </p:tgtEl>
                                        <p:attrNameLst>
                                          <p:attrName>style.visibility</p:attrName>
                                        </p:attrNameLst>
                                      </p:cBhvr>
                                      <p:to>
                                        <p:strVal val="visible"/>
                                      </p:to>
                                    </p:set>
                                    <p:animEffect transition="in" filter="fade">
                                      <p:cBhvr>
                                        <p:cTn id="11" dur="2000"/>
                                        <p:tgtEl>
                                          <p:spTgt spid="86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971600" y="1941211"/>
            <a:ext cx="7297737" cy="746125"/>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marL="952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lvl="1" algn="just" eaLnBrk="1" hangingPunct="1"/>
            <a:r>
              <a:rPr lang="es-EC" altLang="es-EC"/>
              <a:t>¿Conoce usted si existen procesos actualizados que se aplican en la gestión del sistema de seguridad operacional? </a:t>
            </a:r>
            <a:endParaRPr lang="es-ES" altLang="es-EC"/>
          </a:p>
        </p:txBody>
      </p:sp>
      <p:pic>
        <p:nvPicPr>
          <p:cNvPr id="898050" name="Gráfico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936" y="3450679"/>
            <a:ext cx="3929063" cy="2714625"/>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3820081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98050"/>
                                        </p:tgtEl>
                                        <p:attrNameLst>
                                          <p:attrName>style.visibility</p:attrName>
                                        </p:attrNameLst>
                                      </p:cBhvr>
                                      <p:to>
                                        <p:strVal val="visible"/>
                                      </p:to>
                                    </p:set>
                                    <p:animEffect transition="in" filter="fade">
                                      <p:cBhvr>
                                        <p:cTn id="11" dur="2000"/>
                                        <p:tgtEl>
                                          <p:spTgt spid="89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971600" y="1881336"/>
            <a:ext cx="7297737" cy="1066800"/>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marL="952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lvl="1" eaLnBrk="1" hangingPunct="1"/>
            <a:r>
              <a:rPr lang="es-EC" altLang="es-EC"/>
              <a:t>¿Considera usted necesario, actualizar, crear, modificar los procesos para incrementar la gestión en el sistema de seguridad operacional? </a:t>
            </a:r>
            <a:endParaRPr lang="es-ES" altLang="es-EC"/>
          </a:p>
        </p:txBody>
      </p:sp>
      <p:pic>
        <p:nvPicPr>
          <p:cNvPr id="899074" name="Gráfico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936" y="3738711"/>
            <a:ext cx="3929063" cy="2714625"/>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5314673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99074"/>
                                        </p:tgtEl>
                                        <p:attrNameLst>
                                          <p:attrName>style.visibility</p:attrName>
                                        </p:attrNameLst>
                                      </p:cBhvr>
                                      <p:to>
                                        <p:strVal val="visible"/>
                                      </p:to>
                                    </p:set>
                                    <p:animEffect transition="in" filter="fade">
                                      <p:cBhvr>
                                        <p:cTn id="11" dur="2000"/>
                                        <p:tgtEl>
                                          <p:spTgt spid="899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971600" y="2095649"/>
            <a:ext cx="7297737" cy="1066800"/>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eaLnBrk="1" hangingPunct="1"/>
            <a:r>
              <a:rPr lang="es-EC" altLang="es-EC"/>
              <a:t>¿Considera usted que el personal de pilotos de la  Aviación del Ejército deben aplicar procesos para desarrollar un SMS para su organización? </a:t>
            </a:r>
            <a:endParaRPr lang="es-ES" altLang="es-EC"/>
          </a:p>
        </p:txBody>
      </p:sp>
      <p:pic>
        <p:nvPicPr>
          <p:cNvPr id="900098" name="Gráfico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99" y="3667274"/>
            <a:ext cx="4071938"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1650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00098"/>
                                        </p:tgtEl>
                                        <p:attrNameLst>
                                          <p:attrName>style.visibility</p:attrName>
                                        </p:attrNameLst>
                                      </p:cBhvr>
                                      <p:to>
                                        <p:strVal val="visible"/>
                                      </p:to>
                                    </p:set>
                                    <p:animEffect transition="in" filter="fade">
                                      <p:cBhvr>
                                        <p:cTn id="11" dur="2000"/>
                                        <p:tgtEl>
                                          <p:spTgt spid="90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971600" y="1809898"/>
            <a:ext cx="7297738" cy="1385888"/>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eaLnBrk="1" hangingPunct="1"/>
            <a:r>
              <a:rPr lang="es-EC" altLang="es-EC"/>
              <a:t>¿Es necesario que dentro del plan para el diseño e implementación de un sistema de gestión de seguridad operacional, se establezcan procesos efectivos que minimicen el riesgo? </a:t>
            </a:r>
            <a:endParaRPr lang="es-ES" altLang="es-EC"/>
          </a:p>
        </p:txBody>
      </p:sp>
      <p:pic>
        <p:nvPicPr>
          <p:cNvPr id="901122" name="Gráfico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969" y="3595836"/>
            <a:ext cx="3429000" cy="2857500"/>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27242975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01122"/>
                                        </p:tgtEl>
                                        <p:attrNameLst>
                                          <p:attrName>style.visibility</p:attrName>
                                        </p:attrNameLst>
                                      </p:cBhvr>
                                      <p:to>
                                        <p:strVal val="visible"/>
                                      </p:to>
                                    </p:set>
                                    <p:animEffect transition="in" filter="fade">
                                      <p:cBhvr>
                                        <p:cTn id="11" dur="2000"/>
                                        <p:tgtEl>
                                          <p:spTgt spid="901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971600" y="1916832"/>
            <a:ext cx="7297738" cy="1066800"/>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eaLnBrk="1" hangingPunct="1"/>
            <a:r>
              <a:rPr lang="es-EC" altLang="es-EC"/>
              <a:t>¿Considera usted que es necesario que la Brigada Aérea cuente con un manual de procesos aplicados al sistema de gestión de seguridad operacional?</a:t>
            </a:r>
            <a:endParaRPr lang="es-ES" altLang="es-EC"/>
          </a:p>
        </p:txBody>
      </p:sp>
      <p:pic>
        <p:nvPicPr>
          <p:cNvPr id="902146" name="Gráfico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87" y="3702770"/>
            <a:ext cx="3357563" cy="2786062"/>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5483635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02146"/>
                                        </p:tgtEl>
                                        <p:attrNameLst>
                                          <p:attrName>style.visibility</p:attrName>
                                        </p:attrNameLst>
                                      </p:cBhvr>
                                      <p:to>
                                        <p:strVal val="visible"/>
                                      </p:to>
                                    </p:set>
                                    <p:animEffect transition="in" filter="fade">
                                      <p:cBhvr>
                                        <p:cTn id="11" dur="2000"/>
                                        <p:tgtEl>
                                          <p:spTgt spid="902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971600" y="1951062"/>
            <a:ext cx="7297738" cy="1066800"/>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eaLnBrk="1" hangingPunct="1"/>
            <a:r>
              <a:rPr lang="es-EC" altLang="es-EC"/>
              <a:t>¿Considera usted que es necesario que la Brigada Aérea cuente con un  proceso estructurado para la realización de los briefing de vuelo para todas sus unidades?</a:t>
            </a:r>
            <a:endParaRPr lang="es-ES" altLang="es-EC"/>
          </a:p>
        </p:txBody>
      </p:sp>
      <p:pic>
        <p:nvPicPr>
          <p:cNvPr id="903170" name="Gráfico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938" y="3392210"/>
            <a:ext cx="3929062" cy="2857500"/>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685990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03170"/>
                                        </p:tgtEl>
                                        <p:attrNameLst>
                                          <p:attrName>style.visibility</p:attrName>
                                        </p:attrNameLst>
                                      </p:cBhvr>
                                      <p:to>
                                        <p:strVal val="visible"/>
                                      </p:to>
                                    </p:set>
                                    <p:animEffect transition="in" filter="fade">
                                      <p:cBhvr>
                                        <p:cTn id="11" dur="2000"/>
                                        <p:tgtEl>
                                          <p:spTgt spid="90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1043608" y="1880195"/>
            <a:ext cx="7297738" cy="1066800"/>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eaLnBrk="1" hangingPunct="1"/>
            <a:r>
              <a:rPr lang="es-EC" altLang="es-EC"/>
              <a:t>¿Considera usted necesario crear procesos para la ejecución del entrenamiento de vuelo clásico que se realiza con los helicópteros de la Aviación del Ejército? </a:t>
            </a:r>
            <a:endParaRPr lang="es-ES" altLang="es-EC"/>
          </a:p>
        </p:txBody>
      </p:sp>
      <p:pic>
        <p:nvPicPr>
          <p:cNvPr id="904194" name="Gráfico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789" y="3356992"/>
            <a:ext cx="4143375" cy="3071812"/>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2834125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04194"/>
                                        </p:tgtEl>
                                        <p:attrNameLst>
                                          <p:attrName>style.visibility</p:attrName>
                                        </p:attrNameLst>
                                      </p:cBhvr>
                                      <p:to>
                                        <p:strVal val="visible"/>
                                      </p:to>
                                    </p:set>
                                    <p:animEffect transition="in" filter="fade">
                                      <p:cBhvr>
                                        <p:cTn id="11" dur="2000"/>
                                        <p:tgtEl>
                                          <p:spTgt spid="904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946670" y="1786136"/>
            <a:ext cx="7297738" cy="1066800"/>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eaLnBrk="1" hangingPunct="1"/>
            <a:r>
              <a:rPr lang="es-EC" altLang="es-EC" dirty="0"/>
              <a:t>¿Considera usted necesario crear procesos para la ejecución del entrenamiento de vuelo táctico que se realiza con los helicópteros livianos de la Aviación del Ejército? </a:t>
            </a:r>
            <a:endParaRPr lang="es-ES" altLang="es-EC" dirty="0"/>
          </a:p>
        </p:txBody>
      </p:sp>
      <p:pic>
        <p:nvPicPr>
          <p:cNvPr id="905218" name="Gráfico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414" y="3366817"/>
            <a:ext cx="42862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1170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05218"/>
                                        </p:tgtEl>
                                        <p:attrNameLst>
                                          <p:attrName>style.visibility</p:attrName>
                                        </p:attrNameLst>
                                      </p:cBhvr>
                                      <p:to>
                                        <p:strVal val="visible"/>
                                      </p:to>
                                    </p:set>
                                    <p:animEffect transition="in" filter="fade">
                                      <p:cBhvr>
                                        <p:cTn id="11" dur="2000"/>
                                        <p:tgtEl>
                                          <p:spTgt spid="905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899592" y="1666453"/>
            <a:ext cx="7297738" cy="746125"/>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eaLnBrk="1" hangingPunct="1"/>
            <a:r>
              <a:rPr lang="es-EC" altLang="es-EC"/>
              <a:t>¿Considera usted necesario crear procesos para la ejecución del tiro con los helicópteros de la Aviación del Ejército? </a:t>
            </a:r>
            <a:endParaRPr lang="es-ES" altLang="es-EC"/>
          </a:p>
        </p:txBody>
      </p:sp>
      <p:pic>
        <p:nvPicPr>
          <p:cNvPr id="906242" name="Gráfico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905" y="3095203"/>
            <a:ext cx="43576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1356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06242"/>
                                        </p:tgtEl>
                                        <p:attrNameLst>
                                          <p:attrName>style.visibility</p:attrName>
                                        </p:attrNameLst>
                                      </p:cBhvr>
                                      <p:to>
                                        <p:strVal val="visible"/>
                                      </p:to>
                                    </p:set>
                                    <p:animEffect transition="in" filter="fade">
                                      <p:cBhvr>
                                        <p:cTn id="11" dur="2000"/>
                                        <p:tgtEl>
                                          <p:spTgt spid="906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78" name="WordArt 22"/>
          <p:cNvSpPr>
            <a:spLocks noChangeArrowheads="1" noChangeShapeType="1" noTextEdit="1"/>
          </p:cNvSpPr>
          <p:nvPr/>
        </p:nvSpPr>
        <p:spPr bwMode="auto">
          <a:xfrm>
            <a:off x="2627313" y="1484784"/>
            <a:ext cx="4032250" cy="503237"/>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ELABORADO POR:</a:t>
            </a:r>
          </a:p>
        </p:txBody>
      </p:sp>
      <p:sp>
        <p:nvSpPr>
          <p:cNvPr id="787485" name="Text Box 29"/>
          <p:cNvSpPr txBox="1">
            <a:spLocks noChangeArrowheads="1"/>
          </p:cNvSpPr>
          <p:nvPr/>
        </p:nvSpPr>
        <p:spPr bwMode="auto">
          <a:xfrm>
            <a:off x="1403350" y="2851621"/>
            <a:ext cx="6481763" cy="865188"/>
          </a:xfrm>
          <a:prstGeom prst="rect">
            <a:avLst/>
          </a:prstGeom>
          <a:solidFill>
            <a:schemeClr val="tx2"/>
          </a:solidFill>
          <a:ln w="38100">
            <a:solidFill>
              <a:srgbClr val="003366"/>
            </a:solidFill>
            <a:miter lim="800000"/>
            <a:headEnd/>
            <a:tailEnd/>
          </a:ln>
          <a:effectLst>
            <a:outerShdw dist="89803"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C" altLang="es-EC" sz="2400" b="1" dirty="0" smtClean="0">
                <a:solidFill>
                  <a:schemeClr val="bg1"/>
                </a:solidFill>
              </a:rPr>
              <a:t>TNTE A.E </a:t>
            </a:r>
            <a:r>
              <a:rPr lang="es-EC" altLang="es-EC" sz="2400" b="1" dirty="0">
                <a:solidFill>
                  <a:schemeClr val="bg1"/>
                </a:solidFill>
              </a:rPr>
              <a:t>PLTO. ROBALINO CEDEÑO </a:t>
            </a:r>
          </a:p>
          <a:p>
            <a:pPr algn="ctr" eaLnBrk="1" hangingPunct="1"/>
            <a:r>
              <a:rPr lang="es-EC" altLang="es-EC" sz="2400" b="1" dirty="0">
                <a:solidFill>
                  <a:schemeClr val="bg1"/>
                </a:solidFill>
              </a:rPr>
              <a:t>JAVIER F.</a:t>
            </a:r>
            <a:endParaRPr lang="es-ES" altLang="es-EC" sz="2400" b="1" dirty="0">
              <a:solidFill>
                <a:schemeClr val="bg1"/>
              </a:solidFill>
            </a:endParaRPr>
          </a:p>
        </p:txBody>
      </p:sp>
      <p:sp>
        <p:nvSpPr>
          <p:cNvPr id="787487" name="AutoShape 31"/>
          <p:cNvSpPr>
            <a:spLocks noChangeArrowheads="1"/>
          </p:cNvSpPr>
          <p:nvPr/>
        </p:nvSpPr>
        <p:spPr bwMode="auto">
          <a:xfrm rot="5400000">
            <a:off x="4406106" y="2153915"/>
            <a:ext cx="403225" cy="503238"/>
          </a:xfrm>
          <a:prstGeom prst="rightArrow">
            <a:avLst>
              <a:gd name="adj1" fmla="val 49065"/>
              <a:gd name="adj2" fmla="val 57319"/>
            </a:avLst>
          </a:prstGeom>
          <a:gradFill rotWithShape="1">
            <a:gsLst>
              <a:gs pos="0">
                <a:srgbClr val="201306"/>
              </a:gs>
              <a:gs pos="100000">
                <a:srgbClr val="FF9933"/>
              </a:gs>
            </a:gsLst>
            <a:lin ang="0" scaled="1"/>
          </a:gradFill>
          <a:ln w="9525">
            <a:solidFill>
              <a:schemeClr val="tx1"/>
            </a:solidFill>
            <a:miter lim="800000"/>
            <a:headEnd/>
            <a:tailEnd/>
          </a:ln>
          <a:effectLst>
            <a:outerShdw dist="40161" dir="4293903" algn="ctr" rotWithShape="0">
              <a:schemeClr val="tx1"/>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787492" name="WordArt 36"/>
          <p:cNvSpPr>
            <a:spLocks noChangeArrowheads="1" noChangeShapeType="1" noTextEdit="1"/>
          </p:cNvSpPr>
          <p:nvPr/>
        </p:nvSpPr>
        <p:spPr bwMode="auto">
          <a:xfrm>
            <a:off x="642938" y="4381971"/>
            <a:ext cx="3168650" cy="431800"/>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DIRECTOR</a:t>
            </a:r>
          </a:p>
        </p:txBody>
      </p:sp>
      <p:sp>
        <p:nvSpPr>
          <p:cNvPr id="787493" name="Text Box 37"/>
          <p:cNvSpPr txBox="1">
            <a:spLocks noChangeArrowheads="1"/>
          </p:cNvSpPr>
          <p:nvPr/>
        </p:nvSpPr>
        <p:spPr bwMode="auto">
          <a:xfrm>
            <a:off x="285750" y="5588471"/>
            <a:ext cx="3786188" cy="1058863"/>
          </a:xfrm>
          <a:prstGeom prst="rect">
            <a:avLst/>
          </a:prstGeom>
          <a:solidFill>
            <a:schemeClr val="tx2"/>
          </a:solidFill>
          <a:ln w="38100">
            <a:solidFill>
              <a:srgbClr val="003366"/>
            </a:solidFill>
            <a:miter lim="800000"/>
            <a:headEnd/>
            <a:tailEnd/>
          </a:ln>
          <a:effectLst>
            <a:outerShdw dist="89803"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C" altLang="es-EC" b="1" dirty="0" smtClean="0">
                <a:solidFill>
                  <a:schemeClr val="bg1"/>
                </a:solidFill>
              </a:rPr>
              <a:t>CRNL </a:t>
            </a:r>
            <a:r>
              <a:rPr lang="es-EC" altLang="es-EC" b="1" dirty="0">
                <a:solidFill>
                  <a:schemeClr val="bg1"/>
                </a:solidFill>
              </a:rPr>
              <a:t>DE E.M.C PLTO. (S.P) </a:t>
            </a:r>
          </a:p>
          <a:p>
            <a:pPr algn="ctr" eaLnBrk="1" hangingPunct="1"/>
            <a:r>
              <a:rPr lang="es-EC" altLang="es-EC" b="1" dirty="0" smtClean="0">
                <a:solidFill>
                  <a:schemeClr val="bg1"/>
                </a:solidFill>
              </a:rPr>
              <a:t>RENÉ VASQUEZ </a:t>
            </a:r>
            <a:r>
              <a:rPr lang="es-EC" altLang="es-EC" b="1" dirty="0">
                <a:solidFill>
                  <a:schemeClr val="bg1"/>
                </a:solidFill>
              </a:rPr>
              <a:t>B</a:t>
            </a:r>
            <a:r>
              <a:rPr lang="es-EC" altLang="es-EC" b="1" dirty="0" smtClean="0">
                <a:solidFill>
                  <a:schemeClr val="bg1"/>
                </a:solidFill>
              </a:rPr>
              <a:t>.</a:t>
            </a:r>
            <a:endParaRPr lang="es-ES" altLang="es-EC" b="1" dirty="0">
              <a:solidFill>
                <a:schemeClr val="bg1"/>
              </a:solidFill>
            </a:endParaRPr>
          </a:p>
        </p:txBody>
      </p:sp>
      <p:sp>
        <p:nvSpPr>
          <p:cNvPr id="787494" name="AutoShape 38"/>
          <p:cNvSpPr>
            <a:spLocks noChangeArrowheads="1"/>
          </p:cNvSpPr>
          <p:nvPr/>
        </p:nvSpPr>
        <p:spPr bwMode="auto">
          <a:xfrm rot="5400000">
            <a:off x="1916906" y="5051103"/>
            <a:ext cx="403225" cy="503238"/>
          </a:xfrm>
          <a:prstGeom prst="rightArrow">
            <a:avLst>
              <a:gd name="adj1" fmla="val 49065"/>
              <a:gd name="adj2" fmla="val 57319"/>
            </a:avLst>
          </a:prstGeom>
          <a:gradFill rotWithShape="1">
            <a:gsLst>
              <a:gs pos="0">
                <a:srgbClr val="201306"/>
              </a:gs>
              <a:gs pos="100000">
                <a:srgbClr val="FF9933"/>
              </a:gs>
            </a:gsLst>
            <a:lin ang="0" scaled="1"/>
          </a:gradFill>
          <a:ln w="9525">
            <a:solidFill>
              <a:schemeClr val="tx1"/>
            </a:solidFill>
            <a:miter lim="800000"/>
            <a:headEnd/>
            <a:tailEnd/>
          </a:ln>
          <a:effectLst>
            <a:outerShdw dist="40161" dir="4293903" algn="ctr" rotWithShape="0">
              <a:schemeClr val="tx1"/>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12" name="WordArt 36"/>
          <p:cNvSpPr>
            <a:spLocks noChangeArrowheads="1" noChangeShapeType="1" noTextEdit="1"/>
          </p:cNvSpPr>
          <p:nvPr/>
        </p:nvSpPr>
        <p:spPr bwMode="auto">
          <a:xfrm>
            <a:off x="5143500" y="4381971"/>
            <a:ext cx="3168650" cy="431800"/>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CODIRECTOR</a:t>
            </a:r>
          </a:p>
        </p:txBody>
      </p:sp>
      <p:sp>
        <p:nvSpPr>
          <p:cNvPr id="13" name="Text Box 37"/>
          <p:cNvSpPr txBox="1">
            <a:spLocks noChangeArrowheads="1"/>
          </p:cNvSpPr>
          <p:nvPr/>
        </p:nvSpPr>
        <p:spPr bwMode="auto">
          <a:xfrm>
            <a:off x="4786313" y="5588471"/>
            <a:ext cx="3786187" cy="1058863"/>
          </a:xfrm>
          <a:prstGeom prst="rect">
            <a:avLst/>
          </a:prstGeom>
          <a:solidFill>
            <a:schemeClr val="tx2"/>
          </a:solidFill>
          <a:ln w="38100">
            <a:solidFill>
              <a:srgbClr val="003366"/>
            </a:solidFill>
            <a:miter lim="800000"/>
            <a:headEnd/>
            <a:tailEnd/>
          </a:ln>
          <a:effectLst>
            <a:outerShdw dist="89803"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C" altLang="es-EC" b="1" dirty="0" smtClean="0">
                <a:solidFill>
                  <a:schemeClr val="bg1"/>
                </a:solidFill>
              </a:rPr>
              <a:t>TCRN </a:t>
            </a:r>
            <a:r>
              <a:rPr lang="es-EC" altLang="es-EC" b="1" dirty="0">
                <a:solidFill>
                  <a:schemeClr val="bg1"/>
                </a:solidFill>
              </a:rPr>
              <a:t>DE </a:t>
            </a:r>
            <a:r>
              <a:rPr lang="es-EC" altLang="es-EC" b="1" dirty="0" smtClean="0">
                <a:solidFill>
                  <a:schemeClr val="bg1"/>
                </a:solidFill>
              </a:rPr>
              <a:t>E.M </a:t>
            </a:r>
            <a:r>
              <a:rPr lang="es-EC" altLang="es-EC" b="1" dirty="0">
                <a:solidFill>
                  <a:schemeClr val="bg1"/>
                </a:solidFill>
              </a:rPr>
              <a:t>PLTO. </a:t>
            </a:r>
          </a:p>
          <a:p>
            <a:pPr algn="ctr" eaLnBrk="1" hangingPunct="1"/>
            <a:r>
              <a:rPr lang="es-EC" altLang="es-EC" b="1" dirty="0">
                <a:solidFill>
                  <a:schemeClr val="bg1"/>
                </a:solidFill>
              </a:rPr>
              <a:t>EDISON P. ALTAMIRANO</a:t>
            </a:r>
            <a:endParaRPr lang="es-ES" altLang="es-EC" b="1" dirty="0">
              <a:solidFill>
                <a:schemeClr val="bg1"/>
              </a:solidFill>
            </a:endParaRPr>
          </a:p>
        </p:txBody>
      </p:sp>
      <p:sp>
        <p:nvSpPr>
          <p:cNvPr id="14" name="AutoShape 38"/>
          <p:cNvSpPr>
            <a:spLocks noChangeArrowheads="1"/>
          </p:cNvSpPr>
          <p:nvPr/>
        </p:nvSpPr>
        <p:spPr bwMode="auto">
          <a:xfrm rot="5400000">
            <a:off x="6417469" y="5051103"/>
            <a:ext cx="403225" cy="503237"/>
          </a:xfrm>
          <a:prstGeom prst="rightArrow">
            <a:avLst>
              <a:gd name="adj1" fmla="val 49065"/>
              <a:gd name="adj2" fmla="val 57319"/>
            </a:avLst>
          </a:prstGeom>
          <a:gradFill rotWithShape="1">
            <a:gsLst>
              <a:gs pos="0">
                <a:srgbClr val="201306"/>
              </a:gs>
              <a:gs pos="100000">
                <a:srgbClr val="FF9933"/>
              </a:gs>
            </a:gsLst>
            <a:lin ang="0" scaled="1"/>
          </a:gradFill>
          <a:ln w="9525">
            <a:solidFill>
              <a:schemeClr val="tx1"/>
            </a:solidFill>
            <a:miter lim="800000"/>
            <a:headEnd/>
            <a:tailEnd/>
          </a:ln>
          <a:effectLst>
            <a:outerShdw dist="40161" dir="4293903" algn="ctr" rotWithShape="0">
              <a:schemeClr val="tx1"/>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Tree>
    <p:extLst>
      <p:ext uri="{BB962C8B-B14F-4D97-AF65-F5344CB8AC3E}">
        <p14:creationId xmlns:p14="http://schemas.microsoft.com/office/powerpoint/2010/main" val="24094310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7478"/>
                                        </p:tgtEl>
                                        <p:attrNameLst>
                                          <p:attrName>style.visibility</p:attrName>
                                        </p:attrNameLst>
                                      </p:cBhvr>
                                      <p:to>
                                        <p:strVal val="visible"/>
                                      </p:to>
                                    </p:set>
                                    <p:anim calcmode="lin" valueType="num">
                                      <p:cBhvr additive="base">
                                        <p:cTn id="7" dur="500" fill="hold"/>
                                        <p:tgtEl>
                                          <p:spTgt spid="787478"/>
                                        </p:tgtEl>
                                        <p:attrNameLst>
                                          <p:attrName>ppt_x</p:attrName>
                                        </p:attrNameLst>
                                      </p:cBhvr>
                                      <p:tavLst>
                                        <p:tav tm="0">
                                          <p:val>
                                            <p:strVal val="#ppt_x"/>
                                          </p:val>
                                        </p:tav>
                                        <p:tav tm="100000">
                                          <p:val>
                                            <p:strVal val="#ppt_x"/>
                                          </p:val>
                                        </p:tav>
                                      </p:tavLst>
                                    </p:anim>
                                    <p:anim calcmode="lin" valueType="num">
                                      <p:cBhvr additive="base">
                                        <p:cTn id="8" dur="500" fill="hold"/>
                                        <p:tgtEl>
                                          <p:spTgt spid="78747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87487"/>
                                        </p:tgtEl>
                                        <p:attrNameLst>
                                          <p:attrName>style.visibility</p:attrName>
                                        </p:attrNameLst>
                                      </p:cBhvr>
                                      <p:to>
                                        <p:strVal val="visible"/>
                                      </p:to>
                                    </p:set>
                                    <p:anim calcmode="lin" valueType="num">
                                      <p:cBhvr>
                                        <p:cTn id="12" dur="500" fill="hold"/>
                                        <p:tgtEl>
                                          <p:spTgt spid="787487"/>
                                        </p:tgtEl>
                                        <p:attrNameLst>
                                          <p:attrName>ppt_w</p:attrName>
                                        </p:attrNameLst>
                                      </p:cBhvr>
                                      <p:tavLst>
                                        <p:tav tm="0">
                                          <p:val>
                                            <p:fltVal val="0"/>
                                          </p:val>
                                        </p:tav>
                                        <p:tav tm="100000">
                                          <p:val>
                                            <p:strVal val="#ppt_w"/>
                                          </p:val>
                                        </p:tav>
                                      </p:tavLst>
                                    </p:anim>
                                    <p:anim calcmode="lin" valueType="num">
                                      <p:cBhvr>
                                        <p:cTn id="13" dur="500" fill="hold"/>
                                        <p:tgtEl>
                                          <p:spTgt spid="787487"/>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87485"/>
                                        </p:tgtEl>
                                        <p:attrNameLst>
                                          <p:attrName>style.visibility</p:attrName>
                                        </p:attrNameLst>
                                      </p:cBhvr>
                                      <p:to>
                                        <p:strVal val="visible"/>
                                      </p:to>
                                    </p:set>
                                    <p:anim calcmode="lin" valueType="num">
                                      <p:cBhvr>
                                        <p:cTn id="17" dur="500" fill="hold"/>
                                        <p:tgtEl>
                                          <p:spTgt spid="787485"/>
                                        </p:tgtEl>
                                        <p:attrNameLst>
                                          <p:attrName>ppt_w</p:attrName>
                                        </p:attrNameLst>
                                      </p:cBhvr>
                                      <p:tavLst>
                                        <p:tav tm="0">
                                          <p:val>
                                            <p:fltVal val="0"/>
                                          </p:val>
                                        </p:tav>
                                        <p:tav tm="100000">
                                          <p:val>
                                            <p:strVal val="#ppt_w"/>
                                          </p:val>
                                        </p:tav>
                                      </p:tavLst>
                                    </p:anim>
                                    <p:anim calcmode="lin" valueType="num">
                                      <p:cBhvr>
                                        <p:cTn id="18" dur="500" fill="hold"/>
                                        <p:tgtEl>
                                          <p:spTgt spid="78748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87492"/>
                                        </p:tgtEl>
                                        <p:attrNameLst>
                                          <p:attrName>style.visibility</p:attrName>
                                        </p:attrNameLst>
                                      </p:cBhvr>
                                      <p:to>
                                        <p:strVal val="visible"/>
                                      </p:to>
                                    </p:set>
                                    <p:anim calcmode="lin" valueType="num">
                                      <p:cBhvr additive="base">
                                        <p:cTn id="23" dur="500" fill="hold"/>
                                        <p:tgtEl>
                                          <p:spTgt spid="787492"/>
                                        </p:tgtEl>
                                        <p:attrNameLst>
                                          <p:attrName>ppt_x</p:attrName>
                                        </p:attrNameLst>
                                      </p:cBhvr>
                                      <p:tavLst>
                                        <p:tav tm="0">
                                          <p:val>
                                            <p:strVal val="#ppt_x"/>
                                          </p:val>
                                        </p:tav>
                                        <p:tav tm="100000">
                                          <p:val>
                                            <p:strVal val="#ppt_x"/>
                                          </p:val>
                                        </p:tav>
                                      </p:tavLst>
                                    </p:anim>
                                    <p:anim calcmode="lin" valueType="num">
                                      <p:cBhvr additive="base">
                                        <p:cTn id="24" dur="500" fill="hold"/>
                                        <p:tgtEl>
                                          <p:spTgt spid="78749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17" presetClass="entr" presetSubtype="10" fill="hold" grpId="0" nodeType="afterEffect">
                                  <p:stCondLst>
                                    <p:cond delay="0"/>
                                  </p:stCondLst>
                                  <p:childTnLst>
                                    <p:set>
                                      <p:cBhvr>
                                        <p:cTn id="27" dur="1" fill="hold">
                                          <p:stCondLst>
                                            <p:cond delay="0"/>
                                          </p:stCondLst>
                                        </p:cTn>
                                        <p:tgtEl>
                                          <p:spTgt spid="787494"/>
                                        </p:tgtEl>
                                        <p:attrNameLst>
                                          <p:attrName>style.visibility</p:attrName>
                                        </p:attrNameLst>
                                      </p:cBhvr>
                                      <p:to>
                                        <p:strVal val="visible"/>
                                      </p:to>
                                    </p:set>
                                    <p:anim calcmode="lin" valueType="num">
                                      <p:cBhvr>
                                        <p:cTn id="28" dur="500" fill="hold"/>
                                        <p:tgtEl>
                                          <p:spTgt spid="787494"/>
                                        </p:tgtEl>
                                        <p:attrNameLst>
                                          <p:attrName>ppt_w</p:attrName>
                                        </p:attrNameLst>
                                      </p:cBhvr>
                                      <p:tavLst>
                                        <p:tav tm="0">
                                          <p:val>
                                            <p:fltVal val="0"/>
                                          </p:val>
                                        </p:tav>
                                        <p:tav tm="100000">
                                          <p:val>
                                            <p:strVal val="#ppt_w"/>
                                          </p:val>
                                        </p:tav>
                                      </p:tavLst>
                                    </p:anim>
                                    <p:anim calcmode="lin" valueType="num">
                                      <p:cBhvr>
                                        <p:cTn id="29" dur="500" fill="hold"/>
                                        <p:tgtEl>
                                          <p:spTgt spid="787494"/>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787493"/>
                                        </p:tgtEl>
                                        <p:attrNameLst>
                                          <p:attrName>style.visibility</p:attrName>
                                        </p:attrNameLst>
                                      </p:cBhvr>
                                      <p:to>
                                        <p:strVal val="visible"/>
                                      </p:to>
                                    </p:set>
                                    <p:anim calcmode="lin" valueType="num">
                                      <p:cBhvr>
                                        <p:cTn id="33" dur="500" fill="hold"/>
                                        <p:tgtEl>
                                          <p:spTgt spid="787493"/>
                                        </p:tgtEl>
                                        <p:attrNameLst>
                                          <p:attrName>ppt_w</p:attrName>
                                        </p:attrNameLst>
                                      </p:cBhvr>
                                      <p:tavLst>
                                        <p:tav tm="0">
                                          <p:val>
                                            <p:fltVal val="0"/>
                                          </p:val>
                                        </p:tav>
                                        <p:tav tm="100000">
                                          <p:val>
                                            <p:strVal val="#ppt_w"/>
                                          </p:val>
                                        </p:tav>
                                      </p:tavLst>
                                    </p:anim>
                                    <p:anim calcmode="lin" valueType="num">
                                      <p:cBhvr>
                                        <p:cTn id="34" dur="500" fill="hold"/>
                                        <p:tgtEl>
                                          <p:spTgt spid="78749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00"/>
                            </p:stCondLst>
                            <p:childTnLst>
                              <p:par>
                                <p:cTn id="42" presetID="17" presetClass="entr" presetSubtype="1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1000"/>
                            </p:stCondLst>
                            <p:childTnLst>
                              <p:par>
                                <p:cTn id="47" presetID="17" presetClass="entr" presetSubtype="1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78" grpId="0" animBg="1"/>
      <p:bldP spid="787485" grpId="0" animBg="1"/>
      <p:bldP spid="787487" grpId="0" animBg="1"/>
      <p:bldP spid="787492" grpId="0" animBg="1"/>
      <p:bldP spid="787493" grpId="0" animBg="1"/>
      <p:bldP spid="787494"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899592" y="1611064"/>
            <a:ext cx="7297738" cy="1385888"/>
          </a:xfrm>
          <a:prstGeom prst="roundRect">
            <a:avLst>
              <a:gd name="adj" fmla="val 23292"/>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eaLnBrk="0" hangingPunct="0">
              <a:defRPr>
                <a:solidFill>
                  <a:schemeClr val="tx1"/>
                </a:solidFill>
                <a:latin typeface="Verdana" pitchFamily="34" charset="0"/>
              </a:defRPr>
            </a:lvl1pPr>
            <a:lvl2pPr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1" algn="just" eaLnBrk="1" hangingPunct="1"/>
            <a:r>
              <a:rPr lang="es-EC" altLang="es-EC"/>
              <a:t>¿Considera usted necesario levantar procesos para la ejecución del entrenamiento de vuelo con visores nocturnos (NVG) que se realiza con los helicópteros livianos de la Aviación del Ejército?</a:t>
            </a:r>
            <a:endParaRPr lang="es-ES" altLang="es-EC"/>
          </a:p>
        </p:txBody>
      </p:sp>
      <p:pic>
        <p:nvPicPr>
          <p:cNvPr id="907266" name="Gráfico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773" y="3356992"/>
            <a:ext cx="4143375" cy="3214687"/>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40457314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07266"/>
                                        </p:tgtEl>
                                        <p:attrNameLst>
                                          <p:attrName>style.visibility</p:attrName>
                                        </p:attrNameLst>
                                      </p:cBhvr>
                                      <p:to>
                                        <p:strVal val="visible"/>
                                      </p:to>
                                    </p:set>
                                    <p:animEffect transition="in" filter="fade">
                                      <p:cBhvr>
                                        <p:cTn id="11" dur="2000"/>
                                        <p:tgtEl>
                                          <p:spTgt spid="907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5"/>
          <p:cNvGrpSpPr>
            <a:grpSpLocks/>
          </p:cNvGrpSpPr>
          <p:nvPr/>
        </p:nvGrpSpPr>
        <p:grpSpPr bwMode="auto">
          <a:xfrm>
            <a:off x="1403648" y="2638424"/>
            <a:ext cx="6120680" cy="2157095"/>
            <a:chOff x="1338" y="74"/>
            <a:chExt cx="3220" cy="654"/>
          </a:xfrm>
        </p:grpSpPr>
        <p:sp>
          <p:nvSpPr>
            <p:cNvPr id="43011" name="Rectangle 6"/>
            <p:cNvSpPr>
              <a:spLocks noChangeArrowheads="1"/>
            </p:cNvSpPr>
            <p:nvPr/>
          </p:nvSpPr>
          <p:spPr bwMode="auto">
            <a:xfrm flipV="1">
              <a:off x="1338" y="663"/>
              <a:ext cx="3220" cy="65"/>
            </a:xfrm>
            <a:prstGeom prst="rect">
              <a:avLst/>
            </a:prstGeom>
            <a:gradFill rotWithShape="0">
              <a:gsLst>
                <a:gs pos="0">
                  <a:srgbClr val="000000"/>
                </a:gs>
                <a:gs pos="50000">
                  <a:srgbClr val="FF0000"/>
                </a:gs>
                <a:gs pos="100000">
                  <a:srgbClr val="000000"/>
                </a:gs>
              </a:gsLst>
              <a:lin ang="0" scaled="1"/>
            </a:gra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b="1" cap="all">
                <a:ln w="0"/>
                <a:solidFill>
                  <a:schemeClr val="tx2"/>
                </a:solidFill>
                <a:effectLst>
                  <a:reflection blurRad="12700" stA="50000" endPos="50000" dist="5000" dir="5400000" sy="-100000" rotWithShape="0"/>
                </a:effectLst>
              </a:endParaRPr>
            </a:p>
          </p:txBody>
        </p:sp>
        <p:sp>
          <p:nvSpPr>
            <p:cNvPr id="43012" name="WordArt 7"/>
            <p:cNvSpPr>
              <a:spLocks noChangeArrowheads="1" noChangeShapeType="1" noTextEdit="1"/>
            </p:cNvSpPr>
            <p:nvPr/>
          </p:nvSpPr>
          <p:spPr bwMode="auto">
            <a:xfrm>
              <a:off x="1429" y="74"/>
              <a:ext cx="3084" cy="408"/>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CONCLUSIONES</a:t>
              </a:r>
            </a:p>
          </p:txBody>
        </p:sp>
      </p:grpSp>
    </p:spTree>
    <p:extLst>
      <p:ext uri="{BB962C8B-B14F-4D97-AF65-F5344CB8AC3E}">
        <p14:creationId xmlns:p14="http://schemas.microsoft.com/office/powerpoint/2010/main" val="20064797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42938" y="1704907"/>
            <a:ext cx="7993062" cy="1033254"/>
            <a:chOff x="930" y="890"/>
            <a:chExt cx="4581" cy="543"/>
          </a:xfrm>
        </p:grpSpPr>
        <p:sp>
          <p:nvSpPr>
            <p:cNvPr id="44053" name="AutoShape 6"/>
            <p:cNvSpPr>
              <a:spLocks noChangeArrowheads="1"/>
            </p:cNvSpPr>
            <p:nvPr/>
          </p:nvSpPr>
          <p:spPr bwMode="auto">
            <a:xfrm>
              <a:off x="1201" y="890"/>
              <a:ext cx="4310" cy="543"/>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smtClean="0">
                  <a:solidFill>
                    <a:schemeClr val="bg1"/>
                  </a:solidFill>
                </a:rPr>
                <a:t>La </a:t>
              </a:r>
              <a:r>
                <a:rPr lang="es-EC" altLang="es-EC" dirty="0">
                  <a:solidFill>
                    <a:schemeClr val="bg1"/>
                  </a:solidFill>
                </a:rPr>
                <a:t>Brigada de Aviación del </a:t>
              </a:r>
              <a:r>
                <a:rPr lang="es-EC" altLang="es-EC" dirty="0" smtClean="0">
                  <a:solidFill>
                    <a:schemeClr val="bg1"/>
                  </a:solidFill>
                </a:rPr>
                <a:t>Ejército, dispone </a:t>
              </a:r>
              <a:r>
                <a:rPr lang="es-EC" altLang="es-EC" dirty="0">
                  <a:solidFill>
                    <a:schemeClr val="bg1"/>
                  </a:solidFill>
                </a:rPr>
                <a:t>de un manual </a:t>
              </a:r>
              <a:r>
                <a:rPr lang="es-EC" altLang="es-EC" dirty="0" smtClean="0">
                  <a:solidFill>
                    <a:schemeClr val="bg1"/>
                  </a:solidFill>
                </a:rPr>
                <a:t>de</a:t>
              </a:r>
            </a:p>
            <a:p>
              <a:pPr algn="just" eaLnBrk="1" hangingPunct="1"/>
              <a:r>
                <a:rPr lang="es-EC" altLang="es-EC" dirty="0" smtClean="0">
                  <a:solidFill>
                    <a:schemeClr val="bg1"/>
                  </a:solidFill>
                </a:rPr>
                <a:t>procesos </a:t>
              </a:r>
              <a:r>
                <a:rPr lang="es-EC" altLang="es-EC" dirty="0">
                  <a:solidFill>
                    <a:schemeClr val="bg1"/>
                  </a:solidFill>
                </a:rPr>
                <a:t>donde </a:t>
              </a:r>
              <a:r>
                <a:rPr lang="es-EC" altLang="es-EC" dirty="0">
                  <a:solidFill>
                    <a:srgbClr val="FFFF00"/>
                  </a:solidFill>
                </a:rPr>
                <a:t>no consta procesos relacionados a </a:t>
              </a:r>
              <a:r>
                <a:rPr lang="es-EC" altLang="es-EC" dirty="0" smtClean="0">
                  <a:solidFill>
                    <a:srgbClr val="FFFF00"/>
                  </a:solidFill>
                </a:rPr>
                <a:t>seguridad</a:t>
              </a:r>
            </a:p>
            <a:p>
              <a:pPr algn="just" eaLnBrk="1" hangingPunct="1"/>
              <a:r>
                <a:rPr lang="es-EC" altLang="es-EC" dirty="0" smtClean="0">
                  <a:solidFill>
                    <a:srgbClr val="FFFF00"/>
                  </a:solidFill>
                </a:rPr>
                <a:t>operacional</a:t>
              </a:r>
              <a:r>
                <a:rPr lang="es-EC" altLang="es-EC" dirty="0" smtClean="0">
                  <a:solidFill>
                    <a:schemeClr val="bg1"/>
                  </a:solidFill>
                </a:rPr>
                <a:t>.</a:t>
              </a:r>
              <a:endParaRPr lang="es-EC" altLang="es-EC" dirty="0">
                <a:solidFill>
                  <a:schemeClr val="bg1"/>
                </a:solidFill>
              </a:endParaRPr>
            </a:p>
          </p:txBody>
        </p:sp>
        <p:sp>
          <p:nvSpPr>
            <p:cNvPr id="44054" name="AutoShape 7"/>
            <p:cNvSpPr>
              <a:spLocks/>
            </p:cNvSpPr>
            <p:nvPr/>
          </p:nvSpPr>
          <p:spPr bwMode="auto">
            <a:xfrm flipH="1">
              <a:off x="1120" y="890"/>
              <a:ext cx="99" cy="542"/>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sp>
          <p:nvSpPr>
            <p:cNvPr id="44056" name="AutoShape 9"/>
            <p:cNvSpPr>
              <a:spLocks noChangeArrowheads="1"/>
            </p:cNvSpPr>
            <p:nvPr/>
          </p:nvSpPr>
          <p:spPr bwMode="auto">
            <a:xfrm rot="5400000" flipH="1">
              <a:off x="923" y="1079"/>
              <a:ext cx="162" cy="147"/>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p>
          </p:txBody>
        </p:sp>
      </p:grpSp>
      <p:grpSp>
        <p:nvGrpSpPr>
          <p:cNvPr id="3" name="Group 10"/>
          <p:cNvGrpSpPr>
            <a:grpSpLocks/>
          </p:cNvGrpSpPr>
          <p:nvPr/>
        </p:nvGrpSpPr>
        <p:grpSpPr bwMode="auto">
          <a:xfrm>
            <a:off x="642938" y="2951759"/>
            <a:ext cx="8001000" cy="988541"/>
            <a:chOff x="975" y="2070"/>
            <a:chExt cx="4354" cy="544"/>
          </a:xfrm>
        </p:grpSpPr>
        <p:grpSp>
          <p:nvGrpSpPr>
            <p:cNvPr id="44048" name="Group 11"/>
            <p:cNvGrpSpPr>
              <a:grpSpLocks/>
            </p:cNvGrpSpPr>
            <p:nvPr/>
          </p:nvGrpSpPr>
          <p:grpSpPr bwMode="auto">
            <a:xfrm>
              <a:off x="1156" y="2070"/>
              <a:ext cx="4173" cy="544"/>
              <a:chOff x="1156" y="1979"/>
              <a:chExt cx="4173" cy="726"/>
            </a:xfrm>
          </p:grpSpPr>
          <p:sp>
            <p:nvSpPr>
              <p:cNvPr id="44051" name="AutoShape 12"/>
              <p:cNvSpPr>
                <a:spLocks noChangeArrowheads="1"/>
              </p:cNvSpPr>
              <p:nvPr/>
            </p:nvSpPr>
            <p:spPr bwMode="auto">
              <a:xfrm>
                <a:off x="1233" y="1979"/>
                <a:ext cx="4096" cy="726"/>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smtClean="0">
                    <a:solidFill>
                      <a:schemeClr val="bg1"/>
                    </a:solidFill>
                  </a:rPr>
                  <a:t>Los </a:t>
                </a:r>
                <a:r>
                  <a:rPr lang="es-EC" altLang="es-EC" dirty="0">
                    <a:solidFill>
                      <a:schemeClr val="bg1"/>
                    </a:solidFill>
                  </a:rPr>
                  <a:t>Pilotos especialmente de helicópteros, </a:t>
                </a:r>
                <a:r>
                  <a:rPr lang="es-EC" altLang="es-EC" dirty="0" smtClean="0">
                    <a:solidFill>
                      <a:srgbClr val="FFFF00"/>
                    </a:solidFill>
                  </a:rPr>
                  <a:t>conocen muy poco</a:t>
                </a:r>
              </a:p>
              <a:p>
                <a:pPr algn="just" eaLnBrk="1" hangingPunct="1"/>
                <a:r>
                  <a:rPr lang="es-EC" altLang="es-EC" dirty="0" smtClean="0">
                    <a:solidFill>
                      <a:srgbClr val="FFFF00"/>
                    </a:solidFill>
                  </a:rPr>
                  <a:t>sobre la seguridad </a:t>
                </a:r>
                <a:r>
                  <a:rPr lang="es-EC" altLang="es-EC" dirty="0">
                    <a:solidFill>
                      <a:srgbClr val="FFFF00"/>
                    </a:solidFill>
                  </a:rPr>
                  <a:t>operacional</a:t>
                </a:r>
                <a:r>
                  <a:rPr lang="es-EC" altLang="es-EC" dirty="0">
                    <a:solidFill>
                      <a:schemeClr val="bg1"/>
                    </a:solidFill>
                  </a:rPr>
                  <a:t>, lo que incide en la aparición </a:t>
                </a:r>
                <a:r>
                  <a:rPr lang="es-EC" altLang="es-EC" dirty="0" smtClean="0">
                    <a:solidFill>
                      <a:schemeClr val="bg1"/>
                    </a:solidFill>
                  </a:rPr>
                  <a:t>de</a:t>
                </a:r>
              </a:p>
              <a:p>
                <a:pPr algn="just" eaLnBrk="1" hangingPunct="1"/>
                <a:r>
                  <a:rPr lang="es-EC" altLang="es-EC" dirty="0" smtClean="0">
                    <a:solidFill>
                      <a:schemeClr val="bg1"/>
                    </a:solidFill>
                  </a:rPr>
                  <a:t>Riesgos en </a:t>
                </a:r>
                <a:r>
                  <a:rPr lang="es-EC" altLang="es-EC" dirty="0">
                    <a:solidFill>
                      <a:schemeClr val="bg1"/>
                    </a:solidFill>
                  </a:rPr>
                  <a:t>las operaciones </a:t>
                </a:r>
                <a:r>
                  <a:rPr lang="es-EC" altLang="es-EC" dirty="0" smtClean="0">
                    <a:solidFill>
                      <a:schemeClr val="bg1"/>
                    </a:solidFill>
                  </a:rPr>
                  <a:t>aéreas.</a:t>
                </a:r>
                <a:endParaRPr lang="es-EC" altLang="es-EC" dirty="0">
                  <a:solidFill>
                    <a:schemeClr val="bg1"/>
                  </a:solidFill>
                </a:endParaRPr>
              </a:p>
            </p:txBody>
          </p:sp>
          <p:sp>
            <p:nvSpPr>
              <p:cNvPr id="44052" name="AutoShape 13"/>
              <p:cNvSpPr>
                <a:spLocks/>
              </p:cNvSpPr>
              <p:nvPr/>
            </p:nvSpPr>
            <p:spPr bwMode="auto">
              <a:xfrm flipH="1">
                <a:off x="1156" y="1979"/>
                <a:ext cx="94" cy="726"/>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grpSp>
        <p:sp>
          <p:nvSpPr>
            <p:cNvPr id="44050" name="AutoShape 15"/>
            <p:cNvSpPr>
              <a:spLocks noChangeArrowheads="1"/>
            </p:cNvSpPr>
            <p:nvPr/>
          </p:nvSpPr>
          <p:spPr bwMode="auto">
            <a:xfrm rot="5400000" flipH="1">
              <a:off x="964" y="2281"/>
              <a:ext cx="162" cy="140"/>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solidFill>
                  <a:schemeClr val="bg1"/>
                </a:solidFill>
              </a:endParaRPr>
            </a:p>
          </p:txBody>
        </p:sp>
      </p:grpSp>
      <p:grpSp>
        <p:nvGrpSpPr>
          <p:cNvPr id="5" name="Group 16"/>
          <p:cNvGrpSpPr>
            <a:grpSpLocks/>
          </p:cNvGrpSpPr>
          <p:nvPr/>
        </p:nvGrpSpPr>
        <p:grpSpPr bwMode="auto">
          <a:xfrm>
            <a:off x="716196" y="4166195"/>
            <a:ext cx="7927742" cy="774700"/>
            <a:chOff x="976" y="2070"/>
            <a:chExt cx="4353" cy="544"/>
          </a:xfrm>
        </p:grpSpPr>
        <p:grpSp>
          <p:nvGrpSpPr>
            <p:cNvPr id="44043" name="Group 17"/>
            <p:cNvGrpSpPr>
              <a:grpSpLocks/>
            </p:cNvGrpSpPr>
            <p:nvPr/>
          </p:nvGrpSpPr>
          <p:grpSpPr bwMode="auto">
            <a:xfrm>
              <a:off x="1156" y="2070"/>
              <a:ext cx="4173" cy="544"/>
              <a:chOff x="1156" y="1979"/>
              <a:chExt cx="4173" cy="726"/>
            </a:xfrm>
          </p:grpSpPr>
          <p:sp>
            <p:nvSpPr>
              <p:cNvPr id="44046" name="AutoShape 18"/>
              <p:cNvSpPr>
                <a:spLocks noChangeArrowheads="1"/>
              </p:cNvSpPr>
              <p:nvPr/>
            </p:nvSpPr>
            <p:spPr bwMode="auto">
              <a:xfrm>
                <a:off x="1233" y="1979"/>
                <a:ext cx="4096" cy="726"/>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smtClean="0">
                    <a:solidFill>
                      <a:schemeClr val="bg1"/>
                    </a:solidFill>
                  </a:rPr>
                  <a:t>Para </a:t>
                </a:r>
                <a:r>
                  <a:rPr lang="es-EC" altLang="es-EC" dirty="0">
                    <a:solidFill>
                      <a:schemeClr val="bg1"/>
                    </a:solidFill>
                  </a:rPr>
                  <a:t>la realización del </a:t>
                </a:r>
                <a:r>
                  <a:rPr lang="es-EC" altLang="es-EC" dirty="0" err="1" smtClean="0">
                    <a:solidFill>
                      <a:schemeClr val="bg1"/>
                    </a:solidFill>
                  </a:rPr>
                  <a:t>Briefing</a:t>
                </a:r>
                <a:r>
                  <a:rPr lang="es-EC" altLang="es-EC" dirty="0" smtClean="0">
                    <a:solidFill>
                      <a:schemeClr val="bg1"/>
                    </a:solidFill>
                  </a:rPr>
                  <a:t> </a:t>
                </a:r>
                <a:r>
                  <a:rPr lang="es-EC" altLang="es-EC" dirty="0">
                    <a:solidFill>
                      <a:schemeClr val="bg1"/>
                    </a:solidFill>
                  </a:rPr>
                  <a:t>y</a:t>
                </a:r>
                <a:r>
                  <a:rPr lang="es-EC" altLang="es-EC" dirty="0" smtClean="0">
                    <a:solidFill>
                      <a:schemeClr val="bg1"/>
                    </a:solidFill>
                  </a:rPr>
                  <a:t> </a:t>
                </a:r>
                <a:r>
                  <a:rPr lang="es-EC" altLang="es-EC" dirty="0" err="1">
                    <a:solidFill>
                      <a:schemeClr val="bg1"/>
                    </a:solidFill>
                  </a:rPr>
                  <a:t>Debriefing</a:t>
                </a:r>
                <a:r>
                  <a:rPr lang="es-EC" altLang="es-EC" dirty="0">
                    <a:solidFill>
                      <a:schemeClr val="bg1"/>
                    </a:solidFill>
                  </a:rPr>
                  <a:t>, </a:t>
                </a:r>
                <a:r>
                  <a:rPr lang="es-EC" altLang="es-EC" dirty="0">
                    <a:solidFill>
                      <a:srgbClr val="FFFF00"/>
                    </a:solidFill>
                  </a:rPr>
                  <a:t>no </a:t>
                </a:r>
                <a:r>
                  <a:rPr lang="es-EC" altLang="es-EC" dirty="0" smtClean="0">
                    <a:solidFill>
                      <a:srgbClr val="FFFF00"/>
                    </a:solidFill>
                  </a:rPr>
                  <a:t>existen</a:t>
                </a:r>
              </a:p>
              <a:p>
                <a:pPr algn="just" eaLnBrk="1" hangingPunct="1"/>
                <a:r>
                  <a:rPr lang="es-EC" altLang="es-EC" dirty="0" smtClean="0">
                    <a:solidFill>
                      <a:srgbClr val="FFFF00"/>
                    </a:solidFill>
                  </a:rPr>
                  <a:t>procesos</a:t>
                </a:r>
                <a:r>
                  <a:rPr lang="es-EC" altLang="es-EC" dirty="0" smtClean="0">
                    <a:solidFill>
                      <a:schemeClr val="bg1"/>
                    </a:solidFill>
                  </a:rPr>
                  <a:t> </a:t>
                </a:r>
                <a:r>
                  <a:rPr lang="es-EC" altLang="es-EC" dirty="0">
                    <a:solidFill>
                      <a:schemeClr val="bg1"/>
                    </a:solidFill>
                  </a:rPr>
                  <a:t>que permitan la ejecución de los mismos</a:t>
                </a:r>
              </a:p>
            </p:txBody>
          </p:sp>
          <p:sp>
            <p:nvSpPr>
              <p:cNvPr id="44047" name="AutoShape 19"/>
              <p:cNvSpPr>
                <a:spLocks/>
              </p:cNvSpPr>
              <p:nvPr/>
            </p:nvSpPr>
            <p:spPr bwMode="auto">
              <a:xfrm flipH="1">
                <a:off x="1156" y="1979"/>
                <a:ext cx="94" cy="726"/>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grpSp>
        <p:sp>
          <p:nvSpPr>
            <p:cNvPr id="44045" name="AutoShape 21"/>
            <p:cNvSpPr>
              <a:spLocks noChangeArrowheads="1"/>
            </p:cNvSpPr>
            <p:nvPr/>
          </p:nvSpPr>
          <p:spPr bwMode="auto">
            <a:xfrm rot="5400000" flipH="1">
              <a:off x="964" y="2281"/>
              <a:ext cx="163" cy="140"/>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solidFill>
                  <a:schemeClr val="bg1"/>
                </a:solidFill>
              </a:endParaRPr>
            </a:p>
          </p:txBody>
        </p:sp>
      </p:grpSp>
      <p:grpSp>
        <p:nvGrpSpPr>
          <p:cNvPr id="7" name="Group 16"/>
          <p:cNvGrpSpPr>
            <a:grpSpLocks/>
          </p:cNvGrpSpPr>
          <p:nvPr/>
        </p:nvGrpSpPr>
        <p:grpSpPr bwMode="auto">
          <a:xfrm>
            <a:off x="714375" y="5177432"/>
            <a:ext cx="7929563" cy="1131888"/>
            <a:chOff x="975" y="2070"/>
            <a:chExt cx="4354" cy="544"/>
          </a:xfrm>
        </p:grpSpPr>
        <p:grpSp>
          <p:nvGrpSpPr>
            <p:cNvPr id="44038" name="Group 17"/>
            <p:cNvGrpSpPr>
              <a:grpSpLocks/>
            </p:cNvGrpSpPr>
            <p:nvPr/>
          </p:nvGrpSpPr>
          <p:grpSpPr bwMode="auto">
            <a:xfrm>
              <a:off x="1156" y="2070"/>
              <a:ext cx="4173" cy="544"/>
              <a:chOff x="1156" y="1979"/>
              <a:chExt cx="4173" cy="726"/>
            </a:xfrm>
          </p:grpSpPr>
          <p:sp>
            <p:nvSpPr>
              <p:cNvPr id="44041" name="AutoShape 18"/>
              <p:cNvSpPr>
                <a:spLocks noChangeArrowheads="1"/>
              </p:cNvSpPr>
              <p:nvPr/>
            </p:nvSpPr>
            <p:spPr bwMode="auto">
              <a:xfrm>
                <a:off x="1233" y="1979"/>
                <a:ext cx="4096" cy="726"/>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smtClean="0">
                    <a:solidFill>
                      <a:schemeClr val="bg1"/>
                    </a:solidFill>
                  </a:rPr>
                  <a:t>Para </a:t>
                </a:r>
                <a:r>
                  <a:rPr lang="es-EC" altLang="es-EC" dirty="0">
                    <a:solidFill>
                      <a:schemeClr val="bg1"/>
                    </a:solidFill>
                  </a:rPr>
                  <a:t>la ejecución de operaciones de vuelo tanto </a:t>
                </a:r>
                <a:r>
                  <a:rPr lang="es-EC" altLang="es-EC" dirty="0" smtClean="0">
                    <a:solidFill>
                      <a:schemeClr val="bg1"/>
                    </a:solidFill>
                  </a:rPr>
                  <a:t>clásico,</a:t>
                </a:r>
              </a:p>
              <a:p>
                <a:pPr algn="just" eaLnBrk="1" hangingPunct="1"/>
                <a:r>
                  <a:rPr lang="es-EC" altLang="es-EC" dirty="0" smtClean="0">
                    <a:solidFill>
                      <a:schemeClr val="bg1"/>
                    </a:solidFill>
                  </a:rPr>
                  <a:t>táctico </a:t>
                </a:r>
                <a:r>
                  <a:rPr lang="es-EC" altLang="es-EC" dirty="0">
                    <a:solidFill>
                      <a:schemeClr val="bg1"/>
                    </a:solidFill>
                  </a:rPr>
                  <a:t>y con visores nocturnos, </a:t>
                </a:r>
                <a:r>
                  <a:rPr lang="es-EC" altLang="es-EC" dirty="0">
                    <a:solidFill>
                      <a:srgbClr val="FFFF00"/>
                    </a:solidFill>
                  </a:rPr>
                  <a:t>no existen </a:t>
                </a:r>
                <a:r>
                  <a:rPr lang="es-EC" altLang="es-EC" dirty="0" smtClean="0">
                    <a:solidFill>
                      <a:srgbClr val="FFFF00"/>
                    </a:solidFill>
                  </a:rPr>
                  <a:t>procesos</a:t>
                </a:r>
              </a:p>
              <a:p>
                <a:pPr algn="just" eaLnBrk="1" hangingPunct="1"/>
                <a:r>
                  <a:rPr lang="es-EC" altLang="es-EC" dirty="0" smtClean="0">
                    <a:solidFill>
                      <a:schemeClr val="bg1"/>
                    </a:solidFill>
                  </a:rPr>
                  <a:t>estipulados </a:t>
                </a:r>
                <a:r>
                  <a:rPr lang="es-EC" altLang="es-EC" dirty="0">
                    <a:solidFill>
                      <a:schemeClr val="bg1"/>
                    </a:solidFill>
                  </a:rPr>
                  <a:t>que faciliten su realización y </a:t>
                </a:r>
                <a:r>
                  <a:rPr lang="es-EC" altLang="es-EC" dirty="0" smtClean="0">
                    <a:solidFill>
                      <a:schemeClr val="bg1"/>
                    </a:solidFill>
                  </a:rPr>
                  <a:t>supervisión.</a:t>
                </a:r>
                <a:endParaRPr lang="es-EC" altLang="es-EC" dirty="0">
                  <a:solidFill>
                    <a:schemeClr val="bg1"/>
                  </a:solidFill>
                </a:endParaRPr>
              </a:p>
            </p:txBody>
          </p:sp>
          <p:sp>
            <p:nvSpPr>
              <p:cNvPr id="44042" name="AutoShape 19"/>
              <p:cNvSpPr>
                <a:spLocks/>
              </p:cNvSpPr>
              <p:nvPr/>
            </p:nvSpPr>
            <p:spPr bwMode="auto">
              <a:xfrm flipH="1">
                <a:off x="1156" y="1979"/>
                <a:ext cx="94" cy="726"/>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grpSp>
        <p:sp>
          <p:nvSpPr>
            <p:cNvPr id="44040" name="AutoShape 21"/>
            <p:cNvSpPr>
              <a:spLocks noChangeArrowheads="1"/>
            </p:cNvSpPr>
            <p:nvPr/>
          </p:nvSpPr>
          <p:spPr bwMode="auto">
            <a:xfrm rot="5400000" flipH="1">
              <a:off x="964" y="2281"/>
              <a:ext cx="162" cy="140"/>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p>
          </p:txBody>
        </p:sp>
      </p:grpSp>
    </p:spTree>
    <p:extLst>
      <p:ext uri="{BB962C8B-B14F-4D97-AF65-F5344CB8AC3E}">
        <p14:creationId xmlns:p14="http://schemas.microsoft.com/office/powerpoint/2010/main" val="27295375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5"/>
          <p:cNvGrpSpPr>
            <a:grpSpLocks/>
          </p:cNvGrpSpPr>
          <p:nvPr/>
        </p:nvGrpSpPr>
        <p:grpSpPr bwMode="auto">
          <a:xfrm>
            <a:off x="755576" y="2852738"/>
            <a:ext cx="7488832" cy="1839175"/>
            <a:chOff x="1338" y="74"/>
            <a:chExt cx="3220" cy="654"/>
          </a:xfrm>
        </p:grpSpPr>
        <p:sp>
          <p:nvSpPr>
            <p:cNvPr id="45059" name="Rectangle 6"/>
            <p:cNvSpPr>
              <a:spLocks noChangeArrowheads="1"/>
            </p:cNvSpPr>
            <p:nvPr/>
          </p:nvSpPr>
          <p:spPr bwMode="auto">
            <a:xfrm flipV="1">
              <a:off x="1338" y="663"/>
              <a:ext cx="3220" cy="65"/>
            </a:xfrm>
            <a:prstGeom prst="rect">
              <a:avLst/>
            </a:prstGeom>
            <a:gradFill rotWithShape="0">
              <a:gsLst>
                <a:gs pos="0">
                  <a:srgbClr val="000000"/>
                </a:gs>
                <a:gs pos="50000">
                  <a:srgbClr val="FF0000"/>
                </a:gs>
                <a:gs pos="100000">
                  <a:srgbClr val="000000"/>
                </a:gs>
              </a:gsLst>
              <a:lin ang="0" scaled="1"/>
            </a:gra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45060" name="WordArt 7"/>
            <p:cNvSpPr>
              <a:spLocks noChangeArrowheads="1" noChangeShapeType="1" noTextEdit="1"/>
            </p:cNvSpPr>
            <p:nvPr/>
          </p:nvSpPr>
          <p:spPr bwMode="auto">
            <a:xfrm>
              <a:off x="1429" y="74"/>
              <a:ext cx="3084" cy="408"/>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RECOMENDACIONES</a:t>
              </a:r>
            </a:p>
          </p:txBody>
        </p:sp>
      </p:grpSp>
    </p:spTree>
    <p:extLst>
      <p:ext uri="{BB962C8B-B14F-4D97-AF65-F5344CB8AC3E}">
        <p14:creationId xmlns:p14="http://schemas.microsoft.com/office/powerpoint/2010/main" val="40275934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03448" y="1949921"/>
            <a:ext cx="7993062" cy="1276350"/>
            <a:chOff x="930" y="890"/>
            <a:chExt cx="4581" cy="543"/>
          </a:xfrm>
        </p:grpSpPr>
        <p:sp>
          <p:nvSpPr>
            <p:cNvPr id="46095" name="AutoShape 6"/>
            <p:cNvSpPr>
              <a:spLocks noChangeArrowheads="1"/>
            </p:cNvSpPr>
            <p:nvPr/>
          </p:nvSpPr>
          <p:spPr bwMode="auto">
            <a:xfrm>
              <a:off x="1201" y="890"/>
              <a:ext cx="4310" cy="543"/>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smtClean="0">
                  <a:solidFill>
                    <a:schemeClr val="bg1"/>
                  </a:solidFill>
                </a:rPr>
                <a:t>Los </a:t>
              </a:r>
              <a:r>
                <a:rPr lang="es-EC" altLang="es-EC" dirty="0">
                  <a:solidFill>
                    <a:schemeClr val="bg1"/>
                  </a:solidFill>
                </a:rPr>
                <a:t>procesos levantados, </a:t>
              </a:r>
              <a:r>
                <a:rPr lang="es-EC" altLang="es-EC" dirty="0">
                  <a:solidFill>
                    <a:srgbClr val="FFFF00"/>
                  </a:solidFill>
                </a:rPr>
                <a:t>deben ser incluidos </a:t>
              </a:r>
              <a:r>
                <a:rPr lang="es-EC" altLang="es-EC" dirty="0">
                  <a:solidFill>
                    <a:schemeClr val="bg1"/>
                  </a:solidFill>
                </a:rPr>
                <a:t>en el manual </a:t>
              </a:r>
              <a:r>
                <a:rPr lang="es-EC" altLang="es-EC" dirty="0" smtClean="0">
                  <a:solidFill>
                    <a:schemeClr val="bg1"/>
                  </a:solidFill>
                </a:rPr>
                <a:t>de</a:t>
              </a:r>
            </a:p>
            <a:p>
              <a:pPr algn="just" eaLnBrk="1" hangingPunct="1"/>
              <a:r>
                <a:rPr lang="es-EC" altLang="es-EC" dirty="0" smtClean="0">
                  <a:solidFill>
                    <a:schemeClr val="bg1"/>
                  </a:solidFill>
                </a:rPr>
                <a:t>procesos </a:t>
              </a:r>
              <a:r>
                <a:rPr lang="es-EC" altLang="es-EC" dirty="0">
                  <a:solidFill>
                    <a:schemeClr val="bg1"/>
                  </a:solidFill>
                </a:rPr>
                <a:t>de la Brigada Aérea,  que permitirán cumplir </a:t>
              </a:r>
              <a:r>
                <a:rPr lang="es-EC" altLang="es-EC" dirty="0" smtClean="0">
                  <a:solidFill>
                    <a:schemeClr val="bg1"/>
                  </a:solidFill>
                </a:rPr>
                <a:t>con</a:t>
              </a:r>
            </a:p>
            <a:p>
              <a:pPr algn="just" eaLnBrk="1" hangingPunct="1"/>
              <a:r>
                <a:rPr lang="es-EC" altLang="es-EC" dirty="0" smtClean="0">
                  <a:solidFill>
                    <a:schemeClr val="bg1"/>
                  </a:solidFill>
                </a:rPr>
                <a:t>operaciones </a:t>
              </a:r>
              <a:r>
                <a:rPr lang="es-EC" altLang="es-EC" dirty="0">
                  <a:solidFill>
                    <a:schemeClr val="bg1"/>
                  </a:solidFill>
                </a:rPr>
                <a:t>aéreas con mayor </a:t>
              </a:r>
              <a:r>
                <a:rPr lang="es-EC" altLang="es-EC" dirty="0" smtClean="0">
                  <a:solidFill>
                    <a:schemeClr val="bg1"/>
                  </a:solidFill>
                </a:rPr>
                <a:t>seguridad.</a:t>
              </a:r>
              <a:endParaRPr lang="es-EC" altLang="es-EC" dirty="0">
                <a:solidFill>
                  <a:schemeClr val="bg1"/>
                </a:solidFill>
              </a:endParaRPr>
            </a:p>
          </p:txBody>
        </p:sp>
        <p:sp>
          <p:nvSpPr>
            <p:cNvPr id="46096" name="AutoShape 7"/>
            <p:cNvSpPr>
              <a:spLocks/>
            </p:cNvSpPr>
            <p:nvPr/>
          </p:nvSpPr>
          <p:spPr bwMode="auto">
            <a:xfrm flipH="1">
              <a:off x="1120" y="890"/>
              <a:ext cx="99" cy="543"/>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sp>
          <p:nvSpPr>
            <p:cNvPr id="46098" name="AutoShape 9"/>
            <p:cNvSpPr>
              <a:spLocks noChangeArrowheads="1"/>
            </p:cNvSpPr>
            <p:nvPr/>
          </p:nvSpPr>
          <p:spPr bwMode="auto">
            <a:xfrm rot="5400000" flipH="1">
              <a:off x="923" y="1078"/>
              <a:ext cx="162" cy="147"/>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p>
          </p:txBody>
        </p:sp>
      </p:grpSp>
      <p:grpSp>
        <p:nvGrpSpPr>
          <p:cNvPr id="3" name="Group 10"/>
          <p:cNvGrpSpPr>
            <a:grpSpLocks/>
          </p:cNvGrpSpPr>
          <p:nvPr/>
        </p:nvGrpSpPr>
        <p:grpSpPr bwMode="auto">
          <a:xfrm>
            <a:off x="603448" y="3431059"/>
            <a:ext cx="8001000" cy="1162050"/>
            <a:chOff x="975" y="2070"/>
            <a:chExt cx="4354" cy="544"/>
          </a:xfrm>
        </p:grpSpPr>
        <p:grpSp>
          <p:nvGrpSpPr>
            <p:cNvPr id="46090" name="Group 11"/>
            <p:cNvGrpSpPr>
              <a:grpSpLocks/>
            </p:cNvGrpSpPr>
            <p:nvPr/>
          </p:nvGrpSpPr>
          <p:grpSpPr bwMode="auto">
            <a:xfrm>
              <a:off x="1156" y="2070"/>
              <a:ext cx="4173" cy="544"/>
              <a:chOff x="1156" y="1979"/>
              <a:chExt cx="4173" cy="726"/>
            </a:xfrm>
          </p:grpSpPr>
          <p:sp>
            <p:nvSpPr>
              <p:cNvPr id="46093" name="AutoShape 12"/>
              <p:cNvSpPr>
                <a:spLocks noChangeArrowheads="1"/>
              </p:cNvSpPr>
              <p:nvPr/>
            </p:nvSpPr>
            <p:spPr bwMode="auto">
              <a:xfrm>
                <a:off x="1233" y="1979"/>
                <a:ext cx="4096" cy="726"/>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smtClean="0">
                    <a:solidFill>
                      <a:srgbClr val="FFFF00"/>
                    </a:solidFill>
                  </a:rPr>
                  <a:t>Difundir</a:t>
                </a:r>
                <a:r>
                  <a:rPr lang="es-EC" altLang="es-EC" dirty="0">
                    <a:solidFill>
                      <a:srgbClr val="FFFF00"/>
                    </a:solidFill>
                  </a:rPr>
                  <a:t>, capacitar y socializar los procesos </a:t>
                </a:r>
                <a:r>
                  <a:rPr lang="es-EC" altLang="es-EC" dirty="0">
                    <a:solidFill>
                      <a:schemeClr val="bg1"/>
                    </a:solidFill>
                  </a:rPr>
                  <a:t>para mejorar </a:t>
                </a:r>
                <a:r>
                  <a:rPr lang="es-EC" altLang="es-EC" dirty="0" smtClean="0">
                    <a:solidFill>
                      <a:schemeClr val="bg1"/>
                    </a:solidFill>
                  </a:rPr>
                  <a:t>la</a:t>
                </a:r>
              </a:p>
              <a:p>
                <a:pPr algn="just" eaLnBrk="1" hangingPunct="1"/>
                <a:r>
                  <a:rPr lang="es-EC" altLang="es-EC" dirty="0" smtClean="0">
                    <a:solidFill>
                      <a:schemeClr val="bg1"/>
                    </a:solidFill>
                  </a:rPr>
                  <a:t>seguridad </a:t>
                </a:r>
                <a:r>
                  <a:rPr lang="es-EC" altLang="es-EC" dirty="0">
                    <a:solidFill>
                      <a:schemeClr val="bg1"/>
                    </a:solidFill>
                  </a:rPr>
                  <a:t>operacional en la Brigada </a:t>
                </a:r>
                <a:r>
                  <a:rPr lang="es-EC" altLang="es-EC" dirty="0" smtClean="0">
                    <a:solidFill>
                      <a:schemeClr val="bg1"/>
                    </a:solidFill>
                  </a:rPr>
                  <a:t>Aérea.</a:t>
                </a:r>
                <a:endParaRPr lang="es-EC" altLang="es-EC" dirty="0">
                  <a:solidFill>
                    <a:schemeClr val="bg1"/>
                  </a:solidFill>
                </a:endParaRPr>
              </a:p>
            </p:txBody>
          </p:sp>
          <p:sp>
            <p:nvSpPr>
              <p:cNvPr id="46094" name="AutoShape 13"/>
              <p:cNvSpPr>
                <a:spLocks/>
              </p:cNvSpPr>
              <p:nvPr/>
            </p:nvSpPr>
            <p:spPr bwMode="auto">
              <a:xfrm flipH="1">
                <a:off x="1156" y="1979"/>
                <a:ext cx="94" cy="726"/>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grpSp>
        <p:sp>
          <p:nvSpPr>
            <p:cNvPr id="46092" name="AutoShape 15"/>
            <p:cNvSpPr>
              <a:spLocks noChangeArrowheads="1"/>
            </p:cNvSpPr>
            <p:nvPr/>
          </p:nvSpPr>
          <p:spPr bwMode="auto">
            <a:xfrm rot="5400000" flipH="1">
              <a:off x="964" y="2281"/>
              <a:ext cx="162" cy="140"/>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solidFill>
                  <a:schemeClr val="bg1"/>
                </a:solidFill>
              </a:endParaRPr>
            </a:p>
          </p:txBody>
        </p:sp>
      </p:grpSp>
      <p:grpSp>
        <p:nvGrpSpPr>
          <p:cNvPr id="5" name="Group 16"/>
          <p:cNvGrpSpPr>
            <a:grpSpLocks/>
          </p:cNvGrpSpPr>
          <p:nvPr/>
        </p:nvGrpSpPr>
        <p:grpSpPr bwMode="auto">
          <a:xfrm>
            <a:off x="603448" y="4878859"/>
            <a:ext cx="7929562" cy="1214437"/>
            <a:chOff x="975" y="2070"/>
            <a:chExt cx="4354" cy="544"/>
          </a:xfrm>
        </p:grpSpPr>
        <p:grpSp>
          <p:nvGrpSpPr>
            <p:cNvPr id="46085" name="Group 17"/>
            <p:cNvGrpSpPr>
              <a:grpSpLocks/>
            </p:cNvGrpSpPr>
            <p:nvPr/>
          </p:nvGrpSpPr>
          <p:grpSpPr bwMode="auto">
            <a:xfrm>
              <a:off x="1156" y="2070"/>
              <a:ext cx="4173" cy="544"/>
              <a:chOff x="1156" y="1979"/>
              <a:chExt cx="4173" cy="726"/>
            </a:xfrm>
          </p:grpSpPr>
          <p:sp>
            <p:nvSpPr>
              <p:cNvPr id="46088" name="AutoShape 18"/>
              <p:cNvSpPr>
                <a:spLocks noChangeArrowheads="1"/>
              </p:cNvSpPr>
              <p:nvPr/>
            </p:nvSpPr>
            <p:spPr bwMode="auto">
              <a:xfrm>
                <a:off x="1233" y="1979"/>
                <a:ext cx="4096" cy="726"/>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smtClean="0">
                    <a:solidFill>
                      <a:srgbClr val="FFFF00"/>
                    </a:solidFill>
                  </a:rPr>
                  <a:t>Aplicar </a:t>
                </a:r>
                <a:r>
                  <a:rPr lang="es-EC" altLang="es-EC" dirty="0">
                    <a:solidFill>
                      <a:srgbClr val="FFFF00"/>
                    </a:solidFill>
                  </a:rPr>
                  <a:t>los procesos levantados</a:t>
                </a:r>
                <a:r>
                  <a:rPr lang="es-EC" altLang="es-EC" dirty="0">
                    <a:solidFill>
                      <a:schemeClr val="bg1"/>
                    </a:solidFill>
                  </a:rPr>
                  <a:t> en el desarrollo de </a:t>
                </a:r>
                <a:r>
                  <a:rPr lang="es-EC" altLang="es-EC" dirty="0" smtClean="0">
                    <a:solidFill>
                      <a:schemeClr val="bg1"/>
                    </a:solidFill>
                  </a:rPr>
                  <a:t>las</a:t>
                </a:r>
              </a:p>
              <a:p>
                <a:pPr algn="just" eaLnBrk="1" hangingPunct="1"/>
                <a:r>
                  <a:rPr lang="es-EC" altLang="es-EC" dirty="0" smtClean="0">
                    <a:solidFill>
                      <a:schemeClr val="bg1"/>
                    </a:solidFill>
                  </a:rPr>
                  <a:t>diferentes </a:t>
                </a:r>
                <a:r>
                  <a:rPr lang="es-EC" altLang="es-EC" dirty="0">
                    <a:solidFill>
                      <a:schemeClr val="bg1"/>
                    </a:solidFill>
                  </a:rPr>
                  <a:t>operaciones que realiza la Brigada </a:t>
                </a:r>
                <a:r>
                  <a:rPr lang="es-EC" altLang="es-EC" dirty="0" smtClean="0">
                    <a:solidFill>
                      <a:schemeClr val="bg1"/>
                    </a:solidFill>
                  </a:rPr>
                  <a:t>Aérea,</a:t>
                </a:r>
              </a:p>
              <a:p>
                <a:pPr algn="just" eaLnBrk="1" hangingPunct="1"/>
                <a:r>
                  <a:rPr lang="es-EC" altLang="es-EC" dirty="0" smtClean="0">
                    <a:solidFill>
                      <a:schemeClr val="bg1"/>
                    </a:solidFill>
                  </a:rPr>
                  <a:t>y </a:t>
                </a:r>
                <a:r>
                  <a:rPr lang="es-EC" altLang="es-EC" dirty="0">
                    <a:solidFill>
                      <a:schemeClr val="bg1"/>
                    </a:solidFill>
                  </a:rPr>
                  <a:t>continuar con la mejora continua de los mismos</a:t>
                </a:r>
              </a:p>
            </p:txBody>
          </p:sp>
          <p:sp>
            <p:nvSpPr>
              <p:cNvPr id="46089" name="AutoShape 19"/>
              <p:cNvSpPr>
                <a:spLocks/>
              </p:cNvSpPr>
              <p:nvPr/>
            </p:nvSpPr>
            <p:spPr bwMode="auto">
              <a:xfrm flipH="1">
                <a:off x="1156" y="1979"/>
                <a:ext cx="94" cy="726"/>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grpSp>
        <p:sp>
          <p:nvSpPr>
            <p:cNvPr id="46087" name="AutoShape 21"/>
            <p:cNvSpPr>
              <a:spLocks noChangeArrowheads="1"/>
            </p:cNvSpPr>
            <p:nvPr/>
          </p:nvSpPr>
          <p:spPr bwMode="auto">
            <a:xfrm rot="5400000" flipH="1">
              <a:off x="964" y="2281"/>
              <a:ext cx="162" cy="140"/>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solidFill>
                  <a:schemeClr val="bg1"/>
                </a:solidFill>
              </a:endParaRPr>
            </a:p>
          </p:txBody>
        </p:sp>
      </p:grpSp>
    </p:spTree>
    <p:extLst>
      <p:ext uri="{BB962C8B-B14F-4D97-AF65-F5344CB8AC3E}">
        <p14:creationId xmlns:p14="http://schemas.microsoft.com/office/powerpoint/2010/main" val="17288921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5"/>
          <p:cNvGrpSpPr>
            <a:grpSpLocks/>
          </p:cNvGrpSpPr>
          <p:nvPr/>
        </p:nvGrpSpPr>
        <p:grpSpPr bwMode="auto">
          <a:xfrm>
            <a:off x="1475656" y="1844824"/>
            <a:ext cx="6480720" cy="1584176"/>
            <a:chOff x="1338" y="74"/>
            <a:chExt cx="3220" cy="589"/>
          </a:xfrm>
        </p:grpSpPr>
        <p:sp>
          <p:nvSpPr>
            <p:cNvPr id="47108" name="Rectangle 6"/>
            <p:cNvSpPr>
              <a:spLocks noChangeArrowheads="1"/>
            </p:cNvSpPr>
            <p:nvPr/>
          </p:nvSpPr>
          <p:spPr bwMode="auto">
            <a:xfrm flipV="1">
              <a:off x="1338" y="598"/>
              <a:ext cx="3220" cy="65"/>
            </a:xfrm>
            <a:prstGeom prst="rect">
              <a:avLst/>
            </a:prstGeom>
            <a:gradFill rotWithShape="0">
              <a:gsLst>
                <a:gs pos="0">
                  <a:srgbClr val="000000"/>
                </a:gs>
                <a:gs pos="50000">
                  <a:srgbClr val="FF0000"/>
                </a:gs>
                <a:gs pos="100000">
                  <a:srgbClr val="000000"/>
                </a:gs>
              </a:gsLst>
              <a:lin ang="0" scaled="1"/>
            </a:gra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47109" name="WordArt 7"/>
            <p:cNvSpPr>
              <a:spLocks noChangeArrowheads="1" noChangeShapeType="1" noTextEdit="1"/>
            </p:cNvSpPr>
            <p:nvPr/>
          </p:nvSpPr>
          <p:spPr bwMode="auto">
            <a:xfrm>
              <a:off x="1429" y="74"/>
              <a:ext cx="3084" cy="408"/>
            </a:xfrm>
            <a:prstGeom prst="rect">
              <a:avLst/>
            </a:prstGeom>
          </p:spPr>
          <p:txBody>
            <a:bodyPr wrap="none" fromWordArt="1">
              <a:prstTxWarp prst="textCascadeUp">
                <a:avLst>
                  <a:gd name="adj" fmla="val 100000"/>
                </a:avLst>
              </a:prstTxWarp>
              <a:scene3d>
                <a:camera prst="legacyPerspectiveBottom"/>
                <a:lightRig rig="legacyHarsh3" dir="t"/>
              </a:scene3d>
              <a:sp3d extrusionH="887400" prstMaterial="legacyMatte">
                <a:extrusionClr>
                  <a:schemeClr val="tx1"/>
                </a:extrusionClr>
              </a:sp3d>
            </a:bodyPr>
            <a:lstStyle/>
            <a:p>
              <a:pPr algn="ctr"/>
              <a:r>
                <a:rPr lang="es-EC" sz="3600" b="1" kern="10" dirty="0">
                  <a:ln w="9525">
                    <a:round/>
                    <a:headEnd/>
                    <a:tailEnd/>
                  </a:ln>
                  <a:gradFill rotWithShape="1">
                    <a:gsLst>
                      <a:gs pos="0">
                        <a:srgbClr val="FFE701"/>
                      </a:gs>
                      <a:gs pos="100000">
                        <a:srgbClr val="FE3E02"/>
                      </a:gs>
                    </a:gsLst>
                    <a:lin ang="5400000" scaled="1"/>
                  </a:gradFill>
                  <a:latin typeface="Impact"/>
                </a:rPr>
                <a:t>PROPUESTA</a:t>
              </a:r>
            </a:p>
          </p:txBody>
        </p:sp>
      </p:grpSp>
      <p:sp>
        <p:nvSpPr>
          <p:cNvPr id="813065" name="AutoShape 9"/>
          <p:cNvSpPr>
            <a:spLocks noChangeArrowheads="1"/>
          </p:cNvSpPr>
          <p:nvPr/>
        </p:nvSpPr>
        <p:spPr bwMode="auto">
          <a:xfrm>
            <a:off x="395536" y="3968402"/>
            <a:ext cx="8352928" cy="2075884"/>
          </a:xfrm>
          <a:prstGeom prst="roundRect">
            <a:avLst>
              <a:gd name="adj" fmla="val 16491"/>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150000"/>
              </a:lnSpc>
            </a:pPr>
            <a:r>
              <a:rPr lang="es-EC" altLang="es-EC" sz="2600" b="1" dirty="0">
                <a:solidFill>
                  <a:srgbClr val="FFFF00"/>
                </a:solidFill>
                <a:effectLst>
                  <a:outerShdw blurRad="38100" dist="38100" dir="2700000" algn="tl">
                    <a:srgbClr val="000000">
                      <a:alpha val="43137"/>
                    </a:srgbClr>
                  </a:outerShdw>
                </a:effectLst>
              </a:rPr>
              <a:t>Procesos para la Gestión del Sistema de Seguridad Operacional de los H</a:t>
            </a:r>
            <a:r>
              <a:rPr lang="es-EC" altLang="es-EC" sz="2600" b="1" dirty="0" smtClean="0">
                <a:solidFill>
                  <a:srgbClr val="FFFF00"/>
                </a:solidFill>
                <a:effectLst>
                  <a:outerShdw blurRad="38100" dist="38100" dir="2700000" algn="tl">
                    <a:srgbClr val="000000">
                      <a:alpha val="43137"/>
                    </a:srgbClr>
                  </a:outerShdw>
                </a:effectLst>
              </a:rPr>
              <a:t>elicópteros </a:t>
            </a:r>
            <a:r>
              <a:rPr lang="es-EC" altLang="es-EC" sz="2600" b="1" dirty="0">
                <a:solidFill>
                  <a:srgbClr val="FFFF00"/>
                </a:solidFill>
                <a:effectLst>
                  <a:outerShdw blurRad="38100" dist="38100" dir="2700000" algn="tl">
                    <a:srgbClr val="000000">
                      <a:alpha val="43137"/>
                    </a:srgbClr>
                  </a:outerShdw>
                </a:effectLst>
              </a:rPr>
              <a:t>de la 15 B.A.E “PAQUISHA”.</a:t>
            </a:r>
            <a:endParaRPr lang="es-ES" altLang="es-EC" sz="2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45452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animEffect transition="in" filter="fade">
                                      <p:cBhvr>
                                        <p:cTn id="9" dur="500"/>
                                        <p:tgtEl>
                                          <p:spTgt spid="47106"/>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813065"/>
                                        </p:tgtEl>
                                        <p:attrNameLst>
                                          <p:attrName>style.visibility</p:attrName>
                                        </p:attrNameLst>
                                      </p:cBhvr>
                                      <p:to>
                                        <p:strVal val="visible"/>
                                      </p:to>
                                    </p:set>
                                    <p:anim calcmode="lin" valueType="num">
                                      <p:cBhvr additive="base">
                                        <p:cTn id="13" dur="500" fill="hold"/>
                                        <p:tgtEl>
                                          <p:spTgt spid="813065"/>
                                        </p:tgtEl>
                                        <p:attrNameLst>
                                          <p:attrName>ppt_x</p:attrName>
                                        </p:attrNameLst>
                                      </p:cBhvr>
                                      <p:tavLst>
                                        <p:tav tm="0">
                                          <p:val>
                                            <p:strVal val="1+#ppt_w/2"/>
                                          </p:val>
                                        </p:tav>
                                        <p:tav tm="100000">
                                          <p:val>
                                            <p:strVal val="#ppt_x"/>
                                          </p:val>
                                        </p:tav>
                                      </p:tavLst>
                                    </p:anim>
                                    <p:anim calcmode="lin" valueType="num">
                                      <p:cBhvr additive="base">
                                        <p:cTn id="14" dur="500" fill="hold"/>
                                        <p:tgtEl>
                                          <p:spTgt spid="8130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5"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23528" y="1684362"/>
            <a:ext cx="8424936" cy="4265613"/>
            <a:chOff x="640" y="1287"/>
            <a:chExt cx="4898" cy="2687"/>
          </a:xfrm>
        </p:grpSpPr>
        <p:sp>
          <p:nvSpPr>
            <p:cNvPr id="48133" name="AutoShape 7"/>
            <p:cNvSpPr>
              <a:spLocks noChangeArrowheads="1"/>
            </p:cNvSpPr>
            <p:nvPr/>
          </p:nvSpPr>
          <p:spPr bwMode="auto">
            <a:xfrm>
              <a:off x="640" y="2031"/>
              <a:ext cx="4898" cy="1943"/>
            </a:xfrm>
            <a:prstGeom prst="plaque">
              <a:avLst>
                <a:gd name="adj" fmla="val 0"/>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lnSpc>
                  <a:spcPct val="135000"/>
                </a:lnSpc>
              </a:pPr>
              <a:r>
                <a:rPr lang="es-EC" altLang="es-EC"/>
                <a:t>Analizado e interpretado los resultados obtenidos en la investigación, sobre la necesidad de levantar los procesos para la Gestión del Sistema de Seguridad Operacional de los helicópteros de la 15 B.A.E “PAQUISHA”,  amerita disponer de procesos, donde se especifique claramente los procedimientos establecidos que permitan ejecutar sus actividades con eficiencia, eficacia y calidad, permitiendo en todo tiempo la mejora continua en el cumplimiento de sus actividades, garantizando la seguridad en las operaciones aéreas.</a:t>
              </a:r>
              <a:endParaRPr lang="es-MX" altLang="es-EC"/>
            </a:p>
          </p:txBody>
        </p:sp>
        <p:sp>
          <p:nvSpPr>
            <p:cNvPr id="48132" name="AutoShape 9"/>
            <p:cNvSpPr>
              <a:spLocks noChangeArrowheads="1"/>
            </p:cNvSpPr>
            <p:nvPr/>
          </p:nvSpPr>
          <p:spPr bwMode="auto">
            <a:xfrm>
              <a:off x="1719" y="1287"/>
              <a:ext cx="2741" cy="680"/>
            </a:xfrm>
            <a:prstGeom prst="downArrowCallout">
              <a:avLst>
                <a:gd name="adj1" fmla="val 28627"/>
                <a:gd name="adj2" fmla="val 29317"/>
                <a:gd name="adj3" fmla="val 24088"/>
                <a:gd name="adj4" fmla="val 6292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 altLang="es-EC" sz="3600" dirty="0">
                  <a:solidFill>
                    <a:srgbClr val="FFFF00"/>
                  </a:solidFill>
                  <a:latin typeface="Impact" pitchFamily="34" charset="0"/>
                  <a:cs typeface="Arial" charset="0"/>
                </a:rPr>
                <a:t>INTRODUCCIÓN</a:t>
              </a:r>
              <a:endParaRPr lang="es-ES_tradnl" altLang="es-EC" sz="3600" dirty="0">
                <a:solidFill>
                  <a:srgbClr val="FFFF00"/>
                </a:solidFill>
                <a:latin typeface="Impact" pitchFamily="34" charset="0"/>
                <a:cs typeface="Arial" charset="0"/>
              </a:endParaRPr>
            </a:p>
          </p:txBody>
        </p:sp>
      </p:grpSp>
    </p:spTree>
    <p:extLst>
      <p:ext uri="{BB962C8B-B14F-4D97-AF65-F5344CB8AC3E}">
        <p14:creationId xmlns:p14="http://schemas.microsoft.com/office/powerpoint/2010/main" val="15239878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99592" y="2172361"/>
            <a:ext cx="7416824" cy="2768033"/>
            <a:chOff x="1060" y="663"/>
            <a:chExt cx="4114" cy="1459"/>
          </a:xfrm>
        </p:grpSpPr>
        <p:sp>
          <p:nvSpPr>
            <p:cNvPr id="49157" name="AutoShape 8"/>
            <p:cNvSpPr>
              <a:spLocks noChangeArrowheads="1"/>
            </p:cNvSpPr>
            <p:nvPr/>
          </p:nvSpPr>
          <p:spPr bwMode="auto">
            <a:xfrm>
              <a:off x="1060" y="1373"/>
              <a:ext cx="4114" cy="749"/>
            </a:xfrm>
            <a:prstGeom prst="plaque">
              <a:avLst>
                <a:gd name="adj" fmla="val 0"/>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lnSpc>
                  <a:spcPct val="135000"/>
                </a:lnSpc>
              </a:pPr>
              <a:r>
                <a:rPr lang="es-EC" altLang="es-EC" sz="1600" dirty="0"/>
                <a:t>Los procesos levantados, será de gran valía para </a:t>
              </a:r>
              <a:r>
                <a:rPr lang="es-EC" altLang="es-EC" sz="1600" dirty="0" smtClean="0"/>
                <a:t>el </a:t>
              </a:r>
              <a:r>
                <a:rPr lang="es-EC" altLang="es-EC" sz="1600" dirty="0"/>
                <a:t>Sistema </a:t>
              </a:r>
              <a:r>
                <a:rPr lang="es-EC" altLang="es-EC" sz="1600" dirty="0" smtClean="0"/>
                <a:t>de Gestión de </a:t>
              </a:r>
              <a:r>
                <a:rPr lang="es-EC" altLang="es-EC" sz="1600" dirty="0"/>
                <a:t>Seguridad Operacional de la 15 </a:t>
              </a:r>
              <a:r>
                <a:rPr lang="es-EC" altLang="es-EC" sz="1600" dirty="0" smtClean="0"/>
                <a:t>B.A.E, </a:t>
              </a:r>
              <a:r>
                <a:rPr lang="es-EC" altLang="es-EC" sz="1600" dirty="0"/>
                <a:t>facilitando la ejecución de las operaciones aéreas de una manera estandarizada, secuencial y organizada, permitiendo la mejora continua permanente.</a:t>
              </a:r>
              <a:endParaRPr lang="es-ES" altLang="es-EC" sz="1600" dirty="0"/>
            </a:p>
          </p:txBody>
        </p:sp>
        <p:sp>
          <p:nvSpPr>
            <p:cNvPr id="49156" name="AutoShape 10"/>
            <p:cNvSpPr>
              <a:spLocks noChangeArrowheads="1"/>
            </p:cNvSpPr>
            <p:nvPr/>
          </p:nvSpPr>
          <p:spPr bwMode="auto">
            <a:xfrm>
              <a:off x="1746" y="663"/>
              <a:ext cx="2741" cy="680"/>
            </a:xfrm>
            <a:prstGeom prst="downArrowCallout">
              <a:avLst>
                <a:gd name="adj1" fmla="val 28627"/>
                <a:gd name="adj2" fmla="val 29317"/>
                <a:gd name="adj3" fmla="val 24088"/>
                <a:gd name="adj4" fmla="val 6292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 altLang="es-EC" sz="3600">
                  <a:solidFill>
                    <a:srgbClr val="FFFF00"/>
                  </a:solidFill>
                  <a:latin typeface="Impact" pitchFamily="34" charset="0"/>
                  <a:cs typeface="Arial" charset="0"/>
                </a:rPr>
                <a:t>ALCANCE</a:t>
              </a:r>
              <a:endParaRPr lang="es-ES_tradnl" altLang="es-EC" sz="3600">
                <a:solidFill>
                  <a:srgbClr val="FFFF00"/>
                </a:solidFill>
                <a:latin typeface="Impact" pitchFamily="34" charset="0"/>
                <a:cs typeface="Arial" charset="0"/>
              </a:endParaRPr>
            </a:p>
          </p:txBody>
        </p:sp>
      </p:grpSp>
    </p:spTree>
    <p:extLst>
      <p:ext uri="{BB962C8B-B14F-4D97-AF65-F5344CB8AC3E}">
        <p14:creationId xmlns:p14="http://schemas.microsoft.com/office/powerpoint/2010/main" val="4026145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99592" y="1844824"/>
            <a:ext cx="7272808" cy="3672855"/>
            <a:chOff x="1306" y="1239"/>
            <a:chExt cx="4114" cy="1995"/>
          </a:xfrm>
        </p:grpSpPr>
        <p:sp>
          <p:nvSpPr>
            <p:cNvPr id="50181" name="AutoShape 7"/>
            <p:cNvSpPr>
              <a:spLocks noChangeArrowheads="1"/>
            </p:cNvSpPr>
            <p:nvPr/>
          </p:nvSpPr>
          <p:spPr bwMode="auto">
            <a:xfrm>
              <a:off x="1306" y="1980"/>
              <a:ext cx="4114" cy="1254"/>
            </a:xfrm>
            <a:prstGeom prst="plaque">
              <a:avLst>
                <a:gd name="adj" fmla="val 0"/>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lnSpc>
                  <a:spcPct val="150000"/>
                </a:lnSpc>
              </a:pPr>
              <a:r>
                <a:rPr lang="es-EC" altLang="es-EC" sz="1600" dirty="0"/>
                <a:t>El levantamiento de los procesos para la Gestión del Sistema de Seguridad Operacional de los helicópteros de la 15 B.A.E “PAQUISHA”, ha sido realizado considerando los lineamientos que establecen los manuales técnicos para el cumplimiento de determinada actividad, así como la aplicación metodológica vigente en la Fuerza Terrestre, para el levantamiento de procesos.</a:t>
              </a:r>
              <a:endParaRPr lang="es-ES" altLang="es-EC" sz="1600" dirty="0"/>
            </a:p>
          </p:txBody>
        </p:sp>
        <p:sp>
          <p:nvSpPr>
            <p:cNvPr id="50180" name="AutoShape 9"/>
            <p:cNvSpPr>
              <a:spLocks noChangeArrowheads="1"/>
            </p:cNvSpPr>
            <p:nvPr/>
          </p:nvSpPr>
          <p:spPr bwMode="auto">
            <a:xfrm>
              <a:off x="1992" y="1239"/>
              <a:ext cx="2741" cy="680"/>
            </a:xfrm>
            <a:prstGeom prst="downArrowCallout">
              <a:avLst>
                <a:gd name="adj1" fmla="val 28627"/>
                <a:gd name="adj2" fmla="val 29317"/>
                <a:gd name="adj3" fmla="val 24088"/>
                <a:gd name="adj4" fmla="val 6292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 altLang="es-EC" sz="3600">
                  <a:solidFill>
                    <a:srgbClr val="FFFF00"/>
                  </a:solidFill>
                  <a:latin typeface="Impact" pitchFamily="34" charset="0"/>
                  <a:cs typeface="Arial" charset="0"/>
                </a:rPr>
                <a:t>LEVANTAMIENTO</a:t>
              </a:r>
              <a:endParaRPr lang="es-ES_tradnl" altLang="es-EC" sz="3600">
                <a:solidFill>
                  <a:srgbClr val="FFFF00"/>
                </a:solidFill>
                <a:latin typeface="Impact" pitchFamily="34" charset="0"/>
                <a:cs typeface="Arial" charset="0"/>
              </a:endParaRPr>
            </a:p>
          </p:txBody>
        </p:sp>
      </p:grpSp>
    </p:spTree>
    <p:extLst>
      <p:ext uri="{BB962C8B-B14F-4D97-AF65-F5344CB8AC3E}">
        <p14:creationId xmlns:p14="http://schemas.microsoft.com/office/powerpoint/2010/main" val="31953018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13"/>
          <p:cNvSpPr>
            <a:spLocks noChangeArrowheads="1"/>
          </p:cNvSpPr>
          <p:nvPr/>
        </p:nvSpPr>
        <p:spPr bwMode="auto">
          <a:xfrm>
            <a:off x="1979712" y="1701428"/>
            <a:ext cx="5112568" cy="1079500"/>
          </a:xfrm>
          <a:prstGeom prst="downArrowCallout">
            <a:avLst>
              <a:gd name="adj1" fmla="val 28607"/>
              <a:gd name="adj2" fmla="val 29310"/>
              <a:gd name="adj3" fmla="val 24088"/>
              <a:gd name="adj4" fmla="val 6292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 altLang="es-EC" sz="3600" dirty="0">
                <a:solidFill>
                  <a:srgbClr val="FFFF00"/>
                </a:solidFill>
                <a:latin typeface="Impact" pitchFamily="34" charset="0"/>
                <a:cs typeface="Arial" charset="0"/>
              </a:rPr>
              <a:t>LISTADO DE CONTENIDOS</a:t>
            </a:r>
            <a:endParaRPr lang="es-ES_tradnl" altLang="es-EC" sz="3600" dirty="0">
              <a:solidFill>
                <a:srgbClr val="FFFF00"/>
              </a:solidFill>
              <a:latin typeface="Impact" pitchFamily="34" charset="0"/>
              <a:cs typeface="Arial"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126268133"/>
              </p:ext>
            </p:extLst>
          </p:nvPr>
        </p:nvGraphicFramePr>
        <p:xfrm>
          <a:off x="285750" y="2991767"/>
          <a:ext cx="8572500" cy="2957513"/>
        </p:xfrm>
        <a:graphic>
          <a:graphicData uri="http://schemas.openxmlformats.org/drawingml/2006/table">
            <a:tbl>
              <a:tblPr>
                <a:tableStyleId>{69CF1AB2-1976-4502-BF36-3FF5EA218861}</a:tableStyleId>
              </a:tblPr>
              <a:tblGrid>
                <a:gridCol w="1501310"/>
                <a:gridCol w="1762332"/>
                <a:gridCol w="699352"/>
                <a:gridCol w="4609506"/>
              </a:tblGrid>
              <a:tr h="762467">
                <a:tc>
                  <a:txBody>
                    <a:bodyPr/>
                    <a:lstStyle/>
                    <a:p>
                      <a:pPr indent="180340" algn="ctr">
                        <a:lnSpc>
                          <a:spcPct val="150000"/>
                        </a:lnSpc>
                        <a:spcAft>
                          <a:spcPts val="1000"/>
                        </a:spcAft>
                      </a:pPr>
                      <a:r>
                        <a:rPr lang="es-EC" sz="2000" b="1" dirty="0">
                          <a:solidFill>
                            <a:schemeClr val="bg1"/>
                          </a:solidFill>
                        </a:rPr>
                        <a:t>PROCESO</a:t>
                      </a:r>
                      <a:endParaRPr lang="es-ES" sz="2000" b="1" dirty="0">
                        <a:solidFill>
                          <a:schemeClr val="bg1"/>
                        </a:solidFill>
                        <a:latin typeface="Calibri"/>
                        <a:ea typeface="Calibri"/>
                        <a:cs typeface="Times New Roman"/>
                      </a:endParaRPr>
                    </a:p>
                  </a:txBody>
                  <a:tcPr marL="44450" marR="44450" marT="0" marB="0" anchor="ctr">
                    <a:solidFill>
                      <a:schemeClr val="tx2">
                        <a:lumMod val="75000"/>
                      </a:schemeClr>
                    </a:solidFill>
                  </a:tcPr>
                </a:tc>
                <a:tc>
                  <a:txBody>
                    <a:bodyPr/>
                    <a:lstStyle/>
                    <a:p>
                      <a:pPr indent="180340" algn="ctr">
                        <a:lnSpc>
                          <a:spcPct val="150000"/>
                        </a:lnSpc>
                        <a:spcAft>
                          <a:spcPts val="1000"/>
                        </a:spcAft>
                      </a:pPr>
                      <a:r>
                        <a:rPr lang="es-EC" sz="2000" b="1" dirty="0">
                          <a:solidFill>
                            <a:schemeClr val="bg1"/>
                          </a:solidFill>
                        </a:rPr>
                        <a:t>SUBPROCESO</a:t>
                      </a:r>
                      <a:endParaRPr lang="es-ES" sz="2000" b="1" dirty="0">
                        <a:solidFill>
                          <a:schemeClr val="bg1"/>
                        </a:solidFill>
                        <a:latin typeface="Calibri"/>
                        <a:ea typeface="Calibri"/>
                        <a:cs typeface="Times New Roman"/>
                      </a:endParaRPr>
                    </a:p>
                  </a:txBody>
                  <a:tcPr marL="44450" marR="44450" marT="0" marB="0" anchor="ctr">
                    <a:solidFill>
                      <a:schemeClr val="tx2">
                        <a:lumMod val="75000"/>
                      </a:schemeClr>
                    </a:solidFill>
                  </a:tcPr>
                </a:tc>
                <a:tc>
                  <a:txBody>
                    <a:bodyPr/>
                    <a:lstStyle/>
                    <a:p>
                      <a:pPr indent="180340" algn="ctr">
                        <a:lnSpc>
                          <a:spcPct val="150000"/>
                        </a:lnSpc>
                        <a:spcAft>
                          <a:spcPts val="1000"/>
                        </a:spcAft>
                      </a:pPr>
                      <a:r>
                        <a:rPr lang="es-EC" sz="2000" b="1" dirty="0">
                          <a:solidFill>
                            <a:schemeClr val="bg1"/>
                          </a:solidFill>
                        </a:rPr>
                        <a:t>No</a:t>
                      </a:r>
                      <a:endParaRPr lang="es-ES" sz="2000" b="1" dirty="0">
                        <a:solidFill>
                          <a:schemeClr val="bg1"/>
                        </a:solidFill>
                        <a:latin typeface="Calibri"/>
                        <a:ea typeface="Calibri"/>
                        <a:cs typeface="Times New Roman"/>
                      </a:endParaRPr>
                    </a:p>
                  </a:txBody>
                  <a:tcPr marL="44450" marR="44450" marT="0" marB="0" anchor="ctr">
                    <a:solidFill>
                      <a:schemeClr val="tx2">
                        <a:lumMod val="75000"/>
                      </a:schemeClr>
                    </a:solidFill>
                  </a:tcPr>
                </a:tc>
                <a:tc>
                  <a:txBody>
                    <a:bodyPr/>
                    <a:lstStyle/>
                    <a:p>
                      <a:pPr indent="180340" algn="ctr">
                        <a:lnSpc>
                          <a:spcPct val="150000"/>
                        </a:lnSpc>
                        <a:spcAft>
                          <a:spcPts val="1000"/>
                        </a:spcAft>
                      </a:pPr>
                      <a:r>
                        <a:rPr lang="es-EC" sz="2000" b="1" dirty="0">
                          <a:solidFill>
                            <a:schemeClr val="bg1"/>
                          </a:solidFill>
                        </a:rPr>
                        <a:t>PROCEDIMIENTO</a:t>
                      </a:r>
                      <a:endParaRPr lang="es-ES" sz="2000" b="1" dirty="0">
                        <a:solidFill>
                          <a:schemeClr val="bg1"/>
                        </a:solidFill>
                        <a:latin typeface="Calibri"/>
                        <a:ea typeface="Calibri"/>
                        <a:cs typeface="Times New Roman"/>
                      </a:endParaRPr>
                    </a:p>
                  </a:txBody>
                  <a:tcPr marL="44450" marR="44450" marT="0" marB="0" anchor="ctr">
                    <a:solidFill>
                      <a:schemeClr val="tx2">
                        <a:lumMod val="75000"/>
                      </a:schemeClr>
                    </a:solidFill>
                  </a:tcPr>
                </a:tc>
              </a:tr>
              <a:tr h="365841">
                <a:tc rowSpan="6">
                  <a:txBody>
                    <a:bodyPr/>
                    <a:lstStyle/>
                    <a:p>
                      <a:pPr algn="ctr">
                        <a:lnSpc>
                          <a:spcPct val="150000"/>
                        </a:lnSpc>
                        <a:spcAft>
                          <a:spcPts val="1000"/>
                        </a:spcAft>
                      </a:pPr>
                      <a:r>
                        <a:rPr lang="es-EC" sz="1600" dirty="0"/>
                        <a:t>SEGURIDAD INTEGRADA</a:t>
                      </a:r>
                      <a:endParaRPr lang="es-ES" sz="1600" dirty="0">
                        <a:solidFill>
                          <a:srgbClr val="000000"/>
                        </a:solidFill>
                        <a:latin typeface="Calibri"/>
                        <a:ea typeface="Calibri"/>
                        <a:cs typeface="Times New Roman"/>
                      </a:endParaRPr>
                    </a:p>
                  </a:txBody>
                  <a:tcPr marL="44450" marR="44450" marT="0" marB="0" anchor="ctr"/>
                </a:tc>
                <a:tc rowSpan="6">
                  <a:txBody>
                    <a:bodyPr/>
                    <a:lstStyle/>
                    <a:p>
                      <a:pPr algn="ctr">
                        <a:lnSpc>
                          <a:spcPct val="150000"/>
                        </a:lnSpc>
                        <a:spcAft>
                          <a:spcPts val="1000"/>
                        </a:spcAft>
                      </a:pPr>
                      <a:r>
                        <a:rPr lang="es-EC" sz="1600" dirty="0" smtClean="0"/>
                        <a:t>SEGURIDAD </a:t>
                      </a:r>
                      <a:r>
                        <a:rPr lang="es-EC" sz="1600" dirty="0"/>
                        <a:t>OPERACIONAL</a:t>
                      </a:r>
                      <a:endParaRPr lang="es-ES" sz="1600" dirty="0">
                        <a:solidFill>
                          <a:srgbClr val="000000"/>
                        </a:solidFill>
                        <a:latin typeface="Calibri"/>
                        <a:ea typeface="Calibri"/>
                        <a:cs typeface="Times New Roman"/>
                      </a:endParaRPr>
                    </a:p>
                  </a:txBody>
                  <a:tcPr marL="44450" marR="44450" marT="0" marB="0" anchor="ctr"/>
                </a:tc>
                <a:tc>
                  <a:txBody>
                    <a:bodyPr/>
                    <a:lstStyle/>
                    <a:p>
                      <a:pPr indent="180340" algn="l">
                        <a:lnSpc>
                          <a:spcPct val="150000"/>
                        </a:lnSpc>
                        <a:spcAft>
                          <a:spcPts val="1000"/>
                        </a:spcAft>
                      </a:pPr>
                      <a:r>
                        <a:rPr lang="es-EC" sz="1600" dirty="0"/>
                        <a:t>1</a:t>
                      </a:r>
                      <a:endParaRPr lang="es-ES" sz="1600" dirty="0">
                        <a:solidFill>
                          <a:srgbClr val="000000"/>
                        </a:solidFill>
                        <a:latin typeface="Calibri"/>
                        <a:ea typeface="Calibri"/>
                        <a:cs typeface="Times New Roman"/>
                      </a:endParaRPr>
                    </a:p>
                  </a:txBody>
                  <a:tcPr marL="44450" marR="44450" marT="0" marB="0" anchor="ctr"/>
                </a:tc>
                <a:tc>
                  <a:txBody>
                    <a:bodyPr/>
                    <a:lstStyle/>
                    <a:p>
                      <a:pPr marL="135890" algn="just">
                        <a:lnSpc>
                          <a:spcPct val="150000"/>
                        </a:lnSpc>
                        <a:spcAft>
                          <a:spcPts val="1000"/>
                        </a:spcAft>
                      </a:pPr>
                      <a:r>
                        <a:rPr lang="es-EC" sz="1600" dirty="0" err="1"/>
                        <a:t>Briefing</a:t>
                      </a:r>
                      <a:r>
                        <a:rPr lang="es-EC" sz="1600" dirty="0"/>
                        <a:t> de Vuelo</a:t>
                      </a:r>
                      <a:endParaRPr lang="es-ES" sz="1600" dirty="0">
                        <a:solidFill>
                          <a:srgbClr val="000000"/>
                        </a:solidFill>
                        <a:latin typeface="Calibri"/>
                        <a:ea typeface="Calibri"/>
                        <a:cs typeface="Times New Roman"/>
                      </a:endParaRPr>
                    </a:p>
                  </a:txBody>
                  <a:tcPr marL="44450" marR="44450" marT="0" marB="0" anchor="ctr"/>
                </a:tc>
              </a:tr>
              <a:tr h="365841">
                <a:tc vMerge="1">
                  <a:txBody>
                    <a:bodyPr/>
                    <a:lstStyle/>
                    <a:p>
                      <a:endParaRPr lang="es-ES"/>
                    </a:p>
                  </a:txBody>
                  <a:tcPr/>
                </a:tc>
                <a:tc vMerge="1">
                  <a:txBody>
                    <a:bodyPr/>
                    <a:lstStyle/>
                    <a:p>
                      <a:endParaRPr lang="es-ES"/>
                    </a:p>
                  </a:txBody>
                  <a:tcPr/>
                </a:tc>
                <a:tc>
                  <a:txBody>
                    <a:bodyPr/>
                    <a:lstStyle/>
                    <a:p>
                      <a:pPr indent="180340" algn="l">
                        <a:lnSpc>
                          <a:spcPct val="150000"/>
                        </a:lnSpc>
                        <a:spcAft>
                          <a:spcPts val="1000"/>
                        </a:spcAft>
                      </a:pPr>
                      <a:r>
                        <a:rPr lang="es-EC" sz="1600" dirty="0"/>
                        <a:t>2</a:t>
                      </a:r>
                      <a:endParaRPr lang="es-ES" sz="1600" dirty="0">
                        <a:solidFill>
                          <a:srgbClr val="000000"/>
                        </a:solidFill>
                        <a:latin typeface="Calibri"/>
                        <a:ea typeface="Calibri"/>
                        <a:cs typeface="Times New Roman"/>
                      </a:endParaRPr>
                    </a:p>
                  </a:txBody>
                  <a:tcPr marL="44450" marR="44450" marT="0" marB="0" anchor="ctr"/>
                </a:tc>
                <a:tc>
                  <a:txBody>
                    <a:bodyPr/>
                    <a:lstStyle/>
                    <a:p>
                      <a:pPr marL="135890" algn="just">
                        <a:lnSpc>
                          <a:spcPct val="150000"/>
                        </a:lnSpc>
                        <a:spcAft>
                          <a:spcPts val="1000"/>
                        </a:spcAft>
                      </a:pPr>
                      <a:r>
                        <a:rPr lang="es-EC" sz="1600" dirty="0"/>
                        <a:t>Entrenamiento de Vuelo Clásico</a:t>
                      </a:r>
                      <a:endParaRPr lang="es-ES" sz="1600" dirty="0">
                        <a:solidFill>
                          <a:srgbClr val="000000"/>
                        </a:solidFill>
                        <a:latin typeface="Calibri"/>
                        <a:ea typeface="Calibri"/>
                        <a:cs typeface="Times New Roman"/>
                      </a:endParaRPr>
                    </a:p>
                  </a:txBody>
                  <a:tcPr marL="44450" marR="44450" marT="0" marB="0" anchor="ctr"/>
                </a:tc>
              </a:tr>
              <a:tr h="365841">
                <a:tc vMerge="1">
                  <a:txBody>
                    <a:bodyPr/>
                    <a:lstStyle/>
                    <a:p>
                      <a:endParaRPr lang="es-ES"/>
                    </a:p>
                  </a:txBody>
                  <a:tcPr/>
                </a:tc>
                <a:tc vMerge="1">
                  <a:txBody>
                    <a:bodyPr/>
                    <a:lstStyle/>
                    <a:p>
                      <a:endParaRPr lang="es-ES"/>
                    </a:p>
                  </a:txBody>
                  <a:tcPr/>
                </a:tc>
                <a:tc>
                  <a:txBody>
                    <a:bodyPr/>
                    <a:lstStyle/>
                    <a:p>
                      <a:pPr indent="180340" algn="l">
                        <a:lnSpc>
                          <a:spcPct val="150000"/>
                        </a:lnSpc>
                        <a:spcAft>
                          <a:spcPts val="1000"/>
                        </a:spcAft>
                      </a:pPr>
                      <a:r>
                        <a:rPr lang="es-EC" sz="1600" dirty="0"/>
                        <a:t>3</a:t>
                      </a:r>
                      <a:endParaRPr lang="es-ES" sz="1600" dirty="0">
                        <a:solidFill>
                          <a:srgbClr val="000000"/>
                        </a:solidFill>
                        <a:latin typeface="Calibri"/>
                        <a:ea typeface="Calibri"/>
                        <a:cs typeface="Times New Roman"/>
                      </a:endParaRPr>
                    </a:p>
                  </a:txBody>
                  <a:tcPr marL="44450" marR="44450" marT="0" marB="0" anchor="ctr"/>
                </a:tc>
                <a:tc>
                  <a:txBody>
                    <a:bodyPr/>
                    <a:lstStyle/>
                    <a:p>
                      <a:pPr marL="135890" algn="just">
                        <a:lnSpc>
                          <a:spcPct val="150000"/>
                        </a:lnSpc>
                        <a:spcAft>
                          <a:spcPts val="1000"/>
                        </a:spcAft>
                      </a:pPr>
                      <a:r>
                        <a:rPr lang="es-EC" sz="1600" dirty="0"/>
                        <a:t>Entrenamiento de Vuelo Táctico</a:t>
                      </a:r>
                      <a:endParaRPr lang="es-ES" sz="1600" dirty="0">
                        <a:solidFill>
                          <a:srgbClr val="000000"/>
                        </a:solidFill>
                        <a:latin typeface="Calibri"/>
                        <a:ea typeface="Calibri"/>
                        <a:cs typeface="Times New Roman"/>
                      </a:endParaRPr>
                    </a:p>
                  </a:txBody>
                  <a:tcPr marL="44450" marR="44450" marT="0" marB="0" anchor="ctr"/>
                </a:tc>
              </a:tr>
              <a:tr h="365841">
                <a:tc vMerge="1">
                  <a:txBody>
                    <a:bodyPr/>
                    <a:lstStyle/>
                    <a:p>
                      <a:endParaRPr lang="es-ES"/>
                    </a:p>
                  </a:txBody>
                  <a:tcPr/>
                </a:tc>
                <a:tc vMerge="1">
                  <a:txBody>
                    <a:bodyPr/>
                    <a:lstStyle/>
                    <a:p>
                      <a:endParaRPr lang="es-ES"/>
                    </a:p>
                  </a:txBody>
                  <a:tcPr/>
                </a:tc>
                <a:tc>
                  <a:txBody>
                    <a:bodyPr/>
                    <a:lstStyle/>
                    <a:p>
                      <a:pPr indent="180340" algn="l">
                        <a:lnSpc>
                          <a:spcPct val="150000"/>
                        </a:lnSpc>
                        <a:spcAft>
                          <a:spcPts val="1000"/>
                        </a:spcAft>
                      </a:pPr>
                      <a:r>
                        <a:rPr lang="es-EC" sz="1600" dirty="0"/>
                        <a:t>4</a:t>
                      </a:r>
                      <a:endParaRPr lang="es-ES" sz="1600" dirty="0">
                        <a:solidFill>
                          <a:srgbClr val="000000"/>
                        </a:solidFill>
                        <a:latin typeface="Calibri"/>
                        <a:ea typeface="Calibri"/>
                        <a:cs typeface="Times New Roman"/>
                      </a:endParaRPr>
                    </a:p>
                  </a:txBody>
                  <a:tcPr marL="44450" marR="44450" marT="0" marB="0" anchor="ctr"/>
                </a:tc>
                <a:tc>
                  <a:txBody>
                    <a:bodyPr/>
                    <a:lstStyle/>
                    <a:p>
                      <a:pPr marL="135890" marR="0" indent="0" algn="just" defTabSz="914400" rtl="0" eaLnBrk="1" fontAlgn="auto" latinLnBrk="0" hangingPunct="1">
                        <a:lnSpc>
                          <a:spcPct val="150000"/>
                        </a:lnSpc>
                        <a:spcBef>
                          <a:spcPts val="0"/>
                        </a:spcBef>
                        <a:spcAft>
                          <a:spcPts val="1000"/>
                        </a:spcAft>
                        <a:buClrTx/>
                        <a:buSzTx/>
                        <a:buFontTx/>
                        <a:buNone/>
                        <a:tabLst/>
                        <a:defRPr/>
                      </a:pPr>
                      <a:r>
                        <a:rPr lang="es-EC" sz="1600" dirty="0" smtClean="0"/>
                        <a:t>Entrenamiento de Vuelo con Visores Nocturnos</a:t>
                      </a:r>
                      <a:endParaRPr lang="es-ES" sz="1600" dirty="0" smtClean="0">
                        <a:solidFill>
                          <a:srgbClr val="000000"/>
                        </a:solidFill>
                        <a:latin typeface="+mn-lt"/>
                        <a:ea typeface="Calibri"/>
                        <a:cs typeface="Times New Roman"/>
                      </a:endParaRPr>
                    </a:p>
                  </a:txBody>
                  <a:tcPr marL="44450" marR="44450" marT="0" marB="0" anchor="ctr"/>
                </a:tc>
              </a:tr>
              <a:tr h="365841">
                <a:tc vMerge="1">
                  <a:txBody>
                    <a:bodyPr/>
                    <a:lstStyle/>
                    <a:p>
                      <a:endParaRPr lang="es-ES"/>
                    </a:p>
                  </a:txBody>
                  <a:tcPr/>
                </a:tc>
                <a:tc vMerge="1">
                  <a:txBody>
                    <a:bodyPr/>
                    <a:lstStyle/>
                    <a:p>
                      <a:endParaRPr lang="es-ES"/>
                    </a:p>
                  </a:txBody>
                  <a:tcPr/>
                </a:tc>
                <a:tc>
                  <a:txBody>
                    <a:bodyPr/>
                    <a:lstStyle/>
                    <a:p>
                      <a:pPr indent="180340" algn="l">
                        <a:lnSpc>
                          <a:spcPct val="150000"/>
                        </a:lnSpc>
                        <a:spcAft>
                          <a:spcPts val="1000"/>
                        </a:spcAft>
                      </a:pPr>
                      <a:r>
                        <a:rPr lang="es-EC" sz="1600" dirty="0"/>
                        <a:t>5</a:t>
                      </a:r>
                      <a:endParaRPr lang="es-ES" sz="1600" dirty="0">
                        <a:solidFill>
                          <a:srgbClr val="000000"/>
                        </a:solidFill>
                        <a:latin typeface="Calibri"/>
                        <a:ea typeface="Calibri"/>
                        <a:cs typeface="Times New Roman"/>
                      </a:endParaRPr>
                    </a:p>
                  </a:txBody>
                  <a:tcPr marL="44450" marR="44450" marT="0" marB="0" anchor="ctr"/>
                </a:tc>
                <a:tc>
                  <a:txBody>
                    <a:bodyPr/>
                    <a:lstStyle/>
                    <a:p>
                      <a:pPr marL="135890" algn="just">
                        <a:lnSpc>
                          <a:spcPct val="150000"/>
                        </a:lnSpc>
                        <a:spcAft>
                          <a:spcPts val="1000"/>
                        </a:spcAft>
                      </a:pPr>
                      <a:r>
                        <a:rPr lang="es-EC" sz="1600" dirty="0" smtClean="0"/>
                        <a:t>Misiones de Tiro con Helicópteros</a:t>
                      </a:r>
                      <a:endParaRPr lang="es-ES" sz="1600" dirty="0">
                        <a:solidFill>
                          <a:srgbClr val="000000"/>
                        </a:solidFill>
                        <a:latin typeface="+mn-lt"/>
                        <a:ea typeface="Calibri"/>
                        <a:cs typeface="Times New Roman"/>
                      </a:endParaRPr>
                    </a:p>
                  </a:txBody>
                  <a:tcPr marL="44450" marR="44450" marT="0" marB="0" anchor="ctr"/>
                </a:tc>
              </a:tr>
              <a:tr h="365841">
                <a:tc vMerge="1">
                  <a:txBody>
                    <a:bodyPr/>
                    <a:lstStyle/>
                    <a:p>
                      <a:endParaRPr lang="es-ES"/>
                    </a:p>
                  </a:txBody>
                  <a:tcPr/>
                </a:tc>
                <a:tc vMerge="1">
                  <a:txBody>
                    <a:bodyPr/>
                    <a:lstStyle/>
                    <a:p>
                      <a:endParaRPr lang="es-ES"/>
                    </a:p>
                  </a:txBody>
                  <a:tcPr/>
                </a:tc>
                <a:tc>
                  <a:txBody>
                    <a:bodyPr/>
                    <a:lstStyle/>
                    <a:p>
                      <a:pPr indent="180340" algn="l">
                        <a:lnSpc>
                          <a:spcPct val="150000"/>
                        </a:lnSpc>
                        <a:spcAft>
                          <a:spcPts val="1000"/>
                        </a:spcAft>
                      </a:pPr>
                      <a:r>
                        <a:rPr lang="es-EC" sz="1600" dirty="0"/>
                        <a:t>6</a:t>
                      </a:r>
                      <a:endParaRPr lang="es-ES" sz="1600" dirty="0">
                        <a:solidFill>
                          <a:srgbClr val="000000"/>
                        </a:solidFill>
                        <a:latin typeface="Calibri"/>
                        <a:ea typeface="Calibri"/>
                        <a:cs typeface="Times New Roman"/>
                      </a:endParaRPr>
                    </a:p>
                  </a:txBody>
                  <a:tcPr marL="44450" marR="44450" marT="0" marB="0" anchor="ctr"/>
                </a:tc>
                <a:tc>
                  <a:txBody>
                    <a:bodyPr/>
                    <a:lstStyle/>
                    <a:p>
                      <a:pPr marL="135890" algn="just">
                        <a:lnSpc>
                          <a:spcPct val="150000"/>
                        </a:lnSpc>
                        <a:spcAft>
                          <a:spcPts val="1000"/>
                        </a:spcAft>
                      </a:pPr>
                      <a:r>
                        <a:rPr lang="es-EC" sz="1600" dirty="0" err="1"/>
                        <a:t>Debriefing</a:t>
                      </a:r>
                      <a:r>
                        <a:rPr lang="es-EC" sz="1600" dirty="0"/>
                        <a:t> de Vuelo</a:t>
                      </a:r>
                      <a:endParaRPr lang="es-ES" sz="1600" dirty="0">
                        <a:solidFill>
                          <a:srgbClr val="000000"/>
                        </a:solidFill>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1309673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animEffect transition="in" filter="fade">
                                      <p:cBhvr>
                                        <p:cTn id="9" dur="500"/>
                                        <p:tgtEl>
                                          <p:spTgt spid="5120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2" name="Oval 8"/>
          <p:cNvSpPr>
            <a:spLocks noChangeArrowheads="1"/>
          </p:cNvSpPr>
          <p:nvPr/>
        </p:nvSpPr>
        <p:spPr bwMode="auto">
          <a:xfrm>
            <a:off x="193675" y="3554561"/>
            <a:ext cx="757238" cy="439738"/>
          </a:xfrm>
          <a:prstGeom prst="ellipse">
            <a:avLst/>
          </a:prstGeom>
          <a:solidFill>
            <a:srgbClr val="FFCC66"/>
          </a:solidFill>
          <a:ln w="38100" algn="ctr">
            <a:solidFill>
              <a:srgbClr val="FF9933"/>
            </a:solidFill>
            <a:round/>
            <a:headEnd/>
            <a:tailEnd/>
          </a:ln>
          <a:effectLst>
            <a:outerShdw dist="74053" dir="1857825" algn="ctr" rotWithShape="0">
              <a:schemeClr val="tx1">
                <a:alpha val="50000"/>
              </a:schemeClr>
            </a:outerShdw>
          </a:effec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80000"/>
              </a:lnSpc>
              <a:spcBef>
                <a:spcPct val="50000"/>
              </a:spcBef>
            </a:pPr>
            <a:r>
              <a:rPr lang="es-ES" altLang="es-EC">
                <a:solidFill>
                  <a:srgbClr val="000000"/>
                </a:solidFill>
                <a:latin typeface="Arial Black" pitchFamily="34" charset="0"/>
                <a:cs typeface="Arial" charset="0"/>
              </a:rPr>
              <a:t>a)</a:t>
            </a:r>
          </a:p>
        </p:txBody>
      </p:sp>
      <p:grpSp>
        <p:nvGrpSpPr>
          <p:cNvPr id="2" name="Group 23"/>
          <p:cNvGrpSpPr>
            <a:grpSpLocks/>
          </p:cNvGrpSpPr>
          <p:nvPr/>
        </p:nvGrpSpPr>
        <p:grpSpPr bwMode="auto">
          <a:xfrm>
            <a:off x="1030288" y="2856061"/>
            <a:ext cx="7685087" cy="1924050"/>
            <a:chOff x="685" y="1525"/>
            <a:chExt cx="4841" cy="1212"/>
          </a:xfrm>
          <a:solidFill>
            <a:schemeClr val="tx2"/>
          </a:solidFill>
        </p:grpSpPr>
        <p:sp>
          <p:nvSpPr>
            <p:cNvPr id="6155" name="AutoShape 7"/>
            <p:cNvSpPr>
              <a:spLocks noChangeArrowheads="1"/>
            </p:cNvSpPr>
            <p:nvPr/>
          </p:nvSpPr>
          <p:spPr bwMode="auto">
            <a:xfrm>
              <a:off x="884" y="1525"/>
              <a:ext cx="4642" cy="1212"/>
            </a:xfrm>
            <a:prstGeom prst="roundRect">
              <a:avLst>
                <a:gd name="adj" fmla="val 15231"/>
              </a:avLst>
            </a:prstGeom>
            <a:grp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a:solidFill>
                    <a:schemeClr val="bg1"/>
                  </a:solidFill>
                </a:rPr>
                <a:t>La Aviación del Ejército nació en </a:t>
              </a:r>
              <a:r>
                <a:rPr lang="es-EC" altLang="es-EC" dirty="0" smtClean="0">
                  <a:solidFill>
                    <a:schemeClr val="bg1"/>
                  </a:solidFill>
                </a:rPr>
                <a:t>1954.</a:t>
              </a:r>
            </a:p>
            <a:p>
              <a:pPr algn="just" eaLnBrk="1" hangingPunct="1"/>
              <a:r>
                <a:rPr lang="es-EC" altLang="es-EC" dirty="0">
                  <a:solidFill>
                    <a:schemeClr val="bg1"/>
                  </a:solidFill>
                </a:rPr>
                <a:t>H</a:t>
              </a:r>
              <a:r>
                <a:rPr lang="es-EC" altLang="es-EC" dirty="0" smtClean="0">
                  <a:solidFill>
                    <a:schemeClr val="bg1"/>
                  </a:solidFill>
                </a:rPr>
                <a:t>a </a:t>
              </a:r>
              <a:r>
                <a:rPr lang="es-EC" altLang="es-EC" dirty="0">
                  <a:solidFill>
                    <a:schemeClr val="bg1"/>
                  </a:solidFill>
                </a:rPr>
                <a:t>sufrido algunas transformaciones en sus aeronaves, </a:t>
              </a:r>
              <a:r>
                <a:rPr lang="es-EC" altLang="es-EC" dirty="0" smtClean="0">
                  <a:solidFill>
                    <a:schemeClr val="bg1"/>
                  </a:solidFill>
                </a:rPr>
                <a:t>pasar </a:t>
              </a:r>
              <a:r>
                <a:rPr lang="es-EC" altLang="es-EC" dirty="0">
                  <a:solidFill>
                    <a:schemeClr val="bg1"/>
                  </a:solidFill>
                </a:rPr>
                <a:t>de la era </a:t>
              </a:r>
              <a:r>
                <a:rPr lang="es-EC" altLang="es-EC" dirty="0" smtClean="0">
                  <a:solidFill>
                    <a:schemeClr val="bg1"/>
                  </a:solidFill>
                </a:rPr>
                <a:t>analógica </a:t>
              </a:r>
              <a:r>
                <a:rPr lang="es-EC" altLang="es-EC" dirty="0">
                  <a:solidFill>
                    <a:schemeClr val="bg1"/>
                  </a:solidFill>
                </a:rPr>
                <a:t>a la </a:t>
              </a:r>
              <a:r>
                <a:rPr lang="es-EC" altLang="es-EC" dirty="0" smtClean="0">
                  <a:solidFill>
                    <a:schemeClr val="bg1"/>
                  </a:solidFill>
                </a:rPr>
                <a:t>digital.</a:t>
              </a:r>
            </a:p>
            <a:p>
              <a:pPr algn="just" eaLnBrk="1" hangingPunct="1"/>
              <a:r>
                <a:rPr lang="es-EC" altLang="es-EC" dirty="0" smtClean="0">
                  <a:solidFill>
                    <a:schemeClr val="bg1"/>
                  </a:solidFill>
                </a:rPr>
                <a:t>La </a:t>
              </a:r>
              <a:r>
                <a:rPr lang="es-EC" altLang="es-EC" dirty="0">
                  <a:solidFill>
                    <a:schemeClr val="bg1"/>
                  </a:solidFill>
                </a:rPr>
                <a:t>capacitación constante y continua de sus pilotos y tripulaciones, han permitido mantener a la par de otras instituciones de esta naturaleza.</a:t>
              </a:r>
              <a:endParaRPr lang="es-ES" altLang="es-EC" dirty="0">
                <a:solidFill>
                  <a:schemeClr val="bg1"/>
                </a:solidFill>
              </a:endParaRPr>
            </a:p>
          </p:txBody>
        </p:sp>
        <p:sp>
          <p:nvSpPr>
            <p:cNvPr id="6156" name="AutoShape 9"/>
            <p:cNvSpPr>
              <a:spLocks noChangeArrowheads="1"/>
            </p:cNvSpPr>
            <p:nvPr/>
          </p:nvSpPr>
          <p:spPr bwMode="auto">
            <a:xfrm>
              <a:off x="685" y="1972"/>
              <a:ext cx="154" cy="198"/>
            </a:xfrm>
            <a:prstGeom prst="homePlate">
              <a:avLst>
                <a:gd name="adj" fmla="val 100000"/>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solidFill>
                  <a:schemeClr val="bg1"/>
                </a:solidFill>
              </a:endParaRPr>
            </a:p>
          </p:txBody>
        </p:sp>
      </p:grpSp>
      <p:sp>
        <p:nvSpPr>
          <p:cNvPr id="794634" name="WordArt 10"/>
          <p:cNvSpPr>
            <a:spLocks noChangeArrowheads="1" noChangeShapeType="1" noTextEdit="1"/>
          </p:cNvSpPr>
          <p:nvPr/>
        </p:nvSpPr>
        <p:spPr bwMode="auto">
          <a:xfrm>
            <a:off x="2123728" y="1412776"/>
            <a:ext cx="5256561" cy="864096"/>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INTRODUCCIÓN</a:t>
            </a:r>
          </a:p>
        </p:txBody>
      </p:sp>
      <p:sp>
        <p:nvSpPr>
          <p:cNvPr id="6150" name="Rectangle 2"/>
          <p:cNvSpPr>
            <a:spLocks noChangeArrowheads="1"/>
          </p:cNvSpPr>
          <p:nvPr/>
        </p:nvSpPr>
        <p:spPr bwMode="auto">
          <a:xfrm>
            <a:off x="-57150" y="510872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latin typeface="Arial" charset="0"/>
            </a:endParaRPr>
          </a:p>
        </p:txBody>
      </p:sp>
      <p:sp>
        <p:nvSpPr>
          <p:cNvPr id="12" name="Oval 8"/>
          <p:cNvSpPr>
            <a:spLocks noChangeArrowheads="1"/>
          </p:cNvSpPr>
          <p:nvPr/>
        </p:nvSpPr>
        <p:spPr bwMode="auto">
          <a:xfrm>
            <a:off x="196850" y="5483374"/>
            <a:ext cx="757238" cy="449262"/>
          </a:xfrm>
          <a:prstGeom prst="ellipse">
            <a:avLst/>
          </a:prstGeom>
          <a:solidFill>
            <a:srgbClr val="FFCC66"/>
          </a:solidFill>
          <a:ln w="38100" algn="ctr">
            <a:solidFill>
              <a:srgbClr val="FF9933"/>
            </a:solidFill>
            <a:round/>
            <a:headEnd/>
            <a:tailEnd/>
          </a:ln>
          <a:effectLst>
            <a:outerShdw dist="74053" dir="1857825" algn="ctr" rotWithShape="0">
              <a:schemeClr val="tx1">
                <a:alpha val="50000"/>
              </a:schemeClr>
            </a:outerShdw>
          </a:effec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80000"/>
              </a:lnSpc>
              <a:spcBef>
                <a:spcPct val="50000"/>
              </a:spcBef>
            </a:pPr>
            <a:r>
              <a:rPr lang="es-ES" altLang="es-EC">
                <a:solidFill>
                  <a:srgbClr val="000000"/>
                </a:solidFill>
                <a:latin typeface="Arial Black" pitchFamily="34" charset="0"/>
                <a:cs typeface="Arial" charset="0"/>
              </a:rPr>
              <a:t>b)</a:t>
            </a:r>
          </a:p>
        </p:txBody>
      </p:sp>
      <p:grpSp>
        <p:nvGrpSpPr>
          <p:cNvPr id="3" name="Group 23"/>
          <p:cNvGrpSpPr>
            <a:grpSpLocks/>
          </p:cNvGrpSpPr>
          <p:nvPr/>
        </p:nvGrpSpPr>
        <p:grpSpPr bwMode="auto">
          <a:xfrm>
            <a:off x="1074738" y="5137299"/>
            <a:ext cx="7654925" cy="1316037"/>
            <a:chOff x="685" y="1679"/>
            <a:chExt cx="4822" cy="829"/>
          </a:xfrm>
          <a:solidFill>
            <a:schemeClr val="tx2"/>
          </a:solidFill>
        </p:grpSpPr>
        <p:sp>
          <p:nvSpPr>
            <p:cNvPr id="6153" name="AutoShape 7"/>
            <p:cNvSpPr>
              <a:spLocks noChangeArrowheads="1"/>
            </p:cNvSpPr>
            <p:nvPr/>
          </p:nvSpPr>
          <p:spPr bwMode="auto">
            <a:xfrm>
              <a:off x="865" y="1679"/>
              <a:ext cx="4642" cy="829"/>
            </a:xfrm>
            <a:prstGeom prst="roundRect">
              <a:avLst>
                <a:gd name="adj" fmla="val 15231"/>
              </a:avLst>
            </a:prstGeom>
            <a:grp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dirty="0" smtClean="0">
                  <a:solidFill>
                    <a:schemeClr val="bg1"/>
                  </a:solidFill>
                </a:rPr>
                <a:t>Para mantener estos logros </a:t>
              </a:r>
              <a:r>
                <a:rPr lang="es-EC" altLang="es-EC" dirty="0">
                  <a:solidFill>
                    <a:schemeClr val="bg1"/>
                  </a:solidFill>
                </a:rPr>
                <a:t>es  importante desarrollar sistemas y procesos para mejorar la </a:t>
              </a:r>
              <a:r>
                <a:rPr lang="es-EC" altLang="es-EC" b="1" dirty="0">
                  <a:solidFill>
                    <a:srgbClr val="FFFF00"/>
                  </a:solidFill>
                </a:rPr>
                <a:t>S</a:t>
              </a:r>
              <a:r>
                <a:rPr lang="es-EC" altLang="es-EC" b="1" dirty="0" smtClean="0">
                  <a:solidFill>
                    <a:srgbClr val="FFFF00"/>
                  </a:solidFill>
                </a:rPr>
                <a:t>eguridad Operacional</a:t>
              </a:r>
              <a:r>
                <a:rPr lang="es-EC" altLang="es-EC" dirty="0">
                  <a:solidFill>
                    <a:schemeClr val="bg1"/>
                  </a:solidFill>
                </a:rPr>
                <a:t>, considerando la misión y organización de la Aviación del Ejército.</a:t>
              </a:r>
              <a:endParaRPr lang="es-ES" altLang="es-EC" dirty="0">
                <a:solidFill>
                  <a:schemeClr val="bg1"/>
                </a:solidFill>
              </a:endParaRPr>
            </a:p>
          </p:txBody>
        </p:sp>
        <p:sp>
          <p:nvSpPr>
            <p:cNvPr id="6154" name="AutoShape 9"/>
            <p:cNvSpPr>
              <a:spLocks noChangeArrowheads="1"/>
            </p:cNvSpPr>
            <p:nvPr/>
          </p:nvSpPr>
          <p:spPr bwMode="auto">
            <a:xfrm>
              <a:off x="685" y="1972"/>
              <a:ext cx="154" cy="198"/>
            </a:xfrm>
            <a:prstGeom prst="homePlate">
              <a:avLst>
                <a:gd name="adj" fmla="val 100000"/>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solidFill>
                  <a:schemeClr val="bg1"/>
                </a:solidFill>
              </a:endParaRPr>
            </a:p>
          </p:txBody>
        </p:sp>
      </p:grpSp>
    </p:spTree>
    <p:extLst>
      <p:ext uri="{BB962C8B-B14F-4D97-AF65-F5344CB8AC3E}">
        <p14:creationId xmlns:p14="http://schemas.microsoft.com/office/powerpoint/2010/main" val="27605764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94634"/>
                                        </p:tgtEl>
                                        <p:attrNameLst>
                                          <p:attrName>style.visibility</p:attrName>
                                        </p:attrNameLst>
                                      </p:cBhvr>
                                      <p:to>
                                        <p:strVal val="visible"/>
                                      </p:to>
                                    </p:set>
                                    <p:anim calcmode="lin" valueType="num">
                                      <p:cBhvr additive="base">
                                        <p:cTn id="7" dur="500" fill="hold"/>
                                        <p:tgtEl>
                                          <p:spTgt spid="794634"/>
                                        </p:tgtEl>
                                        <p:attrNameLst>
                                          <p:attrName>ppt_x</p:attrName>
                                        </p:attrNameLst>
                                      </p:cBhvr>
                                      <p:tavLst>
                                        <p:tav tm="0">
                                          <p:val>
                                            <p:strVal val="#ppt_x"/>
                                          </p:val>
                                        </p:tav>
                                        <p:tav tm="100000">
                                          <p:val>
                                            <p:strVal val="#ppt_x"/>
                                          </p:val>
                                        </p:tav>
                                      </p:tavLst>
                                    </p:anim>
                                    <p:anim calcmode="lin" valueType="num">
                                      <p:cBhvr additive="base">
                                        <p:cTn id="8" dur="500" fill="hold"/>
                                        <p:tgtEl>
                                          <p:spTgt spid="7946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4632"/>
                                        </p:tgtEl>
                                        <p:attrNameLst>
                                          <p:attrName>style.visibility</p:attrName>
                                        </p:attrNameLst>
                                      </p:cBhvr>
                                      <p:to>
                                        <p:strVal val="visible"/>
                                      </p:to>
                                    </p:set>
                                  </p:childTnLst>
                                </p:cTn>
                              </p:par>
                            </p:childTnLst>
                          </p:cTn>
                        </p:par>
                        <p:par>
                          <p:cTn id="13" fill="hold" nodeType="afterGroup">
                            <p:stCondLst>
                              <p:cond delay="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nodeType="afterGroup">
                            <p:stCondLst>
                              <p:cond delay="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2" grpId="0" animBg="1"/>
      <p:bldP spid="794634" grpId="0"/>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5"/>
          <p:cNvGrpSpPr>
            <a:grpSpLocks/>
          </p:cNvGrpSpPr>
          <p:nvPr/>
        </p:nvGrpSpPr>
        <p:grpSpPr bwMode="auto">
          <a:xfrm>
            <a:off x="1116600" y="2132856"/>
            <a:ext cx="6912768" cy="3620694"/>
            <a:chOff x="1372" y="74"/>
            <a:chExt cx="3220" cy="617"/>
          </a:xfrm>
        </p:grpSpPr>
        <p:sp>
          <p:nvSpPr>
            <p:cNvPr id="52227" name="Rectangle 6"/>
            <p:cNvSpPr>
              <a:spLocks noChangeArrowheads="1"/>
            </p:cNvSpPr>
            <p:nvPr/>
          </p:nvSpPr>
          <p:spPr bwMode="auto">
            <a:xfrm flipV="1">
              <a:off x="1372" y="626"/>
              <a:ext cx="3220" cy="65"/>
            </a:xfrm>
            <a:prstGeom prst="rect">
              <a:avLst/>
            </a:prstGeom>
            <a:gradFill rotWithShape="0">
              <a:gsLst>
                <a:gs pos="0">
                  <a:srgbClr val="000000"/>
                </a:gs>
                <a:gs pos="50000">
                  <a:srgbClr val="FF0000"/>
                </a:gs>
                <a:gs pos="100000">
                  <a:srgbClr val="000000"/>
                </a:gs>
              </a:gsLst>
              <a:lin ang="0" scaled="1"/>
            </a:gra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2228" name="WordArt 7"/>
            <p:cNvSpPr>
              <a:spLocks noChangeArrowheads="1" noChangeShapeType="1" noTextEdit="1"/>
            </p:cNvSpPr>
            <p:nvPr/>
          </p:nvSpPr>
          <p:spPr bwMode="auto">
            <a:xfrm>
              <a:off x="1429" y="74"/>
              <a:ext cx="3084" cy="408"/>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FLUJOGRAMAS</a:t>
              </a:r>
            </a:p>
            <a:p>
              <a:pPr algn="ctr"/>
              <a:r>
                <a:rPr lang="es-EC" sz="3600" b="1" kern="10"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DE LOS PROCESOS</a:t>
              </a:r>
            </a:p>
          </p:txBody>
        </p:sp>
      </p:grpSp>
    </p:spTree>
    <p:extLst>
      <p:ext uri="{BB962C8B-B14F-4D97-AF65-F5344CB8AC3E}">
        <p14:creationId xmlns:p14="http://schemas.microsoft.com/office/powerpoint/2010/main" val="19224774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1460730645"/>
              </p:ext>
            </p:extLst>
          </p:nvPr>
        </p:nvGraphicFramePr>
        <p:xfrm>
          <a:off x="-252536" y="1124744"/>
          <a:ext cx="9649072" cy="5904656"/>
        </p:xfrm>
        <a:graphic>
          <a:graphicData uri="http://schemas.openxmlformats.org/presentationml/2006/ole">
            <mc:AlternateContent xmlns:mc="http://schemas.openxmlformats.org/markup-compatibility/2006">
              <mc:Choice xmlns:v="urn:schemas-microsoft-com:vml" Requires="v">
                <p:oleObj spid="_x0000_s1054" name="Visio" r:id="rId3" imgW="10781168" imgH="7274980" progId="Visio.Drawing.11">
                  <p:embed/>
                </p:oleObj>
              </mc:Choice>
              <mc:Fallback>
                <p:oleObj name="Visio" r:id="rId3" imgW="10781168" imgH="7274980" progId="Visio.Drawing.11">
                  <p:embed/>
                  <p:pic>
                    <p:nvPicPr>
                      <p:cNvPr id="0" name="Object 13"/>
                      <p:cNvPicPr>
                        <a:picLocks noChangeAspect="1" noChangeArrowheads="1"/>
                      </p:cNvPicPr>
                      <p:nvPr/>
                    </p:nvPicPr>
                    <p:blipFill>
                      <a:blip r:embed="rId4"/>
                      <a:srcRect/>
                      <a:stretch>
                        <a:fillRect/>
                      </a:stretch>
                    </p:blipFill>
                    <p:spPr bwMode="auto">
                      <a:xfrm>
                        <a:off x="-252536" y="1124744"/>
                        <a:ext cx="9649072" cy="5904656"/>
                      </a:xfrm>
                      <a:prstGeom prst="rect">
                        <a:avLst/>
                      </a:prstGeom>
                      <a:noFill/>
                    </p:spPr>
                  </p:pic>
                </p:oleObj>
              </mc:Fallback>
            </mc:AlternateContent>
          </a:graphicData>
        </a:graphic>
      </p:graphicFrame>
    </p:spTree>
    <p:extLst>
      <p:ext uri="{BB962C8B-B14F-4D97-AF65-F5344CB8AC3E}">
        <p14:creationId xmlns:p14="http://schemas.microsoft.com/office/powerpoint/2010/main" val="17050206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427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2723706513"/>
              </p:ext>
            </p:extLst>
          </p:nvPr>
        </p:nvGraphicFramePr>
        <p:xfrm>
          <a:off x="0" y="1340768"/>
          <a:ext cx="9252520" cy="5517232"/>
        </p:xfrm>
        <a:graphic>
          <a:graphicData uri="http://schemas.openxmlformats.org/presentationml/2006/ole">
            <mc:AlternateContent xmlns:mc="http://schemas.openxmlformats.org/markup-compatibility/2006">
              <mc:Choice xmlns:v="urn:schemas-microsoft-com:vml" Requires="v">
                <p:oleObj spid="_x0000_s2078" name="Visio" r:id="rId3" imgW="9921677" imgH="7449897" progId="Visio.Drawing.11">
                  <p:embed/>
                </p:oleObj>
              </mc:Choice>
              <mc:Fallback>
                <p:oleObj name="Visio" r:id="rId3" imgW="9921677" imgH="7449897" progId="Visio.Drawing.11">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0768"/>
                        <a:ext cx="9252520" cy="5517232"/>
                      </a:xfrm>
                      <a:prstGeom prst="rect">
                        <a:avLst/>
                      </a:prstGeom>
                      <a:noFill/>
                    </p:spPr>
                  </p:pic>
                </p:oleObj>
              </mc:Fallback>
            </mc:AlternateContent>
          </a:graphicData>
        </a:graphic>
      </p:graphicFrame>
    </p:spTree>
    <p:extLst>
      <p:ext uri="{BB962C8B-B14F-4D97-AF65-F5344CB8AC3E}">
        <p14:creationId xmlns:p14="http://schemas.microsoft.com/office/powerpoint/2010/main" val="11372603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530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530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377709278"/>
              </p:ext>
            </p:extLst>
          </p:nvPr>
        </p:nvGraphicFramePr>
        <p:xfrm>
          <a:off x="0" y="1340768"/>
          <a:ext cx="9252520" cy="5586171"/>
        </p:xfrm>
        <a:graphic>
          <a:graphicData uri="http://schemas.openxmlformats.org/presentationml/2006/ole">
            <mc:AlternateContent xmlns:mc="http://schemas.openxmlformats.org/markup-compatibility/2006">
              <mc:Choice xmlns:v="urn:schemas-microsoft-com:vml" Requires="v">
                <p:oleObj spid="_x0000_s3102" name="Visio" r:id="rId3" imgW="9921677" imgH="7618605" progId="Visio.Drawing.11">
                  <p:embed/>
                </p:oleObj>
              </mc:Choice>
              <mc:Fallback>
                <p:oleObj name="Visio" r:id="rId3" imgW="9921677" imgH="7618605" progId="Visio.Drawing.11">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0768"/>
                        <a:ext cx="9252520" cy="5586171"/>
                      </a:xfrm>
                      <a:prstGeom prst="rect">
                        <a:avLst/>
                      </a:prstGeom>
                      <a:noFill/>
                    </p:spPr>
                  </p:pic>
                </p:oleObj>
              </mc:Fallback>
            </mc:AlternateContent>
          </a:graphicData>
        </a:graphic>
      </p:graphicFrame>
    </p:spTree>
    <p:extLst>
      <p:ext uri="{BB962C8B-B14F-4D97-AF65-F5344CB8AC3E}">
        <p14:creationId xmlns:p14="http://schemas.microsoft.com/office/powerpoint/2010/main" val="11683792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632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632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63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63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827380152"/>
              </p:ext>
            </p:extLst>
          </p:nvPr>
        </p:nvGraphicFramePr>
        <p:xfrm>
          <a:off x="-1" y="1340768"/>
          <a:ext cx="9180513" cy="5517232"/>
        </p:xfrm>
        <a:graphic>
          <a:graphicData uri="http://schemas.openxmlformats.org/presentationml/2006/ole">
            <mc:AlternateContent xmlns:mc="http://schemas.openxmlformats.org/markup-compatibility/2006">
              <mc:Choice xmlns:v="urn:schemas-microsoft-com:vml" Requires="v">
                <p:oleObj spid="_x0000_s4126" name="Visio" r:id="rId3" imgW="9871198" imgH="7449897" progId="Visio.Drawing.11">
                  <p:embed/>
                </p:oleObj>
              </mc:Choice>
              <mc:Fallback>
                <p:oleObj name="Visio" r:id="rId3" imgW="9871198" imgH="7449897" progId="Visio.Drawing.11">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40768"/>
                        <a:ext cx="9180513" cy="5517232"/>
                      </a:xfrm>
                      <a:prstGeom prst="rect">
                        <a:avLst/>
                      </a:prstGeom>
                      <a:noFill/>
                    </p:spPr>
                  </p:pic>
                </p:oleObj>
              </mc:Fallback>
            </mc:AlternateContent>
          </a:graphicData>
        </a:graphic>
      </p:graphicFrame>
    </p:spTree>
    <p:extLst>
      <p:ext uri="{BB962C8B-B14F-4D97-AF65-F5344CB8AC3E}">
        <p14:creationId xmlns:p14="http://schemas.microsoft.com/office/powerpoint/2010/main" val="28942257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3923595952"/>
              </p:ext>
            </p:extLst>
          </p:nvPr>
        </p:nvGraphicFramePr>
        <p:xfrm>
          <a:off x="0" y="1362794"/>
          <a:ext cx="9144000" cy="5495206"/>
        </p:xfrm>
        <a:graphic>
          <a:graphicData uri="http://schemas.openxmlformats.org/presentationml/2006/ole">
            <mc:AlternateContent xmlns:mc="http://schemas.openxmlformats.org/markup-compatibility/2006">
              <mc:Choice xmlns:v="urn:schemas-microsoft-com:vml" Requires="v">
                <p:oleObj spid="_x0000_s5150" name="Visio" r:id="rId3" imgW="13289189" imgH="10372468" progId="Visio.Drawing.11">
                  <p:embed/>
                </p:oleObj>
              </mc:Choice>
              <mc:Fallback>
                <p:oleObj name="Visio" r:id="rId3" imgW="13289189" imgH="10372468" progId="Visio.Drawing.11">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2794"/>
                        <a:ext cx="9144000" cy="5495206"/>
                      </a:xfrm>
                      <a:prstGeom prst="rect">
                        <a:avLst/>
                      </a:prstGeom>
                      <a:noFill/>
                    </p:spPr>
                  </p:pic>
                </p:oleObj>
              </mc:Fallback>
            </mc:AlternateContent>
          </a:graphicData>
        </a:graphic>
      </p:graphicFrame>
    </p:spTree>
    <p:extLst>
      <p:ext uri="{BB962C8B-B14F-4D97-AF65-F5344CB8AC3E}">
        <p14:creationId xmlns:p14="http://schemas.microsoft.com/office/powerpoint/2010/main" val="12582513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837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837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83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583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3254394818"/>
              </p:ext>
            </p:extLst>
          </p:nvPr>
        </p:nvGraphicFramePr>
        <p:xfrm>
          <a:off x="0" y="1340768"/>
          <a:ext cx="9180512" cy="5510833"/>
        </p:xfrm>
        <a:graphic>
          <a:graphicData uri="http://schemas.openxmlformats.org/presentationml/2006/ole">
            <mc:AlternateContent xmlns:mc="http://schemas.openxmlformats.org/markup-compatibility/2006">
              <mc:Choice xmlns:v="urn:schemas-microsoft-com:vml" Requires="v">
                <p:oleObj spid="_x0000_s6174" name="Visio" r:id="rId3" imgW="6179216" imgH="5837314" progId="Visio.Drawing.11">
                  <p:embed/>
                </p:oleObj>
              </mc:Choice>
              <mc:Fallback>
                <p:oleObj name="Visio" r:id="rId3" imgW="6179216" imgH="5837314" progId="Visio.Drawing.11">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0768"/>
                        <a:ext cx="9180512" cy="5510833"/>
                      </a:xfrm>
                      <a:prstGeom prst="rect">
                        <a:avLst/>
                      </a:prstGeom>
                      <a:noFill/>
                    </p:spPr>
                  </p:pic>
                </p:oleObj>
              </mc:Fallback>
            </mc:AlternateContent>
          </a:graphicData>
        </a:graphic>
      </p:graphicFrame>
    </p:spTree>
    <p:extLst>
      <p:ext uri="{BB962C8B-B14F-4D97-AF65-F5344CB8AC3E}">
        <p14:creationId xmlns:p14="http://schemas.microsoft.com/office/powerpoint/2010/main" val="107303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5"/>
          <p:cNvGrpSpPr>
            <a:grpSpLocks/>
          </p:cNvGrpSpPr>
          <p:nvPr/>
        </p:nvGrpSpPr>
        <p:grpSpPr bwMode="auto">
          <a:xfrm>
            <a:off x="1403648" y="2638424"/>
            <a:ext cx="6120680" cy="2157095"/>
            <a:chOff x="1338" y="74"/>
            <a:chExt cx="3220" cy="654"/>
          </a:xfrm>
        </p:grpSpPr>
        <p:sp>
          <p:nvSpPr>
            <p:cNvPr id="43011" name="Rectangle 6"/>
            <p:cNvSpPr>
              <a:spLocks noChangeArrowheads="1"/>
            </p:cNvSpPr>
            <p:nvPr/>
          </p:nvSpPr>
          <p:spPr bwMode="auto">
            <a:xfrm flipV="1">
              <a:off x="1338" y="663"/>
              <a:ext cx="3220" cy="65"/>
            </a:xfrm>
            <a:prstGeom prst="rect">
              <a:avLst/>
            </a:prstGeom>
            <a:gradFill rotWithShape="0">
              <a:gsLst>
                <a:gs pos="0">
                  <a:srgbClr val="000000"/>
                </a:gs>
                <a:gs pos="50000">
                  <a:srgbClr val="FF0000"/>
                </a:gs>
                <a:gs pos="100000">
                  <a:srgbClr val="000000"/>
                </a:gs>
              </a:gsLst>
              <a:lin ang="0" scaled="1"/>
            </a:gra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b="1" cap="all">
                <a:ln w="0"/>
                <a:solidFill>
                  <a:schemeClr val="tx2"/>
                </a:solidFill>
                <a:effectLst>
                  <a:reflection blurRad="12700" stA="50000" endPos="50000" dist="5000" dir="5400000" sy="-100000" rotWithShape="0"/>
                </a:effectLst>
              </a:endParaRPr>
            </a:p>
          </p:txBody>
        </p:sp>
        <p:sp>
          <p:nvSpPr>
            <p:cNvPr id="43012" name="WordArt 7"/>
            <p:cNvSpPr>
              <a:spLocks noChangeArrowheads="1" noChangeShapeType="1" noTextEdit="1"/>
            </p:cNvSpPr>
            <p:nvPr/>
          </p:nvSpPr>
          <p:spPr bwMode="auto">
            <a:xfrm>
              <a:off x="1429" y="74"/>
              <a:ext cx="3084" cy="408"/>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CONCLUSIONES</a:t>
              </a:r>
            </a:p>
          </p:txBody>
        </p:sp>
      </p:grpSp>
    </p:spTree>
    <p:extLst>
      <p:ext uri="{BB962C8B-B14F-4D97-AF65-F5344CB8AC3E}">
        <p14:creationId xmlns:p14="http://schemas.microsoft.com/office/powerpoint/2010/main" val="40374880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11560" y="2348880"/>
            <a:ext cx="8280920" cy="1033254"/>
            <a:chOff x="930" y="890"/>
            <a:chExt cx="4581" cy="543"/>
          </a:xfrm>
        </p:grpSpPr>
        <p:sp>
          <p:nvSpPr>
            <p:cNvPr id="44053" name="AutoShape 6"/>
            <p:cNvSpPr>
              <a:spLocks noChangeArrowheads="1"/>
            </p:cNvSpPr>
            <p:nvPr/>
          </p:nvSpPr>
          <p:spPr bwMode="auto">
            <a:xfrm>
              <a:off x="1201" y="890"/>
              <a:ext cx="4310" cy="543"/>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dirty="0">
                  <a:solidFill>
                    <a:schemeClr val="bg1"/>
                  </a:solidFill>
                </a:rPr>
                <a:t>Los procesos levantados permitirán a la Brigada Aérea </a:t>
              </a:r>
              <a:r>
                <a:rPr lang="es-EC" dirty="0">
                  <a:solidFill>
                    <a:srgbClr val="FFFF00"/>
                  </a:solidFill>
                </a:rPr>
                <a:t>aumentar</a:t>
              </a:r>
            </a:p>
            <a:p>
              <a:pPr algn="just" eaLnBrk="1" hangingPunct="1"/>
              <a:r>
                <a:rPr lang="es-EC" dirty="0">
                  <a:solidFill>
                    <a:srgbClr val="FFFF00"/>
                  </a:solidFill>
                </a:rPr>
                <a:t> la seguridad operacional</a:t>
              </a:r>
              <a:r>
                <a:rPr lang="es-EC" dirty="0">
                  <a:solidFill>
                    <a:schemeClr val="bg1"/>
                  </a:solidFill>
                </a:rPr>
                <a:t> y garantizar que las operaciones de</a:t>
              </a:r>
            </a:p>
            <a:p>
              <a:pPr algn="just" eaLnBrk="1" hangingPunct="1"/>
              <a:r>
                <a:rPr lang="es-EC" dirty="0">
                  <a:solidFill>
                    <a:schemeClr val="bg1"/>
                  </a:solidFill>
                </a:rPr>
                <a:t>helicópteros se ejecuten con </a:t>
              </a:r>
              <a:r>
                <a:rPr lang="es-EC" dirty="0">
                  <a:solidFill>
                    <a:srgbClr val="FFFF00"/>
                  </a:solidFill>
                </a:rPr>
                <a:t>eficiencia, eficacia y calidad</a:t>
              </a:r>
              <a:r>
                <a:rPr lang="es-EC" altLang="es-EC" dirty="0" smtClean="0">
                  <a:solidFill>
                    <a:schemeClr val="bg1"/>
                  </a:solidFill>
                </a:rPr>
                <a:t>.</a:t>
              </a:r>
              <a:endParaRPr lang="es-EC" altLang="es-EC" dirty="0">
                <a:solidFill>
                  <a:schemeClr val="bg1"/>
                </a:solidFill>
              </a:endParaRPr>
            </a:p>
          </p:txBody>
        </p:sp>
        <p:sp>
          <p:nvSpPr>
            <p:cNvPr id="44054" name="AutoShape 7"/>
            <p:cNvSpPr>
              <a:spLocks/>
            </p:cNvSpPr>
            <p:nvPr/>
          </p:nvSpPr>
          <p:spPr bwMode="auto">
            <a:xfrm flipH="1">
              <a:off x="1120" y="890"/>
              <a:ext cx="99" cy="542"/>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sp>
          <p:nvSpPr>
            <p:cNvPr id="44056" name="AutoShape 9"/>
            <p:cNvSpPr>
              <a:spLocks noChangeArrowheads="1"/>
            </p:cNvSpPr>
            <p:nvPr/>
          </p:nvSpPr>
          <p:spPr bwMode="auto">
            <a:xfrm rot="5400000" flipH="1">
              <a:off x="923" y="1079"/>
              <a:ext cx="162" cy="147"/>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p>
          </p:txBody>
        </p:sp>
      </p:grpSp>
      <p:grpSp>
        <p:nvGrpSpPr>
          <p:cNvPr id="3" name="Group 10"/>
          <p:cNvGrpSpPr>
            <a:grpSpLocks/>
          </p:cNvGrpSpPr>
          <p:nvPr/>
        </p:nvGrpSpPr>
        <p:grpSpPr bwMode="auto">
          <a:xfrm>
            <a:off x="611560" y="3595732"/>
            <a:ext cx="8280920" cy="988541"/>
            <a:chOff x="975" y="2070"/>
            <a:chExt cx="4354" cy="544"/>
          </a:xfrm>
        </p:grpSpPr>
        <p:grpSp>
          <p:nvGrpSpPr>
            <p:cNvPr id="44048" name="Group 11"/>
            <p:cNvGrpSpPr>
              <a:grpSpLocks/>
            </p:cNvGrpSpPr>
            <p:nvPr/>
          </p:nvGrpSpPr>
          <p:grpSpPr bwMode="auto">
            <a:xfrm>
              <a:off x="1156" y="2070"/>
              <a:ext cx="4173" cy="544"/>
              <a:chOff x="1156" y="1979"/>
              <a:chExt cx="4173" cy="726"/>
            </a:xfrm>
          </p:grpSpPr>
          <p:sp>
            <p:nvSpPr>
              <p:cNvPr id="44051" name="AutoShape 12"/>
              <p:cNvSpPr>
                <a:spLocks noChangeArrowheads="1"/>
              </p:cNvSpPr>
              <p:nvPr/>
            </p:nvSpPr>
            <p:spPr bwMode="auto">
              <a:xfrm>
                <a:off x="1233" y="1979"/>
                <a:ext cx="4096" cy="726"/>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MX" altLang="es-EC" dirty="0">
                    <a:solidFill>
                      <a:schemeClr val="bg1"/>
                    </a:solidFill>
                  </a:rPr>
                  <a:t>Los procesos levantados se elaboraron mediante </a:t>
                </a:r>
                <a:r>
                  <a:rPr lang="es-MX" altLang="es-EC" dirty="0">
                    <a:solidFill>
                      <a:srgbClr val="FFFF00"/>
                    </a:solidFill>
                  </a:rPr>
                  <a:t>reuniones </a:t>
                </a:r>
                <a:r>
                  <a:rPr lang="es-MX" altLang="es-EC" dirty="0" smtClean="0">
                    <a:solidFill>
                      <a:srgbClr val="FFFF00"/>
                    </a:solidFill>
                  </a:rPr>
                  <a:t>con</a:t>
                </a:r>
              </a:p>
              <a:p>
                <a:pPr algn="just" eaLnBrk="1" hangingPunct="1"/>
                <a:r>
                  <a:rPr lang="es-MX" altLang="es-EC" dirty="0" smtClean="0">
                    <a:solidFill>
                      <a:srgbClr val="FFFF00"/>
                    </a:solidFill>
                  </a:rPr>
                  <a:t>los </a:t>
                </a:r>
                <a:r>
                  <a:rPr lang="es-MX" altLang="es-EC" dirty="0">
                    <a:solidFill>
                      <a:srgbClr val="FFFF00"/>
                    </a:solidFill>
                  </a:rPr>
                  <a:t>pilotos de helicópteros </a:t>
                </a:r>
                <a:r>
                  <a:rPr lang="es-MX" altLang="es-EC" dirty="0">
                    <a:solidFill>
                      <a:schemeClr val="bg1"/>
                    </a:solidFill>
                  </a:rPr>
                  <a:t>de la Brigada </a:t>
                </a:r>
                <a:r>
                  <a:rPr lang="es-MX" altLang="es-EC" dirty="0" smtClean="0">
                    <a:solidFill>
                      <a:schemeClr val="bg1"/>
                    </a:solidFill>
                  </a:rPr>
                  <a:t>Aérea en la cual se</a:t>
                </a:r>
              </a:p>
              <a:p>
                <a:pPr algn="just" eaLnBrk="1" hangingPunct="1"/>
                <a:r>
                  <a:rPr lang="es-MX" altLang="es-EC" dirty="0" smtClean="0">
                    <a:solidFill>
                      <a:schemeClr val="bg1"/>
                    </a:solidFill>
                  </a:rPr>
                  <a:t>determino las actividades a realizar en cada proceso</a:t>
                </a:r>
                <a:r>
                  <a:rPr lang="es-EC" altLang="es-EC" dirty="0" smtClean="0">
                    <a:solidFill>
                      <a:schemeClr val="bg1"/>
                    </a:solidFill>
                  </a:rPr>
                  <a:t>.</a:t>
                </a:r>
                <a:endParaRPr lang="es-EC" altLang="es-EC" dirty="0">
                  <a:solidFill>
                    <a:schemeClr val="bg1"/>
                  </a:solidFill>
                </a:endParaRPr>
              </a:p>
            </p:txBody>
          </p:sp>
          <p:sp>
            <p:nvSpPr>
              <p:cNvPr id="44052" name="AutoShape 13"/>
              <p:cNvSpPr>
                <a:spLocks/>
              </p:cNvSpPr>
              <p:nvPr/>
            </p:nvSpPr>
            <p:spPr bwMode="auto">
              <a:xfrm flipH="1">
                <a:off x="1156" y="1979"/>
                <a:ext cx="94" cy="726"/>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grpSp>
        <p:sp>
          <p:nvSpPr>
            <p:cNvPr id="44050" name="AutoShape 15"/>
            <p:cNvSpPr>
              <a:spLocks noChangeArrowheads="1"/>
            </p:cNvSpPr>
            <p:nvPr/>
          </p:nvSpPr>
          <p:spPr bwMode="auto">
            <a:xfrm rot="5400000" flipH="1">
              <a:off x="964" y="2281"/>
              <a:ext cx="162" cy="140"/>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solidFill>
                  <a:schemeClr val="bg1"/>
                </a:solidFill>
              </a:endParaRPr>
            </a:p>
          </p:txBody>
        </p:sp>
      </p:grpSp>
      <p:grpSp>
        <p:nvGrpSpPr>
          <p:cNvPr id="5" name="Group 16"/>
          <p:cNvGrpSpPr>
            <a:grpSpLocks/>
          </p:cNvGrpSpPr>
          <p:nvPr/>
        </p:nvGrpSpPr>
        <p:grpSpPr bwMode="auto">
          <a:xfrm>
            <a:off x="684818" y="4810167"/>
            <a:ext cx="8207662" cy="922804"/>
            <a:chOff x="976" y="2070"/>
            <a:chExt cx="4353" cy="648"/>
          </a:xfrm>
        </p:grpSpPr>
        <p:grpSp>
          <p:nvGrpSpPr>
            <p:cNvPr id="44043" name="Group 17"/>
            <p:cNvGrpSpPr>
              <a:grpSpLocks/>
            </p:cNvGrpSpPr>
            <p:nvPr/>
          </p:nvGrpSpPr>
          <p:grpSpPr bwMode="auto">
            <a:xfrm>
              <a:off x="1167" y="2070"/>
              <a:ext cx="4162" cy="648"/>
              <a:chOff x="1167" y="1979"/>
              <a:chExt cx="4162" cy="865"/>
            </a:xfrm>
          </p:grpSpPr>
          <p:sp>
            <p:nvSpPr>
              <p:cNvPr id="44046" name="AutoShape 18"/>
              <p:cNvSpPr>
                <a:spLocks noChangeArrowheads="1"/>
              </p:cNvSpPr>
              <p:nvPr/>
            </p:nvSpPr>
            <p:spPr bwMode="auto">
              <a:xfrm>
                <a:off x="1233" y="1979"/>
                <a:ext cx="4096" cy="865"/>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MX" altLang="es-EC" dirty="0">
                    <a:solidFill>
                      <a:schemeClr val="bg1"/>
                    </a:solidFill>
                  </a:rPr>
                  <a:t>Los procesos levantados </a:t>
                </a:r>
                <a:r>
                  <a:rPr lang="es-MX" altLang="es-EC" dirty="0" smtClean="0">
                    <a:solidFill>
                      <a:schemeClr val="bg1"/>
                    </a:solidFill>
                  </a:rPr>
                  <a:t>fueron realizados de una manera</a:t>
                </a:r>
                <a:endParaRPr lang="es-MX" altLang="es-EC" dirty="0" smtClean="0">
                  <a:solidFill>
                    <a:srgbClr val="FFFF00"/>
                  </a:solidFill>
                </a:endParaRPr>
              </a:p>
              <a:p>
                <a:pPr algn="just" eaLnBrk="1" hangingPunct="1"/>
                <a:r>
                  <a:rPr lang="es-MX" altLang="es-EC" dirty="0">
                    <a:solidFill>
                      <a:srgbClr val="FFFF00"/>
                    </a:solidFill>
                  </a:rPr>
                  <a:t>s</a:t>
                </a:r>
                <a:r>
                  <a:rPr lang="es-MX" altLang="es-EC" dirty="0" smtClean="0">
                    <a:solidFill>
                      <a:srgbClr val="FFFF00"/>
                    </a:solidFill>
                  </a:rPr>
                  <a:t>istemática y metodológica</a:t>
                </a:r>
                <a:r>
                  <a:rPr lang="es-MX" altLang="es-EC" dirty="0" smtClean="0">
                    <a:solidFill>
                      <a:schemeClr val="bg1"/>
                    </a:solidFill>
                  </a:rPr>
                  <a:t> de acuerdo al sistema de procesos</a:t>
                </a:r>
              </a:p>
              <a:p>
                <a:pPr algn="just" eaLnBrk="1" hangingPunct="1"/>
                <a:r>
                  <a:rPr lang="es-MX" altLang="es-EC" dirty="0" smtClean="0">
                    <a:solidFill>
                      <a:schemeClr val="bg1"/>
                    </a:solidFill>
                  </a:rPr>
                  <a:t>vigente </a:t>
                </a:r>
                <a:r>
                  <a:rPr lang="es-MX" altLang="es-EC" dirty="0">
                    <a:solidFill>
                      <a:schemeClr val="bg1"/>
                    </a:solidFill>
                  </a:rPr>
                  <a:t>en la Fuerza </a:t>
                </a:r>
                <a:r>
                  <a:rPr lang="es-MX" altLang="es-EC" dirty="0" smtClean="0">
                    <a:solidFill>
                      <a:schemeClr val="bg1"/>
                    </a:solidFill>
                  </a:rPr>
                  <a:t>Terrestre.</a:t>
                </a:r>
                <a:endParaRPr lang="es-EC" altLang="es-EC" dirty="0">
                  <a:solidFill>
                    <a:schemeClr val="bg1"/>
                  </a:solidFill>
                </a:endParaRPr>
              </a:p>
            </p:txBody>
          </p:sp>
          <p:sp>
            <p:nvSpPr>
              <p:cNvPr id="44047" name="AutoShape 19"/>
              <p:cNvSpPr>
                <a:spLocks/>
              </p:cNvSpPr>
              <p:nvPr/>
            </p:nvSpPr>
            <p:spPr bwMode="auto">
              <a:xfrm flipH="1">
                <a:off x="1167" y="1979"/>
                <a:ext cx="83" cy="865"/>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grpSp>
        <p:sp>
          <p:nvSpPr>
            <p:cNvPr id="44045" name="AutoShape 21"/>
            <p:cNvSpPr>
              <a:spLocks noChangeArrowheads="1"/>
            </p:cNvSpPr>
            <p:nvPr/>
          </p:nvSpPr>
          <p:spPr bwMode="auto">
            <a:xfrm rot="5400000" flipH="1">
              <a:off x="964" y="2281"/>
              <a:ext cx="163" cy="140"/>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solidFill>
                  <a:schemeClr val="bg1"/>
                </a:solidFill>
              </a:endParaRPr>
            </a:p>
          </p:txBody>
        </p:sp>
      </p:grpSp>
    </p:spTree>
    <p:extLst>
      <p:ext uri="{BB962C8B-B14F-4D97-AF65-F5344CB8AC3E}">
        <p14:creationId xmlns:p14="http://schemas.microsoft.com/office/powerpoint/2010/main" val="120948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5"/>
          <p:cNvGrpSpPr>
            <a:grpSpLocks/>
          </p:cNvGrpSpPr>
          <p:nvPr/>
        </p:nvGrpSpPr>
        <p:grpSpPr bwMode="auto">
          <a:xfrm>
            <a:off x="755576" y="2852738"/>
            <a:ext cx="7488832" cy="1839175"/>
            <a:chOff x="1338" y="74"/>
            <a:chExt cx="3220" cy="654"/>
          </a:xfrm>
        </p:grpSpPr>
        <p:sp>
          <p:nvSpPr>
            <p:cNvPr id="45059" name="Rectangle 6"/>
            <p:cNvSpPr>
              <a:spLocks noChangeArrowheads="1"/>
            </p:cNvSpPr>
            <p:nvPr/>
          </p:nvSpPr>
          <p:spPr bwMode="auto">
            <a:xfrm flipV="1">
              <a:off x="1338" y="663"/>
              <a:ext cx="3220" cy="65"/>
            </a:xfrm>
            <a:prstGeom prst="rect">
              <a:avLst/>
            </a:prstGeom>
            <a:gradFill rotWithShape="0">
              <a:gsLst>
                <a:gs pos="0">
                  <a:srgbClr val="000000"/>
                </a:gs>
                <a:gs pos="50000">
                  <a:srgbClr val="FF0000"/>
                </a:gs>
                <a:gs pos="100000">
                  <a:srgbClr val="000000"/>
                </a:gs>
              </a:gsLst>
              <a:lin ang="0" scaled="1"/>
            </a:gra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p>
          </p:txBody>
        </p:sp>
        <p:sp>
          <p:nvSpPr>
            <p:cNvPr id="45060" name="WordArt 7"/>
            <p:cNvSpPr>
              <a:spLocks noChangeArrowheads="1" noChangeShapeType="1" noTextEdit="1"/>
            </p:cNvSpPr>
            <p:nvPr/>
          </p:nvSpPr>
          <p:spPr bwMode="auto">
            <a:xfrm>
              <a:off x="1429" y="74"/>
              <a:ext cx="3084" cy="408"/>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RECOMENDACIONES</a:t>
              </a:r>
            </a:p>
          </p:txBody>
        </p:sp>
      </p:grpSp>
    </p:spTree>
    <p:extLst>
      <p:ext uri="{BB962C8B-B14F-4D97-AF65-F5344CB8AC3E}">
        <p14:creationId xmlns:p14="http://schemas.microsoft.com/office/powerpoint/2010/main" val="34078894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3" name="Oval 3"/>
          <p:cNvSpPr>
            <a:spLocks noChangeArrowheads="1"/>
          </p:cNvSpPr>
          <p:nvPr/>
        </p:nvSpPr>
        <p:spPr bwMode="auto">
          <a:xfrm>
            <a:off x="122238" y="3635920"/>
            <a:ext cx="757237" cy="449263"/>
          </a:xfrm>
          <a:prstGeom prst="ellipse">
            <a:avLst/>
          </a:prstGeom>
          <a:solidFill>
            <a:srgbClr val="FFCC66"/>
          </a:solidFill>
          <a:ln w="38100" algn="ctr">
            <a:solidFill>
              <a:srgbClr val="FF9933"/>
            </a:solidFill>
            <a:round/>
            <a:headEnd/>
            <a:tailEnd/>
          </a:ln>
          <a:effectLst>
            <a:outerShdw dist="74053" dir="1857825" algn="ctr" rotWithShape="0">
              <a:schemeClr val="tx1">
                <a:alpha val="50000"/>
              </a:schemeClr>
            </a:outerShdw>
          </a:effec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80000"/>
              </a:lnSpc>
              <a:spcBef>
                <a:spcPct val="50000"/>
              </a:spcBef>
            </a:pPr>
            <a:r>
              <a:rPr lang="es-ES" altLang="es-EC">
                <a:solidFill>
                  <a:srgbClr val="000000"/>
                </a:solidFill>
                <a:latin typeface="Arial Black" pitchFamily="34" charset="0"/>
                <a:cs typeface="Arial" charset="0"/>
              </a:rPr>
              <a:t>c)</a:t>
            </a:r>
          </a:p>
        </p:txBody>
      </p:sp>
      <p:grpSp>
        <p:nvGrpSpPr>
          <p:cNvPr id="2" name="Group 4"/>
          <p:cNvGrpSpPr>
            <a:grpSpLocks/>
          </p:cNvGrpSpPr>
          <p:nvPr/>
        </p:nvGrpSpPr>
        <p:grpSpPr bwMode="auto">
          <a:xfrm>
            <a:off x="958850" y="2223045"/>
            <a:ext cx="7666038" cy="3078163"/>
            <a:chOff x="685" y="1537"/>
            <a:chExt cx="4829" cy="1939"/>
          </a:xfrm>
          <a:solidFill>
            <a:schemeClr val="tx2"/>
          </a:solidFill>
        </p:grpSpPr>
        <p:sp>
          <p:nvSpPr>
            <p:cNvPr id="7173" name="AutoShape 5"/>
            <p:cNvSpPr>
              <a:spLocks noChangeArrowheads="1"/>
            </p:cNvSpPr>
            <p:nvPr/>
          </p:nvSpPr>
          <p:spPr bwMode="auto">
            <a:xfrm>
              <a:off x="896" y="1537"/>
              <a:ext cx="4618" cy="1939"/>
            </a:xfrm>
            <a:prstGeom prst="roundRect">
              <a:avLst>
                <a:gd name="adj" fmla="val 15231"/>
              </a:avLst>
            </a:prstGeom>
            <a:grp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a:lnSpc>
                  <a:spcPct val="140000"/>
                </a:lnSpc>
                <a:spcBef>
                  <a:spcPct val="20000"/>
                </a:spcBef>
                <a:buClr>
                  <a:srgbClr val="FF6600"/>
                </a:buClr>
                <a:buSzPct val="155000"/>
                <a:buFont typeface="Wingdings" pitchFamily="2" charset="2"/>
                <a:buNone/>
              </a:pPr>
              <a:r>
                <a:rPr lang="es-EC" altLang="es-EC" dirty="0" smtClean="0">
                  <a:solidFill>
                    <a:schemeClr val="bg1"/>
                  </a:solidFill>
                </a:rPr>
                <a:t>Para cumplir con el objetivo </a:t>
              </a:r>
              <a:r>
                <a:rPr lang="es-EC" altLang="es-EC" dirty="0">
                  <a:solidFill>
                    <a:schemeClr val="bg1"/>
                  </a:solidFill>
                </a:rPr>
                <a:t>del presente trabajo de investigación, es importante que en la Brigada Aérea, se disponga de un </a:t>
              </a:r>
              <a:r>
                <a:rPr lang="es-EC" altLang="es-EC" b="1" dirty="0">
                  <a:solidFill>
                    <a:srgbClr val="FFFF00"/>
                  </a:solidFill>
                </a:rPr>
                <a:t>M</a:t>
              </a:r>
              <a:r>
                <a:rPr lang="es-EC" altLang="es-EC" b="1" dirty="0" smtClean="0">
                  <a:solidFill>
                    <a:srgbClr val="FFFF00"/>
                  </a:solidFill>
                </a:rPr>
                <a:t>anual </a:t>
              </a:r>
              <a:r>
                <a:rPr lang="es-EC" altLang="es-EC" b="1" dirty="0">
                  <a:solidFill>
                    <a:srgbClr val="FFFF00"/>
                  </a:solidFill>
                </a:rPr>
                <a:t>de  </a:t>
              </a:r>
              <a:r>
                <a:rPr lang="es-EC" altLang="es-EC" b="1" dirty="0" smtClean="0">
                  <a:solidFill>
                    <a:srgbClr val="FFFF00"/>
                  </a:solidFill>
                </a:rPr>
                <a:t>Procesos </a:t>
              </a:r>
              <a:r>
                <a:rPr lang="es-EC" altLang="es-EC" b="1" dirty="0">
                  <a:solidFill>
                    <a:srgbClr val="FFFF00"/>
                  </a:solidFill>
                </a:rPr>
                <a:t>sobre el Sistema de Gestión de Seguridad Operacional</a:t>
              </a:r>
              <a:r>
                <a:rPr lang="es-EC" altLang="es-EC" dirty="0">
                  <a:solidFill>
                    <a:schemeClr val="bg1"/>
                  </a:solidFill>
                </a:rPr>
                <a:t>, fundamentado en normativas, procesos, procedimientos y guías adecuados, considerando las misiones y la organización de la institución.</a:t>
              </a:r>
              <a:endParaRPr lang="es-ES" altLang="es-EC" dirty="0">
                <a:solidFill>
                  <a:schemeClr val="bg1"/>
                </a:solidFill>
              </a:endParaRPr>
            </a:p>
          </p:txBody>
        </p:sp>
        <p:sp>
          <p:nvSpPr>
            <p:cNvPr id="7174" name="AutoShape 6"/>
            <p:cNvSpPr>
              <a:spLocks noChangeArrowheads="1"/>
            </p:cNvSpPr>
            <p:nvPr/>
          </p:nvSpPr>
          <p:spPr bwMode="auto">
            <a:xfrm>
              <a:off x="685" y="2469"/>
              <a:ext cx="154" cy="198"/>
            </a:xfrm>
            <a:prstGeom prst="homePlate">
              <a:avLst>
                <a:gd name="adj" fmla="val 100000"/>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s-EC" altLang="es-EC">
                <a:solidFill>
                  <a:schemeClr val="bg1"/>
                </a:solidFill>
              </a:endParaRPr>
            </a:p>
          </p:txBody>
        </p:sp>
      </p:grpSp>
    </p:spTree>
    <p:extLst>
      <p:ext uri="{BB962C8B-B14F-4D97-AF65-F5344CB8AC3E}">
        <p14:creationId xmlns:p14="http://schemas.microsoft.com/office/powerpoint/2010/main" val="23080533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5043"/>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03448" y="1949921"/>
            <a:ext cx="7929562" cy="1276350"/>
            <a:chOff x="930" y="890"/>
            <a:chExt cx="4581" cy="543"/>
          </a:xfrm>
        </p:grpSpPr>
        <p:sp>
          <p:nvSpPr>
            <p:cNvPr id="46095" name="AutoShape 6"/>
            <p:cNvSpPr>
              <a:spLocks noChangeArrowheads="1"/>
            </p:cNvSpPr>
            <p:nvPr/>
          </p:nvSpPr>
          <p:spPr bwMode="auto">
            <a:xfrm>
              <a:off x="1201" y="890"/>
              <a:ext cx="4310" cy="543"/>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MX" altLang="es-EC" dirty="0">
                  <a:solidFill>
                    <a:srgbClr val="FFFF00"/>
                  </a:solidFill>
                </a:rPr>
                <a:t>Realizar jornadas de </a:t>
              </a:r>
              <a:r>
                <a:rPr lang="es-MX" altLang="es-EC" dirty="0" smtClean="0">
                  <a:solidFill>
                    <a:srgbClr val="FFFF00"/>
                  </a:solidFill>
                </a:rPr>
                <a:t>socialización </a:t>
              </a:r>
              <a:r>
                <a:rPr lang="es-MX" altLang="es-EC" dirty="0">
                  <a:solidFill>
                    <a:schemeClr val="bg1"/>
                  </a:solidFill>
                </a:rPr>
                <a:t>en gestión de </a:t>
              </a:r>
              <a:r>
                <a:rPr lang="es-MX" altLang="es-EC" dirty="0" smtClean="0">
                  <a:solidFill>
                    <a:schemeClr val="bg1"/>
                  </a:solidFill>
                </a:rPr>
                <a:t>procesos,</a:t>
              </a:r>
            </a:p>
            <a:p>
              <a:pPr algn="just" eaLnBrk="1" hangingPunct="1"/>
              <a:r>
                <a:rPr lang="es-MX" altLang="es-EC" dirty="0" smtClean="0">
                  <a:solidFill>
                    <a:schemeClr val="bg1"/>
                  </a:solidFill>
                </a:rPr>
                <a:t>para </a:t>
              </a:r>
              <a:r>
                <a:rPr lang="es-MX" altLang="es-EC" dirty="0">
                  <a:solidFill>
                    <a:schemeClr val="bg1"/>
                  </a:solidFill>
                </a:rPr>
                <a:t>el personal que esta inmiscuido en las </a:t>
              </a:r>
              <a:r>
                <a:rPr lang="es-MX" altLang="es-EC" dirty="0" smtClean="0">
                  <a:solidFill>
                    <a:schemeClr val="bg1"/>
                  </a:solidFill>
                </a:rPr>
                <a:t>operaciones</a:t>
              </a:r>
            </a:p>
            <a:p>
              <a:pPr algn="just" eaLnBrk="1" hangingPunct="1"/>
              <a:r>
                <a:rPr lang="es-MX" altLang="es-EC" dirty="0" smtClean="0">
                  <a:solidFill>
                    <a:schemeClr val="bg1"/>
                  </a:solidFill>
                </a:rPr>
                <a:t>aéreas con </a:t>
              </a:r>
              <a:r>
                <a:rPr lang="es-MX" altLang="es-EC" dirty="0">
                  <a:solidFill>
                    <a:schemeClr val="bg1"/>
                  </a:solidFill>
                </a:rPr>
                <a:t>helicópteros</a:t>
              </a:r>
              <a:r>
                <a:rPr lang="es-EC" altLang="es-EC" dirty="0" smtClean="0">
                  <a:solidFill>
                    <a:schemeClr val="bg1"/>
                  </a:solidFill>
                </a:rPr>
                <a:t>.</a:t>
              </a:r>
              <a:endParaRPr lang="es-EC" altLang="es-EC" dirty="0">
                <a:solidFill>
                  <a:schemeClr val="bg1"/>
                </a:solidFill>
              </a:endParaRPr>
            </a:p>
          </p:txBody>
        </p:sp>
        <p:sp>
          <p:nvSpPr>
            <p:cNvPr id="46096" name="AutoShape 7"/>
            <p:cNvSpPr>
              <a:spLocks/>
            </p:cNvSpPr>
            <p:nvPr/>
          </p:nvSpPr>
          <p:spPr bwMode="auto">
            <a:xfrm flipH="1">
              <a:off x="1120" y="890"/>
              <a:ext cx="99" cy="543"/>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sp>
          <p:nvSpPr>
            <p:cNvPr id="46098" name="AutoShape 9"/>
            <p:cNvSpPr>
              <a:spLocks noChangeArrowheads="1"/>
            </p:cNvSpPr>
            <p:nvPr/>
          </p:nvSpPr>
          <p:spPr bwMode="auto">
            <a:xfrm rot="5400000" flipH="1">
              <a:off x="923" y="1078"/>
              <a:ext cx="162" cy="147"/>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p>
          </p:txBody>
        </p:sp>
      </p:grpSp>
      <p:grpSp>
        <p:nvGrpSpPr>
          <p:cNvPr id="3" name="Group 10"/>
          <p:cNvGrpSpPr>
            <a:grpSpLocks/>
          </p:cNvGrpSpPr>
          <p:nvPr/>
        </p:nvGrpSpPr>
        <p:grpSpPr bwMode="auto">
          <a:xfrm>
            <a:off x="603448" y="3431059"/>
            <a:ext cx="7929562" cy="1162050"/>
            <a:chOff x="975" y="2070"/>
            <a:chExt cx="4354" cy="544"/>
          </a:xfrm>
        </p:grpSpPr>
        <p:grpSp>
          <p:nvGrpSpPr>
            <p:cNvPr id="46090" name="Group 11"/>
            <p:cNvGrpSpPr>
              <a:grpSpLocks/>
            </p:cNvGrpSpPr>
            <p:nvPr/>
          </p:nvGrpSpPr>
          <p:grpSpPr bwMode="auto">
            <a:xfrm>
              <a:off x="1156" y="2070"/>
              <a:ext cx="4173" cy="544"/>
              <a:chOff x="1156" y="1979"/>
              <a:chExt cx="4173" cy="726"/>
            </a:xfrm>
          </p:grpSpPr>
          <p:sp>
            <p:nvSpPr>
              <p:cNvPr id="46093" name="AutoShape 12"/>
              <p:cNvSpPr>
                <a:spLocks noChangeArrowheads="1"/>
              </p:cNvSpPr>
              <p:nvPr/>
            </p:nvSpPr>
            <p:spPr bwMode="auto">
              <a:xfrm>
                <a:off x="1233" y="1979"/>
                <a:ext cx="4096" cy="726"/>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MX" altLang="es-EC" dirty="0">
                    <a:solidFill>
                      <a:srgbClr val="FFFF00"/>
                    </a:solidFill>
                  </a:rPr>
                  <a:t>Realizar el mejoramiento continuo </a:t>
                </a:r>
                <a:r>
                  <a:rPr lang="es-MX" altLang="es-EC" dirty="0">
                    <a:solidFill>
                      <a:schemeClr val="bg1"/>
                    </a:solidFill>
                  </a:rPr>
                  <a:t>en los procesos, </a:t>
                </a:r>
                <a:r>
                  <a:rPr lang="es-MX" altLang="es-EC" dirty="0" smtClean="0">
                    <a:solidFill>
                      <a:schemeClr val="bg1"/>
                    </a:solidFill>
                  </a:rPr>
                  <a:t>para</a:t>
                </a:r>
              </a:p>
              <a:p>
                <a:pPr algn="just" eaLnBrk="1" hangingPunct="1"/>
                <a:r>
                  <a:rPr lang="es-MX" altLang="es-EC" dirty="0" smtClean="0">
                    <a:solidFill>
                      <a:schemeClr val="bg1"/>
                    </a:solidFill>
                  </a:rPr>
                  <a:t>garantizar </a:t>
                </a:r>
                <a:r>
                  <a:rPr lang="es-MX" altLang="es-EC" dirty="0">
                    <a:solidFill>
                      <a:schemeClr val="bg1"/>
                    </a:solidFill>
                  </a:rPr>
                  <a:t>la seguridad </a:t>
                </a:r>
                <a:r>
                  <a:rPr lang="es-MX" altLang="es-EC" dirty="0" smtClean="0">
                    <a:solidFill>
                      <a:schemeClr val="bg1"/>
                    </a:solidFill>
                  </a:rPr>
                  <a:t>operacional</a:t>
                </a:r>
                <a:r>
                  <a:rPr lang="es-EC" altLang="es-EC" dirty="0" smtClean="0">
                    <a:solidFill>
                      <a:schemeClr val="bg1"/>
                    </a:solidFill>
                  </a:rPr>
                  <a:t>.</a:t>
                </a:r>
                <a:endParaRPr lang="es-EC" altLang="es-EC" dirty="0">
                  <a:solidFill>
                    <a:schemeClr val="bg1"/>
                  </a:solidFill>
                </a:endParaRPr>
              </a:p>
            </p:txBody>
          </p:sp>
          <p:sp>
            <p:nvSpPr>
              <p:cNvPr id="46094" name="AutoShape 13"/>
              <p:cNvSpPr>
                <a:spLocks/>
              </p:cNvSpPr>
              <p:nvPr/>
            </p:nvSpPr>
            <p:spPr bwMode="auto">
              <a:xfrm flipH="1">
                <a:off x="1156" y="1979"/>
                <a:ext cx="94" cy="726"/>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grpSp>
        <p:sp>
          <p:nvSpPr>
            <p:cNvPr id="46092" name="AutoShape 15"/>
            <p:cNvSpPr>
              <a:spLocks noChangeArrowheads="1"/>
            </p:cNvSpPr>
            <p:nvPr/>
          </p:nvSpPr>
          <p:spPr bwMode="auto">
            <a:xfrm rot="5400000" flipH="1">
              <a:off x="964" y="2281"/>
              <a:ext cx="162" cy="140"/>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solidFill>
                  <a:schemeClr val="bg1"/>
                </a:solidFill>
              </a:endParaRPr>
            </a:p>
          </p:txBody>
        </p:sp>
      </p:grpSp>
      <p:grpSp>
        <p:nvGrpSpPr>
          <p:cNvPr id="5" name="Group 16"/>
          <p:cNvGrpSpPr>
            <a:grpSpLocks/>
          </p:cNvGrpSpPr>
          <p:nvPr/>
        </p:nvGrpSpPr>
        <p:grpSpPr bwMode="auto">
          <a:xfrm>
            <a:off x="603448" y="4878859"/>
            <a:ext cx="7929562" cy="1214437"/>
            <a:chOff x="975" y="2070"/>
            <a:chExt cx="4354" cy="544"/>
          </a:xfrm>
        </p:grpSpPr>
        <p:grpSp>
          <p:nvGrpSpPr>
            <p:cNvPr id="46085" name="Group 17"/>
            <p:cNvGrpSpPr>
              <a:grpSpLocks/>
            </p:cNvGrpSpPr>
            <p:nvPr/>
          </p:nvGrpSpPr>
          <p:grpSpPr bwMode="auto">
            <a:xfrm>
              <a:off x="1156" y="2070"/>
              <a:ext cx="4173" cy="544"/>
              <a:chOff x="1156" y="1979"/>
              <a:chExt cx="4173" cy="726"/>
            </a:xfrm>
          </p:grpSpPr>
          <p:sp>
            <p:nvSpPr>
              <p:cNvPr id="46088" name="AutoShape 18"/>
              <p:cNvSpPr>
                <a:spLocks noChangeArrowheads="1"/>
              </p:cNvSpPr>
              <p:nvPr/>
            </p:nvSpPr>
            <p:spPr bwMode="auto">
              <a:xfrm>
                <a:off x="1233" y="1979"/>
                <a:ext cx="4096" cy="726"/>
              </a:xfrm>
              <a:prstGeom prst="roundRect">
                <a:avLst>
                  <a:gd name="adj" fmla="val 18597"/>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MX" altLang="es-EC" dirty="0">
                    <a:solidFill>
                      <a:srgbClr val="FFFF00"/>
                    </a:solidFill>
                  </a:rPr>
                  <a:t>Concienciar a todo el personal</a:t>
                </a:r>
                <a:r>
                  <a:rPr lang="es-MX" altLang="es-EC" dirty="0">
                    <a:solidFill>
                      <a:schemeClr val="bg1"/>
                    </a:solidFill>
                  </a:rPr>
                  <a:t> la importancia de los </a:t>
                </a:r>
                <a:r>
                  <a:rPr lang="es-MX" altLang="es-EC" dirty="0" smtClean="0">
                    <a:solidFill>
                      <a:schemeClr val="bg1"/>
                    </a:solidFill>
                  </a:rPr>
                  <a:t>procesos</a:t>
                </a:r>
              </a:p>
              <a:p>
                <a:pPr algn="just" eaLnBrk="1" hangingPunct="1"/>
                <a:r>
                  <a:rPr lang="es-MX" altLang="es-EC" dirty="0" smtClean="0">
                    <a:solidFill>
                      <a:schemeClr val="bg1"/>
                    </a:solidFill>
                  </a:rPr>
                  <a:t>levantados </a:t>
                </a:r>
                <a:r>
                  <a:rPr lang="es-MX" altLang="es-EC" dirty="0">
                    <a:solidFill>
                      <a:schemeClr val="bg1"/>
                    </a:solidFill>
                  </a:rPr>
                  <a:t>para las operaciones de </a:t>
                </a:r>
                <a:r>
                  <a:rPr lang="es-MX" altLang="es-EC" dirty="0" smtClean="0">
                    <a:solidFill>
                      <a:schemeClr val="bg1"/>
                    </a:solidFill>
                  </a:rPr>
                  <a:t>vuelo.</a:t>
                </a:r>
                <a:endParaRPr lang="es-EC" altLang="es-EC" dirty="0">
                  <a:solidFill>
                    <a:schemeClr val="bg1"/>
                  </a:solidFill>
                </a:endParaRPr>
              </a:p>
            </p:txBody>
          </p:sp>
          <p:sp>
            <p:nvSpPr>
              <p:cNvPr id="46089" name="AutoShape 19"/>
              <p:cNvSpPr>
                <a:spLocks/>
              </p:cNvSpPr>
              <p:nvPr/>
            </p:nvSpPr>
            <p:spPr bwMode="auto">
              <a:xfrm flipH="1">
                <a:off x="1156" y="1979"/>
                <a:ext cx="94" cy="726"/>
              </a:xfrm>
              <a:prstGeom prst="rightBracket">
                <a:avLst>
                  <a:gd name="adj" fmla="val 0"/>
                </a:avLst>
              </a:prstGeom>
              <a:noFill/>
              <a:ln w="28575">
                <a:solidFill>
                  <a:schemeClr val="accent6">
                    <a:lumMod val="75000"/>
                  </a:schemeClr>
                </a:solidFill>
                <a:round/>
                <a:headEnd/>
                <a:tailEnd type="none" w="lg" len="lg"/>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b="1">
                  <a:solidFill>
                    <a:schemeClr val="bg1"/>
                  </a:solidFill>
                  <a:latin typeface="Arial" charset="0"/>
                </a:endParaRPr>
              </a:p>
            </p:txBody>
          </p:sp>
        </p:grpSp>
        <p:sp>
          <p:nvSpPr>
            <p:cNvPr id="46087" name="AutoShape 21"/>
            <p:cNvSpPr>
              <a:spLocks noChangeArrowheads="1"/>
            </p:cNvSpPr>
            <p:nvPr/>
          </p:nvSpPr>
          <p:spPr bwMode="auto">
            <a:xfrm rot="5400000" flipH="1">
              <a:off x="964" y="2281"/>
              <a:ext cx="162" cy="140"/>
            </a:xfrm>
            <a:prstGeom prst="triangle">
              <a:avLst>
                <a:gd name="adj" fmla="val 50000"/>
              </a:avLst>
            </a:prstGeom>
            <a:gradFill rotWithShape="1">
              <a:gsLst>
                <a:gs pos="0">
                  <a:srgbClr val="FF0000"/>
                </a:gs>
                <a:gs pos="100000">
                  <a:srgbClr val="000000"/>
                </a:gs>
              </a:gsLst>
              <a:path path="shape">
                <a:fillToRect l="50000" t="50000" r="50000" b="50000"/>
              </a:path>
            </a:gradFill>
            <a:ln w="19050">
              <a:solidFill>
                <a:srgbClr val="FF0000"/>
              </a:solidFill>
              <a:miter lim="800000"/>
              <a:headEnd/>
              <a:tailEnd/>
            </a:ln>
            <a:effectLst>
              <a:outerShdw dist="35921" dir="2700000" algn="ctr" rotWithShape="0">
                <a:schemeClr val="tx1">
                  <a:alpha val="50000"/>
                </a:schemeClr>
              </a:outerShdw>
            </a:effec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endParaRPr lang="es-EC" altLang="es-EC">
                <a:solidFill>
                  <a:schemeClr val="bg1"/>
                </a:solidFill>
              </a:endParaRPr>
            </a:p>
          </p:txBody>
        </p:sp>
      </p:grpSp>
    </p:spTree>
    <p:extLst>
      <p:ext uri="{BB962C8B-B14F-4D97-AF65-F5344CB8AC3E}">
        <p14:creationId xmlns:p14="http://schemas.microsoft.com/office/powerpoint/2010/main" val="1390104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81EF2C2-CD7C-4393-A47C-5C0CA9ACB7D5}" type="slidenum">
              <a:rPr lang="es-ES" smtClean="0"/>
              <a:t>61</a:t>
            </a:fld>
            <a:endParaRPr lang="es-ES"/>
          </a:p>
        </p:txBody>
      </p:sp>
      <p:sp>
        <p:nvSpPr>
          <p:cNvPr id="5" name="1 Título"/>
          <p:cNvSpPr>
            <a:spLocks noGrp="1"/>
          </p:cNvSpPr>
          <p:nvPr>
            <p:ph type="title"/>
          </p:nvPr>
        </p:nvSpPr>
        <p:spPr>
          <a:xfrm>
            <a:off x="0" y="3378751"/>
            <a:ext cx="9144000" cy="1143000"/>
          </a:xfrm>
        </p:spPr>
        <p:style>
          <a:lnRef idx="0">
            <a:schemeClr val="accent5"/>
          </a:lnRef>
          <a:fillRef idx="3">
            <a:schemeClr val="accent5"/>
          </a:fillRef>
          <a:effectRef idx="3">
            <a:schemeClr val="accent5"/>
          </a:effectRef>
          <a:fontRef idx="minor">
            <a:schemeClr val="lt1"/>
          </a:fontRef>
        </p:style>
        <p:txBody>
          <a:bodyPr>
            <a:noAutofit/>
          </a:bodyPr>
          <a:lstStyle/>
          <a:p>
            <a:r>
              <a:rPr lang="es-EC" sz="9600" b="1" dirty="0" smtClean="0">
                <a:solidFill>
                  <a:srgbClr val="FFFF00"/>
                </a:solidFill>
                <a:effectLst>
                  <a:outerShdw blurRad="38100" dist="38100" dir="2700000" algn="tl">
                    <a:srgbClr val="000000">
                      <a:alpha val="43137"/>
                    </a:srgbClr>
                  </a:outerShdw>
                </a:effectLst>
              </a:rPr>
              <a:t>PREGUNTAS</a:t>
            </a:r>
            <a:endParaRPr lang="es-EC" sz="9600" dirty="0">
              <a:solidFill>
                <a:srgbClr val="FFFF00"/>
              </a:solidFill>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1751"/>
            <a:ext cx="4153330" cy="233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https://encrypted-tbn3.gstatic.com/images?q=tbn:ANd9GcTqgR480Pp6-xMAfyoyiT19RVrM0ZePtUee0IU7xrAt-Paq4wopqP4jDEn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751" y="4521751"/>
            <a:ext cx="2336249" cy="233624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encrypted-tbn3.gstatic.com/images?q=tbn:ANd9GcRYAaRE5iyTk8X6TGmKyuvmQqLKC_VBhblglmMG7VNWFf2wx2Q-jJiKUh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40769"/>
            <a:ext cx="2051720" cy="20517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815" y="1340769"/>
            <a:ext cx="3083185" cy="205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6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p:cTn id="17" dur="500" fill="hold"/>
                                        <p:tgtEl>
                                          <p:spTgt spid="13316"/>
                                        </p:tgtEl>
                                        <p:attrNameLst>
                                          <p:attrName>ppt_w</p:attrName>
                                        </p:attrNameLst>
                                      </p:cBhvr>
                                      <p:tavLst>
                                        <p:tav tm="0">
                                          <p:val>
                                            <p:fltVal val="0"/>
                                          </p:val>
                                        </p:tav>
                                        <p:tav tm="100000">
                                          <p:val>
                                            <p:strVal val="#ppt_w"/>
                                          </p:val>
                                        </p:tav>
                                      </p:tavLst>
                                    </p:anim>
                                    <p:anim calcmode="lin" valueType="num">
                                      <p:cBhvr>
                                        <p:cTn id="18" dur="500" fill="hold"/>
                                        <p:tgtEl>
                                          <p:spTgt spid="13316"/>
                                        </p:tgtEl>
                                        <p:attrNameLst>
                                          <p:attrName>ppt_h</p:attrName>
                                        </p:attrNameLst>
                                      </p:cBhvr>
                                      <p:tavLst>
                                        <p:tav tm="0">
                                          <p:val>
                                            <p:fltVal val="0"/>
                                          </p:val>
                                        </p:tav>
                                        <p:tav tm="100000">
                                          <p:val>
                                            <p:strVal val="#ppt_h"/>
                                          </p:val>
                                        </p:tav>
                                      </p:tavLst>
                                    </p:anim>
                                    <p:animEffect transition="in" filter="fade">
                                      <p:cBhvr>
                                        <p:cTn id="19" dur="500"/>
                                        <p:tgtEl>
                                          <p:spTgt spid="1331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504" y="2420888"/>
            <a:ext cx="8928992" cy="255454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8000" b="1" cap="all" dirty="0" smtClean="0">
                <a:ln w="0"/>
                <a:solidFill>
                  <a:schemeClr val="tx2"/>
                </a:solidFill>
                <a:effectLst>
                  <a:reflection blurRad="12700" stA="50000" endPos="50000" dist="5000" dir="5400000" sy="-100000" rotWithShape="0"/>
                </a:effectLst>
              </a:rPr>
              <a:t>GRACIAS POR SU ATENCIÓN</a:t>
            </a:r>
            <a:endParaRPr lang="es-EC" sz="8000" b="1" cap="all" dirty="0">
              <a:ln w="0"/>
              <a:solidFill>
                <a:schemeClr val="tx2"/>
              </a:solidFill>
              <a:effectLst>
                <a:reflection blurRad="12700" stA="50000" endPos="50000" dist="5000" dir="5400000" sy="-100000" rotWithShape="0"/>
              </a:effectLst>
            </a:endParaRPr>
          </a:p>
        </p:txBody>
      </p:sp>
      <p:sp>
        <p:nvSpPr>
          <p:cNvPr id="7" name="6 CuadroTexto"/>
          <p:cNvSpPr txBox="1"/>
          <p:nvPr/>
        </p:nvSpPr>
        <p:spPr>
          <a:xfrm>
            <a:off x="3673552" y="5241394"/>
            <a:ext cx="2211768"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400" b="1" cap="all" dirty="0" smtClean="0">
                <a:ln w="0"/>
                <a:solidFill>
                  <a:schemeClr val="tx2"/>
                </a:solidFill>
                <a:effectLst>
                  <a:reflection blurRad="12700" stA="50000" endPos="50000" dist="5000" dir="5400000" sy="-100000" rotWithShape="0"/>
                </a:effectLst>
              </a:rPr>
              <a:t>THANKS</a:t>
            </a:r>
            <a:endParaRPr lang="es-EC" sz="4400" b="1" cap="all" dirty="0">
              <a:ln w="0"/>
              <a:solidFill>
                <a:schemeClr val="tx2"/>
              </a:solidFill>
              <a:effectLst>
                <a:reflection blurRad="12700" stA="50000" endPos="50000" dist="5000" dir="5400000" sy="-100000" rotWithShape="0"/>
              </a:effectLst>
            </a:endParaRPr>
          </a:p>
        </p:txBody>
      </p:sp>
      <p:sp>
        <p:nvSpPr>
          <p:cNvPr id="6" name="5 CuadroTexto"/>
          <p:cNvSpPr txBox="1"/>
          <p:nvPr/>
        </p:nvSpPr>
        <p:spPr>
          <a:xfrm>
            <a:off x="3686764" y="1490399"/>
            <a:ext cx="2047934"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400" b="1" cap="all" dirty="0" smtClean="0">
                <a:ln w="0"/>
                <a:solidFill>
                  <a:schemeClr val="tx2"/>
                </a:solidFill>
                <a:effectLst>
                  <a:reflection blurRad="12700" stA="50000" endPos="50000" dist="5000" dir="5400000" sy="-100000" rotWithShape="0"/>
                </a:effectLst>
              </a:rPr>
              <a:t>MERCI</a:t>
            </a:r>
            <a:endParaRPr lang="es-EC" sz="4400" b="1" cap="all" dirty="0">
              <a:ln w="0"/>
              <a:solidFill>
                <a:schemeClr val="tx2"/>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62534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4"/>
          <p:cNvSpPr>
            <a:spLocks noChangeArrowheads="1"/>
          </p:cNvSpPr>
          <p:nvPr/>
        </p:nvSpPr>
        <p:spPr bwMode="auto">
          <a:xfrm>
            <a:off x="1403648" y="4210993"/>
            <a:ext cx="7084166" cy="1646238"/>
          </a:xfrm>
          <a:prstGeom prst="roundRect">
            <a:avLst>
              <a:gd name="adj" fmla="val 8977"/>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sz="2400" dirty="0"/>
              <a:t>La investigación se desarrolló en </a:t>
            </a:r>
            <a:r>
              <a:rPr lang="es-EC" altLang="es-EC" sz="2400" dirty="0" smtClean="0"/>
              <a:t>el Grupo de Aviación del Ejército No. 43 “PORTOVIEJO”, ubicado </a:t>
            </a:r>
            <a:r>
              <a:rPr lang="es-EC" altLang="es-EC" sz="2400" dirty="0"/>
              <a:t>en </a:t>
            </a:r>
            <a:r>
              <a:rPr lang="es-EC" altLang="es-EC" sz="2400" dirty="0" smtClean="0"/>
              <a:t>la ciudad de Portoviejo, provincia de Manabí.</a:t>
            </a:r>
            <a:endParaRPr lang="es-ES" altLang="es-EC" sz="2400" dirty="0"/>
          </a:p>
        </p:txBody>
      </p:sp>
      <p:sp>
        <p:nvSpPr>
          <p:cNvPr id="8196" name="WordArt 7"/>
          <p:cNvSpPr>
            <a:spLocks noChangeArrowheads="1" noChangeShapeType="1" noTextEdit="1"/>
          </p:cNvSpPr>
          <p:nvPr/>
        </p:nvSpPr>
        <p:spPr bwMode="auto">
          <a:xfrm>
            <a:off x="1500492" y="1340768"/>
            <a:ext cx="6500508" cy="933450"/>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DELIMITACIÓN DEL PROBLEMA</a:t>
            </a:r>
          </a:p>
        </p:txBody>
      </p:sp>
      <p:sp>
        <p:nvSpPr>
          <p:cNvPr id="8197" name="WordArt 7"/>
          <p:cNvSpPr>
            <a:spLocks noChangeArrowheads="1" noChangeShapeType="1" noTextEdit="1"/>
          </p:cNvSpPr>
          <p:nvPr/>
        </p:nvSpPr>
        <p:spPr bwMode="auto">
          <a:xfrm>
            <a:off x="2500313" y="2764755"/>
            <a:ext cx="4757737" cy="576263"/>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DELIMITACIÓN  ESPACIAL</a:t>
            </a:r>
          </a:p>
        </p:txBody>
      </p:sp>
    </p:spTree>
    <p:extLst>
      <p:ext uri="{BB962C8B-B14F-4D97-AF65-F5344CB8AC3E}">
        <p14:creationId xmlns:p14="http://schemas.microsoft.com/office/powerpoint/2010/main" val="32139810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4"/>
          <p:cNvSpPr>
            <a:spLocks noChangeArrowheads="1"/>
          </p:cNvSpPr>
          <p:nvPr/>
        </p:nvSpPr>
        <p:spPr bwMode="auto">
          <a:xfrm>
            <a:off x="1176635" y="3362102"/>
            <a:ext cx="7084021" cy="2419350"/>
          </a:xfrm>
          <a:prstGeom prst="roundRect">
            <a:avLst>
              <a:gd name="adj" fmla="val 8977"/>
            </a:avLst>
          </a:prstGeom>
          <a:solidFill>
            <a:schemeClr val="bg2"/>
          </a:solidFill>
          <a:ln>
            <a:headEnd/>
            <a:tailEnd/>
          </a:ln>
        </p:spPr>
        <p:style>
          <a:lnRef idx="1">
            <a:schemeClr val="dk1"/>
          </a:lnRef>
          <a:fillRef idx="2">
            <a:schemeClr val="dk1"/>
          </a:fillRef>
          <a:effectRef idx="1">
            <a:schemeClr val="dk1"/>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r>
              <a:rPr lang="es-EC" altLang="es-EC" sz="2400" dirty="0"/>
              <a:t>La investigación se ejecutó con los datos obtenidos en el periodo comprendido del </a:t>
            </a:r>
            <a:r>
              <a:rPr lang="es-EC" altLang="es-EC" sz="2400" dirty="0" smtClean="0"/>
              <a:t>2012 </a:t>
            </a:r>
            <a:r>
              <a:rPr lang="es-EC" altLang="es-EC" sz="2400" dirty="0"/>
              <a:t>– </a:t>
            </a:r>
            <a:r>
              <a:rPr lang="es-EC" altLang="es-EC" sz="2400" dirty="0" smtClean="0"/>
              <a:t>2014, </a:t>
            </a:r>
            <a:r>
              <a:rPr lang="es-EC" altLang="es-EC" sz="2400" dirty="0"/>
              <a:t>considerando las misiones ejecutadas por las aeronaves de ala rotativa pertenecientes a las unidades de la 15 B.A.E “PAQUISHA”.</a:t>
            </a:r>
            <a:endParaRPr lang="es-ES" altLang="es-EC" sz="2400" dirty="0"/>
          </a:p>
        </p:txBody>
      </p:sp>
      <p:sp>
        <p:nvSpPr>
          <p:cNvPr id="9220" name="WordArt 7"/>
          <p:cNvSpPr>
            <a:spLocks noChangeArrowheads="1" noChangeShapeType="1" noTextEdit="1"/>
          </p:cNvSpPr>
          <p:nvPr/>
        </p:nvSpPr>
        <p:spPr bwMode="auto">
          <a:xfrm>
            <a:off x="2118619" y="1771427"/>
            <a:ext cx="4757737" cy="576262"/>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DELIMITACIÓN  TEMPORAL</a:t>
            </a:r>
          </a:p>
        </p:txBody>
      </p:sp>
    </p:spTree>
    <p:extLst>
      <p:ext uri="{BB962C8B-B14F-4D97-AF65-F5344CB8AC3E}">
        <p14:creationId xmlns:p14="http://schemas.microsoft.com/office/powerpoint/2010/main" val="37839933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7" name="AutoShape 7"/>
          <p:cNvSpPr>
            <a:spLocks noChangeArrowheads="1"/>
          </p:cNvSpPr>
          <p:nvPr/>
        </p:nvSpPr>
        <p:spPr bwMode="auto">
          <a:xfrm>
            <a:off x="323528" y="3280122"/>
            <a:ext cx="8424936" cy="3097530"/>
          </a:xfrm>
          <a:prstGeom prst="roundRect">
            <a:avLst>
              <a:gd name="adj" fmla="val 8977"/>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just" eaLnBrk="0" hangingPunct="0">
              <a:lnSpc>
                <a:spcPct val="155000"/>
              </a:lnSpc>
              <a:defRPr/>
            </a:pPr>
            <a:r>
              <a:rPr lang="es-EC" sz="2400" dirty="0">
                <a:solidFill>
                  <a:srgbClr val="FFFF00"/>
                </a:solidFill>
                <a:latin typeface="Verdana" panose="020B0604030504040204" pitchFamily="34" charset="0"/>
                <a:ea typeface="Verdana" panose="020B0604030504040204" pitchFamily="34" charset="0"/>
                <a:cs typeface="Verdana" panose="020B0604030504040204" pitchFamily="34" charset="0"/>
              </a:rPr>
              <a:t>¿Incide la falta de procesos, procedimientos y actividades, sobre gestión de seguridad operacional, en el siniestro de las aeronaves de ala rotativa de la Brigada de Aviación del Ejército No. 15 “</a:t>
            </a:r>
            <a:r>
              <a:rPr lang="es-EC" sz="24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PAQUISHA”?</a:t>
            </a:r>
            <a:endParaRPr lang="es-ES" sz="2400" b="1" dirty="0">
              <a:solidFill>
                <a:srgbClr val="FFFF00"/>
              </a:solidFill>
              <a:effectLst>
                <a:outerShdw blurRad="38100" dist="38100" dir="2700000" algn="tl">
                  <a:srgbClr val="003B76"/>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244" name="WordArt 10"/>
          <p:cNvSpPr>
            <a:spLocks noChangeArrowheads="1" noChangeShapeType="1" noTextEdit="1"/>
          </p:cNvSpPr>
          <p:nvPr/>
        </p:nvSpPr>
        <p:spPr bwMode="auto">
          <a:xfrm>
            <a:off x="1763688" y="1699197"/>
            <a:ext cx="5614442" cy="793699"/>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kern="10" cap="all" dirty="0">
                <a:ln w="0"/>
                <a:solidFill>
                  <a:schemeClr val="tx2"/>
                </a:solidFill>
                <a:effectLst>
                  <a:reflection blurRad="12700" stA="50000" endPos="50000" dist="5000" dir="5400000" sy="-100000" rotWithShape="0"/>
                </a:effectLst>
                <a:latin typeface="Impact"/>
              </a:rPr>
              <a:t>PROBLEMA </a:t>
            </a:r>
          </a:p>
        </p:txBody>
      </p:sp>
    </p:spTree>
    <p:extLst>
      <p:ext uri="{BB962C8B-B14F-4D97-AF65-F5344CB8AC3E}">
        <p14:creationId xmlns:p14="http://schemas.microsoft.com/office/powerpoint/2010/main" val="2862284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1882</Words>
  <Application>Microsoft Office PowerPoint</Application>
  <PresentationFormat>Presentación en pantalla (4:3)</PresentationFormat>
  <Paragraphs>204</Paragraphs>
  <Slides>62</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62</vt:i4>
      </vt:variant>
    </vt:vector>
  </HeadingPairs>
  <TitlesOfParts>
    <vt:vector size="65" baseType="lpstr">
      <vt:lpstr>Tema de Office</vt:lpstr>
      <vt:lpstr>Microsoft Visio Drawing</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dc:creator>
  <cp:lastModifiedBy>JAVIER</cp:lastModifiedBy>
  <cp:revision>34</cp:revision>
  <dcterms:created xsi:type="dcterms:W3CDTF">2015-04-07T03:50:37Z</dcterms:created>
  <dcterms:modified xsi:type="dcterms:W3CDTF">2015-04-12T19:17:20Z</dcterms:modified>
</cp:coreProperties>
</file>