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90" r:id="rId4"/>
    <p:sldId id="291" r:id="rId5"/>
    <p:sldId id="292" r:id="rId6"/>
    <p:sldId id="310" r:id="rId7"/>
    <p:sldId id="298" r:id="rId8"/>
    <p:sldId id="317" r:id="rId9"/>
    <p:sldId id="326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60" r:id="rId21"/>
    <p:sldId id="361" r:id="rId22"/>
    <p:sldId id="362" r:id="rId23"/>
    <p:sldId id="363" r:id="rId24"/>
    <p:sldId id="364" r:id="rId25"/>
    <p:sldId id="359" r:id="rId26"/>
    <p:sldId id="365" r:id="rId27"/>
    <p:sldId id="366" r:id="rId28"/>
    <p:sldId id="369" r:id="rId29"/>
    <p:sldId id="371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7" r:id="rId39"/>
    <p:sldId id="337" r:id="rId40"/>
    <p:sldId id="330" r:id="rId41"/>
    <p:sldId id="331" r:id="rId42"/>
    <p:sldId id="332" r:id="rId43"/>
  </p:sldIdLst>
  <p:sldSz cx="9144000" cy="6858000" type="screen4x3"/>
  <p:notesSz cx="7102475" cy="89916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1F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581BB-502C-4C1A-A4E4-B997BDBC7FAF}" type="datetimeFigureOut">
              <a:rPr lang="es-EC" smtClean="0"/>
              <a:t>16/04/2015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2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263A-DCA3-41DA-95EF-54FA57573A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834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354FA-088E-4B5C-B8FF-1576FB05564A}" type="datetimeFigureOut">
              <a:rPr lang="es-PA" smtClean="0"/>
              <a:t>16/4/15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9D8F-5508-42BB-8A94-F925E8DA214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675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56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37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11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squina doblada"/>
          <p:cNvSpPr/>
          <p:nvPr userDrawn="1"/>
        </p:nvSpPr>
        <p:spPr>
          <a:xfrm>
            <a:off x="512120" y="459528"/>
            <a:ext cx="8136904" cy="5904656"/>
          </a:xfrm>
          <a:prstGeom prst="foldedCorner">
            <a:avLst>
              <a:gd name="adj" fmla="val 2348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es-ES" sz="28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26" y="5896425"/>
            <a:ext cx="1073161" cy="2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 userDrawn="1"/>
        </p:nvCxnSpPr>
        <p:spPr>
          <a:xfrm>
            <a:off x="827584" y="1196752"/>
            <a:ext cx="74168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5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11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2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84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84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3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3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7790-50BB-40D0-9290-BEC5162C60EC}" type="datetimeFigureOut">
              <a:rPr lang="es-ES" smtClean="0"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8DAE-F792-4DAC-9236-C0C064F93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../../Analizador%20TS&amp;BTS%20Nebo.l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/>
          <p:cNvSpPr/>
          <p:nvPr/>
        </p:nvSpPr>
        <p:spPr>
          <a:xfrm>
            <a:off x="91200" y="-22612"/>
            <a:ext cx="9144000" cy="6858000"/>
          </a:xfrm>
          <a:prstGeom prst="bevel">
            <a:avLst>
              <a:gd name="adj" fmla="val 1123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70" y="1052736"/>
            <a:ext cx="3426661" cy="8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75656" y="2420888"/>
            <a:ext cx="6408712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000" b="1" dirty="0"/>
              <a:t>“DESFRAGMENTADOR DEL FLUJO DE TRANSPORTE (TS) Y ANALIZADOR DE TABLAS PARA EL SISTEMA DE TELEVISIÓN DIGITAL TERRESTRE ISDB-T”</a:t>
            </a:r>
            <a:endParaRPr lang="es-PA" altLang="es-ES" sz="2000" b="1" i="0" dirty="0">
              <a:solidFill>
                <a:srgbClr val="00330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35696" y="4293096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Autor: Nelson Benavides</a:t>
            </a:r>
          </a:p>
          <a:p>
            <a:r>
              <a:rPr lang="es-EC" dirty="0"/>
              <a:t>Director: Dr. Gonzalo Olmedo</a:t>
            </a:r>
          </a:p>
          <a:p>
            <a:r>
              <a:rPr lang="es-EC" dirty="0"/>
              <a:t>Codirector: Ing. Freddy Acosta</a:t>
            </a:r>
          </a:p>
          <a:p>
            <a:endParaRPr lang="es-EC" dirty="0"/>
          </a:p>
          <a:p>
            <a:endParaRPr lang="es-EC" dirty="0"/>
          </a:p>
          <a:p>
            <a:pPr algn="ctr"/>
            <a:r>
              <a:rPr lang="es-EC" dirty="0"/>
              <a:t>Sangolquí, Abril 2015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3846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TRANSPORT STREAM (TS)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7848872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s-EC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0867"/>
            <a:ext cx="26895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iptv-analyzer.org/wiki/images/f/f2/Mpeg2_ts_pack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458630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TRANSPORT STREAM (TS)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000" dirty="0" smtClean="0"/>
              <a:t>Cabecera de un paquete</a:t>
            </a:r>
            <a:endParaRPr lang="es-EC" sz="2000" dirty="0"/>
          </a:p>
        </p:txBody>
      </p:sp>
      <p:pic>
        <p:nvPicPr>
          <p:cNvPr id="14338" name="Picture 2" descr="C:\Users\Home\Desktop\TESIS\Escrito\Tesis\figuras\cap2\figur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313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TRANSPORT STREAM (TS)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452596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Cabecera de un paquete TS</a:t>
            </a:r>
            <a:endParaRPr lang="es-EC" sz="2000" dirty="0"/>
          </a:p>
        </p:txBody>
      </p:sp>
      <p:pic>
        <p:nvPicPr>
          <p:cNvPr id="15362" name="Picture 2" descr="C:\Users\Home\Desktop\TESIS\Escrito\Tesis\figuras\cap2\figur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18" y="2204864"/>
            <a:ext cx="5979194" cy="31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1583668" y="5179107"/>
            <a:ext cx="504056" cy="86409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 rot="16200000">
            <a:off x="4463988" y="5193196"/>
            <a:ext cx="504056" cy="86409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 rot="16200000">
            <a:off x="5976156" y="5193196"/>
            <a:ext cx="504056" cy="86409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99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TRANSPORT STREAM (TS)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0912" y="1484784"/>
            <a:ext cx="7293496" cy="452596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Campo de adaptación</a:t>
            </a:r>
            <a:endParaRPr lang="es-EC" sz="2000" dirty="0"/>
          </a:p>
        </p:txBody>
      </p:sp>
      <p:sp>
        <p:nvSpPr>
          <p:cNvPr id="8" name="7 Flecha derecha"/>
          <p:cNvSpPr/>
          <p:nvPr/>
        </p:nvSpPr>
        <p:spPr>
          <a:xfrm rot="16200000">
            <a:off x="2144675" y="5301269"/>
            <a:ext cx="504056" cy="63053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386" name="Picture 2" descr="C:\Users\Home\Desktop\TESIS\Escrito\Tesis\figuras\cap2\figur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67" y="2204864"/>
            <a:ext cx="4473878" cy="3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 rot="16200000">
            <a:off x="3545888" y="3811742"/>
            <a:ext cx="180019" cy="216025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Flecha derecha"/>
          <p:cNvSpPr/>
          <p:nvPr/>
        </p:nvSpPr>
        <p:spPr>
          <a:xfrm>
            <a:off x="2192546" y="3221955"/>
            <a:ext cx="408314" cy="60445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2857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TRANSPORT STREAM (TS)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41682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C" sz="2600" dirty="0" smtClean="0"/>
              <a:t>Tablas PSI/SI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Se </a:t>
            </a:r>
            <a:r>
              <a:rPr lang="es-EC" sz="2000" dirty="0"/>
              <a:t>dividen en </a:t>
            </a:r>
            <a:r>
              <a:rPr lang="es-EC" sz="2000" dirty="0" smtClean="0"/>
              <a:t>dos: 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Tablas </a:t>
            </a:r>
            <a:r>
              <a:rPr lang="es-EC" sz="2000" dirty="0"/>
              <a:t>PSI (</a:t>
            </a:r>
            <a:r>
              <a:rPr lang="es-EC" sz="2000" dirty="0" err="1"/>
              <a:t>Program</a:t>
            </a:r>
            <a:r>
              <a:rPr lang="es-EC" sz="2000" dirty="0"/>
              <a:t> </a:t>
            </a:r>
            <a:r>
              <a:rPr lang="es-EC" sz="2000" dirty="0" err="1"/>
              <a:t>Speciﬁc</a:t>
            </a:r>
            <a:r>
              <a:rPr lang="es-EC" sz="2000" dirty="0"/>
              <a:t> </a:t>
            </a:r>
            <a:r>
              <a:rPr lang="es-EC" sz="2000" dirty="0" err="1"/>
              <a:t>Information</a:t>
            </a:r>
            <a:r>
              <a:rPr lang="es-EC" sz="2000" dirty="0"/>
              <a:t>) </a:t>
            </a:r>
            <a:endParaRPr lang="es-EC" sz="2000" dirty="0" smtClean="0"/>
          </a:p>
          <a:p>
            <a:pPr>
              <a:lnSpc>
                <a:spcPct val="150000"/>
              </a:lnSpc>
            </a:pPr>
            <a:r>
              <a:rPr lang="es-EC" sz="2000" dirty="0" smtClean="0"/>
              <a:t>Tablas </a:t>
            </a:r>
            <a:r>
              <a:rPr lang="es-EC" sz="2000" dirty="0"/>
              <a:t>SI (</a:t>
            </a:r>
            <a:r>
              <a:rPr lang="es-EC" sz="2000" dirty="0" err="1"/>
              <a:t>System</a:t>
            </a:r>
            <a:r>
              <a:rPr lang="es-EC" sz="2000" dirty="0"/>
              <a:t> </a:t>
            </a:r>
            <a:r>
              <a:rPr lang="es-EC" sz="2000" dirty="0" err="1"/>
              <a:t>Information</a:t>
            </a:r>
            <a:r>
              <a:rPr lang="es-EC" sz="2000" dirty="0"/>
              <a:t>).</a:t>
            </a:r>
          </a:p>
          <a:p>
            <a:pPr>
              <a:lnSpc>
                <a:spcPct val="150000"/>
              </a:lnSpc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688610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67333"/>
            <a:ext cx="698477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C" sz="2000" dirty="0" smtClean="0"/>
              <a:t>Tablas PSI.</a:t>
            </a:r>
            <a:endParaRPr lang="es-EC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87828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T</a:t>
            </a:r>
            <a:r>
              <a:rPr lang="es-EC" sz="2000" dirty="0" smtClean="0"/>
              <a:t>ablas SI.</a:t>
            </a:r>
            <a:endParaRPr lang="es-EC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2371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3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1" y="1423317"/>
            <a:ext cx="7272808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PAT</a:t>
            </a:r>
            <a:endParaRPr lang="es-EC" sz="2400" dirty="0"/>
          </a:p>
        </p:txBody>
      </p:sp>
      <p:pic>
        <p:nvPicPr>
          <p:cNvPr id="19458" name="Picture 2" descr="C:\Users\Home\Desktop\TESIS\Escrito\Tesis\figuras\cap2\figur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" b="3961"/>
          <a:stretch/>
        </p:blipFill>
        <p:spPr bwMode="auto">
          <a:xfrm>
            <a:off x="1128043" y="1981970"/>
            <a:ext cx="6252269" cy="38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128043" y="2414018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/>
          <p:cNvSpPr/>
          <p:nvPr/>
        </p:nvSpPr>
        <p:spPr>
          <a:xfrm rot="5400000">
            <a:off x="4508984" y="1769381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3281411" y="3629398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 rot="10800000">
            <a:off x="5729685" y="3629398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3281412" y="4718274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10800000">
            <a:off x="5722814" y="4709518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9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PMT</a:t>
            </a:r>
            <a:endParaRPr lang="es-EC" sz="2400" dirty="0"/>
          </a:p>
        </p:txBody>
      </p:sp>
      <p:pic>
        <p:nvPicPr>
          <p:cNvPr id="20482" name="Picture 2" descr="C:\Users\Home\Desktop\TESIS\Escrito\Tesis\figuras\cap2\figur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1" y="2060848"/>
            <a:ext cx="6168653" cy="40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139651" y="2420888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 rot="5400000">
            <a:off x="3495316" y="3068960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derecha"/>
          <p:cNvSpPr/>
          <p:nvPr/>
        </p:nvSpPr>
        <p:spPr>
          <a:xfrm rot="16200000">
            <a:off x="2051720" y="5445224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 rot="16200000">
            <a:off x="3351299" y="5441789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28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TESIS\Escrito\Tesis\figuras\cap2\figur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50" y="1988840"/>
            <a:ext cx="590526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NIT</a:t>
            </a:r>
            <a:endParaRPr lang="es-EC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1497325" y="2348880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5400000">
            <a:off x="4590233" y="1625365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5400000">
            <a:off x="4446217" y="2921509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1490454" y="4797152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16200000">
            <a:off x="4878265" y="530464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4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ES" sz="2800" dirty="0" smtClean="0">
                <a:latin typeface="Arial Rounded MT Bold" pitchFamily="34" charset="0"/>
              </a:rPr>
              <a:t>CONTENIDO</a:t>
            </a:r>
            <a:endParaRPr lang="es-ES" sz="28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11349"/>
            <a:ext cx="5904656" cy="3661867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s-EC" sz="1800" dirty="0"/>
              <a:t>Objetivos</a:t>
            </a:r>
          </a:p>
          <a:p>
            <a:pPr marL="624078" indent="-514350">
              <a:buFont typeface="+mj-lt"/>
              <a:buAutoNum type="arabicPeriod"/>
            </a:pPr>
            <a:r>
              <a:rPr lang="es-EC" sz="1800" dirty="0" smtClean="0"/>
              <a:t>Introducción</a:t>
            </a:r>
            <a:endParaRPr lang="es-EC" sz="1800" dirty="0"/>
          </a:p>
          <a:p>
            <a:pPr marL="624078" indent="-514350">
              <a:buFont typeface="+mj-lt"/>
              <a:buAutoNum type="arabicPeriod"/>
            </a:pPr>
            <a:r>
              <a:rPr lang="es-EC" sz="1800" dirty="0"/>
              <a:t>Antecedentes</a:t>
            </a:r>
          </a:p>
          <a:p>
            <a:pPr marL="624078" indent="-514350">
              <a:buFont typeface="+mj-lt"/>
              <a:buAutoNum type="arabicPeriod"/>
            </a:pPr>
            <a:r>
              <a:rPr lang="es-EC" sz="1800" dirty="0"/>
              <a:t>Sistema ISDB-T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sz="1800" dirty="0"/>
              <a:t>Capa Física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sz="1800" dirty="0"/>
              <a:t>Transport Stream (TS</a:t>
            </a:r>
            <a:r>
              <a:rPr lang="es-EC" sz="18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sz="1800" dirty="0" smtClean="0"/>
              <a:t>Broadcast Transport Stream (BTS)</a:t>
            </a:r>
            <a:endParaRPr lang="es-EC" sz="1800" dirty="0"/>
          </a:p>
          <a:p>
            <a:pPr marL="624078" indent="-514350">
              <a:buFont typeface="+mj-lt"/>
              <a:buAutoNum type="arabicPeriod" startAt="5"/>
            </a:pPr>
            <a:r>
              <a:rPr lang="es-EC" sz="1800" dirty="0"/>
              <a:t>Desfragmentador de archivos TS y BTS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sz="1800" dirty="0"/>
              <a:t>Archivo 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sz="1800" dirty="0"/>
              <a:t>Archivo BTS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es-EC" sz="1800" dirty="0"/>
              <a:t>Resultados Obtenidos</a:t>
            </a:r>
          </a:p>
          <a:p>
            <a:pPr marL="624078" indent="-514350">
              <a:buFont typeface="+mj-lt"/>
              <a:buAutoNum type="arabicPeriod" startAt="5"/>
            </a:pPr>
            <a:r>
              <a:rPr lang="es-EC" sz="1800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2156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>
            <a:normAutofit/>
          </a:bodyPr>
          <a:lstStyle/>
          <a:p>
            <a:r>
              <a:rPr lang="es-EC" sz="2400" dirty="0"/>
              <a:t>Tabla NIT</a:t>
            </a:r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Nombre de la </a:t>
            </a:r>
            <a:r>
              <a:rPr lang="es-EC" sz="2400" dirty="0" smtClean="0"/>
              <a:t>Red </a:t>
            </a:r>
          </a:p>
          <a:p>
            <a:endParaRPr lang="es-EC" sz="2400" dirty="0"/>
          </a:p>
        </p:txBody>
      </p:sp>
      <p:sp>
        <p:nvSpPr>
          <p:cNvPr id="14" name="13 Flecha derecha"/>
          <p:cNvSpPr/>
          <p:nvPr/>
        </p:nvSpPr>
        <p:spPr>
          <a:xfrm rot="16200000">
            <a:off x="3351300" y="470325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530" name="Picture 2" descr="C:\Users\Home\Desktop\TESIS\Escrito\Tesis\figuras\cap2\figur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140968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derecha"/>
          <p:cNvSpPr/>
          <p:nvPr/>
        </p:nvSpPr>
        <p:spPr>
          <a:xfrm rot="16200000">
            <a:off x="4287404" y="470325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16200000">
            <a:off x="5295516" y="470325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99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r>
              <a:rPr lang="es-EC" sz="2400" dirty="0"/>
              <a:t>Tabla NIT</a:t>
            </a:r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Gestión del sistema</a:t>
            </a:r>
            <a:endParaRPr lang="es-EC" sz="2400" dirty="0"/>
          </a:p>
        </p:txBody>
      </p:sp>
      <p:sp>
        <p:nvSpPr>
          <p:cNvPr id="14" name="13 Flecha derecha"/>
          <p:cNvSpPr/>
          <p:nvPr/>
        </p:nvSpPr>
        <p:spPr>
          <a:xfrm rot="16200000">
            <a:off x="2703228" y="422452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16200000">
            <a:off x="3639332" y="422452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16200000">
            <a:off x="4647444" y="4224523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554" name="Picture 2" descr="C:\Users\Home\Desktop\TESIS\Escrito\Tesis\figuras\cap2\figur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62238"/>
            <a:ext cx="40386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TESIS\Escrito\Tesis\figuras\cap2\figur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15" y="2492896"/>
            <a:ext cx="6187405" cy="24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560840" cy="4781128"/>
          </a:xfrm>
        </p:spPr>
        <p:txBody>
          <a:bodyPr>
            <a:normAutofit fontScale="92500" lnSpcReduction="20000"/>
          </a:bodyPr>
          <a:lstStyle/>
          <a:p>
            <a:r>
              <a:rPr lang="es-EC" sz="2400" dirty="0"/>
              <a:t>Tabla NIT</a:t>
            </a:r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Sistema de Distribución Terrestre</a:t>
            </a:r>
          </a:p>
          <a:p>
            <a:endParaRPr lang="es-EC" sz="2400" dirty="0"/>
          </a:p>
          <a:p>
            <a:endParaRPr lang="es-EC" sz="2400" dirty="0" smtClean="0"/>
          </a:p>
          <a:p>
            <a:endParaRPr lang="es-EC" sz="2400" dirty="0"/>
          </a:p>
          <a:p>
            <a:endParaRPr lang="es-EC" sz="2400" dirty="0" smtClean="0"/>
          </a:p>
          <a:p>
            <a:endParaRPr lang="es-EC" sz="2400" dirty="0"/>
          </a:p>
          <a:p>
            <a:endParaRPr lang="es-EC" sz="2400" dirty="0" smtClean="0"/>
          </a:p>
          <a:p>
            <a:endParaRPr lang="es-EC" sz="1900" dirty="0" smtClean="0"/>
          </a:p>
          <a:p>
            <a:pPr marL="0" indent="0">
              <a:buNone/>
            </a:pPr>
            <a:r>
              <a:rPr lang="es-EC" sz="1900" dirty="0"/>
              <a:t>	</a:t>
            </a:r>
            <a:r>
              <a:rPr lang="es-EC" sz="1900" dirty="0" smtClean="0"/>
              <a:t>	</a:t>
            </a:r>
            <a:endParaRPr lang="es-EC" sz="1900" dirty="0" smtClean="0"/>
          </a:p>
          <a:p>
            <a:pPr marL="0" indent="0">
              <a:buNone/>
            </a:pPr>
            <a:endParaRPr lang="es-EC" sz="1900" dirty="0"/>
          </a:p>
          <a:p>
            <a:pPr marL="0" indent="0" algn="ctr">
              <a:buNone/>
            </a:pPr>
            <a:r>
              <a:rPr lang="es-EC" sz="1900" dirty="0" smtClean="0"/>
              <a:t>f </a:t>
            </a:r>
            <a:r>
              <a:rPr lang="es-EC" sz="1900" dirty="0"/>
              <a:t>= 7[473+6(c−14</a:t>
            </a:r>
            <a:r>
              <a:rPr lang="es-EC" sz="1900" dirty="0" smtClean="0"/>
              <a:t>)+1/7], </a:t>
            </a:r>
            <a:endParaRPr lang="es-EC" sz="1900" dirty="0"/>
          </a:p>
          <a:p>
            <a:pPr marL="0" indent="0">
              <a:buNone/>
            </a:pPr>
            <a:r>
              <a:rPr lang="es-EC" sz="1900" dirty="0"/>
              <a:t>donde:</a:t>
            </a:r>
          </a:p>
          <a:p>
            <a:pPr marL="0" indent="0">
              <a:buNone/>
            </a:pPr>
            <a:r>
              <a:rPr lang="es-EC" sz="1900" dirty="0"/>
              <a:t>c = canal;</a:t>
            </a:r>
          </a:p>
          <a:p>
            <a:pPr marL="0" indent="0">
              <a:buNone/>
            </a:pPr>
            <a:r>
              <a:rPr lang="es-EC" sz="1900" dirty="0"/>
              <a:t>f = frecuencia.</a:t>
            </a:r>
          </a:p>
          <a:p>
            <a:endParaRPr lang="es-EC" sz="2400" dirty="0"/>
          </a:p>
        </p:txBody>
      </p:sp>
      <p:sp>
        <p:nvSpPr>
          <p:cNvPr id="14" name="13 Flecha derecha"/>
          <p:cNvSpPr/>
          <p:nvPr/>
        </p:nvSpPr>
        <p:spPr>
          <a:xfrm rot="16200000">
            <a:off x="1762510" y="432836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16200000">
            <a:off x="3274678" y="432836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16200000">
            <a:off x="4177419" y="432836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 rot="16200000">
            <a:off x="4858853" y="4328367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16200000">
            <a:off x="6443030" y="4616399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08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TESIS\Escrito\Tesis\figuras\cap2\figur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568326"/>
            <a:ext cx="4914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95325"/>
            <a:ext cx="7344816" cy="4525963"/>
          </a:xfrm>
        </p:spPr>
        <p:txBody>
          <a:bodyPr>
            <a:normAutofit/>
          </a:bodyPr>
          <a:lstStyle/>
          <a:p>
            <a:r>
              <a:rPr lang="es-EC" sz="2400" dirty="0"/>
              <a:t>Tabla NIT</a:t>
            </a:r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Recepción Parcial</a:t>
            </a:r>
            <a:endParaRPr lang="es-EC" sz="2400" dirty="0"/>
          </a:p>
        </p:txBody>
      </p:sp>
      <p:sp>
        <p:nvSpPr>
          <p:cNvPr id="14" name="13 Flecha derecha"/>
          <p:cNvSpPr/>
          <p:nvPr/>
        </p:nvSpPr>
        <p:spPr>
          <a:xfrm rot="16200000">
            <a:off x="2559212" y="4879465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16200000">
            <a:off x="3423308" y="4879465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 rot="16200000">
            <a:off x="5295515" y="5160627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2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TESIS\Escrito\Tesis\figuras\cap2\figur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97" y="2276872"/>
            <a:ext cx="5654307" cy="37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569371"/>
          </a:xfrm>
        </p:spPr>
        <p:txBody>
          <a:bodyPr>
            <a:normAutofit/>
          </a:bodyPr>
          <a:lstStyle/>
          <a:p>
            <a:r>
              <a:rPr lang="es-EC" sz="2400" dirty="0"/>
              <a:t>Tabla NIT</a:t>
            </a:r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Información del TS</a:t>
            </a:r>
            <a:endParaRPr lang="es-EC" sz="2400" dirty="0"/>
          </a:p>
        </p:txBody>
      </p:sp>
      <p:sp>
        <p:nvSpPr>
          <p:cNvPr id="14" name="13 Flecha derecha"/>
          <p:cNvSpPr/>
          <p:nvPr/>
        </p:nvSpPr>
        <p:spPr>
          <a:xfrm>
            <a:off x="1876892" y="2415952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 rot="16200000">
            <a:off x="4124546" y="318520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16200000">
            <a:off x="5680563" y="318520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10800000">
            <a:off x="6766565" y="2415952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16200000">
            <a:off x="2919251" y="5009741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 rot="16200000">
            <a:off x="4825784" y="5625119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3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TESIS\Escrito\Tesis\figuras\cap2\figur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0" y="2323480"/>
            <a:ext cx="6662942" cy="3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SDT</a:t>
            </a:r>
            <a:endParaRPr lang="es-EC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611560" y="2492896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5400000">
            <a:off x="3275856" y="1844824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16200000">
            <a:off x="1117129" y="5369781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rot="16200000">
            <a:off x="5439532" y="5376651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4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 STREAM (TS)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2004" y="1484784"/>
            <a:ext cx="7708428" cy="4525963"/>
          </a:xfrm>
        </p:spPr>
        <p:txBody>
          <a:bodyPr>
            <a:normAutofit/>
          </a:bodyPr>
          <a:lstStyle/>
          <a:p>
            <a:r>
              <a:rPr lang="es-EC" sz="2400" dirty="0"/>
              <a:t>Tabla </a:t>
            </a:r>
            <a:r>
              <a:rPr lang="es-EC" sz="2400" dirty="0" smtClean="0"/>
              <a:t>SDT</a:t>
            </a:r>
            <a:endParaRPr lang="es-EC" sz="2400" dirty="0"/>
          </a:p>
          <a:p>
            <a:r>
              <a:rPr lang="es-EC" sz="2400" dirty="0" smtClean="0"/>
              <a:t>Descriptor </a:t>
            </a:r>
            <a:r>
              <a:rPr lang="es-EC" sz="2400" dirty="0" smtClean="0"/>
              <a:t>de Servicios</a:t>
            </a:r>
            <a:endParaRPr lang="es-EC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575420" y="3068960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674" name="Picture 2" descr="C:\Users\Home\Desktop\TESIS\Escrito\Tesis\figuras\cap2\figur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628900"/>
            <a:ext cx="7115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 rot="16200000">
            <a:off x="3279292" y="4365104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16200000">
            <a:off x="5223508" y="4361669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16200000">
            <a:off x="7455756" y="4433677"/>
            <a:ext cx="353169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47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BROADCAST TRANSPORT </a:t>
            </a:r>
            <a:r>
              <a:rPr lang="es-EC" dirty="0"/>
              <a:t>STREAM </a:t>
            </a:r>
            <a:r>
              <a:rPr lang="es-EC" dirty="0" smtClean="0"/>
              <a:t>(BTS</a:t>
            </a:r>
            <a:r>
              <a:rPr lang="es-EC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C" sz="2000" dirty="0"/>
              <a:t>C</a:t>
            </a:r>
            <a:r>
              <a:rPr lang="es-EC" sz="2000" dirty="0" smtClean="0"/>
              <a:t>onfigura las capas jerárquicas. </a:t>
            </a:r>
          </a:p>
        </p:txBody>
      </p:sp>
      <p:pic>
        <p:nvPicPr>
          <p:cNvPr id="4" name="Picture 2" descr="C:\Users\Home\Desktop\TESIS\Escrito\Tesis\figuras\cap2\figur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8749"/>
            <a:ext cx="5112568" cy="19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BROADCAST TRANSPORT STREAM (BTS)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979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000" dirty="0" smtClean="0"/>
              <a:t>Los </a:t>
            </a:r>
            <a:r>
              <a:rPr lang="es-EC" sz="2000" dirty="0" smtClean="0"/>
              <a:t>cuatro primeros bits del byte </a:t>
            </a:r>
            <a:r>
              <a:rPr lang="es-EC" sz="2000" dirty="0" smtClean="0"/>
              <a:t>190</a:t>
            </a:r>
            <a:endParaRPr lang="es-EC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132856"/>
            <a:ext cx="391521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27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BROADCAST TRANSPORT STREAM (BTS)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5232" y="1484784"/>
            <a:ext cx="785921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C" b="1" dirty="0"/>
              <a:t>Paquete IIP (</a:t>
            </a:r>
            <a:r>
              <a:rPr lang="es-EC" b="1" i="1" dirty="0" smtClean="0"/>
              <a:t>ISDB </a:t>
            </a:r>
            <a:r>
              <a:rPr lang="es-EC" b="1" i="1" dirty="0" err="1"/>
              <a:t>Information</a:t>
            </a:r>
            <a:r>
              <a:rPr lang="es-EC" b="1" i="1" dirty="0"/>
              <a:t> </a:t>
            </a:r>
            <a:r>
              <a:rPr lang="es-EC" b="1" i="1" dirty="0" err="1"/>
              <a:t>Packet</a:t>
            </a:r>
            <a:r>
              <a:rPr lang="es-EC" b="1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C" sz="2000" dirty="0" smtClean="0"/>
              <a:t>Se divide en:</a:t>
            </a:r>
            <a:endParaRPr lang="es-EC" sz="2000" dirty="0" smtClean="0"/>
          </a:p>
          <a:p>
            <a:pPr>
              <a:lnSpc>
                <a:spcPct val="150000"/>
              </a:lnSpc>
            </a:pPr>
            <a:r>
              <a:rPr lang="es-EC" sz="2400" dirty="0" smtClean="0"/>
              <a:t>MCCI </a:t>
            </a:r>
            <a:r>
              <a:rPr lang="es-EC" sz="2400" dirty="0"/>
              <a:t>(</a:t>
            </a:r>
            <a:r>
              <a:rPr lang="es-EC" sz="2400" dirty="0" err="1"/>
              <a:t>Modulation</a:t>
            </a:r>
            <a:r>
              <a:rPr lang="es-EC" sz="2400" dirty="0"/>
              <a:t> Control </a:t>
            </a:r>
            <a:r>
              <a:rPr lang="es-EC" sz="2400" dirty="0" err="1"/>
              <a:t>Conﬁguration</a:t>
            </a:r>
            <a:r>
              <a:rPr lang="es-EC" sz="2400" dirty="0"/>
              <a:t> </a:t>
            </a:r>
            <a:r>
              <a:rPr lang="es-EC" sz="2400" dirty="0" err="1" smtClean="0"/>
              <a:t>Information</a:t>
            </a:r>
            <a:r>
              <a:rPr lang="es-EC" sz="2400" dirty="0" smtClean="0"/>
              <a:t>) </a:t>
            </a:r>
            <a:endParaRPr lang="es-EC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 smtClean="0"/>
              <a:t>102 bits de TMCC</a:t>
            </a:r>
            <a:endParaRPr lang="es-EC" sz="2400" dirty="0" smtClean="0"/>
          </a:p>
          <a:p>
            <a:pPr>
              <a:lnSpc>
                <a:spcPct val="150000"/>
              </a:lnSpc>
            </a:pPr>
            <a:r>
              <a:rPr lang="es-EC" sz="2400" dirty="0" smtClean="0"/>
              <a:t>NSI </a:t>
            </a:r>
            <a:r>
              <a:rPr lang="es-EC" sz="2400" dirty="0"/>
              <a:t>(Network </a:t>
            </a:r>
            <a:r>
              <a:rPr lang="es-EC" sz="2400" dirty="0" err="1"/>
              <a:t>Synchronization</a:t>
            </a:r>
            <a:r>
              <a:rPr lang="es-EC" sz="2400" dirty="0"/>
              <a:t> </a:t>
            </a:r>
            <a:r>
              <a:rPr lang="es-EC" sz="2400" dirty="0" err="1" smtClean="0"/>
              <a:t>Information</a:t>
            </a:r>
            <a:r>
              <a:rPr lang="es-EC" sz="2400" dirty="0" smtClean="0"/>
              <a:t>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866844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</a:t>
            </a:r>
            <a:endParaRPr lang="es-P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525963"/>
          </a:xfrm>
        </p:spPr>
        <p:txBody>
          <a:bodyPr>
            <a:normAutofit/>
          </a:bodyPr>
          <a:lstStyle/>
          <a:p>
            <a:r>
              <a:rPr lang="es-EC" sz="2600" dirty="0"/>
              <a:t>Objetivo General</a:t>
            </a:r>
          </a:p>
          <a:p>
            <a:endParaRPr lang="es-EC" sz="2600" dirty="0"/>
          </a:p>
          <a:p>
            <a:pPr marL="109728" indent="0">
              <a:lnSpc>
                <a:spcPct val="150000"/>
              </a:lnSpc>
              <a:buNone/>
            </a:pPr>
            <a:r>
              <a:rPr lang="es-EC" sz="2400" dirty="0"/>
              <a:t>Diseñar e implementar un desfragmentador y analizador de las tablas PSI/SI del sistema de televisión digital terrestre </a:t>
            </a:r>
            <a:r>
              <a:rPr lang="es-EC" sz="2400" dirty="0" smtClean="0"/>
              <a:t>ISDB-T.</a:t>
            </a:r>
            <a:endParaRPr lang="es-EC" sz="2400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0737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Pantalla Inicial</a:t>
            </a:r>
            <a:endParaRPr lang="es-EC" sz="2400" dirty="0"/>
          </a:p>
        </p:txBody>
      </p:sp>
      <p:pic>
        <p:nvPicPr>
          <p:cNvPr id="6146" name="Picture 2" descr="C:\Users\Home\Desktop\TESIS\Escrito\Tesis\figuras\cap3\figu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844823"/>
            <a:ext cx="4320481" cy="44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PAT</a:t>
            </a:r>
            <a:endParaRPr lang="es-EC" sz="2400" dirty="0"/>
          </a:p>
        </p:txBody>
      </p:sp>
      <p:pic>
        <p:nvPicPr>
          <p:cNvPr id="7170" name="Picture 2" descr="C:\Users\Home\Desktop\TESIS\Escrito\Tesis\figuras\cap3\figur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667324" cy="45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PMT</a:t>
            </a:r>
            <a:endParaRPr lang="es-EC" sz="2400" dirty="0"/>
          </a:p>
        </p:txBody>
      </p:sp>
      <p:pic>
        <p:nvPicPr>
          <p:cNvPr id="8194" name="Picture 2" descr="C:\Users\Home\Desktop\TESIS\Escrito\Tesis\figuras\cap3\figur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7138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NIT</a:t>
            </a:r>
            <a:endParaRPr lang="es-EC" sz="2400" dirty="0"/>
          </a:p>
        </p:txBody>
      </p:sp>
      <p:pic>
        <p:nvPicPr>
          <p:cNvPr id="9218" name="Picture 2" descr="C:\Users\Home\Desktop\TESIS\Escrito\Tesis\figuras\cap3\figur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536504" cy="50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SDT</a:t>
            </a:r>
            <a:endParaRPr lang="es-EC" sz="2400" dirty="0"/>
          </a:p>
        </p:txBody>
      </p:sp>
      <p:pic>
        <p:nvPicPr>
          <p:cNvPr id="10242" name="Picture 2" descr="C:\Users\Home\Desktop\TESIS\Escrito\Tesis\figuras\cap3\figur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9173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351309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Búsqueda de paquetes por PID</a:t>
            </a:r>
            <a:endParaRPr lang="es-EC" sz="2400" dirty="0"/>
          </a:p>
        </p:txBody>
      </p:sp>
      <p:pic>
        <p:nvPicPr>
          <p:cNvPr id="5" name="Picture 2" descr="C:\Users\Home\Desktop\TESIS\Escrito\Tesis\figuras\cap3\figur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744416" cy="40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Búsqueda de paquetes por su número</a:t>
            </a:r>
            <a:endParaRPr lang="es-EC" sz="2400" dirty="0"/>
          </a:p>
        </p:txBody>
      </p:sp>
      <p:pic>
        <p:nvPicPr>
          <p:cNvPr id="11267" name="Picture 3" descr="C:\Users\Home\Desktop\TESIS\Escrito\Tesis\figuras\cap3\figur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82" y="1988840"/>
            <a:ext cx="41338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3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BTS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2008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Campo ISDB-INFO</a:t>
            </a:r>
            <a:endParaRPr lang="es-EC" sz="2400" dirty="0"/>
          </a:p>
        </p:txBody>
      </p:sp>
      <p:pic>
        <p:nvPicPr>
          <p:cNvPr id="13314" name="Picture 2" descr="C:\Users\Home\Desktop\TESIS\Escrito\Tesis\figuras\cap3\figur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29" y="2132856"/>
            <a:ext cx="41122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ARCHIVO BTS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7632848" cy="44973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Tabla TMCC</a:t>
            </a:r>
            <a:endParaRPr lang="es-EC" sz="2400" dirty="0"/>
          </a:p>
        </p:txBody>
      </p:sp>
      <p:pic>
        <p:nvPicPr>
          <p:cNvPr id="12290" name="Picture 2" descr="C:\Users\Home\Desktop\TESIS\Escrito\Tesis\figuras\cap3\figur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6989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7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OBTENIDOS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600200"/>
            <a:ext cx="669674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C" sz="2800" dirty="0" smtClean="0"/>
              <a:t>Los resultados del desfragmentador serán visualizados a continuación:</a:t>
            </a:r>
          </a:p>
          <a:p>
            <a:pPr marL="0" indent="0">
              <a:lnSpc>
                <a:spcPct val="150000"/>
              </a:lnSpc>
              <a:buNone/>
            </a:pPr>
            <a:endParaRPr lang="es-EC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s-EC" sz="2800" dirty="0" smtClean="0">
                <a:hlinkClick r:id="rId2" action="ppaction://hlinkfile"/>
              </a:rPr>
              <a:t>..\..\Analizador TS&amp;BTS </a:t>
            </a:r>
            <a:r>
              <a:rPr lang="es-EC" sz="2800" dirty="0" err="1" smtClean="0">
                <a:hlinkClick r:id="rId2" action="ppaction://hlinkfile"/>
              </a:rPr>
              <a:t>Nebo.lnk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5160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  <a:endParaRPr lang="es-PA" dirty="0"/>
          </a:p>
        </p:txBody>
      </p:sp>
      <p:sp>
        <p:nvSpPr>
          <p:cNvPr id="4" name="AutoShape 2" descr="data:image/jpeg;base64,/9j/4AAQSkZJRgABAQAAAQABAAD/2wCEAAkGBxQTEhMTEhIWFRUWGBsXFhUXFhQZGhcYFBUXGBUYFxcZHCggGB4lGxUUIjIhJSkuLi4wFyAzODMsNygtLisBCgoKDg0OGxAQGy0mICQsLDQ0LC0sLDQ0MCwsLCwsLyw2LDQ0LCwsLzQtLCwvLDQsLCwsLCwsLCwsLCwsNCwsNP/AABEIAOAA4QMBEQACEQEDEQH/xAAbAAEAAgMBAQAAAAAAAAAAAAAABQYDBAcCAf/EAEAQAAIBAgIHBAYIBAYDAAAAAAECAAMRBCEFBhIxQVFhcYGRoQcTIjJSsSNCYnKSwdHwFIKy4TNDU6LC0hYk8f/EABsBAQACAwEBAAAAAAAAAAAAAAAEBQIDBgEH/8QANhEAAgEDAQUGBgEEAQUAAAAAAAECAwQRIQUSMUFRE2FxobHRIjKBkcHw4RQjQlIWBhUzgvH/2gAMAwEAAhEDEQA/AO4wBAEAQBAEAQBAEAQBAEA5trZr+201LBkADJq1gSx4+rByt9rjw4E1N1tBp7tL7nU7P2JHdVS44/6+/t9+hRcTjKlQ3qVHc82Zm+ZlXKpOfzPJ0MKVOmsQil4JI2NH6axFAg0qzrbhtEr3obqfCZ07ipD5Waq1nQrLFSCf01+/E6Hqtr8tYiniQKbnIOPcPaD7vjbslzaXirfC9H6nJbT2U7X44aw814+/08bxJxTiAIAgCAIAgCAIAgCAIAgCAIAgCAIAgCAIAgCAIBV/SLpQ0cGQps1VhTBHAEEufwgj+aQ76q6dJ456FvsW2Va5Tlwjr7eev0OOznjtxAEA+q1jcTKE3CSkuKNdSnGpBwlweh2PUHSxr4fZY3alYX4lGF0J8CP5Z1MJKUVJcz5zWpulUlTfJtfYs0yNYgCAIAgCAIAgCAIAgCAIAgCAIAgCAIAgCAIAgFD9LaH1NBuAqEd5Qkf0mVu01/bT7zov+nWu1mu78/ycxlIdYIAgCAdG9Ft9ury9Wt+2+X5zprZYox8EfPdoyUrqo1/szok3kMQBAEAQBAEAQBAEAQBAEAQBAEAQBAEAQBAEAQCK1n0QMVhqlHcxzQng65r3cD0Jmm4pdrTcSZYXTtq8anLn4M4diKDIzI6lWU2ZTvBHCc1ODg91nfwnGcVKLynzMcxMxAMlCltG3DjJFtQdaeOXMhX95G1oub48l1f7xOv6haLNKgajCzVSDbkgHsX7bse8TpT5+228ss8HggCAIAgCAIAgCAIAgCAIAgCAIAgCAIAgCAIAgCAVzWzV3DYgbdZhScCwrXVTYcGvkw7e4iRbm3p1FmeneWez7+4oPdpreX+vt0/cnKtL6LWi1lxNGsvBqbE/iAvbxMpqtvGD0mvP8ZOtoXdSotaM144/LXoYsBo81WCh0vyLot+9yJso2tOfzVF9P5wRrvaNakvgoyfe+Hln1R0bVnUhU2alcq3EU1zXoWb63Zu7Zd0qUKccQWhyFzcVa896q9fTuxyLvNhHEAQBAEAQBAEAQBAEAQBAEAQBAEAQBAEAQBAEA0NM6Yo4VNus+yOA3sx5KvH8uM11asKcd6TJFta1bme5TWfReJzXTnpBxFUlaH0CcxY1D2tuXu3czKettGctIaI6q02HQpa1fifl9uf1+xUa9VnbadmdviYlj4nOQJTlJ5bLqEYwW7FYXRaHiYmQgG1o/SVagb0ar0/uk2Pau5u8TbTrTpvMWaa1vSrLFSKfj78UXjQXpIIsuLS4/wBWmM/5k49o8JZUNpcqn3OevNgab1u//V/h+/3Og4LGU6yCpScOp3EH92PSWqaayjmpwlCTjJYa5GeemIgCAIAgCAIAgCAIAgCAIAgCAIAgCAIAgETrLp5MHRNR82OVNL5u35AcTw7bA6K9eNGO8ybY2U7uruR4c30X7wOL6V0nVxFQ1azbTHdyUcFUcB+zc5znqtWdWWZHdULenb09ymsJfuX++RrVKZFr7zwirRlTxvcXyMbe5hXy6eqTxnq+ePc8TUSRAEAQDIKJI2gLgb7cLc+m7ObuxludotV6EZXUO27GWkuK713e3EkNX9O1cJU26bZH3kPusOo59ZttbqVF45dCLtHZsLuGVpNcH+H3eh2bQel6eKpCpTPRl4qeR/WdDGSksrgcPUhKnJwksNEhPTAQBAEAQBAEAQBAEAQBAEAQBAEAQBAPLuACSbAC5J4AbzDeD1Jt4Rw7WnTZxeIapnsD2aS8kByNuBO89tuAnN3Vd1Z55cj6BYWataKhz5+P8cEZNXNCtXqKq7zmSdyKN7H98RLGxtVFdpLjyKDbO0nOTt6T0XF9X08OvVkXjnU1HKX2No7F95UGyk9SLHvlXcVO0qOR0Vnb9hQjT6LXx5+ZgmklCAIAgEloHG+qqq1rgG5Xgw3MtuqlhLLZtTE3B8yh29RzRjWjxi/J/wA4JXXfVwYZ1q0c8PVzT7DEX2ewjMdLjhc4Xtr2Ut6PBm7ZO0f6qG5P515rr7mtqfp1sLWBzKNk6814943j+827OuMPs3z4EXb1lvQ/qI8Vx8Ov09PA7VTqBgGU3BAII4g5gy5OTPUAQBAEAQBAEAQBAEAQBAEAQBAEA+MwAJJsBmSeEAouvGtlFqFShQqB3eysVuVCE+37W43GWV983T2dXrQcV8OevsbbO+oW9dVJpvHJdeXuc3oUQSAZEqbAjQhvynnVaYx+WW//ACiVVyjCnu6PDzl5+y8TpeDwv8JouvW3VKtMm/LbGzSH+4HtaeXE9ylJ9xX7PpdrdU4vqvstWctnMH0IQD6BPUm+B42lxPkHongPdBrMD1m63nuVYvvIt5S7W3nDqn9+Xmdd0ThhjNGCi+/ZKA/C1M/RnushnR1aaqQcWcHaXEretGquXpzRQqmq5Ga1MxwZeI6g/lOQhcuMs41R2bvYzi4zjo/RnQtSsURRFGqQGQ2TP3lOYtzsbjsAnT29/Qr6RevR8f5+hxta1qUuK06llkwjCAIAgCAIAgCAIAgCAIAgCAIBF6waepYSnt1Ddj7iD3nI5chzPDwE3UKEqssR+5rqVFBZZyfT+sdfFn6RrJwpLfZHK/xHqe60u6NtCktOPUgVKsp8SKSkTuEVrmnS+Z69Fx/fE9p0ZTemne/30JTA6DxDMo9TUG0QASjAe1lctawHWVde+7aLjuNeLXos+pP/AKWFJpxmpdcJrH1eM/Yvev8AenowUzvvSQ9qkMf6JS37xRZd7Cjm7T6J+mPyctw+HLHLx/Ic5U29rOs9NF1Omvto0rRfFrLkv3gv1F50DqAzgPXPqx8NgXPbfJPM9Jc0rOlT5Zfecnc7Wuq7+bdXRaefEt+F1SwiD/CDHm5LX7t3lJS0K16vLNirq5hWFjhqXcoHmJ5KKlo1kzp1J03mDafc8Fe0x6OqDgnDk0X4Aksh7Qcx2g9xkGts+nPWOjLm027WpvFX4l5/fn9fuc10po2rh6hp1kKsPAjgyniDz/OU1WlKlLdkdZb3FOvBTpvK/dGdQ9GtW9CqvKpf8SL/ANTOni8pM+czjuycejZq6VwFWkzfRO9PaAV0AYm4vmgO0ADcd3WczV2RXUnuYa+xe076g4Jylh9MP1waxQ2F1YX3bSlfIiVtahUpPdqRx++ZJp1YVFmDySGC0zVp8dtfhY/0tvHylhZ7UqUnu1NY+a9/qQ7ixjU1ho/ItGjtIJWXaQ7smU5Mp5MOHyPC86anUjUipReUyllFxe7Jam1MzEQBAEAQBAEAQBAEAQBANHTWlEw1F61Tcu4cWY+6o6k/rwmylSdSaijGc1BZZxXS2kqmIqtVqm7NuHBRwVRwA/vvM6GnTjTjuxKyUnJ5Zu6B0DUxD7KDqxPuoObfpKy5vm/hp8OpLpW6WsjoOAoYDBe9WpGqN7Myl/5UFyo7PEyFGhUnqos3upGPFmWrr3ghuqs3ZTqfmom9WNZ8vNGv+op9SH05pjDaQWlRWoaaLVV6j1NlBsKjghdo5sSQOl7yFfWEnFRk1x8iz2XtCNCcqiWXutLxyjf1M1aWmBXqL7RzpqfqLwP3iPAd88jFRW6uBGqVJVJOc3lst0yMBAEAQCG1p0AmMolDYOLmm/wt/wBTuI/MCaLihGtHD48idYX07SrvLg+K6r36EHqqv8EaqVr+1sEZHgDteZtcb7SG9pUaX9uommkuRlO0nVlKpDDTb595ZKenKB+vbtVh52tM47UtZab33T9jVKxrr/HzRsbdKqpW6uOIuD/8kjeoXEd3KkvozTirRecNMremdDml7SXKea9vTrOdv9nO3+OGsfT+P1lxaXiq/DL5vUiqVd6TirSPtjeODrxRvyPAzDZ967eeJfK+Pd3+5ld2yqxyvmX7gu+i9IJXprUTcd4O9SN6nkQZ1qeSgNuAIAgCAIAgCAV3S2umFoEqXNRhvWmA1u1iQt+l7yVSs6tRZxhd5pnXhEjKfpJw986NYDnZD5bU3PZ1Tk15mH9VHoyyaJ05QxIvRqhjxXcw7VOffukSrRnSfxI3QqRnwZIzUZnKvSRpf1uI9Sp9ijketQj2j3Cw/FLqwo7sN98X6EC5nmWOhU6bWzt2SVVp9pHdzhczVCW684Mpx1TYKesYITcoCQpJ4kD3u+eU7enT+VCVSUuLNcCbjAyUadz04yNc3CowzzfA20qe++46jqdqqtJVrVl+kOaId1McCR8Xy7ZQyk5PMuJYpJLCLfMT0QBAEAQBANTSWAWstjkR7rcQf06SLd2kLiG7LjyfT95m+3uJUZZXDmilV6RRirCxBsZx1SnKnJwlxR0UJqcVKPBngTDnkyN/D6WqKLE7anIq+dxxz3ydS2hXgt1veXSWvnxI1S0pSeUsPqjSci5sLDgL3t0vxkOWM/DwJCzjUzav471GJCk/R18jyFQe6e/d4cp0uyLjtKXZvjH0/j2KXaFHcnvrg/UvctyvNDGaXpUzYtdvhXM9/AeMg3G0aFF7reX0X7hfVkqlZ1aiylp1ZpDWWn8D/wC39ZDW26X+svL3JH/bKnVeZI4PSNOp7jC/wnI+B3yxt7yjX+R69Of2IdW3qUvmRtySaRAOe+kTWZgxwtFrZfSsN+YuEB4ZEE9oHOWljbJrtJfT3IlxVfyo57LUhiAe6VQqwZSVYZgg2IPQjdMZRUliXA9TaeUdM1R1x9ZTdcQfbpozht22qLdr/aAF+o7DKGvbunV3Fz4FjTqqUN45nWql2Z2zZiWY8yxufMmX6SSwitbzqeJ6BAEAuGoGiRVrhmF1pgOerH3AfAn+Wc/d1e0qvotCyow3YI6pIxtEAQBAEAQBAEArutWF92oPut81Pz8pQbaofLVXg/x+fIttm1eNN+JXpQFqIAgGppVL0yRkVswPIjj4XlhsuruXMe/T9+uCJfQ3qL7tSz43TxejS2DZqiBnI+rcZqOt7/sy02reyp/2abw3xfRe/oiDYWyn/clw5EHObLkQARMoycWmtGjxpNYZNavacb1gw9Zr7X+E53m29GPE8jx457+t2fef1FPX5lx9zn7u37GenB8PYtMnkU4Fj8QalWpUO93ZvxMT+c6eEd2Kj0KmTy2zBMjwQBAMtKoQGtxFvHI+RMj1qalOD6P8N/g2QliMl3GKSDWIAgH0CeSeFk9Sy8HVvRvRAoVH4tUt3Kq28y05cti2wBAEAQBAEAQBAI7WBL0H6WPgwlftSO9ay+nqiXYvFeP19CmzkToBAEA8VkurDmCPETZSnuTjLo0/sY1I70XHqjxg0tTQfZHyzmy7m515yfVmu3ju0oruM0jm4QBANLSxIQOpsyMrKeRBylrsebjcY6p+5B2hHNHPR/wWj/zGn8PnOpKI5hprBmjiK1Ii2w5A+6TdD3qQe+dLSnvwUu4qpx3ZNGlNhiIAgGailw3Z/f8AKRLiru1Kce/+PybqcMxk+7+TDJZpEAQD6DPGsrATwdY9HNW+Gccqh8CqkfnOYaxoy34lrngEAQBAEAQBAEAjNY6lqDdSAPEH5Ayu2rPdtZd+F5+xMsI5rruyU+ckX4gCAY8S+yjHkCfKbreG/VjHq16murLdhKXRM8YB700PT5ZHzBm2+pOncTi+ufo9TC1nv0ovu9DPIhvEAQCO05U9gKN7Hd2f3tLfY1JyrOfJLzf6yv2jPFNR6v0Jn/wpuY8ROnKQ3dedVTiQK1G3rlFiu71ijcL8GGdj1seFp1nddl8MuHoR69Hf1XE5ZWpMjFXUqwyKsCCO0GXSaayiA1jRnieg906ZO7xmmtXhSWZfYzhTlN4R0HUbVi/01ZbJYimp3ttCxcjlYm3bfgL0NSrKpPfZYxgox3UULHYQ0qj0m3oxU9dk2v37++dFCanFSXMrJR3XgwTI8EAQC7+jTSgSq1JjlUFh95LlfEFh3CUd9S3Km9yf6ywt570cdDpshG8QBAEAQBAEAQCr6z4zacUxuXM/eP6D5zmtsXCnUVJf48fH+F6l1s6juxc3z9CElMWIgCAaGmq2zTI+I2/M/Lzlpsmlv3G9yis/hfvcQdoVN2ljqXBNAf8Aq0UGVREF+pPtMp/mJlxtCx/qI70fmXn3exXWd12Lw+D/AHJA1aZUlWBBHAzlZwlCW7JYfQvoyUlmLyjxMT0xYjEKguxt8z2TfQt6leW7Bfwa6taFKOZM2tVdDviKoxNVbU0N6YP1iNxHQHO/E98660to29PcX1fVnPV6zrT3mX6STSIBo6U0RRxAtWpq/InJh2MMxNkKs4fK8GMoRlxRXano7w17q9QDldT4XWbHd1n/AJGCo0+hJaM1Rw1Eg7BdhuNQg27FAC+U0NtvLNqWOBPTwHN/SdoUq64pB7LWSp0YZIx7R7PcOcttn1srs39CFc09d5FGpWv7V7cxJ1VzUcw4rl1NEN1vEiexOqFfYFWhbEUmFwyZNbk1M5g8LAmRqd/Sl82htlbTXDUga1JkOy6lSN4YEHwMlxnGXyvJocWuKPtCsUYMpsQbgjgQbiY1qUasd2R7Cbg8o7DqlrImLpgEgVlHtrz+0vT5eF6CtRlSliRZQmprKJ+ajMQBAEAQBAIrTOlxSBVTeof9vU/pKy/2hGgt2GsvTvfsTbS0dV70vl9SpMb5nMnMntnKt5eWXySWiMFXFIvvMB35+E307WtU+SDf0/PA1Tr04fNJGIYl3F6VJmX/AFCCEHfx7N8nrZfZwdS4lhLktX4dPUiO+35blJZffwNpRlmbnnKqTTbaWET1lLUw6Fwn8Vi140qXtMeBsch3sB3KZ1mzbbsKPxcZav8ACKC9r9rU04I6VLAiGDFYRKgs6hh5jsIzHdNdWjTqrE4p+JnCpODzF4ISvqmhPs1qqjl9GfAlb+cjLZtqnncXn7m53lf/AG9D1gtUMOjbTBqrc6rbQ/CAAe+8lwhGCxFYXcR5ScnlvJPgTI8PsAQBAEAQBAMOMwy1UanUXaVhZgeIPy7ZlGTi1JcTxpNYZxrWfV98JU2Tdqbf4dTmOR5MP7y/t7iNaOVx5oratNwfcbGqmtL4RrEF6TH2k4j7S9fn4W0XNkqnxQ0fqbKVdx0lwOpYTFYfGU9pdiqvEMAdk8mU7j2yonTlB4ksE2MlJZRqYjVHBvvw6j7pZfJSBPVVmuEn92HCL4ohdNauUMKqVqKsrBwLhze1iTY7xuGcrdq3telSjNSbxJaZ4rD0I9ximlKK5k1qxpr16bDm1VPeHxLwceV+R7RN1tcwuIb8P/ncbqdSNSOUTkkGwQBAEAhNY9NCipRDeqwy+yD9Y9eQlXtLaCt4bsX8T8u/2ItxX3FhcSH0PRp41qgIZEpBFBQ7BdiG22YgXNyOfDmZIo2lDcTcI5wuSJsLirur4nw6slRqjhvrK7feq1PyaSY0oR+WKXgjyU5S4tv6nqphMHhsxRp7XAbIZ/E5jtmi5vaVuvjevTn++Jto21Sq/hWnUhNI6QasbnJR7qjcP1PWctd3k7mWZaJcF+8y8t7eNFYXHqQuLrM7ChRG1UY2y4c+zqeAk/Zlg5tVqi05Lr3+Hr4EW9u91dnDjz7i+6u6HXC0ggzY5u3NunQbh/edIUxKQBAEAQBAEAQBAEAQBAEA18fgqdZGp1UDo28HyIPA9RMoTlB70XqeSipLDOZ6w6h1aRL4e9an8P8AmL3fX7s+kuKF9Cek9H5fwQalu1rHUqlKs9NiVZkYZGxKsOYNs+6TJQjOOJLKNGWid0NrZiabj6UutwWVrHaA3jaIJW4vmJVXNjRowc6aabxzb9W8fQkW0nvYOiayN6zBbdrXCPbfbaI/7Tm9rxzay7septu1mkykUqhVgykqym4I3gzlKFxUoS3qbwyshOUHmJbdGa2qQBXBB+NRcHqRvHdedDb7cpyWKqw+q1Xv6k+F7F/MiXp6cw5zFZe828jLGO0LaSypr0N6uKb/AMjxX1gw6/5oPRQW+QmE9p2sOM19NTyVzSXMgtJa2swK0V2fttYnuG4ecqbnbcpLdorHe/Yi1LxvSCwVp3JJJJJOZJNye0yiblN66tkLVss3o2T6Ks/OoB4KD/yn0FLCwXqWNDVxOMdnZi7XJ3BmAyyyF7DdOMrXVadRycn9G0X9OwoRe9u5ffl+XDyNSrVC5sbdTNNOnOpLEE2yXKcYLMnhGvhlrYltjDIbbmqnJR38Pn0l9Z7IUfjr693v19PEqrjaDfw0/uXXV7V+nhVy9qofeqEZnoOQ/Zl4VZMQBAEAQBAEAQBAEAQBAEAQBAEAgtatCU69J2NNTUUXDW9qw3rcZ7r5TTc1biFGToSaktft3cGaLinvQbXFHOBo1BcrcG1t9xKL/kl3NKNXDWVnTD9vIradVxkmdB0NiP4nAlPrqhpsOTIvsnv9k98uq8VXoSUdd5afbQtai36bxzRS5whSCD0QBAEAx4hrKT0+eUl2FLtLmEe/P21NtCO9USLXoOv/AA2jg+56hYqOZYkKfwqDOtv7lW9Fz58vEs69Tcg3zK5VxhAJvu/fGcbRpzq1I048WePa93VahFpeC98kzqboFK6GviFL3YhAxNrLvNuOdxY5ezO7p04U47sFhEmUpSeZPPiXelTCgKoCgbgAAB2ATMxPcAQBAEAQBAEAQBAEAQBAEAQBAEAQCgazaK9TU2lH0bm69DxX9OnZOP2pZdhV3or4ZeT6exU3NHs5ZXBmnobSRw9X1gBKtlUUcQNzD7Q88xN+y9pKl/aq/LyfT+PTwNltcbvwy4DS1NRVYoQUf20I3FW/Q3HdIO0KHY3Elyeq8GaK8NybRpyEahAEAQDVxmdkHHM9Bz/fKXmx4wpKdzUeEtPf8fcmWqUc1JcESukcb6wqBlTpqEpryUADPqbC8gX15K6qb3JcF+8zRWqupLPI0KOGbEVVoU95PtHgoG8noPnYS52NZbke3nxfDw6/X08SZaUcLfZ1XB4ZaaLTQWVQFHYOfWXxNM0AQBAEAQBAEAQBAEAQBAEAQBAEAQBAMGMwq1UKOLg+XIjkZqrUYVoOE1ozGcFNYZQNM6Heg2eaH3X4HoeRnHXthUtpa6x5P95lRWoypvXh1I6RJVJSiot6Lh3GtybWGJgeCAIAgHwLx5zOVSUoqLei4I9cm1gx3Z2FKkpZ2yAH789wlzs3ZbqNVKy+Hkuv8evgS7e2cvinwOhasaAXCpnZqre+3/Feg8/ADqCyJqAIAgCAIAgCAIAgCAIAgCAIAgCAIAgCAIB5q0wwKsAQd4IuD3TGUVJYkso8aTWGVnSeqQN2oNsn4GuR3HePOUdzsSMnvUXjufD3XmQqlmnrBlYxuAqUv8RCvUj2fxDKUtXZ9zT4wf019CJKhUjxRrAyI04vDNQJtvmUKc5/Km/BHqi3wMf8QCbLdmO4KLk+En0dk3NTjHdXf7cTfC1qS5Y8SV0fqzia/vD1Cc2949i7/G3fL602TRofFL4pd/D7E2lawhq9WXbQ2haWGW1Ncz7znNm7Ty6DKWhJJGAIAgCAIAgCAIAgCAIAgCAIAgCAIAgCAIAgCAIBXtOayimTTpAO4yYn3VPLqf30lNfbXjRbhT1l5L3Ida6UHux4lOxVc1DtMFv0RF/pAvKGrtC5qfNIhSr1JcWeMJso20aSP0dbjwm2htW5pc8ro/3JlC5qR5l10BpugxFNaa0XO5QFCt0UgDPofOdJZX9O6jpo1xX7xRY0a8ai04lgk43CAIAgCAIAgCAIAgCAIAgCAIAgCAIAgCAIAgCAIBF6x480aDFTZm9lTyJ49wBMgbSuXQoOS4vRGi4qbkMric8nFFQIAgHl1uLefI8CJuoV5UKiqR4r9wZQm4SUkX3VHSxxFH2z9JTOw/W25u8eYM7yElOKkuDLtPKyicmR6IAgCAIAgCAIAgCAIAgCAIAgCAIAgCAIAgCAIBWNeb7FLltHxtl+cotvZ7KHj+CDe/KinzmCvEAQBAJz0ev9PiANxVSe0MbfMzubDP8ATU8/6ouaH/jj4F7ks2iAIAgCAIAgCAIAgCAIAgCAIAgCAIAgCAIAgCARusOA9dRZR7w9pe0cO8EjvkHaNs7ig4rjxXiv3BpuKe/DC4nOiJxTTWjKcTwCAeKtTZBJm+2t5V6qpx5+S5szpwc5KKLb6PMAVpPWbfVI2furfPvJbwE7yMVFKK4IuksLCLbPT0QBAEAQBAEAQBAEAQBAEAQBAEAQBAEAQBAEAQBAILTeri1iXQ7Dnf8AC3byPWVN9sqFw9+GkvJkWtaqesdGVDHaMq0iQ9NrfEAWX8Qy8ZRT2VdReN3Pg0QnbVVyNFahJsis55KrE/KbKOx7mb+Jbq7/AGRlG0qPjoTWhtUqtZg+JHq6YzFO/tN0NvdHn2b50dnZU7WOI8XxfUsKVGNNaF+poFAAAAAsAMgANwAkw2nqAIAgCAIAgCAIAgCAIAgH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525963"/>
          </a:xfrm>
        </p:spPr>
        <p:txBody>
          <a:bodyPr>
            <a:normAutofit/>
          </a:bodyPr>
          <a:lstStyle/>
          <a:p>
            <a:r>
              <a:rPr lang="es-EC" sz="2600" dirty="0"/>
              <a:t>Objetivos </a:t>
            </a:r>
            <a:r>
              <a:rPr lang="es-EC" sz="2600" dirty="0" smtClean="0"/>
              <a:t>Específicos </a:t>
            </a:r>
          </a:p>
          <a:p>
            <a:pPr marL="0" indent="0">
              <a:buNone/>
            </a:pPr>
            <a:endParaRPr lang="es-EC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 smtClean="0"/>
              <a:t>Investigar la normalización de multiplexación del estándar ISDB-Tb enfatizando la generación del Transport Stream.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 smtClean="0"/>
              <a:t>Descomponer </a:t>
            </a:r>
            <a:r>
              <a:rPr lang="es-EC" sz="2200" dirty="0"/>
              <a:t>en forma binaria los archivos Transport Stream y descomponer las tablas para el sistema de televisión digital terrestre ISDB-T y sus respectivos elementos.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/>
              <a:t>Desfragmentar la </a:t>
            </a:r>
            <a:r>
              <a:rPr lang="es-EC" sz="2200" dirty="0" smtClean="0"/>
              <a:t>configuración </a:t>
            </a:r>
            <a:r>
              <a:rPr lang="es-EC" sz="2200" dirty="0"/>
              <a:t>del sistema jerárquico de capas en un archivo BTS.</a:t>
            </a:r>
          </a:p>
          <a:p>
            <a:pPr lvl="1"/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16039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7344816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000" dirty="0"/>
              <a:t>Se implantó un desfragmentador de Tablas de Flujo de </a:t>
            </a:r>
            <a:r>
              <a:rPr lang="es-EC" sz="2000" dirty="0" smtClean="0"/>
              <a:t>Transporte. </a:t>
            </a:r>
            <a:endParaRPr lang="es-EC" sz="2000" dirty="0" smtClean="0"/>
          </a:p>
          <a:p>
            <a:pPr>
              <a:lnSpc>
                <a:spcPct val="150000"/>
              </a:lnSpc>
            </a:pPr>
            <a:r>
              <a:rPr lang="es-EC" sz="2000" dirty="0" smtClean="0"/>
              <a:t>Los </a:t>
            </a:r>
            <a:r>
              <a:rPr lang="es-EC" sz="2000" dirty="0"/>
              <a:t>resultados obtenidos fueron revisados por medio de los valores de cada </a:t>
            </a:r>
            <a:r>
              <a:rPr lang="es-EC" sz="2000" dirty="0" smtClean="0"/>
              <a:t>tabla </a:t>
            </a:r>
            <a:r>
              <a:rPr lang="es-EC" sz="2000" dirty="0" smtClean="0"/>
              <a:t>de la norma.</a:t>
            </a:r>
            <a:endParaRPr lang="es-EC" sz="2000" dirty="0"/>
          </a:p>
          <a:p>
            <a:pPr>
              <a:lnSpc>
                <a:spcPct val="150000"/>
              </a:lnSpc>
            </a:pPr>
            <a:r>
              <a:rPr lang="es-EC" sz="2000" dirty="0" smtClean="0"/>
              <a:t>Se </a:t>
            </a:r>
            <a:r>
              <a:rPr lang="es-EC" sz="2000" dirty="0"/>
              <a:t>compararon los resultados con diferentes analizadores de </a:t>
            </a:r>
            <a:r>
              <a:rPr lang="es-EC" sz="2000" dirty="0" smtClean="0"/>
              <a:t>Tramas.</a:t>
            </a:r>
            <a:endParaRPr lang="es-EC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Conclusiones y </a:t>
            </a:r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8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73224" y="1412776"/>
            <a:ext cx="764319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200" dirty="0" smtClean="0"/>
              <a:t>Realiza investigación por medio de los </a:t>
            </a:r>
            <a:r>
              <a:rPr lang="es-EC" sz="2200" dirty="0"/>
              <a:t>algoritmos de </a:t>
            </a:r>
            <a:r>
              <a:rPr lang="es-EC" sz="2200" dirty="0" smtClean="0"/>
              <a:t>búsqueda </a:t>
            </a:r>
            <a:r>
              <a:rPr lang="es-EC" sz="2200" dirty="0" smtClean="0"/>
              <a:t>de datos.</a:t>
            </a:r>
            <a:endParaRPr lang="es-EC" sz="2200" dirty="0" smtClean="0"/>
          </a:p>
          <a:p>
            <a:pPr>
              <a:lnSpc>
                <a:spcPct val="150000"/>
              </a:lnSpc>
            </a:pPr>
            <a:r>
              <a:rPr lang="es-EC" sz="2200" dirty="0"/>
              <a:t>El uso </a:t>
            </a:r>
            <a:r>
              <a:rPr lang="es-EC" sz="2200" dirty="0" smtClean="0"/>
              <a:t>del </a:t>
            </a:r>
            <a:r>
              <a:rPr lang="es-EC" sz="2200" dirty="0"/>
              <a:t>desfragmentador se lo podrá realizar en </a:t>
            </a:r>
            <a:r>
              <a:rPr lang="es-EC" sz="2200" dirty="0" smtClean="0"/>
              <a:t>varios </a:t>
            </a:r>
            <a:r>
              <a:rPr lang="es-EC" sz="2200" dirty="0"/>
              <a:t>sistemas </a:t>
            </a:r>
            <a:r>
              <a:rPr lang="es-EC" sz="2200" dirty="0" smtClean="0"/>
              <a:t>operativos. </a:t>
            </a:r>
          </a:p>
          <a:p>
            <a:pPr>
              <a:lnSpc>
                <a:spcPct val="150000"/>
              </a:lnSpc>
            </a:pPr>
            <a:r>
              <a:rPr lang="es-EC" sz="2200" dirty="0" smtClean="0"/>
              <a:t>Se </a:t>
            </a:r>
            <a:r>
              <a:rPr lang="es-EC" sz="2200" dirty="0"/>
              <a:t>puede crear señales que </a:t>
            </a:r>
            <a:r>
              <a:rPr lang="es-EC" sz="2200" dirty="0" smtClean="0"/>
              <a:t>trabajen </a:t>
            </a:r>
            <a:r>
              <a:rPr lang="es-EC" sz="2200" dirty="0"/>
              <a:t>en </a:t>
            </a:r>
            <a:r>
              <a:rPr lang="es-EC" sz="2200" dirty="0" smtClean="0"/>
              <a:t>formato BTS.</a:t>
            </a:r>
            <a:endParaRPr lang="es-EC" sz="2200" dirty="0"/>
          </a:p>
          <a:p>
            <a:pPr>
              <a:lnSpc>
                <a:spcPct val="150000"/>
              </a:lnSpc>
            </a:pPr>
            <a:endParaRPr lang="es-EC" dirty="0"/>
          </a:p>
          <a:p>
            <a:pPr>
              <a:lnSpc>
                <a:spcPct val="150000"/>
              </a:lnSpc>
            </a:pP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7257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73224" y="1124744"/>
            <a:ext cx="7427168" cy="45259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s-EC" sz="1800" dirty="0"/>
              <a:t> Se recomienda descomponer los bits de las distintas Tablas por medio de </a:t>
            </a:r>
            <a:r>
              <a:rPr lang="es-EC" sz="1800" dirty="0" smtClean="0"/>
              <a:t>las diferentes </a:t>
            </a:r>
            <a:r>
              <a:rPr lang="es-EC" sz="1800" dirty="0"/>
              <a:t>normas existentes para el estándar </a:t>
            </a:r>
            <a:r>
              <a:rPr lang="es-EC" sz="1800" dirty="0" smtClean="0"/>
              <a:t>ISDB-T.</a:t>
            </a:r>
            <a:endParaRPr lang="es-EC" sz="1800" dirty="0"/>
          </a:p>
          <a:p>
            <a:pPr>
              <a:lnSpc>
                <a:spcPct val="160000"/>
              </a:lnSpc>
            </a:pPr>
            <a:r>
              <a:rPr lang="es-EC" sz="1800" dirty="0" smtClean="0"/>
              <a:t>Se </a:t>
            </a:r>
            <a:r>
              <a:rPr lang="es-EC" sz="1800" dirty="0"/>
              <a:t>recomienda plasmar el desfragmentador en los transmisores y receptores </a:t>
            </a:r>
            <a:r>
              <a:rPr lang="es-EC" sz="1800" dirty="0" smtClean="0"/>
              <a:t>para de </a:t>
            </a:r>
            <a:r>
              <a:rPr lang="es-EC" sz="1800" dirty="0"/>
              <a:t>esta manera presentar el archivo TS o BTS en la televisión.</a:t>
            </a:r>
          </a:p>
          <a:p>
            <a:pPr>
              <a:lnSpc>
                <a:spcPct val="160000"/>
              </a:lnSpc>
            </a:pPr>
            <a:r>
              <a:rPr lang="es-EC" sz="1800" dirty="0" smtClean="0"/>
              <a:t>La </a:t>
            </a:r>
            <a:r>
              <a:rPr lang="es-EC" sz="1800" dirty="0"/>
              <a:t>señal capturada mediante transmisiones enviadas por aire se capturarían </a:t>
            </a:r>
            <a:r>
              <a:rPr lang="es-EC" sz="1800" dirty="0" smtClean="0"/>
              <a:t>para que </a:t>
            </a:r>
            <a:r>
              <a:rPr lang="es-EC" sz="1800" dirty="0"/>
              <a:t>el desfragmentador las pueda analizar.</a:t>
            </a:r>
          </a:p>
          <a:p>
            <a:pPr>
              <a:lnSpc>
                <a:spcPct val="160000"/>
              </a:lnSpc>
            </a:pPr>
            <a:endParaRPr lang="es-EC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87638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600" dirty="0"/>
              <a:t>Objetivos Específicos</a:t>
            </a:r>
          </a:p>
          <a:p>
            <a:pPr marL="109728" indent="0">
              <a:buNone/>
            </a:pPr>
            <a:r>
              <a:rPr lang="es-EC" sz="26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 smtClean="0"/>
              <a:t>Diseñar e implementar un software para múltiples sistemas operativos que permita desfragmentar los componentes de cada una de las tablas PSI/SI y mostrar el valor que corresponda a cada uno.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 smtClean="0"/>
              <a:t>Diseñar e implementar una herramienta gráfica que sea amigable para el usuario.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200" dirty="0" smtClean="0"/>
              <a:t>Realizar pruebas experimentales con varios archivos de tipo </a:t>
            </a:r>
            <a:r>
              <a:rPr lang="es-EC" sz="2200" dirty="0" err="1" smtClean="0"/>
              <a:t>Transport</a:t>
            </a:r>
            <a:r>
              <a:rPr lang="es-EC" sz="2200" dirty="0" smtClean="0"/>
              <a:t> </a:t>
            </a:r>
            <a:r>
              <a:rPr lang="es-EC" sz="2200" dirty="0" err="1" smtClean="0"/>
              <a:t>Stream</a:t>
            </a:r>
            <a:r>
              <a:rPr lang="es-EC" sz="2200" dirty="0" smtClean="0"/>
              <a:t>, validando su correcto funcionamiento con apoyo de analizadores profesionales.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58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INTRODUCCIÓN</a:t>
            </a:r>
            <a:endParaRPr lang="es-PA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s-EC" sz="4000" dirty="0"/>
          </a:p>
          <a:p>
            <a:pPr marL="109728" indent="0">
              <a:buNone/>
            </a:pPr>
            <a:r>
              <a:rPr lang="es-EC" dirty="0"/>
              <a:t> </a:t>
            </a:r>
          </a:p>
          <a:p>
            <a:endParaRPr lang="es-EC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09600" y="1412776"/>
            <a:ext cx="7634808" cy="486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2000" dirty="0" smtClean="0"/>
              <a:t>26 </a:t>
            </a:r>
            <a:r>
              <a:rPr lang="es-EC" sz="2000" dirty="0"/>
              <a:t>de marzo de 2010 </a:t>
            </a:r>
            <a:endParaRPr lang="es-EC" sz="2000" dirty="0" smtClean="0"/>
          </a:p>
          <a:p>
            <a:pPr>
              <a:lnSpc>
                <a:spcPct val="150000"/>
              </a:lnSpc>
            </a:pPr>
            <a:endParaRPr lang="es-EC" sz="2000" dirty="0" smtClean="0"/>
          </a:p>
          <a:p>
            <a:pPr>
              <a:lnSpc>
                <a:spcPct val="150000"/>
              </a:lnSpc>
            </a:pPr>
            <a:endParaRPr lang="es-EC" sz="2000" dirty="0" smtClean="0"/>
          </a:p>
          <a:p>
            <a:pPr>
              <a:lnSpc>
                <a:spcPct val="150000"/>
              </a:lnSpc>
            </a:pPr>
            <a:endParaRPr lang="es-EC" sz="2000" dirty="0"/>
          </a:p>
          <a:p>
            <a:pPr>
              <a:lnSpc>
                <a:spcPct val="150000"/>
              </a:lnSpc>
            </a:pPr>
            <a:endParaRPr lang="es-EC" sz="2000" dirty="0" smtClean="0"/>
          </a:p>
          <a:p>
            <a:pPr>
              <a:lnSpc>
                <a:spcPct val="150000"/>
              </a:lnSpc>
            </a:pPr>
            <a:r>
              <a:rPr lang="es-EC" sz="2000" dirty="0" smtClean="0"/>
              <a:t>TS(</a:t>
            </a:r>
            <a:r>
              <a:rPr lang="es-EC" sz="2000" i="1" dirty="0" smtClean="0"/>
              <a:t>Transport </a:t>
            </a:r>
            <a:r>
              <a:rPr lang="es-EC" sz="2000" i="1" dirty="0"/>
              <a:t>Stream</a:t>
            </a:r>
            <a:r>
              <a:rPr lang="es-EC" sz="2000" dirty="0"/>
              <a:t>) y BTS(</a:t>
            </a:r>
            <a:r>
              <a:rPr lang="es-EC" sz="2000" i="1" dirty="0"/>
              <a:t>Broadcast Transport Stream</a:t>
            </a:r>
            <a:r>
              <a:rPr lang="es-EC" sz="2000" dirty="0" smtClean="0"/>
              <a:t>)</a:t>
            </a:r>
            <a:endParaRPr lang="es-EC" sz="2000" dirty="0"/>
          </a:p>
        </p:txBody>
      </p:sp>
      <p:sp>
        <p:nvSpPr>
          <p:cNvPr id="3" name="AutoShape 2" descr="Resultado de imagen para ecuador y jap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ecuador y jap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8843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PA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1484784"/>
            <a:ext cx="80648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C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40" y="3140968"/>
            <a:ext cx="39621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85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2512"/>
            <a:ext cx="733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00" y="1772816"/>
            <a:ext cx="769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7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CAPA FÍSICA</a:t>
            </a:r>
            <a:endParaRPr lang="es-EC" dirty="0"/>
          </a:p>
        </p:txBody>
      </p:sp>
      <p:pic>
        <p:nvPicPr>
          <p:cNvPr id="1026" name="Picture 2" descr="C:\Users\Home\Desktop\TESIS\Escrito\Tesis\figuras\cap2\figura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45" y="1484784"/>
            <a:ext cx="4539799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0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CAPA FÍSICA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C" sz="2000" dirty="0"/>
          </a:p>
        </p:txBody>
      </p:sp>
      <p:pic>
        <p:nvPicPr>
          <p:cNvPr id="5" name="Picture 2" descr="C:\Users\Home\Desktop\TESIS\Escrito\Tesis\figuras\cap2\figur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0708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677</Words>
  <Application>Microsoft Office PowerPoint</Application>
  <PresentationFormat>Presentación en pantalla (4:3)</PresentationFormat>
  <Paragraphs>147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CONTENIDO</vt:lpstr>
      <vt:lpstr>OBJETIVOS</vt:lpstr>
      <vt:lpstr>OBJETIVOS</vt:lpstr>
      <vt:lpstr>OBJETIVOS</vt:lpstr>
      <vt:lpstr>INTRODUCCIÓN</vt:lpstr>
      <vt:lpstr>ANTECEDENTES</vt:lpstr>
      <vt:lpstr>CAPA FÍSICA</vt:lpstr>
      <vt:lpstr>CAPA FÍSICA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TRANSPORT STREAM (TS)</vt:lpstr>
      <vt:lpstr>BROADCAST TRANSPORT STREAM (BTS)</vt:lpstr>
      <vt:lpstr>BROADCAST TRANSPORT STREAM (BTS)</vt:lpstr>
      <vt:lpstr>BROADCAST TRANSPORT STREAM (BTS)</vt:lpstr>
      <vt:lpstr>ARCHIVO TS</vt:lpstr>
      <vt:lpstr>ARCHIVO TS</vt:lpstr>
      <vt:lpstr>ARCHIVO TS</vt:lpstr>
      <vt:lpstr>ARCHIVO TS</vt:lpstr>
      <vt:lpstr>ARCHIVO TS</vt:lpstr>
      <vt:lpstr>ARCHIVO TS</vt:lpstr>
      <vt:lpstr>ARCHIVO TS</vt:lpstr>
      <vt:lpstr>ARCHIVO BTS</vt:lpstr>
      <vt:lpstr>ARCHIVO BTS</vt:lpstr>
      <vt:lpstr>RESULTADOS OBTENIDOS</vt:lpstr>
      <vt:lpstr>Conclusiones y Recomendaciones</vt:lpstr>
      <vt:lpstr>Conclusiones y Recomendaciones</vt:lpstr>
      <vt:lpstr>Conclusiones y 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ESPE</dc:creator>
  <cp:lastModifiedBy>Home</cp:lastModifiedBy>
  <cp:revision>119</cp:revision>
  <cp:lastPrinted>2015-04-12T17:30:25Z</cp:lastPrinted>
  <dcterms:created xsi:type="dcterms:W3CDTF">2014-03-28T18:00:13Z</dcterms:created>
  <dcterms:modified xsi:type="dcterms:W3CDTF">2015-04-17T04:36:31Z</dcterms:modified>
</cp:coreProperties>
</file>