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7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16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273" r:id="rId20"/>
    <p:sldId id="281" r:id="rId21"/>
    <p:sldId id="282" r:id="rId22"/>
    <p:sldId id="276" r:id="rId23"/>
    <p:sldId id="283" r:id="rId24"/>
    <p:sldId id="284" r:id="rId25"/>
    <p:sldId id="277" r:id="rId26"/>
    <p:sldId id="278" r:id="rId27"/>
    <p:sldId id="279" r:id="rId28"/>
    <p:sldId id="280" r:id="rId29"/>
    <p:sldId id="285" r:id="rId30"/>
    <p:sldId id="286" r:id="rId31"/>
    <p:sldId id="287" r:id="rId32"/>
    <p:sldId id="302" r:id="rId33"/>
    <p:sldId id="289" r:id="rId34"/>
    <p:sldId id="300" r:id="rId35"/>
    <p:sldId id="288" r:id="rId36"/>
    <p:sldId id="321" r:id="rId37"/>
    <p:sldId id="291" r:id="rId38"/>
    <p:sldId id="301" r:id="rId39"/>
    <p:sldId id="305" r:id="rId40"/>
    <p:sldId id="306" r:id="rId41"/>
    <p:sldId id="292" r:id="rId42"/>
    <p:sldId id="331" r:id="rId43"/>
    <p:sldId id="332" r:id="rId44"/>
    <p:sldId id="333" r:id="rId45"/>
    <p:sldId id="32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71" autoAdjust="0"/>
  </p:normalViewPr>
  <p:slideViewPr>
    <p:cSldViewPr>
      <p:cViewPr varScale="1">
        <p:scale>
          <a:sx n="74" d="100"/>
          <a:sy n="74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E0CA-9D4C-4683-80DA-7B53ADED07EB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3F4C-B8D5-4F86-B3DE-419AA58E9A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3F4C-B8D5-4F86-B3DE-419AA58E9A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5B8624-2ED3-4A97-BEE6-28F939E5B421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0D7971-334B-4354-A22B-1699CC945FFC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143000" y="1295400"/>
            <a:ext cx="6781800" cy="495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“DISEÑO Y APLICACION DE ACTIVIDADES FISICO RECREATIVAS Y SU INCIDENCIA EN LA CONDICION FISICA GENERAL DE LOS NADADORESDEL CLUB NAUTICO QUITO DE LAS CATEGORIAS INFANTIL Y JUVENIL DURANTE EL PERIODO DE SEPTIEMBRE A DICIEMBRE  2013”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172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4"/>
          <p:cNvSpPr/>
          <p:nvPr/>
        </p:nvSpPr>
        <p:spPr>
          <a:xfrm>
            <a:off x="304800" y="1981200"/>
            <a:ext cx="3810000" cy="2514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PROFESIONALES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APLICAN - PROCESOS</a:t>
            </a:r>
          </a:p>
        </p:txBody>
      </p:sp>
      <p:sp>
        <p:nvSpPr>
          <p:cNvPr id="6" name="Flecha izquierda 5"/>
          <p:cNvSpPr/>
          <p:nvPr/>
        </p:nvSpPr>
        <p:spPr>
          <a:xfrm>
            <a:off x="4495800" y="1905000"/>
            <a:ext cx="4495800" cy="26670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PLANIFICACION – DESARROLLAN 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TRABAJO DIARIO    </a:t>
            </a:r>
          </a:p>
          <a:p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FALTA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TIEMPO,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RESULTADOS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CORTO PLAZO,</a:t>
            </a:r>
            <a:endParaRPr lang="es-EC" sz="19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857500" y="3962400"/>
            <a:ext cx="3276600" cy="26670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DESERCION DEPORTISTAS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09800" y="228600"/>
            <a:ext cx="4610100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JUSTIFICACION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IMPORTANCIA</a:t>
            </a:r>
            <a:endParaRPr lang="es-EC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1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rminador 4"/>
          <p:cNvSpPr/>
          <p:nvPr/>
        </p:nvSpPr>
        <p:spPr>
          <a:xfrm>
            <a:off x="1295400" y="152400"/>
            <a:ext cx="6781800" cy="23622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 FUNDAMENTAL  LA APLICACION PROCESOS ENSENANZA  EDADES TEMPRANAS .</a:t>
            </a:r>
          </a:p>
        </p:txBody>
      </p:sp>
      <p:sp>
        <p:nvSpPr>
          <p:cNvPr id="7" name="Terminador 6"/>
          <p:cNvSpPr/>
          <p:nvPr/>
        </p:nvSpPr>
        <p:spPr>
          <a:xfrm>
            <a:off x="1295400" y="2819400"/>
            <a:ext cx="6781800" cy="1981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PLANIFICACION – DESARROLLAN 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TRABAJO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DIARIO- FALTA DE TIEMPO, 	RESULTADOS A CORTO PLAZO</a:t>
            </a:r>
          </a:p>
        </p:txBody>
      </p:sp>
      <p:sp>
        <p:nvSpPr>
          <p:cNvPr id="11" name="Terminador 10"/>
          <p:cNvSpPr/>
          <p:nvPr/>
        </p:nvSpPr>
        <p:spPr>
          <a:xfrm>
            <a:off x="1295400" y="5105400"/>
            <a:ext cx="6477000" cy="15240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DESERCION DEPORTISTAS </a:t>
            </a:r>
          </a:p>
        </p:txBody>
      </p:sp>
    </p:spTree>
    <p:extLst>
      <p:ext uri="{BB962C8B-B14F-4D97-AF65-F5344CB8AC3E}">
        <p14:creationId xmlns:p14="http://schemas.microsoft.com/office/powerpoint/2010/main" val="29066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1066800" y="228600"/>
            <a:ext cx="6400800" cy="2514600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 VIOLA EL PRINCIPIO DEL AUMENTO 	GRADUAL DE LA ENSENANZA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APRENDIZAJE </a:t>
            </a:r>
            <a:r>
              <a:rPr lang="es-E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DEGRADACIÓN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LOS RESULTADOS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5" name="Proceso alternativo 4"/>
          <p:cNvSpPr/>
          <p:nvPr/>
        </p:nvSpPr>
        <p:spPr>
          <a:xfrm>
            <a:off x="762000" y="4013200"/>
            <a:ext cx="7315200" cy="25430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ACTUALIDAD APLICACION DE A.F.R.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EJERCICIOS) ES CONSIDERADA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IMPORTANTE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EN DEPORTE - 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PREPARACION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FISICA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RESULTADOS  -  RENDIMIENTO EN LOS DEPORTISTAS 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4445000" y="2717800"/>
            <a:ext cx="484632" cy="12954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65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2057399" y="137132"/>
            <a:ext cx="3691337" cy="1371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50" dirty="0">
                <a:latin typeface="Aharoni" panose="02010803020104030203" pitchFamily="2" charset="-79"/>
                <a:cs typeface="Aharoni" panose="02010803020104030203" pitchFamily="2" charset="-79"/>
              </a:rPr>
              <a:t>VARIABLE DE INVESTIGACION </a:t>
            </a:r>
            <a:endParaRPr lang="es-EC" sz="235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46521" y="1446793"/>
            <a:ext cx="1981200" cy="10404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ACTIVIDADES FISICO RECREATIVO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28600" y="2961189"/>
            <a:ext cx="19812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ALEGRIA, DELITE Y SATISFACCION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11674" y="4344157"/>
            <a:ext cx="1981200" cy="800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GASTO ENERGEIA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7253" y="5567061"/>
            <a:ext cx="1981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ACTIVIDADES LUDICAS</a:t>
            </a:r>
          </a:p>
        </p:txBody>
      </p:sp>
      <p:sp>
        <p:nvSpPr>
          <p:cNvPr id="11" name="Preparación 10"/>
          <p:cNvSpPr/>
          <p:nvPr/>
        </p:nvSpPr>
        <p:spPr>
          <a:xfrm>
            <a:off x="6316824" y="396503"/>
            <a:ext cx="2556113" cy="800100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CONDICION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FISICA</a:t>
            </a:r>
          </a:p>
        </p:txBody>
      </p:sp>
      <p:sp>
        <p:nvSpPr>
          <p:cNvPr id="12" name="Preparación 11"/>
          <p:cNvSpPr/>
          <p:nvPr/>
        </p:nvSpPr>
        <p:spPr>
          <a:xfrm>
            <a:off x="5486400" y="1507302"/>
            <a:ext cx="3386537" cy="127635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BIENESTAR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INTEGRAL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CORPORAL-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FÍSICO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–MENTAL-SOCIAL (OMS).</a:t>
            </a:r>
          </a:p>
        </p:txBody>
      </p:sp>
      <p:sp>
        <p:nvSpPr>
          <p:cNvPr id="13" name="Preparación 12"/>
          <p:cNvSpPr/>
          <p:nvPr/>
        </p:nvSpPr>
        <p:spPr>
          <a:xfrm>
            <a:off x="5486399" y="4344157"/>
            <a:ext cx="3386537" cy="101798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RESISTENCIA=RCR. RCV. RM</a:t>
            </a:r>
          </a:p>
        </p:txBody>
      </p:sp>
      <p:sp>
        <p:nvSpPr>
          <p:cNvPr id="14" name="Preparación 13"/>
          <p:cNvSpPr/>
          <p:nvPr/>
        </p:nvSpPr>
        <p:spPr>
          <a:xfrm>
            <a:off x="5486400" y="2943648"/>
            <a:ext cx="3386537" cy="1207491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TRABAJO, RETARDAR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FATIGA Y CANSANCIO.</a:t>
            </a:r>
          </a:p>
        </p:txBody>
      </p:sp>
      <p:sp>
        <p:nvSpPr>
          <p:cNvPr id="16" name="Preparación 15"/>
          <p:cNvSpPr/>
          <p:nvPr/>
        </p:nvSpPr>
        <p:spPr>
          <a:xfrm>
            <a:off x="5486400" y="5567061"/>
            <a:ext cx="3386536" cy="101798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ESPECIAL=V, F. F.</a:t>
            </a:r>
          </a:p>
        </p:txBody>
      </p:sp>
      <p:sp>
        <p:nvSpPr>
          <p:cNvPr id="2" name="Flecha abajo 1"/>
          <p:cNvSpPr/>
          <p:nvPr/>
        </p:nvSpPr>
        <p:spPr>
          <a:xfrm rot="3636112">
            <a:off x="1430410" y="640835"/>
            <a:ext cx="314785" cy="97840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abajo 9"/>
          <p:cNvSpPr/>
          <p:nvPr/>
        </p:nvSpPr>
        <p:spPr>
          <a:xfrm rot="16200000">
            <a:off x="5877394" y="512508"/>
            <a:ext cx="310778" cy="56808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5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562601" y="1563922"/>
            <a:ext cx="2895600" cy="133167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APLICACIÓN A.F.R.</a:t>
            </a:r>
            <a:endParaRPr lang="es-EC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381000" y="1563922"/>
            <a:ext cx="2743200" cy="133167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HIPOTESIS  DE TRABAJO</a:t>
            </a:r>
            <a:endParaRPr 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209964" y="3101125"/>
            <a:ext cx="3248237" cy="14272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MEJORA LA C.F.G. DE LOS NADADORES.</a:t>
            </a:r>
          </a:p>
        </p:txBody>
      </p:sp>
      <p:sp>
        <p:nvSpPr>
          <p:cNvPr id="8" name="Elipse 7"/>
          <p:cNvSpPr/>
          <p:nvPr/>
        </p:nvSpPr>
        <p:spPr>
          <a:xfrm>
            <a:off x="533402" y="4899873"/>
            <a:ext cx="2679698" cy="13714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HIPOTESIS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NULA. </a:t>
            </a:r>
          </a:p>
        </p:txBody>
      </p:sp>
      <p:sp>
        <p:nvSpPr>
          <p:cNvPr id="9" name="Elipse 8"/>
          <p:cNvSpPr/>
          <p:nvPr/>
        </p:nvSpPr>
        <p:spPr>
          <a:xfrm>
            <a:off x="5209964" y="4648200"/>
            <a:ext cx="3705436" cy="17525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APLICACIÓN  A.F.R. NO INCIDE EN C.F.G. DE LOS NADADORES </a:t>
            </a:r>
          </a:p>
        </p:txBody>
      </p:sp>
      <p:sp>
        <p:nvSpPr>
          <p:cNvPr id="10" name="Elipse 9"/>
          <p:cNvSpPr/>
          <p:nvPr/>
        </p:nvSpPr>
        <p:spPr>
          <a:xfrm>
            <a:off x="514798" y="3316009"/>
            <a:ext cx="2679700" cy="12123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HIPOTESIS OPERACIONAL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124200" y="220794"/>
            <a:ext cx="3048000" cy="9823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HIPOTESIS</a:t>
            </a:r>
            <a:endParaRPr lang="es-EC" sz="3600" dirty="0">
              <a:solidFill>
                <a:schemeClr val="tx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3346577">
            <a:off x="2290580" y="498798"/>
            <a:ext cx="484632" cy="127009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abajo 12"/>
          <p:cNvSpPr/>
          <p:nvPr/>
        </p:nvSpPr>
        <p:spPr>
          <a:xfrm rot="19055821">
            <a:off x="6378170" y="608998"/>
            <a:ext cx="484632" cy="105461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3213100" y="1972881"/>
            <a:ext cx="2133600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>
            <a:off x="3238500" y="3725481"/>
            <a:ext cx="1930907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>
            <a:off x="3276600" y="5343273"/>
            <a:ext cx="1892807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64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438400" y="235040"/>
            <a:ext cx="4114800" cy="1371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METODOLOGIA DE INVESTIGACION</a:t>
            </a:r>
            <a:endParaRPr lang="es-EC" sz="2800" dirty="0"/>
          </a:p>
        </p:txBody>
      </p:sp>
      <p:sp>
        <p:nvSpPr>
          <p:cNvPr id="5" name="Elipse 4"/>
          <p:cNvSpPr/>
          <p:nvPr/>
        </p:nvSpPr>
        <p:spPr>
          <a:xfrm>
            <a:off x="304800" y="1752600"/>
            <a:ext cx="34290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EXPERIMENTAL Y ACCION </a:t>
            </a:r>
          </a:p>
        </p:txBody>
      </p:sp>
      <p:sp>
        <p:nvSpPr>
          <p:cNvPr id="6" name="Elipse 5"/>
          <p:cNvSpPr/>
          <p:nvPr/>
        </p:nvSpPr>
        <p:spPr>
          <a:xfrm>
            <a:off x="533400" y="4590245"/>
            <a:ext cx="3200400" cy="17665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CENTRO DEPORTIVO</a:t>
            </a:r>
          </a:p>
        </p:txBody>
      </p:sp>
      <p:sp>
        <p:nvSpPr>
          <p:cNvPr id="7" name="Elipse 6"/>
          <p:cNvSpPr/>
          <p:nvPr/>
        </p:nvSpPr>
        <p:spPr>
          <a:xfrm>
            <a:off x="5562600" y="1752600"/>
            <a:ext cx="3276600" cy="12390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PRE-PRUEBA Y POS-PRUEBA</a:t>
            </a:r>
          </a:p>
        </p:txBody>
      </p:sp>
      <p:sp>
        <p:nvSpPr>
          <p:cNvPr id="8" name="Elipse 7"/>
          <p:cNvSpPr/>
          <p:nvPr/>
        </p:nvSpPr>
        <p:spPr>
          <a:xfrm>
            <a:off x="3124200" y="3244849"/>
            <a:ext cx="3048000" cy="1345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GRUPO CONTROL / SITIO</a:t>
            </a:r>
          </a:p>
        </p:txBody>
      </p:sp>
      <p:sp>
        <p:nvSpPr>
          <p:cNvPr id="9" name="Elipse 8"/>
          <p:cNvSpPr/>
          <p:nvPr/>
        </p:nvSpPr>
        <p:spPr>
          <a:xfrm>
            <a:off x="5562600" y="4590245"/>
            <a:ext cx="3276600" cy="17665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CAMBIOS EN EL PROCESO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SISTEMÁTICO</a:t>
            </a:r>
          </a:p>
        </p:txBody>
      </p:sp>
    </p:spTree>
    <p:extLst>
      <p:ext uri="{BB962C8B-B14F-4D97-AF65-F5344CB8AC3E}">
        <p14:creationId xmlns:p14="http://schemas.microsoft.com/office/powerpoint/2010/main" val="25268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de flecha hacia abajo 5"/>
          <p:cNvSpPr/>
          <p:nvPr/>
        </p:nvSpPr>
        <p:spPr>
          <a:xfrm>
            <a:off x="3276600" y="152400"/>
            <a:ext cx="2971800" cy="18288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POBLACIÓN Y MUESTRA</a:t>
            </a:r>
            <a:endParaRPr lang="es-EC" sz="2800" dirty="0"/>
          </a:p>
        </p:txBody>
      </p:sp>
      <p:sp>
        <p:nvSpPr>
          <p:cNvPr id="7" name="Elipse 6"/>
          <p:cNvSpPr/>
          <p:nvPr/>
        </p:nvSpPr>
        <p:spPr>
          <a:xfrm>
            <a:off x="914400" y="1981200"/>
            <a:ext cx="3200400" cy="1749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>
                <a:latin typeface="Aharoni" panose="02010803020104030203" pitchFamily="2" charset="-79"/>
                <a:cs typeface="Aharoni" panose="02010803020104030203" pitchFamily="2" charset="-79"/>
              </a:rPr>
              <a:t>SE CONSIDERO A TREINTA Y UNO (31) DEPORTISTAS </a:t>
            </a: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495800" y="2590800"/>
            <a:ext cx="4114800" cy="2286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CATEGORÍAS INFANTILES  </a:t>
            </a:r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JUVENILES </a:t>
            </a:r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295400" y="4876800"/>
            <a:ext cx="3467100" cy="1676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CLUB NÁUTICO CIUDAD DE QUITO.</a:t>
            </a:r>
          </a:p>
        </p:txBody>
      </p:sp>
    </p:spTree>
    <p:extLst>
      <p:ext uri="{BB962C8B-B14F-4D97-AF65-F5344CB8AC3E}">
        <p14:creationId xmlns:p14="http://schemas.microsoft.com/office/powerpoint/2010/main" val="21742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411828" y="2515090"/>
            <a:ext cx="2560749" cy="5236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SALTO LARGO</a:t>
            </a:r>
          </a:p>
        </p:txBody>
      </p:sp>
      <p:sp>
        <p:nvSpPr>
          <p:cNvPr id="6" name="Elipse 5"/>
          <p:cNvSpPr/>
          <p:nvPr/>
        </p:nvSpPr>
        <p:spPr>
          <a:xfrm>
            <a:off x="3424707" y="1332158"/>
            <a:ext cx="2324100" cy="4875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SALTO ALTO</a:t>
            </a:r>
          </a:p>
        </p:txBody>
      </p:sp>
      <p:sp>
        <p:nvSpPr>
          <p:cNvPr id="7" name="Elipse 6"/>
          <p:cNvSpPr/>
          <p:nvPr/>
        </p:nvSpPr>
        <p:spPr>
          <a:xfrm>
            <a:off x="3411828" y="1892153"/>
            <a:ext cx="2324100" cy="5111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>
                <a:latin typeface="Aharoni" panose="02010803020104030203" pitchFamily="2" charset="-79"/>
                <a:cs typeface="Aharoni" panose="02010803020104030203" pitchFamily="2" charset="-79"/>
              </a:rPr>
              <a:t>LUMBARES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405389" y="4893667"/>
            <a:ext cx="4119093" cy="7388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FLEXIONES DE BRAZOS</a:t>
            </a:r>
          </a:p>
        </p:txBody>
      </p:sp>
      <p:sp>
        <p:nvSpPr>
          <p:cNvPr id="11" name="Elipse 10"/>
          <p:cNvSpPr/>
          <p:nvPr/>
        </p:nvSpPr>
        <p:spPr>
          <a:xfrm>
            <a:off x="3372459" y="3165294"/>
            <a:ext cx="4474336" cy="7865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SALTO VERTICAL CON OBSTÁCULOS.</a:t>
            </a:r>
          </a:p>
        </p:txBody>
      </p:sp>
      <p:sp>
        <p:nvSpPr>
          <p:cNvPr id="12" name="Elipse 11"/>
          <p:cNvSpPr/>
          <p:nvPr/>
        </p:nvSpPr>
        <p:spPr>
          <a:xfrm>
            <a:off x="3579733" y="4115800"/>
            <a:ext cx="2671293" cy="5934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ABDOMINALES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600200" y="190500"/>
            <a:ext cx="6400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INSTRUMENTOS DE INVESTIGACIÓN </a:t>
            </a:r>
            <a:endParaRPr lang="es-EC" sz="2800" dirty="0"/>
          </a:p>
        </p:txBody>
      </p:sp>
      <p:sp>
        <p:nvSpPr>
          <p:cNvPr id="14" name="Rectángulo 13"/>
          <p:cNvSpPr/>
          <p:nvPr/>
        </p:nvSpPr>
        <p:spPr>
          <a:xfrm>
            <a:off x="304799" y="3276331"/>
            <a:ext cx="236966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latin typeface="Aharoni" panose="02010803020104030203" pitchFamily="2" charset="-79"/>
                <a:cs typeface="Aharoni" panose="02010803020104030203" pitchFamily="2" charset="-79"/>
              </a:rPr>
              <a:t>TEST DE FUERZA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424707" y="5778319"/>
            <a:ext cx="395542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LANZAMIENTO BALÓN</a:t>
            </a:r>
          </a:p>
        </p:txBody>
      </p:sp>
      <p:cxnSp>
        <p:nvCxnSpPr>
          <p:cNvPr id="17" name="Conector recto de flecha 16"/>
          <p:cNvCxnSpPr>
            <a:stCxn id="14" idx="3"/>
            <a:endCxn id="6" idx="2"/>
          </p:cNvCxnSpPr>
          <p:nvPr/>
        </p:nvCxnSpPr>
        <p:spPr>
          <a:xfrm flipV="1">
            <a:off x="2674460" y="1575918"/>
            <a:ext cx="750247" cy="2157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14" idx="3"/>
            <a:endCxn id="7" idx="2"/>
          </p:cNvCxnSpPr>
          <p:nvPr/>
        </p:nvCxnSpPr>
        <p:spPr>
          <a:xfrm flipV="1">
            <a:off x="2674460" y="2147718"/>
            <a:ext cx="737368" cy="1585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4" idx="3"/>
            <a:endCxn id="5" idx="2"/>
          </p:cNvCxnSpPr>
          <p:nvPr/>
        </p:nvCxnSpPr>
        <p:spPr>
          <a:xfrm flipV="1">
            <a:off x="2674460" y="2776894"/>
            <a:ext cx="737368" cy="956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4" idx="3"/>
            <a:endCxn id="11" idx="2"/>
          </p:cNvCxnSpPr>
          <p:nvPr/>
        </p:nvCxnSpPr>
        <p:spPr>
          <a:xfrm flipV="1">
            <a:off x="2674460" y="3558554"/>
            <a:ext cx="697999" cy="174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4" idx="3"/>
            <a:endCxn id="12" idx="2"/>
          </p:cNvCxnSpPr>
          <p:nvPr/>
        </p:nvCxnSpPr>
        <p:spPr>
          <a:xfrm>
            <a:off x="2674460" y="3733531"/>
            <a:ext cx="905273" cy="678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14" idx="3"/>
            <a:endCxn id="9" idx="2"/>
          </p:cNvCxnSpPr>
          <p:nvPr/>
        </p:nvCxnSpPr>
        <p:spPr>
          <a:xfrm>
            <a:off x="2674460" y="3733531"/>
            <a:ext cx="730929" cy="1529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14" idx="3"/>
            <a:endCxn id="15" idx="2"/>
          </p:cNvCxnSpPr>
          <p:nvPr/>
        </p:nvCxnSpPr>
        <p:spPr>
          <a:xfrm>
            <a:off x="2674460" y="3733531"/>
            <a:ext cx="750247" cy="2501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017690" y="76200"/>
            <a:ext cx="5715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haroni" panose="02010803020104030203" pitchFamily="2" charset="-79"/>
                <a:cs typeface="Aharoni" panose="02010803020104030203" pitchFamily="2" charset="-79"/>
              </a:rPr>
              <a:t>INSTRUMENTOS DE INVESTIGACIÓN </a:t>
            </a:r>
            <a:endParaRPr lang="es-EC" sz="2800"/>
          </a:p>
        </p:txBody>
      </p:sp>
      <p:sp>
        <p:nvSpPr>
          <p:cNvPr id="6" name="Flecha derecha 5"/>
          <p:cNvSpPr/>
          <p:nvPr/>
        </p:nvSpPr>
        <p:spPr>
          <a:xfrm>
            <a:off x="419100" y="1284732"/>
            <a:ext cx="2324100" cy="1447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TEST RESISTENCIA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382072" y="2950464"/>
            <a:ext cx="2513528" cy="162153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FLEXIBILIDAD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78660" y="4789932"/>
            <a:ext cx="2516940" cy="16108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TEST VELOCIDAD</a:t>
            </a:r>
          </a:p>
        </p:txBody>
      </p:sp>
      <p:sp>
        <p:nvSpPr>
          <p:cNvPr id="9" name="Elipse 8"/>
          <p:cNvSpPr/>
          <p:nvPr/>
        </p:nvSpPr>
        <p:spPr>
          <a:xfrm>
            <a:off x="4495800" y="1524000"/>
            <a:ext cx="22098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TEST COOPER</a:t>
            </a:r>
          </a:p>
        </p:txBody>
      </p:sp>
      <p:sp>
        <p:nvSpPr>
          <p:cNvPr id="10" name="Elipse 9"/>
          <p:cNvSpPr/>
          <p:nvPr/>
        </p:nvSpPr>
        <p:spPr>
          <a:xfrm>
            <a:off x="3733800" y="2895600"/>
            <a:ext cx="4038600" cy="1981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FLEXIÓN TRONCO (COXO FEMORAL) </a:t>
            </a:r>
          </a:p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FLEXIÓN PLANTAR</a:t>
            </a:r>
          </a:p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FLEXIBILIDAD DE LOS HOMBROS.</a:t>
            </a:r>
          </a:p>
        </p:txBody>
      </p:sp>
      <p:sp>
        <p:nvSpPr>
          <p:cNvPr id="11" name="Elipse 10"/>
          <p:cNvSpPr/>
          <p:nvPr/>
        </p:nvSpPr>
        <p:spPr>
          <a:xfrm>
            <a:off x="4495800" y="5105400"/>
            <a:ext cx="3264794" cy="1295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VELOCIDAD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20M, 40M Y 60M</a:t>
            </a:r>
          </a:p>
          <a:p>
            <a:pPr algn="ctr"/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71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97225"/>
              </p:ext>
            </p:extLst>
          </p:nvPr>
        </p:nvGraphicFramePr>
        <p:xfrm>
          <a:off x="228600" y="304802"/>
          <a:ext cx="8610600" cy="62484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6400"/>
                <a:gridCol w="1219200"/>
                <a:gridCol w="1219200"/>
                <a:gridCol w="1524000"/>
                <a:gridCol w="1524000"/>
                <a:gridCol w="1447800"/>
              </a:tblGrid>
              <a:tr h="6514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Resultado Global  General Final de Fuerza General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Lanz. Balón </a:t>
                      </a:r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(cm)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49.27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50.73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1.46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52.96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47.03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Largo (cm)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48.94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51.06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54.37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45.62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Alto (cm)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48.02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51.98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3.96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58.04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41.95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con Obstáculo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46.49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53.51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64.45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35.54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Lumbares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48.52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51.48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2.96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55.86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44.13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Abdominales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47.77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52.23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4.46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58.92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41.07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18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Flexiones de Codo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44.65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55.35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10.7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74.09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25.90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2209800" y="152400"/>
            <a:ext cx="41148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 ACTIVIDADES FISICA RECREATIVA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152400" y="2324683"/>
            <a:ext cx="3352800" cy="18663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CONDICION FISICA  EN LOS NADADORES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5022126" y="2324683"/>
            <a:ext cx="3817074" cy="194251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FUNDAMENTAL  ENTRENAMIENTO  INICIAL O BASE 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2514600" y="4419600"/>
            <a:ext cx="4114800" cy="2057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COMPROBAR  FORMA  A.F.R.  INFLUYO C.F. NADADORES 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Flecha abajo"/>
          <p:cNvSpPr/>
          <p:nvPr/>
        </p:nvSpPr>
        <p:spPr>
          <a:xfrm rot="2037339">
            <a:off x="1958423" y="1408070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9156249">
            <a:off x="1929836" y="411690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2133020">
            <a:off x="6639940" y="4246304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7850324">
            <a:off x="6111372" y="1415796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1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GENERAL PROMEDIO Y PORCENTAJE DE FUERZA DAMAS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68520"/>
              </p:ext>
            </p:extLst>
          </p:nvPr>
        </p:nvGraphicFramePr>
        <p:xfrm>
          <a:off x="533404" y="1371600"/>
          <a:ext cx="8153396" cy="5481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04998"/>
                <a:gridCol w="1232854"/>
                <a:gridCol w="1253886"/>
                <a:gridCol w="1253886"/>
                <a:gridCol w="1253886"/>
                <a:gridCol w="1253886"/>
              </a:tblGrid>
              <a:tr h="77428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8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Lanz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balon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Med.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49.95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50.05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50.15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49.85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Largo (cm)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48.94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51.06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54.37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45.63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Alto (cm)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48.02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51.98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58.05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41.95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45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54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con </a:t>
                      </a: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Obstaculo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46.49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53.51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64.45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35.55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Lumbares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48.52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51.48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55.86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44.14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Abdominales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47.77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52.23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57.36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42.64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4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Flexiones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Codo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44.65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55.35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10.7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74.09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25.91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7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 GENERAL FUERZA CATEGORÍA VARONES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89470"/>
              </p:ext>
            </p:extLst>
          </p:nvPr>
        </p:nvGraphicFramePr>
        <p:xfrm>
          <a:off x="381001" y="1143000"/>
          <a:ext cx="8534399" cy="557472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09799"/>
                <a:gridCol w="1219200"/>
                <a:gridCol w="1066800"/>
                <a:gridCol w="1447800"/>
                <a:gridCol w="1204619"/>
                <a:gridCol w="1386181"/>
              </a:tblGrid>
              <a:tr h="9178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4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Largo (cm)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48.81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51.19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54.88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45.12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Alto (cm)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48.68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51.32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2.64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55.42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44.58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60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02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Salto con Obstaculos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46.40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53.60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65.51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34.49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Lumbares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48.84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51.16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54.75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45.25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2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Flexiones  de codo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44.87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55.13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10.26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72.87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27.13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Abdominales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47.67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4.33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59.08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40.92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ANÁLISIS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PROMEDIO Y PERCENTAJE RESULTADO GENERAL DE RESISTENCIA (min)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39407"/>
              </p:ext>
            </p:extLst>
          </p:nvPr>
        </p:nvGraphicFramePr>
        <p:xfrm>
          <a:off x="609600" y="2667000"/>
          <a:ext cx="8077199" cy="2971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9300"/>
                <a:gridCol w="1053548"/>
                <a:gridCol w="1141343"/>
                <a:gridCol w="1141343"/>
                <a:gridCol w="1121466"/>
                <a:gridCol w="1600199"/>
              </a:tblGrid>
              <a:tr h="157598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95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Resistencia (min)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47.36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52.64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59.78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40.21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4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General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Resistencia Categoría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Damas (min)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05374"/>
              </p:ext>
            </p:extLst>
          </p:nvPr>
        </p:nvGraphicFramePr>
        <p:xfrm>
          <a:off x="622300" y="2489200"/>
          <a:ext cx="7912100" cy="276531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95675"/>
                <a:gridCol w="1271758"/>
                <a:gridCol w="1214176"/>
                <a:gridCol w="1186974"/>
                <a:gridCol w="1079765"/>
                <a:gridCol w="1463752"/>
              </a:tblGrid>
              <a:tr h="1473291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92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 </a:t>
                      </a: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Cooper (min)</a:t>
                      </a:r>
                      <a:endParaRPr 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46.19</a:t>
                      </a:r>
                      <a:endParaRPr 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53.81</a:t>
                      </a:r>
                      <a:endParaRPr 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7.62</a:t>
                      </a:r>
                      <a:endParaRPr 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66.50</a:t>
                      </a:r>
                      <a:endParaRPr 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33.50</a:t>
                      </a:r>
                      <a:endParaRPr 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16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GENERAL RESISTENCIA CATEGORÍA VARONES (min)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68065"/>
              </p:ext>
            </p:extLst>
          </p:nvPr>
        </p:nvGraphicFramePr>
        <p:xfrm>
          <a:off x="381002" y="2133600"/>
          <a:ext cx="8458198" cy="3733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26125"/>
                <a:gridCol w="1004934"/>
                <a:gridCol w="1136175"/>
                <a:gridCol w="1324080"/>
                <a:gridCol w="1161884"/>
                <a:gridCol w="1905000"/>
              </a:tblGrid>
              <a:tr h="21055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</a:t>
                      </a:r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Condicional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28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 </a:t>
                      </a: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Cooper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47.68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52.32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4.64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59.73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40.27</a:t>
                      </a:r>
                      <a:endParaRPr lang="en-US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2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ANÁLISIS PROMEDIO Y PORCENTAJE RESULTADOS GENERAL DE VELOCIDAD (min)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426589"/>
              </p:ext>
            </p:extLst>
          </p:nvPr>
        </p:nvGraphicFramePr>
        <p:xfrm>
          <a:off x="228604" y="1365160"/>
          <a:ext cx="8762996" cy="503563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03817"/>
                <a:gridCol w="885559"/>
                <a:gridCol w="682420"/>
                <a:gridCol w="755819"/>
                <a:gridCol w="844381"/>
                <a:gridCol w="838200"/>
                <a:gridCol w="990600"/>
                <a:gridCol w="1143000"/>
                <a:gridCol w="1219200"/>
              </a:tblGrid>
              <a:tr h="1523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CAPACIDADES </a:t>
                      </a: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CONDICIONALES 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Sep. min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Dic. Min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min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s-EC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70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20m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4.43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50.98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4.26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49.02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4.35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1.96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0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40m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7.72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50.72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7.50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49.28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7.61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1.44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82.4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17.6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0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60m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11.32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50.65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11.03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49.35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11.18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3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General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Velocidad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Categoría Damas (min)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60810"/>
              </p:ext>
            </p:extLst>
          </p:nvPr>
        </p:nvGraphicFramePr>
        <p:xfrm>
          <a:off x="333828" y="1571391"/>
          <a:ext cx="8581573" cy="494419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18772"/>
                <a:gridCol w="1237339"/>
                <a:gridCol w="790061"/>
                <a:gridCol w="869068"/>
                <a:gridCol w="869068"/>
                <a:gridCol w="869068"/>
                <a:gridCol w="790061"/>
                <a:gridCol w="869068"/>
                <a:gridCol w="869068"/>
              </a:tblGrid>
              <a:tr h="1495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CAPACIDADES </a:t>
                      </a: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CONDICIONALES 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Sep. min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Dic. Min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min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s-EC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4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20m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50.78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49.22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4.48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92.64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7.36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4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40m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7.97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50.51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7.81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49.49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7.89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1.02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90.03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9.97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4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60m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11.66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50.50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11.43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49.50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11.54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1.00</a:t>
                      </a: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86.31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13.69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GENERAL VELOCIDAD CATEGORÍA VARONES (min)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545900"/>
              </p:ext>
            </p:extLst>
          </p:nvPr>
        </p:nvGraphicFramePr>
        <p:xfrm>
          <a:off x="435429" y="1752600"/>
          <a:ext cx="8327571" cy="461657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73566"/>
                <a:gridCol w="859579"/>
                <a:gridCol w="867255"/>
                <a:gridCol w="790507"/>
                <a:gridCol w="809693"/>
                <a:gridCol w="914400"/>
                <a:gridCol w="859971"/>
                <a:gridCol w="914400"/>
                <a:gridCol w="838200"/>
              </a:tblGrid>
              <a:tr h="1403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CAPACIDADES 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CONDICIONALES 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30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20m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4.38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50.99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4.21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49.01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4.30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1.98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89.10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10.90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30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40m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7.64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50.83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7.39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49.17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7.51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1.66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80.97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19.03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30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Velocidad 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60m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11.21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50.72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10.89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49.28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11.05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1.44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79.70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20.30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15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 GENERAL FINAL DE FLEXIBILIDAD (CM).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52740"/>
              </p:ext>
            </p:extLst>
          </p:nvPr>
        </p:nvGraphicFramePr>
        <p:xfrm>
          <a:off x="228600" y="1676401"/>
          <a:ext cx="8686799" cy="495299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783384"/>
                <a:gridCol w="833746"/>
                <a:gridCol w="984654"/>
                <a:gridCol w="749539"/>
                <a:gridCol w="867095"/>
                <a:gridCol w="917121"/>
                <a:gridCol w="798661"/>
                <a:gridCol w="838200"/>
                <a:gridCol w="914399"/>
              </a:tblGrid>
              <a:tr h="1039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CAPACIDADES CONDICIONALES 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74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Flexión </a:t>
                      </a:r>
                      <a:r>
                        <a:rPr lang="es-E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Coxo</a:t>
                      </a: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-Femoral hacia adelante (cm)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0.75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50.41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49.59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2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plantar pie (cm)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3.11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48.90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3.25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51.10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2.2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2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dorsal pie (cm)</a:t>
                      </a:r>
                      <a:endParaRPr lang="en-US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9.04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49.67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9.16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50.33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9.10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0.66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4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Extensores de los pectorales y bíceps braquial (cm)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97.64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50.54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95.57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49.46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96.61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1.08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5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General Flexibilidad Categoría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Damas (cm)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67638"/>
              </p:ext>
            </p:extLst>
          </p:nvPr>
        </p:nvGraphicFramePr>
        <p:xfrm>
          <a:off x="152400" y="1676400"/>
          <a:ext cx="8839199" cy="489343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738415"/>
                <a:gridCol w="928584"/>
                <a:gridCol w="947601"/>
                <a:gridCol w="804999"/>
                <a:gridCol w="762000"/>
                <a:gridCol w="838200"/>
                <a:gridCol w="762000"/>
                <a:gridCol w="914400"/>
                <a:gridCol w="1143000"/>
              </a:tblGrid>
              <a:tr h="12290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CAPACIDADES CONDICIONALES 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14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tronco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8.01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48.66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8.45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51.34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8.23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52.12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47.88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7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plantar pie (cm)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47.69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52.31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3.57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4.62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61.02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38.98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7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dorsal pie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6.64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48.72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6.99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51.28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2.56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75.83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24.17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37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Extensores de los pectorales y biceps braquial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90.28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51.00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86.74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49.00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88.51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92.09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7.91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88753" y="188438"/>
            <a:ext cx="5257800" cy="17251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MUESTRA  Y POBLACION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5017653" y="2424483"/>
            <a:ext cx="3379905" cy="233703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NADADORES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04800" y="4722440"/>
            <a:ext cx="4191000" cy="184624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CATEGORIAS  INFANTILES Y JUVENILES 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Flecha a la derecha con bandas"/>
          <p:cNvSpPr/>
          <p:nvPr/>
        </p:nvSpPr>
        <p:spPr>
          <a:xfrm rot="3172732">
            <a:off x="4206757" y="2238175"/>
            <a:ext cx="1278001" cy="4846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 la derecha con bandas"/>
          <p:cNvSpPr/>
          <p:nvPr/>
        </p:nvSpPr>
        <p:spPr>
          <a:xfrm rot="8194225">
            <a:off x="4035076" y="4468146"/>
            <a:ext cx="1416909" cy="48463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1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 </a:t>
            </a:r>
            <a:r>
              <a:rPr lang="es-ES" sz="24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General Flexibilidad Categoría </a:t>
            </a:r>
            <a:r>
              <a:rPr lang="es-ES" sz="2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Varones (min)</a:t>
            </a:r>
            <a:r>
              <a:rPr lang="en-US" sz="24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08748"/>
              </p:ext>
            </p:extLst>
          </p:nvPr>
        </p:nvGraphicFramePr>
        <p:xfrm>
          <a:off x="228598" y="1676400"/>
          <a:ext cx="8686800" cy="475650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79528"/>
                <a:gridCol w="911274"/>
                <a:gridCol w="838200"/>
                <a:gridCol w="914400"/>
                <a:gridCol w="990600"/>
                <a:gridCol w="914400"/>
                <a:gridCol w="762000"/>
                <a:gridCol w="838200"/>
                <a:gridCol w="838198"/>
              </a:tblGrid>
              <a:tr h="10480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CAPACIDADES CONDICIONALES 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2013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Promedio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es-EC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desarrollado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desarrollar 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91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tronco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-2.14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52.53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-1.92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47.47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4.30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5.06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71.66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28.34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5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plantar pie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48.14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51.86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3.72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52.88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47.12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4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Flexion dorsal pie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9.88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49.51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9.92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50.10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9.90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0.59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71.37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28.63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9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Extensores de los pectorales y biceps braquial (cm)</a:t>
                      </a:r>
                      <a:endParaRPr lang="en-US" sz="2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101.11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50.49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99.13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49.51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100.12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0.98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83.94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15.07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8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762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concluye  que en el trabajo de  cuatro meses (septiembre a diciembre) que se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realizó, 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capacidad condicional aplicando las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actividades  físico recreativa se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obtuvo los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siguientes resultados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la capacidad  de 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fuerza, de resistencia, de velocidad, de flexibilidad. </a:t>
            </a:r>
          </a:p>
          <a:p>
            <a:pPr marL="0" lvl="0" indent="0">
              <a:buNone/>
            </a:pP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17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7244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</a:t>
            </a:r>
            <a:r>
              <a:rPr lang="es-ES" sz="4800" b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FUERZA</a:t>
            </a:r>
            <a:endParaRPr lang="en-US" sz="48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/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capacidad de FUERZA en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categoría general mejoró en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4.67%.</a:t>
            </a:r>
          </a:p>
          <a:p>
            <a:pPr lvl="0"/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 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categoría damas consiguió mejorar el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4.45%. </a:t>
            </a:r>
          </a:p>
          <a:p>
            <a:pPr lvl="0"/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 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categoría varones mejoro </a:t>
            </a:r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4.72%.</a:t>
            </a:r>
          </a:p>
          <a:p>
            <a:pPr lvl="0"/>
            <a:r>
              <a:rPr lang="es-ES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Tomados </a:t>
            </a:r>
            <a:r>
              <a:rPr lang="es-ES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 final con los diferentes  test de fuerza</a:t>
            </a: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43100" y="152400"/>
            <a:ext cx="52578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RESISTENCIA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la capacidad  de </a:t>
            </a:r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RESISTENCIA en </a:t>
            </a:r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la categoría general mejoro </a:t>
            </a:r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5.28%.</a:t>
            </a:r>
          </a:p>
          <a:p>
            <a:pPr lvl="0"/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la categoría damas </a:t>
            </a:r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</a:t>
            </a:r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observo la mejoría 7.62</a:t>
            </a:r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%.</a:t>
            </a:r>
          </a:p>
          <a:p>
            <a:pPr lvl="0"/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la categoría varones </a:t>
            </a:r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4.64%.</a:t>
            </a:r>
          </a:p>
          <a:p>
            <a:pPr lvl="0"/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Tomados </a:t>
            </a:r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con el test de Cooper.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855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3340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VELOCIDAD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capacidad  de VELOCIDAD en la categoría general se observó una mejora de 1.6%.</a:t>
            </a:r>
          </a:p>
          <a:p>
            <a:r>
              <a:rPr lang="es-E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la categoría damas mejoro el 1.2% y en la categoría varones 1.7%.</a:t>
            </a:r>
          </a:p>
          <a:p>
            <a:r>
              <a:rPr lang="es-E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fueron evaluados con los diferentes test de velocidad.</a:t>
            </a:r>
            <a:endParaRPr lang="en-US" sz="4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724400" cy="838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FLEXIBILIDAD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La </a:t>
            </a:r>
            <a:r>
              <a:rPr lang="es-ES" sz="3600" b="1" dirty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capacidad  de </a:t>
            </a:r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FLEXIBILIDAD general </a:t>
            </a:r>
            <a:r>
              <a:rPr lang="es-ES" sz="3600" b="1" dirty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mejoro el </a:t>
            </a:r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3.95%.</a:t>
            </a:r>
          </a:p>
          <a:p>
            <a:pPr lvl="0"/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Pero </a:t>
            </a:r>
            <a:r>
              <a:rPr lang="es-ES" sz="3600" b="1" dirty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en la categoría </a:t>
            </a:r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 </a:t>
            </a:r>
            <a:r>
              <a:rPr lang="es-ES" sz="3600" b="1" dirty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damas se observa una mejoría de </a:t>
            </a:r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1.96%.</a:t>
            </a:r>
          </a:p>
          <a:p>
            <a:pPr lvl="0"/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En </a:t>
            </a:r>
            <a:r>
              <a:rPr lang="es-ES" sz="3600" b="1" dirty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la categoría varones el </a:t>
            </a:r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0.42%.</a:t>
            </a:r>
          </a:p>
          <a:p>
            <a:pPr lvl="0"/>
            <a:r>
              <a:rPr lang="es-ES" sz="3600" b="1" dirty="0" smtClean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Que </a:t>
            </a:r>
            <a:r>
              <a:rPr lang="es-ES" sz="3600" b="1" dirty="0">
                <a:solidFill>
                  <a:schemeClr val="tx1"/>
                </a:solidFill>
                <a:latin typeface="TaOMA"/>
                <a:cs typeface="Aharoni" panose="02010803020104030203" pitchFamily="2" charset="-79"/>
              </a:rPr>
              <a:t>fueron evaluados con los diferentes test de flexibilidad.</a:t>
            </a:r>
            <a:endParaRPr lang="en-US" sz="3600" b="1" dirty="0">
              <a:solidFill>
                <a:schemeClr val="tx1"/>
              </a:solidFill>
              <a:latin typeface="TaOMA"/>
              <a:cs typeface="Aharoni" panose="02010803020104030203" pitchFamily="2" charset="-79"/>
            </a:endParaRPr>
          </a:p>
          <a:p>
            <a:endParaRPr lang="en-US" sz="3600" b="1" dirty="0">
              <a:solidFill>
                <a:schemeClr val="tx1"/>
              </a:solidFill>
              <a:latin typeface="TaOMA"/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51975" y="304800"/>
            <a:ext cx="4114800" cy="1676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HIPOTESIS DE TRABAJO</a:t>
            </a:r>
            <a:endParaRPr lang="es-EC" sz="3600" dirty="0"/>
          </a:p>
        </p:txBody>
      </p:sp>
      <p:sp>
        <p:nvSpPr>
          <p:cNvPr id="5" name="Cara sonriente 4"/>
          <p:cNvSpPr/>
          <p:nvPr/>
        </p:nvSpPr>
        <p:spPr>
          <a:xfrm>
            <a:off x="381000" y="2971800"/>
            <a:ext cx="8610600" cy="3657600"/>
          </a:xfrm>
          <a:prstGeom prst="smileyFac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 lo que la hipótesis de trabajo Hi fue comprobada durante el trabajo de forma positiva con todos los deportistas que fueron tomados para realizar el estudio.</a:t>
            </a:r>
            <a:endParaRPr lang="en-US" sz="2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507992" y="1997685"/>
            <a:ext cx="356616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ceso alternativo 4"/>
          <p:cNvSpPr/>
          <p:nvPr/>
        </p:nvSpPr>
        <p:spPr>
          <a:xfrm>
            <a:off x="609600" y="228600"/>
            <a:ext cx="7696200" cy="990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HIPOTESIS </a:t>
            </a:r>
            <a:r>
              <a:rPr lang="es-ES" sz="36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TRABAJO OPERACIONAL</a:t>
            </a:r>
            <a:endParaRPr lang="es-EC" sz="36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609600" y="2209800"/>
            <a:ext cx="7696200" cy="441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hipótesis Hi1 fue comprobada a medida que se realizó la aplicación de las actividades  físico  recreativas en el entrenamiento </a:t>
            </a:r>
            <a:r>
              <a:rPr lang="es-ES" sz="3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físico,   </a:t>
            </a:r>
            <a:r>
              <a:rPr lang="es-ES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donde </a:t>
            </a:r>
            <a:r>
              <a:rPr lang="es-ES" sz="3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mejoro </a:t>
            </a:r>
            <a:r>
              <a:rPr lang="es-ES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notablemente la condición física</a:t>
            </a:r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4279392" y="1219200"/>
            <a:ext cx="356616" cy="97840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44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921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lvl="0"/>
            <a:r>
              <a:rPr lang="es-E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hipótesis nula Ho fue eliminada por completo ya que la condición física fue  influenciada de manera positiva, con el diseño y aplicación  de las actividades físico  recreativas, motivando a realizar la actividad física con gusto.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49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700" y="304800"/>
            <a:ext cx="5562600" cy="8683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JUEGOS</a:t>
            </a:r>
            <a:r>
              <a:rPr lang="en-US" dirty="0" smtClean="0"/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RECREATIVOS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Ensacados  llevando una pelota. (fuerza en piernas y coordinación)</a:t>
            </a:r>
          </a:p>
          <a:p>
            <a:endParaRPr lang="es-ES" sz="32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Caminar en cuatro apoyos para atrás (cangrejo) llevando un objeto en el vientre.</a:t>
            </a:r>
          </a:p>
          <a:p>
            <a:endParaRPr lang="es-ES" sz="32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Desplazarse saltando la soga (distancia de 30m) en parejas.</a:t>
            </a:r>
          </a:p>
          <a:p>
            <a:endParaRPr lang="es-ES" sz="32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Saltar la soga en grupos de 5 o mas y desplazarse (10m)</a:t>
            </a:r>
          </a:p>
          <a:p>
            <a:endParaRPr lang="es-ES" sz="32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32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91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915652" y="488601"/>
            <a:ext cx="3276600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IDENTIFICO EL PROBLEMA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41544" y="2406123"/>
            <a:ext cx="2349256" cy="1503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 FISICA GENERAL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6400800" y="2415632"/>
            <a:ext cx="2590800" cy="156367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CORTO DE TRABAJO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652" y="2384926"/>
            <a:ext cx="3276599" cy="15774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ABURRIDO, ESTERIOTIPOS RIGIDOS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2915652" y="4495800"/>
            <a:ext cx="32766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TRABAJA CON CATEGORIA INFANTILES Y JUVENILES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a la derecha con bandas"/>
          <p:cNvSpPr/>
          <p:nvPr/>
        </p:nvSpPr>
        <p:spPr>
          <a:xfrm rot="8285804">
            <a:off x="1450450" y="1275028"/>
            <a:ext cx="1449472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 la derecha con bandas"/>
          <p:cNvSpPr/>
          <p:nvPr/>
        </p:nvSpPr>
        <p:spPr>
          <a:xfrm rot="1897163">
            <a:off x="1407500" y="4253484"/>
            <a:ext cx="1449472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 la derecha con bandas"/>
          <p:cNvSpPr/>
          <p:nvPr/>
        </p:nvSpPr>
        <p:spPr>
          <a:xfrm rot="8285804">
            <a:off x="6102331" y="4401369"/>
            <a:ext cx="1449472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 la derecha con bandas"/>
          <p:cNvSpPr/>
          <p:nvPr/>
        </p:nvSpPr>
        <p:spPr>
          <a:xfrm rot="5400000">
            <a:off x="4073401" y="1649060"/>
            <a:ext cx="953296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 la derecha con bandas"/>
          <p:cNvSpPr/>
          <p:nvPr/>
        </p:nvSpPr>
        <p:spPr>
          <a:xfrm rot="2670173">
            <a:off x="6142227" y="1258586"/>
            <a:ext cx="1449472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4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43100" y="304800"/>
            <a:ext cx="5257800" cy="792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JUEGOS RECREATIVOS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OMA"/>
                <a:cs typeface="Aharoni" panose="02010803020104030203" pitchFamily="2" charset="-79"/>
              </a:rPr>
              <a:t>Desplazarse lateralmente pasándose el balón frente a frente en parejas (20m).</a:t>
            </a:r>
          </a:p>
          <a:p>
            <a:pPr algn="just"/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OMA"/>
              <a:cs typeface="Aharoni" panose="02010803020104030203" pitchFamily="2" charset="-79"/>
            </a:endParaRPr>
          </a:p>
          <a:p>
            <a:pPr algn="just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OMA"/>
                <a:cs typeface="Aharoni" panose="02010803020104030203" pitchFamily="2" charset="-79"/>
              </a:rPr>
              <a:t>Desplazarse  rápidamente de un lugar a otro corriendo de tras del balón antes de que llegue al otro lado (40m).</a:t>
            </a:r>
          </a:p>
          <a:p>
            <a:pPr algn="just"/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OMA"/>
              <a:cs typeface="Aharoni" panose="02010803020104030203" pitchFamily="2" charset="-79"/>
            </a:endParaRPr>
          </a:p>
          <a:p>
            <a:pPr algn="just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OMA"/>
                <a:cs typeface="Aharoni" panose="02010803020104030203" pitchFamily="2" charset="-79"/>
              </a:rPr>
              <a:t>Rojo y azul, acostados en el piso de cubito ventral o dorsal, se desplazan de un lugar a otro cuando el guía al decir azul o rojo reacciona y corre al coger al otro compañero para que forme parte de su equipo (60m).</a:t>
            </a:r>
          </a:p>
          <a:p>
            <a:pPr algn="just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5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214078" cy="5791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610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962400" cy="6248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495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114800" cy="6248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191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19600" cy="6324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3962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s-ES" sz="8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  <a:endParaRPr lang="es-EC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52600" y="228600"/>
            <a:ext cx="53340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80%  ENTRENAMIENTO  ES CONDICION FISICA </a:t>
            </a:r>
            <a:endParaRPr lang="es-ES" sz="3200" b="1" dirty="0"/>
          </a:p>
        </p:txBody>
      </p:sp>
      <p:sp>
        <p:nvSpPr>
          <p:cNvPr id="3" name="2 Flecha a la derecha con bandas"/>
          <p:cNvSpPr/>
          <p:nvPr/>
        </p:nvSpPr>
        <p:spPr>
          <a:xfrm rot="5400000">
            <a:off x="3638550" y="2748534"/>
            <a:ext cx="1638300" cy="484632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1752600" y="3810000"/>
            <a:ext cx="5486400" cy="2590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DESERCION DE LOS DEPORTISTAS 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0561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ara sonriente"/>
          <p:cNvSpPr/>
          <p:nvPr/>
        </p:nvSpPr>
        <p:spPr>
          <a:xfrm>
            <a:off x="558800" y="4622800"/>
            <a:ext cx="4013200" cy="2006600"/>
          </a:xfrm>
          <a:prstGeom prst="smileyFac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FORTALECIENDO PRINCIPIOS Y VALORES INDIVIDUALES  </a:t>
            </a:r>
            <a:endParaRPr lang="es-ES" sz="2400" b="1" dirty="0"/>
          </a:p>
        </p:txBody>
      </p:sp>
      <p:sp>
        <p:nvSpPr>
          <p:cNvPr id="3" name="2 Cara sonriente"/>
          <p:cNvSpPr/>
          <p:nvPr/>
        </p:nvSpPr>
        <p:spPr>
          <a:xfrm>
            <a:off x="4800600" y="4622800"/>
            <a:ext cx="3746500" cy="1955800"/>
          </a:xfrm>
          <a:prstGeom prst="smileyFac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DEASRROLLAR GUSTO POR A.F.</a:t>
            </a:r>
            <a:endParaRPr lang="es-ES" sz="2800" b="1" dirty="0"/>
          </a:p>
        </p:txBody>
      </p:sp>
      <p:sp>
        <p:nvSpPr>
          <p:cNvPr id="4" name="3 Cara sonriente"/>
          <p:cNvSpPr/>
          <p:nvPr/>
        </p:nvSpPr>
        <p:spPr>
          <a:xfrm>
            <a:off x="4800600" y="2514600"/>
            <a:ext cx="3746500" cy="1981200"/>
          </a:xfrm>
          <a:prstGeom prst="smileyFac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APLICANDO A.F.R.</a:t>
            </a:r>
            <a:endParaRPr lang="es-ES" sz="3200" b="1" dirty="0"/>
          </a:p>
        </p:txBody>
      </p:sp>
      <p:sp>
        <p:nvSpPr>
          <p:cNvPr id="5" name="4 Cara sonriente"/>
          <p:cNvSpPr/>
          <p:nvPr/>
        </p:nvSpPr>
        <p:spPr>
          <a:xfrm>
            <a:off x="558800" y="2514600"/>
            <a:ext cx="4013200" cy="1981200"/>
          </a:xfrm>
          <a:prstGeom prst="smileyFac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DINAMICA, RECREATIVA, DIVERTIDA, AMIGABLE</a:t>
            </a:r>
            <a:endParaRPr lang="es-ES" sz="2800" b="1" dirty="0"/>
          </a:p>
        </p:txBody>
      </p:sp>
      <p:sp>
        <p:nvSpPr>
          <p:cNvPr id="7" name="6 Cara sonriente"/>
          <p:cNvSpPr/>
          <p:nvPr/>
        </p:nvSpPr>
        <p:spPr>
          <a:xfrm>
            <a:off x="1981200" y="184484"/>
            <a:ext cx="5029200" cy="2330116"/>
          </a:xfrm>
          <a:prstGeom prst="smileyFac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DISEÑO METODOLOGIA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5007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1498600"/>
            <a:ext cx="3733800" cy="1397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DE QUITO, FORMADOR DE DEPORTISTAS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67200" y="1498600"/>
            <a:ext cx="4572000" cy="1397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IMPORTANCIA 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CONDICION FISICA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SUS NADADORES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76400" y="3238500"/>
            <a:ext cx="5638800" cy="1181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 DESARROLLO DE LA CALIDAD DE VIDA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676400" y="152400"/>
            <a:ext cx="5638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NÁUTICO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4800" y="4762500"/>
            <a:ext cx="8267700" cy="175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 LAS ACTIVIDADES FISICA RECREATIVAS EN TODAS LAS EDADES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6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057400" y="246845"/>
            <a:ext cx="5029200" cy="1752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</a:rPr>
              <a:t>FORMULACIÓN DEL PROBLEMA </a:t>
            </a:r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52400" y="2667000"/>
            <a:ext cx="8839200" cy="403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s-EC" sz="235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C" sz="23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QUÉ MANERA INFLUYO LA A. F. R.  NADADORES </a:t>
            </a:r>
            <a:r>
              <a:rPr lang="es-ES" sz="23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NADADORES </a:t>
            </a:r>
            <a:r>
              <a:rPr lang="es-ES" sz="23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LAS CATEGORÍAS </a:t>
            </a:r>
            <a:r>
              <a:rPr lang="es-ES" sz="23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INFANTIL </a:t>
            </a:r>
            <a:r>
              <a:rPr lang="es-ES" sz="23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JUVENIL A Y JUVENIL B DE 9 A 17 AÑOS DE EDAD, EN SU CONDICIÓN FÍSICA, EN EL CLUB NÁUTICO DE QUITO, EN UN PERIODO DE PREPARACIÓN, DESDE SEPTIEMBRE HASTA DICIEMBRE DE 2013?</a:t>
            </a:r>
            <a:endParaRPr lang="en-US" sz="23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C" sz="2350" dirty="0">
              <a:solidFill>
                <a:schemeClr val="tx1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291584" y="1981200"/>
            <a:ext cx="484632" cy="6858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9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133598" y="152400"/>
            <a:ext cx="4724399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endParaRPr lang="es-EC" sz="4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62000" y="1387519"/>
            <a:ext cx="4038600" cy="19626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OBJETIVO </a:t>
            </a:r>
            <a:r>
              <a:rPr lang="es-ES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GENERAL </a:t>
            </a:r>
            <a:r>
              <a:rPr lang="es-E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DETERMINO  </a:t>
            </a:r>
            <a:r>
              <a:rPr lang="es-E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 INCIDENCIA  A.F.R EN CONDICION FISICA GENERAL </a:t>
            </a:r>
          </a:p>
          <a:p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47796" y="3342247"/>
            <a:ext cx="6096001" cy="20520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DISEÑO Y APLICO UN PROGRAMA   ACTIVIDADES FÍSICO RECREATIVAS.</a:t>
            </a:r>
          </a:p>
        </p:txBody>
      </p:sp>
      <p:sp>
        <p:nvSpPr>
          <p:cNvPr id="7" name="Elipse 6"/>
          <p:cNvSpPr/>
          <p:nvPr/>
        </p:nvSpPr>
        <p:spPr>
          <a:xfrm>
            <a:off x="4800600" y="1387519"/>
            <a:ext cx="4114800" cy="19706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OBJETIVOS ESPECIFICOS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EVALUO                    PRE Y 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POST TEST. CONDICION FISICA</a:t>
            </a:r>
          </a:p>
        </p:txBody>
      </p:sp>
      <p:sp>
        <p:nvSpPr>
          <p:cNvPr id="8" name="Terminador 7"/>
          <p:cNvSpPr/>
          <p:nvPr/>
        </p:nvSpPr>
        <p:spPr>
          <a:xfrm>
            <a:off x="2030702" y="5410200"/>
            <a:ext cx="4930193" cy="12192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ANALIZO RESULTADOS OBTENIDOS.</a:t>
            </a:r>
          </a:p>
        </p:txBody>
      </p:sp>
    </p:spTree>
    <p:extLst>
      <p:ext uri="{BB962C8B-B14F-4D97-AF65-F5344CB8AC3E}">
        <p14:creationId xmlns:p14="http://schemas.microsoft.com/office/powerpoint/2010/main" val="35993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2894</TotalTime>
  <Words>1667</Words>
  <Application>Microsoft Office PowerPoint</Application>
  <PresentationFormat>Presentación en pantalla (4:3)</PresentationFormat>
  <Paragraphs>812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4" baseType="lpstr">
      <vt:lpstr>Aharoni</vt:lpstr>
      <vt:lpstr>Arial</vt:lpstr>
      <vt:lpstr>Calibri</vt:lpstr>
      <vt:lpstr>Tahoma</vt:lpstr>
      <vt:lpstr>TaOMA</vt:lpstr>
      <vt:lpstr>Times New Roman</vt:lpstr>
      <vt:lpstr>Tw Cen MT</vt:lpstr>
      <vt:lpstr>Wingdings</vt:lpstr>
      <vt:lpstr>Paja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 GENERAL PROMEDIO Y PORCENTAJE DE FUERZA DAMAS </vt:lpstr>
      <vt:lpstr> RESULTADO  GENERAL FUERZA CATEGORÍA VARONES</vt:lpstr>
      <vt:lpstr>ANÁLISIS PROMEDIO Y PERCENTAJE RESULTADO GENERAL DE RESISTENCIA (min)</vt:lpstr>
      <vt:lpstr>                     Resultado General Resistencia Categoría Damas (min)  </vt:lpstr>
      <vt:lpstr> RESULTADO GENERAL RESISTENCIA CATEGORÍA VARONES (min)  </vt:lpstr>
      <vt:lpstr>ANÁLISIS PROMEDIO Y PORCENTAJE RESULTADOS GENERAL DE VELOCIDAD (min)</vt:lpstr>
      <vt:lpstr>  Resultado General Velocidad       Categoría Damas (min)</vt:lpstr>
      <vt:lpstr> RESULTADO GENERAL VELOCIDAD CATEGORÍA VARONES (min)</vt:lpstr>
      <vt:lpstr>RESULTADO GENERAL FINAL DE FLEXIBILIDAD (CM).</vt:lpstr>
      <vt:lpstr>                               Resultado Global General Flexibilidad Categoría Damas (cm)  </vt:lpstr>
      <vt:lpstr> Resultado Global General Flexibilidad Categoría Varones (min) </vt:lpstr>
      <vt:lpstr>CONCLUSIONES</vt:lpstr>
      <vt:lpstr>                  FUERZA</vt:lpstr>
      <vt:lpstr>RESISTENCIA</vt:lpstr>
      <vt:lpstr>VELOCIDAD</vt:lpstr>
      <vt:lpstr>FLEXIBILIDAD</vt:lpstr>
      <vt:lpstr>Presentación de PowerPoint</vt:lpstr>
      <vt:lpstr>Presentación de PowerPoint</vt:lpstr>
      <vt:lpstr>CONCLUSIONES</vt:lpstr>
      <vt:lpstr>JUEGOS RECREATIVOS</vt:lpstr>
      <vt:lpstr>JUEGOS RECREATIVOS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“DISENO Y APLICACION DE ACTIVIDADES FISICO RECREATIVAS Y SU INCIDENCIA EN LA CONDICION FISICA GENERAL DE LOS NADADORESDEL CLUB NAUTICO QUITO DE LAS CATEGORIAS INFANTIL Y JUVENIL DURANTE EL PERIODO DE SEPTIEMBRE A DICIEMBRE 2013”</dc:title>
  <dc:creator>Usuario</dc:creator>
  <cp:lastModifiedBy>Usuario</cp:lastModifiedBy>
  <cp:revision>281</cp:revision>
  <dcterms:created xsi:type="dcterms:W3CDTF">2014-05-22T03:00:57Z</dcterms:created>
  <dcterms:modified xsi:type="dcterms:W3CDTF">2015-03-04T07:02:37Z</dcterms:modified>
</cp:coreProperties>
</file>