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6" r:id="rId1"/>
  </p:sld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4" r:id="rId14"/>
    <p:sldId id="273"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5" r:id="rId32"/>
    <p:sldId id="296" r:id="rId33"/>
    <p:sldId id="298" r:id="rId34"/>
    <p:sldId id="299" r:id="rId35"/>
    <p:sldId id="292" r:id="rId36"/>
    <p:sldId id="293" r:id="rId37"/>
    <p:sldId id="297" r:id="rId38"/>
  </p:sldIdLst>
  <p:sldSz cx="18000663" cy="18000663"/>
  <p:notesSz cx="6858000" cy="9144000"/>
  <p:defaultTextStyle>
    <a:defPPr>
      <a:defRPr lang="es-EC"/>
    </a:defPPr>
    <a:lvl1pPr marL="0" algn="l" defTabSz="1727676" rtl="0" eaLnBrk="1" latinLnBrk="0" hangingPunct="1">
      <a:defRPr sz="3402" kern="1200">
        <a:solidFill>
          <a:schemeClr val="tx1"/>
        </a:solidFill>
        <a:latin typeface="+mn-lt"/>
        <a:ea typeface="+mn-ea"/>
        <a:cs typeface="+mn-cs"/>
      </a:defRPr>
    </a:lvl1pPr>
    <a:lvl2pPr marL="863837" algn="l" defTabSz="1727676" rtl="0" eaLnBrk="1" latinLnBrk="0" hangingPunct="1">
      <a:defRPr sz="3402" kern="1200">
        <a:solidFill>
          <a:schemeClr val="tx1"/>
        </a:solidFill>
        <a:latin typeface="+mn-lt"/>
        <a:ea typeface="+mn-ea"/>
        <a:cs typeface="+mn-cs"/>
      </a:defRPr>
    </a:lvl2pPr>
    <a:lvl3pPr marL="1727676" algn="l" defTabSz="1727676" rtl="0" eaLnBrk="1" latinLnBrk="0" hangingPunct="1">
      <a:defRPr sz="3402" kern="1200">
        <a:solidFill>
          <a:schemeClr val="tx1"/>
        </a:solidFill>
        <a:latin typeface="+mn-lt"/>
        <a:ea typeface="+mn-ea"/>
        <a:cs typeface="+mn-cs"/>
      </a:defRPr>
    </a:lvl3pPr>
    <a:lvl4pPr marL="2591515" algn="l" defTabSz="1727676" rtl="0" eaLnBrk="1" latinLnBrk="0" hangingPunct="1">
      <a:defRPr sz="3402" kern="1200">
        <a:solidFill>
          <a:schemeClr val="tx1"/>
        </a:solidFill>
        <a:latin typeface="+mn-lt"/>
        <a:ea typeface="+mn-ea"/>
        <a:cs typeface="+mn-cs"/>
      </a:defRPr>
    </a:lvl4pPr>
    <a:lvl5pPr marL="3455352" algn="l" defTabSz="1727676" rtl="0" eaLnBrk="1" latinLnBrk="0" hangingPunct="1">
      <a:defRPr sz="3402" kern="1200">
        <a:solidFill>
          <a:schemeClr val="tx1"/>
        </a:solidFill>
        <a:latin typeface="+mn-lt"/>
        <a:ea typeface="+mn-ea"/>
        <a:cs typeface="+mn-cs"/>
      </a:defRPr>
    </a:lvl5pPr>
    <a:lvl6pPr marL="4319191" algn="l" defTabSz="1727676" rtl="0" eaLnBrk="1" latinLnBrk="0" hangingPunct="1">
      <a:defRPr sz="3402" kern="1200">
        <a:solidFill>
          <a:schemeClr val="tx1"/>
        </a:solidFill>
        <a:latin typeface="+mn-lt"/>
        <a:ea typeface="+mn-ea"/>
        <a:cs typeface="+mn-cs"/>
      </a:defRPr>
    </a:lvl6pPr>
    <a:lvl7pPr marL="5183028" algn="l" defTabSz="1727676" rtl="0" eaLnBrk="1" latinLnBrk="0" hangingPunct="1">
      <a:defRPr sz="3402" kern="1200">
        <a:solidFill>
          <a:schemeClr val="tx1"/>
        </a:solidFill>
        <a:latin typeface="+mn-lt"/>
        <a:ea typeface="+mn-ea"/>
        <a:cs typeface="+mn-cs"/>
      </a:defRPr>
    </a:lvl7pPr>
    <a:lvl8pPr marL="6046867" algn="l" defTabSz="1727676" rtl="0" eaLnBrk="1" latinLnBrk="0" hangingPunct="1">
      <a:defRPr sz="3402" kern="1200">
        <a:solidFill>
          <a:schemeClr val="tx1"/>
        </a:solidFill>
        <a:latin typeface="+mn-lt"/>
        <a:ea typeface="+mn-ea"/>
        <a:cs typeface="+mn-cs"/>
      </a:defRPr>
    </a:lvl8pPr>
    <a:lvl9pPr marL="6910704" algn="l" defTabSz="1727676" rtl="0" eaLnBrk="1" latinLnBrk="0" hangingPunct="1">
      <a:defRPr sz="34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33" d="100"/>
          <a:sy n="33"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G:\enc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encuesta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aola\Downloads\EST.%20FINANCIERO%20SERV.%20ELECTRICO%2020_abr_2015%20cORRECCIONES%20%20pAOLA%20pAUCAR.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Paola\Downloads\EST.%20FINANCIERO%20SERV.%20ELECTRICO%2020_abr_2015%20cORRECCIONES%20%20pAOLA%20pAUCAR%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Lbls>
            <c:dLbl>
              <c:idx val="0"/>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1"/>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4"/>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5"/>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6"/>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7"/>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'p1 (2)'!$A$8:$A$9</c:f>
              <c:strCache>
                <c:ptCount val="2"/>
                <c:pt idx="0">
                  <c:v>si</c:v>
                </c:pt>
                <c:pt idx="1">
                  <c:v>no</c:v>
                </c:pt>
              </c:strCache>
            </c:strRef>
          </c:cat>
          <c:val>
            <c:numRef>
              <c:f>'p1 (2)'!$C$8:$C$9</c:f>
              <c:numCache>
                <c:formatCode>0%</c:formatCode>
                <c:ptCount val="2"/>
                <c:pt idx="0">
                  <c:v>0.71724137931034482</c:v>
                </c:pt>
                <c:pt idx="1">
                  <c:v>0.28275862068965518</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40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Lbls>
            <c:dLbl>
              <c:idx val="0"/>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1"/>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4"/>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5"/>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6"/>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dLbl>
              <c:idx val="7"/>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vert="horz"/>
              <a:lstStyle/>
              <a:p>
                <a:pPr>
                  <a:defRPr/>
                </a:pPr>
                <a:endParaRPr lang="es-EC"/>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'p1 (7)'!$A$8:$A$9</c:f>
              <c:strCache>
                <c:ptCount val="2"/>
                <c:pt idx="0">
                  <c:v>si</c:v>
                </c:pt>
                <c:pt idx="1">
                  <c:v>no</c:v>
                </c:pt>
              </c:strCache>
            </c:strRef>
          </c:cat>
          <c:val>
            <c:numRef>
              <c:f>'p1 (7)'!$C$8:$C$9</c:f>
              <c:numCache>
                <c:formatCode>0%</c:formatCode>
                <c:ptCount val="2"/>
                <c:pt idx="0">
                  <c:v>0.77931034482758621</c:v>
                </c:pt>
                <c:pt idx="1">
                  <c:v>0.22068965517241379</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40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none" spc="50" normalizeH="0" baseline="0">
                <a:solidFill>
                  <a:schemeClr val="tx1"/>
                </a:solidFill>
                <a:latin typeface="+mj-lt"/>
                <a:ea typeface="+mj-ea"/>
                <a:cs typeface="+mj-cs"/>
              </a:defRPr>
            </a:pPr>
            <a:r>
              <a:rPr lang="es-EC" sz="4000" b="1" dirty="0" smtClean="0">
                <a:solidFill>
                  <a:schemeClr val="tx1"/>
                </a:solidFill>
              </a:rPr>
              <a:t>CANTIDAD</a:t>
            </a:r>
            <a:r>
              <a:rPr lang="es-EC" sz="4000" b="1" baseline="0" dirty="0" smtClean="0">
                <a:solidFill>
                  <a:schemeClr val="tx1"/>
                </a:solidFill>
              </a:rPr>
              <a:t> DE PUNTOS CONTRATADOS AL AÑO</a:t>
            </a:r>
            <a:endParaRPr lang="es-EC" sz="4000" b="1" dirty="0">
              <a:solidFill>
                <a:schemeClr val="tx1"/>
              </a:solidFill>
            </a:endParaRPr>
          </a:p>
        </c:rich>
      </c:tx>
      <c:layout/>
      <c:overlay val="0"/>
      <c:spPr>
        <a:noFill/>
        <a:ln>
          <a:noFill/>
        </a:ln>
        <a:effectLst/>
      </c:spPr>
      <c:txPr>
        <a:bodyPr rot="0" spcFirstLastPara="1" vertOverflow="ellipsis" vert="horz" wrap="square" anchor="ctr" anchorCtr="1"/>
        <a:lstStyle/>
        <a:p>
          <a:pPr>
            <a:defRPr sz="4000" b="1" i="0" u="none" strike="noStrike" kern="1200" cap="none" spc="50" normalizeH="0" baseline="0">
              <a:solidFill>
                <a:schemeClr val="tx1"/>
              </a:solidFill>
              <a:latin typeface="+mj-lt"/>
              <a:ea typeface="+mj-ea"/>
              <a:cs typeface="+mj-cs"/>
            </a:defRPr>
          </a:pPr>
          <a:endParaRPr lang="es-EC"/>
        </a:p>
      </c:txPr>
    </c:title>
    <c:autoTitleDeleted val="0"/>
    <c:plotArea>
      <c:layout/>
      <c:barChart>
        <c:barDir val="col"/>
        <c:grouping val="clustered"/>
        <c:varyColors val="0"/>
        <c:ser>
          <c:idx val="0"/>
          <c:order val="0"/>
          <c:tx>
            <c:strRef>
              <c:f>'[EST. FINANCIERO SERV. ELECTRICO 20_abr_2015 cORRECCIONES  pAOLA pAUCAR.xlsx]ENCUESTA 2'!$B$77</c:f>
              <c:strCache>
                <c:ptCount val="1"/>
                <c:pt idx="0">
                  <c:v>ILUMINACION</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2'!$C$77:$K$77</c:f>
              <c:numCache>
                <c:formatCode>General</c:formatCode>
                <c:ptCount val="9"/>
                <c:pt idx="0">
                  <c:v>8</c:v>
                </c:pt>
                <c:pt idx="1">
                  <c:v>6</c:v>
                </c:pt>
                <c:pt idx="2">
                  <c:v>10</c:v>
                </c:pt>
                <c:pt idx="3">
                  <c:v>7</c:v>
                </c:pt>
                <c:pt idx="4">
                  <c:v>8</c:v>
                </c:pt>
                <c:pt idx="5">
                  <c:v>13</c:v>
                </c:pt>
                <c:pt idx="6">
                  <c:v>1</c:v>
                </c:pt>
                <c:pt idx="7">
                  <c:v>3</c:v>
                </c:pt>
                <c:pt idx="8">
                  <c:v>17</c:v>
                </c:pt>
              </c:numCache>
            </c:numRef>
          </c:val>
        </c:ser>
        <c:ser>
          <c:idx val="1"/>
          <c:order val="1"/>
          <c:tx>
            <c:strRef>
              <c:f>'[EST. FINANCIERO SERV. ELECTRICO 20_abr_2015 cORRECCIONES  pAOLA pAUCAR.xlsx]ENCUESTA 2'!$B$78</c:f>
              <c:strCache>
                <c:ptCount val="1"/>
                <c:pt idx="0">
                  <c:v>FUERZA</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2'!$C$78:$K$78</c:f>
              <c:numCache>
                <c:formatCode>General</c:formatCode>
                <c:ptCount val="9"/>
                <c:pt idx="0">
                  <c:v>3</c:v>
                </c:pt>
                <c:pt idx="1">
                  <c:v>7</c:v>
                </c:pt>
                <c:pt idx="2">
                  <c:v>17</c:v>
                </c:pt>
                <c:pt idx="3">
                  <c:v>6</c:v>
                </c:pt>
                <c:pt idx="4">
                  <c:v>5</c:v>
                </c:pt>
                <c:pt idx="5">
                  <c:v>7</c:v>
                </c:pt>
                <c:pt idx="6">
                  <c:v>0</c:v>
                </c:pt>
                <c:pt idx="7">
                  <c:v>1</c:v>
                </c:pt>
                <c:pt idx="8">
                  <c:v>23</c:v>
                </c:pt>
              </c:numCache>
            </c:numRef>
          </c:val>
        </c:ser>
        <c:ser>
          <c:idx val="2"/>
          <c:order val="2"/>
          <c:tx>
            <c:strRef>
              <c:f>'[EST. FINANCIERO SERV. ELECTRICO 20_abr_2015 cORRECCIONES  pAOLA pAUCAR.xlsx]ENCUESTA 2'!$B$79</c:f>
              <c:strCache>
                <c:ptCount val="1"/>
                <c:pt idx="0">
                  <c:v>MALLA DE TIERRA</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2'!$C$79:$K$79</c:f>
              <c:numCache>
                <c:formatCode>General</c:formatCode>
                <c:ptCount val="9"/>
                <c:pt idx="0">
                  <c:v>2</c:v>
                </c:pt>
                <c:pt idx="1">
                  <c:v>3</c:v>
                </c:pt>
                <c:pt idx="2">
                  <c:v>5</c:v>
                </c:pt>
                <c:pt idx="3">
                  <c:v>2</c:v>
                </c:pt>
                <c:pt idx="4">
                  <c:v>2</c:v>
                </c:pt>
                <c:pt idx="5">
                  <c:v>2</c:v>
                </c:pt>
                <c:pt idx="6">
                  <c:v>2</c:v>
                </c:pt>
                <c:pt idx="7">
                  <c:v>2</c:v>
                </c:pt>
                <c:pt idx="8">
                  <c:v>2</c:v>
                </c:pt>
              </c:numCache>
            </c:numRef>
          </c:val>
        </c:ser>
        <c:ser>
          <c:idx val="3"/>
          <c:order val="3"/>
          <c:tx>
            <c:strRef>
              <c:f>'[EST. FINANCIERO SERV. ELECTRICO 20_abr_2015 cORRECCIONES  pAOLA pAUCAR.xlsx]ENCUESTA 2'!$B$80</c:f>
              <c:strCache>
                <c:ptCount val="1"/>
                <c:pt idx="0">
                  <c:v>BREAKERS Y TABLEROS</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2'!$C$80:$K$80</c:f>
              <c:numCache>
                <c:formatCode>General</c:formatCode>
                <c:ptCount val="9"/>
                <c:pt idx="0">
                  <c:v>0</c:v>
                </c:pt>
                <c:pt idx="1">
                  <c:v>0</c:v>
                </c:pt>
                <c:pt idx="2">
                  <c:v>12</c:v>
                </c:pt>
                <c:pt idx="3">
                  <c:v>0</c:v>
                </c:pt>
                <c:pt idx="4">
                  <c:v>0</c:v>
                </c:pt>
                <c:pt idx="5">
                  <c:v>15</c:v>
                </c:pt>
                <c:pt idx="6">
                  <c:v>0</c:v>
                </c:pt>
                <c:pt idx="7">
                  <c:v>0</c:v>
                </c:pt>
                <c:pt idx="8">
                  <c:v>12</c:v>
                </c:pt>
              </c:numCache>
            </c:numRef>
          </c:val>
        </c:ser>
        <c:ser>
          <c:idx val="4"/>
          <c:order val="4"/>
          <c:tx>
            <c:strRef>
              <c:f>'[EST. FINANCIERO SERV. ELECTRICO 20_abr_2015 cORRECCIONES  pAOLA pAUCAR.xlsx]ENCUESTA 2'!$B$81</c:f>
              <c:strCache>
                <c:ptCount val="1"/>
                <c:pt idx="0">
                  <c:v>TELEFONO Y TV CABLE</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2'!$C$81:$K$81</c:f>
              <c:numCache>
                <c:formatCode>General</c:formatCode>
                <c:ptCount val="9"/>
                <c:pt idx="0">
                  <c:v>5</c:v>
                </c:pt>
                <c:pt idx="1">
                  <c:v>6</c:v>
                </c:pt>
                <c:pt idx="2">
                  <c:v>5</c:v>
                </c:pt>
                <c:pt idx="3">
                  <c:v>0</c:v>
                </c:pt>
                <c:pt idx="4">
                  <c:v>0</c:v>
                </c:pt>
                <c:pt idx="5">
                  <c:v>6</c:v>
                </c:pt>
                <c:pt idx="6">
                  <c:v>0</c:v>
                </c:pt>
                <c:pt idx="7">
                  <c:v>0</c:v>
                </c:pt>
                <c:pt idx="8">
                  <c:v>3</c:v>
                </c:pt>
              </c:numCache>
            </c:numRef>
          </c:val>
        </c:ser>
        <c:ser>
          <c:idx val="5"/>
          <c:order val="5"/>
          <c:tx>
            <c:strRef>
              <c:f>'[EST. FINANCIERO SERV. ELECTRICO 20_abr_2015 cORRECCIONES  pAOLA pAUCAR.xlsx]ENCUESTA 2'!$B$82</c:f>
              <c:strCache>
                <c:ptCount val="1"/>
                <c:pt idx="0">
                  <c:v>SISTEMA CONTRAINCENDIOS</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2'!$C$82:$K$82</c:f>
              <c:numCache>
                <c:formatCode>General</c:formatCode>
                <c:ptCount val="9"/>
                <c:pt idx="0">
                  <c:v>8</c:v>
                </c:pt>
                <c:pt idx="1">
                  <c:v>8</c:v>
                </c:pt>
                <c:pt idx="2">
                  <c:v>8</c:v>
                </c:pt>
                <c:pt idx="3">
                  <c:v>5</c:v>
                </c:pt>
                <c:pt idx="4">
                  <c:v>7</c:v>
                </c:pt>
                <c:pt idx="5">
                  <c:v>16</c:v>
                </c:pt>
                <c:pt idx="6">
                  <c:v>2</c:v>
                </c:pt>
                <c:pt idx="7">
                  <c:v>9</c:v>
                </c:pt>
                <c:pt idx="8">
                  <c:v>29</c:v>
                </c:pt>
              </c:numCache>
            </c:numRef>
          </c:val>
        </c:ser>
        <c:ser>
          <c:idx val="6"/>
          <c:order val="6"/>
          <c:tx>
            <c:strRef>
              <c:f>'[EST. FINANCIERO SERV. ELECTRICO 20_abr_2015 cORRECCIONES  pAOLA pAUCAR.xlsx]ENCUESTA 2'!$B$83</c:f>
              <c:strCache>
                <c:ptCount val="1"/>
                <c:pt idx="0">
                  <c:v>CCTV</c:v>
                </c:pt>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'[EST. FINANCIERO SERV. ELECTRICO 20_abr_2015 cORRECCIONES  pAOLA pAUCAR.xlsx]ENCUESTA 2'!$C$75:$K$76</c:f>
              <c:multiLvlStrCache>
                <c:ptCount val="9"/>
                <c:lvl>
                  <c:pt idx="0">
                    <c:v>0-200 PTOS</c:v>
                  </c:pt>
                  <c:pt idx="1">
                    <c:v>201 A 400 PTS</c:v>
                  </c:pt>
                  <c:pt idx="2">
                    <c:v>401 O MAS VECES</c:v>
                  </c:pt>
                  <c:pt idx="3">
                    <c:v>0-200 PTOS</c:v>
                  </c:pt>
                  <c:pt idx="4">
                    <c:v>201 A 400 PTS</c:v>
                  </c:pt>
                  <c:pt idx="5">
                    <c:v>401 O MAS VECES</c:v>
                  </c:pt>
                  <c:pt idx="6">
                    <c:v>0-200 PTOS</c:v>
                  </c:pt>
                  <c:pt idx="7">
                    <c:v>201 A 400 PTS</c:v>
                  </c:pt>
                  <c:pt idx="8">
                    <c:v>401 O MAS VECES</c:v>
                  </c:pt>
                </c:lvl>
                <c:lvl>
                  <c:pt idx="0">
                    <c:v>RESIDENCIAL</c:v>
                  </c:pt>
                  <c:pt idx="1">
                    <c:v>RESIDENCIAL</c:v>
                  </c:pt>
                  <c:pt idx="2">
                    <c:v>RESIDENCIAL</c:v>
                  </c:pt>
                  <c:pt idx="3">
                    <c:v>COMERCIAL</c:v>
                  </c:pt>
                  <c:pt idx="4">
                    <c:v>COMERCIAL</c:v>
                  </c:pt>
                  <c:pt idx="5">
                    <c:v>COMERCIAL</c:v>
                  </c:pt>
                  <c:pt idx="6">
                    <c:v>INDUSTRIAL</c:v>
                  </c:pt>
                  <c:pt idx="7">
                    <c:v>INDUSTRIAL</c:v>
                  </c:pt>
                  <c:pt idx="8">
                    <c:v>INDUSTRIAL</c:v>
                  </c:pt>
                </c:lvl>
              </c:multiLvlStrCache>
            </c:multiLvlStrRef>
          </c:cat>
          <c:val>
            <c:numRef>
              <c:f>'[EST. FINANCIERO SERV. ELECTRICO 20_abr_2015 cORRECCIONES  pAOLA pAUCAR.xlsx]ENCUESTA 2'!$C$83:$K$83</c:f>
              <c:numCache>
                <c:formatCode>General</c:formatCode>
                <c:ptCount val="9"/>
                <c:pt idx="3">
                  <c:v>2</c:v>
                </c:pt>
                <c:pt idx="4">
                  <c:v>4</c:v>
                </c:pt>
                <c:pt idx="5">
                  <c:v>5</c:v>
                </c:pt>
                <c:pt idx="6">
                  <c:v>2</c:v>
                </c:pt>
                <c:pt idx="7">
                  <c:v>3</c:v>
                </c:pt>
                <c:pt idx="8">
                  <c:v>2</c:v>
                </c:pt>
              </c:numCache>
            </c:numRef>
          </c:val>
        </c:ser>
        <c:dLbls>
          <c:dLblPos val="outEnd"/>
          <c:showLegendKey val="0"/>
          <c:showVal val="1"/>
          <c:showCatName val="0"/>
          <c:showSerName val="0"/>
          <c:showPercent val="0"/>
          <c:showBubbleSize val="0"/>
        </c:dLbls>
        <c:gapWidth val="80"/>
        <c:overlap val="25"/>
        <c:axId val="1120632112"/>
        <c:axId val="1120632656"/>
      </c:barChart>
      <c:catAx>
        <c:axId val="1120632112"/>
        <c:scaling>
          <c:orientation val="minMax"/>
        </c:scaling>
        <c:delete val="0"/>
        <c:axPos val="b"/>
        <c:numFmt formatCode="0.00%"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C"/>
          </a:p>
        </c:txPr>
        <c:crossAx val="1120632656"/>
        <c:crosses val="autoZero"/>
        <c:auto val="1"/>
        <c:lblAlgn val="ctr"/>
        <c:lblOffset val="100"/>
        <c:noMultiLvlLbl val="0"/>
      </c:catAx>
      <c:valAx>
        <c:axId val="11206326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C"/>
          </a:p>
        </c:txPr>
        <c:crossAx val="1120632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TASA INTERNA DE RETORNO</a:t>
            </a:r>
          </a:p>
        </c:rich>
      </c:tx>
      <c:layout>
        <c:manualLayout>
          <c:xMode val="edge"/>
          <c:yMode val="edge"/>
          <c:x val="2.5985323263163535E-3"/>
          <c:y val="6.6252587991718431E-2"/>
        </c:manualLayout>
      </c:layout>
      <c:overlay val="0"/>
    </c:title>
    <c:autoTitleDeleted val="0"/>
    <c:plotArea>
      <c:layout>
        <c:manualLayout>
          <c:layoutTarget val="inner"/>
          <c:xMode val="edge"/>
          <c:yMode val="edge"/>
          <c:x val="0.18471496574754179"/>
          <c:y val="0.1369097570069141"/>
          <c:w val="0.77657566727178196"/>
          <c:h val="0.77777517370058502"/>
        </c:manualLayout>
      </c:layout>
      <c:scatterChart>
        <c:scatterStyle val="smoothMarker"/>
        <c:varyColors val="0"/>
        <c:ser>
          <c:idx val="0"/>
          <c:order val="0"/>
          <c:tx>
            <c:strRef>
              <c:f>'[EST. FINANCIERO SERV. ELECTRICO 20_abr_2015 cORRECCIONES  pAOLA pAUCAR (1).xlsx]DATOS FINANCIEROS'!$C$422:$C$423</c:f>
              <c:strCache>
                <c:ptCount val="2"/>
                <c:pt idx="0">
                  <c:v>VALOR ACTUAL NETO (VAN)</c:v>
                </c:pt>
              </c:strCache>
            </c:strRef>
          </c:tx>
          <c:spPr>
            <a:ln w="22225">
              <a:solidFill>
                <a:schemeClr val="tx1"/>
              </a:solidFill>
            </a:ln>
          </c:spPr>
          <c:marker>
            <c:symbol val="circle"/>
            <c:size val="2"/>
            <c:spPr>
              <a:solidFill>
                <a:schemeClr val="tx1"/>
              </a:solidFill>
              <a:ln>
                <a:solidFill>
                  <a:schemeClr val="tx1"/>
                </a:solidFill>
              </a:ln>
            </c:spPr>
          </c:marker>
          <c:xVal>
            <c:numRef>
              <c:f>'[EST. FINANCIERO SERV. ELECTRICO 20_abr_2015 cORRECCIONES  pAOLA pAUCAR (1).xlsx]DATOS FINANCIEROS'!$B$424:$B$434</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'[EST. FINANCIERO SERV. ELECTRICO 20_abr_2015 cORRECCIONES  pAOLA pAUCAR (1).xlsx]DATOS FINANCIEROS'!$C$424:$C$434</c:f>
              <c:numCache>
                <c:formatCode>#,##0.00</c:formatCode>
                <c:ptCount val="11"/>
                <c:pt idx="0">
                  <c:v>521578.64391523757</c:v>
                </c:pt>
                <c:pt idx="1">
                  <c:v>326711.31499121152</c:v>
                </c:pt>
                <c:pt idx="2">
                  <c:v>202694.21872021118</c:v>
                </c:pt>
                <c:pt idx="3">
                  <c:v>119921.46829747182</c:v>
                </c:pt>
                <c:pt idx="4">
                  <c:v>62418.303771830164</c:v>
                </c:pt>
                <c:pt idx="5">
                  <c:v>21083.66376674347</c:v>
                </c:pt>
                <c:pt idx="6">
                  <c:v>-9513.2135815253714</c:v>
                </c:pt>
                <c:pt idx="7">
                  <c:v>-32744.987014846585</c:v>
                </c:pt>
                <c:pt idx="8">
                  <c:v>-50780.317840455711</c:v>
                </c:pt>
                <c:pt idx="9">
                  <c:v>-65056.964068084999</c:v>
                </c:pt>
                <c:pt idx="10">
                  <c:v>-76554.261055383904</c:v>
                </c:pt>
              </c:numCache>
            </c:numRef>
          </c:yVal>
          <c:smooth val="1"/>
        </c:ser>
        <c:dLbls>
          <c:showLegendKey val="0"/>
          <c:showVal val="0"/>
          <c:showCatName val="0"/>
          <c:showSerName val="0"/>
          <c:showPercent val="0"/>
          <c:showBubbleSize val="0"/>
        </c:dLbls>
        <c:axId val="1120633744"/>
        <c:axId val="1120622864"/>
      </c:scatterChart>
      <c:valAx>
        <c:axId val="1120633744"/>
        <c:scaling>
          <c:orientation val="minMax"/>
          <c:max val="1"/>
        </c:scaling>
        <c:delete val="0"/>
        <c:axPos val="b"/>
        <c:minorGridlines>
          <c:spPr>
            <a:ln w="3175">
              <a:solidFill>
                <a:schemeClr val="bg1">
                  <a:lumMod val="85000"/>
                </a:schemeClr>
              </a:solidFill>
            </a:ln>
          </c:spPr>
        </c:minorGridlines>
        <c:title>
          <c:tx>
            <c:rich>
              <a:bodyPr/>
              <a:lstStyle/>
              <a:p>
                <a:pPr>
                  <a:defRPr/>
                </a:pPr>
                <a:r>
                  <a:rPr lang="es-ES"/>
                  <a:t>T A S A  D E  D E S C U E N T O</a:t>
                </a:r>
              </a:p>
            </c:rich>
          </c:tx>
          <c:layout/>
          <c:overlay val="0"/>
        </c:title>
        <c:numFmt formatCode="0%" sourceLinked="1"/>
        <c:majorTickMark val="out"/>
        <c:minorTickMark val="none"/>
        <c:tickLblPos val="nextTo"/>
        <c:crossAx val="1120622864"/>
        <c:crosses val="autoZero"/>
        <c:crossBetween val="midCat"/>
      </c:valAx>
      <c:valAx>
        <c:axId val="1120622864"/>
        <c:scaling>
          <c:orientation val="minMax"/>
          <c:min val="-40000"/>
        </c:scaling>
        <c:delete val="0"/>
        <c:axPos val="l"/>
        <c:minorGridlines>
          <c:spPr>
            <a:ln w="3175">
              <a:solidFill>
                <a:schemeClr val="bg1">
                  <a:lumMod val="95000"/>
                </a:schemeClr>
              </a:solidFill>
            </a:ln>
          </c:spPr>
        </c:minorGridlines>
        <c:title>
          <c:tx>
            <c:rich>
              <a:bodyPr rot="-5400000" vert="horz"/>
              <a:lstStyle/>
              <a:p>
                <a:pPr>
                  <a:defRPr/>
                </a:pPr>
                <a:r>
                  <a:rPr lang="es-ES"/>
                  <a:t>V A L O R  A C T U A L  N E T O </a:t>
                </a:r>
              </a:p>
            </c:rich>
          </c:tx>
          <c:layout/>
          <c:overlay val="0"/>
        </c:title>
        <c:numFmt formatCode="#,##0.00" sourceLinked="1"/>
        <c:majorTickMark val="out"/>
        <c:minorTickMark val="none"/>
        <c:tickLblPos val="nextTo"/>
        <c:crossAx val="1120633744"/>
        <c:crosses val="autoZero"/>
        <c:crossBetween val="midCat"/>
      </c:valAx>
      <c:spPr>
        <a:gradFill>
          <a:gsLst>
            <a:gs pos="81000">
              <a:schemeClr val="bg1"/>
            </a:gs>
            <a:gs pos="21000">
              <a:schemeClr val="bg1">
                <a:lumMod val="33000"/>
                <a:lumOff val="67000"/>
              </a:schemeClr>
            </a:gs>
            <a:gs pos="0">
              <a:schemeClr val="bg1">
                <a:lumMod val="85000"/>
              </a:schemeClr>
            </a:gs>
            <a:gs pos="100000">
              <a:schemeClr val="bg1">
                <a:lumMod val="85000"/>
              </a:schemeClr>
            </a:gs>
          </a:gsLst>
          <a:lin ang="5400000" scaled="0"/>
        </a:gradFill>
      </c:spPr>
    </c:plotArea>
    <c:plotVisOnly val="1"/>
    <c:dispBlanksAs val="gap"/>
    <c:showDLblsOverMax val="0"/>
  </c:chart>
  <c:spPr>
    <a:gradFill>
      <a:gsLst>
        <a:gs pos="0">
          <a:srgbClr val="D4DEFF"/>
        </a:gs>
        <a:gs pos="53000">
          <a:schemeClr val="bg1"/>
        </a:gs>
        <a:gs pos="99000">
          <a:srgbClr val="D4DEFF"/>
        </a:gs>
      </a:gsLst>
      <a:lin ang="5400000" scaled="0"/>
    </a:gradFill>
  </c:spPr>
  <c:txPr>
    <a:bodyPr/>
    <a:lstStyle/>
    <a:p>
      <a:pPr>
        <a:defRPr sz="2400"/>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14104-8D86-4FBA-BC95-BC41B9AA2B7E}" type="doc">
      <dgm:prSet loTypeId="urn:microsoft.com/office/officeart/2008/layout/AlternatingPictureBlocks" loCatId="list" qsTypeId="urn:microsoft.com/office/officeart/2005/8/quickstyle/3d1" qsCatId="3D" csTypeId="urn:microsoft.com/office/officeart/2005/8/colors/colorful2" csCatId="colorful" phldr="1"/>
      <dgm:spPr/>
    </dgm:pt>
    <dgm:pt modelId="{5EA5AC62-5EF1-49DE-92AB-A93482ACC918}">
      <dgm:prSet phldrT="[Texto]"/>
      <dgm:spPr/>
      <dgm:t>
        <a:bodyPr/>
        <a:lstStyle/>
        <a:p>
          <a:r>
            <a:rPr lang="es-EC" dirty="0" smtClean="0"/>
            <a:t>El sector de la construcción actualmente está en una etapa de crecimiento absoluta, por lo que es más común considerar a este mercado de inversión.</a:t>
          </a:r>
          <a:endParaRPr lang="es-EC" dirty="0"/>
        </a:p>
      </dgm:t>
    </dgm:pt>
    <dgm:pt modelId="{F6679FAC-8667-44E1-9D88-0F6D600CFCFC}" type="parTrans" cxnId="{E7BDE7DA-CE2B-41E8-9236-607C22D4E203}">
      <dgm:prSet/>
      <dgm:spPr/>
      <dgm:t>
        <a:bodyPr/>
        <a:lstStyle/>
        <a:p>
          <a:endParaRPr lang="es-EC"/>
        </a:p>
      </dgm:t>
    </dgm:pt>
    <dgm:pt modelId="{6415026B-205C-4B57-A174-C64D06B74B16}" type="sibTrans" cxnId="{E7BDE7DA-CE2B-41E8-9236-607C22D4E203}">
      <dgm:prSet/>
      <dgm:spPr/>
      <dgm:t>
        <a:bodyPr/>
        <a:lstStyle/>
        <a:p>
          <a:endParaRPr lang="es-EC"/>
        </a:p>
      </dgm:t>
    </dgm:pt>
    <dgm:pt modelId="{51DD11EA-2EE2-4E0D-A252-9642F1C276C0}">
      <dgm:prSet phldrT="[Texto]"/>
      <dgm:spPr>
        <a:solidFill>
          <a:schemeClr val="bg1">
            <a:lumMod val="50000"/>
          </a:schemeClr>
        </a:solidFill>
      </dgm:spPr>
      <dgm:t>
        <a:bodyPr/>
        <a:lstStyle/>
        <a:p>
          <a:r>
            <a:rPr lang="es-EC" dirty="0" smtClean="0"/>
            <a:t>Frente a la aparente demanda se genera la problemática de la falta de empresas dedicadas a dar servicios eléctricos y electrónicos de calidad. </a:t>
          </a:r>
          <a:endParaRPr lang="es-EC" dirty="0"/>
        </a:p>
      </dgm:t>
    </dgm:pt>
    <dgm:pt modelId="{963A4446-DBD3-4B50-9E82-B957501050E0}" type="parTrans" cxnId="{6A7FBDB7-1E62-4383-ADB1-10ADFBAB0149}">
      <dgm:prSet/>
      <dgm:spPr/>
      <dgm:t>
        <a:bodyPr/>
        <a:lstStyle/>
        <a:p>
          <a:endParaRPr lang="es-EC"/>
        </a:p>
      </dgm:t>
    </dgm:pt>
    <dgm:pt modelId="{48032791-6B5B-4D70-8B65-321C26E02E36}" type="sibTrans" cxnId="{6A7FBDB7-1E62-4383-ADB1-10ADFBAB0149}">
      <dgm:prSet/>
      <dgm:spPr/>
      <dgm:t>
        <a:bodyPr/>
        <a:lstStyle/>
        <a:p>
          <a:endParaRPr lang="es-EC"/>
        </a:p>
      </dgm:t>
    </dgm:pt>
    <dgm:pt modelId="{23B95853-6952-4596-80DE-7F68E22E72D6}">
      <dgm:prSet phldrT="[Texto]"/>
      <dgm:spPr>
        <a:solidFill>
          <a:srgbClr val="FF1111"/>
        </a:solidFill>
      </dgm:spPr>
      <dgm:t>
        <a:bodyPr/>
        <a:lstStyle/>
        <a:p>
          <a:r>
            <a:rPr lang="es-EC" dirty="0" smtClean="0"/>
            <a:t>La presente investigación busca comprobar la factibilidad de crear un negocio que brinde servicios de eléctricos y electrónicos en la ciudad de Quito</a:t>
          </a:r>
          <a:endParaRPr lang="es-EC" dirty="0"/>
        </a:p>
      </dgm:t>
    </dgm:pt>
    <dgm:pt modelId="{AD92E461-E252-4F73-B38D-537025FA4A11}" type="parTrans" cxnId="{C78E31EE-72A5-4E55-95CC-4BD18F49CBB1}">
      <dgm:prSet/>
      <dgm:spPr/>
      <dgm:t>
        <a:bodyPr/>
        <a:lstStyle/>
        <a:p>
          <a:endParaRPr lang="es-EC"/>
        </a:p>
      </dgm:t>
    </dgm:pt>
    <dgm:pt modelId="{456C6A38-A94E-45EB-BD98-46211D292E36}" type="sibTrans" cxnId="{C78E31EE-72A5-4E55-95CC-4BD18F49CBB1}">
      <dgm:prSet/>
      <dgm:spPr/>
      <dgm:t>
        <a:bodyPr/>
        <a:lstStyle/>
        <a:p>
          <a:endParaRPr lang="es-EC"/>
        </a:p>
      </dgm:t>
    </dgm:pt>
    <dgm:pt modelId="{CEB9DE8A-C552-40BE-B362-29F8417E5036}" type="pres">
      <dgm:prSet presAssocID="{B6C14104-8D86-4FBA-BC95-BC41B9AA2B7E}" presName="linearFlow" presStyleCnt="0">
        <dgm:presLayoutVars>
          <dgm:dir/>
          <dgm:resizeHandles val="exact"/>
        </dgm:presLayoutVars>
      </dgm:prSet>
      <dgm:spPr/>
    </dgm:pt>
    <dgm:pt modelId="{03C27D9D-45E6-4AF2-AFCD-9D71FBA867C4}" type="pres">
      <dgm:prSet presAssocID="{5EA5AC62-5EF1-49DE-92AB-A93482ACC918}" presName="comp" presStyleCnt="0"/>
      <dgm:spPr/>
    </dgm:pt>
    <dgm:pt modelId="{C1426711-3928-46A4-BFAF-1F0E03DD39C1}" type="pres">
      <dgm:prSet presAssocID="{5EA5AC62-5EF1-49DE-92AB-A93482ACC918}" presName="rect2" presStyleLbl="node1" presStyleIdx="0" presStyleCnt="3" custScaleX="95695" custLinFactNeighborX="856">
        <dgm:presLayoutVars>
          <dgm:bulletEnabled val="1"/>
        </dgm:presLayoutVars>
      </dgm:prSet>
      <dgm:spPr/>
      <dgm:t>
        <a:bodyPr/>
        <a:lstStyle/>
        <a:p>
          <a:endParaRPr lang="es-EC"/>
        </a:p>
      </dgm:t>
    </dgm:pt>
    <dgm:pt modelId="{0758879D-AB06-4E7D-9AF5-7AA1052BCA19}" type="pres">
      <dgm:prSet presAssocID="{5EA5AC62-5EF1-49DE-92AB-A93482ACC918}" presName="rect1" presStyleLbl="lnNode1" presStyleIdx="0" presStyleCnt="3" custScaleX="193923" custLinFactNeighborX="-49384" custLinFactNeighborY="-59"/>
      <dgm:spPr>
        <a:blipFill rotWithShape="1">
          <a:blip xmlns:r="http://schemas.openxmlformats.org/officeDocument/2006/relationships" r:embed="rId1"/>
          <a:stretch>
            <a:fillRect/>
          </a:stretch>
        </a:blipFill>
      </dgm:spPr>
    </dgm:pt>
    <dgm:pt modelId="{A9887200-8894-486B-AAAC-14B6C2FA1027}" type="pres">
      <dgm:prSet presAssocID="{6415026B-205C-4B57-A174-C64D06B74B16}" presName="sibTrans" presStyleCnt="0"/>
      <dgm:spPr/>
    </dgm:pt>
    <dgm:pt modelId="{41800D7C-2894-47B0-9F73-6B6FF24EC4B5}" type="pres">
      <dgm:prSet presAssocID="{51DD11EA-2EE2-4E0D-A252-9642F1C276C0}" presName="comp" presStyleCnt="0"/>
      <dgm:spPr/>
    </dgm:pt>
    <dgm:pt modelId="{8481E1BA-4F8D-4925-8D59-E318E86D5DC9}" type="pres">
      <dgm:prSet presAssocID="{51DD11EA-2EE2-4E0D-A252-9642F1C276C0}" presName="rect2" presStyleLbl="node1" presStyleIdx="1" presStyleCnt="3" custLinFactNeighborX="-23237" custLinFactNeighborY="829">
        <dgm:presLayoutVars>
          <dgm:bulletEnabled val="1"/>
        </dgm:presLayoutVars>
      </dgm:prSet>
      <dgm:spPr/>
      <dgm:t>
        <a:bodyPr/>
        <a:lstStyle/>
        <a:p>
          <a:endParaRPr lang="es-EC"/>
        </a:p>
      </dgm:t>
    </dgm:pt>
    <dgm:pt modelId="{71AF6E16-A186-4A48-AF5D-12A8BABB475B}" type="pres">
      <dgm:prSet presAssocID="{51DD11EA-2EE2-4E0D-A252-9642F1C276C0}" presName="rect1" presStyleLbl="lnNode1" presStyleIdx="1" presStyleCnt="3" custScaleX="184271" custLinFactNeighborX="-837"/>
      <dgm:spPr>
        <a:blipFill rotWithShape="1">
          <a:blip xmlns:r="http://schemas.openxmlformats.org/officeDocument/2006/relationships" r:embed="rId2"/>
          <a:stretch>
            <a:fillRect/>
          </a:stretch>
        </a:blipFill>
      </dgm:spPr>
    </dgm:pt>
    <dgm:pt modelId="{91B98E66-DEC0-4E35-A6ED-8F8F20153605}" type="pres">
      <dgm:prSet presAssocID="{48032791-6B5B-4D70-8B65-321C26E02E36}" presName="sibTrans" presStyleCnt="0"/>
      <dgm:spPr/>
    </dgm:pt>
    <dgm:pt modelId="{C66614F2-C80F-482B-81F2-5371146D639A}" type="pres">
      <dgm:prSet presAssocID="{23B95853-6952-4596-80DE-7F68E22E72D6}" presName="comp" presStyleCnt="0"/>
      <dgm:spPr/>
    </dgm:pt>
    <dgm:pt modelId="{09FE3DF6-E676-4E67-8783-132F9BB05A86}" type="pres">
      <dgm:prSet presAssocID="{23B95853-6952-4596-80DE-7F68E22E72D6}" presName="rect2" presStyleLbl="node1" presStyleIdx="2" presStyleCnt="3" custScaleX="107535">
        <dgm:presLayoutVars>
          <dgm:bulletEnabled val="1"/>
        </dgm:presLayoutVars>
      </dgm:prSet>
      <dgm:spPr/>
      <dgm:t>
        <a:bodyPr/>
        <a:lstStyle/>
        <a:p>
          <a:endParaRPr lang="es-EC"/>
        </a:p>
      </dgm:t>
    </dgm:pt>
    <dgm:pt modelId="{783BACC8-1BF5-4B60-9FC0-D75D18848D53}" type="pres">
      <dgm:prSet presAssocID="{23B95853-6952-4596-80DE-7F68E22E72D6}" presName="rect1" presStyleLbl="lnNode1" presStyleIdx="2" presStyleCnt="3" custScaleX="167669" custLinFactNeighborX="-51058" custLinFactNeighborY="-829"/>
      <dgm:spPr>
        <a:blipFill rotWithShape="1">
          <a:blip xmlns:r="http://schemas.openxmlformats.org/officeDocument/2006/relationships" r:embed="rId3"/>
          <a:stretch>
            <a:fillRect/>
          </a:stretch>
        </a:blipFill>
      </dgm:spPr>
    </dgm:pt>
  </dgm:ptLst>
  <dgm:cxnLst>
    <dgm:cxn modelId="{91DBB5BB-34BE-4164-8DB9-5E8883B57422}" type="presOf" srcId="{B6C14104-8D86-4FBA-BC95-BC41B9AA2B7E}" destId="{CEB9DE8A-C552-40BE-B362-29F8417E5036}" srcOrd="0" destOrd="0" presId="urn:microsoft.com/office/officeart/2008/layout/AlternatingPictureBlocks"/>
    <dgm:cxn modelId="{8CB6D718-0DE0-45B8-BF49-F2277DC780EA}" type="presOf" srcId="{23B95853-6952-4596-80DE-7F68E22E72D6}" destId="{09FE3DF6-E676-4E67-8783-132F9BB05A86}" srcOrd="0" destOrd="0" presId="urn:microsoft.com/office/officeart/2008/layout/AlternatingPictureBlocks"/>
    <dgm:cxn modelId="{51248C0F-774D-42F1-A1E7-80D479BC11BF}" type="presOf" srcId="{5EA5AC62-5EF1-49DE-92AB-A93482ACC918}" destId="{C1426711-3928-46A4-BFAF-1F0E03DD39C1}" srcOrd="0" destOrd="0" presId="urn:microsoft.com/office/officeart/2008/layout/AlternatingPictureBlocks"/>
    <dgm:cxn modelId="{8CAD61F2-F88E-4241-9112-6BDD9B379FE4}" type="presOf" srcId="{51DD11EA-2EE2-4E0D-A252-9642F1C276C0}" destId="{8481E1BA-4F8D-4925-8D59-E318E86D5DC9}" srcOrd="0" destOrd="0" presId="urn:microsoft.com/office/officeart/2008/layout/AlternatingPictureBlocks"/>
    <dgm:cxn modelId="{6A7FBDB7-1E62-4383-ADB1-10ADFBAB0149}" srcId="{B6C14104-8D86-4FBA-BC95-BC41B9AA2B7E}" destId="{51DD11EA-2EE2-4E0D-A252-9642F1C276C0}" srcOrd="1" destOrd="0" parTransId="{963A4446-DBD3-4B50-9E82-B957501050E0}" sibTransId="{48032791-6B5B-4D70-8B65-321C26E02E36}"/>
    <dgm:cxn modelId="{C78E31EE-72A5-4E55-95CC-4BD18F49CBB1}" srcId="{B6C14104-8D86-4FBA-BC95-BC41B9AA2B7E}" destId="{23B95853-6952-4596-80DE-7F68E22E72D6}" srcOrd="2" destOrd="0" parTransId="{AD92E461-E252-4F73-B38D-537025FA4A11}" sibTransId="{456C6A38-A94E-45EB-BD98-46211D292E36}"/>
    <dgm:cxn modelId="{E7BDE7DA-CE2B-41E8-9236-607C22D4E203}" srcId="{B6C14104-8D86-4FBA-BC95-BC41B9AA2B7E}" destId="{5EA5AC62-5EF1-49DE-92AB-A93482ACC918}" srcOrd="0" destOrd="0" parTransId="{F6679FAC-8667-44E1-9D88-0F6D600CFCFC}" sibTransId="{6415026B-205C-4B57-A174-C64D06B74B16}"/>
    <dgm:cxn modelId="{F49ADFBF-47B4-4DEB-9E03-ABB7049C4A7E}" type="presParOf" srcId="{CEB9DE8A-C552-40BE-B362-29F8417E5036}" destId="{03C27D9D-45E6-4AF2-AFCD-9D71FBA867C4}" srcOrd="0" destOrd="0" presId="urn:microsoft.com/office/officeart/2008/layout/AlternatingPictureBlocks"/>
    <dgm:cxn modelId="{6B1C1B3A-C028-43F1-95B5-14F59E39B74B}" type="presParOf" srcId="{03C27D9D-45E6-4AF2-AFCD-9D71FBA867C4}" destId="{C1426711-3928-46A4-BFAF-1F0E03DD39C1}" srcOrd="0" destOrd="0" presId="urn:microsoft.com/office/officeart/2008/layout/AlternatingPictureBlocks"/>
    <dgm:cxn modelId="{1C562BEC-D292-4E73-8480-C3A34B9B0346}" type="presParOf" srcId="{03C27D9D-45E6-4AF2-AFCD-9D71FBA867C4}" destId="{0758879D-AB06-4E7D-9AF5-7AA1052BCA19}" srcOrd="1" destOrd="0" presId="urn:microsoft.com/office/officeart/2008/layout/AlternatingPictureBlocks"/>
    <dgm:cxn modelId="{87DBC5A5-4A0B-4FB9-BF7D-A67AC0FEADCF}" type="presParOf" srcId="{CEB9DE8A-C552-40BE-B362-29F8417E5036}" destId="{A9887200-8894-486B-AAAC-14B6C2FA1027}" srcOrd="1" destOrd="0" presId="urn:microsoft.com/office/officeart/2008/layout/AlternatingPictureBlocks"/>
    <dgm:cxn modelId="{ACAF1F54-93CC-455D-90C6-451957FCD143}" type="presParOf" srcId="{CEB9DE8A-C552-40BE-B362-29F8417E5036}" destId="{41800D7C-2894-47B0-9F73-6B6FF24EC4B5}" srcOrd="2" destOrd="0" presId="urn:microsoft.com/office/officeart/2008/layout/AlternatingPictureBlocks"/>
    <dgm:cxn modelId="{7CAB2496-62C0-4C16-96E6-32E248CE2B58}" type="presParOf" srcId="{41800D7C-2894-47B0-9F73-6B6FF24EC4B5}" destId="{8481E1BA-4F8D-4925-8D59-E318E86D5DC9}" srcOrd="0" destOrd="0" presId="urn:microsoft.com/office/officeart/2008/layout/AlternatingPictureBlocks"/>
    <dgm:cxn modelId="{827E5EB6-3EFB-4FA6-8470-6D4DC2FE8139}" type="presParOf" srcId="{41800D7C-2894-47B0-9F73-6B6FF24EC4B5}" destId="{71AF6E16-A186-4A48-AF5D-12A8BABB475B}" srcOrd="1" destOrd="0" presId="urn:microsoft.com/office/officeart/2008/layout/AlternatingPictureBlocks"/>
    <dgm:cxn modelId="{7F01C789-138F-4BB4-B269-6EB162BC9B46}" type="presParOf" srcId="{CEB9DE8A-C552-40BE-B362-29F8417E5036}" destId="{91B98E66-DEC0-4E35-A6ED-8F8F20153605}" srcOrd="3" destOrd="0" presId="urn:microsoft.com/office/officeart/2008/layout/AlternatingPictureBlocks"/>
    <dgm:cxn modelId="{D9161EEE-4319-4BA0-B42E-EEE785879ADB}" type="presParOf" srcId="{CEB9DE8A-C552-40BE-B362-29F8417E5036}" destId="{C66614F2-C80F-482B-81F2-5371146D639A}" srcOrd="4" destOrd="0" presId="urn:microsoft.com/office/officeart/2008/layout/AlternatingPictureBlocks"/>
    <dgm:cxn modelId="{4C975604-2B57-484E-BFE9-CF8A9FACF6D2}" type="presParOf" srcId="{C66614F2-C80F-482B-81F2-5371146D639A}" destId="{09FE3DF6-E676-4E67-8783-132F9BB05A86}" srcOrd="0" destOrd="0" presId="urn:microsoft.com/office/officeart/2008/layout/AlternatingPictureBlocks"/>
    <dgm:cxn modelId="{191AA87B-D5D7-457E-8A38-D05736FF5DB2}" type="presParOf" srcId="{C66614F2-C80F-482B-81F2-5371146D639A}" destId="{783BACC8-1BF5-4B60-9FC0-D75D18848D53}"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D5CDE3-49A1-4FE9-BC0B-BB0ECD4FE4B9}"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s-EC"/>
        </a:p>
      </dgm:t>
    </dgm:pt>
    <dgm:pt modelId="{6C2C352B-5D46-4A98-8B4E-E1C91458C001}">
      <dgm:prSet phldrT="[Texto]" custT="1"/>
      <dgm:spPr/>
      <dgm:t>
        <a:bodyPr/>
        <a:lstStyle/>
        <a:p>
          <a:r>
            <a:rPr lang="es-EC" sz="3600" dirty="0" smtClean="0"/>
            <a:t>Elaborar los diferentes estudios administrativos y financieros para la creación de una empresa que se dedique a prestar servicios eléctricos y electrónicos a proyectos construcción, para analizar los aspectos de factibilidad económica del proyecto. </a:t>
          </a:r>
        </a:p>
      </dgm:t>
    </dgm:pt>
    <dgm:pt modelId="{1F6794B4-1101-4A82-AFCE-9FB389C9CEE6}" type="parTrans" cxnId="{6D37542A-24E6-4143-A912-803B3D32D1C3}">
      <dgm:prSet/>
      <dgm:spPr/>
      <dgm:t>
        <a:bodyPr/>
        <a:lstStyle/>
        <a:p>
          <a:endParaRPr lang="es-EC" sz="3600"/>
        </a:p>
      </dgm:t>
    </dgm:pt>
    <dgm:pt modelId="{D8CD6BF8-D2FD-404A-8790-B1E088EE2DEA}" type="sibTrans" cxnId="{6D37542A-24E6-4143-A912-803B3D32D1C3}">
      <dgm:prSet/>
      <dgm:spPr/>
      <dgm:t>
        <a:bodyPr/>
        <a:lstStyle/>
        <a:p>
          <a:endParaRPr lang="es-EC" sz="3600"/>
        </a:p>
      </dgm:t>
    </dgm:pt>
    <dgm:pt modelId="{E53CE377-2B06-4F35-8D53-D5B4DA10E3E4}">
      <dgm:prSet phldrT="[Texto]" custT="1"/>
      <dgm:spPr/>
      <dgm:t>
        <a:bodyPr/>
        <a:lstStyle/>
        <a:p>
          <a:r>
            <a:rPr lang="es-EC" sz="3600" dirty="0" smtClean="0"/>
            <a:t>Elaborar un estudio de mercado, que identifique las necesidades de la demanda existente dentro de la ciudad de Quito. </a:t>
          </a:r>
        </a:p>
      </dgm:t>
    </dgm:pt>
    <dgm:pt modelId="{8046BA47-3312-46A8-A492-1E23F3790B4E}" type="parTrans" cxnId="{AA788CD5-5C46-41DE-BFEF-C898B23F0C25}">
      <dgm:prSet/>
      <dgm:spPr/>
      <dgm:t>
        <a:bodyPr/>
        <a:lstStyle/>
        <a:p>
          <a:endParaRPr lang="es-EC" sz="3600"/>
        </a:p>
      </dgm:t>
    </dgm:pt>
    <dgm:pt modelId="{C5B5454B-9D2C-4959-B850-DC273C8103FB}" type="sibTrans" cxnId="{AA788CD5-5C46-41DE-BFEF-C898B23F0C25}">
      <dgm:prSet/>
      <dgm:spPr/>
      <dgm:t>
        <a:bodyPr/>
        <a:lstStyle/>
        <a:p>
          <a:endParaRPr lang="es-EC" sz="3600"/>
        </a:p>
      </dgm:t>
    </dgm:pt>
    <dgm:pt modelId="{3345295C-303A-4F0D-87EC-7569BF37CE18}">
      <dgm:prSet phldrT="[Texto]" custT="1"/>
      <dgm:spPr>
        <a:solidFill>
          <a:schemeClr val="tx1">
            <a:lumMod val="50000"/>
            <a:lumOff val="50000"/>
          </a:schemeClr>
        </a:solidFill>
      </dgm:spPr>
      <dgm:t>
        <a:bodyPr/>
        <a:lstStyle/>
        <a:p>
          <a:r>
            <a:rPr lang="es-EC" sz="3600" dirty="0" smtClean="0"/>
            <a:t>Realizar un estudio técnico para conocer el tamaño y localización que debería tener la empresa a crearse. </a:t>
          </a:r>
        </a:p>
      </dgm:t>
    </dgm:pt>
    <dgm:pt modelId="{63729F1F-6A1D-4471-8C4F-5AAB73001FEF}" type="parTrans" cxnId="{34ACD77E-90BD-40DF-A35B-05881F610DF9}">
      <dgm:prSet/>
      <dgm:spPr/>
      <dgm:t>
        <a:bodyPr/>
        <a:lstStyle/>
        <a:p>
          <a:endParaRPr lang="es-EC" sz="3600"/>
        </a:p>
      </dgm:t>
    </dgm:pt>
    <dgm:pt modelId="{2C70DA89-8AD1-4488-B084-8399F2E06201}" type="sibTrans" cxnId="{34ACD77E-90BD-40DF-A35B-05881F610DF9}">
      <dgm:prSet/>
      <dgm:spPr/>
      <dgm:t>
        <a:bodyPr/>
        <a:lstStyle/>
        <a:p>
          <a:endParaRPr lang="es-EC" sz="3600"/>
        </a:p>
      </dgm:t>
    </dgm:pt>
    <dgm:pt modelId="{194E60E4-0554-4F2F-AEAE-B3660BA4FDE5}">
      <dgm:prSet phldrT="[Texto]" custT="1"/>
      <dgm:spPr>
        <a:solidFill>
          <a:schemeClr val="bg1">
            <a:lumMod val="65000"/>
          </a:schemeClr>
        </a:solidFill>
      </dgm:spPr>
      <dgm:t>
        <a:bodyPr/>
        <a:lstStyle/>
        <a:p>
          <a:r>
            <a:rPr lang="es-EC" sz="3600" dirty="0" smtClean="0"/>
            <a:t>Identificar el esquema organizacional de la empresa para así determinar el direccionamiento estratégico y las funciones de las distintas áreas que va a tener la empresa.</a:t>
          </a:r>
        </a:p>
      </dgm:t>
    </dgm:pt>
    <dgm:pt modelId="{4FFB763F-5E40-4F78-9B20-34E5269F3A68}" type="parTrans" cxnId="{12834939-5E2F-4F1B-854B-A5F154F884C3}">
      <dgm:prSet/>
      <dgm:spPr/>
      <dgm:t>
        <a:bodyPr/>
        <a:lstStyle/>
        <a:p>
          <a:endParaRPr lang="es-EC" sz="3600"/>
        </a:p>
      </dgm:t>
    </dgm:pt>
    <dgm:pt modelId="{A22D042B-5B43-4F47-921B-E1A14B8FB4E9}" type="sibTrans" cxnId="{12834939-5E2F-4F1B-854B-A5F154F884C3}">
      <dgm:prSet/>
      <dgm:spPr/>
      <dgm:t>
        <a:bodyPr/>
        <a:lstStyle/>
        <a:p>
          <a:endParaRPr lang="es-EC" sz="3600"/>
        </a:p>
      </dgm:t>
    </dgm:pt>
    <dgm:pt modelId="{6D364D46-607F-4305-8D2B-448E8C67AFEE}">
      <dgm:prSet phldrT="[Texto]" custT="1"/>
      <dgm:spPr>
        <a:solidFill>
          <a:schemeClr val="accent2"/>
        </a:solidFill>
      </dgm:spPr>
      <dgm:t>
        <a:bodyPr/>
        <a:lstStyle/>
        <a:p>
          <a:r>
            <a:rPr lang="es-EC" sz="3600" smtClean="0"/>
            <a:t>Analizar la situación económica – financiera del proyecto a través de indicadores financieros (VAN; TIR y PRI) para determinar su rentabilidad y viabilidad. </a:t>
          </a:r>
          <a:endParaRPr lang="es-EC" sz="3600" dirty="0"/>
        </a:p>
      </dgm:t>
    </dgm:pt>
    <dgm:pt modelId="{F4000CD1-C597-434B-A421-54C6338E00FE}" type="parTrans" cxnId="{0C3F5948-6488-417E-AEA4-6C26A493D962}">
      <dgm:prSet/>
      <dgm:spPr/>
      <dgm:t>
        <a:bodyPr/>
        <a:lstStyle/>
        <a:p>
          <a:endParaRPr lang="es-EC" sz="3600"/>
        </a:p>
      </dgm:t>
    </dgm:pt>
    <dgm:pt modelId="{DF36BD5C-AE6F-41AC-BB04-80FB9DC2816C}" type="sibTrans" cxnId="{0C3F5948-6488-417E-AEA4-6C26A493D962}">
      <dgm:prSet/>
      <dgm:spPr/>
      <dgm:t>
        <a:bodyPr/>
        <a:lstStyle/>
        <a:p>
          <a:endParaRPr lang="es-EC" sz="3600"/>
        </a:p>
      </dgm:t>
    </dgm:pt>
    <dgm:pt modelId="{D194066F-AFBA-4ABE-B3DE-8D241B47BD10}" type="pres">
      <dgm:prSet presAssocID="{87D5CDE3-49A1-4FE9-BC0B-BB0ECD4FE4B9}" presName="Name0" presStyleCnt="0">
        <dgm:presLayoutVars>
          <dgm:chMax val="7"/>
          <dgm:chPref val="7"/>
          <dgm:dir/>
        </dgm:presLayoutVars>
      </dgm:prSet>
      <dgm:spPr/>
      <dgm:t>
        <a:bodyPr/>
        <a:lstStyle/>
        <a:p>
          <a:endParaRPr lang="es-EC"/>
        </a:p>
      </dgm:t>
    </dgm:pt>
    <dgm:pt modelId="{D8796E86-39E1-472E-9299-242833EC2DFF}" type="pres">
      <dgm:prSet presAssocID="{87D5CDE3-49A1-4FE9-BC0B-BB0ECD4FE4B9}" presName="Name1" presStyleCnt="0"/>
      <dgm:spPr/>
    </dgm:pt>
    <dgm:pt modelId="{48D3811C-AEDE-4355-AA96-E2988038DFC9}" type="pres">
      <dgm:prSet presAssocID="{87D5CDE3-49A1-4FE9-BC0B-BB0ECD4FE4B9}" presName="cycle" presStyleCnt="0"/>
      <dgm:spPr/>
    </dgm:pt>
    <dgm:pt modelId="{136C00E6-E6CA-45C9-B6E9-AC65CE225E7D}" type="pres">
      <dgm:prSet presAssocID="{87D5CDE3-49A1-4FE9-BC0B-BB0ECD4FE4B9}" presName="srcNode" presStyleLbl="node1" presStyleIdx="0" presStyleCnt="5"/>
      <dgm:spPr/>
    </dgm:pt>
    <dgm:pt modelId="{AA6E252F-9B94-4EB1-A604-9FE2C7D87560}" type="pres">
      <dgm:prSet presAssocID="{87D5CDE3-49A1-4FE9-BC0B-BB0ECD4FE4B9}" presName="conn" presStyleLbl="parChTrans1D2" presStyleIdx="0" presStyleCnt="1"/>
      <dgm:spPr/>
      <dgm:t>
        <a:bodyPr/>
        <a:lstStyle/>
        <a:p>
          <a:endParaRPr lang="es-EC"/>
        </a:p>
      </dgm:t>
    </dgm:pt>
    <dgm:pt modelId="{990578E8-1BCA-4792-B2FB-41C776BEEBC6}" type="pres">
      <dgm:prSet presAssocID="{87D5CDE3-49A1-4FE9-BC0B-BB0ECD4FE4B9}" presName="extraNode" presStyleLbl="node1" presStyleIdx="0" presStyleCnt="5"/>
      <dgm:spPr/>
    </dgm:pt>
    <dgm:pt modelId="{488880CC-43D3-4520-ADA8-3E9014559271}" type="pres">
      <dgm:prSet presAssocID="{87D5CDE3-49A1-4FE9-BC0B-BB0ECD4FE4B9}" presName="dstNode" presStyleLbl="node1" presStyleIdx="0" presStyleCnt="5"/>
      <dgm:spPr/>
    </dgm:pt>
    <dgm:pt modelId="{66811F97-7E5C-4585-8E82-DF8D46BA709E}" type="pres">
      <dgm:prSet presAssocID="{6C2C352B-5D46-4A98-8B4E-E1C91458C001}" presName="text_1" presStyleLbl="node1" presStyleIdx="0" presStyleCnt="5" custScaleY="143276">
        <dgm:presLayoutVars>
          <dgm:bulletEnabled val="1"/>
        </dgm:presLayoutVars>
      </dgm:prSet>
      <dgm:spPr/>
      <dgm:t>
        <a:bodyPr/>
        <a:lstStyle/>
        <a:p>
          <a:endParaRPr lang="es-EC"/>
        </a:p>
      </dgm:t>
    </dgm:pt>
    <dgm:pt modelId="{CFD94DE2-29E7-4C4B-A1B5-58AB8A58FF36}" type="pres">
      <dgm:prSet presAssocID="{6C2C352B-5D46-4A98-8B4E-E1C91458C001}" presName="accent_1" presStyleCnt="0"/>
      <dgm:spPr/>
    </dgm:pt>
    <dgm:pt modelId="{C975D9F9-8457-43DE-8781-2A126FC46361}" type="pres">
      <dgm:prSet presAssocID="{6C2C352B-5D46-4A98-8B4E-E1C91458C001}" presName="accentRepeatNode" presStyleLbl="solidFgAcc1" presStyleIdx="0" presStyleCnt="5" custScaleX="127675"/>
      <dgm:spPr/>
    </dgm:pt>
    <dgm:pt modelId="{BAA09A8F-9E14-4EFB-8C89-2C159993ADA0}" type="pres">
      <dgm:prSet presAssocID="{E53CE377-2B06-4F35-8D53-D5B4DA10E3E4}" presName="text_2" presStyleLbl="node1" presStyleIdx="1" presStyleCnt="5" custScaleY="127309">
        <dgm:presLayoutVars>
          <dgm:bulletEnabled val="1"/>
        </dgm:presLayoutVars>
      </dgm:prSet>
      <dgm:spPr/>
      <dgm:t>
        <a:bodyPr/>
        <a:lstStyle/>
        <a:p>
          <a:endParaRPr lang="es-EC"/>
        </a:p>
      </dgm:t>
    </dgm:pt>
    <dgm:pt modelId="{370A2AAB-B248-4176-B45E-C3E096B27ABF}" type="pres">
      <dgm:prSet presAssocID="{E53CE377-2B06-4F35-8D53-D5B4DA10E3E4}" presName="accent_2" presStyleCnt="0"/>
      <dgm:spPr/>
    </dgm:pt>
    <dgm:pt modelId="{9831AC2B-DF86-4B17-968C-0A772CB26D97}" type="pres">
      <dgm:prSet presAssocID="{E53CE377-2B06-4F35-8D53-D5B4DA10E3E4}" presName="accentRepeatNode" presStyleLbl="solidFgAcc1" presStyleIdx="1" presStyleCnt="5"/>
      <dgm:spPr/>
    </dgm:pt>
    <dgm:pt modelId="{36971951-12F5-47F1-8A72-BCACBB5D1239}" type="pres">
      <dgm:prSet presAssocID="{3345295C-303A-4F0D-87EC-7569BF37CE18}" presName="text_3" presStyleLbl="node1" presStyleIdx="2" presStyleCnt="5" custScaleY="127309">
        <dgm:presLayoutVars>
          <dgm:bulletEnabled val="1"/>
        </dgm:presLayoutVars>
      </dgm:prSet>
      <dgm:spPr/>
      <dgm:t>
        <a:bodyPr/>
        <a:lstStyle/>
        <a:p>
          <a:endParaRPr lang="es-EC"/>
        </a:p>
      </dgm:t>
    </dgm:pt>
    <dgm:pt modelId="{C926E0D4-39F0-4FA5-877E-C3DC9A7483AE}" type="pres">
      <dgm:prSet presAssocID="{3345295C-303A-4F0D-87EC-7569BF37CE18}" presName="accent_3" presStyleCnt="0"/>
      <dgm:spPr/>
    </dgm:pt>
    <dgm:pt modelId="{EC99A22A-4D1A-4E8A-98D3-7058BE8BFF67}" type="pres">
      <dgm:prSet presAssocID="{3345295C-303A-4F0D-87EC-7569BF37CE18}" presName="accentRepeatNode" presStyleLbl="solidFgAcc1" presStyleIdx="2" presStyleCnt="5"/>
      <dgm:spPr/>
    </dgm:pt>
    <dgm:pt modelId="{0541879C-8A09-4989-B5A6-9DD0BF9233F4}" type="pres">
      <dgm:prSet presAssocID="{194E60E4-0554-4F2F-AEAE-B3660BA4FDE5}" presName="text_4" presStyleLbl="node1" presStyleIdx="3" presStyleCnt="5" custScaleY="127309">
        <dgm:presLayoutVars>
          <dgm:bulletEnabled val="1"/>
        </dgm:presLayoutVars>
      </dgm:prSet>
      <dgm:spPr/>
      <dgm:t>
        <a:bodyPr/>
        <a:lstStyle/>
        <a:p>
          <a:endParaRPr lang="es-EC"/>
        </a:p>
      </dgm:t>
    </dgm:pt>
    <dgm:pt modelId="{B466FA68-F397-4859-BBDF-404ABF6519BA}" type="pres">
      <dgm:prSet presAssocID="{194E60E4-0554-4F2F-AEAE-B3660BA4FDE5}" presName="accent_4" presStyleCnt="0"/>
      <dgm:spPr/>
    </dgm:pt>
    <dgm:pt modelId="{22E6E18E-6C79-4F82-94C9-FA8743B19813}" type="pres">
      <dgm:prSet presAssocID="{194E60E4-0554-4F2F-AEAE-B3660BA4FDE5}" presName="accentRepeatNode" presStyleLbl="solidFgAcc1" presStyleIdx="3" presStyleCnt="5"/>
      <dgm:spPr/>
    </dgm:pt>
    <dgm:pt modelId="{9E942D9B-1147-48E8-9580-E2FE787FFE33}" type="pres">
      <dgm:prSet presAssocID="{6D364D46-607F-4305-8D2B-448E8C67AFEE}" presName="text_5" presStyleLbl="node1" presStyleIdx="4" presStyleCnt="5" custScaleY="127309">
        <dgm:presLayoutVars>
          <dgm:bulletEnabled val="1"/>
        </dgm:presLayoutVars>
      </dgm:prSet>
      <dgm:spPr/>
      <dgm:t>
        <a:bodyPr/>
        <a:lstStyle/>
        <a:p>
          <a:endParaRPr lang="es-EC"/>
        </a:p>
      </dgm:t>
    </dgm:pt>
    <dgm:pt modelId="{101914D0-948D-42BA-BEDF-C765A2654585}" type="pres">
      <dgm:prSet presAssocID="{6D364D46-607F-4305-8D2B-448E8C67AFEE}" presName="accent_5" presStyleCnt="0"/>
      <dgm:spPr/>
    </dgm:pt>
    <dgm:pt modelId="{3A653725-3816-4793-8BB7-5FCC77124B17}" type="pres">
      <dgm:prSet presAssocID="{6D364D46-607F-4305-8D2B-448E8C67AFEE}" presName="accentRepeatNode" presStyleLbl="solidFgAcc1" presStyleIdx="4" presStyleCnt="5"/>
      <dgm:spPr/>
    </dgm:pt>
  </dgm:ptLst>
  <dgm:cxnLst>
    <dgm:cxn modelId="{FDDF4428-351B-4E04-9013-14C91FE03CA7}" type="presOf" srcId="{194E60E4-0554-4F2F-AEAE-B3660BA4FDE5}" destId="{0541879C-8A09-4989-B5A6-9DD0BF9233F4}" srcOrd="0" destOrd="0" presId="urn:microsoft.com/office/officeart/2008/layout/VerticalCurvedList"/>
    <dgm:cxn modelId="{2F4312B2-5866-4528-B092-DEFFEBD4D0A7}" type="presOf" srcId="{D8CD6BF8-D2FD-404A-8790-B1E088EE2DEA}" destId="{AA6E252F-9B94-4EB1-A604-9FE2C7D87560}" srcOrd="0" destOrd="0" presId="urn:microsoft.com/office/officeart/2008/layout/VerticalCurvedList"/>
    <dgm:cxn modelId="{9D238C37-2AB0-4790-807C-585354ECB341}" type="presOf" srcId="{E53CE377-2B06-4F35-8D53-D5B4DA10E3E4}" destId="{BAA09A8F-9E14-4EFB-8C89-2C159993ADA0}" srcOrd="0" destOrd="0" presId="urn:microsoft.com/office/officeart/2008/layout/VerticalCurvedList"/>
    <dgm:cxn modelId="{12834939-5E2F-4F1B-854B-A5F154F884C3}" srcId="{87D5CDE3-49A1-4FE9-BC0B-BB0ECD4FE4B9}" destId="{194E60E4-0554-4F2F-AEAE-B3660BA4FDE5}" srcOrd="3" destOrd="0" parTransId="{4FFB763F-5E40-4F78-9B20-34E5269F3A68}" sibTransId="{A22D042B-5B43-4F47-921B-E1A14B8FB4E9}"/>
    <dgm:cxn modelId="{6D37542A-24E6-4143-A912-803B3D32D1C3}" srcId="{87D5CDE3-49A1-4FE9-BC0B-BB0ECD4FE4B9}" destId="{6C2C352B-5D46-4A98-8B4E-E1C91458C001}" srcOrd="0" destOrd="0" parTransId="{1F6794B4-1101-4A82-AFCE-9FB389C9CEE6}" sibTransId="{D8CD6BF8-D2FD-404A-8790-B1E088EE2DEA}"/>
    <dgm:cxn modelId="{AA788CD5-5C46-41DE-BFEF-C898B23F0C25}" srcId="{87D5CDE3-49A1-4FE9-BC0B-BB0ECD4FE4B9}" destId="{E53CE377-2B06-4F35-8D53-D5B4DA10E3E4}" srcOrd="1" destOrd="0" parTransId="{8046BA47-3312-46A8-A492-1E23F3790B4E}" sibTransId="{C5B5454B-9D2C-4959-B850-DC273C8103FB}"/>
    <dgm:cxn modelId="{FA6ECA78-EFA5-43C9-978D-8A39BF3590C6}" type="presOf" srcId="{6C2C352B-5D46-4A98-8B4E-E1C91458C001}" destId="{66811F97-7E5C-4585-8E82-DF8D46BA709E}" srcOrd="0" destOrd="0" presId="urn:microsoft.com/office/officeart/2008/layout/VerticalCurvedList"/>
    <dgm:cxn modelId="{0C3F5948-6488-417E-AEA4-6C26A493D962}" srcId="{87D5CDE3-49A1-4FE9-BC0B-BB0ECD4FE4B9}" destId="{6D364D46-607F-4305-8D2B-448E8C67AFEE}" srcOrd="4" destOrd="0" parTransId="{F4000CD1-C597-434B-A421-54C6338E00FE}" sibTransId="{DF36BD5C-AE6F-41AC-BB04-80FB9DC2816C}"/>
    <dgm:cxn modelId="{34ACD77E-90BD-40DF-A35B-05881F610DF9}" srcId="{87D5CDE3-49A1-4FE9-BC0B-BB0ECD4FE4B9}" destId="{3345295C-303A-4F0D-87EC-7569BF37CE18}" srcOrd="2" destOrd="0" parTransId="{63729F1F-6A1D-4471-8C4F-5AAB73001FEF}" sibTransId="{2C70DA89-8AD1-4488-B084-8399F2E06201}"/>
    <dgm:cxn modelId="{6392FC2F-9E9A-4BC0-BBCC-1D2994539637}" type="presOf" srcId="{3345295C-303A-4F0D-87EC-7569BF37CE18}" destId="{36971951-12F5-47F1-8A72-BCACBB5D1239}" srcOrd="0" destOrd="0" presId="urn:microsoft.com/office/officeart/2008/layout/VerticalCurvedList"/>
    <dgm:cxn modelId="{D442436E-4E17-4BAC-968C-95728F58E41E}" type="presOf" srcId="{87D5CDE3-49A1-4FE9-BC0B-BB0ECD4FE4B9}" destId="{D194066F-AFBA-4ABE-B3DE-8D241B47BD10}" srcOrd="0" destOrd="0" presId="urn:microsoft.com/office/officeart/2008/layout/VerticalCurvedList"/>
    <dgm:cxn modelId="{8B8C7AF4-0310-4E64-ABD2-93486FD37D21}" type="presOf" srcId="{6D364D46-607F-4305-8D2B-448E8C67AFEE}" destId="{9E942D9B-1147-48E8-9580-E2FE787FFE33}" srcOrd="0" destOrd="0" presId="urn:microsoft.com/office/officeart/2008/layout/VerticalCurvedList"/>
    <dgm:cxn modelId="{5D20F0B2-C768-469B-94B6-E2196777F6B6}" type="presParOf" srcId="{D194066F-AFBA-4ABE-B3DE-8D241B47BD10}" destId="{D8796E86-39E1-472E-9299-242833EC2DFF}" srcOrd="0" destOrd="0" presId="urn:microsoft.com/office/officeart/2008/layout/VerticalCurvedList"/>
    <dgm:cxn modelId="{BD84A7F4-4936-4102-8A20-C6196B9F427C}" type="presParOf" srcId="{D8796E86-39E1-472E-9299-242833EC2DFF}" destId="{48D3811C-AEDE-4355-AA96-E2988038DFC9}" srcOrd="0" destOrd="0" presId="urn:microsoft.com/office/officeart/2008/layout/VerticalCurvedList"/>
    <dgm:cxn modelId="{CA58E6E6-0E92-4382-95A3-DA0F76CCCDFF}" type="presParOf" srcId="{48D3811C-AEDE-4355-AA96-E2988038DFC9}" destId="{136C00E6-E6CA-45C9-B6E9-AC65CE225E7D}" srcOrd="0" destOrd="0" presId="urn:microsoft.com/office/officeart/2008/layout/VerticalCurvedList"/>
    <dgm:cxn modelId="{0C1074FD-17F2-421B-9D26-8059FB11B444}" type="presParOf" srcId="{48D3811C-AEDE-4355-AA96-E2988038DFC9}" destId="{AA6E252F-9B94-4EB1-A604-9FE2C7D87560}" srcOrd="1" destOrd="0" presId="urn:microsoft.com/office/officeart/2008/layout/VerticalCurvedList"/>
    <dgm:cxn modelId="{80662041-60C3-4549-BC9A-22D9B49FE705}" type="presParOf" srcId="{48D3811C-AEDE-4355-AA96-E2988038DFC9}" destId="{990578E8-1BCA-4792-B2FB-41C776BEEBC6}" srcOrd="2" destOrd="0" presId="urn:microsoft.com/office/officeart/2008/layout/VerticalCurvedList"/>
    <dgm:cxn modelId="{D4F47514-E6AF-412B-9C7D-A9BAB254F45E}" type="presParOf" srcId="{48D3811C-AEDE-4355-AA96-E2988038DFC9}" destId="{488880CC-43D3-4520-ADA8-3E9014559271}" srcOrd="3" destOrd="0" presId="urn:microsoft.com/office/officeart/2008/layout/VerticalCurvedList"/>
    <dgm:cxn modelId="{3E385E9C-E35C-4E03-8CBE-1088F237317F}" type="presParOf" srcId="{D8796E86-39E1-472E-9299-242833EC2DFF}" destId="{66811F97-7E5C-4585-8E82-DF8D46BA709E}" srcOrd="1" destOrd="0" presId="urn:microsoft.com/office/officeart/2008/layout/VerticalCurvedList"/>
    <dgm:cxn modelId="{8E0670CC-BF45-4102-83B6-9FC9423735BE}" type="presParOf" srcId="{D8796E86-39E1-472E-9299-242833EC2DFF}" destId="{CFD94DE2-29E7-4C4B-A1B5-58AB8A58FF36}" srcOrd="2" destOrd="0" presId="urn:microsoft.com/office/officeart/2008/layout/VerticalCurvedList"/>
    <dgm:cxn modelId="{E07A0887-0DCC-4CD9-9E08-BFDE83524858}" type="presParOf" srcId="{CFD94DE2-29E7-4C4B-A1B5-58AB8A58FF36}" destId="{C975D9F9-8457-43DE-8781-2A126FC46361}" srcOrd="0" destOrd="0" presId="urn:microsoft.com/office/officeart/2008/layout/VerticalCurvedList"/>
    <dgm:cxn modelId="{5FC10B30-3C57-482A-8D72-2626CB74F6D2}" type="presParOf" srcId="{D8796E86-39E1-472E-9299-242833EC2DFF}" destId="{BAA09A8F-9E14-4EFB-8C89-2C159993ADA0}" srcOrd="3" destOrd="0" presId="urn:microsoft.com/office/officeart/2008/layout/VerticalCurvedList"/>
    <dgm:cxn modelId="{353A809C-07E8-41FB-8479-1C8ECB706E0F}" type="presParOf" srcId="{D8796E86-39E1-472E-9299-242833EC2DFF}" destId="{370A2AAB-B248-4176-B45E-C3E096B27ABF}" srcOrd="4" destOrd="0" presId="urn:microsoft.com/office/officeart/2008/layout/VerticalCurvedList"/>
    <dgm:cxn modelId="{83D9FAAF-9B51-457C-8E29-AF24D1EAEBD1}" type="presParOf" srcId="{370A2AAB-B248-4176-B45E-C3E096B27ABF}" destId="{9831AC2B-DF86-4B17-968C-0A772CB26D97}" srcOrd="0" destOrd="0" presId="urn:microsoft.com/office/officeart/2008/layout/VerticalCurvedList"/>
    <dgm:cxn modelId="{91C30714-89BC-457E-B8D4-57E12177CB4E}" type="presParOf" srcId="{D8796E86-39E1-472E-9299-242833EC2DFF}" destId="{36971951-12F5-47F1-8A72-BCACBB5D1239}" srcOrd="5" destOrd="0" presId="urn:microsoft.com/office/officeart/2008/layout/VerticalCurvedList"/>
    <dgm:cxn modelId="{FB3FE7C0-062A-4B21-9ABE-29AC59E60E08}" type="presParOf" srcId="{D8796E86-39E1-472E-9299-242833EC2DFF}" destId="{C926E0D4-39F0-4FA5-877E-C3DC9A7483AE}" srcOrd="6" destOrd="0" presId="urn:microsoft.com/office/officeart/2008/layout/VerticalCurvedList"/>
    <dgm:cxn modelId="{338AD966-BFC4-46F7-B2EF-03E3BFCD349D}" type="presParOf" srcId="{C926E0D4-39F0-4FA5-877E-C3DC9A7483AE}" destId="{EC99A22A-4D1A-4E8A-98D3-7058BE8BFF67}" srcOrd="0" destOrd="0" presId="urn:microsoft.com/office/officeart/2008/layout/VerticalCurvedList"/>
    <dgm:cxn modelId="{41E65CCA-7C58-4957-8B67-54EA0FC17F3A}" type="presParOf" srcId="{D8796E86-39E1-472E-9299-242833EC2DFF}" destId="{0541879C-8A09-4989-B5A6-9DD0BF9233F4}" srcOrd="7" destOrd="0" presId="urn:microsoft.com/office/officeart/2008/layout/VerticalCurvedList"/>
    <dgm:cxn modelId="{47BB6496-6191-4F44-837B-C538DAC72C81}" type="presParOf" srcId="{D8796E86-39E1-472E-9299-242833EC2DFF}" destId="{B466FA68-F397-4859-BBDF-404ABF6519BA}" srcOrd="8" destOrd="0" presId="urn:microsoft.com/office/officeart/2008/layout/VerticalCurvedList"/>
    <dgm:cxn modelId="{990A5019-3E7E-4BCE-9346-D950DEF04D5D}" type="presParOf" srcId="{B466FA68-F397-4859-BBDF-404ABF6519BA}" destId="{22E6E18E-6C79-4F82-94C9-FA8743B19813}" srcOrd="0" destOrd="0" presId="urn:microsoft.com/office/officeart/2008/layout/VerticalCurvedList"/>
    <dgm:cxn modelId="{EF238E76-E6CF-41D2-8C0E-6A42C4074CCC}" type="presParOf" srcId="{D8796E86-39E1-472E-9299-242833EC2DFF}" destId="{9E942D9B-1147-48E8-9580-E2FE787FFE33}" srcOrd="9" destOrd="0" presId="urn:microsoft.com/office/officeart/2008/layout/VerticalCurvedList"/>
    <dgm:cxn modelId="{53E5473D-E26C-434B-B18C-0500DD558D6C}" type="presParOf" srcId="{D8796E86-39E1-472E-9299-242833EC2DFF}" destId="{101914D0-948D-42BA-BEDF-C765A2654585}" srcOrd="10" destOrd="0" presId="urn:microsoft.com/office/officeart/2008/layout/VerticalCurvedList"/>
    <dgm:cxn modelId="{8C75276F-DCFC-4611-9679-F6C4CBFE7D9D}" type="presParOf" srcId="{101914D0-948D-42BA-BEDF-C765A2654585}" destId="{3A653725-3816-4793-8BB7-5FCC77124B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1C9307-EE16-47A4-A7CB-F752750FBD77}"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s-EC"/>
        </a:p>
      </dgm:t>
    </dgm:pt>
    <dgm:pt modelId="{D710D18C-6CC2-46EF-9EDE-DF3F40372C2C}">
      <dgm:prSet phldrT="[Texto]"/>
      <dgm:spPr>
        <a:solidFill>
          <a:srgbClr val="C00000"/>
        </a:solidFill>
      </dgm:spPr>
      <dgm:t>
        <a:bodyPr/>
        <a:lstStyle/>
        <a:p>
          <a:r>
            <a:rPr lang="es-EC" dirty="0" smtClean="0"/>
            <a:t>Constructoras de la ciudad de Quito</a:t>
          </a:r>
          <a:endParaRPr lang="es-EC" dirty="0"/>
        </a:p>
      </dgm:t>
    </dgm:pt>
    <dgm:pt modelId="{109F106D-DC2B-403B-9121-DFE433806284}" type="parTrans" cxnId="{50489D85-D8BB-427C-9106-F5D540DEC2E9}">
      <dgm:prSet/>
      <dgm:spPr/>
      <dgm:t>
        <a:bodyPr/>
        <a:lstStyle/>
        <a:p>
          <a:endParaRPr lang="es-EC"/>
        </a:p>
      </dgm:t>
    </dgm:pt>
    <dgm:pt modelId="{C595A50A-4EC4-4D48-8AF9-630CAF23FDB3}" type="sibTrans" cxnId="{50489D85-D8BB-427C-9106-F5D540DEC2E9}">
      <dgm:prSet/>
      <dgm:spPr/>
      <dgm:t>
        <a:bodyPr/>
        <a:lstStyle/>
        <a:p>
          <a:endParaRPr lang="es-EC"/>
        </a:p>
      </dgm:t>
    </dgm:pt>
    <dgm:pt modelId="{66F3CDC6-023D-4AEF-A755-8AF3AFE820FD}">
      <dgm:prSet phldrT="[Texto]" custT="1"/>
      <dgm:spPr>
        <a:solidFill>
          <a:schemeClr val="accent5"/>
        </a:solidFill>
      </dgm:spPr>
      <dgm:t>
        <a:bodyPr/>
        <a:lstStyle/>
        <a:p>
          <a:r>
            <a:rPr lang="es-EC" sz="4000" dirty="0" smtClean="0"/>
            <a:t>Construcciones Residenciales</a:t>
          </a:r>
          <a:endParaRPr lang="es-EC" sz="4000" dirty="0"/>
        </a:p>
      </dgm:t>
    </dgm:pt>
    <dgm:pt modelId="{4F178B51-4B7E-4427-AF0F-5DFC44015711}" type="parTrans" cxnId="{82E434F4-18F7-4458-97D8-94A16B17108F}">
      <dgm:prSet/>
      <dgm:spPr/>
      <dgm:t>
        <a:bodyPr/>
        <a:lstStyle/>
        <a:p>
          <a:endParaRPr lang="es-EC"/>
        </a:p>
      </dgm:t>
    </dgm:pt>
    <dgm:pt modelId="{0CAC13BD-590B-46AC-B161-5BCC9BD08A57}" type="sibTrans" cxnId="{82E434F4-18F7-4458-97D8-94A16B17108F}">
      <dgm:prSet/>
      <dgm:spPr>
        <a:solidFill>
          <a:schemeClr val="accent5"/>
        </a:solidFill>
      </dgm:spPr>
      <dgm:t>
        <a:bodyPr/>
        <a:lstStyle/>
        <a:p>
          <a:endParaRPr lang="es-EC"/>
        </a:p>
      </dgm:t>
    </dgm:pt>
    <dgm:pt modelId="{4CE76E3D-0424-4279-87A1-FF9D874D41E4}">
      <dgm:prSet phldrT="[Texto]" custT="1"/>
      <dgm:spPr>
        <a:solidFill>
          <a:srgbClr val="0070C0"/>
        </a:solidFill>
      </dgm:spPr>
      <dgm:t>
        <a:bodyPr/>
        <a:lstStyle/>
        <a:p>
          <a:r>
            <a:rPr lang="es-EC" sz="4000" dirty="0" smtClean="0"/>
            <a:t>Construcciones Comerciales</a:t>
          </a:r>
          <a:endParaRPr lang="es-EC" sz="4000" dirty="0"/>
        </a:p>
      </dgm:t>
    </dgm:pt>
    <dgm:pt modelId="{376E7F65-2F73-4882-BC36-1DDBE1960341}" type="parTrans" cxnId="{15C321B8-2E3D-406E-87F6-4D067A615569}">
      <dgm:prSet/>
      <dgm:spPr/>
      <dgm:t>
        <a:bodyPr/>
        <a:lstStyle/>
        <a:p>
          <a:endParaRPr lang="es-EC"/>
        </a:p>
      </dgm:t>
    </dgm:pt>
    <dgm:pt modelId="{A95D1B8A-713C-42E7-A3AC-A1A7B9BF5B6E}" type="sibTrans" cxnId="{15C321B8-2E3D-406E-87F6-4D067A615569}">
      <dgm:prSet/>
      <dgm:spPr>
        <a:solidFill>
          <a:srgbClr val="0070C0"/>
        </a:solidFill>
      </dgm:spPr>
      <dgm:t>
        <a:bodyPr/>
        <a:lstStyle/>
        <a:p>
          <a:endParaRPr lang="es-EC"/>
        </a:p>
      </dgm:t>
    </dgm:pt>
    <dgm:pt modelId="{63FF2437-78CC-49E9-8C3C-C5B9A055EBA3}">
      <dgm:prSet phldrT="[Texto]" custT="1"/>
      <dgm:spPr>
        <a:solidFill>
          <a:schemeClr val="bg1">
            <a:lumMod val="50000"/>
          </a:schemeClr>
        </a:solidFill>
      </dgm:spPr>
      <dgm:t>
        <a:bodyPr/>
        <a:lstStyle/>
        <a:p>
          <a:r>
            <a:rPr lang="es-EC" sz="4000" dirty="0" smtClean="0"/>
            <a:t>Construcciones industriales</a:t>
          </a:r>
          <a:endParaRPr lang="es-EC" sz="4000" dirty="0"/>
        </a:p>
      </dgm:t>
    </dgm:pt>
    <dgm:pt modelId="{88318839-C705-4E6E-81E2-17E76C6473B4}" type="parTrans" cxnId="{461FC6C6-556A-4C6E-8599-BC40D0E22FF5}">
      <dgm:prSet/>
      <dgm:spPr/>
      <dgm:t>
        <a:bodyPr/>
        <a:lstStyle/>
        <a:p>
          <a:endParaRPr lang="es-EC"/>
        </a:p>
      </dgm:t>
    </dgm:pt>
    <dgm:pt modelId="{081FC3DA-26C8-4709-B6F6-7712AB7BB34A}" type="sibTrans" cxnId="{461FC6C6-556A-4C6E-8599-BC40D0E22FF5}">
      <dgm:prSet/>
      <dgm:spPr>
        <a:solidFill>
          <a:schemeClr val="bg1">
            <a:lumMod val="50000"/>
          </a:schemeClr>
        </a:solidFill>
      </dgm:spPr>
      <dgm:t>
        <a:bodyPr/>
        <a:lstStyle/>
        <a:p>
          <a:endParaRPr lang="es-EC"/>
        </a:p>
      </dgm:t>
    </dgm:pt>
    <dgm:pt modelId="{EF30B804-AE39-4194-8485-49C7CCE08EB3}" type="pres">
      <dgm:prSet presAssocID="{0C1C9307-EE16-47A4-A7CB-F752750FBD77}" presName="Name0" presStyleCnt="0">
        <dgm:presLayoutVars>
          <dgm:chMax val="1"/>
          <dgm:dir/>
          <dgm:animLvl val="ctr"/>
          <dgm:resizeHandles val="exact"/>
        </dgm:presLayoutVars>
      </dgm:prSet>
      <dgm:spPr/>
      <dgm:t>
        <a:bodyPr/>
        <a:lstStyle/>
        <a:p>
          <a:endParaRPr lang="es-EC"/>
        </a:p>
      </dgm:t>
    </dgm:pt>
    <dgm:pt modelId="{1B0B6880-C0F3-4866-96E0-BE870E175B3A}" type="pres">
      <dgm:prSet presAssocID="{D710D18C-6CC2-46EF-9EDE-DF3F40372C2C}" presName="centerShape" presStyleLbl="node0" presStyleIdx="0" presStyleCnt="1" custScaleX="121196" custScaleY="111149" custLinFactNeighborY="-3550"/>
      <dgm:spPr/>
      <dgm:t>
        <a:bodyPr/>
        <a:lstStyle/>
        <a:p>
          <a:endParaRPr lang="es-EC"/>
        </a:p>
      </dgm:t>
    </dgm:pt>
    <dgm:pt modelId="{D8A69480-229A-4D6F-80B7-322850CC87E5}" type="pres">
      <dgm:prSet presAssocID="{66F3CDC6-023D-4AEF-A755-8AF3AFE820FD}" presName="node" presStyleLbl="node1" presStyleIdx="0" presStyleCnt="3" custScaleX="203410" custScaleY="87706">
        <dgm:presLayoutVars>
          <dgm:bulletEnabled val="1"/>
        </dgm:presLayoutVars>
      </dgm:prSet>
      <dgm:spPr/>
      <dgm:t>
        <a:bodyPr/>
        <a:lstStyle/>
        <a:p>
          <a:endParaRPr lang="es-EC"/>
        </a:p>
      </dgm:t>
    </dgm:pt>
    <dgm:pt modelId="{430AF90D-3CB0-4902-8488-28C7AE100D8D}" type="pres">
      <dgm:prSet presAssocID="{66F3CDC6-023D-4AEF-A755-8AF3AFE820FD}" presName="dummy" presStyleCnt="0"/>
      <dgm:spPr/>
    </dgm:pt>
    <dgm:pt modelId="{8254B717-8179-4C53-AF7F-7D4F537CCFFF}" type="pres">
      <dgm:prSet presAssocID="{0CAC13BD-590B-46AC-B161-5BCC9BD08A57}" presName="sibTrans" presStyleLbl="sibTrans2D1" presStyleIdx="0" presStyleCnt="3"/>
      <dgm:spPr/>
      <dgm:t>
        <a:bodyPr/>
        <a:lstStyle/>
        <a:p>
          <a:endParaRPr lang="es-EC"/>
        </a:p>
      </dgm:t>
    </dgm:pt>
    <dgm:pt modelId="{86C1841B-F407-4C11-A104-7356EB49B448}" type="pres">
      <dgm:prSet presAssocID="{63FF2437-78CC-49E9-8C3C-C5B9A055EBA3}" presName="node" presStyleLbl="node1" presStyleIdx="1" presStyleCnt="3" custScaleX="203410" custScaleY="87706" custRadScaleRad="108575" custRadScaleInc="-2585">
        <dgm:presLayoutVars>
          <dgm:bulletEnabled val="1"/>
        </dgm:presLayoutVars>
      </dgm:prSet>
      <dgm:spPr/>
      <dgm:t>
        <a:bodyPr/>
        <a:lstStyle/>
        <a:p>
          <a:endParaRPr lang="es-EC"/>
        </a:p>
      </dgm:t>
    </dgm:pt>
    <dgm:pt modelId="{02B5976F-352C-4073-9760-725ACC60B744}" type="pres">
      <dgm:prSet presAssocID="{63FF2437-78CC-49E9-8C3C-C5B9A055EBA3}" presName="dummy" presStyleCnt="0"/>
      <dgm:spPr/>
    </dgm:pt>
    <dgm:pt modelId="{7C1DA81C-7357-4BC8-BEA4-579111661998}" type="pres">
      <dgm:prSet presAssocID="{081FC3DA-26C8-4709-B6F6-7712AB7BB34A}" presName="sibTrans" presStyleLbl="sibTrans2D1" presStyleIdx="1" presStyleCnt="3"/>
      <dgm:spPr/>
      <dgm:t>
        <a:bodyPr/>
        <a:lstStyle/>
        <a:p>
          <a:endParaRPr lang="es-EC"/>
        </a:p>
      </dgm:t>
    </dgm:pt>
    <dgm:pt modelId="{7568A97B-417A-4BCD-A006-D3F322CF0679}" type="pres">
      <dgm:prSet presAssocID="{4CE76E3D-0424-4279-87A1-FF9D874D41E4}" presName="node" presStyleLbl="node1" presStyleIdx="2" presStyleCnt="3" custScaleX="203410" custScaleY="87706" custRadScaleRad="102653" custRadScaleInc="-4490">
        <dgm:presLayoutVars>
          <dgm:bulletEnabled val="1"/>
        </dgm:presLayoutVars>
      </dgm:prSet>
      <dgm:spPr/>
      <dgm:t>
        <a:bodyPr/>
        <a:lstStyle/>
        <a:p>
          <a:endParaRPr lang="es-EC"/>
        </a:p>
      </dgm:t>
    </dgm:pt>
    <dgm:pt modelId="{42833AAE-3BDE-49B4-9B63-1978833403EB}" type="pres">
      <dgm:prSet presAssocID="{4CE76E3D-0424-4279-87A1-FF9D874D41E4}" presName="dummy" presStyleCnt="0"/>
      <dgm:spPr/>
    </dgm:pt>
    <dgm:pt modelId="{9CD42134-403E-4E75-8122-6DE2886E1545}" type="pres">
      <dgm:prSet presAssocID="{A95D1B8A-713C-42E7-A3AC-A1A7B9BF5B6E}" presName="sibTrans" presStyleLbl="sibTrans2D1" presStyleIdx="2" presStyleCnt="3"/>
      <dgm:spPr/>
      <dgm:t>
        <a:bodyPr/>
        <a:lstStyle/>
        <a:p>
          <a:endParaRPr lang="es-EC"/>
        </a:p>
      </dgm:t>
    </dgm:pt>
  </dgm:ptLst>
  <dgm:cxnLst>
    <dgm:cxn modelId="{ABB5E753-9497-4DE4-B635-50ADB2509050}" type="presOf" srcId="{4CE76E3D-0424-4279-87A1-FF9D874D41E4}" destId="{7568A97B-417A-4BCD-A006-D3F322CF0679}" srcOrd="0" destOrd="0" presId="urn:microsoft.com/office/officeart/2005/8/layout/radial6"/>
    <dgm:cxn modelId="{298E14AE-3249-4514-98A1-24C9ADF7C27D}" type="presOf" srcId="{63FF2437-78CC-49E9-8C3C-C5B9A055EBA3}" destId="{86C1841B-F407-4C11-A104-7356EB49B448}" srcOrd="0" destOrd="0" presId="urn:microsoft.com/office/officeart/2005/8/layout/radial6"/>
    <dgm:cxn modelId="{15C321B8-2E3D-406E-87F6-4D067A615569}" srcId="{D710D18C-6CC2-46EF-9EDE-DF3F40372C2C}" destId="{4CE76E3D-0424-4279-87A1-FF9D874D41E4}" srcOrd="2" destOrd="0" parTransId="{376E7F65-2F73-4882-BC36-1DDBE1960341}" sibTransId="{A95D1B8A-713C-42E7-A3AC-A1A7B9BF5B6E}"/>
    <dgm:cxn modelId="{A935EE06-1A46-4288-BEE3-234522ED7EA4}" type="presOf" srcId="{66F3CDC6-023D-4AEF-A755-8AF3AFE820FD}" destId="{D8A69480-229A-4D6F-80B7-322850CC87E5}" srcOrd="0" destOrd="0" presId="urn:microsoft.com/office/officeart/2005/8/layout/radial6"/>
    <dgm:cxn modelId="{4FEBE80D-27D7-470D-A191-FFD2161612C1}" type="presOf" srcId="{D710D18C-6CC2-46EF-9EDE-DF3F40372C2C}" destId="{1B0B6880-C0F3-4866-96E0-BE870E175B3A}" srcOrd="0" destOrd="0" presId="urn:microsoft.com/office/officeart/2005/8/layout/radial6"/>
    <dgm:cxn modelId="{373285F7-A9F9-4117-B90D-0DC40F2BC440}" type="presOf" srcId="{081FC3DA-26C8-4709-B6F6-7712AB7BB34A}" destId="{7C1DA81C-7357-4BC8-BEA4-579111661998}" srcOrd="0" destOrd="0" presId="urn:microsoft.com/office/officeart/2005/8/layout/radial6"/>
    <dgm:cxn modelId="{82E434F4-18F7-4458-97D8-94A16B17108F}" srcId="{D710D18C-6CC2-46EF-9EDE-DF3F40372C2C}" destId="{66F3CDC6-023D-4AEF-A755-8AF3AFE820FD}" srcOrd="0" destOrd="0" parTransId="{4F178B51-4B7E-4427-AF0F-5DFC44015711}" sibTransId="{0CAC13BD-590B-46AC-B161-5BCC9BD08A57}"/>
    <dgm:cxn modelId="{22077B7F-1C1D-4CC6-BDDB-B353260C51FA}" type="presOf" srcId="{A95D1B8A-713C-42E7-A3AC-A1A7B9BF5B6E}" destId="{9CD42134-403E-4E75-8122-6DE2886E1545}" srcOrd="0" destOrd="0" presId="urn:microsoft.com/office/officeart/2005/8/layout/radial6"/>
    <dgm:cxn modelId="{461FC6C6-556A-4C6E-8599-BC40D0E22FF5}" srcId="{D710D18C-6CC2-46EF-9EDE-DF3F40372C2C}" destId="{63FF2437-78CC-49E9-8C3C-C5B9A055EBA3}" srcOrd="1" destOrd="0" parTransId="{88318839-C705-4E6E-81E2-17E76C6473B4}" sibTransId="{081FC3DA-26C8-4709-B6F6-7712AB7BB34A}"/>
    <dgm:cxn modelId="{260AD37C-5292-4C2C-BE01-D63E55F2C0C3}" type="presOf" srcId="{0C1C9307-EE16-47A4-A7CB-F752750FBD77}" destId="{EF30B804-AE39-4194-8485-49C7CCE08EB3}" srcOrd="0" destOrd="0" presId="urn:microsoft.com/office/officeart/2005/8/layout/radial6"/>
    <dgm:cxn modelId="{38746689-6CA5-4430-ADE5-9377149FD2BB}" type="presOf" srcId="{0CAC13BD-590B-46AC-B161-5BCC9BD08A57}" destId="{8254B717-8179-4C53-AF7F-7D4F537CCFFF}" srcOrd="0" destOrd="0" presId="urn:microsoft.com/office/officeart/2005/8/layout/radial6"/>
    <dgm:cxn modelId="{50489D85-D8BB-427C-9106-F5D540DEC2E9}" srcId="{0C1C9307-EE16-47A4-A7CB-F752750FBD77}" destId="{D710D18C-6CC2-46EF-9EDE-DF3F40372C2C}" srcOrd="0" destOrd="0" parTransId="{109F106D-DC2B-403B-9121-DFE433806284}" sibTransId="{C595A50A-4EC4-4D48-8AF9-630CAF23FDB3}"/>
    <dgm:cxn modelId="{56721829-1832-4C10-B1DE-488130CC35F2}" type="presParOf" srcId="{EF30B804-AE39-4194-8485-49C7CCE08EB3}" destId="{1B0B6880-C0F3-4866-96E0-BE870E175B3A}" srcOrd="0" destOrd="0" presId="urn:microsoft.com/office/officeart/2005/8/layout/radial6"/>
    <dgm:cxn modelId="{72075E33-24BA-4EBE-9046-D49CBFE2992E}" type="presParOf" srcId="{EF30B804-AE39-4194-8485-49C7CCE08EB3}" destId="{D8A69480-229A-4D6F-80B7-322850CC87E5}" srcOrd="1" destOrd="0" presId="urn:microsoft.com/office/officeart/2005/8/layout/radial6"/>
    <dgm:cxn modelId="{FCB1DE72-DB03-4F79-A578-59ED5DB8F4D2}" type="presParOf" srcId="{EF30B804-AE39-4194-8485-49C7CCE08EB3}" destId="{430AF90D-3CB0-4902-8488-28C7AE100D8D}" srcOrd="2" destOrd="0" presId="urn:microsoft.com/office/officeart/2005/8/layout/radial6"/>
    <dgm:cxn modelId="{1E8DFFFD-ED51-468C-8CEC-AECBC90A6ACF}" type="presParOf" srcId="{EF30B804-AE39-4194-8485-49C7CCE08EB3}" destId="{8254B717-8179-4C53-AF7F-7D4F537CCFFF}" srcOrd="3" destOrd="0" presId="urn:microsoft.com/office/officeart/2005/8/layout/radial6"/>
    <dgm:cxn modelId="{13E35B0D-9092-4E35-B4F1-A882D7DF62A8}" type="presParOf" srcId="{EF30B804-AE39-4194-8485-49C7CCE08EB3}" destId="{86C1841B-F407-4C11-A104-7356EB49B448}" srcOrd="4" destOrd="0" presId="urn:microsoft.com/office/officeart/2005/8/layout/radial6"/>
    <dgm:cxn modelId="{94676C3F-CAC4-4833-A26C-7D15002E5A6B}" type="presParOf" srcId="{EF30B804-AE39-4194-8485-49C7CCE08EB3}" destId="{02B5976F-352C-4073-9760-725ACC60B744}" srcOrd="5" destOrd="0" presId="urn:microsoft.com/office/officeart/2005/8/layout/radial6"/>
    <dgm:cxn modelId="{FCC65AD4-C8D1-45AC-8C6E-EBC867BCD6D2}" type="presParOf" srcId="{EF30B804-AE39-4194-8485-49C7CCE08EB3}" destId="{7C1DA81C-7357-4BC8-BEA4-579111661998}" srcOrd="6" destOrd="0" presId="urn:microsoft.com/office/officeart/2005/8/layout/radial6"/>
    <dgm:cxn modelId="{5E27ADB4-6A10-4338-873E-590E32B7959A}" type="presParOf" srcId="{EF30B804-AE39-4194-8485-49C7CCE08EB3}" destId="{7568A97B-417A-4BCD-A006-D3F322CF0679}" srcOrd="7" destOrd="0" presId="urn:microsoft.com/office/officeart/2005/8/layout/radial6"/>
    <dgm:cxn modelId="{C6178A8D-154A-49BC-BF16-2BC70D20CF6D}" type="presParOf" srcId="{EF30B804-AE39-4194-8485-49C7CCE08EB3}" destId="{42833AAE-3BDE-49B4-9B63-1978833403EB}" srcOrd="8" destOrd="0" presId="urn:microsoft.com/office/officeart/2005/8/layout/radial6"/>
    <dgm:cxn modelId="{B8E25952-BDAD-4518-8FF0-AF6E098DDB16}" type="presParOf" srcId="{EF30B804-AE39-4194-8485-49C7CCE08EB3}" destId="{9CD42134-403E-4E75-8122-6DE2886E154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B5474-E652-4B6E-888D-C781A29E68C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05A35C06-2370-45B6-8B9F-237EEBE32B8C}">
      <dgm:prSet phldrT="[Texto]"/>
      <dgm:spPr/>
      <dgm:t>
        <a:bodyPr/>
        <a:lstStyle/>
        <a:p>
          <a:r>
            <a:rPr lang="es-EC" dirty="0" smtClean="0"/>
            <a:t>Geográfica</a:t>
          </a:r>
          <a:endParaRPr lang="es-EC" dirty="0"/>
        </a:p>
      </dgm:t>
    </dgm:pt>
    <dgm:pt modelId="{94B350FC-2EFE-492D-9190-CE2E080C78D6}" type="parTrans" cxnId="{BD411FE8-12D9-4732-8132-2164CF9CD24F}">
      <dgm:prSet/>
      <dgm:spPr/>
      <dgm:t>
        <a:bodyPr/>
        <a:lstStyle/>
        <a:p>
          <a:endParaRPr lang="es-EC"/>
        </a:p>
      </dgm:t>
    </dgm:pt>
    <dgm:pt modelId="{102574B5-CF3C-4746-8B5F-7392B3A4F3A8}" type="sibTrans" cxnId="{BD411FE8-12D9-4732-8132-2164CF9CD24F}">
      <dgm:prSet/>
      <dgm:spPr/>
      <dgm:t>
        <a:bodyPr/>
        <a:lstStyle/>
        <a:p>
          <a:endParaRPr lang="es-EC"/>
        </a:p>
      </dgm:t>
    </dgm:pt>
    <dgm:pt modelId="{21106258-CFC0-46D3-96E0-36DEE104AE76}">
      <dgm:prSet phldrT="[Texto]"/>
      <dgm:spPr/>
      <dgm:t>
        <a:bodyPr/>
        <a:lstStyle/>
        <a:p>
          <a:r>
            <a:rPr lang="es-EC" dirty="0" smtClean="0"/>
            <a:t>Ecuador </a:t>
          </a:r>
          <a:endParaRPr lang="es-EC" dirty="0"/>
        </a:p>
      </dgm:t>
    </dgm:pt>
    <dgm:pt modelId="{8BD86590-E0C4-42DC-A0D7-1969076B97B9}" type="parTrans" cxnId="{FA7C19AC-399F-464F-8559-E44CF3E7AE0D}">
      <dgm:prSet/>
      <dgm:spPr/>
      <dgm:t>
        <a:bodyPr/>
        <a:lstStyle/>
        <a:p>
          <a:endParaRPr lang="es-EC"/>
        </a:p>
      </dgm:t>
    </dgm:pt>
    <dgm:pt modelId="{A76B11D3-F275-46BF-AB51-B79119F5826D}" type="sibTrans" cxnId="{FA7C19AC-399F-464F-8559-E44CF3E7AE0D}">
      <dgm:prSet/>
      <dgm:spPr/>
      <dgm:t>
        <a:bodyPr/>
        <a:lstStyle/>
        <a:p>
          <a:endParaRPr lang="es-EC"/>
        </a:p>
      </dgm:t>
    </dgm:pt>
    <dgm:pt modelId="{5C1AB542-A80D-4623-B2BB-B7C155C79D68}">
      <dgm:prSet phldrT="[Texto]"/>
      <dgm:spPr>
        <a:solidFill>
          <a:schemeClr val="tx2"/>
        </a:solidFill>
      </dgm:spPr>
      <dgm:t>
        <a:bodyPr/>
        <a:lstStyle/>
        <a:p>
          <a:r>
            <a:rPr lang="es-EC" dirty="0" smtClean="0"/>
            <a:t>Demográfica</a:t>
          </a:r>
          <a:endParaRPr lang="es-EC" dirty="0"/>
        </a:p>
      </dgm:t>
    </dgm:pt>
    <dgm:pt modelId="{2315C9BC-D806-4381-A5F2-6D1AC311BEE7}" type="parTrans" cxnId="{B8C74788-FFBE-40EA-8D53-6ED2DE4E8831}">
      <dgm:prSet/>
      <dgm:spPr/>
      <dgm:t>
        <a:bodyPr/>
        <a:lstStyle/>
        <a:p>
          <a:endParaRPr lang="es-EC"/>
        </a:p>
      </dgm:t>
    </dgm:pt>
    <dgm:pt modelId="{AA703DA3-36D9-4D41-B526-E0BD0617B883}" type="sibTrans" cxnId="{B8C74788-FFBE-40EA-8D53-6ED2DE4E8831}">
      <dgm:prSet/>
      <dgm:spPr/>
      <dgm:t>
        <a:bodyPr/>
        <a:lstStyle/>
        <a:p>
          <a:endParaRPr lang="es-EC"/>
        </a:p>
      </dgm:t>
    </dgm:pt>
    <dgm:pt modelId="{01CF6BC5-F30C-42AB-8E1C-AD895B82CA70}">
      <dgm:prSet phldrT="[Texto]"/>
      <dgm:spPr>
        <a:solidFill>
          <a:schemeClr val="tx2">
            <a:lumMod val="20000"/>
            <a:lumOff val="80000"/>
            <a:alpha val="90000"/>
          </a:schemeClr>
        </a:solidFill>
      </dgm:spPr>
      <dgm:t>
        <a:bodyPr/>
        <a:lstStyle/>
        <a:p>
          <a:r>
            <a:rPr lang="es-EC" dirty="0" smtClean="0"/>
            <a:t>Ingresos + 5000 USD</a:t>
          </a:r>
          <a:endParaRPr lang="es-EC" dirty="0"/>
        </a:p>
      </dgm:t>
    </dgm:pt>
    <dgm:pt modelId="{E9A896C9-B0F0-4A1B-8D48-1EA0D7A236FB}" type="parTrans" cxnId="{CF4D5DE7-5520-4066-AA1B-1C20B95B8FD5}">
      <dgm:prSet/>
      <dgm:spPr/>
      <dgm:t>
        <a:bodyPr/>
        <a:lstStyle/>
        <a:p>
          <a:endParaRPr lang="es-EC"/>
        </a:p>
      </dgm:t>
    </dgm:pt>
    <dgm:pt modelId="{D541EB58-577B-4E66-B6DB-158489706515}" type="sibTrans" cxnId="{CF4D5DE7-5520-4066-AA1B-1C20B95B8FD5}">
      <dgm:prSet/>
      <dgm:spPr/>
      <dgm:t>
        <a:bodyPr/>
        <a:lstStyle/>
        <a:p>
          <a:endParaRPr lang="es-EC"/>
        </a:p>
      </dgm:t>
    </dgm:pt>
    <dgm:pt modelId="{A6D666EC-4488-4D44-8900-850D93E7F472}">
      <dgm:prSet phldrT="[Texto]"/>
      <dgm:spPr>
        <a:solidFill>
          <a:schemeClr val="bg1">
            <a:lumMod val="50000"/>
          </a:schemeClr>
        </a:solidFill>
      </dgm:spPr>
      <dgm:t>
        <a:bodyPr/>
        <a:lstStyle/>
        <a:p>
          <a:r>
            <a:rPr lang="es-EC" dirty="0" err="1" smtClean="0"/>
            <a:t>Psicográfica</a:t>
          </a:r>
          <a:endParaRPr lang="es-EC" dirty="0"/>
        </a:p>
      </dgm:t>
    </dgm:pt>
    <dgm:pt modelId="{BE6D1AB0-5340-43E6-B22A-3667659B85C4}" type="parTrans" cxnId="{EF86DD10-AE45-40F6-A0B3-BA69B505E304}">
      <dgm:prSet/>
      <dgm:spPr/>
      <dgm:t>
        <a:bodyPr/>
        <a:lstStyle/>
        <a:p>
          <a:endParaRPr lang="es-EC"/>
        </a:p>
      </dgm:t>
    </dgm:pt>
    <dgm:pt modelId="{56CD1593-A2B0-475A-AFF9-152D854C277D}" type="sibTrans" cxnId="{EF86DD10-AE45-40F6-A0B3-BA69B505E304}">
      <dgm:prSet/>
      <dgm:spPr/>
      <dgm:t>
        <a:bodyPr/>
        <a:lstStyle/>
        <a:p>
          <a:endParaRPr lang="es-EC"/>
        </a:p>
      </dgm:t>
    </dgm:pt>
    <dgm:pt modelId="{D7B911AA-B783-47F0-BA06-DC69B55A5E3C}">
      <dgm:prSet phldrT="[Texto]"/>
      <dgm:spPr>
        <a:solidFill>
          <a:schemeClr val="bg1">
            <a:lumMod val="95000"/>
            <a:alpha val="90000"/>
          </a:schemeClr>
        </a:solidFill>
      </dgm:spPr>
      <dgm:t>
        <a:bodyPr/>
        <a:lstStyle/>
        <a:p>
          <a:r>
            <a:rPr lang="es-EC" dirty="0" smtClean="0"/>
            <a:t>Empresas constructoras que deseen servicio de calidad y seguridad en instalaciones eléctricas y electrónicas.</a:t>
          </a:r>
          <a:endParaRPr lang="es-EC" dirty="0"/>
        </a:p>
      </dgm:t>
    </dgm:pt>
    <dgm:pt modelId="{75AD8294-C97F-47E9-AC44-4A3A207D3DD9}" type="parTrans" cxnId="{4BD1EA37-4A69-442D-8294-1D9F596018E4}">
      <dgm:prSet/>
      <dgm:spPr/>
      <dgm:t>
        <a:bodyPr/>
        <a:lstStyle/>
        <a:p>
          <a:endParaRPr lang="es-EC"/>
        </a:p>
      </dgm:t>
    </dgm:pt>
    <dgm:pt modelId="{1272B7EB-AAAF-407A-AEF8-81AE51242ED0}" type="sibTrans" cxnId="{4BD1EA37-4A69-442D-8294-1D9F596018E4}">
      <dgm:prSet/>
      <dgm:spPr/>
      <dgm:t>
        <a:bodyPr/>
        <a:lstStyle/>
        <a:p>
          <a:endParaRPr lang="es-EC"/>
        </a:p>
      </dgm:t>
    </dgm:pt>
    <dgm:pt modelId="{4A779B2A-A9AB-4E25-BB28-718FE96E12BF}">
      <dgm:prSet/>
      <dgm:spPr>
        <a:solidFill>
          <a:schemeClr val="tx2">
            <a:lumMod val="20000"/>
            <a:lumOff val="80000"/>
            <a:alpha val="90000"/>
          </a:schemeClr>
        </a:solidFill>
      </dgm:spPr>
      <dgm:t>
        <a:bodyPr/>
        <a:lstStyle/>
        <a:p>
          <a:r>
            <a:rPr lang="es-EC" smtClean="0"/>
            <a:t>Empresa constructora mediana o grande</a:t>
          </a:r>
          <a:endParaRPr lang="es-EC" dirty="0"/>
        </a:p>
      </dgm:t>
    </dgm:pt>
    <dgm:pt modelId="{159E1986-6AC6-4CB4-8F5D-C3D3E41190C1}" type="parTrans" cxnId="{595F2B35-740F-4177-98DC-654078961419}">
      <dgm:prSet/>
      <dgm:spPr/>
      <dgm:t>
        <a:bodyPr/>
        <a:lstStyle/>
        <a:p>
          <a:endParaRPr lang="es-EC"/>
        </a:p>
      </dgm:t>
    </dgm:pt>
    <dgm:pt modelId="{7A15EFD5-10B5-4B40-B30F-E2F99FD062D1}" type="sibTrans" cxnId="{595F2B35-740F-4177-98DC-654078961419}">
      <dgm:prSet/>
      <dgm:spPr/>
      <dgm:t>
        <a:bodyPr/>
        <a:lstStyle/>
        <a:p>
          <a:endParaRPr lang="es-EC"/>
        </a:p>
      </dgm:t>
    </dgm:pt>
    <dgm:pt modelId="{0ABDB2D4-2BF5-4177-B189-5F8F44DEC5F7}">
      <dgm:prSet/>
      <dgm:spPr>
        <a:solidFill>
          <a:schemeClr val="tx2">
            <a:lumMod val="20000"/>
            <a:lumOff val="80000"/>
            <a:alpha val="90000"/>
          </a:schemeClr>
        </a:solidFill>
      </dgm:spPr>
      <dgm:t>
        <a:bodyPr/>
        <a:lstStyle/>
        <a:p>
          <a:r>
            <a:rPr lang="es-EC" dirty="0" smtClean="0"/>
            <a:t>Obras privadas o públicas.</a:t>
          </a:r>
          <a:endParaRPr lang="es-EC" dirty="0"/>
        </a:p>
      </dgm:t>
    </dgm:pt>
    <dgm:pt modelId="{9C4FC2C5-99D4-4813-B5A6-6BE42A2151C5}" type="parTrans" cxnId="{0E359A53-9C4A-4856-94A4-891E246418DD}">
      <dgm:prSet/>
      <dgm:spPr/>
      <dgm:t>
        <a:bodyPr/>
        <a:lstStyle/>
        <a:p>
          <a:endParaRPr lang="es-EC"/>
        </a:p>
      </dgm:t>
    </dgm:pt>
    <dgm:pt modelId="{10F802A4-7BA4-49BE-B6BA-248944A01006}" type="sibTrans" cxnId="{0E359A53-9C4A-4856-94A4-891E246418DD}">
      <dgm:prSet/>
      <dgm:spPr/>
      <dgm:t>
        <a:bodyPr/>
        <a:lstStyle/>
        <a:p>
          <a:endParaRPr lang="es-EC"/>
        </a:p>
      </dgm:t>
    </dgm:pt>
    <dgm:pt modelId="{AE485035-0865-4B4B-8BAF-099191433A2F}">
      <dgm:prSet phldrT="[Texto]"/>
      <dgm:spPr/>
      <dgm:t>
        <a:bodyPr/>
        <a:lstStyle/>
        <a:p>
          <a:r>
            <a:rPr lang="es-EC" dirty="0" smtClean="0"/>
            <a:t>Pichincha</a:t>
          </a:r>
          <a:endParaRPr lang="es-EC" dirty="0"/>
        </a:p>
      </dgm:t>
    </dgm:pt>
    <dgm:pt modelId="{416CB429-3C49-41A3-8631-D352A1C08CF2}" type="parTrans" cxnId="{FCA92F79-0F25-48BC-9DC1-E5D8F9E8CC6B}">
      <dgm:prSet/>
      <dgm:spPr/>
      <dgm:t>
        <a:bodyPr/>
        <a:lstStyle/>
        <a:p>
          <a:endParaRPr lang="es-EC"/>
        </a:p>
      </dgm:t>
    </dgm:pt>
    <dgm:pt modelId="{7F136F61-8E05-48E2-B645-AB0D257B4D35}" type="sibTrans" cxnId="{FCA92F79-0F25-48BC-9DC1-E5D8F9E8CC6B}">
      <dgm:prSet/>
      <dgm:spPr/>
      <dgm:t>
        <a:bodyPr/>
        <a:lstStyle/>
        <a:p>
          <a:endParaRPr lang="es-EC"/>
        </a:p>
      </dgm:t>
    </dgm:pt>
    <dgm:pt modelId="{814E0FA5-BA58-40B2-870D-804CC9D2ED30}">
      <dgm:prSet phldrT="[Texto]"/>
      <dgm:spPr/>
      <dgm:t>
        <a:bodyPr/>
        <a:lstStyle/>
        <a:p>
          <a:r>
            <a:rPr lang="es-EC" dirty="0" smtClean="0"/>
            <a:t>Quito</a:t>
          </a:r>
          <a:endParaRPr lang="es-EC" dirty="0"/>
        </a:p>
      </dgm:t>
    </dgm:pt>
    <dgm:pt modelId="{33B36A90-DC7C-4077-B8AE-31BD6374AF39}" type="parTrans" cxnId="{7C673859-7F3F-4B58-B810-BB598F77A076}">
      <dgm:prSet/>
      <dgm:spPr/>
      <dgm:t>
        <a:bodyPr/>
        <a:lstStyle/>
        <a:p>
          <a:endParaRPr lang="es-EC"/>
        </a:p>
      </dgm:t>
    </dgm:pt>
    <dgm:pt modelId="{4E813968-2741-46B0-A0D8-B21C519F5452}" type="sibTrans" cxnId="{7C673859-7F3F-4B58-B810-BB598F77A076}">
      <dgm:prSet/>
      <dgm:spPr/>
      <dgm:t>
        <a:bodyPr/>
        <a:lstStyle/>
        <a:p>
          <a:endParaRPr lang="es-EC"/>
        </a:p>
      </dgm:t>
    </dgm:pt>
    <dgm:pt modelId="{8A5CB737-7CCA-49D3-9E62-57097EFEB4C0}" type="pres">
      <dgm:prSet presAssocID="{7FDB5474-E652-4B6E-888D-C781A29E68CC}" presName="Name0" presStyleCnt="0">
        <dgm:presLayoutVars>
          <dgm:dir/>
          <dgm:animLvl val="lvl"/>
          <dgm:resizeHandles val="exact"/>
        </dgm:presLayoutVars>
      </dgm:prSet>
      <dgm:spPr/>
      <dgm:t>
        <a:bodyPr/>
        <a:lstStyle/>
        <a:p>
          <a:endParaRPr lang="es-EC"/>
        </a:p>
      </dgm:t>
    </dgm:pt>
    <dgm:pt modelId="{91EBBE3F-102D-4440-BFF5-7243972B51AC}" type="pres">
      <dgm:prSet presAssocID="{05A35C06-2370-45B6-8B9F-237EEBE32B8C}" presName="composite" presStyleCnt="0"/>
      <dgm:spPr/>
    </dgm:pt>
    <dgm:pt modelId="{F0352D71-93EF-4A93-86A7-4DA70FAA06BE}" type="pres">
      <dgm:prSet presAssocID="{05A35C06-2370-45B6-8B9F-237EEBE32B8C}" presName="parTx" presStyleLbl="alignNode1" presStyleIdx="0" presStyleCnt="3">
        <dgm:presLayoutVars>
          <dgm:chMax val="0"/>
          <dgm:chPref val="0"/>
          <dgm:bulletEnabled val="1"/>
        </dgm:presLayoutVars>
      </dgm:prSet>
      <dgm:spPr/>
      <dgm:t>
        <a:bodyPr/>
        <a:lstStyle/>
        <a:p>
          <a:endParaRPr lang="es-EC"/>
        </a:p>
      </dgm:t>
    </dgm:pt>
    <dgm:pt modelId="{EABA973F-5FD1-4A4F-81B9-340A99E1D956}" type="pres">
      <dgm:prSet presAssocID="{05A35C06-2370-45B6-8B9F-237EEBE32B8C}" presName="desTx" presStyleLbl="alignAccFollowNode1" presStyleIdx="0" presStyleCnt="3">
        <dgm:presLayoutVars>
          <dgm:bulletEnabled val="1"/>
        </dgm:presLayoutVars>
      </dgm:prSet>
      <dgm:spPr/>
      <dgm:t>
        <a:bodyPr/>
        <a:lstStyle/>
        <a:p>
          <a:endParaRPr lang="es-EC"/>
        </a:p>
      </dgm:t>
    </dgm:pt>
    <dgm:pt modelId="{0FA2F8A1-8DE6-439D-AED5-5683D102FBA9}" type="pres">
      <dgm:prSet presAssocID="{102574B5-CF3C-4746-8B5F-7392B3A4F3A8}" presName="space" presStyleCnt="0"/>
      <dgm:spPr/>
    </dgm:pt>
    <dgm:pt modelId="{F885CCAA-76C7-4E0C-8D56-B99AE76AC262}" type="pres">
      <dgm:prSet presAssocID="{5C1AB542-A80D-4623-B2BB-B7C155C79D68}" presName="composite" presStyleCnt="0"/>
      <dgm:spPr/>
    </dgm:pt>
    <dgm:pt modelId="{579024E7-2043-449B-921C-021B876446D3}" type="pres">
      <dgm:prSet presAssocID="{5C1AB542-A80D-4623-B2BB-B7C155C79D68}" presName="parTx" presStyleLbl="alignNode1" presStyleIdx="1" presStyleCnt="3">
        <dgm:presLayoutVars>
          <dgm:chMax val="0"/>
          <dgm:chPref val="0"/>
          <dgm:bulletEnabled val="1"/>
        </dgm:presLayoutVars>
      </dgm:prSet>
      <dgm:spPr/>
      <dgm:t>
        <a:bodyPr/>
        <a:lstStyle/>
        <a:p>
          <a:endParaRPr lang="es-EC"/>
        </a:p>
      </dgm:t>
    </dgm:pt>
    <dgm:pt modelId="{9A77E2C6-5791-47A6-822A-FC92BCE20297}" type="pres">
      <dgm:prSet presAssocID="{5C1AB542-A80D-4623-B2BB-B7C155C79D68}" presName="desTx" presStyleLbl="alignAccFollowNode1" presStyleIdx="1" presStyleCnt="3">
        <dgm:presLayoutVars>
          <dgm:bulletEnabled val="1"/>
        </dgm:presLayoutVars>
      </dgm:prSet>
      <dgm:spPr/>
      <dgm:t>
        <a:bodyPr/>
        <a:lstStyle/>
        <a:p>
          <a:endParaRPr lang="es-EC"/>
        </a:p>
      </dgm:t>
    </dgm:pt>
    <dgm:pt modelId="{B94C3EBC-417B-423D-871E-06F0CD2DE3F9}" type="pres">
      <dgm:prSet presAssocID="{AA703DA3-36D9-4D41-B526-E0BD0617B883}" presName="space" presStyleCnt="0"/>
      <dgm:spPr/>
    </dgm:pt>
    <dgm:pt modelId="{4032204D-8FF8-4AC9-9BD1-93FC411CA2D3}" type="pres">
      <dgm:prSet presAssocID="{A6D666EC-4488-4D44-8900-850D93E7F472}" presName="composite" presStyleCnt="0"/>
      <dgm:spPr/>
    </dgm:pt>
    <dgm:pt modelId="{7302AF3A-2CC0-42EC-AE28-B919E2E61F46}" type="pres">
      <dgm:prSet presAssocID="{A6D666EC-4488-4D44-8900-850D93E7F472}" presName="parTx" presStyleLbl="alignNode1" presStyleIdx="2" presStyleCnt="3">
        <dgm:presLayoutVars>
          <dgm:chMax val="0"/>
          <dgm:chPref val="0"/>
          <dgm:bulletEnabled val="1"/>
        </dgm:presLayoutVars>
      </dgm:prSet>
      <dgm:spPr/>
      <dgm:t>
        <a:bodyPr/>
        <a:lstStyle/>
        <a:p>
          <a:endParaRPr lang="es-EC"/>
        </a:p>
      </dgm:t>
    </dgm:pt>
    <dgm:pt modelId="{97DE7C9B-BC5A-4502-B316-752A4A4F4A16}" type="pres">
      <dgm:prSet presAssocID="{A6D666EC-4488-4D44-8900-850D93E7F472}" presName="desTx" presStyleLbl="alignAccFollowNode1" presStyleIdx="2" presStyleCnt="3">
        <dgm:presLayoutVars>
          <dgm:bulletEnabled val="1"/>
        </dgm:presLayoutVars>
      </dgm:prSet>
      <dgm:spPr/>
      <dgm:t>
        <a:bodyPr/>
        <a:lstStyle/>
        <a:p>
          <a:endParaRPr lang="es-EC"/>
        </a:p>
      </dgm:t>
    </dgm:pt>
  </dgm:ptLst>
  <dgm:cxnLst>
    <dgm:cxn modelId="{0E359A53-9C4A-4856-94A4-891E246418DD}" srcId="{5C1AB542-A80D-4623-B2BB-B7C155C79D68}" destId="{0ABDB2D4-2BF5-4177-B189-5F8F44DEC5F7}" srcOrd="2" destOrd="0" parTransId="{9C4FC2C5-99D4-4813-B5A6-6BE42A2151C5}" sibTransId="{10F802A4-7BA4-49BE-B6BA-248944A01006}"/>
    <dgm:cxn modelId="{EF86DD10-AE45-40F6-A0B3-BA69B505E304}" srcId="{7FDB5474-E652-4B6E-888D-C781A29E68CC}" destId="{A6D666EC-4488-4D44-8900-850D93E7F472}" srcOrd="2" destOrd="0" parTransId="{BE6D1AB0-5340-43E6-B22A-3667659B85C4}" sibTransId="{56CD1593-A2B0-475A-AFF9-152D854C277D}"/>
    <dgm:cxn modelId="{1F650117-1E4A-4B2E-AF2B-ED6731C14BE0}" type="presOf" srcId="{01CF6BC5-F30C-42AB-8E1C-AD895B82CA70}" destId="{9A77E2C6-5791-47A6-822A-FC92BCE20297}" srcOrd="0" destOrd="0" presId="urn:microsoft.com/office/officeart/2005/8/layout/hList1"/>
    <dgm:cxn modelId="{2D86297F-9344-4CFE-95D5-6618160ABC17}" type="presOf" srcId="{814E0FA5-BA58-40B2-870D-804CC9D2ED30}" destId="{EABA973F-5FD1-4A4F-81B9-340A99E1D956}" srcOrd="0" destOrd="2" presId="urn:microsoft.com/office/officeart/2005/8/layout/hList1"/>
    <dgm:cxn modelId="{B8C74788-FFBE-40EA-8D53-6ED2DE4E8831}" srcId="{7FDB5474-E652-4B6E-888D-C781A29E68CC}" destId="{5C1AB542-A80D-4623-B2BB-B7C155C79D68}" srcOrd="1" destOrd="0" parTransId="{2315C9BC-D806-4381-A5F2-6D1AC311BEE7}" sibTransId="{AA703DA3-36D9-4D41-B526-E0BD0617B883}"/>
    <dgm:cxn modelId="{08952244-1A0D-4299-B455-8A3122C5A0F5}" type="presOf" srcId="{5C1AB542-A80D-4623-B2BB-B7C155C79D68}" destId="{579024E7-2043-449B-921C-021B876446D3}" srcOrd="0" destOrd="0" presId="urn:microsoft.com/office/officeart/2005/8/layout/hList1"/>
    <dgm:cxn modelId="{6FBA42FC-6C8C-4151-862A-594419FE5545}" type="presOf" srcId="{0ABDB2D4-2BF5-4177-B189-5F8F44DEC5F7}" destId="{9A77E2C6-5791-47A6-822A-FC92BCE20297}" srcOrd="0" destOrd="2" presId="urn:microsoft.com/office/officeart/2005/8/layout/hList1"/>
    <dgm:cxn modelId="{FCA92F79-0F25-48BC-9DC1-E5D8F9E8CC6B}" srcId="{05A35C06-2370-45B6-8B9F-237EEBE32B8C}" destId="{AE485035-0865-4B4B-8BAF-099191433A2F}" srcOrd="1" destOrd="0" parTransId="{416CB429-3C49-41A3-8631-D352A1C08CF2}" sibTransId="{7F136F61-8E05-48E2-B645-AB0D257B4D35}"/>
    <dgm:cxn modelId="{F22D489E-9BF5-41C4-B936-8E1ABE0FDDEB}" type="presOf" srcId="{4A779B2A-A9AB-4E25-BB28-718FE96E12BF}" destId="{9A77E2C6-5791-47A6-822A-FC92BCE20297}" srcOrd="0" destOrd="1" presId="urn:microsoft.com/office/officeart/2005/8/layout/hList1"/>
    <dgm:cxn modelId="{595F2B35-740F-4177-98DC-654078961419}" srcId="{5C1AB542-A80D-4623-B2BB-B7C155C79D68}" destId="{4A779B2A-A9AB-4E25-BB28-718FE96E12BF}" srcOrd="1" destOrd="0" parTransId="{159E1986-6AC6-4CB4-8F5D-C3D3E41190C1}" sibTransId="{7A15EFD5-10B5-4B40-B30F-E2F99FD062D1}"/>
    <dgm:cxn modelId="{866CAAE7-C128-4BC9-B62F-A77E1E052567}" type="presOf" srcId="{D7B911AA-B783-47F0-BA06-DC69B55A5E3C}" destId="{97DE7C9B-BC5A-4502-B316-752A4A4F4A16}" srcOrd="0" destOrd="0" presId="urn:microsoft.com/office/officeart/2005/8/layout/hList1"/>
    <dgm:cxn modelId="{CF4D5DE7-5520-4066-AA1B-1C20B95B8FD5}" srcId="{5C1AB542-A80D-4623-B2BB-B7C155C79D68}" destId="{01CF6BC5-F30C-42AB-8E1C-AD895B82CA70}" srcOrd="0" destOrd="0" parTransId="{E9A896C9-B0F0-4A1B-8D48-1EA0D7A236FB}" sibTransId="{D541EB58-577B-4E66-B6DB-158489706515}"/>
    <dgm:cxn modelId="{58419885-E3BD-4FE2-8A4B-881577C1C1CE}" type="presOf" srcId="{AE485035-0865-4B4B-8BAF-099191433A2F}" destId="{EABA973F-5FD1-4A4F-81B9-340A99E1D956}" srcOrd="0" destOrd="1" presId="urn:microsoft.com/office/officeart/2005/8/layout/hList1"/>
    <dgm:cxn modelId="{6AA11ED4-E1DE-4216-9CA2-D87E48B8C75E}" type="presOf" srcId="{05A35C06-2370-45B6-8B9F-237EEBE32B8C}" destId="{F0352D71-93EF-4A93-86A7-4DA70FAA06BE}" srcOrd="0" destOrd="0" presId="urn:microsoft.com/office/officeart/2005/8/layout/hList1"/>
    <dgm:cxn modelId="{FAC25157-7979-4687-A1A7-1B0C41901FCC}" type="presOf" srcId="{21106258-CFC0-46D3-96E0-36DEE104AE76}" destId="{EABA973F-5FD1-4A4F-81B9-340A99E1D956}" srcOrd="0" destOrd="0" presId="urn:microsoft.com/office/officeart/2005/8/layout/hList1"/>
    <dgm:cxn modelId="{BD411FE8-12D9-4732-8132-2164CF9CD24F}" srcId="{7FDB5474-E652-4B6E-888D-C781A29E68CC}" destId="{05A35C06-2370-45B6-8B9F-237EEBE32B8C}" srcOrd="0" destOrd="0" parTransId="{94B350FC-2EFE-492D-9190-CE2E080C78D6}" sibTransId="{102574B5-CF3C-4746-8B5F-7392B3A4F3A8}"/>
    <dgm:cxn modelId="{FA7C19AC-399F-464F-8559-E44CF3E7AE0D}" srcId="{05A35C06-2370-45B6-8B9F-237EEBE32B8C}" destId="{21106258-CFC0-46D3-96E0-36DEE104AE76}" srcOrd="0" destOrd="0" parTransId="{8BD86590-E0C4-42DC-A0D7-1969076B97B9}" sibTransId="{A76B11D3-F275-46BF-AB51-B79119F5826D}"/>
    <dgm:cxn modelId="{4BD1EA37-4A69-442D-8294-1D9F596018E4}" srcId="{A6D666EC-4488-4D44-8900-850D93E7F472}" destId="{D7B911AA-B783-47F0-BA06-DC69B55A5E3C}" srcOrd="0" destOrd="0" parTransId="{75AD8294-C97F-47E9-AC44-4A3A207D3DD9}" sibTransId="{1272B7EB-AAAF-407A-AEF8-81AE51242ED0}"/>
    <dgm:cxn modelId="{9A3AC084-3949-4CD2-9B18-DD569C636894}" type="presOf" srcId="{A6D666EC-4488-4D44-8900-850D93E7F472}" destId="{7302AF3A-2CC0-42EC-AE28-B919E2E61F46}" srcOrd="0" destOrd="0" presId="urn:microsoft.com/office/officeart/2005/8/layout/hList1"/>
    <dgm:cxn modelId="{348B98A0-061B-48D4-BD5B-FC353840DD8C}" type="presOf" srcId="{7FDB5474-E652-4B6E-888D-C781A29E68CC}" destId="{8A5CB737-7CCA-49D3-9E62-57097EFEB4C0}" srcOrd="0" destOrd="0" presId="urn:microsoft.com/office/officeart/2005/8/layout/hList1"/>
    <dgm:cxn modelId="{7C673859-7F3F-4B58-B810-BB598F77A076}" srcId="{05A35C06-2370-45B6-8B9F-237EEBE32B8C}" destId="{814E0FA5-BA58-40B2-870D-804CC9D2ED30}" srcOrd="2" destOrd="0" parTransId="{33B36A90-DC7C-4077-B8AE-31BD6374AF39}" sibTransId="{4E813968-2741-46B0-A0D8-B21C519F5452}"/>
    <dgm:cxn modelId="{227ED222-16F3-4E1D-A887-423E266384F9}" type="presParOf" srcId="{8A5CB737-7CCA-49D3-9E62-57097EFEB4C0}" destId="{91EBBE3F-102D-4440-BFF5-7243972B51AC}" srcOrd="0" destOrd="0" presId="urn:microsoft.com/office/officeart/2005/8/layout/hList1"/>
    <dgm:cxn modelId="{88F81C54-4CBC-4D4D-869C-DDDBC67A0F16}" type="presParOf" srcId="{91EBBE3F-102D-4440-BFF5-7243972B51AC}" destId="{F0352D71-93EF-4A93-86A7-4DA70FAA06BE}" srcOrd="0" destOrd="0" presId="urn:microsoft.com/office/officeart/2005/8/layout/hList1"/>
    <dgm:cxn modelId="{904AEE4D-FAA8-4503-8D82-7A66C17682D7}" type="presParOf" srcId="{91EBBE3F-102D-4440-BFF5-7243972B51AC}" destId="{EABA973F-5FD1-4A4F-81B9-340A99E1D956}" srcOrd="1" destOrd="0" presId="urn:microsoft.com/office/officeart/2005/8/layout/hList1"/>
    <dgm:cxn modelId="{70B29B87-5D8D-4E19-B3D9-8F521D0E9280}" type="presParOf" srcId="{8A5CB737-7CCA-49D3-9E62-57097EFEB4C0}" destId="{0FA2F8A1-8DE6-439D-AED5-5683D102FBA9}" srcOrd="1" destOrd="0" presId="urn:microsoft.com/office/officeart/2005/8/layout/hList1"/>
    <dgm:cxn modelId="{86B2D004-94FA-4E46-81E2-1524841C4F05}" type="presParOf" srcId="{8A5CB737-7CCA-49D3-9E62-57097EFEB4C0}" destId="{F885CCAA-76C7-4E0C-8D56-B99AE76AC262}" srcOrd="2" destOrd="0" presId="urn:microsoft.com/office/officeart/2005/8/layout/hList1"/>
    <dgm:cxn modelId="{1E1FA4D0-8801-4E90-9855-01B23E895F35}" type="presParOf" srcId="{F885CCAA-76C7-4E0C-8D56-B99AE76AC262}" destId="{579024E7-2043-449B-921C-021B876446D3}" srcOrd="0" destOrd="0" presId="urn:microsoft.com/office/officeart/2005/8/layout/hList1"/>
    <dgm:cxn modelId="{EBD4DB0F-61E5-48E6-96AF-AAE7A043C6F0}" type="presParOf" srcId="{F885CCAA-76C7-4E0C-8D56-B99AE76AC262}" destId="{9A77E2C6-5791-47A6-822A-FC92BCE20297}" srcOrd="1" destOrd="0" presId="urn:microsoft.com/office/officeart/2005/8/layout/hList1"/>
    <dgm:cxn modelId="{4EDB901C-93DE-423B-AC6F-76735726ACFE}" type="presParOf" srcId="{8A5CB737-7CCA-49D3-9E62-57097EFEB4C0}" destId="{B94C3EBC-417B-423D-871E-06F0CD2DE3F9}" srcOrd="3" destOrd="0" presId="urn:microsoft.com/office/officeart/2005/8/layout/hList1"/>
    <dgm:cxn modelId="{D74F9BBD-36C8-41A3-857C-61A900ADB484}" type="presParOf" srcId="{8A5CB737-7CCA-49D3-9E62-57097EFEB4C0}" destId="{4032204D-8FF8-4AC9-9BD1-93FC411CA2D3}" srcOrd="4" destOrd="0" presId="urn:microsoft.com/office/officeart/2005/8/layout/hList1"/>
    <dgm:cxn modelId="{FB042B91-FC9B-4851-ACE3-51383EDD7180}" type="presParOf" srcId="{4032204D-8FF8-4AC9-9BD1-93FC411CA2D3}" destId="{7302AF3A-2CC0-42EC-AE28-B919E2E61F46}" srcOrd="0" destOrd="0" presId="urn:microsoft.com/office/officeart/2005/8/layout/hList1"/>
    <dgm:cxn modelId="{B7609A80-6BD1-4465-9B31-8AFBB2CD35AD}" type="presParOf" srcId="{4032204D-8FF8-4AC9-9BD1-93FC411CA2D3}" destId="{97DE7C9B-BC5A-4502-B316-752A4A4F4A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26711-3928-46A4-BFAF-1F0E03DD39C1}">
      <dsp:nvSpPr>
        <dsp:cNvPr id="0" name=""/>
        <dsp:cNvSpPr/>
      </dsp:nvSpPr>
      <dsp:spPr>
        <a:xfrm>
          <a:off x="7275389" y="1326"/>
          <a:ext cx="7572725" cy="357910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El sector de la construcción actualmente está en una etapa de crecimiento absoluta, por lo que es más común considerar a este mercado de inversión.</a:t>
          </a:r>
          <a:endParaRPr lang="es-EC" sz="4100" kern="1200" dirty="0"/>
        </a:p>
      </dsp:txBody>
      <dsp:txXfrm>
        <a:off x="7275389" y="1326"/>
        <a:ext cx="7572725" cy="3579103"/>
      </dsp:txXfrm>
    </dsp:sp>
    <dsp:sp modelId="{0758879D-AB06-4E7D-9AF5-7AA1052BCA19}">
      <dsp:nvSpPr>
        <dsp:cNvPr id="0" name=""/>
        <dsp:cNvSpPr/>
      </dsp:nvSpPr>
      <dsp:spPr>
        <a:xfrm>
          <a:off x="0" y="0"/>
          <a:ext cx="6871296" cy="3579103"/>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481E1BA-4F8D-4925-8D59-E318E86D5DC9}">
      <dsp:nvSpPr>
        <dsp:cNvPr id="0" name=""/>
        <dsp:cNvSpPr/>
      </dsp:nvSpPr>
      <dsp:spPr>
        <a:xfrm>
          <a:off x="0" y="4200652"/>
          <a:ext cx="7913396" cy="3579103"/>
        </a:xfrm>
        <a:prstGeom prst="rect">
          <a:avLst/>
        </a:prstGeom>
        <a:solidFill>
          <a:schemeClr val="bg1">
            <a:lumMod val="50000"/>
          </a:schemeClr>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Frente a la aparente demanda se genera la problemática de la falta de empresas dedicadas a dar servicios eléctricos y electrónicos de calidad. </a:t>
          </a:r>
          <a:endParaRPr lang="es-EC" sz="4100" kern="1200" dirty="0"/>
        </a:p>
      </dsp:txBody>
      <dsp:txXfrm>
        <a:off x="0" y="4200652"/>
        <a:ext cx="7913396" cy="3579103"/>
      </dsp:txXfrm>
    </dsp:sp>
    <dsp:sp modelId="{71AF6E16-A186-4A48-AF5D-12A8BABB475B}">
      <dsp:nvSpPr>
        <dsp:cNvPr id="0" name=""/>
        <dsp:cNvSpPr/>
      </dsp:nvSpPr>
      <dsp:spPr>
        <a:xfrm>
          <a:off x="8221089" y="4170981"/>
          <a:ext cx="6529296" cy="3579103"/>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9FE3DF6-E676-4E67-8783-132F9BB05A86}">
      <dsp:nvSpPr>
        <dsp:cNvPr id="0" name=""/>
        <dsp:cNvSpPr/>
      </dsp:nvSpPr>
      <dsp:spPr>
        <a:xfrm>
          <a:off x="6272375" y="8340636"/>
          <a:ext cx="8509671" cy="3579103"/>
        </a:xfrm>
        <a:prstGeom prst="rect">
          <a:avLst/>
        </a:prstGeom>
        <a:solidFill>
          <a:srgbClr val="FF1111"/>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La presente investigación busca comprobar la factibilidad de crear un negocio que brinde servicios de eléctricos y electrónicos en la ciudad de Quito</a:t>
          </a:r>
          <a:endParaRPr lang="es-EC" sz="4100" kern="1200" dirty="0"/>
        </a:p>
      </dsp:txBody>
      <dsp:txXfrm>
        <a:off x="6272375" y="8340636"/>
        <a:ext cx="8509671" cy="3579103"/>
      </dsp:txXfrm>
    </dsp:sp>
    <dsp:sp modelId="{783BACC8-1BF5-4B60-9FC0-D75D18848D53}">
      <dsp:nvSpPr>
        <dsp:cNvPr id="0" name=""/>
        <dsp:cNvSpPr/>
      </dsp:nvSpPr>
      <dsp:spPr>
        <a:xfrm>
          <a:off x="0" y="8310965"/>
          <a:ext cx="5941035" cy="3579103"/>
        </a:xfrm>
        <a:prstGeom prst="rect">
          <a:avLst/>
        </a:prstGeom>
        <a:blipFill rotWithShape="1">
          <a:blip xmlns:r="http://schemas.openxmlformats.org/officeDocument/2006/relationships" r:embed="rId3"/>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E252F-9B94-4EB1-A604-9FE2C7D87560}">
      <dsp:nvSpPr>
        <dsp:cNvPr id="0" name=""/>
        <dsp:cNvSpPr/>
      </dsp:nvSpPr>
      <dsp:spPr>
        <a:xfrm>
          <a:off x="-15551143" y="-2393210"/>
          <a:ext cx="18669042" cy="18669042"/>
        </a:xfrm>
        <a:prstGeom prst="blockArc">
          <a:avLst>
            <a:gd name="adj1" fmla="val 18900000"/>
            <a:gd name="adj2" fmla="val 2700000"/>
            <a:gd name="adj3" fmla="val 116"/>
          </a:avLst>
        </a:pr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6811F97-7E5C-4585-8E82-DF8D46BA709E}">
      <dsp:nvSpPr>
        <dsp:cNvPr id="0" name=""/>
        <dsp:cNvSpPr/>
      </dsp:nvSpPr>
      <dsp:spPr>
        <a:xfrm>
          <a:off x="1443639" y="491775"/>
          <a:ext cx="14023471" cy="248710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7857"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Elaborar los diferentes estudios administrativos y financieros para la creación de una empresa que se dedique a prestar servicios eléctricos y electrónicos a proyectos construcción, para analizar los aspectos de factibilidad económica del proyecto. </a:t>
          </a:r>
        </a:p>
      </dsp:txBody>
      <dsp:txXfrm>
        <a:off x="1443639" y="491775"/>
        <a:ext cx="14023471" cy="2487103"/>
      </dsp:txXfrm>
    </dsp:sp>
    <dsp:sp modelId="{C975D9F9-8457-43DE-8781-2A126FC46361}">
      <dsp:nvSpPr>
        <dsp:cNvPr id="0" name=""/>
        <dsp:cNvSpPr/>
      </dsp:nvSpPr>
      <dsp:spPr>
        <a:xfrm>
          <a:off x="58459" y="650400"/>
          <a:ext cx="2770360" cy="216985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AA09A8F-9E14-4EFB-8C89-2C159993ADA0}">
      <dsp:nvSpPr>
        <dsp:cNvPr id="0" name=""/>
        <dsp:cNvSpPr/>
      </dsp:nvSpPr>
      <dsp:spPr>
        <a:xfrm>
          <a:off x="2687522" y="3233351"/>
          <a:ext cx="12779588" cy="2209935"/>
        </a:xfrm>
        <a:prstGeom prst="rect">
          <a:avLst/>
        </a:prstGeom>
        <a:gradFill rotWithShape="0">
          <a:gsLst>
            <a:gs pos="0">
              <a:schemeClr val="accent2">
                <a:hueOff val="-23474"/>
                <a:satOff val="-11992"/>
                <a:lumOff val="8236"/>
                <a:alphaOff val="0"/>
                <a:tint val="96000"/>
                <a:lumMod val="100000"/>
              </a:schemeClr>
            </a:gs>
            <a:gs pos="78000">
              <a:schemeClr val="accent2">
                <a:hueOff val="-23474"/>
                <a:satOff val="-11992"/>
                <a:lumOff val="823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7857"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Elaborar un estudio de mercado, que identifique las necesidades de la demanda existente dentro de la ciudad de Quito. </a:t>
          </a:r>
        </a:p>
      </dsp:txBody>
      <dsp:txXfrm>
        <a:off x="2687522" y="3233351"/>
        <a:ext cx="12779588" cy="2209935"/>
      </dsp:txXfrm>
    </dsp:sp>
    <dsp:sp modelId="{9831AC2B-DF86-4B17-968C-0A772CB26D97}">
      <dsp:nvSpPr>
        <dsp:cNvPr id="0" name=""/>
        <dsp:cNvSpPr/>
      </dsp:nvSpPr>
      <dsp:spPr>
        <a:xfrm>
          <a:off x="1602595" y="3253392"/>
          <a:ext cx="2169853" cy="2169853"/>
        </a:xfrm>
        <a:prstGeom prst="ellipse">
          <a:avLst/>
        </a:prstGeom>
        <a:solidFill>
          <a:schemeClr val="lt1">
            <a:hueOff val="0"/>
            <a:satOff val="0"/>
            <a:lumOff val="0"/>
            <a:alphaOff val="0"/>
          </a:schemeClr>
        </a:solidFill>
        <a:ln w="12700" cap="rnd" cmpd="sng" algn="ctr">
          <a:solidFill>
            <a:schemeClr val="accent2">
              <a:hueOff val="-23474"/>
              <a:satOff val="-11992"/>
              <a:lumOff val="8236"/>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971951-12F5-47F1-8A72-BCACBB5D1239}">
      <dsp:nvSpPr>
        <dsp:cNvPr id="0" name=""/>
        <dsp:cNvSpPr/>
      </dsp:nvSpPr>
      <dsp:spPr>
        <a:xfrm>
          <a:off x="3069294" y="5836342"/>
          <a:ext cx="12397816" cy="2209935"/>
        </a:xfrm>
        <a:prstGeom prst="rect">
          <a:avLst/>
        </a:prstGeom>
        <a:solidFill>
          <a:schemeClr val="tx1">
            <a:lumMod val="50000"/>
            <a:lumOff val="5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7857"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Realizar un estudio técnico para conocer el tamaño y localización que debería tener la empresa a crearse. </a:t>
          </a:r>
        </a:p>
      </dsp:txBody>
      <dsp:txXfrm>
        <a:off x="3069294" y="5836342"/>
        <a:ext cx="12397816" cy="2209935"/>
      </dsp:txXfrm>
    </dsp:sp>
    <dsp:sp modelId="{EC99A22A-4D1A-4E8A-98D3-7058BE8BFF67}">
      <dsp:nvSpPr>
        <dsp:cNvPr id="0" name=""/>
        <dsp:cNvSpPr/>
      </dsp:nvSpPr>
      <dsp:spPr>
        <a:xfrm>
          <a:off x="1984368" y="5856383"/>
          <a:ext cx="2169853" cy="2169853"/>
        </a:xfrm>
        <a:prstGeom prst="ellipse">
          <a:avLst/>
        </a:prstGeom>
        <a:solidFill>
          <a:schemeClr val="lt1">
            <a:hueOff val="0"/>
            <a:satOff val="0"/>
            <a:lumOff val="0"/>
            <a:alphaOff val="0"/>
          </a:schemeClr>
        </a:solidFill>
        <a:ln w="12700" cap="rnd" cmpd="sng" algn="ctr">
          <a:solidFill>
            <a:schemeClr val="accent2">
              <a:hueOff val="-46948"/>
              <a:satOff val="-23984"/>
              <a:lumOff val="16471"/>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541879C-8A09-4989-B5A6-9DD0BF9233F4}">
      <dsp:nvSpPr>
        <dsp:cNvPr id="0" name=""/>
        <dsp:cNvSpPr/>
      </dsp:nvSpPr>
      <dsp:spPr>
        <a:xfrm>
          <a:off x="2687522" y="8439334"/>
          <a:ext cx="12779588" cy="2209935"/>
        </a:xfrm>
        <a:prstGeom prst="rect">
          <a:avLst/>
        </a:prstGeom>
        <a:solidFill>
          <a:schemeClr val="bg1">
            <a:lumMod val="65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7857"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Identificar el esquema organizacional de la empresa para así determinar el direccionamiento estratégico y las funciones de las distintas áreas que va a tener la empresa.</a:t>
          </a:r>
        </a:p>
      </dsp:txBody>
      <dsp:txXfrm>
        <a:off x="2687522" y="8439334"/>
        <a:ext cx="12779588" cy="2209935"/>
      </dsp:txXfrm>
    </dsp:sp>
    <dsp:sp modelId="{22E6E18E-6C79-4F82-94C9-FA8743B19813}">
      <dsp:nvSpPr>
        <dsp:cNvPr id="0" name=""/>
        <dsp:cNvSpPr/>
      </dsp:nvSpPr>
      <dsp:spPr>
        <a:xfrm>
          <a:off x="1602595" y="8459375"/>
          <a:ext cx="2169853" cy="2169853"/>
        </a:xfrm>
        <a:prstGeom prst="ellipse">
          <a:avLst/>
        </a:prstGeom>
        <a:solidFill>
          <a:schemeClr val="lt1">
            <a:hueOff val="0"/>
            <a:satOff val="0"/>
            <a:lumOff val="0"/>
            <a:alphaOff val="0"/>
          </a:schemeClr>
        </a:solidFill>
        <a:ln w="12700" cap="rnd" cmpd="sng" algn="ctr">
          <a:solidFill>
            <a:schemeClr val="accent2">
              <a:hueOff val="-70422"/>
              <a:satOff val="-35976"/>
              <a:lumOff val="24707"/>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E942D9B-1147-48E8-9580-E2FE787FFE33}">
      <dsp:nvSpPr>
        <dsp:cNvPr id="0" name=""/>
        <dsp:cNvSpPr/>
      </dsp:nvSpPr>
      <dsp:spPr>
        <a:xfrm>
          <a:off x="1443639" y="11042325"/>
          <a:ext cx="14023471" cy="2209935"/>
        </a:xfrm>
        <a:prstGeom prst="rect">
          <a:avLst/>
        </a:prstGeom>
        <a:solidFill>
          <a:schemeClr val="accent2"/>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7857" tIns="91440" rIns="91440" bIns="91440" numCol="1" spcCol="1270" anchor="ctr" anchorCtr="0">
          <a:noAutofit/>
        </a:bodyPr>
        <a:lstStyle/>
        <a:p>
          <a:pPr lvl="0" algn="l" defTabSz="1600200">
            <a:lnSpc>
              <a:spcPct val="90000"/>
            </a:lnSpc>
            <a:spcBef>
              <a:spcPct val="0"/>
            </a:spcBef>
            <a:spcAft>
              <a:spcPct val="35000"/>
            </a:spcAft>
          </a:pPr>
          <a:r>
            <a:rPr lang="es-EC" sz="3600" kern="1200" smtClean="0"/>
            <a:t>Analizar la situación económica – financiera del proyecto a través de indicadores financieros (VAN; TIR y PRI) para determinar su rentabilidad y viabilidad. </a:t>
          </a:r>
          <a:endParaRPr lang="es-EC" sz="3600" kern="1200" dirty="0"/>
        </a:p>
      </dsp:txBody>
      <dsp:txXfrm>
        <a:off x="1443639" y="11042325"/>
        <a:ext cx="14023471" cy="2209935"/>
      </dsp:txXfrm>
    </dsp:sp>
    <dsp:sp modelId="{3A653725-3816-4793-8BB7-5FCC77124B17}">
      <dsp:nvSpPr>
        <dsp:cNvPr id="0" name=""/>
        <dsp:cNvSpPr/>
      </dsp:nvSpPr>
      <dsp:spPr>
        <a:xfrm>
          <a:off x="358713" y="11062366"/>
          <a:ext cx="2169853" cy="2169853"/>
        </a:xfrm>
        <a:prstGeom prst="ellipse">
          <a:avLst/>
        </a:prstGeom>
        <a:solidFill>
          <a:schemeClr val="lt1">
            <a:hueOff val="0"/>
            <a:satOff val="0"/>
            <a:lumOff val="0"/>
            <a:alphaOff val="0"/>
          </a:schemeClr>
        </a:solidFill>
        <a:ln w="12700" cap="rnd" cmpd="sng" algn="ctr">
          <a:solidFill>
            <a:schemeClr val="accent2">
              <a:hueOff val="-93896"/>
              <a:satOff val="-47968"/>
              <a:lumOff val="32942"/>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2134-403E-4E75-8122-6DE2886E1545}">
      <dsp:nvSpPr>
        <dsp:cNvPr id="0" name=""/>
        <dsp:cNvSpPr/>
      </dsp:nvSpPr>
      <dsp:spPr>
        <a:xfrm>
          <a:off x="560959" y="2023824"/>
          <a:ext cx="7787266" cy="7787266"/>
        </a:xfrm>
        <a:prstGeom prst="blockArc">
          <a:avLst>
            <a:gd name="adj1" fmla="val 8834116"/>
            <a:gd name="adj2" fmla="val 16286384"/>
            <a:gd name="adj3" fmla="val 4636"/>
          </a:avLst>
        </a:prstGeom>
        <a:solidFill>
          <a:srgbClr val="0070C0"/>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C1DA81C-7357-4BC8-BEA4-579111661998}">
      <dsp:nvSpPr>
        <dsp:cNvPr id="0" name=""/>
        <dsp:cNvSpPr/>
      </dsp:nvSpPr>
      <dsp:spPr>
        <a:xfrm>
          <a:off x="639992" y="2152142"/>
          <a:ext cx="7787266" cy="7787266"/>
        </a:xfrm>
        <a:prstGeom prst="blockArc">
          <a:avLst>
            <a:gd name="adj1" fmla="val 1769892"/>
            <a:gd name="adj2" fmla="val 8970342"/>
            <a:gd name="adj3" fmla="val 4636"/>
          </a:avLst>
        </a:prstGeom>
        <a:solidFill>
          <a:schemeClr val="bg1">
            <a:lumMod val="50000"/>
          </a:schemeClr>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54B717-8179-4C53-AF7F-7D4F537CCFFF}">
      <dsp:nvSpPr>
        <dsp:cNvPr id="0" name=""/>
        <dsp:cNvSpPr/>
      </dsp:nvSpPr>
      <dsp:spPr>
        <a:xfrm>
          <a:off x="715484" y="2024568"/>
          <a:ext cx="7787266" cy="7787266"/>
        </a:xfrm>
        <a:prstGeom prst="blockArc">
          <a:avLst>
            <a:gd name="adj1" fmla="val 16146703"/>
            <a:gd name="adj2" fmla="val 1903887"/>
            <a:gd name="adj3" fmla="val 4636"/>
          </a:avLst>
        </a:prstGeom>
        <a:solidFill>
          <a:schemeClr val="accent5"/>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0B6880-C0F3-4866-96E0-BE870E175B3A}">
      <dsp:nvSpPr>
        <dsp:cNvPr id="0" name=""/>
        <dsp:cNvSpPr/>
      </dsp:nvSpPr>
      <dsp:spPr>
        <a:xfrm>
          <a:off x="2379855" y="3658235"/>
          <a:ext cx="4340597" cy="3980767"/>
        </a:xfrm>
        <a:prstGeom prst="ellipse">
          <a:avLst/>
        </a:prstGeom>
        <a:solidFill>
          <a:srgbClr val="C000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EC" sz="3700" kern="1200" dirty="0" smtClean="0"/>
            <a:t>Constructoras de la ciudad de Quito</a:t>
          </a:r>
          <a:endParaRPr lang="es-EC" sz="3700" kern="1200" dirty="0"/>
        </a:p>
      </dsp:txBody>
      <dsp:txXfrm>
        <a:off x="3015521" y="4241205"/>
        <a:ext cx="3069265" cy="2814827"/>
      </dsp:txXfrm>
    </dsp:sp>
    <dsp:sp modelId="{D8A69480-229A-4D6F-80B7-322850CC87E5}">
      <dsp:nvSpPr>
        <dsp:cNvPr id="0" name=""/>
        <dsp:cNvSpPr/>
      </dsp:nvSpPr>
      <dsp:spPr>
        <a:xfrm>
          <a:off x="2000381" y="1015871"/>
          <a:ext cx="5099546" cy="2198814"/>
        </a:xfrm>
        <a:prstGeom prst="ellipse">
          <a:avLst/>
        </a:prstGeom>
        <a:solidFill>
          <a:schemeClr val="accent5"/>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smtClean="0"/>
            <a:t>Construcciones Residenciales</a:t>
          </a:r>
          <a:endParaRPr lang="es-EC" sz="4000" kern="1200" dirty="0"/>
        </a:p>
      </dsp:txBody>
      <dsp:txXfrm>
        <a:off x="2747192" y="1337880"/>
        <a:ext cx="3605924" cy="1554796"/>
      </dsp:txXfrm>
    </dsp:sp>
    <dsp:sp modelId="{86C1841B-F407-4C11-A104-7356EB49B448}">
      <dsp:nvSpPr>
        <dsp:cNvPr id="0" name=""/>
        <dsp:cNvSpPr/>
      </dsp:nvSpPr>
      <dsp:spPr>
        <a:xfrm>
          <a:off x="5294205" y="6819139"/>
          <a:ext cx="5099546" cy="2198814"/>
        </a:xfrm>
        <a:prstGeom prst="ellipse">
          <a:avLst/>
        </a:prstGeom>
        <a:solidFill>
          <a:schemeClr val="bg1">
            <a:lumMod val="50000"/>
          </a:schemeClr>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smtClean="0"/>
            <a:t>Construcciones industriales</a:t>
          </a:r>
          <a:endParaRPr lang="es-EC" sz="4000" kern="1200" dirty="0"/>
        </a:p>
      </dsp:txBody>
      <dsp:txXfrm>
        <a:off x="6041016" y="7141148"/>
        <a:ext cx="3605924" cy="1554796"/>
      </dsp:txXfrm>
    </dsp:sp>
    <dsp:sp modelId="{7568A97B-417A-4BCD-A006-D3F322CF0679}">
      <dsp:nvSpPr>
        <dsp:cNvPr id="0" name=""/>
        <dsp:cNvSpPr/>
      </dsp:nvSpPr>
      <dsp:spPr>
        <a:xfrm>
          <a:off x="-1293442" y="6876404"/>
          <a:ext cx="5099546" cy="2198814"/>
        </a:xfrm>
        <a:prstGeom prst="ellipse">
          <a:avLst/>
        </a:prstGeom>
        <a:solidFill>
          <a:srgbClr val="0070C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smtClean="0"/>
            <a:t>Construcciones Comerciales</a:t>
          </a:r>
          <a:endParaRPr lang="es-EC" sz="4000" kern="1200" dirty="0"/>
        </a:p>
      </dsp:txBody>
      <dsp:txXfrm>
        <a:off x="-546631" y="7198413"/>
        <a:ext cx="3605924" cy="1554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52D71-93EF-4A93-86A7-4DA70FAA06BE}">
      <dsp:nvSpPr>
        <dsp:cNvPr id="0" name=""/>
        <dsp:cNvSpPr/>
      </dsp:nvSpPr>
      <dsp:spPr>
        <a:xfrm>
          <a:off x="4575" y="914"/>
          <a:ext cx="4461229" cy="9504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C" sz="3300" kern="1200" dirty="0" smtClean="0"/>
            <a:t>Geográfica</a:t>
          </a:r>
          <a:endParaRPr lang="es-EC" sz="3300" kern="1200" dirty="0"/>
        </a:p>
      </dsp:txBody>
      <dsp:txXfrm>
        <a:off x="4575" y="914"/>
        <a:ext cx="4461229" cy="950400"/>
      </dsp:txXfrm>
    </dsp:sp>
    <dsp:sp modelId="{EABA973F-5FD1-4A4F-81B9-340A99E1D956}">
      <dsp:nvSpPr>
        <dsp:cNvPr id="0" name=""/>
        <dsp:cNvSpPr/>
      </dsp:nvSpPr>
      <dsp:spPr>
        <a:xfrm>
          <a:off x="4575" y="951314"/>
          <a:ext cx="4461229" cy="357607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s-EC" sz="3300" kern="1200" dirty="0" smtClean="0"/>
            <a:t>Ecuador </a:t>
          </a:r>
          <a:endParaRPr lang="es-EC" sz="3300" kern="1200" dirty="0"/>
        </a:p>
        <a:p>
          <a:pPr marL="285750" lvl="1" indent="-285750" algn="l" defTabSz="1466850">
            <a:lnSpc>
              <a:spcPct val="90000"/>
            </a:lnSpc>
            <a:spcBef>
              <a:spcPct val="0"/>
            </a:spcBef>
            <a:spcAft>
              <a:spcPct val="15000"/>
            </a:spcAft>
            <a:buChar char="••"/>
          </a:pPr>
          <a:r>
            <a:rPr lang="es-EC" sz="3300" kern="1200" dirty="0" smtClean="0"/>
            <a:t>Pichincha</a:t>
          </a:r>
          <a:endParaRPr lang="es-EC" sz="3300" kern="1200" dirty="0"/>
        </a:p>
        <a:p>
          <a:pPr marL="285750" lvl="1" indent="-285750" algn="l" defTabSz="1466850">
            <a:lnSpc>
              <a:spcPct val="90000"/>
            </a:lnSpc>
            <a:spcBef>
              <a:spcPct val="0"/>
            </a:spcBef>
            <a:spcAft>
              <a:spcPct val="15000"/>
            </a:spcAft>
            <a:buChar char="••"/>
          </a:pPr>
          <a:r>
            <a:rPr lang="es-EC" sz="3300" kern="1200" dirty="0" smtClean="0"/>
            <a:t>Quito</a:t>
          </a:r>
          <a:endParaRPr lang="es-EC" sz="3300" kern="1200" dirty="0"/>
        </a:p>
      </dsp:txBody>
      <dsp:txXfrm>
        <a:off x="4575" y="951314"/>
        <a:ext cx="4461229" cy="3576072"/>
      </dsp:txXfrm>
    </dsp:sp>
    <dsp:sp modelId="{579024E7-2043-449B-921C-021B876446D3}">
      <dsp:nvSpPr>
        <dsp:cNvPr id="0" name=""/>
        <dsp:cNvSpPr/>
      </dsp:nvSpPr>
      <dsp:spPr>
        <a:xfrm>
          <a:off x="5090377" y="914"/>
          <a:ext cx="4461229" cy="950400"/>
        </a:xfrm>
        <a:prstGeom prst="rect">
          <a:avLst/>
        </a:prstGeom>
        <a:solidFill>
          <a:schemeClr val="tx2"/>
        </a:solidFill>
        <a:ln w="19050" cap="rnd" cmpd="sng" algn="ctr">
          <a:solidFill>
            <a:schemeClr val="accent2">
              <a:hueOff val="-46948"/>
              <a:satOff val="-2398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C" sz="3300" kern="1200" dirty="0" smtClean="0"/>
            <a:t>Demográfica</a:t>
          </a:r>
          <a:endParaRPr lang="es-EC" sz="3300" kern="1200" dirty="0"/>
        </a:p>
      </dsp:txBody>
      <dsp:txXfrm>
        <a:off x="5090377" y="914"/>
        <a:ext cx="4461229" cy="950400"/>
      </dsp:txXfrm>
    </dsp:sp>
    <dsp:sp modelId="{9A77E2C6-5791-47A6-822A-FC92BCE20297}">
      <dsp:nvSpPr>
        <dsp:cNvPr id="0" name=""/>
        <dsp:cNvSpPr/>
      </dsp:nvSpPr>
      <dsp:spPr>
        <a:xfrm>
          <a:off x="5090377" y="951314"/>
          <a:ext cx="4461229" cy="3576072"/>
        </a:xfrm>
        <a:prstGeom prst="rect">
          <a:avLst/>
        </a:prstGeom>
        <a:solidFill>
          <a:schemeClr val="tx2">
            <a:lumMod val="20000"/>
            <a:lumOff val="80000"/>
            <a:alpha val="90000"/>
          </a:schemeClr>
        </a:solidFill>
        <a:ln w="19050" cap="rnd" cmpd="sng" algn="ctr">
          <a:solidFill>
            <a:schemeClr val="accent2">
              <a:tint val="40000"/>
              <a:alpha val="90000"/>
              <a:hueOff val="-201785"/>
              <a:satOff val="15779"/>
              <a:lumOff val="26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s-EC" sz="3300" kern="1200" dirty="0" smtClean="0"/>
            <a:t>Ingresos + 5000 USD</a:t>
          </a:r>
          <a:endParaRPr lang="es-EC" sz="3300" kern="1200" dirty="0"/>
        </a:p>
        <a:p>
          <a:pPr marL="285750" lvl="1" indent="-285750" algn="l" defTabSz="1466850">
            <a:lnSpc>
              <a:spcPct val="90000"/>
            </a:lnSpc>
            <a:spcBef>
              <a:spcPct val="0"/>
            </a:spcBef>
            <a:spcAft>
              <a:spcPct val="15000"/>
            </a:spcAft>
            <a:buChar char="••"/>
          </a:pPr>
          <a:r>
            <a:rPr lang="es-EC" sz="3300" kern="1200" smtClean="0"/>
            <a:t>Empresa constructora mediana o grande</a:t>
          </a:r>
          <a:endParaRPr lang="es-EC" sz="3300" kern="1200" dirty="0"/>
        </a:p>
        <a:p>
          <a:pPr marL="285750" lvl="1" indent="-285750" algn="l" defTabSz="1466850">
            <a:lnSpc>
              <a:spcPct val="90000"/>
            </a:lnSpc>
            <a:spcBef>
              <a:spcPct val="0"/>
            </a:spcBef>
            <a:spcAft>
              <a:spcPct val="15000"/>
            </a:spcAft>
            <a:buChar char="••"/>
          </a:pPr>
          <a:r>
            <a:rPr lang="es-EC" sz="3300" kern="1200" dirty="0" smtClean="0"/>
            <a:t>Obras privadas o públicas.</a:t>
          </a:r>
          <a:endParaRPr lang="es-EC" sz="3300" kern="1200" dirty="0"/>
        </a:p>
      </dsp:txBody>
      <dsp:txXfrm>
        <a:off x="5090377" y="951314"/>
        <a:ext cx="4461229" cy="3576072"/>
      </dsp:txXfrm>
    </dsp:sp>
    <dsp:sp modelId="{7302AF3A-2CC0-42EC-AE28-B919E2E61F46}">
      <dsp:nvSpPr>
        <dsp:cNvPr id="0" name=""/>
        <dsp:cNvSpPr/>
      </dsp:nvSpPr>
      <dsp:spPr>
        <a:xfrm>
          <a:off x="10176178" y="914"/>
          <a:ext cx="4461229" cy="950400"/>
        </a:xfrm>
        <a:prstGeom prst="rect">
          <a:avLst/>
        </a:prstGeom>
        <a:solidFill>
          <a:schemeClr val="bg1">
            <a:lumMod val="50000"/>
          </a:schemeClr>
        </a:solidFill>
        <a:ln w="19050" cap="rnd" cmpd="sng" algn="ctr">
          <a:solidFill>
            <a:schemeClr val="accent2">
              <a:hueOff val="-93896"/>
              <a:satOff val="-47968"/>
              <a:lumOff val="329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C" sz="3300" kern="1200" dirty="0" err="1" smtClean="0"/>
            <a:t>Psicográfica</a:t>
          </a:r>
          <a:endParaRPr lang="es-EC" sz="3300" kern="1200" dirty="0"/>
        </a:p>
      </dsp:txBody>
      <dsp:txXfrm>
        <a:off x="10176178" y="914"/>
        <a:ext cx="4461229" cy="950400"/>
      </dsp:txXfrm>
    </dsp:sp>
    <dsp:sp modelId="{97DE7C9B-BC5A-4502-B316-752A4A4F4A16}">
      <dsp:nvSpPr>
        <dsp:cNvPr id="0" name=""/>
        <dsp:cNvSpPr/>
      </dsp:nvSpPr>
      <dsp:spPr>
        <a:xfrm>
          <a:off x="10176178" y="951314"/>
          <a:ext cx="4461229" cy="3576072"/>
        </a:xfrm>
        <a:prstGeom prst="rect">
          <a:avLst/>
        </a:prstGeom>
        <a:solidFill>
          <a:schemeClr val="bg1">
            <a:lumMod val="95000"/>
            <a:alpha val="90000"/>
          </a:schemeClr>
        </a:solidFill>
        <a:ln w="19050" cap="rnd" cmpd="sng" algn="ctr">
          <a:solidFill>
            <a:schemeClr val="accent2">
              <a:tint val="40000"/>
              <a:alpha val="90000"/>
              <a:hueOff val="-403570"/>
              <a:satOff val="31558"/>
              <a:lumOff val="52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s-EC" sz="3300" kern="1200" dirty="0" smtClean="0"/>
            <a:t>Empresas constructoras que deseen servicio de calidad y seguridad en instalaciones eléctricas y electrónicas.</a:t>
          </a:r>
          <a:endParaRPr lang="es-EC" sz="3300" kern="1200" dirty="0"/>
        </a:p>
      </dsp:txBody>
      <dsp:txXfrm>
        <a:off x="10176178" y="951314"/>
        <a:ext cx="4461229" cy="357607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665" y="-22225"/>
            <a:ext cx="18054437" cy="1804511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25665" y="6311345"/>
            <a:ext cx="11470342" cy="4321162"/>
          </a:xfrm>
        </p:spPr>
        <p:txBody>
          <a:bodyPr anchor="b">
            <a:noAutofit/>
          </a:bodyPr>
          <a:lstStyle>
            <a:lvl1pPr algn="r">
              <a:defRPr sz="1063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25665" y="10632503"/>
            <a:ext cx="11470342" cy="2879106"/>
          </a:xfrm>
        </p:spPr>
        <p:txBody>
          <a:bodyPr anchor="t"/>
          <a:lstStyle>
            <a:lvl1pPr marL="0" indent="0" algn="r">
              <a:buNone/>
              <a:defRPr>
                <a:solidFill>
                  <a:schemeClr val="tx1">
                    <a:lumMod val="50000"/>
                    <a:lumOff val="50000"/>
                  </a:schemeClr>
                </a:solidFill>
              </a:defRPr>
            </a:lvl1pPr>
            <a:lvl2pPr marL="900041" indent="0" algn="ctr">
              <a:buNone/>
              <a:defRPr>
                <a:solidFill>
                  <a:schemeClr val="tx1">
                    <a:tint val="75000"/>
                  </a:schemeClr>
                </a:solidFill>
              </a:defRPr>
            </a:lvl2pPr>
            <a:lvl3pPr marL="1800082" indent="0" algn="ctr">
              <a:buNone/>
              <a:defRPr>
                <a:solidFill>
                  <a:schemeClr val="tx1">
                    <a:tint val="75000"/>
                  </a:schemeClr>
                </a:solidFill>
              </a:defRPr>
            </a:lvl3pPr>
            <a:lvl4pPr marL="2700123" indent="0" algn="ctr">
              <a:buNone/>
              <a:defRPr>
                <a:solidFill>
                  <a:schemeClr val="tx1">
                    <a:tint val="75000"/>
                  </a:schemeClr>
                </a:solidFill>
              </a:defRPr>
            </a:lvl4pPr>
            <a:lvl5pPr marL="3600164" indent="0" algn="ctr">
              <a:buNone/>
              <a:defRPr>
                <a:solidFill>
                  <a:schemeClr val="tx1">
                    <a:tint val="75000"/>
                  </a:schemeClr>
                </a:solidFill>
              </a:defRPr>
            </a:lvl5pPr>
            <a:lvl6pPr marL="4500205" indent="0" algn="ctr">
              <a:buNone/>
              <a:defRPr>
                <a:solidFill>
                  <a:schemeClr val="tx1">
                    <a:tint val="75000"/>
                  </a:schemeClr>
                </a:solidFill>
              </a:defRPr>
            </a:lvl6pPr>
            <a:lvl7pPr marL="5400246" indent="0" algn="ctr">
              <a:buNone/>
              <a:defRPr>
                <a:solidFill>
                  <a:schemeClr val="tx1">
                    <a:tint val="75000"/>
                  </a:schemeClr>
                </a:solidFill>
              </a:defRPr>
            </a:lvl7pPr>
            <a:lvl8pPr marL="6300286" indent="0" algn="ctr">
              <a:buNone/>
              <a:defRPr>
                <a:solidFill>
                  <a:schemeClr val="tx1">
                    <a:tint val="75000"/>
                  </a:schemeClr>
                </a:solidFill>
              </a:defRPr>
            </a:lvl8pPr>
            <a:lvl9pPr marL="7200327"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2919685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00044" y="1600059"/>
            <a:ext cx="12495960" cy="8933662"/>
          </a:xfrm>
        </p:spPr>
        <p:txBody>
          <a:bodyPr anchor="ctr">
            <a:normAutofit/>
          </a:bodyPr>
          <a:lstStyle>
            <a:lvl1pPr algn="l">
              <a:defRPr sz="8662"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0044" y="11733765"/>
            <a:ext cx="12495960" cy="4123412"/>
          </a:xfrm>
        </p:spPr>
        <p:txBody>
          <a:bodyPr anchor="ctr">
            <a:normAutofit/>
          </a:bodyPr>
          <a:lstStyle>
            <a:lvl1pPr marL="0" indent="0" algn="l">
              <a:buNone/>
              <a:defRPr sz="3543">
                <a:solidFill>
                  <a:schemeClr val="tx1">
                    <a:lumMod val="75000"/>
                    <a:lumOff val="25000"/>
                  </a:schemeClr>
                </a:solidFill>
              </a:defRPr>
            </a:lvl1pPr>
            <a:lvl2pPr marL="900041" indent="0">
              <a:buNone/>
              <a:defRPr sz="3543">
                <a:solidFill>
                  <a:schemeClr val="tx1">
                    <a:tint val="75000"/>
                  </a:schemeClr>
                </a:solidFill>
              </a:defRPr>
            </a:lvl2pPr>
            <a:lvl3pPr marL="1800082" indent="0">
              <a:buNone/>
              <a:defRPr sz="3150">
                <a:solidFill>
                  <a:schemeClr val="tx1">
                    <a:tint val="75000"/>
                  </a:schemeClr>
                </a:solidFill>
              </a:defRPr>
            </a:lvl3pPr>
            <a:lvl4pPr marL="2700123" indent="0">
              <a:buNone/>
              <a:defRPr sz="2756">
                <a:solidFill>
                  <a:schemeClr val="tx1">
                    <a:tint val="75000"/>
                  </a:schemeClr>
                </a:solidFill>
              </a:defRPr>
            </a:lvl4pPr>
            <a:lvl5pPr marL="3600164" indent="0">
              <a:buNone/>
              <a:defRPr sz="2756">
                <a:solidFill>
                  <a:schemeClr val="tx1">
                    <a:tint val="75000"/>
                  </a:schemeClr>
                </a:solidFill>
              </a:defRPr>
            </a:lvl5pPr>
            <a:lvl6pPr marL="4500205" indent="0">
              <a:buNone/>
              <a:defRPr sz="2756">
                <a:solidFill>
                  <a:schemeClr val="tx1">
                    <a:tint val="75000"/>
                  </a:schemeClr>
                </a:solidFill>
              </a:defRPr>
            </a:lvl6pPr>
            <a:lvl7pPr marL="5400246" indent="0">
              <a:buNone/>
              <a:defRPr sz="2756">
                <a:solidFill>
                  <a:schemeClr val="tx1">
                    <a:tint val="75000"/>
                  </a:schemeClr>
                </a:solidFill>
              </a:defRPr>
            </a:lvl7pPr>
            <a:lvl8pPr marL="6300286" indent="0">
              <a:buNone/>
              <a:defRPr sz="2756">
                <a:solidFill>
                  <a:schemeClr val="tx1">
                    <a:tint val="75000"/>
                  </a:schemeClr>
                </a:solidFill>
              </a:defRPr>
            </a:lvl8pPr>
            <a:lvl9pPr marL="7200327" indent="0">
              <a:buNone/>
              <a:defRPr sz="275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41204175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25422" y="1600059"/>
            <a:ext cx="11953554" cy="7933626"/>
          </a:xfrm>
        </p:spPr>
        <p:txBody>
          <a:bodyPr anchor="ctr">
            <a:normAutofit/>
          </a:bodyPr>
          <a:lstStyle>
            <a:lvl1pPr algn="l">
              <a:defRPr sz="8662"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2167549" y="9533686"/>
            <a:ext cx="10669298" cy="1000037"/>
          </a:xfrm>
        </p:spPr>
        <p:txBody>
          <a:bodyPr anchor="ctr">
            <a:noAutofit/>
          </a:bodyPr>
          <a:lstStyle>
            <a:lvl1pPr marL="0" indent="0">
              <a:buFontTx/>
              <a:buNone/>
              <a:defRPr sz="3150">
                <a:solidFill>
                  <a:schemeClr val="tx1">
                    <a:lumMod val="50000"/>
                    <a:lumOff val="50000"/>
                  </a:schemeClr>
                </a:solidFill>
              </a:defRPr>
            </a:lvl1pPr>
            <a:lvl2pPr marL="900041" indent="0">
              <a:buFontTx/>
              <a:buNone/>
              <a:defRPr/>
            </a:lvl2pPr>
            <a:lvl3pPr marL="1800082" indent="0">
              <a:buFontTx/>
              <a:buNone/>
              <a:defRPr/>
            </a:lvl3pPr>
            <a:lvl4pPr marL="2700123" indent="0">
              <a:buFontTx/>
              <a:buNone/>
              <a:defRPr/>
            </a:lvl4pPr>
            <a:lvl5pPr marL="3600164"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00041" y="11733765"/>
            <a:ext cx="12495962" cy="4123412"/>
          </a:xfrm>
        </p:spPr>
        <p:txBody>
          <a:bodyPr anchor="ctr">
            <a:normAutofit/>
          </a:bodyPr>
          <a:lstStyle>
            <a:lvl1pPr marL="0" indent="0" algn="l">
              <a:buNone/>
              <a:defRPr sz="3543">
                <a:solidFill>
                  <a:schemeClr val="tx1">
                    <a:lumMod val="75000"/>
                    <a:lumOff val="25000"/>
                  </a:schemeClr>
                </a:solidFill>
              </a:defRPr>
            </a:lvl1pPr>
            <a:lvl2pPr marL="900041" indent="0">
              <a:buNone/>
              <a:defRPr sz="3543">
                <a:solidFill>
                  <a:schemeClr val="tx1">
                    <a:tint val="75000"/>
                  </a:schemeClr>
                </a:solidFill>
              </a:defRPr>
            </a:lvl2pPr>
            <a:lvl3pPr marL="1800082" indent="0">
              <a:buNone/>
              <a:defRPr sz="3150">
                <a:solidFill>
                  <a:schemeClr val="tx1">
                    <a:tint val="75000"/>
                  </a:schemeClr>
                </a:solidFill>
              </a:defRPr>
            </a:lvl3pPr>
            <a:lvl4pPr marL="2700123" indent="0">
              <a:buNone/>
              <a:defRPr sz="2756">
                <a:solidFill>
                  <a:schemeClr val="tx1">
                    <a:tint val="75000"/>
                  </a:schemeClr>
                </a:solidFill>
              </a:defRPr>
            </a:lvl4pPr>
            <a:lvl5pPr marL="3600164" indent="0">
              <a:buNone/>
              <a:defRPr sz="2756">
                <a:solidFill>
                  <a:schemeClr val="tx1">
                    <a:tint val="75000"/>
                  </a:schemeClr>
                </a:solidFill>
              </a:defRPr>
            </a:lvl5pPr>
            <a:lvl6pPr marL="4500205" indent="0">
              <a:buNone/>
              <a:defRPr sz="2756">
                <a:solidFill>
                  <a:schemeClr val="tx1">
                    <a:tint val="75000"/>
                  </a:schemeClr>
                </a:solidFill>
              </a:defRPr>
            </a:lvl6pPr>
            <a:lvl7pPr marL="5400246" indent="0">
              <a:buNone/>
              <a:defRPr sz="2756">
                <a:solidFill>
                  <a:schemeClr val="tx1">
                    <a:tint val="75000"/>
                  </a:schemeClr>
                </a:solidFill>
              </a:defRPr>
            </a:lvl7pPr>
            <a:lvl8pPr marL="6300286" indent="0">
              <a:buNone/>
              <a:defRPr sz="2756">
                <a:solidFill>
                  <a:schemeClr val="tx1">
                    <a:tint val="75000"/>
                  </a:schemeClr>
                </a:solidFill>
              </a:defRPr>
            </a:lvl8pPr>
            <a:lvl9pPr marL="7200327" indent="0">
              <a:buNone/>
              <a:defRPr sz="275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
        <p:nvSpPr>
          <p:cNvPr id="24" name="TextBox 23"/>
          <p:cNvSpPr txBox="1"/>
          <p:nvPr/>
        </p:nvSpPr>
        <p:spPr>
          <a:xfrm>
            <a:off x="950256" y="2074559"/>
            <a:ext cx="900267" cy="1534902"/>
          </a:xfrm>
          <a:prstGeom prst="rect">
            <a:avLst/>
          </a:prstGeom>
        </p:spPr>
        <p:txBody>
          <a:bodyPr vert="horz" lIns="180007" tIns="90003" rIns="180007" bIns="90003" rtlCol="0" anchor="ctr">
            <a:noAutofit/>
          </a:bodyPr>
          <a:lstStyle/>
          <a:p>
            <a:pPr lvl="0"/>
            <a:r>
              <a:rPr lang="en-US" sz="1574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283363" y="7576541"/>
            <a:ext cx="900267" cy="1534902"/>
          </a:xfrm>
          <a:prstGeom prst="rect">
            <a:avLst/>
          </a:prstGeom>
        </p:spPr>
        <p:txBody>
          <a:bodyPr vert="horz" lIns="180007" tIns="90003" rIns="180007" bIns="90003" rtlCol="0" anchor="ctr">
            <a:noAutofit/>
          </a:bodyPr>
          <a:lstStyle/>
          <a:p>
            <a:pPr lvl="0"/>
            <a:r>
              <a:rPr lang="en-US" sz="1574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647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00041" y="5071021"/>
            <a:ext cx="12495962" cy="6812482"/>
          </a:xfrm>
        </p:spPr>
        <p:txBody>
          <a:bodyPr anchor="b">
            <a:normAutofit/>
          </a:bodyPr>
          <a:lstStyle>
            <a:lvl1pPr algn="l">
              <a:defRPr sz="8662"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0041" y="11883503"/>
            <a:ext cx="12495962" cy="3973674"/>
          </a:xfrm>
        </p:spPr>
        <p:txBody>
          <a:bodyPr anchor="t">
            <a:normAutofit/>
          </a:bodyPr>
          <a:lstStyle>
            <a:lvl1pPr marL="0" indent="0" algn="l">
              <a:buNone/>
              <a:defRPr sz="3543">
                <a:solidFill>
                  <a:schemeClr val="tx1">
                    <a:lumMod val="75000"/>
                    <a:lumOff val="25000"/>
                  </a:schemeClr>
                </a:solidFill>
              </a:defRPr>
            </a:lvl1pPr>
            <a:lvl2pPr marL="900041" indent="0">
              <a:buNone/>
              <a:defRPr sz="3543">
                <a:solidFill>
                  <a:schemeClr val="tx1">
                    <a:tint val="75000"/>
                  </a:schemeClr>
                </a:solidFill>
              </a:defRPr>
            </a:lvl2pPr>
            <a:lvl3pPr marL="1800082" indent="0">
              <a:buNone/>
              <a:defRPr sz="3150">
                <a:solidFill>
                  <a:schemeClr val="tx1">
                    <a:tint val="75000"/>
                  </a:schemeClr>
                </a:solidFill>
              </a:defRPr>
            </a:lvl3pPr>
            <a:lvl4pPr marL="2700123" indent="0">
              <a:buNone/>
              <a:defRPr sz="2756">
                <a:solidFill>
                  <a:schemeClr val="tx1">
                    <a:tint val="75000"/>
                  </a:schemeClr>
                </a:solidFill>
              </a:defRPr>
            </a:lvl4pPr>
            <a:lvl5pPr marL="3600164" indent="0">
              <a:buNone/>
              <a:defRPr sz="2756">
                <a:solidFill>
                  <a:schemeClr val="tx1">
                    <a:tint val="75000"/>
                  </a:schemeClr>
                </a:solidFill>
              </a:defRPr>
            </a:lvl5pPr>
            <a:lvl6pPr marL="4500205" indent="0">
              <a:buNone/>
              <a:defRPr sz="2756">
                <a:solidFill>
                  <a:schemeClr val="tx1">
                    <a:tint val="75000"/>
                  </a:schemeClr>
                </a:solidFill>
              </a:defRPr>
            </a:lvl6pPr>
            <a:lvl7pPr marL="5400246" indent="0">
              <a:buNone/>
              <a:defRPr sz="2756">
                <a:solidFill>
                  <a:schemeClr val="tx1">
                    <a:tint val="75000"/>
                  </a:schemeClr>
                </a:solidFill>
              </a:defRPr>
            </a:lvl7pPr>
            <a:lvl8pPr marL="6300286" indent="0">
              <a:buNone/>
              <a:defRPr sz="2756">
                <a:solidFill>
                  <a:schemeClr val="tx1">
                    <a:tint val="75000"/>
                  </a:schemeClr>
                </a:solidFill>
              </a:defRPr>
            </a:lvl8pPr>
            <a:lvl9pPr marL="7200327" indent="0">
              <a:buNone/>
              <a:defRPr sz="275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407943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25422" y="1600059"/>
            <a:ext cx="11953554" cy="7933626"/>
          </a:xfrm>
        </p:spPr>
        <p:txBody>
          <a:bodyPr anchor="ctr">
            <a:normAutofit/>
          </a:bodyPr>
          <a:lstStyle>
            <a:lvl1pPr algn="l">
              <a:defRPr sz="8662"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200039" y="10533721"/>
            <a:ext cx="12495964" cy="1349782"/>
          </a:xfrm>
        </p:spPr>
        <p:txBody>
          <a:bodyPr anchor="b">
            <a:noAutofit/>
          </a:bodyPr>
          <a:lstStyle>
            <a:lvl1pPr marL="0" indent="0">
              <a:buFontTx/>
              <a:buNone/>
              <a:defRPr sz="4725">
                <a:solidFill>
                  <a:schemeClr val="tx1">
                    <a:lumMod val="75000"/>
                    <a:lumOff val="25000"/>
                  </a:schemeClr>
                </a:solidFill>
              </a:defRPr>
            </a:lvl1pPr>
            <a:lvl2pPr marL="900041" indent="0">
              <a:buFontTx/>
              <a:buNone/>
              <a:defRPr/>
            </a:lvl2pPr>
            <a:lvl3pPr marL="1800082" indent="0">
              <a:buFontTx/>
              <a:buNone/>
              <a:defRPr/>
            </a:lvl3pPr>
            <a:lvl4pPr marL="2700123" indent="0">
              <a:buFontTx/>
              <a:buNone/>
              <a:defRPr/>
            </a:lvl4pPr>
            <a:lvl5pPr marL="3600164"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00041" y="11883503"/>
            <a:ext cx="12495962" cy="3973674"/>
          </a:xfrm>
        </p:spPr>
        <p:txBody>
          <a:bodyPr anchor="t">
            <a:normAutofit/>
          </a:bodyPr>
          <a:lstStyle>
            <a:lvl1pPr marL="0" indent="0" algn="l">
              <a:buNone/>
              <a:defRPr sz="3543">
                <a:solidFill>
                  <a:schemeClr val="tx1">
                    <a:lumMod val="50000"/>
                    <a:lumOff val="50000"/>
                  </a:schemeClr>
                </a:solidFill>
              </a:defRPr>
            </a:lvl1pPr>
            <a:lvl2pPr marL="900041" indent="0">
              <a:buNone/>
              <a:defRPr sz="3543">
                <a:solidFill>
                  <a:schemeClr val="tx1">
                    <a:tint val="75000"/>
                  </a:schemeClr>
                </a:solidFill>
              </a:defRPr>
            </a:lvl2pPr>
            <a:lvl3pPr marL="1800082" indent="0">
              <a:buNone/>
              <a:defRPr sz="3150">
                <a:solidFill>
                  <a:schemeClr val="tx1">
                    <a:tint val="75000"/>
                  </a:schemeClr>
                </a:solidFill>
              </a:defRPr>
            </a:lvl3pPr>
            <a:lvl4pPr marL="2700123" indent="0">
              <a:buNone/>
              <a:defRPr sz="2756">
                <a:solidFill>
                  <a:schemeClr val="tx1">
                    <a:tint val="75000"/>
                  </a:schemeClr>
                </a:solidFill>
              </a:defRPr>
            </a:lvl4pPr>
            <a:lvl5pPr marL="3600164" indent="0">
              <a:buNone/>
              <a:defRPr sz="2756">
                <a:solidFill>
                  <a:schemeClr val="tx1">
                    <a:tint val="75000"/>
                  </a:schemeClr>
                </a:solidFill>
              </a:defRPr>
            </a:lvl5pPr>
            <a:lvl6pPr marL="4500205" indent="0">
              <a:buNone/>
              <a:defRPr sz="2756">
                <a:solidFill>
                  <a:schemeClr val="tx1">
                    <a:tint val="75000"/>
                  </a:schemeClr>
                </a:solidFill>
              </a:defRPr>
            </a:lvl6pPr>
            <a:lvl7pPr marL="5400246" indent="0">
              <a:buNone/>
              <a:defRPr sz="2756">
                <a:solidFill>
                  <a:schemeClr val="tx1">
                    <a:tint val="75000"/>
                  </a:schemeClr>
                </a:solidFill>
              </a:defRPr>
            </a:lvl7pPr>
            <a:lvl8pPr marL="6300286" indent="0">
              <a:buNone/>
              <a:defRPr sz="2756">
                <a:solidFill>
                  <a:schemeClr val="tx1">
                    <a:tint val="75000"/>
                  </a:schemeClr>
                </a:solidFill>
              </a:defRPr>
            </a:lvl8pPr>
            <a:lvl9pPr marL="7200327" indent="0">
              <a:buNone/>
              <a:defRPr sz="275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
        <p:nvSpPr>
          <p:cNvPr id="24" name="TextBox 23"/>
          <p:cNvSpPr txBox="1"/>
          <p:nvPr/>
        </p:nvSpPr>
        <p:spPr>
          <a:xfrm>
            <a:off x="950256" y="2074559"/>
            <a:ext cx="900267" cy="1534902"/>
          </a:xfrm>
          <a:prstGeom prst="rect">
            <a:avLst/>
          </a:prstGeom>
        </p:spPr>
        <p:txBody>
          <a:bodyPr vert="horz" lIns="180007" tIns="90003" rIns="180007" bIns="90003" rtlCol="0" anchor="ctr">
            <a:noAutofit/>
          </a:bodyPr>
          <a:lstStyle/>
          <a:p>
            <a:pPr lvl="0"/>
            <a:r>
              <a:rPr lang="en-US" sz="1574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283363" y="7576541"/>
            <a:ext cx="900267" cy="1534902"/>
          </a:xfrm>
          <a:prstGeom prst="rect">
            <a:avLst/>
          </a:prstGeom>
        </p:spPr>
        <p:txBody>
          <a:bodyPr vert="horz" lIns="180007" tIns="90003" rIns="180007" bIns="90003" rtlCol="0" anchor="ctr">
            <a:noAutofit/>
          </a:bodyPr>
          <a:lstStyle/>
          <a:p>
            <a:pPr lvl="0"/>
            <a:r>
              <a:rPr lang="en-US" sz="1574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597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12346" y="1600059"/>
            <a:ext cx="12483659" cy="7933626"/>
          </a:xfrm>
        </p:spPr>
        <p:txBody>
          <a:bodyPr anchor="ctr">
            <a:normAutofit/>
          </a:bodyPr>
          <a:lstStyle>
            <a:lvl1pPr algn="l">
              <a:defRPr sz="8662"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200039" y="10533721"/>
            <a:ext cx="12495964" cy="1349782"/>
          </a:xfrm>
        </p:spPr>
        <p:txBody>
          <a:bodyPr anchor="b">
            <a:noAutofit/>
          </a:bodyPr>
          <a:lstStyle>
            <a:lvl1pPr marL="0" indent="0">
              <a:buFontTx/>
              <a:buNone/>
              <a:defRPr sz="4725">
                <a:solidFill>
                  <a:schemeClr val="accent1"/>
                </a:solidFill>
              </a:defRPr>
            </a:lvl1pPr>
            <a:lvl2pPr marL="900041" indent="0">
              <a:buFontTx/>
              <a:buNone/>
              <a:defRPr/>
            </a:lvl2pPr>
            <a:lvl3pPr marL="1800082" indent="0">
              <a:buFontTx/>
              <a:buNone/>
              <a:defRPr/>
            </a:lvl3pPr>
            <a:lvl4pPr marL="2700123" indent="0">
              <a:buFontTx/>
              <a:buNone/>
              <a:defRPr/>
            </a:lvl4pPr>
            <a:lvl5pPr marL="3600164"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00041" y="11883503"/>
            <a:ext cx="12495962" cy="3973674"/>
          </a:xfrm>
        </p:spPr>
        <p:txBody>
          <a:bodyPr anchor="t">
            <a:normAutofit/>
          </a:bodyPr>
          <a:lstStyle>
            <a:lvl1pPr marL="0" indent="0" algn="l">
              <a:buNone/>
              <a:defRPr sz="3543">
                <a:solidFill>
                  <a:schemeClr val="tx1">
                    <a:lumMod val="50000"/>
                    <a:lumOff val="50000"/>
                  </a:schemeClr>
                </a:solidFill>
              </a:defRPr>
            </a:lvl1pPr>
            <a:lvl2pPr marL="900041" indent="0">
              <a:buNone/>
              <a:defRPr sz="3543">
                <a:solidFill>
                  <a:schemeClr val="tx1">
                    <a:tint val="75000"/>
                  </a:schemeClr>
                </a:solidFill>
              </a:defRPr>
            </a:lvl2pPr>
            <a:lvl3pPr marL="1800082" indent="0">
              <a:buNone/>
              <a:defRPr sz="3150">
                <a:solidFill>
                  <a:schemeClr val="tx1">
                    <a:tint val="75000"/>
                  </a:schemeClr>
                </a:solidFill>
              </a:defRPr>
            </a:lvl3pPr>
            <a:lvl4pPr marL="2700123" indent="0">
              <a:buNone/>
              <a:defRPr sz="2756">
                <a:solidFill>
                  <a:schemeClr val="tx1">
                    <a:tint val="75000"/>
                  </a:schemeClr>
                </a:solidFill>
              </a:defRPr>
            </a:lvl4pPr>
            <a:lvl5pPr marL="3600164" indent="0">
              <a:buNone/>
              <a:defRPr sz="2756">
                <a:solidFill>
                  <a:schemeClr val="tx1">
                    <a:tint val="75000"/>
                  </a:schemeClr>
                </a:solidFill>
              </a:defRPr>
            </a:lvl5pPr>
            <a:lvl6pPr marL="4500205" indent="0">
              <a:buNone/>
              <a:defRPr sz="2756">
                <a:solidFill>
                  <a:schemeClr val="tx1">
                    <a:tint val="75000"/>
                  </a:schemeClr>
                </a:solidFill>
              </a:defRPr>
            </a:lvl6pPr>
            <a:lvl7pPr marL="5400246" indent="0">
              <a:buNone/>
              <a:defRPr sz="2756">
                <a:solidFill>
                  <a:schemeClr val="tx1">
                    <a:tint val="75000"/>
                  </a:schemeClr>
                </a:solidFill>
              </a:defRPr>
            </a:lvl7pPr>
            <a:lvl8pPr marL="6300286" indent="0">
              <a:buNone/>
              <a:defRPr sz="2756">
                <a:solidFill>
                  <a:schemeClr val="tx1">
                    <a:tint val="75000"/>
                  </a:schemeClr>
                </a:solidFill>
              </a:defRPr>
            </a:lvl8pPr>
            <a:lvl9pPr marL="7200327" indent="0">
              <a:buNone/>
              <a:defRPr sz="275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205860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192823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66797" y="1600060"/>
            <a:ext cx="1926866" cy="13783844"/>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00043" y="1600060"/>
            <a:ext cx="10226806" cy="137838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2115973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087"/>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3103803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00041" y="7089155"/>
            <a:ext cx="12495962" cy="4794352"/>
          </a:xfrm>
        </p:spPr>
        <p:txBody>
          <a:bodyPr anchor="b"/>
          <a:lstStyle>
            <a:lvl1pPr algn="l">
              <a:defRPr sz="7874"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0041" y="11883505"/>
            <a:ext cx="12495962" cy="2258351"/>
          </a:xfrm>
        </p:spPr>
        <p:txBody>
          <a:bodyPr anchor="t"/>
          <a:lstStyle>
            <a:lvl1pPr marL="0" indent="0" algn="l">
              <a:buNone/>
              <a:defRPr sz="3937">
                <a:solidFill>
                  <a:schemeClr val="tx1">
                    <a:lumMod val="50000"/>
                    <a:lumOff val="50000"/>
                  </a:schemeClr>
                </a:solidFill>
              </a:defRPr>
            </a:lvl1pPr>
            <a:lvl2pPr marL="900041" indent="0">
              <a:buNone/>
              <a:defRPr sz="3543">
                <a:solidFill>
                  <a:schemeClr val="tx1">
                    <a:tint val="75000"/>
                  </a:schemeClr>
                </a:solidFill>
              </a:defRPr>
            </a:lvl2pPr>
            <a:lvl3pPr marL="1800082" indent="0">
              <a:buNone/>
              <a:defRPr sz="3150">
                <a:solidFill>
                  <a:schemeClr val="tx1">
                    <a:tint val="75000"/>
                  </a:schemeClr>
                </a:solidFill>
              </a:defRPr>
            </a:lvl3pPr>
            <a:lvl4pPr marL="2700123" indent="0">
              <a:buNone/>
              <a:defRPr sz="2756">
                <a:solidFill>
                  <a:schemeClr val="tx1">
                    <a:tint val="75000"/>
                  </a:schemeClr>
                </a:solidFill>
              </a:defRPr>
            </a:lvl4pPr>
            <a:lvl5pPr marL="3600164" indent="0">
              <a:buNone/>
              <a:defRPr sz="2756">
                <a:solidFill>
                  <a:schemeClr val="tx1">
                    <a:tint val="75000"/>
                  </a:schemeClr>
                </a:solidFill>
              </a:defRPr>
            </a:lvl5pPr>
            <a:lvl6pPr marL="4500205" indent="0">
              <a:buNone/>
              <a:defRPr sz="2756">
                <a:solidFill>
                  <a:schemeClr val="tx1">
                    <a:tint val="75000"/>
                  </a:schemeClr>
                </a:solidFill>
              </a:defRPr>
            </a:lvl6pPr>
            <a:lvl7pPr marL="5400246" indent="0">
              <a:buNone/>
              <a:defRPr sz="2756">
                <a:solidFill>
                  <a:schemeClr val="tx1">
                    <a:tint val="75000"/>
                  </a:schemeClr>
                </a:solidFill>
              </a:defRPr>
            </a:lvl7pPr>
            <a:lvl8pPr marL="6300286" indent="0">
              <a:buNone/>
              <a:defRPr sz="2756">
                <a:solidFill>
                  <a:schemeClr val="tx1">
                    <a:tint val="75000"/>
                  </a:schemeClr>
                </a:solidFill>
              </a:defRPr>
            </a:lvl8pPr>
            <a:lvl9pPr marL="7200327" indent="0">
              <a:buNone/>
              <a:defRPr sz="275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313FCA-0E0D-4B8F-9F8B-CB837F4064F3}" type="datetimeFigureOut">
              <a:rPr lang="es-EC" smtClean="0"/>
              <a:t>27/04/2015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3603424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200044" y="1600059"/>
            <a:ext cx="12495960" cy="3466794"/>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00046" y="5671046"/>
            <a:ext cx="6079179" cy="10186128"/>
          </a:xfrm>
        </p:spPr>
        <p:txBody>
          <a:bodyPr>
            <a:normAutofit/>
          </a:bodyPr>
          <a:lstStyle>
            <a:lvl1pPr>
              <a:defRPr sz="3543"/>
            </a:lvl1pPr>
            <a:lvl2pPr>
              <a:defRPr sz="3150"/>
            </a:lvl2pPr>
            <a:lvl3pPr>
              <a:defRPr sz="2756"/>
            </a:lvl3pPr>
            <a:lvl4pPr>
              <a:defRPr sz="2362"/>
            </a:lvl4pPr>
            <a:lvl5pPr>
              <a:defRPr sz="2362"/>
            </a:lvl5pPr>
            <a:lvl6pPr>
              <a:defRPr sz="2362"/>
            </a:lvl6pPr>
            <a:lvl7pPr>
              <a:defRPr sz="2362"/>
            </a:lvl7pPr>
            <a:lvl8pPr>
              <a:defRPr sz="2362"/>
            </a:lvl8pPr>
            <a:lvl9pPr>
              <a:defRPr sz="236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616825" y="5671052"/>
            <a:ext cx="6079181" cy="10186131"/>
          </a:xfrm>
        </p:spPr>
        <p:txBody>
          <a:bodyPr>
            <a:normAutofit/>
          </a:bodyPr>
          <a:lstStyle>
            <a:lvl1pPr>
              <a:defRPr sz="3543"/>
            </a:lvl1pPr>
            <a:lvl2pPr>
              <a:defRPr sz="3150"/>
            </a:lvl2pPr>
            <a:lvl3pPr>
              <a:defRPr sz="2756"/>
            </a:lvl3pPr>
            <a:lvl4pPr>
              <a:defRPr sz="2362"/>
            </a:lvl4pPr>
            <a:lvl5pPr>
              <a:defRPr sz="2362"/>
            </a:lvl5pPr>
            <a:lvl6pPr>
              <a:defRPr sz="2362"/>
            </a:lvl6pPr>
            <a:lvl7pPr>
              <a:defRPr sz="2362"/>
            </a:lvl7pPr>
            <a:lvl8pPr>
              <a:defRPr sz="2362"/>
            </a:lvl8pPr>
            <a:lvl9pPr>
              <a:defRPr sz="236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5313FCA-0E0D-4B8F-9F8B-CB837F4064F3}" type="datetimeFigureOut">
              <a:rPr lang="es-EC" smtClean="0"/>
              <a:t>27/04/2015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2963868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00043" y="1600059"/>
            <a:ext cx="12495958" cy="3466794"/>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0043" y="5672081"/>
            <a:ext cx="6084224" cy="1512554"/>
          </a:xfrm>
        </p:spPr>
        <p:txBody>
          <a:bodyPr anchor="b">
            <a:noAutofit/>
          </a:bodyPr>
          <a:lstStyle>
            <a:lvl1pPr marL="0" indent="0">
              <a:buNone/>
              <a:defRPr sz="4725" b="0"/>
            </a:lvl1pPr>
            <a:lvl2pPr marL="900041" indent="0">
              <a:buNone/>
              <a:defRPr sz="3937" b="1"/>
            </a:lvl2pPr>
            <a:lvl3pPr marL="1800082" indent="0">
              <a:buNone/>
              <a:defRPr sz="3543" b="1"/>
            </a:lvl3pPr>
            <a:lvl4pPr marL="2700123" indent="0">
              <a:buNone/>
              <a:defRPr sz="3150" b="1"/>
            </a:lvl4pPr>
            <a:lvl5pPr marL="3600164" indent="0">
              <a:buNone/>
              <a:defRPr sz="3150" b="1"/>
            </a:lvl5pPr>
            <a:lvl6pPr marL="4500205" indent="0">
              <a:buNone/>
              <a:defRPr sz="3150" b="1"/>
            </a:lvl6pPr>
            <a:lvl7pPr marL="5400246" indent="0">
              <a:buNone/>
              <a:defRPr sz="3150" b="1"/>
            </a:lvl7pPr>
            <a:lvl8pPr marL="6300286" indent="0">
              <a:buNone/>
              <a:defRPr sz="3150" b="1"/>
            </a:lvl8pPr>
            <a:lvl9pPr marL="7200327" indent="0">
              <a:buNone/>
              <a:defRPr sz="315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00043" y="7184640"/>
            <a:ext cx="6084224" cy="867254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611776" y="5672081"/>
            <a:ext cx="6084224" cy="1512554"/>
          </a:xfrm>
        </p:spPr>
        <p:txBody>
          <a:bodyPr anchor="b">
            <a:noAutofit/>
          </a:bodyPr>
          <a:lstStyle>
            <a:lvl1pPr marL="0" indent="0">
              <a:buNone/>
              <a:defRPr sz="4725" b="0"/>
            </a:lvl1pPr>
            <a:lvl2pPr marL="900041" indent="0">
              <a:buNone/>
              <a:defRPr sz="3937" b="1"/>
            </a:lvl2pPr>
            <a:lvl3pPr marL="1800082" indent="0">
              <a:buNone/>
              <a:defRPr sz="3543" b="1"/>
            </a:lvl3pPr>
            <a:lvl4pPr marL="2700123" indent="0">
              <a:buNone/>
              <a:defRPr sz="3150" b="1"/>
            </a:lvl4pPr>
            <a:lvl5pPr marL="3600164" indent="0">
              <a:buNone/>
              <a:defRPr sz="3150" b="1"/>
            </a:lvl5pPr>
            <a:lvl6pPr marL="4500205" indent="0">
              <a:buNone/>
              <a:defRPr sz="3150" b="1"/>
            </a:lvl6pPr>
            <a:lvl7pPr marL="5400246" indent="0">
              <a:buNone/>
              <a:defRPr sz="3150" b="1"/>
            </a:lvl7pPr>
            <a:lvl8pPr marL="6300286" indent="0">
              <a:buNone/>
              <a:defRPr sz="3150" b="1"/>
            </a:lvl8pPr>
            <a:lvl9pPr marL="7200327" indent="0">
              <a:buNone/>
              <a:defRPr sz="315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611776" y="7184640"/>
            <a:ext cx="6084224" cy="867254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313FCA-0E0D-4B8F-9F8B-CB837F4064F3}" type="datetimeFigureOut">
              <a:rPr lang="es-EC" smtClean="0"/>
              <a:t>27/04/2015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711156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00042" y="1600059"/>
            <a:ext cx="12495960" cy="3466794"/>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5313FCA-0E0D-4B8F-9F8B-CB837F4064F3}" type="datetimeFigureOut">
              <a:rPr lang="es-EC" smtClean="0"/>
              <a:t>27/04/2015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4112091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13FCA-0E0D-4B8F-9F8B-CB837F4064F3}" type="datetimeFigureOut">
              <a:rPr lang="es-EC" smtClean="0"/>
              <a:t>27/04/2015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2052851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00043" y="3933491"/>
            <a:ext cx="5492687" cy="3355677"/>
          </a:xfrm>
        </p:spPr>
        <p:txBody>
          <a:bodyPr anchor="b">
            <a:normAutofit/>
          </a:bodyPr>
          <a:lstStyle>
            <a:lvl1pPr>
              <a:defRPr sz="3937"/>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030330" y="1351560"/>
            <a:ext cx="6665673" cy="1450561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00043" y="7289167"/>
            <a:ext cx="5492687" cy="6783581"/>
          </a:xfrm>
        </p:spPr>
        <p:txBody>
          <a:bodyPr>
            <a:normAutofit/>
          </a:bodyPr>
          <a:lstStyle>
            <a:lvl1pPr marL="0" indent="0">
              <a:buNone/>
              <a:defRPr sz="2756"/>
            </a:lvl1pPr>
            <a:lvl2pPr marL="675031" indent="0">
              <a:buNone/>
              <a:defRPr sz="2067"/>
            </a:lvl2pPr>
            <a:lvl3pPr marL="1350061" indent="0">
              <a:buNone/>
              <a:defRPr sz="1772"/>
            </a:lvl3pPr>
            <a:lvl4pPr marL="2025092" indent="0">
              <a:buNone/>
              <a:defRPr sz="1476"/>
            </a:lvl4pPr>
            <a:lvl5pPr marL="2700123" indent="0">
              <a:buNone/>
              <a:defRPr sz="1476"/>
            </a:lvl5pPr>
            <a:lvl6pPr marL="3375153" indent="0">
              <a:buNone/>
              <a:defRPr sz="1476"/>
            </a:lvl6pPr>
            <a:lvl7pPr marL="4050185" indent="0">
              <a:buNone/>
              <a:defRPr sz="1476"/>
            </a:lvl7pPr>
            <a:lvl8pPr marL="4725215" indent="0">
              <a:buNone/>
              <a:defRPr sz="1476"/>
            </a:lvl8pPr>
            <a:lvl9pPr marL="5400246" indent="0">
              <a:buNone/>
              <a:defRPr sz="1476"/>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313FCA-0E0D-4B8F-9F8B-CB837F4064F3}" type="datetimeFigureOut">
              <a:rPr lang="es-EC" smtClean="0"/>
              <a:t>27/04/2015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1752862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00042" y="12600464"/>
            <a:ext cx="12495960" cy="1487556"/>
          </a:xfrm>
        </p:spPr>
        <p:txBody>
          <a:bodyPr anchor="b">
            <a:normAutofit/>
          </a:bodyPr>
          <a:lstStyle>
            <a:lvl1pPr algn="l">
              <a:defRPr sz="4725"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00042" y="1600059"/>
            <a:ext cx="12495960" cy="10094120"/>
          </a:xfrm>
        </p:spPr>
        <p:txBody>
          <a:bodyPr anchor="t">
            <a:normAutofit/>
          </a:bodyPr>
          <a:lstStyle>
            <a:lvl1pPr marL="0" indent="0" algn="ctr">
              <a:buNone/>
              <a:defRPr sz="3150"/>
            </a:lvl1pPr>
            <a:lvl2pPr marL="900041" indent="0">
              <a:buNone/>
              <a:defRPr sz="3150"/>
            </a:lvl2pPr>
            <a:lvl3pPr marL="1800082" indent="0">
              <a:buNone/>
              <a:defRPr sz="3150"/>
            </a:lvl3pPr>
            <a:lvl4pPr marL="2700123" indent="0">
              <a:buNone/>
              <a:defRPr sz="3150"/>
            </a:lvl4pPr>
            <a:lvl5pPr marL="3600164" indent="0">
              <a:buNone/>
              <a:defRPr sz="3150"/>
            </a:lvl5pPr>
            <a:lvl6pPr marL="4500205" indent="0">
              <a:buNone/>
              <a:defRPr sz="3150"/>
            </a:lvl6pPr>
            <a:lvl7pPr marL="5400246" indent="0">
              <a:buNone/>
              <a:defRPr sz="3150"/>
            </a:lvl7pPr>
            <a:lvl8pPr marL="6300286" indent="0">
              <a:buNone/>
              <a:defRPr sz="3150"/>
            </a:lvl8pPr>
            <a:lvl9pPr marL="7200327" indent="0">
              <a:buNone/>
              <a:defRPr sz="315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00042" y="14088022"/>
            <a:ext cx="12495960" cy="1769157"/>
          </a:xfrm>
        </p:spPr>
        <p:txBody>
          <a:bodyPr>
            <a:normAutofit/>
          </a:bodyPr>
          <a:lstStyle>
            <a:lvl1pPr marL="0" indent="0">
              <a:buNone/>
              <a:defRPr sz="2362"/>
            </a:lvl1pPr>
            <a:lvl2pPr marL="900041" indent="0">
              <a:buNone/>
              <a:defRPr sz="2362"/>
            </a:lvl2pPr>
            <a:lvl3pPr marL="1800082" indent="0">
              <a:buNone/>
              <a:defRPr sz="1969"/>
            </a:lvl3pPr>
            <a:lvl4pPr marL="2700123" indent="0">
              <a:buNone/>
              <a:defRPr sz="1772"/>
            </a:lvl4pPr>
            <a:lvl5pPr marL="3600164" indent="0">
              <a:buNone/>
              <a:defRPr sz="1772"/>
            </a:lvl5pPr>
            <a:lvl6pPr marL="4500205" indent="0">
              <a:buNone/>
              <a:defRPr sz="1772"/>
            </a:lvl6pPr>
            <a:lvl7pPr marL="5400246" indent="0">
              <a:buNone/>
              <a:defRPr sz="1772"/>
            </a:lvl7pPr>
            <a:lvl8pPr marL="6300286" indent="0">
              <a:buNone/>
              <a:defRPr sz="1772"/>
            </a:lvl8pPr>
            <a:lvl9pPr marL="7200327" indent="0">
              <a:buNone/>
              <a:defRPr sz="177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313FCA-0E0D-4B8F-9F8B-CB837F4064F3}" type="datetimeFigureOut">
              <a:rPr lang="es-EC" smtClean="0"/>
              <a:t>27/04/2015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E3E1D9-26B5-42DD-9E17-04CAAB19B7C8}" type="slidenum">
              <a:rPr lang="es-EC" smtClean="0"/>
              <a:t>‹Nº›</a:t>
            </a:fld>
            <a:endParaRPr lang="es-EC"/>
          </a:p>
        </p:txBody>
      </p:sp>
    </p:spTree>
    <p:extLst>
      <p:ext uri="{BB962C8B-B14F-4D97-AF65-F5344CB8AC3E}">
        <p14:creationId xmlns:p14="http://schemas.microsoft.com/office/powerpoint/2010/main" val="3986601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6666" y="-22225"/>
            <a:ext cx="18054439" cy="1804511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200043" y="1600059"/>
            <a:ext cx="12495958" cy="3466794"/>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0042" y="5671052"/>
            <a:ext cx="12495960" cy="1018613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40664" y="15857183"/>
            <a:ext cx="1346766" cy="958369"/>
          </a:xfrm>
          <a:prstGeom prst="rect">
            <a:avLst/>
          </a:prstGeom>
        </p:spPr>
        <p:txBody>
          <a:bodyPr vert="horz" lIns="91440" tIns="45720" rIns="91440" bIns="45720" rtlCol="0" anchor="ctr"/>
          <a:lstStyle>
            <a:lvl1pPr algn="r">
              <a:defRPr sz="1772">
                <a:solidFill>
                  <a:schemeClr val="tx1">
                    <a:tint val="75000"/>
                  </a:schemeClr>
                </a:solidFill>
              </a:defRPr>
            </a:lvl1pPr>
          </a:lstStyle>
          <a:p>
            <a:fld id="{B5313FCA-0E0D-4B8F-9F8B-CB837F4064F3}" type="datetimeFigureOut">
              <a:rPr lang="es-EC" smtClean="0"/>
              <a:t>27/04/2015</a:t>
            </a:fld>
            <a:endParaRPr lang="es-EC"/>
          </a:p>
        </p:txBody>
      </p:sp>
      <p:sp>
        <p:nvSpPr>
          <p:cNvPr id="5" name="Footer Placeholder 4"/>
          <p:cNvSpPr>
            <a:spLocks noGrp="1"/>
          </p:cNvSpPr>
          <p:nvPr>
            <p:ph type="ftr" sz="quarter" idx="3"/>
          </p:nvPr>
        </p:nvSpPr>
        <p:spPr>
          <a:xfrm>
            <a:off x="1200044" y="15857183"/>
            <a:ext cx="9100676" cy="958369"/>
          </a:xfrm>
          <a:prstGeom prst="rect">
            <a:avLst/>
          </a:prstGeom>
        </p:spPr>
        <p:txBody>
          <a:bodyPr vert="horz" lIns="91440" tIns="45720" rIns="91440" bIns="45720" rtlCol="0" anchor="ctr"/>
          <a:lstStyle>
            <a:lvl1pPr algn="l">
              <a:defRPr sz="1772">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2686838" y="15857183"/>
            <a:ext cx="1009167" cy="958369"/>
          </a:xfrm>
          <a:prstGeom prst="rect">
            <a:avLst/>
          </a:prstGeom>
        </p:spPr>
        <p:txBody>
          <a:bodyPr vert="horz" lIns="91440" tIns="45720" rIns="91440" bIns="45720" rtlCol="0" anchor="ctr"/>
          <a:lstStyle>
            <a:lvl1pPr algn="r">
              <a:defRPr sz="1772">
                <a:solidFill>
                  <a:schemeClr val="accent1"/>
                </a:solidFill>
              </a:defRPr>
            </a:lvl1pPr>
          </a:lstStyle>
          <a:p>
            <a:fld id="{A1E3E1D9-26B5-42DD-9E17-04CAAB19B7C8}" type="slidenum">
              <a:rPr lang="es-EC" smtClean="0"/>
              <a:t>‹Nº›</a:t>
            </a:fld>
            <a:endParaRPr lang="es-EC"/>
          </a:p>
        </p:txBody>
      </p:sp>
    </p:spTree>
    <p:extLst>
      <p:ext uri="{BB962C8B-B14F-4D97-AF65-F5344CB8AC3E}">
        <p14:creationId xmlns:p14="http://schemas.microsoft.com/office/powerpoint/2010/main" val="2641637517"/>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75031" indent="-675031" algn="l" defTabSz="900041" rtl="0" eaLnBrk="1" latinLnBrk="0" hangingPunct="1">
        <a:spcBef>
          <a:spcPts val="1969"/>
        </a:spcBef>
        <a:spcAft>
          <a:spcPts val="0"/>
        </a:spcAft>
        <a:buClr>
          <a:schemeClr val="accent1"/>
        </a:buClr>
        <a:buSzPct val="80000"/>
        <a:buFont typeface="Wingdings 3" charset="2"/>
        <a:buChar char=""/>
        <a:defRPr sz="3543" kern="1200">
          <a:solidFill>
            <a:schemeClr val="tx1">
              <a:lumMod val="75000"/>
              <a:lumOff val="25000"/>
            </a:schemeClr>
          </a:solidFill>
          <a:latin typeface="+mn-lt"/>
          <a:ea typeface="+mn-ea"/>
          <a:cs typeface="+mn-cs"/>
        </a:defRPr>
      </a:lvl1pPr>
      <a:lvl2pPr marL="1462566" indent="-562525" algn="l" defTabSz="900041" rtl="0" eaLnBrk="1" latinLnBrk="0" hangingPunct="1">
        <a:spcBef>
          <a:spcPts val="1969"/>
        </a:spcBef>
        <a:spcAft>
          <a:spcPts val="0"/>
        </a:spcAft>
        <a:buClr>
          <a:schemeClr val="accent1"/>
        </a:buClr>
        <a:buSzPct val="80000"/>
        <a:buFont typeface="Wingdings 3" charset="2"/>
        <a:buChar char=""/>
        <a:defRPr sz="3150" kern="1200">
          <a:solidFill>
            <a:schemeClr val="tx1">
              <a:lumMod val="75000"/>
              <a:lumOff val="25000"/>
            </a:schemeClr>
          </a:solidFill>
          <a:latin typeface="+mn-lt"/>
          <a:ea typeface="+mn-ea"/>
          <a:cs typeface="+mn-cs"/>
        </a:defRPr>
      </a:lvl2pPr>
      <a:lvl3pPr marL="2250102" indent="-450020" algn="l" defTabSz="900041" rtl="0" eaLnBrk="1" latinLnBrk="0" hangingPunct="1">
        <a:spcBef>
          <a:spcPts val="1969"/>
        </a:spcBef>
        <a:spcAft>
          <a:spcPts val="0"/>
        </a:spcAft>
        <a:buClr>
          <a:schemeClr val="accent1"/>
        </a:buClr>
        <a:buSzPct val="80000"/>
        <a:buFont typeface="Wingdings 3" charset="2"/>
        <a:buChar char=""/>
        <a:defRPr sz="2756" kern="1200">
          <a:solidFill>
            <a:schemeClr val="tx1">
              <a:lumMod val="75000"/>
              <a:lumOff val="25000"/>
            </a:schemeClr>
          </a:solidFill>
          <a:latin typeface="+mn-lt"/>
          <a:ea typeface="+mn-ea"/>
          <a:cs typeface="+mn-cs"/>
        </a:defRPr>
      </a:lvl3pPr>
      <a:lvl4pPr marL="3150144"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4pPr>
      <a:lvl5pPr marL="405018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5pPr>
      <a:lvl6pPr marL="495022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6pPr>
      <a:lvl7pPr marL="585026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7pPr>
      <a:lvl8pPr marL="6750307"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8pPr>
      <a:lvl9pPr marL="7650348"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9pPr>
    </p:bodyStyle>
    <p:otherStyle>
      <a:defPPr>
        <a:defRPr lang="en-US"/>
      </a:defPPr>
      <a:lvl1pPr marL="0" algn="l" defTabSz="900041" rtl="0" eaLnBrk="1" latinLnBrk="0" hangingPunct="1">
        <a:defRPr sz="3543" kern="1200">
          <a:solidFill>
            <a:schemeClr val="tx1"/>
          </a:solidFill>
          <a:latin typeface="+mn-lt"/>
          <a:ea typeface="+mn-ea"/>
          <a:cs typeface="+mn-cs"/>
        </a:defRPr>
      </a:lvl1pPr>
      <a:lvl2pPr marL="900041" algn="l" defTabSz="900041" rtl="0" eaLnBrk="1" latinLnBrk="0" hangingPunct="1">
        <a:defRPr sz="3543" kern="1200">
          <a:solidFill>
            <a:schemeClr val="tx1"/>
          </a:solidFill>
          <a:latin typeface="+mn-lt"/>
          <a:ea typeface="+mn-ea"/>
          <a:cs typeface="+mn-cs"/>
        </a:defRPr>
      </a:lvl2pPr>
      <a:lvl3pPr marL="1800082" algn="l" defTabSz="900041" rtl="0" eaLnBrk="1" latinLnBrk="0" hangingPunct="1">
        <a:defRPr sz="3543" kern="1200">
          <a:solidFill>
            <a:schemeClr val="tx1"/>
          </a:solidFill>
          <a:latin typeface="+mn-lt"/>
          <a:ea typeface="+mn-ea"/>
          <a:cs typeface="+mn-cs"/>
        </a:defRPr>
      </a:lvl3pPr>
      <a:lvl4pPr marL="2700123" algn="l" defTabSz="900041" rtl="0" eaLnBrk="1" latinLnBrk="0" hangingPunct="1">
        <a:defRPr sz="3543" kern="1200">
          <a:solidFill>
            <a:schemeClr val="tx1"/>
          </a:solidFill>
          <a:latin typeface="+mn-lt"/>
          <a:ea typeface="+mn-ea"/>
          <a:cs typeface="+mn-cs"/>
        </a:defRPr>
      </a:lvl4pPr>
      <a:lvl5pPr marL="3600164" algn="l" defTabSz="900041" rtl="0" eaLnBrk="1" latinLnBrk="0" hangingPunct="1">
        <a:defRPr sz="3543" kern="1200">
          <a:solidFill>
            <a:schemeClr val="tx1"/>
          </a:solidFill>
          <a:latin typeface="+mn-lt"/>
          <a:ea typeface="+mn-ea"/>
          <a:cs typeface="+mn-cs"/>
        </a:defRPr>
      </a:lvl5pPr>
      <a:lvl6pPr marL="4500205" algn="l" defTabSz="900041" rtl="0" eaLnBrk="1" latinLnBrk="0" hangingPunct="1">
        <a:defRPr sz="3543" kern="1200">
          <a:solidFill>
            <a:schemeClr val="tx1"/>
          </a:solidFill>
          <a:latin typeface="+mn-lt"/>
          <a:ea typeface="+mn-ea"/>
          <a:cs typeface="+mn-cs"/>
        </a:defRPr>
      </a:lvl6pPr>
      <a:lvl7pPr marL="5400246" algn="l" defTabSz="900041" rtl="0" eaLnBrk="1" latinLnBrk="0" hangingPunct="1">
        <a:defRPr sz="3543" kern="1200">
          <a:solidFill>
            <a:schemeClr val="tx1"/>
          </a:solidFill>
          <a:latin typeface="+mn-lt"/>
          <a:ea typeface="+mn-ea"/>
          <a:cs typeface="+mn-cs"/>
        </a:defRPr>
      </a:lvl7pPr>
      <a:lvl8pPr marL="6300286" algn="l" defTabSz="900041" rtl="0" eaLnBrk="1" latinLnBrk="0" hangingPunct="1">
        <a:defRPr sz="3543" kern="1200">
          <a:solidFill>
            <a:schemeClr val="tx1"/>
          </a:solidFill>
          <a:latin typeface="+mn-lt"/>
          <a:ea typeface="+mn-ea"/>
          <a:cs typeface="+mn-cs"/>
        </a:defRPr>
      </a:lvl8pPr>
      <a:lvl9pPr marL="7200327" algn="l" defTabSz="900041" rtl="0" eaLnBrk="1" latinLnBrk="0" hangingPunct="1">
        <a:defRPr sz="3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Estado%20de%20Resultados.jpg" TargetMode="External"/><Relationship Id="rId2" Type="http://schemas.openxmlformats.org/officeDocument/2006/relationships/hyperlink" Target="Ingresos%20Proyectados.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50084" y="4730524"/>
            <a:ext cx="13500497" cy="12062586"/>
          </a:xfrm>
        </p:spPr>
        <p:txBody>
          <a:bodyPr>
            <a:noAutofit/>
          </a:bodyPr>
          <a:lstStyle/>
          <a:p>
            <a:pPr algn="ctr"/>
            <a:r>
              <a:rPr lang="es-EC" sz="4000" b="1" dirty="0">
                <a:solidFill>
                  <a:schemeClr val="tx1"/>
                </a:solidFill>
                <a:latin typeface="Times New Roman" panose="02020603050405020304" pitchFamily="18" charset="0"/>
                <a:cs typeface="Times New Roman" panose="02020603050405020304" pitchFamily="18" charset="0"/>
              </a:rPr>
              <a:t>DEPARTAMENTO DE CIENCIAS ECONÓMICAS, ADMINISTRATIVAS Y DEL COMERCIO </a:t>
            </a:r>
            <a:br>
              <a:rPr lang="es-EC" sz="4000" b="1"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 </a:t>
            </a:r>
            <a:br>
              <a:rPr lang="es-EC" sz="4000" b="1" dirty="0">
                <a:solidFill>
                  <a:schemeClr val="tx1"/>
                </a:solidFill>
                <a:latin typeface="Times New Roman" panose="02020603050405020304" pitchFamily="18" charset="0"/>
                <a:cs typeface="Times New Roman" panose="02020603050405020304" pitchFamily="18" charset="0"/>
              </a:rPr>
            </a:br>
            <a:r>
              <a:rPr lang="es-EC" sz="4000" dirty="0">
                <a:solidFill>
                  <a:schemeClr val="tx1"/>
                </a:solidFill>
                <a:latin typeface="Times New Roman" panose="02020603050405020304" pitchFamily="18" charset="0"/>
                <a:cs typeface="Times New Roman" panose="02020603050405020304" pitchFamily="18" charset="0"/>
              </a:rPr>
              <a:t> </a:t>
            </a:r>
            <a:br>
              <a:rPr lang="es-EC" sz="4000"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CARRERA DE INGENIERÍA COMERCIAL </a:t>
            </a:r>
            <a:br>
              <a:rPr lang="es-EC" sz="4000" b="1" dirty="0">
                <a:solidFill>
                  <a:schemeClr val="tx1"/>
                </a:solidFill>
                <a:latin typeface="Times New Roman" panose="02020603050405020304" pitchFamily="18" charset="0"/>
                <a:cs typeface="Times New Roman" panose="02020603050405020304" pitchFamily="18" charset="0"/>
              </a:rPr>
            </a:br>
            <a:r>
              <a:rPr lang="es-EC" sz="4000" dirty="0">
                <a:solidFill>
                  <a:schemeClr val="tx1"/>
                </a:solidFill>
                <a:latin typeface="Times New Roman" panose="02020603050405020304" pitchFamily="18" charset="0"/>
                <a:cs typeface="Times New Roman" panose="02020603050405020304" pitchFamily="18" charset="0"/>
              </a:rPr>
              <a:t> </a:t>
            </a:r>
            <a:r>
              <a:rPr lang="es-EC" sz="4000" b="1" dirty="0">
                <a:solidFill>
                  <a:schemeClr val="tx1"/>
                </a:solidFill>
                <a:latin typeface="Times New Roman" panose="02020603050405020304" pitchFamily="18" charset="0"/>
                <a:cs typeface="Times New Roman" panose="02020603050405020304" pitchFamily="18" charset="0"/>
              </a:rPr>
              <a:t/>
            </a:r>
            <a:br>
              <a:rPr lang="es-EC" sz="4000" b="1" dirty="0">
                <a:solidFill>
                  <a:schemeClr val="tx1"/>
                </a:solidFill>
                <a:latin typeface="Times New Roman" panose="02020603050405020304" pitchFamily="18" charset="0"/>
                <a:cs typeface="Times New Roman" panose="02020603050405020304" pitchFamily="18" charset="0"/>
              </a:rPr>
            </a:br>
            <a:r>
              <a:rPr lang="es-EC" sz="4000" dirty="0">
                <a:solidFill>
                  <a:schemeClr val="tx1"/>
                </a:solidFill>
                <a:latin typeface="Times New Roman" panose="02020603050405020304" pitchFamily="18" charset="0"/>
                <a:cs typeface="Times New Roman" panose="02020603050405020304" pitchFamily="18" charset="0"/>
              </a:rPr>
              <a:t> </a:t>
            </a:r>
            <a:br>
              <a:rPr lang="es-EC" sz="4000"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TEMA: CREACIÓN DE UNA EMPRESA QUE PRESTA SERVICIOS DE INSTALACIÓN ELÉCTRICA Y ELECTRÓNICA EN LA CIUDAD DE QUITO</a:t>
            </a:r>
            <a:br>
              <a:rPr lang="es-EC" sz="4000" b="1" dirty="0">
                <a:solidFill>
                  <a:schemeClr val="tx1"/>
                </a:solidFill>
                <a:latin typeface="Times New Roman" panose="02020603050405020304" pitchFamily="18" charset="0"/>
                <a:cs typeface="Times New Roman" panose="02020603050405020304" pitchFamily="18" charset="0"/>
              </a:rPr>
            </a:br>
            <a:r>
              <a:rPr lang="es-EC" sz="4000" dirty="0">
                <a:solidFill>
                  <a:schemeClr val="tx1"/>
                </a:solidFill>
                <a:latin typeface="Times New Roman" panose="02020603050405020304" pitchFamily="18" charset="0"/>
                <a:cs typeface="Times New Roman" panose="02020603050405020304" pitchFamily="18" charset="0"/>
              </a:rPr>
              <a:t> </a:t>
            </a:r>
            <a:br>
              <a:rPr lang="es-EC" sz="4000"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AUTOR: PAUCAR ÑACATO, GRACE PAOLA </a:t>
            </a:r>
            <a:br>
              <a:rPr lang="es-EC" sz="4000" b="1" dirty="0">
                <a:solidFill>
                  <a:schemeClr val="tx1"/>
                </a:solidFill>
                <a:latin typeface="Times New Roman" panose="02020603050405020304" pitchFamily="18" charset="0"/>
                <a:cs typeface="Times New Roman" panose="02020603050405020304" pitchFamily="18" charset="0"/>
              </a:rPr>
            </a:br>
            <a:r>
              <a:rPr lang="es-EC" sz="4000" dirty="0">
                <a:solidFill>
                  <a:schemeClr val="tx1"/>
                </a:solidFill>
                <a:latin typeface="Times New Roman" panose="02020603050405020304" pitchFamily="18" charset="0"/>
                <a:cs typeface="Times New Roman" panose="02020603050405020304" pitchFamily="18" charset="0"/>
              </a:rPr>
              <a:t> </a:t>
            </a:r>
            <a:br>
              <a:rPr lang="es-EC" sz="4000"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DIRECTOR: ING LLUMIQUINGA, CÉSAR </a:t>
            </a:r>
            <a:br>
              <a:rPr lang="es-EC" sz="4000" b="1"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CODIRECTOR: ECO. ERAZO, JUAN CARLOS </a:t>
            </a:r>
            <a:br>
              <a:rPr lang="es-EC" sz="4000" b="1" dirty="0">
                <a:solidFill>
                  <a:schemeClr val="tx1"/>
                </a:solidFill>
                <a:latin typeface="Times New Roman" panose="02020603050405020304" pitchFamily="18" charset="0"/>
                <a:cs typeface="Times New Roman" panose="02020603050405020304" pitchFamily="18" charset="0"/>
              </a:rPr>
            </a:br>
            <a:r>
              <a:rPr lang="es-EC" sz="4000" b="1" dirty="0" smtClean="0">
                <a:solidFill>
                  <a:schemeClr val="tx1"/>
                </a:solidFill>
                <a:latin typeface="Times New Roman" panose="02020603050405020304" pitchFamily="18" charset="0"/>
                <a:cs typeface="Times New Roman" panose="02020603050405020304" pitchFamily="18" charset="0"/>
              </a:rPr>
              <a:t/>
            </a:r>
            <a:br>
              <a:rPr lang="es-EC" sz="4000" b="1" dirty="0" smtClean="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
            </a:r>
            <a:br>
              <a:rPr lang="es-EC" sz="4000" b="1"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SANGOLQUÍ, 2015</a:t>
            </a:r>
            <a:br>
              <a:rPr lang="es-EC" sz="4000" b="1" dirty="0">
                <a:solidFill>
                  <a:schemeClr val="tx1"/>
                </a:solidFill>
                <a:latin typeface="Times New Roman" panose="02020603050405020304" pitchFamily="18" charset="0"/>
                <a:cs typeface="Times New Roman" panose="02020603050405020304" pitchFamily="18" charset="0"/>
              </a:rPr>
            </a:br>
            <a:r>
              <a:rPr lang="es-EC" sz="4000" b="1" dirty="0">
                <a:solidFill>
                  <a:schemeClr val="tx1"/>
                </a:solidFill>
                <a:latin typeface="Times New Roman" panose="02020603050405020304" pitchFamily="18" charset="0"/>
                <a:cs typeface="Times New Roman" panose="02020603050405020304" pitchFamily="18" charset="0"/>
              </a:rPr>
              <a:t> </a:t>
            </a:r>
            <a:endParaRPr lang="es-EC" sz="24500" dirty="0">
              <a:solidFill>
                <a:schemeClr val="tx1"/>
              </a:solidFill>
              <a:latin typeface="Times New Roman" panose="02020603050405020304" pitchFamily="18" charset="0"/>
              <a:cs typeface="Times New Roman" panose="02020603050405020304" pitchFamily="18" charset="0"/>
            </a:endParaRPr>
          </a:p>
        </p:txBody>
      </p:sp>
      <p:pic>
        <p:nvPicPr>
          <p:cNvPr id="10" name="Imagen 9"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2186" y="1801047"/>
            <a:ext cx="8316294" cy="2048943"/>
          </a:xfrm>
          <a:prstGeom prst="rect">
            <a:avLst/>
          </a:prstGeom>
          <a:noFill/>
          <a:ln>
            <a:noFill/>
          </a:ln>
        </p:spPr>
      </p:pic>
    </p:spTree>
    <p:extLst>
      <p:ext uri="{BB962C8B-B14F-4D97-AF65-F5344CB8AC3E}">
        <p14:creationId xmlns:p14="http://schemas.microsoft.com/office/powerpoint/2010/main" val="2758969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6176" y="541866"/>
            <a:ext cx="12495958" cy="1219201"/>
          </a:xfrm>
        </p:spPr>
        <p:txBody>
          <a:bodyPr/>
          <a:lstStyle/>
          <a:p>
            <a:r>
              <a:rPr lang="es-EC" dirty="0" smtClean="0"/>
              <a:t>DEMANDA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01955736"/>
              </p:ext>
            </p:extLst>
          </p:nvPr>
        </p:nvGraphicFramePr>
        <p:xfrm>
          <a:off x="0" y="4183751"/>
          <a:ext cx="18000666" cy="13030200"/>
        </p:xfrm>
        <a:graphic>
          <a:graphicData uri="http://schemas.openxmlformats.org/drawingml/2006/table">
            <a:tbl>
              <a:tblPr firstRow="1" firstCol="1" bandRow="1">
                <a:tableStyleId>{5C22544A-7EE6-4342-B048-85BDC9FD1C3A}</a:tableStyleId>
              </a:tblPr>
              <a:tblGrid>
                <a:gridCol w="2473290"/>
                <a:gridCol w="626423"/>
                <a:gridCol w="766827"/>
                <a:gridCol w="885632"/>
                <a:gridCol w="1062041"/>
                <a:gridCol w="2473290"/>
                <a:gridCol w="853233"/>
                <a:gridCol w="766827"/>
                <a:gridCol w="853233"/>
                <a:gridCol w="1062041"/>
                <a:gridCol w="2473290"/>
                <a:gridCol w="853233"/>
                <a:gridCol w="766827"/>
                <a:gridCol w="1022438"/>
                <a:gridCol w="1062041"/>
              </a:tblGrid>
              <a:tr h="729263">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RESIDENCIAL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DE 0 A 200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DE 201 A 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MAS DE 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TOTAL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COMERCIAL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0-200 PTOS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201 A 400 PTS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401 O MAS PTOS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TOTAL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INDUSTRIAL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0-200 PTOS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201 A 400 PTS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401 O MAS VECES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TOTAL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DE ILUMINACIÓN SIMPLE</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800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220V BODEGAS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LAMPARA DE EMERGENCIA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SENSOR DE MOVIMIENTO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PARA ROTULO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729263">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13.800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EDIFICIO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PUESTA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PROYECTO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76026">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200KVA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50 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75 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2.000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
        <p:nvSpPr>
          <p:cNvPr id="5" name="CuadroTexto 4"/>
          <p:cNvSpPr txBox="1"/>
          <p:nvPr/>
        </p:nvSpPr>
        <p:spPr>
          <a:xfrm>
            <a:off x="1166176" y="1967545"/>
            <a:ext cx="15558495" cy="1662956"/>
          </a:xfrm>
          <a:prstGeom prst="rect">
            <a:avLst/>
          </a:prstGeom>
          <a:noFill/>
        </p:spPr>
        <p:txBody>
          <a:bodyPr wrap="square" rtlCol="0">
            <a:spAutoFit/>
          </a:bodyPr>
          <a:lstStyle/>
          <a:p>
            <a:r>
              <a:rPr lang="es-EC" dirty="0" smtClean="0"/>
              <a:t>Para el cálculo de la demanda se ha considerado la investigación de campo realizada, donde se determina que 113 constructoras aceptan contratar el servicio y el promedio de puntos que contratan en el año por cada servicio.</a:t>
            </a:r>
            <a:endParaRPr lang="es-EC" dirty="0"/>
          </a:p>
        </p:txBody>
      </p:sp>
    </p:spTree>
    <p:extLst>
      <p:ext uri="{BB962C8B-B14F-4D97-AF65-F5344CB8AC3E}">
        <p14:creationId xmlns:p14="http://schemas.microsoft.com/office/powerpoint/2010/main" val="2273835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530942"/>
            <a:ext cx="12495958" cy="1769806"/>
          </a:xfrm>
        </p:spPr>
        <p:txBody>
          <a:bodyPr/>
          <a:lstStyle/>
          <a:p>
            <a:r>
              <a:rPr lang="es-EC" dirty="0" smtClean="0"/>
              <a:t>OFERTA</a:t>
            </a:r>
            <a:endParaRPr lang="es-EC" dirty="0"/>
          </a:p>
        </p:txBody>
      </p:sp>
      <p:sp>
        <p:nvSpPr>
          <p:cNvPr id="3" name="Marcador de contenido 2"/>
          <p:cNvSpPr>
            <a:spLocks noGrp="1"/>
          </p:cNvSpPr>
          <p:nvPr>
            <p:ph idx="1"/>
          </p:nvPr>
        </p:nvSpPr>
        <p:spPr>
          <a:xfrm>
            <a:off x="934572" y="2300748"/>
            <a:ext cx="14787210" cy="2506585"/>
          </a:xfrm>
        </p:spPr>
        <p:txBody>
          <a:bodyPr>
            <a:normAutofit/>
          </a:bodyPr>
          <a:lstStyle/>
          <a:p>
            <a:r>
              <a:rPr lang="es-EC" dirty="0" smtClean="0">
                <a:solidFill>
                  <a:schemeClr val="tx1"/>
                </a:solidFill>
              </a:rPr>
              <a:t>La oferta fue determinada en base a información de las empresas ya establecidas, para el presente proyecto se ha tomado como referencia las dos principales empresas dedicadas al mismo giro de negocio y que abarcan el 65% del mercado.</a:t>
            </a:r>
            <a:endParaRPr lang="es-EC"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749906025"/>
              </p:ext>
            </p:extLst>
          </p:nvPr>
        </p:nvGraphicFramePr>
        <p:xfrm>
          <a:off x="698704" y="4807333"/>
          <a:ext cx="16733892" cy="12344400"/>
        </p:xfrm>
        <a:graphic>
          <a:graphicData uri="http://schemas.openxmlformats.org/drawingml/2006/table">
            <a:tbl>
              <a:tblPr firstRow="1" firstCol="1" bandRow="1">
                <a:tableStyleId>{5C22544A-7EE6-4342-B048-85BDC9FD1C3A}</a:tableStyleId>
              </a:tblPr>
              <a:tblGrid>
                <a:gridCol w="2045290"/>
                <a:gridCol w="937286"/>
                <a:gridCol w="1700504"/>
                <a:gridCol w="880378"/>
                <a:gridCol w="2045290"/>
                <a:gridCol w="937286"/>
                <a:gridCol w="1700504"/>
                <a:gridCol w="880378"/>
                <a:gridCol w="2045290"/>
                <a:gridCol w="937286"/>
                <a:gridCol w="1700504"/>
                <a:gridCol w="923896"/>
              </a:tblGrid>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REITAL CIA. LTDA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ABC ELECTRICISTAS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TOTAL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REITAL CIA. LTDA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ABC ELECTRICISTAS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TOTAL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REITAL CIA. LTDA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ABC ELECTRICISTAS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TOTAL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1.548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1.032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1.962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2.352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1.548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1.032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1.962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220V BODEGAS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2.352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1.548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1.032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LAMPARA DE EMERGENCIA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1.962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2.352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SENSOR DE MOVIMIENTO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1.548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1.032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ROTULO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1.308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1.962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2.268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1.512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3.780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756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1.134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1.890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1.269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2.961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2.268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1.512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3.780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756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1.134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1.890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1.269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2.961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2.268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1.512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3.780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756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1.134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1.890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1.269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2.961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EDIFICIO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738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492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PUESTA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240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PROYECTO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600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287047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59"/>
            <a:ext cx="12495958" cy="1202135"/>
          </a:xfrm>
        </p:spPr>
        <p:txBody>
          <a:bodyPr/>
          <a:lstStyle/>
          <a:p>
            <a:r>
              <a:rPr lang="es-EC" dirty="0" smtClean="0"/>
              <a:t>DEMANDA INSATISFECHA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13949591"/>
              </p:ext>
            </p:extLst>
          </p:nvPr>
        </p:nvGraphicFramePr>
        <p:xfrm>
          <a:off x="580716" y="4261963"/>
          <a:ext cx="16704393" cy="11658600"/>
        </p:xfrm>
        <a:graphic>
          <a:graphicData uri="http://schemas.openxmlformats.org/drawingml/2006/table">
            <a:tbl>
              <a:tblPr firstRow="1" firstCol="1" bandRow="1">
                <a:tableStyleId>{5C22544A-7EE6-4342-B048-85BDC9FD1C3A}</a:tableStyleId>
              </a:tblPr>
              <a:tblGrid>
                <a:gridCol w="1971118"/>
                <a:gridCol w="1125876"/>
                <a:gridCol w="942128"/>
                <a:gridCol w="1530123"/>
                <a:gridCol w="1971118"/>
                <a:gridCol w="1125876"/>
                <a:gridCol w="942128"/>
                <a:gridCol w="1530123"/>
                <a:gridCol w="1971118"/>
                <a:gridCol w="1125876"/>
                <a:gridCol w="942128"/>
                <a:gridCol w="1526781"/>
              </a:tblGrid>
              <a:tr h="454505">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DEMANDA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OFERTA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DEMANDA INSATISFECHA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DEMANDA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OFERTA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DEMANDA INSATISFECHA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DEMANDA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OFERTA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DEMANDA INSATISFECHA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44667">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7.630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7.840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PARA APLIQUE DE PARED</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7.630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220V BODEGAS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7.840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LAMPARA DE EMERGENCIA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7.630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11.200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3.360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7.840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SENSOR DE MOVIMIENTO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2.580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ROTULO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10.900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3.270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7.630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38082">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3.780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8.820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1.890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4.410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9.870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3.780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8.820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1.890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4.410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9.870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3.780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8.820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6.300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1.890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4.410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9.870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54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EDIFICIO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4.100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1.230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2.870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PUESTA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1.400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PROYECTO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2.000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600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1.400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
        <p:nvSpPr>
          <p:cNvPr id="5" name="Marcador de contenido 2"/>
          <p:cNvSpPr txBox="1">
            <a:spLocks/>
          </p:cNvSpPr>
          <p:nvPr/>
        </p:nvSpPr>
        <p:spPr>
          <a:xfrm>
            <a:off x="934572" y="3008671"/>
            <a:ext cx="14787210" cy="2506585"/>
          </a:xfrm>
          <a:prstGeom prst="rect">
            <a:avLst/>
          </a:prstGeom>
        </p:spPr>
        <p:txBody>
          <a:bodyPr vert="horz" lIns="91440" tIns="45720" rIns="91440" bIns="45720" rtlCol="0">
            <a:normAutofit/>
          </a:bodyPr>
          <a:lstStyle>
            <a:lvl1pPr marL="675031" indent="-675031" algn="l" defTabSz="900041" rtl="0" eaLnBrk="1" latinLnBrk="0" hangingPunct="1">
              <a:spcBef>
                <a:spcPts val="1969"/>
              </a:spcBef>
              <a:spcAft>
                <a:spcPts val="0"/>
              </a:spcAft>
              <a:buClr>
                <a:schemeClr val="accent1"/>
              </a:buClr>
              <a:buSzPct val="80000"/>
              <a:buFont typeface="Wingdings 3" charset="2"/>
              <a:buChar char=""/>
              <a:defRPr sz="3543" kern="1200">
                <a:solidFill>
                  <a:schemeClr val="tx1">
                    <a:lumMod val="75000"/>
                    <a:lumOff val="25000"/>
                  </a:schemeClr>
                </a:solidFill>
                <a:latin typeface="+mn-lt"/>
                <a:ea typeface="+mn-ea"/>
                <a:cs typeface="+mn-cs"/>
              </a:defRPr>
            </a:lvl1pPr>
            <a:lvl2pPr marL="1462566" indent="-562525" algn="l" defTabSz="900041" rtl="0" eaLnBrk="1" latinLnBrk="0" hangingPunct="1">
              <a:spcBef>
                <a:spcPts val="1969"/>
              </a:spcBef>
              <a:spcAft>
                <a:spcPts val="0"/>
              </a:spcAft>
              <a:buClr>
                <a:schemeClr val="accent1"/>
              </a:buClr>
              <a:buSzPct val="80000"/>
              <a:buFont typeface="Wingdings 3" charset="2"/>
              <a:buChar char=""/>
              <a:defRPr sz="3150" kern="1200">
                <a:solidFill>
                  <a:schemeClr val="tx1">
                    <a:lumMod val="75000"/>
                    <a:lumOff val="25000"/>
                  </a:schemeClr>
                </a:solidFill>
                <a:latin typeface="+mn-lt"/>
                <a:ea typeface="+mn-ea"/>
                <a:cs typeface="+mn-cs"/>
              </a:defRPr>
            </a:lvl2pPr>
            <a:lvl3pPr marL="2250102" indent="-450020" algn="l" defTabSz="900041" rtl="0" eaLnBrk="1" latinLnBrk="0" hangingPunct="1">
              <a:spcBef>
                <a:spcPts val="1969"/>
              </a:spcBef>
              <a:spcAft>
                <a:spcPts val="0"/>
              </a:spcAft>
              <a:buClr>
                <a:schemeClr val="accent1"/>
              </a:buClr>
              <a:buSzPct val="80000"/>
              <a:buFont typeface="Wingdings 3" charset="2"/>
              <a:buChar char=""/>
              <a:defRPr sz="2756" kern="1200">
                <a:solidFill>
                  <a:schemeClr val="tx1">
                    <a:lumMod val="75000"/>
                    <a:lumOff val="25000"/>
                  </a:schemeClr>
                </a:solidFill>
                <a:latin typeface="+mn-lt"/>
                <a:ea typeface="+mn-ea"/>
                <a:cs typeface="+mn-cs"/>
              </a:defRPr>
            </a:lvl3pPr>
            <a:lvl4pPr marL="3150144"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4pPr>
            <a:lvl5pPr marL="405018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5pPr>
            <a:lvl6pPr marL="495022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6pPr>
            <a:lvl7pPr marL="585026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7pPr>
            <a:lvl8pPr marL="6750307"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8pPr>
            <a:lvl9pPr marL="7650348"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9pPr>
          </a:lstStyle>
          <a:p>
            <a:r>
              <a:rPr lang="es-EC" dirty="0" smtClean="0">
                <a:solidFill>
                  <a:schemeClr val="tx1"/>
                </a:solidFill>
              </a:rPr>
              <a:t>La demanda insatisfecha ha sido determinada en base a la diferencia de la demanda menos la oferta.</a:t>
            </a:r>
            <a:endParaRPr lang="es-EC" dirty="0">
              <a:solidFill>
                <a:schemeClr val="tx1"/>
              </a:solidFill>
            </a:endParaRPr>
          </a:p>
        </p:txBody>
      </p:sp>
    </p:spTree>
    <p:extLst>
      <p:ext uri="{BB962C8B-B14F-4D97-AF65-F5344CB8AC3E}">
        <p14:creationId xmlns:p14="http://schemas.microsoft.com/office/powerpoint/2010/main" val="2952756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578" y="1157607"/>
            <a:ext cx="15436138" cy="2440999"/>
          </a:xfrm>
        </p:spPr>
        <p:txBody>
          <a:bodyPr/>
          <a:lstStyle/>
          <a:p>
            <a:r>
              <a:rPr lang="es-EC" dirty="0" smtClean="0"/>
              <a:t>ESTRATEGIAS DE COMERCIALIZACIÓN</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321022093"/>
              </p:ext>
            </p:extLst>
          </p:nvPr>
        </p:nvGraphicFramePr>
        <p:xfrm>
          <a:off x="620193" y="2861187"/>
          <a:ext cx="16635420" cy="7611024"/>
        </p:xfrm>
        <a:graphic>
          <a:graphicData uri="http://schemas.openxmlformats.org/drawingml/2006/table">
            <a:tbl>
              <a:tblPr firstRow="1" firstCol="1" bandRow="1">
                <a:tableStyleId>{5C22544A-7EE6-4342-B048-85BDC9FD1C3A}</a:tableStyleId>
              </a:tblPr>
              <a:tblGrid>
                <a:gridCol w="3656840"/>
                <a:gridCol w="12978580"/>
              </a:tblGrid>
              <a:tr h="220009">
                <a:tc>
                  <a:txBody>
                    <a:bodyPr/>
                    <a:lstStyle/>
                    <a:p>
                      <a:pPr indent="252095" algn="ctr">
                        <a:lnSpc>
                          <a:spcPct val="150000"/>
                        </a:lnSpc>
                        <a:spcAft>
                          <a:spcPts val="0"/>
                        </a:spcAft>
                      </a:pPr>
                      <a:r>
                        <a:rPr lang="es-EC" sz="2500" dirty="0">
                          <a:effectLst/>
                        </a:rPr>
                        <a:t>POLÍTICA</a:t>
                      </a:r>
                      <a:endParaRPr lang="es-EC" sz="25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2500" dirty="0">
                          <a:effectLst/>
                        </a:rPr>
                        <a:t>ESTRATEGIA</a:t>
                      </a:r>
                      <a:endParaRPr lang="es-EC" sz="2500" dirty="0">
                        <a:effectLst/>
                        <a:latin typeface="Times New Roman" panose="02020603050405020304" pitchFamily="18" charset="0"/>
                        <a:ea typeface="Times New Roman" panose="02020603050405020304" pitchFamily="18" charset="0"/>
                      </a:endParaRPr>
                    </a:p>
                  </a:txBody>
                  <a:tcPr marL="68580" marR="68580" marT="0" marB="0"/>
                </a:tc>
              </a:tr>
              <a:tr h="720267">
                <a:tc rowSpan="2">
                  <a:txBody>
                    <a:bodyPr/>
                    <a:lstStyle/>
                    <a:p>
                      <a:pPr marL="342900" lvl="0" indent="-342900" algn="l">
                        <a:lnSpc>
                          <a:spcPct val="150000"/>
                        </a:lnSpc>
                        <a:spcAft>
                          <a:spcPts val="0"/>
                        </a:spcAft>
                        <a:buFont typeface="+mj-lt"/>
                        <a:buAutoNum type="arabicPeriod"/>
                      </a:pPr>
                      <a:r>
                        <a:rPr lang="es-EC" sz="2500" dirty="0">
                          <a:effectLst/>
                        </a:rPr>
                        <a:t>Satisfacer siempre los gustos, preferencias y necesidades del cliente.</a:t>
                      </a:r>
                      <a:endParaRPr lang="es-EC" sz="25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5420" indent="252095" algn="just">
                        <a:lnSpc>
                          <a:spcPct val="150000"/>
                        </a:lnSpc>
                        <a:spcAft>
                          <a:spcPts val="0"/>
                        </a:spcAft>
                      </a:pPr>
                      <a:r>
                        <a:rPr lang="es-EC" sz="2500">
                          <a:effectLst/>
                        </a:rPr>
                        <a:t> </a:t>
                      </a:r>
                    </a:p>
                    <a:p>
                      <a:pPr marL="342900" lvl="0" indent="-342900" algn="just">
                        <a:lnSpc>
                          <a:spcPct val="150000"/>
                        </a:lnSpc>
                        <a:spcAft>
                          <a:spcPts val="0"/>
                        </a:spcAft>
                        <a:buFont typeface="+mj-lt"/>
                        <a:buAutoNum type="arabicPeriod"/>
                      </a:pPr>
                      <a:r>
                        <a:rPr lang="es-EC" sz="2500">
                          <a:effectLst/>
                        </a:rPr>
                        <a:t>Permitir que los clientes se manifiesten en el diseño de instalaciones que desean utilizar en sus edificaciones. </a:t>
                      </a:r>
                      <a:endParaRPr lang="es-EC" sz="2500">
                        <a:effectLst/>
                        <a:latin typeface="Times New Roman" panose="02020603050405020304" pitchFamily="18" charset="0"/>
                        <a:ea typeface="Times New Roman" panose="02020603050405020304" pitchFamily="18" charset="0"/>
                      </a:endParaRPr>
                    </a:p>
                  </a:txBody>
                  <a:tcPr marL="68580" marR="68580" marT="0" marB="0"/>
                </a:tc>
              </a:tr>
              <a:tr h="720267">
                <a:tc vMerge="1">
                  <a:txBody>
                    <a:bodyPr/>
                    <a:lstStyle/>
                    <a:p>
                      <a:endParaRPr lang="es-EC"/>
                    </a:p>
                  </a:txBody>
                  <a:tcPr/>
                </a:tc>
                <a:tc>
                  <a:txBody>
                    <a:bodyPr/>
                    <a:lstStyle/>
                    <a:p>
                      <a:pPr marL="342900" lvl="0" indent="-342900" algn="just">
                        <a:lnSpc>
                          <a:spcPct val="150000"/>
                        </a:lnSpc>
                        <a:spcAft>
                          <a:spcPts val="0"/>
                        </a:spcAft>
                        <a:buFont typeface="+mj-lt"/>
                        <a:buAutoNum type="arabicPeriod"/>
                      </a:pPr>
                      <a:r>
                        <a:rPr lang="es-EC" sz="2500">
                          <a:effectLst/>
                        </a:rPr>
                        <a:t>Realizar seguimientos a los clientes para determinar el grado de satisfacción que han tenido con el servicio contratado. </a:t>
                      </a:r>
                      <a:endParaRPr lang="es-EC" sz="2500">
                        <a:effectLst/>
                        <a:latin typeface="Times New Roman" panose="02020603050405020304" pitchFamily="18" charset="0"/>
                        <a:ea typeface="Times New Roman" panose="02020603050405020304" pitchFamily="18" charset="0"/>
                      </a:endParaRPr>
                    </a:p>
                  </a:txBody>
                  <a:tcPr marL="68580" marR="68580" marT="0" marB="0"/>
                </a:tc>
              </a:tr>
              <a:tr h="599911">
                <a:tc>
                  <a:txBody>
                    <a:bodyPr/>
                    <a:lstStyle/>
                    <a:p>
                      <a:pPr marL="342900" lvl="0" indent="-342900" algn="l">
                        <a:lnSpc>
                          <a:spcPct val="150000"/>
                        </a:lnSpc>
                        <a:spcAft>
                          <a:spcPts val="0"/>
                        </a:spcAft>
                        <a:buFont typeface="+mj-lt"/>
                        <a:buAutoNum type="arabicPeriod"/>
                      </a:pPr>
                      <a:r>
                        <a:rPr lang="es-EC" sz="2500">
                          <a:effectLst/>
                        </a:rPr>
                        <a:t>Brindar servicios adicionales a los clientes. </a:t>
                      </a:r>
                      <a:endParaRPr lang="es-EC" sz="25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500" dirty="0">
                          <a:effectLst/>
                        </a:rPr>
                        <a:t>Brindar asesoría técnica gratuita con respecto a los diseños de instalaciones que pueden contratar los clientes. </a:t>
                      </a:r>
                      <a:endParaRPr lang="es-EC" sz="2500" dirty="0">
                        <a:effectLst/>
                        <a:latin typeface="Times New Roman" panose="02020603050405020304" pitchFamily="18" charset="0"/>
                        <a:ea typeface="Times New Roman" panose="02020603050405020304" pitchFamily="18" charset="0"/>
                      </a:endParaRPr>
                    </a:p>
                  </a:txBody>
                  <a:tcPr marL="68580" marR="68580" marT="0" marB="0"/>
                </a:tc>
              </a:tr>
              <a:tr h="206478">
                <a:tc rowSpan="3">
                  <a:txBody>
                    <a:bodyPr/>
                    <a:lstStyle/>
                    <a:p>
                      <a:pPr marL="342900" lvl="0" indent="-342900" algn="just">
                        <a:lnSpc>
                          <a:spcPct val="150000"/>
                        </a:lnSpc>
                        <a:spcAft>
                          <a:spcPts val="0"/>
                        </a:spcAft>
                        <a:buFont typeface="+mj-lt"/>
                        <a:buAutoNum type="arabicPeriod"/>
                      </a:pPr>
                      <a:r>
                        <a:rPr lang="es-EC" sz="2500" dirty="0">
                          <a:effectLst/>
                        </a:rPr>
                        <a:t>Garantizar la calidad del servicio brindado. </a:t>
                      </a:r>
                      <a:endParaRPr lang="es-EC" sz="25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500" dirty="0">
                          <a:effectLst/>
                        </a:rPr>
                        <a:t>Contratar personal con experiencia y capacitado en instalaciones eléctricas y electrónicas</a:t>
                      </a:r>
                      <a:r>
                        <a:rPr lang="es-EC" sz="2500" dirty="0" smtClean="0">
                          <a:effectLst/>
                        </a:rPr>
                        <a:t>.</a:t>
                      </a:r>
                      <a:endParaRPr lang="es-EC" sz="2500" dirty="0">
                        <a:effectLst/>
                      </a:endParaRPr>
                    </a:p>
                  </a:txBody>
                  <a:tcPr marL="68580" marR="68580" marT="0" marB="0"/>
                </a:tc>
              </a:tr>
              <a:tr h="753024">
                <a:tc vMerge="1">
                  <a:txBody>
                    <a:bodyPr/>
                    <a:lstStyle/>
                    <a:p>
                      <a:endParaRPr lang="es-EC"/>
                    </a:p>
                  </a:txBody>
                  <a:tcPr/>
                </a:tc>
                <a:tc>
                  <a:txBody>
                    <a:bodyPr/>
                    <a:lstStyle/>
                    <a:p>
                      <a:pPr indent="252095" algn="just">
                        <a:lnSpc>
                          <a:spcPct val="150000"/>
                        </a:lnSpc>
                        <a:spcAft>
                          <a:spcPts val="0"/>
                        </a:spcAft>
                      </a:pPr>
                      <a:r>
                        <a:rPr lang="es-EC" sz="2500" dirty="0" smtClean="0">
                          <a:effectLst/>
                        </a:rPr>
                        <a:t>1. </a:t>
                      </a:r>
                      <a:r>
                        <a:rPr lang="es-EC" sz="2500" dirty="0">
                          <a:effectLst/>
                        </a:rPr>
                        <a:t> </a:t>
                      </a:r>
                      <a:r>
                        <a:rPr lang="es-EC" sz="2500" dirty="0" smtClean="0">
                          <a:effectLst/>
                        </a:rPr>
                        <a:t>Asumir los costos de todo tipo de fallas de instalación. </a:t>
                      </a:r>
                      <a:endParaRPr lang="es-EC" sz="2500" dirty="0">
                        <a:effectLst/>
                        <a:latin typeface="Times New Roman" panose="02020603050405020304" pitchFamily="18" charset="0"/>
                        <a:ea typeface="Times New Roman" panose="02020603050405020304" pitchFamily="18" charset="0"/>
                      </a:endParaRPr>
                    </a:p>
                  </a:txBody>
                  <a:tcPr marL="68580" marR="68580" marT="0" marB="0"/>
                </a:tc>
              </a:tr>
              <a:tr h="470138">
                <a:tc vMerge="1">
                  <a:txBody>
                    <a:bodyPr/>
                    <a:lstStyle/>
                    <a:p>
                      <a:endParaRPr lang="es-EC"/>
                    </a:p>
                  </a:txBody>
                  <a:tcPr/>
                </a:tc>
                <a:tc>
                  <a:txBody>
                    <a:bodyPr/>
                    <a:lstStyle/>
                    <a:p>
                      <a:pPr marL="342900" lvl="0" indent="-342900" algn="just">
                        <a:lnSpc>
                          <a:spcPct val="150000"/>
                        </a:lnSpc>
                        <a:spcAft>
                          <a:spcPts val="0"/>
                        </a:spcAft>
                        <a:buFont typeface="+mj-lt"/>
                        <a:buAutoNum type="arabicPeriod"/>
                      </a:pPr>
                      <a:r>
                        <a:rPr lang="es-EC" sz="2500" dirty="0">
                          <a:effectLst/>
                        </a:rPr>
                        <a:t>Utilizar sistemas y equipos modernos y de alta tecnología que ahorren tiempo y costos.</a:t>
                      </a:r>
                      <a:endParaRPr lang="es-EC" sz="25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325237832"/>
              </p:ext>
            </p:extLst>
          </p:nvPr>
        </p:nvGraphicFramePr>
        <p:xfrm>
          <a:off x="610216" y="10376232"/>
          <a:ext cx="16645398" cy="7160330"/>
        </p:xfrm>
        <a:graphic>
          <a:graphicData uri="http://schemas.openxmlformats.org/drawingml/2006/table">
            <a:tbl>
              <a:tblPr firstRow="1" firstCol="1" bandRow="1">
                <a:tableStyleId>{5C22544A-7EE6-4342-B048-85BDC9FD1C3A}</a:tableStyleId>
              </a:tblPr>
              <a:tblGrid>
                <a:gridCol w="3725811"/>
                <a:gridCol w="12919587"/>
              </a:tblGrid>
              <a:tr h="434718">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POLITICA</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ESTRATEGIA</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108181">
                <a:tc>
                  <a:txBody>
                    <a:bodyPr/>
                    <a:lstStyle/>
                    <a:p>
                      <a:pPr marL="342900" lvl="0" indent="-342900" algn="just">
                        <a:lnSpc>
                          <a:spcPct val="150000"/>
                        </a:lnSpc>
                        <a:spcAft>
                          <a:spcPts val="0"/>
                        </a:spcAft>
                        <a:buFont typeface="+mj-lt"/>
                        <a:buAutoNum type="arabicPeriod"/>
                      </a:pPr>
                      <a:r>
                        <a:rPr lang="es-EC" sz="2500">
                          <a:effectLst/>
                          <a:latin typeface="Arial" panose="020B0604020202020204" pitchFamily="34" charset="0"/>
                          <a:cs typeface="Arial" panose="020B0604020202020204" pitchFamily="34" charset="0"/>
                        </a:rPr>
                        <a:t>Reducir costos de materiales de trabajo.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500">
                          <a:effectLst/>
                          <a:latin typeface="Arial" panose="020B0604020202020204" pitchFamily="34" charset="0"/>
                          <a:cs typeface="Arial" panose="020B0604020202020204" pitchFamily="34" charset="0"/>
                        </a:rPr>
                        <a:t>Realizar dos licitaciones anuales de proveedores, de materiales eléctricos y electrónicos a nivel nacional que tengan precios considerables.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356481">
                <a:tc>
                  <a:txBody>
                    <a:bodyPr/>
                    <a:lstStyle/>
                    <a:p>
                      <a:pPr marL="342900" lvl="0" indent="-342900" algn="just">
                        <a:lnSpc>
                          <a:spcPct val="150000"/>
                        </a:lnSpc>
                        <a:spcAft>
                          <a:spcPts val="0"/>
                        </a:spcAft>
                        <a:buFont typeface="+mj-lt"/>
                        <a:buAutoNum type="arabicPeriod"/>
                      </a:pPr>
                      <a:r>
                        <a:rPr lang="es-EC" sz="2500">
                          <a:effectLst/>
                          <a:latin typeface="Arial" panose="020B0604020202020204" pitchFamily="34" charset="0"/>
                          <a:cs typeface="Arial" panose="020B0604020202020204" pitchFamily="34" charset="0"/>
                        </a:rPr>
                        <a:t>Fijar los precios de los servicios acorde a la tendencia del mercado y la competencia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500">
                          <a:effectLst/>
                          <a:latin typeface="Arial" panose="020B0604020202020204" pitchFamily="34" charset="0"/>
                          <a:cs typeface="Arial" panose="020B0604020202020204" pitchFamily="34" charset="0"/>
                        </a:rPr>
                        <a:t>Elaborar dos investigaciones anuales referentes al precio de los servicios de instalaciones eléctricas y electrónicas que oferta la competencia con la finalidad de basar los precios de la empresa de acuerdo a estos.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623149">
                <a:tc>
                  <a:txBody>
                    <a:bodyPr/>
                    <a:lstStyle/>
                    <a:p>
                      <a:pPr marL="342900" lvl="0" indent="-342900" algn="just">
                        <a:lnSpc>
                          <a:spcPct val="150000"/>
                        </a:lnSpc>
                        <a:spcAft>
                          <a:spcPts val="0"/>
                        </a:spcAft>
                        <a:buFont typeface="+mj-lt"/>
                        <a:buAutoNum type="arabicPeriod"/>
                      </a:pPr>
                      <a:r>
                        <a:rPr lang="es-EC" sz="2500" dirty="0">
                          <a:effectLst/>
                          <a:latin typeface="Arial" panose="020B0604020202020204" pitchFamily="34" charset="0"/>
                          <a:cs typeface="Arial" panose="020B0604020202020204" pitchFamily="34" charset="0"/>
                        </a:rPr>
                        <a:t>Ventas con financiamiento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500" dirty="0">
                          <a:effectLst/>
                          <a:latin typeface="Arial" panose="020B0604020202020204" pitchFamily="34" charset="0"/>
                          <a:cs typeface="Arial" panose="020B0604020202020204" pitchFamily="34" charset="0"/>
                        </a:rPr>
                        <a:t>Realizar alianzas estratégicas con empresas financieras que permitan el cobro a crédito del costo total del proyecto. (VISA, MASTERCARD, DINNERS </a:t>
                      </a:r>
                      <a:r>
                        <a:rPr lang="es-EC" sz="2500" dirty="0" err="1">
                          <a:effectLst/>
                          <a:latin typeface="Arial" panose="020B0604020202020204" pitchFamily="34" charset="0"/>
                          <a:cs typeface="Arial" panose="020B0604020202020204" pitchFamily="34" charset="0"/>
                        </a:rPr>
                        <a:t>CLUB,etc</a:t>
                      </a:r>
                      <a:r>
                        <a:rPr lang="es-EC" sz="2500" dirty="0">
                          <a:effectLst/>
                          <a:latin typeface="Arial" panose="020B0604020202020204" pitchFamily="34" charset="0"/>
                          <a:cs typeface="Arial" panose="020B0604020202020204" pitchFamily="34" charset="0"/>
                        </a:rPr>
                        <a:t>.)</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291975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5255977"/>
              </p:ext>
            </p:extLst>
          </p:nvPr>
        </p:nvGraphicFramePr>
        <p:xfrm>
          <a:off x="1200041" y="928487"/>
          <a:ext cx="15967082" cy="5973758"/>
        </p:xfrm>
        <a:graphic>
          <a:graphicData uri="http://schemas.openxmlformats.org/drawingml/2006/table">
            <a:tbl>
              <a:tblPr firstRow="1" firstCol="1" bandRow="1">
                <a:tableStyleId>{5C22544A-7EE6-4342-B048-85BDC9FD1C3A}</a:tableStyleId>
              </a:tblPr>
              <a:tblGrid>
                <a:gridCol w="4964785"/>
                <a:gridCol w="11002297"/>
              </a:tblGrid>
              <a:tr h="668565">
                <a:tc>
                  <a:txBody>
                    <a:bodyPr/>
                    <a:lstStyle/>
                    <a:p>
                      <a:pPr indent="252095" algn="ctr">
                        <a:lnSpc>
                          <a:spcPct val="150000"/>
                        </a:lnSpc>
                        <a:spcAft>
                          <a:spcPts val="0"/>
                        </a:spcAft>
                      </a:pPr>
                      <a:r>
                        <a:rPr lang="es-EC" sz="2800" dirty="0">
                          <a:effectLst/>
                          <a:latin typeface="Arial" panose="020B0604020202020204" pitchFamily="34" charset="0"/>
                          <a:cs typeface="Arial" panose="020B0604020202020204" pitchFamily="34" charset="0"/>
                        </a:rPr>
                        <a:t>POLITICA</a:t>
                      </a:r>
                      <a:endParaRPr lang="es-EC"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2800">
                          <a:effectLst/>
                          <a:latin typeface="Arial" panose="020B0604020202020204" pitchFamily="34" charset="0"/>
                          <a:cs typeface="Arial" panose="020B0604020202020204" pitchFamily="34" charset="0"/>
                        </a:rPr>
                        <a:t>ESTRATEGIA</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274981">
                <a:tc rowSpan="2">
                  <a:txBody>
                    <a:bodyPr/>
                    <a:lstStyle/>
                    <a:p>
                      <a:pPr marL="342900" lvl="0" indent="-342900" algn="just">
                        <a:lnSpc>
                          <a:spcPct val="150000"/>
                        </a:lnSpc>
                        <a:spcAft>
                          <a:spcPts val="0"/>
                        </a:spcAft>
                        <a:buFont typeface="+mj-lt"/>
                        <a:buAutoNum type="arabicPeriod"/>
                      </a:pPr>
                      <a:r>
                        <a:rPr lang="es-EC" sz="2800">
                          <a:effectLst/>
                          <a:latin typeface="Arial" panose="020B0604020202020204" pitchFamily="34" charset="0"/>
                          <a:cs typeface="Arial" panose="020B0604020202020204" pitchFamily="34" charset="0"/>
                        </a:rPr>
                        <a:t>Entregar proyectos de forma oportuna y en condiciones óptimas. </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800" dirty="0">
                          <a:effectLst/>
                          <a:latin typeface="Arial" panose="020B0604020202020204" pitchFamily="34" charset="0"/>
                          <a:cs typeface="Arial" panose="020B0604020202020204" pitchFamily="34" charset="0"/>
                        </a:rPr>
                        <a:t>La empresa trabajara utilizara un canal de distribución directo con el cliente (constructora).</a:t>
                      </a:r>
                      <a:endParaRPr lang="es-EC"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944040">
                <a:tc vMerge="1">
                  <a:txBody>
                    <a:bodyPr/>
                    <a:lstStyle/>
                    <a:p>
                      <a:endParaRPr lang="es-EC"/>
                    </a:p>
                  </a:txBody>
                  <a:tcPr/>
                </a:tc>
                <a:tc>
                  <a:txBody>
                    <a:bodyPr/>
                    <a:lstStyle/>
                    <a:p>
                      <a:pPr marL="342900" lvl="0" indent="-342900" algn="just">
                        <a:lnSpc>
                          <a:spcPct val="150000"/>
                        </a:lnSpc>
                        <a:spcAft>
                          <a:spcPts val="0"/>
                        </a:spcAft>
                        <a:buFont typeface="+mj-lt"/>
                        <a:buAutoNum type="arabicPeriod"/>
                      </a:pPr>
                      <a:r>
                        <a:rPr lang="es-EC" sz="2800" dirty="0">
                          <a:effectLst/>
                          <a:latin typeface="Arial" panose="020B0604020202020204" pitchFamily="34" charset="0"/>
                          <a:cs typeface="Arial" panose="020B0604020202020204" pitchFamily="34" charset="0"/>
                        </a:rPr>
                        <a:t>El personal operativo verificara la calidad del proyecto realizado.</a:t>
                      </a:r>
                      <a:endParaRPr lang="es-EC"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086172">
                <a:tc>
                  <a:txBody>
                    <a:bodyPr/>
                    <a:lstStyle/>
                    <a:p>
                      <a:pPr marL="342900" lvl="0" indent="-342900" algn="just">
                        <a:lnSpc>
                          <a:spcPct val="150000"/>
                        </a:lnSpc>
                        <a:spcAft>
                          <a:spcPts val="0"/>
                        </a:spcAft>
                        <a:buFont typeface="+mj-lt"/>
                        <a:buAutoNum type="arabicPeriod" startAt="2"/>
                      </a:pPr>
                      <a:r>
                        <a:rPr lang="es-EC" sz="2800">
                          <a:effectLst/>
                          <a:latin typeface="Arial" panose="020B0604020202020204" pitchFamily="34" charset="0"/>
                          <a:cs typeface="Arial" panose="020B0604020202020204" pitchFamily="34" charset="0"/>
                        </a:rPr>
                        <a:t>Proyectar buena imagen de la empresa  </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800" dirty="0">
                          <a:effectLst/>
                          <a:latin typeface="Arial" panose="020B0604020202020204" pitchFamily="34" charset="0"/>
                          <a:cs typeface="Arial" panose="020B0604020202020204" pitchFamily="34" charset="0"/>
                        </a:rPr>
                        <a:t>Diseñar uniformes e identificaciones al personal operativo.</a:t>
                      </a:r>
                    </a:p>
                    <a:p>
                      <a:pPr marL="342900" lvl="0" indent="-342900" algn="just">
                        <a:lnSpc>
                          <a:spcPct val="150000"/>
                        </a:lnSpc>
                        <a:spcAft>
                          <a:spcPts val="0"/>
                        </a:spcAft>
                        <a:buFont typeface="+mj-lt"/>
                        <a:buAutoNum type="arabicPeriod"/>
                      </a:pPr>
                      <a:r>
                        <a:rPr lang="es-EC" sz="2800" dirty="0">
                          <a:effectLst/>
                          <a:latin typeface="Arial" panose="020B0604020202020204" pitchFamily="34" charset="0"/>
                          <a:cs typeface="Arial" panose="020B0604020202020204" pitchFamily="34" charset="0"/>
                        </a:rPr>
                        <a:t>Dar mantenimiento periódicamente a la empresa y a los accesorios técnicos de la empresa.</a:t>
                      </a:r>
                      <a:endParaRPr lang="es-EC"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44637265"/>
              </p:ext>
            </p:extLst>
          </p:nvPr>
        </p:nvGraphicFramePr>
        <p:xfrm>
          <a:off x="1200150" y="8174514"/>
          <a:ext cx="15937476" cy="8961120"/>
        </p:xfrm>
        <a:graphic>
          <a:graphicData uri="http://schemas.openxmlformats.org/drawingml/2006/table">
            <a:tbl>
              <a:tblPr firstRow="1" firstCol="1" bandRow="1">
                <a:tableStyleId>{5C22544A-7EE6-4342-B048-85BDC9FD1C3A}</a:tableStyleId>
              </a:tblPr>
              <a:tblGrid>
                <a:gridCol w="5023669"/>
                <a:gridCol w="10913807"/>
              </a:tblGrid>
              <a:tr h="311641">
                <a:tc>
                  <a:txBody>
                    <a:bodyPr/>
                    <a:lstStyle/>
                    <a:p>
                      <a:pPr indent="252095" algn="ctr">
                        <a:lnSpc>
                          <a:spcPct val="150000"/>
                        </a:lnSpc>
                        <a:spcAft>
                          <a:spcPts val="0"/>
                        </a:spcAft>
                      </a:pPr>
                      <a:r>
                        <a:rPr lang="es-EC" sz="2800">
                          <a:effectLst/>
                          <a:latin typeface="Arial" panose="020B0604020202020204" pitchFamily="34" charset="0"/>
                          <a:cs typeface="Arial" panose="020B0604020202020204" pitchFamily="34" charset="0"/>
                        </a:rPr>
                        <a:t>POLITICA</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2800">
                          <a:effectLst/>
                          <a:latin typeface="Arial" panose="020B0604020202020204" pitchFamily="34" charset="0"/>
                          <a:cs typeface="Arial" panose="020B0604020202020204" pitchFamily="34" charset="0"/>
                        </a:rPr>
                        <a:t>ESTRATEGIA</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95148">
                <a:tc rowSpan="4">
                  <a:txBody>
                    <a:bodyPr/>
                    <a:lstStyle/>
                    <a:p>
                      <a:pPr marL="342900" lvl="0" indent="-342900" algn="just">
                        <a:lnSpc>
                          <a:spcPct val="150000"/>
                        </a:lnSpc>
                        <a:spcAft>
                          <a:spcPts val="0"/>
                        </a:spcAft>
                        <a:buFont typeface="+mj-lt"/>
                        <a:buAutoNum type="arabicPeriod"/>
                      </a:pPr>
                      <a:r>
                        <a:rPr lang="es-EC" sz="2800">
                          <a:effectLst/>
                          <a:latin typeface="Arial" panose="020B0604020202020204" pitchFamily="34" charset="0"/>
                          <a:cs typeface="Arial" panose="020B0604020202020204" pitchFamily="34" charset="0"/>
                        </a:rPr>
                        <a:t>Utilizar medios de comunicación y difusión. </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84785" indent="252095" algn="just">
                        <a:lnSpc>
                          <a:spcPct val="150000"/>
                        </a:lnSpc>
                        <a:spcAft>
                          <a:spcPts val="0"/>
                        </a:spcAft>
                      </a:pPr>
                      <a:r>
                        <a:rPr lang="es-EC" sz="2800">
                          <a:effectLst/>
                          <a:latin typeface="Arial" panose="020B0604020202020204" pitchFamily="34" charset="0"/>
                          <a:cs typeface="Arial" panose="020B0604020202020204" pitchFamily="34" charset="0"/>
                        </a:rPr>
                        <a:t>Publicidad en MEDIOS DE COMUNICACIÓN: radio y periódicos.</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715620">
                <a:tc vMerge="1">
                  <a:txBody>
                    <a:bodyPr/>
                    <a:lstStyle/>
                    <a:p>
                      <a:endParaRPr lang="es-EC"/>
                    </a:p>
                  </a:txBody>
                  <a:tcPr/>
                </a:tc>
                <a:tc>
                  <a:txBody>
                    <a:bodyPr/>
                    <a:lstStyle/>
                    <a:p>
                      <a:pPr marL="342900" lvl="0" indent="-342900" algn="just">
                        <a:lnSpc>
                          <a:spcPct val="150000"/>
                        </a:lnSpc>
                        <a:spcAft>
                          <a:spcPts val="0"/>
                        </a:spcAft>
                        <a:buFont typeface="+mj-lt"/>
                        <a:buAutoNum type="arabicPeriod"/>
                      </a:pPr>
                      <a:r>
                        <a:rPr lang="es-EC" sz="2800">
                          <a:effectLst/>
                          <a:latin typeface="Arial" panose="020B0604020202020204" pitchFamily="34" charset="0"/>
                          <a:cs typeface="Arial" panose="020B0604020202020204" pitchFamily="34" charset="0"/>
                        </a:rPr>
                        <a:t>Creación de una página web que sea utilizada como herramienta de información y apoyo al cliente. </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147012">
                <a:tc vMerge="1">
                  <a:txBody>
                    <a:bodyPr/>
                    <a:lstStyle/>
                    <a:p>
                      <a:endParaRPr lang="es-EC"/>
                    </a:p>
                  </a:txBody>
                  <a:tcPr/>
                </a:tc>
                <a:tc>
                  <a:txBody>
                    <a:bodyPr/>
                    <a:lstStyle/>
                    <a:p>
                      <a:pPr marL="342900" lvl="0" indent="-342900" algn="just">
                        <a:lnSpc>
                          <a:spcPct val="150000"/>
                        </a:lnSpc>
                        <a:spcAft>
                          <a:spcPts val="0"/>
                        </a:spcAft>
                        <a:buFont typeface="+mj-lt"/>
                        <a:buAutoNum type="arabicPeriod"/>
                      </a:pPr>
                      <a:r>
                        <a:rPr lang="es-EC" sz="2800">
                          <a:effectLst/>
                          <a:latin typeface="Arial" panose="020B0604020202020204" pitchFamily="34" charset="0"/>
                          <a:cs typeface="Arial" panose="020B0604020202020204" pitchFamily="34" charset="0"/>
                        </a:rPr>
                        <a:t>Publicidad a través de hojas volantes, dípticos, trípticos y afiches. </a:t>
                      </a:r>
                    </a:p>
                    <a:p>
                      <a:pPr indent="252095" algn="just">
                        <a:lnSpc>
                          <a:spcPct val="150000"/>
                        </a:lnSpc>
                        <a:spcAft>
                          <a:spcPts val="0"/>
                        </a:spcAft>
                      </a:pPr>
                      <a:r>
                        <a:rPr lang="es-EC" sz="2800">
                          <a:effectLst/>
                          <a:latin typeface="Arial" panose="020B0604020202020204" pitchFamily="34" charset="0"/>
                          <a:cs typeface="Arial" panose="020B0604020202020204" pitchFamily="34" charset="0"/>
                        </a:rPr>
                        <a:t> </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54203">
                <a:tc vMerge="1">
                  <a:txBody>
                    <a:bodyPr/>
                    <a:lstStyle/>
                    <a:p>
                      <a:endParaRPr lang="es-EC"/>
                    </a:p>
                  </a:txBody>
                  <a:tcPr/>
                </a:tc>
                <a:tc>
                  <a:txBody>
                    <a:bodyPr/>
                    <a:lstStyle/>
                    <a:p>
                      <a:pPr marL="342900" lvl="0" indent="-342900" algn="just">
                        <a:lnSpc>
                          <a:spcPct val="150000"/>
                        </a:lnSpc>
                        <a:spcAft>
                          <a:spcPts val="0"/>
                        </a:spcAft>
                        <a:buFont typeface="+mj-lt"/>
                        <a:buAutoNum type="arabicPeriod" startAt="4"/>
                      </a:pPr>
                      <a:r>
                        <a:rPr lang="es-EC" sz="2800">
                          <a:effectLst/>
                          <a:latin typeface="Arial" panose="020B0604020202020204" pitchFamily="34" charset="0"/>
                          <a:cs typeface="Arial" panose="020B0604020202020204" pitchFamily="34" charset="0"/>
                        </a:rPr>
                        <a:t>Utilizar las redes sociales </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75670">
                <a:tc>
                  <a:txBody>
                    <a:bodyPr/>
                    <a:lstStyle/>
                    <a:p>
                      <a:pPr marL="342900" lvl="0" indent="-342900" algn="just">
                        <a:lnSpc>
                          <a:spcPct val="150000"/>
                        </a:lnSpc>
                        <a:spcAft>
                          <a:spcPts val="0"/>
                        </a:spcAft>
                        <a:buFont typeface="+mj-lt"/>
                        <a:buAutoNum type="arabicPeriod" startAt="2"/>
                      </a:pPr>
                      <a:r>
                        <a:rPr lang="es-EC" sz="2800">
                          <a:effectLst/>
                          <a:latin typeface="Arial" panose="020B0604020202020204" pitchFamily="34" charset="0"/>
                          <a:cs typeface="Arial" panose="020B0604020202020204" pitchFamily="34" charset="0"/>
                        </a:rPr>
                        <a:t>Mantener buena relación con los clientes.</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800">
                          <a:effectLst/>
                          <a:latin typeface="Arial" panose="020B0604020202020204" pitchFamily="34" charset="0"/>
                          <a:cs typeface="Arial" panose="020B0604020202020204" pitchFamily="34" charset="0"/>
                        </a:rPr>
                        <a:t>Fomentar la comunicación abierta y directa entre los clientes y el restaurante.</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038803">
                <a:tc>
                  <a:txBody>
                    <a:bodyPr/>
                    <a:lstStyle/>
                    <a:p>
                      <a:pPr marL="342900" lvl="0" indent="-342900" algn="just">
                        <a:lnSpc>
                          <a:spcPct val="150000"/>
                        </a:lnSpc>
                        <a:spcAft>
                          <a:spcPts val="0"/>
                        </a:spcAft>
                        <a:buFont typeface="+mj-lt"/>
                        <a:buAutoNum type="arabicPeriod" startAt="2"/>
                      </a:pPr>
                      <a:r>
                        <a:rPr lang="es-EC" sz="2800">
                          <a:effectLst/>
                          <a:latin typeface="Arial" panose="020B0604020202020204" pitchFamily="34" charset="0"/>
                          <a:cs typeface="Arial" panose="020B0604020202020204" pitchFamily="34" charset="0"/>
                        </a:rPr>
                        <a:t>Otorgar obsequios en la entrega de cada proyecto</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800">
                          <a:effectLst/>
                          <a:latin typeface="Arial" panose="020B0604020202020204" pitchFamily="34" charset="0"/>
                          <a:cs typeface="Arial" panose="020B0604020202020204" pitchFamily="34" charset="0"/>
                        </a:rPr>
                        <a:t>Regalar a los clientes en el día de entrega del proyecto relojes de pared, calendarios, porta esferos, calculadoras, forros de computadoras  con el logotipo de la empresa</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980370">
                <a:tc>
                  <a:txBody>
                    <a:bodyPr/>
                    <a:lstStyle/>
                    <a:p>
                      <a:pPr marL="342900" lvl="0" indent="-342900" algn="just">
                        <a:lnSpc>
                          <a:spcPct val="150000"/>
                        </a:lnSpc>
                        <a:spcAft>
                          <a:spcPts val="0"/>
                        </a:spcAft>
                        <a:buFont typeface="+mj-lt"/>
                        <a:buAutoNum type="arabicPeriod" startAt="2"/>
                      </a:pPr>
                      <a:r>
                        <a:rPr lang="es-EC" sz="2800">
                          <a:effectLst/>
                          <a:latin typeface="Arial" panose="020B0604020202020204" pitchFamily="34" charset="0"/>
                          <a:cs typeface="Arial" panose="020B0604020202020204" pitchFamily="34" charset="0"/>
                        </a:rPr>
                        <a:t>Acercarse al cliente para efectivizar la venta</a:t>
                      </a:r>
                      <a:endParaRPr lang="es-EC"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C" sz="2800" dirty="0">
                          <a:effectLst/>
                          <a:latin typeface="Arial" panose="020B0604020202020204" pitchFamily="34" charset="0"/>
                          <a:cs typeface="Arial" panose="020B0604020202020204" pitchFamily="34" charset="0"/>
                        </a:rPr>
                        <a:t>Participar en ferias de viviendas en un stand ofreciendo los servicios de la empresa.</a:t>
                      </a:r>
                      <a:endParaRPr lang="es-EC"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6109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651793"/>
            <a:ext cx="12495958" cy="1447941"/>
          </a:xfrm>
        </p:spPr>
        <p:txBody>
          <a:bodyPr/>
          <a:lstStyle/>
          <a:p>
            <a:r>
              <a:rPr lang="es-EC" dirty="0" smtClean="0"/>
              <a:t>ESTUDIO TECNICO</a:t>
            </a:r>
            <a:endParaRPr lang="es-EC" dirty="0"/>
          </a:p>
        </p:txBody>
      </p:sp>
      <p:sp>
        <p:nvSpPr>
          <p:cNvPr id="3" name="Marcador de contenido 2"/>
          <p:cNvSpPr>
            <a:spLocks noGrp="1"/>
          </p:cNvSpPr>
          <p:nvPr>
            <p:ph idx="1"/>
          </p:nvPr>
        </p:nvSpPr>
        <p:spPr>
          <a:xfrm>
            <a:off x="1200043" y="2099734"/>
            <a:ext cx="12495960" cy="12267316"/>
          </a:xfrm>
        </p:spPr>
        <p:txBody>
          <a:bodyPr/>
          <a:lstStyle/>
          <a:p>
            <a:r>
              <a:rPr lang="es-EC" dirty="0"/>
              <a:t>La localización </a:t>
            </a:r>
            <a:r>
              <a:rPr lang="es-EC" dirty="0" smtClean="0"/>
              <a:t>es la evaluación de varios factores que </a:t>
            </a:r>
            <a:r>
              <a:rPr lang="es-EC" dirty="0"/>
              <a:t>se consideran relevantes para la </a:t>
            </a:r>
            <a:r>
              <a:rPr lang="es-EC" dirty="0" smtClean="0"/>
              <a:t>determinar el espacio geográfico donde se ubicará la empresa.</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246692188"/>
              </p:ext>
            </p:extLst>
          </p:nvPr>
        </p:nvGraphicFramePr>
        <p:xfrm>
          <a:off x="1200043" y="4116865"/>
          <a:ext cx="15631579" cy="4202385"/>
        </p:xfrm>
        <a:graphic>
          <a:graphicData uri="http://schemas.openxmlformats.org/drawingml/2006/table">
            <a:tbl>
              <a:tblPr firstRow="1" firstCol="1" bandRow="1">
                <a:tableStyleId>{5C22544A-7EE6-4342-B048-85BDC9FD1C3A}</a:tableStyleId>
              </a:tblPr>
              <a:tblGrid>
                <a:gridCol w="3257621"/>
                <a:gridCol w="878495"/>
                <a:gridCol w="1960200"/>
                <a:gridCol w="1960200"/>
                <a:gridCol w="1960200"/>
                <a:gridCol w="1960200"/>
                <a:gridCol w="1960200"/>
                <a:gridCol w="1694463"/>
              </a:tblGrid>
              <a:tr h="544785">
                <a:tc rowSpan="2">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FACTORES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Peso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gridSpan="2">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Sector Norte</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Sector Centro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Sector Valle de los Chillos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r>
              <a:tr h="326871">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Calificación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Ponderación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Calificación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Ponderación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Calificación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Ponderación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59558">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Vías de acceso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0,17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59558">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Habitantes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1,98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59558">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carreteras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59558">
                <a:tc>
                  <a:txBody>
                    <a:bodyPr/>
                    <a:lstStyle/>
                    <a:p>
                      <a:pPr indent="252095" algn="l">
                        <a:lnSpc>
                          <a:spcPct val="150000"/>
                        </a:lnSpc>
                        <a:spcAft>
                          <a:spcPts val="0"/>
                        </a:spcAft>
                      </a:pPr>
                      <a:r>
                        <a:rPr lang="es-EC" sz="2000" dirty="0" smtClean="0">
                          <a:effectLst/>
                          <a:latin typeface="Arial" panose="020B0604020202020204" pitchFamily="34" charset="0"/>
                          <a:cs typeface="Arial" panose="020B0604020202020204" pitchFamily="34" charset="0"/>
                        </a:rPr>
                        <a:t>Costos </a:t>
                      </a:r>
                      <a:r>
                        <a:rPr lang="es-EC" sz="2000" dirty="0">
                          <a:effectLst/>
                          <a:latin typeface="Arial" panose="020B0604020202020204" pitchFamily="34" charset="0"/>
                          <a:cs typeface="Arial" panose="020B0604020202020204" pitchFamily="34" charset="0"/>
                        </a:rPr>
                        <a:t>de </a:t>
                      </a:r>
                      <a:r>
                        <a:rPr lang="es-EC" sz="2000" dirty="0" smtClean="0">
                          <a:effectLst/>
                          <a:latin typeface="Arial" panose="020B0604020202020204" pitchFamily="34" charset="0"/>
                          <a:cs typeface="Arial" panose="020B0604020202020204" pitchFamily="34" charset="0"/>
                        </a:rPr>
                        <a:t>MP</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0,11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0,99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0,88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0,88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59558">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comercio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0,35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59558">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8,91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9,13</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48207178"/>
              </p:ext>
            </p:extLst>
          </p:nvPr>
        </p:nvGraphicFramePr>
        <p:xfrm>
          <a:off x="1200043" y="8632982"/>
          <a:ext cx="15597826" cy="5218902"/>
        </p:xfrm>
        <a:graphic>
          <a:graphicData uri="http://schemas.openxmlformats.org/drawingml/2006/table">
            <a:tbl>
              <a:tblPr firstRow="1" firstCol="1" bandRow="1">
                <a:tableStyleId>{5C22544A-7EE6-4342-B048-85BDC9FD1C3A}</a:tableStyleId>
              </a:tblPr>
              <a:tblGrid>
                <a:gridCol w="2792011"/>
                <a:gridCol w="1104326"/>
                <a:gridCol w="1993402"/>
                <a:gridCol w="1993402"/>
                <a:gridCol w="1993402"/>
                <a:gridCol w="1993402"/>
                <a:gridCol w="1993402"/>
                <a:gridCol w="1734479"/>
              </a:tblGrid>
              <a:tr h="1104102">
                <a:tc rowSpan="2">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FACTORES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PESO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grid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Av. 6 de Diciembre y Orellana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Avenida 6 de Diciembre y Avenida Eloy Alfaro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Avenida 6 de Diciembre y Rio Coca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r>
              <a:tr h="353313">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Calificación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Ponderación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Calificación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Ponderación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Calificación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Ponderación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830163">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Diseño del interior de la empresa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88522">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Competencia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0,20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647740">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Costo del Arriendo del Local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2,79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2,48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2,79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88522">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Servicios Básicos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1,71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1,33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1,33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8852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7,81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8,32</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bl>
          </a:graphicData>
        </a:graphic>
      </p:graphicFrame>
      <p:pic>
        <p:nvPicPr>
          <p:cNvPr id="6" name="Imagen 5"/>
          <p:cNvPicPr/>
          <p:nvPr/>
        </p:nvPicPr>
        <p:blipFill>
          <a:blip r:embed="rId2">
            <a:extLst>
              <a:ext uri="{28A0092B-C50C-407E-A947-70E740481C1C}">
                <a14:useLocalDpi xmlns:a14="http://schemas.microsoft.com/office/drawing/2010/main" val="0"/>
              </a:ext>
            </a:extLst>
          </a:blip>
          <a:srcRect l="19650" t="18732" r="26875" b="26088"/>
          <a:stretch>
            <a:fillRect/>
          </a:stretch>
        </p:blipFill>
        <p:spPr bwMode="auto">
          <a:xfrm>
            <a:off x="3395397" y="13640751"/>
            <a:ext cx="11235002" cy="4359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Elipse 6"/>
          <p:cNvSpPr/>
          <p:nvPr/>
        </p:nvSpPr>
        <p:spPr>
          <a:xfrm>
            <a:off x="9279467" y="16222133"/>
            <a:ext cx="5080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Llamada ovalada 7"/>
          <p:cNvSpPr/>
          <p:nvPr/>
        </p:nvSpPr>
        <p:spPr>
          <a:xfrm>
            <a:off x="10193867" y="13885333"/>
            <a:ext cx="6299200" cy="2336800"/>
          </a:xfrm>
          <a:prstGeom prst="wedgeEllipseCallout">
            <a:avLst>
              <a:gd name="adj1" fmla="val -56071"/>
              <a:gd name="adj2" fmla="val 5235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Av. 6 de Diciembre y Francisco de Orellana - Quito</a:t>
            </a:r>
            <a:endParaRPr lang="es-EC" dirty="0"/>
          </a:p>
        </p:txBody>
      </p:sp>
    </p:spTree>
    <p:extLst>
      <p:ext uri="{BB962C8B-B14F-4D97-AF65-F5344CB8AC3E}">
        <p14:creationId xmlns:p14="http://schemas.microsoft.com/office/powerpoint/2010/main" val="1744978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2" y="719526"/>
            <a:ext cx="12495958" cy="1447941"/>
          </a:xfrm>
        </p:spPr>
        <p:txBody>
          <a:bodyPr/>
          <a:lstStyle/>
          <a:p>
            <a:r>
              <a:rPr lang="es-EC" dirty="0" smtClean="0"/>
              <a:t>CAPACIDAD INSTALADA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2944593"/>
              </p:ext>
            </p:extLst>
          </p:nvPr>
        </p:nvGraphicFramePr>
        <p:xfrm>
          <a:off x="4485108" y="1828801"/>
          <a:ext cx="8282625" cy="3952809"/>
        </p:xfrm>
        <a:graphic>
          <a:graphicData uri="http://schemas.openxmlformats.org/drawingml/2006/table">
            <a:tbl>
              <a:tblPr firstRow="1" firstCol="1" bandRow="1">
                <a:tableStyleId>{72833802-FEF1-4C79-8D5D-14CF1EAF98D9}</a:tableStyleId>
              </a:tblPr>
              <a:tblGrid>
                <a:gridCol w="6465772"/>
                <a:gridCol w="1816853"/>
              </a:tblGrid>
              <a:tr h="752409">
                <a:tc>
                  <a:txBody>
                    <a:bodyPr/>
                    <a:lstStyle/>
                    <a:p>
                      <a:pPr indent="252095" algn="l">
                        <a:lnSpc>
                          <a:spcPct val="150000"/>
                        </a:lnSpc>
                        <a:spcAft>
                          <a:spcPts val="0"/>
                        </a:spcAft>
                      </a:pPr>
                      <a:r>
                        <a:rPr lang="es-EC" sz="2000" dirty="0">
                          <a:effectLst/>
                        </a:rPr>
                        <a:t>TIEMPO LABORABLE</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No. HORAS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SEMANA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MES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AÑO LABORABLE INCLUIDO FERIADOS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rPr>
                        <a:t>264</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DÍAS FERIADOS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AÑO EXCLUIDO FERIADOS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249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No. HORAS LABORABLES DIA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52132">
                <a:tc>
                  <a:txBody>
                    <a:bodyPr/>
                    <a:lstStyle/>
                    <a:p>
                      <a:pPr indent="252095" algn="l">
                        <a:lnSpc>
                          <a:spcPct val="150000"/>
                        </a:lnSpc>
                        <a:spcAft>
                          <a:spcPts val="0"/>
                        </a:spcAft>
                      </a:pPr>
                      <a:r>
                        <a:rPr lang="es-EC" sz="2000">
                          <a:effectLst/>
                        </a:rPr>
                        <a:t>No. HORAS LABORABLES AÑO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rPr>
                        <a:t>1992</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425298228"/>
              </p:ext>
            </p:extLst>
          </p:nvPr>
        </p:nvGraphicFramePr>
        <p:xfrm>
          <a:off x="508002" y="5858471"/>
          <a:ext cx="17136531" cy="11430000"/>
        </p:xfrm>
        <a:graphic>
          <a:graphicData uri="http://schemas.openxmlformats.org/drawingml/2006/table">
            <a:tbl>
              <a:tblPr firstRow="1" firstCol="1" bandRow="1">
                <a:tableStyleId>{5C22544A-7EE6-4342-B048-85BDC9FD1C3A}</a:tableStyleId>
              </a:tblPr>
              <a:tblGrid>
                <a:gridCol w="3785136"/>
                <a:gridCol w="2029084"/>
                <a:gridCol w="3785136"/>
                <a:gridCol w="1882224"/>
                <a:gridCol w="3785136"/>
                <a:gridCol w="1869815"/>
              </a:tblGrid>
              <a:tr h="311892">
                <a:tc>
                  <a:txBody>
                    <a:bodyPr/>
                    <a:lstStyle/>
                    <a:p>
                      <a:pPr algn="ctr">
                        <a:lnSpc>
                          <a:spcPct val="150000"/>
                        </a:lnSpc>
                        <a:spcAft>
                          <a:spcPts val="0"/>
                        </a:spcAft>
                      </a:pPr>
                      <a:r>
                        <a:rPr lang="es-EC" sz="2000" dirty="0">
                          <a:effectLst/>
                          <a:latin typeface="Arial" panose="020B0604020202020204" pitchFamily="34" charset="0"/>
                          <a:cs typeface="Arial" panose="020B0604020202020204" pitchFamily="34" charset="0"/>
                        </a:rPr>
                        <a:t>TIPO DE PROYECTO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RESIDENCIAL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COMERCIAL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ctr">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INDUSTRIAL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157803">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No. DE TRABAJADORES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dirty="0" smtClean="0">
                          <a:effectLst/>
                          <a:latin typeface="Arial" panose="020B0604020202020204" pitchFamily="34" charset="0"/>
                          <a:cs typeface="Arial" panose="020B0604020202020204" pitchFamily="34" charset="0"/>
                        </a:rPr>
                        <a:t>3</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dirty="0" smtClean="0">
                          <a:effectLst/>
                          <a:latin typeface="Arial" panose="020B0604020202020204" pitchFamily="34" charset="0"/>
                          <a:cs typeface="Arial" panose="020B0604020202020204" pitchFamily="34" charset="0"/>
                        </a:rPr>
                        <a:t>2</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dirty="0" smtClean="0">
                          <a:effectLst/>
                          <a:latin typeface="Arial" panose="020B0604020202020204" pitchFamily="34" charset="0"/>
                          <a:cs typeface="Arial" panose="020B0604020202020204" pitchFamily="34" charset="0"/>
                        </a:rPr>
                        <a:t>3</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HORAS LABORABLES AÑO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HORAS LABORABLES TOTAL TRABAJADORES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5976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3984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5976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157803">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MINUTOS LABORABLES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358560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239040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358560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157803">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RESIDENCIAL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267336">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ILUMINACION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6783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ILUMINACIÓN SIMPLE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ILUMINACIÓN SIMPLE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ILUMINACIÓN SIMPLE OFICINAS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22212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46783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APLIQUE DE PARED</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APLIQUE DE PARED</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ILUMINACIÓN 220V BODEGAS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22212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LUZ CONMUTADA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LAMPARA DE EMERGENCIA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LUZ CONMUTADA OFICINAS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22212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SENSOR DE MOVIMIENTO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ROTULO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267336">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FUERZA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378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TOMACORRIENTE DOBLE NORMAL, 110 V CON CONEXION A TIERRA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28558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TOMACORRIENTE DOBLE NORMAL, 110 V CON CONEXION A TIERRA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12806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PARA TOMACORRIENTE DOBLE NORMAL, 110 V CON CONEXION A TIERRA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25385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46783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TOMACORRIENTE ESPECIAL A 220V</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28558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TOMACORRIENTE ESPECIAL A 220V</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12806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TOMACORRIENTE ESPECIAL A 220V</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25385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467838">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SALIDA TOMACORRIENTE ESPECIAL A 110V</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28558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TOMACORRIENTE ESPECIAL A 110V</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12806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TOMACORRIENTE ESPECIAL A 110V</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dirty="0">
                          <a:effectLst/>
                          <a:latin typeface="Arial" panose="020B0604020202020204" pitchFamily="34" charset="0"/>
                          <a:cs typeface="Arial" panose="020B0604020202020204" pitchFamily="34" charset="0"/>
                        </a:rPr>
                        <a:t>25385</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bl>
          </a:graphicData>
        </a:graphic>
      </p:graphicFrame>
    </p:spTree>
    <p:extLst>
      <p:ext uri="{BB962C8B-B14F-4D97-AF65-F5344CB8AC3E}">
        <p14:creationId xmlns:p14="http://schemas.microsoft.com/office/powerpoint/2010/main" val="16964476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30172138"/>
              </p:ext>
            </p:extLst>
          </p:nvPr>
        </p:nvGraphicFramePr>
        <p:xfrm>
          <a:off x="406401" y="1030818"/>
          <a:ext cx="17136531" cy="12344400"/>
        </p:xfrm>
        <a:graphic>
          <a:graphicData uri="http://schemas.openxmlformats.org/drawingml/2006/table">
            <a:tbl>
              <a:tblPr firstRow="1" firstCol="1" bandRow="1">
                <a:tableStyleId>{5C22544A-7EE6-4342-B048-85BDC9FD1C3A}</a:tableStyleId>
              </a:tblPr>
              <a:tblGrid>
                <a:gridCol w="3785136"/>
                <a:gridCol w="2029084"/>
                <a:gridCol w="3785136"/>
                <a:gridCol w="1882224"/>
                <a:gridCol w="3785136"/>
                <a:gridCol w="1869815"/>
              </a:tblGrid>
              <a:tr h="467838">
                <a:tc>
                  <a:txBody>
                    <a:bodyPr/>
                    <a:lstStyle/>
                    <a:p>
                      <a:pPr algn="ctr">
                        <a:lnSpc>
                          <a:spcPct val="150000"/>
                        </a:lnSpc>
                        <a:spcAft>
                          <a:spcPts val="0"/>
                        </a:spcAft>
                      </a:pPr>
                      <a:r>
                        <a:rPr lang="es-EC" sz="2000" dirty="0">
                          <a:effectLst/>
                          <a:latin typeface="Arial" panose="020B0604020202020204" pitchFamily="34" charset="0"/>
                          <a:cs typeface="Arial" panose="020B0604020202020204" pitchFamily="34" charset="0"/>
                        </a:rPr>
                        <a:t>MALLA A TIERRA Y CÁMARA DE TRANSFORMACIÓN</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MALLA A TIERRA PARA EDIFICIO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15865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PUESTA A TIERRA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6403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MALLA A TIERRA PARA PROYECTO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9519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46783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CAMARA DE TRANSFORMACIÓN 200KVA Y GENERADOR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15865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CAMARA DE TRANSFORMACIÓN 50 KVA Y GENERADOR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6403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CAMARA DE TRANSFORMACIÓN 75 KVA Y GENERADOR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9519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BREAKERS Y TABLEROS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BREAKERS 20AMP. 1 POLO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12692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BREAKERS 20AMP. 1 POLO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10671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TABLERO DE 30 ESPACIOS TRIFÁSICO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BREAKERS 32AMP. 2 POLO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12692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BREAKERS 32AMP. 1 POLO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10671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TABLERO DE 12 ESPACIOS TRIFÁSICO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46783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TABLERO CENTRO DE CARGA 12 ESPACIOS BIFASICO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12692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TABLERO CENTRO DE CARGA 12 ESPACIOS BIFASICO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10671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3318" marR="43318" marT="0" marB="0" anchor="b"/>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3318" marR="43318" marT="0" marB="0" anchor="b"/>
                </a:tc>
              </a:tr>
              <a:tr h="267336">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TELEFONO Y TV CABLE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6783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TELEFONO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25385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TELEFONO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6403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CABLEADO ESTRUTRADO VOZ Y DATOS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9519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187878">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TVCABLE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25385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SALIDA DE TVCABLE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6403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3318" marR="43318" marT="0" marB="0" anchor="b"/>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3318" marR="43318" marT="0" marB="0" anchor="b"/>
                </a:tc>
              </a:tr>
              <a:tr h="311892">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SISTEMA CONTRAINCENDIOS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7803">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CENTRAL DE INCENDIOS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CENTRAL DE INCENDIOS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CENTRAL DE INCENDIOS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31731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18565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ESTACION MANUAL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ESTACION MANUAL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ESTACION MANUAL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31731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157803">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DETECTOR DE HUMO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DETECTOR DE HUMO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DETECTOR DE HUMO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31731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311892">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SIRENA CON LUZ ESTROBOCÓPICA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19039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SIRENA CON LUZ ESTROBOCÓPICA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SIRENA CON LUZ ESTROBOCÓPICA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31731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r h="267336">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gridSpan="5">
                  <a:txBody>
                    <a:bodyPr/>
                    <a:lstStyle/>
                    <a:p>
                      <a:pPr algn="just">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7803">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SISTEMA DE CÁMARAS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23477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SISTEMA DE CÁMARAS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c>
                  <a:txBody>
                    <a:bodyPr/>
                    <a:lstStyle/>
                    <a:p>
                      <a:pPr algn="r">
                        <a:lnSpc>
                          <a:spcPct val="150000"/>
                        </a:lnSpc>
                        <a:spcAft>
                          <a:spcPts val="0"/>
                        </a:spcAft>
                      </a:pPr>
                      <a:r>
                        <a:rPr lang="es-EC" sz="2000" dirty="0">
                          <a:effectLst/>
                          <a:latin typeface="Arial" panose="020B0604020202020204" pitchFamily="34" charset="0"/>
                          <a:cs typeface="Arial" panose="020B0604020202020204" pitchFamily="34" charset="0"/>
                        </a:rPr>
                        <a:t>22212</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3318" marR="43318" marT="0" marB="0" anchor="b"/>
                </a:tc>
              </a:tr>
            </a:tbl>
          </a:graphicData>
        </a:graphic>
      </p:graphicFrame>
      <p:sp>
        <p:nvSpPr>
          <p:cNvPr id="5" name="Marcador de contenido 2"/>
          <p:cNvSpPr txBox="1">
            <a:spLocks/>
          </p:cNvSpPr>
          <p:nvPr/>
        </p:nvSpPr>
        <p:spPr>
          <a:xfrm>
            <a:off x="658176" y="13895213"/>
            <a:ext cx="15597824" cy="3021717"/>
          </a:xfrm>
          <a:prstGeom prst="rect">
            <a:avLst/>
          </a:prstGeom>
        </p:spPr>
        <p:txBody>
          <a:bodyPr vert="horz" lIns="91440" tIns="45720" rIns="91440" bIns="45720" rtlCol="0">
            <a:normAutofit/>
          </a:bodyPr>
          <a:lstStyle>
            <a:lvl1pPr marL="675031" indent="-675031" algn="l" defTabSz="900041" rtl="0" eaLnBrk="1" latinLnBrk="0" hangingPunct="1">
              <a:spcBef>
                <a:spcPts val="1969"/>
              </a:spcBef>
              <a:spcAft>
                <a:spcPts val="0"/>
              </a:spcAft>
              <a:buClr>
                <a:schemeClr val="accent1"/>
              </a:buClr>
              <a:buSzPct val="80000"/>
              <a:buFont typeface="Wingdings 3" charset="2"/>
              <a:buChar char=""/>
              <a:defRPr sz="3543" kern="1200">
                <a:solidFill>
                  <a:schemeClr val="tx1">
                    <a:lumMod val="75000"/>
                    <a:lumOff val="25000"/>
                  </a:schemeClr>
                </a:solidFill>
                <a:latin typeface="+mn-lt"/>
                <a:ea typeface="+mn-ea"/>
                <a:cs typeface="+mn-cs"/>
              </a:defRPr>
            </a:lvl1pPr>
            <a:lvl2pPr marL="1462566" indent="-562525" algn="l" defTabSz="900041" rtl="0" eaLnBrk="1" latinLnBrk="0" hangingPunct="1">
              <a:spcBef>
                <a:spcPts val="1969"/>
              </a:spcBef>
              <a:spcAft>
                <a:spcPts val="0"/>
              </a:spcAft>
              <a:buClr>
                <a:schemeClr val="accent1"/>
              </a:buClr>
              <a:buSzPct val="80000"/>
              <a:buFont typeface="Wingdings 3" charset="2"/>
              <a:buChar char=""/>
              <a:defRPr sz="3150" kern="1200">
                <a:solidFill>
                  <a:schemeClr val="tx1">
                    <a:lumMod val="75000"/>
                    <a:lumOff val="25000"/>
                  </a:schemeClr>
                </a:solidFill>
                <a:latin typeface="+mn-lt"/>
                <a:ea typeface="+mn-ea"/>
                <a:cs typeface="+mn-cs"/>
              </a:defRPr>
            </a:lvl2pPr>
            <a:lvl3pPr marL="2250102" indent="-450020" algn="l" defTabSz="900041" rtl="0" eaLnBrk="1" latinLnBrk="0" hangingPunct="1">
              <a:spcBef>
                <a:spcPts val="1969"/>
              </a:spcBef>
              <a:spcAft>
                <a:spcPts val="0"/>
              </a:spcAft>
              <a:buClr>
                <a:schemeClr val="accent1"/>
              </a:buClr>
              <a:buSzPct val="80000"/>
              <a:buFont typeface="Wingdings 3" charset="2"/>
              <a:buChar char=""/>
              <a:defRPr sz="2756" kern="1200">
                <a:solidFill>
                  <a:schemeClr val="tx1">
                    <a:lumMod val="75000"/>
                    <a:lumOff val="25000"/>
                  </a:schemeClr>
                </a:solidFill>
                <a:latin typeface="+mn-lt"/>
                <a:ea typeface="+mn-ea"/>
                <a:cs typeface="+mn-cs"/>
              </a:defRPr>
            </a:lvl3pPr>
            <a:lvl4pPr marL="3150144"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4pPr>
            <a:lvl5pPr marL="405018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5pPr>
            <a:lvl6pPr marL="495022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6pPr>
            <a:lvl7pPr marL="585026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7pPr>
            <a:lvl8pPr marL="6750307"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8pPr>
            <a:lvl9pPr marL="7650348"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9pPr>
          </a:lstStyle>
          <a:p>
            <a:r>
              <a:rPr lang="es-EC" sz="4400" dirty="0" smtClean="0">
                <a:solidFill>
                  <a:schemeClr val="tx1"/>
                </a:solidFill>
              </a:rPr>
              <a:t>La capacidad instalada de los diferentes servicios de instalación eléctrica se ha calculado en base a los tiempos de cada servicio y a las horas trabajadas al año.</a:t>
            </a:r>
            <a:endParaRPr lang="es-EC" sz="4400" dirty="0">
              <a:solidFill>
                <a:schemeClr val="tx1"/>
              </a:solidFill>
            </a:endParaRPr>
          </a:p>
        </p:txBody>
      </p:sp>
    </p:spTree>
    <p:extLst>
      <p:ext uri="{BB962C8B-B14F-4D97-AF65-F5344CB8AC3E}">
        <p14:creationId xmlns:p14="http://schemas.microsoft.com/office/powerpoint/2010/main" val="2637207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59"/>
            <a:ext cx="12495958" cy="1481808"/>
          </a:xfrm>
        </p:spPr>
        <p:txBody>
          <a:bodyPr/>
          <a:lstStyle/>
          <a:p>
            <a:r>
              <a:rPr lang="es-EC" dirty="0" smtClean="0"/>
              <a:t>LAYOUT DEL PROYECTO</a:t>
            </a:r>
            <a:endParaRPr lang="es-EC" dirty="0"/>
          </a:p>
        </p:txBody>
      </p:sp>
      <p:pic>
        <p:nvPicPr>
          <p:cNvPr id="4" name="Marcador de contenido 3"/>
          <p:cNvPicPr>
            <a:picLocks noGrp="1"/>
          </p:cNvPicPr>
          <p:nvPr>
            <p:ph idx="1"/>
          </p:nvPr>
        </p:nvPicPr>
        <p:blipFill rotWithShape="1">
          <a:blip r:embed="rId2"/>
          <a:srcRect l="41417" t="20446" r="18806" b="13674"/>
          <a:stretch/>
        </p:blipFill>
        <p:spPr bwMode="auto">
          <a:xfrm>
            <a:off x="1200043" y="3081868"/>
            <a:ext cx="14378624" cy="13580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9026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909" y="671137"/>
            <a:ext cx="15089824" cy="3466794"/>
          </a:xfrm>
        </p:spPr>
        <p:txBody>
          <a:bodyPr/>
          <a:lstStyle/>
          <a:p>
            <a:r>
              <a:rPr lang="es-EC" dirty="0" smtClean="0"/>
              <a:t>FLUJODIAGRAMACIÓN DEL SERVICIO</a:t>
            </a:r>
            <a:endParaRPr lang="es-EC" dirty="0"/>
          </a:p>
        </p:txBody>
      </p:sp>
      <p:sp>
        <p:nvSpPr>
          <p:cNvPr id="4" name="Rectangle 2"/>
          <p:cNvSpPr>
            <a:spLocks noChangeArrowheads="1"/>
          </p:cNvSpPr>
          <p:nvPr/>
        </p:nvSpPr>
        <p:spPr bwMode="auto">
          <a:xfrm>
            <a:off x="0" y="0"/>
            <a:ext cx="180006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842095680"/>
              </p:ext>
            </p:extLst>
          </p:nvPr>
        </p:nvGraphicFramePr>
        <p:xfrm>
          <a:off x="3988064" y="1998134"/>
          <a:ext cx="10024533" cy="15404035"/>
        </p:xfrm>
        <a:graphic>
          <a:graphicData uri="http://schemas.openxmlformats.org/presentationml/2006/ole">
            <mc:AlternateContent xmlns:mc="http://schemas.openxmlformats.org/markup-compatibility/2006">
              <mc:Choice xmlns:v="urn:schemas-microsoft-com:vml" Requires="v">
                <p:oleObj spid="_x0000_s14361" r:id="rId3" imgW="4805163" imgH="6605167" progId="Visio.Drawing.11">
                  <p:embed/>
                </p:oleObj>
              </mc:Choice>
              <mc:Fallback>
                <p:oleObj r:id="rId3" imgW="4805163" imgH="660516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064" y="1998134"/>
                        <a:ext cx="10024533" cy="15404035"/>
                      </a:xfrm>
                      <a:prstGeom prst="rect">
                        <a:avLst/>
                      </a:prstGeom>
                      <a:noFill/>
                    </p:spPr>
                  </p:pic>
                </p:oleObj>
              </mc:Fallback>
            </mc:AlternateContent>
          </a:graphicData>
        </a:graphic>
      </p:graphicFrame>
    </p:spTree>
    <p:extLst>
      <p:ext uri="{BB962C8B-B14F-4D97-AF65-F5344CB8AC3E}">
        <p14:creationId xmlns:p14="http://schemas.microsoft.com/office/powerpoint/2010/main" val="251862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28410290"/>
              </p:ext>
            </p:extLst>
          </p:nvPr>
        </p:nvGraphicFramePr>
        <p:xfrm>
          <a:off x="898885" y="3657601"/>
          <a:ext cx="16256055" cy="1192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455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 Imagen" descr="VHP sistemas.png"/>
          <p:cNvPicPr/>
          <p:nvPr/>
        </p:nvPicPr>
        <p:blipFill>
          <a:blip r:embed="rId2" cstate="print"/>
          <a:stretch>
            <a:fillRect/>
          </a:stretch>
        </p:blipFill>
        <p:spPr>
          <a:xfrm>
            <a:off x="3496468" y="3025181"/>
            <a:ext cx="9474465" cy="4628686"/>
          </a:xfrm>
          <a:prstGeom prst="rect">
            <a:avLst/>
          </a:prstGeom>
        </p:spPr>
      </p:pic>
      <p:sp>
        <p:nvSpPr>
          <p:cNvPr id="2" name="Título 1"/>
          <p:cNvSpPr>
            <a:spLocks noGrp="1"/>
          </p:cNvSpPr>
          <p:nvPr>
            <p:ph type="title"/>
          </p:nvPr>
        </p:nvSpPr>
        <p:spPr>
          <a:xfrm>
            <a:off x="1200042" y="1600059"/>
            <a:ext cx="14954357" cy="3466794"/>
          </a:xfrm>
        </p:spPr>
        <p:txBody>
          <a:bodyPr/>
          <a:lstStyle/>
          <a:p>
            <a:r>
              <a:rPr lang="es-EC" dirty="0" smtClean="0"/>
              <a:t>LA EMPRESA Y SU ORGANIZACIÒN</a:t>
            </a:r>
            <a:endParaRPr lang="es-EC" dirty="0"/>
          </a:p>
        </p:txBody>
      </p:sp>
      <p:sp>
        <p:nvSpPr>
          <p:cNvPr id="7" name="Rectángulo 6"/>
          <p:cNvSpPr/>
          <p:nvPr/>
        </p:nvSpPr>
        <p:spPr>
          <a:xfrm>
            <a:off x="3496468" y="7653867"/>
            <a:ext cx="10507397" cy="2215991"/>
          </a:xfrm>
          <a:prstGeom prst="rect">
            <a:avLst/>
          </a:prstGeom>
        </p:spPr>
        <p:txBody>
          <a:bodyPr wrap="square">
            <a:spAutoFit/>
          </a:bodyPr>
          <a:lstStyle/>
          <a:p>
            <a:pPr algn="ctr">
              <a:lnSpc>
                <a:spcPct val="150000"/>
              </a:lnSpc>
            </a:pPr>
            <a:r>
              <a:rPr lang="es-EC" sz="3600" b="1" dirty="0" smtClean="0"/>
              <a:t>CALIDAD Y SEGURIDAD TU MEJOR SOLUCIÓN </a:t>
            </a:r>
            <a:endParaRPr lang="es-EC" sz="3600" b="1" dirty="0" smtClean="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800" b="1" dirty="0" smtClean="0">
                <a:effectLst/>
                <a:latin typeface="Times New Roman" panose="02020603050405020304" pitchFamily="18" charset="0"/>
                <a:ea typeface="Times New Roman" panose="02020603050405020304" pitchFamily="18" charset="0"/>
              </a:rPr>
              <a:t>Rojo.</a:t>
            </a:r>
            <a:r>
              <a:rPr lang="es-EC" sz="2800" dirty="0" smtClean="0">
                <a:effectLst/>
                <a:latin typeface="Times New Roman" panose="02020603050405020304" pitchFamily="18" charset="0"/>
                <a:ea typeface="Times New Roman" panose="02020603050405020304" pitchFamily="18" charset="0"/>
              </a:rPr>
              <a:t> Se identifica por la valentía, coraje y energía </a:t>
            </a:r>
          </a:p>
          <a:p>
            <a:pPr marL="342900" lvl="0" indent="-342900" algn="just">
              <a:lnSpc>
                <a:spcPct val="150000"/>
              </a:lnSpc>
              <a:spcAft>
                <a:spcPts val="0"/>
              </a:spcAft>
              <a:buFont typeface="Symbol" panose="05050102010706020507" pitchFamily="18" charset="2"/>
              <a:buChar char=""/>
            </a:pPr>
            <a:r>
              <a:rPr lang="es-EC" sz="2800" b="1" dirty="0" smtClean="0">
                <a:effectLst/>
                <a:latin typeface="Times New Roman" panose="02020603050405020304" pitchFamily="18" charset="0"/>
                <a:ea typeface="Times New Roman" panose="02020603050405020304" pitchFamily="18" charset="0"/>
              </a:rPr>
              <a:t>Azul obscuro.</a:t>
            </a:r>
            <a:r>
              <a:rPr lang="es-EC" sz="2800" dirty="0" smtClean="0">
                <a:effectLst/>
                <a:latin typeface="Times New Roman" panose="02020603050405020304" pitchFamily="18" charset="0"/>
                <a:ea typeface="Times New Roman" panose="02020603050405020304" pitchFamily="18" charset="0"/>
              </a:rPr>
              <a:t> Significa seguridad y confianza al cliente.</a:t>
            </a:r>
            <a:endParaRPr lang="es-EC" sz="2800" dirty="0">
              <a:effectLst/>
              <a:latin typeface="Times New Roman" panose="02020603050405020304" pitchFamily="18" charset="0"/>
              <a:ea typeface="Times New Roman" panose="02020603050405020304" pitchFamily="18" charset="0"/>
            </a:endParaRPr>
          </a:p>
        </p:txBody>
      </p:sp>
      <p:sp>
        <p:nvSpPr>
          <p:cNvPr id="8" name="Rectángulo 7"/>
          <p:cNvSpPr>
            <a:spLocks noChangeArrowheads="1"/>
          </p:cNvSpPr>
          <p:nvPr/>
        </p:nvSpPr>
        <p:spPr bwMode="auto">
          <a:xfrm>
            <a:off x="945144" y="10240881"/>
            <a:ext cx="16462323" cy="313790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just">
              <a:lnSpc>
                <a:spcPct val="150000"/>
              </a:lnSpc>
              <a:spcAft>
                <a:spcPts val="0"/>
              </a:spcAft>
            </a:pPr>
            <a:r>
              <a:rPr lang="es-EC"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MISIÓN</a:t>
            </a:r>
          </a:p>
          <a:p>
            <a:pPr algn="just">
              <a:lnSpc>
                <a:spcPct val="150000"/>
              </a:lnSpc>
              <a:spcAft>
                <a:spcPts val="0"/>
              </a:spcAft>
            </a:pPr>
            <a:r>
              <a:rPr lang="es-EC" sz="32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Ofrecer </a:t>
            </a:r>
            <a:r>
              <a:rPr lang="es-EC"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servicios eléctricos y electrónicos; brindando solución con calidad y seguridad, asegurando la satisfacción total de nuestros servicios, mediante talento humano proactivo, capacitado, tecnología moderna y teniendo en cuenta el compromiso social, económico y ambiental.</a:t>
            </a:r>
          </a:p>
          <a:p>
            <a:pPr algn="just">
              <a:lnSpc>
                <a:spcPct val="150000"/>
              </a:lnSpc>
              <a:spcAft>
                <a:spcPts val="0"/>
              </a:spcAft>
            </a:pPr>
            <a:r>
              <a:rPr lang="es-EC"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p:txBody>
      </p:sp>
      <p:sp>
        <p:nvSpPr>
          <p:cNvPr id="10" name="Rectángulo 9"/>
          <p:cNvSpPr>
            <a:spLocks noChangeArrowheads="1"/>
          </p:cNvSpPr>
          <p:nvPr/>
        </p:nvSpPr>
        <p:spPr bwMode="auto">
          <a:xfrm>
            <a:off x="979010" y="13749809"/>
            <a:ext cx="16428457" cy="318352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upright="1">
            <a:noAutofit/>
          </a:bodyPr>
          <a:lstStyle/>
          <a:p>
            <a:pPr algn="just">
              <a:lnSpc>
                <a:spcPct val="150000"/>
              </a:lnSpc>
              <a:spcAft>
                <a:spcPts val="0"/>
              </a:spcAft>
            </a:pPr>
            <a:r>
              <a:rPr lang="es-EC" sz="3200" b="1" dirty="0" smtClean="0">
                <a:effectLst/>
                <a:latin typeface="Times New Roman" panose="02020603050405020304" pitchFamily="18" charset="0"/>
                <a:ea typeface="Times New Roman" panose="02020603050405020304" pitchFamily="18" charset="0"/>
              </a:rPr>
              <a:t>VISIÓN</a:t>
            </a:r>
          </a:p>
          <a:p>
            <a:pPr algn="just">
              <a:lnSpc>
                <a:spcPct val="150000"/>
              </a:lnSpc>
              <a:spcAft>
                <a:spcPts val="0"/>
              </a:spcAft>
            </a:pPr>
            <a:r>
              <a:rPr lang="es-EC" sz="3200" dirty="0" smtClean="0">
                <a:effectLst/>
                <a:latin typeface="Times New Roman" panose="02020603050405020304" pitchFamily="18" charset="0"/>
                <a:ea typeface="Times New Roman" panose="02020603050405020304" pitchFamily="18" charset="0"/>
              </a:rPr>
              <a:t>Ser </a:t>
            </a:r>
            <a:r>
              <a:rPr lang="es-EC" sz="3200" dirty="0">
                <a:effectLst/>
                <a:latin typeface="Times New Roman" panose="02020603050405020304" pitchFamily="18" charset="0"/>
                <a:ea typeface="Times New Roman" panose="02020603050405020304" pitchFamily="18" charset="0"/>
              </a:rPr>
              <a:t>una empresa líder en el mercado, en servicios eléctricos y electrónicos, mediante el cumplimiento de los requerimientos de los clientes basados en los principios y valores para el mejoramiento continuo de nuestro servicio.</a:t>
            </a:r>
          </a:p>
        </p:txBody>
      </p:sp>
    </p:spTree>
    <p:extLst>
      <p:ext uri="{BB962C8B-B14F-4D97-AF65-F5344CB8AC3E}">
        <p14:creationId xmlns:p14="http://schemas.microsoft.com/office/powerpoint/2010/main" val="1240495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821125"/>
            <a:ext cx="12495958" cy="1651141"/>
          </a:xfrm>
        </p:spPr>
        <p:txBody>
          <a:bodyPr>
            <a:noAutofit/>
          </a:bodyPr>
          <a:lstStyle/>
          <a:p>
            <a:pPr algn="ctr"/>
            <a:r>
              <a:rPr lang="es-EC" sz="4400" b="1" dirty="0"/>
              <a:t>ORGANIGRAMA ESTRUCTURAL DE LA EMPRESA</a:t>
            </a:r>
            <a:r>
              <a:rPr lang="es-EC" sz="4400" dirty="0"/>
              <a:t/>
            </a:r>
            <a:br>
              <a:rPr lang="es-EC" sz="4400" dirty="0"/>
            </a:br>
            <a:r>
              <a:rPr lang="es-EC" sz="4400" b="1" dirty="0"/>
              <a:t> “VHP SISTEMAS ELÉCTRICOS Y ELECRÓNICOS”</a:t>
            </a:r>
            <a:r>
              <a:rPr lang="es-EC" sz="4400" dirty="0"/>
              <a:t/>
            </a:r>
            <a:br>
              <a:rPr lang="es-EC" sz="4400" dirty="0"/>
            </a:br>
            <a:endParaRPr lang="es-EC" sz="4400" dirty="0"/>
          </a:p>
        </p:txBody>
      </p:sp>
      <p:pic>
        <p:nvPicPr>
          <p:cNvPr id="16" name="Marcador de contenido 15"/>
          <p:cNvPicPr>
            <a:picLocks noGrp="1" noChangeAspect="1"/>
          </p:cNvPicPr>
          <p:nvPr>
            <p:ph idx="1"/>
          </p:nvPr>
        </p:nvPicPr>
        <p:blipFill rotWithShape="1">
          <a:blip r:embed="rId2"/>
          <a:srcRect l="43789" t="35135" r="15284" b="20032"/>
          <a:stretch/>
        </p:blipFill>
        <p:spPr>
          <a:xfrm>
            <a:off x="2697417" y="2472266"/>
            <a:ext cx="9494583" cy="5847657"/>
          </a:xfrm>
          <a:prstGeom prst="rect">
            <a:avLst/>
          </a:prstGeom>
        </p:spPr>
      </p:pic>
      <p:sp>
        <p:nvSpPr>
          <p:cNvPr id="31" name="Título 1"/>
          <p:cNvSpPr txBox="1">
            <a:spLocks/>
          </p:cNvSpPr>
          <p:nvPr/>
        </p:nvSpPr>
        <p:spPr>
          <a:xfrm>
            <a:off x="1200043" y="8542321"/>
            <a:ext cx="12495958" cy="1293680"/>
          </a:xfrm>
          <a:prstGeom prst="rect">
            <a:avLst/>
          </a:prstGeom>
        </p:spPr>
        <p:txBody>
          <a:bodyPr vert="horz" lIns="91440" tIns="45720" rIns="91440" bIns="45720" rtlCol="0" anchor="t">
            <a:no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400" dirty="0" smtClean="0"/>
              <a:t>ESTRUCTURA ORGANIZACIONAL POR PROCESOS</a:t>
            </a:r>
            <a:endParaRPr lang="es-EC" sz="4400" dirty="0"/>
          </a:p>
        </p:txBody>
      </p:sp>
      <p:pic>
        <p:nvPicPr>
          <p:cNvPr id="32" name="Imagen 31"/>
          <p:cNvPicPr>
            <a:picLocks noChangeAspect="1"/>
          </p:cNvPicPr>
          <p:nvPr/>
        </p:nvPicPr>
        <p:blipFill rotWithShape="1">
          <a:blip r:embed="rId3"/>
          <a:srcRect l="44336" t="24166" r="18703" b="13334"/>
          <a:stretch/>
        </p:blipFill>
        <p:spPr>
          <a:xfrm>
            <a:off x="3057652" y="9381066"/>
            <a:ext cx="8761815" cy="8329893"/>
          </a:xfrm>
          <a:prstGeom prst="rect">
            <a:avLst/>
          </a:prstGeom>
        </p:spPr>
      </p:pic>
    </p:spTree>
    <p:extLst>
      <p:ext uri="{BB962C8B-B14F-4D97-AF65-F5344CB8AC3E}">
        <p14:creationId xmlns:p14="http://schemas.microsoft.com/office/powerpoint/2010/main" val="1807837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17926"/>
            <a:ext cx="12984801" cy="1278608"/>
          </a:xfrm>
        </p:spPr>
        <p:txBody>
          <a:bodyPr>
            <a:normAutofit fontScale="90000"/>
          </a:bodyPr>
          <a:lstStyle/>
          <a:p>
            <a:r>
              <a:rPr lang="es-EC" dirty="0" smtClean="0"/>
              <a:t>ESTUDIO FINANCIERO</a:t>
            </a:r>
            <a:br>
              <a:rPr lang="es-EC" dirty="0" smtClean="0"/>
            </a:br>
            <a:r>
              <a:rPr lang="es-EC" dirty="0"/>
              <a:t/>
            </a:r>
            <a:br>
              <a:rPr lang="es-EC" dirty="0"/>
            </a:br>
            <a:r>
              <a:rPr lang="es-EC" dirty="0" smtClean="0"/>
              <a:t>INVERSIÓN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15561223"/>
              </p:ext>
            </p:extLst>
          </p:nvPr>
        </p:nvGraphicFramePr>
        <p:xfrm>
          <a:off x="4993109" y="2412894"/>
          <a:ext cx="8181023" cy="3657600"/>
        </p:xfrm>
        <a:graphic>
          <a:graphicData uri="http://schemas.openxmlformats.org/drawingml/2006/table">
            <a:tbl>
              <a:tblPr firstRow="1" firstCol="1" bandRow="1">
                <a:tableStyleId>{5C22544A-7EE6-4342-B048-85BDC9FD1C3A}</a:tableStyleId>
              </a:tblPr>
              <a:tblGrid>
                <a:gridCol w="4459035"/>
                <a:gridCol w="3721988"/>
              </a:tblGrid>
              <a:tr h="452227">
                <a:tc>
                  <a:txBody>
                    <a:bodyPr/>
                    <a:lstStyle/>
                    <a:p>
                      <a:pPr indent="252095" algn="ctr">
                        <a:lnSpc>
                          <a:spcPct val="150000"/>
                        </a:lnSpc>
                        <a:spcAft>
                          <a:spcPts val="0"/>
                        </a:spcAft>
                      </a:pPr>
                      <a:r>
                        <a:rPr lang="es-EC" sz="3200" dirty="0">
                          <a:effectLst/>
                          <a:latin typeface="Arial" panose="020B0604020202020204" pitchFamily="34" charset="0"/>
                          <a:cs typeface="Arial" panose="020B0604020202020204" pitchFamily="34" charset="0"/>
                        </a:rPr>
                        <a:t>DETALLE</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3200" dirty="0">
                          <a:effectLst/>
                          <a:latin typeface="Arial" panose="020B0604020202020204" pitchFamily="34" charset="0"/>
                          <a:cs typeface="Arial" panose="020B0604020202020204" pitchFamily="34" charset="0"/>
                        </a:rPr>
                        <a:t>VALORES</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43995">
                <a:tc>
                  <a:txBody>
                    <a:bodyPr/>
                    <a:lstStyle/>
                    <a:p>
                      <a:pPr indent="252095" algn="l">
                        <a:lnSpc>
                          <a:spcPct val="150000"/>
                        </a:lnSpc>
                        <a:spcAft>
                          <a:spcPts val="0"/>
                        </a:spcAft>
                      </a:pPr>
                      <a:r>
                        <a:rPr lang="es-EC" sz="3200" dirty="0">
                          <a:effectLst/>
                          <a:latin typeface="Arial" panose="020B0604020202020204" pitchFamily="34" charset="0"/>
                          <a:cs typeface="Arial" panose="020B0604020202020204" pitchFamily="34" charset="0"/>
                        </a:rPr>
                        <a:t>Activos Fijos</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6"/>
                    </a:solidFill>
                  </a:tcPr>
                </a:tc>
                <a:tc>
                  <a:txBody>
                    <a:bodyPr/>
                    <a:lstStyle/>
                    <a:p>
                      <a:pPr indent="252095" algn="r">
                        <a:lnSpc>
                          <a:spcPct val="150000"/>
                        </a:lnSpc>
                        <a:spcAft>
                          <a:spcPts val="0"/>
                        </a:spcAft>
                      </a:pPr>
                      <a:r>
                        <a:rPr lang="es-EC" sz="3200" dirty="0">
                          <a:effectLst/>
                          <a:latin typeface="Arial" panose="020B0604020202020204" pitchFamily="34" charset="0"/>
                          <a:cs typeface="Arial" panose="020B0604020202020204" pitchFamily="34" charset="0"/>
                        </a:rPr>
                        <a:t>         130.693,50 </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6"/>
                    </a:solidFill>
                  </a:tcPr>
                </a:tc>
              </a:tr>
              <a:tr h="643995">
                <a:tc>
                  <a:txBody>
                    <a:bodyPr/>
                    <a:lstStyle/>
                    <a:p>
                      <a:pPr indent="252095" algn="l">
                        <a:lnSpc>
                          <a:spcPct val="150000"/>
                        </a:lnSpc>
                        <a:spcAft>
                          <a:spcPts val="0"/>
                        </a:spcAft>
                      </a:pPr>
                      <a:r>
                        <a:rPr lang="es-EC" sz="3200" dirty="0">
                          <a:effectLst/>
                          <a:latin typeface="Arial" panose="020B0604020202020204" pitchFamily="34" charset="0"/>
                          <a:cs typeface="Arial" panose="020B0604020202020204" pitchFamily="34" charset="0"/>
                        </a:rPr>
                        <a:t>Activos Diferidos</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75000"/>
                      </a:schemeClr>
                    </a:solidFill>
                  </a:tcPr>
                </a:tc>
                <a:tc>
                  <a:txBody>
                    <a:bodyPr/>
                    <a:lstStyle/>
                    <a:p>
                      <a:pPr indent="252095" algn="r">
                        <a:lnSpc>
                          <a:spcPct val="150000"/>
                        </a:lnSpc>
                        <a:spcAft>
                          <a:spcPts val="0"/>
                        </a:spcAft>
                      </a:pPr>
                      <a:r>
                        <a:rPr lang="es-EC" sz="3200" dirty="0">
                          <a:effectLst/>
                          <a:latin typeface="Arial" panose="020B0604020202020204" pitchFamily="34" charset="0"/>
                          <a:cs typeface="Arial" panose="020B0604020202020204" pitchFamily="34" charset="0"/>
                        </a:rPr>
                        <a:t>             1.050,00 </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75000"/>
                      </a:schemeClr>
                    </a:solidFill>
                  </a:tcPr>
                </a:tc>
              </a:tr>
              <a:tr h="643995">
                <a:tc>
                  <a:txBody>
                    <a:bodyPr/>
                    <a:lstStyle/>
                    <a:p>
                      <a:pPr indent="252095" algn="l">
                        <a:lnSpc>
                          <a:spcPct val="150000"/>
                        </a:lnSpc>
                        <a:spcAft>
                          <a:spcPts val="0"/>
                        </a:spcAft>
                      </a:pPr>
                      <a:r>
                        <a:rPr lang="es-EC" sz="3200" dirty="0">
                          <a:effectLst/>
                          <a:latin typeface="Arial" panose="020B0604020202020204" pitchFamily="34" charset="0"/>
                          <a:cs typeface="Arial" panose="020B0604020202020204" pitchFamily="34" charset="0"/>
                        </a:rPr>
                        <a:t>Capital de Trabajo</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5"/>
                    </a:solidFill>
                  </a:tcPr>
                </a:tc>
                <a:tc>
                  <a:txBody>
                    <a:bodyPr/>
                    <a:lstStyle/>
                    <a:p>
                      <a:pPr indent="252095" algn="r">
                        <a:lnSpc>
                          <a:spcPct val="150000"/>
                        </a:lnSpc>
                        <a:spcAft>
                          <a:spcPts val="0"/>
                        </a:spcAft>
                      </a:pPr>
                      <a:r>
                        <a:rPr lang="es-EC" sz="3200" dirty="0">
                          <a:effectLst/>
                          <a:latin typeface="Arial" panose="020B0604020202020204" pitchFamily="34" charset="0"/>
                          <a:cs typeface="Arial" panose="020B0604020202020204" pitchFamily="34" charset="0"/>
                        </a:rPr>
                        <a:t>         164.844,54 </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5"/>
                    </a:solidFill>
                  </a:tcPr>
                </a:tc>
              </a:tr>
              <a:tr h="452227">
                <a:tc>
                  <a:txBody>
                    <a:bodyPr/>
                    <a:lstStyle/>
                    <a:p>
                      <a:pPr indent="252095" algn="l">
                        <a:lnSpc>
                          <a:spcPct val="150000"/>
                        </a:lnSpc>
                        <a:spcAft>
                          <a:spcPts val="0"/>
                        </a:spcAft>
                      </a:pPr>
                      <a:r>
                        <a:rPr lang="es-EC" sz="3200" dirty="0">
                          <a:effectLst/>
                          <a:latin typeface="Arial" panose="020B0604020202020204" pitchFamily="34" charset="0"/>
                          <a:cs typeface="Arial" panose="020B0604020202020204" pitchFamily="34" charset="0"/>
                        </a:rPr>
                        <a:t>INVERSIÓN TOTAL</a:t>
                      </a:r>
                      <a:endParaRPr lang="es-EC" sz="3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3200" b="1" dirty="0">
                          <a:solidFill>
                            <a:schemeClr val="bg1"/>
                          </a:solidFill>
                          <a:effectLst/>
                          <a:latin typeface="Arial" panose="020B0604020202020204" pitchFamily="34" charset="0"/>
                          <a:cs typeface="Arial" panose="020B0604020202020204" pitchFamily="34" charset="0"/>
                        </a:rPr>
                        <a:t>296.588,04</a:t>
                      </a:r>
                      <a:endParaRPr lang="es-EC"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rgbClr val="C00000"/>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86674720"/>
              </p:ext>
            </p:extLst>
          </p:nvPr>
        </p:nvGraphicFramePr>
        <p:xfrm>
          <a:off x="658175" y="6981137"/>
          <a:ext cx="8011692" cy="4910949"/>
        </p:xfrm>
        <a:graphic>
          <a:graphicData uri="http://schemas.openxmlformats.org/drawingml/2006/table">
            <a:tbl>
              <a:tblPr firstRow="1" firstCol="1" bandRow="1">
                <a:tableStyleId>{5C22544A-7EE6-4342-B048-85BDC9FD1C3A}</a:tableStyleId>
              </a:tblPr>
              <a:tblGrid>
                <a:gridCol w="5039289"/>
                <a:gridCol w="2972403"/>
              </a:tblGrid>
              <a:tr h="487046">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CONCEPTO</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tx2"/>
                    </a:solidFill>
                  </a:tcPr>
                </a:tc>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VALORES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tx2"/>
                    </a:solidFill>
                  </a:tcPr>
                </a:tc>
              </a:tr>
              <a:tr h="487046">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MUEBLES DE OFICINA</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tx2"/>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7.822,50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2">
                        <a:lumMod val="10000"/>
                        <a:lumOff val="90000"/>
                      </a:schemeClr>
                    </a:solidFill>
                  </a:tcPr>
                </a:tc>
              </a:tr>
              <a:tr h="910449">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EQUIPOS DE COMPUTACIÓN</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tx2"/>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3.580,50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2">
                        <a:lumMod val="10000"/>
                        <a:lumOff val="90000"/>
                      </a:schemeClr>
                    </a:solidFill>
                  </a:tcPr>
                </a:tc>
              </a:tr>
              <a:tr h="95078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MAQUINARIA Y EQUIPOS DE TRABAJO</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tx2"/>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28.990,50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2">
                        <a:lumMod val="10000"/>
                        <a:lumOff val="90000"/>
                      </a:schemeClr>
                    </a:solidFill>
                  </a:tcPr>
                </a:tc>
              </a:tr>
              <a:tr h="487046">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EDIFICIOS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tx2"/>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42000,00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2">
                        <a:lumMod val="10000"/>
                        <a:lumOff val="90000"/>
                      </a:schemeClr>
                    </a:solidFill>
                  </a:tcPr>
                </a:tc>
              </a:tr>
              <a:tr h="487046">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VEHICULOS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tx2"/>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48300,00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2">
                        <a:lumMod val="10000"/>
                        <a:lumOff val="90000"/>
                      </a:schemeClr>
                    </a:solidFill>
                  </a:tcPr>
                </a:tc>
              </a:tr>
              <a:tr h="487046">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TOTAL ACTIVOS FIJOS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tx2"/>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130.693,50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2">
                        <a:lumMod val="10000"/>
                        <a:lumOff val="9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880491451"/>
              </p:ext>
            </p:extLst>
          </p:nvPr>
        </p:nvGraphicFramePr>
        <p:xfrm>
          <a:off x="8848833" y="6412177"/>
          <a:ext cx="8558633" cy="6286500"/>
        </p:xfrm>
        <a:graphic>
          <a:graphicData uri="http://schemas.openxmlformats.org/drawingml/2006/table">
            <a:tbl>
              <a:tblPr firstRow="1" firstCol="1" bandRow="1">
                <a:tableStyleId>{5C22544A-7EE6-4342-B048-85BDC9FD1C3A}</a:tableStyleId>
              </a:tblPr>
              <a:tblGrid>
                <a:gridCol w="6390747"/>
                <a:gridCol w="2167886"/>
              </a:tblGrid>
              <a:tr h="801423">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CONCEPTO</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VALOR TOTAL</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r>
              <a:tr h="200025">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CONSTITUCIÓN DE LA EMPRESA</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60000"/>
                        <a:lumOff val="40000"/>
                      </a:schemeClr>
                    </a:solidFill>
                  </a:tcPr>
                </a:tc>
              </a:tr>
              <a:tr h="200025">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Escritura pública aprobado la Superintendencia de Compañías y Registro Mercantil</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550,00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60000"/>
                        <a:lumOff val="40000"/>
                      </a:schemeClr>
                    </a:solidFill>
                  </a:tcPr>
                </a:tc>
              </a:tr>
              <a:tr h="200025">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Emisión de la Patente municipal, RUC, Cuerpo de Bomberos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450,00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60000"/>
                        <a:lumOff val="40000"/>
                      </a:schemeClr>
                    </a:solidFill>
                  </a:tcPr>
                </a:tc>
              </a:tr>
              <a:tr h="200025">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SUBTOTAL</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1000,00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60000"/>
                        <a:lumOff val="40000"/>
                      </a:schemeClr>
                    </a:solidFill>
                  </a:tcPr>
                </a:tc>
              </a:tr>
              <a:tr h="200025">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Imprevistos 5%</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50,00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60000"/>
                        <a:lumOff val="40000"/>
                      </a:schemeClr>
                    </a:solidFill>
                  </a:tcPr>
                </a:tc>
              </a:tr>
              <a:tr h="200025">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TOTAL DE ACTIVOS DIFERIDOS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bg2">
                        <a:lumMod val="50000"/>
                      </a:schemeClr>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1.050,00</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bg2">
                        <a:lumMod val="60000"/>
                        <a:lumOff val="4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051794533"/>
              </p:ext>
            </p:extLst>
          </p:nvPr>
        </p:nvGraphicFramePr>
        <p:xfrm>
          <a:off x="1915318" y="12285663"/>
          <a:ext cx="9768682" cy="5715000"/>
        </p:xfrm>
        <a:graphic>
          <a:graphicData uri="http://schemas.openxmlformats.org/drawingml/2006/table">
            <a:tbl>
              <a:tblPr firstRow="1" firstCol="1" bandRow="1">
                <a:tableStyleId>{5C22544A-7EE6-4342-B048-85BDC9FD1C3A}</a:tableStyleId>
              </a:tblPr>
              <a:tblGrid>
                <a:gridCol w="6410424"/>
                <a:gridCol w="3358258"/>
              </a:tblGrid>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CONCEPTO</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ctr">
                        <a:lnSpc>
                          <a:spcPct val="150000"/>
                        </a:lnSpc>
                        <a:spcAft>
                          <a:spcPts val="0"/>
                        </a:spcAft>
                      </a:pPr>
                      <a:r>
                        <a:rPr lang="es-EC" sz="2500" dirty="0">
                          <a:effectLst/>
                          <a:latin typeface="Arial" panose="020B0604020202020204" pitchFamily="34" charset="0"/>
                          <a:cs typeface="Arial" panose="020B0604020202020204" pitchFamily="34" charset="0"/>
                        </a:rPr>
                        <a:t>VALOR</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r>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CAJA – BANCOS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14.642,63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INV. MATERIALES ELECTRICOS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122.365,33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INV. UTILES DE OFICINA</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17,89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INV.UTILES DE ASEO</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24,41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SEGURIDAD PREPAGADA</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2.514,75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a:effectLst/>
                          <a:latin typeface="Arial" panose="020B0604020202020204" pitchFamily="34" charset="0"/>
                          <a:cs typeface="Arial" panose="020B0604020202020204" pitchFamily="34" charset="0"/>
                        </a:rPr>
                        <a:t>ARRIENDO PREPAGADO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945,00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a:effectLst/>
                          <a:latin typeface="Arial" panose="020B0604020202020204" pitchFamily="34" charset="0"/>
                          <a:cs typeface="Arial" panose="020B0604020202020204" pitchFamily="34" charset="0"/>
                        </a:rPr>
                        <a:t>SEGURO PREPAGADO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1.372,28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a:effectLst/>
                          <a:latin typeface="Arial" panose="020B0604020202020204" pitchFamily="34" charset="0"/>
                          <a:cs typeface="Arial" panose="020B0604020202020204" pitchFamily="34" charset="0"/>
                        </a:rPr>
                        <a:t>SUELDOS Y SALARIOS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5"/>
                    </a:solidFill>
                  </a:tcPr>
                </a:tc>
                <a:tc>
                  <a:txBody>
                    <a:bodyPr/>
                    <a:lstStyle/>
                    <a:p>
                      <a:pPr indent="252095" algn="r">
                        <a:lnSpc>
                          <a:spcPct val="150000"/>
                        </a:lnSpc>
                        <a:spcAft>
                          <a:spcPts val="0"/>
                        </a:spcAft>
                      </a:pPr>
                      <a:r>
                        <a:rPr lang="es-EC" sz="2500" dirty="0">
                          <a:effectLst/>
                          <a:latin typeface="Arial" panose="020B0604020202020204" pitchFamily="34" charset="0"/>
                          <a:cs typeface="Arial" panose="020B0604020202020204" pitchFamily="34" charset="0"/>
                        </a:rPr>
                        <a:t>           22.962,24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20000"/>
                        <a:lumOff val="80000"/>
                      </a:schemeClr>
                    </a:solidFill>
                  </a:tcPr>
                </a:tc>
              </a:tr>
              <a:tr h="471133">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TOTAL CAPITAL DE TRABAJO NETO</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5"/>
                    </a:solidFill>
                  </a:tcPr>
                </a:tc>
                <a:tc>
                  <a:txBody>
                    <a:bodyPr/>
                    <a:lstStyle/>
                    <a:p>
                      <a:pPr indent="252095" algn="l">
                        <a:lnSpc>
                          <a:spcPct val="150000"/>
                        </a:lnSpc>
                        <a:spcAft>
                          <a:spcPts val="0"/>
                        </a:spcAft>
                      </a:pPr>
                      <a:r>
                        <a:rPr lang="es-EC" sz="2500" dirty="0">
                          <a:effectLst/>
                          <a:latin typeface="Arial" panose="020B0604020202020204" pitchFamily="34" charset="0"/>
                          <a:cs typeface="Arial" panose="020B0604020202020204" pitchFamily="34" charset="0"/>
                        </a:rPr>
                        <a:t>         164.844,54 </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2220334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6176" y="1032934"/>
            <a:ext cx="12495958" cy="2531674"/>
          </a:xfrm>
        </p:spPr>
        <p:txBody>
          <a:bodyPr/>
          <a:lstStyle/>
          <a:p>
            <a:r>
              <a:rPr lang="es-EC" dirty="0" smtClean="0"/>
              <a:t>FINANCIAMIENTO DE COSTOS E INVERSIONES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21150818"/>
              </p:ext>
            </p:extLst>
          </p:nvPr>
        </p:nvGraphicFramePr>
        <p:xfrm>
          <a:off x="1166176" y="4343541"/>
          <a:ext cx="15089824" cy="3446730"/>
        </p:xfrm>
        <a:graphic>
          <a:graphicData uri="http://schemas.openxmlformats.org/drawingml/2006/table">
            <a:tbl>
              <a:tblPr firstRow="1" firstCol="1" bandRow="1">
                <a:tableStyleId>{5C22544A-7EE6-4342-B048-85BDC9FD1C3A}</a:tableStyleId>
              </a:tblPr>
              <a:tblGrid>
                <a:gridCol w="3226205"/>
                <a:gridCol w="1919425"/>
                <a:gridCol w="1925461"/>
                <a:gridCol w="2034108"/>
                <a:gridCol w="2034108"/>
                <a:gridCol w="2133701"/>
                <a:gridCol w="1816816"/>
              </a:tblGrid>
              <a:tr h="574455">
                <a:tc rowSpan="2">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INVERSIÓN</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VALOR USD.</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l">
                        <a:lnSpc>
                          <a:spcPct val="150000"/>
                        </a:lnSpc>
                        <a:spcAft>
                          <a:spcPts val="0"/>
                        </a:spcAft>
                      </a:pPr>
                      <a:r>
                        <a:rPr lang="es-EC" sz="2000" dirty="0">
                          <a:effectLst/>
                          <a:latin typeface="Arial" panose="020B0604020202020204" pitchFamily="34" charset="0"/>
                          <a:cs typeface="Arial" panose="020B0604020202020204" pitchFamily="34" charset="0"/>
                        </a:rPr>
                        <a:t>% INV. TOTAL</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gridSpan="2">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RECURSOS PROPIOS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hMerge="1">
                  <a:txBody>
                    <a:bodyPr/>
                    <a:lstStyle/>
                    <a:p>
                      <a:endParaRPr lang="es-EC"/>
                    </a:p>
                  </a:txBody>
                  <a:tcPr/>
                </a:tc>
                <a:tc gridSpan="2">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RECURSOS TERCEROS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hMerge="1">
                  <a:txBody>
                    <a:bodyPr/>
                    <a:lstStyle/>
                    <a:p>
                      <a:endParaRPr lang="es-EC"/>
                    </a:p>
                  </a:txBody>
                  <a:tcPr/>
                </a:tc>
              </a:tr>
              <a:tr h="57445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74455">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Activos Fijos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130.693,50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44,07%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44,1%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130.693,50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74455">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Activos Diferidos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1.050,00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0,35%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1.050,00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74455">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Capital de Trabajo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164.844,54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55,58%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55,6%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164.844,54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74455">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Inversión 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296.588,04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100,00%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55,9%</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44,1%</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130.693,50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bl>
          </a:graphicData>
        </a:graphic>
      </p:graphicFrame>
      <p:sp>
        <p:nvSpPr>
          <p:cNvPr id="5" name="Título 1"/>
          <p:cNvSpPr txBox="1">
            <a:spLocks/>
          </p:cNvSpPr>
          <p:nvPr/>
        </p:nvSpPr>
        <p:spPr>
          <a:xfrm>
            <a:off x="5111644" y="3318933"/>
            <a:ext cx="7927023" cy="10246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Estado de Fuentes y Usos</a:t>
            </a:r>
            <a:endParaRPr lang="es-EC" sz="5400" dirty="0">
              <a:solidFill>
                <a:schemeClr val="accent5"/>
              </a:solidFill>
              <a:effectLst>
                <a:outerShdw blurRad="38100" dist="38100" dir="2700000" algn="tl">
                  <a:srgbClr val="000000">
                    <a:alpha val="43137"/>
                  </a:srgbClr>
                </a:outerShdw>
              </a:effectLst>
            </a:endParaRPr>
          </a:p>
        </p:txBody>
      </p:sp>
      <p:sp>
        <p:nvSpPr>
          <p:cNvPr id="6" name="Título 1"/>
          <p:cNvSpPr txBox="1">
            <a:spLocks/>
          </p:cNvSpPr>
          <p:nvPr/>
        </p:nvSpPr>
        <p:spPr>
          <a:xfrm>
            <a:off x="6534044" y="8009466"/>
            <a:ext cx="4574224" cy="863601"/>
          </a:xfrm>
          <a:prstGeom prst="rect">
            <a:avLst/>
          </a:prstGeom>
        </p:spPr>
        <p:txBody>
          <a:bodyPr vert="horz" lIns="91440" tIns="45720" rIns="91440" bIns="45720" rtlCol="0" anchor="t">
            <a:normAutofit lnSpcReduction="10000"/>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Préstamo CFN</a:t>
            </a:r>
            <a:endParaRPr lang="es-EC" sz="5400" dirty="0">
              <a:solidFill>
                <a:schemeClr val="accent5"/>
              </a:solidFill>
              <a:effectLst>
                <a:outerShdw blurRad="38100" dist="38100" dir="2700000" algn="tl">
                  <a:srgbClr val="000000">
                    <a:alpha val="43137"/>
                  </a:srgb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3869997190"/>
              </p:ext>
            </p:extLst>
          </p:nvPr>
        </p:nvGraphicFramePr>
        <p:xfrm>
          <a:off x="467306" y="10967017"/>
          <a:ext cx="7371715" cy="3200400"/>
        </p:xfrm>
        <a:graphic>
          <a:graphicData uri="http://schemas.openxmlformats.org/drawingml/2006/table">
            <a:tbl>
              <a:tblPr firstRow="1" firstCol="1" bandRow="1">
                <a:tableStyleId>{7DF18680-E054-41AD-8BC1-D1AEF772440D}</a:tableStyleId>
              </a:tblPr>
              <a:tblGrid>
                <a:gridCol w="3055532"/>
                <a:gridCol w="2423726"/>
                <a:gridCol w="1892457"/>
              </a:tblGrid>
              <a:tr h="200025">
                <a:tc>
                  <a:txBody>
                    <a:bodyPr/>
                    <a:lstStyle/>
                    <a:p>
                      <a:pPr indent="252095" algn="just">
                        <a:lnSpc>
                          <a:spcPct val="150000"/>
                        </a:lnSpc>
                        <a:spcAft>
                          <a:spcPts val="0"/>
                        </a:spcAft>
                      </a:pPr>
                      <a:r>
                        <a:rPr lang="es-EC" sz="2000">
                          <a:effectLst/>
                        </a:rPr>
                        <a:t>Monto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130.693,50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00025">
                <a:tc>
                  <a:txBody>
                    <a:bodyPr/>
                    <a:lstStyle/>
                    <a:p>
                      <a:pPr indent="252095" algn="l">
                        <a:lnSpc>
                          <a:spcPct val="150000"/>
                        </a:lnSpc>
                        <a:spcAft>
                          <a:spcPts val="0"/>
                        </a:spcAft>
                      </a:pPr>
                      <a:r>
                        <a:rPr lang="es-EC" sz="2000">
                          <a:effectLst/>
                        </a:rPr>
                        <a:t>Período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semestral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00025">
                <a:tc>
                  <a:txBody>
                    <a:bodyPr/>
                    <a:lstStyle/>
                    <a:p>
                      <a:pPr indent="252095" algn="just">
                        <a:lnSpc>
                          <a:spcPct val="150000"/>
                        </a:lnSpc>
                        <a:spcAft>
                          <a:spcPts val="0"/>
                        </a:spcAft>
                      </a:pPr>
                      <a:r>
                        <a:rPr lang="es-EC" sz="2000">
                          <a:effectLst/>
                        </a:rPr>
                        <a:t>Interés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9,75%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4,88%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00025">
                <a:tc>
                  <a:txBody>
                    <a:bodyPr/>
                    <a:lstStyle/>
                    <a:p>
                      <a:pPr indent="252095" algn="just">
                        <a:lnSpc>
                          <a:spcPct val="150000"/>
                        </a:lnSpc>
                        <a:spcAft>
                          <a:spcPts val="0"/>
                        </a:spcAft>
                      </a:pPr>
                      <a:r>
                        <a:rPr lang="es-EC" sz="2000">
                          <a:effectLst/>
                        </a:rPr>
                        <a:t>Plazo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años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37066">
                <a:tc>
                  <a:txBody>
                    <a:bodyPr/>
                    <a:lstStyle/>
                    <a:p>
                      <a:pPr indent="252095" algn="just">
                        <a:lnSpc>
                          <a:spcPct val="150000"/>
                        </a:lnSpc>
                        <a:spcAft>
                          <a:spcPts val="0"/>
                        </a:spcAft>
                      </a:pPr>
                      <a:r>
                        <a:rPr lang="es-EC" sz="2000">
                          <a:effectLst/>
                        </a:rPr>
                        <a:t>Período de pago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dirty="0">
                          <a:effectLst/>
                        </a:rPr>
                        <a:t>  Semestral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00025">
                <a:tc>
                  <a:txBody>
                    <a:bodyPr/>
                    <a:lstStyle/>
                    <a:p>
                      <a:pPr indent="252095" algn="just">
                        <a:lnSpc>
                          <a:spcPct val="150000"/>
                        </a:lnSpc>
                        <a:spcAft>
                          <a:spcPts val="0"/>
                        </a:spcAft>
                      </a:pPr>
                      <a:r>
                        <a:rPr lang="es-EC" sz="2000">
                          <a:effectLst/>
                        </a:rPr>
                        <a:t>Forma de amortización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rPr>
                        <a:t>   Dividendo Constante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dirty="0">
                          <a:effectLst/>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135189843"/>
              </p:ext>
            </p:extLst>
          </p:nvPr>
        </p:nvGraphicFramePr>
        <p:xfrm>
          <a:off x="8125773" y="8873067"/>
          <a:ext cx="9484895" cy="8771472"/>
        </p:xfrm>
        <a:graphic>
          <a:graphicData uri="http://schemas.openxmlformats.org/drawingml/2006/table">
            <a:tbl>
              <a:tblPr firstRow="1" firstCol="1" bandRow="1">
                <a:tableStyleId>{7DF18680-E054-41AD-8BC1-D1AEF772440D}</a:tableStyleId>
              </a:tblPr>
              <a:tblGrid>
                <a:gridCol w="1422137"/>
                <a:gridCol w="2350038"/>
                <a:gridCol w="1888511"/>
                <a:gridCol w="1888511"/>
                <a:gridCol w="1935698"/>
              </a:tblGrid>
              <a:tr h="1068120">
                <a:tc>
                  <a:txBody>
                    <a:bodyPr/>
                    <a:lstStyle/>
                    <a:p>
                      <a:pPr indent="252095" algn="ctr">
                        <a:lnSpc>
                          <a:spcPct val="150000"/>
                        </a:lnSpc>
                        <a:spcAft>
                          <a:spcPts val="0"/>
                        </a:spcAft>
                      </a:pPr>
                      <a:r>
                        <a:rPr lang="es-EC" sz="2000" dirty="0">
                          <a:effectLst/>
                        </a:rPr>
                        <a:t>PERIODO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AMORTIZACIÓN  DEL CAPITAL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INTERÉS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DIVIDENDO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rPr>
                        <a:t>SALDO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068120">
                <a:tc>
                  <a:txBody>
                    <a:bodyPr/>
                    <a:lstStyle/>
                    <a:p>
                      <a:pPr indent="252095" algn="ctr">
                        <a:lnSpc>
                          <a:spcPct val="150000"/>
                        </a:lnSpc>
                        <a:spcAft>
                          <a:spcPts val="0"/>
                        </a:spcAft>
                      </a:pPr>
                      <a:r>
                        <a:rPr lang="es-EC" sz="2000">
                          <a:effectLst/>
                        </a:rPr>
                        <a:t>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130.693,50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068120">
                <a:tc>
                  <a:txBody>
                    <a:bodyPr/>
                    <a:lstStyle/>
                    <a:p>
                      <a:pPr indent="252095" algn="ctr">
                        <a:lnSpc>
                          <a:spcPct val="150000"/>
                        </a:lnSpc>
                        <a:spcAft>
                          <a:spcPts val="0"/>
                        </a:spcAft>
                      </a:pPr>
                      <a:r>
                        <a:rPr lang="es-EC" sz="2000">
                          <a:effectLst/>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10.451,51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6.371,31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120.241,99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068120">
                <a:tc>
                  <a:txBody>
                    <a:bodyPr/>
                    <a:lstStyle/>
                    <a:p>
                      <a:pPr indent="252095" algn="ctr">
                        <a:lnSpc>
                          <a:spcPct val="150000"/>
                        </a:lnSpc>
                        <a:spcAft>
                          <a:spcPts val="0"/>
                        </a:spcAft>
                      </a:pPr>
                      <a:r>
                        <a:rPr lang="es-EC" sz="2000">
                          <a:effectLst/>
                        </a:rPr>
                        <a:t>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10.961,02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5.861,80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109.280,97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11.495,37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5.327,45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97.785,60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12.055,77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4.767,05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85.729,84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12.643,49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4.179,33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73.086,35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13.259,86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3.562,96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59.826,49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13.906,27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2.916,54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45.920,22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14.584,21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2.238,61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31.336,01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15.295,19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1.527,63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16.040,83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ctr">
                        <a:lnSpc>
                          <a:spcPct val="150000"/>
                        </a:lnSpc>
                        <a:spcAft>
                          <a:spcPts val="0"/>
                        </a:spcAft>
                      </a:pPr>
                      <a:r>
                        <a:rPr lang="es-EC" sz="2000">
                          <a:effectLst/>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16.040,83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781,99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99888">
                <a:tc>
                  <a:txBody>
                    <a:bodyPr/>
                    <a:lstStyle/>
                    <a:p>
                      <a:pPr indent="252095" algn="l">
                        <a:lnSpc>
                          <a:spcPct val="150000"/>
                        </a:lnSpc>
                        <a:spcAft>
                          <a:spcPts val="0"/>
                        </a:spcAft>
                      </a:pPr>
                      <a:r>
                        <a:rPr lang="es-EC" sz="2000">
                          <a:effectLst/>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rPr>
                        <a:t>130.693,50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37.534,66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rPr>
                        <a:t>168.228,16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dirty="0">
                          <a:effectLst/>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2458143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2309" y="787259"/>
            <a:ext cx="12495958" cy="1210874"/>
          </a:xfrm>
        </p:spPr>
        <p:txBody>
          <a:bodyPr/>
          <a:lstStyle/>
          <a:p>
            <a:r>
              <a:rPr lang="es-EC" dirty="0" smtClean="0"/>
              <a:t>ESTADO DE SITUACIÓN INICIAL</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79384146"/>
              </p:ext>
            </p:extLst>
          </p:nvPr>
        </p:nvGraphicFramePr>
        <p:xfrm>
          <a:off x="1132309" y="2370666"/>
          <a:ext cx="16146515" cy="14867904"/>
        </p:xfrm>
        <a:graphic>
          <a:graphicData uri="http://schemas.openxmlformats.org/drawingml/2006/table">
            <a:tbl>
              <a:tblPr firstRow="1" firstCol="1" bandRow="1">
                <a:tableStyleId>{9DCAF9ED-07DC-4A11-8D7F-57B35C25682E}</a:tableStyleId>
              </a:tblPr>
              <a:tblGrid>
                <a:gridCol w="6707254"/>
                <a:gridCol w="2022699"/>
                <a:gridCol w="5393863"/>
                <a:gridCol w="2022699"/>
              </a:tblGrid>
              <a:tr h="401497">
                <a:tc>
                  <a:txBody>
                    <a:bodyPr/>
                    <a:lstStyle/>
                    <a:p>
                      <a:pPr indent="252095" algn="l">
                        <a:lnSpc>
                          <a:spcPct val="150000"/>
                        </a:lnSpc>
                        <a:spcAft>
                          <a:spcPts val="0"/>
                        </a:spcAft>
                      </a:pPr>
                      <a:r>
                        <a:rPr lang="es-EC" sz="2500" dirty="0">
                          <a:effectLst/>
                        </a:rPr>
                        <a:t>ACTIVOS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PASIVOS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01497">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01497">
                <a:tc>
                  <a:txBody>
                    <a:bodyPr/>
                    <a:lstStyle/>
                    <a:p>
                      <a:pPr indent="252095" algn="l">
                        <a:lnSpc>
                          <a:spcPct val="150000"/>
                        </a:lnSpc>
                        <a:spcAft>
                          <a:spcPts val="0"/>
                        </a:spcAft>
                      </a:pPr>
                      <a:r>
                        <a:rPr lang="es-EC" sz="2500">
                          <a:effectLst/>
                        </a:rPr>
                        <a:t>ACTIVOS CORRIENTES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PASIVOS CORRIENTES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dirty="0">
                          <a:effectLst/>
                        </a:rPr>
                        <a:t>CAJA - BANCOS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37.604,87</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PROVEEDORES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INV. MATERIA PRIMA</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122.365,33</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PASIVOS A LARGO PLAZO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INV. UTILES DE OFICINA</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17,89</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PRÉSTAMO POR PAGAR</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130.693,50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INV.UTILES DE ASEO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24,41</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TOTAL PASIVO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130.693,50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SEGURIDAD PREPAGADA</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2.514,75</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ARRIENDO PREPAGADO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945,00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SEGURO PREPAGADO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500">
                          <a:effectLst/>
                        </a:rPr>
                        <a:t>1.372,28</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01497">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401497">
                <a:tc>
                  <a:txBody>
                    <a:bodyPr/>
                    <a:lstStyle/>
                    <a:p>
                      <a:pPr indent="252095" algn="l">
                        <a:lnSpc>
                          <a:spcPct val="150000"/>
                        </a:lnSpc>
                        <a:spcAft>
                          <a:spcPts val="0"/>
                        </a:spcAft>
                      </a:pPr>
                      <a:r>
                        <a:rPr lang="es-EC" sz="2500">
                          <a:effectLst/>
                        </a:rPr>
                        <a:t>ACTIVOS NO CORRIENTES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MUEBLES DE OFICINA</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500">
                          <a:effectLst/>
                        </a:rPr>
                        <a:t>7.822,50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PATRIMONIO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EQUIPOS DE COMPUTACIÓN</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500">
                          <a:effectLst/>
                        </a:rPr>
                        <a:t>3.580,50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CAPITAL SOCIAL</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165.894,54</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MAQUINARIA Y EQUIPOS DE TRABAJO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500">
                          <a:effectLst/>
                        </a:rPr>
                        <a:t>28.990,50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EDIFICIOS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42.000,00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VEHICULOS</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48.300,00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a:effectLst/>
                        </a:rPr>
                        <a:t>GASTOS DE PUESTO EN MARCHA</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1050,00</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 </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857886">
                <a:tc>
                  <a:txBody>
                    <a:bodyPr/>
                    <a:lstStyle/>
                    <a:p>
                      <a:pPr indent="252095" algn="l">
                        <a:lnSpc>
                          <a:spcPct val="150000"/>
                        </a:lnSpc>
                        <a:spcAft>
                          <a:spcPts val="0"/>
                        </a:spcAft>
                      </a:pPr>
                      <a:r>
                        <a:rPr lang="es-EC" sz="2500" dirty="0">
                          <a:effectLst/>
                        </a:rPr>
                        <a:t>TOTAL ACTIVOS</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a:effectLst/>
                        </a:rPr>
                        <a:t>296.588,04</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500">
                          <a:effectLst/>
                        </a:rPr>
                        <a:t>TOTAL PASIVO Y PATRIMONIO</a:t>
                      </a:r>
                      <a:endParaRPr lang="es-EC" sz="2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500" dirty="0">
                          <a:effectLst/>
                        </a:rPr>
                        <a:t>296.588,04</a:t>
                      </a:r>
                      <a:endParaRPr lang="es-EC" sz="2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293633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685659"/>
            <a:ext cx="12495958" cy="1244741"/>
          </a:xfrm>
        </p:spPr>
        <p:txBody>
          <a:bodyPr/>
          <a:lstStyle/>
          <a:p>
            <a:r>
              <a:rPr lang="es-EC" dirty="0" smtClean="0"/>
              <a:t>GASTOS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52558021"/>
              </p:ext>
            </p:extLst>
          </p:nvPr>
        </p:nvGraphicFramePr>
        <p:xfrm>
          <a:off x="1200043" y="3632341"/>
          <a:ext cx="16342889" cy="12344400"/>
        </p:xfrm>
        <a:graphic>
          <a:graphicData uri="http://schemas.openxmlformats.org/drawingml/2006/table">
            <a:tbl>
              <a:tblPr firstRow="1" firstCol="1" bandRow="1">
                <a:tableStyleId>{5C22544A-7EE6-4342-B048-85BDC9FD1C3A}</a:tableStyleId>
              </a:tblPr>
              <a:tblGrid>
                <a:gridCol w="2573916"/>
                <a:gridCol w="798802"/>
                <a:gridCol w="1285972"/>
                <a:gridCol w="1065069"/>
                <a:gridCol w="1427981"/>
                <a:gridCol w="1096626"/>
                <a:gridCol w="1096626"/>
                <a:gridCol w="1571963"/>
                <a:gridCol w="1272166"/>
                <a:gridCol w="1258359"/>
                <a:gridCol w="1388534"/>
                <a:gridCol w="1506875"/>
              </a:tblGrid>
              <a:tr h="485775">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CARGO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Sueldo base mensual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Horas extras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Sueldo Unificado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10mo 3ro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10mo 4to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Vacaciones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Aporte IESS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Fondos de Reserva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Mensual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AÑO 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Gerente General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1.300,00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1.300,00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108,33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54,17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157,95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1.650,78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19.809,40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Asistente Administrativo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800,00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800,00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66,67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33,33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97,20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1.027,53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12.330,40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Contador</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25,00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72,90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778,23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9.338,80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Auxiliar de limpieza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370,00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370,00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30,83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15,42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44,96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491,54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5.898,46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Auxiliar de Compras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41,67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20,83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60,75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653,58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7.843,00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TOTAL ÁREA ADMINISTRATIVA Y DE SERVICIOS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3.570,00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3.570,00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297,50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151,67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148,75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433,76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4.601,67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55.220,06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Operativo Eléctrico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250,00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151,67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125,00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364,50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3.891,17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46.694,00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Operativo Electrónico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1.800,00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150,00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91,00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75,00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218,70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2.334,70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28.016,40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Bodeguero - Chofer</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500,00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41,67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30,33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20,83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60,75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653,58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7.843,00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TOTAL ÁREA OPERATIVA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1.700,00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5.300,00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441,67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273,00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220,83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643,95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6.879,45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82.553,40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6192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5.270,00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8.870,00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739,17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424,67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369,58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1.077,71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11.481,12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dirty="0">
                          <a:effectLst/>
                          <a:latin typeface="Arial" panose="020B0604020202020204" pitchFamily="34" charset="0"/>
                          <a:cs typeface="Arial" panose="020B0604020202020204" pitchFamily="34" charset="0"/>
                        </a:rPr>
                        <a:t>    137.773,46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
        <p:nvSpPr>
          <p:cNvPr id="4" name="Título 1"/>
          <p:cNvSpPr txBox="1">
            <a:spLocks/>
          </p:cNvSpPr>
          <p:nvPr/>
        </p:nvSpPr>
        <p:spPr>
          <a:xfrm>
            <a:off x="7448022" y="2302933"/>
            <a:ext cx="7927023" cy="10246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Sueldos y salarios</a:t>
            </a:r>
            <a:endParaRPr lang="es-EC" sz="5400"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340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103460820"/>
              </p:ext>
            </p:extLst>
          </p:nvPr>
        </p:nvGraphicFramePr>
        <p:xfrm>
          <a:off x="543033" y="2523349"/>
          <a:ext cx="16898302" cy="5532120"/>
        </p:xfrm>
        <a:graphic>
          <a:graphicData uri="http://schemas.openxmlformats.org/drawingml/2006/table">
            <a:tbl>
              <a:tblPr firstRow="1" firstCol="1" bandRow="1">
                <a:tableStyleId>{5C22544A-7EE6-4342-B048-85BDC9FD1C3A}</a:tableStyleId>
              </a:tblPr>
              <a:tblGrid>
                <a:gridCol w="3532563"/>
                <a:gridCol w="1864188"/>
                <a:gridCol w="1678134"/>
                <a:gridCol w="1285456"/>
                <a:gridCol w="1622918"/>
                <a:gridCol w="1587637"/>
                <a:gridCol w="1658199"/>
                <a:gridCol w="1834604"/>
                <a:gridCol w="1834603"/>
              </a:tblGrid>
              <a:tr h="175895">
                <a:tc>
                  <a:txBody>
                    <a:bodyPr/>
                    <a:lstStyle/>
                    <a:p>
                      <a:pPr indent="252095" algn="ctr">
                        <a:lnSpc>
                          <a:spcPct val="150000"/>
                        </a:lnSpc>
                        <a:spcAft>
                          <a:spcPts val="0"/>
                        </a:spcAft>
                      </a:pPr>
                      <a:r>
                        <a:rPr lang="es-EC" sz="2200" dirty="0">
                          <a:effectLst/>
                          <a:latin typeface="Arial" panose="020B0604020202020204" pitchFamily="34" charset="0"/>
                          <a:cs typeface="Arial" panose="020B0604020202020204" pitchFamily="34" charset="0"/>
                        </a:rPr>
                        <a:t>CONCEPTO</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VALOR</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VIDA ÚTIL (AÑOS)</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AÑO 1</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AÑO 2</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AÑO 3</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AÑO 4</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200" dirty="0">
                          <a:effectLst/>
                          <a:latin typeface="Arial" panose="020B0604020202020204" pitchFamily="34" charset="0"/>
                          <a:cs typeface="Arial" panose="020B0604020202020204" pitchFamily="34" charset="0"/>
                        </a:rPr>
                        <a:t>AÑO 5</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190500">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MUEBLES DE OFICINA</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7.822,50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10,00%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10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782,25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782,25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782,25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782,25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782,25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90500">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MAQUINARIA Y EQUIPOS DE TRABAJO</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28.990,50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10,00%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10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2.899,05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2.899,05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2.899,05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2.899,05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2.899,05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90500">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EQUIPOS DE COMPUTACIÓN</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3.580,50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33,33%</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3</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1.193,50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1.193,50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1.193,50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 </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 </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90500">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EDIFICIOS</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42.000,00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5,00%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20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2.100,00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2.100,00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2.100,00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2.100,00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2.100,00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90500">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VEHICULOS</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48.300,00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20,00%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200">
                          <a:effectLst/>
                          <a:latin typeface="Arial" panose="020B0604020202020204" pitchFamily="34" charset="0"/>
                          <a:cs typeface="Arial" panose="020B0604020202020204" pitchFamily="34" charset="0"/>
                        </a:rPr>
                        <a:t>5</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9.660,00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9.660,00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9.660,00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9.660,00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9.660,00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200025">
                <a:tc>
                  <a:txBody>
                    <a:bodyPr/>
                    <a:lstStyle/>
                    <a:p>
                      <a:pPr indent="252095" algn="l">
                        <a:lnSpc>
                          <a:spcPct val="150000"/>
                        </a:lnSpc>
                        <a:spcAft>
                          <a:spcPts val="0"/>
                        </a:spcAft>
                      </a:pPr>
                      <a:r>
                        <a:rPr lang="es-EC" sz="2200">
                          <a:effectLst/>
                          <a:latin typeface="Arial" panose="020B0604020202020204" pitchFamily="34" charset="0"/>
                          <a:cs typeface="Arial" panose="020B0604020202020204" pitchFamily="34" charset="0"/>
                        </a:rPr>
                        <a:t>TOTAL</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dirty="0">
                          <a:effectLst/>
                          <a:latin typeface="Arial" panose="020B0604020202020204" pitchFamily="34" charset="0"/>
                          <a:cs typeface="Arial" panose="020B0604020202020204" pitchFamily="34" charset="0"/>
                        </a:rPr>
                        <a:t>130.693,50</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 </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 </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16.634,80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a:effectLst/>
                          <a:latin typeface="Arial" panose="020B0604020202020204" pitchFamily="34" charset="0"/>
                          <a:cs typeface="Arial" panose="020B0604020202020204" pitchFamily="34" charset="0"/>
                        </a:rPr>
                        <a:t>16.634,80</a:t>
                      </a:r>
                      <a:endParaRPr lang="es-EC" sz="2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dirty="0">
                          <a:effectLst/>
                          <a:latin typeface="Arial" panose="020B0604020202020204" pitchFamily="34" charset="0"/>
                          <a:cs typeface="Arial" panose="020B0604020202020204" pitchFamily="34" charset="0"/>
                        </a:rPr>
                        <a:t>16.634,80</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dirty="0">
                          <a:effectLst/>
                          <a:latin typeface="Arial" panose="020B0604020202020204" pitchFamily="34" charset="0"/>
                          <a:cs typeface="Arial" panose="020B0604020202020204" pitchFamily="34" charset="0"/>
                        </a:rPr>
                        <a:t>15.441,30</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200" dirty="0">
                          <a:effectLst/>
                          <a:latin typeface="Arial" panose="020B0604020202020204" pitchFamily="34" charset="0"/>
                          <a:cs typeface="Arial" panose="020B0604020202020204" pitchFamily="34" charset="0"/>
                        </a:rPr>
                        <a:t>15.441,30</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bl>
          </a:graphicData>
        </a:graphic>
      </p:graphicFrame>
      <p:sp>
        <p:nvSpPr>
          <p:cNvPr id="4" name="Título 1"/>
          <p:cNvSpPr txBox="1">
            <a:spLocks/>
          </p:cNvSpPr>
          <p:nvPr/>
        </p:nvSpPr>
        <p:spPr>
          <a:xfrm>
            <a:off x="7041621" y="1422400"/>
            <a:ext cx="7927023" cy="10246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Depreciación</a:t>
            </a:r>
            <a:endParaRPr lang="es-EC" sz="5400" dirty="0">
              <a:solidFill>
                <a:schemeClr val="accent5"/>
              </a:solidFill>
              <a:effectLst>
                <a:outerShdw blurRad="38100" dist="38100" dir="2700000" algn="tl">
                  <a:srgbClr val="000000">
                    <a:alpha val="43137"/>
                  </a:srgbClr>
                </a:outerShdw>
              </a:effectLst>
            </a:endParaRPr>
          </a:p>
        </p:txBody>
      </p:sp>
      <p:sp>
        <p:nvSpPr>
          <p:cNvPr id="6" name="Título 1"/>
          <p:cNvSpPr txBox="1">
            <a:spLocks/>
          </p:cNvSpPr>
          <p:nvPr/>
        </p:nvSpPr>
        <p:spPr>
          <a:xfrm>
            <a:off x="7041622" y="8551333"/>
            <a:ext cx="7927023" cy="10246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Amortización</a:t>
            </a:r>
            <a:endParaRPr lang="es-EC" sz="5400" dirty="0">
              <a:solidFill>
                <a:schemeClr val="accent5"/>
              </a:solidFill>
              <a:effectLst>
                <a:outerShdw blurRad="38100" dist="38100" dir="2700000" algn="tl">
                  <a:srgbClr val="000000">
                    <a:alpha val="43137"/>
                  </a:srgb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2187875582"/>
              </p:ext>
            </p:extLst>
          </p:nvPr>
        </p:nvGraphicFramePr>
        <p:xfrm>
          <a:off x="1457430" y="9575941"/>
          <a:ext cx="14629235" cy="2175792"/>
        </p:xfrm>
        <a:graphic>
          <a:graphicData uri="http://schemas.openxmlformats.org/drawingml/2006/table">
            <a:tbl>
              <a:tblPr firstRow="1" firstCol="1" bandRow="1">
                <a:tableStyleId>{5C22544A-7EE6-4342-B048-85BDC9FD1C3A}</a:tableStyleId>
              </a:tblPr>
              <a:tblGrid>
                <a:gridCol w="2925847"/>
                <a:gridCol w="2925847"/>
                <a:gridCol w="2925847"/>
                <a:gridCol w="2925847"/>
                <a:gridCol w="2925847"/>
              </a:tblGrid>
              <a:tr h="593398">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DESCRIPCIÓN</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COSTO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PORCENTAJE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AÑOS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988996">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Gasto en Activos Diferidos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210,00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1.050,00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593398">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15000"/>
                        </a:lnSpc>
                      </a:pPr>
                      <a:endParaRPr lang="es-EC" sz="2000" dirty="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15000"/>
                        </a:lnSpc>
                      </a:pPr>
                      <a:endParaRPr lang="es-EC" sz="2000" dirty="0">
                        <a:effectLst/>
                        <a:latin typeface="Arial" panose="020B0604020202020204" pitchFamily="34"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1050,00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8543885"/>
              </p:ext>
            </p:extLst>
          </p:nvPr>
        </p:nvGraphicFramePr>
        <p:xfrm>
          <a:off x="1457432" y="12717217"/>
          <a:ext cx="14561500" cy="3887772"/>
        </p:xfrm>
        <a:graphic>
          <a:graphicData uri="http://schemas.openxmlformats.org/drawingml/2006/table">
            <a:tbl>
              <a:tblPr firstRow="1" firstCol="1" bandRow="1">
                <a:tableStyleId>{5C22544A-7EE6-4342-B048-85BDC9FD1C3A}</a:tableStyleId>
              </a:tblPr>
              <a:tblGrid>
                <a:gridCol w="3922868"/>
                <a:gridCol w="4752874"/>
                <a:gridCol w="2944335"/>
                <a:gridCol w="2941423"/>
              </a:tblGrid>
              <a:tr h="68737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CONCEPTO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MENSUAL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SEMESTRAL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Agua potable</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420,00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Energía eléctrica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660,00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Teléfono fijo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85,00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1020,00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Internet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420,00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SUBTOTAL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210,00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1260,00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2520,00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Imprevistos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126,00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3625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2.646,00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bl>
          </a:graphicData>
        </a:graphic>
      </p:graphicFrame>
      <p:sp>
        <p:nvSpPr>
          <p:cNvPr id="9" name="Título 1"/>
          <p:cNvSpPr txBox="1">
            <a:spLocks/>
          </p:cNvSpPr>
          <p:nvPr/>
        </p:nvSpPr>
        <p:spPr>
          <a:xfrm>
            <a:off x="7041621" y="11684000"/>
            <a:ext cx="7927023" cy="10246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Servicios básicos</a:t>
            </a:r>
            <a:endParaRPr lang="es-EC" sz="5400"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7799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28639994"/>
              </p:ext>
            </p:extLst>
          </p:nvPr>
        </p:nvGraphicFramePr>
        <p:xfrm>
          <a:off x="1166283" y="2243809"/>
          <a:ext cx="15089718" cy="5975458"/>
        </p:xfrm>
        <a:graphic>
          <a:graphicData uri="http://schemas.openxmlformats.org/drawingml/2006/table">
            <a:tbl>
              <a:tblPr firstRow="1" firstCol="1" bandRow="1">
                <a:tableStyleId>{5C22544A-7EE6-4342-B048-85BDC9FD1C3A}</a:tableStyleId>
              </a:tblPr>
              <a:tblGrid>
                <a:gridCol w="4931320"/>
                <a:gridCol w="2963621"/>
                <a:gridCol w="2719167"/>
                <a:gridCol w="2224224"/>
                <a:gridCol w="2251386"/>
              </a:tblGrid>
              <a:tr h="946258">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CONCEPTO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INVERSIÓN ACTIVOS FIJOS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PORCENTAJE MENSUAL</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MENSUAL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AREA ADMINISTRATIVA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53.403,00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nSpc>
                          <a:spcPct val="115000"/>
                        </a:lnSpc>
                      </a:pPr>
                      <a:endParaRPr lang="es-EC" sz="2000" dirty="0">
                        <a:effectLst/>
                        <a:latin typeface="Arial" panose="020B0604020202020204" pitchFamily="34"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534,03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6.408,36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MUEBLES DE OFICINA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7822,50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78,23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938,70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EQUIPOS DE COMPUTACIÓN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3580,50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1,0%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35,81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429,66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EDIFICIOS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42000,00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420,00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5.040,00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AREA OPERACIONAL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77290,50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772,91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9274,86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0039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MAQUINARIA Y EQUIPOS DE TRABAJO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28990,50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289,91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3.478,86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0039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VEHÍCULOS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48300,00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483,00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5.796,00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SUBTOTAL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130.693,50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1.306,94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15.683,22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0039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Imprevistos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784,16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315419">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a:lnSpc>
                          <a:spcPct val="115000"/>
                        </a:lnSpc>
                      </a:pPr>
                      <a:endParaRPr lang="es-EC" sz="2000" dirty="0">
                        <a:effectLst/>
                        <a:latin typeface="Arial" panose="020B0604020202020204" pitchFamily="34"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 16.467,38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bl>
          </a:graphicData>
        </a:graphic>
      </p:graphicFrame>
      <p:sp>
        <p:nvSpPr>
          <p:cNvPr id="4" name="Título 1"/>
          <p:cNvSpPr txBox="1">
            <a:spLocks/>
          </p:cNvSpPr>
          <p:nvPr/>
        </p:nvSpPr>
        <p:spPr>
          <a:xfrm>
            <a:off x="4840288" y="1219201"/>
            <a:ext cx="7927023" cy="1024608"/>
          </a:xfrm>
          <a:prstGeom prst="rect">
            <a:avLst/>
          </a:prstGeom>
        </p:spPr>
        <p:txBody>
          <a:bodyPr vert="horz" lIns="91440" tIns="45720" rIns="91440" bIns="45720" rtlCol="0" anchor="t">
            <a:normAutofit fontScale="85000" lnSpcReduction="10000"/>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Reparación y mantenimiento</a:t>
            </a:r>
            <a:endParaRPr lang="es-EC" sz="5400" dirty="0">
              <a:solidFill>
                <a:schemeClr val="accent5"/>
              </a:solidFill>
              <a:effectLst>
                <a:outerShdw blurRad="38100" dist="38100" dir="2700000" algn="tl">
                  <a:srgbClr val="000000">
                    <a:alpha val="43137"/>
                  </a:srgbClr>
                </a:outerShdw>
              </a:effectLst>
            </a:endParaRPr>
          </a:p>
        </p:txBody>
      </p:sp>
      <p:sp>
        <p:nvSpPr>
          <p:cNvPr id="6" name="Título 1"/>
          <p:cNvSpPr txBox="1">
            <a:spLocks/>
          </p:cNvSpPr>
          <p:nvPr/>
        </p:nvSpPr>
        <p:spPr>
          <a:xfrm>
            <a:off x="5483543" y="8652934"/>
            <a:ext cx="6640512" cy="10246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5400" dirty="0" smtClean="0">
                <a:solidFill>
                  <a:schemeClr val="accent5"/>
                </a:solidFill>
                <a:effectLst>
                  <a:outerShdw blurRad="38100" dist="38100" dir="2700000" algn="tl">
                    <a:srgbClr val="000000">
                      <a:alpha val="43137"/>
                    </a:srgbClr>
                  </a:outerShdw>
                </a:effectLst>
              </a:rPr>
              <a:t>Gastos de publicidad</a:t>
            </a:r>
            <a:endParaRPr lang="es-EC" sz="5400" dirty="0">
              <a:solidFill>
                <a:schemeClr val="accent5"/>
              </a:solidFill>
              <a:effectLst>
                <a:outerShdw blurRad="38100" dist="38100" dir="2700000" algn="tl">
                  <a:srgbClr val="000000">
                    <a:alpha val="43137"/>
                  </a:srgbClr>
                </a:outerShdw>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1856133852"/>
              </p:ext>
            </p:extLst>
          </p:nvPr>
        </p:nvGraphicFramePr>
        <p:xfrm>
          <a:off x="1301565" y="10016209"/>
          <a:ext cx="15004467" cy="4207790"/>
        </p:xfrm>
        <a:graphic>
          <a:graphicData uri="http://schemas.openxmlformats.org/drawingml/2006/table">
            <a:tbl>
              <a:tblPr firstRow="1" firstCol="1" bandRow="1">
                <a:tableStyleId>{5C22544A-7EE6-4342-B048-85BDC9FD1C3A}</a:tableStyleId>
              </a:tblPr>
              <a:tblGrid>
                <a:gridCol w="4922284"/>
                <a:gridCol w="3374132"/>
                <a:gridCol w="3416171"/>
                <a:gridCol w="3291880"/>
              </a:tblGrid>
              <a:tr h="1086715">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CONCEPTO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VALOR MENSUAL</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SEMESTRAL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ANUAL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1086715">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ROTULOS Y PANGARTAS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65,00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390,00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780,00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508590">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PERIODICOS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270,00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1.620,00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3.240,00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508590">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SUBTOTAL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335,00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2.010,00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4.020,00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508590">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IMPREVISTOS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100,50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201,00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508590">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4.221,00</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222447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7776" y="1726073"/>
            <a:ext cx="12495958" cy="1312474"/>
          </a:xfrm>
        </p:spPr>
        <p:txBody>
          <a:bodyPr/>
          <a:lstStyle/>
          <a:p>
            <a:r>
              <a:rPr lang="es-EC" dirty="0" smtClean="0"/>
              <a:t>INFORMES PROYECTADOS</a:t>
            </a:r>
            <a:endParaRPr lang="es-EC" dirty="0"/>
          </a:p>
        </p:txBody>
      </p:sp>
      <p:sp>
        <p:nvSpPr>
          <p:cNvPr id="4" name="Título 1"/>
          <p:cNvSpPr txBox="1">
            <a:spLocks/>
          </p:cNvSpPr>
          <p:nvPr/>
        </p:nvSpPr>
        <p:spPr>
          <a:xfrm>
            <a:off x="4501408" y="3206458"/>
            <a:ext cx="10162857" cy="1024608"/>
          </a:xfrm>
          <a:prstGeom prst="rect">
            <a:avLst/>
          </a:prstGeom>
        </p:spPr>
        <p:txBody>
          <a:bodyPr vert="horz" lIns="91440" tIns="45720" rIns="91440" bIns="45720" rtlCol="0" anchor="t">
            <a:no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buFont typeface="Arial" panose="020B0604020202020204" pitchFamily="34" charset="0"/>
              <a:buChar char="•"/>
            </a:pPr>
            <a:r>
              <a:rPr lang="es-EC" sz="6000" dirty="0" smtClean="0">
                <a:solidFill>
                  <a:schemeClr val="accent5"/>
                </a:solidFill>
                <a:effectLst>
                  <a:outerShdw blurRad="38100" dist="38100" dir="2700000" algn="tl">
                    <a:srgbClr val="000000">
                      <a:alpha val="43137"/>
                    </a:srgbClr>
                  </a:outerShdw>
                </a:effectLst>
                <a:hlinkClick r:id="rId2" action="ppaction://hlinkfile"/>
              </a:rPr>
              <a:t>Ingresos proyectados</a:t>
            </a:r>
            <a:endParaRPr lang="es-EC" sz="6000" dirty="0">
              <a:solidFill>
                <a:schemeClr val="accent5"/>
              </a:solidFill>
              <a:effectLst>
                <a:outerShdw blurRad="38100" dist="38100" dir="2700000" algn="tl">
                  <a:srgbClr val="000000">
                    <a:alpha val="43137"/>
                  </a:srgbClr>
                </a:outerShdw>
              </a:effectLst>
            </a:endParaRPr>
          </a:p>
        </p:txBody>
      </p:sp>
      <p:sp>
        <p:nvSpPr>
          <p:cNvPr id="7" name="Título 1"/>
          <p:cNvSpPr txBox="1">
            <a:spLocks noGrp="1"/>
          </p:cNvSpPr>
          <p:nvPr>
            <p:ph idx="1"/>
          </p:nvPr>
        </p:nvSpPr>
        <p:spPr>
          <a:xfrm>
            <a:off x="4501408" y="4820505"/>
            <a:ext cx="9824192" cy="899081"/>
          </a:xfrm>
          <a:prstGeom prst="rect">
            <a:avLst/>
          </a:prstGeom>
        </p:spPr>
        <p:txBody>
          <a:bodyPr vert="horz" lIns="91440" tIns="45720" rIns="91440" bIns="45720" rtlCol="0" anchor="t">
            <a:no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buFont typeface="Arial" panose="020B0604020202020204" pitchFamily="34" charset="0"/>
              <a:buChar char="•"/>
            </a:pPr>
            <a:r>
              <a:rPr lang="es-EC" sz="6600" dirty="0" smtClean="0">
                <a:solidFill>
                  <a:schemeClr val="accent5"/>
                </a:solidFill>
                <a:effectLst>
                  <a:outerShdw blurRad="38100" dist="38100" dir="2700000" algn="tl">
                    <a:srgbClr val="000000">
                      <a:alpha val="43137"/>
                    </a:srgbClr>
                  </a:outerShdw>
                </a:effectLst>
                <a:hlinkClick r:id="rId3" action="ppaction://hlinkfile"/>
              </a:rPr>
              <a:t>Estado de Resultados Proyectado</a:t>
            </a:r>
            <a:endParaRPr lang="es-EC" sz="6600" dirty="0">
              <a:solidFill>
                <a:schemeClr val="accent5"/>
              </a:solidFill>
              <a:effectLst>
                <a:outerShdw blurRad="38100" dist="38100" dir="2700000" algn="tl">
                  <a:srgbClr val="000000">
                    <a:alpha val="43137"/>
                  </a:srgbClr>
                </a:outerShdw>
              </a:effectLst>
            </a:endParaRPr>
          </a:p>
        </p:txBody>
      </p:sp>
      <p:sp>
        <p:nvSpPr>
          <p:cNvPr id="9" name="Título 1"/>
          <p:cNvSpPr txBox="1">
            <a:spLocks/>
          </p:cNvSpPr>
          <p:nvPr/>
        </p:nvSpPr>
        <p:spPr>
          <a:xfrm>
            <a:off x="3079008" y="7467601"/>
            <a:ext cx="12093257" cy="1507066"/>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6000" dirty="0" smtClean="0">
                <a:solidFill>
                  <a:schemeClr val="accent5"/>
                </a:solidFill>
                <a:effectLst>
                  <a:outerShdw blurRad="38100" dist="38100" dir="2700000" algn="tl">
                    <a:srgbClr val="000000">
                      <a:alpha val="43137"/>
                    </a:srgbClr>
                  </a:outerShdw>
                </a:effectLst>
              </a:rPr>
              <a:t>Estado de Flujos Netos de Caja</a:t>
            </a:r>
            <a:endParaRPr lang="es-EC" sz="6000" dirty="0">
              <a:solidFill>
                <a:schemeClr val="accent5"/>
              </a:solidFill>
              <a:effectLst>
                <a:outerShdw blurRad="38100" dist="38100" dir="2700000" algn="tl">
                  <a:srgbClr val="000000">
                    <a:alpha val="43137"/>
                  </a:srgbClr>
                </a:outerShdw>
              </a:effectLst>
            </a:endParaRPr>
          </a:p>
        </p:txBody>
      </p:sp>
      <p:graphicFrame>
        <p:nvGraphicFramePr>
          <p:cNvPr id="10" name="Tabla 9"/>
          <p:cNvGraphicFramePr>
            <a:graphicFrameLocks noGrp="1"/>
          </p:cNvGraphicFramePr>
          <p:nvPr>
            <p:extLst>
              <p:ext uri="{D42A27DB-BD31-4B8C-83A1-F6EECF244321}">
                <p14:modId xmlns:p14="http://schemas.microsoft.com/office/powerpoint/2010/main" val="999740642"/>
              </p:ext>
            </p:extLst>
          </p:nvPr>
        </p:nvGraphicFramePr>
        <p:xfrm>
          <a:off x="1827899" y="8743174"/>
          <a:ext cx="13987833" cy="7885358"/>
        </p:xfrm>
        <a:graphic>
          <a:graphicData uri="http://schemas.openxmlformats.org/drawingml/2006/table">
            <a:tbl>
              <a:tblPr firstRow="1" firstCol="1" bandRow="1">
                <a:tableStyleId>{5C22544A-7EE6-4342-B048-85BDC9FD1C3A}</a:tableStyleId>
              </a:tblPr>
              <a:tblGrid>
                <a:gridCol w="2038947"/>
                <a:gridCol w="1627402"/>
                <a:gridCol w="2153178"/>
                <a:gridCol w="2038947"/>
                <a:gridCol w="2045206"/>
                <a:gridCol w="2045206"/>
                <a:gridCol w="2038947"/>
              </a:tblGrid>
              <a:tr h="1405345">
                <a:tc row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Años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Utilidad neta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 +Depreciación y Amortización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Inversión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Préstamo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Amortización del K</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Flujo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7602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de efectivo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17331">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-296.588,04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130.693,50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17331">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66.727,94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16.844,80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21.412,53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62.160,21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17331">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100.981,65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16.844,80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23.551,14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94.275,32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17331">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143.377,85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16.844,80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25.903,34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134.319,31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17331">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188.966,48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15.651,30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28.490,48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176.127,30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917331">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236.275,75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15.651,30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20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31.336,01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220.591,04</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1569078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2" y="1024326"/>
            <a:ext cx="12495958" cy="3466794"/>
          </a:xfrm>
        </p:spPr>
        <p:txBody>
          <a:bodyPr/>
          <a:lstStyle/>
          <a:p>
            <a:r>
              <a:rPr lang="es-EC" dirty="0" smtClean="0"/>
              <a:t>INDICADORES DE EVALUACIÓN FINANCIERA </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880557447"/>
              </p:ext>
            </p:extLst>
          </p:nvPr>
        </p:nvGraphicFramePr>
        <p:xfrm>
          <a:off x="1401389" y="5244653"/>
          <a:ext cx="10993810" cy="1371600"/>
        </p:xfrm>
        <a:graphic>
          <a:graphicData uri="http://schemas.openxmlformats.org/drawingml/2006/table">
            <a:tbl>
              <a:tblPr firstRow="1" firstCol="1" bandRow="1">
                <a:tableStyleId>{5C22544A-7EE6-4342-B048-85BDC9FD1C3A}</a:tableStyleId>
              </a:tblPr>
              <a:tblGrid>
                <a:gridCol w="2487912"/>
                <a:gridCol w="1808087"/>
                <a:gridCol w="2401813"/>
                <a:gridCol w="1786560"/>
                <a:gridCol w="2509438"/>
              </a:tblGrid>
              <a:tr h="276225">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PRESTAMO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TASA ACTIVA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RECURSOS PROPIOS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RIESGO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INFLACION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276225">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44,07%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9,75%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55,93%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12,00%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2,87%</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bl>
          </a:graphicData>
        </a:graphic>
      </p:graphicFrame>
      <p:sp>
        <p:nvSpPr>
          <p:cNvPr id="5" name="Título 1"/>
          <p:cNvSpPr txBox="1">
            <a:spLocks/>
          </p:cNvSpPr>
          <p:nvPr/>
        </p:nvSpPr>
        <p:spPr>
          <a:xfrm>
            <a:off x="1401392" y="3737587"/>
            <a:ext cx="12093257" cy="1507066"/>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6000" dirty="0" smtClean="0">
                <a:solidFill>
                  <a:schemeClr val="accent5"/>
                </a:solidFill>
                <a:effectLst>
                  <a:outerShdw blurRad="38100" dist="38100" dir="2700000" algn="tl">
                    <a:srgbClr val="000000">
                      <a:alpha val="43137"/>
                    </a:srgbClr>
                  </a:outerShdw>
                </a:effectLst>
              </a:rPr>
              <a:t>TMAR</a:t>
            </a:r>
            <a:endParaRPr lang="es-EC" sz="6000" dirty="0">
              <a:solidFill>
                <a:schemeClr val="accent5"/>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Rectángulo 6"/>
              <p:cNvSpPr/>
              <p:nvPr/>
            </p:nvSpPr>
            <p:spPr>
              <a:xfrm>
                <a:off x="1200042" y="8305048"/>
                <a:ext cx="1456002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4800" b="1" i="1" smtClean="0">
                          <a:latin typeface="Cambria Math" panose="02040503050406030204" pitchFamily="18" charset="0"/>
                        </a:rPr>
                        <m:t>𝑻𝑴𝑨𝑹</m:t>
                      </m:r>
                      <m:r>
                        <a:rPr lang="es-EC" sz="4800" b="1" i="1" smtClean="0">
                          <a:latin typeface="Cambria Math" panose="02040503050406030204" pitchFamily="18" charset="0"/>
                        </a:rPr>
                        <m:t>=</m:t>
                      </m:r>
                      <m:r>
                        <a:rPr lang="es-EC" sz="4800" b="1" i="1" smtClean="0">
                          <a:latin typeface="Cambria Math" panose="02040503050406030204" pitchFamily="18" charset="0"/>
                        </a:rPr>
                        <m:t>𝟏𝟐</m:t>
                      </m:r>
                      <m:r>
                        <a:rPr lang="es-EC" sz="4800" b="1" i="1" smtClean="0">
                          <a:latin typeface="Cambria Math" panose="02040503050406030204" pitchFamily="18" charset="0"/>
                        </a:rPr>
                        <m:t>,</m:t>
                      </m:r>
                      <m:r>
                        <a:rPr lang="es-EC" sz="4800" b="1" i="1" smtClean="0">
                          <a:latin typeface="Cambria Math" panose="02040503050406030204" pitchFamily="18" charset="0"/>
                        </a:rPr>
                        <m:t>𝟖𝟏</m:t>
                      </m:r>
                      <m:r>
                        <a:rPr lang="es-EC" sz="4800" b="1" i="1" smtClean="0">
                          <a:latin typeface="Cambria Math" panose="02040503050406030204" pitchFamily="18" charset="0"/>
                        </a:rPr>
                        <m:t> %</m:t>
                      </m:r>
                    </m:oMath>
                  </m:oMathPara>
                </a14:m>
                <a:endParaRPr lang="es-EC" sz="4800" b="1" dirty="0"/>
              </a:p>
            </p:txBody>
          </p:sp>
        </mc:Choice>
        <mc:Fallback xmlns="">
          <p:sp>
            <p:nvSpPr>
              <p:cNvPr id="7" name="Rectángulo 6"/>
              <p:cNvSpPr>
                <a:spLocks noRot="1" noChangeAspect="1" noMove="1" noResize="1" noEditPoints="1" noAdjustHandles="1" noChangeArrowheads="1" noChangeShapeType="1" noTextEdit="1"/>
              </p:cNvSpPr>
              <p:nvPr/>
            </p:nvSpPr>
            <p:spPr>
              <a:xfrm>
                <a:off x="1200042" y="8305048"/>
                <a:ext cx="14560021" cy="830997"/>
              </a:xfrm>
              <a:prstGeom prst="rect">
                <a:avLst/>
              </a:prstGeom>
              <a:blipFill rotWithShape="0">
                <a:blip r:embed="rId2"/>
                <a:stretch>
                  <a:fillRect/>
                </a:stretch>
              </a:blipFill>
            </p:spPr>
            <p:txBody>
              <a:bodyPr/>
              <a:lstStyle/>
              <a:p>
                <a:r>
                  <a:rPr lang="es-EC">
                    <a:noFill/>
                  </a:rPr>
                  <a:t> </a:t>
                </a:r>
              </a:p>
            </p:txBody>
          </p:sp>
        </mc:Fallback>
      </mc:AlternateContent>
      <p:sp>
        <p:nvSpPr>
          <p:cNvPr id="8" name="Título 1"/>
          <p:cNvSpPr txBox="1">
            <a:spLocks/>
          </p:cNvSpPr>
          <p:nvPr/>
        </p:nvSpPr>
        <p:spPr>
          <a:xfrm>
            <a:off x="1401392" y="8913438"/>
            <a:ext cx="12093257" cy="1507066"/>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6000" dirty="0" smtClean="0">
                <a:solidFill>
                  <a:schemeClr val="accent5"/>
                </a:solidFill>
                <a:effectLst>
                  <a:outerShdw blurRad="38100" dist="38100" dir="2700000" algn="tl">
                    <a:srgbClr val="000000">
                      <a:alpha val="43137"/>
                    </a:srgbClr>
                  </a:outerShdw>
                </a:effectLst>
              </a:rPr>
              <a:t>VAN</a:t>
            </a:r>
            <a:endParaRPr lang="es-EC" sz="6000" dirty="0">
              <a:solidFill>
                <a:schemeClr val="accent5"/>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10524197"/>
              </p:ext>
            </p:extLst>
          </p:nvPr>
        </p:nvGraphicFramePr>
        <p:xfrm>
          <a:off x="1401392" y="10116345"/>
          <a:ext cx="8880526" cy="4784987"/>
        </p:xfrm>
        <a:graphic>
          <a:graphicData uri="http://schemas.openxmlformats.org/drawingml/2006/table">
            <a:tbl>
              <a:tblPr firstRow="1" firstCol="1" bandRow="1">
                <a:tableStyleId>{5C22544A-7EE6-4342-B048-85BDC9FD1C3A}</a:tableStyleId>
              </a:tblPr>
              <a:tblGrid>
                <a:gridCol w="2144874"/>
                <a:gridCol w="2295389"/>
                <a:gridCol w="2144874"/>
                <a:gridCol w="2295389"/>
              </a:tblGrid>
              <a:tr h="1120683">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AÑOS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FNC</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(1+i)^n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VALOR ACTUAL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62.160,21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1,13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55.103,72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94.275,32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1,27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74.085,76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134.319,31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1,44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93.571,50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176.127,30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1,62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108.767,76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220.591,04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1,83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120.761,86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523472">
                <a:tc>
                  <a:txBody>
                    <a:bodyPr/>
                    <a:lstStyle/>
                    <a:p>
                      <a:pPr indent="252095" algn="just">
                        <a:lnSpc>
                          <a:spcPct val="150000"/>
                        </a:lnSpc>
                        <a:spcAft>
                          <a:spcPts val="0"/>
                        </a:spcAft>
                      </a:pPr>
                      <a:r>
                        <a:rPr lang="es-EC" sz="20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a:lnSpc>
                          <a:spcPct val="115000"/>
                        </a:lnSpc>
                      </a:pPr>
                      <a:endParaRPr lang="es-EC" sz="2000">
                        <a:effectLst/>
                        <a:latin typeface="Arial" panose="020B0604020202020204" pitchFamily="34" charset="0"/>
                        <a:cs typeface="Arial" panose="020B0604020202020204" pitchFamily="34" charset="0"/>
                      </a:endParaRPr>
                    </a:p>
                  </a:txBody>
                  <a:tcPr marL="44450" marR="44450" marT="0" marB="0"/>
                </a:tc>
                <a:tc>
                  <a:txBody>
                    <a:bodyPr/>
                    <a:lstStyle/>
                    <a:p>
                      <a:pPr indent="252095" algn="just">
                        <a:lnSpc>
                          <a:spcPct val="150000"/>
                        </a:lnSpc>
                        <a:spcAft>
                          <a:spcPts val="0"/>
                        </a:spcAft>
                      </a:pPr>
                      <a:r>
                        <a:rPr lang="es-EC" sz="2000" dirty="0">
                          <a:effectLst/>
                          <a:latin typeface="Arial" panose="020B0604020202020204" pitchFamily="34" charset="0"/>
                          <a:cs typeface="Arial" panose="020B0604020202020204" pitchFamily="34" charset="0"/>
                        </a:rPr>
                        <a:t>286.396,06</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bl>
          </a:graphicData>
        </a:graphic>
      </p:graphicFrame>
      <mc:AlternateContent xmlns:mc="http://schemas.openxmlformats.org/markup-compatibility/2006" xmlns:a14="http://schemas.microsoft.com/office/drawing/2010/main">
        <mc:Choice Requires="a14">
          <p:sp>
            <p:nvSpPr>
              <p:cNvPr id="3" name="Rectángulo 2"/>
              <p:cNvSpPr/>
              <p:nvPr/>
            </p:nvSpPr>
            <p:spPr>
              <a:xfrm>
                <a:off x="-520279" y="6987995"/>
                <a:ext cx="18000662" cy="11270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b="1" i="1" smtClean="0">
                              <a:effectLst>
                                <a:outerShdw blurRad="38100" dist="38100" dir="2700000" algn="tl">
                                  <a:srgbClr val="000000">
                                    <a:alpha val="43137"/>
                                  </a:srgbClr>
                                </a:outerShdw>
                              </a:effectLst>
                              <a:latin typeface="Cambria Math" panose="02040503050406030204" pitchFamily="18" charset="0"/>
                            </a:rPr>
                          </m:ctrlPr>
                        </m:dPr>
                        <m:e>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𝑹𝑬𝑪</m:t>
                          </m:r>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𝑻𝑬𝑹𝑪𝑬𝑹𝑶𝑺</m:t>
                          </m:r>
                          <m:d>
                            <m:dPr>
                              <m:ctrlPr>
                                <a:rPr lang="es-EC" b="1" i="1">
                                  <a:effectLst>
                                    <a:outerShdw blurRad="38100" dist="38100" dir="2700000" algn="tl">
                                      <a:srgbClr val="000000">
                                        <a:alpha val="43137"/>
                                      </a:srgbClr>
                                    </a:outerShdw>
                                  </a:effectLst>
                                  <a:latin typeface="Cambria Math" panose="02040503050406030204" pitchFamily="18" charset="0"/>
                                </a:rPr>
                              </m:ctrlPr>
                            </m:dPr>
                            <m:e>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𝑻𝑨𝑺𝑨</m:t>
                              </m:r>
                              <m:r>
                                <a:rPr lang="es-EC" b="1" i="0">
                                  <a:effectLst>
                                    <a:outerShdw blurRad="38100" dist="38100" dir="2700000" algn="tl">
                                      <a:srgbClr val="000000">
                                        <a:alpha val="43137"/>
                                      </a:srgbClr>
                                    </a:outerShdw>
                                  </a:effectLst>
                                  <a:latin typeface="Cambria Math" panose="02040503050406030204" pitchFamily="18" charset="0"/>
                                </a:rPr>
                                <m:t> </m:t>
                              </m:r>
                              <m:r>
                                <a:rPr lang="es-EC" b="1" i="1">
                                  <a:effectLst>
                                    <a:outerShdw blurRad="38100" dist="38100" dir="2700000" algn="tl">
                                      <a:srgbClr val="000000">
                                        <a:alpha val="43137"/>
                                      </a:srgbClr>
                                    </a:outerShdw>
                                  </a:effectLst>
                                  <a:latin typeface="Cambria Math" panose="02040503050406030204" pitchFamily="18" charset="0"/>
                                </a:rPr>
                                <m:t>𝑨𝑪𝑻𝑰𝑽𝑨</m:t>
                              </m:r>
                            </m:e>
                          </m:d>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𝑹𝑬𝑪</m:t>
                          </m:r>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𝑷𝑹𝑶𝑷𝑰𝑶𝑺</m:t>
                          </m:r>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𝑹𝑰𝑬𝑺𝑮𝑶</m:t>
                          </m:r>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𝑰𝑵𝑭𝑳𝑨𝑪𝑰𝑶𝑵</m:t>
                          </m:r>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𝑹𝑰𝑬𝑺𝑮𝑶</m:t>
                          </m:r>
                          <m:r>
                            <a:rPr lang="es-EC" b="1" i="0">
                              <a:effectLst>
                                <a:outerShdw blurRad="38100" dist="38100" dir="2700000" algn="tl">
                                  <a:srgbClr val="000000">
                                    <a:alpha val="43137"/>
                                  </a:srgbClr>
                                </a:outerShdw>
                              </a:effectLst>
                              <a:latin typeface="Cambria Math" panose="02040503050406030204" pitchFamily="18" charset="0"/>
                            </a:rPr>
                            <m:t>∗%</m:t>
                          </m:r>
                          <m:r>
                            <a:rPr lang="es-EC" b="1" i="1">
                              <a:effectLst>
                                <a:outerShdw blurRad="38100" dist="38100" dir="2700000" algn="tl">
                                  <a:srgbClr val="000000">
                                    <a:alpha val="43137"/>
                                  </a:srgbClr>
                                </a:outerShdw>
                              </a:effectLst>
                              <a:latin typeface="Cambria Math" panose="02040503050406030204" pitchFamily="18" charset="0"/>
                            </a:rPr>
                            <m:t>𝑰𝑵𝑭𝑳𝑨𝑪𝑰𝑶𝑵</m:t>
                          </m:r>
                        </m:e>
                      </m:d>
                    </m:oMath>
                  </m:oMathPara>
                </a14:m>
                <a:endParaRPr lang="es-EC" b="1" dirty="0">
                  <a:effectLst>
                    <a:outerShdw blurRad="38100" dist="38100" dir="2700000" algn="tl">
                      <a:srgbClr val="000000">
                        <a:alpha val="43137"/>
                      </a:srgbClr>
                    </a:outerShdw>
                  </a:effectLst>
                </a:endParaRPr>
              </a:p>
            </p:txBody>
          </p:sp>
        </mc:Choice>
        <mc:Fallback xmlns="">
          <p:sp>
            <p:nvSpPr>
              <p:cNvPr id="3" name="Rectángulo 2"/>
              <p:cNvSpPr>
                <a:spLocks noRot="1" noChangeAspect="1" noMove="1" noResize="1" noEditPoints="1" noAdjustHandles="1" noChangeArrowheads="1" noChangeShapeType="1" noTextEdit="1"/>
              </p:cNvSpPr>
              <p:nvPr/>
            </p:nvSpPr>
            <p:spPr>
              <a:xfrm>
                <a:off x="-520279" y="6987995"/>
                <a:ext cx="18000662" cy="1127040"/>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85726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6430" y="653342"/>
            <a:ext cx="15525571" cy="1957104"/>
          </a:xfrm>
        </p:spPr>
        <p:txBody>
          <a:bodyPr/>
          <a:lstStyle/>
          <a:p>
            <a:r>
              <a:rPr lang="es-EC" dirty="0" smtClean="0"/>
              <a:t>OBJETIVOS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3900223"/>
              </p:ext>
            </p:extLst>
          </p:nvPr>
        </p:nvGraphicFramePr>
        <p:xfrm>
          <a:off x="1199517" y="2610446"/>
          <a:ext cx="15525571" cy="1388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523954" y="3970183"/>
            <a:ext cx="2421828" cy="769441"/>
          </a:xfrm>
          <a:prstGeom prst="rect">
            <a:avLst/>
          </a:prstGeom>
          <a:noFill/>
        </p:spPr>
        <p:txBody>
          <a:bodyPr wrap="square" rtlCol="0">
            <a:spAutoFit/>
          </a:bodyPr>
          <a:lstStyle/>
          <a:p>
            <a:r>
              <a:rPr lang="es-EC" sz="4400" dirty="0">
                <a:effectLst>
                  <a:outerShdw blurRad="38100" dist="38100" dir="2700000" algn="tl">
                    <a:srgbClr val="000000">
                      <a:alpha val="43137"/>
                    </a:srgbClr>
                  </a:outerShdw>
                </a:effectLst>
              </a:rPr>
              <a:t>General</a:t>
            </a:r>
          </a:p>
        </p:txBody>
      </p:sp>
      <p:sp>
        <p:nvSpPr>
          <p:cNvPr id="6" name="CuadroTexto 5"/>
          <p:cNvSpPr txBox="1"/>
          <p:nvPr/>
        </p:nvSpPr>
        <p:spPr>
          <a:xfrm>
            <a:off x="-1" y="9752964"/>
            <a:ext cx="3183468" cy="769441"/>
          </a:xfrm>
          <a:prstGeom prst="rect">
            <a:avLst/>
          </a:prstGeom>
          <a:noFill/>
        </p:spPr>
        <p:txBody>
          <a:bodyPr wrap="square" rtlCol="0">
            <a:spAutoFit/>
          </a:bodyPr>
          <a:lstStyle/>
          <a:p>
            <a:r>
              <a:rPr lang="es-EC" sz="4400" dirty="0">
                <a:effectLst>
                  <a:outerShdw blurRad="38100" dist="38100" dir="2700000" algn="tl">
                    <a:srgbClr val="000000">
                      <a:alpha val="43137"/>
                    </a:srgbClr>
                  </a:outerShdw>
                </a:effectLst>
              </a:rPr>
              <a:t>Específicos</a:t>
            </a:r>
            <a:endParaRPr lang="es-EC" sz="3248" dirty="0">
              <a:effectLst>
                <a:outerShdw blurRad="38100" dist="38100" dir="2700000" algn="tl">
                  <a:srgbClr val="000000">
                    <a:alpha val="43137"/>
                  </a:srgbClr>
                </a:outerShdw>
              </a:effectLst>
            </a:endParaRPr>
          </a:p>
        </p:txBody>
      </p:sp>
      <p:cxnSp>
        <p:nvCxnSpPr>
          <p:cNvPr id="8" name="Conector recto de flecha 7"/>
          <p:cNvCxnSpPr/>
          <p:nvPr/>
        </p:nvCxnSpPr>
        <p:spPr>
          <a:xfrm flipV="1">
            <a:off x="1591734" y="7623788"/>
            <a:ext cx="887519" cy="2059415"/>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p:cNvCxnSpPr/>
          <p:nvPr/>
        </p:nvCxnSpPr>
        <p:spPr>
          <a:xfrm flipV="1">
            <a:off x="2073405" y="9231644"/>
            <a:ext cx="1110062" cy="451558"/>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Conector recto de flecha 10"/>
          <p:cNvCxnSpPr/>
          <p:nvPr/>
        </p:nvCxnSpPr>
        <p:spPr>
          <a:xfrm>
            <a:off x="2054299" y="10499620"/>
            <a:ext cx="830801" cy="769441"/>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p:cNvCxnSpPr/>
          <p:nvPr/>
        </p:nvCxnSpPr>
        <p:spPr>
          <a:xfrm>
            <a:off x="1591642" y="10499620"/>
            <a:ext cx="481764" cy="2606781"/>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3841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1051071" y="584059"/>
            <a:ext cx="12495958" cy="11770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6000" dirty="0" smtClean="0">
                <a:solidFill>
                  <a:schemeClr val="accent5"/>
                </a:solidFill>
                <a:effectLst>
                  <a:outerShdw blurRad="38100" dist="38100" dir="2700000" algn="tl">
                    <a:srgbClr val="000000">
                      <a:alpha val="43137"/>
                    </a:srgbClr>
                  </a:outerShdw>
                </a:effectLst>
              </a:rPr>
              <a:t>TIR</a:t>
            </a:r>
            <a:endParaRPr lang="es-EC" sz="6000" dirty="0">
              <a:solidFill>
                <a:schemeClr val="accent5"/>
              </a:solidFill>
              <a:effectLst>
                <a:outerShdw blurRad="38100" dist="38100" dir="2700000" algn="tl">
                  <a:srgbClr val="000000">
                    <a:alpha val="43137"/>
                  </a:srgbClr>
                </a:outerShdw>
              </a:effectLst>
            </a:endParaRPr>
          </a:p>
        </p:txBody>
      </p:sp>
      <p:grpSp>
        <p:nvGrpSpPr>
          <p:cNvPr id="5" name="7 Grupo"/>
          <p:cNvGrpSpPr/>
          <p:nvPr/>
        </p:nvGrpSpPr>
        <p:grpSpPr>
          <a:xfrm>
            <a:off x="2893872" y="1761067"/>
            <a:ext cx="11790627" cy="7518400"/>
            <a:chOff x="-460400" y="-3364885"/>
            <a:chExt cx="6089198" cy="4335691"/>
          </a:xfrm>
        </p:grpSpPr>
        <p:graphicFrame>
          <p:nvGraphicFramePr>
            <p:cNvPr id="6" name="8 Gráfico"/>
            <p:cNvGraphicFramePr/>
            <p:nvPr>
              <p:extLst>
                <p:ext uri="{D42A27DB-BD31-4B8C-83A1-F6EECF244321}">
                  <p14:modId xmlns:p14="http://schemas.microsoft.com/office/powerpoint/2010/main" val="2757052180"/>
                </p:ext>
              </p:extLst>
            </p:nvPr>
          </p:nvGraphicFramePr>
          <p:xfrm>
            <a:off x="-460400" y="-3364885"/>
            <a:ext cx="6089198" cy="4335691"/>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964193" y="-2605957"/>
              <a:ext cx="1664605" cy="76126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spcAft>
                  <a:spcPts val="0"/>
                </a:spcAft>
              </a:pPr>
              <a:r>
                <a:rPr lang="es-US" sz="2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TIR = 56,57%</a:t>
              </a:r>
              <a:endParaRPr lang="es-EC" sz="2800">
                <a:effectLst/>
                <a:latin typeface="Arial" panose="020B0604020202020204" pitchFamily="34" charset="0"/>
                <a:ea typeface="Times New Roman" panose="02020603050405020304" pitchFamily="18" charset="0"/>
                <a:cs typeface="Arial" panose="020B0604020202020204" pitchFamily="34" charset="0"/>
              </a:endParaRPr>
            </a:p>
          </p:txBody>
        </p:sp>
      </p:grpSp>
      <p:graphicFrame>
        <p:nvGraphicFramePr>
          <p:cNvPr id="8" name="Tabla 7"/>
          <p:cNvGraphicFramePr>
            <a:graphicFrameLocks noGrp="1"/>
          </p:cNvGraphicFramePr>
          <p:nvPr>
            <p:extLst>
              <p:ext uri="{D42A27DB-BD31-4B8C-83A1-F6EECF244321}">
                <p14:modId xmlns:p14="http://schemas.microsoft.com/office/powerpoint/2010/main" val="2036561758"/>
              </p:ext>
            </p:extLst>
          </p:nvPr>
        </p:nvGraphicFramePr>
        <p:xfrm>
          <a:off x="2972806" y="10786533"/>
          <a:ext cx="11386661" cy="4588934"/>
        </p:xfrm>
        <a:graphic>
          <a:graphicData uri="http://schemas.openxmlformats.org/drawingml/2006/table">
            <a:tbl>
              <a:tblPr firstRow="1" firstCol="1" bandRow="1">
                <a:tableStyleId>{5C22544A-7EE6-4342-B048-85BDC9FD1C3A}</a:tableStyleId>
              </a:tblPr>
              <a:tblGrid>
                <a:gridCol w="1161874"/>
                <a:gridCol w="1761787"/>
                <a:gridCol w="3214130"/>
                <a:gridCol w="5248870"/>
              </a:tblGrid>
              <a:tr h="655562">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AÑOS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dirty="0">
                          <a:effectLst/>
                          <a:latin typeface="Arial" panose="020B0604020202020204" pitchFamily="34" charset="0"/>
                          <a:cs typeface="Arial" panose="020B0604020202020204" pitchFamily="34" charset="0"/>
                        </a:rPr>
                        <a:t>FNC</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FNC ACTUALIZADO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FNC ACTUALIZADO ACUMULADO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65556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-165.894,54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5556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62.160,21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55.103,72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-110.790,82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5556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94.275,32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74.085,76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-36.705,06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5556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134.319,31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93.571,50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56.866,44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5556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176.127,30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108.767,76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165.634,21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55562">
                <a:tc>
                  <a:txBody>
                    <a:bodyPr/>
                    <a:lstStyle/>
                    <a:p>
                      <a:pPr indent="252095" algn="ctr">
                        <a:lnSpc>
                          <a:spcPct val="150000"/>
                        </a:lnSpc>
                        <a:spcAft>
                          <a:spcPts val="0"/>
                        </a:spcAft>
                      </a:pPr>
                      <a:r>
                        <a:rPr lang="es-EC" sz="2000">
                          <a:effectLst/>
                          <a:latin typeface="Arial" panose="020B0604020202020204" pitchFamily="34" charset="0"/>
                          <a:cs typeface="Arial" panose="020B0604020202020204" pitchFamily="34" charset="0"/>
                        </a:rPr>
                        <a:t>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220.591,04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a:effectLst/>
                          <a:latin typeface="Arial" panose="020B0604020202020204" pitchFamily="34" charset="0"/>
                          <a:cs typeface="Arial" panose="020B0604020202020204" pitchFamily="34" charset="0"/>
                        </a:rPr>
                        <a:t>120.761,86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2000" dirty="0">
                          <a:effectLst/>
                          <a:latin typeface="Arial" panose="020B0604020202020204" pitchFamily="34" charset="0"/>
                          <a:cs typeface="Arial" panose="020B0604020202020204" pitchFamily="34" charset="0"/>
                        </a:rPr>
                        <a:t>286.396,06</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
        <p:nvSpPr>
          <p:cNvPr id="9" name="Título 1"/>
          <p:cNvSpPr txBox="1">
            <a:spLocks/>
          </p:cNvSpPr>
          <p:nvPr/>
        </p:nvSpPr>
        <p:spPr>
          <a:xfrm>
            <a:off x="1051071" y="9609525"/>
            <a:ext cx="12495958" cy="1177008"/>
          </a:xfrm>
          <a:prstGeom prst="rect">
            <a:avLst/>
          </a:prstGeom>
        </p:spPr>
        <p:txBody>
          <a:bodyPr vert="horz" lIns="91440" tIns="45720" rIns="91440" bIns="45720" rtlCol="0" anchor="t">
            <a:normAutofit/>
          </a:bodyPr>
          <a:lstStyle>
            <a:lvl1pPr algn="l" defTabSz="900041" rtl="0" eaLnBrk="1" latinLnBrk="0" hangingPunct="1">
              <a:spcBef>
                <a:spcPct val="0"/>
              </a:spcBef>
              <a:buNone/>
              <a:defRPr sz="708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6000" dirty="0" smtClean="0">
                <a:solidFill>
                  <a:schemeClr val="accent5"/>
                </a:solidFill>
                <a:effectLst>
                  <a:outerShdw blurRad="38100" dist="38100" dir="2700000" algn="tl">
                    <a:srgbClr val="000000">
                      <a:alpha val="43137"/>
                    </a:srgbClr>
                  </a:outerShdw>
                </a:effectLst>
              </a:rPr>
              <a:t>PRI</a:t>
            </a:r>
            <a:endParaRPr lang="es-EC" sz="6000"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0569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2" y="313125"/>
            <a:ext cx="12495958" cy="1380208"/>
          </a:xfrm>
        </p:spPr>
        <p:txBody>
          <a:bodyPr/>
          <a:lstStyle/>
          <a:p>
            <a:r>
              <a:rPr lang="es-EC" dirty="0" smtClean="0"/>
              <a:t>PUNTO DE EQUILIBRIO </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00040" y="1368869"/>
                <a:ext cx="12495960" cy="12335050"/>
              </a:xfrm>
            </p:spPr>
            <p:txBody>
              <a:bodyPr>
                <a:normAutofit/>
              </a:bodyPr>
              <a:lstStyle/>
              <a:p>
                <a14:m>
                  <m:oMath xmlns:m="http://schemas.openxmlformats.org/officeDocument/2006/math">
                    <m:sSub>
                      <m:sSubPr>
                        <m:ctrlPr>
                          <a:rPr lang="es-EC" sz="4000" i="1" smtClean="0">
                            <a:solidFill>
                              <a:schemeClr val="tx1"/>
                            </a:solidFill>
                            <a:latin typeface="Cambria Math" panose="02040503050406030204" pitchFamily="18" charset="0"/>
                          </a:rPr>
                        </m:ctrlPr>
                      </m:sSubPr>
                      <m:e>
                        <m:r>
                          <a:rPr lang="es-EC" sz="4000" i="1">
                            <a:solidFill>
                              <a:schemeClr val="tx1"/>
                            </a:solidFill>
                            <a:latin typeface="Cambria Math" panose="02040503050406030204" pitchFamily="18" charset="0"/>
                          </a:rPr>
                          <m:t>𝑃𝐸</m:t>
                        </m:r>
                      </m:e>
                      <m:sub>
                        <m:r>
                          <a:rPr lang="es-EC" sz="4000" i="1">
                            <a:solidFill>
                              <a:schemeClr val="tx1"/>
                            </a:solidFill>
                            <a:latin typeface="Cambria Math" panose="02040503050406030204" pitchFamily="18" charset="0"/>
                          </a:rPr>
                          <m:t>𝐷𝑂𝐿𝐴𝑅𝐸𝑆</m:t>
                        </m:r>
                      </m:sub>
                    </m:sSub>
                    <m:r>
                      <a:rPr lang="es-EC" sz="4000" i="1">
                        <a:solidFill>
                          <a:schemeClr val="tx1"/>
                        </a:solidFill>
                        <a:latin typeface="Cambria Math" panose="02040503050406030204" pitchFamily="18" charset="0"/>
                      </a:rPr>
                      <m:t>= </m:t>
                    </m:r>
                    <m:f>
                      <m:fPr>
                        <m:ctrlPr>
                          <a:rPr lang="es-EC" sz="4000" i="1">
                            <a:solidFill>
                              <a:schemeClr val="tx1"/>
                            </a:solidFill>
                            <a:latin typeface="Cambria Math" panose="02040503050406030204" pitchFamily="18" charset="0"/>
                          </a:rPr>
                        </m:ctrlPr>
                      </m:fPr>
                      <m:num>
                        <m:r>
                          <a:rPr lang="es-EC" sz="4000" i="1">
                            <a:solidFill>
                              <a:schemeClr val="tx1"/>
                            </a:solidFill>
                            <a:latin typeface="Cambria Math" panose="02040503050406030204" pitchFamily="18" charset="0"/>
                          </a:rPr>
                          <m:t>𝐶𝑂𝑆𝑇𝑂𝑆</m:t>
                        </m:r>
                        <m:r>
                          <a:rPr lang="es-EC" sz="4000" i="1">
                            <a:solidFill>
                              <a:schemeClr val="tx1"/>
                            </a:solidFill>
                            <a:latin typeface="Cambria Math" panose="02040503050406030204" pitchFamily="18" charset="0"/>
                          </a:rPr>
                          <m:t> </m:t>
                        </m:r>
                        <m:r>
                          <a:rPr lang="es-EC" sz="4000" i="1">
                            <a:solidFill>
                              <a:schemeClr val="tx1"/>
                            </a:solidFill>
                            <a:latin typeface="Cambria Math" panose="02040503050406030204" pitchFamily="18" charset="0"/>
                          </a:rPr>
                          <m:t>𝐹𝐼𝐽𝑂𝑆</m:t>
                        </m:r>
                        <m:r>
                          <a:rPr lang="es-EC" sz="4000" i="1">
                            <a:solidFill>
                              <a:schemeClr val="tx1"/>
                            </a:solidFill>
                            <a:latin typeface="Cambria Math" panose="02040503050406030204" pitchFamily="18" charset="0"/>
                          </a:rPr>
                          <m:t> </m:t>
                        </m:r>
                      </m:num>
                      <m:den>
                        <m:r>
                          <a:rPr lang="es-EC" sz="4000" i="1">
                            <a:solidFill>
                              <a:schemeClr val="tx1"/>
                            </a:solidFill>
                            <a:latin typeface="Cambria Math" panose="02040503050406030204" pitchFamily="18" charset="0"/>
                          </a:rPr>
                          <m:t>1−</m:t>
                        </m:r>
                        <m:f>
                          <m:fPr>
                            <m:ctrlPr>
                              <a:rPr lang="es-EC" sz="4000" i="1">
                                <a:solidFill>
                                  <a:schemeClr val="tx1"/>
                                </a:solidFill>
                                <a:latin typeface="Cambria Math" panose="02040503050406030204" pitchFamily="18" charset="0"/>
                              </a:rPr>
                            </m:ctrlPr>
                          </m:fPr>
                          <m:num>
                            <m:r>
                              <a:rPr lang="es-EC" sz="4000" i="1">
                                <a:solidFill>
                                  <a:schemeClr val="tx1"/>
                                </a:solidFill>
                                <a:latin typeface="Cambria Math" panose="02040503050406030204" pitchFamily="18" charset="0"/>
                              </a:rPr>
                              <m:t>𝐶𝑂𝑆𝑇𝑂𝑆</m:t>
                            </m:r>
                            <m:r>
                              <a:rPr lang="es-EC" sz="4000" i="1">
                                <a:solidFill>
                                  <a:schemeClr val="tx1"/>
                                </a:solidFill>
                                <a:latin typeface="Cambria Math" panose="02040503050406030204" pitchFamily="18" charset="0"/>
                              </a:rPr>
                              <m:t> </m:t>
                            </m:r>
                            <m:r>
                              <a:rPr lang="es-EC" sz="4000" i="1">
                                <a:solidFill>
                                  <a:schemeClr val="tx1"/>
                                </a:solidFill>
                                <a:latin typeface="Cambria Math" panose="02040503050406030204" pitchFamily="18" charset="0"/>
                              </a:rPr>
                              <m:t>𝑉𝐴𝑅𝐼𝐴𝐵𝐿𝐸𝑆</m:t>
                            </m:r>
                            <m:r>
                              <a:rPr lang="es-EC" sz="4000" i="1">
                                <a:solidFill>
                                  <a:schemeClr val="tx1"/>
                                </a:solidFill>
                                <a:latin typeface="Cambria Math" panose="02040503050406030204" pitchFamily="18" charset="0"/>
                              </a:rPr>
                              <m:t> </m:t>
                            </m:r>
                          </m:num>
                          <m:den>
                            <m:r>
                              <a:rPr lang="es-EC" sz="4000" i="1">
                                <a:solidFill>
                                  <a:schemeClr val="tx1"/>
                                </a:solidFill>
                                <a:latin typeface="Cambria Math" panose="02040503050406030204" pitchFamily="18" charset="0"/>
                              </a:rPr>
                              <m:t>𝑉𝐸𝑁𝑇𝐴𝑆</m:t>
                            </m:r>
                          </m:den>
                        </m:f>
                      </m:den>
                    </m:f>
                  </m:oMath>
                </a14:m>
                <a:endParaRPr lang="es-EC" sz="4000" dirty="0" smtClean="0">
                  <a:solidFill>
                    <a:schemeClr val="tx1"/>
                  </a:solidFill>
                </a:endParaRPr>
              </a:p>
              <a:p>
                <a:pPr marL="0" indent="0">
                  <a:buNone/>
                </a:pPr>
                <a:endParaRPr lang="es-EC" sz="2400" dirty="0" smtClean="0"/>
              </a:p>
              <a:p>
                <a14:m>
                  <m:oMath xmlns:m="http://schemas.openxmlformats.org/officeDocument/2006/math">
                    <m:sSub>
                      <m:sSubPr>
                        <m:ctrlPr>
                          <a:rPr lang="es-EC" sz="4000" i="1" smtClean="0">
                            <a:solidFill>
                              <a:schemeClr val="tx1"/>
                            </a:solidFill>
                            <a:latin typeface="Cambria Math" panose="02040503050406030204" pitchFamily="18" charset="0"/>
                          </a:rPr>
                        </m:ctrlPr>
                      </m:sSubPr>
                      <m:e>
                        <m:r>
                          <a:rPr lang="es-EC" sz="4000" i="1">
                            <a:solidFill>
                              <a:schemeClr val="tx1"/>
                            </a:solidFill>
                            <a:latin typeface="Cambria Math" panose="02040503050406030204" pitchFamily="18" charset="0"/>
                          </a:rPr>
                          <m:t>𝑃𝐸</m:t>
                        </m:r>
                      </m:e>
                      <m:sub>
                        <m:r>
                          <a:rPr lang="es-EC" sz="4000" i="1">
                            <a:solidFill>
                              <a:schemeClr val="tx1"/>
                            </a:solidFill>
                            <a:latin typeface="Cambria Math" panose="02040503050406030204" pitchFamily="18" charset="0"/>
                          </a:rPr>
                          <m:t>𝐷𝑂𝐿𝐴𝑅𝐸𝑆</m:t>
                        </m:r>
                      </m:sub>
                    </m:sSub>
                    <m:r>
                      <a:rPr lang="es-EC" sz="4000" i="1">
                        <a:solidFill>
                          <a:schemeClr val="tx1"/>
                        </a:solidFill>
                        <a:latin typeface="Cambria Math" panose="02040503050406030204" pitchFamily="18" charset="0"/>
                      </a:rPr>
                      <m:t>= </m:t>
                    </m:r>
                    <m:f>
                      <m:fPr>
                        <m:ctrlPr>
                          <a:rPr lang="es-EC" sz="4000" i="1">
                            <a:solidFill>
                              <a:schemeClr val="tx1"/>
                            </a:solidFill>
                            <a:latin typeface="Cambria Math" panose="02040503050406030204" pitchFamily="18" charset="0"/>
                          </a:rPr>
                        </m:ctrlPr>
                      </m:fPr>
                      <m:num>
                        <m:r>
                          <a:rPr lang="es-EC" sz="4000" i="1">
                            <a:solidFill>
                              <a:schemeClr val="tx1"/>
                            </a:solidFill>
                            <a:latin typeface="Cambria Math" panose="02040503050406030204" pitchFamily="18" charset="0"/>
                          </a:rPr>
                          <m:t>127.139,77 </m:t>
                        </m:r>
                      </m:num>
                      <m:den>
                        <m:r>
                          <a:rPr lang="es-EC" sz="4000" i="1">
                            <a:solidFill>
                              <a:schemeClr val="tx1"/>
                            </a:solidFill>
                            <a:latin typeface="Cambria Math" panose="02040503050406030204" pitchFamily="18" charset="0"/>
                          </a:rPr>
                          <m:t>1−</m:t>
                        </m:r>
                        <m:f>
                          <m:fPr>
                            <m:ctrlPr>
                              <a:rPr lang="es-EC" sz="4000" i="1">
                                <a:solidFill>
                                  <a:schemeClr val="tx1"/>
                                </a:solidFill>
                                <a:latin typeface="Cambria Math" panose="02040503050406030204" pitchFamily="18" charset="0"/>
                              </a:rPr>
                            </m:ctrlPr>
                          </m:fPr>
                          <m:num>
                            <m:r>
                              <a:rPr lang="es-EC" sz="4000" i="1">
                                <a:solidFill>
                                  <a:schemeClr val="tx1"/>
                                </a:solidFill>
                                <a:latin typeface="Cambria Math" panose="02040503050406030204" pitchFamily="18" charset="0"/>
                              </a:rPr>
                              <m:t>826.483,97</m:t>
                            </m:r>
                          </m:num>
                          <m:den>
                            <m:r>
                              <a:rPr lang="es-EC" sz="4000" i="1">
                                <a:solidFill>
                                  <a:schemeClr val="tx1"/>
                                </a:solidFill>
                                <a:latin typeface="Cambria Math" panose="02040503050406030204" pitchFamily="18" charset="0"/>
                              </a:rPr>
                              <m:t>1.054.269,20</m:t>
                            </m:r>
                          </m:den>
                        </m:f>
                      </m:den>
                    </m:f>
                  </m:oMath>
                </a14:m>
                <a:r>
                  <a:rPr lang="es-EC" sz="4000" b="1" dirty="0" smtClean="0">
                    <a:solidFill>
                      <a:schemeClr val="tx1"/>
                    </a:solidFill>
                    <a:effectLst>
                      <a:outerShdw blurRad="38100" dist="38100" dir="2700000" algn="tl">
                        <a:srgbClr val="000000">
                          <a:alpha val="43137"/>
                        </a:srgbClr>
                      </a:outerShdw>
                    </a:effectLst>
                  </a:rPr>
                  <a:t>= 588 447,04</a:t>
                </a:r>
                <a:endParaRPr lang="es-EC" sz="2400" b="1" dirty="0">
                  <a:solidFill>
                    <a:schemeClr val="tx1"/>
                  </a:solidFill>
                  <a:effectLst>
                    <a:outerShdw blurRad="38100" dist="38100" dir="2700000" algn="tl">
                      <a:srgbClr val="000000">
                        <a:alpha val="43137"/>
                      </a:srgbClr>
                    </a:outerShdw>
                  </a:effectLst>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00040" y="1368869"/>
                <a:ext cx="12495960" cy="12335050"/>
              </a:xfrm>
              <a:blipFill rotWithShape="0">
                <a:blip r:embed="rId2"/>
                <a:stretch>
                  <a:fillRect/>
                </a:stretch>
              </a:blipFill>
            </p:spPr>
            <p:txBody>
              <a:bodyPr/>
              <a:lstStyle/>
              <a:p>
                <a:r>
                  <a:rPr lang="es-EC">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1330105664"/>
              </p:ext>
            </p:extLst>
          </p:nvPr>
        </p:nvGraphicFramePr>
        <p:xfrm>
          <a:off x="929109" y="4741863"/>
          <a:ext cx="15462358" cy="13258800"/>
        </p:xfrm>
        <a:graphic>
          <a:graphicData uri="http://schemas.openxmlformats.org/drawingml/2006/table">
            <a:tbl>
              <a:tblPr firstRow="1" firstCol="1" bandRow="1">
                <a:tableStyleId>{5C22544A-7EE6-4342-B048-85BDC9FD1C3A}</a:tableStyleId>
              </a:tblPr>
              <a:tblGrid>
                <a:gridCol w="5881882"/>
                <a:gridCol w="1914240"/>
                <a:gridCol w="1917332"/>
                <a:gridCol w="1917332"/>
                <a:gridCol w="1917332"/>
                <a:gridCol w="1914240"/>
              </a:tblGrid>
              <a:tr h="404270">
                <a:tc>
                  <a:txBody>
                    <a:bodyPr/>
                    <a:lstStyle/>
                    <a:p>
                      <a:pPr algn="l">
                        <a:lnSpc>
                          <a:spcPct val="150000"/>
                        </a:lnSpc>
                        <a:spcAft>
                          <a:spcPts val="0"/>
                        </a:spcAft>
                      </a:pPr>
                      <a:r>
                        <a:rPr lang="es-EC" sz="2000" dirty="0">
                          <a:effectLst/>
                          <a:latin typeface="Arial" panose="020B0604020202020204" pitchFamily="34" charset="0"/>
                          <a:cs typeface="Arial" panose="020B0604020202020204" pitchFamily="34" charset="0"/>
                        </a:rPr>
                        <a:t>RUBROS</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AÑO 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AÑO 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2000" dirty="0">
                          <a:effectLst/>
                          <a:latin typeface="Arial" panose="020B0604020202020204" pitchFamily="34" charset="0"/>
                          <a:cs typeface="Arial" panose="020B0604020202020204" pitchFamily="34" charset="0"/>
                        </a:rPr>
                        <a:t>AÑO 3</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AÑO 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2000">
                          <a:effectLst/>
                          <a:latin typeface="Arial" panose="020B0604020202020204" pitchFamily="34" charset="0"/>
                          <a:cs typeface="Arial" panose="020B0604020202020204" pitchFamily="34" charset="0"/>
                        </a:rPr>
                        <a:t>AÑO 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INGRESOS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1.054.269,20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1.265.268,89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1.487.507,94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1.721.457,61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1.967.606,92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RESIDENCIAL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402.625,00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483.205,70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568.078,71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657.423,99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751.428,32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COMERCIAL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182.938,68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219.551,73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258.115,05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298.710,41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341.422,68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INDUSTRIAL</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468.705,52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562.511,46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661.314,19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765.323,21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874.755,92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COSTOS VARIABLES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826.483,97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981.490,33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1.139.136,66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1.305.020,86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dirty="0">
                          <a:effectLst/>
                          <a:latin typeface="Arial" panose="020B0604020202020204" pitchFamily="34" charset="0"/>
                          <a:cs typeface="Arial" panose="020B0604020202020204" pitchFamily="34" charset="0"/>
                        </a:rPr>
                        <a:t>1.479.485,85</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MATERIALES ELECTRICOS Y ELECTRONICOS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734.191,97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881.131,92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1.035.898,97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1.198.821,28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1.370.239,40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OPERARIOS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82.553,40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90.340,41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92.932,27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95.598,50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98.341,22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REPARACION Y MANTEN. OPERAC.</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9.738,60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10.018,00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10.305,42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10.601,08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10.905,23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COSTOS FIJOS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127.139,77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131.468,36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132.115,10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131.419,44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c>
                  <a:txBody>
                    <a:bodyPr/>
                    <a:lstStyle/>
                    <a:p>
                      <a:pPr algn="r">
                        <a:lnSpc>
                          <a:spcPct val="150000"/>
                        </a:lnSpc>
                        <a:spcAft>
                          <a:spcPts val="0"/>
                        </a:spcAft>
                      </a:pPr>
                      <a:r>
                        <a:rPr lang="es-EC" sz="2000" dirty="0">
                          <a:effectLst/>
                          <a:latin typeface="Arial" panose="020B0604020202020204" pitchFamily="34" charset="0"/>
                          <a:cs typeface="Arial" panose="020B0604020202020204" pitchFamily="34" charset="0"/>
                        </a:rPr>
                        <a:t>131.747,39</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bg2"/>
                    </a:solidFill>
                  </a:tcP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UTILES DE OFICINA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107,36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110,44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113,61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116,87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120,22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UTILES DE ASEO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146,48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150,68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155,00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159,45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164,02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SERVICIOS BÁSICOS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2.646,00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2.721,91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2.800,01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2.880,34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2.962,97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REPARACIÓN Y MANTENIMIENTO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6.728,78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6.921,83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7.120,41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7.324,70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7.534,84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SEGURIDAD</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15.088,50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15.521,39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15.966,70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16.424,78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16.896,01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SUELDOS Y SALARIOS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55.220,06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60.458,13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62.192,67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63.976,98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65.812,48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 ARRIENDO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5.670,00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5.832,67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6.000,01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6.172,15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6.349,23</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DE PUBLICIDAD</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4.221,00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4.342,10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4.466,68</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4.594,82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4.726,65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SEGUROS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3.364,39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3.460,91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3.560,21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3.662,35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3.767,42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GASTOS FINANCIEROS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12.233,11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10.094,50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7.742,29</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5.155,15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2.309,62</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DEPRECIACIÓN MUEBLES DE OFICINA</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782,25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782,25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782,25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782,25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782,25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DEPRECIACION EQUIPOS DE COMPUTACIÓN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1.193,50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DEPRECIACIÓN EDIFICIOS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DEPRECIACIÓN MAQUINARIA Y EQUIPOS DE TRABAJO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2.899,05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2.899,05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2.899,05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2.899,05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2.899,05</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DEPRECIACION VEHICULO OPERAC.</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9.660,00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9.660,00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9.660,00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9.660,00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9.660,00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AMORTIZACIÓN</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210,00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363804">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SEGUROS MAQUINARIA Y EQUIPO</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4.869,30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5.009,00</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5.152,71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5.300,54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5.452,61</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404270">
                <a:tc>
                  <a:txBody>
                    <a:bodyPr/>
                    <a:lstStyle/>
                    <a:p>
                      <a:pPr algn="l">
                        <a:lnSpc>
                          <a:spcPct val="150000"/>
                        </a:lnSpc>
                        <a:spcAft>
                          <a:spcPts val="0"/>
                        </a:spcAft>
                      </a:pPr>
                      <a:r>
                        <a:rPr lang="es-EC" sz="2000">
                          <a:effectLst/>
                          <a:latin typeface="Arial" panose="020B0604020202020204" pitchFamily="34" charset="0"/>
                          <a:cs typeface="Arial" panose="020B0604020202020204" pitchFamily="34" charset="0"/>
                        </a:rPr>
                        <a:t>PUNTO DE EQUILIBRIO (DÓLARES)</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588.447,04</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586.171,26</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a:effectLst/>
                          <a:latin typeface="Arial" panose="020B0604020202020204" pitchFamily="34" charset="0"/>
                          <a:cs typeface="Arial" panose="020B0604020202020204" pitchFamily="34" charset="0"/>
                        </a:rPr>
                        <a:t>564.117,27</a:t>
                      </a:r>
                      <a:endParaRPr lang="es-EC"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dirty="0">
                          <a:effectLst/>
                          <a:latin typeface="Arial" panose="020B0604020202020204" pitchFamily="34" charset="0"/>
                          <a:cs typeface="Arial" panose="020B0604020202020204" pitchFamily="34" charset="0"/>
                        </a:rPr>
                        <a:t>543.258,94</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lnSpc>
                          <a:spcPct val="150000"/>
                        </a:lnSpc>
                        <a:spcAft>
                          <a:spcPts val="0"/>
                        </a:spcAft>
                      </a:pPr>
                      <a:r>
                        <a:rPr lang="es-EC" sz="2000" dirty="0">
                          <a:effectLst/>
                          <a:latin typeface="Arial" panose="020B0604020202020204" pitchFamily="34" charset="0"/>
                          <a:cs typeface="Arial" panose="020B0604020202020204" pitchFamily="34" charset="0"/>
                        </a:rPr>
                        <a:t>531.071,27</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2374713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59"/>
            <a:ext cx="12495958" cy="1786608"/>
          </a:xfrm>
        </p:spPr>
        <p:txBody>
          <a:bodyPr/>
          <a:lstStyle/>
          <a:p>
            <a:r>
              <a:rPr lang="es-EC" dirty="0" smtClean="0"/>
              <a:t>RELACIÓN COSTO BENEFICIO</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00041" y="3386667"/>
                <a:ext cx="12495960" cy="11623850"/>
              </a:xfrm>
            </p:spPr>
            <p:txBody>
              <a:bodyPr>
                <a:normAutofit/>
              </a:bodyPr>
              <a:lstStyle/>
              <a:p>
                <a14:m>
                  <m:oMath xmlns:m="http://schemas.openxmlformats.org/officeDocument/2006/math">
                    <m:r>
                      <a:rPr lang="es-EC" sz="3600" i="1" smtClean="0">
                        <a:solidFill>
                          <a:schemeClr val="tx1"/>
                        </a:solidFill>
                        <a:latin typeface="Cambria Math" panose="02040503050406030204" pitchFamily="18" charset="0"/>
                      </a:rPr>
                      <m:t>𝐸𝐿𝐴𝐶𝐼𝑂𝑁</m:t>
                    </m:r>
                    <m:r>
                      <a:rPr lang="es-EC" sz="3600" i="1" smtClean="0">
                        <a:solidFill>
                          <a:schemeClr val="tx1"/>
                        </a:solidFill>
                        <a:latin typeface="Cambria Math" panose="02040503050406030204" pitchFamily="18" charset="0"/>
                      </a:rPr>
                      <m:t> </m:t>
                    </m:r>
                    <m:f>
                      <m:fPr>
                        <m:type m:val="lin"/>
                        <m:ctrlPr>
                          <a:rPr lang="es-EC" sz="3600" i="1">
                            <a:solidFill>
                              <a:schemeClr val="tx1"/>
                            </a:solidFill>
                            <a:latin typeface="Cambria Math" panose="02040503050406030204" pitchFamily="18" charset="0"/>
                          </a:rPr>
                        </m:ctrlPr>
                      </m:fPr>
                      <m:num>
                        <m:r>
                          <a:rPr lang="es-EC" sz="3600" i="1">
                            <a:solidFill>
                              <a:schemeClr val="tx1"/>
                            </a:solidFill>
                            <a:latin typeface="Cambria Math" panose="02040503050406030204" pitchFamily="18" charset="0"/>
                          </a:rPr>
                          <m:t>𝐵</m:t>
                        </m:r>
                      </m:num>
                      <m:den>
                        <m:r>
                          <a:rPr lang="es-EC" sz="3600" i="1">
                            <a:solidFill>
                              <a:schemeClr val="tx1"/>
                            </a:solidFill>
                            <a:latin typeface="Cambria Math" panose="02040503050406030204" pitchFamily="18" charset="0"/>
                          </a:rPr>
                          <m:t>𝐶</m:t>
                        </m:r>
                      </m:den>
                    </m:f>
                    <m:r>
                      <a:rPr lang="es-EC" sz="3600" i="1">
                        <a:solidFill>
                          <a:schemeClr val="tx1"/>
                        </a:solidFill>
                        <a:latin typeface="Cambria Math" panose="02040503050406030204" pitchFamily="18" charset="0"/>
                      </a:rPr>
                      <m:t>&gt;1  </m:t>
                    </m:r>
                    <m:r>
                      <a:rPr lang="es-EC" sz="3600" i="1">
                        <a:solidFill>
                          <a:schemeClr val="tx1"/>
                        </a:solidFill>
                        <a:latin typeface="Cambria Math" panose="02040503050406030204" pitchFamily="18" charset="0"/>
                      </a:rPr>
                      <m:t>𝑃𝑟𝑜𝑦𝑒𝑐𝑡𝑜</m:t>
                    </m:r>
                    <m:r>
                      <a:rPr lang="es-EC" sz="3600" i="1">
                        <a:solidFill>
                          <a:schemeClr val="tx1"/>
                        </a:solidFill>
                        <a:latin typeface="Cambria Math" panose="02040503050406030204" pitchFamily="18" charset="0"/>
                      </a:rPr>
                      <m:t> </m:t>
                    </m:r>
                    <m:r>
                      <a:rPr lang="es-EC" sz="3600" i="1">
                        <a:solidFill>
                          <a:schemeClr val="tx1"/>
                        </a:solidFill>
                        <a:latin typeface="Cambria Math" panose="02040503050406030204" pitchFamily="18" charset="0"/>
                      </a:rPr>
                      <m:t>𝑠𝑒</m:t>
                    </m:r>
                    <m:r>
                      <a:rPr lang="es-EC" sz="3600" i="1">
                        <a:solidFill>
                          <a:schemeClr val="tx1"/>
                        </a:solidFill>
                        <a:latin typeface="Cambria Math" panose="02040503050406030204" pitchFamily="18" charset="0"/>
                      </a:rPr>
                      <m:t> </m:t>
                    </m:r>
                    <m:r>
                      <a:rPr lang="es-EC" sz="3600" i="1">
                        <a:solidFill>
                          <a:schemeClr val="tx1"/>
                        </a:solidFill>
                        <a:latin typeface="Cambria Math" panose="02040503050406030204" pitchFamily="18" charset="0"/>
                      </a:rPr>
                      <m:t>𝑎𝑐𝑒𝑝𝑡𝑎</m:t>
                    </m:r>
                    <m:r>
                      <a:rPr lang="es-EC" sz="3600" i="1">
                        <a:solidFill>
                          <a:schemeClr val="tx1"/>
                        </a:solidFill>
                        <a:latin typeface="Cambria Math" panose="02040503050406030204" pitchFamily="18" charset="0"/>
                      </a:rPr>
                      <m:t> </m:t>
                    </m:r>
                  </m:oMath>
                </a14:m>
                <a:endParaRPr lang="es-EC" sz="3600" dirty="0">
                  <a:solidFill>
                    <a:schemeClr val="tx1"/>
                  </a:solidFill>
                </a:endParaRPr>
              </a:p>
              <a:p>
                <a14:m>
                  <m:oMath xmlns:m="http://schemas.openxmlformats.org/officeDocument/2006/math">
                    <m:r>
                      <a:rPr lang="es-EC" sz="3600" i="1">
                        <a:solidFill>
                          <a:schemeClr val="tx1"/>
                        </a:solidFill>
                        <a:latin typeface="Cambria Math" panose="02040503050406030204" pitchFamily="18" charset="0"/>
                      </a:rPr>
                      <m:t>𝑅𝐸𝐿𝐴𝐶𝐼𝑂𝑁</m:t>
                    </m:r>
                    <m:r>
                      <a:rPr lang="es-EC" sz="3600" i="1">
                        <a:solidFill>
                          <a:schemeClr val="tx1"/>
                        </a:solidFill>
                        <a:latin typeface="Cambria Math" panose="02040503050406030204" pitchFamily="18" charset="0"/>
                      </a:rPr>
                      <m:t> </m:t>
                    </m:r>
                    <m:f>
                      <m:fPr>
                        <m:type m:val="lin"/>
                        <m:ctrlPr>
                          <a:rPr lang="es-EC" sz="3600" i="1">
                            <a:solidFill>
                              <a:schemeClr val="tx1"/>
                            </a:solidFill>
                            <a:latin typeface="Cambria Math" panose="02040503050406030204" pitchFamily="18" charset="0"/>
                          </a:rPr>
                        </m:ctrlPr>
                      </m:fPr>
                      <m:num>
                        <m:r>
                          <a:rPr lang="es-EC" sz="3600" i="1">
                            <a:solidFill>
                              <a:schemeClr val="tx1"/>
                            </a:solidFill>
                            <a:latin typeface="Cambria Math" panose="02040503050406030204" pitchFamily="18" charset="0"/>
                          </a:rPr>
                          <m:t>𝐵</m:t>
                        </m:r>
                      </m:num>
                      <m:den>
                        <m:r>
                          <a:rPr lang="es-EC" sz="3600" i="1">
                            <a:solidFill>
                              <a:schemeClr val="tx1"/>
                            </a:solidFill>
                            <a:latin typeface="Cambria Math" panose="02040503050406030204" pitchFamily="18" charset="0"/>
                          </a:rPr>
                          <m:t>𝐶</m:t>
                        </m:r>
                      </m:den>
                    </m:f>
                    <m:r>
                      <a:rPr lang="es-EC" sz="3600" i="1">
                        <a:solidFill>
                          <a:schemeClr val="tx1"/>
                        </a:solidFill>
                        <a:latin typeface="Cambria Math" panose="02040503050406030204" pitchFamily="18" charset="0"/>
                      </a:rPr>
                      <m:t>&lt;1  </m:t>
                    </m:r>
                    <m:r>
                      <a:rPr lang="es-EC" sz="3600" i="1">
                        <a:solidFill>
                          <a:schemeClr val="tx1"/>
                        </a:solidFill>
                        <a:latin typeface="Cambria Math" panose="02040503050406030204" pitchFamily="18" charset="0"/>
                      </a:rPr>
                      <m:t>𝑃𝑟𝑜𝑦𝑒𝑐𝑡𝑜</m:t>
                    </m:r>
                    <m:r>
                      <a:rPr lang="es-EC" sz="3600" i="1">
                        <a:solidFill>
                          <a:schemeClr val="tx1"/>
                        </a:solidFill>
                        <a:latin typeface="Cambria Math" panose="02040503050406030204" pitchFamily="18" charset="0"/>
                      </a:rPr>
                      <m:t> </m:t>
                    </m:r>
                    <m:r>
                      <a:rPr lang="es-EC" sz="3600" i="1">
                        <a:solidFill>
                          <a:schemeClr val="tx1"/>
                        </a:solidFill>
                        <a:latin typeface="Cambria Math" panose="02040503050406030204" pitchFamily="18" charset="0"/>
                      </a:rPr>
                      <m:t>𝑠𝑒</m:t>
                    </m:r>
                    <m:r>
                      <a:rPr lang="es-EC" sz="3600" i="1">
                        <a:solidFill>
                          <a:schemeClr val="tx1"/>
                        </a:solidFill>
                        <a:latin typeface="Cambria Math" panose="02040503050406030204" pitchFamily="18" charset="0"/>
                      </a:rPr>
                      <m:t> </m:t>
                    </m:r>
                    <m:r>
                      <a:rPr lang="es-EC" sz="3600" i="1">
                        <a:solidFill>
                          <a:schemeClr val="tx1"/>
                        </a:solidFill>
                        <a:latin typeface="Cambria Math" panose="02040503050406030204" pitchFamily="18" charset="0"/>
                      </a:rPr>
                      <m:t>𝑟𝑒𝑐h𝑎𝑧𝑎</m:t>
                    </m:r>
                  </m:oMath>
                </a14:m>
                <a:endParaRPr lang="es-EC" sz="3600" dirty="0">
                  <a:solidFill>
                    <a:schemeClr val="tx1"/>
                  </a:solidFill>
                </a:endParaRPr>
              </a:p>
              <a:p>
                <a:endParaRPr lang="es-EC" sz="3600" dirty="0">
                  <a:solidFill>
                    <a:schemeClr val="tx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00041" y="3386667"/>
                <a:ext cx="12495960" cy="11623850"/>
              </a:xfrm>
              <a:blipFill rotWithShape="0">
                <a:blip r:embed="rId2"/>
                <a:stretch>
                  <a:fillRect/>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1200041" y="6050237"/>
            <a:ext cx="13897850" cy="434682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2949046" y="10397066"/>
                <a:ext cx="11447900" cy="6232475"/>
              </a:xfrm>
              <a:prstGeom prst="rect">
                <a:avLst/>
              </a:prstGeom>
            </p:spPr>
            <p:txBody>
              <a:bodyPr wrap="square">
                <a:spAutoFit/>
              </a:bodyPr>
              <a:lstStyle/>
              <a:p>
                <a:pPr indent="252095" algn="just">
                  <a:lnSpc>
                    <a:spcPct val="115000"/>
                  </a:lnSpc>
                  <a:spcAft>
                    <a:spcPts val="0"/>
                  </a:spcAft>
                </a:pPr>
                <a14:m>
                  <m:oMathPara xmlns:m="http://schemas.openxmlformats.org/officeDocument/2006/math">
                    <m:oMathParaPr>
                      <m:jc m:val="centerGroup"/>
                    </m:oMathParaPr>
                    <m:oMath xmlns:m="http://schemas.openxmlformats.org/officeDocument/2006/math">
                      <m:r>
                        <a:rPr lang="es-EC" sz="36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𝑹𝑬𝑳𝑨𝑪𝑰𝑶𝑵</m:t>
                      </m:r>
                      <m:r>
                        <a:rPr lang="es-EC" sz="36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f>
                        <m:fPr>
                          <m:type m:val="lin"/>
                          <m:ctrlP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𝑩</m:t>
                          </m:r>
                        </m:num>
                        <m:den>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𝑪</m:t>
                          </m:r>
                        </m:den>
                      </m:f>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nary>
                            <m:naryPr>
                              <m:chr m:val="∑"/>
                              <m:limLoc m:val="undOvr"/>
                              <m:subHide m:val="on"/>
                              <m:supHide m:val="on"/>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naryPr>
                            <m:sub/>
                            <m:sup/>
                            <m:e>
                              <m:f>
                                <m:fPr>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𝐼𝑁𝐺𝑅𝐸𝑆𝑂𝑆</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𝑃𝑅𝑂𝑌𝐸𝐶𝑇𝐴𝐷𝑂𝑆</m:t>
                                  </m:r>
                                </m:num>
                                <m:den>
                                  <m:sSup>
                                    <m:sSupPr>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sup>
                                  </m:sSup>
                                </m:den>
                              </m:f>
                            </m:e>
                          </m:nary>
                        </m:num>
                        <m:den>
                          <m:nary>
                            <m:naryPr>
                              <m:chr m:val="∑"/>
                              <m:limLoc m:val="undOvr"/>
                              <m:subHide m:val="on"/>
                              <m:supHide m:val="on"/>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naryPr>
                            <m:sub/>
                            <m:sup/>
                            <m:e>
                              <m:f>
                                <m:fPr>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𝐸𝐺𝑅𝐸𝑆𝑂𝑆</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𝑃𝑅𝑂𝑌𝐸𝐶𝑇𝐴𝐷𝑂𝑆</m:t>
                                  </m:r>
                                </m:num>
                                <m:den>
                                  <m:sSup>
                                    <m:sSupPr>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sup>
                                  </m:sSup>
                                </m:den>
                              </m:f>
                            </m:e>
                          </m:nary>
                        </m:den>
                      </m:f>
                    </m:oMath>
                  </m:oMathPara>
                </a14:m>
                <a:endParaRPr lang="es-EC" sz="3600" dirty="0">
                  <a:effectLst/>
                  <a:latin typeface="Times New Roman" panose="02020603050405020304" pitchFamily="18" charset="0"/>
                  <a:ea typeface="Times New Roman" panose="02020603050405020304" pitchFamily="18" charset="0"/>
                </a:endParaRPr>
              </a:p>
              <a:p>
                <a:pPr indent="252095" algn="just">
                  <a:lnSpc>
                    <a:spcPct val="150000"/>
                  </a:lnSpc>
                  <a:spcAft>
                    <a:spcPts val="0"/>
                  </a:spcAft>
                </a:pPr>
                <a:r>
                  <a:rPr lang="es-EC" sz="3600" b="1" dirty="0">
                    <a:solidFill>
                      <a:srgbClr val="000000"/>
                    </a:solidFill>
                    <a:effectLst/>
                    <a:latin typeface="Arial" panose="020B0604020202020204" pitchFamily="34" charset="0"/>
                    <a:ea typeface="Times New Roman" panose="02020603050405020304" pitchFamily="18" charset="0"/>
                  </a:rPr>
                  <a:t> </a:t>
                </a:r>
                <a:endParaRPr lang="es-EC" sz="3600" b="1" dirty="0">
                  <a:effectLst/>
                  <a:latin typeface="Times New Roman" panose="02020603050405020304" pitchFamily="18" charset="0"/>
                  <a:ea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𝑹𝑬𝑳𝑨𝑪𝑰𝑶𝑵</m:t>
                      </m:r>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type m:val="lin"/>
                          <m:ctrlP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𝑩</m:t>
                          </m:r>
                        </m:num>
                        <m:den>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𝑪</m:t>
                          </m:r>
                        </m:den>
                      </m:f>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EC"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5.105.391,67</m:t>
                          </m:r>
                        </m:num>
                        <m:den>
                          <m:r>
                            <a:rPr lang="es-EC" sz="3600" b="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4.917.543,87</m:t>
                          </m:r>
                        </m:den>
                      </m:f>
                    </m:oMath>
                  </m:oMathPara>
                </a14:m>
                <a:endParaRPr lang="es-EC" sz="3600" dirty="0">
                  <a:effectLst/>
                  <a:latin typeface="Times New Roman" panose="02020603050405020304" pitchFamily="18" charset="0"/>
                  <a:ea typeface="Times New Roman" panose="02020603050405020304" pitchFamily="18" charset="0"/>
                </a:endParaRPr>
              </a:p>
              <a:p>
                <a:pPr indent="252095" algn="just">
                  <a:lnSpc>
                    <a:spcPct val="115000"/>
                  </a:lnSpc>
                  <a:spcAft>
                    <a:spcPts val="0"/>
                  </a:spcAft>
                </a:pPr>
                <a:r>
                  <a:rPr lang="es-EC" sz="3600" b="1" dirty="0">
                    <a:solidFill>
                      <a:srgbClr val="000000"/>
                    </a:solidFill>
                    <a:effectLst/>
                    <a:latin typeface="Arial" panose="020B0604020202020204" pitchFamily="34" charset="0"/>
                    <a:ea typeface="Times New Roman" panose="02020603050405020304" pitchFamily="18" charset="0"/>
                  </a:rPr>
                  <a:t> </a:t>
                </a:r>
                <a:endParaRPr lang="es-EC" sz="3600" b="1" dirty="0">
                  <a:effectLst/>
                  <a:latin typeface="Times New Roman" panose="02020603050405020304" pitchFamily="18" charset="0"/>
                  <a:ea typeface="Times New Roman" panose="02020603050405020304" pitchFamily="18" charset="0"/>
                </a:endParaRPr>
              </a:p>
              <a:p>
                <a:pPr indent="252095" algn="just">
                  <a:lnSpc>
                    <a:spcPct val="115000"/>
                  </a:lnSpc>
                  <a:spcAft>
                    <a:spcPts val="0"/>
                  </a:spcAft>
                </a:pPr>
                <a14:m>
                  <m:oMathPara xmlns:m="http://schemas.openxmlformats.org/officeDocument/2006/math">
                    <m:oMathParaPr>
                      <m:jc m:val="centerGroup"/>
                    </m:oMathParaPr>
                    <m:oMath xmlns:m="http://schemas.openxmlformats.org/officeDocument/2006/math">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𝑹𝑬𝑳𝑨𝑪𝑰𝑶𝑵</m:t>
                      </m:r>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type m:val="lin"/>
                          <m:ctrlP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𝑩</m:t>
                          </m:r>
                        </m:num>
                        <m:den>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𝑪</m:t>
                          </m:r>
                        </m:den>
                      </m:f>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36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𝟎𝟑𝟖</m:t>
                      </m:r>
                    </m:oMath>
                  </m:oMathPara>
                </a14:m>
                <a:endParaRPr lang="es-EC" sz="3600" b="1" dirty="0">
                  <a:effectLst/>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949046" y="10397066"/>
                <a:ext cx="11447900" cy="6232475"/>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22139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59"/>
            <a:ext cx="12495958" cy="1408612"/>
          </a:xfrm>
        </p:spPr>
        <p:txBody>
          <a:bodyPr>
            <a:normAutofit fontScale="90000"/>
          </a:bodyPr>
          <a:lstStyle/>
          <a:p>
            <a:r>
              <a:rPr lang="es-EC" dirty="0" smtClean="0"/>
              <a:t>ANALISIS DE SENSIBILIDAD</a:t>
            </a:r>
            <a:br>
              <a:rPr lang="es-EC" dirty="0" smtClean="0"/>
            </a:br>
            <a:endParaRPr lang="es-EC" dirty="0"/>
          </a:p>
        </p:txBody>
      </p:sp>
      <p:pic>
        <p:nvPicPr>
          <p:cNvPr id="8" name="Imagen 7"/>
          <p:cNvPicPr>
            <a:picLocks noChangeAspect="1"/>
          </p:cNvPicPr>
          <p:nvPr/>
        </p:nvPicPr>
        <p:blipFill>
          <a:blip r:embed="rId2"/>
          <a:stretch>
            <a:fillRect/>
          </a:stretch>
        </p:blipFill>
        <p:spPr>
          <a:xfrm>
            <a:off x="1200042" y="2821484"/>
            <a:ext cx="14433247" cy="2072259"/>
          </a:xfrm>
          <a:prstGeom prst="rect">
            <a:avLst/>
          </a:prstGeom>
        </p:spPr>
      </p:pic>
      <p:pic>
        <p:nvPicPr>
          <p:cNvPr id="10" name="Imagen 9"/>
          <p:cNvPicPr>
            <a:picLocks noChangeAspect="1"/>
          </p:cNvPicPr>
          <p:nvPr/>
        </p:nvPicPr>
        <p:blipFill>
          <a:blip r:embed="rId3"/>
          <a:stretch>
            <a:fillRect/>
          </a:stretch>
        </p:blipFill>
        <p:spPr>
          <a:xfrm>
            <a:off x="1200042" y="5446549"/>
            <a:ext cx="8169781" cy="1614745"/>
          </a:xfrm>
          <a:prstGeom prst="rect">
            <a:avLst/>
          </a:prstGeom>
        </p:spPr>
      </p:pic>
      <p:pic>
        <p:nvPicPr>
          <p:cNvPr id="12" name="Imagen 11"/>
          <p:cNvPicPr>
            <a:picLocks noChangeAspect="1"/>
          </p:cNvPicPr>
          <p:nvPr/>
        </p:nvPicPr>
        <p:blipFill>
          <a:blip r:embed="rId4"/>
          <a:stretch>
            <a:fillRect/>
          </a:stretch>
        </p:blipFill>
        <p:spPr>
          <a:xfrm>
            <a:off x="5719252" y="7165733"/>
            <a:ext cx="9914037" cy="1627499"/>
          </a:xfrm>
          <a:prstGeom prst="rect">
            <a:avLst/>
          </a:prstGeom>
        </p:spPr>
      </p:pic>
      <p:pic>
        <p:nvPicPr>
          <p:cNvPr id="14" name="Imagen 13"/>
          <p:cNvPicPr>
            <a:picLocks noChangeAspect="1"/>
          </p:cNvPicPr>
          <p:nvPr/>
        </p:nvPicPr>
        <p:blipFill>
          <a:blip r:embed="rId5"/>
          <a:stretch>
            <a:fillRect/>
          </a:stretch>
        </p:blipFill>
        <p:spPr>
          <a:xfrm>
            <a:off x="1200042" y="8793232"/>
            <a:ext cx="9660247" cy="1568505"/>
          </a:xfrm>
          <a:prstGeom prst="rect">
            <a:avLst/>
          </a:prstGeom>
        </p:spPr>
      </p:pic>
      <p:pic>
        <p:nvPicPr>
          <p:cNvPr id="17" name="Imagen 16"/>
          <p:cNvPicPr>
            <a:picLocks noChangeAspect="1"/>
          </p:cNvPicPr>
          <p:nvPr/>
        </p:nvPicPr>
        <p:blipFill>
          <a:blip r:embed="rId6"/>
          <a:stretch>
            <a:fillRect/>
          </a:stretch>
        </p:blipFill>
        <p:spPr>
          <a:xfrm>
            <a:off x="1200042" y="10790641"/>
            <a:ext cx="8089138" cy="3810262"/>
          </a:xfrm>
          <a:prstGeom prst="rect">
            <a:avLst/>
          </a:prstGeom>
        </p:spPr>
      </p:pic>
      <p:pic>
        <p:nvPicPr>
          <p:cNvPr id="20" name="Imagen 19"/>
          <p:cNvPicPr>
            <a:picLocks noChangeAspect="1"/>
          </p:cNvPicPr>
          <p:nvPr/>
        </p:nvPicPr>
        <p:blipFill>
          <a:blip r:embed="rId7"/>
          <a:stretch>
            <a:fillRect/>
          </a:stretch>
        </p:blipFill>
        <p:spPr>
          <a:xfrm>
            <a:off x="9289180" y="11317365"/>
            <a:ext cx="2450536" cy="3283538"/>
          </a:xfrm>
          <a:prstGeom prst="rect">
            <a:avLst/>
          </a:prstGeom>
        </p:spPr>
      </p:pic>
      <p:pic>
        <p:nvPicPr>
          <p:cNvPr id="22" name="Imagen 21"/>
          <p:cNvPicPr>
            <a:picLocks noChangeAspect="1"/>
          </p:cNvPicPr>
          <p:nvPr/>
        </p:nvPicPr>
        <p:blipFill>
          <a:blip r:embed="rId8"/>
          <a:stretch>
            <a:fillRect/>
          </a:stretch>
        </p:blipFill>
        <p:spPr>
          <a:xfrm>
            <a:off x="11739716" y="11317365"/>
            <a:ext cx="2444250" cy="3283537"/>
          </a:xfrm>
          <a:prstGeom prst="rect">
            <a:avLst/>
          </a:prstGeom>
        </p:spPr>
      </p:pic>
      <p:sp>
        <p:nvSpPr>
          <p:cNvPr id="3" name="CuadroTexto 2"/>
          <p:cNvSpPr txBox="1"/>
          <p:nvPr/>
        </p:nvSpPr>
        <p:spPr>
          <a:xfrm>
            <a:off x="15633289" y="2212971"/>
            <a:ext cx="442453" cy="3233578"/>
          </a:xfrm>
          <a:prstGeom prst="rect">
            <a:avLst/>
          </a:prstGeom>
          <a:noFill/>
        </p:spPr>
        <p:txBody>
          <a:bodyPr wrap="square" rtlCol="0">
            <a:spAutoFit/>
          </a:bodyPr>
          <a:lstStyle/>
          <a:p>
            <a:r>
              <a:rPr lang="es-EC" b="1" dirty="0" smtClean="0">
                <a:solidFill>
                  <a:schemeClr val="accent4"/>
                </a:solidFill>
                <a:effectLst>
                  <a:outerShdw blurRad="38100" dist="38100" dir="2700000" algn="tl">
                    <a:srgbClr val="000000">
                      <a:alpha val="43137"/>
                    </a:srgbClr>
                  </a:outerShdw>
                </a:effectLst>
              </a:rPr>
              <a:t>VIABLE</a:t>
            </a:r>
            <a:endParaRPr lang="es-EC"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3442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083287" y="2082862"/>
            <a:ext cx="7519765" cy="3020079"/>
          </a:xfrm>
          <a:prstGeom prst="rect">
            <a:avLst/>
          </a:prstGeom>
        </p:spPr>
      </p:pic>
      <p:pic>
        <p:nvPicPr>
          <p:cNvPr id="7" name="Imagen 6"/>
          <p:cNvPicPr>
            <a:picLocks noChangeAspect="1"/>
          </p:cNvPicPr>
          <p:nvPr/>
        </p:nvPicPr>
        <p:blipFill>
          <a:blip r:embed="rId3"/>
          <a:stretch>
            <a:fillRect/>
          </a:stretch>
        </p:blipFill>
        <p:spPr>
          <a:xfrm>
            <a:off x="8603052" y="2082862"/>
            <a:ext cx="2419726" cy="3020079"/>
          </a:xfrm>
          <a:prstGeom prst="rect">
            <a:avLst/>
          </a:prstGeom>
        </p:spPr>
      </p:pic>
      <p:pic>
        <p:nvPicPr>
          <p:cNvPr id="9" name="Imagen 8"/>
          <p:cNvPicPr>
            <a:picLocks noChangeAspect="1"/>
          </p:cNvPicPr>
          <p:nvPr/>
        </p:nvPicPr>
        <p:blipFill>
          <a:blip r:embed="rId4"/>
          <a:stretch>
            <a:fillRect/>
          </a:stretch>
        </p:blipFill>
        <p:spPr>
          <a:xfrm>
            <a:off x="11022778" y="2082862"/>
            <a:ext cx="2339261" cy="3012337"/>
          </a:xfrm>
          <a:prstGeom prst="rect">
            <a:avLst/>
          </a:prstGeom>
        </p:spPr>
      </p:pic>
      <p:sp>
        <p:nvSpPr>
          <p:cNvPr id="10" name="Rectángulo redondeado 9"/>
          <p:cNvSpPr/>
          <p:nvPr/>
        </p:nvSpPr>
        <p:spPr>
          <a:xfrm>
            <a:off x="6902245" y="3628102"/>
            <a:ext cx="6459794" cy="707923"/>
          </a:xfrm>
          <a:prstGeom prst="roundRect">
            <a:avLst/>
          </a:prstGeom>
          <a:noFill/>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13" name="Imagen 12"/>
          <p:cNvPicPr>
            <a:picLocks noChangeAspect="1"/>
          </p:cNvPicPr>
          <p:nvPr/>
        </p:nvPicPr>
        <p:blipFill>
          <a:blip r:embed="rId5"/>
          <a:stretch>
            <a:fillRect/>
          </a:stretch>
        </p:blipFill>
        <p:spPr>
          <a:xfrm>
            <a:off x="1083286" y="6092613"/>
            <a:ext cx="12582991" cy="3464341"/>
          </a:xfrm>
          <a:prstGeom prst="rect">
            <a:avLst/>
          </a:prstGeom>
        </p:spPr>
      </p:pic>
      <p:pic>
        <p:nvPicPr>
          <p:cNvPr id="15" name="Imagen 14"/>
          <p:cNvPicPr>
            <a:picLocks noChangeAspect="1"/>
          </p:cNvPicPr>
          <p:nvPr/>
        </p:nvPicPr>
        <p:blipFill>
          <a:blip r:embed="rId6"/>
          <a:stretch>
            <a:fillRect/>
          </a:stretch>
        </p:blipFill>
        <p:spPr>
          <a:xfrm>
            <a:off x="1250261" y="10045181"/>
            <a:ext cx="4171882" cy="3346354"/>
          </a:xfrm>
          <a:prstGeom prst="rect">
            <a:avLst/>
          </a:prstGeom>
        </p:spPr>
      </p:pic>
      <p:pic>
        <p:nvPicPr>
          <p:cNvPr id="17" name="Imagen 16"/>
          <p:cNvPicPr>
            <a:picLocks noChangeAspect="1"/>
          </p:cNvPicPr>
          <p:nvPr/>
        </p:nvPicPr>
        <p:blipFill>
          <a:blip r:embed="rId7"/>
          <a:stretch>
            <a:fillRect/>
          </a:stretch>
        </p:blipFill>
        <p:spPr>
          <a:xfrm>
            <a:off x="7492021" y="10045181"/>
            <a:ext cx="5147128" cy="3346354"/>
          </a:xfrm>
          <a:prstGeom prst="rect">
            <a:avLst/>
          </a:prstGeom>
        </p:spPr>
      </p:pic>
      <p:sp>
        <p:nvSpPr>
          <p:cNvPr id="18" name="Marcador de contenido 2"/>
          <p:cNvSpPr txBox="1">
            <a:spLocks/>
          </p:cNvSpPr>
          <p:nvPr/>
        </p:nvSpPr>
        <p:spPr>
          <a:xfrm>
            <a:off x="1200041" y="14099457"/>
            <a:ext cx="12495960" cy="2654711"/>
          </a:xfrm>
          <a:prstGeom prst="rect">
            <a:avLst/>
          </a:prstGeom>
        </p:spPr>
        <p:txBody>
          <a:bodyPr vert="horz" lIns="91440" tIns="45720" rIns="91440" bIns="45720" rtlCol="0">
            <a:normAutofit/>
          </a:bodyPr>
          <a:lstStyle>
            <a:lvl1pPr marL="675031" indent="-675031" algn="l" defTabSz="900041" rtl="0" eaLnBrk="1" latinLnBrk="0" hangingPunct="1">
              <a:spcBef>
                <a:spcPts val="1969"/>
              </a:spcBef>
              <a:spcAft>
                <a:spcPts val="0"/>
              </a:spcAft>
              <a:buClr>
                <a:schemeClr val="accent1"/>
              </a:buClr>
              <a:buSzPct val="80000"/>
              <a:buFont typeface="Wingdings 3" charset="2"/>
              <a:buChar char=""/>
              <a:defRPr sz="3543" kern="1200">
                <a:solidFill>
                  <a:schemeClr val="tx1">
                    <a:lumMod val="75000"/>
                    <a:lumOff val="25000"/>
                  </a:schemeClr>
                </a:solidFill>
                <a:latin typeface="+mn-lt"/>
                <a:ea typeface="+mn-ea"/>
                <a:cs typeface="+mn-cs"/>
              </a:defRPr>
            </a:lvl1pPr>
            <a:lvl2pPr marL="1462566" indent="-562525" algn="l" defTabSz="900041" rtl="0" eaLnBrk="1" latinLnBrk="0" hangingPunct="1">
              <a:spcBef>
                <a:spcPts val="1969"/>
              </a:spcBef>
              <a:spcAft>
                <a:spcPts val="0"/>
              </a:spcAft>
              <a:buClr>
                <a:schemeClr val="accent1"/>
              </a:buClr>
              <a:buSzPct val="80000"/>
              <a:buFont typeface="Wingdings 3" charset="2"/>
              <a:buChar char=""/>
              <a:defRPr sz="3150" kern="1200">
                <a:solidFill>
                  <a:schemeClr val="tx1">
                    <a:lumMod val="75000"/>
                    <a:lumOff val="25000"/>
                  </a:schemeClr>
                </a:solidFill>
                <a:latin typeface="+mn-lt"/>
                <a:ea typeface="+mn-ea"/>
                <a:cs typeface="+mn-cs"/>
              </a:defRPr>
            </a:lvl2pPr>
            <a:lvl3pPr marL="2250102" indent="-450020" algn="l" defTabSz="900041" rtl="0" eaLnBrk="1" latinLnBrk="0" hangingPunct="1">
              <a:spcBef>
                <a:spcPts val="1969"/>
              </a:spcBef>
              <a:spcAft>
                <a:spcPts val="0"/>
              </a:spcAft>
              <a:buClr>
                <a:schemeClr val="accent1"/>
              </a:buClr>
              <a:buSzPct val="80000"/>
              <a:buFont typeface="Wingdings 3" charset="2"/>
              <a:buChar char=""/>
              <a:defRPr sz="2756" kern="1200">
                <a:solidFill>
                  <a:schemeClr val="tx1">
                    <a:lumMod val="75000"/>
                    <a:lumOff val="25000"/>
                  </a:schemeClr>
                </a:solidFill>
                <a:latin typeface="+mn-lt"/>
                <a:ea typeface="+mn-ea"/>
                <a:cs typeface="+mn-cs"/>
              </a:defRPr>
            </a:lvl3pPr>
            <a:lvl4pPr marL="3150144"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4pPr>
            <a:lvl5pPr marL="405018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5pPr>
            <a:lvl6pPr marL="495022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6pPr>
            <a:lvl7pPr marL="5850265"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7pPr>
            <a:lvl8pPr marL="6750307"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8pPr>
            <a:lvl9pPr marL="7650348" indent="-450020" algn="l" defTabSz="900041" rtl="0" eaLnBrk="1" latinLnBrk="0" hangingPunct="1">
              <a:spcBef>
                <a:spcPts val="1969"/>
              </a:spcBef>
              <a:spcAft>
                <a:spcPts val="0"/>
              </a:spcAft>
              <a:buClr>
                <a:schemeClr val="accent1"/>
              </a:buClr>
              <a:buSzPct val="80000"/>
              <a:buFont typeface="Wingdings 3" charset="2"/>
              <a:buChar char=""/>
              <a:defRPr sz="2362" kern="1200">
                <a:solidFill>
                  <a:schemeClr val="tx1">
                    <a:lumMod val="75000"/>
                    <a:lumOff val="25000"/>
                  </a:schemeClr>
                </a:solidFill>
                <a:latin typeface="+mn-lt"/>
                <a:ea typeface="+mn-ea"/>
                <a:cs typeface="+mn-cs"/>
              </a:defRPr>
            </a:lvl9pPr>
          </a:lstStyle>
          <a:p>
            <a:r>
              <a:rPr lang="es-EC" sz="3600" dirty="0" smtClean="0">
                <a:solidFill>
                  <a:schemeClr val="tx1"/>
                </a:solidFill>
              </a:rPr>
              <a:t>De acuerdo al análisis de sensibilidad de los indicadores financieros el proyecto sigue siendo factible y viable para ponerle en marcha.</a:t>
            </a:r>
            <a:endParaRPr lang="es-EC" sz="3600" dirty="0">
              <a:solidFill>
                <a:schemeClr val="tx1"/>
              </a:solidFill>
            </a:endParaRPr>
          </a:p>
        </p:txBody>
      </p:sp>
    </p:spTree>
    <p:extLst>
      <p:ext uri="{BB962C8B-B14F-4D97-AF65-F5344CB8AC3E}">
        <p14:creationId xmlns:p14="http://schemas.microsoft.com/office/powerpoint/2010/main" val="3869859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59"/>
            <a:ext cx="12495958" cy="1549541"/>
          </a:xfrm>
        </p:spPr>
        <p:txBody>
          <a:bodyPr/>
          <a:lstStyle/>
          <a:p>
            <a:r>
              <a:rPr lang="es-EC" dirty="0" smtClean="0"/>
              <a:t>CONCLUSIONES</a:t>
            </a:r>
            <a:endParaRPr lang="es-EC" dirty="0"/>
          </a:p>
        </p:txBody>
      </p:sp>
      <p:sp>
        <p:nvSpPr>
          <p:cNvPr id="3" name="Marcador de contenido 2"/>
          <p:cNvSpPr>
            <a:spLocks noGrp="1"/>
          </p:cNvSpPr>
          <p:nvPr>
            <p:ph idx="1"/>
          </p:nvPr>
        </p:nvSpPr>
        <p:spPr>
          <a:xfrm>
            <a:off x="1200043" y="3149600"/>
            <a:ext cx="14920492" cy="13463614"/>
          </a:xfrm>
        </p:spPr>
        <p:txBody>
          <a:bodyPr>
            <a:noAutofit/>
          </a:bodyPr>
          <a:lstStyle/>
          <a:p>
            <a:pPr lvl="0" algn="just"/>
            <a:r>
              <a:rPr lang="es-EC" sz="4400" dirty="0">
                <a:solidFill>
                  <a:schemeClr val="tx1"/>
                </a:solidFill>
                <a:effectLst>
                  <a:outerShdw blurRad="38100" dist="38100" dir="2700000" algn="tl">
                    <a:srgbClr val="000000">
                      <a:alpha val="43137"/>
                    </a:srgbClr>
                  </a:outerShdw>
                </a:effectLst>
              </a:rPr>
              <a:t>En la ciudad de Quito, se conoce que el crecimiento de las construcciones residenciales, comerciales e industriales se encuentra en aumento constante, sin embargo, la insuficiencia de servicios eléctricos y electrónicos de óptima calidad es una de las principales dificultades que suelen presentar las empresas constructoras,  es por este motivo que surge la necesidad de crear una empresa que brinde servicios en instalaciones eléctricas en el territorio capitalino. </a:t>
            </a:r>
          </a:p>
          <a:p>
            <a:pPr algn="just"/>
            <a:endParaRPr lang="es-EC" sz="4400" dirty="0" smtClean="0">
              <a:solidFill>
                <a:schemeClr val="tx1"/>
              </a:solidFill>
              <a:effectLst>
                <a:outerShdw blurRad="38100" dist="38100" dir="2700000" algn="tl">
                  <a:srgbClr val="000000">
                    <a:alpha val="43137"/>
                  </a:srgbClr>
                </a:outerShdw>
              </a:effectLst>
            </a:endParaRPr>
          </a:p>
          <a:p>
            <a:pPr lvl="0" algn="just"/>
            <a:r>
              <a:rPr lang="es-EC" sz="4400" dirty="0">
                <a:solidFill>
                  <a:schemeClr val="tx1"/>
                </a:solidFill>
                <a:effectLst>
                  <a:outerShdw blurRad="38100" dist="38100" dir="2700000" algn="tl">
                    <a:srgbClr val="000000">
                      <a:alpha val="43137"/>
                    </a:srgbClr>
                  </a:outerShdw>
                </a:effectLst>
              </a:rPr>
              <a:t>La factibilidad del proyecto propuesto es posible comprobarla mediante el cálculo del VAN (Valor Actual Neto) que al ser positiva en $ </a:t>
            </a:r>
            <a:r>
              <a:rPr lang="es-EC" sz="4400" dirty="0" smtClean="0">
                <a:solidFill>
                  <a:schemeClr val="tx1"/>
                </a:solidFill>
              </a:rPr>
              <a:t>286 </a:t>
            </a:r>
            <a:r>
              <a:rPr lang="es-EC" sz="4400" dirty="0">
                <a:solidFill>
                  <a:schemeClr val="tx1"/>
                </a:solidFill>
              </a:rPr>
              <a:t>396,06</a:t>
            </a:r>
            <a:r>
              <a:rPr lang="es-EC" sz="4400" dirty="0" smtClean="0">
                <a:solidFill>
                  <a:schemeClr val="tx1"/>
                </a:solidFill>
                <a:effectLst>
                  <a:outerShdw blurRad="38100" dist="38100" dir="2700000" algn="tl">
                    <a:srgbClr val="000000">
                      <a:alpha val="43137"/>
                    </a:srgbClr>
                  </a:outerShdw>
                </a:effectLst>
              </a:rPr>
              <a:t> </a:t>
            </a:r>
            <a:r>
              <a:rPr lang="es-EC" sz="4400" dirty="0">
                <a:solidFill>
                  <a:schemeClr val="tx1"/>
                </a:solidFill>
                <a:effectLst>
                  <a:outerShdw blurRad="38100" dist="38100" dir="2700000" algn="tl">
                    <a:srgbClr val="000000">
                      <a:alpha val="43137"/>
                    </a:srgbClr>
                  </a:outerShdw>
                </a:effectLst>
              </a:rPr>
              <a:t>dólares se demuestra que es posible su implementación. En forma similar, la TIR (Tasa Interna de Retorno) también resulta favorable puesto que al ubicarse en </a:t>
            </a:r>
            <a:r>
              <a:rPr lang="es-EC" sz="4400" dirty="0" smtClean="0">
                <a:solidFill>
                  <a:schemeClr val="tx1"/>
                </a:solidFill>
                <a:effectLst>
                  <a:outerShdw blurRad="38100" dist="38100" dir="2700000" algn="tl">
                    <a:srgbClr val="000000">
                      <a:alpha val="43137"/>
                    </a:srgbClr>
                  </a:outerShdw>
                </a:effectLst>
              </a:rPr>
              <a:t>56,57% </a:t>
            </a:r>
            <a:r>
              <a:rPr lang="es-EC" sz="4400" dirty="0">
                <a:solidFill>
                  <a:schemeClr val="tx1"/>
                </a:solidFill>
                <a:effectLst>
                  <a:outerShdw blurRad="38100" dist="38100" dir="2700000" algn="tl">
                    <a:srgbClr val="000000">
                      <a:alpha val="43137"/>
                    </a:srgbClr>
                  </a:outerShdw>
                </a:effectLst>
              </a:rPr>
              <a:t>y teniendo una TMAR (Tasa Mínima Aceptable de Rendimiento) en </a:t>
            </a:r>
            <a:r>
              <a:rPr lang="es-EC" sz="4400" dirty="0" smtClean="0">
                <a:solidFill>
                  <a:schemeClr val="tx1"/>
                </a:solidFill>
                <a:effectLst>
                  <a:outerShdw blurRad="38100" dist="38100" dir="2700000" algn="tl">
                    <a:srgbClr val="000000">
                      <a:alpha val="43137"/>
                    </a:srgbClr>
                  </a:outerShdw>
                </a:effectLst>
              </a:rPr>
              <a:t>12,81% </a:t>
            </a:r>
            <a:r>
              <a:rPr lang="es-EC" sz="4400" dirty="0">
                <a:solidFill>
                  <a:schemeClr val="tx1"/>
                </a:solidFill>
                <a:effectLst>
                  <a:outerShdw blurRad="38100" dist="38100" dir="2700000" algn="tl">
                    <a:srgbClr val="000000">
                      <a:alpha val="43137"/>
                    </a:srgbClr>
                  </a:outerShdw>
                </a:effectLst>
              </a:rPr>
              <a:t>también se demuestra la viabilidad del proyecto, ya que la tasa de descuento es inferior a la TIR. </a:t>
            </a:r>
          </a:p>
          <a:p>
            <a:pPr marL="0" indent="0" algn="just">
              <a:buNone/>
            </a:pPr>
            <a:endParaRPr lang="es-EC"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1103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59"/>
            <a:ext cx="12495958" cy="1549541"/>
          </a:xfrm>
        </p:spPr>
        <p:txBody>
          <a:bodyPr/>
          <a:lstStyle/>
          <a:p>
            <a:r>
              <a:rPr lang="es-EC" dirty="0" smtClean="0"/>
              <a:t>RECOMENDACIONES</a:t>
            </a:r>
            <a:endParaRPr lang="es-EC" dirty="0"/>
          </a:p>
        </p:txBody>
      </p:sp>
      <p:sp>
        <p:nvSpPr>
          <p:cNvPr id="3" name="Marcador de contenido 2"/>
          <p:cNvSpPr>
            <a:spLocks noGrp="1"/>
          </p:cNvSpPr>
          <p:nvPr>
            <p:ph idx="1"/>
          </p:nvPr>
        </p:nvSpPr>
        <p:spPr>
          <a:xfrm>
            <a:off x="1200041" y="3691468"/>
            <a:ext cx="15191425" cy="12165716"/>
          </a:xfrm>
        </p:spPr>
        <p:txBody>
          <a:bodyPr>
            <a:noAutofit/>
          </a:bodyPr>
          <a:lstStyle/>
          <a:p>
            <a:pPr lvl="0" algn="just"/>
            <a:r>
              <a:rPr lang="es-EC" sz="4000" dirty="0">
                <a:solidFill>
                  <a:schemeClr val="tx1"/>
                </a:solidFill>
                <a:effectLst>
                  <a:outerShdw blurRad="38100" dist="38100" dir="2700000" algn="tl">
                    <a:srgbClr val="000000">
                      <a:alpha val="43137"/>
                    </a:srgbClr>
                  </a:outerShdw>
                </a:effectLst>
              </a:rPr>
              <a:t>Es conocido que existe la necesidad de crear una empresa que brinde servicios eléctricos y electrónicos en la ciudad de Quito, no obstante, para transformar esta oportunidad en una idea de negocio que resulta factible de aplicarse es indispensable obtener resultados favorables al realizar el estudio de mercado, para que en lo posterior se determine el lugar exacto de implementación de la empresa y de ahí sea posible comprobar su factibilidad mediante los indicadores de evaluación financiera. </a:t>
            </a:r>
          </a:p>
          <a:p>
            <a:pPr algn="just"/>
            <a:endParaRPr lang="es-EC" sz="4000" dirty="0" smtClean="0">
              <a:solidFill>
                <a:schemeClr val="tx1"/>
              </a:solidFill>
              <a:effectLst>
                <a:outerShdw blurRad="38100" dist="38100" dir="2700000" algn="tl">
                  <a:srgbClr val="000000">
                    <a:alpha val="43137"/>
                  </a:srgbClr>
                </a:outerShdw>
              </a:effectLst>
            </a:endParaRPr>
          </a:p>
          <a:p>
            <a:pPr lvl="0" algn="just"/>
            <a:r>
              <a:rPr lang="es-EC" sz="4000" dirty="0">
                <a:solidFill>
                  <a:schemeClr val="tx1"/>
                </a:solidFill>
                <a:effectLst>
                  <a:outerShdw blurRad="38100" dist="38100" dir="2700000" algn="tl">
                    <a:srgbClr val="000000">
                      <a:alpha val="43137"/>
                    </a:srgbClr>
                  </a:outerShdw>
                </a:effectLst>
              </a:rPr>
              <a:t>Los indicadores de evaluación financiera como el VAN (Valor Actual Neto) y la TIR (Tasa Interna de Retorno) son confiables al determinar la factibilidad del proyecto, sin embargo, las utilidades que se registren dentro del Estado de Resultados no deberá repartirse en grandes cantidades para los inversionistas al menos durante los primeros cinco años de funcionamiento del negocio, ya que en el cálculo de la TIR (Tasa Interna de Retorno) asume que los flujos netos de efectivo que se hayan obtenido no realiza repartición de utilidades, por lo tanto es recomendable capitalizar las ganancias que se alcanzaron en cada año anterior. </a:t>
            </a:r>
          </a:p>
          <a:p>
            <a:pPr marL="0" indent="0" algn="just">
              <a:buNone/>
            </a:pPr>
            <a:endParaRPr lang="es-EC" sz="4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75883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4004" y="5671052"/>
            <a:ext cx="12495960" cy="10186131"/>
          </a:xfrm>
        </p:spPr>
        <p:txBody>
          <a:bodyPr>
            <a:normAutofit/>
          </a:bodyPr>
          <a:lstStyle/>
          <a:p>
            <a:pPr marL="0" indent="0">
              <a:buNone/>
            </a:pPr>
            <a:r>
              <a:rPr lang="es-EC" sz="23900" dirty="0" smtClean="0"/>
              <a:t>GRACIAS</a:t>
            </a:r>
            <a:endParaRPr lang="es-EC" sz="23900" dirty="0"/>
          </a:p>
        </p:txBody>
      </p:sp>
    </p:spTree>
    <p:extLst>
      <p:ext uri="{BB962C8B-B14F-4D97-AF65-F5344CB8AC3E}">
        <p14:creationId xmlns:p14="http://schemas.microsoft.com/office/powerpoint/2010/main" val="3204774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DE MERCADO</a:t>
            </a:r>
            <a:endParaRPr lang="es-EC" dirty="0"/>
          </a:p>
        </p:txBody>
      </p:sp>
      <p:sp>
        <p:nvSpPr>
          <p:cNvPr id="6" name="Marcador de contenido 5"/>
          <p:cNvSpPr>
            <a:spLocks noGrp="1"/>
          </p:cNvSpPr>
          <p:nvPr>
            <p:ph sz="half" idx="1"/>
          </p:nvPr>
        </p:nvSpPr>
        <p:spPr>
          <a:xfrm>
            <a:off x="1000038" y="3454400"/>
            <a:ext cx="14578630" cy="7518400"/>
          </a:xfrm>
        </p:spPr>
        <p:txBody>
          <a:bodyPr>
            <a:noAutofit/>
          </a:bodyPr>
          <a:lstStyle/>
          <a:p>
            <a:pPr marL="0" indent="0" algn="just">
              <a:buNone/>
            </a:pPr>
            <a:r>
              <a:rPr lang="es-EC" sz="4000" dirty="0">
                <a:solidFill>
                  <a:schemeClr val="tx1"/>
                </a:solidFill>
              </a:rPr>
              <a:t>La empresa de instalaciones eléctricas y electrónicas en ofrecerá los siguientes servicios en construcciones residenciales, comerciales e industriales:</a:t>
            </a:r>
          </a:p>
          <a:p>
            <a:pPr marL="0" indent="0" algn="just">
              <a:buNone/>
            </a:pPr>
            <a:endParaRPr lang="es-EC" sz="4000" dirty="0">
              <a:solidFill>
                <a:schemeClr val="tx1"/>
              </a:solidFill>
            </a:endParaRPr>
          </a:p>
          <a:p>
            <a:pPr algn="just"/>
            <a:r>
              <a:rPr lang="es-EC" sz="4000" dirty="0">
                <a:solidFill>
                  <a:schemeClr val="tx1"/>
                </a:solidFill>
              </a:rPr>
              <a:t>Diseño eléctrico en planos.</a:t>
            </a:r>
          </a:p>
          <a:p>
            <a:pPr algn="just"/>
            <a:r>
              <a:rPr lang="es-EC" sz="4000" dirty="0">
                <a:solidFill>
                  <a:schemeClr val="tx1"/>
                </a:solidFill>
              </a:rPr>
              <a:t>Sistemas iluminación</a:t>
            </a:r>
          </a:p>
          <a:p>
            <a:pPr algn="just"/>
            <a:r>
              <a:rPr lang="es-EC" sz="4000" dirty="0">
                <a:solidFill>
                  <a:schemeClr val="tx1"/>
                </a:solidFill>
              </a:rPr>
              <a:t>Sistemas de fuerza</a:t>
            </a:r>
          </a:p>
          <a:p>
            <a:pPr algn="just"/>
            <a:r>
              <a:rPr lang="es-EC" sz="4000" dirty="0">
                <a:solidFill>
                  <a:schemeClr val="tx1"/>
                </a:solidFill>
              </a:rPr>
              <a:t>Sistemas de CCTV y alarmas</a:t>
            </a:r>
          </a:p>
          <a:p>
            <a:pPr algn="just"/>
            <a:r>
              <a:rPr lang="es-EC" sz="4000" dirty="0">
                <a:solidFill>
                  <a:schemeClr val="tx1"/>
                </a:solidFill>
              </a:rPr>
              <a:t>Cableado estructurado</a:t>
            </a:r>
          </a:p>
          <a:p>
            <a:pPr algn="just"/>
            <a:r>
              <a:rPr lang="es-EC" sz="4000" dirty="0">
                <a:solidFill>
                  <a:schemeClr val="tx1"/>
                </a:solidFill>
              </a:rPr>
              <a:t>Sistemas de puesta a tierra </a:t>
            </a:r>
          </a:p>
          <a:p>
            <a:pPr marL="0" indent="0" algn="just">
              <a:buNone/>
            </a:pPr>
            <a:r>
              <a:rPr lang="es-EC" sz="4000" dirty="0">
                <a:solidFill>
                  <a:schemeClr val="tx1"/>
                </a:solidFill>
              </a:rPr>
              <a:t>y pararrayos.</a:t>
            </a:r>
          </a:p>
        </p:txBody>
      </p:sp>
      <p:graphicFrame>
        <p:nvGraphicFramePr>
          <p:cNvPr id="10" name="Marcador de contenido 9"/>
          <p:cNvGraphicFramePr>
            <a:graphicFrameLocks noGrp="1"/>
          </p:cNvGraphicFramePr>
          <p:nvPr>
            <p:ph sz="half" idx="2"/>
            <p:extLst>
              <p:ext uri="{D42A27DB-BD31-4B8C-83A1-F6EECF244321}">
                <p14:modId xmlns:p14="http://schemas.microsoft.com/office/powerpoint/2010/main" val="681975833"/>
              </p:ext>
            </p:extLst>
          </p:nvPr>
        </p:nvGraphicFramePr>
        <p:xfrm>
          <a:off x="7595959" y="5770154"/>
          <a:ext cx="9100309" cy="11332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110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1880577597"/>
              </p:ext>
            </p:extLst>
          </p:nvPr>
        </p:nvGraphicFramePr>
        <p:xfrm>
          <a:off x="1072149" y="2881831"/>
          <a:ext cx="14641984" cy="4528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4296816" y="1464815"/>
            <a:ext cx="8253468" cy="830997"/>
          </a:xfrm>
          <a:prstGeom prst="rect">
            <a:avLst/>
          </a:prstGeom>
          <a:noFill/>
        </p:spPr>
        <p:txBody>
          <a:bodyPr wrap="square" rtlCol="0">
            <a:spAutoFit/>
          </a:bodyPr>
          <a:lstStyle/>
          <a:p>
            <a:r>
              <a:rPr lang="es-EC" sz="4800" dirty="0">
                <a:solidFill>
                  <a:schemeClr val="accent1"/>
                </a:solidFill>
                <a:latin typeface="+mj-lt"/>
                <a:ea typeface="+mj-ea"/>
                <a:cs typeface="+mj-cs"/>
              </a:rPr>
              <a:t>SEGMENTACIÓN DE MERCADO</a:t>
            </a:r>
          </a:p>
        </p:txBody>
      </p:sp>
      <p:sp>
        <p:nvSpPr>
          <p:cNvPr id="11" name="CuadroTexto 10"/>
          <p:cNvSpPr txBox="1"/>
          <p:nvPr/>
        </p:nvSpPr>
        <p:spPr>
          <a:xfrm>
            <a:off x="4763825" y="8172415"/>
            <a:ext cx="7319451" cy="830997"/>
          </a:xfrm>
          <a:prstGeom prst="rect">
            <a:avLst/>
          </a:prstGeom>
          <a:noFill/>
        </p:spPr>
        <p:txBody>
          <a:bodyPr wrap="square" rtlCol="0">
            <a:spAutoFit/>
          </a:bodyPr>
          <a:lstStyle/>
          <a:p>
            <a:r>
              <a:rPr lang="es-EC" sz="4800" dirty="0">
                <a:solidFill>
                  <a:schemeClr val="accent1"/>
                </a:solidFill>
                <a:latin typeface="+mj-lt"/>
                <a:ea typeface="+mj-ea"/>
                <a:cs typeface="+mj-cs"/>
              </a:rPr>
              <a:t>TAMAÑO DE LA MUESTRA</a:t>
            </a:r>
          </a:p>
        </p:txBody>
      </p:sp>
      <p:graphicFrame>
        <p:nvGraphicFramePr>
          <p:cNvPr id="12" name="Tabla 11"/>
          <p:cNvGraphicFramePr>
            <a:graphicFrameLocks noGrp="1"/>
          </p:cNvGraphicFramePr>
          <p:nvPr>
            <p:extLst>
              <p:ext uri="{D42A27DB-BD31-4B8C-83A1-F6EECF244321}">
                <p14:modId xmlns:p14="http://schemas.microsoft.com/office/powerpoint/2010/main" val="1843204674"/>
              </p:ext>
            </p:extLst>
          </p:nvPr>
        </p:nvGraphicFramePr>
        <p:xfrm>
          <a:off x="252729" y="9335797"/>
          <a:ext cx="8088175" cy="4619197"/>
        </p:xfrm>
        <a:graphic>
          <a:graphicData uri="http://schemas.openxmlformats.org/drawingml/2006/table">
            <a:tbl>
              <a:tblPr firstRow="1" firstCol="1" bandRow="1">
                <a:tableStyleId>{6E25E649-3F16-4E02-A733-19D2CDBF48F0}</a:tableStyleId>
              </a:tblPr>
              <a:tblGrid>
                <a:gridCol w="4419346"/>
                <a:gridCol w="1561792"/>
                <a:gridCol w="2107037"/>
              </a:tblGrid>
              <a:tr h="1295476">
                <a:tc>
                  <a:txBody>
                    <a:bodyPr/>
                    <a:lstStyle/>
                    <a:p>
                      <a:pPr indent="252095" algn="ctr">
                        <a:lnSpc>
                          <a:spcPct val="150000"/>
                        </a:lnSpc>
                        <a:spcAft>
                          <a:spcPts val="0"/>
                        </a:spcAft>
                      </a:pPr>
                      <a:r>
                        <a:rPr lang="es-EC" sz="2800" dirty="0">
                          <a:effectLst/>
                        </a:rPr>
                        <a:t>ACTIVIDAD ECONOMICA</a:t>
                      </a:r>
                      <a:endParaRPr lang="es-EC" sz="2800" dirty="0">
                        <a:effectLst/>
                        <a:latin typeface="Times New Roman" panose="02020603050405020304" pitchFamily="18" charset="0"/>
                        <a:ea typeface="Times New Roman" panose="02020603050405020304" pitchFamily="18" charset="0"/>
                      </a:endParaRPr>
                    </a:p>
                  </a:txBody>
                  <a:tcPr marL="101254" marR="101254" marT="0" marB="0"/>
                </a:tc>
                <a:tc>
                  <a:txBody>
                    <a:bodyPr/>
                    <a:lstStyle/>
                    <a:p>
                      <a:pPr indent="252095" algn="ctr">
                        <a:lnSpc>
                          <a:spcPct val="150000"/>
                        </a:lnSpc>
                        <a:spcAft>
                          <a:spcPts val="0"/>
                        </a:spcAft>
                      </a:pPr>
                      <a:r>
                        <a:rPr lang="es-EC" sz="2800">
                          <a:effectLst/>
                        </a:rPr>
                        <a:t>UBICACIÓN</a:t>
                      </a:r>
                      <a:endParaRPr lang="es-EC" sz="2800">
                        <a:effectLst/>
                        <a:latin typeface="Times New Roman" panose="02020603050405020304" pitchFamily="18" charset="0"/>
                        <a:ea typeface="Times New Roman" panose="02020603050405020304" pitchFamily="18" charset="0"/>
                      </a:endParaRPr>
                    </a:p>
                  </a:txBody>
                  <a:tcPr marL="101254" marR="101254" marT="0" marB="0"/>
                </a:tc>
                <a:tc>
                  <a:txBody>
                    <a:bodyPr/>
                    <a:lstStyle/>
                    <a:p>
                      <a:pPr indent="252095" algn="ctr">
                        <a:lnSpc>
                          <a:spcPct val="150000"/>
                        </a:lnSpc>
                        <a:spcAft>
                          <a:spcPts val="0"/>
                        </a:spcAft>
                      </a:pPr>
                      <a:r>
                        <a:rPr lang="es-EC" sz="2800" dirty="0">
                          <a:effectLst/>
                        </a:rPr>
                        <a:t>N° DE EMPRESAS</a:t>
                      </a:r>
                      <a:endParaRPr lang="es-EC" sz="2800" dirty="0">
                        <a:effectLst/>
                        <a:latin typeface="Times New Roman" panose="02020603050405020304" pitchFamily="18" charset="0"/>
                        <a:ea typeface="Times New Roman" panose="02020603050405020304" pitchFamily="18" charset="0"/>
                      </a:endParaRPr>
                    </a:p>
                  </a:txBody>
                  <a:tcPr marL="101254" marR="101254" marT="0" marB="0"/>
                </a:tc>
              </a:tr>
              <a:tr h="732769">
                <a:tc>
                  <a:txBody>
                    <a:bodyPr/>
                    <a:lstStyle/>
                    <a:p>
                      <a:pPr indent="252095" algn="ctr">
                        <a:lnSpc>
                          <a:spcPct val="150000"/>
                        </a:lnSpc>
                        <a:spcAft>
                          <a:spcPts val="0"/>
                        </a:spcAft>
                      </a:pPr>
                      <a:r>
                        <a:rPr lang="es-EC" sz="2800">
                          <a:effectLst/>
                        </a:rPr>
                        <a:t>Construcción</a:t>
                      </a:r>
                      <a:endParaRPr lang="es-EC" sz="2800">
                        <a:effectLst/>
                        <a:latin typeface="Times New Roman" panose="02020603050405020304" pitchFamily="18" charset="0"/>
                        <a:ea typeface="Times New Roman" panose="02020603050405020304" pitchFamily="18" charset="0"/>
                      </a:endParaRPr>
                    </a:p>
                  </a:txBody>
                  <a:tcPr marL="101254" marR="101254" marT="0" marB="0"/>
                </a:tc>
                <a:tc>
                  <a:txBody>
                    <a:bodyPr/>
                    <a:lstStyle/>
                    <a:p>
                      <a:pPr indent="252095" algn="ctr">
                        <a:lnSpc>
                          <a:spcPct val="150000"/>
                        </a:lnSpc>
                        <a:spcAft>
                          <a:spcPts val="0"/>
                        </a:spcAft>
                      </a:pPr>
                      <a:r>
                        <a:rPr lang="es-EC" sz="2800">
                          <a:effectLst/>
                        </a:rPr>
                        <a:t>Quito</a:t>
                      </a:r>
                      <a:endParaRPr lang="es-EC" sz="2800">
                        <a:effectLst/>
                        <a:latin typeface="Times New Roman" panose="02020603050405020304" pitchFamily="18" charset="0"/>
                        <a:ea typeface="Times New Roman" panose="02020603050405020304" pitchFamily="18" charset="0"/>
                      </a:endParaRPr>
                    </a:p>
                  </a:txBody>
                  <a:tcPr marL="101254" marR="101254" marT="0" marB="0"/>
                </a:tc>
                <a:tc>
                  <a:txBody>
                    <a:bodyPr/>
                    <a:lstStyle/>
                    <a:p>
                      <a:pPr indent="252095" algn="ctr">
                        <a:lnSpc>
                          <a:spcPct val="150000"/>
                        </a:lnSpc>
                        <a:spcAft>
                          <a:spcPts val="0"/>
                        </a:spcAft>
                      </a:pPr>
                      <a:r>
                        <a:rPr lang="es-EC" sz="2800">
                          <a:effectLst/>
                        </a:rPr>
                        <a:t>1.481</a:t>
                      </a:r>
                      <a:endParaRPr lang="es-EC" sz="2800">
                        <a:effectLst/>
                        <a:latin typeface="Times New Roman" panose="02020603050405020304" pitchFamily="18" charset="0"/>
                        <a:ea typeface="Times New Roman" panose="02020603050405020304" pitchFamily="18" charset="0"/>
                      </a:endParaRPr>
                    </a:p>
                  </a:txBody>
                  <a:tcPr marL="101254" marR="101254" marT="0" marB="0"/>
                </a:tc>
              </a:tr>
              <a:tr h="2590952">
                <a:tc>
                  <a:txBody>
                    <a:bodyPr/>
                    <a:lstStyle/>
                    <a:p>
                      <a:pPr indent="252095" algn="ctr">
                        <a:lnSpc>
                          <a:spcPct val="150000"/>
                        </a:lnSpc>
                        <a:spcAft>
                          <a:spcPts val="0"/>
                        </a:spcAft>
                      </a:pPr>
                      <a:r>
                        <a:rPr lang="es-EC" sz="2800">
                          <a:effectLst/>
                        </a:rPr>
                        <a:t>Construcción de edificios residenciales, comerciales e industriales</a:t>
                      </a:r>
                      <a:endParaRPr lang="es-EC" sz="2800">
                        <a:effectLst/>
                        <a:latin typeface="Times New Roman" panose="02020603050405020304" pitchFamily="18" charset="0"/>
                        <a:ea typeface="Times New Roman" panose="02020603050405020304" pitchFamily="18" charset="0"/>
                      </a:endParaRPr>
                    </a:p>
                  </a:txBody>
                  <a:tcPr marL="101254" marR="101254" marT="0" marB="0"/>
                </a:tc>
                <a:tc>
                  <a:txBody>
                    <a:bodyPr/>
                    <a:lstStyle/>
                    <a:p>
                      <a:pPr indent="252095" algn="ctr">
                        <a:lnSpc>
                          <a:spcPct val="150000"/>
                        </a:lnSpc>
                        <a:spcAft>
                          <a:spcPts val="0"/>
                        </a:spcAft>
                      </a:pPr>
                      <a:r>
                        <a:rPr lang="es-EC" sz="2800" dirty="0">
                          <a:effectLst/>
                        </a:rPr>
                        <a:t>Quito</a:t>
                      </a:r>
                      <a:endParaRPr lang="es-EC" sz="2800" dirty="0">
                        <a:effectLst/>
                        <a:latin typeface="Times New Roman" panose="02020603050405020304" pitchFamily="18" charset="0"/>
                        <a:ea typeface="Times New Roman" panose="02020603050405020304" pitchFamily="18" charset="0"/>
                      </a:endParaRPr>
                    </a:p>
                  </a:txBody>
                  <a:tcPr marL="101254" marR="101254" marT="0" marB="0"/>
                </a:tc>
                <a:tc>
                  <a:txBody>
                    <a:bodyPr/>
                    <a:lstStyle/>
                    <a:p>
                      <a:pPr indent="252095" algn="ctr">
                        <a:lnSpc>
                          <a:spcPct val="150000"/>
                        </a:lnSpc>
                        <a:spcAft>
                          <a:spcPts val="0"/>
                        </a:spcAft>
                      </a:pPr>
                      <a:r>
                        <a:rPr lang="es-EC" sz="2800" dirty="0">
                          <a:effectLst/>
                        </a:rPr>
                        <a:t>203</a:t>
                      </a:r>
                    </a:p>
                    <a:p>
                      <a:pPr indent="252095" algn="ctr">
                        <a:lnSpc>
                          <a:spcPct val="150000"/>
                        </a:lnSpc>
                        <a:spcAft>
                          <a:spcPts val="0"/>
                        </a:spcAft>
                      </a:pPr>
                      <a:r>
                        <a:rPr lang="es-EC" sz="2800" dirty="0">
                          <a:effectLst/>
                        </a:rPr>
                        <a:t> </a:t>
                      </a:r>
                      <a:endParaRPr lang="es-EC" sz="2800" dirty="0">
                        <a:effectLst/>
                        <a:latin typeface="Times New Roman" panose="02020603050405020304" pitchFamily="18" charset="0"/>
                        <a:ea typeface="Times New Roman" panose="02020603050405020304" pitchFamily="18" charset="0"/>
                      </a:endParaRPr>
                    </a:p>
                  </a:txBody>
                  <a:tcPr marL="101254" marR="101254" marT="0" marB="0"/>
                </a:tc>
              </a:tr>
            </a:tbl>
          </a:graphicData>
        </a:graphic>
      </p:graphicFrame>
      <mc:AlternateContent xmlns:mc="http://schemas.openxmlformats.org/markup-compatibility/2006" xmlns:a14="http://schemas.microsoft.com/office/drawing/2010/main">
        <mc:Choice Requires="a14">
          <p:sp>
            <p:nvSpPr>
              <p:cNvPr id="13" name="Rectángulo 12"/>
              <p:cNvSpPr/>
              <p:nvPr/>
            </p:nvSpPr>
            <p:spPr>
              <a:xfrm>
                <a:off x="4763825" y="14188960"/>
                <a:ext cx="10256654" cy="1382110"/>
              </a:xfrm>
              <a:prstGeom prst="rect">
                <a:avLst/>
              </a:prstGeom>
            </p:spPr>
            <p:txBody>
              <a:bodyPr wrap="none">
                <a:spAutoFit/>
              </a:bodyPr>
              <a:lstStyle/>
              <a:p>
                <a14:m>
                  <m:oMath xmlns:m="http://schemas.openxmlformats.org/officeDocument/2006/math">
                    <m:r>
                      <a:rPr lang="es-EC" sz="5023" b="1" i="1">
                        <a:latin typeface="Cambria Math" panose="02040503050406030204" pitchFamily="18" charset="0"/>
                      </a:rPr>
                      <m:t>𝑵</m:t>
                    </m:r>
                    <m:r>
                      <a:rPr lang="es-EC" sz="5023">
                        <a:latin typeface="Cambria Math" panose="02040503050406030204" pitchFamily="18" charset="0"/>
                      </a:rPr>
                      <m:t>=</m:t>
                    </m:r>
                    <m:f>
                      <m:fPr>
                        <m:ctrlPr>
                          <a:rPr lang="es-EC" sz="5023" i="1">
                            <a:latin typeface="Cambria Math" panose="02040503050406030204" pitchFamily="18" charset="0"/>
                          </a:rPr>
                        </m:ctrlPr>
                      </m:fPr>
                      <m:num>
                        <m:sSup>
                          <m:sSupPr>
                            <m:ctrlPr>
                              <a:rPr lang="es-EC" sz="5023" i="1">
                                <a:latin typeface="Cambria Math" panose="02040503050406030204" pitchFamily="18" charset="0"/>
                              </a:rPr>
                            </m:ctrlPr>
                          </m:sSupPr>
                          <m:e>
                            <m:r>
                              <a:rPr lang="es-EC" sz="5023" b="1" i="1">
                                <a:latin typeface="Cambria Math" panose="02040503050406030204" pitchFamily="18" charset="0"/>
                              </a:rPr>
                              <m:t>𝒛</m:t>
                            </m:r>
                          </m:e>
                          <m:sup>
                            <m:r>
                              <a:rPr lang="es-EC" sz="5023">
                                <a:latin typeface="Cambria Math" panose="02040503050406030204" pitchFamily="18" charset="0"/>
                              </a:rPr>
                              <m:t>2</m:t>
                            </m:r>
                          </m:sup>
                        </m:sSup>
                        <m:r>
                          <a:rPr lang="es-EC" sz="5023">
                            <a:latin typeface="Cambria Math" panose="02040503050406030204" pitchFamily="18" charset="0"/>
                          </a:rPr>
                          <m:t>∗</m:t>
                        </m:r>
                        <m:r>
                          <a:rPr lang="es-EC" sz="5023" b="1" i="1">
                            <a:latin typeface="Cambria Math" panose="02040503050406030204" pitchFamily="18" charset="0"/>
                          </a:rPr>
                          <m:t>𝑷</m:t>
                        </m:r>
                        <m:r>
                          <a:rPr lang="es-EC" sz="5023">
                            <a:latin typeface="Cambria Math" panose="02040503050406030204" pitchFamily="18" charset="0"/>
                          </a:rPr>
                          <m:t>∗</m:t>
                        </m:r>
                        <m:r>
                          <a:rPr lang="es-EC" sz="5023" b="1" i="1">
                            <a:latin typeface="Cambria Math" panose="02040503050406030204" pitchFamily="18" charset="0"/>
                          </a:rPr>
                          <m:t>𝑸</m:t>
                        </m:r>
                        <m:r>
                          <a:rPr lang="es-EC" sz="5023">
                            <a:latin typeface="Cambria Math" panose="02040503050406030204" pitchFamily="18" charset="0"/>
                          </a:rPr>
                          <m:t>∗</m:t>
                        </m:r>
                        <m:r>
                          <a:rPr lang="es-EC" sz="5023" b="1" i="1">
                            <a:latin typeface="Cambria Math" panose="02040503050406030204" pitchFamily="18" charset="0"/>
                          </a:rPr>
                          <m:t>𝑵</m:t>
                        </m:r>
                      </m:num>
                      <m:den>
                        <m:sSup>
                          <m:sSupPr>
                            <m:ctrlPr>
                              <a:rPr lang="es-EC" sz="5023" b="1" i="1">
                                <a:latin typeface="Cambria Math" panose="02040503050406030204" pitchFamily="18" charset="0"/>
                              </a:rPr>
                            </m:ctrlPr>
                          </m:sSupPr>
                          <m:e>
                            <m:r>
                              <a:rPr lang="es-EC" sz="5023" b="1" i="1">
                                <a:latin typeface="Cambria Math" panose="02040503050406030204" pitchFamily="18" charset="0"/>
                              </a:rPr>
                              <m:t>𝒆</m:t>
                            </m:r>
                          </m:e>
                          <m:sup>
                            <m:r>
                              <a:rPr lang="es-EC" sz="5023">
                                <a:latin typeface="Cambria Math" panose="02040503050406030204" pitchFamily="18" charset="0"/>
                              </a:rPr>
                              <m:t>2</m:t>
                            </m:r>
                          </m:sup>
                        </m:sSup>
                        <m:d>
                          <m:dPr>
                            <m:ctrlPr>
                              <a:rPr lang="es-EC" sz="5023" b="1" i="1">
                                <a:latin typeface="Cambria Math" panose="02040503050406030204" pitchFamily="18" charset="0"/>
                              </a:rPr>
                            </m:ctrlPr>
                          </m:dPr>
                          <m:e>
                            <m:r>
                              <a:rPr lang="es-EC" sz="5023" b="1" i="1">
                                <a:latin typeface="Cambria Math" panose="02040503050406030204" pitchFamily="18" charset="0"/>
                              </a:rPr>
                              <m:t>𝑵</m:t>
                            </m:r>
                            <m:r>
                              <a:rPr lang="es-EC" sz="5023">
                                <a:latin typeface="Cambria Math" panose="02040503050406030204" pitchFamily="18" charset="0"/>
                              </a:rPr>
                              <m:t>−1</m:t>
                            </m:r>
                          </m:e>
                        </m:d>
                        <m:r>
                          <a:rPr lang="es-EC" sz="5023">
                            <a:latin typeface="Cambria Math" panose="02040503050406030204" pitchFamily="18" charset="0"/>
                          </a:rPr>
                          <m:t>+ </m:t>
                        </m:r>
                        <m:sSup>
                          <m:sSupPr>
                            <m:ctrlPr>
                              <a:rPr lang="es-EC" sz="5023" i="1">
                                <a:latin typeface="Cambria Math" panose="02040503050406030204" pitchFamily="18" charset="0"/>
                              </a:rPr>
                            </m:ctrlPr>
                          </m:sSupPr>
                          <m:e>
                            <m:r>
                              <a:rPr lang="es-EC" sz="5023" b="1" i="1">
                                <a:latin typeface="Cambria Math" panose="02040503050406030204" pitchFamily="18" charset="0"/>
                              </a:rPr>
                              <m:t>𝒛</m:t>
                            </m:r>
                          </m:e>
                          <m:sup>
                            <m:r>
                              <a:rPr lang="es-EC" sz="5023">
                                <a:latin typeface="Cambria Math" panose="02040503050406030204" pitchFamily="18" charset="0"/>
                              </a:rPr>
                              <m:t>2</m:t>
                            </m:r>
                          </m:sup>
                        </m:sSup>
                        <m:r>
                          <a:rPr lang="es-EC" sz="5023">
                            <a:latin typeface="Cambria Math" panose="02040503050406030204" pitchFamily="18" charset="0"/>
                          </a:rPr>
                          <m:t>∗</m:t>
                        </m:r>
                        <m:r>
                          <a:rPr lang="es-EC" sz="5023" b="1" i="1">
                            <a:latin typeface="Cambria Math" panose="02040503050406030204" pitchFamily="18" charset="0"/>
                          </a:rPr>
                          <m:t>𝑷</m:t>
                        </m:r>
                        <m:r>
                          <a:rPr lang="es-EC" sz="5023">
                            <a:latin typeface="Cambria Math" panose="02040503050406030204" pitchFamily="18" charset="0"/>
                          </a:rPr>
                          <m:t>∗</m:t>
                        </m:r>
                        <m:r>
                          <a:rPr lang="es-EC" sz="5023" b="1" i="1">
                            <a:latin typeface="Cambria Math" panose="02040503050406030204" pitchFamily="18" charset="0"/>
                          </a:rPr>
                          <m:t>𝑸</m:t>
                        </m:r>
                      </m:den>
                    </m:f>
                  </m:oMath>
                </a14:m>
                <a:r>
                  <a:rPr lang="es-EC" sz="5023" dirty="0"/>
                  <a:t> = 145 EMPRESAS</a:t>
                </a:r>
              </a:p>
            </p:txBody>
          </p:sp>
        </mc:Choice>
        <mc:Fallback xmlns="">
          <p:sp>
            <p:nvSpPr>
              <p:cNvPr id="13" name="Rectángulo 12"/>
              <p:cNvSpPr>
                <a:spLocks noRot="1" noChangeAspect="1" noMove="1" noResize="1" noEditPoints="1" noAdjustHandles="1" noChangeArrowheads="1" noChangeShapeType="1" noTextEdit="1"/>
              </p:cNvSpPr>
              <p:nvPr/>
            </p:nvSpPr>
            <p:spPr>
              <a:xfrm>
                <a:off x="4763825" y="14188960"/>
                <a:ext cx="10256654" cy="1382110"/>
              </a:xfrm>
              <a:prstGeom prst="rect">
                <a:avLst/>
              </a:prstGeom>
              <a:blipFill rotWithShape="0">
                <a:blip r:embed="rId7"/>
                <a:stretch>
                  <a:fillRect r="-2020" b="-5310"/>
                </a:stretch>
              </a:blipFill>
            </p:spPr>
            <p:txBody>
              <a:bodyPr/>
              <a:lstStyle/>
              <a:p>
                <a:r>
                  <a:rPr lang="es-EC">
                    <a:noFill/>
                  </a:rPr>
                  <a:t> </a:t>
                </a:r>
              </a:p>
            </p:txBody>
          </p:sp>
        </mc:Fallback>
      </mc:AlternateContent>
      <p:sp>
        <p:nvSpPr>
          <p:cNvPr id="14" name="Rectángulo 13"/>
          <p:cNvSpPr/>
          <p:nvPr/>
        </p:nvSpPr>
        <p:spPr>
          <a:xfrm>
            <a:off x="8128001" y="9443098"/>
            <a:ext cx="9872663" cy="3046988"/>
          </a:xfrm>
          <a:prstGeom prst="rect">
            <a:avLst/>
          </a:prstGeom>
        </p:spPr>
        <p:txBody>
          <a:bodyPr wrap="square">
            <a:spAutoFit/>
          </a:bodyPr>
          <a:lstStyle/>
          <a:p>
            <a:pPr indent="372174" algn="just">
              <a:lnSpc>
                <a:spcPct val="150000"/>
              </a:lnSpc>
            </a:pPr>
            <a:r>
              <a:rPr lang="es-EC" sz="3200" b="1" dirty="0">
                <a:latin typeface="Times New Roman" panose="02020603050405020304" pitchFamily="18" charset="0"/>
                <a:ea typeface="Times New Roman" panose="02020603050405020304" pitchFamily="18" charset="0"/>
              </a:rPr>
              <a:t>Z</a:t>
            </a:r>
            <a:r>
              <a:rPr lang="es-EC" sz="3200" b="1" baseline="30000" dirty="0">
                <a:latin typeface="Times New Roman" panose="02020603050405020304" pitchFamily="18" charset="0"/>
                <a:ea typeface="Times New Roman" panose="02020603050405020304" pitchFamily="18" charset="0"/>
              </a:rPr>
              <a:t>2</a:t>
            </a:r>
            <a:r>
              <a:rPr lang="es-EC" sz="3200" b="1" dirty="0">
                <a:latin typeface="Times New Roman" panose="02020603050405020304" pitchFamily="18" charset="0"/>
                <a:ea typeface="Times New Roman" panose="02020603050405020304" pitchFamily="18" charset="0"/>
              </a:rPr>
              <a:t>= Nivel de confianza (96%)	     1.96</a:t>
            </a:r>
          </a:p>
          <a:p>
            <a:pPr indent="372174" algn="just">
              <a:lnSpc>
                <a:spcPct val="150000"/>
              </a:lnSpc>
            </a:pPr>
            <a:r>
              <a:rPr lang="es-EC" sz="3200" b="1" dirty="0">
                <a:latin typeface="Times New Roman" panose="02020603050405020304" pitchFamily="18" charset="0"/>
                <a:ea typeface="Times New Roman" panose="02020603050405020304" pitchFamily="18" charset="0"/>
              </a:rPr>
              <a:t>P= Proporción real estimada de éxito	     50%</a:t>
            </a:r>
          </a:p>
          <a:p>
            <a:pPr indent="372174" algn="just">
              <a:lnSpc>
                <a:spcPct val="150000"/>
              </a:lnSpc>
            </a:pPr>
            <a:r>
              <a:rPr lang="es-EC" sz="3200" b="1" dirty="0">
                <a:latin typeface="Times New Roman" panose="02020603050405020304" pitchFamily="18" charset="0"/>
                <a:ea typeface="Times New Roman" panose="02020603050405020304" pitchFamily="18" charset="0"/>
              </a:rPr>
              <a:t>Q= Proporción real estimada de fracaso 50%</a:t>
            </a:r>
          </a:p>
          <a:p>
            <a:pPr indent="372174" algn="just">
              <a:lnSpc>
                <a:spcPct val="150000"/>
              </a:lnSpc>
            </a:pPr>
            <a:r>
              <a:rPr lang="es-EC" sz="3200" b="1" dirty="0">
                <a:latin typeface="Times New Roman" panose="02020603050405020304" pitchFamily="18" charset="0"/>
                <a:ea typeface="Times New Roman" panose="02020603050405020304" pitchFamily="18" charset="0"/>
              </a:rPr>
              <a:t>e= Error                                                        4%</a:t>
            </a:r>
          </a:p>
        </p:txBody>
      </p:sp>
    </p:spTree>
    <p:extLst>
      <p:ext uri="{BB962C8B-B14F-4D97-AF65-F5344CB8AC3E}">
        <p14:creationId xmlns:p14="http://schemas.microsoft.com/office/powerpoint/2010/main" val="4006701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043" y="1600060"/>
            <a:ext cx="12495958" cy="1414074"/>
          </a:xfrm>
        </p:spPr>
        <p:txBody>
          <a:bodyPr/>
          <a:lstStyle/>
          <a:p>
            <a:r>
              <a:rPr lang="es-EC" dirty="0" smtClean="0"/>
              <a:t>INTERPRETACIÓN DE DATOS</a:t>
            </a:r>
            <a:endParaRPr lang="es-EC" dirty="0"/>
          </a:p>
        </p:txBody>
      </p:sp>
      <p:sp>
        <p:nvSpPr>
          <p:cNvPr id="4" name="Marcador de texto 3"/>
          <p:cNvSpPr>
            <a:spLocks noGrp="1"/>
          </p:cNvSpPr>
          <p:nvPr>
            <p:ph type="body" idx="1"/>
          </p:nvPr>
        </p:nvSpPr>
        <p:spPr>
          <a:xfrm>
            <a:off x="1200043" y="3601708"/>
            <a:ext cx="6084224" cy="3052902"/>
          </a:xfrm>
        </p:spPr>
        <p:txBody>
          <a:bodyPr/>
          <a:lstStyle/>
          <a:p>
            <a:r>
              <a:rPr lang="es-EC" sz="3600" b="1" dirty="0"/>
              <a:t>¿En sus proyectos de construcción actualmente contrata a una empresa externa para el servicio de instalaciones Eléctricas y Electrónicas?</a:t>
            </a:r>
            <a:endParaRPr lang="es-EC" sz="3600" dirty="0"/>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390263581"/>
              </p:ext>
            </p:extLst>
          </p:nvPr>
        </p:nvGraphicFramePr>
        <p:xfrm>
          <a:off x="677333" y="7242185"/>
          <a:ext cx="7143687" cy="3657600"/>
        </p:xfrm>
        <a:graphic>
          <a:graphicData uri="http://schemas.openxmlformats.org/drawingml/2006/table">
            <a:tbl>
              <a:tblPr firstRow="1" firstCol="1" bandRow="1">
                <a:tableStyleId>{5C22544A-7EE6-4342-B048-85BDC9FD1C3A}</a:tableStyleId>
              </a:tblPr>
              <a:tblGrid>
                <a:gridCol w="2682528"/>
                <a:gridCol w="2595054"/>
                <a:gridCol w="1866105"/>
              </a:tblGrid>
              <a:tr h="1375029">
                <a:tc>
                  <a:txBody>
                    <a:bodyPr/>
                    <a:lstStyle/>
                    <a:p>
                      <a:pPr indent="252095" algn="ctr">
                        <a:lnSpc>
                          <a:spcPct val="150000"/>
                        </a:lnSpc>
                        <a:spcAft>
                          <a:spcPts val="0"/>
                        </a:spcAft>
                      </a:pPr>
                      <a:r>
                        <a:rPr lang="es-EC" sz="3200" dirty="0">
                          <a:effectLst/>
                        </a:rPr>
                        <a:t>Indicadores </a:t>
                      </a:r>
                      <a:endParaRPr lang="es-EC" sz="3200" dirty="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N° de encuestados </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dirty="0">
                          <a:effectLst/>
                        </a:rPr>
                        <a:t>Porcentaje </a:t>
                      </a:r>
                      <a:endParaRPr lang="es-EC" sz="3200" dirty="0">
                        <a:effectLst/>
                        <a:latin typeface="Times New Roman" panose="02020603050405020304" pitchFamily="18" charset="0"/>
                        <a:ea typeface="Times New Roman" panose="02020603050405020304" pitchFamily="18" charset="0"/>
                      </a:endParaRPr>
                    </a:p>
                  </a:txBody>
                  <a:tcPr marL="65627" marR="65627" marT="0" marB="0" anchor="ctr"/>
                </a:tc>
              </a:tr>
              <a:tr h="643509">
                <a:tc>
                  <a:txBody>
                    <a:bodyPr/>
                    <a:lstStyle/>
                    <a:p>
                      <a:pPr indent="252095" algn="l">
                        <a:lnSpc>
                          <a:spcPct val="150000"/>
                        </a:lnSpc>
                        <a:spcAft>
                          <a:spcPts val="0"/>
                        </a:spcAft>
                      </a:pPr>
                      <a:r>
                        <a:rPr lang="es-EC" sz="3200">
                          <a:effectLst/>
                        </a:rPr>
                        <a:t>Si</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104</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72%</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r>
              <a:tr h="643509">
                <a:tc>
                  <a:txBody>
                    <a:bodyPr/>
                    <a:lstStyle/>
                    <a:p>
                      <a:pPr indent="252095" algn="l">
                        <a:lnSpc>
                          <a:spcPct val="150000"/>
                        </a:lnSpc>
                        <a:spcAft>
                          <a:spcPts val="0"/>
                        </a:spcAft>
                      </a:pPr>
                      <a:r>
                        <a:rPr lang="es-EC" sz="3200">
                          <a:effectLst/>
                        </a:rPr>
                        <a:t>No</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41</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28%</a:t>
                      </a:r>
                      <a:endParaRPr lang="es-EC" sz="3200">
                        <a:effectLst/>
                        <a:latin typeface="Times New Roman" panose="02020603050405020304" pitchFamily="18" charset="0"/>
                        <a:ea typeface="Times New Roman" panose="02020603050405020304" pitchFamily="18" charset="0"/>
                      </a:endParaRPr>
                    </a:p>
                  </a:txBody>
                  <a:tcPr marL="65627" marR="65627" marT="0" marB="0" anchor="ctr"/>
                </a:tc>
              </a:tr>
              <a:tr h="643509">
                <a:tc>
                  <a:txBody>
                    <a:bodyPr/>
                    <a:lstStyle/>
                    <a:p>
                      <a:pPr indent="252095" algn="ctr">
                        <a:lnSpc>
                          <a:spcPct val="150000"/>
                        </a:lnSpc>
                        <a:spcAft>
                          <a:spcPts val="0"/>
                        </a:spcAft>
                      </a:pPr>
                      <a:r>
                        <a:rPr lang="es-EC" sz="3200" dirty="0">
                          <a:effectLst/>
                        </a:rPr>
                        <a:t>Total </a:t>
                      </a:r>
                      <a:endParaRPr lang="es-EC" sz="3200" dirty="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dirty="0">
                          <a:effectLst/>
                        </a:rPr>
                        <a:t>145</a:t>
                      </a:r>
                      <a:endParaRPr lang="es-EC" sz="3200" dirty="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dirty="0">
                          <a:effectLst/>
                        </a:rPr>
                        <a:t>100%</a:t>
                      </a:r>
                      <a:endParaRPr lang="es-EC" sz="3200" dirty="0">
                        <a:effectLst/>
                        <a:latin typeface="Times New Roman" panose="02020603050405020304" pitchFamily="18" charset="0"/>
                        <a:ea typeface="Times New Roman" panose="02020603050405020304" pitchFamily="18" charset="0"/>
                      </a:endParaRPr>
                    </a:p>
                  </a:txBody>
                  <a:tcPr marL="65627" marR="65627" marT="0" marB="0" anchor="ctr"/>
                </a:tc>
              </a:tr>
            </a:tbl>
          </a:graphicData>
        </a:graphic>
      </p:graphicFrame>
      <p:sp>
        <p:nvSpPr>
          <p:cNvPr id="6" name="Marcador de texto 5"/>
          <p:cNvSpPr>
            <a:spLocks noGrp="1"/>
          </p:cNvSpPr>
          <p:nvPr>
            <p:ph type="body" sz="quarter" idx="3"/>
          </p:nvPr>
        </p:nvSpPr>
        <p:spPr>
          <a:xfrm>
            <a:off x="7821019" y="3601708"/>
            <a:ext cx="6179782" cy="3045390"/>
          </a:xfrm>
        </p:spPr>
        <p:txBody>
          <a:bodyPr/>
          <a:lstStyle/>
          <a:p>
            <a:r>
              <a:rPr lang="es-EC" sz="3600" b="1" dirty="0"/>
              <a:t>¿Contrataría una nueva empresa que se dedique a ofertar servicios de instalación eléctrica y electrónica en sus proyectos?</a:t>
            </a:r>
            <a:endParaRPr lang="es-EC" sz="3600" dirty="0"/>
          </a:p>
        </p:txBody>
      </p:sp>
      <p:graphicFrame>
        <p:nvGraphicFramePr>
          <p:cNvPr id="10" name="Marcador de contenido 9"/>
          <p:cNvGraphicFramePr>
            <a:graphicFrameLocks noGrp="1"/>
          </p:cNvGraphicFramePr>
          <p:nvPr>
            <p:ph sz="quarter" idx="4"/>
            <p:extLst>
              <p:ext uri="{D42A27DB-BD31-4B8C-83A1-F6EECF244321}">
                <p14:modId xmlns:p14="http://schemas.microsoft.com/office/powerpoint/2010/main" val="1238163838"/>
              </p:ext>
            </p:extLst>
          </p:nvPr>
        </p:nvGraphicFramePr>
        <p:xfrm>
          <a:off x="8060528" y="7234673"/>
          <a:ext cx="7213339" cy="3657600"/>
        </p:xfrm>
        <a:graphic>
          <a:graphicData uri="http://schemas.openxmlformats.org/drawingml/2006/table">
            <a:tbl>
              <a:tblPr firstRow="1" firstCol="1" bandRow="1">
                <a:tableStyleId>{5C22544A-7EE6-4342-B048-85BDC9FD1C3A}</a:tableStyleId>
              </a:tblPr>
              <a:tblGrid>
                <a:gridCol w="2935661"/>
                <a:gridCol w="2488322"/>
                <a:gridCol w="1789356"/>
              </a:tblGrid>
              <a:tr h="1375029">
                <a:tc>
                  <a:txBody>
                    <a:bodyPr/>
                    <a:lstStyle/>
                    <a:p>
                      <a:pPr indent="252095" algn="ctr">
                        <a:lnSpc>
                          <a:spcPct val="150000"/>
                        </a:lnSpc>
                        <a:spcAft>
                          <a:spcPts val="0"/>
                        </a:spcAft>
                      </a:pPr>
                      <a:r>
                        <a:rPr lang="es-EC" sz="3200" dirty="0">
                          <a:effectLst/>
                        </a:rPr>
                        <a:t>Indicadores </a:t>
                      </a:r>
                      <a:endParaRPr lang="es-EC" sz="3600" dirty="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N° de encuestados </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Porcentaje </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r>
              <a:tr h="643509">
                <a:tc>
                  <a:txBody>
                    <a:bodyPr/>
                    <a:lstStyle/>
                    <a:p>
                      <a:pPr indent="252095" algn="l">
                        <a:lnSpc>
                          <a:spcPct val="150000"/>
                        </a:lnSpc>
                        <a:spcAft>
                          <a:spcPts val="0"/>
                        </a:spcAft>
                      </a:pPr>
                      <a:r>
                        <a:rPr lang="es-EC" sz="3200">
                          <a:effectLst/>
                        </a:rPr>
                        <a:t>Si</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113</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78%</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r>
              <a:tr h="643509">
                <a:tc>
                  <a:txBody>
                    <a:bodyPr/>
                    <a:lstStyle/>
                    <a:p>
                      <a:pPr indent="252095" algn="l">
                        <a:lnSpc>
                          <a:spcPct val="150000"/>
                        </a:lnSpc>
                        <a:spcAft>
                          <a:spcPts val="0"/>
                        </a:spcAft>
                      </a:pPr>
                      <a:r>
                        <a:rPr lang="es-EC" sz="3200">
                          <a:effectLst/>
                        </a:rPr>
                        <a:t>No</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32</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22%</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r>
              <a:tr h="643509">
                <a:tc>
                  <a:txBody>
                    <a:bodyPr/>
                    <a:lstStyle/>
                    <a:p>
                      <a:pPr indent="252095" algn="ctr">
                        <a:lnSpc>
                          <a:spcPct val="150000"/>
                        </a:lnSpc>
                        <a:spcAft>
                          <a:spcPts val="0"/>
                        </a:spcAft>
                      </a:pPr>
                      <a:r>
                        <a:rPr lang="es-EC" sz="3200">
                          <a:effectLst/>
                        </a:rPr>
                        <a:t>Total </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a:effectLst/>
                        </a:rPr>
                        <a:t>145</a:t>
                      </a:r>
                      <a:endParaRPr lang="es-EC" sz="3600">
                        <a:effectLst/>
                        <a:latin typeface="Times New Roman" panose="02020603050405020304" pitchFamily="18" charset="0"/>
                        <a:ea typeface="Times New Roman" panose="02020603050405020304" pitchFamily="18" charset="0"/>
                      </a:endParaRPr>
                    </a:p>
                  </a:txBody>
                  <a:tcPr marL="65627" marR="65627" marT="0" marB="0" anchor="ctr"/>
                </a:tc>
                <a:tc>
                  <a:txBody>
                    <a:bodyPr/>
                    <a:lstStyle/>
                    <a:p>
                      <a:pPr indent="252095" algn="ctr">
                        <a:lnSpc>
                          <a:spcPct val="150000"/>
                        </a:lnSpc>
                        <a:spcAft>
                          <a:spcPts val="0"/>
                        </a:spcAft>
                      </a:pPr>
                      <a:r>
                        <a:rPr lang="es-EC" sz="3200" dirty="0">
                          <a:effectLst/>
                        </a:rPr>
                        <a:t>100%</a:t>
                      </a:r>
                      <a:endParaRPr lang="es-EC" sz="3600" dirty="0">
                        <a:effectLst/>
                        <a:latin typeface="Times New Roman" panose="02020603050405020304" pitchFamily="18" charset="0"/>
                        <a:ea typeface="Times New Roman" panose="02020603050405020304" pitchFamily="18" charset="0"/>
                      </a:endParaRPr>
                    </a:p>
                  </a:txBody>
                  <a:tcPr marL="65627" marR="65627" marT="0" marB="0" anchor="ctr"/>
                </a:tc>
              </a:tr>
            </a:tbl>
          </a:graphicData>
        </a:graphic>
      </p:graphicFrame>
      <p:graphicFrame>
        <p:nvGraphicFramePr>
          <p:cNvPr id="9" name="Gráfico 8"/>
          <p:cNvGraphicFramePr/>
          <p:nvPr>
            <p:extLst>
              <p:ext uri="{D42A27DB-BD31-4B8C-83A1-F6EECF244321}">
                <p14:modId xmlns:p14="http://schemas.microsoft.com/office/powerpoint/2010/main" val="3186228566"/>
              </p:ext>
            </p:extLst>
          </p:nvPr>
        </p:nvGraphicFramePr>
        <p:xfrm>
          <a:off x="411113" y="10755398"/>
          <a:ext cx="7649155" cy="66520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3131829406"/>
              </p:ext>
            </p:extLst>
          </p:nvPr>
        </p:nvGraphicFramePr>
        <p:xfrm>
          <a:off x="8204017" y="10837333"/>
          <a:ext cx="7781050" cy="6570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07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372" y="266243"/>
            <a:ext cx="15323696" cy="1950072"/>
          </a:xfrm>
        </p:spPr>
        <p:txBody>
          <a:bodyPr>
            <a:noAutofit/>
          </a:bodyPr>
          <a:lstStyle/>
          <a:p>
            <a:r>
              <a:rPr lang="es-EC" sz="3200" b="1" dirty="0">
                <a:solidFill>
                  <a:schemeClr val="tx1"/>
                </a:solidFill>
              </a:rPr>
              <a:t>Qué tipo de servicio eléctrico o electrónico estaría dispuesto a adquirir por parte de su empresa constructora en proyectos residenciales, comerciales e industriales?</a:t>
            </a:r>
            <a:endParaRPr lang="es-EC" sz="3200"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50985503"/>
              </p:ext>
            </p:extLst>
          </p:nvPr>
        </p:nvGraphicFramePr>
        <p:xfrm>
          <a:off x="661372" y="1947793"/>
          <a:ext cx="16550609" cy="15962451"/>
        </p:xfrm>
        <a:graphic>
          <a:graphicData uri="http://schemas.openxmlformats.org/drawingml/2006/table">
            <a:tbl>
              <a:tblPr firstRow="1" firstCol="1" bandRow="1">
                <a:tableStyleId>{5C22544A-7EE6-4342-B048-85BDC9FD1C3A}</a:tableStyleId>
              </a:tblPr>
              <a:tblGrid>
                <a:gridCol w="3202351"/>
                <a:gridCol w="962852"/>
                <a:gridCol w="998492"/>
                <a:gridCol w="3445321"/>
                <a:gridCol w="1056225"/>
                <a:gridCol w="1052587"/>
                <a:gridCol w="3547356"/>
                <a:gridCol w="1247568"/>
                <a:gridCol w="1037857"/>
              </a:tblGrid>
              <a:tr h="405917">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RESIDENCIAL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CANT.</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COMERCIAL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CANT.</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INDUSTRIAL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CANT.</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0" algn="ctr">
                        <a:lnSpc>
                          <a:spcPct val="10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DE ILUMINACIÓN SIMPLE</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24</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21%</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28</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25%</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21</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19%</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DE ILUMINACIÓN 220V BODEGAS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LAMPARA DE EMERGENCIA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DE LUZ CONMUTADA OFICINAS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643505">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PARA SENSOR DE MOVIMIENTO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ROTULO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132934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24%</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18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16%</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PARA TOMACORRIENTE DOBLE NORMAL, 110 V CON CONEXION A TIERRA</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24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21%</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TOMACORRIENTE ESPECIAL A 110V</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EDIFICIO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9%</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PUESTA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5%</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PARA PROYECTO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6</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5%</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98642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200KVA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50 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75 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Y TABLEROS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Y TABLEROS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Y TABLEROS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20AMP. 1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11%</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20AMP. 1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13%</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DE 30 ESPACIOS TRIFÁSICO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12</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11%</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32AMP. 2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32AMP. 1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DE 12 ESPACIOS TRIFÁSICO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CENTRO DE CARGA 12 ESPACIOS BIFASICO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CENTRO DE CARGA 12 ESPACIOS BIFASICO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300584">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TELEFONO Y TV CABLE</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TELEFONO Y TV 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TELEFONO Y TV CABLE</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TELEFONO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TELEFONO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CABLEADO ESTRUTRADO VOZ Y DATOS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2">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3%</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TVCABLE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TVCABLE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405917">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CONTRAINCENDIOS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CONTRAINCENDIOS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SISTEMA CONTRAINCENDIOS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CENTRAL DE INCENDIOS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21%</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CENTRAL DE INCENDIOS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CENTRAL DE INCENDIOS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40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rowSpan="4">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35%</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ESTACION MANUAL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ESTACION MANUAL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ESTACION MANUAL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DETECTOR DE HUMO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DETECTOR DE HUMO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DETECTOR DE HUMO</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643505">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SIRENA CON LUZ ESTROBOCÓPICA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SIRENA CON LUZ ESTROBOCÓPICA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SIRENA CON LUZ ESTROBOCÓPICA</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vMerge="1">
                  <a:txBody>
                    <a:bodyPr/>
                    <a:lstStyle/>
                    <a:p>
                      <a:endParaRPr lang="es-EC"/>
                    </a:p>
                  </a:txBody>
                  <a:tcPr/>
                </a:tc>
                <a:tc vMerge="1">
                  <a:txBody>
                    <a:bodyPr/>
                    <a:lstStyle/>
                    <a:p>
                      <a:endParaRPr lang="es-EC"/>
                    </a:p>
                  </a:txBody>
                  <a:tcP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CCTV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CCTV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300584">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DE CÁMARAS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11</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10%</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SISTEMA DE CÁMARAS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6%</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r h="405917">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TOTAL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113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100%</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TOTAL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113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100%</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TOTAL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113</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100%</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21764" marR="21764" marT="0" marB="0" anchor="ctr"/>
                </a:tc>
              </a:tr>
            </a:tbl>
          </a:graphicData>
        </a:graphic>
      </p:graphicFrame>
    </p:spTree>
    <p:extLst>
      <p:ext uri="{BB962C8B-B14F-4D97-AF65-F5344CB8AC3E}">
        <p14:creationId xmlns:p14="http://schemas.microsoft.com/office/powerpoint/2010/main" val="1607876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09" y="1120876"/>
            <a:ext cx="16512224" cy="2101919"/>
          </a:xfrm>
        </p:spPr>
        <p:txBody>
          <a:bodyPr>
            <a:noAutofit/>
          </a:bodyPr>
          <a:lstStyle/>
          <a:p>
            <a:r>
              <a:rPr lang="es-EC" sz="4000" b="1" dirty="0">
                <a:solidFill>
                  <a:schemeClr val="tx1"/>
                </a:solidFill>
              </a:rPr>
              <a:t>Cuántos puntos </a:t>
            </a:r>
            <a:r>
              <a:rPr lang="es-EC" sz="4000" b="1" dirty="0" smtClean="0">
                <a:solidFill>
                  <a:schemeClr val="tx1"/>
                </a:solidFill>
              </a:rPr>
              <a:t>de instalación en </a:t>
            </a:r>
            <a:r>
              <a:rPr lang="es-EC" sz="4000" b="1" dirty="0">
                <a:solidFill>
                  <a:schemeClr val="tx1"/>
                </a:solidFill>
              </a:rPr>
              <a:t>el año su empresa constructora estaría dispuesta adquirir de los servicios mencionado en la pregunta anterior?</a:t>
            </a:r>
            <a:endParaRPr lang="es-EC" sz="4000"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78589885"/>
              </p:ext>
            </p:extLst>
          </p:nvPr>
        </p:nvGraphicFramePr>
        <p:xfrm>
          <a:off x="357821" y="3420533"/>
          <a:ext cx="17642842" cy="10629900"/>
        </p:xfrm>
        <a:graphic>
          <a:graphicData uri="http://schemas.openxmlformats.org/drawingml/2006/table">
            <a:tbl>
              <a:tblPr firstRow="1" firstCol="1" bandRow="1">
                <a:tableStyleId>{5C22544A-7EE6-4342-B048-85BDC9FD1C3A}</a:tableStyleId>
              </a:tblPr>
              <a:tblGrid>
                <a:gridCol w="2399411"/>
                <a:gridCol w="834051"/>
                <a:gridCol w="769535"/>
                <a:gridCol w="946036"/>
                <a:gridCol w="931915"/>
                <a:gridCol w="2381984"/>
                <a:gridCol w="851477"/>
                <a:gridCol w="769535"/>
                <a:gridCol w="946036"/>
                <a:gridCol w="931915"/>
                <a:gridCol w="2433541"/>
                <a:gridCol w="799920"/>
                <a:gridCol w="769535"/>
                <a:gridCol w="946036"/>
                <a:gridCol w="931915"/>
              </a:tblGrid>
              <a:tr h="10287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RESIDENCIAL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0-200 PTOS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201 A 400 PTS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401 O MAS VECES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TOTAL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COMERCIAL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0-200 PTOS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201 A 400 PTS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401 O MAS VECES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TOTAL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INDUSTRIAL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0-200 PTOS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201 A 400 PTS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401 O MAS VECES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TOTAL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429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ILUMINACION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SIMPLE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21</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APLIQUE DE PARED</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ILUMINACIÓN 220V BODEGAS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LAMPARA DE EMERGENCIA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LUZ CONMUTADA OFICINAS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SENSOR DE MOVIMIENTO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ROTULO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429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FUERZA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13716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PARA TOMACORRIENTE DOBLE NORMAL, 110 V CON CONEXION A TIERRA</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10287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220V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287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TOMACORRIENTE ESPECIAL A 110V</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SALIDA TOMACORRIENTE ESPECIAL A 110V</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287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MALLA A TIERRA Y CÁMARA DE TRANSFORMACIÓN</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123984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17661763"/>
              </p:ext>
            </p:extLst>
          </p:nvPr>
        </p:nvGraphicFramePr>
        <p:xfrm>
          <a:off x="357821" y="522817"/>
          <a:ext cx="17642842" cy="10972800"/>
        </p:xfrm>
        <a:graphic>
          <a:graphicData uri="http://schemas.openxmlformats.org/drawingml/2006/table">
            <a:tbl>
              <a:tblPr firstRow="1" firstCol="1" bandRow="1">
                <a:tableStyleId>{5C22544A-7EE6-4342-B048-85BDC9FD1C3A}</a:tableStyleId>
              </a:tblPr>
              <a:tblGrid>
                <a:gridCol w="2399411"/>
                <a:gridCol w="834051"/>
                <a:gridCol w="769535"/>
                <a:gridCol w="946036"/>
                <a:gridCol w="931915"/>
                <a:gridCol w="2381984"/>
                <a:gridCol w="851477"/>
                <a:gridCol w="769535"/>
                <a:gridCol w="946036"/>
                <a:gridCol w="931915"/>
                <a:gridCol w="2433541"/>
                <a:gridCol w="799920"/>
                <a:gridCol w="769535"/>
                <a:gridCol w="946036"/>
                <a:gridCol w="931915"/>
              </a:tblGrid>
              <a:tr h="685800">
                <a:tc>
                  <a:txBody>
                    <a:bodyPr/>
                    <a:lstStyle/>
                    <a:p>
                      <a:endParaRPr lang="es-EC" dirty="0">
                        <a:latin typeface="Arial" panose="020B0604020202020204" pitchFamily="34"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endParaRPr lang="es-EC">
                        <a:latin typeface="Arial" panose="020B0604020202020204" pitchFamily="34"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endParaRPr lang="es-EC">
                        <a:latin typeface="Arial" panose="020B0604020202020204" pitchFamily="34"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10287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CAMARA DE TRANSFORMACIÓN 200KVA Y GENERADOR </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50 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CAMARA DE TRANSFORMACIÓN 75 KVA Y GENERADOR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429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BREAKERS Y TABLEROS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Y TABLEROS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Y TABLEROS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20AMP. 1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12</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20AMP. 1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DE 30 ESPACIOS TRIFÁSICO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3">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32AMP. 2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BREAKERS 32AMP. 1 POLO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DE 12 ESPACIOS TRIFÁSICO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0287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TABLERO CENTRO DE CARGA 12 ESPACIOS BIFASICO</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TABLERO CENTRO DE CARGA 12 ESPACIOS BIFASICO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429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TELEFONO Y TV CABLE</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TELEFONO Y TV 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TELEFONO Y TV 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TELEFONO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TELEFONO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CABLEADO ESTRUTRADO VOZ Y DATOS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2">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3</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429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TVCABLE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SALIDA DE TVCABLE</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858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SISTEMA CONTRAINCENDIOS</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CONTRAINCENDIOS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CONTRAINCENDIOS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6858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CENTRAL DE INCENDIOS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CENTRAL DE INCENDIOS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28</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CENTRAL DE INCENDIOS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9</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29</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rowSpan="4">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40</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429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ESTACION MANUAL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ESTACION MANUAL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ESTACION MANUAL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429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DETECTOR DE HUMO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DETECTOR DE HUMO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DETECTOR DE HUMO</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85800">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SIRENA CON LUZ ESTROBOCÓPICA</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SIRENA CON LUZ ESTROBOCÓPICA</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SIRENA CON LUZ ESTROBOCÓPICA</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429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CCTV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CCTV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42900">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 </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DE CÁMARAS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11</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SISTEMA DE CÁMARAS</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2</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3</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r h="342900">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TOTAL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30</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57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113</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dirty="0">
                          <a:effectLst/>
                          <a:latin typeface="Arial" panose="020B0604020202020204" pitchFamily="34" charset="0"/>
                          <a:cs typeface="Arial" panose="020B0604020202020204" pitchFamily="34" charset="0"/>
                        </a:rPr>
                        <a:t>TOTAL</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26</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64</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112</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l">
                        <a:lnSpc>
                          <a:spcPct val="150000"/>
                        </a:lnSpc>
                        <a:spcAft>
                          <a:spcPts val="0"/>
                        </a:spcAft>
                      </a:pPr>
                      <a:r>
                        <a:rPr lang="es-EC" sz="1500">
                          <a:effectLst/>
                          <a:latin typeface="Arial" panose="020B0604020202020204" pitchFamily="34" charset="0"/>
                          <a:cs typeface="Arial" panose="020B0604020202020204" pitchFamily="34" charset="0"/>
                        </a:rPr>
                        <a:t>TOTAL</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a:effectLst/>
                          <a:latin typeface="Arial" panose="020B0604020202020204" pitchFamily="34" charset="0"/>
                          <a:cs typeface="Arial" panose="020B0604020202020204" pitchFamily="34" charset="0"/>
                        </a:rPr>
                        <a:t>7</a:t>
                      </a:r>
                      <a:endParaRPr lang="es-EC" sz="15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18</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88</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indent="252095" algn="r">
                        <a:lnSpc>
                          <a:spcPct val="150000"/>
                        </a:lnSpc>
                        <a:spcAft>
                          <a:spcPts val="0"/>
                        </a:spcAft>
                      </a:pPr>
                      <a:r>
                        <a:rPr lang="es-EC" sz="1500" dirty="0">
                          <a:effectLst/>
                          <a:latin typeface="Arial" panose="020B0604020202020204" pitchFamily="34" charset="0"/>
                          <a:cs typeface="Arial" panose="020B0604020202020204" pitchFamily="34" charset="0"/>
                        </a:rPr>
                        <a:t>113</a:t>
                      </a:r>
                      <a:endParaRPr lang="es-EC"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r>
            </a:tbl>
          </a:graphicData>
        </a:graphic>
      </p:graphicFrame>
      <p:graphicFrame>
        <p:nvGraphicFramePr>
          <p:cNvPr id="5" name="Gráfico 4"/>
          <p:cNvGraphicFramePr/>
          <p:nvPr>
            <p:extLst>
              <p:ext uri="{D42A27DB-BD31-4B8C-83A1-F6EECF244321}">
                <p14:modId xmlns:p14="http://schemas.microsoft.com/office/powerpoint/2010/main" val="3305803752"/>
              </p:ext>
            </p:extLst>
          </p:nvPr>
        </p:nvGraphicFramePr>
        <p:xfrm>
          <a:off x="2592334" y="11607536"/>
          <a:ext cx="13799133" cy="596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588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Personalizado 1">
      <a:dk1>
        <a:sysClr val="windowText" lastClr="000000"/>
      </a:dk1>
      <a:lt1>
        <a:srgbClr val="FFFFFF"/>
      </a:lt1>
      <a:dk2>
        <a:srgbClr val="0066FF"/>
      </a:dk2>
      <a:lt2>
        <a:srgbClr val="AEABAB"/>
      </a:lt2>
      <a:accent1>
        <a:srgbClr val="C00000"/>
      </a:accent1>
      <a:accent2>
        <a:srgbClr val="002060"/>
      </a:accent2>
      <a:accent3>
        <a:srgbClr val="4472C4"/>
      </a:accent3>
      <a:accent4>
        <a:srgbClr val="FF3F3F"/>
      </a:accent4>
      <a:accent5>
        <a:srgbClr val="023160"/>
      </a:accent5>
      <a:accent6>
        <a:srgbClr val="0563C1"/>
      </a:accent6>
      <a:hlink>
        <a:srgbClr val="3A3838"/>
      </a:hlink>
      <a:folHlink>
        <a:srgbClr val="FF000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2477</TotalTime>
  <Words>5530</Words>
  <Application>Microsoft Office PowerPoint</Application>
  <PresentationFormat>Personalizado</PresentationFormat>
  <Paragraphs>2289</Paragraphs>
  <Slides>37</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Cambria Math</vt:lpstr>
      <vt:lpstr>Symbol</vt:lpstr>
      <vt:lpstr>Times New Roman</vt:lpstr>
      <vt:lpstr>Trebuchet MS</vt:lpstr>
      <vt:lpstr>Wingdings 3</vt:lpstr>
      <vt:lpstr>Faceta</vt:lpstr>
      <vt:lpstr>Visio.Drawing.11</vt:lpstr>
      <vt:lpstr>DEPARTAMENTO DE CIENCIAS ECONÓMICAS, ADMINISTRATIVAS Y DEL COMERCIO      CARRERA DE INGENIERÍA COMERCIAL      TEMA: CREACIÓN DE UNA EMPRESA QUE PRESTA SERVICIOS DE INSTALACIÓN ELÉCTRICA Y ELECTRÓNICA EN LA CIUDAD DE QUITO   AUTOR: PAUCAR ÑACATO, GRACE PAOLA    DIRECTOR: ING LLUMIQUINGA, CÉSAR  CODIRECTOR: ECO. ERAZO, JUAN CARLOS    SANGOLQUÍ, 2015  </vt:lpstr>
      <vt:lpstr>INTRODUCCIÓN</vt:lpstr>
      <vt:lpstr>OBJETIVOS</vt:lpstr>
      <vt:lpstr>ESTUDIO DE MERCADO</vt:lpstr>
      <vt:lpstr>Presentación de PowerPoint</vt:lpstr>
      <vt:lpstr>INTERPRETACIÓN DE DATOS</vt:lpstr>
      <vt:lpstr>Qué tipo de servicio eléctrico o electrónico estaría dispuesto a adquirir por parte de su empresa constructora en proyectos residenciales, comerciales e industriales?</vt:lpstr>
      <vt:lpstr>Cuántos puntos de instalación en el año su empresa constructora estaría dispuesta adquirir de los servicios mencionado en la pregunta anterior?</vt:lpstr>
      <vt:lpstr>Presentación de PowerPoint</vt:lpstr>
      <vt:lpstr>DEMANDA</vt:lpstr>
      <vt:lpstr>OFERTA</vt:lpstr>
      <vt:lpstr>DEMANDA INSATISFECHA</vt:lpstr>
      <vt:lpstr>ESTRATEGIAS DE COMERCIALIZACIÓN</vt:lpstr>
      <vt:lpstr>Presentación de PowerPoint</vt:lpstr>
      <vt:lpstr>ESTUDIO TECNICO</vt:lpstr>
      <vt:lpstr>CAPACIDAD INSTALADA</vt:lpstr>
      <vt:lpstr>Presentación de PowerPoint</vt:lpstr>
      <vt:lpstr>LAYOUT DEL PROYECTO</vt:lpstr>
      <vt:lpstr>FLUJODIAGRAMACIÓN DEL SERVICIO</vt:lpstr>
      <vt:lpstr>LA EMPRESA Y SU ORGANIZACIÒN</vt:lpstr>
      <vt:lpstr>ORGANIGRAMA ESTRUCTURAL DE LA EMPRESA  “VHP SISTEMAS ELÉCTRICOS Y ELECRÓNICOS” </vt:lpstr>
      <vt:lpstr>ESTUDIO FINANCIERO  INVERSIÓN</vt:lpstr>
      <vt:lpstr>FINANCIAMIENTO DE COSTOS E INVERSIONES </vt:lpstr>
      <vt:lpstr>ESTADO DE SITUACIÓN INICIAL</vt:lpstr>
      <vt:lpstr>GASTOS</vt:lpstr>
      <vt:lpstr>Presentación de PowerPoint</vt:lpstr>
      <vt:lpstr>Presentación de PowerPoint</vt:lpstr>
      <vt:lpstr>INFORMES PROYECTADOS</vt:lpstr>
      <vt:lpstr>INDICADORES DE EVALUACIÓN FINANCIERA </vt:lpstr>
      <vt:lpstr>TIR</vt:lpstr>
      <vt:lpstr>PUNTO DE EQUILIBRIO </vt:lpstr>
      <vt:lpstr>RELACIÓN COSTO BENEFICIO</vt:lpstr>
      <vt:lpstr>ANALISIS DE SENSIBILIDAD </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Paucar</dc:creator>
  <cp:lastModifiedBy>Paola Paucar</cp:lastModifiedBy>
  <cp:revision>61</cp:revision>
  <dcterms:created xsi:type="dcterms:W3CDTF">2015-04-22T01:44:38Z</dcterms:created>
  <dcterms:modified xsi:type="dcterms:W3CDTF">2015-04-28T00:21:38Z</dcterms:modified>
</cp:coreProperties>
</file>