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780" r:id="rId1"/>
  </p:sldMasterIdLst>
  <p:notesMasterIdLst>
    <p:notesMasterId r:id="rId39"/>
  </p:notesMasterIdLst>
  <p:sldIdLst>
    <p:sldId id="256" r:id="rId2"/>
    <p:sldId id="258" r:id="rId3"/>
    <p:sldId id="328" r:id="rId4"/>
    <p:sldId id="338" r:id="rId5"/>
    <p:sldId id="341" r:id="rId6"/>
    <p:sldId id="342" r:id="rId7"/>
    <p:sldId id="331" r:id="rId8"/>
    <p:sldId id="267" r:id="rId9"/>
    <p:sldId id="272" r:id="rId10"/>
    <p:sldId id="273" r:id="rId11"/>
    <p:sldId id="278" r:id="rId12"/>
    <p:sldId id="279" r:id="rId13"/>
    <p:sldId id="280" r:id="rId14"/>
    <p:sldId id="337" r:id="rId15"/>
    <p:sldId id="285" r:id="rId16"/>
    <p:sldId id="286" r:id="rId17"/>
    <p:sldId id="347" r:id="rId18"/>
    <p:sldId id="290" r:id="rId19"/>
    <p:sldId id="291" r:id="rId20"/>
    <p:sldId id="332" r:id="rId21"/>
    <p:sldId id="361" r:id="rId22"/>
    <p:sldId id="292" r:id="rId23"/>
    <p:sldId id="344" r:id="rId24"/>
    <p:sldId id="351" r:id="rId25"/>
    <p:sldId id="352" r:id="rId26"/>
    <p:sldId id="353" r:id="rId27"/>
    <p:sldId id="355" r:id="rId28"/>
    <p:sldId id="357" r:id="rId29"/>
    <p:sldId id="312" r:id="rId30"/>
    <p:sldId id="316" r:id="rId31"/>
    <p:sldId id="359" r:id="rId32"/>
    <p:sldId id="360" r:id="rId33"/>
    <p:sldId id="320" r:id="rId34"/>
    <p:sldId id="322" r:id="rId35"/>
    <p:sldId id="323" r:id="rId36"/>
    <p:sldId id="324" r:id="rId37"/>
    <p:sldId id="335" r:id="rId38"/>
  </p:sldIdLst>
  <p:sldSz cx="9144000" cy="6858000" type="screen4x3"/>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P" initials="H" lastIdx="0" clrIdx="0"/>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5620"/>
    <p:restoredTop sz="94660"/>
  </p:normalViewPr>
  <p:slideViewPr>
    <p:cSldViewPr>
      <p:cViewPr varScale="1">
        <p:scale>
          <a:sx n="69" d="100"/>
          <a:sy n="69" d="100"/>
        </p:scale>
        <p:origin x="-1182" y="-90"/>
      </p:cViewPr>
      <p:guideLst>
        <p:guide orient="horz" pos="2160"/>
        <p:guide pos="2880"/>
      </p:guideLst>
    </p:cSldViewPr>
  </p:slideViewPr>
  <p:notesTextViewPr>
    <p:cViewPr>
      <p:scale>
        <a:sx n="1" d="1"/>
        <a:sy n="1" d="1"/>
      </p:scale>
      <p:origin x="0" y="0"/>
    </p:cViewPr>
  </p:notesTextViewPr>
  <p:sorterViewPr>
    <p:cViewPr>
      <p:scale>
        <a:sx n="100" d="100"/>
        <a:sy n="100" d="100"/>
      </p:scale>
      <p:origin x="0" y="8352"/>
    </p:cViewPr>
  </p:sorterViewPr>
  <p:notesViewPr>
    <p:cSldViewPr>
      <p:cViewPr varScale="1">
        <p:scale>
          <a:sx n="56" d="100"/>
          <a:sy n="56" d="100"/>
        </p:scale>
        <p:origin x="-2838" y="-84"/>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4"/>
    </mc:Choice>
    <mc:Fallback>
      <c:style val="4"/>
    </mc:Fallback>
  </mc:AlternateContent>
  <c:clrMapOvr bg1="lt1" tx1="dk1" bg2="lt2" tx2="dk2" accent1="accent1" accent2="accent2" accent3="accent3" accent4="accent4" accent5="accent5" accent6="accent6" hlink="hlink" folHlink="folHlink"/>
  <c:chart>
    <c:title>
      <c:layout/>
      <c:overlay val="0"/>
      <c:txPr>
        <a:bodyPr/>
        <a:lstStyle/>
        <a:p>
          <a:pPr>
            <a:defRPr lang="es-ES"/>
          </a:pPr>
          <a:endParaRPr lang="es-EC"/>
        </a:p>
      </c:txPr>
    </c:title>
    <c:autoTitleDeleted val="0"/>
    <c:plotArea>
      <c:layout>
        <c:manualLayout>
          <c:layoutTarget val="inner"/>
          <c:xMode val="edge"/>
          <c:yMode val="edge"/>
          <c:x val="0.16721614265081658"/>
          <c:y val="0.152410790553346"/>
          <c:w val="0.82967698033551829"/>
          <c:h val="0.67313499029580326"/>
        </c:manualLayout>
      </c:layout>
      <c:lineChart>
        <c:grouping val="stacked"/>
        <c:varyColors val="0"/>
        <c:ser>
          <c:idx val="0"/>
          <c:order val="0"/>
          <c:tx>
            <c:strRef>
              <c:f>Hoja1!$C$2</c:f>
              <c:strCache>
                <c:ptCount val="1"/>
                <c:pt idx="0">
                  <c:v>ACCIDENTES</c:v>
                </c:pt>
              </c:strCache>
            </c:strRef>
          </c:tx>
          <c:cat>
            <c:strRef>
              <c:f>Hoja1!$B$3:$B$14</c:f>
              <c:strCache>
                <c:ptCount val="12"/>
                <c:pt idx="0">
                  <c:v>ENERO</c:v>
                </c:pt>
                <c:pt idx="1">
                  <c:v>FEBRERO</c:v>
                </c:pt>
                <c:pt idx="2">
                  <c:v>MARZO</c:v>
                </c:pt>
                <c:pt idx="3">
                  <c:v>ABRIL</c:v>
                </c:pt>
                <c:pt idx="4">
                  <c:v>MAYO</c:v>
                </c:pt>
                <c:pt idx="5">
                  <c:v>JUNIO</c:v>
                </c:pt>
                <c:pt idx="6">
                  <c:v>JULIO</c:v>
                </c:pt>
                <c:pt idx="7">
                  <c:v>AGOSTO</c:v>
                </c:pt>
                <c:pt idx="8">
                  <c:v>SEPTIEMBRE</c:v>
                </c:pt>
                <c:pt idx="9">
                  <c:v>OCTUBRE</c:v>
                </c:pt>
                <c:pt idx="10">
                  <c:v>NOVIEMBRE</c:v>
                </c:pt>
                <c:pt idx="11">
                  <c:v>DICIEMBRE</c:v>
                </c:pt>
              </c:strCache>
            </c:strRef>
          </c:cat>
          <c:val>
            <c:numRef>
              <c:f>Hoja1!$C$3:$C$14</c:f>
              <c:numCache>
                <c:formatCode>General</c:formatCode>
                <c:ptCount val="12"/>
                <c:pt idx="0">
                  <c:v>3</c:v>
                </c:pt>
                <c:pt idx="1">
                  <c:v>3</c:v>
                </c:pt>
                <c:pt idx="2">
                  <c:v>2</c:v>
                </c:pt>
                <c:pt idx="3">
                  <c:v>3</c:v>
                </c:pt>
                <c:pt idx="4">
                  <c:v>2</c:v>
                </c:pt>
                <c:pt idx="5">
                  <c:v>2</c:v>
                </c:pt>
                <c:pt idx="6">
                  <c:v>4</c:v>
                </c:pt>
                <c:pt idx="7">
                  <c:v>1</c:v>
                </c:pt>
                <c:pt idx="8">
                  <c:v>1</c:v>
                </c:pt>
                <c:pt idx="9">
                  <c:v>2</c:v>
                </c:pt>
                <c:pt idx="10">
                  <c:v>3</c:v>
                </c:pt>
                <c:pt idx="11">
                  <c:v>3</c:v>
                </c:pt>
              </c:numCache>
            </c:numRef>
          </c:val>
          <c:smooth val="0"/>
        </c:ser>
        <c:dLbls>
          <c:showLegendKey val="0"/>
          <c:showVal val="0"/>
          <c:showCatName val="0"/>
          <c:showSerName val="0"/>
          <c:showPercent val="0"/>
          <c:showBubbleSize val="0"/>
        </c:dLbls>
        <c:marker val="1"/>
        <c:smooth val="0"/>
        <c:axId val="41186304"/>
        <c:axId val="141791168"/>
      </c:lineChart>
      <c:catAx>
        <c:axId val="41186304"/>
        <c:scaling>
          <c:orientation val="minMax"/>
        </c:scaling>
        <c:delete val="0"/>
        <c:axPos val="b"/>
        <c:majorTickMark val="none"/>
        <c:minorTickMark val="none"/>
        <c:tickLblPos val="nextTo"/>
        <c:txPr>
          <a:bodyPr/>
          <a:lstStyle/>
          <a:p>
            <a:pPr>
              <a:defRPr lang="es-ES"/>
            </a:pPr>
            <a:endParaRPr lang="es-EC"/>
          </a:p>
        </c:txPr>
        <c:crossAx val="141791168"/>
        <c:crosses val="autoZero"/>
        <c:auto val="1"/>
        <c:lblAlgn val="ctr"/>
        <c:lblOffset val="100"/>
        <c:noMultiLvlLbl val="0"/>
      </c:catAx>
      <c:valAx>
        <c:axId val="141791168"/>
        <c:scaling>
          <c:orientation val="minMax"/>
        </c:scaling>
        <c:delete val="0"/>
        <c:axPos val="l"/>
        <c:majorGridlines/>
        <c:title>
          <c:tx>
            <c:rich>
              <a:bodyPr/>
              <a:lstStyle/>
              <a:p>
                <a:pPr>
                  <a:defRPr lang="es-ES"/>
                </a:pPr>
                <a:r>
                  <a:rPr lang="es-EC"/>
                  <a:t>NO</a:t>
                </a:r>
              </a:p>
            </c:rich>
          </c:tx>
          <c:layout/>
          <c:overlay val="0"/>
        </c:title>
        <c:numFmt formatCode="General" sourceLinked="1"/>
        <c:majorTickMark val="none"/>
        <c:minorTickMark val="none"/>
        <c:tickLblPos val="nextTo"/>
        <c:txPr>
          <a:bodyPr/>
          <a:lstStyle/>
          <a:p>
            <a:pPr>
              <a:defRPr lang="es-ES"/>
            </a:pPr>
            <a:endParaRPr lang="es-EC"/>
          </a:p>
        </c:txPr>
        <c:crossAx val="41186304"/>
        <c:crosses val="autoZero"/>
        <c:crossBetween val="between"/>
      </c:valAx>
      <c:dTable>
        <c:showHorzBorder val="1"/>
        <c:showVertBorder val="1"/>
        <c:showOutline val="1"/>
        <c:showKeys val="1"/>
        <c:txPr>
          <a:bodyPr/>
          <a:lstStyle/>
          <a:p>
            <a:pPr rtl="0">
              <a:defRPr lang="es-ES"/>
            </a:pPr>
            <a:endParaRPr lang="es-EC"/>
          </a:p>
        </c:txPr>
      </c:dTable>
      <c:spPr>
        <a:solidFill>
          <a:srgbClr val="CC9900">
            <a:lumMod val="60000"/>
            <a:lumOff val="40000"/>
          </a:srgbClr>
        </a:solidFill>
      </c:spPr>
    </c:plotArea>
    <c:plotVisOnly val="1"/>
    <c:dispBlanksAs val="zero"/>
    <c:showDLblsOverMax val="0"/>
  </c:chart>
  <c:spPr>
    <a:solidFill>
      <a:schemeClr val="accent5">
        <a:lumMod val="75000"/>
      </a:schemeClr>
    </a:solidFill>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F831DF-8C7E-473F-83B0-83019DC3D7C4}" type="datetimeFigureOut">
              <a:rPr lang="es-EC" smtClean="0"/>
              <a:t>13/05/2015</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C"/>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4086BDA-E403-4157-8520-82078909CB24}" type="slidenum">
              <a:rPr lang="es-EC" smtClean="0"/>
              <a:t>‹Nº›</a:t>
            </a:fld>
            <a:endParaRPr lang="es-EC"/>
          </a:p>
        </p:txBody>
      </p:sp>
    </p:spTree>
    <p:extLst>
      <p:ext uri="{BB962C8B-B14F-4D97-AF65-F5344CB8AC3E}">
        <p14:creationId xmlns:p14="http://schemas.microsoft.com/office/powerpoint/2010/main" val="2007857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4086BDA-E403-4157-8520-82078909CB24}" type="slidenum">
              <a:rPr lang="es-EC" smtClean="0"/>
              <a:t>16</a:t>
            </a:fld>
            <a:endParaRPr lang="es-EC"/>
          </a:p>
        </p:txBody>
      </p:sp>
    </p:spTree>
    <p:extLst>
      <p:ext uri="{BB962C8B-B14F-4D97-AF65-F5344CB8AC3E}">
        <p14:creationId xmlns:p14="http://schemas.microsoft.com/office/powerpoint/2010/main" val="2321191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4086BDA-E403-4157-8520-82078909CB24}" type="slidenum">
              <a:rPr lang="es-EC" smtClean="0"/>
              <a:t>25</a:t>
            </a:fld>
            <a:endParaRPr lang="es-EC"/>
          </a:p>
        </p:txBody>
      </p:sp>
    </p:spTree>
    <p:extLst>
      <p:ext uri="{BB962C8B-B14F-4D97-AF65-F5344CB8AC3E}">
        <p14:creationId xmlns:p14="http://schemas.microsoft.com/office/powerpoint/2010/main" val="12190223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4086BDA-E403-4157-8520-82078909CB24}" type="slidenum">
              <a:rPr lang="es-EC" smtClean="0"/>
              <a:t>26</a:t>
            </a:fld>
            <a:endParaRPr lang="es-EC"/>
          </a:p>
        </p:txBody>
      </p:sp>
    </p:spTree>
    <p:extLst>
      <p:ext uri="{BB962C8B-B14F-4D97-AF65-F5344CB8AC3E}">
        <p14:creationId xmlns:p14="http://schemas.microsoft.com/office/powerpoint/2010/main" val="13579534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4086BDA-E403-4157-8520-82078909CB24}" type="slidenum">
              <a:rPr lang="es-EC" smtClean="0"/>
              <a:t>27</a:t>
            </a:fld>
            <a:endParaRPr lang="es-EC"/>
          </a:p>
        </p:txBody>
      </p:sp>
    </p:spTree>
    <p:extLst>
      <p:ext uri="{BB962C8B-B14F-4D97-AF65-F5344CB8AC3E}">
        <p14:creationId xmlns:p14="http://schemas.microsoft.com/office/powerpoint/2010/main" val="39462777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4086BDA-E403-4157-8520-82078909CB24}" type="slidenum">
              <a:rPr lang="es-EC" smtClean="0"/>
              <a:t>28</a:t>
            </a:fld>
            <a:endParaRPr lang="es-EC"/>
          </a:p>
        </p:txBody>
      </p:sp>
    </p:spTree>
    <p:extLst>
      <p:ext uri="{BB962C8B-B14F-4D97-AF65-F5344CB8AC3E}">
        <p14:creationId xmlns:p14="http://schemas.microsoft.com/office/powerpoint/2010/main" val="12236018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4086BDA-E403-4157-8520-82078909CB24}" type="slidenum">
              <a:rPr lang="es-EC" smtClean="0"/>
              <a:t>29</a:t>
            </a:fld>
            <a:endParaRPr lang="es-EC"/>
          </a:p>
        </p:txBody>
      </p:sp>
    </p:spTree>
    <p:extLst>
      <p:ext uri="{BB962C8B-B14F-4D97-AF65-F5344CB8AC3E}">
        <p14:creationId xmlns:p14="http://schemas.microsoft.com/office/powerpoint/2010/main" val="2793897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4086BDA-E403-4157-8520-82078909CB24}" type="slidenum">
              <a:rPr lang="es-EC" smtClean="0"/>
              <a:t>30</a:t>
            </a:fld>
            <a:endParaRPr lang="es-EC"/>
          </a:p>
        </p:txBody>
      </p:sp>
    </p:spTree>
    <p:extLst>
      <p:ext uri="{BB962C8B-B14F-4D97-AF65-F5344CB8AC3E}">
        <p14:creationId xmlns:p14="http://schemas.microsoft.com/office/powerpoint/2010/main" val="42495603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4086BDA-E403-4157-8520-82078909CB24}" type="slidenum">
              <a:rPr lang="es-EC" smtClean="0"/>
              <a:t>31</a:t>
            </a:fld>
            <a:endParaRPr lang="es-EC"/>
          </a:p>
        </p:txBody>
      </p:sp>
    </p:spTree>
    <p:extLst>
      <p:ext uri="{BB962C8B-B14F-4D97-AF65-F5344CB8AC3E}">
        <p14:creationId xmlns:p14="http://schemas.microsoft.com/office/powerpoint/2010/main" val="7043808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4086BDA-E403-4157-8520-82078909CB24}" type="slidenum">
              <a:rPr lang="es-EC" smtClean="0"/>
              <a:t>32</a:t>
            </a:fld>
            <a:endParaRPr lang="es-EC"/>
          </a:p>
        </p:txBody>
      </p:sp>
    </p:spTree>
    <p:extLst>
      <p:ext uri="{BB962C8B-B14F-4D97-AF65-F5344CB8AC3E}">
        <p14:creationId xmlns:p14="http://schemas.microsoft.com/office/powerpoint/2010/main" val="25597889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4086BDA-E403-4157-8520-82078909CB24}" type="slidenum">
              <a:rPr lang="es-EC" smtClean="0"/>
              <a:t>33</a:t>
            </a:fld>
            <a:endParaRPr lang="es-EC"/>
          </a:p>
        </p:txBody>
      </p:sp>
    </p:spTree>
    <p:extLst>
      <p:ext uri="{BB962C8B-B14F-4D97-AF65-F5344CB8AC3E}">
        <p14:creationId xmlns:p14="http://schemas.microsoft.com/office/powerpoint/2010/main" val="17221829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dirty="0"/>
          </a:p>
        </p:txBody>
      </p:sp>
      <p:sp>
        <p:nvSpPr>
          <p:cNvPr id="4" name="3 Marcador de número de diapositiva"/>
          <p:cNvSpPr>
            <a:spLocks noGrp="1"/>
          </p:cNvSpPr>
          <p:nvPr>
            <p:ph type="sldNum" sz="quarter" idx="10"/>
          </p:nvPr>
        </p:nvSpPr>
        <p:spPr/>
        <p:txBody>
          <a:bodyPr/>
          <a:lstStyle/>
          <a:p>
            <a:fld id="{54086BDA-E403-4157-8520-82078909CB24}" type="slidenum">
              <a:rPr lang="es-EC" smtClean="0"/>
              <a:t>34</a:t>
            </a:fld>
            <a:endParaRPr lang="es-EC"/>
          </a:p>
        </p:txBody>
      </p:sp>
    </p:spTree>
    <p:extLst>
      <p:ext uri="{BB962C8B-B14F-4D97-AF65-F5344CB8AC3E}">
        <p14:creationId xmlns:p14="http://schemas.microsoft.com/office/powerpoint/2010/main" val="830826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4086BDA-E403-4157-8520-82078909CB24}" type="slidenum">
              <a:rPr lang="es-EC" smtClean="0"/>
              <a:t>17</a:t>
            </a:fld>
            <a:endParaRPr lang="es-EC"/>
          </a:p>
        </p:txBody>
      </p:sp>
    </p:spTree>
    <p:extLst>
      <p:ext uri="{BB962C8B-B14F-4D97-AF65-F5344CB8AC3E}">
        <p14:creationId xmlns:p14="http://schemas.microsoft.com/office/powerpoint/2010/main" val="29465273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4086BDA-E403-4157-8520-82078909CB24}" type="slidenum">
              <a:rPr lang="es-EC" smtClean="0"/>
              <a:t>35</a:t>
            </a:fld>
            <a:endParaRPr lang="es-EC"/>
          </a:p>
        </p:txBody>
      </p:sp>
    </p:spTree>
    <p:extLst>
      <p:ext uri="{BB962C8B-B14F-4D97-AF65-F5344CB8AC3E}">
        <p14:creationId xmlns:p14="http://schemas.microsoft.com/office/powerpoint/2010/main" val="1538249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4086BDA-E403-4157-8520-82078909CB24}" type="slidenum">
              <a:rPr lang="es-EC" smtClean="0"/>
              <a:t>36</a:t>
            </a:fld>
            <a:endParaRPr lang="es-EC"/>
          </a:p>
        </p:txBody>
      </p:sp>
    </p:spTree>
    <p:extLst>
      <p:ext uri="{BB962C8B-B14F-4D97-AF65-F5344CB8AC3E}">
        <p14:creationId xmlns:p14="http://schemas.microsoft.com/office/powerpoint/2010/main" val="15254962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4086BDA-E403-4157-8520-82078909CB24}" type="slidenum">
              <a:rPr lang="es-EC" smtClean="0"/>
              <a:t>37</a:t>
            </a:fld>
            <a:endParaRPr lang="es-EC"/>
          </a:p>
        </p:txBody>
      </p:sp>
    </p:spTree>
    <p:extLst>
      <p:ext uri="{BB962C8B-B14F-4D97-AF65-F5344CB8AC3E}">
        <p14:creationId xmlns:p14="http://schemas.microsoft.com/office/powerpoint/2010/main" val="24865798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4086BDA-E403-4157-8520-82078909CB24}" type="slidenum">
              <a:rPr lang="es-EC" smtClean="0"/>
              <a:t>18</a:t>
            </a:fld>
            <a:endParaRPr lang="es-EC"/>
          </a:p>
        </p:txBody>
      </p:sp>
    </p:spTree>
    <p:extLst>
      <p:ext uri="{BB962C8B-B14F-4D97-AF65-F5344CB8AC3E}">
        <p14:creationId xmlns:p14="http://schemas.microsoft.com/office/powerpoint/2010/main" val="24234611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4086BDA-E403-4157-8520-82078909CB24}" type="slidenum">
              <a:rPr lang="es-EC" smtClean="0"/>
              <a:t>19</a:t>
            </a:fld>
            <a:endParaRPr lang="es-EC"/>
          </a:p>
        </p:txBody>
      </p:sp>
    </p:spTree>
    <p:extLst>
      <p:ext uri="{BB962C8B-B14F-4D97-AF65-F5344CB8AC3E}">
        <p14:creationId xmlns:p14="http://schemas.microsoft.com/office/powerpoint/2010/main" val="13452651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4086BDA-E403-4157-8520-82078909CB24}" type="slidenum">
              <a:rPr lang="es-EC" smtClean="0"/>
              <a:t>20</a:t>
            </a:fld>
            <a:endParaRPr lang="es-EC"/>
          </a:p>
        </p:txBody>
      </p:sp>
    </p:spTree>
    <p:extLst>
      <p:ext uri="{BB962C8B-B14F-4D97-AF65-F5344CB8AC3E}">
        <p14:creationId xmlns:p14="http://schemas.microsoft.com/office/powerpoint/2010/main" val="783207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4086BDA-E403-4157-8520-82078909CB24}" type="slidenum">
              <a:rPr lang="es-EC" smtClean="0"/>
              <a:t>21</a:t>
            </a:fld>
            <a:endParaRPr lang="es-EC"/>
          </a:p>
        </p:txBody>
      </p:sp>
    </p:spTree>
    <p:extLst>
      <p:ext uri="{BB962C8B-B14F-4D97-AF65-F5344CB8AC3E}">
        <p14:creationId xmlns:p14="http://schemas.microsoft.com/office/powerpoint/2010/main" val="947350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4086BDA-E403-4157-8520-82078909CB24}" type="slidenum">
              <a:rPr lang="es-EC" smtClean="0"/>
              <a:t>22</a:t>
            </a:fld>
            <a:endParaRPr lang="es-EC"/>
          </a:p>
        </p:txBody>
      </p:sp>
    </p:spTree>
    <p:extLst>
      <p:ext uri="{BB962C8B-B14F-4D97-AF65-F5344CB8AC3E}">
        <p14:creationId xmlns:p14="http://schemas.microsoft.com/office/powerpoint/2010/main" val="1812403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4086BDA-E403-4157-8520-82078909CB24}" type="slidenum">
              <a:rPr lang="es-EC" smtClean="0"/>
              <a:t>23</a:t>
            </a:fld>
            <a:endParaRPr lang="es-EC"/>
          </a:p>
        </p:txBody>
      </p:sp>
    </p:spTree>
    <p:extLst>
      <p:ext uri="{BB962C8B-B14F-4D97-AF65-F5344CB8AC3E}">
        <p14:creationId xmlns:p14="http://schemas.microsoft.com/office/powerpoint/2010/main" val="15754665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C"/>
          </a:p>
        </p:txBody>
      </p:sp>
      <p:sp>
        <p:nvSpPr>
          <p:cNvPr id="4" name="3 Marcador de número de diapositiva"/>
          <p:cNvSpPr>
            <a:spLocks noGrp="1"/>
          </p:cNvSpPr>
          <p:nvPr>
            <p:ph type="sldNum" sz="quarter" idx="10"/>
          </p:nvPr>
        </p:nvSpPr>
        <p:spPr/>
        <p:txBody>
          <a:bodyPr/>
          <a:lstStyle/>
          <a:p>
            <a:fld id="{54086BDA-E403-4157-8520-82078909CB24}" type="slidenum">
              <a:rPr lang="es-EC" smtClean="0"/>
              <a:t>24</a:t>
            </a:fld>
            <a:endParaRPr lang="es-EC"/>
          </a:p>
        </p:txBody>
      </p:sp>
    </p:spTree>
    <p:extLst>
      <p:ext uri="{BB962C8B-B14F-4D97-AF65-F5344CB8AC3E}">
        <p14:creationId xmlns:p14="http://schemas.microsoft.com/office/powerpoint/2010/main" val="669237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ight Triangle 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rot="19140000">
            <a:off x="817112" y="1730403"/>
            <a:ext cx="5648623" cy="1204306"/>
          </a:xfrm>
        </p:spPr>
        <p:txBody>
          <a:bodyPr bIns="9144" anchor="b"/>
          <a:lstStyle>
            <a:lvl1pPr>
              <a:defRPr sz="3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rot="19140000">
            <a:off x="1212277" y="2470925"/>
            <a:ext cx="6511131" cy="329259"/>
          </a:xfrm>
        </p:spPr>
        <p:txBody>
          <a:bodyPr tIns="9144">
            <a:normAutofit/>
          </a:bodyPr>
          <a:lstStyle>
            <a:lvl1pPr marL="0" indent="0" algn="l">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D7A95AD7-2E01-4BC3-B742-33967F14A3B9}" type="datetimeFigureOut">
              <a:rPr lang="es-EC" smtClean="0"/>
              <a:t>13/05/2015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CFF0C3A-F2A1-47FC-A3F0-972C1176219D}" type="slidenum">
              <a:rPr lang="es-EC" smtClean="0"/>
              <a:t>‹Nº›</a:t>
            </a:fld>
            <a:endParaRPr lang="es-EC"/>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7A95AD7-2E01-4BC3-B742-33967F14A3B9}" type="datetimeFigureOut">
              <a:rPr lang="es-EC" smtClean="0"/>
              <a:t>13/05/2015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CFF0C3A-F2A1-47FC-A3F0-972C1176219D}" type="slidenum">
              <a:rPr lang="es-EC" smtClean="0"/>
              <a:t>‹Nº›</a:t>
            </a:fld>
            <a:endParaRPr lang="es-EC"/>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4678362"/>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9"/>
            <a:ext cx="6019800" cy="4678362"/>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D7A95AD7-2E01-4BC3-B742-33967F14A3B9}" type="datetimeFigureOut">
              <a:rPr lang="es-EC" smtClean="0"/>
              <a:t>13/05/2015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CFF0C3A-F2A1-47FC-A3F0-972C1176219D}" type="slidenum">
              <a:rPr lang="es-EC" smtClean="0"/>
              <a:t>‹Nº›</a:t>
            </a:fld>
            <a:endParaRPr lang="es-EC"/>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D7A95AD7-2E01-4BC3-B742-33967F14A3B9}" type="datetimeFigureOut">
              <a:rPr lang="es-EC" smtClean="0"/>
              <a:t>13/05/2015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CFF0C3A-F2A1-47FC-A3F0-972C1176219D}" type="slidenum">
              <a:rPr lang="es-EC" smtClean="0"/>
              <a:t>‹Nº›</a:t>
            </a:fld>
            <a:endParaRPr lang="es-EC"/>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8" name="Freeform 7"/>
          <p:cNvSpPr/>
          <p:nvPr/>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ight Triangle 6"/>
          <p:cNvSpPr/>
          <p:nvPr/>
        </p:nvSpPr>
        <p:spPr>
          <a:xfrm>
            <a:off x="0" y="2647950"/>
            <a:ext cx="3571875" cy="4210050"/>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819399" y="1726737"/>
            <a:ext cx="5650992" cy="1207509"/>
          </a:xfrm>
        </p:spPr>
        <p:txBody>
          <a:bodyPr bIns="9144" anchor="b"/>
          <a:lstStyle>
            <a:lvl1pPr algn="l">
              <a:defRPr kumimoji="0" lang="en-US" sz="3200" b="0" i="0" u="none" strike="noStrike" kern="1200" cap="all" spc="0" normalizeH="0" baseline="0" noProof="0" dirty="0" smtClean="0">
                <a:ln>
                  <a:noFill/>
                </a:ln>
                <a:solidFill>
                  <a:schemeClr val="tx1"/>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Text Placeholder 2"/>
          <p:cNvSpPr>
            <a:spLocks noGrp="1"/>
          </p:cNvSpPr>
          <p:nvPr>
            <p:ph type="body" idx="1"/>
          </p:nvPr>
        </p:nvSpPr>
        <p:spPr>
          <a:xfrm rot="19140000">
            <a:off x="1216152" y="2468304"/>
            <a:ext cx="6510528" cy="329184"/>
          </a:xfrm>
        </p:spPr>
        <p:txBody>
          <a:bodyPr anchor="t">
            <a:normAutofit/>
          </a:bodyPr>
          <a:lstStyle>
            <a:lvl1pPr marL="0" indent="0">
              <a:buNone/>
              <a:defRPr kumimoji="0" lang="en-US" sz="1400" b="0" i="0" u="none" strike="noStrike" kern="1200" cap="all" spc="400" normalizeH="0" baseline="0" noProof="0" dirty="0" smtClean="0">
                <a:ln>
                  <a:noFill/>
                </a:ln>
                <a:solidFill>
                  <a:schemeClr val="tx1"/>
                </a:solidFill>
                <a:effectLst/>
                <a:uLnTx/>
                <a:uFillTx/>
                <a:latin typeface="+mn-lt"/>
                <a:ea typeface="+mj-ea"/>
                <a:cs typeface="Tunga" pitchFamily="2"/>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marL="0" marR="0" lvl="0" indent="0" algn="l" defTabSz="914400" rtl="0" eaLnBrk="1" fontAlgn="auto" latinLnBrk="0" hangingPunct="1">
              <a:lnSpc>
                <a:spcPct val="100000"/>
              </a:lnSpc>
              <a:spcBef>
                <a:spcPts val="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4" name="Date Placeholder 3"/>
          <p:cNvSpPr>
            <a:spLocks noGrp="1"/>
          </p:cNvSpPr>
          <p:nvPr>
            <p:ph type="dt" sz="half" idx="10"/>
          </p:nvPr>
        </p:nvSpPr>
        <p:spPr/>
        <p:txBody>
          <a:bodyPr/>
          <a:lstStyle/>
          <a:p>
            <a:fld id="{D7A95AD7-2E01-4BC3-B742-33967F14A3B9}" type="datetimeFigureOut">
              <a:rPr lang="es-EC" smtClean="0"/>
              <a:t>13/05/2015</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BCFF0C3A-F2A1-47FC-A3F0-972C1176219D}" type="slidenum">
              <a:rPr lang="es-EC" smtClean="0"/>
              <a:t>‹Nº›</a:t>
            </a:fld>
            <a:endParaRPr lang="es-EC"/>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22960"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4700016" y="1097280"/>
            <a:ext cx="3200400" cy="371246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D7A95AD7-2E01-4BC3-B742-33967F14A3B9}" type="datetimeFigureOut">
              <a:rPr lang="es-EC" smtClean="0"/>
              <a:t>13/05/2015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CFF0C3A-F2A1-47FC-A3F0-972C1176219D}" type="slidenum">
              <a:rPr lang="es-EC" smtClean="0"/>
              <a:t>‹Nº›</a:t>
            </a:fld>
            <a:endParaRPr lang="es-EC"/>
          </a:p>
        </p:txBody>
      </p:sp>
      <p:sp>
        <p:nvSpPr>
          <p:cNvPr id="8" name="Title 7"/>
          <p:cNvSpPr>
            <a:spLocks noGrp="1"/>
          </p:cNvSpPr>
          <p:nvPr>
            <p:ph type="title"/>
          </p:nvPr>
        </p:nvSpPr>
        <p:spPr/>
        <p:txBody>
          <a:bodyPr/>
          <a:lstStyle/>
          <a:p>
            <a:r>
              <a:rPr lang="es-ES" smtClean="0"/>
              <a:t>Haga clic para modificar el estilo de título del patrón</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a:p>
        </p:txBody>
      </p:sp>
      <p:sp>
        <p:nvSpPr>
          <p:cNvPr id="3" name="Text Placeholder 2"/>
          <p:cNvSpPr>
            <a:spLocks noGrp="1"/>
          </p:cNvSpPr>
          <p:nvPr>
            <p:ph type="body" idx="1"/>
          </p:nvPr>
        </p:nvSpPr>
        <p:spPr>
          <a:xfrm>
            <a:off x="822960"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4" name="Content Placeholder 3"/>
          <p:cNvSpPr>
            <a:spLocks noGrp="1"/>
          </p:cNvSpPr>
          <p:nvPr>
            <p:ph sz="half" idx="2"/>
          </p:nvPr>
        </p:nvSpPr>
        <p:spPr>
          <a:xfrm>
            <a:off x="819150"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4700016" y="1097280"/>
            <a:ext cx="3200400" cy="548640"/>
          </a:xfrm>
        </p:spPr>
        <p:txBody>
          <a:bodyPr anchor="b">
            <a:normAutofit/>
          </a:bodyPr>
          <a:lstStyle>
            <a:lvl1pPr marL="0" indent="0">
              <a:buNone/>
              <a:defRPr lang="en-US" sz="1400" b="0" kern="1200" cap="all" spc="400" baseline="0" dirty="0" smtClean="0">
                <a:solidFill>
                  <a:schemeClr val="tx1"/>
                </a:solidFill>
                <a:latin typeface="+mn-lt"/>
                <a:ea typeface="+mj-ea"/>
                <a:cs typeface="Tunga" pitchFamily="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100000"/>
              </a:lnSpc>
              <a:spcBef>
                <a:spcPts val="0"/>
              </a:spcBef>
              <a:spcAft>
                <a:spcPts val="0"/>
              </a:spcAft>
              <a:buClr>
                <a:schemeClr val="accent1"/>
              </a:buClr>
              <a:buFont typeface="Arial" pitchFamily="34" charset="0"/>
              <a:buNone/>
            </a:pPr>
            <a:r>
              <a:rPr lang="es-ES" smtClean="0"/>
              <a:t>Haga clic para modificar el estilo de texto del patrón</a:t>
            </a:r>
          </a:p>
        </p:txBody>
      </p:sp>
      <p:sp>
        <p:nvSpPr>
          <p:cNvPr id="6" name="Content Placeholder 5"/>
          <p:cNvSpPr>
            <a:spLocks noGrp="1"/>
          </p:cNvSpPr>
          <p:nvPr>
            <p:ph sz="quarter" idx="4"/>
          </p:nvPr>
        </p:nvSpPr>
        <p:spPr>
          <a:xfrm>
            <a:off x="4700016" y="1701848"/>
            <a:ext cx="3200400" cy="310896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D7A95AD7-2E01-4BC3-B742-33967F14A3B9}" type="datetimeFigureOut">
              <a:rPr lang="es-EC" smtClean="0"/>
              <a:t>13/05/2015</a:t>
            </a:fld>
            <a:endParaRPr lang="es-EC"/>
          </a:p>
        </p:txBody>
      </p:sp>
      <p:sp>
        <p:nvSpPr>
          <p:cNvPr id="8" name="Footer Placeholder 7"/>
          <p:cNvSpPr>
            <a:spLocks noGrp="1"/>
          </p:cNvSpPr>
          <p:nvPr>
            <p:ph type="ftr" sz="quarter" idx="11"/>
          </p:nvPr>
        </p:nvSpPr>
        <p:spPr/>
        <p:txBody>
          <a:bodyPr/>
          <a:lstStyle/>
          <a:p>
            <a:endParaRPr lang="es-EC"/>
          </a:p>
        </p:txBody>
      </p:sp>
      <p:sp>
        <p:nvSpPr>
          <p:cNvPr id="9" name="Slide Number Placeholder 8"/>
          <p:cNvSpPr>
            <a:spLocks noGrp="1"/>
          </p:cNvSpPr>
          <p:nvPr>
            <p:ph type="sldNum" sz="quarter" idx="12"/>
          </p:nvPr>
        </p:nvSpPr>
        <p:spPr/>
        <p:txBody>
          <a:bodyPr/>
          <a:lstStyle/>
          <a:p>
            <a:fld id="{BCFF0C3A-F2A1-47FC-A3F0-972C1176219D}" type="slidenum">
              <a:rPr lang="es-EC" smtClean="0"/>
              <a:t>‹Nº›</a:t>
            </a:fld>
            <a:endParaRPr lang="es-EC"/>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a:p>
        </p:txBody>
      </p:sp>
      <p:sp>
        <p:nvSpPr>
          <p:cNvPr id="3" name="Date Placeholder 2"/>
          <p:cNvSpPr>
            <a:spLocks noGrp="1"/>
          </p:cNvSpPr>
          <p:nvPr>
            <p:ph type="dt" sz="half" idx="10"/>
          </p:nvPr>
        </p:nvSpPr>
        <p:spPr/>
        <p:txBody>
          <a:bodyPr/>
          <a:lstStyle/>
          <a:p>
            <a:fld id="{D7A95AD7-2E01-4BC3-B742-33967F14A3B9}" type="datetimeFigureOut">
              <a:rPr lang="es-EC" smtClean="0"/>
              <a:t>13/05/2015</a:t>
            </a:fld>
            <a:endParaRPr lang="es-EC"/>
          </a:p>
        </p:txBody>
      </p:sp>
      <p:sp>
        <p:nvSpPr>
          <p:cNvPr id="4" name="Footer Placeholder 3"/>
          <p:cNvSpPr>
            <a:spLocks noGrp="1"/>
          </p:cNvSpPr>
          <p:nvPr>
            <p:ph type="ftr" sz="quarter" idx="11"/>
          </p:nvPr>
        </p:nvSpPr>
        <p:spPr/>
        <p:txBody>
          <a:bodyPr/>
          <a:lstStyle/>
          <a:p>
            <a:endParaRPr lang="es-EC"/>
          </a:p>
        </p:txBody>
      </p:sp>
      <p:sp>
        <p:nvSpPr>
          <p:cNvPr id="5" name="Slide Number Placeholder 4"/>
          <p:cNvSpPr>
            <a:spLocks noGrp="1"/>
          </p:cNvSpPr>
          <p:nvPr>
            <p:ph type="sldNum" sz="quarter" idx="12"/>
          </p:nvPr>
        </p:nvSpPr>
        <p:spPr/>
        <p:txBody>
          <a:bodyPr/>
          <a:lstStyle/>
          <a:p>
            <a:fld id="{BCFF0C3A-F2A1-47FC-A3F0-972C1176219D}" type="slidenum">
              <a:rPr lang="es-EC" smtClean="0"/>
              <a:t>‹Nº›</a:t>
            </a:fld>
            <a:endParaRPr lang="es-EC"/>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A95AD7-2E01-4BC3-B742-33967F14A3B9}" type="datetimeFigureOut">
              <a:rPr lang="es-EC" smtClean="0"/>
              <a:t>13/05/2015</a:t>
            </a:fld>
            <a:endParaRPr lang="es-EC"/>
          </a:p>
        </p:txBody>
      </p:sp>
      <p:sp>
        <p:nvSpPr>
          <p:cNvPr id="3" name="Footer Placeholder 2"/>
          <p:cNvSpPr>
            <a:spLocks noGrp="1"/>
          </p:cNvSpPr>
          <p:nvPr>
            <p:ph type="ftr" sz="quarter" idx="11"/>
          </p:nvPr>
        </p:nvSpPr>
        <p:spPr/>
        <p:txBody>
          <a:bodyPr/>
          <a:lstStyle/>
          <a:p>
            <a:endParaRPr lang="es-EC"/>
          </a:p>
        </p:txBody>
      </p:sp>
      <p:sp>
        <p:nvSpPr>
          <p:cNvPr id="4" name="Slide Number Placeholder 3"/>
          <p:cNvSpPr>
            <a:spLocks noGrp="1"/>
          </p:cNvSpPr>
          <p:nvPr>
            <p:ph type="sldNum" sz="quarter" idx="12"/>
          </p:nvPr>
        </p:nvSpPr>
        <p:spPr/>
        <p:txBody>
          <a:bodyPr/>
          <a:lstStyle/>
          <a:p>
            <a:fld id="{BCFF0C3A-F2A1-47FC-A3F0-972C1176219D}" type="slidenum">
              <a:rPr lang="es-EC" smtClean="0"/>
              <a:t>‹Nº›</a:t>
            </a:fld>
            <a:endParaRPr lang="es-EC"/>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Right Triangle 16"/>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Triangle 17"/>
          <p:cNvSpPr/>
          <p:nvPr/>
        </p:nvSpPr>
        <p:spPr>
          <a:xfrm rot="5400000">
            <a:off x="433389" y="-433387"/>
            <a:ext cx="6858000" cy="7724778"/>
          </a:xfrm>
          <a:prstGeom prst="rtTriangl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2" name="Title 1"/>
          <p:cNvSpPr>
            <a:spLocks noGrp="1"/>
          </p:cNvSpPr>
          <p:nvPr>
            <p:ph type="title"/>
          </p:nvPr>
        </p:nvSpPr>
        <p:spPr>
          <a:xfrm rot="19140000">
            <a:off x="784930" y="1576103"/>
            <a:ext cx="5212080" cy="1089427"/>
          </a:xfrm>
        </p:spPr>
        <p:txBody>
          <a:bodyPr bIns="0" anchor="b"/>
          <a:lstStyle>
            <a:lvl1pPr algn="l">
              <a:defRPr kumimoji="0" lang="en-US" sz="2800" b="0" i="0" u="none" strike="noStrike" kern="1200" cap="all" spc="0" normalizeH="0" baseline="0" noProof="0" dirty="0" smtClean="0">
                <a:ln>
                  <a:noFill/>
                </a:ln>
                <a:solidFill>
                  <a:srgbClr val="FFFFFF"/>
                </a:solidFill>
                <a:effectLst/>
                <a:uLnTx/>
                <a:uFillTx/>
                <a:latin typeface="+mj-lt"/>
                <a:ea typeface="+mj-ea"/>
                <a:cs typeface="+mj-cs"/>
              </a:defRPr>
            </a:lvl1pPr>
          </a:lstStyle>
          <a:p>
            <a:pPr marL="0" marR="0" lvl="0" indent="0" algn="l" defTabSz="914400" rtl="0" eaLnBrk="1" fontAlgn="auto" latinLnBrk="0" hangingPunct="1">
              <a:lnSpc>
                <a:spcPct val="100000"/>
              </a:lnSpc>
              <a:spcBef>
                <a:spcPct val="0"/>
              </a:spcBef>
              <a:spcAft>
                <a:spcPts val="0"/>
              </a:spcAft>
              <a:buClrTx/>
              <a:buSzTx/>
              <a:buFontTx/>
              <a:buNone/>
              <a:tabLst/>
              <a:defRPr/>
            </a:pPr>
            <a:r>
              <a:rPr lang="es-ES" smtClean="0"/>
              <a:t>Haga clic para modificar el estilo de título del patrón</a:t>
            </a:r>
            <a:endParaRPr lang="en-US" dirty="0"/>
          </a:p>
        </p:txBody>
      </p:sp>
      <p:sp>
        <p:nvSpPr>
          <p:cNvPr id="3" name="Content Placeholder 2"/>
          <p:cNvSpPr>
            <a:spLocks noGrp="1"/>
          </p:cNvSpPr>
          <p:nvPr>
            <p:ph idx="1"/>
          </p:nvPr>
        </p:nvSpPr>
        <p:spPr>
          <a:xfrm>
            <a:off x="4749552" y="2618912"/>
            <a:ext cx="3807779" cy="33246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rot="19140000">
            <a:off x="1297954" y="2253385"/>
            <a:ext cx="5794760" cy="623314"/>
          </a:xfrm>
        </p:spPr>
        <p:txBody>
          <a:bodyPr>
            <a:normAutofit/>
          </a:bodyPr>
          <a:lstStyle>
            <a:lvl1pPr marL="0" indent="0">
              <a:buNone/>
              <a:defRPr lang="en-US" sz="1400" b="1" kern="1200" dirty="0" smtClean="0">
                <a:solidFill>
                  <a:srgbClr val="FFFFFF"/>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300"/>
              </a:spcBef>
              <a:spcAft>
                <a:spcPts val="0"/>
              </a:spcAft>
              <a:buClr>
                <a:schemeClr val="accent1"/>
              </a:buClr>
              <a:buSzPct val="100000"/>
              <a:buFont typeface="Arial" pitchFamily="34" charset="0"/>
              <a:buNone/>
              <a:tabLst/>
              <a:defRPr/>
            </a:pPr>
            <a:r>
              <a:rPr lang="es-ES" smtClean="0"/>
              <a:t>Haga clic para modificar el estilo de texto del patrón</a:t>
            </a:r>
          </a:p>
        </p:txBody>
      </p:sp>
      <p:sp>
        <p:nvSpPr>
          <p:cNvPr id="5" name="Date Placeholder 4"/>
          <p:cNvSpPr>
            <a:spLocks noGrp="1"/>
          </p:cNvSpPr>
          <p:nvPr>
            <p:ph type="dt" sz="half" idx="10"/>
          </p:nvPr>
        </p:nvSpPr>
        <p:spPr/>
        <p:txBody>
          <a:bodyPr/>
          <a:lstStyle/>
          <a:p>
            <a:fld id="{D7A95AD7-2E01-4BC3-B742-33967F14A3B9}" type="datetimeFigureOut">
              <a:rPr lang="es-EC" smtClean="0"/>
              <a:t>13/05/2015</a:t>
            </a:fld>
            <a:endParaRPr lang="es-EC"/>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s-EC"/>
          </a:p>
        </p:txBody>
      </p:sp>
      <p:sp>
        <p:nvSpPr>
          <p:cNvPr id="7" name="Slide Number Placeholder 6"/>
          <p:cNvSpPr>
            <a:spLocks noGrp="1"/>
          </p:cNvSpPr>
          <p:nvPr>
            <p:ph type="sldNum" sz="quarter" idx="12"/>
          </p:nvPr>
        </p:nvSpPr>
        <p:spPr>
          <a:ln>
            <a:solidFill>
              <a:schemeClr val="tx2"/>
            </a:solidFill>
          </a:ln>
        </p:spPr>
        <p:txBody>
          <a:bodyPr/>
          <a:lstStyle>
            <a:lvl1pPr>
              <a:defRPr>
                <a:solidFill>
                  <a:schemeClr val="tx2"/>
                </a:solidFill>
              </a:defRPr>
            </a:lvl1pPr>
          </a:lstStyle>
          <a:p>
            <a:fld id="{BCFF0C3A-F2A1-47FC-A3F0-972C1176219D}" type="slidenum">
              <a:rPr lang="es-EC" smtClean="0"/>
              <a:t>‹Nº›</a:t>
            </a:fld>
            <a:endParaRPr lang="es-EC"/>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11" name="Picture Placeholder 10"/>
          <p:cNvSpPr>
            <a:spLocks noGrp="1"/>
          </p:cNvSpPr>
          <p:nvPr>
            <p:ph type="pic" sz="quarter" idx="14"/>
          </p:nvPr>
        </p:nvSpPr>
        <p:spPr>
          <a:xfrm>
            <a:off x="2028825" y="0"/>
            <a:ext cx="7115175" cy="6858000"/>
          </a:xfrm>
          <a:custGeom>
            <a:avLst/>
            <a:gdLst>
              <a:gd name="connsiteX0" fmla="*/ 0 w 7104888"/>
              <a:gd name="connsiteY0" fmla="*/ 0 h 6858000"/>
              <a:gd name="connsiteX1" fmla="*/ 7104888 w 7104888"/>
              <a:gd name="connsiteY1" fmla="*/ 0 h 6858000"/>
              <a:gd name="connsiteX2" fmla="*/ 7104888 w 7104888"/>
              <a:gd name="connsiteY2" fmla="*/ 6858000 h 6858000"/>
              <a:gd name="connsiteX3" fmla="*/ 0 w 7104888"/>
              <a:gd name="connsiteY3" fmla="*/ 6858000 h 6858000"/>
              <a:gd name="connsiteX4" fmla="*/ 0 w 7104888"/>
              <a:gd name="connsiteY4" fmla="*/ 0 h 6858000"/>
              <a:gd name="connsiteX0" fmla="*/ 0 w 7104888"/>
              <a:gd name="connsiteY0" fmla="*/ 0 h 6858000"/>
              <a:gd name="connsiteX1" fmla="*/ 5695188 w 7104888"/>
              <a:gd name="connsiteY1" fmla="*/ 0 h 6858000"/>
              <a:gd name="connsiteX2" fmla="*/ 7104888 w 7104888"/>
              <a:gd name="connsiteY2" fmla="*/ 0 h 6858000"/>
              <a:gd name="connsiteX3" fmla="*/ 7104888 w 7104888"/>
              <a:gd name="connsiteY3" fmla="*/ 6858000 h 6858000"/>
              <a:gd name="connsiteX4" fmla="*/ 0 w 7104888"/>
              <a:gd name="connsiteY4" fmla="*/ 6858000 h 6858000"/>
              <a:gd name="connsiteX5" fmla="*/ 0 w 7104888"/>
              <a:gd name="connsiteY5"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0287 w 7115175"/>
              <a:gd name="connsiteY4" fmla="*/ 6858000 h 6858000"/>
              <a:gd name="connsiteX5" fmla="*/ 0 w 7115175"/>
              <a:gd name="connsiteY5" fmla="*/ 5048250 h 6858000"/>
              <a:gd name="connsiteX6" fmla="*/ 10287 w 7115175"/>
              <a:gd name="connsiteY6"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10287 w 7115175"/>
              <a:gd name="connsiteY5" fmla="*/ 6858000 h 6858000"/>
              <a:gd name="connsiteX6" fmla="*/ 0 w 7115175"/>
              <a:gd name="connsiteY6" fmla="*/ 5048250 h 6858000"/>
              <a:gd name="connsiteX7" fmla="*/ 10287 w 7115175"/>
              <a:gd name="connsiteY7" fmla="*/ 0 h 6858000"/>
              <a:gd name="connsiteX0" fmla="*/ 10287 w 7115175"/>
              <a:gd name="connsiteY0" fmla="*/ 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 name="connsiteX6" fmla="*/ 10287 w 7115175"/>
              <a:gd name="connsiteY6" fmla="*/ 0 h 6858000"/>
              <a:gd name="connsiteX0" fmla="*/ 0 w 7115175"/>
              <a:gd name="connsiteY0" fmla="*/ 5048250 h 6858000"/>
              <a:gd name="connsiteX1" fmla="*/ 5705475 w 7115175"/>
              <a:gd name="connsiteY1" fmla="*/ 0 h 6858000"/>
              <a:gd name="connsiteX2" fmla="*/ 7115175 w 7115175"/>
              <a:gd name="connsiteY2" fmla="*/ 0 h 6858000"/>
              <a:gd name="connsiteX3" fmla="*/ 7115175 w 7115175"/>
              <a:gd name="connsiteY3" fmla="*/ 6858000 h 6858000"/>
              <a:gd name="connsiteX4" fmla="*/ 1533526 w 7115175"/>
              <a:gd name="connsiteY4" fmla="*/ 6848475 h 6858000"/>
              <a:gd name="connsiteX5" fmla="*/ 0 w 7115175"/>
              <a:gd name="connsiteY5" fmla="*/ 504825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115175" h="6858000">
                <a:moveTo>
                  <a:pt x="0" y="5048250"/>
                </a:moveTo>
                <a:lnTo>
                  <a:pt x="5705475" y="0"/>
                </a:lnTo>
                <a:lnTo>
                  <a:pt x="7115175" y="0"/>
                </a:lnTo>
                <a:lnTo>
                  <a:pt x="7115175" y="6858000"/>
                </a:lnTo>
                <a:lnTo>
                  <a:pt x="1533526" y="6848475"/>
                </a:lnTo>
                <a:lnTo>
                  <a:pt x="0" y="5048250"/>
                </a:lnTo>
                <a:close/>
              </a:path>
            </a:pathLst>
          </a:custGeom>
          <a:solidFill>
            <a:schemeClr val="accent3">
              <a:alpha val="80000"/>
            </a:schemeClr>
          </a:solidFill>
        </p:spPr>
        <p:txBody>
          <a:bodyPr rIns="182880" anchor="ctr"/>
          <a:lstStyle>
            <a:lvl1pPr algn="r">
              <a:defRPr/>
            </a:lvl1pPr>
          </a:lstStyle>
          <a:p>
            <a:r>
              <a:rPr lang="es-ES" smtClean="0"/>
              <a:t>Haga clic en el icono para agregar una imagen</a:t>
            </a:r>
            <a:endParaRPr lang="en-US" dirty="0"/>
          </a:p>
        </p:txBody>
      </p:sp>
      <p:sp>
        <p:nvSpPr>
          <p:cNvPr id="9" name="Right Triangle 8"/>
          <p:cNvSpPr/>
          <p:nvPr/>
        </p:nvSpPr>
        <p:spPr>
          <a:xfrm>
            <a:off x="0" y="2647950"/>
            <a:ext cx="3571875" cy="4210050"/>
          </a:xfrm>
          <a:prstGeom prst="r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0" y="5048250"/>
            <a:ext cx="3571875" cy="1809750"/>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1809750 h 1809750"/>
              <a:gd name="connsiteX1" fmla="*/ 1895475 w 3571875"/>
              <a:gd name="connsiteY1" fmla="*/ 0 h 1809750"/>
              <a:gd name="connsiteX2" fmla="*/ 3571875 w 3571875"/>
              <a:gd name="connsiteY2" fmla="*/ 1809750 h 1809750"/>
              <a:gd name="connsiteX3" fmla="*/ 0 w 3571875"/>
              <a:gd name="connsiteY3" fmla="*/ 1809750 h 1809750"/>
              <a:gd name="connsiteX0" fmla="*/ 0 w 3571875"/>
              <a:gd name="connsiteY0" fmla="*/ 1809750 h 1809750"/>
              <a:gd name="connsiteX1" fmla="*/ 2038350 w 3571875"/>
              <a:gd name="connsiteY1" fmla="*/ 0 h 1809750"/>
              <a:gd name="connsiteX2" fmla="*/ 3571875 w 3571875"/>
              <a:gd name="connsiteY2" fmla="*/ 1809750 h 1809750"/>
              <a:gd name="connsiteX3" fmla="*/ 0 w 3571875"/>
              <a:gd name="connsiteY3" fmla="*/ 1809750 h 1809750"/>
            </a:gdLst>
            <a:ahLst/>
            <a:cxnLst>
              <a:cxn ang="0">
                <a:pos x="connsiteX0" y="connsiteY0"/>
              </a:cxn>
              <a:cxn ang="0">
                <a:pos x="connsiteX1" y="connsiteY1"/>
              </a:cxn>
              <a:cxn ang="0">
                <a:pos x="connsiteX2" y="connsiteY2"/>
              </a:cxn>
              <a:cxn ang="0">
                <a:pos x="connsiteX3" y="connsiteY3"/>
              </a:cxn>
            </a:cxnLst>
            <a:rect l="l" t="t" r="r" b="b"/>
            <a:pathLst>
              <a:path w="3571875" h="1809750">
                <a:moveTo>
                  <a:pt x="0" y="1809750"/>
                </a:moveTo>
                <a:lnTo>
                  <a:pt x="2038350" y="0"/>
                </a:lnTo>
                <a:lnTo>
                  <a:pt x="3571875" y="1809750"/>
                </a:lnTo>
                <a:lnTo>
                  <a:pt x="0" y="1809750"/>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rot="19140000">
            <a:off x="671197" y="1717501"/>
            <a:ext cx="5486400" cy="867444"/>
          </a:xfrm>
        </p:spPr>
        <p:txBody>
          <a:bodyPr anchor="b"/>
          <a:lstStyle>
            <a:lvl1pPr algn="l">
              <a:defRPr sz="2800" b="0">
                <a:latin typeface="+mj-lt"/>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rot="19140000">
            <a:off x="1143479" y="2180529"/>
            <a:ext cx="6096545" cy="740664"/>
          </a:xfrm>
        </p:spPr>
        <p:txBody>
          <a:bodyPr/>
          <a:lstStyle>
            <a:lvl1pPr marL="0" indent="0">
              <a:buNone/>
              <a:defRPr sz="14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D7A95AD7-2E01-4BC3-B742-33967F14A3B9}" type="datetimeFigureOut">
              <a:rPr lang="es-EC" smtClean="0"/>
              <a:t>13/05/2015</a:t>
            </a:fld>
            <a:endParaRPr lang="es-EC"/>
          </a:p>
        </p:txBody>
      </p:sp>
      <p:sp>
        <p:nvSpPr>
          <p:cNvPr id="6" name="Footer Placeholder 5"/>
          <p:cNvSpPr>
            <a:spLocks noGrp="1"/>
          </p:cNvSpPr>
          <p:nvPr>
            <p:ph type="ftr" sz="quarter" idx="11"/>
          </p:nvPr>
        </p:nvSpPr>
        <p:spPr/>
        <p:txBody>
          <a:bodyPr/>
          <a:lstStyle/>
          <a:p>
            <a:endParaRPr lang="es-EC"/>
          </a:p>
        </p:txBody>
      </p:sp>
      <p:sp>
        <p:nvSpPr>
          <p:cNvPr id="7" name="Slide Number Placeholder 6"/>
          <p:cNvSpPr>
            <a:spLocks noGrp="1"/>
          </p:cNvSpPr>
          <p:nvPr>
            <p:ph type="sldNum" sz="quarter" idx="12"/>
          </p:nvPr>
        </p:nvSpPr>
        <p:spPr/>
        <p:txBody>
          <a:bodyPr/>
          <a:lstStyle/>
          <a:p>
            <a:fld id="{BCFF0C3A-F2A1-47FC-A3F0-972C1176219D}" type="slidenum">
              <a:rPr lang="es-EC" smtClean="0"/>
              <a:t>‹Nº›</a:t>
            </a:fld>
            <a:endParaRPr lang="es-EC"/>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Freeform 6"/>
          <p:cNvSpPr/>
          <p:nvPr/>
        </p:nvSpPr>
        <p:spPr>
          <a:xfrm>
            <a:off x="-2382" y="5050633"/>
            <a:ext cx="3574257" cy="1807368"/>
          </a:xfrm>
          <a:custGeom>
            <a:avLst/>
            <a:gdLst>
              <a:gd name="connsiteX0" fmla="*/ 0 w 3571875"/>
              <a:gd name="connsiteY0" fmla="*/ 4210050 h 4210050"/>
              <a:gd name="connsiteX1" fmla="*/ 0 w 3571875"/>
              <a:gd name="connsiteY1" fmla="*/ 0 h 4210050"/>
              <a:gd name="connsiteX2" fmla="*/ 3571875 w 3571875"/>
              <a:gd name="connsiteY2" fmla="*/ 4210050 h 4210050"/>
              <a:gd name="connsiteX3" fmla="*/ 0 w 3571875"/>
              <a:gd name="connsiteY3" fmla="*/ 4210050 h 4210050"/>
              <a:gd name="connsiteX0" fmla="*/ 0 w 3571875"/>
              <a:gd name="connsiteY0" fmla="*/ 4210050 h 4210050"/>
              <a:gd name="connsiteX1" fmla="*/ 0 w 3571875"/>
              <a:gd name="connsiteY1" fmla="*/ 0 h 4210050"/>
              <a:gd name="connsiteX2" fmla="*/ 2028825 w 3571875"/>
              <a:gd name="connsiteY2" fmla="*/ 23883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050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281238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28825 w 3571875"/>
              <a:gd name="connsiteY2" fmla="*/ 2393157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76450 w 3571875"/>
              <a:gd name="connsiteY2" fmla="*/ 2274094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245519 w 3571875"/>
              <a:gd name="connsiteY2" fmla="*/ 2405063 h 4210050"/>
              <a:gd name="connsiteX3" fmla="*/ 3571875 w 3571875"/>
              <a:gd name="connsiteY3" fmla="*/ 4210050 h 4210050"/>
              <a:gd name="connsiteX4" fmla="*/ 0 w 3571875"/>
              <a:gd name="connsiteY4" fmla="*/ 4210050 h 4210050"/>
              <a:gd name="connsiteX0" fmla="*/ 0 w 3571875"/>
              <a:gd name="connsiteY0" fmla="*/ 4210050 h 4210050"/>
              <a:gd name="connsiteX1" fmla="*/ 0 w 3571875"/>
              <a:gd name="connsiteY1" fmla="*/ 0 h 4210050"/>
              <a:gd name="connsiteX2" fmla="*/ 2038350 w 3571875"/>
              <a:gd name="connsiteY2" fmla="*/ 2405063 h 4210050"/>
              <a:gd name="connsiteX3" fmla="*/ 3571875 w 3571875"/>
              <a:gd name="connsiteY3" fmla="*/ 4210050 h 4210050"/>
              <a:gd name="connsiteX4" fmla="*/ 0 w 3571875"/>
              <a:gd name="connsiteY4" fmla="*/ 4210050 h 4210050"/>
              <a:gd name="connsiteX0" fmla="*/ 0 w 3571875"/>
              <a:gd name="connsiteY0" fmla="*/ 2433637 h 2433637"/>
              <a:gd name="connsiteX1" fmla="*/ 257175 w 3571875"/>
              <a:gd name="connsiteY1" fmla="*/ 0 h 2433637"/>
              <a:gd name="connsiteX2" fmla="*/ 2038350 w 3571875"/>
              <a:gd name="connsiteY2" fmla="*/ 628650 h 2433637"/>
              <a:gd name="connsiteX3" fmla="*/ 3571875 w 3571875"/>
              <a:gd name="connsiteY3" fmla="*/ 2433637 h 2433637"/>
              <a:gd name="connsiteX4" fmla="*/ 0 w 3571875"/>
              <a:gd name="connsiteY4" fmla="*/ 2433637 h 2433637"/>
              <a:gd name="connsiteX0" fmla="*/ 2382 w 3574257"/>
              <a:gd name="connsiteY0" fmla="*/ 1807368 h 1807368"/>
              <a:gd name="connsiteX1" fmla="*/ 0 w 3574257"/>
              <a:gd name="connsiteY1" fmla="*/ 0 h 1807368"/>
              <a:gd name="connsiteX2" fmla="*/ 2040732 w 3574257"/>
              <a:gd name="connsiteY2" fmla="*/ 2381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24051 w 3574257"/>
              <a:gd name="connsiteY2" fmla="*/ 307181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40682 w 3574257"/>
              <a:gd name="connsiteY2" fmla="*/ 450057 h 1807368"/>
              <a:gd name="connsiteX3" fmla="*/ 3574257 w 3574257"/>
              <a:gd name="connsiteY3" fmla="*/ 1807368 h 1807368"/>
              <a:gd name="connsiteX4" fmla="*/ 2382 w 3574257"/>
              <a:gd name="connsiteY4" fmla="*/ 1807368 h 1807368"/>
              <a:gd name="connsiteX0" fmla="*/ 2382 w 3574257"/>
              <a:gd name="connsiteY0" fmla="*/ 1809749 h 1809749"/>
              <a:gd name="connsiteX1" fmla="*/ 0 w 3574257"/>
              <a:gd name="connsiteY1" fmla="*/ 2381 h 1809749"/>
              <a:gd name="connsiteX2" fmla="*/ 2038351 w 3574257"/>
              <a:gd name="connsiteY2" fmla="*/ 0 h 1809749"/>
              <a:gd name="connsiteX3" fmla="*/ 3574257 w 3574257"/>
              <a:gd name="connsiteY3" fmla="*/ 1809749 h 1809749"/>
              <a:gd name="connsiteX4" fmla="*/ 2382 w 3574257"/>
              <a:gd name="connsiteY4" fmla="*/ 1809749 h 1809749"/>
              <a:gd name="connsiteX0" fmla="*/ 2382 w 3574257"/>
              <a:gd name="connsiteY0" fmla="*/ 1807368 h 1807368"/>
              <a:gd name="connsiteX1" fmla="*/ 0 w 3574257"/>
              <a:gd name="connsiteY1" fmla="*/ 0 h 1807368"/>
              <a:gd name="connsiteX2" fmla="*/ 1657351 w 3574257"/>
              <a:gd name="connsiteY2" fmla="*/ 2309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0732 w 3574257"/>
              <a:gd name="connsiteY2" fmla="*/ 238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774032 w 3574257"/>
              <a:gd name="connsiteY2" fmla="*/ 161925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969294 w 3574257"/>
              <a:gd name="connsiteY2" fmla="*/ 21432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1819275 w 3574257"/>
              <a:gd name="connsiteY2" fmla="*/ 200026 h 1807368"/>
              <a:gd name="connsiteX3" fmla="*/ 3574257 w 3574257"/>
              <a:gd name="connsiteY3" fmla="*/ 1807368 h 1807368"/>
              <a:gd name="connsiteX4" fmla="*/ 2382 w 3574257"/>
              <a:gd name="connsiteY4" fmla="*/ 1807368 h 1807368"/>
              <a:gd name="connsiteX0" fmla="*/ 2382 w 3574257"/>
              <a:gd name="connsiteY0" fmla="*/ 1807368 h 1807368"/>
              <a:gd name="connsiteX1" fmla="*/ 0 w 3574257"/>
              <a:gd name="connsiteY1" fmla="*/ 0 h 1807368"/>
              <a:gd name="connsiteX2" fmla="*/ 2045494 w 3574257"/>
              <a:gd name="connsiteY2" fmla="*/ 1 h 1807368"/>
              <a:gd name="connsiteX3" fmla="*/ 3574257 w 3574257"/>
              <a:gd name="connsiteY3" fmla="*/ 1807368 h 1807368"/>
              <a:gd name="connsiteX4" fmla="*/ 2382 w 3574257"/>
              <a:gd name="connsiteY4" fmla="*/ 1807368 h 18073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74257" h="1807368">
                <a:moveTo>
                  <a:pt x="2382" y="1807368"/>
                </a:moveTo>
                <a:lnTo>
                  <a:pt x="0" y="0"/>
                </a:lnTo>
                <a:lnTo>
                  <a:pt x="2045494" y="1"/>
                </a:lnTo>
                <a:lnTo>
                  <a:pt x="3574257" y="1807368"/>
                </a:lnTo>
                <a:lnTo>
                  <a:pt x="2382" y="180736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2380" y="5051292"/>
            <a:ext cx="9146380" cy="1806709"/>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22960" y="365760"/>
            <a:ext cx="7520940" cy="548640"/>
          </a:xfrm>
          <a:prstGeom prst="rect">
            <a:avLst/>
          </a:prstGeom>
        </p:spPr>
        <p:txBody>
          <a:bodyPr vert="horz" lIns="91440" tIns="45720" rIns="91440" bIns="45720" rtlCol="0" anchor="ctr">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822960" y="1100628"/>
            <a:ext cx="7520940" cy="3579849"/>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19140000">
            <a:off x="201168" y="5870448"/>
            <a:ext cx="2176272" cy="201168"/>
          </a:xfrm>
          <a:prstGeom prst="rect">
            <a:avLst/>
          </a:prstGeom>
        </p:spPr>
        <p:txBody>
          <a:bodyPr vert="horz" lIns="91440" tIns="45720" rIns="91440" bIns="45720" rtlCol="0" anchor="ctr"/>
          <a:lstStyle>
            <a:lvl1pPr algn="l">
              <a:defRPr sz="1200">
                <a:solidFill>
                  <a:srgbClr val="FFFFFF"/>
                </a:solidFill>
              </a:defRPr>
            </a:lvl1pPr>
          </a:lstStyle>
          <a:p>
            <a:fld id="{D7A95AD7-2E01-4BC3-B742-33967F14A3B9}" type="datetimeFigureOut">
              <a:rPr lang="es-EC" smtClean="0"/>
              <a:t>13/05/2015</a:t>
            </a:fld>
            <a:endParaRPr lang="es-EC"/>
          </a:p>
        </p:txBody>
      </p:sp>
      <p:sp>
        <p:nvSpPr>
          <p:cNvPr id="5" name="Footer Placeholder 4"/>
          <p:cNvSpPr>
            <a:spLocks noGrp="1"/>
          </p:cNvSpPr>
          <p:nvPr>
            <p:ph type="ftr" sz="quarter" idx="3"/>
          </p:nvPr>
        </p:nvSpPr>
        <p:spPr>
          <a:xfrm>
            <a:off x="3517514" y="6285122"/>
            <a:ext cx="4724400" cy="274320"/>
          </a:xfrm>
          <a:prstGeom prst="rect">
            <a:avLst/>
          </a:prstGeom>
        </p:spPr>
        <p:txBody>
          <a:bodyPr vert="horz" lIns="91440" tIns="45720" rIns="91440" bIns="45720" rtlCol="0" anchor="ctr"/>
          <a:lstStyle>
            <a:lvl1pPr algn="r">
              <a:defRPr sz="1000" cap="all" spc="200" baseline="0">
                <a:solidFill>
                  <a:srgbClr val="FFFFFF"/>
                </a:solidFill>
              </a:defRPr>
            </a:lvl1pPr>
          </a:lstStyle>
          <a:p>
            <a:endParaRPr lang="es-EC"/>
          </a:p>
        </p:txBody>
      </p:sp>
      <p:sp>
        <p:nvSpPr>
          <p:cNvPr id="6" name="Slide Number Placeholder 5"/>
          <p:cNvSpPr>
            <a:spLocks noGrp="1"/>
          </p:cNvSpPr>
          <p:nvPr>
            <p:ph type="sldNum" sz="quarter" idx="4"/>
          </p:nvPr>
        </p:nvSpPr>
        <p:spPr>
          <a:xfrm>
            <a:off x="8401038" y="6170822"/>
            <a:ext cx="502920" cy="502920"/>
          </a:xfrm>
          <a:prstGeom prst="ellipse">
            <a:avLst/>
          </a:prstGeom>
          <a:ln w="19050">
            <a:solidFill>
              <a:srgbClr val="FFFFFF"/>
            </a:solidFill>
          </a:ln>
        </p:spPr>
        <p:txBody>
          <a:bodyPr vert="horz" lIns="9144" tIns="9144" rIns="9144" bIns="9144" rtlCol="0" anchor="ctr">
            <a:normAutofit/>
          </a:bodyPr>
          <a:lstStyle>
            <a:lvl1pPr algn="ctr">
              <a:defRPr sz="1650">
                <a:solidFill>
                  <a:srgbClr val="FFFFFF"/>
                </a:solidFill>
              </a:defRPr>
            </a:lvl1pPr>
          </a:lstStyle>
          <a:p>
            <a:fld id="{BCFF0C3A-F2A1-47FC-A3F0-972C1176219D}" type="slidenum">
              <a:rPr lang="es-EC" smtClean="0"/>
              <a:t>‹Nº›</a:t>
            </a:fld>
            <a:endParaRPr lang="es-EC"/>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defTabSz="914400" rtl="0" eaLnBrk="1" latinLnBrk="0" hangingPunct="1">
        <a:spcBef>
          <a:spcPct val="0"/>
        </a:spcBef>
        <a:buNone/>
        <a:defRPr sz="2800" kern="1200" cap="all" baseline="0">
          <a:solidFill>
            <a:schemeClr val="tx1"/>
          </a:solidFill>
          <a:latin typeface="+mj-lt"/>
          <a:ea typeface="+mj-ea"/>
          <a:cs typeface="+mj-cs"/>
        </a:defRPr>
      </a:lvl1pPr>
    </p:titleStyle>
    <p:bodyStyle>
      <a:lvl1pPr marL="342900" indent="-342900" algn="l" defTabSz="914400" rtl="0" eaLnBrk="1" latinLnBrk="0" hangingPunct="1">
        <a:spcBef>
          <a:spcPts val="800"/>
        </a:spcBef>
        <a:buFont typeface="Arial" pitchFamily="34" charset="0"/>
        <a:buNone/>
        <a:defRPr sz="1600" b="1" kern="1200">
          <a:solidFill>
            <a:schemeClr val="tx1"/>
          </a:solidFill>
          <a:latin typeface="+mn-lt"/>
          <a:ea typeface="+mn-ea"/>
          <a:cs typeface="+mn-cs"/>
        </a:defRPr>
      </a:lvl1pPr>
      <a:lvl2pPr marL="1737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2pPr>
      <a:lvl3pPr marL="4023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3pPr>
      <a:lvl4pPr marL="630936" indent="-164592"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4pPr>
      <a:lvl5pPr marL="859536" indent="-173736" algn="l" defTabSz="914400" rtl="0" eaLnBrk="1" latinLnBrk="0" hangingPunct="1">
        <a:spcBef>
          <a:spcPts val="300"/>
        </a:spcBef>
        <a:buClr>
          <a:schemeClr val="accent2"/>
        </a:buClr>
        <a:buFont typeface="Wingdings" pitchFamily="2" charset="2"/>
        <a:buChar char="§"/>
        <a:defRPr sz="1600" kern="1200">
          <a:solidFill>
            <a:schemeClr val="tx1"/>
          </a:solidFill>
          <a:latin typeface="+mn-lt"/>
          <a:ea typeface="+mn-ea"/>
          <a:cs typeface="+mn-cs"/>
        </a:defRPr>
      </a:lvl5pPr>
      <a:lvl6pPr marL="1097280" indent="-173736"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6pPr>
      <a:lvl7pPr marL="13533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7pPr>
      <a:lvl8pPr marL="1581912"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8pPr>
      <a:lvl9pPr marL="1792224" indent="-164592" algn="l" defTabSz="914400" rtl="0" eaLnBrk="1" latinLnBrk="0" hangingPunct="1">
        <a:spcBef>
          <a:spcPts val="300"/>
        </a:spcBef>
        <a:buClr>
          <a:schemeClr val="accent2"/>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7544" y="188640"/>
            <a:ext cx="8136904" cy="1224136"/>
          </a:xfrm>
        </p:spPr>
        <p:style>
          <a:lnRef idx="2">
            <a:schemeClr val="accent3">
              <a:shade val="50000"/>
            </a:schemeClr>
          </a:lnRef>
          <a:fillRef idx="1">
            <a:schemeClr val="accent3"/>
          </a:fillRef>
          <a:effectRef idx="0">
            <a:schemeClr val="accent3"/>
          </a:effectRef>
          <a:fontRef idx="minor">
            <a:schemeClr val="lt1"/>
          </a:fontRef>
        </p:style>
        <p:txBody>
          <a:bodyPr>
            <a:normAutofit/>
          </a:bodyPr>
          <a:lstStyle/>
          <a:p>
            <a:pPr algn="ctr"/>
            <a:r>
              <a:rPr lang="es-EC" sz="3200" dirty="0" smtClean="0">
                <a:solidFill>
                  <a:schemeClr val="tx1"/>
                </a:solidFill>
              </a:rPr>
              <a:t>TESIS DE GRADO PARA OBTENER EL TÍTULO DE MAGISTER EN SEGURIDAD Y RIESGO</a:t>
            </a:r>
            <a:endParaRPr lang="es-EC" sz="3200" dirty="0">
              <a:solidFill>
                <a:schemeClr val="tx1"/>
              </a:solidFill>
            </a:endParaRPr>
          </a:p>
        </p:txBody>
      </p:sp>
      <p:sp>
        <p:nvSpPr>
          <p:cNvPr id="3" name="2 Subtítulo"/>
          <p:cNvSpPr>
            <a:spLocks noGrp="1"/>
          </p:cNvSpPr>
          <p:nvPr>
            <p:ph type="subTitle" idx="1"/>
          </p:nvPr>
        </p:nvSpPr>
        <p:spPr>
          <a:xfrm>
            <a:off x="467544" y="1484784"/>
            <a:ext cx="8136904" cy="1224136"/>
          </a:xfrm>
        </p:spPr>
        <p:style>
          <a:lnRef idx="1">
            <a:schemeClr val="accent6"/>
          </a:lnRef>
          <a:fillRef idx="2">
            <a:schemeClr val="accent6"/>
          </a:fillRef>
          <a:effectRef idx="1">
            <a:schemeClr val="accent6"/>
          </a:effectRef>
          <a:fontRef idx="minor">
            <a:schemeClr val="dk1"/>
          </a:fontRef>
        </p:style>
        <p:txBody>
          <a:bodyPr>
            <a:normAutofit fontScale="92500"/>
          </a:bodyPr>
          <a:lstStyle/>
          <a:p>
            <a:r>
              <a:rPr lang="es-EC" sz="2000" dirty="0" smtClean="0">
                <a:solidFill>
                  <a:schemeClr val="tx1"/>
                </a:solidFill>
              </a:rPr>
              <a:t>“</a:t>
            </a:r>
            <a:r>
              <a:rPr lang="es-EC" sz="2000" dirty="0" smtClean="0">
                <a:solidFill>
                  <a:schemeClr val="tx1"/>
                </a:solidFill>
                <a:latin typeface="Times New Roman" pitchFamily="18" charset="0"/>
                <a:cs typeface="Times New Roman" pitchFamily="18" charset="0"/>
              </a:rPr>
              <a:t>IDENTIFICACIÓN Y EVALUACIÓN DE FACTORES DE RIESGOS LABORALES, EN LA CONSTRUCCION DE LA PLATAFORMA DE EXPLOTACIÓN DE PETRÓLEO, CANTÓN EL  SACHA”</a:t>
            </a:r>
            <a:endParaRPr lang="es-EC" sz="2000" dirty="0">
              <a:solidFill>
                <a:schemeClr val="tx1"/>
              </a:solidFill>
              <a:latin typeface="Times New Roman" pitchFamily="18" charset="0"/>
              <a:cs typeface="Times New Roman" pitchFamily="18" charset="0"/>
            </a:endParaRPr>
          </a:p>
        </p:txBody>
      </p:sp>
      <p:sp>
        <p:nvSpPr>
          <p:cNvPr id="5" name="4 CuadroTexto"/>
          <p:cNvSpPr txBox="1"/>
          <p:nvPr/>
        </p:nvSpPr>
        <p:spPr>
          <a:xfrm>
            <a:off x="5796136" y="4437112"/>
            <a:ext cx="2664296" cy="1015663"/>
          </a:xfrm>
          <a:prstGeom prst="rect">
            <a:avLst/>
          </a:prstGeom>
          <a:noFill/>
        </p:spPr>
        <p:txBody>
          <a:bodyPr wrap="square" rtlCol="0">
            <a:spAutoFit/>
          </a:bodyPr>
          <a:lstStyle/>
          <a:p>
            <a:r>
              <a:rPr lang="es-EC" sz="2000" dirty="0" smtClean="0"/>
              <a:t>Presentado por:</a:t>
            </a:r>
          </a:p>
          <a:p>
            <a:r>
              <a:rPr lang="es-EC" sz="2000" dirty="0" smtClean="0"/>
              <a:t>Ing. Patricio García O.</a:t>
            </a:r>
          </a:p>
          <a:p>
            <a:r>
              <a:rPr lang="es-EC" sz="2000" dirty="0" smtClean="0"/>
              <a:t>Ingeniero  Industrial</a:t>
            </a:r>
            <a:endParaRPr lang="es-EC" sz="2000"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708920"/>
            <a:ext cx="5436096" cy="4149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67119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539552" y="260648"/>
            <a:ext cx="8106104" cy="634082"/>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es-EC" sz="3200" dirty="0" smtClean="0">
                <a:latin typeface="Times New Roman" pitchFamily="18" charset="0"/>
                <a:cs typeface="Times New Roman" pitchFamily="18" charset="0"/>
              </a:rPr>
              <a:t>ARJUMENTO  JURÍDICO</a:t>
            </a:r>
            <a:endParaRPr lang="es-EC" sz="3200" dirty="0">
              <a:latin typeface="Times New Roman" pitchFamily="18" charset="0"/>
              <a:cs typeface="Times New Roman" pitchFamily="18" charset="0"/>
            </a:endParaRPr>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395536" y="1052736"/>
            <a:ext cx="8136904" cy="58052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10439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147129" y="260648"/>
            <a:ext cx="7498080" cy="576064"/>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es-EC" sz="2000" dirty="0" smtClean="0">
                <a:solidFill>
                  <a:schemeClr val="tx1"/>
                </a:solidFill>
              </a:rPr>
              <a:t>ESTADISTICAS D E ACCIDENTEN AÑO 2013</a:t>
            </a:r>
            <a:endParaRPr lang="es-EC" sz="2000" dirty="0">
              <a:solidFill>
                <a:schemeClr val="tx1"/>
              </a:solidFill>
            </a:endParaRPr>
          </a:p>
        </p:txBody>
      </p:sp>
      <p:graphicFrame>
        <p:nvGraphicFramePr>
          <p:cNvPr id="5" name="4 Marcador de contenido"/>
          <p:cNvGraphicFramePr>
            <a:graphicFrameLocks noGrp="1"/>
          </p:cNvGraphicFramePr>
          <p:nvPr>
            <p:ph idx="1"/>
            <p:extLst>
              <p:ext uri="{D42A27DB-BD31-4B8C-83A1-F6EECF244321}">
                <p14:modId xmlns:p14="http://schemas.microsoft.com/office/powerpoint/2010/main" val="1262838083"/>
              </p:ext>
            </p:extLst>
          </p:nvPr>
        </p:nvGraphicFramePr>
        <p:xfrm>
          <a:off x="1114484" y="980728"/>
          <a:ext cx="7417956" cy="4082279"/>
        </p:xfrm>
        <a:graphic>
          <a:graphicData uri="http://schemas.openxmlformats.org/drawingml/2006/chart">
            <c:chart xmlns:c="http://schemas.openxmlformats.org/drawingml/2006/chart" xmlns:r="http://schemas.openxmlformats.org/officeDocument/2006/relationships" r:id="rId2"/>
          </a:graphicData>
        </a:graphic>
      </p:graphicFrame>
      <p:sp>
        <p:nvSpPr>
          <p:cNvPr id="7" name="6 CuadroTexto"/>
          <p:cNvSpPr txBox="1"/>
          <p:nvPr/>
        </p:nvSpPr>
        <p:spPr>
          <a:xfrm>
            <a:off x="1159496" y="5229200"/>
            <a:ext cx="6881255" cy="369332"/>
          </a:xfrm>
          <a:prstGeom prst="rect">
            <a:avLst/>
          </a:prstGeom>
          <a:noFill/>
        </p:spPr>
        <p:txBody>
          <a:bodyPr wrap="square" rtlCol="0">
            <a:spAutoFit/>
          </a:bodyPr>
          <a:lstStyle/>
          <a:p>
            <a:r>
              <a:rPr lang="es-EC" sz="1600" b="1" dirty="0" smtClean="0"/>
              <a:t>FUENTE: REGISTROS DE ACCIDENTES DE  EMPRESA  CVA</a:t>
            </a:r>
            <a:r>
              <a:rPr lang="es-EC" b="1" dirty="0" smtClean="0"/>
              <a:t>.</a:t>
            </a:r>
            <a:endParaRPr lang="es-EC" b="1" dirty="0"/>
          </a:p>
        </p:txBody>
      </p:sp>
    </p:spTree>
    <p:extLst>
      <p:ext uri="{BB962C8B-B14F-4D97-AF65-F5344CB8AC3E}">
        <p14:creationId xmlns:p14="http://schemas.microsoft.com/office/powerpoint/2010/main" val="217459760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187624" y="332656"/>
            <a:ext cx="7499176" cy="792088"/>
          </a:xfrm>
        </p:spPr>
        <p:style>
          <a:lnRef idx="0">
            <a:schemeClr val="accent5"/>
          </a:lnRef>
          <a:fillRef idx="3">
            <a:schemeClr val="accent5"/>
          </a:fillRef>
          <a:effectRef idx="3">
            <a:schemeClr val="accent5"/>
          </a:effectRef>
          <a:fontRef idx="minor">
            <a:schemeClr val="lt1"/>
          </a:fontRef>
        </p:style>
        <p:txBody>
          <a:bodyPr>
            <a:normAutofit/>
          </a:bodyPr>
          <a:lstStyle/>
          <a:p>
            <a:r>
              <a:rPr lang="es-EC" sz="2000" dirty="0">
                <a:solidFill>
                  <a:schemeClr val="tx1"/>
                </a:solidFill>
              </a:rPr>
              <a:t> </a:t>
            </a:r>
            <a:r>
              <a:rPr lang="es-EC" sz="2000" dirty="0" smtClean="0">
                <a:solidFill>
                  <a:schemeClr val="tx1"/>
                </a:solidFill>
              </a:rPr>
              <a:t>IDENTIFICACIÓN DE LOS FACTORES DE RIESGO DE ACUERDO A LA MATRIZ  3 X 3  DEL INSHT</a:t>
            </a:r>
            <a:endParaRPr lang="es-EC" sz="2000" dirty="0">
              <a:solidFill>
                <a:schemeClr val="tx1"/>
              </a:solidFill>
            </a:endParaRPr>
          </a:p>
        </p:txBody>
      </p:sp>
      <p:sp>
        <p:nvSpPr>
          <p:cNvPr id="3" name="2 Marcador de contenido"/>
          <p:cNvSpPr>
            <a:spLocks noGrp="1"/>
          </p:cNvSpPr>
          <p:nvPr>
            <p:ph idx="1"/>
          </p:nvPr>
        </p:nvSpPr>
        <p:spPr>
          <a:xfrm>
            <a:off x="1259632" y="1447800"/>
            <a:ext cx="7416824" cy="3637384"/>
          </a:xfrm>
        </p:spPr>
        <p:txBody>
          <a:bodyPr>
            <a:normAutofit fontScale="85000" lnSpcReduction="10000"/>
          </a:bodyPr>
          <a:lstStyle/>
          <a:p>
            <a:pPr marL="82296" indent="0">
              <a:buNone/>
            </a:pPr>
            <a:r>
              <a:rPr lang="es-EC" sz="1800" b="1" dirty="0" smtClean="0"/>
              <a:t>FACTORES </a:t>
            </a:r>
            <a:r>
              <a:rPr lang="es-EC" sz="1800" b="1" dirty="0"/>
              <a:t>DE RIESGO</a:t>
            </a:r>
          </a:p>
          <a:p>
            <a:pPr marL="82296" indent="0" algn="just">
              <a:lnSpc>
                <a:spcPct val="150000"/>
              </a:lnSpc>
              <a:buNone/>
            </a:pPr>
            <a:r>
              <a:rPr lang="es-EC" sz="1800" b="0" dirty="0" smtClean="0"/>
              <a:t>De </a:t>
            </a:r>
            <a:r>
              <a:rPr lang="es-EC" sz="1800" b="0" dirty="0"/>
              <a:t>conformidad con la Clasificación Internacional de los Riesgos según su naturaleza, los cuales deberán ser descritos en una Matriz de Riesgos Laborales </a:t>
            </a:r>
            <a:r>
              <a:rPr lang="es-EC" sz="1800" b="0" dirty="0" smtClean="0"/>
              <a:t>3 X 3 , del INSHT según </a:t>
            </a:r>
            <a:r>
              <a:rPr lang="es-EC" sz="1800" b="0" dirty="0"/>
              <a:t>su naturaleza; para la construcción de una plataforma de explotación de petróleo se identificaron, midieron y evaluaron los siguientes riesgos:</a:t>
            </a:r>
          </a:p>
          <a:p>
            <a:pPr lvl="0"/>
            <a:r>
              <a:rPr lang="es-EC" sz="1800" b="0" dirty="0"/>
              <a:t>Riesgos Mecánicos</a:t>
            </a:r>
          </a:p>
          <a:p>
            <a:pPr lvl="0"/>
            <a:r>
              <a:rPr lang="es-EC" sz="1800" b="0" dirty="0"/>
              <a:t>Riesgos Físicos</a:t>
            </a:r>
          </a:p>
          <a:p>
            <a:pPr lvl="0"/>
            <a:r>
              <a:rPr lang="es-EC" sz="1800" b="0" dirty="0"/>
              <a:t>Riesgos Químicos </a:t>
            </a:r>
            <a:endParaRPr lang="es-EC" sz="1800" b="0" dirty="0" smtClean="0"/>
          </a:p>
          <a:p>
            <a:pPr lvl="0"/>
            <a:r>
              <a:rPr lang="es-EC" sz="1800" b="0" dirty="0" smtClean="0"/>
              <a:t>Riesgos Biológicos</a:t>
            </a:r>
          </a:p>
          <a:p>
            <a:pPr lvl="0"/>
            <a:r>
              <a:rPr lang="es-EC" sz="1800" b="0" dirty="0" smtClean="0"/>
              <a:t>Riesgos Ergonómicos</a:t>
            </a:r>
          </a:p>
          <a:p>
            <a:pPr lvl="0"/>
            <a:r>
              <a:rPr lang="es-EC" sz="1800" b="0" dirty="0" smtClean="0"/>
              <a:t>Riesgos Psicosociales</a:t>
            </a:r>
            <a:endParaRPr lang="es-EC" sz="1800" b="0" dirty="0"/>
          </a:p>
          <a:p>
            <a:endParaRPr lang="es-EC" sz="1600" dirty="0"/>
          </a:p>
        </p:txBody>
      </p:sp>
    </p:spTree>
    <p:extLst>
      <p:ext uri="{BB962C8B-B14F-4D97-AF65-F5344CB8AC3E}">
        <p14:creationId xmlns:p14="http://schemas.microsoft.com/office/powerpoint/2010/main" val="219573215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Título"/>
          <p:cNvSpPr txBox="1">
            <a:spLocks noGrp="1"/>
          </p:cNvSpPr>
          <p:nvPr>
            <p:ph type="title"/>
          </p:nvPr>
        </p:nvSpPr>
        <p:spPr>
          <a:xfrm>
            <a:off x="1435608" y="522972"/>
            <a:ext cx="7498080" cy="646331"/>
          </a:xfrm>
          <a:prstGeom prst="rect">
            <a:avLst/>
          </a:prstGeom>
          <a:solidFill>
            <a:schemeClr val="accent5">
              <a:lumMod val="60000"/>
              <a:lumOff val="40000"/>
            </a:schemeClr>
          </a:solidFill>
        </p:spPr>
        <p:txBody>
          <a:bodyPr wrap="square" rtlCol="0">
            <a:spAutoFit/>
          </a:bodyPr>
          <a:lstStyle/>
          <a:p>
            <a:pPr algn="ctr"/>
            <a:r>
              <a:rPr lang="es-EC" sz="1800" b="1" dirty="0" smtClean="0"/>
              <a:t>CLASIFICACIÓN DE LOS FACTORES DE RIESGOS  DE  ACUERDO A LA MATRIZ  3 X3 DEL INSHT</a:t>
            </a:r>
            <a:endParaRPr lang="es-EC" sz="1800" b="1" dirty="0"/>
          </a:p>
        </p:txBody>
      </p:sp>
      <p:sp>
        <p:nvSpPr>
          <p:cNvPr id="3" name="2 Marcador de contenido"/>
          <p:cNvSpPr>
            <a:spLocks noGrp="1"/>
          </p:cNvSpPr>
          <p:nvPr>
            <p:ph idx="1"/>
          </p:nvPr>
        </p:nvSpPr>
        <p:spPr/>
        <p:txBody>
          <a:bodyPr/>
          <a:lstStyle/>
          <a:p>
            <a:endParaRPr lang="es-EC" dirty="0" smtClean="0"/>
          </a:p>
          <a:p>
            <a:endParaRPr lang="es-EC"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7584" y="1412776"/>
            <a:ext cx="7920880"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33205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188640"/>
            <a:ext cx="7520940" cy="725760"/>
          </a:xfrm>
        </p:spPr>
        <p:style>
          <a:lnRef idx="0">
            <a:schemeClr val="accent5"/>
          </a:lnRef>
          <a:fillRef idx="3">
            <a:schemeClr val="accent5"/>
          </a:fillRef>
          <a:effectRef idx="3">
            <a:schemeClr val="accent5"/>
          </a:effectRef>
          <a:fontRef idx="minor">
            <a:schemeClr val="lt1"/>
          </a:fontRef>
        </p:style>
        <p:txBody>
          <a:bodyPr/>
          <a:lstStyle/>
          <a:p>
            <a:r>
              <a:rPr lang="es-EC" sz="1800" b="1" cap="small" dirty="0" smtClean="0">
                <a:latin typeface="Times New Roman" pitchFamily="18" charset="0"/>
                <a:cs typeface="Times New Roman" pitchFamily="18" charset="0"/>
              </a:rPr>
              <a:t/>
            </a:r>
            <a:br>
              <a:rPr lang="es-EC" sz="1800" b="1" cap="small" dirty="0" smtClean="0">
                <a:latin typeface="Times New Roman" pitchFamily="18" charset="0"/>
                <a:cs typeface="Times New Roman" pitchFamily="18" charset="0"/>
              </a:rPr>
            </a:br>
            <a:r>
              <a:rPr lang="es-EC" sz="1800" b="1" cap="small" dirty="0" smtClean="0">
                <a:solidFill>
                  <a:schemeClr val="tx1"/>
                </a:solidFill>
                <a:latin typeface="Times New Roman" pitchFamily="18" charset="0"/>
                <a:cs typeface="Times New Roman" pitchFamily="18" charset="0"/>
              </a:rPr>
              <a:t>ESTADÍSTICA </a:t>
            </a:r>
            <a:r>
              <a:rPr lang="es-EC" sz="1800" b="1" cap="small" dirty="0">
                <a:solidFill>
                  <a:schemeClr val="tx1"/>
                </a:solidFill>
                <a:latin typeface="Times New Roman" pitchFamily="18" charset="0"/>
                <a:cs typeface="Times New Roman" pitchFamily="18" charset="0"/>
              </a:rPr>
              <a:t>DE POBLACIÓN OBJETIVA DE ENCUESTAS DEL PROYECTO CONSTRUCCIÓN DE PLATAFORMA</a:t>
            </a:r>
            <a:r>
              <a:rPr lang="es-EC" b="1" cap="small" dirty="0">
                <a:solidFill>
                  <a:schemeClr val="tx1"/>
                </a:solidFill>
              </a:rPr>
              <a:t/>
            </a:r>
            <a:br>
              <a:rPr lang="es-EC" b="1" cap="small" dirty="0">
                <a:solidFill>
                  <a:schemeClr val="tx1"/>
                </a:solidFill>
              </a:rPr>
            </a:br>
            <a:endParaRPr lang="es-EC" dirty="0">
              <a:solidFill>
                <a:schemeClr val="tx1"/>
              </a:solidFill>
            </a:endParaRPr>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1276908772"/>
              </p:ext>
            </p:extLst>
          </p:nvPr>
        </p:nvGraphicFramePr>
        <p:xfrm>
          <a:off x="1115616" y="1052738"/>
          <a:ext cx="7056785" cy="3895078"/>
        </p:xfrm>
        <a:graphic>
          <a:graphicData uri="http://schemas.openxmlformats.org/drawingml/2006/table">
            <a:tbl>
              <a:tblPr firstRow="1" bandRow="1">
                <a:tableStyleId>{7DF18680-E054-41AD-8BC1-D1AEF772440D}</a:tableStyleId>
              </a:tblPr>
              <a:tblGrid>
                <a:gridCol w="2886866"/>
                <a:gridCol w="1042480"/>
                <a:gridCol w="1121826"/>
                <a:gridCol w="1098310"/>
                <a:gridCol w="907303"/>
              </a:tblGrid>
              <a:tr h="454945">
                <a:tc rowSpan="2">
                  <a:txBody>
                    <a:bodyPr/>
                    <a:lstStyle/>
                    <a:p>
                      <a:pPr algn="ctr"/>
                      <a:r>
                        <a:rPr lang="es-EC" dirty="0" smtClean="0"/>
                        <a:t>POBLACIÓN</a:t>
                      </a:r>
                      <a:endParaRPr lang="es-EC" dirty="0"/>
                    </a:p>
                  </a:txBody>
                  <a:tcPr/>
                </a:tc>
                <a:tc gridSpan="2">
                  <a:txBody>
                    <a:bodyPr/>
                    <a:lstStyle/>
                    <a:p>
                      <a:pPr algn="ctr"/>
                      <a:r>
                        <a:rPr lang="es-EC" dirty="0" smtClean="0"/>
                        <a:t>UNIVERSO</a:t>
                      </a:r>
                      <a:endParaRPr lang="es-EC" dirty="0"/>
                    </a:p>
                  </a:txBody>
                  <a:tcPr/>
                </a:tc>
                <a:tc hMerge="1">
                  <a:txBody>
                    <a:bodyPr/>
                    <a:lstStyle/>
                    <a:p>
                      <a:endParaRPr lang="es-EC" dirty="0"/>
                    </a:p>
                  </a:txBody>
                  <a:tcPr/>
                </a:tc>
                <a:tc gridSpan="2">
                  <a:txBody>
                    <a:bodyPr/>
                    <a:lstStyle/>
                    <a:p>
                      <a:pPr algn="ctr"/>
                      <a:r>
                        <a:rPr lang="es-EC" dirty="0" smtClean="0"/>
                        <a:t>ENCUESTADOS</a:t>
                      </a:r>
                      <a:endParaRPr lang="es-EC" dirty="0"/>
                    </a:p>
                  </a:txBody>
                  <a:tcPr/>
                </a:tc>
                <a:tc hMerge="1">
                  <a:txBody>
                    <a:bodyPr/>
                    <a:lstStyle/>
                    <a:p>
                      <a:endParaRPr lang="es-EC" dirty="0"/>
                    </a:p>
                  </a:txBody>
                  <a:tcPr/>
                </a:tc>
              </a:tr>
              <a:tr h="454945">
                <a:tc vMerge="1">
                  <a:txBody>
                    <a:bodyPr/>
                    <a:lstStyle/>
                    <a:p>
                      <a:endParaRPr lang="es-EC" sz="1600" dirty="0"/>
                    </a:p>
                  </a:txBody>
                  <a:tcPr/>
                </a:tc>
                <a:tc>
                  <a:txBody>
                    <a:bodyPr/>
                    <a:lstStyle/>
                    <a:p>
                      <a:r>
                        <a:rPr lang="es-EC" sz="1600" dirty="0" smtClean="0"/>
                        <a:t>NÚMERO</a:t>
                      </a:r>
                      <a:endParaRPr lang="es-EC" sz="1600" dirty="0"/>
                    </a:p>
                  </a:txBody>
                  <a:tcPr/>
                </a:tc>
                <a:tc>
                  <a:txBody>
                    <a:bodyPr/>
                    <a:lstStyle/>
                    <a:p>
                      <a:pPr algn="ctr"/>
                      <a:r>
                        <a:rPr lang="es-EC" sz="1600" dirty="0" smtClean="0"/>
                        <a:t>%</a:t>
                      </a:r>
                      <a:endParaRPr lang="es-EC" sz="1600" dirty="0"/>
                    </a:p>
                  </a:txBody>
                  <a:tcPr/>
                </a:tc>
                <a:tc>
                  <a:txBody>
                    <a:bodyPr/>
                    <a:lstStyle/>
                    <a:p>
                      <a:r>
                        <a:rPr lang="es-EC" sz="1600" dirty="0" smtClean="0"/>
                        <a:t>NÚMERO</a:t>
                      </a:r>
                      <a:endParaRPr lang="es-EC" sz="1600" dirty="0"/>
                    </a:p>
                  </a:txBody>
                  <a:tcPr/>
                </a:tc>
                <a:tc>
                  <a:txBody>
                    <a:bodyPr/>
                    <a:lstStyle/>
                    <a:p>
                      <a:pPr algn="ctr"/>
                      <a:r>
                        <a:rPr lang="es-EC" sz="1600" dirty="0" smtClean="0"/>
                        <a:t>%</a:t>
                      </a:r>
                      <a:endParaRPr lang="es-EC" sz="1600" dirty="0"/>
                    </a:p>
                  </a:txBody>
                  <a:tcPr/>
                </a:tc>
              </a:tr>
              <a:tr h="454945">
                <a:tc>
                  <a:txBody>
                    <a:bodyPr/>
                    <a:lstStyle/>
                    <a:p>
                      <a:r>
                        <a:rPr lang="es-EC" sz="1600" dirty="0" smtClean="0"/>
                        <a:t>OBREROS DE CAMPO </a:t>
                      </a:r>
                      <a:endParaRPr lang="es-EC" sz="1600" dirty="0"/>
                    </a:p>
                  </a:txBody>
                  <a:tcPr/>
                </a:tc>
                <a:tc>
                  <a:txBody>
                    <a:bodyPr/>
                    <a:lstStyle/>
                    <a:p>
                      <a:pPr algn="ctr"/>
                      <a:r>
                        <a:rPr lang="es-EC" sz="1600" dirty="0" smtClean="0"/>
                        <a:t>68</a:t>
                      </a:r>
                      <a:endParaRPr lang="es-EC" sz="1600" dirty="0"/>
                    </a:p>
                  </a:txBody>
                  <a:tcPr/>
                </a:tc>
                <a:tc>
                  <a:txBody>
                    <a:bodyPr/>
                    <a:lstStyle/>
                    <a:p>
                      <a:pPr algn="ctr"/>
                      <a:r>
                        <a:rPr lang="es-EC" sz="1600" dirty="0" smtClean="0"/>
                        <a:t>68</a:t>
                      </a:r>
                      <a:endParaRPr lang="es-EC" sz="1600" dirty="0"/>
                    </a:p>
                  </a:txBody>
                  <a:tcPr/>
                </a:tc>
                <a:tc>
                  <a:txBody>
                    <a:bodyPr/>
                    <a:lstStyle/>
                    <a:p>
                      <a:pPr algn="ctr"/>
                      <a:r>
                        <a:rPr lang="es-EC" sz="1600" dirty="0" smtClean="0"/>
                        <a:t>40</a:t>
                      </a:r>
                      <a:endParaRPr lang="es-EC" sz="1600" dirty="0"/>
                    </a:p>
                  </a:txBody>
                  <a:tcPr/>
                </a:tc>
                <a:tc>
                  <a:txBody>
                    <a:bodyPr/>
                    <a:lstStyle/>
                    <a:p>
                      <a:pPr algn="ctr"/>
                      <a:r>
                        <a:rPr lang="es-EC" sz="1600" dirty="0" smtClean="0"/>
                        <a:t>59,70</a:t>
                      </a:r>
                      <a:endParaRPr lang="es-EC" sz="1600" dirty="0"/>
                    </a:p>
                  </a:txBody>
                  <a:tcPr/>
                </a:tc>
              </a:tr>
              <a:tr h="710463">
                <a:tc>
                  <a:txBody>
                    <a:bodyPr/>
                    <a:lstStyle/>
                    <a:p>
                      <a:r>
                        <a:rPr lang="es-EC" sz="1600" dirty="0" smtClean="0"/>
                        <a:t>TÉCNICOS SUPERVISRES DE CAMPO</a:t>
                      </a:r>
                      <a:endParaRPr lang="es-EC" sz="1600" dirty="0"/>
                    </a:p>
                  </a:txBody>
                  <a:tcPr/>
                </a:tc>
                <a:tc>
                  <a:txBody>
                    <a:bodyPr/>
                    <a:lstStyle/>
                    <a:p>
                      <a:pPr algn="ctr"/>
                      <a:r>
                        <a:rPr lang="es-EC" sz="1600" dirty="0" smtClean="0"/>
                        <a:t>12</a:t>
                      </a:r>
                      <a:endParaRPr lang="es-EC" sz="1600" dirty="0"/>
                    </a:p>
                  </a:txBody>
                  <a:tcPr/>
                </a:tc>
                <a:tc>
                  <a:txBody>
                    <a:bodyPr/>
                    <a:lstStyle/>
                    <a:p>
                      <a:pPr algn="ctr"/>
                      <a:r>
                        <a:rPr lang="es-EC" sz="1600" dirty="0" smtClean="0"/>
                        <a:t>10,90</a:t>
                      </a:r>
                      <a:endParaRPr lang="es-EC" sz="1600" dirty="0"/>
                    </a:p>
                  </a:txBody>
                  <a:tcPr/>
                </a:tc>
                <a:tc>
                  <a:txBody>
                    <a:bodyPr/>
                    <a:lstStyle/>
                    <a:p>
                      <a:pPr algn="ctr"/>
                      <a:r>
                        <a:rPr lang="es-EC" sz="1600" dirty="0" smtClean="0"/>
                        <a:t>10</a:t>
                      </a:r>
                      <a:endParaRPr lang="es-EC" sz="1600" dirty="0"/>
                    </a:p>
                  </a:txBody>
                  <a:tcPr/>
                </a:tc>
                <a:tc>
                  <a:txBody>
                    <a:bodyPr/>
                    <a:lstStyle/>
                    <a:p>
                      <a:pPr algn="ctr"/>
                      <a:r>
                        <a:rPr lang="es-EC" sz="1600" dirty="0" smtClean="0"/>
                        <a:t>14,92</a:t>
                      </a:r>
                      <a:endParaRPr lang="es-EC" sz="1600" dirty="0"/>
                    </a:p>
                  </a:txBody>
                  <a:tcPr/>
                </a:tc>
              </a:tr>
              <a:tr h="454945">
                <a:tc>
                  <a:txBody>
                    <a:bodyPr/>
                    <a:lstStyle/>
                    <a:p>
                      <a:r>
                        <a:rPr lang="es-EC" sz="1600" dirty="0" smtClean="0"/>
                        <a:t>PERSONAL DE APOYO</a:t>
                      </a:r>
                      <a:endParaRPr lang="es-EC" sz="1600" dirty="0"/>
                    </a:p>
                  </a:txBody>
                  <a:tcPr/>
                </a:tc>
                <a:tc>
                  <a:txBody>
                    <a:bodyPr/>
                    <a:lstStyle/>
                    <a:p>
                      <a:pPr algn="ctr"/>
                      <a:r>
                        <a:rPr lang="es-EC" sz="1600" dirty="0" smtClean="0"/>
                        <a:t>10</a:t>
                      </a:r>
                      <a:endParaRPr lang="es-EC" sz="1600" dirty="0"/>
                    </a:p>
                  </a:txBody>
                  <a:tcPr/>
                </a:tc>
                <a:tc>
                  <a:txBody>
                    <a:bodyPr/>
                    <a:lstStyle/>
                    <a:p>
                      <a:pPr algn="ctr"/>
                      <a:r>
                        <a:rPr lang="es-EC" sz="1600" dirty="0" smtClean="0"/>
                        <a:t>9,09</a:t>
                      </a:r>
                      <a:endParaRPr lang="es-EC" sz="1600" dirty="0"/>
                    </a:p>
                  </a:txBody>
                  <a:tcPr/>
                </a:tc>
                <a:tc>
                  <a:txBody>
                    <a:bodyPr/>
                    <a:lstStyle/>
                    <a:p>
                      <a:pPr algn="ctr"/>
                      <a:r>
                        <a:rPr lang="es-EC" sz="1600" dirty="0" smtClean="0"/>
                        <a:t>5</a:t>
                      </a:r>
                      <a:endParaRPr lang="es-EC" sz="1600" dirty="0"/>
                    </a:p>
                  </a:txBody>
                  <a:tcPr/>
                </a:tc>
                <a:tc>
                  <a:txBody>
                    <a:bodyPr/>
                    <a:lstStyle/>
                    <a:p>
                      <a:pPr algn="ctr"/>
                      <a:r>
                        <a:rPr lang="es-EC" sz="1600" dirty="0" smtClean="0"/>
                        <a:t>7,46</a:t>
                      </a:r>
                      <a:endParaRPr lang="es-EC" sz="1600" dirty="0"/>
                    </a:p>
                  </a:txBody>
                  <a:tcPr/>
                </a:tc>
              </a:tr>
              <a:tr h="454945">
                <a:tc>
                  <a:txBody>
                    <a:bodyPr/>
                    <a:lstStyle/>
                    <a:p>
                      <a:r>
                        <a:rPr lang="es-EC" sz="1600" dirty="0" smtClean="0"/>
                        <a:t>OPERADORES</a:t>
                      </a:r>
                      <a:endParaRPr lang="es-EC" sz="1600" dirty="0"/>
                    </a:p>
                  </a:txBody>
                  <a:tcPr/>
                </a:tc>
                <a:tc>
                  <a:txBody>
                    <a:bodyPr/>
                    <a:lstStyle/>
                    <a:p>
                      <a:pPr algn="ctr"/>
                      <a:r>
                        <a:rPr lang="es-EC" sz="1600" dirty="0" smtClean="0"/>
                        <a:t>10</a:t>
                      </a:r>
                      <a:endParaRPr lang="es-EC" sz="1600" dirty="0"/>
                    </a:p>
                  </a:txBody>
                  <a:tcPr/>
                </a:tc>
                <a:tc>
                  <a:txBody>
                    <a:bodyPr/>
                    <a:lstStyle/>
                    <a:p>
                      <a:pPr algn="ctr"/>
                      <a:r>
                        <a:rPr lang="es-EC" sz="1600" dirty="0" smtClean="0"/>
                        <a:t>9,09</a:t>
                      </a:r>
                      <a:endParaRPr lang="es-EC" sz="1600" dirty="0"/>
                    </a:p>
                  </a:txBody>
                  <a:tcPr/>
                </a:tc>
                <a:tc>
                  <a:txBody>
                    <a:bodyPr/>
                    <a:lstStyle/>
                    <a:p>
                      <a:pPr algn="ctr"/>
                      <a:r>
                        <a:rPr lang="es-EC" sz="1600" dirty="0" smtClean="0"/>
                        <a:t>6</a:t>
                      </a:r>
                      <a:endParaRPr lang="es-EC" sz="1600" dirty="0"/>
                    </a:p>
                  </a:txBody>
                  <a:tcPr/>
                </a:tc>
                <a:tc>
                  <a:txBody>
                    <a:bodyPr/>
                    <a:lstStyle/>
                    <a:p>
                      <a:pPr algn="ctr"/>
                      <a:r>
                        <a:rPr lang="es-EC" sz="1600" dirty="0" smtClean="0"/>
                        <a:t>8,95</a:t>
                      </a:r>
                      <a:endParaRPr lang="es-EC" sz="1600" dirty="0"/>
                    </a:p>
                  </a:txBody>
                  <a:tcPr/>
                </a:tc>
              </a:tr>
              <a:tr h="454945">
                <a:tc>
                  <a:txBody>
                    <a:bodyPr/>
                    <a:lstStyle/>
                    <a:p>
                      <a:r>
                        <a:rPr lang="es-EC" sz="1600" dirty="0" smtClean="0"/>
                        <a:t>MANTENIMIENTO MECÁNICO</a:t>
                      </a:r>
                      <a:endParaRPr lang="es-EC" sz="1600" dirty="0"/>
                    </a:p>
                  </a:txBody>
                  <a:tcPr/>
                </a:tc>
                <a:tc>
                  <a:txBody>
                    <a:bodyPr/>
                    <a:lstStyle/>
                    <a:p>
                      <a:pPr algn="ctr"/>
                      <a:r>
                        <a:rPr lang="es-EC" sz="1600" dirty="0" smtClean="0"/>
                        <a:t>10</a:t>
                      </a:r>
                      <a:endParaRPr lang="es-EC" sz="1600" dirty="0"/>
                    </a:p>
                  </a:txBody>
                  <a:tcPr/>
                </a:tc>
                <a:tc>
                  <a:txBody>
                    <a:bodyPr/>
                    <a:lstStyle/>
                    <a:p>
                      <a:pPr algn="ctr"/>
                      <a:r>
                        <a:rPr lang="es-EC" sz="1600" dirty="0" smtClean="0"/>
                        <a:t>9,09</a:t>
                      </a:r>
                      <a:endParaRPr lang="es-EC" sz="1600" dirty="0"/>
                    </a:p>
                  </a:txBody>
                  <a:tcPr/>
                </a:tc>
                <a:tc>
                  <a:txBody>
                    <a:bodyPr/>
                    <a:lstStyle/>
                    <a:p>
                      <a:pPr algn="ctr"/>
                      <a:r>
                        <a:rPr lang="es-EC" sz="1600" dirty="0" smtClean="0"/>
                        <a:t>6</a:t>
                      </a:r>
                      <a:endParaRPr lang="es-EC" sz="1600" dirty="0"/>
                    </a:p>
                  </a:txBody>
                  <a:tcPr/>
                </a:tc>
                <a:tc>
                  <a:txBody>
                    <a:bodyPr/>
                    <a:lstStyle/>
                    <a:p>
                      <a:pPr algn="ctr"/>
                      <a:r>
                        <a:rPr lang="es-EC" sz="1600" dirty="0" smtClean="0"/>
                        <a:t>8,95</a:t>
                      </a:r>
                      <a:endParaRPr lang="es-EC" sz="1600" dirty="0"/>
                    </a:p>
                  </a:txBody>
                  <a:tcPr/>
                </a:tc>
              </a:tr>
              <a:tr h="454945">
                <a:tc>
                  <a:txBody>
                    <a:bodyPr/>
                    <a:lstStyle/>
                    <a:p>
                      <a:endParaRPr lang="es-EC" sz="1600" dirty="0"/>
                    </a:p>
                  </a:txBody>
                  <a:tcPr/>
                </a:tc>
                <a:tc>
                  <a:txBody>
                    <a:bodyPr/>
                    <a:lstStyle/>
                    <a:p>
                      <a:pPr algn="ctr"/>
                      <a:r>
                        <a:rPr lang="es-EC" sz="1600" dirty="0" smtClean="0"/>
                        <a:t>110</a:t>
                      </a:r>
                      <a:endParaRPr lang="es-EC" sz="1600" dirty="0"/>
                    </a:p>
                  </a:txBody>
                  <a:tcPr/>
                </a:tc>
                <a:tc>
                  <a:txBody>
                    <a:bodyPr/>
                    <a:lstStyle/>
                    <a:p>
                      <a:pPr algn="ctr"/>
                      <a:endParaRPr lang="es-EC" sz="1600" dirty="0"/>
                    </a:p>
                  </a:txBody>
                  <a:tcPr/>
                </a:tc>
                <a:tc>
                  <a:txBody>
                    <a:bodyPr/>
                    <a:lstStyle/>
                    <a:p>
                      <a:pPr algn="ctr"/>
                      <a:r>
                        <a:rPr lang="es-EC" sz="1600" dirty="0" smtClean="0"/>
                        <a:t>67</a:t>
                      </a:r>
                      <a:endParaRPr lang="es-EC" sz="1600" dirty="0"/>
                    </a:p>
                  </a:txBody>
                  <a:tcPr/>
                </a:tc>
                <a:tc>
                  <a:txBody>
                    <a:bodyPr/>
                    <a:lstStyle/>
                    <a:p>
                      <a:pPr algn="ctr"/>
                      <a:endParaRPr lang="es-EC" sz="1600" dirty="0"/>
                    </a:p>
                  </a:txBody>
                  <a:tcPr/>
                </a:tc>
              </a:tr>
            </a:tbl>
          </a:graphicData>
        </a:graphic>
      </p:graphicFrame>
    </p:spTree>
    <p:extLst>
      <p:ext uri="{BB962C8B-B14F-4D97-AF65-F5344CB8AC3E}">
        <p14:creationId xmlns:p14="http://schemas.microsoft.com/office/powerpoint/2010/main" val="282493651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1331640" y="260648"/>
            <a:ext cx="7458032" cy="634082"/>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es-EC" sz="2000" dirty="0" smtClean="0">
                <a:solidFill>
                  <a:schemeClr val="tx1"/>
                </a:solidFill>
              </a:rPr>
              <a:t>TRATAMIENTO DE LOS RESULTADOS</a:t>
            </a:r>
            <a:endParaRPr lang="es-EC" sz="2000" dirty="0">
              <a:solidFill>
                <a:schemeClr val="tx1"/>
              </a:solidFill>
            </a:endParaRPr>
          </a:p>
        </p:txBody>
      </p:sp>
      <p:sp>
        <p:nvSpPr>
          <p:cNvPr id="6" name="5 Marcador de contenido"/>
          <p:cNvSpPr>
            <a:spLocks noGrp="1"/>
          </p:cNvSpPr>
          <p:nvPr>
            <p:ph idx="1"/>
          </p:nvPr>
        </p:nvSpPr>
        <p:spPr/>
        <p:txBody>
          <a:bodyPr/>
          <a:lstStyle/>
          <a:p>
            <a:endParaRPr lang="es-EC" dirty="0" smtClean="0"/>
          </a:p>
          <a:p>
            <a:endParaRPr lang="es-EC" dirty="0"/>
          </a:p>
        </p:txBody>
      </p:sp>
      <p:pic>
        <p:nvPicPr>
          <p:cNvPr id="512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124744"/>
            <a:ext cx="7344816"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10127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1183000" y="260648"/>
            <a:ext cx="7498080" cy="648072"/>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es-EC" sz="2000" dirty="0" smtClean="0">
                <a:solidFill>
                  <a:schemeClr val="tx1"/>
                </a:solidFill>
              </a:rPr>
              <a:t>TRATAMIENTO DE LOS RESULTADOS</a:t>
            </a:r>
            <a:endParaRPr lang="es-EC" sz="2000" dirty="0">
              <a:solidFill>
                <a:schemeClr val="tx1"/>
              </a:solidFill>
            </a:endParaRPr>
          </a:p>
        </p:txBody>
      </p:sp>
      <p:sp>
        <p:nvSpPr>
          <p:cNvPr id="3" name="2 Marcador de contenido"/>
          <p:cNvSpPr>
            <a:spLocks noGrp="1"/>
          </p:cNvSpPr>
          <p:nvPr>
            <p:ph idx="1"/>
          </p:nvPr>
        </p:nvSpPr>
        <p:spPr/>
        <p:txBody>
          <a:bodyPr/>
          <a:lstStyle/>
          <a:p>
            <a:endParaRPr lang="es-EC" dirty="0" smtClean="0"/>
          </a:p>
          <a:p>
            <a:endParaRPr lang="es-EC" dirty="0"/>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1340768"/>
            <a:ext cx="7776864" cy="37444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4381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5"/>
          </a:lnRef>
          <a:fillRef idx="3">
            <a:schemeClr val="accent5"/>
          </a:fillRef>
          <a:effectRef idx="3">
            <a:schemeClr val="accent5"/>
          </a:effectRef>
          <a:fontRef idx="minor">
            <a:schemeClr val="lt1"/>
          </a:fontRef>
        </p:style>
        <p:txBody>
          <a:bodyPr/>
          <a:lstStyle/>
          <a:p>
            <a:r>
              <a:rPr lang="es-EC" dirty="0" smtClean="0"/>
              <a:t>FASES PARA EL PROYECTO DE INVESTIGACIÓN</a:t>
            </a:r>
            <a:endParaRPr lang="es-EC" dirty="0"/>
          </a:p>
        </p:txBody>
      </p:sp>
      <p:sp>
        <p:nvSpPr>
          <p:cNvPr id="5" name="4 CuadroTexto"/>
          <p:cNvSpPr txBox="1"/>
          <p:nvPr/>
        </p:nvSpPr>
        <p:spPr>
          <a:xfrm>
            <a:off x="611560" y="1268760"/>
            <a:ext cx="3744416" cy="1354217"/>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2"/>
          </a:lnRef>
          <a:fillRef idx="3">
            <a:schemeClr val="accent2"/>
          </a:fillRef>
          <a:effectRef idx="2">
            <a:schemeClr val="accent2"/>
          </a:effectRef>
          <a:fontRef idx="minor">
            <a:schemeClr val="lt1"/>
          </a:fontRef>
        </p:style>
        <p:txBody>
          <a:bodyPr wrap="square" rtlCol="0">
            <a:spAutoFit/>
          </a:bodyPr>
          <a:lstStyle/>
          <a:p>
            <a:pPr algn="ctr"/>
            <a:r>
              <a:rPr lang="es-EC" dirty="0" smtClean="0"/>
              <a:t>  </a:t>
            </a:r>
            <a:r>
              <a:rPr lang="es-EC" b="1" u="sng" dirty="0" smtClean="0">
                <a:solidFill>
                  <a:schemeClr val="tx1"/>
                </a:solidFill>
              </a:rPr>
              <a:t>PRIMERA  FASE</a:t>
            </a:r>
          </a:p>
          <a:p>
            <a:pPr marL="342900" indent="-342900">
              <a:buAutoNum type="arabicPeriod"/>
            </a:pPr>
            <a:r>
              <a:rPr lang="es-EC" sz="1600" dirty="0" smtClean="0">
                <a:solidFill>
                  <a:schemeClr val="tx1"/>
                </a:solidFill>
              </a:rPr>
              <a:t>Inicio</a:t>
            </a:r>
          </a:p>
          <a:p>
            <a:pPr marL="342900" indent="-342900">
              <a:buAutoNum type="arabicPeriod"/>
            </a:pPr>
            <a:r>
              <a:rPr lang="es-EC" sz="1600" dirty="0" smtClean="0">
                <a:solidFill>
                  <a:schemeClr val="tx1"/>
                </a:solidFill>
              </a:rPr>
              <a:t>Recopilación  de  información de libros, internet, tesis de grado</a:t>
            </a:r>
          </a:p>
          <a:p>
            <a:endParaRPr lang="es-EC" sz="1600" dirty="0">
              <a:solidFill>
                <a:schemeClr val="tx1"/>
              </a:solidFill>
            </a:endParaRPr>
          </a:p>
        </p:txBody>
      </p:sp>
      <p:sp>
        <p:nvSpPr>
          <p:cNvPr id="7" name="6 CuadroTexto"/>
          <p:cNvSpPr txBox="1"/>
          <p:nvPr/>
        </p:nvSpPr>
        <p:spPr>
          <a:xfrm>
            <a:off x="4613385" y="1340768"/>
            <a:ext cx="3744416" cy="1354217"/>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6"/>
          </a:fillRef>
          <a:effectRef idx="1">
            <a:schemeClr val="accent6"/>
          </a:effectRef>
          <a:fontRef idx="minor">
            <a:schemeClr val="lt1"/>
          </a:fontRef>
        </p:style>
        <p:txBody>
          <a:bodyPr wrap="square" rtlCol="0">
            <a:spAutoFit/>
          </a:bodyPr>
          <a:lstStyle/>
          <a:p>
            <a:pPr algn="ctr"/>
            <a:r>
              <a:rPr lang="es-EC" b="1" u="sng" dirty="0">
                <a:solidFill>
                  <a:schemeClr val="tx1"/>
                </a:solidFill>
              </a:rPr>
              <a:t>SEGUNDA FASE</a:t>
            </a:r>
          </a:p>
          <a:p>
            <a:pPr marL="342900" indent="-342900">
              <a:buAutoNum type="arabicPeriod"/>
            </a:pPr>
            <a:r>
              <a:rPr lang="es-EC" sz="1600" dirty="0">
                <a:solidFill>
                  <a:schemeClr val="tx1"/>
                </a:solidFill>
              </a:rPr>
              <a:t>Clasificar la información</a:t>
            </a:r>
          </a:p>
          <a:p>
            <a:pPr marL="342900" indent="-342900">
              <a:buAutoNum type="arabicPeriod"/>
            </a:pPr>
            <a:r>
              <a:rPr lang="es-EC" sz="1600" dirty="0">
                <a:solidFill>
                  <a:schemeClr val="tx1"/>
                </a:solidFill>
              </a:rPr>
              <a:t>Elaboración de tablas y figuras</a:t>
            </a:r>
          </a:p>
          <a:p>
            <a:pPr marL="342900" indent="-342900">
              <a:buAutoNum type="arabicPeriod"/>
            </a:pPr>
            <a:r>
              <a:rPr lang="es-EC" sz="1600" dirty="0">
                <a:solidFill>
                  <a:schemeClr val="tx1"/>
                </a:solidFill>
              </a:rPr>
              <a:t>Analizar la información</a:t>
            </a:r>
          </a:p>
          <a:p>
            <a:pPr marL="342900" indent="-342900">
              <a:buAutoNum type="arabicPeriod"/>
            </a:pPr>
            <a:r>
              <a:rPr lang="es-EC" sz="1600" dirty="0">
                <a:solidFill>
                  <a:schemeClr val="tx1"/>
                </a:solidFill>
              </a:rPr>
              <a:t>Obtener  primeras conclusiones</a:t>
            </a:r>
          </a:p>
        </p:txBody>
      </p:sp>
      <p:sp>
        <p:nvSpPr>
          <p:cNvPr id="10" name="9 CuadroTexto"/>
          <p:cNvSpPr txBox="1"/>
          <p:nvPr/>
        </p:nvSpPr>
        <p:spPr>
          <a:xfrm>
            <a:off x="638137" y="2924944"/>
            <a:ext cx="3744416" cy="2369880"/>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EC" b="1" u="sng" dirty="0" smtClean="0">
                <a:latin typeface="Times New Roman" pitchFamily="18" charset="0"/>
                <a:cs typeface="Times New Roman" pitchFamily="18" charset="0"/>
              </a:rPr>
              <a:t>TERCERA FASE</a:t>
            </a:r>
          </a:p>
          <a:p>
            <a:pPr marL="342900" indent="-342900">
              <a:buAutoNum type="arabicPeriod"/>
            </a:pPr>
            <a:r>
              <a:rPr lang="es-EC" sz="1600" dirty="0" smtClean="0">
                <a:latin typeface="Times New Roman" pitchFamily="18" charset="0"/>
                <a:cs typeface="Times New Roman" pitchFamily="18" charset="0"/>
              </a:rPr>
              <a:t>Identificar y evaluación de los riesgos de acuerdo a los puestos de trabajo de acuerdo a la matriz de 3 x 3 del INSHT</a:t>
            </a:r>
          </a:p>
          <a:p>
            <a:pPr marL="342900" indent="-342900">
              <a:buAutoNum type="arabicPeriod"/>
            </a:pPr>
            <a:endParaRPr lang="es-EC" sz="1600" dirty="0" smtClean="0">
              <a:latin typeface="Times New Roman" pitchFamily="18" charset="0"/>
              <a:cs typeface="Times New Roman" pitchFamily="18" charset="0"/>
            </a:endParaRPr>
          </a:p>
          <a:p>
            <a:pPr marL="342900" indent="-342900">
              <a:buAutoNum type="arabicPeriod"/>
            </a:pPr>
            <a:r>
              <a:rPr lang="es-EC" sz="1600" dirty="0" smtClean="0">
                <a:latin typeface="Times New Roman" pitchFamily="18" charset="0"/>
                <a:cs typeface="Times New Roman" pitchFamily="18" charset="0"/>
              </a:rPr>
              <a:t>Describir las   actividades del proceso de construcción de una plataforma de explotación de petróleo </a:t>
            </a:r>
            <a:endParaRPr lang="es-EC" sz="1600" dirty="0">
              <a:latin typeface="Times New Roman" pitchFamily="18" charset="0"/>
              <a:cs typeface="Times New Roman" pitchFamily="18" charset="0"/>
            </a:endParaRPr>
          </a:p>
          <a:p>
            <a:endParaRPr lang="es-EC" dirty="0">
              <a:latin typeface="Times New Roman" pitchFamily="18" charset="0"/>
              <a:cs typeface="Times New Roman" pitchFamily="18" charset="0"/>
            </a:endParaRPr>
          </a:p>
        </p:txBody>
      </p:sp>
      <p:sp>
        <p:nvSpPr>
          <p:cNvPr id="11" name="10 CuadroTexto"/>
          <p:cNvSpPr txBox="1"/>
          <p:nvPr/>
        </p:nvSpPr>
        <p:spPr>
          <a:xfrm>
            <a:off x="4716016" y="2986500"/>
            <a:ext cx="3641785" cy="2308324"/>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pPr algn="ctr"/>
            <a:r>
              <a:rPr lang="es-EC" sz="1600" b="1" dirty="0" smtClean="0"/>
              <a:t>CUARTA FASE</a:t>
            </a:r>
          </a:p>
          <a:p>
            <a:pPr marL="342900" indent="-342900">
              <a:buAutoNum type="arabicPeriod"/>
            </a:pPr>
            <a:r>
              <a:rPr lang="es-EC" sz="1600" dirty="0" smtClean="0"/>
              <a:t>Implementación de un modelo de identificación y evaluación de riesgos laborales, método de William  </a:t>
            </a:r>
            <a:r>
              <a:rPr lang="es-EC" sz="1600" dirty="0" err="1" smtClean="0"/>
              <a:t>Fane</a:t>
            </a:r>
            <a:r>
              <a:rPr lang="es-EC" sz="1600" dirty="0" smtClean="0"/>
              <a:t>.</a:t>
            </a:r>
          </a:p>
          <a:p>
            <a:pPr marL="342900" indent="-342900">
              <a:buAutoNum type="arabicPeriod"/>
            </a:pPr>
            <a:r>
              <a:rPr lang="es-EC" sz="1600" dirty="0" smtClean="0"/>
              <a:t>Plan de implementación de un Sistema de S&amp;SO.</a:t>
            </a:r>
          </a:p>
          <a:p>
            <a:pPr marL="342900" indent="-342900">
              <a:buAutoNum type="arabicPeriod"/>
            </a:pPr>
            <a:r>
              <a:rPr lang="es-EC" sz="1600" dirty="0" smtClean="0"/>
              <a:t>Conclusiones y recomendaciones</a:t>
            </a:r>
          </a:p>
          <a:p>
            <a:pPr marL="342900" indent="-342900">
              <a:buAutoNum type="arabicPeriod"/>
            </a:pPr>
            <a:endParaRPr lang="es-EC" sz="1600" dirty="0"/>
          </a:p>
        </p:txBody>
      </p:sp>
    </p:spTree>
    <p:extLst>
      <p:ext uri="{BB962C8B-B14F-4D97-AF65-F5344CB8AC3E}">
        <p14:creationId xmlns:p14="http://schemas.microsoft.com/office/powerpoint/2010/main" val="223272372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Título"/>
          <p:cNvSpPr>
            <a:spLocks noGrp="1"/>
          </p:cNvSpPr>
          <p:nvPr>
            <p:ph type="title"/>
          </p:nvPr>
        </p:nvSpPr>
        <p:spPr>
          <a:xfrm>
            <a:off x="899592" y="260648"/>
            <a:ext cx="7632848" cy="778098"/>
          </a:xfrm>
        </p:spPr>
        <p:style>
          <a:lnRef idx="0">
            <a:schemeClr val="accent5"/>
          </a:lnRef>
          <a:fillRef idx="3">
            <a:schemeClr val="accent5"/>
          </a:fillRef>
          <a:effectRef idx="3">
            <a:schemeClr val="accent5"/>
          </a:effectRef>
          <a:fontRef idx="minor">
            <a:schemeClr val="lt1"/>
          </a:fontRef>
        </p:style>
        <p:txBody>
          <a:bodyPr>
            <a:normAutofit/>
          </a:bodyPr>
          <a:lstStyle/>
          <a:p>
            <a:r>
              <a:rPr lang="es-EC" sz="2000" dirty="0" smtClean="0">
                <a:solidFill>
                  <a:schemeClr val="tx1"/>
                </a:solidFill>
              </a:rPr>
              <a:t>FLUJOGRAMA EN LA CONSTRUCCIÓN DE LA PLATAFORMA DE EXPLOTACIÓN PARA PETRÓLEO</a:t>
            </a:r>
            <a:endParaRPr lang="es-EC" sz="2000" dirty="0">
              <a:solidFill>
                <a:schemeClr val="tx1"/>
              </a:solidFill>
            </a:endParaRPr>
          </a:p>
        </p:txBody>
      </p:sp>
      <p:pic>
        <p:nvPicPr>
          <p:cNvPr id="9218"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1100138"/>
            <a:ext cx="9144000" cy="5757862"/>
          </a:xfrm>
          <a:prstGeom prst="rect">
            <a:avLst/>
          </a:prstGeom>
          <a:ln/>
          <a:extLst/>
        </p:spPr>
        <p:style>
          <a:lnRef idx="1">
            <a:schemeClr val="accent3"/>
          </a:lnRef>
          <a:fillRef idx="2">
            <a:schemeClr val="accent3"/>
          </a:fillRef>
          <a:effectRef idx="1">
            <a:schemeClr val="accent3"/>
          </a:effectRef>
          <a:fontRef idx="minor">
            <a:schemeClr val="dk1"/>
          </a:fontRef>
        </p:style>
      </p:pic>
    </p:spTree>
    <p:extLst>
      <p:ext uri="{BB962C8B-B14F-4D97-AF65-F5344CB8AC3E}">
        <p14:creationId xmlns:p14="http://schemas.microsoft.com/office/powerpoint/2010/main" val="17951566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822960" y="365760"/>
            <a:ext cx="7520940" cy="830992"/>
          </a:xfrm>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es-EC" sz="2000" b="1" dirty="0" smtClean="0"/>
              <a:t/>
            </a:r>
            <a:br>
              <a:rPr lang="es-EC" sz="2000" b="1" dirty="0" smtClean="0"/>
            </a:br>
            <a:r>
              <a:rPr lang="es-EC" sz="2000" b="1" dirty="0" smtClean="0"/>
              <a:t>“PROPUESTA </a:t>
            </a:r>
            <a:r>
              <a:rPr lang="es-EC" sz="2000" b="1" dirty="0"/>
              <a:t>MODELO DE GESTIÓN PARA LA IDENTIFICACIÓN Y EVALUACIÓN  DE FACTORES DE RIESGOS LABORES EN LA CONSTRUCCIÓN DE UNA PLATAFORA DE EXPLOTACIÓN PETRÓLEO</a:t>
            </a:r>
            <a:r>
              <a:rPr lang="es-EC" sz="2000" b="1" dirty="0" smtClean="0"/>
              <a:t>.”</a:t>
            </a:r>
            <a:r>
              <a:rPr lang="es-EC" sz="2000" b="1" dirty="0"/>
              <a:t/>
            </a:r>
            <a:br>
              <a:rPr lang="es-EC" sz="2000" b="1" dirty="0"/>
            </a:br>
            <a:endParaRPr lang="es-EC" sz="2000" dirty="0">
              <a:solidFill>
                <a:schemeClr val="tx1"/>
              </a:solidFill>
            </a:endParaRPr>
          </a:p>
        </p:txBody>
      </p:sp>
      <p:sp>
        <p:nvSpPr>
          <p:cNvPr id="3" name="2 Marcador de contenido"/>
          <p:cNvSpPr>
            <a:spLocks noGrp="1"/>
          </p:cNvSpPr>
          <p:nvPr>
            <p:ph idx="1"/>
          </p:nvPr>
        </p:nvSpPr>
        <p:spPr>
          <a:xfrm>
            <a:off x="822960" y="1268760"/>
            <a:ext cx="7853496" cy="4248472"/>
          </a:xfrm>
        </p:spPr>
        <p:txBody>
          <a:bodyPr>
            <a:normAutofit/>
          </a:bodyPr>
          <a:lstStyle/>
          <a:p>
            <a:pPr algn="just"/>
            <a:r>
              <a:rPr lang="es-EC" sz="2400" b="0" dirty="0">
                <a:latin typeface="Times New Roman" pitchFamily="18" charset="0"/>
                <a:cs typeface="Times New Roman" pitchFamily="18" charset="0"/>
              </a:rPr>
              <a:t>El análisis de los riesgos desde su origen hasta los </a:t>
            </a:r>
            <a:r>
              <a:rPr lang="es-EC" sz="2400" b="0" dirty="0" smtClean="0">
                <a:latin typeface="Times New Roman" pitchFamily="18" charset="0"/>
                <a:cs typeface="Times New Roman" pitchFamily="18" charset="0"/>
              </a:rPr>
              <a:t>efectos finales</a:t>
            </a:r>
            <a:r>
              <a:rPr lang="es-EC" sz="2400" b="0" dirty="0">
                <a:latin typeface="Times New Roman" pitchFamily="18" charset="0"/>
                <a:cs typeface="Times New Roman" pitchFamily="18" charset="0"/>
              </a:rPr>
              <a:t>, es sin duda la herramienta crucial de la metodología de </a:t>
            </a:r>
            <a:r>
              <a:rPr lang="es-EC" sz="2400" b="0" dirty="0" smtClean="0">
                <a:latin typeface="Times New Roman" pitchFamily="18" charset="0"/>
                <a:cs typeface="Times New Roman" pitchFamily="18" charset="0"/>
              </a:rPr>
              <a:t>seguridad, para la investigación se basa:</a:t>
            </a:r>
          </a:p>
          <a:p>
            <a:pPr marL="0" indent="0" algn="just">
              <a:buNone/>
            </a:pPr>
            <a:endParaRPr lang="es-EC" sz="2400" b="0" dirty="0" smtClean="0">
              <a:latin typeface="Times New Roman" pitchFamily="18" charset="0"/>
              <a:cs typeface="Times New Roman" pitchFamily="18" charset="0"/>
            </a:endParaRPr>
          </a:p>
          <a:p>
            <a:pPr>
              <a:buFont typeface="Wingdings" pitchFamily="2" charset="2"/>
              <a:buChar char="Ø"/>
            </a:pPr>
            <a:r>
              <a:rPr lang="es-EC" sz="2400" b="0" dirty="0" smtClean="0">
                <a:latin typeface="Times New Roman" pitchFamily="18" charset="0"/>
                <a:cs typeface="Times New Roman" pitchFamily="18" charset="0"/>
              </a:rPr>
              <a:t> Sistema </a:t>
            </a:r>
            <a:r>
              <a:rPr lang="es-EC" sz="2400" b="0" dirty="0">
                <a:latin typeface="Times New Roman" pitchFamily="18" charset="0"/>
                <a:cs typeface="Times New Roman" pitchFamily="18" charset="0"/>
              </a:rPr>
              <a:t>de Gestión de Riesgos del Trabajo SGRT del IESS</a:t>
            </a:r>
            <a:r>
              <a:rPr lang="es-EC" sz="2400" b="0" dirty="0" smtClean="0">
                <a:latin typeface="Times New Roman" pitchFamily="18" charset="0"/>
                <a:cs typeface="Times New Roman" pitchFamily="18" charset="0"/>
              </a:rPr>
              <a:t>.</a:t>
            </a:r>
          </a:p>
          <a:p>
            <a:pPr marL="0" indent="0">
              <a:buNone/>
            </a:pPr>
            <a:endParaRPr lang="es-EC" sz="2400" b="0" dirty="0" smtClean="0">
              <a:latin typeface="Times New Roman" pitchFamily="18" charset="0"/>
              <a:cs typeface="Times New Roman" pitchFamily="18" charset="0"/>
            </a:endParaRPr>
          </a:p>
          <a:p>
            <a:pPr>
              <a:buFont typeface="Wingdings" pitchFamily="2" charset="2"/>
              <a:buChar char="Ø"/>
            </a:pPr>
            <a:r>
              <a:rPr lang="es-EC" sz="2400" b="0" dirty="0">
                <a:latin typeface="Times New Roman" pitchFamily="18" charset="0"/>
                <a:cs typeface="Times New Roman" pitchFamily="18" charset="0"/>
              </a:rPr>
              <a:t>Norma OHSAS 18001:200 y Sistema de Gestión de Riesgos del Trabajo SGRT del IESS.</a:t>
            </a:r>
          </a:p>
          <a:p>
            <a:pPr>
              <a:buFont typeface="Wingdings" pitchFamily="2" charset="2"/>
              <a:buChar char="Ø"/>
            </a:pPr>
            <a:endParaRPr lang="es-EC" sz="2400" dirty="0"/>
          </a:p>
          <a:p>
            <a:endParaRPr lang="es-EC" dirty="0"/>
          </a:p>
        </p:txBody>
      </p:sp>
    </p:spTree>
    <p:extLst>
      <p:ext uri="{BB962C8B-B14F-4D97-AF65-F5344CB8AC3E}">
        <p14:creationId xmlns:p14="http://schemas.microsoft.com/office/powerpoint/2010/main" val="319449310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a:bodyPr>
          <a:lstStyle/>
          <a:p>
            <a:pPr algn="ctr"/>
            <a:r>
              <a:rPr lang="es-EC" sz="2800" dirty="0" smtClean="0"/>
              <a:t>OBJETIVO  GENERAL</a:t>
            </a:r>
            <a:endParaRPr lang="es-EC" sz="2800" dirty="0"/>
          </a:p>
        </p:txBody>
      </p:sp>
      <p:sp>
        <p:nvSpPr>
          <p:cNvPr id="5" name="2 Marcador de contenido"/>
          <p:cNvSpPr>
            <a:spLocks noGrp="1"/>
          </p:cNvSpPr>
          <p:nvPr>
            <p:ph idx="1"/>
          </p:nvPr>
        </p:nvSpPr>
        <p:spPr/>
        <p:txBody>
          <a:bodyPr>
            <a:normAutofit/>
          </a:bodyPr>
          <a:lstStyle/>
          <a:p>
            <a:pPr marL="0" indent="0" algn="just">
              <a:lnSpc>
                <a:spcPct val="150000"/>
              </a:lnSpc>
              <a:buNone/>
            </a:pPr>
            <a:r>
              <a:rPr lang="es-EC" sz="2000" b="0" dirty="0" smtClean="0"/>
              <a:t>Identificación </a:t>
            </a:r>
            <a:r>
              <a:rPr lang="es-EC" sz="2000" b="0" dirty="0"/>
              <a:t>y evaluación de los Factores de Riesgos Laborales para la implementación de una propuesta de un  Sistema de Gestión de Seguridad y Salud Ocupacional de acuerdo a la normativa nacional </a:t>
            </a:r>
            <a:r>
              <a:rPr lang="es-EC" sz="2000" b="0" dirty="0" smtClean="0"/>
              <a:t>vigente en </a:t>
            </a:r>
            <a:r>
              <a:rPr lang="es-EC" sz="2000" b="0" dirty="0"/>
              <a:t>la construcción de una plataforma de explotación de </a:t>
            </a:r>
            <a:r>
              <a:rPr lang="es-EC" sz="2000" b="0" dirty="0" smtClean="0"/>
              <a:t>petróleo, </a:t>
            </a:r>
            <a:r>
              <a:rPr lang="es-EC" sz="2000" b="0" dirty="0"/>
              <a:t>proyecto a cargo de la Empresa </a:t>
            </a:r>
            <a:r>
              <a:rPr lang="es-EC" sz="2000" b="0" dirty="0" err="1"/>
              <a:t>Villacreces</a:t>
            </a:r>
            <a:r>
              <a:rPr lang="es-EC" sz="2000" b="0" dirty="0"/>
              <a:t> </a:t>
            </a:r>
            <a:r>
              <a:rPr lang="es-EC" sz="2000" b="0" dirty="0" smtClean="0"/>
              <a:t>Andrade S.A.  </a:t>
            </a:r>
            <a:endParaRPr lang="es-EC" sz="2000" b="0" dirty="0"/>
          </a:p>
          <a:p>
            <a:pPr marL="0" indent="0" algn="just">
              <a:lnSpc>
                <a:spcPct val="150000"/>
              </a:lnSpc>
              <a:buNone/>
            </a:pPr>
            <a:endParaRPr lang="es-EC" sz="2000" dirty="0"/>
          </a:p>
        </p:txBody>
      </p:sp>
    </p:spTree>
    <p:extLst>
      <p:ext uri="{BB962C8B-B14F-4D97-AF65-F5344CB8AC3E}">
        <p14:creationId xmlns:p14="http://schemas.microsoft.com/office/powerpoint/2010/main" val="419485985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043608" y="260648"/>
            <a:ext cx="7498080" cy="490066"/>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es-EC" sz="2000" dirty="0" smtClean="0"/>
              <a:t> NORMA TÉCNICA OHSAS 18001 - 2007</a:t>
            </a:r>
            <a:endParaRPr lang="es-EC" sz="2000" dirty="0"/>
          </a:p>
        </p:txBody>
      </p:sp>
      <p:sp>
        <p:nvSpPr>
          <p:cNvPr id="5" name="4 Marcador de contenido"/>
          <p:cNvSpPr>
            <a:spLocks noGrp="1"/>
          </p:cNvSpPr>
          <p:nvPr>
            <p:ph idx="1"/>
          </p:nvPr>
        </p:nvSpPr>
        <p:spPr>
          <a:xfrm>
            <a:off x="1435608" y="1447800"/>
            <a:ext cx="7498080" cy="3826689"/>
          </a:xfrm>
          <a:prstGeom prst="rect">
            <a:avLst/>
          </a:prstGeom>
        </p:spPr>
        <p:txBody>
          <a:bodyPr wrap="square">
            <a:spAutoFit/>
          </a:bodyPr>
          <a:lstStyle/>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endParaRPr lang="es-EC" b="1" dirty="0"/>
          </a:p>
          <a:p>
            <a:pPr algn="ctr"/>
            <a:endParaRPr lang="es-EC" b="1" dirty="0" smtClean="0"/>
          </a:p>
          <a:p>
            <a:pPr algn="ctr"/>
            <a:endParaRPr lang="es-EC" sz="1600" b="1" dirty="0" smtClean="0"/>
          </a:p>
          <a:p>
            <a:pPr algn="ctr"/>
            <a:endParaRPr lang="es-EC" dirty="0"/>
          </a:p>
          <a:p>
            <a:pPr algn="ctr"/>
            <a:r>
              <a:rPr lang="es-EC" sz="1600" b="1" dirty="0" smtClean="0"/>
              <a:t>Figura3</a:t>
            </a:r>
            <a:r>
              <a:rPr lang="es-EC" sz="1600" b="1" dirty="0"/>
              <a:t>. REQUISITOS GENERALES DE LA NORMA TÉCNICA OHSAS 18001-2007</a:t>
            </a:r>
          </a:p>
          <a:p>
            <a:pPr algn="ctr"/>
            <a:r>
              <a:rPr lang="es-EC" sz="1600" dirty="0"/>
              <a:t>FUENTE: NORMA TÉCNICA OHSAS 18001-2007</a:t>
            </a:r>
            <a:endParaRPr lang="es-EC" sz="1600" b="1" dirty="0"/>
          </a:p>
        </p:txBody>
      </p:sp>
      <p:pic>
        <p:nvPicPr>
          <p:cNvPr id="4" name="3 Imagen" descr="http://normas-iso.com/wp-content/uploads/2012/02/OHSAS.png"/>
          <p:cNvPicPr/>
          <p:nvPr/>
        </p:nvPicPr>
        <p:blipFill>
          <a:blip r:embed="rId3" cstate="print"/>
          <a:srcRect/>
          <a:stretch>
            <a:fillRect/>
          </a:stretch>
        </p:blipFill>
        <p:spPr bwMode="auto">
          <a:xfrm>
            <a:off x="1403648" y="980728"/>
            <a:ext cx="6480719" cy="3528392"/>
          </a:xfrm>
          <a:prstGeom prst="rect">
            <a:avLst/>
          </a:prstGeom>
          <a:noFill/>
          <a:ln w="9525">
            <a:noFill/>
            <a:miter lim="800000"/>
            <a:headEnd/>
            <a:tailEnd/>
          </a:ln>
        </p:spPr>
      </p:pic>
      <p:sp>
        <p:nvSpPr>
          <p:cNvPr id="3" name="2 CuadroTexto"/>
          <p:cNvSpPr txBox="1"/>
          <p:nvPr/>
        </p:nvSpPr>
        <p:spPr>
          <a:xfrm>
            <a:off x="7884367" y="2852936"/>
            <a:ext cx="504055"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C" dirty="0" smtClean="0">
                <a:solidFill>
                  <a:schemeClr val="tx1"/>
                </a:solidFill>
              </a:rPr>
              <a:t>P</a:t>
            </a:r>
            <a:endParaRPr lang="es-EC" dirty="0">
              <a:solidFill>
                <a:schemeClr val="tx1"/>
              </a:solidFill>
            </a:endParaRPr>
          </a:p>
        </p:txBody>
      </p:sp>
      <p:sp>
        <p:nvSpPr>
          <p:cNvPr id="6" name="5 CuadroTexto"/>
          <p:cNvSpPr txBox="1"/>
          <p:nvPr/>
        </p:nvSpPr>
        <p:spPr>
          <a:xfrm>
            <a:off x="5436096" y="4077072"/>
            <a:ext cx="504056"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C" dirty="0" smtClean="0"/>
              <a:t>H</a:t>
            </a:r>
            <a:endParaRPr lang="es-EC" dirty="0"/>
          </a:p>
        </p:txBody>
      </p:sp>
      <p:sp>
        <p:nvSpPr>
          <p:cNvPr id="7" name="6 CuadroTexto"/>
          <p:cNvSpPr txBox="1"/>
          <p:nvPr/>
        </p:nvSpPr>
        <p:spPr>
          <a:xfrm>
            <a:off x="1403648" y="3645024"/>
            <a:ext cx="648072"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C" dirty="0" smtClean="0">
                <a:solidFill>
                  <a:schemeClr val="tx1"/>
                </a:solidFill>
              </a:rPr>
              <a:t>V</a:t>
            </a:r>
            <a:endParaRPr lang="es-EC" dirty="0">
              <a:solidFill>
                <a:schemeClr val="tx1"/>
              </a:solidFill>
            </a:endParaRPr>
          </a:p>
        </p:txBody>
      </p:sp>
      <p:sp>
        <p:nvSpPr>
          <p:cNvPr id="8" name="7 CuadroTexto"/>
          <p:cNvSpPr txBox="1"/>
          <p:nvPr/>
        </p:nvSpPr>
        <p:spPr>
          <a:xfrm>
            <a:off x="1817694" y="1484784"/>
            <a:ext cx="468052" cy="369332"/>
          </a:xfrm>
          <a:prstGeom prst="rect">
            <a:avLst/>
          </a:prstGeom>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s-EC" dirty="0" smtClean="0">
                <a:solidFill>
                  <a:schemeClr val="tx1"/>
                </a:solidFill>
              </a:rPr>
              <a:t>A</a:t>
            </a:r>
            <a:endParaRPr lang="es-EC" dirty="0">
              <a:solidFill>
                <a:schemeClr val="tx1"/>
              </a:solidFill>
            </a:endParaRPr>
          </a:p>
        </p:txBody>
      </p:sp>
    </p:spTree>
    <p:extLst>
      <p:ext uri="{BB962C8B-B14F-4D97-AF65-F5344CB8AC3E}">
        <p14:creationId xmlns:p14="http://schemas.microsoft.com/office/powerpoint/2010/main" val="16419692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style>
          <a:lnRef idx="1">
            <a:schemeClr val="accent5"/>
          </a:lnRef>
          <a:fillRef idx="2">
            <a:schemeClr val="accent5"/>
          </a:fillRef>
          <a:effectRef idx="1">
            <a:schemeClr val="accent5"/>
          </a:effectRef>
          <a:fontRef idx="minor">
            <a:schemeClr val="dk1"/>
          </a:fontRef>
        </p:style>
        <p:txBody>
          <a:bodyPr>
            <a:normAutofit/>
          </a:bodyPr>
          <a:lstStyle/>
          <a:p>
            <a:pPr algn="ctr"/>
            <a:r>
              <a:rPr lang="es-EC" dirty="0" smtClean="0"/>
              <a:t>NORMAS OHSAS 18001</a:t>
            </a:r>
            <a:endParaRPr lang="es-EC" dirty="0"/>
          </a:p>
        </p:txBody>
      </p:sp>
      <p:sp>
        <p:nvSpPr>
          <p:cNvPr id="5" name="2 Marcador de contenido"/>
          <p:cNvSpPr>
            <a:spLocks noGrp="1"/>
          </p:cNvSpPr>
          <p:nvPr>
            <p:ph idx="1"/>
          </p:nvPr>
        </p:nvSpPr>
        <p:spPr>
          <a:xfrm>
            <a:off x="822960" y="1100628"/>
            <a:ext cx="7520940" cy="3579849"/>
          </a:xfrm>
        </p:spPr>
        <p:txBody>
          <a:bodyPr>
            <a:normAutofit/>
          </a:bodyPr>
          <a:lstStyle/>
          <a:p>
            <a:r>
              <a:rPr lang="es-EC" sz="2400" b="0" dirty="0" smtClean="0"/>
              <a:t>     INTRODUCCION</a:t>
            </a:r>
          </a:p>
          <a:p>
            <a:pPr algn="just"/>
            <a:r>
              <a:rPr lang="es-EC" sz="2400" b="0" dirty="0" smtClean="0"/>
              <a:t>     Las normas OHSAS 180001, sobre la gestión de SSO, están previstas para brindar a las organizaciones de un sistema de gestión eficaz que se pueda integrar a otros requisitos de gestión y ayuden a lograr los objetivos de la empresa.</a:t>
            </a:r>
          </a:p>
          <a:p>
            <a:pPr algn="just"/>
            <a:endParaRPr lang="es-EC" sz="2400" b="0" dirty="0"/>
          </a:p>
          <a:p>
            <a:endParaRPr lang="es-EC" sz="2400" b="0" dirty="0"/>
          </a:p>
        </p:txBody>
      </p:sp>
    </p:spTree>
    <p:extLst>
      <p:ext uri="{BB962C8B-B14F-4D97-AF65-F5344CB8AC3E}">
        <p14:creationId xmlns:p14="http://schemas.microsoft.com/office/powerpoint/2010/main" val="218444213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971600" y="332656"/>
            <a:ext cx="7818072" cy="778098"/>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s-EC" sz="2000" b="1" dirty="0" smtClean="0"/>
              <a:t/>
            </a:r>
            <a:br>
              <a:rPr lang="es-EC" sz="2000" b="1" dirty="0" smtClean="0"/>
            </a:br>
            <a:r>
              <a:rPr lang="es-EC" sz="2700" b="1" dirty="0" smtClean="0"/>
              <a:t>SISTEMA DE AUDITORIAS DE RIESGOS DEL TRABAJO - SART</a:t>
            </a:r>
            <a:r>
              <a:rPr lang="es-EC" sz="2700" b="1" dirty="0"/>
              <a:t/>
            </a:r>
            <a:br>
              <a:rPr lang="es-EC" sz="2700" b="1" dirty="0"/>
            </a:br>
            <a:endParaRPr lang="es-EC" sz="2700" dirty="0">
              <a:solidFill>
                <a:schemeClr val="tx1"/>
              </a:solidFill>
            </a:endParaRPr>
          </a:p>
        </p:txBody>
      </p:sp>
      <p:sp>
        <p:nvSpPr>
          <p:cNvPr id="3" name="2 Marcador de contenido"/>
          <p:cNvSpPr>
            <a:spLocks noGrp="1"/>
          </p:cNvSpPr>
          <p:nvPr>
            <p:ph idx="1"/>
          </p:nvPr>
        </p:nvSpPr>
        <p:spPr>
          <a:xfrm>
            <a:off x="1043608" y="1340768"/>
            <a:ext cx="7488832" cy="4979640"/>
          </a:xfrm>
        </p:spPr>
        <p:txBody>
          <a:bodyPr>
            <a:normAutofit/>
          </a:bodyPr>
          <a:lstStyle/>
          <a:p>
            <a:pPr marL="82296" indent="0" algn="just">
              <a:lnSpc>
                <a:spcPct val="150000"/>
              </a:lnSpc>
              <a:buNone/>
            </a:pPr>
            <a:r>
              <a:rPr lang="es-EC" sz="2400" b="0" dirty="0" smtClean="0"/>
              <a:t>De acuerdo a la Resolución CD 333 del 27 del 2010, se emite el reglamento del SISTEMA DE AUDITORIAS DE RIESGOS DEL TRABAJO, a cargo del Seguro General de Riesgos del Trabajo SGRT, para verificar el cumplimiento de la normativa técnico y legal en materia de seguridad de las empresas. </a:t>
            </a:r>
            <a:endParaRPr lang="es-EC" sz="2400" b="0" dirty="0"/>
          </a:p>
        </p:txBody>
      </p:sp>
    </p:spTree>
    <p:extLst>
      <p:ext uri="{BB962C8B-B14F-4D97-AF65-F5344CB8AC3E}">
        <p14:creationId xmlns:p14="http://schemas.microsoft.com/office/powerpoint/2010/main" val="328803557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es-EC" sz="2400" dirty="0" smtClean="0"/>
              <a:t>SISTEMA DE AUDITORIAS DE RIESGOS DEL TRABAJO - SART</a:t>
            </a:r>
            <a:endParaRPr lang="es-EC" sz="2400" dirty="0"/>
          </a:p>
        </p:txBody>
      </p:sp>
      <p:sp>
        <p:nvSpPr>
          <p:cNvPr id="5" name="4 Elipse"/>
          <p:cNvSpPr/>
          <p:nvPr/>
        </p:nvSpPr>
        <p:spPr>
          <a:xfrm>
            <a:off x="3347864" y="2420888"/>
            <a:ext cx="2448272" cy="1872208"/>
          </a:xfrm>
          <a:prstGeom prst="ellipse">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6" name="5 CuadroTexto"/>
          <p:cNvSpPr txBox="1"/>
          <p:nvPr/>
        </p:nvSpPr>
        <p:spPr>
          <a:xfrm>
            <a:off x="3671900" y="3208784"/>
            <a:ext cx="1800200" cy="461665"/>
          </a:xfrm>
          <a:prstGeom prst="rect">
            <a:avLst/>
          </a:prstGeom>
          <a:noFill/>
        </p:spPr>
        <p:txBody>
          <a:bodyPr wrap="square" rtlCol="0">
            <a:spAutoFit/>
          </a:bodyPr>
          <a:lstStyle/>
          <a:p>
            <a:pPr algn="ctr"/>
            <a:r>
              <a:rPr lang="es-EC" sz="2400" dirty="0" smtClean="0"/>
              <a:t>OBJETIVOS</a:t>
            </a:r>
            <a:endParaRPr lang="es-EC" sz="2400" dirty="0"/>
          </a:p>
        </p:txBody>
      </p:sp>
      <p:sp>
        <p:nvSpPr>
          <p:cNvPr id="7" name="6 Flecha derecha"/>
          <p:cNvSpPr/>
          <p:nvPr/>
        </p:nvSpPr>
        <p:spPr>
          <a:xfrm rot="18772413">
            <a:off x="5200063" y="2108592"/>
            <a:ext cx="924786" cy="43301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9 CuadroTexto"/>
          <p:cNvSpPr txBox="1"/>
          <p:nvPr/>
        </p:nvSpPr>
        <p:spPr>
          <a:xfrm>
            <a:off x="5457800" y="1305634"/>
            <a:ext cx="1922512" cy="646331"/>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ctr"/>
            <a:r>
              <a:rPr lang="es-EC" dirty="0" smtClean="0"/>
              <a:t>2. Diagnostico de S&amp;SO</a:t>
            </a:r>
            <a:endParaRPr lang="es-EC" dirty="0"/>
          </a:p>
        </p:txBody>
      </p:sp>
      <p:sp>
        <p:nvSpPr>
          <p:cNvPr id="11" name="10 Flecha derecha"/>
          <p:cNvSpPr/>
          <p:nvPr/>
        </p:nvSpPr>
        <p:spPr>
          <a:xfrm rot="13770385">
            <a:off x="3013991" y="2073902"/>
            <a:ext cx="924786" cy="43301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3" name="12 CuadroTexto"/>
          <p:cNvSpPr txBox="1"/>
          <p:nvPr/>
        </p:nvSpPr>
        <p:spPr>
          <a:xfrm>
            <a:off x="1128339" y="1239760"/>
            <a:ext cx="2880320"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dirty="0" smtClean="0"/>
              <a:t>1. Verificar  el cumplimiento  técnico legal</a:t>
            </a:r>
            <a:endParaRPr lang="es-EC" dirty="0"/>
          </a:p>
        </p:txBody>
      </p:sp>
      <p:sp>
        <p:nvSpPr>
          <p:cNvPr id="14" name="13 Flecha derecha"/>
          <p:cNvSpPr/>
          <p:nvPr/>
        </p:nvSpPr>
        <p:spPr>
          <a:xfrm rot="8733142">
            <a:off x="2683059" y="3953648"/>
            <a:ext cx="924786" cy="43301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dirty="0"/>
          </a:p>
        </p:txBody>
      </p:sp>
      <p:sp>
        <p:nvSpPr>
          <p:cNvPr id="16" name="15 CuadroTexto"/>
          <p:cNvSpPr txBox="1"/>
          <p:nvPr/>
        </p:nvSpPr>
        <p:spPr>
          <a:xfrm>
            <a:off x="1127207" y="4475362"/>
            <a:ext cx="2812955" cy="646331"/>
          </a:xfrm>
          <a:prstGeom prst="rect">
            <a:avLst/>
          </a:prstGeom>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lang="es-EC" dirty="0" smtClean="0"/>
              <a:t>4. Comprobación y verificación de resultados</a:t>
            </a:r>
            <a:endParaRPr lang="es-EC" dirty="0"/>
          </a:p>
        </p:txBody>
      </p:sp>
      <p:sp>
        <p:nvSpPr>
          <p:cNvPr id="17" name="16 Flecha derecha"/>
          <p:cNvSpPr/>
          <p:nvPr/>
        </p:nvSpPr>
        <p:spPr>
          <a:xfrm rot="1963284">
            <a:off x="5447805" y="3971212"/>
            <a:ext cx="960182" cy="433014"/>
          </a:xfrm>
          <a:prstGeom prst="rightArrow">
            <a:avLst/>
          </a:prstGeom>
          <a:solidFill>
            <a:schemeClr val="accent5">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18 CuadroTexto"/>
          <p:cNvSpPr txBox="1"/>
          <p:nvPr/>
        </p:nvSpPr>
        <p:spPr>
          <a:xfrm>
            <a:off x="5255043" y="4475362"/>
            <a:ext cx="2917357" cy="646331"/>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lgn="ctr"/>
            <a:r>
              <a:rPr lang="es-EC" dirty="0" smtClean="0"/>
              <a:t>3. Implementar el sistema de gestión en la empresa</a:t>
            </a:r>
            <a:endParaRPr lang="es-EC" dirty="0"/>
          </a:p>
        </p:txBody>
      </p:sp>
    </p:spTree>
    <p:extLst>
      <p:ext uri="{BB962C8B-B14F-4D97-AF65-F5344CB8AC3E}">
        <p14:creationId xmlns:p14="http://schemas.microsoft.com/office/powerpoint/2010/main" val="202254666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43"/>
          <p:cNvSpPr>
            <a:spLocks noGrp="1" noChangeArrowheads="1"/>
          </p:cNvSpPr>
          <p:nvPr>
            <p:ph type="sldNum" sz="quarter" idx="12"/>
          </p:nvPr>
        </p:nvSpPr>
        <p:spPr/>
        <p:txBody>
          <a:bodyPr/>
          <a:lstStyle/>
          <a:p>
            <a:pPr>
              <a:defRPr/>
            </a:pPr>
            <a:fld id="{8B447EF3-916F-4254-AA83-BA3C69716685}" type="slidenum">
              <a:rPr lang="es-ES"/>
              <a:pPr>
                <a:defRPr/>
              </a:pPr>
              <a:t>24</a:t>
            </a:fld>
            <a:endParaRPr lang="es-ES"/>
          </a:p>
        </p:txBody>
      </p:sp>
      <p:sp>
        <p:nvSpPr>
          <p:cNvPr id="103427" name="WordArt 2"/>
          <p:cNvSpPr>
            <a:spLocks noChangeArrowheads="1" noChangeShapeType="1" noTextEdit="1"/>
          </p:cNvSpPr>
          <p:nvPr/>
        </p:nvSpPr>
        <p:spPr bwMode="auto">
          <a:xfrm>
            <a:off x="0" y="0"/>
            <a:ext cx="9144000" cy="6858000"/>
          </a:xfrm>
          <a:prstGeom prst="rect">
            <a:avLst/>
          </a:prstGeom>
        </p:spPr>
        <p:style>
          <a:lnRef idx="1">
            <a:schemeClr val="accent3"/>
          </a:lnRef>
          <a:fillRef idx="3">
            <a:schemeClr val="accent3"/>
          </a:fillRef>
          <a:effectRef idx="2">
            <a:schemeClr val="accent3"/>
          </a:effectRef>
          <a:fontRef idx="minor">
            <a:schemeClr val="lt1"/>
          </a:fontRef>
        </p:style>
        <p:txBody>
          <a:bodyPr wrap="none" fromWordArt="1">
            <a:prstTxWarp prst="textCascadeUp">
              <a:avLst>
                <a:gd name="adj" fmla="val 44444"/>
              </a:avLst>
            </a:prstTxWarp>
            <a:scene3d>
              <a:camera prst="legacyPerspectiveFront">
                <a:rot lat="20519997" lon="1080000" rev="0"/>
              </a:camera>
              <a:lightRig rig="legacyHarsh2" dir="b"/>
            </a:scene3d>
            <a:sp3d extrusionH="430200" prstMaterial="legacyMatte">
              <a:extrusionClr>
                <a:srgbClr val="FF6600"/>
              </a:extrusionClr>
            </a:sp3d>
          </a:bodyPr>
          <a:lstStyle/>
          <a:p>
            <a:pPr algn="ctr"/>
            <a:endParaRPr lang="es-EC" sz="3600" kern="10" dirty="0">
              <a:ln w="9525">
                <a:round/>
                <a:headEnd/>
                <a:tailEnd/>
              </a:ln>
              <a:gradFill rotWithShape="1">
                <a:gsLst>
                  <a:gs pos="0">
                    <a:srgbClr val="FFE701"/>
                  </a:gs>
                  <a:gs pos="100000">
                    <a:srgbClr val="FE3E02"/>
                  </a:gs>
                </a:gsLst>
                <a:lin ang="5400000" scaled="1"/>
              </a:gradFill>
              <a:latin typeface="Impact"/>
            </a:endParaRPr>
          </a:p>
          <a:p>
            <a:pPr algn="ctr"/>
            <a:r>
              <a:rPr lang="es-EC" sz="3600" kern="10" dirty="0">
                <a:ln w="9525">
                  <a:round/>
                  <a:headEnd/>
                  <a:tailEnd/>
                </a:ln>
                <a:gradFill rotWithShape="1">
                  <a:gsLst>
                    <a:gs pos="0">
                      <a:srgbClr val="FFE701"/>
                    </a:gs>
                    <a:gs pos="100000">
                      <a:srgbClr val="FE3E02"/>
                    </a:gs>
                  </a:gsLst>
                  <a:lin ang="5400000" scaled="1"/>
                </a:gradFill>
                <a:latin typeface="Impact"/>
              </a:rPr>
              <a:t>PROCESO DE GESTIÓN</a:t>
            </a:r>
          </a:p>
          <a:p>
            <a:pPr algn="ctr"/>
            <a:r>
              <a:rPr lang="es-EC" sz="3600" kern="10" dirty="0">
                <a:ln w="9525">
                  <a:round/>
                  <a:headEnd/>
                  <a:tailEnd/>
                </a:ln>
                <a:gradFill rotWithShape="1">
                  <a:gsLst>
                    <a:gs pos="0">
                      <a:srgbClr val="FFE701"/>
                    </a:gs>
                    <a:gs pos="100000">
                      <a:srgbClr val="FE3E02"/>
                    </a:gs>
                  </a:gsLst>
                  <a:lin ang="5400000" scaled="1"/>
                </a:gradFill>
                <a:latin typeface="Impact"/>
              </a:rPr>
              <a:t>DE RIESGOS</a:t>
            </a:r>
          </a:p>
        </p:txBody>
      </p:sp>
    </p:spTree>
    <p:extLst>
      <p:ext uri="{BB962C8B-B14F-4D97-AF65-F5344CB8AC3E}">
        <p14:creationId xmlns:p14="http://schemas.microsoft.com/office/powerpoint/2010/main" val="1741995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822960" y="365760"/>
            <a:ext cx="7520940" cy="548640"/>
          </a:xfrm>
        </p:spPr>
        <p:txBody>
          <a:bodyPr/>
          <a:lstStyle/>
          <a:p>
            <a:endParaRPr lang="es-EC"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182074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4716297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3154363"/>
            <a:ext cx="7523163"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9340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33607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style>
          <a:lnRef idx="1">
            <a:schemeClr val="accent4"/>
          </a:lnRef>
          <a:fillRef idx="3">
            <a:schemeClr val="accent4"/>
          </a:fillRef>
          <a:effectRef idx="2">
            <a:schemeClr val="accent4"/>
          </a:effectRef>
          <a:fontRef idx="minor">
            <a:schemeClr val="lt1"/>
          </a:fontRef>
        </p:style>
        <p:txBody>
          <a:bodyPr/>
          <a:lstStyle/>
          <a:p>
            <a:pPr algn="ctr"/>
            <a:r>
              <a:rPr lang="es-EC" dirty="0" smtClean="0"/>
              <a:t>MÉTODO DE  WILLIAM FINE</a:t>
            </a:r>
            <a:endParaRPr lang="es-EC" dirty="0"/>
          </a:p>
        </p:txBody>
      </p:sp>
      <p:sp>
        <p:nvSpPr>
          <p:cNvPr id="9" name="8 CuadroTexto"/>
          <p:cNvSpPr txBox="1"/>
          <p:nvPr/>
        </p:nvSpPr>
        <p:spPr>
          <a:xfrm>
            <a:off x="3491880" y="2212995"/>
            <a:ext cx="2232248" cy="400110"/>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pPr algn="ctr"/>
            <a:r>
              <a:rPr lang="es-EC" sz="2000" dirty="0" smtClean="0">
                <a:solidFill>
                  <a:schemeClr val="tx1"/>
                </a:solidFill>
              </a:rPr>
              <a:t>GP =  P X E X C</a:t>
            </a:r>
            <a:endParaRPr lang="es-EC" sz="2000" dirty="0">
              <a:solidFill>
                <a:schemeClr val="tx1"/>
              </a:solidFill>
            </a:endParaRPr>
          </a:p>
        </p:txBody>
      </p:sp>
      <p:sp>
        <p:nvSpPr>
          <p:cNvPr id="11" name="10 CuadroTexto"/>
          <p:cNvSpPr txBox="1"/>
          <p:nvPr/>
        </p:nvSpPr>
        <p:spPr>
          <a:xfrm>
            <a:off x="1115616" y="1412776"/>
            <a:ext cx="7416824" cy="1200329"/>
          </a:xfrm>
          <a:prstGeom prst="rect">
            <a:avLst/>
          </a:prstGeom>
          <a:noFill/>
        </p:spPr>
        <p:txBody>
          <a:bodyPr wrap="square" rtlCol="0">
            <a:spAutoFit/>
          </a:bodyPr>
          <a:lstStyle/>
          <a:p>
            <a:r>
              <a:rPr lang="es-EC" dirty="0" smtClean="0"/>
              <a:t>Método matemático de evaluación de riesgos, invitado por William T Fine en el  año de 1971</a:t>
            </a:r>
          </a:p>
          <a:p>
            <a:endParaRPr lang="es-EC" dirty="0" smtClean="0"/>
          </a:p>
          <a:p>
            <a:r>
              <a:rPr lang="es-EC" dirty="0" smtClean="0"/>
              <a:t> </a:t>
            </a:r>
            <a:endParaRPr lang="es-EC" dirty="0"/>
          </a:p>
        </p:txBody>
      </p:sp>
      <p:sp>
        <p:nvSpPr>
          <p:cNvPr id="12" name="11 CuadroTexto"/>
          <p:cNvSpPr txBox="1"/>
          <p:nvPr/>
        </p:nvSpPr>
        <p:spPr>
          <a:xfrm>
            <a:off x="1115616" y="2852936"/>
            <a:ext cx="7200800" cy="2031325"/>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r>
              <a:rPr lang="es-EC" dirty="0" smtClean="0"/>
              <a:t>Donde:</a:t>
            </a:r>
          </a:p>
          <a:p>
            <a:endParaRPr lang="es-EC" dirty="0"/>
          </a:p>
          <a:p>
            <a:r>
              <a:rPr lang="es-EC" dirty="0" smtClean="0"/>
              <a:t>GP =  Grado de peligro                   P=  Probabilidad</a:t>
            </a:r>
          </a:p>
          <a:p>
            <a:endParaRPr lang="es-EC" dirty="0"/>
          </a:p>
          <a:p>
            <a:r>
              <a:rPr lang="es-EC" dirty="0" smtClean="0"/>
              <a:t>   E =  Exposición                             C = Consecuencia</a:t>
            </a:r>
          </a:p>
          <a:p>
            <a:endParaRPr lang="es-EC" dirty="0"/>
          </a:p>
          <a:p>
            <a:endParaRPr lang="es-EC" dirty="0"/>
          </a:p>
        </p:txBody>
      </p:sp>
    </p:spTree>
    <p:extLst>
      <p:ext uri="{BB962C8B-B14F-4D97-AF65-F5344CB8AC3E}">
        <p14:creationId xmlns:p14="http://schemas.microsoft.com/office/powerpoint/2010/main" val="39568014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es-EC" sz="3200" dirty="0" smtClean="0"/>
              <a:t>OBJETIVOS  ESPECÍFICOS</a:t>
            </a:r>
            <a:endParaRPr lang="es-EC" sz="3200" dirty="0"/>
          </a:p>
        </p:txBody>
      </p:sp>
      <p:sp>
        <p:nvSpPr>
          <p:cNvPr id="6" name="2 Marcador de contenido"/>
          <p:cNvSpPr>
            <a:spLocks noGrp="1"/>
          </p:cNvSpPr>
          <p:nvPr>
            <p:ph idx="1"/>
          </p:nvPr>
        </p:nvSpPr>
        <p:spPr>
          <a:xfrm>
            <a:off x="822960" y="1100628"/>
            <a:ext cx="7520940" cy="5064676"/>
          </a:xfrm>
        </p:spPr>
        <p:txBody>
          <a:bodyPr>
            <a:normAutofit/>
          </a:bodyPr>
          <a:lstStyle/>
          <a:p>
            <a:pPr algn="just">
              <a:lnSpc>
                <a:spcPct val="170000"/>
              </a:lnSpc>
              <a:buFont typeface="Wingdings" pitchFamily="2" charset="2"/>
              <a:buChar char="Ø"/>
            </a:pPr>
            <a:r>
              <a:rPr lang="es-EC" sz="2000" b="0" dirty="0" smtClean="0"/>
              <a:t>Determinar </a:t>
            </a:r>
            <a:r>
              <a:rPr lang="es-EC" sz="2000" b="0" dirty="0"/>
              <a:t>los factores de riesgos laborales de las tareas principales en la etapa de construcción de obras civiles de una plataforma de explotación de petróleo</a:t>
            </a:r>
            <a:r>
              <a:rPr lang="es-EC" sz="2000" b="0" dirty="0" smtClean="0"/>
              <a:t>.</a:t>
            </a:r>
          </a:p>
          <a:p>
            <a:pPr lvl="0">
              <a:lnSpc>
                <a:spcPct val="160000"/>
              </a:lnSpc>
              <a:buFont typeface="Wingdings" pitchFamily="2" charset="2"/>
              <a:buChar char="Ø"/>
            </a:pPr>
            <a:r>
              <a:rPr lang="es-EC" sz="2000" b="0" dirty="0" smtClean="0"/>
              <a:t>Evaluación de  </a:t>
            </a:r>
            <a:r>
              <a:rPr lang="es-EC" sz="2000" b="0" dirty="0"/>
              <a:t>los Factores de Riesgos Laborales </a:t>
            </a:r>
            <a:r>
              <a:rPr lang="es-EC" sz="2000" b="0" dirty="0" smtClean="0"/>
              <a:t> para determinar el  </a:t>
            </a:r>
            <a:r>
              <a:rPr lang="es-EC" sz="2000" b="0" dirty="0"/>
              <a:t>nivel de peligrosidad. </a:t>
            </a:r>
            <a:endParaRPr lang="es-EC" sz="2000" b="0" dirty="0" smtClean="0"/>
          </a:p>
          <a:p>
            <a:pPr lvl="0">
              <a:lnSpc>
                <a:spcPct val="150000"/>
              </a:lnSpc>
              <a:buFont typeface="Wingdings" pitchFamily="2" charset="2"/>
              <a:buChar char="Ø"/>
            </a:pPr>
            <a:r>
              <a:rPr lang="es-EC" sz="2000" b="0" dirty="0" smtClean="0"/>
              <a:t>Implementar </a:t>
            </a:r>
            <a:r>
              <a:rPr lang="es-EC" sz="2000" b="0" dirty="0"/>
              <a:t>la propuesta de gestión de riesgo </a:t>
            </a:r>
            <a:r>
              <a:rPr lang="es-EC" sz="2000" b="0" dirty="0" smtClean="0"/>
              <a:t>, </a:t>
            </a:r>
            <a:r>
              <a:rPr lang="es-EC" sz="2000" b="0" dirty="0"/>
              <a:t>aplicable en las actividades de construcción de obras civiles, de una plataforma para explotación </a:t>
            </a:r>
            <a:r>
              <a:rPr lang="es-EC" sz="2000" b="0" dirty="0" smtClean="0"/>
              <a:t>de petróleo a </a:t>
            </a:r>
            <a:r>
              <a:rPr lang="es-EC" sz="2000" b="0" dirty="0"/>
              <a:t>cargo de la Constructora, </a:t>
            </a:r>
            <a:r>
              <a:rPr lang="es-EC" sz="2000" b="0" dirty="0" err="1"/>
              <a:t>Villacres</a:t>
            </a:r>
            <a:r>
              <a:rPr lang="es-EC" sz="2000" b="0" dirty="0"/>
              <a:t> Andrade S.A.</a:t>
            </a:r>
          </a:p>
          <a:p>
            <a:pPr marL="0" indent="0">
              <a:buNone/>
            </a:pPr>
            <a:endParaRPr lang="es-EC" sz="2000" dirty="0" smtClean="0"/>
          </a:p>
          <a:p>
            <a:pPr marL="0" indent="0">
              <a:buNone/>
            </a:pPr>
            <a:endParaRPr lang="es-EC" sz="2000" dirty="0"/>
          </a:p>
          <a:p>
            <a:pPr marL="0" indent="0">
              <a:buNone/>
            </a:pPr>
            <a:endParaRPr lang="es-EC" sz="2000" dirty="0" smtClean="0"/>
          </a:p>
          <a:p>
            <a:pPr marL="0" indent="0">
              <a:buNone/>
            </a:pPr>
            <a:endParaRPr lang="es-EC" sz="2000" dirty="0"/>
          </a:p>
        </p:txBody>
      </p:sp>
    </p:spTree>
    <p:extLst>
      <p:ext uri="{BB962C8B-B14F-4D97-AF65-F5344CB8AC3E}">
        <p14:creationId xmlns:p14="http://schemas.microsoft.com/office/powerpoint/2010/main" val="7566718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822960" y="365760"/>
            <a:ext cx="7520940" cy="326936"/>
          </a:xfrm>
          <a:solidFill>
            <a:srgbClr val="00B050"/>
          </a:solidFill>
        </p:spPr>
        <p:style>
          <a:lnRef idx="1">
            <a:schemeClr val="accent5"/>
          </a:lnRef>
          <a:fillRef idx="3">
            <a:schemeClr val="accent5"/>
          </a:fillRef>
          <a:effectRef idx="2">
            <a:schemeClr val="accent5"/>
          </a:effectRef>
          <a:fontRef idx="minor">
            <a:schemeClr val="lt1"/>
          </a:fontRef>
        </p:style>
        <p:txBody>
          <a:bodyPr/>
          <a:lstStyle/>
          <a:p>
            <a:pPr algn="ctr"/>
            <a:r>
              <a:rPr lang="es-EC" dirty="0" smtClean="0"/>
              <a:t>MÉTODO DE  WILLIAM FINE</a:t>
            </a:r>
            <a:endParaRPr lang="es-EC" dirty="0"/>
          </a:p>
        </p:txBody>
      </p:sp>
      <p:sp>
        <p:nvSpPr>
          <p:cNvPr id="3" name="2 Marcador de contenido"/>
          <p:cNvSpPr>
            <a:spLocks noGrp="1"/>
          </p:cNvSpPr>
          <p:nvPr>
            <p:ph idx="1"/>
          </p:nvPr>
        </p:nvSpPr>
        <p:spPr/>
        <p:txBody>
          <a:bodyPr/>
          <a:lstStyle/>
          <a:p>
            <a:endParaRPr lang="es-EC" dirty="0" smtClean="0"/>
          </a:p>
          <a:p>
            <a:endParaRPr lang="es-EC" dirty="0"/>
          </a:p>
        </p:txBody>
      </p:sp>
      <p:pic>
        <p:nvPicPr>
          <p:cNvPr id="819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8520" y="1268760"/>
            <a:ext cx="9433048" cy="6048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CuadroTexto"/>
          <p:cNvSpPr txBox="1"/>
          <p:nvPr/>
        </p:nvSpPr>
        <p:spPr>
          <a:xfrm>
            <a:off x="827584" y="764704"/>
            <a:ext cx="6840760" cy="400110"/>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es-EC" sz="2000" b="1" dirty="0" smtClean="0"/>
              <a:t>INTERPRETACIÓN DEL GRADO DE PELIGRO</a:t>
            </a:r>
            <a:endParaRPr lang="es-EC" sz="2000" b="1" dirty="0"/>
          </a:p>
        </p:txBody>
      </p:sp>
    </p:spTree>
    <p:extLst>
      <p:ext uri="{BB962C8B-B14F-4D97-AF65-F5344CB8AC3E}">
        <p14:creationId xmlns:p14="http://schemas.microsoft.com/office/powerpoint/2010/main" val="8500375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827584" y="22207"/>
            <a:ext cx="7520940" cy="548640"/>
          </a:xfrm>
        </p:spPr>
        <p:style>
          <a:lnRef idx="0">
            <a:schemeClr val="accent5"/>
          </a:lnRef>
          <a:fillRef idx="3">
            <a:schemeClr val="accent5"/>
          </a:fillRef>
          <a:effectRef idx="3">
            <a:schemeClr val="accent5"/>
          </a:effectRef>
          <a:fontRef idx="minor">
            <a:schemeClr val="lt1"/>
          </a:fontRef>
        </p:style>
        <p:txBody>
          <a:bodyPr>
            <a:noAutofit/>
          </a:bodyPr>
          <a:lstStyle/>
          <a:p>
            <a:pPr algn="ctr"/>
            <a:r>
              <a:rPr lang="es-EC" sz="2000" b="1" cap="small" dirty="0"/>
              <a:t/>
            </a:r>
            <a:br>
              <a:rPr lang="es-EC" sz="2000" b="1" cap="small" dirty="0"/>
            </a:br>
            <a:r>
              <a:rPr lang="es-EC" sz="2000" b="1" cap="small" dirty="0"/>
              <a:t> </a:t>
            </a:r>
            <a:br>
              <a:rPr lang="es-EC" sz="2000" b="1" cap="small" dirty="0"/>
            </a:br>
            <a:r>
              <a:rPr lang="es-EC" sz="2000" b="1" cap="small" dirty="0" smtClean="0">
                <a:solidFill>
                  <a:schemeClr val="tx1"/>
                </a:solidFill>
              </a:rPr>
              <a:t>RESUMEN DE LA IDENTIFICACIÓN DE RIESGOS</a:t>
            </a:r>
            <a:r>
              <a:rPr lang="es-EC" sz="2000" b="1" cap="small" dirty="0">
                <a:solidFill>
                  <a:schemeClr val="tx1"/>
                </a:solidFill>
              </a:rPr>
              <a:t/>
            </a:r>
            <a:br>
              <a:rPr lang="es-EC" sz="2000" b="1" cap="small" dirty="0">
                <a:solidFill>
                  <a:schemeClr val="tx1"/>
                </a:solidFill>
              </a:rPr>
            </a:br>
            <a:endParaRPr lang="es-EC" sz="2000" dirty="0">
              <a:solidFill>
                <a:schemeClr val="tx1"/>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2903270615"/>
              </p:ext>
            </p:extLst>
          </p:nvPr>
        </p:nvGraphicFramePr>
        <p:xfrm>
          <a:off x="-108520" y="908720"/>
          <a:ext cx="9180511" cy="5868258"/>
        </p:xfrm>
        <a:graphic>
          <a:graphicData uri="http://schemas.openxmlformats.org/drawingml/2006/table">
            <a:tbl>
              <a:tblPr firstRow="1" bandRow="1">
                <a:tableStyleId>{5C22544A-7EE6-4342-B048-85BDC9FD1C3A}</a:tableStyleId>
              </a:tblPr>
              <a:tblGrid>
                <a:gridCol w="2304552"/>
                <a:gridCol w="743404"/>
                <a:gridCol w="669063"/>
                <a:gridCol w="669063"/>
                <a:gridCol w="743404"/>
                <a:gridCol w="669063"/>
                <a:gridCol w="743404"/>
                <a:gridCol w="669063"/>
                <a:gridCol w="743404"/>
                <a:gridCol w="1226091"/>
              </a:tblGrid>
              <a:tr h="452406">
                <a:tc rowSpan="2">
                  <a:txBody>
                    <a:bodyPr/>
                    <a:lstStyle/>
                    <a:p>
                      <a:pPr algn="ctr"/>
                      <a:endParaRPr lang="es-EC" dirty="0" smtClean="0">
                        <a:solidFill>
                          <a:schemeClr val="tx1"/>
                        </a:solidFill>
                      </a:endParaRPr>
                    </a:p>
                    <a:p>
                      <a:pPr algn="ctr"/>
                      <a:r>
                        <a:rPr lang="es-EC" dirty="0" smtClean="0">
                          <a:solidFill>
                            <a:schemeClr val="tx1"/>
                          </a:solidFill>
                        </a:rPr>
                        <a:t>ÁREA</a:t>
                      </a:r>
                      <a:endParaRPr lang="es-EC" dirty="0">
                        <a:solidFill>
                          <a:schemeClr val="tx1"/>
                        </a:solidFill>
                      </a:endParaRPr>
                    </a:p>
                  </a:txBody>
                  <a:tcPr>
                    <a:solidFill>
                      <a:schemeClr val="bg2">
                        <a:lumMod val="50000"/>
                      </a:schemeClr>
                    </a:solidFill>
                  </a:tcPr>
                </a:tc>
                <a:tc gridSpan="2">
                  <a:txBody>
                    <a:bodyPr/>
                    <a:lstStyle/>
                    <a:p>
                      <a:pPr algn="ctr"/>
                      <a:r>
                        <a:rPr lang="es-EC" sz="1400" dirty="0" smtClean="0">
                          <a:solidFill>
                            <a:schemeClr val="tx1"/>
                          </a:solidFill>
                        </a:rPr>
                        <a:t>RIESGO  BAJO</a:t>
                      </a:r>
                      <a:endParaRPr lang="es-EC" sz="1400" dirty="0">
                        <a:solidFill>
                          <a:schemeClr val="tx1"/>
                        </a:solidFill>
                      </a:endParaRPr>
                    </a:p>
                  </a:txBody>
                  <a:tcPr>
                    <a:solidFill>
                      <a:schemeClr val="bg2">
                        <a:lumMod val="50000"/>
                      </a:schemeClr>
                    </a:solidFill>
                  </a:tcPr>
                </a:tc>
                <a:tc hMerge="1">
                  <a:txBody>
                    <a:bodyPr/>
                    <a:lstStyle/>
                    <a:p>
                      <a:endParaRPr lang="es-EC" dirty="0"/>
                    </a:p>
                  </a:txBody>
                  <a:tcPr/>
                </a:tc>
                <a:tc gridSpan="2">
                  <a:txBody>
                    <a:bodyPr/>
                    <a:lstStyle/>
                    <a:p>
                      <a:pPr algn="ctr"/>
                      <a:r>
                        <a:rPr lang="es-EC" sz="1400" dirty="0" smtClean="0">
                          <a:solidFill>
                            <a:schemeClr val="tx1"/>
                          </a:solidFill>
                        </a:rPr>
                        <a:t>RIESGO  MEDIO</a:t>
                      </a:r>
                      <a:endParaRPr lang="es-EC" sz="1400" dirty="0">
                        <a:solidFill>
                          <a:schemeClr val="tx1"/>
                        </a:solidFill>
                      </a:endParaRPr>
                    </a:p>
                  </a:txBody>
                  <a:tcPr>
                    <a:solidFill>
                      <a:schemeClr val="bg2">
                        <a:lumMod val="50000"/>
                      </a:schemeClr>
                    </a:solidFill>
                  </a:tcPr>
                </a:tc>
                <a:tc hMerge="1">
                  <a:txBody>
                    <a:bodyPr/>
                    <a:lstStyle/>
                    <a:p>
                      <a:endParaRPr lang="es-EC" dirty="0"/>
                    </a:p>
                  </a:txBody>
                  <a:tcPr/>
                </a:tc>
                <a:tc gridSpan="2">
                  <a:txBody>
                    <a:bodyPr/>
                    <a:lstStyle/>
                    <a:p>
                      <a:pPr algn="ctr"/>
                      <a:r>
                        <a:rPr lang="es-EC" sz="1400" dirty="0" smtClean="0">
                          <a:solidFill>
                            <a:schemeClr val="tx1"/>
                          </a:solidFill>
                        </a:rPr>
                        <a:t>RIESGO  ALTO</a:t>
                      </a:r>
                      <a:endParaRPr lang="es-EC" sz="1400" dirty="0">
                        <a:solidFill>
                          <a:schemeClr val="tx1"/>
                        </a:solidFill>
                      </a:endParaRPr>
                    </a:p>
                  </a:txBody>
                  <a:tcPr>
                    <a:solidFill>
                      <a:schemeClr val="bg2">
                        <a:lumMod val="50000"/>
                      </a:schemeClr>
                    </a:solidFill>
                  </a:tcPr>
                </a:tc>
                <a:tc hMerge="1">
                  <a:txBody>
                    <a:bodyPr/>
                    <a:lstStyle/>
                    <a:p>
                      <a:endParaRPr lang="es-EC" dirty="0"/>
                    </a:p>
                  </a:txBody>
                  <a:tcPr/>
                </a:tc>
                <a:tc gridSpan="2">
                  <a:txBody>
                    <a:bodyPr/>
                    <a:lstStyle/>
                    <a:p>
                      <a:pPr algn="ctr"/>
                      <a:r>
                        <a:rPr lang="es-EC" sz="1600" dirty="0" smtClean="0">
                          <a:solidFill>
                            <a:schemeClr val="tx1"/>
                          </a:solidFill>
                        </a:rPr>
                        <a:t>RIESGO  CRITICO</a:t>
                      </a:r>
                      <a:endParaRPr lang="es-EC" sz="1600" dirty="0">
                        <a:solidFill>
                          <a:schemeClr val="tx1"/>
                        </a:solidFill>
                      </a:endParaRPr>
                    </a:p>
                  </a:txBody>
                  <a:tcPr>
                    <a:solidFill>
                      <a:schemeClr val="bg2">
                        <a:lumMod val="50000"/>
                      </a:schemeClr>
                    </a:solidFill>
                  </a:tcPr>
                </a:tc>
                <a:tc hMerge="1">
                  <a:txBody>
                    <a:bodyPr/>
                    <a:lstStyle/>
                    <a:p>
                      <a:endParaRPr lang="es-EC" dirty="0"/>
                    </a:p>
                  </a:txBody>
                  <a:tcPr/>
                </a:tc>
                <a:tc rowSpan="2">
                  <a:txBody>
                    <a:bodyPr/>
                    <a:lstStyle/>
                    <a:p>
                      <a:pPr algn="ctr"/>
                      <a:endParaRPr lang="es-EC" sz="1600" dirty="0" smtClean="0">
                        <a:solidFill>
                          <a:schemeClr val="tx1"/>
                        </a:solidFill>
                      </a:endParaRPr>
                    </a:p>
                    <a:p>
                      <a:pPr algn="ctr"/>
                      <a:r>
                        <a:rPr lang="es-EC" sz="1600" dirty="0" smtClean="0">
                          <a:solidFill>
                            <a:schemeClr val="tx1"/>
                          </a:solidFill>
                        </a:rPr>
                        <a:t>TOTAL</a:t>
                      </a:r>
                    </a:p>
                    <a:p>
                      <a:pPr algn="ctr"/>
                      <a:r>
                        <a:rPr lang="es-EC" sz="1600" dirty="0" smtClean="0">
                          <a:solidFill>
                            <a:schemeClr val="tx1"/>
                          </a:solidFill>
                        </a:rPr>
                        <a:t>A+B+C+D</a:t>
                      </a:r>
                      <a:endParaRPr lang="es-EC" sz="1600" dirty="0">
                        <a:solidFill>
                          <a:schemeClr val="tx1"/>
                        </a:solidFill>
                      </a:endParaRPr>
                    </a:p>
                  </a:txBody>
                  <a:tcPr>
                    <a:solidFill>
                      <a:schemeClr val="bg2">
                        <a:lumMod val="50000"/>
                      </a:schemeClr>
                    </a:solidFill>
                  </a:tcPr>
                </a:tc>
              </a:tr>
              <a:tr h="452406">
                <a:tc vMerge="1">
                  <a:txBody>
                    <a:bodyPr/>
                    <a:lstStyle/>
                    <a:p>
                      <a:endParaRPr lang="es-EC" sz="1200" dirty="0">
                        <a:latin typeface="Times New Roman" pitchFamily="18" charset="0"/>
                        <a:cs typeface="Times New Roman" pitchFamily="18" charset="0"/>
                      </a:endParaRPr>
                    </a:p>
                  </a:txBody>
                  <a:tcPr>
                    <a:solidFill>
                      <a:schemeClr val="accent2"/>
                    </a:solidFill>
                  </a:tcPr>
                </a:tc>
                <a:tc>
                  <a:txBody>
                    <a:bodyPr/>
                    <a:lstStyle/>
                    <a:p>
                      <a:r>
                        <a:rPr lang="es-EC" sz="1200" dirty="0" smtClean="0"/>
                        <a:t>SUBT.</a:t>
                      </a:r>
                    </a:p>
                    <a:p>
                      <a:pPr algn="ctr"/>
                      <a:r>
                        <a:rPr lang="es-EC" sz="1200" dirty="0" smtClean="0"/>
                        <a:t>A.</a:t>
                      </a:r>
                      <a:endParaRPr lang="es-EC" sz="1200" dirty="0"/>
                    </a:p>
                  </a:txBody>
                  <a:tcPr>
                    <a:solidFill>
                      <a:srgbClr val="FFC000"/>
                    </a:solidFill>
                  </a:tcPr>
                </a:tc>
                <a:tc>
                  <a:txBody>
                    <a:bodyPr/>
                    <a:lstStyle/>
                    <a:p>
                      <a:pPr algn="ctr"/>
                      <a:r>
                        <a:rPr lang="es-EC" dirty="0" smtClean="0"/>
                        <a:t>%</a:t>
                      </a:r>
                      <a:endParaRPr lang="es-EC" dirty="0"/>
                    </a:p>
                  </a:txBody>
                  <a:tcPr>
                    <a:solidFill>
                      <a:srgbClr val="FFC000"/>
                    </a:solidFill>
                  </a:tcPr>
                </a:tc>
                <a:tc>
                  <a:txBody>
                    <a:bodyPr/>
                    <a:lstStyle/>
                    <a:p>
                      <a:r>
                        <a:rPr lang="es-EC" sz="1200" dirty="0" smtClean="0"/>
                        <a:t>SUBT.</a:t>
                      </a:r>
                    </a:p>
                    <a:p>
                      <a:pPr algn="ctr"/>
                      <a:r>
                        <a:rPr lang="es-EC" sz="1200" dirty="0" smtClean="0"/>
                        <a:t>B</a:t>
                      </a:r>
                      <a:endParaRPr lang="es-EC" sz="1200" dirty="0"/>
                    </a:p>
                  </a:txBody>
                  <a:tcPr>
                    <a:solidFill>
                      <a:srgbClr val="FFC000"/>
                    </a:solidFill>
                  </a:tcPr>
                </a:tc>
                <a:tc>
                  <a:txBody>
                    <a:bodyPr/>
                    <a:lstStyle/>
                    <a:p>
                      <a:pPr algn="ctr"/>
                      <a:r>
                        <a:rPr lang="es-EC" sz="1800" dirty="0" smtClean="0"/>
                        <a:t>%</a:t>
                      </a:r>
                    </a:p>
                    <a:p>
                      <a:pPr algn="ctr"/>
                      <a:endParaRPr lang="es-EC" sz="1200" dirty="0"/>
                    </a:p>
                  </a:txBody>
                  <a:tcPr>
                    <a:solidFill>
                      <a:srgbClr val="FFC000"/>
                    </a:solidFill>
                  </a:tcPr>
                </a:tc>
                <a:tc>
                  <a:txBody>
                    <a:bodyPr/>
                    <a:lstStyle/>
                    <a:p>
                      <a:pPr algn="ctr"/>
                      <a:r>
                        <a:rPr lang="es-EC" sz="1400" dirty="0" smtClean="0"/>
                        <a:t>SUBT.</a:t>
                      </a:r>
                    </a:p>
                    <a:p>
                      <a:pPr algn="ctr"/>
                      <a:r>
                        <a:rPr lang="es-EC" sz="1400" dirty="0" smtClean="0"/>
                        <a:t>C</a:t>
                      </a:r>
                      <a:endParaRPr lang="es-EC" sz="1400" dirty="0"/>
                    </a:p>
                  </a:txBody>
                  <a:tcPr>
                    <a:solidFill>
                      <a:srgbClr val="FFC000"/>
                    </a:solidFill>
                  </a:tcPr>
                </a:tc>
                <a:tc>
                  <a:txBody>
                    <a:bodyPr/>
                    <a:lstStyle/>
                    <a:p>
                      <a:pPr algn="ctr"/>
                      <a:r>
                        <a:rPr lang="es-EC" dirty="0" smtClean="0"/>
                        <a:t>%</a:t>
                      </a:r>
                      <a:endParaRPr lang="es-EC" dirty="0"/>
                    </a:p>
                  </a:txBody>
                  <a:tcPr>
                    <a:solidFill>
                      <a:srgbClr val="FFC000"/>
                    </a:solidFill>
                  </a:tcPr>
                </a:tc>
                <a:tc>
                  <a:txBody>
                    <a:bodyPr/>
                    <a:lstStyle/>
                    <a:p>
                      <a:pPr algn="ctr"/>
                      <a:r>
                        <a:rPr lang="es-EC" sz="1200" dirty="0" smtClean="0"/>
                        <a:t>SUBT.</a:t>
                      </a:r>
                    </a:p>
                    <a:p>
                      <a:pPr algn="ctr"/>
                      <a:r>
                        <a:rPr lang="es-EC" sz="1200" dirty="0" smtClean="0"/>
                        <a:t>D</a:t>
                      </a:r>
                      <a:endParaRPr lang="es-EC" sz="1200" dirty="0"/>
                    </a:p>
                  </a:txBody>
                  <a:tcPr>
                    <a:solidFill>
                      <a:srgbClr val="FFC000"/>
                    </a:solidFill>
                  </a:tcPr>
                </a:tc>
                <a:tc>
                  <a:txBody>
                    <a:bodyPr/>
                    <a:lstStyle/>
                    <a:p>
                      <a:pPr algn="ctr"/>
                      <a:r>
                        <a:rPr lang="es-EC" dirty="0" smtClean="0"/>
                        <a:t>%</a:t>
                      </a:r>
                      <a:endParaRPr lang="es-EC" dirty="0"/>
                    </a:p>
                  </a:txBody>
                  <a:tcPr>
                    <a:solidFill>
                      <a:srgbClr val="FFC000"/>
                    </a:solidFill>
                  </a:tcPr>
                </a:tc>
                <a:tc vMerge="1">
                  <a:txBody>
                    <a:bodyPr/>
                    <a:lstStyle/>
                    <a:p>
                      <a:pPr algn="ctr"/>
                      <a:endParaRPr lang="es-EC" dirty="0"/>
                    </a:p>
                  </a:txBody>
                  <a:tcPr>
                    <a:solidFill>
                      <a:schemeClr val="accent2"/>
                    </a:solidFill>
                  </a:tcPr>
                </a:tc>
              </a:tr>
              <a:tr h="446209">
                <a:tc>
                  <a:txBody>
                    <a:bodyPr/>
                    <a:lstStyle/>
                    <a:p>
                      <a:r>
                        <a:rPr lang="es-EC" sz="1200" dirty="0" smtClean="0">
                          <a:solidFill>
                            <a:schemeClr val="tx1"/>
                          </a:solidFill>
                          <a:latin typeface="+mj-lt"/>
                          <a:cs typeface="Times New Roman" pitchFamily="18" charset="0"/>
                        </a:rPr>
                        <a:t>1.  LIMPIEZA Y NIVELACIÓN  DE  TERRENO</a:t>
                      </a:r>
                      <a:endParaRPr lang="es-EC" sz="1200" dirty="0">
                        <a:solidFill>
                          <a:schemeClr val="tx1"/>
                        </a:solidFill>
                        <a:latin typeface="+mj-lt"/>
                        <a:cs typeface="Times New Roman" pitchFamily="18" charset="0"/>
                      </a:endParaRPr>
                    </a:p>
                  </a:txBody>
                  <a:tcPr>
                    <a:solidFill>
                      <a:schemeClr val="accent2">
                        <a:lumMod val="60000"/>
                        <a:lumOff val="40000"/>
                      </a:schemeClr>
                    </a:solidFill>
                  </a:tcPr>
                </a:tc>
                <a:tc>
                  <a:txBody>
                    <a:bodyPr/>
                    <a:lstStyle/>
                    <a:p>
                      <a:pPr algn="ctr"/>
                      <a:r>
                        <a:rPr lang="es-EC" sz="1200" dirty="0" smtClean="0">
                          <a:solidFill>
                            <a:schemeClr val="tx1"/>
                          </a:solidFill>
                          <a:latin typeface="Times New Roman" pitchFamily="18" charset="0"/>
                          <a:cs typeface="Times New Roman" pitchFamily="18" charset="0"/>
                        </a:rPr>
                        <a:t>6</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r>
                        <a:rPr lang="es-EC" sz="1200" dirty="0" smtClean="0">
                          <a:solidFill>
                            <a:schemeClr val="tx1"/>
                          </a:solidFill>
                          <a:latin typeface="Times New Roman" pitchFamily="18" charset="0"/>
                          <a:cs typeface="Times New Roman" pitchFamily="18" charset="0"/>
                        </a:rPr>
                        <a:t>33,33</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r>
                        <a:rPr lang="es-EC" sz="1200" dirty="0" smtClean="0">
                          <a:solidFill>
                            <a:schemeClr val="tx1"/>
                          </a:solidFill>
                          <a:latin typeface="Times New Roman" pitchFamily="18" charset="0"/>
                          <a:cs typeface="Times New Roman" pitchFamily="18" charset="0"/>
                        </a:rPr>
                        <a:t>7</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r>
                        <a:rPr lang="es-EC" sz="1200" smtClean="0">
                          <a:solidFill>
                            <a:schemeClr val="tx1"/>
                          </a:solidFill>
                          <a:latin typeface="Times New Roman" pitchFamily="18" charset="0"/>
                          <a:cs typeface="Times New Roman" pitchFamily="18" charset="0"/>
                        </a:rPr>
                        <a:t>35,59</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r>
                        <a:rPr lang="es-EC" sz="1200" dirty="0" smtClean="0">
                          <a:solidFill>
                            <a:schemeClr val="tx1"/>
                          </a:solidFill>
                          <a:latin typeface="Times New Roman" pitchFamily="18" charset="0"/>
                          <a:cs typeface="Times New Roman" pitchFamily="18" charset="0"/>
                        </a:rPr>
                        <a:t>5</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r>
                        <a:rPr lang="es-EC" sz="1200" dirty="0" smtClean="0">
                          <a:solidFill>
                            <a:schemeClr val="tx1"/>
                          </a:solidFill>
                          <a:latin typeface="Times New Roman" pitchFamily="18" charset="0"/>
                          <a:cs typeface="Times New Roman" pitchFamily="18" charset="0"/>
                        </a:rPr>
                        <a:t>27,77</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r>
                        <a:rPr lang="es-EC" sz="1200" dirty="0" smtClean="0">
                          <a:solidFill>
                            <a:schemeClr val="tx1"/>
                          </a:solidFill>
                          <a:latin typeface="Times New Roman" pitchFamily="18" charset="0"/>
                          <a:cs typeface="Times New Roman" pitchFamily="18" charset="0"/>
                        </a:rPr>
                        <a:t>-------</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r>
                        <a:rPr lang="es-EC" sz="1200" dirty="0" smtClean="0">
                          <a:solidFill>
                            <a:schemeClr val="tx1"/>
                          </a:solidFill>
                          <a:latin typeface="Times New Roman" pitchFamily="18" charset="0"/>
                          <a:cs typeface="Times New Roman" pitchFamily="18" charset="0"/>
                        </a:rPr>
                        <a:t>-------</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es-EC" sz="1200" dirty="0" smtClean="0">
                          <a:solidFill>
                            <a:schemeClr val="tx1"/>
                          </a:solidFill>
                          <a:latin typeface="Times New Roman" pitchFamily="18" charset="0"/>
                          <a:cs typeface="Times New Roman" pitchFamily="18" charset="0"/>
                        </a:rPr>
                        <a:t>18</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r>
              <a:tr h="452406">
                <a:tc>
                  <a:txBody>
                    <a:bodyPr/>
                    <a:lstStyle/>
                    <a:p>
                      <a:r>
                        <a:rPr lang="es-EC" sz="1200" dirty="0" smtClean="0">
                          <a:solidFill>
                            <a:schemeClr val="tx1"/>
                          </a:solidFill>
                          <a:latin typeface="+mj-lt"/>
                          <a:cs typeface="Times New Roman" pitchFamily="18" charset="0"/>
                        </a:rPr>
                        <a:t>2.  MOVIMIENTO  DE TIERRAS</a:t>
                      </a:r>
                      <a:endParaRPr lang="es-EC" sz="1200" dirty="0">
                        <a:solidFill>
                          <a:schemeClr val="tx1"/>
                        </a:solidFill>
                        <a:latin typeface="+mj-lt"/>
                        <a:cs typeface="Times New Roman" pitchFamily="18" charset="0"/>
                      </a:endParaRPr>
                    </a:p>
                  </a:txBody>
                  <a:tcPr>
                    <a:solidFill>
                      <a:schemeClr val="accent1">
                        <a:lumMod val="20000"/>
                        <a:lumOff val="80000"/>
                      </a:schemeClr>
                    </a:solidFill>
                  </a:tcPr>
                </a:tc>
                <a:tc>
                  <a:txBody>
                    <a:bodyPr/>
                    <a:lstStyle/>
                    <a:p>
                      <a:r>
                        <a:rPr lang="es-EC" sz="1200" dirty="0" smtClean="0">
                          <a:solidFill>
                            <a:schemeClr val="tx1"/>
                          </a:solidFill>
                          <a:latin typeface="Times New Roman" pitchFamily="18" charset="0"/>
                          <a:cs typeface="Times New Roman" pitchFamily="18" charset="0"/>
                        </a:rPr>
                        <a:t>------</a:t>
                      </a:r>
                      <a:endParaRPr lang="es-EC" sz="1200" dirty="0">
                        <a:solidFill>
                          <a:schemeClr val="tx1"/>
                        </a:solidFill>
                        <a:latin typeface="Times New Roman" pitchFamily="18" charset="0"/>
                        <a:cs typeface="Times New Roman" pitchFamily="18" charset="0"/>
                      </a:endParaRPr>
                    </a:p>
                  </a:txBody>
                  <a:tcPr>
                    <a:solidFill>
                      <a:schemeClr val="accent1">
                        <a:lumMod val="20000"/>
                        <a:lumOff val="80000"/>
                      </a:schemeClr>
                    </a:solidFill>
                  </a:tcPr>
                </a:tc>
                <a:tc>
                  <a:txBody>
                    <a:bodyPr/>
                    <a:lstStyle/>
                    <a:p>
                      <a:r>
                        <a:rPr lang="es-EC" sz="1200" dirty="0" smtClean="0">
                          <a:solidFill>
                            <a:schemeClr val="tx1"/>
                          </a:solidFill>
                          <a:latin typeface="Times New Roman" pitchFamily="18" charset="0"/>
                          <a:cs typeface="Times New Roman" pitchFamily="18" charset="0"/>
                        </a:rPr>
                        <a:t>-------</a:t>
                      </a:r>
                      <a:endParaRPr lang="es-EC" sz="1200" dirty="0">
                        <a:solidFill>
                          <a:schemeClr val="tx1"/>
                        </a:solidFill>
                        <a:latin typeface="Times New Roman" pitchFamily="18" charset="0"/>
                        <a:cs typeface="Times New Roman" pitchFamily="18" charset="0"/>
                      </a:endParaRPr>
                    </a:p>
                  </a:txBody>
                  <a:tcPr>
                    <a:solidFill>
                      <a:schemeClr val="accent1">
                        <a:lumMod val="20000"/>
                        <a:lumOff val="80000"/>
                      </a:schemeClr>
                    </a:solidFill>
                  </a:tcPr>
                </a:tc>
                <a:tc>
                  <a:txBody>
                    <a:bodyPr/>
                    <a:lstStyle/>
                    <a:p>
                      <a:r>
                        <a:rPr lang="es-EC" sz="1200" dirty="0" smtClean="0">
                          <a:solidFill>
                            <a:schemeClr val="tx1"/>
                          </a:solidFill>
                          <a:latin typeface="Times New Roman" pitchFamily="18" charset="0"/>
                          <a:cs typeface="Times New Roman" pitchFamily="18" charset="0"/>
                        </a:rPr>
                        <a:t>1</a:t>
                      </a:r>
                      <a:endParaRPr lang="es-EC" sz="1200" dirty="0">
                        <a:solidFill>
                          <a:schemeClr val="tx1"/>
                        </a:solidFill>
                        <a:latin typeface="Times New Roman" pitchFamily="18" charset="0"/>
                        <a:cs typeface="Times New Roman" pitchFamily="18" charset="0"/>
                      </a:endParaRPr>
                    </a:p>
                  </a:txBody>
                  <a:tcPr>
                    <a:solidFill>
                      <a:schemeClr val="accent1">
                        <a:lumMod val="20000"/>
                        <a:lumOff val="80000"/>
                      </a:schemeClr>
                    </a:solidFill>
                  </a:tcPr>
                </a:tc>
                <a:tc>
                  <a:txBody>
                    <a:bodyPr/>
                    <a:lstStyle/>
                    <a:p>
                      <a:r>
                        <a:rPr lang="es-EC" sz="1200" dirty="0" smtClean="0">
                          <a:solidFill>
                            <a:schemeClr val="tx1"/>
                          </a:solidFill>
                          <a:latin typeface="Times New Roman" pitchFamily="18" charset="0"/>
                          <a:cs typeface="Times New Roman" pitchFamily="18" charset="0"/>
                        </a:rPr>
                        <a:t>20</a:t>
                      </a:r>
                      <a:endParaRPr lang="es-EC" sz="1200" dirty="0">
                        <a:solidFill>
                          <a:schemeClr val="tx1"/>
                        </a:solidFill>
                        <a:latin typeface="Times New Roman" pitchFamily="18" charset="0"/>
                        <a:cs typeface="Times New Roman" pitchFamily="18" charset="0"/>
                      </a:endParaRPr>
                    </a:p>
                  </a:txBody>
                  <a:tcPr>
                    <a:solidFill>
                      <a:schemeClr val="accent1">
                        <a:lumMod val="20000"/>
                        <a:lumOff val="80000"/>
                      </a:schemeClr>
                    </a:solidFill>
                  </a:tcPr>
                </a:tc>
                <a:tc>
                  <a:txBody>
                    <a:bodyPr/>
                    <a:lstStyle/>
                    <a:p>
                      <a:r>
                        <a:rPr lang="es-EC" sz="1200" dirty="0" smtClean="0">
                          <a:solidFill>
                            <a:schemeClr val="tx1"/>
                          </a:solidFill>
                          <a:latin typeface="Times New Roman" pitchFamily="18" charset="0"/>
                          <a:cs typeface="Times New Roman" pitchFamily="18" charset="0"/>
                        </a:rPr>
                        <a:t>4</a:t>
                      </a:r>
                      <a:endParaRPr lang="es-EC" sz="1200" dirty="0">
                        <a:solidFill>
                          <a:schemeClr val="tx1"/>
                        </a:solidFill>
                        <a:latin typeface="Times New Roman" pitchFamily="18" charset="0"/>
                        <a:cs typeface="Times New Roman" pitchFamily="18" charset="0"/>
                      </a:endParaRPr>
                    </a:p>
                  </a:txBody>
                  <a:tcPr>
                    <a:solidFill>
                      <a:schemeClr val="accent1">
                        <a:lumMod val="20000"/>
                        <a:lumOff val="80000"/>
                      </a:schemeClr>
                    </a:solidFill>
                  </a:tcPr>
                </a:tc>
                <a:tc>
                  <a:txBody>
                    <a:bodyPr/>
                    <a:lstStyle/>
                    <a:p>
                      <a:r>
                        <a:rPr lang="es-EC" sz="1200" dirty="0" smtClean="0">
                          <a:solidFill>
                            <a:schemeClr val="tx1"/>
                          </a:solidFill>
                          <a:latin typeface="Times New Roman" pitchFamily="18" charset="0"/>
                          <a:cs typeface="Times New Roman" pitchFamily="18" charset="0"/>
                        </a:rPr>
                        <a:t>50</a:t>
                      </a:r>
                      <a:endParaRPr lang="es-EC" sz="1200" dirty="0">
                        <a:solidFill>
                          <a:schemeClr val="tx1"/>
                        </a:solidFill>
                        <a:latin typeface="Times New Roman" pitchFamily="18" charset="0"/>
                        <a:cs typeface="Times New Roman" pitchFamily="18" charset="0"/>
                      </a:endParaRPr>
                    </a:p>
                  </a:txBody>
                  <a:tcPr>
                    <a:solidFill>
                      <a:schemeClr val="accent1">
                        <a:lumMod val="20000"/>
                        <a:lumOff val="80000"/>
                      </a:schemeClr>
                    </a:solidFill>
                  </a:tcPr>
                </a:tc>
                <a:tc>
                  <a:txBody>
                    <a:bodyPr/>
                    <a:lstStyle/>
                    <a:p>
                      <a:r>
                        <a:rPr lang="es-EC" sz="1200" dirty="0" smtClean="0">
                          <a:solidFill>
                            <a:schemeClr val="tx1"/>
                          </a:solidFill>
                          <a:latin typeface="Times New Roman" pitchFamily="18" charset="0"/>
                          <a:cs typeface="Times New Roman" pitchFamily="18" charset="0"/>
                        </a:rPr>
                        <a:t>-------</a:t>
                      </a:r>
                      <a:endParaRPr lang="es-EC" sz="1200" dirty="0">
                        <a:solidFill>
                          <a:schemeClr val="tx1"/>
                        </a:solidFill>
                        <a:latin typeface="Times New Roman" pitchFamily="18" charset="0"/>
                        <a:cs typeface="Times New Roman" pitchFamily="18" charset="0"/>
                      </a:endParaRPr>
                    </a:p>
                  </a:txBody>
                  <a:tcPr>
                    <a:solidFill>
                      <a:schemeClr val="accent1">
                        <a:lumMod val="20000"/>
                        <a:lumOff val="80000"/>
                      </a:schemeClr>
                    </a:solidFill>
                  </a:tcPr>
                </a:tc>
                <a:tc>
                  <a:txBody>
                    <a:bodyPr/>
                    <a:lstStyle/>
                    <a:p>
                      <a:r>
                        <a:rPr lang="es-EC" sz="1200" dirty="0" smtClean="0">
                          <a:solidFill>
                            <a:schemeClr val="tx1"/>
                          </a:solidFill>
                          <a:latin typeface="Times New Roman" pitchFamily="18" charset="0"/>
                          <a:cs typeface="Times New Roman" pitchFamily="18" charset="0"/>
                        </a:rPr>
                        <a:t>-------</a:t>
                      </a:r>
                      <a:endParaRPr lang="es-EC" sz="1200" dirty="0">
                        <a:solidFill>
                          <a:schemeClr val="tx1"/>
                        </a:solidFill>
                        <a:latin typeface="Times New Roman" pitchFamily="18" charset="0"/>
                        <a:cs typeface="Times New Roman" pitchFamily="18" charset="0"/>
                      </a:endParaRPr>
                    </a:p>
                  </a:txBody>
                  <a:tcPr>
                    <a:solidFill>
                      <a:schemeClr val="accent1">
                        <a:lumMod val="20000"/>
                        <a:lumOff val="80000"/>
                      </a:schemeClr>
                    </a:solidFill>
                  </a:tcPr>
                </a:tc>
                <a:tc>
                  <a:txBody>
                    <a:bodyPr/>
                    <a:lstStyle/>
                    <a:p>
                      <a:pPr algn="ctr"/>
                      <a:r>
                        <a:rPr lang="es-EC" sz="1200" dirty="0" smtClean="0">
                          <a:solidFill>
                            <a:schemeClr val="tx1"/>
                          </a:solidFill>
                          <a:latin typeface="Times New Roman" pitchFamily="18" charset="0"/>
                          <a:cs typeface="Times New Roman" pitchFamily="18" charset="0"/>
                        </a:rPr>
                        <a:t>5</a:t>
                      </a:r>
                      <a:endParaRPr lang="es-EC" sz="1200" dirty="0">
                        <a:solidFill>
                          <a:schemeClr val="tx1"/>
                        </a:solidFill>
                        <a:latin typeface="Times New Roman" pitchFamily="18" charset="0"/>
                        <a:cs typeface="Times New Roman" pitchFamily="18" charset="0"/>
                      </a:endParaRPr>
                    </a:p>
                  </a:txBody>
                  <a:tcPr>
                    <a:solidFill>
                      <a:schemeClr val="accent1">
                        <a:lumMod val="20000"/>
                        <a:lumOff val="80000"/>
                      </a:schemeClr>
                    </a:solidFill>
                  </a:tcPr>
                </a:tc>
              </a:tr>
              <a:tr h="452406">
                <a:tc>
                  <a:txBody>
                    <a:bodyPr/>
                    <a:lstStyle/>
                    <a:p>
                      <a:r>
                        <a:rPr lang="es-EC" sz="1200" dirty="0" smtClean="0">
                          <a:solidFill>
                            <a:schemeClr val="tx1"/>
                          </a:solidFill>
                          <a:latin typeface="+mj-lt"/>
                          <a:cs typeface="Times New Roman" pitchFamily="18" charset="0"/>
                        </a:rPr>
                        <a:t>3.  DESALOJO DE MATERIAL DE EXCAVACIÓN,.</a:t>
                      </a:r>
                      <a:endParaRPr lang="es-EC" sz="1200" dirty="0">
                        <a:solidFill>
                          <a:schemeClr val="tx1"/>
                        </a:solidFill>
                        <a:latin typeface="+mj-lt"/>
                        <a:cs typeface="Times New Roman" pitchFamily="18" charset="0"/>
                      </a:endParaRPr>
                    </a:p>
                  </a:txBody>
                  <a:tcPr>
                    <a:solidFill>
                      <a:schemeClr val="accent2">
                        <a:lumMod val="60000"/>
                        <a:lumOff val="40000"/>
                      </a:schemeClr>
                    </a:solidFill>
                  </a:tcPr>
                </a:tc>
                <a:tc>
                  <a:txBody>
                    <a:bodyPr/>
                    <a:lstStyle/>
                    <a:p>
                      <a:endParaRPr lang="es-EC" sz="1200" dirty="0" smtClean="0">
                        <a:solidFill>
                          <a:schemeClr val="tx1"/>
                        </a:solidFill>
                        <a:latin typeface="Times New Roman" pitchFamily="18" charset="0"/>
                        <a:cs typeface="Times New Roman" pitchFamily="18" charset="0"/>
                      </a:endParaRPr>
                    </a:p>
                    <a:p>
                      <a:pPr algn="ctr"/>
                      <a:r>
                        <a:rPr lang="es-EC" sz="1200" dirty="0" smtClean="0">
                          <a:solidFill>
                            <a:schemeClr val="tx1"/>
                          </a:solidFill>
                          <a:latin typeface="Times New Roman" pitchFamily="18" charset="0"/>
                          <a:cs typeface="Times New Roman" pitchFamily="18" charset="0"/>
                        </a:rPr>
                        <a:t>-------</a:t>
                      </a:r>
                    </a:p>
                    <a:p>
                      <a:pPr algn="ct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endParaRPr lang="es-EC" sz="1200" dirty="0" smtClean="0">
                        <a:solidFill>
                          <a:schemeClr val="tx1"/>
                        </a:solidFill>
                        <a:latin typeface="Times New Roman" pitchFamily="18" charset="0"/>
                        <a:cs typeface="Times New Roman" pitchFamily="18" charset="0"/>
                      </a:endParaRPr>
                    </a:p>
                    <a:p>
                      <a:pPr algn="ctr"/>
                      <a:r>
                        <a:rPr lang="es-EC" sz="1200" dirty="0" smtClean="0">
                          <a:solidFill>
                            <a:schemeClr val="tx1"/>
                          </a:solidFill>
                          <a:latin typeface="Times New Roman" pitchFamily="18" charset="0"/>
                          <a:cs typeface="Times New Roman" pitchFamily="18" charset="0"/>
                        </a:rPr>
                        <a:t>--------</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endParaRPr lang="es-EC" sz="1200" dirty="0" smtClean="0">
                        <a:solidFill>
                          <a:schemeClr val="tx1"/>
                        </a:solidFill>
                        <a:latin typeface="Times New Roman" pitchFamily="18" charset="0"/>
                        <a:cs typeface="Times New Roman" pitchFamily="18" charset="0"/>
                      </a:endParaRPr>
                    </a:p>
                    <a:p>
                      <a:pPr algn="ctr"/>
                      <a:r>
                        <a:rPr lang="es-EC" sz="1200" dirty="0" smtClean="0">
                          <a:solidFill>
                            <a:schemeClr val="tx1"/>
                          </a:solidFill>
                          <a:latin typeface="Times New Roman" pitchFamily="18" charset="0"/>
                          <a:cs typeface="Times New Roman" pitchFamily="18" charset="0"/>
                        </a:rPr>
                        <a:t>1</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endParaRPr lang="es-EC" sz="1200" dirty="0" smtClean="0">
                        <a:solidFill>
                          <a:schemeClr val="tx1"/>
                        </a:solidFill>
                        <a:latin typeface="Times New Roman" pitchFamily="18" charset="0"/>
                        <a:cs typeface="Times New Roman" pitchFamily="18" charset="0"/>
                      </a:endParaRPr>
                    </a:p>
                    <a:p>
                      <a:pPr algn="ctr"/>
                      <a:r>
                        <a:rPr lang="es-EC" sz="1200" dirty="0" smtClean="0">
                          <a:solidFill>
                            <a:schemeClr val="tx1"/>
                          </a:solidFill>
                          <a:latin typeface="Times New Roman" pitchFamily="18" charset="0"/>
                          <a:cs typeface="Times New Roman" pitchFamily="18" charset="0"/>
                        </a:rPr>
                        <a:t>25</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endParaRPr lang="es-EC" sz="1200" dirty="0" smtClean="0">
                        <a:solidFill>
                          <a:schemeClr val="tx1"/>
                        </a:solidFill>
                        <a:latin typeface="Times New Roman" pitchFamily="18" charset="0"/>
                        <a:cs typeface="Times New Roman" pitchFamily="18" charset="0"/>
                      </a:endParaRPr>
                    </a:p>
                    <a:p>
                      <a:pPr algn="ctr"/>
                      <a:r>
                        <a:rPr lang="es-EC" sz="1200" dirty="0" smtClean="0">
                          <a:solidFill>
                            <a:schemeClr val="tx1"/>
                          </a:solidFill>
                          <a:latin typeface="Times New Roman" pitchFamily="18" charset="0"/>
                          <a:cs typeface="Times New Roman" pitchFamily="18" charset="0"/>
                        </a:rPr>
                        <a:t>2</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endParaRPr lang="es-EC" sz="1200" dirty="0" smtClean="0">
                        <a:solidFill>
                          <a:schemeClr val="tx1"/>
                        </a:solidFill>
                        <a:latin typeface="Times New Roman" pitchFamily="18" charset="0"/>
                        <a:cs typeface="Times New Roman" pitchFamily="18" charset="0"/>
                      </a:endParaRPr>
                    </a:p>
                    <a:p>
                      <a:pPr algn="ctr"/>
                      <a:r>
                        <a:rPr lang="es-EC" sz="1200" dirty="0" smtClean="0">
                          <a:solidFill>
                            <a:schemeClr val="tx1"/>
                          </a:solidFill>
                          <a:latin typeface="Times New Roman" pitchFamily="18" charset="0"/>
                          <a:cs typeface="Times New Roman" pitchFamily="18" charset="0"/>
                        </a:rPr>
                        <a:t>50</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endParaRPr lang="es-EC" sz="1200" dirty="0" smtClean="0">
                        <a:solidFill>
                          <a:schemeClr val="tx1"/>
                        </a:solidFill>
                        <a:latin typeface="Times New Roman" pitchFamily="18" charset="0"/>
                        <a:cs typeface="Times New Roman" pitchFamily="18" charset="0"/>
                      </a:endParaRPr>
                    </a:p>
                    <a:p>
                      <a:pPr algn="ctr"/>
                      <a:r>
                        <a:rPr lang="es-EC" sz="1200" dirty="0" smtClean="0">
                          <a:solidFill>
                            <a:schemeClr val="tx1"/>
                          </a:solidFill>
                          <a:latin typeface="Times New Roman" pitchFamily="18" charset="0"/>
                          <a:cs typeface="Times New Roman" pitchFamily="18" charset="0"/>
                        </a:rPr>
                        <a:t>1</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endParaRPr lang="es-EC" sz="1200" dirty="0" smtClean="0">
                        <a:solidFill>
                          <a:schemeClr val="tx1"/>
                        </a:solidFill>
                        <a:latin typeface="Times New Roman" pitchFamily="18" charset="0"/>
                        <a:cs typeface="Times New Roman" pitchFamily="18" charset="0"/>
                      </a:endParaRPr>
                    </a:p>
                    <a:p>
                      <a:pPr algn="ctr"/>
                      <a:r>
                        <a:rPr lang="es-EC" sz="1200" dirty="0" smtClean="0">
                          <a:solidFill>
                            <a:schemeClr val="tx1"/>
                          </a:solidFill>
                          <a:latin typeface="Times New Roman" pitchFamily="18" charset="0"/>
                          <a:cs typeface="Times New Roman" pitchFamily="18" charset="0"/>
                        </a:rPr>
                        <a:t>25</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endParaRPr lang="es-EC" sz="1200" dirty="0" smtClean="0">
                        <a:solidFill>
                          <a:schemeClr val="tx1"/>
                        </a:solidFill>
                        <a:latin typeface="Times New Roman" pitchFamily="18" charset="0"/>
                        <a:cs typeface="Times New Roman" pitchFamily="18" charset="0"/>
                      </a:endParaRPr>
                    </a:p>
                    <a:p>
                      <a:pPr algn="ctr"/>
                      <a:r>
                        <a:rPr lang="es-EC" sz="1200" dirty="0" smtClean="0">
                          <a:solidFill>
                            <a:schemeClr val="tx1"/>
                          </a:solidFill>
                          <a:latin typeface="Times New Roman" pitchFamily="18" charset="0"/>
                          <a:cs typeface="Times New Roman" pitchFamily="18" charset="0"/>
                        </a:rPr>
                        <a:t>4</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r>
              <a:tr h="452406">
                <a:tc>
                  <a:txBody>
                    <a:bodyPr/>
                    <a:lstStyle/>
                    <a:p>
                      <a:r>
                        <a:rPr lang="es-EC" sz="1200" dirty="0" smtClean="0">
                          <a:solidFill>
                            <a:schemeClr val="tx1"/>
                          </a:solidFill>
                          <a:latin typeface="+mj-lt"/>
                          <a:cs typeface="Times New Roman" pitchFamily="18" charset="0"/>
                        </a:rPr>
                        <a:t>4.  Reconformación y compactación  de suelo</a:t>
                      </a:r>
                      <a:endParaRPr lang="es-EC" sz="1200" dirty="0">
                        <a:solidFill>
                          <a:schemeClr val="tx1"/>
                        </a:solidFill>
                        <a:latin typeface="+mj-lt"/>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4</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40</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2</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20</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4</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40</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10</a:t>
                      </a:r>
                      <a:endParaRPr lang="es-EC" sz="1200" dirty="0">
                        <a:solidFill>
                          <a:schemeClr val="tx1"/>
                        </a:solidFill>
                        <a:latin typeface="Times New Roman" pitchFamily="18" charset="0"/>
                        <a:cs typeface="Times New Roman" pitchFamily="18" charset="0"/>
                      </a:endParaRPr>
                    </a:p>
                  </a:txBody>
                  <a:tcPr/>
                </a:tc>
              </a:tr>
              <a:tr h="452406">
                <a:tc>
                  <a:txBody>
                    <a:bodyPr/>
                    <a:lstStyle/>
                    <a:p>
                      <a:r>
                        <a:rPr lang="es-EC" sz="1200" dirty="0" smtClean="0">
                          <a:solidFill>
                            <a:schemeClr val="tx1"/>
                          </a:solidFill>
                          <a:latin typeface="Times New Roman" pitchFamily="18" charset="0"/>
                          <a:cs typeface="Times New Roman" pitchFamily="18" charset="0"/>
                        </a:rPr>
                        <a:t>5.  Construcción</a:t>
                      </a:r>
                      <a:r>
                        <a:rPr lang="es-EC" sz="1200" baseline="0" dirty="0" smtClean="0">
                          <a:solidFill>
                            <a:schemeClr val="tx1"/>
                          </a:solidFill>
                          <a:latin typeface="Times New Roman" pitchFamily="18" charset="0"/>
                          <a:cs typeface="Times New Roman" pitchFamily="18" charset="0"/>
                        </a:rPr>
                        <a:t> del  cerramiento  perimetral</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es-EC" sz="1200" dirty="0" smtClean="0">
                          <a:solidFill>
                            <a:schemeClr val="tx1"/>
                          </a:solidFill>
                          <a:latin typeface="Times New Roman" pitchFamily="18" charset="0"/>
                          <a:cs typeface="Times New Roman" pitchFamily="18" charset="0"/>
                        </a:rPr>
                        <a:t>3</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es-EC" sz="1200" dirty="0" smtClean="0">
                          <a:solidFill>
                            <a:schemeClr val="tx1"/>
                          </a:solidFill>
                          <a:latin typeface="Times New Roman" pitchFamily="18" charset="0"/>
                          <a:cs typeface="Times New Roman" pitchFamily="18" charset="0"/>
                        </a:rPr>
                        <a:t>23,07</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es-EC" sz="1200" dirty="0" smtClean="0">
                          <a:solidFill>
                            <a:schemeClr val="tx1"/>
                          </a:solidFill>
                          <a:latin typeface="Times New Roman" pitchFamily="18" charset="0"/>
                          <a:cs typeface="Times New Roman" pitchFamily="18" charset="0"/>
                        </a:rPr>
                        <a:t>5</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es-EC" sz="1200" dirty="0" smtClean="0">
                          <a:solidFill>
                            <a:schemeClr val="tx1"/>
                          </a:solidFill>
                          <a:latin typeface="Times New Roman" pitchFamily="18" charset="0"/>
                          <a:cs typeface="Times New Roman" pitchFamily="18" charset="0"/>
                        </a:rPr>
                        <a:t>61,54</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es-EC" sz="1200" dirty="0" smtClean="0">
                          <a:solidFill>
                            <a:schemeClr val="tx1"/>
                          </a:solidFill>
                          <a:latin typeface="Times New Roman" pitchFamily="18" charset="0"/>
                          <a:cs typeface="Times New Roman" pitchFamily="18" charset="0"/>
                        </a:rPr>
                        <a:t>2</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es-EC" sz="1200" dirty="0" smtClean="0">
                          <a:solidFill>
                            <a:schemeClr val="tx1"/>
                          </a:solidFill>
                          <a:latin typeface="Times New Roman" pitchFamily="18" charset="0"/>
                          <a:cs typeface="Times New Roman" pitchFamily="18" charset="0"/>
                        </a:rPr>
                        <a:t>15,38</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es-EC" sz="1200" dirty="0" smtClean="0">
                          <a:solidFill>
                            <a:schemeClr val="tx1"/>
                          </a:solidFill>
                          <a:latin typeface="Times New Roman" pitchFamily="18" charset="0"/>
                          <a:cs typeface="Times New Roman" pitchFamily="18" charset="0"/>
                        </a:rPr>
                        <a:t>---</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r>
                        <a:rPr lang="es-EC" sz="1200" dirty="0" smtClean="0">
                          <a:solidFill>
                            <a:schemeClr val="tx1"/>
                          </a:solidFill>
                          <a:latin typeface="Times New Roman" pitchFamily="18" charset="0"/>
                          <a:cs typeface="Times New Roman" pitchFamily="18" charset="0"/>
                        </a:rPr>
                        <a:t>----</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es-EC" sz="1200" dirty="0" smtClean="0">
                          <a:solidFill>
                            <a:schemeClr val="tx1"/>
                          </a:solidFill>
                          <a:latin typeface="Times New Roman" pitchFamily="18" charset="0"/>
                          <a:cs typeface="Times New Roman" pitchFamily="18" charset="0"/>
                        </a:rPr>
                        <a:t>13</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r>
              <a:tr h="452406">
                <a:tc>
                  <a:txBody>
                    <a:bodyPr/>
                    <a:lstStyle/>
                    <a:p>
                      <a:r>
                        <a:rPr lang="es-EC" sz="1200" dirty="0" smtClean="0">
                          <a:solidFill>
                            <a:schemeClr val="tx1"/>
                          </a:solidFill>
                          <a:latin typeface="Times New Roman" pitchFamily="18" charset="0"/>
                          <a:cs typeface="Times New Roman" pitchFamily="18" charset="0"/>
                        </a:rPr>
                        <a:t>6.  Toma</a:t>
                      </a:r>
                      <a:r>
                        <a:rPr lang="es-EC" sz="1200" baseline="0" dirty="0" smtClean="0">
                          <a:solidFill>
                            <a:schemeClr val="tx1"/>
                          </a:solidFill>
                          <a:latin typeface="Times New Roman" pitchFamily="18" charset="0"/>
                          <a:cs typeface="Times New Roman" pitchFamily="18" charset="0"/>
                        </a:rPr>
                        <a:t> de muestra y densidad del suelo</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2</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22,22</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4</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44,44</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1</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11,11</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2</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22,22</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9</a:t>
                      </a:r>
                      <a:endParaRPr lang="es-EC" sz="1200" dirty="0">
                        <a:solidFill>
                          <a:schemeClr val="tx1"/>
                        </a:solidFill>
                        <a:latin typeface="Times New Roman" pitchFamily="18" charset="0"/>
                        <a:cs typeface="Times New Roman" pitchFamily="18" charset="0"/>
                      </a:endParaRPr>
                    </a:p>
                  </a:txBody>
                  <a:tcPr/>
                </a:tc>
              </a:tr>
              <a:tr h="452406">
                <a:tc>
                  <a:txBody>
                    <a:bodyPr/>
                    <a:lstStyle/>
                    <a:p>
                      <a:r>
                        <a:rPr lang="es-EC" sz="1200" dirty="0" smtClean="0">
                          <a:solidFill>
                            <a:schemeClr val="tx1"/>
                          </a:solidFill>
                          <a:latin typeface="Times New Roman" pitchFamily="18" charset="0"/>
                          <a:cs typeface="Times New Roman" pitchFamily="18" charset="0"/>
                        </a:rPr>
                        <a:t>7.  Tendido de material  pétreo</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es-EC" sz="1200" dirty="0" smtClean="0">
                          <a:solidFill>
                            <a:schemeClr val="tx1"/>
                          </a:solidFill>
                          <a:latin typeface="Times New Roman" pitchFamily="18" charset="0"/>
                          <a:cs typeface="Times New Roman" pitchFamily="18" charset="0"/>
                        </a:rPr>
                        <a:t>--</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es-EC" sz="1200" dirty="0" smtClean="0">
                          <a:solidFill>
                            <a:schemeClr val="tx1"/>
                          </a:solidFill>
                          <a:latin typeface="Times New Roman" pitchFamily="18" charset="0"/>
                          <a:cs typeface="Times New Roman" pitchFamily="18" charset="0"/>
                        </a:rPr>
                        <a:t>--</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es-EC" sz="1200" dirty="0" smtClean="0">
                          <a:solidFill>
                            <a:schemeClr val="tx1"/>
                          </a:solidFill>
                          <a:latin typeface="Times New Roman" pitchFamily="18" charset="0"/>
                          <a:cs typeface="Times New Roman" pitchFamily="18" charset="0"/>
                        </a:rPr>
                        <a:t>2</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es-EC" sz="1200" dirty="0" smtClean="0">
                          <a:solidFill>
                            <a:schemeClr val="tx1"/>
                          </a:solidFill>
                          <a:latin typeface="Times New Roman" pitchFamily="18" charset="0"/>
                          <a:cs typeface="Times New Roman" pitchFamily="18" charset="0"/>
                        </a:rPr>
                        <a:t>50</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es-EC" sz="1200" dirty="0" smtClean="0">
                          <a:solidFill>
                            <a:schemeClr val="tx1"/>
                          </a:solidFill>
                          <a:latin typeface="Times New Roman" pitchFamily="18" charset="0"/>
                          <a:cs typeface="Times New Roman" pitchFamily="18" charset="0"/>
                        </a:rPr>
                        <a:t>2</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es-EC" sz="1200" dirty="0" smtClean="0">
                          <a:solidFill>
                            <a:schemeClr val="tx1"/>
                          </a:solidFill>
                          <a:latin typeface="Times New Roman" pitchFamily="18" charset="0"/>
                          <a:cs typeface="Times New Roman" pitchFamily="18" charset="0"/>
                        </a:rPr>
                        <a:t>50</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es-EC" sz="1200" dirty="0" smtClean="0">
                          <a:solidFill>
                            <a:schemeClr val="tx1"/>
                          </a:solidFill>
                          <a:latin typeface="Times New Roman" pitchFamily="18" charset="0"/>
                          <a:cs typeface="Times New Roman" pitchFamily="18" charset="0"/>
                        </a:rPr>
                        <a:t>--</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es-EC" sz="1200" dirty="0" smtClean="0">
                          <a:solidFill>
                            <a:schemeClr val="tx1"/>
                          </a:solidFill>
                          <a:latin typeface="Times New Roman" pitchFamily="18" charset="0"/>
                          <a:cs typeface="Times New Roman" pitchFamily="18" charset="0"/>
                        </a:rPr>
                        <a:t>---</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es-EC" sz="1200" dirty="0" smtClean="0">
                          <a:solidFill>
                            <a:schemeClr val="tx1"/>
                          </a:solidFill>
                          <a:latin typeface="Times New Roman" pitchFamily="18" charset="0"/>
                          <a:cs typeface="Times New Roman" pitchFamily="18" charset="0"/>
                        </a:rPr>
                        <a:t>4</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r>
              <a:tr h="452406">
                <a:tc>
                  <a:txBody>
                    <a:bodyPr/>
                    <a:lstStyle/>
                    <a:p>
                      <a:r>
                        <a:rPr lang="es-EC" sz="1200" dirty="0" smtClean="0">
                          <a:solidFill>
                            <a:schemeClr val="tx1"/>
                          </a:solidFill>
                          <a:latin typeface="Times New Roman" pitchFamily="18" charset="0"/>
                          <a:cs typeface="Times New Roman" pitchFamily="18" charset="0"/>
                        </a:rPr>
                        <a:t>8.  Tendido  de malla geo textil</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1</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33,33</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2</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65,67</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3</a:t>
                      </a:r>
                      <a:endParaRPr lang="es-EC" sz="1200" dirty="0">
                        <a:solidFill>
                          <a:schemeClr val="tx1"/>
                        </a:solidFill>
                        <a:latin typeface="Times New Roman" pitchFamily="18" charset="0"/>
                        <a:cs typeface="Times New Roman" pitchFamily="18" charset="0"/>
                      </a:endParaRPr>
                    </a:p>
                  </a:txBody>
                  <a:tcPr/>
                </a:tc>
              </a:tr>
              <a:tr h="452406">
                <a:tc>
                  <a:txBody>
                    <a:bodyPr/>
                    <a:lstStyle/>
                    <a:p>
                      <a:r>
                        <a:rPr lang="es-EC" sz="1200" dirty="0" smtClean="0">
                          <a:solidFill>
                            <a:schemeClr val="tx1"/>
                          </a:solidFill>
                          <a:latin typeface="Times New Roman" pitchFamily="18" charset="0"/>
                          <a:cs typeface="Times New Roman" pitchFamily="18" charset="0"/>
                        </a:rPr>
                        <a:t>9.  Construcción  de  cunetas</a:t>
                      </a:r>
                      <a:r>
                        <a:rPr lang="es-EC" sz="1200" baseline="0" dirty="0" smtClean="0">
                          <a:solidFill>
                            <a:schemeClr val="tx1"/>
                          </a:solidFill>
                          <a:latin typeface="Times New Roman" pitchFamily="18" charset="0"/>
                          <a:cs typeface="Times New Roman" pitchFamily="18" charset="0"/>
                        </a:rPr>
                        <a:t>  y  cajas  API</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es-EC" sz="1200" dirty="0" smtClean="0">
                          <a:solidFill>
                            <a:schemeClr val="tx1"/>
                          </a:solidFill>
                          <a:latin typeface="Times New Roman" pitchFamily="18" charset="0"/>
                          <a:cs typeface="Times New Roman" pitchFamily="18" charset="0"/>
                        </a:rPr>
                        <a:t>--</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es-EC" sz="1200" dirty="0" smtClean="0">
                          <a:solidFill>
                            <a:schemeClr val="tx1"/>
                          </a:solidFill>
                          <a:latin typeface="Times New Roman" pitchFamily="18" charset="0"/>
                          <a:cs typeface="Times New Roman" pitchFamily="18" charset="0"/>
                        </a:rPr>
                        <a:t>--</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es-EC" sz="1200" dirty="0" smtClean="0">
                          <a:solidFill>
                            <a:schemeClr val="tx1"/>
                          </a:solidFill>
                          <a:latin typeface="Times New Roman" pitchFamily="18" charset="0"/>
                          <a:cs typeface="Times New Roman" pitchFamily="18" charset="0"/>
                        </a:rPr>
                        <a:t>3</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es-EC" sz="1200" dirty="0" smtClean="0">
                          <a:solidFill>
                            <a:schemeClr val="tx1"/>
                          </a:solidFill>
                          <a:latin typeface="Times New Roman" pitchFamily="18" charset="0"/>
                          <a:cs typeface="Times New Roman" pitchFamily="18" charset="0"/>
                        </a:rPr>
                        <a:t>75</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es-EC" sz="1200" dirty="0" smtClean="0">
                          <a:solidFill>
                            <a:schemeClr val="tx1"/>
                          </a:solidFill>
                          <a:latin typeface="Times New Roman" pitchFamily="18" charset="0"/>
                          <a:cs typeface="Times New Roman" pitchFamily="18" charset="0"/>
                        </a:rPr>
                        <a:t>1</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es-EC" sz="1200" dirty="0" smtClean="0">
                          <a:solidFill>
                            <a:schemeClr val="tx1"/>
                          </a:solidFill>
                          <a:latin typeface="Times New Roman" pitchFamily="18" charset="0"/>
                          <a:cs typeface="Times New Roman" pitchFamily="18" charset="0"/>
                        </a:rPr>
                        <a:t>25</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es-EC" sz="1200" dirty="0" smtClean="0">
                          <a:solidFill>
                            <a:schemeClr val="tx1"/>
                          </a:solidFill>
                          <a:latin typeface="Times New Roman" pitchFamily="18" charset="0"/>
                          <a:cs typeface="Times New Roman" pitchFamily="18" charset="0"/>
                        </a:rPr>
                        <a:t>--</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es-EC" sz="1200" dirty="0" smtClean="0">
                          <a:solidFill>
                            <a:schemeClr val="tx1"/>
                          </a:solidFill>
                          <a:latin typeface="Times New Roman" pitchFamily="18" charset="0"/>
                          <a:cs typeface="Times New Roman" pitchFamily="18" charset="0"/>
                        </a:rPr>
                        <a:t>--</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es-EC" sz="1200" dirty="0" smtClean="0">
                          <a:solidFill>
                            <a:schemeClr val="tx1"/>
                          </a:solidFill>
                          <a:latin typeface="Times New Roman" pitchFamily="18" charset="0"/>
                          <a:cs typeface="Times New Roman" pitchFamily="18" charset="0"/>
                        </a:rPr>
                        <a:t>4</a:t>
                      </a:r>
                      <a:endParaRPr lang="es-EC" sz="1200" dirty="0">
                        <a:solidFill>
                          <a:schemeClr val="tx1"/>
                        </a:solidFill>
                        <a:latin typeface="Times New Roman" pitchFamily="18" charset="0"/>
                        <a:cs typeface="Times New Roman" pitchFamily="18" charset="0"/>
                      </a:endParaRPr>
                    </a:p>
                  </a:txBody>
                  <a:tcPr>
                    <a:solidFill>
                      <a:schemeClr val="accent2">
                        <a:lumMod val="60000"/>
                        <a:lumOff val="40000"/>
                      </a:schemeClr>
                    </a:solidFill>
                  </a:tcPr>
                </a:tc>
              </a:tr>
              <a:tr h="452406">
                <a:tc>
                  <a:txBody>
                    <a:bodyPr/>
                    <a:lstStyle/>
                    <a:p>
                      <a:r>
                        <a:rPr lang="es-EC" sz="1200" dirty="0" smtClean="0">
                          <a:solidFill>
                            <a:schemeClr val="tx1"/>
                          </a:solidFill>
                          <a:latin typeface="Times New Roman" pitchFamily="18" charset="0"/>
                          <a:cs typeface="Times New Roman" pitchFamily="18" charset="0"/>
                        </a:rPr>
                        <a:t>10.  Hincado,</a:t>
                      </a:r>
                      <a:r>
                        <a:rPr lang="es-EC" sz="1200" baseline="0" dirty="0" smtClean="0">
                          <a:solidFill>
                            <a:schemeClr val="tx1"/>
                          </a:solidFill>
                          <a:latin typeface="Times New Roman" pitchFamily="18" charset="0"/>
                          <a:cs typeface="Times New Roman" pitchFamily="18" charset="0"/>
                        </a:rPr>
                        <a:t>  corte y soldadura  de  tubería</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2</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14,28</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2</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14,28</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7</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50</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3</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21,42</a:t>
                      </a:r>
                      <a:endParaRPr lang="es-EC" sz="1200" dirty="0">
                        <a:solidFill>
                          <a:schemeClr val="tx1"/>
                        </a:solidFill>
                        <a:latin typeface="Times New Roman" pitchFamily="18" charset="0"/>
                        <a:cs typeface="Times New Roman" pitchFamily="18" charset="0"/>
                      </a:endParaRPr>
                    </a:p>
                  </a:txBody>
                  <a:tcPr/>
                </a:tc>
                <a:tc>
                  <a:txBody>
                    <a:bodyPr/>
                    <a:lstStyle/>
                    <a:p>
                      <a:pPr algn="ctr"/>
                      <a:r>
                        <a:rPr lang="es-EC" sz="1200" dirty="0" smtClean="0">
                          <a:solidFill>
                            <a:schemeClr val="tx1"/>
                          </a:solidFill>
                          <a:latin typeface="Times New Roman" pitchFamily="18" charset="0"/>
                          <a:cs typeface="Times New Roman" pitchFamily="18" charset="0"/>
                        </a:rPr>
                        <a:t>14</a:t>
                      </a:r>
                      <a:endParaRPr lang="es-EC" sz="1200" dirty="0">
                        <a:solidFill>
                          <a:schemeClr val="tx1"/>
                        </a:solidFill>
                        <a:latin typeface="Times New Roman" pitchFamily="18" charset="0"/>
                        <a:cs typeface="Times New Roman" pitchFamily="18" charset="0"/>
                      </a:endParaRPr>
                    </a:p>
                  </a:txBody>
                  <a:tcPr/>
                </a:tc>
              </a:tr>
            </a:tbl>
          </a:graphicData>
        </a:graphic>
      </p:graphicFrame>
    </p:spTree>
    <p:extLst>
      <p:ext uri="{BB962C8B-B14F-4D97-AF65-F5344CB8AC3E}">
        <p14:creationId xmlns:p14="http://schemas.microsoft.com/office/powerpoint/2010/main" val="173737274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921458333"/>
              </p:ext>
            </p:extLst>
          </p:nvPr>
        </p:nvGraphicFramePr>
        <p:xfrm>
          <a:off x="107504" y="1124744"/>
          <a:ext cx="8892479" cy="3888430"/>
        </p:xfrm>
        <a:graphic>
          <a:graphicData uri="http://schemas.openxmlformats.org/drawingml/2006/table">
            <a:tbl>
              <a:tblPr firstRow="1" bandRow="1">
                <a:tableStyleId>{5C22544A-7EE6-4342-B048-85BDC9FD1C3A}</a:tableStyleId>
              </a:tblPr>
              <a:tblGrid>
                <a:gridCol w="1800200"/>
                <a:gridCol w="648072"/>
                <a:gridCol w="648072"/>
                <a:gridCol w="792088"/>
                <a:gridCol w="720080"/>
                <a:gridCol w="792088"/>
                <a:gridCol w="720080"/>
                <a:gridCol w="720080"/>
                <a:gridCol w="686681"/>
                <a:gridCol w="1365038"/>
              </a:tblGrid>
              <a:tr h="698019">
                <a:tc>
                  <a:txBody>
                    <a:bodyPr/>
                    <a:lstStyle/>
                    <a:p>
                      <a:pPr algn="ctr"/>
                      <a:r>
                        <a:rPr lang="es-EC" dirty="0" smtClean="0">
                          <a:solidFill>
                            <a:schemeClr val="tx1"/>
                          </a:solidFill>
                        </a:rPr>
                        <a:t>AREA</a:t>
                      </a:r>
                      <a:endParaRPr lang="es-EC" dirty="0">
                        <a:solidFill>
                          <a:schemeClr val="tx1"/>
                        </a:solidFill>
                      </a:endParaRPr>
                    </a:p>
                  </a:txBody>
                  <a:tcPr>
                    <a:solidFill>
                      <a:schemeClr val="accent2">
                        <a:lumMod val="75000"/>
                      </a:schemeClr>
                    </a:solidFill>
                  </a:tcPr>
                </a:tc>
                <a:tc gridSpan="2">
                  <a:txBody>
                    <a:bodyPr/>
                    <a:lstStyle/>
                    <a:p>
                      <a:pPr algn="ctr"/>
                      <a:r>
                        <a:rPr lang="es-EC" sz="1400" dirty="0" smtClean="0">
                          <a:solidFill>
                            <a:schemeClr val="tx1"/>
                          </a:solidFill>
                        </a:rPr>
                        <a:t>RIESGO  BAJO</a:t>
                      </a:r>
                      <a:endParaRPr lang="es-EC" sz="1400" dirty="0">
                        <a:solidFill>
                          <a:schemeClr val="tx1"/>
                        </a:solidFill>
                      </a:endParaRPr>
                    </a:p>
                  </a:txBody>
                  <a:tcPr>
                    <a:solidFill>
                      <a:schemeClr val="accent2">
                        <a:lumMod val="75000"/>
                      </a:schemeClr>
                    </a:solidFill>
                  </a:tcPr>
                </a:tc>
                <a:tc hMerge="1">
                  <a:txBody>
                    <a:bodyPr/>
                    <a:lstStyle/>
                    <a:p>
                      <a:endParaRPr lang="es-EC" dirty="0"/>
                    </a:p>
                  </a:txBody>
                  <a:tcPr/>
                </a:tc>
                <a:tc gridSpan="2">
                  <a:txBody>
                    <a:bodyPr/>
                    <a:lstStyle/>
                    <a:p>
                      <a:pPr algn="ctr"/>
                      <a:r>
                        <a:rPr lang="es-EC" sz="1400" dirty="0" smtClean="0">
                          <a:solidFill>
                            <a:schemeClr val="tx1"/>
                          </a:solidFill>
                        </a:rPr>
                        <a:t>RIESGO  MEDIO</a:t>
                      </a:r>
                      <a:endParaRPr lang="es-EC" sz="1400" dirty="0">
                        <a:solidFill>
                          <a:schemeClr val="tx1"/>
                        </a:solidFill>
                      </a:endParaRPr>
                    </a:p>
                  </a:txBody>
                  <a:tcPr>
                    <a:solidFill>
                      <a:schemeClr val="accent2">
                        <a:lumMod val="75000"/>
                      </a:schemeClr>
                    </a:solidFill>
                  </a:tcPr>
                </a:tc>
                <a:tc hMerge="1">
                  <a:txBody>
                    <a:bodyPr/>
                    <a:lstStyle/>
                    <a:p>
                      <a:endParaRPr lang="es-EC" dirty="0"/>
                    </a:p>
                  </a:txBody>
                  <a:tcPr/>
                </a:tc>
                <a:tc gridSpan="2">
                  <a:txBody>
                    <a:bodyPr/>
                    <a:lstStyle/>
                    <a:p>
                      <a:pPr algn="ctr"/>
                      <a:r>
                        <a:rPr lang="es-EC" sz="1400" dirty="0" smtClean="0">
                          <a:solidFill>
                            <a:schemeClr val="tx1"/>
                          </a:solidFill>
                        </a:rPr>
                        <a:t>RIESGO  ALTO</a:t>
                      </a:r>
                      <a:endParaRPr lang="es-EC" sz="1400" dirty="0">
                        <a:solidFill>
                          <a:schemeClr val="tx1"/>
                        </a:solidFill>
                      </a:endParaRPr>
                    </a:p>
                  </a:txBody>
                  <a:tcPr>
                    <a:solidFill>
                      <a:schemeClr val="accent2">
                        <a:lumMod val="75000"/>
                      </a:schemeClr>
                    </a:solidFill>
                  </a:tcPr>
                </a:tc>
                <a:tc hMerge="1">
                  <a:txBody>
                    <a:bodyPr/>
                    <a:lstStyle/>
                    <a:p>
                      <a:endParaRPr lang="es-EC" dirty="0"/>
                    </a:p>
                  </a:txBody>
                  <a:tcPr/>
                </a:tc>
                <a:tc gridSpan="2">
                  <a:txBody>
                    <a:bodyPr/>
                    <a:lstStyle/>
                    <a:p>
                      <a:pPr algn="ctr"/>
                      <a:r>
                        <a:rPr lang="es-EC" sz="1600" dirty="0" smtClean="0">
                          <a:solidFill>
                            <a:schemeClr val="tx1"/>
                          </a:solidFill>
                        </a:rPr>
                        <a:t>RIESGO  CRITICO</a:t>
                      </a:r>
                      <a:endParaRPr lang="es-EC" sz="1600" dirty="0">
                        <a:solidFill>
                          <a:schemeClr val="tx1"/>
                        </a:solidFill>
                      </a:endParaRPr>
                    </a:p>
                  </a:txBody>
                  <a:tcPr>
                    <a:solidFill>
                      <a:schemeClr val="accent2">
                        <a:lumMod val="75000"/>
                      </a:schemeClr>
                    </a:solidFill>
                  </a:tcPr>
                </a:tc>
                <a:tc hMerge="1">
                  <a:txBody>
                    <a:bodyPr/>
                    <a:lstStyle/>
                    <a:p>
                      <a:endParaRPr lang="es-EC" dirty="0"/>
                    </a:p>
                  </a:txBody>
                  <a:tcPr/>
                </a:tc>
                <a:tc>
                  <a:txBody>
                    <a:bodyPr/>
                    <a:lstStyle/>
                    <a:p>
                      <a:pPr algn="ctr"/>
                      <a:r>
                        <a:rPr lang="es-EC" sz="1600" dirty="0" smtClean="0">
                          <a:solidFill>
                            <a:schemeClr val="tx1"/>
                          </a:solidFill>
                        </a:rPr>
                        <a:t>TOTAL</a:t>
                      </a:r>
                    </a:p>
                    <a:p>
                      <a:pPr algn="ctr"/>
                      <a:r>
                        <a:rPr lang="es-EC" sz="1600" dirty="0" smtClean="0">
                          <a:solidFill>
                            <a:schemeClr val="tx1"/>
                          </a:solidFill>
                        </a:rPr>
                        <a:t>A+B+C+D</a:t>
                      </a:r>
                      <a:endParaRPr lang="es-EC" sz="1600" dirty="0">
                        <a:solidFill>
                          <a:schemeClr val="tx1"/>
                        </a:solidFill>
                      </a:endParaRPr>
                    </a:p>
                  </a:txBody>
                  <a:tcPr>
                    <a:solidFill>
                      <a:schemeClr val="accent2">
                        <a:lumMod val="75000"/>
                      </a:schemeClr>
                    </a:solidFill>
                  </a:tcPr>
                </a:tc>
              </a:tr>
              <a:tr h="771494">
                <a:tc>
                  <a:txBody>
                    <a:bodyPr/>
                    <a:lstStyle/>
                    <a:p>
                      <a:r>
                        <a:rPr lang="es-EC" sz="1200" dirty="0" smtClean="0">
                          <a:latin typeface="Times New Roman" pitchFamily="18" charset="0"/>
                          <a:cs typeface="Times New Roman" pitchFamily="18" charset="0"/>
                        </a:rPr>
                        <a:t>11.  Bodega y almacenamiento  de equipos</a:t>
                      </a:r>
                      <a:endParaRPr lang="es-EC" sz="1200" dirty="0">
                        <a:latin typeface="Times New Roman" pitchFamily="18" charset="0"/>
                        <a:cs typeface="Times New Roman" pitchFamily="18" charset="0"/>
                      </a:endParaRPr>
                    </a:p>
                  </a:txBody>
                  <a:tcPr>
                    <a:solidFill>
                      <a:schemeClr val="accent2">
                        <a:lumMod val="60000"/>
                        <a:lumOff val="40000"/>
                      </a:schemeClr>
                    </a:solidFill>
                  </a:tcPr>
                </a:tc>
                <a:tc>
                  <a:txBody>
                    <a:bodyPr/>
                    <a:lstStyle/>
                    <a:p>
                      <a:pPr algn="ctr"/>
                      <a:r>
                        <a:rPr lang="es-EC" sz="1200" dirty="0" smtClean="0"/>
                        <a:t>--</a:t>
                      </a:r>
                      <a:endParaRPr lang="es-EC" sz="1200" dirty="0"/>
                    </a:p>
                  </a:txBody>
                  <a:tcPr>
                    <a:solidFill>
                      <a:schemeClr val="accent2">
                        <a:lumMod val="60000"/>
                        <a:lumOff val="40000"/>
                      </a:schemeClr>
                    </a:solidFill>
                  </a:tcPr>
                </a:tc>
                <a:tc>
                  <a:txBody>
                    <a:bodyPr/>
                    <a:lstStyle/>
                    <a:p>
                      <a:pPr algn="ctr"/>
                      <a:r>
                        <a:rPr lang="es-EC" sz="1200" dirty="0" smtClean="0"/>
                        <a:t>--</a:t>
                      </a:r>
                      <a:endParaRPr lang="es-EC" sz="1200" dirty="0"/>
                    </a:p>
                  </a:txBody>
                  <a:tcPr>
                    <a:solidFill>
                      <a:schemeClr val="accent2">
                        <a:lumMod val="60000"/>
                        <a:lumOff val="40000"/>
                      </a:schemeClr>
                    </a:solidFill>
                  </a:tcPr>
                </a:tc>
                <a:tc>
                  <a:txBody>
                    <a:bodyPr/>
                    <a:lstStyle/>
                    <a:p>
                      <a:pPr algn="ctr"/>
                      <a:r>
                        <a:rPr lang="es-EC" sz="1200" dirty="0" smtClean="0"/>
                        <a:t>4</a:t>
                      </a:r>
                      <a:endParaRPr lang="es-EC" sz="1200" dirty="0"/>
                    </a:p>
                  </a:txBody>
                  <a:tcPr>
                    <a:solidFill>
                      <a:schemeClr val="accent2">
                        <a:lumMod val="60000"/>
                        <a:lumOff val="40000"/>
                      </a:schemeClr>
                    </a:solidFill>
                  </a:tcPr>
                </a:tc>
                <a:tc>
                  <a:txBody>
                    <a:bodyPr/>
                    <a:lstStyle/>
                    <a:p>
                      <a:pPr algn="ctr"/>
                      <a:r>
                        <a:rPr lang="es-EC" sz="1200" dirty="0" smtClean="0"/>
                        <a:t>100</a:t>
                      </a:r>
                      <a:endParaRPr lang="es-EC" sz="1200" dirty="0"/>
                    </a:p>
                  </a:txBody>
                  <a:tcPr>
                    <a:solidFill>
                      <a:schemeClr val="accent2">
                        <a:lumMod val="60000"/>
                        <a:lumOff val="40000"/>
                      </a:schemeClr>
                    </a:solidFill>
                  </a:tcPr>
                </a:tc>
                <a:tc>
                  <a:txBody>
                    <a:bodyPr/>
                    <a:lstStyle/>
                    <a:p>
                      <a:pPr algn="ctr"/>
                      <a:r>
                        <a:rPr lang="es-EC" sz="1200" dirty="0" smtClean="0"/>
                        <a:t>--</a:t>
                      </a:r>
                      <a:endParaRPr lang="es-EC" sz="1200" dirty="0"/>
                    </a:p>
                  </a:txBody>
                  <a:tcPr>
                    <a:solidFill>
                      <a:schemeClr val="accent2">
                        <a:lumMod val="60000"/>
                        <a:lumOff val="40000"/>
                      </a:schemeClr>
                    </a:solidFill>
                  </a:tcPr>
                </a:tc>
                <a:tc>
                  <a:txBody>
                    <a:bodyPr/>
                    <a:lstStyle/>
                    <a:p>
                      <a:pPr algn="ctr"/>
                      <a:r>
                        <a:rPr lang="es-EC" sz="1200" dirty="0" smtClean="0"/>
                        <a:t>---</a:t>
                      </a:r>
                      <a:endParaRPr lang="es-EC" sz="1200" dirty="0"/>
                    </a:p>
                  </a:txBody>
                  <a:tcPr>
                    <a:solidFill>
                      <a:schemeClr val="accent2">
                        <a:lumMod val="60000"/>
                        <a:lumOff val="40000"/>
                      </a:schemeClr>
                    </a:solidFill>
                  </a:tcPr>
                </a:tc>
                <a:tc>
                  <a:txBody>
                    <a:bodyPr/>
                    <a:lstStyle/>
                    <a:p>
                      <a:pPr algn="ctr"/>
                      <a:r>
                        <a:rPr lang="es-EC" sz="1200" dirty="0" smtClean="0"/>
                        <a:t>---</a:t>
                      </a:r>
                      <a:endParaRPr lang="es-EC" sz="1200" dirty="0"/>
                    </a:p>
                  </a:txBody>
                  <a:tcPr>
                    <a:solidFill>
                      <a:schemeClr val="accent2">
                        <a:lumMod val="60000"/>
                        <a:lumOff val="40000"/>
                      </a:schemeClr>
                    </a:solidFill>
                  </a:tcPr>
                </a:tc>
                <a:tc>
                  <a:txBody>
                    <a:bodyPr/>
                    <a:lstStyle/>
                    <a:p>
                      <a:pPr algn="ctr"/>
                      <a:r>
                        <a:rPr lang="es-EC" sz="1200" dirty="0" smtClean="0"/>
                        <a:t>---</a:t>
                      </a:r>
                      <a:endParaRPr lang="es-EC" sz="1200" dirty="0"/>
                    </a:p>
                  </a:txBody>
                  <a:tcPr>
                    <a:solidFill>
                      <a:schemeClr val="accent2">
                        <a:lumMod val="60000"/>
                        <a:lumOff val="40000"/>
                      </a:schemeClr>
                    </a:solidFill>
                  </a:tcPr>
                </a:tc>
                <a:tc>
                  <a:txBody>
                    <a:bodyPr/>
                    <a:lstStyle/>
                    <a:p>
                      <a:pPr algn="ctr"/>
                      <a:r>
                        <a:rPr lang="es-EC" sz="1200" dirty="0" smtClean="0"/>
                        <a:t>4</a:t>
                      </a:r>
                      <a:endParaRPr lang="es-EC" sz="1200" dirty="0"/>
                    </a:p>
                  </a:txBody>
                  <a:tcPr>
                    <a:solidFill>
                      <a:schemeClr val="accent2">
                        <a:lumMod val="60000"/>
                        <a:lumOff val="40000"/>
                      </a:schemeClr>
                    </a:solidFill>
                  </a:tcPr>
                </a:tc>
              </a:tr>
              <a:tr h="771494">
                <a:tc>
                  <a:txBody>
                    <a:bodyPr/>
                    <a:lstStyle/>
                    <a:p>
                      <a:r>
                        <a:rPr lang="es-EC" sz="1200" dirty="0" smtClean="0"/>
                        <a:t>12. Bodega y recepción de despacho de materiales</a:t>
                      </a:r>
                      <a:endParaRPr lang="es-EC" sz="1200" dirty="0"/>
                    </a:p>
                  </a:txBody>
                  <a:tcPr/>
                </a:tc>
                <a:tc>
                  <a:txBody>
                    <a:bodyPr/>
                    <a:lstStyle/>
                    <a:p>
                      <a:pPr algn="ctr"/>
                      <a:r>
                        <a:rPr lang="es-EC" sz="1200" dirty="0" smtClean="0"/>
                        <a:t>4</a:t>
                      </a:r>
                      <a:endParaRPr lang="es-EC" sz="1200" dirty="0"/>
                    </a:p>
                  </a:txBody>
                  <a:tcPr/>
                </a:tc>
                <a:tc>
                  <a:txBody>
                    <a:bodyPr/>
                    <a:lstStyle/>
                    <a:p>
                      <a:pPr algn="ctr"/>
                      <a:r>
                        <a:rPr lang="es-EC" sz="1200" dirty="0" smtClean="0"/>
                        <a:t>57,14</a:t>
                      </a:r>
                      <a:endParaRPr lang="es-EC" sz="1200" dirty="0"/>
                    </a:p>
                  </a:txBody>
                  <a:tcPr/>
                </a:tc>
                <a:tc>
                  <a:txBody>
                    <a:bodyPr/>
                    <a:lstStyle/>
                    <a:p>
                      <a:pPr algn="ctr"/>
                      <a:r>
                        <a:rPr lang="es-EC" sz="1200" dirty="0" smtClean="0"/>
                        <a:t>2</a:t>
                      </a:r>
                      <a:endParaRPr lang="es-EC" sz="1200" dirty="0"/>
                    </a:p>
                  </a:txBody>
                  <a:tcPr/>
                </a:tc>
                <a:tc>
                  <a:txBody>
                    <a:bodyPr/>
                    <a:lstStyle/>
                    <a:p>
                      <a:pPr algn="ctr"/>
                      <a:r>
                        <a:rPr lang="es-EC" sz="1200" dirty="0" smtClean="0"/>
                        <a:t>26,57</a:t>
                      </a:r>
                      <a:endParaRPr lang="es-EC" sz="1200" dirty="0"/>
                    </a:p>
                  </a:txBody>
                  <a:tcPr/>
                </a:tc>
                <a:tc>
                  <a:txBody>
                    <a:bodyPr/>
                    <a:lstStyle/>
                    <a:p>
                      <a:pPr algn="ctr"/>
                      <a:r>
                        <a:rPr lang="es-EC" sz="1200" dirty="0" smtClean="0"/>
                        <a:t>1</a:t>
                      </a:r>
                      <a:endParaRPr lang="es-EC" sz="1200" dirty="0"/>
                    </a:p>
                  </a:txBody>
                  <a:tcPr/>
                </a:tc>
                <a:tc>
                  <a:txBody>
                    <a:bodyPr/>
                    <a:lstStyle/>
                    <a:p>
                      <a:pPr algn="ctr"/>
                      <a:r>
                        <a:rPr lang="es-EC" sz="1200" dirty="0" smtClean="0"/>
                        <a:t>14,26</a:t>
                      </a:r>
                      <a:endParaRPr lang="es-EC" sz="1200" dirty="0"/>
                    </a:p>
                  </a:txBody>
                  <a:tcPr/>
                </a:tc>
                <a:tc>
                  <a:txBody>
                    <a:bodyPr/>
                    <a:lstStyle/>
                    <a:p>
                      <a:pPr algn="ctr"/>
                      <a:r>
                        <a:rPr lang="es-EC" sz="1200" dirty="0" smtClean="0"/>
                        <a:t>--</a:t>
                      </a:r>
                      <a:endParaRPr lang="es-EC" sz="1200" dirty="0"/>
                    </a:p>
                  </a:txBody>
                  <a:tcPr/>
                </a:tc>
                <a:tc>
                  <a:txBody>
                    <a:bodyPr/>
                    <a:lstStyle/>
                    <a:p>
                      <a:pPr algn="ctr"/>
                      <a:r>
                        <a:rPr lang="es-EC" sz="1200" dirty="0" smtClean="0"/>
                        <a:t>--</a:t>
                      </a:r>
                      <a:endParaRPr lang="es-EC" sz="1200" dirty="0"/>
                    </a:p>
                  </a:txBody>
                  <a:tcPr/>
                </a:tc>
                <a:tc>
                  <a:txBody>
                    <a:bodyPr/>
                    <a:lstStyle/>
                    <a:p>
                      <a:pPr algn="ctr"/>
                      <a:r>
                        <a:rPr lang="es-EC" sz="1200" dirty="0" smtClean="0"/>
                        <a:t>7</a:t>
                      </a:r>
                      <a:endParaRPr lang="es-EC" sz="1200" dirty="0"/>
                    </a:p>
                  </a:txBody>
                  <a:tcPr/>
                </a:tc>
              </a:tr>
              <a:tr h="551067">
                <a:tc>
                  <a:txBody>
                    <a:bodyPr/>
                    <a:lstStyle/>
                    <a:p>
                      <a:r>
                        <a:rPr lang="es-EC" sz="1200" dirty="0" smtClean="0"/>
                        <a:t>13. Canchón de maquinaria  y equipos</a:t>
                      </a:r>
                      <a:endParaRPr lang="es-EC" sz="1200" dirty="0"/>
                    </a:p>
                  </a:txBody>
                  <a:tcPr>
                    <a:solidFill>
                      <a:schemeClr val="accent2">
                        <a:lumMod val="60000"/>
                        <a:lumOff val="40000"/>
                      </a:schemeClr>
                    </a:solidFill>
                  </a:tcPr>
                </a:tc>
                <a:tc>
                  <a:txBody>
                    <a:bodyPr/>
                    <a:lstStyle/>
                    <a:p>
                      <a:pPr algn="ctr"/>
                      <a:r>
                        <a:rPr lang="es-EC" sz="1200" dirty="0" smtClean="0"/>
                        <a:t>5</a:t>
                      </a:r>
                      <a:endParaRPr lang="es-EC" sz="1200" dirty="0"/>
                    </a:p>
                  </a:txBody>
                  <a:tcPr>
                    <a:solidFill>
                      <a:schemeClr val="accent2">
                        <a:lumMod val="60000"/>
                        <a:lumOff val="40000"/>
                      </a:schemeClr>
                    </a:solidFill>
                  </a:tcPr>
                </a:tc>
                <a:tc>
                  <a:txBody>
                    <a:bodyPr/>
                    <a:lstStyle/>
                    <a:p>
                      <a:pPr algn="ctr"/>
                      <a:r>
                        <a:rPr lang="es-EC" sz="1200" dirty="0" smtClean="0"/>
                        <a:t>71,43</a:t>
                      </a:r>
                      <a:endParaRPr lang="es-EC" sz="1200" dirty="0"/>
                    </a:p>
                  </a:txBody>
                  <a:tcPr>
                    <a:solidFill>
                      <a:schemeClr val="accent2">
                        <a:lumMod val="60000"/>
                        <a:lumOff val="40000"/>
                      </a:schemeClr>
                    </a:solidFill>
                  </a:tcPr>
                </a:tc>
                <a:tc>
                  <a:txBody>
                    <a:bodyPr/>
                    <a:lstStyle/>
                    <a:p>
                      <a:pPr algn="ctr"/>
                      <a:r>
                        <a:rPr lang="es-EC" sz="1200" dirty="0" smtClean="0"/>
                        <a:t>2</a:t>
                      </a:r>
                      <a:endParaRPr lang="es-EC" sz="1200" dirty="0"/>
                    </a:p>
                  </a:txBody>
                  <a:tcPr>
                    <a:solidFill>
                      <a:schemeClr val="accent2">
                        <a:lumMod val="60000"/>
                        <a:lumOff val="40000"/>
                      </a:schemeClr>
                    </a:solidFill>
                  </a:tcPr>
                </a:tc>
                <a:tc>
                  <a:txBody>
                    <a:bodyPr/>
                    <a:lstStyle/>
                    <a:p>
                      <a:pPr algn="ctr"/>
                      <a:r>
                        <a:rPr lang="es-EC" sz="1200" dirty="0" smtClean="0"/>
                        <a:t>28,57</a:t>
                      </a:r>
                      <a:endParaRPr lang="es-EC" sz="1200" dirty="0"/>
                    </a:p>
                  </a:txBody>
                  <a:tcPr>
                    <a:solidFill>
                      <a:schemeClr val="accent2">
                        <a:lumMod val="60000"/>
                        <a:lumOff val="40000"/>
                      </a:schemeClr>
                    </a:solidFill>
                  </a:tcPr>
                </a:tc>
                <a:tc>
                  <a:txBody>
                    <a:bodyPr/>
                    <a:lstStyle/>
                    <a:p>
                      <a:pPr algn="ctr"/>
                      <a:r>
                        <a:rPr lang="es-EC" sz="1200" dirty="0" smtClean="0"/>
                        <a:t>--</a:t>
                      </a:r>
                      <a:endParaRPr lang="es-EC" sz="1200" dirty="0"/>
                    </a:p>
                  </a:txBody>
                  <a:tcPr>
                    <a:solidFill>
                      <a:schemeClr val="accent2">
                        <a:lumMod val="60000"/>
                        <a:lumOff val="40000"/>
                      </a:schemeClr>
                    </a:solidFill>
                  </a:tcPr>
                </a:tc>
                <a:tc>
                  <a:txBody>
                    <a:bodyPr/>
                    <a:lstStyle/>
                    <a:p>
                      <a:pPr algn="ctr"/>
                      <a:r>
                        <a:rPr lang="es-EC" sz="1200" dirty="0" smtClean="0"/>
                        <a:t>--</a:t>
                      </a:r>
                      <a:endParaRPr lang="es-EC" sz="1200" dirty="0"/>
                    </a:p>
                  </a:txBody>
                  <a:tcPr>
                    <a:solidFill>
                      <a:schemeClr val="accent2">
                        <a:lumMod val="60000"/>
                        <a:lumOff val="40000"/>
                      </a:schemeClr>
                    </a:solidFill>
                  </a:tcPr>
                </a:tc>
                <a:tc>
                  <a:txBody>
                    <a:bodyPr/>
                    <a:lstStyle/>
                    <a:p>
                      <a:pPr algn="ctr"/>
                      <a:r>
                        <a:rPr lang="es-EC" sz="1200" dirty="0" smtClean="0"/>
                        <a:t>---</a:t>
                      </a:r>
                      <a:endParaRPr lang="es-EC" sz="1200" dirty="0"/>
                    </a:p>
                  </a:txBody>
                  <a:tcPr>
                    <a:solidFill>
                      <a:schemeClr val="accent2">
                        <a:lumMod val="60000"/>
                        <a:lumOff val="40000"/>
                      </a:schemeClr>
                    </a:solidFill>
                  </a:tcPr>
                </a:tc>
                <a:tc>
                  <a:txBody>
                    <a:bodyPr/>
                    <a:lstStyle/>
                    <a:p>
                      <a:pPr algn="ctr"/>
                      <a:r>
                        <a:rPr lang="es-EC" sz="1200" dirty="0" smtClean="0"/>
                        <a:t>---</a:t>
                      </a:r>
                      <a:endParaRPr lang="es-EC" sz="1200" dirty="0"/>
                    </a:p>
                  </a:txBody>
                  <a:tcPr>
                    <a:solidFill>
                      <a:schemeClr val="accent2">
                        <a:lumMod val="60000"/>
                        <a:lumOff val="40000"/>
                      </a:schemeClr>
                    </a:solidFill>
                  </a:tcPr>
                </a:tc>
                <a:tc>
                  <a:txBody>
                    <a:bodyPr/>
                    <a:lstStyle/>
                    <a:p>
                      <a:pPr algn="ctr"/>
                      <a:r>
                        <a:rPr lang="es-EC" sz="1200" dirty="0" smtClean="0"/>
                        <a:t>7</a:t>
                      </a:r>
                      <a:endParaRPr lang="es-EC" sz="1200" dirty="0"/>
                    </a:p>
                  </a:txBody>
                  <a:tcPr>
                    <a:solidFill>
                      <a:schemeClr val="accent2">
                        <a:lumMod val="60000"/>
                        <a:lumOff val="40000"/>
                      </a:schemeClr>
                    </a:solidFill>
                  </a:tcPr>
                </a:tc>
              </a:tr>
              <a:tr h="551067">
                <a:tc>
                  <a:txBody>
                    <a:bodyPr/>
                    <a:lstStyle/>
                    <a:p>
                      <a:r>
                        <a:rPr lang="es-EC" sz="1200" dirty="0" smtClean="0"/>
                        <a:t>14. Sistema  contra incendio</a:t>
                      </a:r>
                      <a:endParaRPr lang="es-EC" sz="1200" dirty="0"/>
                    </a:p>
                  </a:txBody>
                  <a:tcPr/>
                </a:tc>
                <a:tc>
                  <a:txBody>
                    <a:bodyPr/>
                    <a:lstStyle/>
                    <a:p>
                      <a:pPr algn="ctr"/>
                      <a:r>
                        <a:rPr lang="es-EC" sz="1200" dirty="0" smtClean="0"/>
                        <a:t>3</a:t>
                      </a:r>
                      <a:endParaRPr lang="es-EC" sz="1200" dirty="0"/>
                    </a:p>
                  </a:txBody>
                  <a:tcPr/>
                </a:tc>
                <a:tc>
                  <a:txBody>
                    <a:bodyPr/>
                    <a:lstStyle/>
                    <a:p>
                      <a:pPr algn="ctr"/>
                      <a:r>
                        <a:rPr lang="es-EC" sz="1200" dirty="0" smtClean="0"/>
                        <a:t>50</a:t>
                      </a:r>
                      <a:endParaRPr lang="es-EC" sz="1200" dirty="0"/>
                    </a:p>
                  </a:txBody>
                  <a:tcPr/>
                </a:tc>
                <a:tc>
                  <a:txBody>
                    <a:bodyPr/>
                    <a:lstStyle/>
                    <a:p>
                      <a:pPr algn="ctr"/>
                      <a:r>
                        <a:rPr lang="es-EC" sz="1200" dirty="0" smtClean="0"/>
                        <a:t>2</a:t>
                      </a:r>
                      <a:endParaRPr lang="es-EC" sz="1200" dirty="0"/>
                    </a:p>
                  </a:txBody>
                  <a:tcPr/>
                </a:tc>
                <a:tc>
                  <a:txBody>
                    <a:bodyPr/>
                    <a:lstStyle/>
                    <a:p>
                      <a:pPr algn="ctr"/>
                      <a:r>
                        <a:rPr lang="es-EC" sz="1200" dirty="0" smtClean="0"/>
                        <a:t>33,33</a:t>
                      </a:r>
                      <a:endParaRPr lang="es-EC" sz="1200" dirty="0"/>
                    </a:p>
                  </a:txBody>
                  <a:tcPr/>
                </a:tc>
                <a:tc>
                  <a:txBody>
                    <a:bodyPr/>
                    <a:lstStyle/>
                    <a:p>
                      <a:pPr algn="ctr"/>
                      <a:r>
                        <a:rPr lang="es-EC" sz="1200" dirty="0" smtClean="0"/>
                        <a:t>--</a:t>
                      </a:r>
                      <a:endParaRPr lang="es-EC" sz="1200" dirty="0"/>
                    </a:p>
                  </a:txBody>
                  <a:tcPr/>
                </a:tc>
                <a:tc>
                  <a:txBody>
                    <a:bodyPr/>
                    <a:lstStyle/>
                    <a:p>
                      <a:pPr algn="ctr"/>
                      <a:r>
                        <a:rPr lang="es-EC" sz="1200" dirty="0" smtClean="0"/>
                        <a:t>--</a:t>
                      </a:r>
                      <a:endParaRPr lang="es-EC" sz="1200" dirty="0"/>
                    </a:p>
                  </a:txBody>
                  <a:tcPr/>
                </a:tc>
                <a:tc>
                  <a:txBody>
                    <a:bodyPr/>
                    <a:lstStyle/>
                    <a:p>
                      <a:pPr algn="ctr"/>
                      <a:r>
                        <a:rPr lang="es-EC" sz="1200" dirty="0" smtClean="0"/>
                        <a:t>1</a:t>
                      </a:r>
                      <a:endParaRPr lang="es-EC" sz="1200" dirty="0"/>
                    </a:p>
                  </a:txBody>
                  <a:tcPr/>
                </a:tc>
                <a:tc>
                  <a:txBody>
                    <a:bodyPr/>
                    <a:lstStyle/>
                    <a:p>
                      <a:pPr algn="ctr"/>
                      <a:r>
                        <a:rPr lang="es-EC" sz="1200" dirty="0" smtClean="0"/>
                        <a:t>16,67</a:t>
                      </a:r>
                      <a:endParaRPr lang="es-EC" sz="1200" dirty="0"/>
                    </a:p>
                  </a:txBody>
                  <a:tcPr/>
                </a:tc>
                <a:tc>
                  <a:txBody>
                    <a:bodyPr/>
                    <a:lstStyle/>
                    <a:p>
                      <a:pPr algn="ctr"/>
                      <a:r>
                        <a:rPr lang="es-EC" sz="1200" dirty="0" smtClean="0"/>
                        <a:t>6</a:t>
                      </a:r>
                      <a:endParaRPr lang="es-EC" sz="1200" dirty="0"/>
                    </a:p>
                  </a:txBody>
                  <a:tcPr/>
                </a:tc>
              </a:tr>
              <a:tr h="545289">
                <a:tc>
                  <a:txBody>
                    <a:bodyPr/>
                    <a:lstStyle/>
                    <a:p>
                      <a:pPr algn="ctr"/>
                      <a:r>
                        <a:rPr lang="es-EC" sz="1200" dirty="0" smtClean="0"/>
                        <a:t>TOTAL</a:t>
                      </a:r>
                      <a:endParaRPr lang="es-EC" sz="1200" dirty="0"/>
                    </a:p>
                  </a:txBody>
                  <a:tcPr>
                    <a:solidFill>
                      <a:srgbClr val="FFFF00"/>
                    </a:solidFill>
                  </a:tcPr>
                </a:tc>
                <a:tc>
                  <a:txBody>
                    <a:bodyPr/>
                    <a:lstStyle/>
                    <a:p>
                      <a:pPr algn="ctr"/>
                      <a:r>
                        <a:rPr lang="es-EC" sz="1200" dirty="0" smtClean="0"/>
                        <a:t>30</a:t>
                      </a:r>
                      <a:endParaRPr lang="es-EC" sz="1200" dirty="0"/>
                    </a:p>
                  </a:txBody>
                  <a:tcPr>
                    <a:solidFill>
                      <a:srgbClr val="FFFF00"/>
                    </a:solidFill>
                  </a:tcPr>
                </a:tc>
                <a:tc>
                  <a:txBody>
                    <a:bodyPr/>
                    <a:lstStyle/>
                    <a:p>
                      <a:pPr algn="ctr"/>
                      <a:r>
                        <a:rPr lang="es-EC" sz="1200" dirty="0" smtClean="0"/>
                        <a:t>27,78</a:t>
                      </a:r>
                      <a:endParaRPr lang="es-EC" sz="1200" dirty="0"/>
                    </a:p>
                  </a:txBody>
                  <a:tcPr>
                    <a:solidFill>
                      <a:srgbClr val="FFFF00"/>
                    </a:solidFill>
                  </a:tcPr>
                </a:tc>
                <a:tc>
                  <a:txBody>
                    <a:bodyPr/>
                    <a:lstStyle/>
                    <a:p>
                      <a:pPr algn="ctr"/>
                      <a:r>
                        <a:rPr lang="es-EC" sz="1200" dirty="0" smtClean="0"/>
                        <a:t>42</a:t>
                      </a:r>
                      <a:endParaRPr lang="es-EC" sz="1200" dirty="0"/>
                    </a:p>
                  </a:txBody>
                  <a:tcPr>
                    <a:solidFill>
                      <a:srgbClr val="FFFF00"/>
                    </a:solidFill>
                  </a:tcPr>
                </a:tc>
                <a:tc>
                  <a:txBody>
                    <a:bodyPr/>
                    <a:lstStyle/>
                    <a:p>
                      <a:pPr algn="ctr"/>
                      <a:r>
                        <a:rPr lang="es-EC" sz="1200" dirty="0" smtClean="0"/>
                        <a:t>38,89</a:t>
                      </a:r>
                      <a:endParaRPr lang="es-EC" sz="1200" dirty="0"/>
                    </a:p>
                  </a:txBody>
                  <a:tcPr>
                    <a:solidFill>
                      <a:srgbClr val="FFFF00"/>
                    </a:solidFill>
                  </a:tcPr>
                </a:tc>
                <a:tc>
                  <a:txBody>
                    <a:bodyPr/>
                    <a:lstStyle/>
                    <a:p>
                      <a:pPr algn="ctr"/>
                      <a:r>
                        <a:rPr lang="es-EC" sz="1200" dirty="0" smtClean="0"/>
                        <a:t>29</a:t>
                      </a:r>
                      <a:endParaRPr lang="es-EC" sz="1200" dirty="0"/>
                    </a:p>
                  </a:txBody>
                  <a:tcPr>
                    <a:solidFill>
                      <a:srgbClr val="FFFF00"/>
                    </a:solidFill>
                  </a:tcPr>
                </a:tc>
                <a:tc>
                  <a:txBody>
                    <a:bodyPr/>
                    <a:lstStyle/>
                    <a:p>
                      <a:pPr algn="ctr"/>
                      <a:r>
                        <a:rPr lang="es-EC" sz="1200" dirty="0" smtClean="0"/>
                        <a:t>26,85</a:t>
                      </a:r>
                      <a:endParaRPr lang="es-EC" sz="1200" dirty="0"/>
                    </a:p>
                  </a:txBody>
                  <a:tcPr>
                    <a:solidFill>
                      <a:srgbClr val="FFFF00"/>
                    </a:solidFill>
                  </a:tcPr>
                </a:tc>
                <a:tc>
                  <a:txBody>
                    <a:bodyPr/>
                    <a:lstStyle/>
                    <a:p>
                      <a:pPr algn="ctr"/>
                      <a:r>
                        <a:rPr lang="es-EC" sz="1200" dirty="0" smtClean="0"/>
                        <a:t>7</a:t>
                      </a:r>
                      <a:endParaRPr lang="es-EC" sz="1200" dirty="0"/>
                    </a:p>
                  </a:txBody>
                  <a:tcPr>
                    <a:solidFill>
                      <a:srgbClr val="FFFF00"/>
                    </a:solidFill>
                  </a:tcPr>
                </a:tc>
                <a:tc>
                  <a:txBody>
                    <a:bodyPr/>
                    <a:lstStyle/>
                    <a:p>
                      <a:pPr algn="ctr"/>
                      <a:r>
                        <a:rPr lang="es-EC" sz="1200" dirty="0" smtClean="0"/>
                        <a:t>6,48</a:t>
                      </a:r>
                      <a:endParaRPr lang="es-EC" sz="1200" dirty="0"/>
                    </a:p>
                  </a:txBody>
                  <a:tcPr>
                    <a:solidFill>
                      <a:srgbClr val="FFFF00"/>
                    </a:solidFill>
                  </a:tcPr>
                </a:tc>
                <a:tc>
                  <a:txBody>
                    <a:bodyPr/>
                    <a:lstStyle/>
                    <a:p>
                      <a:pPr algn="ctr"/>
                      <a:r>
                        <a:rPr lang="es-EC" sz="1200" dirty="0" smtClean="0"/>
                        <a:t>108</a:t>
                      </a:r>
                      <a:endParaRPr lang="es-EC" sz="1200" dirty="0"/>
                    </a:p>
                  </a:txBody>
                  <a:tcPr>
                    <a:solidFill>
                      <a:srgbClr val="FFFF00"/>
                    </a:solidFill>
                  </a:tcPr>
                </a:tc>
              </a:tr>
            </a:tbl>
          </a:graphicData>
        </a:graphic>
      </p:graphicFrame>
      <p:sp>
        <p:nvSpPr>
          <p:cNvPr id="5" name="1 Título"/>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Autofit/>
          </a:bodyPr>
          <a:lstStyle/>
          <a:p>
            <a:pPr algn="ctr"/>
            <a:r>
              <a:rPr lang="es-EC" sz="2000" b="1" cap="small" dirty="0"/>
              <a:t/>
            </a:r>
            <a:br>
              <a:rPr lang="es-EC" sz="2000" b="1" cap="small" dirty="0"/>
            </a:br>
            <a:r>
              <a:rPr lang="es-EC" sz="2000" b="1" cap="small" dirty="0"/>
              <a:t> </a:t>
            </a:r>
            <a:br>
              <a:rPr lang="es-EC" sz="2000" b="1" cap="small" dirty="0"/>
            </a:br>
            <a:r>
              <a:rPr lang="es-EC" sz="2000" b="1" cap="small" dirty="0" smtClean="0">
                <a:solidFill>
                  <a:schemeClr val="tx1"/>
                </a:solidFill>
              </a:rPr>
              <a:t>RESUMEN DE LA IDENTIFICACIÓN DE RIESGOS</a:t>
            </a:r>
            <a:r>
              <a:rPr lang="es-EC" sz="2000" b="1" cap="small" dirty="0">
                <a:solidFill>
                  <a:schemeClr val="tx1"/>
                </a:solidFill>
              </a:rPr>
              <a:t/>
            </a:r>
            <a:br>
              <a:rPr lang="es-EC" sz="2000" b="1" cap="small" dirty="0">
                <a:solidFill>
                  <a:schemeClr val="tx1"/>
                </a:solidFill>
              </a:rPr>
            </a:br>
            <a:endParaRPr lang="es-EC" sz="2000" dirty="0">
              <a:solidFill>
                <a:schemeClr val="tx1"/>
              </a:solidFill>
            </a:endParaRPr>
          </a:p>
        </p:txBody>
      </p:sp>
    </p:spTree>
    <p:extLst>
      <p:ext uri="{BB962C8B-B14F-4D97-AF65-F5344CB8AC3E}">
        <p14:creationId xmlns:p14="http://schemas.microsoft.com/office/powerpoint/2010/main" val="184385131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bg2">
              <a:lumMod val="75000"/>
            </a:schemeClr>
          </a:solidFill>
        </p:spPr>
        <p:txBody>
          <a:bodyPr>
            <a:normAutofit fontScale="90000"/>
          </a:bodyPr>
          <a:lstStyle/>
          <a:p>
            <a:pPr algn="ctr"/>
            <a:r>
              <a:rPr lang="es-EC" b="1" cap="small" dirty="0"/>
              <a:t/>
            </a:r>
            <a:br>
              <a:rPr lang="es-EC" b="1" cap="small" dirty="0"/>
            </a:br>
            <a:r>
              <a:rPr lang="es-EC" b="1" cap="small" dirty="0" smtClean="0"/>
              <a:t/>
            </a:r>
            <a:br>
              <a:rPr lang="es-EC" b="1" cap="small" dirty="0" smtClean="0"/>
            </a:br>
            <a:r>
              <a:rPr lang="es-EC" sz="2000" dirty="0" smtClean="0">
                <a:solidFill>
                  <a:schemeClr val="tx1"/>
                </a:solidFill>
              </a:rPr>
              <a:t>PLAN </a:t>
            </a:r>
            <a:r>
              <a:rPr lang="es-EC" sz="2000" dirty="0">
                <a:solidFill>
                  <a:schemeClr val="tx1"/>
                </a:solidFill>
              </a:rPr>
              <a:t>DE IMPLEMENTACIÓN DEL SISTEMA DE GESTIÓN DE S&amp;SO PARALA CONSTRUCCIÓN DE UNA PLATAFORMA DE EXPLOTACIÓN DE PETRÓLEO</a:t>
            </a:r>
            <a:br>
              <a:rPr lang="es-EC" sz="2000" dirty="0">
                <a:solidFill>
                  <a:schemeClr val="tx1"/>
                </a:solidFill>
              </a:rPr>
            </a:br>
            <a:r>
              <a:rPr lang="es-EC" dirty="0"/>
              <a:t> </a:t>
            </a:r>
            <a:br>
              <a:rPr lang="es-EC" dirty="0"/>
            </a:br>
            <a:endParaRPr lang="es-EC" dirty="0"/>
          </a:p>
        </p:txBody>
      </p:sp>
      <p:pic>
        <p:nvPicPr>
          <p:cNvPr id="1229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0" y="1100138"/>
            <a:ext cx="9252519" cy="57578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6203308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rgbClr val="FFFF00"/>
          </a:solidFill>
        </p:spPr>
        <p:txBody>
          <a:bodyPr/>
          <a:lstStyle/>
          <a:p>
            <a:pPr algn="ctr"/>
            <a:r>
              <a:rPr lang="es-EC" dirty="0" smtClean="0"/>
              <a:t>CONCLUSIONES</a:t>
            </a:r>
            <a:endParaRPr lang="es-EC" dirty="0"/>
          </a:p>
        </p:txBody>
      </p:sp>
      <p:sp>
        <p:nvSpPr>
          <p:cNvPr id="3" name="2 Marcador de contenido"/>
          <p:cNvSpPr>
            <a:spLocks noGrp="1"/>
          </p:cNvSpPr>
          <p:nvPr>
            <p:ph idx="1"/>
          </p:nvPr>
        </p:nvSpPr>
        <p:spPr>
          <a:xfrm>
            <a:off x="822960" y="1100628"/>
            <a:ext cx="7421448" cy="4056564"/>
          </a:xfrm>
        </p:spPr>
        <p:txBody>
          <a:bodyPr>
            <a:normAutofit/>
          </a:bodyPr>
          <a:lstStyle/>
          <a:p>
            <a:pPr algn="just">
              <a:lnSpc>
                <a:spcPct val="150000"/>
              </a:lnSpc>
              <a:buFont typeface="Wingdings" pitchFamily="2" charset="2"/>
              <a:buChar char="v"/>
            </a:pPr>
            <a:r>
              <a:rPr lang="es-MX" dirty="0" smtClean="0"/>
              <a:t> </a:t>
            </a:r>
            <a:r>
              <a:rPr lang="es-MX" b="0" dirty="0" smtClean="0"/>
              <a:t>De </a:t>
            </a:r>
            <a:r>
              <a:rPr lang="es-MX" b="0" dirty="0"/>
              <a:t>conformidad con las normas y procedimientos; aplicando procesos Gerenciales, direccionados a través de una Gestión Técnico Jurídica; involucrados en los proyectos no sólo de explotación de Petróleo; se realiza el estudio de los factores de riesgos: Físicos, Químicos, Mecánicos, Biológicos, ergonómicos y </a:t>
            </a:r>
            <a:r>
              <a:rPr lang="es-MX" b="0" dirty="0" smtClean="0"/>
              <a:t>psicosociales.</a:t>
            </a:r>
          </a:p>
          <a:p>
            <a:pPr marL="0" indent="0">
              <a:buNone/>
            </a:pPr>
            <a:endParaRPr lang="es-MX" dirty="0" smtClean="0"/>
          </a:p>
          <a:p>
            <a:pPr algn="just">
              <a:lnSpc>
                <a:spcPct val="150000"/>
              </a:lnSpc>
              <a:buFont typeface="Wingdings" pitchFamily="2" charset="2"/>
              <a:buChar char="v"/>
            </a:pPr>
            <a:r>
              <a:rPr lang="es-MX" dirty="0" smtClean="0"/>
              <a:t> </a:t>
            </a:r>
            <a:r>
              <a:rPr lang="es-MX" b="0" dirty="0"/>
              <a:t>producto del desconocimiento de trabajadores y técnicos, quienes  no dan la importancia mínima a la seguridad y salud ocupacional y la prevención para el control de riesgos dando como  resultado que los peligros se mantengan  latentes  y originen incidentes y accidentes en los centros laborales.</a:t>
            </a:r>
            <a:endParaRPr lang="es-EC" b="0" dirty="0"/>
          </a:p>
          <a:p>
            <a:pPr algn="just">
              <a:lnSpc>
                <a:spcPct val="150000"/>
              </a:lnSpc>
            </a:pPr>
            <a:endParaRPr lang="es-EC" b="0" dirty="0"/>
          </a:p>
        </p:txBody>
      </p:sp>
    </p:spTree>
    <p:extLst>
      <p:ext uri="{BB962C8B-B14F-4D97-AF65-F5344CB8AC3E}">
        <p14:creationId xmlns:p14="http://schemas.microsoft.com/office/powerpoint/2010/main" val="26683171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solidFill>
            <a:schemeClr val="accent4">
              <a:lumMod val="40000"/>
              <a:lumOff val="60000"/>
            </a:schemeClr>
          </a:solidFill>
        </p:spPr>
        <p:style>
          <a:lnRef idx="1">
            <a:schemeClr val="accent4"/>
          </a:lnRef>
          <a:fillRef idx="3">
            <a:schemeClr val="accent4"/>
          </a:fillRef>
          <a:effectRef idx="2">
            <a:schemeClr val="accent4"/>
          </a:effectRef>
          <a:fontRef idx="minor">
            <a:schemeClr val="lt1"/>
          </a:fontRef>
        </p:style>
        <p:txBody>
          <a:bodyPr/>
          <a:lstStyle/>
          <a:p>
            <a:pPr algn="ctr"/>
            <a:r>
              <a:rPr lang="es-EC" dirty="0" smtClean="0">
                <a:solidFill>
                  <a:schemeClr val="tx1"/>
                </a:solidFill>
              </a:rPr>
              <a:t>RECOMENDACIONES</a:t>
            </a:r>
            <a:endParaRPr lang="es-EC" dirty="0">
              <a:solidFill>
                <a:schemeClr val="tx1"/>
              </a:solidFill>
            </a:endParaRPr>
          </a:p>
        </p:txBody>
      </p:sp>
      <p:sp>
        <p:nvSpPr>
          <p:cNvPr id="3" name="2 Marcador de contenido"/>
          <p:cNvSpPr>
            <a:spLocks noGrp="1"/>
          </p:cNvSpPr>
          <p:nvPr>
            <p:ph idx="1"/>
          </p:nvPr>
        </p:nvSpPr>
        <p:spPr/>
        <p:txBody>
          <a:bodyPr>
            <a:normAutofit fontScale="70000" lnSpcReduction="20000"/>
          </a:bodyPr>
          <a:lstStyle/>
          <a:p>
            <a:pPr marL="182880" lvl="2">
              <a:buSzPct val="85000"/>
            </a:pPr>
            <a:endParaRPr lang="es-EC" dirty="0" smtClean="0"/>
          </a:p>
          <a:p>
            <a:pPr marL="182880" lvl="2">
              <a:buSzPct val="85000"/>
            </a:pPr>
            <a:endParaRPr lang="es-EC" dirty="0"/>
          </a:p>
          <a:p>
            <a:pPr marL="342900" lvl="2" indent="-342900" algn="just">
              <a:lnSpc>
                <a:spcPct val="160000"/>
              </a:lnSpc>
              <a:buSzPct val="85000"/>
              <a:buFont typeface="Wingdings" pitchFamily="2" charset="2"/>
              <a:buChar char="v"/>
            </a:pPr>
            <a:r>
              <a:rPr lang="es-EC" sz="2400" dirty="0" smtClean="0"/>
              <a:t>Con </a:t>
            </a:r>
            <a:r>
              <a:rPr lang="es-EC" sz="2400" dirty="0"/>
              <a:t>el objeto de mantener bajo control todos los peligros y minimizar los riesgos, de acuerdo a una identificación de los factores de riesgos laborales;  Implementar el Sistema de Gestión propuesto, cubriendo así, los requerimientos exigidos por el Sistema de Auditoría de Riesgos del Trabajo (SART) como la verificación del cumplimiento por el Ministerio de Relaciones laborales (MRL), para mejorar las condiciones de trabajo en la construcción de una plataforma para explotación de petróleo.  </a:t>
            </a:r>
            <a:endParaRPr lang="es-EC" sz="2400" b="1" dirty="0"/>
          </a:p>
          <a:p>
            <a:pPr>
              <a:lnSpc>
                <a:spcPct val="160000"/>
              </a:lnSpc>
            </a:pPr>
            <a:endParaRPr lang="es-EC" dirty="0"/>
          </a:p>
        </p:txBody>
      </p:sp>
    </p:spTree>
    <p:extLst>
      <p:ext uri="{BB962C8B-B14F-4D97-AF65-F5344CB8AC3E}">
        <p14:creationId xmlns:p14="http://schemas.microsoft.com/office/powerpoint/2010/main" val="371804359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solidFill>
            <a:schemeClr val="accent4">
              <a:lumMod val="40000"/>
              <a:lumOff val="60000"/>
            </a:schemeClr>
          </a:solidFill>
        </p:spPr>
        <p:style>
          <a:lnRef idx="1">
            <a:schemeClr val="accent4"/>
          </a:lnRef>
          <a:fillRef idx="3">
            <a:schemeClr val="accent4"/>
          </a:fillRef>
          <a:effectRef idx="2">
            <a:schemeClr val="accent4"/>
          </a:effectRef>
          <a:fontRef idx="minor">
            <a:schemeClr val="lt1"/>
          </a:fontRef>
        </p:style>
        <p:txBody>
          <a:bodyPr/>
          <a:lstStyle/>
          <a:p>
            <a:pPr algn="ctr"/>
            <a:r>
              <a:rPr lang="es-EC" dirty="0" smtClean="0">
                <a:solidFill>
                  <a:schemeClr val="tx1"/>
                </a:solidFill>
              </a:rPr>
              <a:t>RECOMENDACIONES</a:t>
            </a:r>
            <a:endParaRPr lang="es-EC" dirty="0">
              <a:solidFill>
                <a:schemeClr val="tx1"/>
              </a:solidFill>
            </a:endParaRPr>
          </a:p>
        </p:txBody>
      </p:sp>
      <p:sp>
        <p:nvSpPr>
          <p:cNvPr id="3" name="2 Marcador de contenido"/>
          <p:cNvSpPr>
            <a:spLocks noGrp="1"/>
          </p:cNvSpPr>
          <p:nvPr>
            <p:ph idx="1"/>
          </p:nvPr>
        </p:nvSpPr>
        <p:spPr/>
        <p:txBody>
          <a:bodyPr>
            <a:normAutofit lnSpcReduction="10000"/>
          </a:bodyPr>
          <a:lstStyle/>
          <a:p>
            <a:endParaRPr lang="es-EC" dirty="0" smtClean="0"/>
          </a:p>
          <a:p>
            <a:pPr marL="342900" lvl="2" indent="-342900" algn="just">
              <a:buSzPct val="85000"/>
              <a:buFont typeface="Wingdings" pitchFamily="2" charset="2"/>
              <a:buChar char="v"/>
            </a:pPr>
            <a:r>
              <a:rPr lang="es-EC" sz="2400" dirty="0"/>
              <a:t>Los trabajadores de la construcción al ser categorizados de alto riesgo deben ser analizados y contemplados en su totalidad, con el propósito de crear una  cultura de prevención a los riesgos que están expuestos en la actividades de construcción de plataformas para extracción de petróleo, es necesario establecer estrictos procedimientos para la identificación de riesgos laborales. Uno de ellos puede ser el cumplir con Permiso de Trabajo.</a:t>
            </a:r>
            <a:endParaRPr lang="es-EC" sz="2400" b="1" dirty="0"/>
          </a:p>
          <a:p>
            <a:pPr algn="just"/>
            <a:endParaRPr lang="es-EC" dirty="0"/>
          </a:p>
        </p:txBody>
      </p:sp>
    </p:spTree>
    <p:extLst>
      <p:ext uri="{BB962C8B-B14F-4D97-AF65-F5344CB8AC3E}">
        <p14:creationId xmlns:p14="http://schemas.microsoft.com/office/powerpoint/2010/main" val="40837752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409231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fontScale="90000"/>
          </a:bodyPr>
          <a:lstStyle/>
          <a:p>
            <a:pPr algn="ctr"/>
            <a:r>
              <a:rPr lang="es-EC" sz="3200" b="1" dirty="0" smtClean="0"/>
              <a:t>JUSTIFCACIÓN</a:t>
            </a:r>
            <a:endParaRPr lang="es-EC" sz="3200" b="1" dirty="0"/>
          </a:p>
        </p:txBody>
      </p:sp>
      <p:sp>
        <p:nvSpPr>
          <p:cNvPr id="9" name="8 CuadroTexto"/>
          <p:cNvSpPr txBox="1"/>
          <p:nvPr/>
        </p:nvSpPr>
        <p:spPr>
          <a:xfrm>
            <a:off x="899592" y="1556792"/>
            <a:ext cx="3096344"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3">
              <a:shade val="50000"/>
            </a:schemeClr>
          </a:lnRef>
          <a:fillRef idx="1003">
            <a:schemeClr val="lt2"/>
          </a:fillRef>
          <a:effectRef idx="0">
            <a:schemeClr val="accent3"/>
          </a:effectRef>
          <a:fontRef idx="minor">
            <a:schemeClr val="lt1"/>
          </a:fontRef>
        </p:style>
        <p:txBody>
          <a:bodyPr wrap="square" rtlCol="0">
            <a:spAutoFit/>
          </a:bodyPr>
          <a:lstStyle/>
          <a:p>
            <a:r>
              <a:rPr lang="es-EC" dirty="0" smtClean="0">
                <a:solidFill>
                  <a:schemeClr val="tx1"/>
                </a:solidFill>
                <a:latin typeface="Times New Roman" pitchFamily="18" charset="0"/>
                <a:cs typeface="Times New Roman" pitchFamily="18" charset="0"/>
              </a:rPr>
              <a:t>Sistema de seguridad  y salud ocupacional S&amp;SO </a:t>
            </a:r>
            <a:endParaRPr lang="es-EC" dirty="0">
              <a:solidFill>
                <a:schemeClr val="tx1"/>
              </a:solidFill>
              <a:latin typeface="Times New Roman" pitchFamily="18" charset="0"/>
              <a:cs typeface="Times New Roman" pitchFamily="18" charset="0"/>
            </a:endParaRPr>
          </a:p>
        </p:txBody>
      </p:sp>
      <p:sp>
        <p:nvSpPr>
          <p:cNvPr id="10" name="9 Flecha derecha"/>
          <p:cNvSpPr/>
          <p:nvPr/>
        </p:nvSpPr>
        <p:spPr>
          <a:xfrm>
            <a:off x="3998849" y="1772816"/>
            <a:ext cx="792088" cy="28803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10 CuadroTexto"/>
          <p:cNvSpPr txBox="1"/>
          <p:nvPr/>
        </p:nvSpPr>
        <p:spPr>
          <a:xfrm>
            <a:off x="4823404" y="1602510"/>
            <a:ext cx="2124860"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C" dirty="0" smtClean="0"/>
              <a:t>Ventajas </a:t>
            </a:r>
          </a:p>
          <a:p>
            <a:pPr algn="ctr"/>
            <a:r>
              <a:rPr lang="es-EC" dirty="0" smtClean="0"/>
              <a:t>competitivas</a:t>
            </a:r>
            <a:endParaRPr lang="es-EC" dirty="0"/>
          </a:p>
        </p:txBody>
      </p:sp>
      <p:sp>
        <p:nvSpPr>
          <p:cNvPr id="12" name="11 CuadroTexto"/>
          <p:cNvSpPr txBox="1"/>
          <p:nvPr/>
        </p:nvSpPr>
        <p:spPr>
          <a:xfrm>
            <a:off x="4823404" y="2636912"/>
            <a:ext cx="2124860"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C" dirty="0" smtClean="0"/>
              <a:t>Permanencia en</a:t>
            </a:r>
          </a:p>
          <a:p>
            <a:pPr algn="ctr"/>
            <a:r>
              <a:rPr lang="es-EC" dirty="0" smtClean="0"/>
              <a:t>El  mercado </a:t>
            </a:r>
          </a:p>
          <a:p>
            <a:endParaRPr lang="es-EC" dirty="0"/>
          </a:p>
        </p:txBody>
      </p:sp>
      <p:sp>
        <p:nvSpPr>
          <p:cNvPr id="13" name="12 Flecha derecha"/>
          <p:cNvSpPr/>
          <p:nvPr/>
        </p:nvSpPr>
        <p:spPr>
          <a:xfrm rot="5400000">
            <a:off x="5764354" y="2316168"/>
            <a:ext cx="357849" cy="2817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4" name="13 CuadroTexto"/>
          <p:cNvSpPr txBox="1"/>
          <p:nvPr/>
        </p:nvSpPr>
        <p:spPr>
          <a:xfrm>
            <a:off x="4869121" y="4014370"/>
            <a:ext cx="2124860" cy="923330"/>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6"/>
          </a:lnRef>
          <a:fillRef idx="3">
            <a:schemeClr val="accent6"/>
          </a:fillRef>
          <a:effectRef idx="2">
            <a:schemeClr val="accent6"/>
          </a:effectRef>
          <a:fontRef idx="minor">
            <a:schemeClr val="lt1"/>
          </a:fontRef>
        </p:style>
        <p:txBody>
          <a:bodyPr wrap="square" rtlCol="0">
            <a:spAutoFit/>
          </a:bodyPr>
          <a:lstStyle/>
          <a:p>
            <a:pPr algn="ctr"/>
            <a:r>
              <a:rPr lang="es-EC" dirty="0" smtClean="0"/>
              <a:t>Mejor</a:t>
            </a:r>
          </a:p>
          <a:p>
            <a:pPr algn="ctr"/>
            <a:r>
              <a:rPr lang="es-EC" dirty="0" smtClean="0"/>
              <a:t>productividad </a:t>
            </a:r>
          </a:p>
          <a:p>
            <a:pPr algn="ctr"/>
            <a:endParaRPr lang="es-EC" dirty="0"/>
          </a:p>
        </p:txBody>
      </p:sp>
      <p:sp>
        <p:nvSpPr>
          <p:cNvPr id="15" name="14 Flecha derecha"/>
          <p:cNvSpPr/>
          <p:nvPr/>
        </p:nvSpPr>
        <p:spPr>
          <a:xfrm rot="5400000" flipV="1">
            <a:off x="5751159" y="3625695"/>
            <a:ext cx="444821" cy="3423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6" name="15 CuadroTexto"/>
          <p:cNvSpPr txBox="1"/>
          <p:nvPr/>
        </p:nvSpPr>
        <p:spPr>
          <a:xfrm>
            <a:off x="843220" y="2775411"/>
            <a:ext cx="3096344"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C" dirty="0" smtClean="0">
                <a:solidFill>
                  <a:schemeClr val="tx1"/>
                </a:solidFill>
                <a:latin typeface="Times New Roman" pitchFamily="18" charset="0"/>
                <a:cs typeface="Times New Roman" pitchFamily="18" charset="0"/>
              </a:rPr>
              <a:t>Identificación y evaluación de </a:t>
            </a:r>
          </a:p>
          <a:p>
            <a:pPr algn="ctr"/>
            <a:r>
              <a:rPr lang="es-EC" dirty="0" smtClean="0">
                <a:solidFill>
                  <a:schemeClr val="tx1"/>
                </a:solidFill>
                <a:latin typeface="Times New Roman" pitchFamily="18" charset="0"/>
                <a:cs typeface="Times New Roman" pitchFamily="18" charset="0"/>
              </a:rPr>
              <a:t>Riesgos laborales</a:t>
            </a:r>
            <a:endParaRPr lang="es-EC" dirty="0">
              <a:solidFill>
                <a:schemeClr val="tx1"/>
              </a:solidFill>
              <a:latin typeface="Times New Roman" pitchFamily="18" charset="0"/>
              <a:cs typeface="Times New Roman" pitchFamily="18" charset="0"/>
            </a:endParaRPr>
          </a:p>
        </p:txBody>
      </p:sp>
      <p:sp>
        <p:nvSpPr>
          <p:cNvPr id="17" name="16 Flecha derecha"/>
          <p:cNvSpPr/>
          <p:nvPr/>
        </p:nvSpPr>
        <p:spPr>
          <a:xfrm rot="5400000">
            <a:off x="2345321" y="2348935"/>
            <a:ext cx="526567" cy="32638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8" name="17 Flecha derecha"/>
          <p:cNvSpPr/>
          <p:nvPr/>
        </p:nvSpPr>
        <p:spPr>
          <a:xfrm rot="5400000">
            <a:off x="2216031" y="3597103"/>
            <a:ext cx="731127" cy="38040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18 CuadroTexto"/>
          <p:cNvSpPr txBox="1"/>
          <p:nvPr/>
        </p:nvSpPr>
        <p:spPr>
          <a:xfrm>
            <a:off x="897240" y="4152869"/>
            <a:ext cx="3096344" cy="646331"/>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3">
            <a:schemeClr val="lt1"/>
          </a:lnRef>
          <a:fillRef idx="1">
            <a:schemeClr val="accent4"/>
          </a:fillRef>
          <a:effectRef idx="1">
            <a:schemeClr val="accent4"/>
          </a:effectRef>
          <a:fontRef idx="minor">
            <a:schemeClr val="lt1"/>
          </a:fontRef>
        </p:style>
        <p:txBody>
          <a:bodyPr wrap="square" rtlCol="0">
            <a:spAutoFit/>
          </a:bodyPr>
          <a:lstStyle/>
          <a:p>
            <a:pPr algn="ctr"/>
            <a:r>
              <a:rPr lang="es-EC" dirty="0" smtClean="0">
                <a:solidFill>
                  <a:schemeClr val="tx1"/>
                </a:solidFill>
                <a:latin typeface="Times New Roman" pitchFamily="18" charset="0"/>
                <a:cs typeface="Times New Roman" pitchFamily="18" charset="0"/>
              </a:rPr>
              <a:t>Método</a:t>
            </a:r>
          </a:p>
          <a:p>
            <a:pPr algn="ctr"/>
            <a:r>
              <a:rPr lang="es-EC" dirty="0" smtClean="0">
                <a:solidFill>
                  <a:schemeClr val="tx1"/>
                </a:solidFill>
                <a:latin typeface="Times New Roman" pitchFamily="18" charset="0"/>
                <a:cs typeface="Times New Roman" pitchFamily="18" charset="0"/>
              </a:rPr>
              <a:t>adecuado</a:t>
            </a:r>
          </a:p>
        </p:txBody>
      </p:sp>
    </p:spTree>
    <p:extLst>
      <p:ext uri="{BB962C8B-B14F-4D97-AF65-F5344CB8AC3E}">
        <p14:creationId xmlns:p14="http://schemas.microsoft.com/office/powerpoint/2010/main" val="182376043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827584" y="332656"/>
            <a:ext cx="7498080" cy="778098"/>
          </a:xfrm>
        </p:spPr>
        <p:style>
          <a:lnRef idx="0">
            <a:schemeClr val="accent5"/>
          </a:lnRef>
          <a:fillRef idx="3">
            <a:schemeClr val="accent5"/>
          </a:fillRef>
          <a:effectRef idx="3">
            <a:schemeClr val="accent5"/>
          </a:effectRef>
          <a:fontRef idx="minor">
            <a:schemeClr val="lt1"/>
          </a:fontRef>
        </p:style>
        <p:txBody>
          <a:bodyPr>
            <a:normAutofit/>
          </a:bodyPr>
          <a:lstStyle/>
          <a:p>
            <a:pPr algn="ctr"/>
            <a:r>
              <a:rPr lang="es-EC" sz="2400" dirty="0" smtClean="0">
                <a:solidFill>
                  <a:schemeClr val="tx1"/>
                </a:solidFill>
              </a:rPr>
              <a:t>RESULTADOS QUE QUEREMOS ALCANZAR </a:t>
            </a:r>
            <a:endParaRPr lang="es-EC" sz="2400" dirty="0">
              <a:solidFill>
                <a:schemeClr val="tx1"/>
              </a:solidFill>
            </a:endParaRPr>
          </a:p>
        </p:txBody>
      </p:sp>
      <p:sp>
        <p:nvSpPr>
          <p:cNvPr id="2" name="1 CuadroTexto"/>
          <p:cNvSpPr txBox="1"/>
          <p:nvPr/>
        </p:nvSpPr>
        <p:spPr>
          <a:xfrm>
            <a:off x="951143" y="2600037"/>
            <a:ext cx="180020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s-EC" dirty="0" smtClean="0"/>
              <a:t>HIPÓTISIS</a:t>
            </a:r>
          </a:p>
          <a:p>
            <a:pPr algn="ctr"/>
            <a:endParaRPr lang="es-EC" dirty="0"/>
          </a:p>
        </p:txBody>
      </p:sp>
      <p:sp>
        <p:nvSpPr>
          <p:cNvPr id="6" name="5 Pentágono"/>
          <p:cNvSpPr/>
          <p:nvPr/>
        </p:nvSpPr>
        <p:spPr>
          <a:xfrm>
            <a:off x="3779912" y="1412776"/>
            <a:ext cx="3697382" cy="827221"/>
          </a:xfrm>
          <a:prstGeom prst="homePlat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s-EC" dirty="0" smtClean="0"/>
              <a:t>Identificación y evaluación de riesgos laborales</a:t>
            </a:r>
            <a:endParaRPr lang="es-EC" dirty="0"/>
          </a:p>
        </p:txBody>
      </p:sp>
      <p:sp>
        <p:nvSpPr>
          <p:cNvPr id="8" name="7 Pentágono"/>
          <p:cNvSpPr/>
          <p:nvPr/>
        </p:nvSpPr>
        <p:spPr>
          <a:xfrm>
            <a:off x="3779912" y="2419147"/>
            <a:ext cx="3697382" cy="827221"/>
          </a:xfrm>
          <a:prstGeom prst="homePlat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es-EC" dirty="0" smtClean="0"/>
              <a:t>Implementación de un sistema de seguridad  y salud  ocupacional</a:t>
            </a:r>
            <a:endParaRPr lang="es-EC" dirty="0"/>
          </a:p>
        </p:txBody>
      </p:sp>
      <p:sp>
        <p:nvSpPr>
          <p:cNvPr id="9" name="8 Pentágono"/>
          <p:cNvSpPr/>
          <p:nvPr/>
        </p:nvSpPr>
        <p:spPr>
          <a:xfrm>
            <a:off x="3779912" y="3429000"/>
            <a:ext cx="3697382" cy="827221"/>
          </a:xfrm>
          <a:prstGeom prst="homePlat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t>Trabajadores  mejor  protegidos física y mentalmente</a:t>
            </a:r>
            <a:endParaRPr lang="es-EC" dirty="0"/>
          </a:p>
        </p:txBody>
      </p:sp>
      <p:sp>
        <p:nvSpPr>
          <p:cNvPr id="10" name="9 Pentágono"/>
          <p:cNvSpPr/>
          <p:nvPr/>
        </p:nvSpPr>
        <p:spPr>
          <a:xfrm>
            <a:off x="3779912" y="4408621"/>
            <a:ext cx="3697382" cy="827221"/>
          </a:xfrm>
          <a:prstGeom prst="homePlate">
            <a:avLst/>
          </a:prstGeom>
          <a:solidFill>
            <a:srgbClr val="FFC000"/>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s-EC" dirty="0" smtClean="0"/>
              <a:t>Mayores resultados en beneficio de la empresa y los trabajadores</a:t>
            </a:r>
            <a:endParaRPr lang="es-EC" dirty="0"/>
          </a:p>
        </p:txBody>
      </p:sp>
    </p:spTree>
    <p:extLst>
      <p:ext uri="{BB962C8B-B14F-4D97-AF65-F5344CB8AC3E}">
        <p14:creationId xmlns:p14="http://schemas.microsoft.com/office/powerpoint/2010/main" val="970885922"/>
      </p:ext>
    </p:extLst>
  </p:cSld>
  <p:clrMapOvr>
    <a:masterClrMapping/>
  </p:clrMapOvr>
  <mc:AlternateContent xmlns:mc="http://schemas.openxmlformats.org/markup-compatibility/2006" xmlns:p14="http://schemas.microsoft.com/office/powerpoint/2010/main">
    <mc:Choice Requires="p14">
      <p:transition spd="slow" p14:dur="1500">
        <p:split/>
      </p:transition>
    </mc:Choice>
    <mc:Fallback xmlns="">
      <p:transition spd="slow">
        <p:split/>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style>
          <a:lnRef idx="3">
            <a:schemeClr val="lt1"/>
          </a:lnRef>
          <a:fillRef idx="1">
            <a:schemeClr val="accent5"/>
          </a:fillRef>
          <a:effectRef idx="1">
            <a:schemeClr val="accent5"/>
          </a:effectRef>
          <a:fontRef idx="minor">
            <a:schemeClr val="lt1"/>
          </a:fontRef>
        </p:style>
        <p:txBody>
          <a:bodyPr>
            <a:normAutofit/>
          </a:bodyPr>
          <a:lstStyle/>
          <a:p>
            <a:pPr algn="ctr"/>
            <a:r>
              <a:rPr lang="es-EC" sz="2800" dirty="0" smtClean="0">
                <a:solidFill>
                  <a:schemeClr val="tx1"/>
                </a:solidFill>
              </a:rPr>
              <a:t>SITUACION ACTUAL DE LA PROBLEMATICA</a:t>
            </a:r>
            <a:endParaRPr lang="es-EC" sz="2800" dirty="0">
              <a:solidFill>
                <a:schemeClr val="tx1"/>
              </a:solidFill>
            </a:endParaRPr>
          </a:p>
        </p:txBody>
      </p:sp>
      <p:sp>
        <p:nvSpPr>
          <p:cNvPr id="5" name="4 CuadroTexto"/>
          <p:cNvSpPr txBox="1"/>
          <p:nvPr/>
        </p:nvSpPr>
        <p:spPr>
          <a:xfrm>
            <a:off x="971600" y="1124744"/>
            <a:ext cx="6912768" cy="646331"/>
          </a:xfrm>
          <a:prstGeom prst="rect">
            <a:avLst/>
          </a:prstGeom>
          <a:noFill/>
        </p:spPr>
        <p:txBody>
          <a:bodyPr wrap="square" rtlCol="0">
            <a:spAutoFit/>
          </a:bodyPr>
          <a:lstStyle/>
          <a:p>
            <a:r>
              <a:rPr lang="es-EC" dirty="0" smtClean="0">
                <a:latin typeface="Times New Roman" pitchFamily="18" charset="0"/>
                <a:cs typeface="Times New Roman" pitchFamily="18" charset="0"/>
              </a:rPr>
              <a:t>No solo la constructora </a:t>
            </a:r>
            <a:r>
              <a:rPr lang="es-EC" dirty="0" err="1" smtClean="0">
                <a:latin typeface="Times New Roman" pitchFamily="18" charset="0"/>
                <a:cs typeface="Times New Roman" pitchFamily="18" charset="0"/>
              </a:rPr>
              <a:t>Villacrces</a:t>
            </a:r>
            <a:r>
              <a:rPr lang="es-EC" dirty="0" smtClean="0">
                <a:latin typeface="Times New Roman" pitchFamily="18" charset="0"/>
                <a:cs typeface="Times New Roman" pitchFamily="18" charset="0"/>
              </a:rPr>
              <a:t> Andrade incumplen con  la normativa legal vigente. </a:t>
            </a:r>
            <a:endParaRPr lang="es-EC" dirty="0">
              <a:latin typeface="Times New Roman" pitchFamily="18" charset="0"/>
              <a:cs typeface="Times New Roman" pitchFamily="18" charset="0"/>
            </a:endParaRPr>
          </a:p>
        </p:txBody>
      </p:sp>
      <p:sp>
        <p:nvSpPr>
          <p:cNvPr id="7" name="6 CuadroTexto"/>
          <p:cNvSpPr txBox="1"/>
          <p:nvPr/>
        </p:nvSpPr>
        <p:spPr>
          <a:xfrm>
            <a:off x="2051720" y="1988840"/>
            <a:ext cx="5184576" cy="646331"/>
          </a:xfrm>
          <a:prstGeom prst="rect">
            <a:avLst/>
          </a:prstGeom>
          <a:solidFill>
            <a:schemeClr val="accent2">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s-EC" dirty="0" smtClean="0"/>
              <a:t>Incumplimiento de los requisitos  legales</a:t>
            </a:r>
          </a:p>
          <a:p>
            <a:r>
              <a:rPr lang="es-EC" dirty="0" smtClean="0"/>
              <a:t>En cuanto a seguridad y salud ocupacional </a:t>
            </a:r>
            <a:endParaRPr lang="es-EC" dirty="0"/>
          </a:p>
        </p:txBody>
      </p:sp>
      <p:sp>
        <p:nvSpPr>
          <p:cNvPr id="8" name="7 CuadroTexto"/>
          <p:cNvSpPr txBox="1"/>
          <p:nvPr/>
        </p:nvSpPr>
        <p:spPr>
          <a:xfrm>
            <a:off x="2051720" y="2827431"/>
            <a:ext cx="5132962" cy="646331"/>
          </a:xfrm>
          <a:prstGeom prst="rect">
            <a:avLst/>
          </a:prstGeom>
          <a:solidFill>
            <a:srgbClr val="FFFF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s-EC" dirty="0" smtClean="0"/>
              <a:t>Inexistencia de  políticas corporativas  para ejecutar actividades con seguridad </a:t>
            </a:r>
            <a:endParaRPr lang="es-EC" dirty="0"/>
          </a:p>
        </p:txBody>
      </p:sp>
      <p:sp>
        <p:nvSpPr>
          <p:cNvPr id="9" name="8 CuadroTexto"/>
          <p:cNvSpPr txBox="1"/>
          <p:nvPr/>
        </p:nvSpPr>
        <p:spPr>
          <a:xfrm>
            <a:off x="2051720" y="3626162"/>
            <a:ext cx="5132962" cy="923330"/>
          </a:xfrm>
          <a:prstGeom prst="rect">
            <a:avLst/>
          </a:prstGeom>
          <a:solidFill>
            <a:srgbClr val="C0000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s-EC" dirty="0" smtClean="0"/>
              <a:t>No existe un estudio de identificación y evaluación de factores de riesgos laborales , para construcción de obras civiles de una plataforma</a:t>
            </a:r>
            <a:endParaRPr lang="es-EC" dirty="0"/>
          </a:p>
        </p:txBody>
      </p:sp>
      <p:sp>
        <p:nvSpPr>
          <p:cNvPr id="10" name="9 CuadroTexto"/>
          <p:cNvSpPr txBox="1"/>
          <p:nvPr/>
        </p:nvSpPr>
        <p:spPr>
          <a:xfrm>
            <a:off x="2035309" y="4725144"/>
            <a:ext cx="5132962" cy="646331"/>
          </a:xfrm>
          <a:prstGeom prst="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square" rtlCol="0">
            <a:spAutoFit/>
          </a:bodyPr>
          <a:lstStyle/>
          <a:p>
            <a:r>
              <a:rPr lang="es-EC" dirty="0" smtClean="0"/>
              <a:t>Desconocimiento del personal sobre riesgos laborales </a:t>
            </a:r>
            <a:endParaRPr lang="es-EC" dirty="0"/>
          </a:p>
        </p:txBody>
      </p:sp>
    </p:spTree>
    <p:extLst>
      <p:ext uri="{BB962C8B-B14F-4D97-AF65-F5344CB8AC3E}">
        <p14:creationId xmlns:p14="http://schemas.microsoft.com/office/powerpoint/2010/main" val="42602849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22960" y="365760"/>
            <a:ext cx="7520940" cy="758984"/>
          </a:xfrm>
        </p:spPr>
        <p:style>
          <a:lnRef idx="0">
            <a:schemeClr val="accent5"/>
          </a:lnRef>
          <a:fillRef idx="3">
            <a:schemeClr val="accent5"/>
          </a:fillRef>
          <a:effectRef idx="3">
            <a:schemeClr val="accent5"/>
          </a:effectRef>
          <a:fontRef idx="minor">
            <a:schemeClr val="lt1"/>
          </a:fontRef>
        </p:style>
        <p:txBody>
          <a:bodyPr>
            <a:normAutofit fontScale="90000"/>
          </a:bodyPr>
          <a:lstStyle/>
          <a:p>
            <a:r>
              <a:rPr lang="es-EC" sz="1600" dirty="0" smtClean="0">
                <a:solidFill>
                  <a:schemeClr val="tx1"/>
                </a:solidFill>
                <a:latin typeface="Times New Roman" pitchFamily="18" charset="0"/>
                <a:cs typeface="Times New Roman" pitchFamily="18" charset="0"/>
              </a:rPr>
              <a:t/>
            </a:r>
            <a:br>
              <a:rPr lang="es-EC" sz="1600" dirty="0" smtClean="0">
                <a:solidFill>
                  <a:schemeClr val="tx1"/>
                </a:solidFill>
                <a:latin typeface="Times New Roman" pitchFamily="18" charset="0"/>
                <a:cs typeface="Times New Roman" pitchFamily="18" charset="0"/>
              </a:rPr>
            </a:br>
            <a:r>
              <a:rPr lang="es-EC" sz="1600" dirty="0">
                <a:solidFill>
                  <a:schemeClr val="tx1"/>
                </a:solidFill>
                <a:latin typeface="Times New Roman" pitchFamily="18" charset="0"/>
                <a:cs typeface="Times New Roman" pitchFamily="18" charset="0"/>
              </a:rPr>
              <a:t/>
            </a:r>
            <a:br>
              <a:rPr lang="es-EC" sz="1600" dirty="0">
                <a:solidFill>
                  <a:schemeClr val="tx1"/>
                </a:solidFill>
                <a:latin typeface="Times New Roman" pitchFamily="18" charset="0"/>
                <a:cs typeface="Times New Roman" pitchFamily="18" charset="0"/>
              </a:rPr>
            </a:br>
            <a:r>
              <a:rPr lang="es-EC" sz="2000" dirty="0" smtClean="0">
                <a:solidFill>
                  <a:schemeClr val="tx1"/>
                </a:solidFill>
                <a:latin typeface="Times New Roman" pitchFamily="18" charset="0"/>
                <a:cs typeface="Times New Roman" pitchFamily="18" charset="0"/>
              </a:rPr>
              <a:t>DIAGNOSTICO  </a:t>
            </a:r>
            <a:r>
              <a:rPr lang="es-EC" sz="2000" dirty="0">
                <a:solidFill>
                  <a:schemeClr val="tx1"/>
                </a:solidFill>
                <a:latin typeface="Times New Roman" pitchFamily="18" charset="0"/>
                <a:cs typeface="Times New Roman" pitchFamily="18" charset="0"/>
              </a:rPr>
              <a:t>DE LA CONSTRUCTORA  VILLACRECES  ANDRADE  PARA </a:t>
            </a:r>
            <a:r>
              <a:rPr lang="es-EC" sz="2000" dirty="0" smtClean="0">
                <a:solidFill>
                  <a:schemeClr val="tx1"/>
                </a:solidFill>
                <a:latin typeface="Times New Roman" pitchFamily="18" charset="0"/>
                <a:cs typeface="Times New Roman" pitchFamily="18" charset="0"/>
              </a:rPr>
              <a:t>LA IMPLEMENTACIÓN  </a:t>
            </a:r>
            <a:r>
              <a:rPr lang="es-EC" sz="2000" dirty="0">
                <a:solidFill>
                  <a:schemeClr val="tx1"/>
                </a:solidFill>
                <a:latin typeface="Times New Roman" pitchFamily="18" charset="0"/>
                <a:cs typeface="Times New Roman" pitchFamily="18" charset="0"/>
              </a:rPr>
              <a:t>DEL SISTEMA DE  S&amp;SO</a:t>
            </a:r>
            <a:br>
              <a:rPr lang="es-EC" sz="2000" dirty="0">
                <a:solidFill>
                  <a:schemeClr val="tx1"/>
                </a:solidFill>
                <a:latin typeface="Times New Roman" pitchFamily="18" charset="0"/>
                <a:cs typeface="Times New Roman" pitchFamily="18" charset="0"/>
              </a:rPr>
            </a:br>
            <a:endParaRPr lang="es-EC" sz="2000" dirty="0"/>
          </a:p>
        </p:txBody>
      </p:sp>
      <p:graphicFrame>
        <p:nvGraphicFramePr>
          <p:cNvPr id="4" name="3 Marcador de contenido"/>
          <p:cNvGraphicFramePr>
            <a:graphicFrameLocks noGrp="1"/>
          </p:cNvGraphicFramePr>
          <p:nvPr>
            <p:ph idx="1"/>
            <p:extLst>
              <p:ext uri="{D42A27DB-BD31-4B8C-83A1-F6EECF244321}">
                <p14:modId xmlns:p14="http://schemas.microsoft.com/office/powerpoint/2010/main" val="2149919649"/>
              </p:ext>
            </p:extLst>
          </p:nvPr>
        </p:nvGraphicFramePr>
        <p:xfrm>
          <a:off x="0" y="1556792"/>
          <a:ext cx="9144000" cy="5301210"/>
        </p:xfrm>
        <a:graphic>
          <a:graphicData uri="http://schemas.openxmlformats.org/drawingml/2006/table">
            <a:tbl>
              <a:tblPr firstRow="1" bandRow="1">
                <a:tableStyleId>{93296810-A885-4BE3-A3E7-6D5BEEA58F35}</a:tableStyleId>
              </a:tblPr>
              <a:tblGrid>
                <a:gridCol w="9144000"/>
              </a:tblGrid>
              <a:tr h="594083">
                <a:tc>
                  <a:txBody>
                    <a:bodyPr/>
                    <a:lstStyle/>
                    <a:p>
                      <a:r>
                        <a:rPr lang="es-EC" sz="1400" dirty="0" smtClean="0"/>
                        <a:t>POLÍTICA DE  S&amp;SO  </a:t>
                      </a:r>
                      <a:r>
                        <a:rPr lang="es-EC" sz="1400" baseline="0" dirty="0" smtClean="0"/>
                        <a:t>                                                                       SI  EXISTEN</a:t>
                      </a:r>
                      <a:endParaRPr lang="es-EC"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tcPr>
                </a:tc>
              </a:tr>
              <a:tr h="594083">
                <a:tc>
                  <a:txBody>
                    <a:bodyPr/>
                    <a:lstStyle/>
                    <a:p>
                      <a:r>
                        <a:rPr lang="es-EC" sz="1400" dirty="0" smtClean="0"/>
                        <a:t>SISTEMA DE GESTIÓN DE  S&amp;SO                                                     </a:t>
                      </a:r>
                      <a:r>
                        <a:rPr lang="es-EC" sz="1400" dirty="0" smtClean="0">
                          <a:solidFill>
                            <a:schemeClr val="accent2"/>
                          </a:solidFill>
                        </a:rPr>
                        <a:t>NO EXISTE</a:t>
                      </a:r>
                      <a:endParaRPr lang="es-EC" sz="1400" dirty="0">
                        <a:solidFill>
                          <a:schemeClr val="accent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594083">
                <a:tc>
                  <a:txBody>
                    <a:bodyPr/>
                    <a:lstStyle/>
                    <a:p>
                      <a:r>
                        <a:rPr lang="es-EC" sz="1400" dirty="0" smtClean="0"/>
                        <a:t>UNIDAD DE SEGURIDAD  Y SALUD OCUPACIONAL                         EN PROCESO</a:t>
                      </a:r>
                      <a:endParaRPr lang="es-EC"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95069">
                <a:tc>
                  <a:txBody>
                    <a:bodyPr/>
                    <a:lstStyle/>
                    <a:p>
                      <a:r>
                        <a:rPr lang="es-EC" sz="1400" dirty="0" smtClean="0"/>
                        <a:t>UNIDAD DE SEGURIDAD Y SERVICIO MÉDICO                               EN  PROCESO</a:t>
                      </a:r>
                      <a:endParaRPr lang="es-EC"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95069">
                <a:tc>
                  <a:txBody>
                    <a:bodyPr/>
                    <a:lstStyle/>
                    <a:p>
                      <a:r>
                        <a:rPr lang="es-EC" sz="1400" dirty="0" smtClean="0"/>
                        <a:t>SERVICIO MÉDICO DE EMPRESA                                                    </a:t>
                      </a:r>
                      <a:r>
                        <a:rPr lang="es-EC" sz="1400" dirty="0" smtClean="0">
                          <a:solidFill>
                            <a:schemeClr val="accent2"/>
                          </a:solidFill>
                        </a:rPr>
                        <a:t>NO  EXISTE</a:t>
                      </a:r>
                      <a:endParaRPr lang="es-EC" sz="1400" dirty="0">
                        <a:solidFill>
                          <a:schemeClr val="accent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594083">
                <a:tc>
                  <a:txBody>
                    <a:bodyPr/>
                    <a:lstStyle/>
                    <a:p>
                      <a:r>
                        <a:rPr lang="es-EC" sz="1400" dirty="0" smtClean="0"/>
                        <a:t>PLAN DE SEGURIDAD Y SALUD OCUPACIONAL                             EN PROCESO</a:t>
                      </a:r>
                      <a:endParaRPr lang="es-EC"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95069">
                <a:tc>
                  <a:txBody>
                    <a:bodyPr/>
                    <a:lstStyle/>
                    <a:p>
                      <a:r>
                        <a:rPr lang="es-EC" sz="1400" dirty="0" smtClean="0"/>
                        <a:t>REGISTRO DE ACCIDENTES E INCIDENTES</a:t>
                      </a:r>
                      <a:r>
                        <a:rPr lang="es-EC" sz="1400" baseline="0" dirty="0" smtClean="0"/>
                        <a:t>                                   </a:t>
                      </a:r>
                      <a:r>
                        <a:rPr lang="es-EC" sz="1400" baseline="0" dirty="0" smtClean="0">
                          <a:solidFill>
                            <a:schemeClr val="accent2"/>
                          </a:solidFill>
                        </a:rPr>
                        <a:t>NO EXISTE</a:t>
                      </a:r>
                      <a:endParaRPr lang="es-EC" sz="1400" dirty="0">
                        <a:solidFill>
                          <a:schemeClr val="accent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594083">
                <a:tc>
                  <a:txBody>
                    <a:bodyPr/>
                    <a:lstStyle/>
                    <a:p>
                      <a:r>
                        <a:rPr lang="es-EC" sz="1400" dirty="0" smtClean="0"/>
                        <a:t>REGISTRO DE LA MORBILIDAD LABORAL                                      </a:t>
                      </a:r>
                      <a:r>
                        <a:rPr lang="es-EC" sz="1400" dirty="0" smtClean="0">
                          <a:solidFill>
                            <a:schemeClr val="accent2"/>
                          </a:solidFill>
                        </a:rPr>
                        <a:t>NO EXISTE</a:t>
                      </a:r>
                      <a:endParaRPr lang="es-EC" sz="1400" dirty="0">
                        <a:solidFill>
                          <a:schemeClr val="accent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22794">
                <a:tc>
                  <a:txBody>
                    <a:bodyPr/>
                    <a:lstStyle/>
                    <a:p>
                      <a:r>
                        <a:rPr lang="es-EC" sz="1400" dirty="0" smtClean="0"/>
                        <a:t>EXAMANES PREVENTIVOS Y PERIODICOS</a:t>
                      </a:r>
                      <a:r>
                        <a:rPr lang="es-EC" sz="1400" baseline="0" dirty="0" smtClean="0"/>
                        <a:t>                                     </a:t>
                      </a:r>
                      <a:r>
                        <a:rPr lang="es-EC" sz="1400" baseline="0" dirty="0" smtClean="0">
                          <a:solidFill>
                            <a:schemeClr val="accent2"/>
                          </a:solidFill>
                        </a:rPr>
                        <a:t>NO EXISTE</a:t>
                      </a:r>
                      <a:endParaRPr lang="es-EC" sz="1400" dirty="0">
                        <a:solidFill>
                          <a:schemeClr val="accent2"/>
                        </a:solidFill>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tcPr>
                </a:tc>
              </a:tr>
              <a:tr h="422794">
                <a:tc>
                  <a:txBody>
                    <a:bodyPr/>
                    <a:lstStyle/>
                    <a:p>
                      <a:r>
                        <a:rPr lang="es-EC" sz="1400" dirty="0" smtClean="0"/>
                        <a:t>REGLAMENTO DE SEGURIDAD  Y SALUD LABORAL                      EN PROCESO</a:t>
                      </a:r>
                      <a:endParaRPr lang="es-EC" sz="14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no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05846165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a:bodyPr>
          <a:lstStyle/>
          <a:p>
            <a:pPr marL="82296"/>
            <a:r>
              <a:rPr lang="es-EC" sz="2000" b="1" dirty="0"/>
              <a:t>CLASIFICACIÓN DE LOS FACTORES DE RIESGOS LABORALES</a:t>
            </a:r>
          </a:p>
        </p:txBody>
      </p:sp>
      <p:sp>
        <p:nvSpPr>
          <p:cNvPr id="3" name="2 Marcador de contenido"/>
          <p:cNvSpPr>
            <a:spLocks noGrp="1"/>
          </p:cNvSpPr>
          <p:nvPr>
            <p:ph idx="1"/>
          </p:nvPr>
        </p:nvSpPr>
        <p:spPr>
          <a:xfrm>
            <a:off x="899592" y="1124744"/>
            <a:ext cx="7560840" cy="5077544"/>
          </a:xfrm>
        </p:spPr>
        <p:txBody>
          <a:bodyPr>
            <a:normAutofit/>
          </a:bodyPr>
          <a:lstStyle/>
          <a:p>
            <a:pPr marL="82296" indent="0" algn="just">
              <a:buNone/>
            </a:pPr>
            <a:endParaRPr lang="es-EC" dirty="0" smtClean="0"/>
          </a:p>
          <a:p>
            <a:pPr marL="82296" indent="0" algn="just">
              <a:lnSpc>
                <a:spcPct val="150000"/>
              </a:lnSpc>
              <a:buNone/>
            </a:pPr>
            <a:r>
              <a:rPr lang="es-EC" sz="2000" b="0" dirty="0" smtClean="0">
                <a:latin typeface="Times New Roman" pitchFamily="18" charset="0"/>
                <a:cs typeface="Times New Roman" pitchFamily="18" charset="0"/>
              </a:rPr>
              <a:t>Los </a:t>
            </a:r>
            <a:r>
              <a:rPr lang="es-EC" sz="2000" b="0" dirty="0">
                <a:latin typeface="Times New Roman" pitchFamily="18" charset="0"/>
                <a:cs typeface="Times New Roman" pitchFamily="18" charset="0"/>
              </a:rPr>
              <a:t>factores de riesgo y las condiciones ambientales de trabajo que afectan al personal no solo en su salud integral, </a:t>
            </a:r>
            <a:r>
              <a:rPr lang="es-EC" sz="2000" b="0" dirty="0" smtClean="0">
                <a:latin typeface="Times New Roman" pitchFamily="18" charset="0"/>
                <a:cs typeface="Times New Roman" pitchFamily="18" charset="0"/>
              </a:rPr>
              <a:t>física, </a:t>
            </a:r>
            <a:r>
              <a:rPr lang="es-EC" sz="2000" b="0" dirty="0">
                <a:latin typeface="Times New Roman" pitchFamily="18" charset="0"/>
                <a:cs typeface="Times New Roman" pitchFamily="18" charset="0"/>
              </a:rPr>
              <a:t>mental y en su bienestar, </a:t>
            </a:r>
            <a:r>
              <a:rPr lang="es-EC" sz="2000" b="0" dirty="0" smtClean="0">
                <a:latin typeface="Times New Roman" pitchFamily="18" charset="0"/>
                <a:cs typeface="Times New Roman" pitchFamily="18" charset="0"/>
              </a:rPr>
              <a:t>como </a:t>
            </a:r>
            <a:r>
              <a:rPr lang="es-EC" sz="2000" b="0" dirty="0">
                <a:latin typeface="Times New Roman" pitchFamily="18" charset="0"/>
                <a:cs typeface="Times New Roman" pitchFamily="18" charset="0"/>
              </a:rPr>
              <a:t>en su productividad son tantos que sería imposible considerarlos separadamente</a:t>
            </a:r>
            <a:r>
              <a:rPr lang="es-EC" sz="2000" b="0" dirty="0" smtClean="0">
                <a:latin typeface="Times New Roman" pitchFamily="18" charset="0"/>
                <a:cs typeface="Times New Roman" pitchFamily="18" charset="0"/>
              </a:rPr>
              <a:t>.</a:t>
            </a:r>
          </a:p>
          <a:p>
            <a:pPr algn="just"/>
            <a:endParaRPr lang="es-EC" sz="2000" b="0" dirty="0"/>
          </a:p>
          <a:p>
            <a:pPr marL="82296" indent="0" algn="just">
              <a:lnSpc>
                <a:spcPct val="150000"/>
              </a:lnSpc>
              <a:buNone/>
            </a:pPr>
            <a:r>
              <a:rPr lang="es-EC" sz="2000" b="0" dirty="0">
                <a:latin typeface="Times New Roman" pitchFamily="18" charset="0"/>
                <a:cs typeface="Times New Roman" pitchFamily="18" charset="0"/>
              </a:rPr>
              <a:t>Para su estudio se han establecido diferentes clasificaciones, una de las cuales, considerada en el Sistema Gestión de Riesgos del Trabajo del IESS de Julio del 2007 y es la siguiente:</a:t>
            </a:r>
          </a:p>
          <a:p>
            <a:pPr marL="0" indent="0">
              <a:buNone/>
            </a:pPr>
            <a:endParaRPr lang="es-EC" sz="1800" dirty="0">
              <a:latin typeface="Times New Roman" pitchFamily="18" charset="0"/>
              <a:cs typeface="Times New Roman" pitchFamily="18" charset="0"/>
            </a:endParaRPr>
          </a:p>
        </p:txBody>
      </p:sp>
    </p:spTree>
    <p:extLst>
      <p:ext uri="{BB962C8B-B14F-4D97-AF65-F5344CB8AC3E}">
        <p14:creationId xmlns:p14="http://schemas.microsoft.com/office/powerpoint/2010/main" val="289711912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p:style>
          <a:lnRef idx="0">
            <a:schemeClr val="accent5"/>
          </a:lnRef>
          <a:fillRef idx="3">
            <a:schemeClr val="accent5"/>
          </a:fillRef>
          <a:effectRef idx="3">
            <a:schemeClr val="accent5"/>
          </a:effectRef>
          <a:fontRef idx="minor">
            <a:schemeClr val="lt1"/>
          </a:fontRef>
        </p:style>
        <p:txBody>
          <a:bodyPr>
            <a:normAutofit/>
          </a:bodyPr>
          <a:lstStyle/>
          <a:p>
            <a:r>
              <a:rPr lang="es-EC" sz="2000" b="1" dirty="0"/>
              <a:t>CLASIFICACIÓN DE LOS FACTORES DE RIESGOS LABORALES</a:t>
            </a:r>
            <a:endParaRPr lang="es-EC" sz="2000"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71800" y="1412776"/>
            <a:ext cx="3528392" cy="536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8051" y="1988840"/>
            <a:ext cx="3815889"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84450" y="2561927"/>
            <a:ext cx="3815888"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84449" y="3177877"/>
            <a:ext cx="3815889" cy="615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2173" y="3793827"/>
            <a:ext cx="3960440" cy="573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CuadroTexto"/>
          <p:cNvSpPr txBox="1"/>
          <p:nvPr/>
        </p:nvSpPr>
        <p:spPr>
          <a:xfrm>
            <a:off x="2695927" y="4366914"/>
            <a:ext cx="3804411" cy="369332"/>
          </a:xfrm>
          <a:prstGeom prst="rect">
            <a:avLst/>
          </a:prstGeom>
          <a:solidFill>
            <a:schemeClr val="accent2">
              <a:lumMod val="75000"/>
            </a:schemeClr>
          </a:solidFill>
        </p:spPr>
        <p:style>
          <a:lnRef idx="3">
            <a:schemeClr val="lt1"/>
          </a:lnRef>
          <a:fillRef idx="1">
            <a:schemeClr val="dk1"/>
          </a:fillRef>
          <a:effectRef idx="1">
            <a:schemeClr val="dk1"/>
          </a:effectRef>
          <a:fontRef idx="minor">
            <a:schemeClr val="lt1"/>
          </a:fontRef>
        </p:style>
        <p:txBody>
          <a:bodyPr wrap="square" rtlCol="0">
            <a:spAutoFit/>
          </a:bodyPr>
          <a:lstStyle/>
          <a:p>
            <a:r>
              <a:rPr lang="es-EC" dirty="0" smtClean="0"/>
              <a:t>Factores Psicosociales</a:t>
            </a:r>
            <a:endParaRPr lang="es-EC" dirty="0"/>
          </a:p>
        </p:txBody>
      </p:sp>
    </p:spTree>
    <p:extLst>
      <p:ext uri="{BB962C8B-B14F-4D97-AF65-F5344CB8AC3E}">
        <p14:creationId xmlns:p14="http://schemas.microsoft.com/office/powerpoint/2010/main" val="374605746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Ángulos">
  <a:themeElements>
    <a:clrScheme name="Ángulos">
      <a:dk1>
        <a:srgbClr val="000000"/>
      </a:dk1>
      <a:lt1>
        <a:srgbClr val="FFFFFF"/>
      </a:lt1>
      <a:dk2>
        <a:srgbClr val="434342"/>
      </a:dk2>
      <a:lt2>
        <a:srgbClr val="CDD7D9"/>
      </a:lt2>
      <a:accent1>
        <a:srgbClr val="797B7E"/>
      </a:accent1>
      <a:accent2>
        <a:srgbClr val="F96A1B"/>
      </a:accent2>
      <a:accent3>
        <a:srgbClr val="08A1D9"/>
      </a:accent3>
      <a:accent4>
        <a:srgbClr val="7C984A"/>
      </a:accent4>
      <a:accent5>
        <a:srgbClr val="C2AD8D"/>
      </a:accent5>
      <a:accent6>
        <a:srgbClr val="506E94"/>
      </a:accent6>
      <a:hlink>
        <a:srgbClr val="5F5F5F"/>
      </a:hlink>
      <a:folHlink>
        <a:srgbClr val="969696"/>
      </a:folHlink>
    </a:clrScheme>
    <a:fontScheme name="Ángulos">
      <a:majorFont>
        <a:latin typeface="Franklin Gothic Medium"/>
        <a:ea typeface=""/>
        <a:cs typeface=""/>
        <a:font script="Jpan" typeface="HG創英角ｺﾞｼｯｸUB"/>
        <a:font script="Hang" typeface="돋움"/>
        <a:font script="Hans" typeface="微软雅黑"/>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ＭＳ Ｐゴシック"/>
        <a:font script="Hang" typeface="맑은 고딕"/>
        <a:font script="Hans" typeface="隶书"/>
        <a:font script="Hant" typeface="新細明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Ángulo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blipFill rotWithShape="1">
          <a:blip xmlns:r="http://schemas.openxmlformats.org/officeDocument/2006/relationships" r:embed="rId1">
            <a:duotone>
              <a:schemeClr val="phClr">
                <a:tint val="90000"/>
                <a:shade val="85000"/>
              </a:schemeClr>
              <a:schemeClr val="phClr">
                <a:tint val="95000"/>
                <a:shade val="99000"/>
              </a:schemeClr>
            </a:duotone>
          </a:blip>
          <a:tile tx="0" ty="0" sx="100000" sy="100000" flip="none" algn="tl"/>
        </a:blipFill>
        <a:blipFill rotWithShape="1">
          <a:blip xmlns:r="http://schemas.openxmlformats.org/officeDocument/2006/relationships" r:embed="rId2">
            <a:duotone>
              <a:schemeClr val="phClr">
                <a:tint val="93000"/>
                <a:shade val="85000"/>
              </a:schemeClr>
              <a:schemeClr val="phClr">
                <a:tint val="96000"/>
                <a:shade val="99000"/>
              </a:schemeClr>
            </a:duotone>
          </a:blip>
          <a:tile tx="0" ty="0" sx="90000" sy="90000" flip="none" algn="tl"/>
        </a:blip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Waveform</Template>
  <TotalTime>2930</TotalTime>
  <Words>1603</Words>
  <Application>Microsoft Office PowerPoint</Application>
  <PresentationFormat>Presentación en pantalla (4:3)</PresentationFormat>
  <Paragraphs>398</Paragraphs>
  <Slides>37</Slides>
  <Notes>22</Notes>
  <HiddenSlides>0</HiddenSlides>
  <MMClips>0</MMClips>
  <ScaleCrop>false</ScaleCrop>
  <HeadingPairs>
    <vt:vector size="4" baseType="variant">
      <vt:variant>
        <vt:lpstr>Tema</vt:lpstr>
      </vt:variant>
      <vt:variant>
        <vt:i4>1</vt:i4>
      </vt:variant>
      <vt:variant>
        <vt:lpstr>Títulos de diapositiva</vt:lpstr>
      </vt:variant>
      <vt:variant>
        <vt:i4>37</vt:i4>
      </vt:variant>
    </vt:vector>
  </HeadingPairs>
  <TitlesOfParts>
    <vt:vector size="38" baseType="lpstr">
      <vt:lpstr>Ángulos</vt:lpstr>
      <vt:lpstr>TESIS DE GRADO PARA OBTENER EL TÍTULO DE MAGISTER EN SEGURIDAD Y RIESGO</vt:lpstr>
      <vt:lpstr>OBJETIVO  GENERAL</vt:lpstr>
      <vt:lpstr>OBJETIVOS  ESPECÍFICOS</vt:lpstr>
      <vt:lpstr>JUSTIFCACIÓN</vt:lpstr>
      <vt:lpstr>RESULTADOS QUE QUEREMOS ALCANZAR </vt:lpstr>
      <vt:lpstr>SITUACION ACTUAL DE LA PROBLEMATICA</vt:lpstr>
      <vt:lpstr>  DIAGNOSTICO  DE LA CONSTRUCTORA  VILLACRECES  ANDRADE  PARA LA IMPLEMENTACIÓN  DEL SISTEMA DE  S&amp;SO </vt:lpstr>
      <vt:lpstr>CLASIFICACIÓN DE LOS FACTORES DE RIESGOS LABORALES</vt:lpstr>
      <vt:lpstr>CLASIFICACIÓN DE LOS FACTORES DE RIESGOS LABORALES</vt:lpstr>
      <vt:lpstr>ARJUMENTO  JURÍDICO</vt:lpstr>
      <vt:lpstr>ESTADISTICAS D E ACCIDENTEN AÑO 2013</vt:lpstr>
      <vt:lpstr> IDENTIFICACIÓN DE LOS FACTORES DE RIESGO DE ACUERDO A LA MATRIZ  3 X 3  DEL INSHT</vt:lpstr>
      <vt:lpstr>CLASIFICACIÓN DE LOS FACTORES DE RIESGOS  DE  ACUERDO A LA MATRIZ  3 X3 DEL INSHT</vt:lpstr>
      <vt:lpstr> ESTADÍSTICA DE POBLACIÓN OBJETIVA DE ENCUESTAS DEL PROYECTO CONSTRUCCIÓN DE PLATAFORMA </vt:lpstr>
      <vt:lpstr>TRATAMIENTO DE LOS RESULTADOS</vt:lpstr>
      <vt:lpstr>TRATAMIENTO DE LOS RESULTADOS</vt:lpstr>
      <vt:lpstr>FASES PARA EL PROYECTO DE INVESTIGACIÓN</vt:lpstr>
      <vt:lpstr>FLUJOGRAMA EN LA CONSTRUCCIÓN DE LA PLATAFORMA DE EXPLOTACIÓN PARA PETRÓLEO</vt:lpstr>
      <vt:lpstr> “PROPUESTA MODELO DE GESTIÓN PARA LA IDENTIFICACIÓN Y EVALUACIÓN  DE FACTORES DE RIESGOS LABORES EN LA CONSTRUCCIÓN DE UNA PLATAFORA DE EXPLOTACIÓN PETRÓLEO.” </vt:lpstr>
      <vt:lpstr> NORMA TÉCNICA OHSAS 18001 - 2007</vt:lpstr>
      <vt:lpstr>NORMAS OHSAS 18001</vt:lpstr>
      <vt:lpstr> SISTEMA DE AUDITORIAS DE RIESGOS DEL TRABAJO - SART </vt:lpstr>
      <vt:lpstr>SISTEMA DE AUDITORIAS DE RIESGOS DEL TRABAJO - SART</vt:lpstr>
      <vt:lpstr>Presentación de PowerPoint</vt:lpstr>
      <vt:lpstr>Presentación de PowerPoint</vt:lpstr>
      <vt:lpstr>Presentación de PowerPoint</vt:lpstr>
      <vt:lpstr>Presentación de PowerPoint</vt:lpstr>
      <vt:lpstr>Presentación de PowerPoint</vt:lpstr>
      <vt:lpstr>MÉTODO DE  WILLIAM FINE</vt:lpstr>
      <vt:lpstr>MÉTODO DE  WILLIAM FINE</vt:lpstr>
      <vt:lpstr>   RESUMEN DE LA IDENTIFICACIÓN DE RIESGOS </vt:lpstr>
      <vt:lpstr>   RESUMEN DE LA IDENTIFICACIÓN DE RIESGOS </vt:lpstr>
      <vt:lpstr>  PLAN DE IMPLEMENTACIÓN DEL SISTEMA DE GESTIÓN DE S&amp;SO PARALA CONSTRUCCIÓN DE UNA PLATAFORMA DE EXPLOTACIÓN DE PETRÓLEO   </vt:lpstr>
      <vt:lpstr>CONCLUSIONES</vt:lpstr>
      <vt:lpstr>RECOMENDACIONES</vt:lpstr>
      <vt:lpstr>RECOMENDACIONES</vt:lpstr>
      <vt:lpstr>Presentación de PowerPoint</vt:lpstr>
    </vt:vector>
  </TitlesOfParts>
  <Company>Hewlett-Packard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TESIS DE GRADO PARA OBTENER EL TITULO DE MAGISTER EN SEGURIDAD Y RIESGO</dc:title>
  <dc:creator>HP</dc:creator>
  <cp:lastModifiedBy>HP</cp:lastModifiedBy>
  <cp:revision>203</cp:revision>
  <dcterms:created xsi:type="dcterms:W3CDTF">2015-04-03T15:57:29Z</dcterms:created>
  <dcterms:modified xsi:type="dcterms:W3CDTF">2015-05-13T17:30:45Z</dcterms:modified>
</cp:coreProperties>
</file>