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m4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46"/>
  </p:notesMasterIdLst>
  <p:sldIdLst>
    <p:sldId id="257" r:id="rId2"/>
    <p:sldId id="300" r:id="rId3"/>
    <p:sldId id="301" r:id="rId4"/>
    <p:sldId id="302" r:id="rId5"/>
    <p:sldId id="303" r:id="rId6"/>
    <p:sldId id="304" r:id="rId7"/>
    <p:sldId id="305" r:id="rId8"/>
    <p:sldId id="306" r:id="rId9"/>
    <p:sldId id="307" r:id="rId10"/>
    <p:sldId id="308" r:id="rId11"/>
    <p:sldId id="309" r:id="rId12"/>
    <p:sldId id="310" r:id="rId13"/>
    <p:sldId id="311" r:id="rId14"/>
    <p:sldId id="312" r:id="rId15"/>
    <p:sldId id="313" r:id="rId16"/>
    <p:sldId id="319" r:id="rId17"/>
    <p:sldId id="314" r:id="rId18"/>
    <p:sldId id="315" r:id="rId19"/>
    <p:sldId id="316" r:id="rId20"/>
    <p:sldId id="318" r:id="rId21"/>
    <p:sldId id="320" r:id="rId22"/>
    <p:sldId id="321" r:id="rId23"/>
    <p:sldId id="322" r:id="rId24"/>
    <p:sldId id="323" r:id="rId25"/>
    <p:sldId id="317" r:id="rId26"/>
    <p:sldId id="324" r:id="rId27"/>
    <p:sldId id="336" r:id="rId28"/>
    <p:sldId id="337" r:id="rId29"/>
    <p:sldId id="338" r:id="rId30"/>
    <p:sldId id="339" r:id="rId31"/>
    <p:sldId id="325" r:id="rId32"/>
    <p:sldId id="326" r:id="rId33"/>
    <p:sldId id="327" r:id="rId34"/>
    <p:sldId id="328" r:id="rId35"/>
    <p:sldId id="329" r:id="rId36"/>
    <p:sldId id="330" r:id="rId37"/>
    <p:sldId id="331" r:id="rId38"/>
    <p:sldId id="332" r:id="rId39"/>
    <p:sldId id="333" r:id="rId40"/>
    <p:sldId id="334" r:id="rId41"/>
    <p:sldId id="335" r:id="rId42"/>
    <p:sldId id="342" r:id="rId43"/>
    <p:sldId id="341" r:id="rId44"/>
    <p:sldId id="340" r:id="rId4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50" d="100"/>
          <a:sy n="50" d="100"/>
        </p:scale>
        <p:origin x="1934" y="90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nsys\Desktop\simulacion%20mac\esfuerzos%20maxiztroke%203.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nsys\Desktop\simulacion%20mac\esfuerzos%20maxiztroke%203.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nsys\Desktop\simulacion%20mac\esfuerzos%20maxiztroke%203.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nsys\Desktop\simulacion%20mac\esfuerzos%20maxiztroke%203.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nsys\Desktop\simulacion%20mac\esfuerzos%20maxiztroke%203.1.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b="1" dirty="0"/>
              <a:t>Desplazamiento</a:t>
            </a:r>
            <a:r>
              <a:rPr lang="es-EC" b="1" baseline="0" dirty="0"/>
              <a:t> de Nodos de la Columna</a:t>
            </a:r>
            <a:endParaRPr lang="es-EC" b="1"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8.5940898091036957E-2"/>
          <c:y val="0.11507040395551994"/>
          <c:w val="0.70117723950573396"/>
          <c:h val="0.73227271394789817"/>
        </c:manualLayout>
      </c:layout>
      <c:scatterChart>
        <c:scatterStyle val="lineMarker"/>
        <c:varyColors val="0"/>
        <c:ser>
          <c:idx val="0"/>
          <c:order val="0"/>
          <c:tx>
            <c:v>Teoria Armaduras EF</c:v>
          </c:tx>
          <c:spPr>
            <a:ln w="19050" cap="rnd">
              <a:solidFill>
                <a:schemeClr val="accent2"/>
              </a:solidFill>
              <a:round/>
            </a:ln>
            <a:effectLst/>
          </c:spPr>
          <c:marker>
            <c:symbol val="circle"/>
            <c:size val="5"/>
            <c:spPr>
              <a:solidFill>
                <a:schemeClr val="accent2"/>
              </a:solidFill>
              <a:ln w="9525">
                <a:solidFill>
                  <a:schemeClr val="accent2"/>
                </a:solidFill>
              </a:ln>
              <a:effectLst/>
            </c:spPr>
          </c:marker>
          <c:dLbls>
            <c:dLbl>
              <c:idx val="1"/>
              <c:layout>
                <c:manualLayout>
                  <c:x val="-1.2933568489124045E-2"/>
                  <c:y val="-6.3285307421678677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Hoja1!$A$11:$A$15</c:f>
              <c:numCache>
                <c:formatCode>General</c:formatCode>
                <c:ptCount val="5"/>
                <c:pt idx="0">
                  <c:v>1</c:v>
                </c:pt>
                <c:pt idx="1">
                  <c:v>2</c:v>
                </c:pt>
                <c:pt idx="2">
                  <c:v>3</c:v>
                </c:pt>
                <c:pt idx="3">
                  <c:v>4</c:v>
                </c:pt>
                <c:pt idx="4">
                  <c:v>5</c:v>
                </c:pt>
              </c:numCache>
            </c:numRef>
          </c:xVal>
          <c:yVal>
            <c:numRef>
              <c:f>Hoja1!$B$11:$B$15</c:f>
              <c:numCache>
                <c:formatCode>General</c:formatCode>
                <c:ptCount val="5"/>
                <c:pt idx="0">
                  <c:v>0</c:v>
                </c:pt>
                <c:pt idx="1">
                  <c:v>-0.30530000000000002</c:v>
                </c:pt>
                <c:pt idx="2">
                  <c:v>-0.81640000000000001</c:v>
                </c:pt>
                <c:pt idx="3">
                  <c:v>-1.3291999999999999</c:v>
                </c:pt>
                <c:pt idx="4">
                  <c:v>-2.1953</c:v>
                </c:pt>
              </c:numCache>
            </c:numRef>
          </c:yVal>
          <c:smooth val="0"/>
        </c:ser>
        <c:ser>
          <c:idx val="1"/>
          <c:order val="1"/>
          <c:tx>
            <c:v>Software EF</c:v>
          </c:tx>
          <c:spPr>
            <a:ln w="19050" cap="sq">
              <a:solidFill>
                <a:schemeClr val="accent4"/>
              </a:solidFill>
              <a:bevel/>
            </a:ln>
            <a:effectLst/>
          </c:spPr>
          <c:marker>
            <c:symbol val="circle"/>
            <c:size val="5"/>
            <c:spPr>
              <a:solidFill>
                <a:schemeClr val="accent4"/>
              </a:solidFill>
              <a:ln w="9525">
                <a:solidFill>
                  <a:schemeClr val="accent4"/>
                </a:solidFill>
                <a:miter lim="800000"/>
              </a:ln>
              <a:effectLst/>
            </c:spPr>
          </c:marker>
          <c:dLbls>
            <c:dLbl>
              <c:idx val="1"/>
              <c:layout>
                <c:manualLayout>
                  <c:x val="-0.13051146384479717"/>
                  <c:y val="3.2965959042353749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12169312169312169"/>
                  <c:y val="2.2834246782981821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12757201646090535"/>
                  <c:y val="4.8163527431411501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1422692533803645"/>
                  <c:y val="1.27025345236100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cap="sq" cmpd="sng" algn="ctr">
                      <a:solidFill>
                        <a:schemeClr val="tx1">
                          <a:lumMod val="35000"/>
                          <a:lumOff val="65000"/>
                        </a:schemeClr>
                      </a:solidFill>
                      <a:miter lim="800000"/>
                    </a:ln>
                    <a:effectLst/>
                  </c:spPr>
                </c15:leaderLines>
              </c:ext>
            </c:extLst>
          </c:dLbls>
          <c:xVal>
            <c:numRef>
              <c:f>Hoja1!$A$11:$A$15</c:f>
              <c:numCache>
                <c:formatCode>General</c:formatCode>
                <c:ptCount val="5"/>
                <c:pt idx="0">
                  <c:v>1</c:v>
                </c:pt>
                <c:pt idx="1">
                  <c:v>2</c:v>
                </c:pt>
                <c:pt idx="2">
                  <c:v>3</c:v>
                </c:pt>
                <c:pt idx="3">
                  <c:v>4</c:v>
                </c:pt>
                <c:pt idx="4">
                  <c:v>5</c:v>
                </c:pt>
              </c:numCache>
            </c:numRef>
          </c:xVal>
          <c:yVal>
            <c:numRef>
              <c:f>Hoja1!$C$11:$C$15</c:f>
              <c:numCache>
                <c:formatCode>General</c:formatCode>
                <c:ptCount val="5"/>
                <c:pt idx="0">
                  <c:v>0</c:v>
                </c:pt>
                <c:pt idx="1">
                  <c:v>-0.30530000000000002</c:v>
                </c:pt>
                <c:pt idx="2">
                  <c:v>-0.8165</c:v>
                </c:pt>
                <c:pt idx="3">
                  <c:v>-1.3293999999999999</c:v>
                </c:pt>
                <c:pt idx="4">
                  <c:v>-2.1957</c:v>
                </c:pt>
              </c:numCache>
            </c:numRef>
          </c:yVal>
          <c:smooth val="0"/>
        </c:ser>
        <c:dLbls>
          <c:dLblPos val="t"/>
          <c:showLegendKey val="0"/>
          <c:showVal val="1"/>
          <c:showCatName val="0"/>
          <c:showSerName val="0"/>
          <c:showPercent val="0"/>
          <c:showBubbleSize val="0"/>
        </c:dLbls>
        <c:axId val="1177530400"/>
        <c:axId val="1177533120"/>
      </c:scatterChart>
      <c:valAx>
        <c:axId val="11775304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a:t>
                </a:r>
                <a:r>
                  <a:rPr lang="es-EC" baseline="0"/>
                  <a:t> Nodo</a:t>
                </a:r>
                <a:endParaRPr lang="es-EC"/>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77533120"/>
        <c:crosses val="autoZero"/>
        <c:crossBetween val="midCat"/>
      </c:valAx>
      <c:valAx>
        <c:axId val="1177533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b="1" dirty="0"/>
                  <a:t>Desplazamiento</a:t>
                </a:r>
                <a:r>
                  <a:rPr lang="es-EC" b="1" baseline="0" dirty="0"/>
                  <a:t> (mm</a:t>
                </a:r>
                <a:r>
                  <a:rPr lang="es-EC" baseline="0" dirty="0"/>
                  <a:t>)</a:t>
                </a:r>
                <a:endParaRPr lang="es-EC"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77530400"/>
        <c:crosses val="autoZero"/>
        <c:crossBetween val="midCat"/>
      </c:valAx>
      <c:spPr>
        <a:noFill/>
        <a:ln>
          <a:noFill/>
        </a:ln>
        <a:effectLst/>
      </c:spPr>
    </c:plotArea>
    <c:legend>
      <c:legendPos val="r"/>
      <c:layout>
        <c:manualLayout>
          <c:xMode val="edge"/>
          <c:yMode val="edge"/>
          <c:x val="0.36281127820451387"/>
          <c:y val="0.89453990697492636"/>
          <c:w val="0.18157098968527957"/>
          <c:h val="0.1047089057827981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EC" b="1"/>
              <a:t>Esfuerzos</a:t>
            </a:r>
            <a:r>
              <a:rPr lang="es-EC" b="1" baseline="0"/>
              <a:t> punto 1</a:t>
            </a:r>
            <a:endParaRPr lang="es-EC"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lineMarker"/>
        <c:varyColors val="0"/>
        <c:ser>
          <c:idx val="0"/>
          <c:order val="0"/>
          <c:tx>
            <c:v>E1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(Hoja2!$J$3,Hoja2!$J$4:$J$7)</c:f>
              <c:numCache>
                <c:formatCode>General</c:formatCode>
                <c:ptCount val="5"/>
                <c:pt idx="0">
                  <c:v>55304</c:v>
                </c:pt>
                <c:pt idx="1">
                  <c:v>234627</c:v>
                </c:pt>
                <c:pt idx="2">
                  <c:v>262336</c:v>
                </c:pt>
                <c:pt idx="3">
                  <c:v>390049</c:v>
                </c:pt>
                <c:pt idx="4">
                  <c:v>473203</c:v>
                </c:pt>
              </c:numCache>
            </c:numRef>
          </c:xVal>
          <c:yVal>
            <c:numRef>
              <c:f>(Hoja2!$B$3,Hoja2!$B$4:$B$7)</c:f>
              <c:numCache>
                <c:formatCode>General</c:formatCode>
                <c:ptCount val="5"/>
                <c:pt idx="0">
                  <c:v>90.751999999999995</c:v>
                </c:pt>
                <c:pt idx="1">
                  <c:v>274.06</c:v>
                </c:pt>
                <c:pt idx="2">
                  <c:v>271.22000000000003</c:v>
                </c:pt>
                <c:pt idx="3">
                  <c:v>276.77999999999997</c:v>
                </c:pt>
                <c:pt idx="4">
                  <c:v>275.67</c:v>
                </c:pt>
              </c:numCache>
            </c:numRef>
          </c:yVal>
          <c:smooth val="0"/>
        </c:ser>
        <c:dLbls>
          <c:showLegendKey val="0"/>
          <c:showVal val="0"/>
          <c:showCatName val="0"/>
          <c:showSerName val="0"/>
          <c:showPercent val="0"/>
          <c:showBubbleSize val="0"/>
        </c:dLbls>
        <c:axId val="1355240848"/>
        <c:axId val="1355245744"/>
      </c:scatterChart>
      <c:valAx>
        <c:axId val="13552408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EC" b="1"/>
                  <a:t>#nodos</a:t>
                </a:r>
              </a:p>
            </c:rich>
          </c:tx>
          <c:layout>
            <c:manualLayout>
              <c:xMode val="edge"/>
              <c:yMode val="edge"/>
              <c:x val="0.48642990498766231"/>
              <c:y val="0.82454608658754647"/>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355245744"/>
        <c:crosses val="autoZero"/>
        <c:crossBetween val="midCat"/>
        <c:dispUnits>
          <c:builtInUnit val="hundredThousands"/>
          <c:dispUnitsLbl>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dispUnitsLbl>
        </c:dispUnits>
      </c:valAx>
      <c:valAx>
        <c:axId val="1355245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EC" b="1"/>
                  <a:t>Esfuerzo</a:t>
                </a:r>
                <a:r>
                  <a:rPr lang="es-EC" b="1" baseline="0"/>
                  <a:t> (Mpa)</a:t>
                </a:r>
                <a:endParaRPr lang="es-EC" b="1"/>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35524084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EC" b="1"/>
              <a:t>Esfuerzo punto 3</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lineMarker"/>
        <c:varyColors val="0"/>
        <c:ser>
          <c:idx val="0"/>
          <c:order val="0"/>
          <c:tx>
            <c:v>E3</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Hoja2!$J$3:$J$8</c:f>
              <c:numCache>
                <c:formatCode>General</c:formatCode>
                <c:ptCount val="6"/>
                <c:pt idx="0">
                  <c:v>55304</c:v>
                </c:pt>
                <c:pt idx="1">
                  <c:v>234627</c:v>
                </c:pt>
                <c:pt idx="2">
                  <c:v>262336</c:v>
                </c:pt>
                <c:pt idx="3">
                  <c:v>390049</c:v>
                </c:pt>
                <c:pt idx="4">
                  <c:v>473203</c:v>
                </c:pt>
                <c:pt idx="5">
                  <c:v>750394</c:v>
                </c:pt>
              </c:numCache>
            </c:numRef>
          </c:xVal>
          <c:yVal>
            <c:numRef>
              <c:f>Hoja2!$D$3:$D$8</c:f>
              <c:numCache>
                <c:formatCode>General</c:formatCode>
                <c:ptCount val="6"/>
                <c:pt idx="0">
                  <c:v>90.210999999999999</c:v>
                </c:pt>
                <c:pt idx="1">
                  <c:v>81.658000000000001</c:v>
                </c:pt>
                <c:pt idx="2">
                  <c:v>81.947999999999993</c:v>
                </c:pt>
                <c:pt idx="3">
                  <c:v>81.864000000000004</c:v>
                </c:pt>
                <c:pt idx="4">
                  <c:v>81.094999999999999</c:v>
                </c:pt>
                <c:pt idx="5">
                  <c:v>81.22</c:v>
                </c:pt>
              </c:numCache>
            </c:numRef>
          </c:yVal>
          <c:smooth val="0"/>
        </c:ser>
        <c:dLbls>
          <c:showLegendKey val="0"/>
          <c:showVal val="0"/>
          <c:showCatName val="0"/>
          <c:showSerName val="0"/>
          <c:showPercent val="0"/>
          <c:showBubbleSize val="0"/>
        </c:dLbls>
        <c:axId val="1308399168"/>
        <c:axId val="1308401344"/>
      </c:scatterChart>
      <c:valAx>
        <c:axId val="13083991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EC" b="1"/>
                  <a:t>#nodos</a:t>
                </a:r>
              </a:p>
            </c:rich>
          </c:tx>
          <c:layout>
            <c:manualLayout>
              <c:xMode val="edge"/>
              <c:yMode val="edge"/>
              <c:x val="0.480451323857155"/>
              <c:y val="0.8290747992385225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308401344"/>
        <c:crosses val="autoZero"/>
        <c:crossBetween val="midCat"/>
        <c:dispUnits>
          <c:builtInUnit val="hundredThousands"/>
          <c:dispUnitsLbl>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dispUnitsLbl>
        </c:dispUnits>
      </c:valAx>
      <c:valAx>
        <c:axId val="1308401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EC" b="1"/>
                  <a:t>Esfuerzo (Mpa)</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3083991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EC"/>
              <a:t>Esfuerzo punto 2</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lineMarker"/>
        <c:varyColors val="0"/>
        <c:ser>
          <c:idx val="0"/>
          <c:order val="0"/>
          <c:tx>
            <c:v>E2</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Hoja2!$J$3:$J$8</c:f>
              <c:numCache>
                <c:formatCode>General</c:formatCode>
                <c:ptCount val="6"/>
                <c:pt idx="0">
                  <c:v>55304</c:v>
                </c:pt>
                <c:pt idx="1">
                  <c:v>234627</c:v>
                </c:pt>
                <c:pt idx="2">
                  <c:v>262336</c:v>
                </c:pt>
                <c:pt idx="3">
                  <c:v>390049</c:v>
                </c:pt>
                <c:pt idx="4">
                  <c:v>473203</c:v>
                </c:pt>
                <c:pt idx="5">
                  <c:v>750394</c:v>
                </c:pt>
              </c:numCache>
            </c:numRef>
          </c:xVal>
          <c:yVal>
            <c:numRef>
              <c:f>Hoja2!$C$3:$C$8</c:f>
              <c:numCache>
                <c:formatCode>General</c:formatCode>
                <c:ptCount val="6"/>
                <c:pt idx="0">
                  <c:v>85.712000000000003</c:v>
                </c:pt>
                <c:pt idx="1">
                  <c:v>126.24</c:v>
                </c:pt>
                <c:pt idx="2">
                  <c:v>121.87</c:v>
                </c:pt>
                <c:pt idx="3">
                  <c:v>124.58</c:v>
                </c:pt>
                <c:pt idx="4">
                  <c:v>120.76</c:v>
                </c:pt>
                <c:pt idx="5">
                  <c:v>124.3</c:v>
                </c:pt>
              </c:numCache>
            </c:numRef>
          </c:yVal>
          <c:smooth val="0"/>
        </c:ser>
        <c:dLbls>
          <c:showLegendKey val="0"/>
          <c:showVal val="0"/>
          <c:showCatName val="0"/>
          <c:showSerName val="0"/>
          <c:showPercent val="0"/>
          <c:showBubbleSize val="0"/>
        </c:dLbls>
        <c:axId val="1175855856"/>
        <c:axId val="1175856944"/>
      </c:scatterChart>
      <c:valAx>
        <c:axId val="11758558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EC"/>
                  <a:t>#nodos</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EC"/>
          </a:p>
        </c:txPr>
        <c:crossAx val="1175856944"/>
        <c:crosses val="autoZero"/>
        <c:crossBetween val="midCat"/>
        <c:dispUnits>
          <c:builtInUnit val="hundredThousands"/>
          <c:dispUnitsLbl>
            <c:layout/>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C"/>
              </a:p>
            </c:txPr>
          </c:dispUnitsLbl>
        </c:dispUnits>
      </c:valAx>
      <c:valAx>
        <c:axId val="1175856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EC"/>
                  <a:t>Esfuerzo (Mpa)</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EC"/>
          </a:p>
        </c:txPr>
        <c:crossAx val="1175855856"/>
        <c:crosses val="autoZero"/>
        <c:crossBetween val="midCat"/>
      </c:valAx>
      <c:spPr>
        <a:noFill/>
        <a:ln>
          <a:noFill/>
        </a:ln>
        <a:effectLst/>
      </c:spPr>
    </c:plotArea>
    <c:plotVisOnly val="1"/>
    <c:dispBlanksAs val="gap"/>
    <c:showDLblsOverMax val="0"/>
  </c:chart>
  <c:spPr>
    <a:noFill/>
    <a:ln>
      <a:noFill/>
    </a:ln>
    <a:effectLst/>
  </c:spPr>
  <c:txPr>
    <a:bodyPr/>
    <a:lstStyle/>
    <a:p>
      <a:pPr>
        <a:defRPr b="1"/>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Esfuerzos</a:t>
            </a:r>
            <a:r>
              <a:rPr lang="es-EC" baseline="0"/>
              <a:t> punto </a:t>
            </a:r>
            <a:r>
              <a:rPr lang="es-EC"/>
              <a:t>4</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lineMarker"/>
        <c:varyColors val="0"/>
        <c:ser>
          <c:idx val="0"/>
          <c:order val="0"/>
          <c:tx>
            <c:v>E4</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Hoja2!$J$3:$J$8</c:f>
              <c:numCache>
                <c:formatCode>General</c:formatCode>
                <c:ptCount val="6"/>
                <c:pt idx="0">
                  <c:v>55304</c:v>
                </c:pt>
                <c:pt idx="1">
                  <c:v>234627</c:v>
                </c:pt>
                <c:pt idx="2">
                  <c:v>262336</c:v>
                </c:pt>
                <c:pt idx="3">
                  <c:v>390049</c:v>
                </c:pt>
                <c:pt idx="4">
                  <c:v>473203</c:v>
                </c:pt>
                <c:pt idx="5">
                  <c:v>750394</c:v>
                </c:pt>
              </c:numCache>
            </c:numRef>
          </c:xVal>
          <c:yVal>
            <c:numRef>
              <c:f>Hoja2!$E$3:$E$8</c:f>
              <c:numCache>
                <c:formatCode>General</c:formatCode>
                <c:ptCount val="6"/>
                <c:pt idx="0">
                  <c:v>49.712000000000003</c:v>
                </c:pt>
                <c:pt idx="1">
                  <c:v>51.17</c:v>
                </c:pt>
                <c:pt idx="2">
                  <c:v>51.345999999999997</c:v>
                </c:pt>
                <c:pt idx="3">
                  <c:v>51.271999999999998</c:v>
                </c:pt>
                <c:pt idx="4">
                  <c:v>51.1</c:v>
                </c:pt>
                <c:pt idx="5">
                  <c:v>51.058</c:v>
                </c:pt>
              </c:numCache>
            </c:numRef>
          </c:yVal>
          <c:smooth val="0"/>
        </c:ser>
        <c:dLbls>
          <c:showLegendKey val="0"/>
          <c:showVal val="0"/>
          <c:showCatName val="0"/>
          <c:showSerName val="0"/>
          <c:showPercent val="0"/>
          <c:showBubbleSize val="0"/>
        </c:dLbls>
        <c:axId val="1173800384"/>
        <c:axId val="1173801472"/>
      </c:scatterChart>
      <c:valAx>
        <c:axId val="11738003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#nodos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73801472"/>
        <c:crosses val="autoZero"/>
        <c:crossBetween val="midCat"/>
        <c:dispUnits>
          <c:builtInUnit val="hundredThousands"/>
          <c:dispUnitsLbl>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dispUnitsLbl>
        </c:dispUnits>
      </c:valAx>
      <c:valAx>
        <c:axId val="1173801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Esfuerzo (Mpa)</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738003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EC"/>
              <a:t>Convergencia de Factor de Seguridad</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lineMarker"/>
        <c:varyColors val="0"/>
        <c:ser>
          <c:idx val="0"/>
          <c:order val="0"/>
          <c:tx>
            <c:v>Punto 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Hoja2!$J$3:$J$8</c:f>
              <c:numCache>
                <c:formatCode>General</c:formatCode>
                <c:ptCount val="6"/>
                <c:pt idx="0">
                  <c:v>55304</c:v>
                </c:pt>
                <c:pt idx="1">
                  <c:v>234627</c:v>
                </c:pt>
                <c:pt idx="2">
                  <c:v>262336</c:v>
                </c:pt>
                <c:pt idx="3">
                  <c:v>390049</c:v>
                </c:pt>
                <c:pt idx="4">
                  <c:v>473203</c:v>
                </c:pt>
                <c:pt idx="5">
                  <c:v>750394</c:v>
                </c:pt>
              </c:numCache>
            </c:numRef>
          </c:xVal>
          <c:yVal>
            <c:numRef>
              <c:f>Hoja2!$F$3:$F$8</c:f>
              <c:numCache>
                <c:formatCode>General</c:formatCode>
                <c:ptCount val="6"/>
                <c:pt idx="0">
                  <c:v>1.2517</c:v>
                </c:pt>
                <c:pt idx="1">
                  <c:v>0.40762999999999999</c:v>
                </c:pt>
                <c:pt idx="2">
                  <c:v>0.41570000000000001</c:v>
                </c:pt>
                <c:pt idx="3">
                  <c:v>0.38532</c:v>
                </c:pt>
                <c:pt idx="4">
                  <c:v>0.40609000000000001</c:v>
                </c:pt>
                <c:pt idx="5">
                  <c:v>0.41099999999999998</c:v>
                </c:pt>
              </c:numCache>
            </c:numRef>
          </c:yVal>
          <c:smooth val="0"/>
        </c:ser>
        <c:ser>
          <c:idx val="1"/>
          <c:order val="1"/>
          <c:tx>
            <c:v>Punto 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Hoja2!$J$3:$J$8</c:f>
              <c:numCache>
                <c:formatCode>General</c:formatCode>
                <c:ptCount val="6"/>
                <c:pt idx="0">
                  <c:v>55304</c:v>
                </c:pt>
                <c:pt idx="1">
                  <c:v>234627</c:v>
                </c:pt>
                <c:pt idx="2">
                  <c:v>262336</c:v>
                </c:pt>
                <c:pt idx="3">
                  <c:v>390049</c:v>
                </c:pt>
                <c:pt idx="4">
                  <c:v>473203</c:v>
                </c:pt>
                <c:pt idx="5">
                  <c:v>750394</c:v>
                </c:pt>
              </c:numCache>
            </c:numRef>
          </c:xVal>
          <c:yVal>
            <c:numRef>
              <c:f>Hoja2!$G$3:$G$8</c:f>
              <c:numCache>
                <c:formatCode>General</c:formatCode>
                <c:ptCount val="6"/>
                <c:pt idx="0">
                  <c:v>1.3596999999999999</c:v>
                </c:pt>
                <c:pt idx="1">
                  <c:v>0.88073000000000001</c:v>
                </c:pt>
                <c:pt idx="2">
                  <c:v>0.91546000000000005</c:v>
                </c:pt>
                <c:pt idx="3">
                  <c:v>0.87807000000000002</c:v>
                </c:pt>
                <c:pt idx="4">
                  <c:v>0.92457</c:v>
                </c:pt>
                <c:pt idx="5">
                  <c:v>0.88939999999999997</c:v>
                </c:pt>
              </c:numCache>
            </c:numRef>
          </c:yVal>
          <c:smooth val="0"/>
        </c:ser>
        <c:ser>
          <c:idx val="2"/>
          <c:order val="2"/>
          <c:tx>
            <c:v>Punto 3</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Hoja2!$J$3:$J$8</c:f>
              <c:numCache>
                <c:formatCode>General</c:formatCode>
                <c:ptCount val="6"/>
                <c:pt idx="0">
                  <c:v>55304</c:v>
                </c:pt>
                <c:pt idx="1">
                  <c:v>234627</c:v>
                </c:pt>
                <c:pt idx="2">
                  <c:v>262336</c:v>
                </c:pt>
                <c:pt idx="3">
                  <c:v>390049</c:v>
                </c:pt>
                <c:pt idx="4">
                  <c:v>473203</c:v>
                </c:pt>
                <c:pt idx="5">
                  <c:v>750394</c:v>
                </c:pt>
              </c:numCache>
            </c:numRef>
          </c:xVal>
          <c:yVal>
            <c:numRef>
              <c:f>Hoja2!$H$3:$H$8</c:f>
              <c:numCache>
                <c:formatCode>General</c:formatCode>
                <c:ptCount val="6"/>
                <c:pt idx="0">
                  <c:v>1.2616000000000001</c:v>
                </c:pt>
                <c:pt idx="1">
                  <c:v>1.3751</c:v>
                </c:pt>
                <c:pt idx="2">
                  <c:v>1.3868</c:v>
                </c:pt>
                <c:pt idx="3">
                  <c:v>1.3762000000000001</c:v>
                </c:pt>
                <c:pt idx="4">
                  <c:v>1.3761000000000001</c:v>
                </c:pt>
                <c:pt idx="5">
                  <c:v>1.3744000000000001</c:v>
                </c:pt>
              </c:numCache>
            </c:numRef>
          </c:yVal>
          <c:smooth val="0"/>
        </c:ser>
        <c:ser>
          <c:idx val="3"/>
          <c:order val="3"/>
          <c:tx>
            <c:v>Punto 4</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Hoja2!$J$3:$J$8</c:f>
              <c:numCache>
                <c:formatCode>General</c:formatCode>
                <c:ptCount val="6"/>
                <c:pt idx="0">
                  <c:v>55304</c:v>
                </c:pt>
                <c:pt idx="1">
                  <c:v>234627</c:v>
                </c:pt>
                <c:pt idx="2">
                  <c:v>262336</c:v>
                </c:pt>
                <c:pt idx="3">
                  <c:v>390049</c:v>
                </c:pt>
                <c:pt idx="4">
                  <c:v>473203</c:v>
                </c:pt>
                <c:pt idx="5">
                  <c:v>750394</c:v>
                </c:pt>
              </c:numCache>
            </c:numRef>
          </c:xVal>
          <c:yVal>
            <c:numRef>
              <c:f>Hoja2!$I$3:$I$8</c:f>
              <c:numCache>
                <c:formatCode>General</c:formatCode>
                <c:ptCount val="6"/>
                <c:pt idx="0">
                  <c:v>2.29</c:v>
                </c:pt>
                <c:pt idx="1">
                  <c:v>2.1707000000000001</c:v>
                </c:pt>
                <c:pt idx="2">
                  <c:v>2.1711</c:v>
                </c:pt>
                <c:pt idx="3">
                  <c:v>2.1730999999999998</c:v>
                </c:pt>
                <c:pt idx="4">
                  <c:v>2.1684000000000001</c:v>
                </c:pt>
                <c:pt idx="5">
                  <c:v>2.1646000000000001</c:v>
                </c:pt>
              </c:numCache>
            </c:numRef>
          </c:yVal>
          <c:smooth val="0"/>
        </c:ser>
        <c:dLbls>
          <c:showLegendKey val="0"/>
          <c:showVal val="0"/>
          <c:showCatName val="0"/>
          <c:showSerName val="0"/>
          <c:showPercent val="0"/>
          <c:showBubbleSize val="0"/>
        </c:dLbls>
        <c:axId val="1309467568"/>
        <c:axId val="1309466480"/>
      </c:scatterChart>
      <c:valAx>
        <c:axId val="13094675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EC"/>
                  <a:t>#nodos</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EC"/>
          </a:p>
        </c:txPr>
        <c:crossAx val="1309466480"/>
        <c:crosses val="autoZero"/>
        <c:crossBetween val="midCat"/>
        <c:dispUnits>
          <c:builtInUnit val="hundredThousands"/>
          <c:dispUnitsLbl>
            <c:layout/>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C"/>
              </a:p>
            </c:txPr>
          </c:dispUnitsLbl>
        </c:dispUnits>
      </c:valAx>
      <c:valAx>
        <c:axId val="1309466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EC"/>
                  <a:t>Esfuerzo (Mpa)</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EC"/>
          </a:p>
        </c:txPr>
        <c:crossAx val="1309467568"/>
        <c:crosses val="autoZero"/>
        <c:crossBetween val="midCat"/>
      </c:valAx>
      <c:spPr>
        <a:noFill/>
        <a:ln>
          <a:noFill/>
        </a:ln>
        <a:effectLst/>
      </c:spPr>
    </c:plotArea>
    <c:legend>
      <c:legendPos val="r"/>
      <c:layout>
        <c:manualLayout>
          <c:xMode val="edge"/>
          <c:yMode val="edge"/>
          <c:x val="0.85348028435295775"/>
          <c:y val="0.35226514840367601"/>
          <c:w val="0.12481207821027133"/>
          <c:h val="0.24822916268556855"/>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b="1"/>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AEB55E-2F88-4713-BF0A-7E992799039F}" type="doc">
      <dgm:prSet loTypeId="urn:microsoft.com/office/officeart/2005/8/layout/orgChart1" loCatId="hierarchy" qsTypeId="urn:microsoft.com/office/officeart/2005/8/quickstyle/3d2" qsCatId="3D" csTypeId="urn:microsoft.com/office/officeart/2005/8/colors/accent0_1" csCatId="mainScheme" phldr="1"/>
      <dgm:spPr/>
      <dgm:t>
        <a:bodyPr/>
        <a:lstStyle/>
        <a:p>
          <a:endParaRPr lang="es-EC"/>
        </a:p>
      </dgm:t>
    </dgm:pt>
    <dgm:pt modelId="{53BF5B20-F471-457B-8F7F-ECEC8819A2F1}">
      <dgm:prSet phldrT="[Texto]"/>
      <dgm:spPr/>
      <dgm:t>
        <a:bodyPr/>
        <a:lstStyle/>
        <a:p>
          <a:r>
            <a:rPr lang="es-EC" dirty="0" smtClean="0"/>
            <a:t>TIPOS DE BOMBEO</a:t>
          </a:r>
          <a:endParaRPr lang="es-EC" dirty="0"/>
        </a:p>
      </dgm:t>
    </dgm:pt>
    <dgm:pt modelId="{1E8EAFE3-29B6-4887-B451-40701DFE71EB}" type="parTrans" cxnId="{453344F8-D80C-418E-A540-057EBE206BD7}">
      <dgm:prSet/>
      <dgm:spPr/>
      <dgm:t>
        <a:bodyPr/>
        <a:lstStyle/>
        <a:p>
          <a:endParaRPr lang="es-EC"/>
        </a:p>
      </dgm:t>
    </dgm:pt>
    <dgm:pt modelId="{C8F8984F-64A9-4410-8607-68A8C8A4A19C}" type="sibTrans" cxnId="{453344F8-D80C-418E-A540-057EBE206BD7}">
      <dgm:prSet/>
      <dgm:spPr/>
      <dgm:t>
        <a:bodyPr/>
        <a:lstStyle/>
        <a:p>
          <a:endParaRPr lang="es-EC"/>
        </a:p>
      </dgm:t>
    </dgm:pt>
    <dgm:pt modelId="{C31AAB4F-68F3-49F4-AB97-A6520607EE13}">
      <dgm:prSet phldrT="[Texto]"/>
      <dgm:spPr/>
      <dgm:t>
        <a:bodyPr/>
        <a:lstStyle/>
        <a:p>
          <a:r>
            <a:rPr lang="es-EC" dirty="0" smtClean="0"/>
            <a:t>HIDRÁULICO</a:t>
          </a:r>
          <a:endParaRPr lang="es-EC" dirty="0"/>
        </a:p>
      </dgm:t>
    </dgm:pt>
    <dgm:pt modelId="{F6EF8598-B2E1-4F3A-8702-77ED7435284E}" type="parTrans" cxnId="{936AFC3B-DEB9-44D7-9BD2-3C56989D279A}">
      <dgm:prSet/>
      <dgm:spPr/>
      <dgm:t>
        <a:bodyPr/>
        <a:lstStyle/>
        <a:p>
          <a:endParaRPr lang="es-EC"/>
        </a:p>
      </dgm:t>
    </dgm:pt>
    <dgm:pt modelId="{D03B1157-0CFE-4083-AE33-ED3F92A6C29D}" type="sibTrans" cxnId="{936AFC3B-DEB9-44D7-9BD2-3C56989D279A}">
      <dgm:prSet/>
      <dgm:spPr/>
      <dgm:t>
        <a:bodyPr/>
        <a:lstStyle/>
        <a:p>
          <a:endParaRPr lang="es-EC"/>
        </a:p>
      </dgm:t>
    </dgm:pt>
    <dgm:pt modelId="{FCE4AB25-0F42-4A64-9DA0-6BA710C56E2F}">
      <dgm:prSet phldrT="[Texto]"/>
      <dgm:spPr/>
      <dgm:t>
        <a:bodyPr/>
        <a:lstStyle/>
        <a:p>
          <a:r>
            <a:rPr lang="es-EC" dirty="0" smtClean="0"/>
            <a:t>ELECTRO SUMERGIBLE</a:t>
          </a:r>
          <a:endParaRPr lang="es-EC" dirty="0"/>
        </a:p>
      </dgm:t>
    </dgm:pt>
    <dgm:pt modelId="{22D15E77-081B-4A91-8BE4-DE0EDF3200CF}" type="parTrans" cxnId="{3135B2D9-5AFE-4783-A51A-C45454A72A5E}">
      <dgm:prSet/>
      <dgm:spPr/>
      <dgm:t>
        <a:bodyPr/>
        <a:lstStyle/>
        <a:p>
          <a:endParaRPr lang="es-EC"/>
        </a:p>
      </dgm:t>
    </dgm:pt>
    <dgm:pt modelId="{3BC1B22B-1D80-4918-90B6-7AD344B8D1CF}" type="sibTrans" cxnId="{3135B2D9-5AFE-4783-A51A-C45454A72A5E}">
      <dgm:prSet/>
      <dgm:spPr/>
      <dgm:t>
        <a:bodyPr/>
        <a:lstStyle/>
        <a:p>
          <a:endParaRPr lang="es-EC"/>
        </a:p>
      </dgm:t>
    </dgm:pt>
    <dgm:pt modelId="{2F8F442C-401E-4207-A844-8C9853726F47}">
      <dgm:prSet phldrT="[Texto]"/>
      <dgm:spPr/>
      <dgm:t>
        <a:bodyPr/>
        <a:lstStyle/>
        <a:p>
          <a:r>
            <a:rPr lang="es-EC" dirty="0" smtClean="0"/>
            <a:t>MECÁNICO</a:t>
          </a:r>
          <a:endParaRPr lang="es-EC" dirty="0"/>
        </a:p>
      </dgm:t>
    </dgm:pt>
    <dgm:pt modelId="{682F415F-30AD-40C7-87F2-8D532E0141F6}" type="parTrans" cxnId="{43EA39E3-2EB7-4D1A-AAAA-D2AB016FC835}">
      <dgm:prSet/>
      <dgm:spPr/>
      <dgm:t>
        <a:bodyPr/>
        <a:lstStyle/>
        <a:p>
          <a:endParaRPr lang="es-EC"/>
        </a:p>
      </dgm:t>
    </dgm:pt>
    <dgm:pt modelId="{E431AA24-148D-4BAA-8CB8-A934BB85E1E0}" type="sibTrans" cxnId="{43EA39E3-2EB7-4D1A-AAAA-D2AB016FC835}">
      <dgm:prSet/>
      <dgm:spPr/>
      <dgm:t>
        <a:bodyPr/>
        <a:lstStyle/>
        <a:p>
          <a:endParaRPr lang="es-EC"/>
        </a:p>
      </dgm:t>
    </dgm:pt>
    <dgm:pt modelId="{6DD5C4FC-4734-4FF4-BFD4-EA0E77814372}">
      <dgm:prSet/>
      <dgm:spPr/>
      <dgm:t>
        <a:bodyPr/>
        <a:lstStyle/>
        <a:p>
          <a:r>
            <a:rPr lang="es-EC" dirty="0" smtClean="0"/>
            <a:t>CONVENCIONAL</a:t>
          </a:r>
          <a:endParaRPr lang="es-EC" dirty="0"/>
        </a:p>
      </dgm:t>
    </dgm:pt>
    <dgm:pt modelId="{54838E02-15B8-4BF5-B2FF-B7B849BD5A30}" type="parTrans" cxnId="{488CD631-8FB5-4258-AF86-7D280164DB58}">
      <dgm:prSet/>
      <dgm:spPr/>
      <dgm:t>
        <a:bodyPr/>
        <a:lstStyle/>
        <a:p>
          <a:endParaRPr lang="es-EC"/>
        </a:p>
      </dgm:t>
    </dgm:pt>
    <dgm:pt modelId="{1F2B83FE-A96F-459C-9B0A-C7E10FA24775}" type="sibTrans" cxnId="{488CD631-8FB5-4258-AF86-7D280164DB58}">
      <dgm:prSet/>
      <dgm:spPr/>
      <dgm:t>
        <a:bodyPr/>
        <a:lstStyle/>
        <a:p>
          <a:endParaRPr lang="es-EC"/>
        </a:p>
      </dgm:t>
    </dgm:pt>
    <dgm:pt modelId="{F7564C2D-B5FD-4C71-AA14-6B11238E3E94}">
      <dgm:prSet/>
      <dgm:spPr/>
      <dgm:t>
        <a:bodyPr/>
        <a:lstStyle/>
        <a:p>
          <a:r>
            <a:rPr lang="es-EC" dirty="0" smtClean="0"/>
            <a:t>BALANCEADA POR AIRE</a:t>
          </a:r>
          <a:endParaRPr lang="es-EC" dirty="0"/>
        </a:p>
      </dgm:t>
    </dgm:pt>
    <dgm:pt modelId="{AC01A8C5-5D92-4BF6-BECF-F15659FD2309}" type="parTrans" cxnId="{2ECED907-253D-4027-B81C-FD65501FC00F}">
      <dgm:prSet/>
      <dgm:spPr/>
      <dgm:t>
        <a:bodyPr/>
        <a:lstStyle/>
        <a:p>
          <a:endParaRPr lang="es-EC"/>
        </a:p>
      </dgm:t>
    </dgm:pt>
    <dgm:pt modelId="{6687BA8B-500F-4A1D-BD08-D83E0EA7624D}" type="sibTrans" cxnId="{2ECED907-253D-4027-B81C-FD65501FC00F}">
      <dgm:prSet/>
      <dgm:spPr/>
      <dgm:t>
        <a:bodyPr/>
        <a:lstStyle/>
        <a:p>
          <a:endParaRPr lang="es-EC"/>
        </a:p>
      </dgm:t>
    </dgm:pt>
    <dgm:pt modelId="{53BAFEFA-9A9A-44EA-BFCB-4869A4C010D0}">
      <dgm:prSet/>
      <dgm:spPr/>
      <dgm:t>
        <a:bodyPr/>
        <a:lstStyle/>
        <a:p>
          <a:r>
            <a:rPr lang="es-EC" dirty="0" smtClean="0"/>
            <a:t>ROTAFLEX</a:t>
          </a:r>
          <a:endParaRPr lang="es-EC" dirty="0"/>
        </a:p>
      </dgm:t>
    </dgm:pt>
    <dgm:pt modelId="{4B482C05-8F3B-40B2-8AB3-CF2DE71107C2}" type="parTrans" cxnId="{598F5DA2-860E-4059-8D72-480C6D194269}">
      <dgm:prSet/>
      <dgm:spPr/>
      <dgm:t>
        <a:bodyPr/>
        <a:lstStyle/>
        <a:p>
          <a:endParaRPr lang="es-EC"/>
        </a:p>
      </dgm:t>
    </dgm:pt>
    <dgm:pt modelId="{65590409-0E2E-41AC-A7DE-2745640FC991}" type="sibTrans" cxnId="{598F5DA2-860E-4059-8D72-480C6D194269}">
      <dgm:prSet/>
      <dgm:spPr/>
      <dgm:t>
        <a:bodyPr/>
        <a:lstStyle/>
        <a:p>
          <a:endParaRPr lang="es-EC"/>
        </a:p>
      </dgm:t>
    </dgm:pt>
    <dgm:pt modelId="{931F907E-9607-47A2-9F94-7B4E5699D218}">
      <dgm:prSet/>
      <dgm:spPr>
        <a:solidFill>
          <a:srgbClr val="FF0000"/>
        </a:solidFill>
      </dgm:spPr>
      <dgm:t>
        <a:bodyPr/>
        <a:lstStyle/>
        <a:p>
          <a:r>
            <a:rPr lang="es-EC" dirty="0" smtClean="0"/>
            <a:t>ACTUAL</a:t>
          </a:r>
          <a:endParaRPr lang="es-EC" dirty="0"/>
        </a:p>
      </dgm:t>
    </dgm:pt>
    <dgm:pt modelId="{763314E3-ACC2-4336-8030-F6390E7E65A7}" type="parTrans" cxnId="{323E875C-F1E3-4499-90DD-2805FBC46E9C}">
      <dgm:prSet/>
      <dgm:spPr/>
      <dgm:t>
        <a:bodyPr/>
        <a:lstStyle/>
        <a:p>
          <a:endParaRPr lang="es-EC"/>
        </a:p>
      </dgm:t>
    </dgm:pt>
    <dgm:pt modelId="{4AB03A5A-51C7-4A04-A00A-98542FD81223}" type="sibTrans" cxnId="{323E875C-F1E3-4499-90DD-2805FBC46E9C}">
      <dgm:prSet/>
      <dgm:spPr/>
      <dgm:t>
        <a:bodyPr/>
        <a:lstStyle/>
        <a:p>
          <a:endParaRPr lang="es-EC"/>
        </a:p>
      </dgm:t>
    </dgm:pt>
    <dgm:pt modelId="{855F4C2E-A1EC-432F-A4DC-9C3B58B2FF76}">
      <dgm:prSet/>
      <dgm:spPr/>
      <dgm:t>
        <a:bodyPr/>
        <a:lstStyle/>
        <a:p>
          <a:r>
            <a:rPr lang="es-EC" dirty="0" smtClean="0"/>
            <a:t>MARK II</a:t>
          </a:r>
          <a:endParaRPr lang="es-EC" dirty="0"/>
        </a:p>
      </dgm:t>
    </dgm:pt>
    <dgm:pt modelId="{D720669D-4760-4950-B91A-B7521B53DA12}" type="sibTrans" cxnId="{A2B4C7A2-FCD4-491D-AA4F-440289EF3FB2}">
      <dgm:prSet/>
      <dgm:spPr/>
      <dgm:t>
        <a:bodyPr/>
        <a:lstStyle/>
        <a:p>
          <a:endParaRPr lang="es-EC"/>
        </a:p>
      </dgm:t>
    </dgm:pt>
    <dgm:pt modelId="{5DE7ECF8-8FDA-4755-ADC3-0584102E01F5}" type="parTrans" cxnId="{A2B4C7A2-FCD4-491D-AA4F-440289EF3FB2}">
      <dgm:prSet/>
      <dgm:spPr/>
      <dgm:t>
        <a:bodyPr/>
        <a:lstStyle/>
        <a:p>
          <a:endParaRPr lang="es-EC"/>
        </a:p>
      </dgm:t>
    </dgm:pt>
    <dgm:pt modelId="{BF946F70-9635-4AE3-BAA0-243567D086AB}" type="pres">
      <dgm:prSet presAssocID="{9BAEB55E-2F88-4713-BF0A-7E992799039F}" presName="hierChild1" presStyleCnt="0">
        <dgm:presLayoutVars>
          <dgm:orgChart val="1"/>
          <dgm:chPref val="1"/>
          <dgm:dir/>
          <dgm:animOne val="branch"/>
          <dgm:animLvl val="lvl"/>
          <dgm:resizeHandles/>
        </dgm:presLayoutVars>
      </dgm:prSet>
      <dgm:spPr/>
    </dgm:pt>
    <dgm:pt modelId="{78F4260B-5247-468F-AADA-E296C549DCF0}" type="pres">
      <dgm:prSet presAssocID="{53BF5B20-F471-457B-8F7F-ECEC8819A2F1}" presName="hierRoot1" presStyleCnt="0">
        <dgm:presLayoutVars>
          <dgm:hierBranch val="init"/>
        </dgm:presLayoutVars>
      </dgm:prSet>
      <dgm:spPr/>
    </dgm:pt>
    <dgm:pt modelId="{246DB254-F989-4E59-92BE-5313F015973B}" type="pres">
      <dgm:prSet presAssocID="{53BF5B20-F471-457B-8F7F-ECEC8819A2F1}" presName="rootComposite1" presStyleCnt="0"/>
      <dgm:spPr/>
    </dgm:pt>
    <dgm:pt modelId="{68CB5DCE-8F83-4ECF-82DB-03DABA6BDC23}" type="pres">
      <dgm:prSet presAssocID="{53BF5B20-F471-457B-8F7F-ECEC8819A2F1}" presName="rootText1" presStyleLbl="node0" presStyleIdx="0" presStyleCnt="1">
        <dgm:presLayoutVars>
          <dgm:chPref val="3"/>
        </dgm:presLayoutVars>
      </dgm:prSet>
      <dgm:spPr/>
      <dgm:t>
        <a:bodyPr/>
        <a:lstStyle/>
        <a:p>
          <a:endParaRPr lang="es-EC"/>
        </a:p>
      </dgm:t>
    </dgm:pt>
    <dgm:pt modelId="{61CF7B34-6E94-4CB4-A406-1C206F088926}" type="pres">
      <dgm:prSet presAssocID="{53BF5B20-F471-457B-8F7F-ECEC8819A2F1}" presName="rootConnector1" presStyleLbl="node1" presStyleIdx="0" presStyleCnt="0"/>
      <dgm:spPr/>
    </dgm:pt>
    <dgm:pt modelId="{BBACDC9B-6B55-41C2-94EB-59561046598C}" type="pres">
      <dgm:prSet presAssocID="{53BF5B20-F471-457B-8F7F-ECEC8819A2F1}" presName="hierChild2" presStyleCnt="0"/>
      <dgm:spPr/>
    </dgm:pt>
    <dgm:pt modelId="{679D3122-45A4-442B-B9F9-FA3B3595DF70}" type="pres">
      <dgm:prSet presAssocID="{F6EF8598-B2E1-4F3A-8702-77ED7435284E}" presName="Name37" presStyleLbl="parChTrans1D2" presStyleIdx="0" presStyleCnt="3"/>
      <dgm:spPr/>
    </dgm:pt>
    <dgm:pt modelId="{92BB704B-A679-4840-9817-8908E47F758B}" type="pres">
      <dgm:prSet presAssocID="{C31AAB4F-68F3-49F4-AB97-A6520607EE13}" presName="hierRoot2" presStyleCnt="0">
        <dgm:presLayoutVars>
          <dgm:hierBranch val="init"/>
        </dgm:presLayoutVars>
      </dgm:prSet>
      <dgm:spPr/>
    </dgm:pt>
    <dgm:pt modelId="{A2549E3C-6074-4F4E-88E9-0C79F39495B8}" type="pres">
      <dgm:prSet presAssocID="{C31AAB4F-68F3-49F4-AB97-A6520607EE13}" presName="rootComposite" presStyleCnt="0"/>
      <dgm:spPr/>
    </dgm:pt>
    <dgm:pt modelId="{1CE7891D-12B7-4945-940F-46C54BC0460A}" type="pres">
      <dgm:prSet presAssocID="{C31AAB4F-68F3-49F4-AB97-A6520607EE13}" presName="rootText" presStyleLbl="node2" presStyleIdx="0" presStyleCnt="3">
        <dgm:presLayoutVars>
          <dgm:chPref val="3"/>
        </dgm:presLayoutVars>
      </dgm:prSet>
      <dgm:spPr/>
      <dgm:t>
        <a:bodyPr/>
        <a:lstStyle/>
        <a:p>
          <a:endParaRPr lang="es-EC"/>
        </a:p>
      </dgm:t>
    </dgm:pt>
    <dgm:pt modelId="{C648238F-FAC6-406A-8DDF-FA8378C66261}" type="pres">
      <dgm:prSet presAssocID="{C31AAB4F-68F3-49F4-AB97-A6520607EE13}" presName="rootConnector" presStyleLbl="node2" presStyleIdx="0" presStyleCnt="3"/>
      <dgm:spPr/>
    </dgm:pt>
    <dgm:pt modelId="{62840FF0-4561-41BD-934D-A37C52B38095}" type="pres">
      <dgm:prSet presAssocID="{C31AAB4F-68F3-49F4-AB97-A6520607EE13}" presName="hierChild4" presStyleCnt="0"/>
      <dgm:spPr/>
    </dgm:pt>
    <dgm:pt modelId="{685B90E8-7E87-4B7C-8A1A-A87C50B56D41}" type="pres">
      <dgm:prSet presAssocID="{C31AAB4F-68F3-49F4-AB97-A6520607EE13}" presName="hierChild5" presStyleCnt="0"/>
      <dgm:spPr/>
    </dgm:pt>
    <dgm:pt modelId="{77E585AC-2680-4D0C-8FBC-8660A3F76E8E}" type="pres">
      <dgm:prSet presAssocID="{22D15E77-081B-4A91-8BE4-DE0EDF3200CF}" presName="Name37" presStyleLbl="parChTrans1D2" presStyleIdx="1" presStyleCnt="3"/>
      <dgm:spPr/>
    </dgm:pt>
    <dgm:pt modelId="{F0E5298D-056A-4DFC-9ADC-B7E544409AEF}" type="pres">
      <dgm:prSet presAssocID="{FCE4AB25-0F42-4A64-9DA0-6BA710C56E2F}" presName="hierRoot2" presStyleCnt="0">
        <dgm:presLayoutVars>
          <dgm:hierBranch val="init"/>
        </dgm:presLayoutVars>
      </dgm:prSet>
      <dgm:spPr/>
    </dgm:pt>
    <dgm:pt modelId="{AF71326D-1EF9-4BE5-9B6F-5D64AE7AC3D7}" type="pres">
      <dgm:prSet presAssocID="{FCE4AB25-0F42-4A64-9DA0-6BA710C56E2F}" presName="rootComposite" presStyleCnt="0"/>
      <dgm:spPr/>
    </dgm:pt>
    <dgm:pt modelId="{47027705-C74A-4023-B25D-87BEA16F10B2}" type="pres">
      <dgm:prSet presAssocID="{FCE4AB25-0F42-4A64-9DA0-6BA710C56E2F}" presName="rootText" presStyleLbl="node2" presStyleIdx="1" presStyleCnt="3">
        <dgm:presLayoutVars>
          <dgm:chPref val="3"/>
        </dgm:presLayoutVars>
      </dgm:prSet>
      <dgm:spPr/>
    </dgm:pt>
    <dgm:pt modelId="{EB01FC2D-867D-4C30-B87B-093C649E258A}" type="pres">
      <dgm:prSet presAssocID="{FCE4AB25-0F42-4A64-9DA0-6BA710C56E2F}" presName="rootConnector" presStyleLbl="node2" presStyleIdx="1" presStyleCnt="3"/>
      <dgm:spPr/>
    </dgm:pt>
    <dgm:pt modelId="{42096916-1E98-46F4-B386-9298BF0ACF27}" type="pres">
      <dgm:prSet presAssocID="{FCE4AB25-0F42-4A64-9DA0-6BA710C56E2F}" presName="hierChild4" presStyleCnt="0"/>
      <dgm:spPr/>
    </dgm:pt>
    <dgm:pt modelId="{4E7AF975-1820-4289-9C60-26A80387FEEA}" type="pres">
      <dgm:prSet presAssocID="{FCE4AB25-0F42-4A64-9DA0-6BA710C56E2F}" presName="hierChild5" presStyleCnt="0"/>
      <dgm:spPr/>
    </dgm:pt>
    <dgm:pt modelId="{6DE8A7B9-22CA-4409-83CC-69A53DDEB8C9}" type="pres">
      <dgm:prSet presAssocID="{682F415F-30AD-40C7-87F2-8D532E0141F6}" presName="Name37" presStyleLbl="parChTrans1D2" presStyleIdx="2" presStyleCnt="3"/>
      <dgm:spPr/>
    </dgm:pt>
    <dgm:pt modelId="{FB1F5439-58A0-4313-BCF0-EFF373AAA2F0}" type="pres">
      <dgm:prSet presAssocID="{2F8F442C-401E-4207-A844-8C9853726F47}" presName="hierRoot2" presStyleCnt="0">
        <dgm:presLayoutVars>
          <dgm:hierBranch val="init"/>
        </dgm:presLayoutVars>
      </dgm:prSet>
      <dgm:spPr/>
    </dgm:pt>
    <dgm:pt modelId="{90B51A02-ACF1-4312-BC63-905C7989ACDE}" type="pres">
      <dgm:prSet presAssocID="{2F8F442C-401E-4207-A844-8C9853726F47}" presName="rootComposite" presStyleCnt="0"/>
      <dgm:spPr/>
    </dgm:pt>
    <dgm:pt modelId="{0330FF6C-DDF3-444C-9BB5-D518C31C04E8}" type="pres">
      <dgm:prSet presAssocID="{2F8F442C-401E-4207-A844-8C9853726F47}" presName="rootText" presStyleLbl="node2" presStyleIdx="2" presStyleCnt="3">
        <dgm:presLayoutVars>
          <dgm:chPref val="3"/>
        </dgm:presLayoutVars>
      </dgm:prSet>
      <dgm:spPr/>
    </dgm:pt>
    <dgm:pt modelId="{57E5476D-50E4-45D6-AD95-811DBF2405DD}" type="pres">
      <dgm:prSet presAssocID="{2F8F442C-401E-4207-A844-8C9853726F47}" presName="rootConnector" presStyleLbl="node2" presStyleIdx="2" presStyleCnt="3"/>
      <dgm:spPr/>
    </dgm:pt>
    <dgm:pt modelId="{BA9DA3EC-4859-4906-ADDB-15394288DBDC}" type="pres">
      <dgm:prSet presAssocID="{2F8F442C-401E-4207-A844-8C9853726F47}" presName="hierChild4" presStyleCnt="0"/>
      <dgm:spPr/>
    </dgm:pt>
    <dgm:pt modelId="{96488D51-CC72-42E8-9732-708A57D61E4C}" type="pres">
      <dgm:prSet presAssocID="{54838E02-15B8-4BF5-B2FF-B7B849BD5A30}" presName="Name37" presStyleLbl="parChTrans1D3" presStyleIdx="0" presStyleCnt="5"/>
      <dgm:spPr/>
    </dgm:pt>
    <dgm:pt modelId="{C139E64B-09FC-40A3-BED8-05631CB4CF86}" type="pres">
      <dgm:prSet presAssocID="{6DD5C4FC-4734-4FF4-BFD4-EA0E77814372}" presName="hierRoot2" presStyleCnt="0">
        <dgm:presLayoutVars>
          <dgm:hierBranch val="init"/>
        </dgm:presLayoutVars>
      </dgm:prSet>
      <dgm:spPr/>
    </dgm:pt>
    <dgm:pt modelId="{09356B18-FDFB-4B75-BEE5-AB2ABC722A47}" type="pres">
      <dgm:prSet presAssocID="{6DD5C4FC-4734-4FF4-BFD4-EA0E77814372}" presName="rootComposite" presStyleCnt="0"/>
      <dgm:spPr/>
    </dgm:pt>
    <dgm:pt modelId="{AD58B109-0B5C-440B-974B-3D8941B69A49}" type="pres">
      <dgm:prSet presAssocID="{6DD5C4FC-4734-4FF4-BFD4-EA0E77814372}" presName="rootText" presStyleLbl="node3" presStyleIdx="0" presStyleCnt="5" custLinFactX="-100000" custLinFactNeighborX="-100405" custLinFactNeighborY="8811">
        <dgm:presLayoutVars>
          <dgm:chPref val="3"/>
        </dgm:presLayoutVars>
      </dgm:prSet>
      <dgm:spPr/>
    </dgm:pt>
    <dgm:pt modelId="{4FFDC07B-74D2-4720-BF1C-4B3F89057B0E}" type="pres">
      <dgm:prSet presAssocID="{6DD5C4FC-4734-4FF4-BFD4-EA0E77814372}" presName="rootConnector" presStyleLbl="node3" presStyleIdx="0" presStyleCnt="5"/>
      <dgm:spPr/>
    </dgm:pt>
    <dgm:pt modelId="{F208BB57-AE8A-45D1-A671-86E9963D888A}" type="pres">
      <dgm:prSet presAssocID="{6DD5C4FC-4734-4FF4-BFD4-EA0E77814372}" presName="hierChild4" presStyleCnt="0"/>
      <dgm:spPr/>
    </dgm:pt>
    <dgm:pt modelId="{0BC68EFA-475E-47E1-86FF-39932A13CD27}" type="pres">
      <dgm:prSet presAssocID="{6DD5C4FC-4734-4FF4-BFD4-EA0E77814372}" presName="hierChild5" presStyleCnt="0"/>
      <dgm:spPr/>
    </dgm:pt>
    <dgm:pt modelId="{4B065DE5-9B65-43EA-957E-1E4C4132F09C}" type="pres">
      <dgm:prSet presAssocID="{5DE7ECF8-8FDA-4755-ADC3-0584102E01F5}" presName="Name37" presStyleLbl="parChTrans1D3" presStyleIdx="1" presStyleCnt="5"/>
      <dgm:spPr/>
    </dgm:pt>
    <dgm:pt modelId="{3554460F-668F-46EB-AB5A-1C25EEB525E3}" type="pres">
      <dgm:prSet presAssocID="{855F4C2E-A1EC-432F-A4DC-9C3B58B2FF76}" presName="hierRoot2" presStyleCnt="0">
        <dgm:presLayoutVars>
          <dgm:hierBranch val="init"/>
        </dgm:presLayoutVars>
      </dgm:prSet>
      <dgm:spPr/>
    </dgm:pt>
    <dgm:pt modelId="{77EDADB1-ABD0-4928-BBD5-6CECFDDD67F5}" type="pres">
      <dgm:prSet presAssocID="{855F4C2E-A1EC-432F-A4DC-9C3B58B2FF76}" presName="rootComposite" presStyleCnt="0"/>
      <dgm:spPr/>
    </dgm:pt>
    <dgm:pt modelId="{B5B3ACD4-547B-4099-A164-BE5D73B79F04}" type="pres">
      <dgm:prSet presAssocID="{855F4C2E-A1EC-432F-A4DC-9C3B58B2FF76}" presName="rootText" presStyleLbl="node3" presStyleIdx="1" presStyleCnt="5" custLinFactX="-96899" custLinFactNeighborX="-100000" custLinFactNeighborY="-2659">
        <dgm:presLayoutVars>
          <dgm:chPref val="3"/>
        </dgm:presLayoutVars>
      </dgm:prSet>
      <dgm:spPr/>
      <dgm:t>
        <a:bodyPr/>
        <a:lstStyle/>
        <a:p>
          <a:endParaRPr lang="es-EC"/>
        </a:p>
      </dgm:t>
    </dgm:pt>
    <dgm:pt modelId="{826FB4CA-2157-45DA-A227-244E954C4B13}" type="pres">
      <dgm:prSet presAssocID="{855F4C2E-A1EC-432F-A4DC-9C3B58B2FF76}" presName="rootConnector" presStyleLbl="node3" presStyleIdx="1" presStyleCnt="5"/>
      <dgm:spPr/>
    </dgm:pt>
    <dgm:pt modelId="{54DFFA70-C140-43DB-B7EB-B32CEC49F449}" type="pres">
      <dgm:prSet presAssocID="{855F4C2E-A1EC-432F-A4DC-9C3B58B2FF76}" presName="hierChild4" presStyleCnt="0"/>
      <dgm:spPr/>
    </dgm:pt>
    <dgm:pt modelId="{555E4049-3D32-4A5C-9677-046A72DAA1F5}" type="pres">
      <dgm:prSet presAssocID="{855F4C2E-A1EC-432F-A4DC-9C3B58B2FF76}" presName="hierChild5" presStyleCnt="0"/>
      <dgm:spPr/>
    </dgm:pt>
    <dgm:pt modelId="{7921493B-80B5-40B6-A707-1EBB91EBD547}" type="pres">
      <dgm:prSet presAssocID="{AC01A8C5-5D92-4BF6-BECF-F15659FD2309}" presName="Name37" presStyleLbl="parChTrans1D3" presStyleIdx="2" presStyleCnt="5"/>
      <dgm:spPr/>
    </dgm:pt>
    <dgm:pt modelId="{DFDE493D-2FE8-4F86-BDDB-EA45DA385D50}" type="pres">
      <dgm:prSet presAssocID="{F7564C2D-B5FD-4C71-AA14-6B11238E3E94}" presName="hierRoot2" presStyleCnt="0">
        <dgm:presLayoutVars>
          <dgm:hierBranch val="init"/>
        </dgm:presLayoutVars>
      </dgm:prSet>
      <dgm:spPr/>
    </dgm:pt>
    <dgm:pt modelId="{47902564-92A5-4D6D-94D5-63674A003685}" type="pres">
      <dgm:prSet presAssocID="{F7564C2D-B5FD-4C71-AA14-6B11238E3E94}" presName="rootComposite" presStyleCnt="0"/>
      <dgm:spPr/>
    </dgm:pt>
    <dgm:pt modelId="{9BAEC794-6D07-4C0F-A0F9-133B1079F937}" type="pres">
      <dgm:prSet presAssocID="{F7564C2D-B5FD-4C71-AA14-6B11238E3E94}" presName="rootText" presStyleLbl="node3" presStyleIdx="2" presStyleCnt="5" custLinFactX="-97127" custLinFactNeighborX="-100000" custLinFactNeighborY="7830">
        <dgm:presLayoutVars>
          <dgm:chPref val="3"/>
        </dgm:presLayoutVars>
      </dgm:prSet>
      <dgm:spPr/>
    </dgm:pt>
    <dgm:pt modelId="{B323BB06-6595-4CB3-86A2-5B72C87D258B}" type="pres">
      <dgm:prSet presAssocID="{F7564C2D-B5FD-4C71-AA14-6B11238E3E94}" presName="rootConnector" presStyleLbl="node3" presStyleIdx="2" presStyleCnt="5"/>
      <dgm:spPr/>
    </dgm:pt>
    <dgm:pt modelId="{9046C1C3-EDA0-4250-9E81-E286BBFAE437}" type="pres">
      <dgm:prSet presAssocID="{F7564C2D-B5FD-4C71-AA14-6B11238E3E94}" presName="hierChild4" presStyleCnt="0"/>
      <dgm:spPr/>
    </dgm:pt>
    <dgm:pt modelId="{788401B6-32BD-4590-9742-60615E8E03C8}" type="pres">
      <dgm:prSet presAssocID="{F7564C2D-B5FD-4C71-AA14-6B11238E3E94}" presName="hierChild5" presStyleCnt="0"/>
      <dgm:spPr/>
    </dgm:pt>
    <dgm:pt modelId="{95F4CDC6-BE18-4D79-BF72-04A4D9FAA9DC}" type="pres">
      <dgm:prSet presAssocID="{4B482C05-8F3B-40B2-8AB3-CF2DE71107C2}" presName="Name37" presStyleLbl="parChTrans1D3" presStyleIdx="3" presStyleCnt="5"/>
      <dgm:spPr/>
    </dgm:pt>
    <dgm:pt modelId="{0EE19331-6BBD-4589-9A9A-A32423389C04}" type="pres">
      <dgm:prSet presAssocID="{53BAFEFA-9A9A-44EA-BFCB-4869A4C010D0}" presName="hierRoot2" presStyleCnt="0">
        <dgm:presLayoutVars>
          <dgm:hierBranch val="init"/>
        </dgm:presLayoutVars>
      </dgm:prSet>
      <dgm:spPr/>
    </dgm:pt>
    <dgm:pt modelId="{39AFA3E9-6CA1-4594-9523-1DE843D7CCA2}" type="pres">
      <dgm:prSet presAssocID="{53BAFEFA-9A9A-44EA-BFCB-4869A4C010D0}" presName="rootComposite" presStyleCnt="0"/>
      <dgm:spPr/>
    </dgm:pt>
    <dgm:pt modelId="{CBB06578-692A-4B92-BFEA-C3DE56B588F8}" type="pres">
      <dgm:prSet presAssocID="{53BAFEFA-9A9A-44EA-BFCB-4869A4C010D0}" presName="rootText" presStyleLbl="node3" presStyleIdx="3" presStyleCnt="5" custLinFactY="-200000" custLinFactNeighborX="62084" custLinFactNeighborY="-243503">
        <dgm:presLayoutVars>
          <dgm:chPref val="3"/>
        </dgm:presLayoutVars>
      </dgm:prSet>
      <dgm:spPr/>
      <dgm:t>
        <a:bodyPr/>
        <a:lstStyle/>
        <a:p>
          <a:endParaRPr lang="es-EC"/>
        </a:p>
      </dgm:t>
    </dgm:pt>
    <dgm:pt modelId="{B65B40F1-E01F-455B-9159-98CF08071EF9}" type="pres">
      <dgm:prSet presAssocID="{53BAFEFA-9A9A-44EA-BFCB-4869A4C010D0}" presName="rootConnector" presStyleLbl="node3" presStyleIdx="3" presStyleCnt="5"/>
      <dgm:spPr/>
    </dgm:pt>
    <dgm:pt modelId="{914D747A-B1F5-4008-8C6E-66E51DE2626E}" type="pres">
      <dgm:prSet presAssocID="{53BAFEFA-9A9A-44EA-BFCB-4869A4C010D0}" presName="hierChild4" presStyleCnt="0"/>
      <dgm:spPr/>
    </dgm:pt>
    <dgm:pt modelId="{F2B39ACA-4463-434E-9315-259A8E34F941}" type="pres">
      <dgm:prSet presAssocID="{53BAFEFA-9A9A-44EA-BFCB-4869A4C010D0}" presName="hierChild5" presStyleCnt="0"/>
      <dgm:spPr/>
    </dgm:pt>
    <dgm:pt modelId="{094E30F1-3AED-462C-83DD-259D31AA8405}" type="pres">
      <dgm:prSet presAssocID="{763314E3-ACC2-4336-8030-F6390E7E65A7}" presName="Name37" presStyleLbl="parChTrans1D3" presStyleIdx="4" presStyleCnt="5"/>
      <dgm:spPr/>
    </dgm:pt>
    <dgm:pt modelId="{D48A0A03-F6A0-408E-90C8-1DF02851200E}" type="pres">
      <dgm:prSet presAssocID="{931F907E-9607-47A2-9F94-7B4E5699D218}" presName="hierRoot2" presStyleCnt="0">
        <dgm:presLayoutVars>
          <dgm:hierBranch val="init"/>
        </dgm:presLayoutVars>
      </dgm:prSet>
      <dgm:spPr/>
    </dgm:pt>
    <dgm:pt modelId="{9CA2FBE5-A154-4B2E-83B9-2360B5D61187}" type="pres">
      <dgm:prSet presAssocID="{931F907E-9607-47A2-9F94-7B4E5699D218}" presName="rootComposite" presStyleCnt="0"/>
      <dgm:spPr/>
    </dgm:pt>
    <dgm:pt modelId="{47FAC1D1-BD3C-4A13-A5BC-64773FFD6CA9}" type="pres">
      <dgm:prSet presAssocID="{931F907E-9607-47A2-9F94-7B4E5699D218}" presName="rootText" presStyleLbl="node3" presStyleIdx="4" presStyleCnt="5" custLinFactY="-200000" custLinFactNeighborX="64373" custLinFactNeighborY="-213739">
        <dgm:presLayoutVars>
          <dgm:chPref val="3"/>
        </dgm:presLayoutVars>
      </dgm:prSet>
      <dgm:spPr/>
    </dgm:pt>
    <dgm:pt modelId="{36BFAF92-7CF9-4DB9-A625-CDB35ABE44FF}" type="pres">
      <dgm:prSet presAssocID="{931F907E-9607-47A2-9F94-7B4E5699D218}" presName="rootConnector" presStyleLbl="node3" presStyleIdx="4" presStyleCnt="5"/>
      <dgm:spPr/>
    </dgm:pt>
    <dgm:pt modelId="{081F79DA-4E06-4B62-AD51-F1AFF839F3C2}" type="pres">
      <dgm:prSet presAssocID="{931F907E-9607-47A2-9F94-7B4E5699D218}" presName="hierChild4" presStyleCnt="0"/>
      <dgm:spPr/>
    </dgm:pt>
    <dgm:pt modelId="{6FB2B383-03AB-4C96-ABB0-8A1B18A8A30E}" type="pres">
      <dgm:prSet presAssocID="{931F907E-9607-47A2-9F94-7B4E5699D218}" presName="hierChild5" presStyleCnt="0"/>
      <dgm:spPr/>
    </dgm:pt>
    <dgm:pt modelId="{9A8D7574-D644-4AA3-957C-44FF1224A0A7}" type="pres">
      <dgm:prSet presAssocID="{2F8F442C-401E-4207-A844-8C9853726F47}" presName="hierChild5" presStyleCnt="0"/>
      <dgm:spPr/>
    </dgm:pt>
    <dgm:pt modelId="{33A924CF-2C46-4636-884D-E9252EDC95A5}" type="pres">
      <dgm:prSet presAssocID="{53BF5B20-F471-457B-8F7F-ECEC8819A2F1}" presName="hierChild3" presStyleCnt="0"/>
      <dgm:spPr/>
    </dgm:pt>
  </dgm:ptLst>
  <dgm:cxnLst>
    <dgm:cxn modelId="{620D107C-03BC-409C-B7C0-8DECEF1113D1}" type="presOf" srcId="{6DD5C4FC-4734-4FF4-BFD4-EA0E77814372}" destId="{AD58B109-0B5C-440B-974B-3D8941B69A49}" srcOrd="0" destOrd="0" presId="urn:microsoft.com/office/officeart/2005/8/layout/orgChart1"/>
    <dgm:cxn modelId="{488CD631-8FB5-4258-AF86-7D280164DB58}" srcId="{2F8F442C-401E-4207-A844-8C9853726F47}" destId="{6DD5C4FC-4734-4FF4-BFD4-EA0E77814372}" srcOrd="0" destOrd="0" parTransId="{54838E02-15B8-4BF5-B2FF-B7B849BD5A30}" sibTransId="{1F2B83FE-A96F-459C-9B0A-C7E10FA24775}"/>
    <dgm:cxn modelId="{598F5DA2-860E-4059-8D72-480C6D194269}" srcId="{2F8F442C-401E-4207-A844-8C9853726F47}" destId="{53BAFEFA-9A9A-44EA-BFCB-4869A4C010D0}" srcOrd="3" destOrd="0" parTransId="{4B482C05-8F3B-40B2-8AB3-CF2DE71107C2}" sibTransId="{65590409-0E2E-41AC-A7DE-2745640FC991}"/>
    <dgm:cxn modelId="{BE56E0F8-202A-4919-A8E0-6B4DF6CBB04D}" type="presOf" srcId="{855F4C2E-A1EC-432F-A4DC-9C3B58B2FF76}" destId="{826FB4CA-2157-45DA-A227-244E954C4B13}" srcOrd="1" destOrd="0" presId="urn:microsoft.com/office/officeart/2005/8/layout/orgChart1"/>
    <dgm:cxn modelId="{453344F8-D80C-418E-A540-057EBE206BD7}" srcId="{9BAEB55E-2F88-4713-BF0A-7E992799039F}" destId="{53BF5B20-F471-457B-8F7F-ECEC8819A2F1}" srcOrd="0" destOrd="0" parTransId="{1E8EAFE3-29B6-4887-B451-40701DFE71EB}" sibTransId="{C8F8984F-64A9-4410-8607-68A8C8A4A19C}"/>
    <dgm:cxn modelId="{ABB02705-DF67-4D7C-90FE-DD160C6BF0BB}" type="presOf" srcId="{F7564C2D-B5FD-4C71-AA14-6B11238E3E94}" destId="{B323BB06-6595-4CB3-86A2-5B72C87D258B}" srcOrd="1" destOrd="0" presId="urn:microsoft.com/office/officeart/2005/8/layout/orgChart1"/>
    <dgm:cxn modelId="{74948B03-52C9-47C6-A3BE-90962BD5D5AB}" type="presOf" srcId="{931F907E-9607-47A2-9F94-7B4E5699D218}" destId="{47FAC1D1-BD3C-4A13-A5BC-64773FFD6CA9}" srcOrd="0" destOrd="0" presId="urn:microsoft.com/office/officeart/2005/8/layout/orgChart1"/>
    <dgm:cxn modelId="{0038CDA6-ACBC-4674-BAAE-A4FA196EB7B7}" type="presOf" srcId="{2F8F442C-401E-4207-A844-8C9853726F47}" destId="{0330FF6C-DDF3-444C-9BB5-D518C31C04E8}" srcOrd="0" destOrd="0" presId="urn:microsoft.com/office/officeart/2005/8/layout/orgChart1"/>
    <dgm:cxn modelId="{2ECED907-253D-4027-B81C-FD65501FC00F}" srcId="{2F8F442C-401E-4207-A844-8C9853726F47}" destId="{F7564C2D-B5FD-4C71-AA14-6B11238E3E94}" srcOrd="2" destOrd="0" parTransId="{AC01A8C5-5D92-4BF6-BECF-F15659FD2309}" sibTransId="{6687BA8B-500F-4A1D-BD08-D83E0EA7624D}"/>
    <dgm:cxn modelId="{1BD8B440-CC6A-4B01-832B-749CF6BF069B}" type="presOf" srcId="{4B482C05-8F3B-40B2-8AB3-CF2DE71107C2}" destId="{95F4CDC6-BE18-4D79-BF72-04A4D9FAA9DC}" srcOrd="0" destOrd="0" presId="urn:microsoft.com/office/officeart/2005/8/layout/orgChart1"/>
    <dgm:cxn modelId="{AF4A37C4-568A-4788-9092-7B7CF3341DE9}" type="presOf" srcId="{931F907E-9607-47A2-9F94-7B4E5699D218}" destId="{36BFAF92-7CF9-4DB9-A625-CDB35ABE44FF}" srcOrd="1" destOrd="0" presId="urn:microsoft.com/office/officeart/2005/8/layout/orgChart1"/>
    <dgm:cxn modelId="{C9A847F1-CCB7-41EF-8AA2-8C9302949FF9}" type="presOf" srcId="{9BAEB55E-2F88-4713-BF0A-7E992799039F}" destId="{BF946F70-9635-4AE3-BAA0-243567D086AB}" srcOrd="0" destOrd="0" presId="urn:microsoft.com/office/officeart/2005/8/layout/orgChart1"/>
    <dgm:cxn modelId="{936AFC3B-DEB9-44D7-9BD2-3C56989D279A}" srcId="{53BF5B20-F471-457B-8F7F-ECEC8819A2F1}" destId="{C31AAB4F-68F3-49F4-AB97-A6520607EE13}" srcOrd="0" destOrd="0" parTransId="{F6EF8598-B2E1-4F3A-8702-77ED7435284E}" sibTransId="{D03B1157-0CFE-4083-AE33-ED3F92A6C29D}"/>
    <dgm:cxn modelId="{1397AFAB-77EE-48CC-A05D-A97941050B48}" type="presOf" srcId="{5DE7ECF8-8FDA-4755-ADC3-0584102E01F5}" destId="{4B065DE5-9B65-43EA-957E-1E4C4132F09C}" srcOrd="0" destOrd="0" presId="urn:microsoft.com/office/officeart/2005/8/layout/orgChart1"/>
    <dgm:cxn modelId="{CA70104D-C7F7-4E52-A85E-EEF40F11CB9A}" type="presOf" srcId="{2F8F442C-401E-4207-A844-8C9853726F47}" destId="{57E5476D-50E4-45D6-AD95-811DBF2405DD}" srcOrd="1" destOrd="0" presId="urn:microsoft.com/office/officeart/2005/8/layout/orgChart1"/>
    <dgm:cxn modelId="{EE3FCE7E-D455-4B06-A5DF-C56B90DCF509}" type="presOf" srcId="{F6EF8598-B2E1-4F3A-8702-77ED7435284E}" destId="{679D3122-45A4-442B-B9F9-FA3B3595DF70}" srcOrd="0" destOrd="0" presId="urn:microsoft.com/office/officeart/2005/8/layout/orgChart1"/>
    <dgm:cxn modelId="{323E875C-F1E3-4499-90DD-2805FBC46E9C}" srcId="{2F8F442C-401E-4207-A844-8C9853726F47}" destId="{931F907E-9607-47A2-9F94-7B4E5699D218}" srcOrd="4" destOrd="0" parTransId="{763314E3-ACC2-4336-8030-F6390E7E65A7}" sibTransId="{4AB03A5A-51C7-4A04-A00A-98542FD81223}"/>
    <dgm:cxn modelId="{0423B057-91BF-49A2-8435-9253E0869972}" type="presOf" srcId="{F7564C2D-B5FD-4C71-AA14-6B11238E3E94}" destId="{9BAEC794-6D07-4C0F-A0F9-133B1079F937}" srcOrd="0" destOrd="0" presId="urn:microsoft.com/office/officeart/2005/8/layout/orgChart1"/>
    <dgm:cxn modelId="{70FB4D8C-D509-4025-BDD0-AE4C3F52ECB1}" type="presOf" srcId="{54838E02-15B8-4BF5-B2FF-B7B849BD5A30}" destId="{96488D51-CC72-42E8-9732-708A57D61E4C}" srcOrd="0" destOrd="0" presId="urn:microsoft.com/office/officeart/2005/8/layout/orgChart1"/>
    <dgm:cxn modelId="{C1769605-9814-4FEA-8DF3-B8AAE7FA797E}" type="presOf" srcId="{FCE4AB25-0F42-4A64-9DA0-6BA710C56E2F}" destId="{EB01FC2D-867D-4C30-B87B-093C649E258A}" srcOrd="1" destOrd="0" presId="urn:microsoft.com/office/officeart/2005/8/layout/orgChart1"/>
    <dgm:cxn modelId="{BD960D65-8464-4F34-8B31-BD0C74D0CD77}" type="presOf" srcId="{FCE4AB25-0F42-4A64-9DA0-6BA710C56E2F}" destId="{47027705-C74A-4023-B25D-87BEA16F10B2}" srcOrd="0" destOrd="0" presId="urn:microsoft.com/office/officeart/2005/8/layout/orgChart1"/>
    <dgm:cxn modelId="{4A8A2BF5-CCDD-45AF-B298-E092BAB44430}" type="presOf" srcId="{763314E3-ACC2-4336-8030-F6390E7E65A7}" destId="{094E30F1-3AED-462C-83DD-259D31AA8405}" srcOrd="0" destOrd="0" presId="urn:microsoft.com/office/officeart/2005/8/layout/orgChart1"/>
    <dgm:cxn modelId="{073BADED-039D-4C05-B34F-3E4DB2E6D731}" type="presOf" srcId="{C31AAB4F-68F3-49F4-AB97-A6520607EE13}" destId="{1CE7891D-12B7-4945-940F-46C54BC0460A}" srcOrd="0" destOrd="0" presId="urn:microsoft.com/office/officeart/2005/8/layout/orgChart1"/>
    <dgm:cxn modelId="{7C01D4D7-BA07-4D7E-AAA0-D7E8234E3DCE}" type="presOf" srcId="{855F4C2E-A1EC-432F-A4DC-9C3B58B2FF76}" destId="{B5B3ACD4-547B-4099-A164-BE5D73B79F04}" srcOrd="0" destOrd="0" presId="urn:microsoft.com/office/officeart/2005/8/layout/orgChart1"/>
    <dgm:cxn modelId="{A2B4C7A2-FCD4-491D-AA4F-440289EF3FB2}" srcId="{2F8F442C-401E-4207-A844-8C9853726F47}" destId="{855F4C2E-A1EC-432F-A4DC-9C3B58B2FF76}" srcOrd="1" destOrd="0" parTransId="{5DE7ECF8-8FDA-4755-ADC3-0584102E01F5}" sibTransId="{D720669D-4760-4950-B91A-B7521B53DA12}"/>
    <dgm:cxn modelId="{66AE6250-6C72-4910-9433-5348D832D949}" type="presOf" srcId="{AC01A8C5-5D92-4BF6-BECF-F15659FD2309}" destId="{7921493B-80B5-40B6-A707-1EBB91EBD547}" srcOrd="0" destOrd="0" presId="urn:microsoft.com/office/officeart/2005/8/layout/orgChart1"/>
    <dgm:cxn modelId="{9A73E5AE-CFEF-422D-8255-69405DE9C9E6}" type="presOf" srcId="{6DD5C4FC-4734-4FF4-BFD4-EA0E77814372}" destId="{4FFDC07B-74D2-4720-BF1C-4B3F89057B0E}" srcOrd="1" destOrd="0" presId="urn:microsoft.com/office/officeart/2005/8/layout/orgChart1"/>
    <dgm:cxn modelId="{748CB425-C3B7-4031-B72B-A3ACE7FC31C0}" type="presOf" srcId="{C31AAB4F-68F3-49F4-AB97-A6520607EE13}" destId="{C648238F-FAC6-406A-8DDF-FA8378C66261}" srcOrd="1" destOrd="0" presId="urn:microsoft.com/office/officeart/2005/8/layout/orgChart1"/>
    <dgm:cxn modelId="{5E5C2199-DFF4-4A7F-8DA8-98970722115D}" type="presOf" srcId="{53BAFEFA-9A9A-44EA-BFCB-4869A4C010D0}" destId="{CBB06578-692A-4B92-BFEA-C3DE56B588F8}" srcOrd="0" destOrd="0" presId="urn:microsoft.com/office/officeart/2005/8/layout/orgChart1"/>
    <dgm:cxn modelId="{43EA39E3-2EB7-4D1A-AAAA-D2AB016FC835}" srcId="{53BF5B20-F471-457B-8F7F-ECEC8819A2F1}" destId="{2F8F442C-401E-4207-A844-8C9853726F47}" srcOrd="2" destOrd="0" parTransId="{682F415F-30AD-40C7-87F2-8D532E0141F6}" sibTransId="{E431AA24-148D-4BAA-8CB8-A934BB85E1E0}"/>
    <dgm:cxn modelId="{3B0C67F2-1027-4DF0-8C6F-1D0DF822DEDF}" type="presOf" srcId="{22D15E77-081B-4A91-8BE4-DE0EDF3200CF}" destId="{77E585AC-2680-4D0C-8FBC-8660A3F76E8E}" srcOrd="0" destOrd="0" presId="urn:microsoft.com/office/officeart/2005/8/layout/orgChart1"/>
    <dgm:cxn modelId="{3135B2D9-5AFE-4783-A51A-C45454A72A5E}" srcId="{53BF5B20-F471-457B-8F7F-ECEC8819A2F1}" destId="{FCE4AB25-0F42-4A64-9DA0-6BA710C56E2F}" srcOrd="1" destOrd="0" parTransId="{22D15E77-081B-4A91-8BE4-DE0EDF3200CF}" sibTransId="{3BC1B22B-1D80-4918-90B6-7AD344B8D1CF}"/>
    <dgm:cxn modelId="{11037ECE-FCD7-4F43-B49F-0A0CAC45DDB1}" type="presOf" srcId="{53BF5B20-F471-457B-8F7F-ECEC8819A2F1}" destId="{68CB5DCE-8F83-4ECF-82DB-03DABA6BDC23}" srcOrd="0" destOrd="0" presId="urn:microsoft.com/office/officeart/2005/8/layout/orgChart1"/>
    <dgm:cxn modelId="{761B5771-AB03-4AF4-A6FD-F058C89B8700}" type="presOf" srcId="{53BF5B20-F471-457B-8F7F-ECEC8819A2F1}" destId="{61CF7B34-6E94-4CB4-A406-1C206F088926}" srcOrd="1" destOrd="0" presId="urn:microsoft.com/office/officeart/2005/8/layout/orgChart1"/>
    <dgm:cxn modelId="{8BB64012-A3E4-43CC-9F6A-6DA615C71FBF}" type="presOf" srcId="{682F415F-30AD-40C7-87F2-8D532E0141F6}" destId="{6DE8A7B9-22CA-4409-83CC-69A53DDEB8C9}" srcOrd="0" destOrd="0" presId="urn:microsoft.com/office/officeart/2005/8/layout/orgChart1"/>
    <dgm:cxn modelId="{550A700D-EA7E-4716-A6E4-02E36326A5F6}" type="presOf" srcId="{53BAFEFA-9A9A-44EA-BFCB-4869A4C010D0}" destId="{B65B40F1-E01F-455B-9159-98CF08071EF9}" srcOrd="1" destOrd="0" presId="urn:microsoft.com/office/officeart/2005/8/layout/orgChart1"/>
    <dgm:cxn modelId="{C33C54CC-0032-4056-8626-90A5154096C7}" type="presParOf" srcId="{BF946F70-9635-4AE3-BAA0-243567D086AB}" destId="{78F4260B-5247-468F-AADA-E296C549DCF0}" srcOrd="0" destOrd="0" presId="urn:microsoft.com/office/officeart/2005/8/layout/orgChart1"/>
    <dgm:cxn modelId="{544E5F02-B38A-46CF-BCE3-A3299519CA36}" type="presParOf" srcId="{78F4260B-5247-468F-AADA-E296C549DCF0}" destId="{246DB254-F989-4E59-92BE-5313F015973B}" srcOrd="0" destOrd="0" presId="urn:microsoft.com/office/officeart/2005/8/layout/orgChart1"/>
    <dgm:cxn modelId="{E568F0D9-22C0-44B7-A88D-ADBA1245ED88}" type="presParOf" srcId="{246DB254-F989-4E59-92BE-5313F015973B}" destId="{68CB5DCE-8F83-4ECF-82DB-03DABA6BDC23}" srcOrd="0" destOrd="0" presId="urn:microsoft.com/office/officeart/2005/8/layout/orgChart1"/>
    <dgm:cxn modelId="{037165B0-1149-4E22-B543-5D8E9DCEF013}" type="presParOf" srcId="{246DB254-F989-4E59-92BE-5313F015973B}" destId="{61CF7B34-6E94-4CB4-A406-1C206F088926}" srcOrd="1" destOrd="0" presId="urn:microsoft.com/office/officeart/2005/8/layout/orgChart1"/>
    <dgm:cxn modelId="{55571404-11F8-4FDD-A1C0-F82625748FEA}" type="presParOf" srcId="{78F4260B-5247-468F-AADA-E296C549DCF0}" destId="{BBACDC9B-6B55-41C2-94EB-59561046598C}" srcOrd="1" destOrd="0" presId="urn:microsoft.com/office/officeart/2005/8/layout/orgChart1"/>
    <dgm:cxn modelId="{9B5C6DB0-683C-4A9D-AC3B-CF5C21B489EE}" type="presParOf" srcId="{BBACDC9B-6B55-41C2-94EB-59561046598C}" destId="{679D3122-45A4-442B-B9F9-FA3B3595DF70}" srcOrd="0" destOrd="0" presId="urn:microsoft.com/office/officeart/2005/8/layout/orgChart1"/>
    <dgm:cxn modelId="{F2891C31-0913-4D18-87E1-5128E9963D69}" type="presParOf" srcId="{BBACDC9B-6B55-41C2-94EB-59561046598C}" destId="{92BB704B-A679-4840-9817-8908E47F758B}" srcOrd="1" destOrd="0" presId="urn:microsoft.com/office/officeart/2005/8/layout/orgChart1"/>
    <dgm:cxn modelId="{A8EAD8F8-D309-42D0-BAB4-C4A3CA037100}" type="presParOf" srcId="{92BB704B-A679-4840-9817-8908E47F758B}" destId="{A2549E3C-6074-4F4E-88E9-0C79F39495B8}" srcOrd="0" destOrd="0" presId="urn:microsoft.com/office/officeart/2005/8/layout/orgChart1"/>
    <dgm:cxn modelId="{50524B60-2C05-4E5B-98CF-5AC345F6DA11}" type="presParOf" srcId="{A2549E3C-6074-4F4E-88E9-0C79F39495B8}" destId="{1CE7891D-12B7-4945-940F-46C54BC0460A}" srcOrd="0" destOrd="0" presId="urn:microsoft.com/office/officeart/2005/8/layout/orgChart1"/>
    <dgm:cxn modelId="{86F41409-61AE-473F-9DAA-33AD2CEE1A4D}" type="presParOf" srcId="{A2549E3C-6074-4F4E-88E9-0C79F39495B8}" destId="{C648238F-FAC6-406A-8DDF-FA8378C66261}" srcOrd="1" destOrd="0" presId="urn:microsoft.com/office/officeart/2005/8/layout/orgChart1"/>
    <dgm:cxn modelId="{A950D73A-4338-4BFD-B699-ED2D83411F55}" type="presParOf" srcId="{92BB704B-A679-4840-9817-8908E47F758B}" destId="{62840FF0-4561-41BD-934D-A37C52B38095}" srcOrd="1" destOrd="0" presId="urn:microsoft.com/office/officeart/2005/8/layout/orgChart1"/>
    <dgm:cxn modelId="{0B3FD313-CD83-492F-91CB-1A58CA9869B1}" type="presParOf" srcId="{92BB704B-A679-4840-9817-8908E47F758B}" destId="{685B90E8-7E87-4B7C-8A1A-A87C50B56D41}" srcOrd="2" destOrd="0" presId="urn:microsoft.com/office/officeart/2005/8/layout/orgChart1"/>
    <dgm:cxn modelId="{DA3AFAC4-644C-4B4C-9822-BD6B468FBAF5}" type="presParOf" srcId="{BBACDC9B-6B55-41C2-94EB-59561046598C}" destId="{77E585AC-2680-4D0C-8FBC-8660A3F76E8E}" srcOrd="2" destOrd="0" presId="urn:microsoft.com/office/officeart/2005/8/layout/orgChart1"/>
    <dgm:cxn modelId="{618BAD2A-02AB-4BE7-B2BB-A972B1E74037}" type="presParOf" srcId="{BBACDC9B-6B55-41C2-94EB-59561046598C}" destId="{F0E5298D-056A-4DFC-9ADC-B7E544409AEF}" srcOrd="3" destOrd="0" presId="urn:microsoft.com/office/officeart/2005/8/layout/orgChart1"/>
    <dgm:cxn modelId="{2BDF2072-E475-4249-A0A6-C9691786302E}" type="presParOf" srcId="{F0E5298D-056A-4DFC-9ADC-B7E544409AEF}" destId="{AF71326D-1EF9-4BE5-9B6F-5D64AE7AC3D7}" srcOrd="0" destOrd="0" presId="urn:microsoft.com/office/officeart/2005/8/layout/orgChart1"/>
    <dgm:cxn modelId="{71635292-A7AB-4BAA-92CE-AE663A0EC9FC}" type="presParOf" srcId="{AF71326D-1EF9-4BE5-9B6F-5D64AE7AC3D7}" destId="{47027705-C74A-4023-B25D-87BEA16F10B2}" srcOrd="0" destOrd="0" presId="urn:microsoft.com/office/officeart/2005/8/layout/orgChart1"/>
    <dgm:cxn modelId="{AE2D1525-E955-4276-9C62-AEA01F2C7CA5}" type="presParOf" srcId="{AF71326D-1EF9-4BE5-9B6F-5D64AE7AC3D7}" destId="{EB01FC2D-867D-4C30-B87B-093C649E258A}" srcOrd="1" destOrd="0" presId="urn:microsoft.com/office/officeart/2005/8/layout/orgChart1"/>
    <dgm:cxn modelId="{2A6E223D-3417-4C03-96E9-4383EDCCFA4A}" type="presParOf" srcId="{F0E5298D-056A-4DFC-9ADC-B7E544409AEF}" destId="{42096916-1E98-46F4-B386-9298BF0ACF27}" srcOrd="1" destOrd="0" presId="urn:microsoft.com/office/officeart/2005/8/layout/orgChart1"/>
    <dgm:cxn modelId="{D99B8A2E-854D-44C5-85A6-ABDBB1989049}" type="presParOf" srcId="{F0E5298D-056A-4DFC-9ADC-B7E544409AEF}" destId="{4E7AF975-1820-4289-9C60-26A80387FEEA}" srcOrd="2" destOrd="0" presId="urn:microsoft.com/office/officeart/2005/8/layout/orgChart1"/>
    <dgm:cxn modelId="{95F58A90-F220-44A4-9E6B-D75ABFD4557E}" type="presParOf" srcId="{BBACDC9B-6B55-41C2-94EB-59561046598C}" destId="{6DE8A7B9-22CA-4409-83CC-69A53DDEB8C9}" srcOrd="4" destOrd="0" presId="urn:microsoft.com/office/officeart/2005/8/layout/orgChart1"/>
    <dgm:cxn modelId="{D1866D97-98B9-49C5-BF06-34DB1D8084DE}" type="presParOf" srcId="{BBACDC9B-6B55-41C2-94EB-59561046598C}" destId="{FB1F5439-58A0-4313-BCF0-EFF373AAA2F0}" srcOrd="5" destOrd="0" presId="urn:microsoft.com/office/officeart/2005/8/layout/orgChart1"/>
    <dgm:cxn modelId="{E815B2B6-40C8-43D9-BB74-8A734810AC05}" type="presParOf" srcId="{FB1F5439-58A0-4313-BCF0-EFF373AAA2F0}" destId="{90B51A02-ACF1-4312-BC63-905C7989ACDE}" srcOrd="0" destOrd="0" presId="urn:microsoft.com/office/officeart/2005/8/layout/orgChart1"/>
    <dgm:cxn modelId="{55D5ED43-0EAD-448B-80C3-8681C3766567}" type="presParOf" srcId="{90B51A02-ACF1-4312-BC63-905C7989ACDE}" destId="{0330FF6C-DDF3-444C-9BB5-D518C31C04E8}" srcOrd="0" destOrd="0" presId="urn:microsoft.com/office/officeart/2005/8/layout/orgChart1"/>
    <dgm:cxn modelId="{6531F47E-32E1-44B2-8BBE-9D2BF06F441F}" type="presParOf" srcId="{90B51A02-ACF1-4312-BC63-905C7989ACDE}" destId="{57E5476D-50E4-45D6-AD95-811DBF2405DD}" srcOrd="1" destOrd="0" presId="urn:microsoft.com/office/officeart/2005/8/layout/orgChart1"/>
    <dgm:cxn modelId="{EB4742A4-084C-4EE4-9933-2F4F94E3A1B8}" type="presParOf" srcId="{FB1F5439-58A0-4313-BCF0-EFF373AAA2F0}" destId="{BA9DA3EC-4859-4906-ADDB-15394288DBDC}" srcOrd="1" destOrd="0" presId="urn:microsoft.com/office/officeart/2005/8/layout/orgChart1"/>
    <dgm:cxn modelId="{36338BC2-B10B-4098-A4EC-71F0D6262789}" type="presParOf" srcId="{BA9DA3EC-4859-4906-ADDB-15394288DBDC}" destId="{96488D51-CC72-42E8-9732-708A57D61E4C}" srcOrd="0" destOrd="0" presId="urn:microsoft.com/office/officeart/2005/8/layout/orgChart1"/>
    <dgm:cxn modelId="{F99BF568-8E54-437B-8DBF-5EF2FB6E820A}" type="presParOf" srcId="{BA9DA3EC-4859-4906-ADDB-15394288DBDC}" destId="{C139E64B-09FC-40A3-BED8-05631CB4CF86}" srcOrd="1" destOrd="0" presId="urn:microsoft.com/office/officeart/2005/8/layout/orgChart1"/>
    <dgm:cxn modelId="{50B55A98-FAF5-4040-BE4C-835B0A305AE2}" type="presParOf" srcId="{C139E64B-09FC-40A3-BED8-05631CB4CF86}" destId="{09356B18-FDFB-4B75-BEE5-AB2ABC722A47}" srcOrd="0" destOrd="0" presId="urn:microsoft.com/office/officeart/2005/8/layout/orgChart1"/>
    <dgm:cxn modelId="{040B5325-CF12-4E01-9950-45BE70C78B4B}" type="presParOf" srcId="{09356B18-FDFB-4B75-BEE5-AB2ABC722A47}" destId="{AD58B109-0B5C-440B-974B-3D8941B69A49}" srcOrd="0" destOrd="0" presId="urn:microsoft.com/office/officeart/2005/8/layout/orgChart1"/>
    <dgm:cxn modelId="{6307D5C3-BB4B-41B5-A4F2-3FFB5CFE5AC3}" type="presParOf" srcId="{09356B18-FDFB-4B75-BEE5-AB2ABC722A47}" destId="{4FFDC07B-74D2-4720-BF1C-4B3F89057B0E}" srcOrd="1" destOrd="0" presId="urn:microsoft.com/office/officeart/2005/8/layout/orgChart1"/>
    <dgm:cxn modelId="{E28BB36C-466C-44D9-BCB6-85D956EBC657}" type="presParOf" srcId="{C139E64B-09FC-40A3-BED8-05631CB4CF86}" destId="{F208BB57-AE8A-45D1-A671-86E9963D888A}" srcOrd="1" destOrd="0" presId="urn:microsoft.com/office/officeart/2005/8/layout/orgChart1"/>
    <dgm:cxn modelId="{413F4A29-2FCE-4935-AE24-FA5DBFD2B022}" type="presParOf" srcId="{C139E64B-09FC-40A3-BED8-05631CB4CF86}" destId="{0BC68EFA-475E-47E1-86FF-39932A13CD27}" srcOrd="2" destOrd="0" presId="urn:microsoft.com/office/officeart/2005/8/layout/orgChart1"/>
    <dgm:cxn modelId="{F8E33026-66B1-48DD-BBDA-F5E471BBF3F7}" type="presParOf" srcId="{BA9DA3EC-4859-4906-ADDB-15394288DBDC}" destId="{4B065DE5-9B65-43EA-957E-1E4C4132F09C}" srcOrd="2" destOrd="0" presId="urn:microsoft.com/office/officeart/2005/8/layout/orgChart1"/>
    <dgm:cxn modelId="{645B8B28-C45F-46C7-A210-E66D4FBD8769}" type="presParOf" srcId="{BA9DA3EC-4859-4906-ADDB-15394288DBDC}" destId="{3554460F-668F-46EB-AB5A-1C25EEB525E3}" srcOrd="3" destOrd="0" presId="urn:microsoft.com/office/officeart/2005/8/layout/orgChart1"/>
    <dgm:cxn modelId="{E62D478B-54F1-47DD-8FCB-6198263D8173}" type="presParOf" srcId="{3554460F-668F-46EB-AB5A-1C25EEB525E3}" destId="{77EDADB1-ABD0-4928-BBD5-6CECFDDD67F5}" srcOrd="0" destOrd="0" presId="urn:microsoft.com/office/officeart/2005/8/layout/orgChart1"/>
    <dgm:cxn modelId="{7E476789-A847-4CB2-BE30-168606D0A14F}" type="presParOf" srcId="{77EDADB1-ABD0-4928-BBD5-6CECFDDD67F5}" destId="{B5B3ACD4-547B-4099-A164-BE5D73B79F04}" srcOrd="0" destOrd="0" presId="urn:microsoft.com/office/officeart/2005/8/layout/orgChart1"/>
    <dgm:cxn modelId="{C1B415A6-FEE7-4083-9225-0B6C1DA75711}" type="presParOf" srcId="{77EDADB1-ABD0-4928-BBD5-6CECFDDD67F5}" destId="{826FB4CA-2157-45DA-A227-244E954C4B13}" srcOrd="1" destOrd="0" presId="urn:microsoft.com/office/officeart/2005/8/layout/orgChart1"/>
    <dgm:cxn modelId="{9D7D6C49-1D86-49FA-ADE8-9BD36AFCC9C5}" type="presParOf" srcId="{3554460F-668F-46EB-AB5A-1C25EEB525E3}" destId="{54DFFA70-C140-43DB-B7EB-B32CEC49F449}" srcOrd="1" destOrd="0" presId="urn:microsoft.com/office/officeart/2005/8/layout/orgChart1"/>
    <dgm:cxn modelId="{ED5A730F-5D21-4C9A-9AA7-714FC51358C0}" type="presParOf" srcId="{3554460F-668F-46EB-AB5A-1C25EEB525E3}" destId="{555E4049-3D32-4A5C-9677-046A72DAA1F5}" srcOrd="2" destOrd="0" presId="urn:microsoft.com/office/officeart/2005/8/layout/orgChart1"/>
    <dgm:cxn modelId="{008EFD50-8A3C-45DB-8AA8-8229185F8BB6}" type="presParOf" srcId="{BA9DA3EC-4859-4906-ADDB-15394288DBDC}" destId="{7921493B-80B5-40B6-A707-1EBB91EBD547}" srcOrd="4" destOrd="0" presId="urn:microsoft.com/office/officeart/2005/8/layout/orgChart1"/>
    <dgm:cxn modelId="{4571C1C0-7B0E-48E3-9873-31C88BD72BA1}" type="presParOf" srcId="{BA9DA3EC-4859-4906-ADDB-15394288DBDC}" destId="{DFDE493D-2FE8-4F86-BDDB-EA45DA385D50}" srcOrd="5" destOrd="0" presId="urn:microsoft.com/office/officeart/2005/8/layout/orgChart1"/>
    <dgm:cxn modelId="{BCD08B1B-3C78-4D4E-B043-DB5EE4E731C4}" type="presParOf" srcId="{DFDE493D-2FE8-4F86-BDDB-EA45DA385D50}" destId="{47902564-92A5-4D6D-94D5-63674A003685}" srcOrd="0" destOrd="0" presId="urn:microsoft.com/office/officeart/2005/8/layout/orgChart1"/>
    <dgm:cxn modelId="{564B5702-FD63-467B-B62E-83D8A11FEA5E}" type="presParOf" srcId="{47902564-92A5-4D6D-94D5-63674A003685}" destId="{9BAEC794-6D07-4C0F-A0F9-133B1079F937}" srcOrd="0" destOrd="0" presId="urn:microsoft.com/office/officeart/2005/8/layout/orgChart1"/>
    <dgm:cxn modelId="{1AA35257-9E30-4D67-B074-7C94007317EA}" type="presParOf" srcId="{47902564-92A5-4D6D-94D5-63674A003685}" destId="{B323BB06-6595-4CB3-86A2-5B72C87D258B}" srcOrd="1" destOrd="0" presId="urn:microsoft.com/office/officeart/2005/8/layout/orgChart1"/>
    <dgm:cxn modelId="{13900D02-D380-4DC3-90C0-FAE91DB67D2E}" type="presParOf" srcId="{DFDE493D-2FE8-4F86-BDDB-EA45DA385D50}" destId="{9046C1C3-EDA0-4250-9E81-E286BBFAE437}" srcOrd="1" destOrd="0" presId="urn:microsoft.com/office/officeart/2005/8/layout/orgChart1"/>
    <dgm:cxn modelId="{8C320C0C-FF7E-4AB3-90A1-589DF00CC542}" type="presParOf" srcId="{DFDE493D-2FE8-4F86-BDDB-EA45DA385D50}" destId="{788401B6-32BD-4590-9742-60615E8E03C8}" srcOrd="2" destOrd="0" presId="urn:microsoft.com/office/officeart/2005/8/layout/orgChart1"/>
    <dgm:cxn modelId="{7893C691-5A07-464E-B2F5-B1698FFC7EAB}" type="presParOf" srcId="{BA9DA3EC-4859-4906-ADDB-15394288DBDC}" destId="{95F4CDC6-BE18-4D79-BF72-04A4D9FAA9DC}" srcOrd="6" destOrd="0" presId="urn:microsoft.com/office/officeart/2005/8/layout/orgChart1"/>
    <dgm:cxn modelId="{E1421CCB-F550-4AB3-8ABA-71668CBFB968}" type="presParOf" srcId="{BA9DA3EC-4859-4906-ADDB-15394288DBDC}" destId="{0EE19331-6BBD-4589-9A9A-A32423389C04}" srcOrd="7" destOrd="0" presId="urn:microsoft.com/office/officeart/2005/8/layout/orgChart1"/>
    <dgm:cxn modelId="{6EB2F677-6CB5-4F9F-BC13-F50DB16310FB}" type="presParOf" srcId="{0EE19331-6BBD-4589-9A9A-A32423389C04}" destId="{39AFA3E9-6CA1-4594-9523-1DE843D7CCA2}" srcOrd="0" destOrd="0" presId="urn:microsoft.com/office/officeart/2005/8/layout/orgChart1"/>
    <dgm:cxn modelId="{DAD26975-A46A-4FE1-A71B-D1ACBAA2ADAC}" type="presParOf" srcId="{39AFA3E9-6CA1-4594-9523-1DE843D7CCA2}" destId="{CBB06578-692A-4B92-BFEA-C3DE56B588F8}" srcOrd="0" destOrd="0" presId="urn:microsoft.com/office/officeart/2005/8/layout/orgChart1"/>
    <dgm:cxn modelId="{B9AA66E1-002C-4C22-9B6A-536AF2E7519B}" type="presParOf" srcId="{39AFA3E9-6CA1-4594-9523-1DE843D7CCA2}" destId="{B65B40F1-E01F-455B-9159-98CF08071EF9}" srcOrd="1" destOrd="0" presId="urn:microsoft.com/office/officeart/2005/8/layout/orgChart1"/>
    <dgm:cxn modelId="{D0C08D56-85A6-4005-B63E-BE49BDE58C40}" type="presParOf" srcId="{0EE19331-6BBD-4589-9A9A-A32423389C04}" destId="{914D747A-B1F5-4008-8C6E-66E51DE2626E}" srcOrd="1" destOrd="0" presId="urn:microsoft.com/office/officeart/2005/8/layout/orgChart1"/>
    <dgm:cxn modelId="{1859E5F9-BD8A-4C44-A674-FA3966617B89}" type="presParOf" srcId="{0EE19331-6BBD-4589-9A9A-A32423389C04}" destId="{F2B39ACA-4463-434E-9315-259A8E34F941}" srcOrd="2" destOrd="0" presId="urn:microsoft.com/office/officeart/2005/8/layout/orgChart1"/>
    <dgm:cxn modelId="{FFA5AF65-9D79-4FA7-BEE5-8DCDDF102D78}" type="presParOf" srcId="{BA9DA3EC-4859-4906-ADDB-15394288DBDC}" destId="{094E30F1-3AED-462C-83DD-259D31AA8405}" srcOrd="8" destOrd="0" presId="urn:microsoft.com/office/officeart/2005/8/layout/orgChart1"/>
    <dgm:cxn modelId="{3D189B66-B1D7-40D8-BD23-6F0E8A8ACE69}" type="presParOf" srcId="{BA9DA3EC-4859-4906-ADDB-15394288DBDC}" destId="{D48A0A03-F6A0-408E-90C8-1DF02851200E}" srcOrd="9" destOrd="0" presId="urn:microsoft.com/office/officeart/2005/8/layout/orgChart1"/>
    <dgm:cxn modelId="{97A9B248-19F9-42B4-94B6-6E939439F9D8}" type="presParOf" srcId="{D48A0A03-F6A0-408E-90C8-1DF02851200E}" destId="{9CA2FBE5-A154-4B2E-83B9-2360B5D61187}" srcOrd="0" destOrd="0" presId="urn:microsoft.com/office/officeart/2005/8/layout/orgChart1"/>
    <dgm:cxn modelId="{22A3EAFB-342F-4420-B87A-B150DDC91BE6}" type="presParOf" srcId="{9CA2FBE5-A154-4B2E-83B9-2360B5D61187}" destId="{47FAC1D1-BD3C-4A13-A5BC-64773FFD6CA9}" srcOrd="0" destOrd="0" presId="urn:microsoft.com/office/officeart/2005/8/layout/orgChart1"/>
    <dgm:cxn modelId="{FEEEA0C9-1BB3-4205-9262-1A9735E73F1B}" type="presParOf" srcId="{9CA2FBE5-A154-4B2E-83B9-2360B5D61187}" destId="{36BFAF92-7CF9-4DB9-A625-CDB35ABE44FF}" srcOrd="1" destOrd="0" presId="urn:microsoft.com/office/officeart/2005/8/layout/orgChart1"/>
    <dgm:cxn modelId="{989F9A89-4FCE-4AC8-B6F2-FAE6632FC97B}" type="presParOf" srcId="{D48A0A03-F6A0-408E-90C8-1DF02851200E}" destId="{081F79DA-4E06-4B62-AD51-F1AFF839F3C2}" srcOrd="1" destOrd="0" presId="urn:microsoft.com/office/officeart/2005/8/layout/orgChart1"/>
    <dgm:cxn modelId="{BF663035-FC64-4595-82E7-A0D9F8094DC1}" type="presParOf" srcId="{D48A0A03-F6A0-408E-90C8-1DF02851200E}" destId="{6FB2B383-03AB-4C96-ABB0-8A1B18A8A30E}" srcOrd="2" destOrd="0" presId="urn:microsoft.com/office/officeart/2005/8/layout/orgChart1"/>
    <dgm:cxn modelId="{A3B90BDF-0DB2-4A16-9AC3-E0B833CE2ED3}" type="presParOf" srcId="{FB1F5439-58A0-4313-BCF0-EFF373AAA2F0}" destId="{9A8D7574-D644-4AA3-957C-44FF1224A0A7}" srcOrd="2" destOrd="0" presId="urn:microsoft.com/office/officeart/2005/8/layout/orgChart1"/>
    <dgm:cxn modelId="{BB7F2262-0438-4E07-870B-835323ED6277}" type="presParOf" srcId="{78F4260B-5247-468F-AADA-E296C549DCF0}" destId="{33A924CF-2C46-4636-884D-E9252EDC95A5}" srcOrd="2" destOrd="0" presId="urn:microsoft.com/office/officeart/2005/8/layout/orgChart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040CDC-78A1-4BC7-8856-160A8B3F344E}" type="doc">
      <dgm:prSet loTypeId="urn:microsoft.com/office/officeart/2005/8/layout/vList6" loCatId="list" qsTypeId="urn:microsoft.com/office/officeart/2005/8/quickstyle/3d1" qsCatId="3D" csTypeId="urn:microsoft.com/office/officeart/2005/8/colors/colorful5" csCatId="colorful" phldr="1"/>
      <dgm:spPr/>
      <dgm:t>
        <a:bodyPr/>
        <a:lstStyle/>
        <a:p>
          <a:endParaRPr lang="es-EC"/>
        </a:p>
      </dgm:t>
    </dgm:pt>
    <dgm:pt modelId="{32615082-2F5E-492A-9F20-E123364316F5}">
      <dgm:prSet phldrT="[Texto]"/>
      <dgm:spPr>
        <a:solidFill>
          <a:srgbClr val="FF0000"/>
        </a:solidFill>
      </dgm:spPr>
      <dgm:t>
        <a:bodyPr/>
        <a:lstStyle/>
        <a:p>
          <a:r>
            <a:rPr lang="es-EC" dirty="0" smtClean="0"/>
            <a:t>OPTIMIZACION</a:t>
          </a:r>
          <a:endParaRPr lang="es-EC" dirty="0"/>
        </a:p>
      </dgm:t>
    </dgm:pt>
    <dgm:pt modelId="{8AF7BFF3-C504-42D7-BDB0-969127FAF2CD}" type="parTrans" cxnId="{896CFFE4-42D4-446E-9079-C96FE0873A70}">
      <dgm:prSet/>
      <dgm:spPr/>
      <dgm:t>
        <a:bodyPr/>
        <a:lstStyle/>
        <a:p>
          <a:endParaRPr lang="es-EC"/>
        </a:p>
      </dgm:t>
    </dgm:pt>
    <dgm:pt modelId="{59950413-6B01-4907-996C-9EF48487FE59}" type="sibTrans" cxnId="{896CFFE4-42D4-446E-9079-C96FE0873A70}">
      <dgm:prSet/>
      <dgm:spPr/>
      <dgm:t>
        <a:bodyPr/>
        <a:lstStyle/>
        <a:p>
          <a:endParaRPr lang="es-EC"/>
        </a:p>
      </dgm:t>
    </dgm:pt>
    <dgm:pt modelId="{94101DC1-8C43-41E1-81F1-C1121DA2111D}">
      <dgm:prSet phldrT="[Texto]"/>
      <dgm:spPr/>
      <dgm:t>
        <a:bodyPr/>
        <a:lstStyle/>
        <a:p>
          <a:r>
            <a:rPr lang="es-EC" dirty="0" err="1" smtClean="0"/>
            <a:t>Atiezadores</a:t>
          </a:r>
          <a:endParaRPr lang="es-EC" dirty="0"/>
        </a:p>
      </dgm:t>
    </dgm:pt>
    <dgm:pt modelId="{B16D6B0C-5D70-4764-A8DF-B731017BBB65}" type="parTrans" cxnId="{7B3C52AB-AC74-4E13-A100-B1B93ED4F096}">
      <dgm:prSet/>
      <dgm:spPr/>
      <dgm:t>
        <a:bodyPr/>
        <a:lstStyle/>
        <a:p>
          <a:endParaRPr lang="es-EC"/>
        </a:p>
      </dgm:t>
    </dgm:pt>
    <dgm:pt modelId="{472F3D31-4BD3-4755-A5A8-6A5675F96A89}" type="sibTrans" cxnId="{7B3C52AB-AC74-4E13-A100-B1B93ED4F096}">
      <dgm:prSet/>
      <dgm:spPr/>
      <dgm:t>
        <a:bodyPr/>
        <a:lstStyle/>
        <a:p>
          <a:endParaRPr lang="es-EC"/>
        </a:p>
      </dgm:t>
    </dgm:pt>
    <dgm:pt modelId="{B5108BD4-7746-4DEF-8591-65AB5A20362B}">
      <dgm:prSet phldrT="[Texto]"/>
      <dgm:spPr/>
      <dgm:t>
        <a:bodyPr/>
        <a:lstStyle/>
        <a:p>
          <a:r>
            <a:rPr lang="es-EC" dirty="0" smtClean="0"/>
            <a:t>Encajonamiento</a:t>
          </a:r>
          <a:endParaRPr lang="es-EC" dirty="0"/>
        </a:p>
      </dgm:t>
    </dgm:pt>
    <dgm:pt modelId="{70BB4E3D-5A3C-424E-85EF-1E91A522184F}" type="parTrans" cxnId="{2B03E517-A1C8-468E-A194-942A36884844}">
      <dgm:prSet/>
      <dgm:spPr/>
      <dgm:t>
        <a:bodyPr/>
        <a:lstStyle/>
        <a:p>
          <a:endParaRPr lang="es-EC"/>
        </a:p>
      </dgm:t>
    </dgm:pt>
    <dgm:pt modelId="{57F18CB3-91C2-4806-B0BE-CCD2F0376627}" type="sibTrans" cxnId="{2B03E517-A1C8-468E-A194-942A36884844}">
      <dgm:prSet/>
      <dgm:spPr/>
      <dgm:t>
        <a:bodyPr/>
        <a:lstStyle/>
        <a:p>
          <a:endParaRPr lang="es-EC"/>
        </a:p>
      </dgm:t>
    </dgm:pt>
    <dgm:pt modelId="{6A14D1A1-B032-48D9-AA6A-B85ED48D6FD0}">
      <dgm:prSet phldrT="[Texto]"/>
      <dgm:spPr/>
      <dgm:t>
        <a:bodyPr/>
        <a:lstStyle/>
        <a:p>
          <a:r>
            <a:rPr lang="es-EC" dirty="0" smtClean="0"/>
            <a:t>REDISEÑO</a:t>
          </a:r>
          <a:endParaRPr lang="es-EC" dirty="0"/>
        </a:p>
      </dgm:t>
    </dgm:pt>
    <dgm:pt modelId="{3FDC41D4-8231-4994-A2D4-6A483F26FE12}" type="parTrans" cxnId="{4AEA11CD-AF9A-43E5-A57B-8D9BE0A77719}">
      <dgm:prSet/>
      <dgm:spPr/>
      <dgm:t>
        <a:bodyPr/>
        <a:lstStyle/>
        <a:p>
          <a:endParaRPr lang="es-EC"/>
        </a:p>
      </dgm:t>
    </dgm:pt>
    <dgm:pt modelId="{97136B2F-33D0-45C3-BB0F-D4FC86A32EE2}" type="sibTrans" cxnId="{4AEA11CD-AF9A-43E5-A57B-8D9BE0A77719}">
      <dgm:prSet/>
      <dgm:spPr/>
      <dgm:t>
        <a:bodyPr/>
        <a:lstStyle/>
        <a:p>
          <a:endParaRPr lang="es-EC"/>
        </a:p>
      </dgm:t>
    </dgm:pt>
    <dgm:pt modelId="{D9DA0886-B486-4BA5-ACF6-098AFD4328C7}">
      <dgm:prSet phldrT="[Texto]"/>
      <dgm:spPr/>
      <dgm:t>
        <a:bodyPr/>
        <a:lstStyle/>
        <a:p>
          <a:r>
            <a:rPr lang="es-EC" dirty="0" smtClean="0"/>
            <a:t>Aumento de sección</a:t>
          </a:r>
          <a:endParaRPr lang="es-EC" dirty="0"/>
        </a:p>
      </dgm:t>
    </dgm:pt>
    <dgm:pt modelId="{8535435B-31AC-4122-8A5E-DE0F09D345A0}" type="parTrans" cxnId="{12B89558-670D-4A1F-A546-DAAD554F90E6}">
      <dgm:prSet/>
      <dgm:spPr/>
      <dgm:t>
        <a:bodyPr/>
        <a:lstStyle/>
        <a:p>
          <a:endParaRPr lang="es-EC"/>
        </a:p>
      </dgm:t>
    </dgm:pt>
    <dgm:pt modelId="{053023EF-B979-497E-906F-FFB57B96EFFD}" type="sibTrans" cxnId="{12B89558-670D-4A1F-A546-DAAD554F90E6}">
      <dgm:prSet/>
      <dgm:spPr/>
      <dgm:t>
        <a:bodyPr/>
        <a:lstStyle/>
        <a:p>
          <a:endParaRPr lang="es-EC"/>
        </a:p>
      </dgm:t>
    </dgm:pt>
    <dgm:pt modelId="{6BFBEE6C-5A7A-40AD-896F-296FDEA6FEA4}">
      <dgm:prSet phldrT="[Texto]"/>
      <dgm:spPr/>
      <dgm:t>
        <a:bodyPr/>
        <a:lstStyle/>
        <a:p>
          <a:r>
            <a:rPr lang="es-EC" dirty="0" smtClean="0"/>
            <a:t>Cambio de geometría de sección </a:t>
          </a:r>
          <a:endParaRPr lang="es-EC" dirty="0"/>
        </a:p>
      </dgm:t>
    </dgm:pt>
    <dgm:pt modelId="{872B31B6-4B0E-4905-9C2E-CFE7ED477FF0}" type="parTrans" cxnId="{2BC67241-7AD1-4276-B7A0-8DE0ACFB2EEE}">
      <dgm:prSet/>
      <dgm:spPr/>
      <dgm:t>
        <a:bodyPr/>
        <a:lstStyle/>
        <a:p>
          <a:endParaRPr lang="es-EC"/>
        </a:p>
      </dgm:t>
    </dgm:pt>
    <dgm:pt modelId="{D1B44545-5809-46BF-8480-5C5CBFCD2AE1}" type="sibTrans" cxnId="{2BC67241-7AD1-4276-B7A0-8DE0ACFB2EEE}">
      <dgm:prSet/>
      <dgm:spPr/>
      <dgm:t>
        <a:bodyPr/>
        <a:lstStyle/>
        <a:p>
          <a:endParaRPr lang="es-EC"/>
        </a:p>
      </dgm:t>
    </dgm:pt>
    <dgm:pt modelId="{6E37E95D-D06B-4F48-B0E6-7A3FAEA61D29}" type="pres">
      <dgm:prSet presAssocID="{48040CDC-78A1-4BC7-8856-160A8B3F344E}" presName="Name0" presStyleCnt="0">
        <dgm:presLayoutVars>
          <dgm:dir/>
          <dgm:animLvl val="lvl"/>
          <dgm:resizeHandles/>
        </dgm:presLayoutVars>
      </dgm:prSet>
      <dgm:spPr/>
    </dgm:pt>
    <dgm:pt modelId="{E5B54B59-7C9C-4B02-86D3-F2325A3879F6}" type="pres">
      <dgm:prSet presAssocID="{32615082-2F5E-492A-9F20-E123364316F5}" presName="linNode" presStyleCnt="0"/>
      <dgm:spPr/>
    </dgm:pt>
    <dgm:pt modelId="{90C32428-8DA8-426D-A34A-2A2BFE17E9F1}" type="pres">
      <dgm:prSet presAssocID="{32615082-2F5E-492A-9F20-E123364316F5}" presName="parentShp" presStyleLbl="node1" presStyleIdx="0" presStyleCnt="2">
        <dgm:presLayoutVars>
          <dgm:bulletEnabled val="1"/>
        </dgm:presLayoutVars>
      </dgm:prSet>
      <dgm:spPr/>
    </dgm:pt>
    <dgm:pt modelId="{560B39FD-8DA4-496B-BE19-339E869D18BF}" type="pres">
      <dgm:prSet presAssocID="{32615082-2F5E-492A-9F20-E123364316F5}" presName="childShp" presStyleLbl="bgAccFollowNode1" presStyleIdx="0" presStyleCnt="2">
        <dgm:presLayoutVars>
          <dgm:bulletEnabled val="1"/>
        </dgm:presLayoutVars>
      </dgm:prSet>
      <dgm:spPr/>
      <dgm:t>
        <a:bodyPr/>
        <a:lstStyle/>
        <a:p>
          <a:endParaRPr lang="es-EC"/>
        </a:p>
      </dgm:t>
    </dgm:pt>
    <dgm:pt modelId="{1DBF610C-7FAE-48FA-8751-3D4A2F7F0914}" type="pres">
      <dgm:prSet presAssocID="{59950413-6B01-4907-996C-9EF48487FE59}" presName="spacing" presStyleCnt="0"/>
      <dgm:spPr/>
    </dgm:pt>
    <dgm:pt modelId="{73DC471E-BB68-4D51-AC35-C6E0C03A4452}" type="pres">
      <dgm:prSet presAssocID="{6A14D1A1-B032-48D9-AA6A-B85ED48D6FD0}" presName="linNode" presStyleCnt="0"/>
      <dgm:spPr/>
    </dgm:pt>
    <dgm:pt modelId="{C025771B-8BEA-4228-AE23-8BEBC3C9C527}" type="pres">
      <dgm:prSet presAssocID="{6A14D1A1-B032-48D9-AA6A-B85ED48D6FD0}" presName="parentShp" presStyleLbl="node1" presStyleIdx="1" presStyleCnt="2">
        <dgm:presLayoutVars>
          <dgm:bulletEnabled val="1"/>
        </dgm:presLayoutVars>
      </dgm:prSet>
      <dgm:spPr/>
    </dgm:pt>
    <dgm:pt modelId="{D7A86A48-8691-4EF9-B83A-F6BD0548D5E9}" type="pres">
      <dgm:prSet presAssocID="{6A14D1A1-B032-48D9-AA6A-B85ED48D6FD0}" presName="childShp" presStyleLbl="bgAccFollowNode1" presStyleIdx="1" presStyleCnt="2">
        <dgm:presLayoutVars>
          <dgm:bulletEnabled val="1"/>
        </dgm:presLayoutVars>
      </dgm:prSet>
      <dgm:spPr/>
      <dgm:t>
        <a:bodyPr/>
        <a:lstStyle/>
        <a:p>
          <a:endParaRPr lang="es-EC"/>
        </a:p>
      </dgm:t>
    </dgm:pt>
  </dgm:ptLst>
  <dgm:cxnLst>
    <dgm:cxn modelId="{896CFFE4-42D4-446E-9079-C96FE0873A70}" srcId="{48040CDC-78A1-4BC7-8856-160A8B3F344E}" destId="{32615082-2F5E-492A-9F20-E123364316F5}" srcOrd="0" destOrd="0" parTransId="{8AF7BFF3-C504-42D7-BDB0-969127FAF2CD}" sibTransId="{59950413-6B01-4907-996C-9EF48487FE59}"/>
    <dgm:cxn modelId="{3981FC64-4D1A-435E-ADE3-A66E3418EFFD}" type="presOf" srcId="{48040CDC-78A1-4BC7-8856-160A8B3F344E}" destId="{6E37E95D-D06B-4F48-B0E6-7A3FAEA61D29}" srcOrd="0" destOrd="0" presId="urn:microsoft.com/office/officeart/2005/8/layout/vList6"/>
    <dgm:cxn modelId="{997043B3-8C32-4C78-B3EA-40CED714FD63}" type="presOf" srcId="{D9DA0886-B486-4BA5-ACF6-098AFD4328C7}" destId="{D7A86A48-8691-4EF9-B83A-F6BD0548D5E9}" srcOrd="0" destOrd="0" presId="urn:microsoft.com/office/officeart/2005/8/layout/vList6"/>
    <dgm:cxn modelId="{EBD1E5D5-3064-4985-9004-9A519D39F507}" type="presOf" srcId="{94101DC1-8C43-41E1-81F1-C1121DA2111D}" destId="{560B39FD-8DA4-496B-BE19-339E869D18BF}" srcOrd="0" destOrd="0" presId="urn:microsoft.com/office/officeart/2005/8/layout/vList6"/>
    <dgm:cxn modelId="{2B03E517-A1C8-468E-A194-942A36884844}" srcId="{32615082-2F5E-492A-9F20-E123364316F5}" destId="{B5108BD4-7746-4DEF-8591-65AB5A20362B}" srcOrd="1" destOrd="0" parTransId="{70BB4E3D-5A3C-424E-85EF-1E91A522184F}" sibTransId="{57F18CB3-91C2-4806-B0BE-CCD2F0376627}"/>
    <dgm:cxn modelId="{3252E7C6-DE3B-4CFC-81F3-BD03919B2EDE}" type="presOf" srcId="{B5108BD4-7746-4DEF-8591-65AB5A20362B}" destId="{560B39FD-8DA4-496B-BE19-339E869D18BF}" srcOrd="0" destOrd="1" presId="urn:microsoft.com/office/officeart/2005/8/layout/vList6"/>
    <dgm:cxn modelId="{2BC67241-7AD1-4276-B7A0-8DE0ACFB2EEE}" srcId="{6A14D1A1-B032-48D9-AA6A-B85ED48D6FD0}" destId="{6BFBEE6C-5A7A-40AD-896F-296FDEA6FEA4}" srcOrd="1" destOrd="0" parTransId="{872B31B6-4B0E-4905-9C2E-CFE7ED477FF0}" sibTransId="{D1B44545-5809-46BF-8480-5C5CBFCD2AE1}"/>
    <dgm:cxn modelId="{0292FBB2-64CF-4367-A254-A8B3EF077C94}" type="presOf" srcId="{6BFBEE6C-5A7A-40AD-896F-296FDEA6FEA4}" destId="{D7A86A48-8691-4EF9-B83A-F6BD0548D5E9}" srcOrd="0" destOrd="1" presId="urn:microsoft.com/office/officeart/2005/8/layout/vList6"/>
    <dgm:cxn modelId="{3F500A3E-61D4-4B7F-9CB0-C362548713A2}" type="presOf" srcId="{6A14D1A1-B032-48D9-AA6A-B85ED48D6FD0}" destId="{C025771B-8BEA-4228-AE23-8BEBC3C9C527}" srcOrd="0" destOrd="0" presId="urn:microsoft.com/office/officeart/2005/8/layout/vList6"/>
    <dgm:cxn modelId="{897B65C2-5B03-4893-AC8E-E00CBBA464DA}" type="presOf" srcId="{32615082-2F5E-492A-9F20-E123364316F5}" destId="{90C32428-8DA8-426D-A34A-2A2BFE17E9F1}" srcOrd="0" destOrd="0" presId="urn:microsoft.com/office/officeart/2005/8/layout/vList6"/>
    <dgm:cxn modelId="{7B3C52AB-AC74-4E13-A100-B1B93ED4F096}" srcId="{32615082-2F5E-492A-9F20-E123364316F5}" destId="{94101DC1-8C43-41E1-81F1-C1121DA2111D}" srcOrd="0" destOrd="0" parTransId="{B16D6B0C-5D70-4764-A8DF-B731017BBB65}" sibTransId="{472F3D31-4BD3-4755-A5A8-6A5675F96A89}"/>
    <dgm:cxn modelId="{12B89558-670D-4A1F-A546-DAAD554F90E6}" srcId="{6A14D1A1-B032-48D9-AA6A-B85ED48D6FD0}" destId="{D9DA0886-B486-4BA5-ACF6-098AFD4328C7}" srcOrd="0" destOrd="0" parTransId="{8535435B-31AC-4122-8A5E-DE0F09D345A0}" sibTransId="{053023EF-B979-497E-906F-FFB57B96EFFD}"/>
    <dgm:cxn modelId="{4AEA11CD-AF9A-43E5-A57B-8D9BE0A77719}" srcId="{48040CDC-78A1-4BC7-8856-160A8B3F344E}" destId="{6A14D1A1-B032-48D9-AA6A-B85ED48D6FD0}" srcOrd="1" destOrd="0" parTransId="{3FDC41D4-8231-4994-A2D4-6A483F26FE12}" sibTransId="{97136B2F-33D0-45C3-BB0F-D4FC86A32EE2}"/>
    <dgm:cxn modelId="{914A979A-F44D-4765-A904-0A5BFEA6669C}" type="presParOf" srcId="{6E37E95D-D06B-4F48-B0E6-7A3FAEA61D29}" destId="{E5B54B59-7C9C-4B02-86D3-F2325A3879F6}" srcOrd="0" destOrd="0" presId="urn:microsoft.com/office/officeart/2005/8/layout/vList6"/>
    <dgm:cxn modelId="{F959DF17-DEB1-49C5-B4B9-4A9F57BA6082}" type="presParOf" srcId="{E5B54B59-7C9C-4B02-86D3-F2325A3879F6}" destId="{90C32428-8DA8-426D-A34A-2A2BFE17E9F1}" srcOrd="0" destOrd="0" presId="urn:microsoft.com/office/officeart/2005/8/layout/vList6"/>
    <dgm:cxn modelId="{6B380B0E-5067-4830-AF9D-052B233FBCE9}" type="presParOf" srcId="{E5B54B59-7C9C-4B02-86D3-F2325A3879F6}" destId="{560B39FD-8DA4-496B-BE19-339E869D18BF}" srcOrd="1" destOrd="0" presId="urn:microsoft.com/office/officeart/2005/8/layout/vList6"/>
    <dgm:cxn modelId="{AB123F29-2B58-4C0F-BC62-44CF5CC1277F}" type="presParOf" srcId="{6E37E95D-D06B-4F48-B0E6-7A3FAEA61D29}" destId="{1DBF610C-7FAE-48FA-8751-3D4A2F7F0914}" srcOrd="1" destOrd="0" presId="urn:microsoft.com/office/officeart/2005/8/layout/vList6"/>
    <dgm:cxn modelId="{9289FF87-E338-4BE3-9BAB-6F62C8C73E5C}" type="presParOf" srcId="{6E37E95D-D06B-4F48-B0E6-7A3FAEA61D29}" destId="{73DC471E-BB68-4D51-AC35-C6E0C03A4452}" srcOrd="2" destOrd="0" presId="urn:microsoft.com/office/officeart/2005/8/layout/vList6"/>
    <dgm:cxn modelId="{C45688B2-DCF7-4E61-A3A0-F15077297F71}" type="presParOf" srcId="{73DC471E-BB68-4D51-AC35-C6E0C03A4452}" destId="{C025771B-8BEA-4228-AE23-8BEBC3C9C527}" srcOrd="0" destOrd="0" presId="urn:microsoft.com/office/officeart/2005/8/layout/vList6"/>
    <dgm:cxn modelId="{DA3238F2-4C68-4D97-9709-46AE25E7E9AD}" type="presParOf" srcId="{73DC471E-BB68-4D51-AC35-C6E0C03A4452}" destId="{D7A86A48-8691-4EF9-B83A-F6BD0548D5E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30F1-3AED-462C-83DD-259D31AA8405}">
      <dsp:nvSpPr>
        <dsp:cNvPr id="0" name=""/>
        <dsp:cNvSpPr/>
      </dsp:nvSpPr>
      <dsp:spPr>
        <a:xfrm>
          <a:off x="6532532" y="1515435"/>
          <a:ext cx="991446" cy="1538020"/>
        </a:xfrm>
        <a:custGeom>
          <a:avLst/>
          <a:gdLst/>
          <a:ahLst/>
          <a:cxnLst/>
          <a:rect l="0" t="0" r="0" b="0"/>
          <a:pathLst>
            <a:path>
              <a:moveTo>
                <a:pt x="0" y="0"/>
              </a:moveTo>
              <a:lnTo>
                <a:pt x="0" y="1538020"/>
              </a:lnTo>
              <a:lnTo>
                <a:pt x="991446" y="1538020"/>
              </a:lnTo>
            </a:path>
          </a:pathLst>
        </a:custGeom>
        <a:noFill/>
        <a:ln w="12700" cap="flat" cmpd="sng" algn="ctr">
          <a:solidFill>
            <a:schemeClr val="dk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5F4CDC6-BE18-4D79-BF72-04A4D9FAA9DC}">
      <dsp:nvSpPr>
        <dsp:cNvPr id="0" name=""/>
        <dsp:cNvSpPr/>
      </dsp:nvSpPr>
      <dsp:spPr>
        <a:xfrm>
          <a:off x="6532532" y="1515435"/>
          <a:ext cx="962854" cy="465270"/>
        </a:xfrm>
        <a:custGeom>
          <a:avLst/>
          <a:gdLst/>
          <a:ahLst/>
          <a:cxnLst/>
          <a:rect l="0" t="0" r="0" b="0"/>
          <a:pathLst>
            <a:path>
              <a:moveTo>
                <a:pt x="0" y="0"/>
              </a:moveTo>
              <a:lnTo>
                <a:pt x="0" y="465270"/>
              </a:lnTo>
              <a:lnTo>
                <a:pt x="962854" y="465270"/>
              </a:lnTo>
            </a:path>
          </a:pathLst>
        </a:custGeom>
        <a:noFill/>
        <a:ln w="12700" cap="flat" cmpd="sng" algn="ctr">
          <a:solidFill>
            <a:schemeClr val="dk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921493B-80B5-40B6-A707-1EBB91EBD547}">
      <dsp:nvSpPr>
        <dsp:cNvPr id="0" name=""/>
        <dsp:cNvSpPr/>
      </dsp:nvSpPr>
      <dsp:spPr>
        <a:xfrm>
          <a:off x="5506685" y="1515435"/>
          <a:ext cx="1025846" cy="2397206"/>
        </a:xfrm>
        <a:custGeom>
          <a:avLst/>
          <a:gdLst/>
          <a:ahLst/>
          <a:cxnLst/>
          <a:rect l="0" t="0" r="0" b="0"/>
          <a:pathLst>
            <a:path>
              <a:moveTo>
                <a:pt x="1025846" y="0"/>
              </a:moveTo>
              <a:lnTo>
                <a:pt x="1025846" y="2397206"/>
              </a:lnTo>
              <a:lnTo>
                <a:pt x="0" y="2397206"/>
              </a:lnTo>
            </a:path>
          </a:pathLst>
        </a:custGeom>
        <a:noFill/>
        <a:ln w="12700" cap="flat" cmpd="sng" algn="ctr">
          <a:solidFill>
            <a:schemeClr val="dk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B065DE5-9B65-43EA-957E-1E4C4132F09C}">
      <dsp:nvSpPr>
        <dsp:cNvPr id="0" name=""/>
        <dsp:cNvSpPr/>
      </dsp:nvSpPr>
      <dsp:spPr>
        <a:xfrm>
          <a:off x="5509533" y="1515435"/>
          <a:ext cx="1022998" cy="1444838"/>
        </a:xfrm>
        <a:custGeom>
          <a:avLst/>
          <a:gdLst/>
          <a:ahLst/>
          <a:cxnLst/>
          <a:rect l="0" t="0" r="0" b="0"/>
          <a:pathLst>
            <a:path>
              <a:moveTo>
                <a:pt x="1022998" y="0"/>
              </a:moveTo>
              <a:lnTo>
                <a:pt x="1022998" y="1444838"/>
              </a:lnTo>
              <a:lnTo>
                <a:pt x="0" y="1444838"/>
              </a:lnTo>
            </a:path>
          </a:pathLst>
        </a:custGeom>
        <a:noFill/>
        <a:ln w="12700" cap="flat" cmpd="sng" algn="ctr">
          <a:solidFill>
            <a:schemeClr val="dk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6488D51-CC72-42E8-9732-708A57D61E4C}">
      <dsp:nvSpPr>
        <dsp:cNvPr id="0" name=""/>
        <dsp:cNvSpPr/>
      </dsp:nvSpPr>
      <dsp:spPr>
        <a:xfrm>
          <a:off x="5465739" y="1515435"/>
          <a:ext cx="1066792" cy="629614"/>
        </a:xfrm>
        <a:custGeom>
          <a:avLst/>
          <a:gdLst/>
          <a:ahLst/>
          <a:cxnLst/>
          <a:rect l="0" t="0" r="0" b="0"/>
          <a:pathLst>
            <a:path>
              <a:moveTo>
                <a:pt x="1066792" y="0"/>
              </a:moveTo>
              <a:lnTo>
                <a:pt x="1066792" y="629614"/>
              </a:lnTo>
              <a:lnTo>
                <a:pt x="0" y="629614"/>
              </a:lnTo>
            </a:path>
          </a:pathLst>
        </a:custGeom>
        <a:noFill/>
        <a:ln w="12700" cap="flat" cmpd="sng" algn="ctr">
          <a:solidFill>
            <a:schemeClr val="dk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DE8A7B9-22CA-4409-83CC-69A53DDEB8C9}">
      <dsp:nvSpPr>
        <dsp:cNvPr id="0" name=""/>
        <dsp:cNvSpPr/>
      </dsp:nvSpPr>
      <dsp:spPr>
        <a:xfrm>
          <a:off x="5520762" y="628575"/>
          <a:ext cx="1511408" cy="262310"/>
        </a:xfrm>
        <a:custGeom>
          <a:avLst/>
          <a:gdLst/>
          <a:ahLst/>
          <a:cxnLst/>
          <a:rect l="0" t="0" r="0" b="0"/>
          <a:pathLst>
            <a:path>
              <a:moveTo>
                <a:pt x="0" y="0"/>
              </a:moveTo>
              <a:lnTo>
                <a:pt x="0" y="131155"/>
              </a:lnTo>
              <a:lnTo>
                <a:pt x="1511408" y="131155"/>
              </a:lnTo>
              <a:lnTo>
                <a:pt x="1511408" y="262310"/>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E585AC-2680-4D0C-8FBC-8660A3F76E8E}">
      <dsp:nvSpPr>
        <dsp:cNvPr id="0" name=""/>
        <dsp:cNvSpPr/>
      </dsp:nvSpPr>
      <dsp:spPr>
        <a:xfrm>
          <a:off x="5475042" y="628575"/>
          <a:ext cx="91440" cy="262310"/>
        </a:xfrm>
        <a:custGeom>
          <a:avLst/>
          <a:gdLst/>
          <a:ahLst/>
          <a:cxnLst/>
          <a:rect l="0" t="0" r="0" b="0"/>
          <a:pathLst>
            <a:path>
              <a:moveTo>
                <a:pt x="45720" y="0"/>
              </a:moveTo>
              <a:lnTo>
                <a:pt x="45720" y="262310"/>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79D3122-45A4-442B-B9F9-FA3B3595DF70}">
      <dsp:nvSpPr>
        <dsp:cNvPr id="0" name=""/>
        <dsp:cNvSpPr/>
      </dsp:nvSpPr>
      <dsp:spPr>
        <a:xfrm>
          <a:off x="4009353" y="628575"/>
          <a:ext cx="1511408" cy="262310"/>
        </a:xfrm>
        <a:custGeom>
          <a:avLst/>
          <a:gdLst/>
          <a:ahLst/>
          <a:cxnLst/>
          <a:rect l="0" t="0" r="0" b="0"/>
          <a:pathLst>
            <a:path>
              <a:moveTo>
                <a:pt x="1511408" y="0"/>
              </a:moveTo>
              <a:lnTo>
                <a:pt x="1511408" y="131155"/>
              </a:lnTo>
              <a:lnTo>
                <a:pt x="0" y="131155"/>
              </a:lnTo>
              <a:lnTo>
                <a:pt x="0" y="262310"/>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8CB5DCE-8F83-4ECF-82DB-03DABA6BDC23}">
      <dsp:nvSpPr>
        <dsp:cNvPr id="0" name=""/>
        <dsp:cNvSpPr/>
      </dsp:nvSpPr>
      <dsp:spPr>
        <a:xfrm>
          <a:off x="4896213" y="4026"/>
          <a:ext cx="1249098" cy="62454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TIPOS DE BOMBEO</a:t>
          </a:r>
          <a:endParaRPr lang="es-EC" sz="1400" kern="1200" dirty="0"/>
        </a:p>
      </dsp:txBody>
      <dsp:txXfrm>
        <a:off x="4896213" y="4026"/>
        <a:ext cx="1249098" cy="624549"/>
      </dsp:txXfrm>
    </dsp:sp>
    <dsp:sp modelId="{1CE7891D-12B7-4945-940F-46C54BC0460A}">
      <dsp:nvSpPr>
        <dsp:cNvPr id="0" name=""/>
        <dsp:cNvSpPr/>
      </dsp:nvSpPr>
      <dsp:spPr>
        <a:xfrm>
          <a:off x="3384804" y="890886"/>
          <a:ext cx="1249098" cy="62454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HIDRÁULICO</a:t>
          </a:r>
          <a:endParaRPr lang="es-EC" sz="1400" kern="1200" dirty="0"/>
        </a:p>
      </dsp:txBody>
      <dsp:txXfrm>
        <a:off x="3384804" y="890886"/>
        <a:ext cx="1249098" cy="624549"/>
      </dsp:txXfrm>
    </dsp:sp>
    <dsp:sp modelId="{47027705-C74A-4023-B25D-87BEA16F10B2}">
      <dsp:nvSpPr>
        <dsp:cNvPr id="0" name=""/>
        <dsp:cNvSpPr/>
      </dsp:nvSpPr>
      <dsp:spPr>
        <a:xfrm>
          <a:off x="4896213" y="890886"/>
          <a:ext cx="1249098" cy="62454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ELECTRO SUMERGIBLE</a:t>
          </a:r>
          <a:endParaRPr lang="es-EC" sz="1400" kern="1200" dirty="0"/>
        </a:p>
      </dsp:txBody>
      <dsp:txXfrm>
        <a:off x="4896213" y="890886"/>
        <a:ext cx="1249098" cy="624549"/>
      </dsp:txXfrm>
    </dsp:sp>
    <dsp:sp modelId="{0330FF6C-DDF3-444C-9BB5-D518C31C04E8}">
      <dsp:nvSpPr>
        <dsp:cNvPr id="0" name=""/>
        <dsp:cNvSpPr/>
      </dsp:nvSpPr>
      <dsp:spPr>
        <a:xfrm>
          <a:off x="6407622" y="890886"/>
          <a:ext cx="1249098" cy="62454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MECÁNICO</a:t>
          </a:r>
          <a:endParaRPr lang="es-EC" sz="1400" kern="1200" dirty="0"/>
        </a:p>
      </dsp:txBody>
      <dsp:txXfrm>
        <a:off x="6407622" y="890886"/>
        <a:ext cx="1249098" cy="624549"/>
      </dsp:txXfrm>
    </dsp:sp>
    <dsp:sp modelId="{AD58B109-0B5C-440B-974B-3D8941B69A49}">
      <dsp:nvSpPr>
        <dsp:cNvPr id="0" name=""/>
        <dsp:cNvSpPr/>
      </dsp:nvSpPr>
      <dsp:spPr>
        <a:xfrm>
          <a:off x="4216641" y="1832774"/>
          <a:ext cx="1249098" cy="62454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CONVENCIONAL</a:t>
          </a:r>
          <a:endParaRPr lang="es-EC" sz="1400" kern="1200" dirty="0"/>
        </a:p>
      </dsp:txBody>
      <dsp:txXfrm>
        <a:off x="4216641" y="1832774"/>
        <a:ext cx="1249098" cy="624549"/>
      </dsp:txXfrm>
    </dsp:sp>
    <dsp:sp modelId="{B5B3ACD4-547B-4099-A164-BE5D73B79F04}">
      <dsp:nvSpPr>
        <dsp:cNvPr id="0" name=""/>
        <dsp:cNvSpPr/>
      </dsp:nvSpPr>
      <dsp:spPr>
        <a:xfrm>
          <a:off x="4260435" y="2647998"/>
          <a:ext cx="1249098" cy="62454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MARK II</a:t>
          </a:r>
          <a:endParaRPr lang="es-EC" sz="1400" kern="1200" dirty="0"/>
        </a:p>
      </dsp:txBody>
      <dsp:txXfrm>
        <a:off x="4260435" y="2647998"/>
        <a:ext cx="1249098" cy="624549"/>
      </dsp:txXfrm>
    </dsp:sp>
    <dsp:sp modelId="{9BAEC794-6D07-4C0F-A0F9-133B1079F937}">
      <dsp:nvSpPr>
        <dsp:cNvPr id="0" name=""/>
        <dsp:cNvSpPr/>
      </dsp:nvSpPr>
      <dsp:spPr>
        <a:xfrm>
          <a:off x="4257587" y="3600367"/>
          <a:ext cx="1249098" cy="62454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BALANCEADA POR AIRE</a:t>
          </a:r>
          <a:endParaRPr lang="es-EC" sz="1400" kern="1200" dirty="0"/>
        </a:p>
      </dsp:txBody>
      <dsp:txXfrm>
        <a:off x="4257587" y="3600367"/>
        <a:ext cx="1249098" cy="624549"/>
      </dsp:txXfrm>
    </dsp:sp>
    <dsp:sp modelId="{CBB06578-692A-4B92-BFEA-C3DE56B588F8}">
      <dsp:nvSpPr>
        <dsp:cNvPr id="0" name=""/>
        <dsp:cNvSpPr/>
      </dsp:nvSpPr>
      <dsp:spPr>
        <a:xfrm>
          <a:off x="7495387" y="1668430"/>
          <a:ext cx="1249098" cy="62454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ROTAFLEX</a:t>
          </a:r>
          <a:endParaRPr lang="es-EC" sz="1400" kern="1200" dirty="0"/>
        </a:p>
      </dsp:txBody>
      <dsp:txXfrm>
        <a:off x="7495387" y="1668430"/>
        <a:ext cx="1249098" cy="624549"/>
      </dsp:txXfrm>
    </dsp:sp>
    <dsp:sp modelId="{47FAC1D1-BD3C-4A13-A5BC-64773FFD6CA9}">
      <dsp:nvSpPr>
        <dsp:cNvPr id="0" name=""/>
        <dsp:cNvSpPr/>
      </dsp:nvSpPr>
      <dsp:spPr>
        <a:xfrm>
          <a:off x="7523978" y="2741181"/>
          <a:ext cx="1249098" cy="624549"/>
        </a:xfrm>
        <a:prstGeom prst="rect">
          <a:avLst/>
        </a:prstGeom>
        <a:solidFill>
          <a:srgbClr val="FF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ACTUAL</a:t>
          </a:r>
          <a:endParaRPr lang="es-EC" sz="1400" kern="1200" dirty="0"/>
        </a:p>
      </dsp:txBody>
      <dsp:txXfrm>
        <a:off x="7523978" y="2741181"/>
        <a:ext cx="1249098" cy="624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B39FD-8DA4-496B-BE19-339E869D18BF}">
      <dsp:nvSpPr>
        <dsp:cNvPr id="0" name=""/>
        <dsp:cNvSpPr/>
      </dsp:nvSpPr>
      <dsp:spPr>
        <a:xfrm>
          <a:off x="4206239" y="531"/>
          <a:ext cx="6309360" cy="2071559"/>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t" anchorCtr="0">
          <a:noAutofit/>
        </a:bodyPr>
        <a:lstStyle/>
        <a:p>
          <a:pPr marL="285750" lvl="1" indent="-285750" algn="l" defTabSz="1511300">
            <a:lnSpc>
              <a:spcPct val="90000"/>
            </a:lnSpc>
            <a:spcBef>
              <a:spcPct val="0"/>
            </a:spcBef>
            <a:spcAft>
              <a:spcPct val="15000"/>
            </a:spcAft>
            <a:buChar char="••"/>
          </a:pPr>
          <a:r>
            <a:rPr lang="es-EC" sz="3400" kern="1200" dirty="0" err="1" smtClean="0"/>
            <a:t>Atiezadores</a:t>
          </a:r>
          <a:endParaRPr lang="es-EC" sz="3400" kern="1200" dirty="0"/>
        </a:p>
        <a:p>
          <a:pPr marL="285750" lvl="1" indent="-285750" algn="l" defTabSz="1511300">
            <a:lnSpc>
              <a:spcPct val="90000"/>
            </a:lnSpc>
            <a:spcBef>
              <a:spcPct val="0"/>
            </a:spcBef>
            <a:spcAft>
              <a:spcPct val="15000"/>
            </a:spcAft>
            <a:buChar char="••"/>
          </a:pPr>
          <a:r>
            <a:rPr lang="es-EC" sz="3400" kern="1200" dirty="0" smtClean="0"/>
            <a:t>Encajonamiento</a:t>
          </a:r>
          <a:endParaRPr lang="es-EC" sz="3400" kern="1200" dirty="0"/>
        </a:p>
      </dsp:txBody>
      <dsp:txXfrm>
        <a:off x="4206239" y="259476"/>
        <a:ext cx="5532525" cy="1553669"/>
      </dsp:txXfrm>
    </dsp:sp>
    <dsp:sp modelId="{90C32428-8DA8-426D-A34A-2A2BFE17E9F1}">
      <dsp:nvSpPr>
        <dsp:cNvPr id="0" name=""/>
        <dsp:cNvSpPr/>
      </dsp:nvSpPr>
      <dsp:spPr>
        <a:xfrm>
          <a:off x="0" y="531"/>
          <a:ext cx="4206240" cy="2071559"/>
        </a:xfrm>
        <a:prstGeom prst="roundRect">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es-EC" sz="4400" kern="1200" dirty="0" smtClean="0"/>
            <a:t>OPTIMIZACION</a:t>
          </a:r>
          <a:endParaRPr lang="es-EC" sz="4400" kern="1200" dirty="0"/>
        </a:p>
      </dsp:txBody>
      <dsp:txXfrm>
        <a:off x="101125" y="101656"/>
        <a:ext cx="4003990" cy="1869309"/>
      </dsp:txXfrm>
    </dsp:sp>
    <dsp:sp modelId="{D7A86A48-8691-4EF9-B83A-F6BD0548D5E9}">
      <dsp:nvSpPr>
        <dsp:cNvPr id="0" name=""/>
        <dsp:cNvSpPr/>
      </dsp:nvSpPr>
      <dsp:spPr>
        <a:xfrm>
          <a:off x="4206240" y="2279246"/>
          <a:ext cx="6309360" cy="2071559"/>
        </a:xfrm>
        <a:prstGeom prst="rightArrow">
          <a:avLst>
            <a:gd name="adj1" fmla="val 75000"/>
            <a:gd name="adj2" fmla="val 50000"/>
          </a:avLst>
        </a:prstGeom>
        <a:solidFill>
          <a:schemeClr val="accent5">
            <a:tint val="40000"/>
            <a:alpha val="90000"/>
            <a:hueOff val="-7391755"/>
            <a:satOff val="-12816"/>
            <a:lumOff val="-1289"/>
            <a:alphaOff val="0"/>
          </a:schemeClr>
        </a:solidFill>
        <a:ln w="6350" cap="flat" cmpd="sng" algn="ctr">
          <a:solidFill>
            <a:schemeClr val="accent5">
              <a:tint val="40000"/>
              <a:alpha val="90000"/>
              <a:hueOff val="-7391755"/>
              <a:satOff val="-12816"/>
              <a:lumOff val="-1289"/>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t" anchorCtr="0">
          <a:noAutofit/>
        </a:bodyPr>
        <a:lstStyle/>
        <a:p>
          <a:pPr marL="285750" lvl="1" indent="-285750" algn="l" defTabSz="1511300">
            <a:lnSpc>
              <a:spcPct val="90000"/>
            </a:lnSpc>
            <a:spcBef>
              <a:spcPct val="0"/>
            </a:spcBef>
            <a:spcAft>
              <a:spcPct val="15000"/>
            </a:spcAft>
            <a:buChar char="••"/>
          </a:pPr>
          <a:r>
            <a:rPr lang="es-EC" sz="3400" kern="1200" dirty="0" smtClean="0"/>
            <a:t>Aumento de sección</a:t>
          </a:r>
          <a:endParaRPr lang="es-EC" sz="3400" kern="1200" dirty="0"/>
        </a:p>
        <a:p>
          <a:pPr marL="285750" lvl="1" indent="-285750" algn="l" defTabSz="1511300">
            <a:lnSpc>
              <a:spcPct val="90000"/>
            </a:lnSpc>
            <a:spcBef>
              <a:spcPct val="0"/>
            </a:spcBef>
            <a:spcAft>
              <a:spcPct val="15000"/>
            </a:spcAft>
            <a:buChar char="••"/>
          </a:pPr>
          <a:r>
            <a:rPr lang="es-EC" sz="3400" kern="1200" dirty="0" smtClean="0"/>
            <a:t>Cambio de geometría de sección </a:t>
          </a:r>
          <a:endParaRPr lang="es-EC" sz="3400" kern="1200" dirty="0"/>
        </a:p>
      </dsp:txBody>
      <dsp:txXfrm>
        <a:off x="4206240" y="2538191"/>
        <a:ext cx="5532525" cy="1553669"/>
      </dsp:txXfrm>
    </dsp:sp>
    <dsp:sp modelId="{C025771B-8BEA-4228-AE23-8BEBC3C9C527}">
      <dsp:nvSpPr>
        <dsp:cNvPr id="0" name=""/>
        <dsp:cNvSpPr/>
      </dsp:nvSpPr>
      <dsp:spPr>
        <a:xfrm>
          <a:off x="0" y="2279246"/>
          <a:ext cx="4206240" cy="2071559"/>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es-EC" sz="4400" kern="1200" dirty="0" smtClean="0"/>
            <a:t>REDISEÑO</a:t>
          </a:r>
          <a:endParaRPr lang="es-EC" sz="4400" kern="1200" dirty="0"/>
        </a:p>
      </dsp:txBody>
      <dsp:txXfrm>
        <a:off x="101125" y="2380371"/>
        <a:ext cx="4003990" cy="186930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2F59E-7794-4EA1-8D5A-1105B58CD3F7}" type="datetimeFigureOut">
              <a:rPr lang="es-EC" smtClean="0"/>
              <a:t>03/08/2015</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E76B7-2EDF-400E-95AC-AED20E2F6EE9}" type="slidenum">
              <a:rPr lang="es-EC" smtClean="0"/>
              <a:t>‹Nº›</a:t>
            </a:fld>
            <a:endParaRPr lang="es-EC"/>
          </a:p>
        </p:txBody>
      </p:sp>
    </p:spTree>
    <p:extLst>
      <p:ext uri="{BB962C8B-B14F-4D97-AF65-F5344CB8AC3E}">
        <p14:creationId xmlns:p14="http://schemas.microsoft.com/office/powerpoint/2010/main" val="760638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1</a:t>
            </a:fld>
            <a:endParaRPr lang="es-US"/>
          </a:p>
        </p:txBody>
      </p:sp>
    </p:spTree>
    <p:extLst>
      <p:ext uri="{BB962C8B-B14F-4D97-AF65-F5344CB8AC3E}">
        <p14:creationId xmlns:p14="http://schemas.microsoft.com/office/powerpoint/2010/main" val="322726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C7723E88-33A8-4D1E-BE78-5A2EC537ABB1}" type="datetimeFigureOut">
              <a:rPr lang="es-EC" smtClean="0"/>
              <a:t>03/08/2015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19011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C7723E88-33A8-4D1E-BE78-5A2EC537ABB1}" type="datetimeFigureOut">
              <a:rPr lang="es-EC" smtClean="0"/>
              <a:t>03/08/2015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27993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C7723E88-33A8-4D1E-BE78-5A2EC537ABB1}" type="datetimeFigureOut">
              <a:rPr lang="es-EC" smtClean="0"/>
              <a:t>03/08/2015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732386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C7723E88-33A8-4D1E-BE78-5A2EC537ABB1}" type="datetimeFigureOut">
              <a:rPr lang="es-EC" smtClean="0"/>
              <a:t>03/08/2015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1347684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C7723E88-33A8-4D1E-BE78-5A2EC537ABB1}" type="datetimeFigureOut">
              <a:rPr lang="es-EC" smtClean="0"/>
              <a:t>03/08/2015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343180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C7723E88-33A8-4D1E-BE78-5A2EC537ABB1}" type="datetimeFigureOut">
              <a:rPr lang="es-EC" smtClean="0"/>
              <a:t>03/08/2015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1703841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C7723E88-33A8-4D1E-BE78-5A2EC537ABB1}" type="datetimeFigureOut">
              <a:rPr lang="es-EC" smtClean="0"/>
              <a:t>03/08/2015</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2702061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C7723E88-33A8-4D1E-BE78-5A2EC537ABB1}" type="datetimeFigureOut">
              <a:rPr lang="es-EC" smtClean="0"/>
              <a:t>03/08/2015</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23811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7723E88-33A8-4D1E-BE78-5A2EC537ABB1}" type="datetimeFigureOut">
              <a:rPr lang="es-EC" smtClean="0"/>
              <a:t>03/08/2015</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1606486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C7723E88-33A8-4D1E-BE78-5A2EC537ABB1}" type="datetimeFigureOut">
              <a:rPr lang="es-EC" smtClean="0"/>
              <a:t>03/08/2015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4275767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C7723E88-33A8-4D1E-BE78-5A2EC537ABB1}" type="datetimeFigureOut">
              <a:rPr lang="es-EC" smtClean="0"/>
              <a:t>03/08/2015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2896751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23E88-33A8-4D1E-BE78-5A2EC537ABB1}" type="datetimeFigureOut">
              <a:rPr lang="es-EC" smtClean="0"/>
              <a:t>03/08/2015</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28EE6-6D13-4505-A58F-D6628B1F4F03}" type="slidenum">
              <a:rPr lang="es-EC" smtClean="0"/>
              <a:t>‹Nº›</a:t>
            </a:fld>
            <a:endParaRPr lang="es-EC"/>
          </a:p>
        </p:txBody>
      </p:sp>
    </p:spTree>
    <p:extLst>
      <p:ext uri="{BB962C8B-B14F-4D97-AF65-F5344CB8AC3E}">
        <p14:creationId xmlns:p14="http://schemas.microsoft.com/office/powerpoint/2010/main" val="2655698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media" Target="../media/media2.m4v"/><Relationship Id="rId7" Type="http://schemas.openxmlformats.org/officeDocument/2006/relationships/diagramLayout" Target="../diagrams/layout1.xml"/><Relationship Id="rId12" Type="http://schemas.openxmlformats.org/officeDocument/2006/relationships/image" Target="../media/image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diagramData" Target="../diagrams/data1.xml"/><Relationship Id="rId11" Type="http://schemas.openxmlformats.org/officeDocument/2006/relationships/image" Target="../media/image6.png"/><Relationship Id="rId5" Type="http://schemas.openxmlformats.org/officeDocument/2006/relationships/slideLayout" Target="../slideLayouts/slideLayout2.xml"/><Relationship Id="rId10" Type="http://schemas.microsoft.com/office/2007/relationships/diagramDrawing" Target="../diagrams/drawing1.xml"/><Relationship Id="rId4" Type="http://schemas.openxmlformats.org/officeDocument/2006/relationships/video" Target="../media/media2.m4v"/><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5 CuadroTexto"/>
          <p:cNvSpPr txBox="1"/>
          <p:nvPr/>
        </p:nvSpPr>
        <p:spPr>
          <a:xfrm>
            <a:off x="1525098" y="786227"/>
            <a:ext cx="9676302" cy="3816429"/>
          </a:xfrm>
          <a:prstGeom prst="rect">
            <a:avLst/>
          </a:prstGeom>
          <a:noFill/>
        </p:spPr>
        <p:txBody>
          <a:bodyPr wrap="square" rtlCol="0">
            <a:spAutoFit/>
          </a:bodyPr>
          <a:lstStyle/>
          <a:p>
            <a:pPr algn="ctr"/>
            <a:endParaRPr lang="en-US" sz="2000" b="1" dirty="0" smtClean="0">
              <a:latin typeface="Arial" pitchFamily="34" charset="0"/>
              <a:cs typeface="Arial" pitchFamily="34" charset="0"/>
            </a:endParaRPr>
          </a:p>
          <a:p>
            <a:pPr algn="ctr"/>
            <a:r>
              <a:rPr lang="en-US" sz="2000" b="1" dirty="0" smtClean="0">
                <a:latin typeface="Arial" pitchFamily="34" charset="0"/>
                <a:cs typeface="Arial" pitchFamily="34" charset="0"/>
              </a:rPr>
              <a:t>CARRERA </a:t>
            </a:r>
            <a:r>
              <a:rPr lang="en-US" sz="2000" b="1" dirty="0">
                <a:latin typeface="Arial" pitchFamily="34" charset="0"/>
                <a:cs typeface="Arial" pitchFamily="34" charset="0"/>
              </a:rPr>
              <a:t>DE INGENIERÍA MECÁNICA </a:t>
            </a:r>
          </a:p>
          <a:p>
            <a:pPr algn="ctr"/>
            <a:endParaRPr lang="en-US" sz="2000" b="1" dirty="0">
              <a:latin typeface="Arial" pitchFamily="34" charset="0"/>
              <a:cs typeface="Arial" pitchFamily="34" charset="0"/>
            </a:endParaRPr>
          </a:p>
          <a:p>
            <a:pPr algn="ctr"/>
            <a:r>
              <a:rPr lang="es-US" b="1" dirty="0" smtClean="0"/>
              <a:t>“</a:t>
            </a:r>
            <a:r>
              <a:rPr lang="es-ES" b="1" dirty="0"/>
              <a:t>REDISEÑO DE UNA ESTRUCTURA DE UN EQUIPO DE BOMBEO MECÁNICO DE PETROLEO CON CAPACIDAD DE 40 </a:t>
            </a:r>
            <a:r>
              <a:rPr lang="es-ES" b="1" dirty="0" err="1"/>
              <a:t>klb</a:t>
            </a:r>
            <a:r>
              <a:rPr lang="es-ES" b="1" dirty="0" smtClean="0"/>
              <a:t>.</a:t>
            </a:r>
            <a:r>
              <a:rPr lang="es-US" b="1" dirty="0" smtClean="0"/>
              <a:t>”</a:t>
            </a:r>
            <a:endParaRPr lang="es-US" dirty="0"/>
          </a:p>
          <a:p>
            <a:pPr algn="ctr"/>
            <a:r>
              <a:rPr lang="es-ES" sz="2000" b="1" dirty="0">
                <a:latin typeface="Arial" pitchFamily="34" charset="0"/>
                <a:cs typeface="Arial" pitchFamily="34" charset="0"/>
              </a:rPr>
              <a:t> </a:t>
            </a:r>
            <a:endParaRPr lang="es-EC" sz="2000" b="1" dirty="0">
              <a:latin typeface="Arial" pitchFamily="34" charset="0"/>
              <a:cs typeface="Arial" pitchFamily="34" charset="0"/>
            </a:endParaRPr>
          </a:p>
          <a:p>
            <a:pPr algn="ctr"/>
            <a:r>
              <a:rPr lang="es-US" b="1" dirty="0" smtClean="0"/>
              <a:t>ROMERO CHÁVEZ JUAN SEBASTIAN</a:t>
            </a:r>
          </a:p>
          <a:p>
            <a:pPr algn="ctr"/>
            <a:r>
              <a:rPr lang="es-ES" b="1" dirty="0" smtClean="0">
                <a:latin typeface="Arial" pitchFamily="34" charset="0"/>
                <a:cs typeface="Arial" pitchFamily="34" charset="0"/>
              </a:rPr>
              <a:t> </a:t>
            </a:r>
            <a:endParaRPr lang="es-EC" b="1" dirty="0" smtClean="0">
              <a:latin typeface="Arial" pitchFamily="34" charset="0"/>
              <a:cs typeface="Arial" pitchFamily="34" charset="0"/>
            </a:endParaRPr>
          </a:p>
          <a:p>
            <a:pPr algn="ctr"/>
            <a:r>
              <a:rPr lang="es-US" b="1" dirty="0" smtClean="0"/>
              <a:t>DIRECTOR</a:t>
            </a:r>
            <a:r>
              <a:rPr lang="es-US" b="1" dirty="0"/>
              <a:t>: </a:t>
            </a:r>
            <a:r>
              <a:rPr lang="es-US" b="1" dirty="0" smtClean="0"/>
              <a:t>INGENIERO </a:t>
            </a:r>
            <a:r>
              <a:rPr lang="es-US" b="1" dirty="0" smtClean="0"/>
              <a:t>BORYS CULQUI</a:t>
            </a:r>
            <a:endParaRPr lang="es-US" b="1" dirty="0"/>
          </a:p>
          <a:p>
            <a:pPr algn="ctr"/>
            <a:r>
              <a:rPr lang="es-US" b="1" dirty="0"/>
              <a:t>CODIRECTOR: INGENIERO </a:t>
            </a:r>
            <a:r>
              <a:rPr lang="es-US" b="1" dirty="0" smtClean="0"/>
              <a:t>CHRISTIAN NARVÁEZ </a:t>
            </a:r>
            <a:endParaRPr lang="es-US" b="1" dirty="0"/>
          </a:p>
          <a:p>
            <a:pPr algn="ctr"/>
            <a:endParaRPr lang="es-ES" b="1" dirty="0">
              <a:latin typeface="Arial" pitchFamily="34" charset="0"/>
              <a:cs typeface="Arial" pitchFamily="34" charset="0"/>
            </a:endParaRPr>
          </a:p>
          <a:p>
            <a:pPr algn="ctr"/>
            <a:r>
              <a:rPr lang="es-ES" b="1" dirty="0">
                <a:latin typeface="Arial" pitchFamily="34" charset="0"/>
                <a:cs typeface="Arial" pitchFamily="34" charset="0"/>
              </a:rPr>
              <a:t> </a:t>
            </a:r>
            <a:r>
              <a:rPr lang="es-US" b="1" dirty="0"/>
              <a:t>SANGOLQUÍ, </a:t>
            </a:r>
            <a:r>
              <a:rPr lang="es-US" b="1" dirty="0" smtClean="0"/>
              <a:t>AGOSTO</a:t>
            </a:r>
            <a:r>
              <a:rPr lang="es-US" b="1" dirty="0" smtClean="0"/>
              <a:t> </a:t>
            </a:r>
            <a:r>
              <a:rPr lang="es-US" b="1" dirty="0"/>
              <a:t>DEL </a:t>
            </a:r>
            <a:r>
              <a:rPr lang="es-US" b="1" dirty="0" smtClean="0"/>
              <a:t>2015</a:t>
            </a:r>
            <a:endParaRPr lang="es-US" dirty="0"/>
          </a:p>
          <a:p>
            <a:endParaRPr lang="es-EC" b="1" dirty="0"/>
          </a:p>
        </p:txBody>
      </p:sp>
    </p:spTree>
    <p:extLst>
      <p:ext uri="{BB962C8B-B14F-4D97-AF65-F5344CB8AC3E}">
        <p14:creationId xmlns:p14="http://schemas.microsoft.com/office/powerpoint/2010/main" val="242429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904698858"/>
              </p:ext>
            </p:extLst>
          </p:nvPr>
        </p:nvGraphicFramePr>
        <p:xfrm>
          <a:off x="310101" y="139191"/>
          <a:ext cx="11440366" cy="6022794"/>
        </p:xfrm>
        <a:graphic>
          <a:graphicData uri="http://schemas.openxmlformats.org/drawingml/2006/table">
            <a:tbl>
              <a:tblPr firstRow="1" firstCol="1" bandRow="1">
                <a:tableStyleId>{21E4AEA4-8DFA-4A89-87EB-49C32662AFE0}</a:tableStyleId>
              </a:tblPr>
              <a:tblGrid>
                <a:gridCol w="1740890"/>
                <a:gridCol w="1451595"/>
                <a:gridCol w="1538126"/>
                <a:gridCol w="1299966"/>
                <a:gridCol w="1299965"/>
                <a:gridCol w="1631544"/>
                <a:gridCol w="1085316"/>
                <a:gridCol w="1392964"/>
              </a:tblGrid>
              <a:tr h="681639">
                <a:tc rowSpan="2">
                  <a:txBody>
                    <a:bodyPr/>
                    <a:lstStyle/>
                    <a:p>
                      <a:pPr indent="252095" algn="ctr">
                        <a:lnSpc>
                          <a:spcPct val="200000"/>
                        </a:lnSpc>
                        <a:spcAft>
                          <a:spcPts val="0"/>
                        </a:spcAft>
                      </a:pPr>
                      <a:r>
                        <a:rPr lang="es-ES" sz="1050" dirty="0">
                          <a:effectLst/>
                        </a:rPr>
                        <a:t>Consideraciones de Aplicación</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dirty="0">
                          <a:effectLst/>
                        </a:rPr>
                        <a:t>Bombeo Hidráulico</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Bombeo Electro sumergible</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gridSpan="5">
                  <a:txBody>
                    <a:bodyPr/>
                    <a:lstStyle/>
                    <a:p>
                      <a:pPr indent="252095" algn="ctr">
                        <a:lnSpc>
                          <a:spcPct val="200000"/>
                        </a:lnSpc>
                        <a:spcAft>
                          <a:spcPts val="0"/>
                        </a:spcAft>
                      </a:pPr>
                      <a:r>
                        <a:rPr lang="es-ES" sz="1050">
                          <a:effectLst/>
                        </a:rPr>
                        <a:t>Bombeo Mecánico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54426">
                <a:tc vMerge="1">
                  <a:txBody>
                    <a:bodyPr/>
                    <a:lstStyle/>
                    <a:p>
                      <a:endParaRPr lang="es-EC"/>
                    </a:p>
                  </a:txBody>
                  <a:tcPr/>
                </a:tc>
                <a:tc>
                  <a:txBody>
                    <a:bodyPr/>
                    <a:lstStyle/>
                    <a:p>
                      <a:pPr indent="252095" algn="ctr">
                        <a:lnSpc>
                          <a:spcPct val="200000"/>
                        </a:lnSpc>
                        <a:spcAft>
                          <a:spcPts val="0"/>
                        </a:spcAft>
                      </a:pPr>
                      <a:r>
                        <a:rPr lang="es-ES" sz="1050" dirty="0">
                          <a:effectLst/>
                        </a:rPr>
                        <a:t>Bomba Jet</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Convencional</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Convencional</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Mark II</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Balanceada por Aire</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Rotaflex</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Actual</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r>
              <a:tr h="454426">
                <a:tc>
                  <a:txBody>
                    <a:bodyPr/>
                    <a:lstStyle/>
                    <a:p>
                      <a:pPr indent="252095" algn="ctr">
                        <a:lnSpc>
                          <a:spcPct val="200000"/>
                        </a:lnSpc>
                        <a:spcAft>
                          <a:spcPts val="0"/>
                        </a:spcAft>
                      </a:pPr>
                      <a:r>
                        <a:rPr lang="es-ES" sz="1050">
                          <a:effectLst/>
                        </a:rPr>
                        <a:t>Profundidad</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dirty="0">
                          <a:effectLst/>
                        </a:rPr>
                        <a:t>&lt; 15000 pies</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dirty="0">
                          <a:effectLst/>
                        </a:rPr>
                        <a:t>&lt; 15000 pies</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&lt; 5000 pies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&lt; 8000 pies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&lt; 8000 pies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&gt;11000 pies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&gt;10000 pies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r>
              <a:tr h="454426">
                <a:tc>
                  <a:txBody>
                    <a:bodyPr/>
                    <a:lstStyle/>
                    <a:p>
                      <a:pPr indent="252095" algn="ctr">
                        <a:lnSpc>
                          <a:spcPct val="200000"/>
                        </a:lnSpc>
                        <a:spcAft>
                          <a:spcPts val="0"/>
                        </a:spcAft>
                      </a:pPr>
                      <a:r>
                        <a:rPr lang="es-ES" sz="1050">
                          <a:effectLst/>
                        </a:rPr>
                        <a:t>Volumen de Producción</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1000 BFPD</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dirty="0">
                          <a:effectLst/>
                        </a:rPr>
                        <a:t>4000 BFPD</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225 BFPD</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250 BFPD</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249 BFPD</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1500 BFPD</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500 BFPD</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r>
              <a:tr h="454426">
                <a:tc>
                  <a:txBody>
                    <a:bodyPr/>
                    <a:lstStyle/>
                    <a:p>
                      <a:pPr indent="252095" algn="ctr">
                        <a:lnSpc>
                          <a:spcPct val="200000"/>
                        </a:lnSpc>
                        <a:spcAft>
                          <a:spcPts val="0"/>
                        </a:spcAft>
                      </a:pPr>
                      <a:r>
                        <a:rPr lang="es-ES" sz="1050">
                          <a:effectLst/>
                        </a:rPr>
                        <a:t>Tipo de Fluido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medianos y pesados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dirty="0">
                          <a:effectLst/>
                        </a:rPr>
                        <a:t>pesados y extra pesados</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dirty="0">
                          <a:effectLst/>
                        </a:rPr>
                        <a:t>pesados y extra pesados</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medianos y pesados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medianos y pesados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medianos y pesados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dirty="0">
                          <a:effectLst/>
                        </a:rPr>
                        <a:t>pesados</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r>
              <a:tr h="454426">
                <a:tc>
                  <a:txBody>
                    <a:bodyPr/>
                    <a:lstStyle/>
                    <a:p>
                      <a:pPr indent="252095" algn="ctr">
                        <a:lnSpc>
                          <a:spcPct val="200000"/>
                        </a:lnSpc>
                        <a:spcAft>
                          <a:spcPts val="0"/>
                        </a:spcAft>
                      </a:pPr>
                      <a:r>
                        <a:rPr lang="es-ES" sz="1050">
                          <a:effectLst/>
                        </a:rPr>
                        <a:t>Fluido Corrosivos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Bueno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Bueno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dirty="0">
                          <a:effectLst/>
                        </a:rPr>
                        <a:t>bueno</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bueno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Bueno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bueno/excelente</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bueno </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r>
              <a:tr h="454426">
                <a:tc>
                  <a:txBody>
                    <a:bodyPr/>
                    <a:lstStyle/>
                    <a:p>
                      <a:pPr indent="252095" algn="ctr">
                        <a:lnSpc>
                          <a:spcPct val="200000"/>
                        </a:lnSpc>
                        <a:spcAft>
                          <a:spcPts val="0"/>
                        </a:spcAft>
                      </a:pPr>
                      <a:r>
                        <a:rPr lang="es-ES" sz="1050">
                          <a:effectLst/>
                        </a:rPr>
                        <a:t>Fluidos Arenosos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Bueno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Malo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dirty="0">
                          <a:effectLst/>
                        </a:rPr>
                        <a:t>Malo</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malo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Malo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malo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bueno </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r>
              <a:tr h="425586">
                <a:tc>
                  <a:txBody>
                    <a:bodyPr/>
                    <a:lstStyle/>
                    <a:p>
                      <a:pPr indent="252095" algn="ctr">
                        <a:lnSpc>
                          <a:spcPct val="200000"/>
                        </a:lnSpc>
                        <a:spcAft>
                          <a:spcPts val="0"/>
                        </a:spcAft>
                      </a:pPr>
                      <a:r>
                        <a:rPr lang="es-ES" sz="1050">
                          <a:effectLst/>
                        </a:rPr>
                        <a:t>Fluido con Gas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Bueno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Malo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Malo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dirty="0">
                          <a:effectLst/>
                        </a:rPr>
                        <a:t>malo</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Malo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malo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bueno </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r>
              <a:tr h="908853">
                <a:tc>
                  <a:txBody>
                    <a:bodyPr/>
                    <a:lstStyle/>
                    <a:p>
                      <a:pPr indent="252095" algn="ctr">
                        <a:lnSpc>
                          <a:spcPct val="200000"/>
                        </a:lnSpc>
                        <a:spcAft>
                          <a:spcPts val="0"/>
                        </a:spcAft>
                      </a:pPr>
                      <a:r>
                        <a:rPr lang="es-ES" sz="1050">
                          <a:effectLst/>
                        </a:rPr>
                        <a:t>Fuente energía</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motor eléctrico o combustión interna</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motor eléctrico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motor eléctrico o combustión interna</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dirty="0">
                          <a:effectLst/>
                        </a:rPr>
                        <a:t>motor eléctrico o combustión interna</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dirty="0">
                          <a:effectLst/>
                        </a:rPr>
                        <a:t>motor eléctrico o combustión interna</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motor eléctrico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motor eléctrico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r>
              <a:tr h="454426">
                <a:tc>
                  <a:txBody>
                    <a:bodyPr/>
                    <a:lstStyle/>
                    <a:p>
                      <a:pPr indent="252095" algn="ctr">
                        <a:lnSpc>
                          <a:spcPct val="200000"/>
                        </a:lnSpc>
                        <a:spcAft>
                          <a:spcPts val="0"/>
                        </a:spcAft>
                      </a:pPr>
                      <a:r>
                        <a:rPr lang="es-ES" sz="1050">
                          <a:effectLst/>
                        </a:rPr>
                        <a:t>Eficiencia</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10 a 30%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35 a 60%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&gt; 60 %</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&gt; convencional</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60%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dirty="0">
                          <a:effectLst/>
                        </a:rPr>
                        <a:t>45 a 60 %</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&gt; convencional</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r>
              <a:tr h="454426">
                <a:tc>
                  <a:txBody>
                    <a:bodyPr/>
                    <a:lstStyle/>
                    <a:p>
                      <a:pPr indent="252095" algn="ctr">
                        <a:lnSpc>
                          <a:spcPct val="200000"/>
                        </a:lnSpc>
                        <a:spcAft>
                          <a:spcPts val="0"/>
                        </a:spcAft>
                      </a:pPr>
                      <a:r>
                        <a:rPr lang="es-ES" sz="1050">
                          <a:effectLst/>
                        </a:rPr>
                        <a:t>Costo Inicial</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$ 100.000 x mes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$ 550.000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$360.000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$360.000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a:effectLst/>
                        </a:rPr>
                        <a:t>&gt; Convencional</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dirty="0">
                          <a:effectLst/>
                        </a:rPr>
                        <a:t>$450.000</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indent="252095" algn="ctr">
                        <a:lnSpc>
                          <a:spcPct val="200000"/>
                        </a:lnSpc>
                        <a:spcAft>
                          <a:spcPts val="0"/>
                        </a:spcAft>
                      </a:pPr>
                      <a:r>
                        <a:rPr lang="es-ES" sz="1050" dirty="0">
                          <a:effectLst/>
                        </a:rPr>
                        <a:t>$360.000</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r>
            </a:tbl>
          </a:graphicData>
        </a:graphic>
      </p:graphicFrame>
    </p:spTree>
    <p:extLst>
      <p:ext uri="{BB962C8B-B14F-4D97-AF65-F5344CB8AC3E}">
        <p14:creationId xmlns:p14="http://schemas.microsoft.com/office/powerpoint/2010/main" val="6599099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490207034"/>
              </p:ext>
            </p:extLst>
          </p:nvPr>
        </p:nvGraphicFramePr>
        <p:xfrm>
          <a:off x="1692065" y="171819"/>
          <a:ext cx="8041595" cy="5977211"/>
        </p:xfrm>
        <a:graphic>
          <a:graphicData uri="http://schemas.openxmlformats.org/drawingml/2006/table">
            <a:tbl>
              <a:tblPr firstRow="1" firstCol="1" bandRow="1">
                <a:tableStyleId>{21E4AEA4-8DFA-4A89-87EB-49C32662AFE0}</a:tableStyleId>
              </a:tblPr>
              <a:tblGrid>
                <a:gridCol w="2127905"/>
                <a:gridCol w="1931901"/>
                <a:gridCol w="2099525"/>
                <a:gridCol w="1882264"/>
              </a:tblGrid>
              <a:tr h="0">
                <a:tc gridSpan="4">
                  <a:txBody>
                    <a:bodyPr/>
                    <a:lstStyle/>
                    <a:p>
                      <a:pPr indent="252095" algn="ctr">
                        <a:lnSpc>
                          <a:spcPct val="200000"/>
                        </a:lnSpc>
                        <a:spcAft>
                          <a:spcPts val="0"/>
                        </a:spcAft>
                      </a:pPr>
                      <a:r>
                        <a:rPr lang="es-ES" sz="1400" dirty="0">
                          <a:effectLst/>
                        </a:rPr>
                        <a:t>POZO DE EJEMPLO</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hMerge="1">
                  <a:txBody>
                    <a:bodyPr/>
                    <a:lstStyle/>
                    <a:p>
                      <a:endParaRPr lang="es-EC"/>
                    </a:p>
                  </a:txBody>
                  <a:tcPr/>
                </a:tc>
                <a:tc hMerge="1">
                  <a:txBody>
                    <a:bodyPr/>
                    <a:lstStyle/>
                    <a:p>
                      <a:endParaRPr lang="es-EC"/>
                    </a:p>
                  </a:txBody>
                  <a:tcPr/>
                </a:tc>
                <a:tc hMerge="1">
                  <a:txBody>
                    <a:bodyPr/>
                    <a:lstStyle/>
                    <a:p>
                      <a:endParaRPr lang="es-EC"/>
                    </a:p>
                  </a:txBody>
                  <a:tcPr/>
                </a:tc>
              </a:tr>
              <a:tr h="561435">
                <a:tc>
                  <a:txBody>
                    <a:bodyPr/>
                    <a:lstStyle/>
                    <a:p>
                      <a:endParaRPr lang="es-EC" sz="800" dirty="0">
                        <a:effectLst/>
                        <a:latin typeface="Calibri" panose="020F0502020204030204" pitchFamily="34" charset="0"/>
                      </a:endParaRPr>
                    </a:p>
                  </a:txBody>
                  <a:tcPr marL="49447" marR="49447" marT="0" marB="0"/>
                </a:tc>
                <a:tc>
                  <a:txBody>
                    <a:bodyPr/>
                    <a:lstStyle/>
                    <a:p>
                      <a:pPr indent="252095" algn="ctr">
                        <a:lnSpc>
                          <a:spcPct val="200000"/>
                        </a:lnSpc>
                        <a:spcAft>
                          <a:spcPts val="0"/>
                        </a:spcAft>
                      </a:pPr>
                      <a:r>
                        <a:rPr lang="es-ES" sz="1400" dirty="0">
                          <a:effectLst/>
                        </a:rPr>
                        <a:t>CONVENCIONAL</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a:effectLst/>
                        </a:rPr>
                        <a:t>ROTAFLEX</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a:effectLst/>
                        </a:rPr>
                        <a:t>ACTUAL</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599538">
                <a:tc>
                  <a:txBody>
                    <a:bodyPr/>
                    <a:lstStyle/>
                    <a:p>
                      <a:pPr indent="252095" algn="ctr">
                        <a:lnSpc>
                          <a:spcPct val="200000"/>
                        </a:lnSpc>
                        <a:spcAft>
                          <a:spcPts val="0"/>
                        </a:spcAft>
                      </a:pPr>
                      <a:r>
                        <a:rPr lang="es-ES" sz="1100" dirty="0">
                          <a:effectLst/>
                        </a:rPr>
                        <a:t>Profundidad de bombeo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dirty="0">
                          <a:effectLst/>
                        </a:rPr>
                        <a:t>9000 pies</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dirty="0">
                          <a:effectLst/>
                        </a:rPr>
                        <a:t>9000 pies</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a:effectLst/>
                        </a:rPr>
                        <a:t>9000 pies</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599538">
                <a:tc>
                  <a:txBody>
                    <a:bodyPr/>
                    <a:lstStyle/>
                    <a:p>
                      <a:pPr indent="252095" algn="ctr">
                        <a:lnSpc>
                          <a:spcPct val="200000"/>
                        </a:lnSpc>
                        <a:spcAft>
                          <a:spcPts val="0"/>
                        </a:spcAft>
                      </a:pPr>
                      <a:r>
                        <a:rPr lang="es-ES" sz="1100" dirty="0">
                          <a:effectLst/>
                        </a:rPr>
                        <a:t>Diámetro varillas (</a:t>
                      </a:r>
                      <a:r>
                        <a:rPr lang="es-ES" sz="1100" dirty="0" err="1">
                          <a:effectLst/>
                        </a:rPr>
                        <a:t>plg</a:t>
                      </a:r>
                      <a:r>
                        <a:rPr lang="es-ES" sz="1100" dirty="0">
                          <a:effectLst/>
                        </a:rPr>
                        <a:t>.)</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a:effectLst/>
                        </a:rPr>
                        <a:t>0,75</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dirty="0">
                          <a:effectLst/>
                        </a:rPr>
                        <a:t>0,75</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a:effectLst/>
                        </a:rPr>
                        <a:t>0,75</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599538">
                <a:tc>
                  <a:txBody>
                    <a:bodyPr/>
                    <a:lstStyle/>
                    <a:p>
                      <a:pPr indent="252095" algn="ctr">
                        <a:lnSpc>
                          <a:spcPct val="200000"/>
                        </a:lnSpc>
                        <a:spcAft>
                          <a:spcPts val="0"/>
                        </a:spcAft>
                      </a:pPr>
                      <a:r>
                        <a:rPr lang="es-ES" sz="1100" dirty="0">
                          <a:effectLst/>
                        </a:rPr>
                        <a:t>Motor requerido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a:effectLst/>
                        </a:rPr>
                        <a:t>Nema D Motor 100 Hp</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dirty="0">
                          <a:effectLst/>
                        </a:rPr>
                        <a:t>Nema D Motor 150 Hp</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a:effectLst/>
                        </a:rPr>
                        <a:t>Nema D Motor 150 Hp</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599538">
                <a:tc>
                  <a:txBody>
                    <a:bodyPr/>
                    <a:lstStyle/>
                    <a:p>
                      <a:pPr indent="252095" algn="ctr">
                        <a:lnSpc>
                          <a:spcPct val="200000"/>
                        </a:lnSpc>
                        <a:spcAft>
                          <a:spcPts val="0"/>
                        </a:spcAft>
                      </a:pPr>
                      <a:r>
                        <a:rPr lang="es-ES" sz="1100" dirty="0">
                          <a:effectLst/>
                        </a:rPr>
                        <a:t>Potencia Requerida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a:effectLst/>
                        </a:rPr>
                        <a:t>89 Hp</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dirty="0">
                          <a:effectLst/>
                        </a:rPr>
                        <a:t>120 Hp</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dirty="0">
                          <a:effectLst/>
                        </a:rPr>
                        <a:t>125 Hp</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599538">
                <a:tc>
                  <a:txBody>
                    <a:bodyPr/>
                    <a:lstStyle/>
                    <a:p>
                      <a:pPr indent="252095" algn="ctr">
                        <a:lnSpc>
                          <a:spcPct val="200000"/>
                        </a:lnSpc>
                        <a:spcAft>
                          <a:spcPts val="0"/>
                        </a:spcAft>
                      </a:pPr>
                      <a:r>
                        <a:rPr lang="es-ES" sz="1100" dirty="0">
                          <a:effectLst/>
                        </a:rPr>
                        <a:t>Carga máxima (lb)</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a:effectLst/>
                        </a:rPr>
                        <a:t>27397</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dirty="0">
                          <a:effectLst/>
                        </a:rPr>
                        <a:t>26712</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dirty="0">
                          <a:effectLst/>
                        </a:rPr>
                        <a:t>26767</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599538">
                <a:tc>
                  <a:txBody>
                    <a:bodyPr/>
                    <a:lstStyle/>
                    <a:p>
                      <a:pPr indent="252095" algn="ctr">
                        <a:lnSpc>
                          <a:spcPct val="200000"/>
                        </a:lnSpc>
                        <a:spcAft>
                          <a:spcPts val="0"/>
                        </a:spcAft>
                      </a:pPr>
                      <a:r>
                        <a:rPr lang="es-ES" sz="1100" dirty="0">
                          <a:effectLst/>
                        </a:rPr>
                        <a:t>Carga mínima (lb)</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a:effectLst/>
                        </a:rPr>
                        <a:t>11510</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a:effectLst/>
                        </a:rPr>
                        <a:t>12752</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dirty="0">
                          <a:effectLst/>
                        </a:rPr>
                        <a:t>12704</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599538">
                <a:tc>
                  <a:txBody>
                    <a:bodyPr/>
                    <a:lstStyle/>
                    <a:p>
                      <a:pPr indent="252095" algn="ctr">
                        <a:lnSpc>
                          <a:spcPct val="200000"/>
                        </a:lnSpc>
                        <a:spcAft>
                          <a:spcPts val="0"/>
                        </a:spcAft>
                      </a:pPr>
                      <a:r>
                        <a:rPr lang="es-ES" sz="1100" dirty="0">
                          <a:effectLst/>
                        </a:rPr>
                        <a:t>Velocidad de bombeo (SPM)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a:effectLst/>
                        </a:rPr>
                        <a:t>6,68</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a:effectLst/>
                        </a:rPr>
                        <a:t>1,9</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dirty="0">
                          <a:effectLst/>
                        </a:rPr>
                        <a:t>1,92</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599538">
                <a:tc>
                  <a:txBody>
                    <a:bodyPr/>
                    <a:lstStyle/>
                    <a:p>
                      <a:pPr indent="252095" algn="ctr">
                        <a:lnSpc>
                          <a:spcPct val="200000"/>
                        </a:lnSpc>
                        <a:spcAft>
                          <a:spcPts val="0"/>
                        </a:spcAft>
                      </a:pPr>
                      <a:r>
                        <a:rPr lang="es-ES" sz="1100" dirty="0">
                          <a:effectLst/>
                        </a:rPr>
                        <a:t>Producción  100 % </a:t>
                      </a:r>
                      <a:r>
                        <a:rPr lang="es-ES" sz="1100" dirty="0" err="1">
                          <a:effectLst/>
                        </a:rPr>
                        <a:t>eff</a:t>
                      </a:r>
                      <a:r>
                        <a:rPr lang="es-ES" sz="1100" dirty="0">
                          <a:effectLst/>
                        </a:rPr>
                        <a:t>. (BPD)</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a:effectLst/>
                        </a:rPr>
                        <a:t>151</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a:effectLst/>
                        </a:rPr>
                        <a:t>151</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S" sz="1400" dirty="0">
                          <a:effectLst/>
                        </a:rPr>
                        <a:t>150</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bl>
          </a:graphicData>
        </a:graphic>
      </p:graphicFrame>
    </p:spTree>
    <p:extLst>
      <p:ext uri="{BB962C8B-B14F-4D97-AF65-F5344CB8AC3E}">
        <p14:creationId xmlns:p14="http://schemas.microsoft.com/office/powerpoint/2010/main" val="1922393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1325563"/>
          </a:xfrm>
        </p:spPr>
        <p:txBody>
          <a:bodyPr/>
          <a:lstStyle/>
          <a:p>
            <a:pPr algn="ctr"/>
            <a:r>
              <a:rPr lang="es-EC" dirty="0" smtClean="0"/>
              <a:t>ESPECIFICACIONES GENERALES DEL EQUIPO DE BOMBEO MECÁNICO ACTUAL</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70424842"/>
              </p:ext>
            </p:extLst>
          </p:nvPr>
        </p:nvGraphicFramePr>
        <p:xfrm>
          <a:off x="2262750" y="1704814"/>
          <a:ext cx="8152110" cy="3363130"/>
        </p:xfrm>
        <a:graphic>
          <a:graphicData uri="http://schemas.openxmlformats.org/drawingml/2006/table">
            <a:tbl>
              <a:tblPr firstRow="1" firstCol="1" bandRow="1">
                <a:tableStyleId>{21E4AEA4-8DFA-4A89-87EB-49C32662AFE0}</a:tableStyleId>
              </a:tblPr>
              <a:tblGrid>
                <a:gridCol w="4076055"/>
                <a:gridCol w="4076055"/>
              </a:tblGrid>
              <a:tr h="672626">
                <a:tc>
                  <a:txBody>
                    <a:bodyPr/>
                    <a:lstStyle/>
                    <a:p>
                      <a:pPr indent="252095" algn="just">
                        <a:lnSpc>
                          <a:spcPct val="150000"/>
                        </a:lnSpc>
                        <a:spcAft>
                          <a:spcPts val="0"/>
                        </a:spcAft>
                      </a:pPr>
                      <a:r>
                        <a:rPr lang="es-EC" sz="2400" dirty="0">
                          <a:effectLst/>
                        </a:rPr>
                        <a:t>Especificaciones</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2400">
                          <a:effectLst/>
                        </a:rPr>
                        <a:t>Detalle</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672626">
                <a:tc>
                  <a:txBody>
                    <a:bodyPr/>
                    <a:lstStyle/>
                    <a:p>
                      <a:pPr indent="252095" algn="just">
                        <a:lnSpc>
                          <a:spcPct val="150000"/>
                        </a:lnSpc>
                        <a:spcAft>
                          <a:spcPts val="0"/>
                        </a:spcAft>
                      </a:pPr>
                      <a:r>
                        <a:rPr lang="es-EC" sz="2400">
                          <a:effectLst/>
                        </a:rPr>
                        <a:t>Capacidad de carga</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2400">
                          <a:effectLst/>
                        </a:rPr>
                        <a:t>30.000 lb</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672626">
                <a:tc>
                  <a:txBody>
                    <a:bodyPr/>
                    <a:lstStyle/>
                    <a:p>
                      <a:pPr indent="252095" algn="just">
                        <a:lnSpc>
                          <a:spcPct val="150000"/>
                        </a:lnSpc>
                        <a:spcAft>
                          <a:spcPts val="0"/>
                        </a:spcAft>
                      </a:pPr>
                      <a:r>
                        <a:rPr lang="es-EC" sz="2400">
                          <a:effectLst/>
                        </a:rPr>
                        <a:t>Perfil I</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2400" dirty="0">
                          <a:effectLst/>
                        </a:rPr>
                        <a:t>Acero </a:t>
                      </a:r>
                      <a:r>
                        <a:rPr lang="es-EC" sz="2400" dirty="0" smtClean="0">
                          <a:effectLst/>
                        </a:rPr>
                        <a:t>A36 </a:t>
                      </a:r>
                      <a:r>
                        <a:rPr lang="es-EC" sz="2400" dirty="0">
                          <a:effectLst/>
                        </a:rPr>
                        <a:t>(</a:t>
                      </a:r>
                      <a:r>
                        <a:rPr lang="es-EC" sz="2400" dirty="0" err="1">
                          <a:effectLst/>
                        </a:rPr>
                        <a:t>Fy</a:t>
                      </a:r>
                      <a:r>
                        <a:rPr lang="es-EC" sz="2400" dirty="0">
                          <a:effectLst/>
                        </a:rPr>
                        <a:t>= </a:t>
                      </a:r>
                      <a:r>
                        <a:rPr lang="es-EC" sz="2400" dirty="0" smtClean="0">
                          <a:effectLst/>
                        </a:rPr>
                        <a:t>36 </a:t>
                      </a:r>
                      <a:r>
                        <a:rPr lang="es-EC" sz="2400" dirty="0" err="1">
                          <a:effectLst/>
                        </a:rPr>
                        <a:t>ksi</a:t>
                      </a:r>
                      <a:r>
                        <a:rPr lang="es-EC" sz="2400" dirty="0">
                          <a:effectLst/>
                        </a:rPr>
                        <a:t>.)</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672626">
                <a:tc>
                  <a:txBody>
                    <a:bodyPr/>
                    <a:lstStyle/>
                    <a:p>
                      <a:pPr indent="252095" algn="just">
                        <a:lnSpc>
                          <a:spcPct val="150000"/>
                        </a:lnSpc>
                        <a:spcAft>
                          <a:spcPts val="0"/>
                        </a:spcAft>
                      </a:pPr>
                      <a:r>
                        <a:rPr lang="es-EC" sz="2400">
                          <a:effectLst/>
                        </a:rPr>
                        <a:t>Tubo Cuadrado</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2400">
                          <a:effectLst/>
                        </a:rPr>
                        <a:t>Acero A36 (Fy=36 ksi.)</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672626">
                <a:tc>
                  <a:txBody>
                    <a:bodyPr/>
                    <a:lstStyle/>
                    <a:p>
                      <a:pPr indent="252095" algn="just">
                        <a:lnSpc>
                          <a:spcPct val="150000"/>
                        </a:lnSpc>
                        <a:spcAft>
                          <a:spcPts val="0"/>
                        </a:spcAft>
                      </a:pPr>
                      <a:r>
                        <a:rPr lang="es-EC" sz="2400">
                          <a:effectLst/>
                        </a:rPr>
                        <a:t>Capacidad de carga de pistón</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2400" dirty="0">
                          <a:effectLst/>
                        </a:rPr>
                        <a:t>40.000 lb</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870671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2440" y="-301302"/>
            <a:ext cx="12037017" cy="1325563"/>
          </a:xfrm>
        </p:spPr>
        <p:txBody>
          <a:bodyPr>
            <a:normAutofit/>
          </a:bodyPr>
          <a:lstStyle/>
          <a:p>
            <a:r>
              <a:rPr lang="es-EC" sz="3600" dirty="0" smtClean="0"/>
              <a:t>CALCULOS MEDIANTE TEORIA DE ARMADURAS METÁLICAS</a:t>
            </a:r>
            <a:endParaRPr lang="es-EC" sz="3600" dirty="0"/>
          </a:p>
        </p:txBody>
      </p:sp>
      <p:pic>
        <p:nvPicPr>
          <p:cNvPr id="6" name="Marcador de contenido 5"/>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6285" y="970461"/>
            <a:ext cx="2721621" cy="4751506"/>
          </a:xfrm>
          <a:prstGeom prst="rect">
            <a:avLst/>
          </a:prstGeom>
          <a:noFill/>
          <a:ln>
            <a:noFill/>
          </a:ln>
        </p:spPr>
      </p:pic>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6745360" y="1078059"/>
            <a:ext cx="1934901" cy="4536311"/>
          </a:xfrm>
          <a:prstGeom prst="rect">
            <a:avLst/>
          </a:prstGeom>
          <a:noFill/>
          <a:ln>
            <a:noFill/>
          </a:ln>
        </p:spPr>
      </p:pic>
      <p:pic>
        <p:nvPicPr>
          <p:cNvPr id="8" name="Imagen 7"/>
          <p:cNvPicPr/>
          <p:nvPr/>
        </p:nvPicPr>
        <p:blipFill>
          <a:blip r:embed="rId4">
            <a:extLst>
              <a:ext uri="{28A0092B-C50C-407E-A947-70E740481C1C}">
                <a14:useLocalDpi xmlns:a14="http://schemas.microsoft.com/office/drawing/2010/main" val="0"/>
              </a:ext>
            </a:extLst>
          </a:blip>
          <a:srcRect/>
          <a:stretch>
            <a:fillRect/>
          </a:stretch>
        </p:blipFill>
        <p:spPr bwMode="auto">
          <a:xfrm>
            <a:off x="9555169" y="1172369"/>
            <a:ext cx="2057400" cy="4495800"/>
          </a:xfrm>
          <a:prstGeom prst="rect">
            <a:avLst/>
          </a:prstGeom>
          <a:noFill/>
          <a:ln>
            <a:noFill/>
          </a:ln>
        </p:spPr>
      </p:pic>
      <p:pic>
        <p:nvPicPr>
          <p:cNvPr id="9" name="Imagen 8"/>
          <p:cNvPicPr>
            <a:picLocks noChangeAspect="1"/>
          </p:cNvPicPr>
          <p:nvPr/>
        </p:nvPicPr>
        <p:blipFill rotWithShape="1">
          <a:blip r:embed="rId5" cstate="print">
            <a:extLst>
              <a:ext uri="{28A0092B-C50C-407E-A947-70E740481C1C}">
                <a14:useLocalDpi xmlns:a14="http://schemas.microsoft.com/office/drawing/2010/main" val="0"/>
              </a:ext>
            </a:extLst>
          </a:blip>
          <a:srcRect t="22345" b="24728"/>
          <a:stretch/>
        </p:blipFill>
        <p:spPr>
          <a:xfrm rot="5400000">
            <a:off x="-557389" y="2401427"/>
            <a:ext cx="5344875" cy="2126981"/>
          </a:xfrm>
          <a:prstGeom prst="rect">
            <a:avLst/>
          </a:prstGeom>
        </p:spPr>
      </p:pic>
    </p:spTree>
    <p:extLst>
      <p:ext uri="{BB962C8B-B14F-4D97-AF65-F5344CB8AC3E}">
        <p14:creationId xmlns:p14="http://schemas.microsoft.com/office/powerpoint/2010/main" val="2655037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542440" y="-301302"/>
            <a:ext cx="12037017" cy="1325563"/>
          </a:xfrm>
        </p:spPr>
        <p:txBody>
          <a:bodyPr>
            <a:normAutofit/>
          </a:bodyPr>
          <a:lstStyle/>
          <a:p>
            <a:r>
              <a:rPr lang="es-EC" sz="3600" dirty="0" smtClean="0"/>
              <a:t>CALCULOS MEDIANTE TEORIA DE ARMADURAS METÁLICAS</a:t>
            </a:r>
            <a:endParaRPr lang="es-EC" sz="3600" dirty="0"/>
          </a:p>
        </p:txBody>
      </p:sp>
      <mc:AlternateContent xmlns:mc="http://schemas.openxmlformats.org/markup-compatibility/2006">
        <mc:Choice xmlns:a14="http://schemas.microsoft.com/office/drawing/2010/main" Requires="a14">
          <p:sp>
            <p:nvSpPr>
              <p:cNvPr id="6" name="Rectángulo 5"/>
              <p:cNvSpPr/>
              <p:nvPr/>
            </p:nvSpPr>
            <p:spPr>
              <a:xfrm>
                <a:off x="237053" y="779426"/>
                <a:ext cx="4675895" cy="136627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𝐶𝑜</m:t>
                      </m:r>
                      <m:r>
                        <a:rPr lang="es-EC" i="0">
                          <a:latin typeface="Cambria Math" panose="02040503050406030204" pitchFamily="18" charset="0"/>
                        </a:rPr>
                        <m:t>= </m:t>
                      </m:r>
                      <m:d>
                        <m:dPr>
                          <m:begChr m:val="{"/>
                          <m:endChr m:val="}"/>
                          <m:ctrlPr>
                            <a:rPr lang="es-EC" i="1">
                              <a:latin typeface="Cambria Math" panose="02040503050406030204" pitchFamily="18" charset="0"/>
                            </a:rPr>
                          </m:ctrlPr>
                        </m:dPr>
                        <m:e>
                          <m:m>
                            <m:mPr>
                              <m:mcs>
                                <m:mc>
                                  <m:mcPr>
                                    <m:count m:val="3"/>
                                    <m:mcJc m:val="center"/>
                                  </m:mcPr>
                                </m:mc>
                              </m:mcs>
                              <m:ctrlPr>
                                <a:rPr lang="es-EC" i="1">
                                  <a:latin typeface="Cambria Math" panose="02040503050406030204" pitchFamily="18" charset="0"/>
                                </a:rPr>
                              </m:ctrlPr>
                            </m:mPr>
                            <m:mr>
                              <m:e>
                                <m:r>
                                  <a:rPr lang="es-EC" i="0">
                                    <a:latin typeface="Cambria Math" panose="02040503050406030204" pitchFamily="18" charset="0"/>
                                  </a:rPr>
                                  <m:t>1 </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2</m:t>
                                </m:r>
                              </m:e>
                              <m:e>
                                <m:r>
                                  <a:rPr lang="es-EC" i="0">
                                    <a:latin typeface="Cambria Math" panose="02040503050406030204" pitchFamily="18" charset="0"/>
                                  </a:rPr>
                                  <m:t>0</m:t>
                                </m:r>
                              </m:e>
                              <m:e>
                                <m:r>
                                  <a:rPr lang="es-EC" i="0">
                                    <a:latin typeface="Cambria Math" panose="02040503050406030204" pitchFamily="18" charset="0"/>
                                  </a:rPr>
                                  <m:t>1289</m:t>
                                </m:r>
                              </m:e>
                            </m:mr>
                            <m:mr>
                              <m:e>
                                <m:r>
                                  <a:rPr lang="es-EC" i="0">
                                    <a:latin typeface="Cambria Math" panose="02040503050406030204" pitchFamily="18" charset="0"/>
                                  </a:rPr>
                                  <m:t>3</m:t>
                                </m:r>
                              </m:e>
                              <m:e>
                                <m:r>
                                  <a:rPr lang="es-EC" i="0">
                                    <a:latin typeface="Cambria Math" panose="02040503050406030204" pitchFamily="18" charset="0"/>
                                  </a:rPr>
                                  <m:t>0</m:t>
                                </m:r>
                              </m:e>
                              <m:e>
                                <m:r>
                                  <a:rPr lang="es-EC" i="0">
                                    <a:latin typeface="Cambria Math" panose="02040503050406030204" pitchFamily="18" charset="0"/>
                                  </a:rPr>
                                  <m:t>3447</m:t>
                                </m:r>
                              </m:e>
                            </m:mr>
                            <m:mr>
                              <m:e>
                                <m:r>
                                  <a:rPr lang="es-EC" i="0">
                                    <a:latin typeface="Cambria Math" panose="02040503050406030204" pitchFamily="18" charset="0"/>
                                  </a:rPr>
                                  <m:t>4</m:t>
                                </m:r>
                              </m:e>
                              <m:e>
                                <m:r>
                                  <a:rPr lang="es-EC" i="0">
                                    <a:latin typeface="Cambria Math" panose="02040503050406030204" pitchFamily="18" charset="0"/>
                                  </a:rPr>
                                  <m:t>0</m:t>
                                </m:r>
                              </m:e>
                              <m:e>
                                <m:r>
                                  <a:rPr lang="es-EC" i="0">
                                    <a:latin typeface="Cambria Math" panose="02040503050406030204" pitchFamily="18" charset="0"/>
                                  </a:rPr>
                                  <m:t>5612</m:t>
                                </m:r>
                              </m:e>
                            </m:mr>
                            <m:mr>
                              <m:e>
                                <m:r>
                                  <a:rPr lang="es-EC" i="0">
                                    <a:latin typeface="Cambria Math" panose="02040503050406030204" pitchFamily="18" charset="0"/>
                                  </a:rPr>
                                  <m:t>5</m:t>
                                </m:r>
                              </m:e>
                              <m:e>
                                <m:r>
                                  <a:rPr lang="es-EC" i="0">
                                    <a:latin typeface="Cambria Math" panose="02040503050406030204" pitchFamily="18" charset="0"/>
                                  </a:rPr>
                                  <m:t>0</m:t>
                                </m:r>
                              </m:e>
                              <m:e>
                                <m:r>
                                  <a:rPr lang="es-EC" i="0">
                                    <a:latin typeface="Cambria Math" panose="02040503050406030204" pitchFamily="18" charset="0"/>
                                  </a:rPr>
                                  <m:t>9269</m:t>
                                </m:r>
                              </m:e>
                            </m:mr>
                          </m:m>
                        </m:e>
                      </m:d>
                      <m:r>
                        <a:rPr lang="es-EC" i="0">
                          <a:latin typeface="Cambria Math" panose="02040503050406030204" pitchFamily="18" charset="0"/>
                        </a:rPr>
                        <m:t>        </m:t>
                      </m:r>
                      <m:r>
                        <a:rPr lang="es-EC" i="1">
                          <a:latin typeface="Cambria Math" panose="02040503050406030204" pitchFamily="18" charset="0"/>
                        </a:rPr>
                        <m:t>𝐸𝑙</m:t>
                      </m:r>
                      <m:r>
                        <a:rPr lang="es-EC" i="0">
                          <a:latin typeface="Cambria Math" panose="02040503050406030204" pitchFamily="18" charset="0"/>
                        </a:rPr>
                        <m:t>= </m:t>
                      </m:r>
                      <m:d>
                        <m:dPr>
                          <m:begChr m:val="{"/>
                          <m:endChr m:val="}"/>
                          <m:ctrlPr>
                            <a:rPr lang="es-EC" i="1">
                              <a:latin typeface="Cambria Math" panose="02040503050406030204" pitchFamily="18" charset="0"/>
                            </a:rPr>
                          </m:ctrlPr>
                        </m:dPr>
                        <m:e>
                          <m:m>
                            <m:mPr>
                              <m:mcs>
                                <m:mc>
                                  <m:mcPr>
                                    <m:count m:val="3"/>
                                    <m:mcJc m:val="center"/>
                                  </m:mcPr>
                                </m:mc>
                              </m:mcs>
                              <m:ctrlPr>
                                <a:rPr lang="es-EC" i="1">
                                  <a:latin typeface="Cambria Math" panose="02040503050406030204" pitchFamily="18" charset="0"/>
                                </a:rPr>
                              </m:ctrlPr>
                            </m:mPr>
                            <m:mr>
                              <m:e>
                                <m:r>
                                  <a:rPr lang="es-EC" i="0">
                                    <a:latin typeface="Cambria Math" panose="02040503050406030204" pitchFamily="18" charset="0"/>
                                  </a:rPr>
                                  <m:t>1 </m:t>
                                </m:r>
                              </m:e>
                              <m:e>
                                <m:r>
                                  <a:rPr lang="es-EC" i="0">
                                    <a:latin typeface="Cambria Math" panose="02040503050406030204" pitchFamily="18" charset="0"/>
                                  </a:rPr>
                                  <m:t>1</m:t>
                                </m:r>
                              </m:e>
                              <m:e>
                                <m:r>
                                  <a:rPr lang="es-EC" i="0">
                                    <a:latin typeface="Cambria Math" panose="02040503050406030204" pitchFamily="18" charset="0"/>
                                  </a:rPr>
                                  <m:t>2</m:t>
                                </m:r>
                              </m:e>
                            </m:mr>
                            <m:mr>
                              <m:e>
                                <m:r>
                                  <a:rPr lang="es-EC" i="0">
                                    <a:latin typeface="Cambria Math" panose="02040503050406030204" pitchFamily="18" charset="0"/>
                                  </a:rPr>
                                  <m:t>2</m:t>
                                </m:r>
                              </m:e>
                              <m:e>
                                <m:r>
                                  <a:rPr lang="es-EC" i="0">
                                    <a:latin typeface="Cambria Math" panose="02040503050406030204" pitchFamily="18" charset="0"/>
                                  </a:rPr>
                                  <m:t>2</m:t>
                                </m:r>
                              </m:e>
                              <m:e>
                                <m:r>
                                  <a:rPr lang="es-EC" i="0">
                                    <a:latin typeface="Cambria Math" panose="02040503050406030204" pitchFamily="18" charset="0"/>
                                  </a:rPr>
                                  <m:t>3</m:t>
                                </m:r>
                              </m:e>
                            </m:mr>
                            <m:mr>
                              <m:e>
                                <m:r>
                                  <a:rPr lang="es-EC" i="0">
                                    <a:latin typeface="Cambria Math" panose="02040503050406030204" pitchFamily="18" charset="0"/>
                                  </a:rPr>
                                  <m:t>3</m:t>
                                </m:r>
                              </m:e>
                              <m:e>
                                <m:r>
                                  <a:rPr lang="es-EC" i="0">
                                    <a:latin typeface="Cambria Math" panose="02040503050406030204" pitchFamily="18" charset="0"/>
                                  </a:rPr>
                                  <m:t>3</m:t>
                                </m:r>
                              </m:e>
                              <m:e>
                                <m:r>
                                  <a:rPr lang="es-EC" i="0">
                                    <a:latin typeface="Cambria Math" panose="02040503050406030204" pitchFamily="18" charset="0"/>
                                  </a:rPr>
                                  <m:t>4</m:t>
                                </m:r>
                              </m:e>
                            </m:mr>
                            <m:mr>
                              <m:e>
                                <m:r>
                                  <a:rPr lang="es-EC" i="0">
                                    <a:latin typeface="Cambria Math" panose="02040503050406030204" pitchFamily="18" charset="0"/>
                                  </a:rPr>
                                  <m:t>4</m:t>
                                </m:r>
                              </m:e>
                              <m:e>
                                <m:r>
                                  <a:rPr lang="es-EC" i="0">
                                    <a:latin typeface="Cambria Math" panose="02040503050406030204" pitchFamily="18" charset="0"/>
                                  </a:rPr>
                                  <m:t>4</m:t>
                                </m:r>
                              </m:e>
                              <m:e>
                                <m:r>
                                  <a:rPr lang="es-EC" i="0">
                                    <a:latin typeface="Cambria Math" panose="02040503050406030204" pitchFamily="18" charset="0"/>
                                  </a:rPr>
                                  <m:t>5</m:t>
                                </m:r>
                              </m:e>
                            </m:mr>
                          </m:m>
                        </m:e>
                      </m:d>
                    </m:oMath>
                  </m:oMathPara>
                </a14:m>
                <a:endParaRPr lang="es-EC" dirty="0"/>
              </a:p>
            </p:txBody>
          </p:sp>
        </mc:Choice>
        <mc:Fallback>
          <p:sp>
            <p:nvSpPr>
              <p:cNvPr id="6" name="Rectángulo 5"/>
              <p:cNvSpPr>
                <a:spLocks noRot="1" noChangeAspect="1" noMove="1" noResize="1" noEditPoints="1" noAdjustHandles="1" noChangeArrowheads="1" noChangeShapeType="1" noTextEdit="1"/>
              </p:cNvSpPr>
              <p:nvPr/>
            </p:nvSpPr>
            <p:spPr>
              <a:xfrm>
                <a:off x="237053" y="779426"/>
                <a:ext cx="4675895" cy="1366271"/>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7" name="Rectángulo 6"/>
              <p:cNvSpPr/>
              <p:nvPr/>
            </p:nvSpPr>
            <p:spPr>
              <a:xfrm>
                <a:off x="4957823" y="955178"/>
                <a:ext cx="7234177" cy="1190519"/>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𝐾𝑒</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m:t>
                          </m:r>
                          <m:r>
                            <a:rPr lang="es-EC" i="0">
                              <a:latin typeface="Cambria Math" panose="02040503050406030204" pitchFamily="18" charset="0"/>
                            </a:rPr>
                            <m:t>∗</m:t>
                          </m:r>
                          <m:r>
                            <a:rPr lang="es-EC" i="1">
                              <a:latin typeface="Cambria Math" panose="02040503050406030204" pitchFamily="18" charset="0"/>
                            </a:rPr>
                            <m:t>𝐴</m:t>
                          </m:r>
                        </m:num>
                        <m:den>
                          <m:r>
                            <a:rPr lang="es-EC" i="1">
                              <a:latin typeface="Cambria Math" panose="02040503050406030204" pitchFamily="18" charset="0"/>
                            </a:rPr>
                            <m:t>𝐿𝑒</m:t>
                          </m:r>
                        </m:den>
                      </m:f>
                      <m:r>
                        <a:rPr lang="es-EC" i="0">
                          <a:latin typeface="Cambria Math" panose="02040503050406030204" pitchFamily="18" charset="0"/>
                        </a:rPr>
                        <m:t>∗</m:t>
                      </m:r>
                      <m:d>
                        <m:dPr>
                          <m:begChr m:val="{"/>
                          <m:endChr m:val="}"/>
                          <m:ctrlPr>
                            <a:rPr lang="es-EC" i="1">
                              <a:latin typeface="Cambria Math" panose="02040503050406030204" pitchFamily="18" charset="0"/>
                            </a:rPr>
                          </m:ctrlPr>
                        </m:dPr>
                        <m:e>
                          <m:m>
                            <m:mPr>
                              <m:mcs>
                                <m:mc>
                                  <m:mcPr>
                                    <m:count m:val="4"/>
                                    <m:mcJc m:val="center"/>
                                  </m:mcPr>
                                </m:mc>
                              </m:mcs>
                              <m:ctrlPr>
                                <a:rPr lang="es-EC" i="1">
                                  <a:latin typeface="Cambria Math" panose="02040503050406030204" pitchFamily="18" charset="0"/>
                                </a:rPr>
                              </m:ctrlPr>
                            </m:mPr>
                            <m:mr>
                              <m:e>
                                <m:sSup>
                                  <m:sSupPr>
                                    <m:ctrlPr>
                                      <a:rPr lang="es-EC" i="1">
                                        <a:latin typeface="Cambria Math" panose="02040503050406030204" pitchFamily="18" charset="0"/>
                                      </a:rPr>
                                    </m:ctrlPr>
                                  </m:sSupPr>
                                  <m:e>
                                    <m:r>
                                      <a:rPr lang="es-EC" i="1">
                                        <a:latin typeface="Cambria Math" panose="02040503050406030204" pitchFamily="18" charset="0"/>
                                      </a:rPr>
                                      <m:t>𝑐𝑜𝑠</m:t>
                                    </m:r>
                                  </m:e>
                                  <m:sup>
                                    <m:r>
                                      <a:rPr lang="es-EC" i="0">
                                        <a:latin typeface="Cambria Math" panose="02040503050406030204" pitchFamily="18" charset="0"/>
                                      </a:rPr>
                                      <m:t>2</m:t>
                                    </m:r>
                                  </m:sup>
                                </m:sSup>
                                <m:r>
                                  <a:rPr lang="es-EC" i="0">
                                    <a:latin typeface="Cambria Math" panose="02040503050406030204" pitchFamily="18" charset="0"/>
                                  </a:rPr>
                                  <m:t>∅</m:t>
                                </m:r>
                              </m:e>
                              <m:e>
                                <m:r>
                                  <a:rPr lang="es-EC" i="1">
                                    <a:latin typeface="Cambria Math" panose="02040503050406030204" pitchFamily="18" charset="0"/>
                                  </a:rPr>
                                  <m:t>𝑠𝑒𝑛</m:t>
                                </m:r>
                                <m:r>
                                  <a:rPr lang="es-EC" i="0">
                                    <a:latin typeface="Cambria Math" panose="02040503050406030204" pitchFamily="18" charset="0"/>
                                  </a:rPr>
                                  <m:t>∅</m:t>
                                </m:r>
                                <m:r>
                                  <a:rPr lang="es-EC" i="1">
                                    <a:latin typeface="Cambria Math" panose="02040503050406030204" pitchFamily="18" charset="0"/>
                                  </a:rPr>
                                  <m:t>𝑐𝑜𝑠</m:t>
                                </m:r>
                                <m:r>
                                  <a:rPr lang="es-EC" i="0">
                                    <a:latin typeface="Cambria Math" panose="02040503050406030204" pitchFamily="18" charset="0"/>
                                  </a:rPr>
                                  <m:t>∅</m:t>
                                </m:r>
                              </m:e>
                              <m:e>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𝑐𝑜𝑠</m:t>
                                    </m:r>
                                  </m:e>
                                  <m:sup>
                                    <m:r>
                                      <a:rPr lang="es-EC" i="0">
                                        <a:latin typeface="Cambria Math" panose="02040503050406030204" pitchFamily="18" charset="0"/>
                                      </a:rPr>
                                      <m:t>2</m:t>
                                    </m:r>
                                  </m:sup>
                                </m:sSup>
                                <m:r>
                                  <a:rPr lang="es-EC" i="0">
                                    <a:latin typeface="Cambria Math" panose="02040503050406030204" pitchFamily="18" charset="0"/>
                                  </a:rPr>
                                  <m:t>∅</m:t>
                                </m:r>
                              </m:e>
                              <m:e>
                                <m:r>
                                  <a:rPr lang="es-EC" i="0">
                                    <a:latin typeface="Cambria Math" panose="02040503050406030204" pitchFamily="18" charset="0"/>
                                  </a:rPr>
                                  <m:t>−</m:t>
                                </m:r>
                                <m:r>
                                  <a:rPr lang="es-EC" i="1">
                                    <a:latin typeface="Cambria Math" panose="02040503050406030204" pitchFamily="18" charset="0"/>
                                  </a:rPr>
                                  <m:t>𝑠𝑒𝑛</m:t>
                                </m:r>
                                <m:r>
                                  <a:rPr lang="es-EC" i="0">
                                    <a:latin typeface="Cambria Math" panose="02040503050406030204" pitchFamily="18" charset="0"/>
                                  </a:rPr>
                                  <m:t>∅</m:t>
                                </m:r>
                                <m:r>
                                  <a:rPr lang="es-EC" i="1">
                                    <a:latin typeface="Cambria Math" panose="02040503050406030204" pitchFamily="18" charset="0"/>
                                  </a:rPr>
                                  <m:t>𝑐𝑜𝑠</m:t>
                                </m:r>
                                <m:r>
                                  <a:rPr lang="es-EC" i="0">
                                    <a:latin typeface="Cambria Math" panose="02040503050406030204" pitchFamily="18" charset="0"/>
                                  </a:rPr>
                                  <m:t>∅</m:t>
                                </m:r>
                              </m:e>
                            </m:mr>
                            <m:mr>
                              <m:e>
                                <m:r>
                                  <a:rPr lang="es-EC" i="1">
                                    <a:latin typeface="Cambria Math" panose="02040503050406030204" pitchFamily="18" charset="0"/>
                                  </a:rPr>
                                  <m:t>𝑠𝑒𝑛</m:t>
                                </m:r>
                                <m:r>
                                  <a:rPr lang="es-EC" i="0">
                                    <a:latin typeface="Cambria Math" panose="02040503050406030204" pitchFamily="18" charset="0"/>
                                  </a:rPr>
                                  <m:t>∅</m:t>
                                </m:r>
                                <m:r>
                                  <a:rPr lang="es-EC" i="1">
                                    <a:latin typeface="Cambria Math" panose="02040503050406030204" pitchFamily="18" charset="0"/>
                                  </a:rPr>
                                  <m:t>𝑐𝑜𝑠</m:t>
                                </m:r>
                                <m:r>
                                  <a:rPr lang="es-EC" i="0">
                                    <a:latin typeface="Cambria Math" panose="02040503050406030204" pitchFamily="18" charset="0"/>
                                  </a:rPr>
                                  <m:t>∅</m:t>
                                </m:r>
                              </m:e>
                              <m:e>
                                <m:sSup>
                                  <m:sSupPr>
                                    <m:ctrlPr>
                                      <a:rPr lang="es-EC" i="1">
                                        <a:latin typeface="Cambria Math" panose="02040503050406030204" pitchFamily="18" charset="0"/>
                                      </a:rPr>
                                    </m:ctrlPr>
                                  </m:sSupPr>
                                  <m:e>
                                    <m:r>
                                      <a:rPr lang="es-EC" i="1">
                                        <a:latin typeface="Cambria Math" panose="02040503050406030204" pitchFamily="18" charset="0"/>
                                      </a:rPr>
                                      <m:t>𝑠𝑒𝑛</m:t>
                                    </m:r>
                                  </m:e>
                                  <m:sup>
                                    <m:r>
                                      <a:rPr lang="es-EC" i="0">
                                        <a:latin typeface="Cambria Math" panose="02040503050406030204" pitchFamily="18" charset="0"/>
                                      </a:rPr>
                                      <m:t>2</m:t>
                                    </m:r>
                                  </m:sup>
                                </m:sSup>
                                <m:r>
                                  <a:rPr lang="es-EC" i="0">
                                    <a:latin typeface="Cambria Math" panose="02040503050406030204" pitchFamily="18" charset="0"/>
                                  </a:rPr>
                                  <m:t>∅</m:t>
                                </m:r>
                              </m:e>
                              <m:e>
                                <m:r>
                                  <a:rPr lang="es-EC" i="0">
                                    <a:latin typeface="Cambria Math" panose="02040503050406030204" pitchFamily="18" charset="0"/>
                                  </a:rPr>
                                  <m:t>−</m:t>
                                </m:r>
                                <m:r>
                                  <a:rPr lang="es-EC" i="1">
                                    <a:latin typeface="Cambria Math" panose="02040503050406030204" pitchFamily="18" charset="0"/>
                                  </a:rPr>
                                  <m:t>𝑐𝑜𝑠</m:t>
                                </m:r>
                                <m:r>
                                  <a:rPr lang="es-EC" i="0">
                                    <a:latin typeface="Cambria Math" panose="02040503050406030204" pitchFamily="18" charset="0"/>
                                  </a:rPr>
                                  <m:t>∅</m:t>
                                </m:r>
                                <m:r>
                                  <a:rPr lang="es-EC" i="1">
                                    <a:latin typeface="Cambria Math" panose="02040503050406030204" pitchFamily="18" charset="0"/>
                                  </a:rPr>
                                  <m:t>𝑠𝑒𝑛</m:t>
                                </m:r>
                                <m:r>
                                  <a:rPr lang="es-EC" i="0">
                                    <a:latin typeface="Cambria Math" panose="02040503050406030204" pitchFamily="18" charset="0"/>
                                  </a:rPr>
                                  <m:t>∅</m:t>
                                </m:r>
                              </m:e>
                              <m:e>
                                <m:sSup>
                                  <m:sSupPr>
                                    <m:ctrlPr>
                                      <a:rPr lang="es-EC" i="1">
                                        <a:latin typeface="Cambria Math" panose="02040503050406030204" pitchFamily="18" charset="0"/>
                                      </a:rPr>
                                    </m:ctrlPr>
                                  </m:sSupPr>
                                  <m:e>
                                    <m:r>
                                      <a:rPr lang="es-EC" i="0">
                                        <a:latin typeface="Cambria Math" panose="02040503050406030204" pitchFamily="18" charset="0"/>
                                      </a:rPr>
                                      <m:t>−</m:t>
                                    </m:r>
                                    <m:r>
                                      <a:rPr lang="es-EC" i="1">
                                        <a:latin typeface="Cambria Math" panose="02040503050406030204" pitchFamily="18" charset="0"/>
                                      </a:rPr>
                                      <m:t>𝑠𝑒𝑛</m:t>
                                    </m:r>
                                  </m:e>
                                  <m:sup>
                                    <m:r>
                                      <a:rPr lang="es-EC" i="0">
                                        <a:latin typeface="Cambria Math" panose="02040503050406030204" pitchFamily="18" charset="0"/>
                                      </a:rPr>
                                      <m:t>2</m:t>
                                    </m:r>
                                  </m:sup>
                                </m:sSup>
                                <m:r>
                                  <a:rPr lang="es-EC" i="0">
                                    <a:latin typeface="Cambria Math" panose="02040503050406030204" pitchFamily="18" charset="0"/>
                                  </a:rPr>
                                  <m:t>∅</m:t>
                                </m:r>
                              </m:e>
                            </m:mr>
                            <m:mr>
                              <m:e>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𝑐𝑜𝑠</m:t>
                                    </m:r>
                                  </m:e>
                                  <m:sup>
                                    <m:r>
                                      <a:rPr lang="es-EC" i="0">
                                        <a:latin typeface="Cambria Math" panose="02040503050406030204" pitchFamily="18" charset="0"/>
                                      </a:rPr>
                                      <m:t>2</m:t>
                                    </m:r>
                                  </m:sup>
                                </m:sSup>
                                <m:r>
                                  <a:rPr lang="es-EC" i="0">
                                    <a:latin typeface="Cambria Math" panose="02040503050406030204" pitchFamily="18" charset="0"/>
                                  </a:rPr>
                                  <m:t>∅</m:t>
                                </m:r>
                              </m:e>
                              <m:e>
                                <m:r>
                                  <a:rPr lang="es-EC" i="0">
                                    <a:latin typeface="Cambria Math" panose="02040503050406030204" pitchFamily="18" charset="0"/>
                                  </a:rPr>
                                  <m:t>−</m:t>
                                </m:r>
                                <m:r>
                                  <a:rPr lang="es-EC" i="1">
                                    <a:latin typeface="Cambria Math" panose="02040503050406030204" pitchFamily="18" charset="0"/>
                                  </a:rPr>
                                  <m:t>𝑐𝑜𝑠</m:t>
                                </m:r>
                                <m:r>
                                  <a:rPr lang="es-EC" i="0">
                                    <a:latin typeface="Cambria Math" panose="02040503050406030204" pitchFamily="18" charset="0"/>
                                  </a:rPr>
                                  <m:t>∅</m:t>
                                </m:r>
                                <m:r>
                                  <a:rPr lang="es-EC" i="1">
                                    <a:latin typeface="Cambria Math" panose="02040503050406030204" pitchFamily="18" charset="0"/>
                                  </a:rPr>
                                  <m:t>𝑠𝑒𝑛</m:t>
                                </m:r>
                                <m:r>
                                  <a:rPr lang="es-EC" i="0">
                                    <a:latin typeface="Cambria Math" panose="02040503050406030204" pitchFamily="18" charset="0"/>
                                  </a:rPr>
                                  <m:t>∅</m:t>
                                </m:r>
                              </m:e>
                              <m:e>
                                <m:sSup>
                                  <m:sSupPr>
                                    <m:ctrlPr>
                                      <a:rPr lang="es-EC" i="1">
                                        <a:latin typeface="Cambria Math" panose="02040503050406030204" pitchFamily="18" charset="0"/>
                                      </a:rPr>
                                    </m:ctrlPr>
                                  </m:sSupPr>
                                  <m:e>
                                    <m:r>
                                      <a:rPr lang="es-EC" i="1">
                                        <a:latin typeface="Cambria Math" panose="02040503050406030204" pitchFamily="18" charset="0"/>
                                      </a:rPr>
                                      <m:t>𝑐𝑜𝑠</m:t>
                                    </m:r>
                                  </m:e>
                                  <m:sup>
                                    <m:r>
                                      <a:rPr lang="es-EC" i="0">
                                        <a:latin typeface="Cambria Math" panose="02040503050406030204" pitchFamily="18" charset="0"/>
                                      </a:rPr>
                                      <m:t>2</m:t>
                                    </m:r>
                                  </m:sup>
                                </m:sSup>
                                <m:r>
                                  <a:rPr lang="es-EC" i="0">
                                    <a:latin typeface="Cambria Math" panose="02040503050406030204" pitchFamily="18" charset="0"/>
                                  </a:rPr>
                                  <m:t>∅</m:t>
                                </m:r>
                              </m:e>
                              <m:e>
                                <m:r>
                                  <a:rPr lang="es-EC" i="1">
                                    <a:latin typeface="Cambria Math" panose="02040503050406030204" pitchFamily="18" charset="0"/>
                                  </a:rPr>
                                  <m:t>𝑐𝑜𝑠</m:t>
                                </m:r>
                                <m:r>
                                  <a:rPr lang="es-EC" i="0">
                                    <a:latin typeface="Cambria Math" panose="02040503050406030204" pitchFamily="18" charset="0"/>
                                  </a:rPr>
                                  <m:t>∅</m:t>
                                </m:r>
                                <m:r>
                                  <a:rPr lang="es-EC" i="1">
                                    <a:latin typeface="Cambria Math" panose="02040503050406030204" pitchFamily="18" charset="0"/>
                                  </a:rPr>
                                  <m:t>𝑠𝑒𝑛</m:t>
                                </m:r>
                                <m:r>
                                  <a:rPr lang="es-EC" i="0">
                                    <a:latin typeface="Cambria Math" panose="02040503050406030204" pitchFamily="18" charset="0"/>
                                  </a:rPr>
                                  <m:t>∅</m:t>
                                </m:r>
                              </m:e>
                            </m:mr>
                            <m:mr>
                              <m:e>
                                <m:r>
                                  <a:rPr lang="es-EC" i="0">
                                    <a:latin typeface="Cambria Math" panose="02040503050406030204" pitchFamily="18" charset="0"/>
                                  </a:rPr>
                                  <m:t>−</m:t>
                                </m:r>
                                <m:r>
                                  <a:rPr lang="es-EC" i="1">
                                    <a:latin typeface="Cambria Math" panose="02040503050406030204" pitchFamily="18" charset="0"/>
                                  </a:rPr>
                                  <m:t>𝑐𝑜𝑠</m:t>
                                </m:r>
                                <m:r>
                                  <a:rPr lang="es-EC" i="0">
                                    <a:latin typeface="Cambria Math" panose="02040503050406030204" pitchFamily="18" charset="0"/>
                                  </a:rPr>
                                  <m:t>∅</m:t>
                                </m:r>
                                <m:r>
                                  <a:rPr lang="es-EC" i="1">
                                    <a:latin typeface="Cambria Math" panose="02040503050406030204" pitchFamily="18" charset="0"/>
                                  </a:rPr>
                                  <m:t>𝑠𝑒𝑛</m:t>
                                </m:r>
                                <m:r>
                                  <a:rPr lang="es-EC" i="0">
                                    <a:latin typeface="Cambria Math" panose="02040503050406030204" pitchFamily="18" charset="0"/>
                                  </a:rPr>
                                  <m:t>∅</m:t>
                                </m:r>
                              </m:e>
                              <m:e>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𝑠𝑒𝑛</m:t>
                                    </m:r>
                                  </m:e>
                                  <m:sup>
                                    <m:r>
                                      <a:rPr lang="es-EC" i="0">
                                        <a:latin typeface="Cambria Math" panose="02040503050406030204" pitchFamily="18" charset="0"/>
                                      </a:rPr>
                                      <m:t>2</m:t>
                                    </m:r>
                                  </m:sup>
                                </m:sSup>
                                <m:r>
                                  <a:rPr lang="es-EC" i="0">
                                    <a:latin typeface="Cambria Math" panose="02040503050406030204" pitchFamily="18" charset="0"/>
                                  </a:rPr>
                                  <m:t>∅</m:t>
                                </m:r>
                              </m:e>
                              <m:e>
                                <m:r>
                                  <a:rPr lang="es-EC" i="1">
                                    <a:latin typeface="Cambria Math" panose="02040503050406030204" pitchFamily="18" charset="0"/>
                                  </a:rPr>
                                  <m:t>𝑐𝑜𝑠</m:t>
                                </m:r>
                                <m:r>
                                  <a:rPr lang="es-EC" i="0">
                                    <a:latin typeface="Cambria Math" panose="02040503050406030204" pitchFamily="18" charset="0"/>
                                  </a:rPr>
                                  <m:t>∅</m:t>
                                </m:r>
                                <m:r>
                                  <a:rPr lang="es-EC" i="1">
                                    <a:latin typeface="Cambria Math" panose="02040503050406030204" pitchFamily="18" charset="0"/>
                                  </a:rPr>
                                  <m:t>𝑠𝑒𝑛</m:t>
                                </m:r>
                                <m:r>
                                  <a:rPr lang="es-EC" i="0">
                                    <a:latin typeface="Cambria Math" panose="02040503050406030204" pitchFamily="18" charset="0"/>
                                  </a:rPr>
                                  <m:t>∅</m:t>
                                </m:r>
                              </m:e>
                              <m:e>
                                <m:sSup>
                                  <m:sSupPr>
                                    <m:ctrlPr>
                                      <a:rPr lang="es-EC" i="1">
                                        <a:latin typeface="Cambria Math" panose="02040503050406030204" pitchFamily="18" charset="0"/>
                                      </a:rPr>
                                    </m:ctrlPr>
                                  </m:sSupPr>
                                  <m:e>
                                    <m:r>
                                      <a:rPr lang="es-EC" i="1">
                                        <a:latin typeface="Cambria Math" panose="02040503050406030204" pitchFamily="18" charset="0"/>
                                      </a:rPr>
                                      <m:t>𝑠𝑒𝑛</m:t>
                                    </m:r>
                                  </m:e>
                                  <m:sup>
                                    <m:r>
                                      <a:rPr lang="es-EC" i="0">
                                        <a:latin typeface="Cambria Math" panose="02040503050406030204" pitchFamily="18" charset="0"/>
                                      </a:rPr>
                                      <m:t>2</m:t>
                                    </m:r>
                                  </m:sup>
                                </m:sSup>
                                <m:r>
                                  <a:rPr lang="es-EC" i="0">
                                    <a:latin typeface="Cambria Math" panose="02040503050406030204" pitchFamily="18" charset="0"/>
                                  </a:rPr>
                                  <m:t>∅</m:t>
                                </m:r>
                              </m:e>
                            </m:mr>
                          </m:m>
                        </m:e>
                      </m:d>
                    </m:oMath>
                  </m:oMathPara>
                </a14:m>
                <a:endParaRPr lang="es-EC" dirty="0"/>
              </a:p>
            </p:txBody>
          </p:sp>
        </mc:Choice>
        <mc:Fallback>
          <p:sp>
            <p:nvSpPr>
              <p:cNvPr id="7" name="Rectángulo 6"/>
              <p:cNvSpPr>
                <a:spLocks noRot="1" noChangeAspect="1" noMove="1" noResize="1" noEditPoints="1" noAdjustHandles="1" noChangeArrowheads="1" noChangeShapeType="1" noTextEdit="1"/>
              </p:cNvSpPr>
              <p:nvPr/>
            </p:nvSpPr>
            <p:spPr>
              <a:xfrm>
                <a:off x="4957823" y="955178"/>
                <a:ext cx="7234177" cy="1190519"/>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8" name="Rectángulo 7"/>
              <p:cNvSpPr/>
              <p:nvPr/>
            </p:nvSpPr>
            <p:spPr>
              <a:xfrm>
                <a:off x="409246" y="2614394"/>
                <a:ext cx="4331507" cy="111799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𝐾𝑒</m:t>
                      </m:r>
                      <m:r>
                        <a:rPr lang="es-EC" i="0">
                          <a:latin typeface="Cambria Math" panose="02040503050406030204" pitchFamily="18" charset="0"/>
                        </a:rPr>
                        <m:t>1=</m:t>
                      </m:r>
                      <m:d>
                        <m:dPr>
                          <m:begChr m:val="{"/>
                          <m:endChr m:val="}"/>
                          <m:ctrlPr>
                            <a:rPr lang="es-EC" i="1">
                              <a:latin typeface="Cambria Math" panose="02040503050406030204" pitchFamily="18" charset="0"/>
                            </a:rPr>
                          </m:ctrlPr>
                        </m:dPr>
                        <m:e>
                          <m:m>
                            <m:mPr>
                              <m:mcs>
                                <m:mc>
                                  <m:mcPr>
                                    <m:count m:val="4"/>
                                    <m:mcJc m:val="center"/>
                                  </m:mcPr>
                                </m:mc>
                              </m:mcs>
                              <m:ctrlPr>
                                <a:rPr lang="es-EC" i="1">
                                  <a:latin typeface="Cambria Math" panose="02040503050406030204" pitchFamily="18" charset="0"/>
                                </a:rPr>
                              </m:ctrlPr>
                            </m:mP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1179200</m:t>
                                </m:r>
                              </m:e>
                              <m:e>
                                <m:r>
                                  <a:rPr lang="es-EC" i="0">
                                    <a:latin typeface="Cambria Math" panose="02040503050406030204" pitchFamily="18" charset="0"/>
                                  </a:rPr>
                                  <m:t>0</m:t>
                                </m:r>
                              </m:e>
                              <m:e>
                                <m:r>
                                  <a:rPr lang="es-EC" i="0">
                                    <a:latin typeface="Cambria Math" panose="02040503050406030204" pitchFamily="18" charset="0"/>
                                  </a:rPr>
                                  <m:t>−1179200</m:t>
                                </m:r>
                              </m:e>
                            </m:m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−1179200</m:t>
                                </m:r>
                              </m:e>
                              <m:e>
                                <m:r>
                                  <a:rPr lang="es-EC" i="0">
                                    <a:latin typeface="Cambria Math" panose="02040503050406030204" pitchFamily="18" charset="0"/>
                                  </a:rPr>
                                  <m:t>0</m:t>
                                </m:r>
                              </m:e>
                              <m:e>
                                <m:r>
                                  <a:rPr lang="es-EC" i="0">
                                    <a:latin typeface="Cambria Math" panose="02040503050406030204" pitchFamily="18" charset="0"/>
                                  </a:rPr>
                                  <m:t>1179200</m:t>
                                </m:r>
                              </m:e>
                            </m:mr>
                          </m:m>
                        </m:e>
                      </m:d>
                    </m:oMath>
                  </m:oMathPara>
                </a14:m>
                <a:endParaRPr lang="es-EC" dirty="0"/>
              </a:p>
            </p:txBody>
          </p:sp>
        </mc:Choice>
        <mc:Fallback>
          <p:sp>
            <p:nvSpPr>
              <p:cNvPr id="8" name="Rectángulo 7"/>
              <p:cNvSpPr>
                <a:spLocks noRot="1" noChangeAspect="1" noMove="1" noResize="1" noEditPoints="1" noAdjustHandles="1" noChangeArrowheads="1" noChangeShapeType="1" noTextEdit="1"/>
              </p:cNvSpPr>
              <p:nvPr/>
            </p:nvSpPr>
            <p:spPr>
              <a:xfrm>
                <a:off x="409246" y="2614394"/>
                <a:ext cx="4331507" cy="1117998"/>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9" name="Rectángulo 8"/>
              <p:cNvSpPr/>
              <p:nvPr/>
            </p:nvSpPr>
            <p:spPr>
              <a:xfrm>
                <a:off x="4740753" y="2667426"/>
                <a:ext cx="4075026" cy="111799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𝐾𝑒</m:t>
                      </m:r>
                      <m:r>
                        <a:rPr lang="es-EC" i="0">
                          <a:latin typeface="Cambria Math" panose="02040503050406030204" pitchFamily="18" charset="0"/>
                        </a:rPr>
                        <m:t>2=</m:t>
                      </m:r>
                      <m:d>
                        <m:dPr>
                          <m:begChr m:val="{"/>
                          <m:endChr m:val="}"/>
                          <m:ctrlPr>
                            <a:rPr lang="es-EC" i="1">
                              <a:latin typeface="Cambria Math" panose="02040503050406030204" pitchFamily="18" charset="0"/>
                            </a:rPr>
                          </m:ctrlPr>
                        </m:dPr>
                        <m:e>
                          <m:m>
                            <m:mPr>
                              <m:mcs>
                                <m:mc>
                                  <m:mcPr>
                                    <m:count m:val="4"/>
                                    <m:mcJc m:val="center"/>
                                  </m:mcPr>
                                </m:mc>
                              </m:mcs>
                              <m:ctrlPr>
                                <a:rPr lang="es-EC" i="1">
                                  <a:latin typeface="Cambria Math" panose="02040503050406030204" pitchFamily="18" charset="0"/>
                                </a:rPr>
                              </m:ctrlPr>
                            </m:mP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704360</m:t>
                                </m:r>
                              </m:e>
                              <m:e>
                                <m:r>
                                  <a:rPr lang="es-EC" i="0">
                                    <a:latin typeface="Cambria Math" panose="02040503050406030204" pitchFamily="18" charset="0"/>
                                  </a:rPr>
                                  <m:t>0</m:t>
                                </m:r>
                              </m:e>
                              <m:e>
                                <m:r>
                                  <a:rPr lang="es-EC" i="0">
                                    <a:latin typeface="Cambria Math" panose="02040503050406030204" pitchFamily="18" charset="0"/>
                                  </a:rPr>
                                  <m:t>−704360</m:t>
                                </m:r>
                              </m:e>
                            </m:m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−704360</m:t>
                                </m:r>
                              </m:e>
                              <m:e>
                                <m:r>
                                  <a:rPr lang="es-EC" i="0">
                                    <a:latin typeface="Cambria Math" panose="02040503050406030204" pitchFamily="18" charset="0"/>
                                  </a:rPr>
                                  <m:t>0</m:t>
                                </m:r>
                              </m:e>
                              <m:e>
                                <m:r>
                                  <a:rPr lang="es-EC" i="0">
                                    <a:latin typeface="Cambria Math" panose="02040503050406030204" pitchFamily="18" charset="0"/>
                                  </a:rPr>
                                  <m:t>704360</m:t>
                                </m:r>
                              </m:e>
                            </m:mr>
                          </m:m>
                        </m:e>
                      </m:d>
                    </m:oMath>
                  </m:oMathPara>
                </a14:m>
                <a:endParaRPr lang="es-EC" dirty="0"/>
              </a:p>
            </p:txBody>
          </p:sp>
        </mc:Choice>
        <mc:Fallback>
          <p:sp>
            <p:nvSpPr>
              <p:cNvPr id="9" name="Rectángulo 8"/>
              <p:cNvSpPr>
                <a:spLocks noRot="1" noChangeAspect="1" noMove="1" noResize="1" noEditPoints="1" noAdjustHandles="1" noChangeArrowheads="1" noChangeShapeType="1" noTextEdit="1"/>
              </p:cNvSpPr>
              <p:nvPr/>
            </p:nvSpPr>
            <p:spPr>
              <a:xfrm>
                <a:off x="4740753" y="2667426"/>
                <a:ext cx="4075026" cy="1117998"/>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0" name="Rectángulo 9"/>
              <p:cNvSpPr/>
              <p:nvPr/>
            </p:nvSpPr>
            <p:spPr>
              <a:xfrm>
                <a:off x="409246" y="4107560"/>
                <a:ext cx="4075026" cy="111799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𝐾𝑒</m:t>
                      </m:r>
                      <m:r>
                        <a:rPr lang="es-EC" i="0">
                          <a:latin typeface="Cambria Math" panose="02040503050406030204" pitchFamily="18" charset="0"/>
                        </a:rPr>
                        <m:t>3=</m:t>
                      </m:r>
                      <m:d>
                        <m:dPr>
                          <m:begChr m:val="{"/>
                          <m:endChr m:val="}"/>
                          <m:ctrlPr>
                            <a:rPr lang="es-EC" i="1">
                              <a:latin typeface="Cambria Math" panose="02040503050406030204" pitchFamily="18" charset="0"/>
                            </a:rPr>
                          </m:ctrlPr>
                        </m:dPr>
                        <m:e>
                          <m:m>
                            <m:mPr>
                              <m:mcs>
                                <m:mc>
                                  <m:mcPr>
                                    <m:count m:val="4"/>
                                    <m:mcJc m:val="center"/>
                                  </m:mcPr>
                                </m:mc>
                              </m:mcs>
                              <m:ctrlPr>
                                <a:rPr lang="es-EC" i="1">
                                  <a:latin typeface="Cambria Math" panose="02040503050406030204" pitchFamily="18" charset="0"/>
                                </a:rPr>
                              </m:ctrlPr>
                            </m:mP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702080</m:t>
                                </m:r>
                              </m:e>
                              <m:e>
                                <m:r>
                                  <a:rPr lang="es-EC" i="0">
                                    <a:latin typeface="Cambria Math" panose="02040503050406030204" pitchFamily="18" charset="0"/>
                                  </a:rPr>
                                  <m:t>0</m:t>
                                </m:r>
                              </m:e>
                              <m:e>
                                <m:r>
                                  <a:rPr lang="es-EC" i="0">
                                    <a:latin typeface="Cambria Math" panose="02040503050406030204" pitchFamily="18" charset="0"/>
                                  </a:rPr>
                                  <m:t>−702080</m:t>
                                </m:r>
                              </m:e>
                            </m:m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−702080</m:t>
                                </m:r>
                              </m:e>
                              <m:e>
                                <m:r>
                                  <a:rPr lang="es-EC" i="0">
                                    <a:latin typeface="Cambria Math" panose="02040503050406030204" pitchFamily="18" charset="0"/>
                                  </a:rPr>
                                  <m:t>0</m:t>
                                </m:r>
                              </m:e>
                              <m:e>
                                <m:r>
                                  <a:rPr lang="es-EC" i="0">
                                    <a:latin typeface="Cambria Math" panose="02040503050406030204" pitchFamily="18" charset="0"/>
                                  </a:rPr>
                                  <m:t>702080</m:t>
                                </m:r>
                              </m:e>
                            </m:mr>
                          </m:m>
                        </m:e>
                      </m:d>
                    </m:oMath>
                  </m:oMathPara>
                </a14:m>
                <a:endParaRPr lang="es-EC" dirty="0"/>
              </a:p>
            </p:txBody>
          </p:sp>
        </mc:Choice>
        <mc:Fallback>
          <p:sp>
            <p:nvSpPr>
              <p:cNvPr id="10" name="Rectángulo 9"/>
              <p:cNvSpPr>
                <a:spLocks noRot="1" noChangeAspect="1" noMove="1" noResize="1" noEditPoints="1" noAdjustHandles="1" noChangeArrowheads="1" noChangeShapeType="1" noTextEdit="1"/>
              </p:cNvSpPr>
              <p:nvPr/>
            </p:nvSpPr>
            <p:spPr>
              <a:xfrm>
                <a:off x="409246" y="4107560"/>
                <a:ext cx="4075026" cy="1117998"/>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1" name="Rectángulo 10"/>
              <p:cNvSpPr/>
              <p:nvPr/>
            </p:nvSpPr>
            <p:spPr>
              <a:xfrm>
                <a:off x="4740753" y="4201089"/>
                <a:ext cx="4075026" cy="111799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𝐾𝑒</m:t>
                      </m:r>
                      <m:r>
                        <a:rPr lang="es-EC" i="0">
                          <a:latin typeface="Cambria Math" panose="02040503050406030204" pitchFamily="18" charset="0"/>
                        </a:rPr>
                        <m:t>4=</m:t>
                      </m:r>
                      <m:d>
                        <m:dPr>
                          <m:begChr m:val="{"/>
                          <m:endChr m:val="}"/>
                          <m:ctrlPr>
                            <a:rPr lang="es-EC" i="1">
                              <a:latin typeface="Cambria Math" panose="02040503050406030204" pitchFamily="18" charset="0"/>
                            </a:rPr>
                          </m:ctrlPr>
                        </m:dPr>
                        <m:e>
                          <m:m>
                            <m:mPr>
                              <m:mcs>
                                <m:mc>
                                  <m:mcPr>
                                    <m:count m:val="4"/>
                                    <m:mcJc m:val="center"/>
                                  </m:mcPr>
                                </m:mc>
                              </m:mcs>
                              <m:ctrlPr>
                                <a:rPr lang="es-EC" i="1">
                                  <a:latin typeface="Cambria Math" panose="02040503050406030204" pitchFamily="18" charset="0"/>
                                </a:rPr>
                              </m:ctrlPr>
                            </m:mP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415640</m:t>
                                </m:r>
                              </m:e>
                              <m:e>
                                <m:r>
                                  <a:rPr lang="es-EC" i="0">
                                    <a:latin typeface="Cambria Math" panose="02040503050406030204" pitchFamily="18" charset="0"/>
                                  </a:rPr>
                                  <m:t>0</m:t>
                                </m:r>
                              </m:e>
                              <m:e>
                                <m:r>
                                  <a:rPr lang="es-EC" i="0">
                                    <a:latin typeface="Cambria Math" panose="02040503050406030204" pitchFamily="18" charset="0"/>
                                  </a:rPr>
                                  <m:t>−415640</m:t>
                                </m:r>
                              </m:e>
                            </m:m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−415640</m:t>
                                </m:r>
                              </m:e>
                              <m:e>
                                <m:r>
                                  <a:rPr lang="es-EC" i="0">
                                    <a:latin typeface="Cambria Math" panose="02040503050406030204" pitchFamily="18" charset="0"/>
                                  </a:rPr>
                                  <m:t>0</m:t>
                                </m:r>
                              </m:e>
                              <m:e>
                                <m:r>
                                  <a:rPr lang="es-EC" i="0">
                                    <a:latin typeface="Cambria Math" panose="02040503050406030204" pitchFamily="18" charset="0"/>
                                  </a:rPr>
                                  <m:t>415640</m:t>
                                </m:r>
                              </m:e>
                            </m:mr>
                          </m:m>
                        </m:e>
                      </m:d>
                    </m:oMath>
                  </m:oMathPara>
                </a14:m>
                <a:endParaRPr lang="es-EC" dirty="0"/>
              </a:p>
            </p:txBody>
          </p:sp>
        </mc:Choice>
        <mc:Fallback>
          <p:sp>
            <p:nvSpPr>
              <p:cNvPr id="11" name="Rectángulo 10"/>
              <p:cNvSpPr>
                <a:spLocks noRot="1" noChangeAspect="1" noMove="1" noResize="1" noEditPoints="1" noAdjustHandles="1" noChangeArrowheads="1" noChangeShapeType="1" noTextEdit="1"/>
              </p:cNvSpPr>
              <p:nvPr/>
            </p:nvSpPr>
            <p:spPr>
              <a:xfrm>
                <a:off x="4740753" y="4201089"/>
                <a:ext cx="4075026" cy="1117998"/>
              </a:xfrm>
              <a:prstGeom prst="rect">
                <a:avLst/>
              </a:prstGeom>
              <a:blipFill rotWithShape="0">
                <a:blip r:embed="rId7"/>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828203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42440" y="-301302"/>
            <a:ext cx="12037017" cy="1325563"/>
          </a:xfrm>
        </p:spPr>
        <p:txBody>
          <a:bodyPr>
            <a:normAutofit/>
          </a:bodyPr>
          <a:lstStyle/>
          <a:p>
            <a:r>
              <a:rPr lang="es-EC" sz="3600" dirty="0" smtClean="0"/>
              <a:t>CALCULOS MEDIANTE TEORIA DE ARMADURAS METÁLICAS</a:t>
            </a:r>
            <a:endParaRPr lang="es-EC" sz="3600" dirty="0"/>
          </a:p>
        </p:txBody>
      </p:sp>
      <mc:AlternateContent xmlns:mc="http://schemas.openxmlformats.org/markup-compatibility/2006">
        <mc:Choice xmlns:a14="http://schemas.microsoft.com/office/drawing/2010/main" Requires="a14">
          <p:sp>
            <p:nvSpPr>
              <p:cNvPr id="5" name="Rectángulo 4"/>
              <p:cNvSpPr/>
              <p:nvPr/>
            </p:nvSpPr>
            <p:spPr>
              <a:xfrm>
                <a:off x="1514714" y="920629"/>
                <a:ext cx="2195088" cy="61728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m>
                        <m:mPr>
                          <m:mcs>
                            <m:mc>
                              <m:mcPr>
                                <m:count m:val="1"/>
                                <m:mcJc m:val="center"/>
                              </m:mcPr>
                            </m:mc>
                          </m:mcs>
                          <m:ctrlPr>
                            <a:rPr lang="es-EC">
                              <a:latin typeface="Cambria Math" panose="02040503050406030204" pitchFamily="18" charset="0"/>
                            </a:rPr>
                          </m:ctrlPr>
                        </m:mPr>
                        <m:mr>
                          <m:e>
                            <m:r>
                              <a:rPr lang="es-EC">
                                <a:latin typeface="Cambria Math" panose="02040503050406030204" pitchFamily="18" charset="0"/>
                              </a:rPr>
                              <m:t>2</m:t>
                            </m:r>
                            <m:r>
                              <a:rPr lang="es-EC" i="1">
                                <a:latin typeface="Cambria Math" panose="02040503050406030204" pitchFamily="18" charset="0"/>
                              </a:rPr>
                              <m:t>𝑖</m:t>
                            </m:r>
                            <m:r>
                              <a:rPr lang="es-EC" i="0">
                                <a:latin typeface="Cambria Math" panose="02040503050406030204" pitchFamily="18" charset="0"/>
                              </a:rPr>
                              <m:t>−1 </m:t>
                            </m:r>
                            <m:r>
                              <a:rPr lang="es-EC" i="1">
                                <a:latin typeface="Cambria Math" panose="02040503050406030204" pitchFamily="18" charset="0"/>
                              </a:rPr>
                              <m:t>𝑝𝑎𝑟𝑎</m:t>
                            </m:r>
                            <m:r>
                              <a:rPr lang="es-EC" i="0">
                                <a:latin typeface="Cambria Math" panose="02040503050406030204" pitchFamily="18" charset="0"/>
                              </a:rPr>
                              <m:t> </m:t>
                            </m:r>
                            <m:r>
                              <a:rPr lang="es-EC" i="1">
                                <a:latin typeface="Cambria Math" panose="02040503050406030204" pitchFamily="18" charset="0"/>
                              </a:rPr>
                              <m:t>𝑒𝑙</m:t>
                            </m:r>
                            <m:r>
                              <a:rPr lang="es-EC" i="0">
                                <a:latin typeface="Cambria Math" panose="02040503050406030204" pitchFamily="18" charset="0"/>
                              </a:rPr>
                              <m:t> </m:t>
                            </m:r>
                            <m:r>
                              <a:rPr lang="es-EC" i="1">
                                <a:latin typeface="Cambria Math" panose="02040503050406030204" pitchFamily="18" charset="0"/>
                              </a:rPr>
                              <m:t>𝑒𝑗𝑒</m:t>
                            </m:r>
                            <m:r>
                              <a:rPr lang="es-EC" i="0">
                                <a:latin typeface="Cambria Math" panose="02040503050406030204" pitchFamily="18" charset="0"/>
                              </a:rPr>
                              <m:t> </m:t>
                            </m:r>
                            <m:r>
                              <a:rPr lang="es-EC" i="1">
                                <a:latin typeface="Cambria Math" panose="02040503050406030204" pitchFamily="18" charset="0"/>
                              </a:rPr>
                              <m:t>𝑥</m:t>
                            </m:r>
                          </m:e>
                        </m:mr>
                        <m:mr>
                          <m:e>
                            <m:r>
                              <a:rPr lang="es-EC" i="0">
                                <a:latin typeface="Cambria Math" panose="02040503050406030204" pitchFamily="18" charset="0"/>
                              </a:rPr>
                              <m:t>2</m:t>
                            </m:r>
                            <m:r>
                              <a:rPr lang="es-EC" i="1">
                                <a:latin typeface="Cambria Math" panose="02040503050406030204" pitchFamily="18" charset="0"/>
                              </a:rPr>
                              <m:t>𝑖</m:t>
                            </m:r>
                            <m:r>
                              <a:rPr lang="es-EC" i="0">
                                <a:latin typeface="Cambria Math" panose="02040503050406030204" pitchFamily="18" charset="0"/>
                              </a:rPr>
                              <m:t>     </m:t>
                            </m:r>
                            <m:r>
                              <a:rPr lang="es-EC" i="1">
                                <a:latin typeface="Cambria Math" panose="02040503050406030204" pitchFamily="18" charset="0"/>
                              </a:rPr>
                              <m:t>𝑝𝑎𝑟𝑎</m:t>
                            </m:r>
                            <m:r>
                              <a:rPr lang="es-EC" i="0">
                                <a:latin typeface="Cambria Math" panose="02040503050406030204" pitchFamily="18" charset="0"/>
                              </a:rPr>
                              <m:t> </m:t>
                            </m:r>
                            <m:r>
                              <a:rPr lang="es-EC" i="1">
                                <a:latin typeface="Cambria Math" panose="02040503050406030204" pitchFamily="18" charset="0"/>
                              </a:rPr>
                              <m:t>𝑒𝑗𝑒</m:t>
                            </m:r>
                            <m:r>
                              <a:rPr lang="es-EC" i="0">
                                <a:latin typeface="Cambria Math" panose="02040503050406030204" pitchFamily="18" charset="0"/>
                              </a:rPr>
                              <m:t> </m:t>
                            </m:r>
                            <m:r>
                              <a:rPr lang="es-EC" i="1">
                                <a:latin typeface="Cambria Math" panose="02040503050406030204" pitchFamily="18" charset="0"/>
                              </a:rPr>
                              <m:t>𝑦</m:t>
                            </m:r>
                          </m:e>
                        </m:mr>
                      </m:m>
                    </m:oMath>
                  </m:oMathPara>
                </a14:m>
                <a:endParaRPr lang="es-EC" dirty="0"/>
              </a:p>
            </p:txBody>
          </p:sp>
        </mc:Choice>
        <mc:Fallback>
          <p:sp>
            <p:nvSpPr>
              <p:cNvPr id="5" name="Rectángulo 4"/>
              <p:cNvSpPr>
                <a:spLocks noRot="1" noChangeAspect="1" noMove="1" noResize="1" noEditPoints="1" noAdjustHandles="1" noChangeArrowheads="1" noChangeShapeType="1" noTextEdit="1"/>
              </p:cNvSpPr>
              <p:nvPr/>
            </p:nvSpPr>
            <p:spPr>
              <a:xfrm>
                <a:off x="1514714" y="920629"/>
                <a:ext cx="2195088" cy="617285"/>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6" name="Rectángulo 5"/>
              <p:cNvSpPr/>
              <p:nvPr/>
            </p:nvSpPr>
            <p:spPr>
              <a:xfrm>
                <a:off x="5096629" y="509942"/>
                <a:ext cx="6096000" cy="2722220"/>
              </a:xfrm>
              <a:prstGeom prst="rect">
                <a:avLst/>
              </a:prstGeom>
            </p:spPr>
            <p:txBody>
              <a:bodyPr>
                <a:spAutoFit/>
              </a:bodyPr>
              <a:lstStyle/>
              <a:p>
                <a:pPr indent="252095" algn="just">
                  <a:lnSpc>
                    <a:spcPct val="150000"/>
                  </a:lnSpc>
                  <a:spcAft>
                    <a:spcPts val="0"/>
                  </a:spcAft>
                </a:pPr>
                <a14:m>
                  <m:oMath xmlns:m="http://schemas.openxmlformats.org/officeDocument/2006/math">
                    <m:m>
                      <m:mPr>
                        <m:mcs>
                          <m:mc>
                            <m:mcPr>
                              <m:count m:val="3"/>
                              <m:mcJc m:val="center"/>
                            </m:mcPr>
                          </m:mc>
                        </m:mcs>
                        <m:ctrlPr>
                          <a:rPr lang="es-EC" i="1">
                            <a:latin typeface="Cambria Math" panose="02040503050406030204" pitchFamily="18" charset="0"/>
                            <a:ea typeface="Times New Roman" panose="02020603050405020304" pitchFamily="18" charset="0"/>
                            <a:cs typeface="Times New Roman" panose="02020603050405020304" pitchFamily="18" charset="0"/>
                          </a:rPr>
                        </m:ctrlPr>
                      </m:mP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𝐸𝑙𝑒𝑚𝑒𝑛𝑡𝑜</m:t>
                          </m:r>
                          <m:r>
                            <a:rPr lang="es-EC" i="1">
                              <a:effectLst/>
                              <a:latin typeface="Cambria Math" panose="02040503050406030204" pitchFamily="18" charset="0"/>
                              <a:ea typeface="Times New Roman" panose="02020603050405020304" pitchFamily="18" charset="0"/>
                              <a:cs typeface="Times New Roman" panose="02020603050405020304" pitchFamily="18" charset="0"/>
                            </a:rPr>
                            <m:t>1</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1</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e>
                      </m:m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𝑖</m:t>
                          </m:r>
                          <m:r>
                            <a:rPr lang="es-EC" i="1">
                              <a:effectLst/>
                              <a:latin typeface="Cambria Math" panose="02040503050406030204" pitchFamily="18" charset="0"/>
                              <a:ea typeface="Times New Roman" panose="02020603050405020304" pitchFamily="18" charset="0"/>
                              <a:cs typeface="Times New Roman" panose="02020603050405020304" pitchFamily="18" charset="0"/>
                            </a:rPr>
                            <m:t>−1</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1</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e>
                      </m:m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𝑖</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4</m:t>
                          </m:r>
                        </m:e>
                      </m:mr>
                    </m:m>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m>
                      <m:mPr>
                        <m:mcs>
                          <m:mc>
                            <m:mcPr>
                              <m:count m:val="3"/>
                              <m:mcJc m:val="center"/>
                            </m:mcPr>
                          </m:mc>
                        </m:mcs>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𝐸𝑙𝑒𝑚𝑒𝑛𝑡𝑜</m:t>
                          </m:r>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e>
                      </m:m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𝑖</m:t>
                          </m:r>
                          <m:r>
                            <a:rPr lang="es-EC" i="1">
                              <a:effectLst/>
                              <a:latin typeface="Cambria Math" panose="02040503050406030204" pitchFamily="18" charset="0"/>
                              <a:ea typeface="Times New Roman" panose="02020603050405020304" pitchFamily="18" charset="0"/>
                              <a:cs typeface="Times New Roman" panose="02020603050405020304" pitchFamily="18" charset="0"/>
                            </a:rPr>
                            <m:t>−1</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5</m:t>
                          </m:r>
                        </m:e>
                      </m:m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𝑖</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4</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6</m:t>
                          </m:r>
                        </m:e>
                      </m:mr>
                    </m:m>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150000"/>
                  </a:lnSpc>
                  <a:spcAft>
                    <a:spcPts val="0"/>
                  </a:spcAft>
                </a:pPr>
                <a14:m>
                  <m:oMath xmlns:m="http://schemas.openxmlformats.org/officeDocument/2006/math">
                    <m:m>
                      <m:mPr>
                        <m:mcs>
                          <m:mc>
                            <m:mcPr>
                              <m:count m:val="3"/>
                              <m:mcJc m:val="center"/>
                            </m:mcPr>
                          </m:mc>
                        </m:mcs>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𝐸𝑙𝑒𝑚𝑒𝑛𝑡𝑜</m:t>
                          </m:r>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4</m:t>
                          </m:r>
                        </m:e>
                      </m:m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𝑖</m:t>
                          </m:r>
                          <m:r>
                            <a:rPr lang="es-EC" i="1">
                              <a:effectLst/>
                              <a:latin typeface="Cambria Math" panose="02040503050406030204" pitchFamily="18" charset="0"/>
                              <a:ea typeface="Times New Roman" panose="02020603050405020304" pitchFamily="18" charset="0"/>
                              <a:cs typeface="Times New Roman" panose="02020603050405020304" pitchFamily="18" charset="0"/>
                            </a:rPr>
                            <m:t>−1</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5</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7</m:t>
                          </m:r>
                        </m:e>
                      </m:m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𝑖</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6</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8</m:t>
                          </m:r>
                        </m:e>
                      </m:mr>
                    </m:m>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m>
                      <m:mPr>
                        <m:mcs>
                          <m:mc>
                            <m:mcPr>
                              <m:count m:val="3"/>
                              <m:mcJc m:val="center"/>
                            </m:mcPr>
                          </m:mc>
                        </m:mcs>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𝐸𝑙𝑒𝑚𝑒𝑛𝑡𝑜</m:t>
                          </m:r>
                          <m:r>
                            <a:rPr lang="es-EC" i="1">
                              <a:effectLst/>
                              <a:latin typeface="Cambria Math" panose="02040503050406030204" pitchFamily="18" charset="0"/>
                              <a:ea typeface="Times New Roman" panose="02020603050405020304" pitchFamily="18" charset="0"/>
                              <a:cs typeface="Times New Roman" panose="02020603050405020304" pitchFamily="18" charset="0"/>
                            </a:rPr>
                            <m:t>4</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4</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5</m:t>
                          </m:r>
                        </m:e>
                      </m:m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𝑖</m:t>
                          </m:r>
                          <m:r>
                            <a:rPr lang="es-EC" i="1">
                              <a:effectLst/>
                              <a:latin typeface="Cambria Math" panose="02040503050406030204" pitchFamily="18" charset="0"/>
                              <a:ea typeface="Times New Roman" panose="02020603050405020304" pitchFamily="18" charset="0"/>
                              <a:cs typeface="Times New Roman" panose="02020603050405020304" pitchFamily="18" charset="0"/>
                            </a:rPr>
                            <m:t>−1</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7</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9</m:t>
                          </m:r>
                        </m:e>
                      </m:m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𝑖</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8</m:t>
                          </m:r>
                        </m:e>
                        <m:e>
                          <m:r>
                            <a:rPr lang="es-EC" i="1">
                              <a:effectLst/>
                              <a:latin typeface="Cambria Math" panose="02040503050406030204" pitchFamily="18" charset="0"/>
                              <a:ea typeface="Times New Roman" panose="02020603050405020304" pitchFamily="18" charset="0"/>
                              <a:cs typeface="Times New Roman" panose="02020603050405020304" pitchFamily="18" charset="0"/>
                            </a:rPr>
                            <m:t>10</m:t>
                          </m:r>
                        </m:e>
                      </m:mr>
                    </m:m>
                  </m:oMath>
                </a14:m>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6" name="Rectángulo 5"/>
              <p:cNvSpPr>
                <a:spLocks noRot="1" noChangeAspect="1" noMove="1" noResize="1" noEditPoints="1" noAdjustHandles="1" noChangeArrowheads="1" noChangeShapeType="1" noTextEdit="1"/>
              </p:cNvSpPr>
              <p:nvPr/>
            </p:nvSpPr>
            <p:spPr>
              <a:xfrm>
                <a:off x="5096629" y="509942"/>
                <a:ext cx="6096000" cy="2722220"/>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7" name="Rectángulo 6"/>
              <p:cNvSpPr/>
              <p:nvPr/>
            </p:nvSpPr>
            <p:spPr>
              <a:xfrm>
                <a:off x="2013995" y="2959004"/>
                <a:ext cx="7130004" cy="2990178"/>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𝑘𝑔</m:t>
                      </m:r>
                      <m:r>
                        <a:rPr lang="es-EC" i="0">
                          <a:latin typeface="Cambria Math" panose="02040503050406030204" pitchFamily="18" charset="0"/>
                        </a:rPr>
                        <m:t>=</m:t>
                      </m:r>
                      <m:d>
                        <m:dPr>
                          <m:begChr m:val="{"/>
                          <m:endChr m:val="}"/>
                          <m:ctrlPr>
                            <a:rPr lang="es-EC" i="1">
                              <a:latin typeface="Cambria Math" panose="02040503050406030204" pitchFamily="18" charset="0"/>
                            </a:rPr>
                          </m:ctrlPr>
                        </m:dPr>
                        <m:e>
                          <m:m>
                            <m:mPr>
                              <m:mcs>
                                <m:mc>
                                  <m:mcPr>
                                    <m:count m:val="10"/>
                                    <m:mcJc m:val="center"/>
                                  </m:mcPr>
                                </m:mc>
                              </m:mcs>
                              <m:ctrlPr>
                                <a:rPr lang="es-EC" i="1">
                                  <a:latin typeface="Cambria Math" panose="02040503050406030204" pitchFamily="18" charset="0"/>
                                </a:rPr>
                              </m:ctrlPr>
                            </m:mP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117920</m:t>
                                </m:r>
                              </m:e>
                              <m:e>
                                <m:r>
                                  <a:rPr lang="es-EC" i="0">
                                    <a:latin typeface="Cambria Math" panose="02040503050406030204" pitchFamily="18" charset="0"/>
                                  </a:rPr>
                                  <m:t>0</m:t>
                                </m:r>
                              </m:e>
                              <m:e>
                                <m:r>
                                  <a:rPr lang="es-EC" i="0">
                                    <a:latin typeface="Cambria Math" panose="02040503050406030204" pitchFamily="18" charset="0"/>
                                  </a:rPr>
                                  <m:t>−117920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−117920</m:t>
                                </m:r>
                              </m:e>
                              <m:e>
                                <m:r>
                                  <a:rPr lang="es-EC" i="0">
                                    <a:latin typeface="Cambria Math" panose="02040503050406030204" pitchFamily="18" charset="0"/>
                                  </a:rPr>
                                  <m:t>0</m:t>
                                </m:r>
                              </m:e>
                              <m:e>
                                <m:r>
                                  <a:rPr lang="es-EC" i="0">
                                    <a:latin typeface="Cambria Math" panose="02040503050406030204" pitchFamily="18" charset="0"/>
                                  </a:rPr>
                                  <m:t>188360</m:t>
                                </m:r>
                              </m:e>
                              <m:e>
                                <m:r>
                                  <a:rPr lang="es-EC" i="0">
                                    <a:latin typeface="Cambria Math" panose="02040503050406030204" pitchFamily="18" charset="0"/>
                                  </a:rPr>
                                  <m:t>0</m:t>
                                </m:r>
                              </m:e>
                              <m:e>
                                <m:r>
                                  <a:rPr lang="es-EC" i="0">
                                    <a:latin typeface="Cambria Math" panose="02040503050406030204" pitchFamily="18" charset="0"/>
                                  </a:rPr>
                                  <m:t>−70440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70440</m:t>
                                </m:r>
                              </m:e>
                              <m:e>
                                <m:r>
                                  <a:rPr lang="es-EC" i="0">
                                    <a:latin typeface="Cambria Math" panose="02040503050406030204" pitchFamily="18" charset="0"/>
                                  </a:rPr>
                                  <m:t>0</m:t>
                                </m:r>
                              </m:e>
                              <m:e>
                                <m:r>
                                  <a:rPr lang="es-EC" i="0">
                                    <a:latin typeface="Cambria Math" panose="02040503050406030204" pitchFamily="18" charset="0"/>
                                  </a:rPr>
                                  <m:t>140640</m:t>
                                </m:r>
                              </m:e>
                              <m:e>
                                <m:r>
                                  <a:rPr lang="es-EC" i="0">
                                    <a:latin typeface="Cambria Math" panose="02040503050406030204" pitchFamily="18" charset="0"/>
                                  </a:rPr>
                                  <m:t>0</m:t>
                                </m:r>
                              </m:e>
                              <m:e>
                                <m:r>
                                  <a:rPr lang="es-EC" i="0">
                                    <a:latin typeface="Cambria Math" panose="02040503050406030204" pitchFamily="18" charset="0"/>
                                  </a:rPr>
                                  <m:t>70210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−70210</m:t>
                                </m:r>
                              </m:e>
                              <m:e>
                                <m:r>
                                  <a:rPr lang="es-EC" i="0">
                                    <a:latin typeface="Cambria Math" panose="02040503050406030204" pitchFamily="18" charset="0"/>
                                  </a:rPr>
                                  <m:t>0</m:t>
                                </m:r>
                              </m:e>
                              <m:e>
                                <m:r>
                                  <a:rPr lang="es-EC" i="0">
                                    <a:latin typeface="Cambria Math" panose="02040503050406030204" pitchFamily="18" charset="0"/>
                                  </a:rPr>
                                  <m:t>111770</m:t>
                                </m:r>
                              </m:e>
                              <m:e>
                                <m:r>
                                  <a:rPr lang="es-EC" i="0">
                                    <a:latin typeface="Cambria Math" panose="02040503050406030204" pitchFamily="18" charset="0"/>
                                  </a:rPr>
                                  <m:t>0</m:t>
                                </m:r>
                              </m:e>
                              <m:e>
                                <m:r>
                                  <a:rPr lang="es-EC" i="0">
                                    <a:latin typeface="Cambria Math" panose="02040503050406030204" pitchFamily="18" charset="0"/>
                                  </a:rPr>
                                  <m:t>−41560</m:t>
                                </m:r>
                              </m:e>
                            </m:m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−0.4156</m:t>
                                </m:r>
                              </m:e>
                              <m:e>
                                <m:r>
                                  <a:rPr lang="es-EC" i="0">
                                    <a:latin typeface="Cambria Math" panose="02040503050406030204" pitchFamily="18" charset="0"/>
                                  </a:rPr>
                                  <m:t>0</m:t>
                                </m:r>
                              </m:e>
                              <m:e>
                                <m:r>
                                  <a:rPr lang="es-EC" i="0">
                                    <a:latin typeface="Cambria Math" panose="02040503050406030204" pitchFamily="18" charset="0"/>
                                  </a:rPr>
                                  <m:t>41560</m:t>
                                </m:r>
                              </m:e>
                            </m:mr>
                          </m:m>
                        </m:e>
                      </m:d>
                    </m:oMath>
                  </m:oMathPara>
                </a14:m>
                <a:endParaRPr lang="es-EC" dirty="0"/>
              </a:p>
            </p:txBody>
          </p:sp>
        </mc:Choice>
        <mc:Fallback>
          <p:sp>
            <p:nvSpPr>
              <p:cNvPr id="7" name="Rectángulo 6"/>
              <p:cNvSpPr>
                <a:spLocks noRot="1" noChangeAspect="1" noMove="1" noResize="1" noEditPoints="1" noAdjustHandles="1" noChangeArrowheads="1" noChangeShapeType="1" noTextEdit="1"/>
              </p:cNvSpPr>
              <p:nvPr/>
            </p:nvSpPr>
            <p:spPr>
              <a:xfrm>
                <a:off x="2013995" y="2959004"/>
                <a:ext cx="7130004" cy="2990178"/>
              </a:xfrm>
              <a:prstGeom prst="rect">
                <a:avLst/>
              </a:prstGeom>
              <a:blipFill rotWithShape="0">
                <a:blip r:embed="rId4"/>
                <a:stretch>
                  <a:fillRect l="-256" r="-7436"/>
                </a:stretch>
              </a:blipFill>
            </p:spPr>
            <p:txBody>
              <a:bodyPr/>
              <a:lstStyle/>
              <a:p>
                <a:r>
                  <a:rPr lang="es-EC">
                    <a:noFill/>
                  </a:rPr>
                  <a:t> </a:t>
                </a:r>
              </a:p>
            </p:txBody>
          </p:sp>
        </mc:Fallback>
      </mc:AlternateContent>
    </p:spTree>
    <p:extLst>
      <p:ext uri="{BB962C8B-B14F-4D97-AF65-F5344CB8AC3E}">
        <p14:creationId xmlns:p14="http://schemas.microsoft.com/office/powerpoint/2010/main" val="1240684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42440" y="-301302"/>
            <a:ext cx="12037017" cy="1325563"/>
          </a:xfrm>
        </p:spPr>
        <p:txBody>
          <a:bodyPr>
            <a:normAutofit/>
          </a:bodyPr>
          <a:lstStyle/>
          <a:p>
            <a:r>
              <a:rPr lang="es-EC" sz="3600" dirty="0" smtClean="0"/>
              <a:t>CALCULOS MEDIANTE TEORIA DE ARMADURAS METÁLICAS</a:t>
            </a:r>
            <a:endParaRPr lang="es-EC" sz="3600" dirty="0"/>
          </a:p>
        </p:txBody>
      </p:sp>
      <mc:AlternateContent xmlns:mc="http://schemas.openxmlformats.org/markup-compatibility/2006">
        <mc:Choice xmlns:a14="http://schemas.microsoft.com/office/drawing/2010/main" Requires="a14">
          <p:sp>
            <p:nvSpPr>
              <p:cNvPr id="2" name="Rectángulo 1"/>
              <p:cNvSpPr/>
              <p:nvPr/>
            </p:nvSpPr>
            <p:spPr>
              <a:xfrm>
                <a:off x="542440" y="1145373"/>
                <a:ext cx="5107873" cy="111799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𝐾𝐺</m:t>
                      </m:r>
                      <m:r>
                        <a:rPr lang="es-EC" i="0">
                          <a:latin typeface="Cambria Math" panose="02040503050406030204" pitchFamily="18" charset="0"/>
                        </a:rPr>
                        <m:t>=</m:t>
                      </m:r>
                      <m:d>
                        <m:dPr>
                          <m:begChr m:val="{"/>
                          <m:endChr m:val="}"/>
                          <m:ctrlPr>
                            <a:rPr lang="es-EC" i="1">
                              <a:latin typeface="Cambria Math" panose="02040503050406030204" pitchFamily="18" charset="0"/>
                            </a:rPr>
                          </m:ctrlPr>
                        </m:dPr>
                        <m:e>
                          <m:m>
                            <m:mPr>
                              <m:mcs>
                                <m:mc>
                                  <m:mcPr>
                                    <m:count m:val="4"/>
                                    <m:mcJc m:val="center"/>
                                  </m:mcPr>
                                </m:mc>
                              </m:mcs>
                              <m:ctrlPr>
                                <a:rPr lang="es-EC" i="1">
                                  <a:latin typeface="Cambria Math" panose="02040503050406030204" pitchFamily="18" charset="0"/>
                                </a:rPr>
                              </m:ctrlPr>
                            </m:mPr>
                            <m:mr>
                              <m:e>
                                <m:r>
                                  <a:rPr lang="es-EC" i="0">
                                    <a:latin typeface="Cambria Math" panose="02040503050406030204" pitchFamily="18" charset="0"/>
                                  </a:rPr>
                                  <m:t>188360</m:t>
                                </m:r>
                              </m:e>
                              <m:e>
                                <m:r>
                                  <a:rPr lang="es-EC" i="0">
                                    <a:latin typeface="Cambria Math" panose="02040503050406030204" pitchFamily="18" charset="0"/>
                                  </a:rPr>
                                  <m:t>−70440</m:t>
                                </m:r>
                              </m:e>
                              <m:e>
                                <m:r>
                                  <a:rPr lang="es-EC" i="0">
                                    <a:latin typeface="Cambria Math" panose="02040503050406030204" pitchFamily="18" charset="0"/>
                                  </a:rPr>
                                  <m:t>0</m:t>
                                </m:r>
                              </m:e>
                              <m:e>
                                <m:r>
                                  <a:rPr lang="es-EC" i="0">
                                    <a:latin typeface="Cambria Math" panose="02040503050406030204" pitchFamily="18" charset="0"/>
                                  </a:rPr>
                                  <m:t>0</m:t>
                                </m:r>
                              </m:e>
                            </m:mr>
                            <m:mr>
                              <m:e>
                                <m:r>
                                  <a:rPr lang="es-EC" i="0">
                                    <a:latin typeface="Cambria Math" panose="02040503050406030204" pitchFamily="18" charset="0"/>
                                  </a:rPr>
                                  <m:t>70440</m:t>
                                </m:r>
                              </m:e>
                              <m:e>
                                <m:r>
                                  <a:rPr lang="es-EC" i="0">
                                    <a:latin typeface="Cambria Math" panose="02040503050406030204" pitchFamily="18" charset="0"/>
                                  </a:rPr>
                                  <m:t>140640</m:t>
                                </m:r>
                              </m:e>
                              <m:e>
                                <m:r>
                                  <a:rPr lang="es-EC" i="0">
                                    <a:latin typeface="Cambria Math" panose="02040503050406030204" pitchFamily="18" charset="0"/>
                                  </a:rPr>
                                  <m:t>70210</m:t>
                                </m:r>
                              </m:e>
                              <m:e>
                                <m:r>
                                  <a:rPr lang="es-EC" i="0">
                                    <a:latin typeface="Cambria Math" panose="02040503050406030204" pitchFamily="18" charset="0"/>
                                  </a:rPr>
                                  <m:t>0</m:t>
                                </m:r>
                              </m:e>
                            </m:mr>
                            <m:mr>
                              <m:e>
                                <m:r>
                                  <a:rPr lang="es-EC" i="0">
                                    <a:latin typeface="Cambria Math" panose="02040503050406030204" pitchFamily="18" charset="0"/>
                                  </a:rPr>
                                  <m:t>0</m:t>
                                </m:r>
                              </m:e>
                              <m:e>
                                <m:r>
                                  <a:rPr lang="es-EC" i="0">
                                    <a:latin typeface="Cambria Math" panose="02040503050406030204" pitchFamily="18" charset="0"/>
                                  </a:rPr>
                                  <m:t>−70210</m:t>
                                </m:r>
                              </m:e>
                              <m:e>
                                <m:r>
                                  <a:rPr lang="es-EC" i="0">
                                    <a:latin typeface="Cambria Math" panose="02040503050406030204" pitchFamily="18" charset="0"/>
                                  </a:rPr>
                                  <m:t>111770</m:t>
                                </m:r>
                              </m:e>
                              <m:e>
                                <m:r>
                                  <a:rPr lang="es-EC" i="0">
                                    <a:latin typeface="Cambria Math" panose="02040503050406030204" pitchFamily="18" charset="0"/>
                                  </a:rPr>
                                  <m:t>−41560</m:t>
                                </m:r>
                              </m:e>
                            </m:m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−0.4156</m:t>
                                </m:r>
                              </m:e>
                              <m:e>
                                <m:r>
                                  <a:rPr lang="es-EC" i="0">
                                    <a:latin typeface="Cambria Math" panose="02040503050406030204" pitchFamily="18" charset="0"/>
                                  </a:rPr>
                                  <m:t>41560</m:t>
                                </m:r>
                              </m:e>
                            </m:mr>
                          </m:m>
                        </m:e>
                      </m:d>
                    </m:oMath>
                  </m:oMathPara>
                </a14:m>
                <a:endParaRPr lang="es-EC" dirty="0"/>
              </a:p>
            </p:txBody>
          </p:sp>
        </mc:Choice>
        <mc:Fallback>
          <p:sp>
            <p:nvSpPr>
              <p:cNvPr id="2" name="Rectángulo 1"/>
              <p:cNvSpPr>
                <a:spLocks noRot="1" noChangeAspect="1" noMove="1" noResize="1" noEditPoints="1" noAdjustHandles="1" noChangeArrowheads="1" noChangeShapeType="1" noTextEdit="1"/>
              </p:cNvSpPr>
              <p:nvPr/>
            </p:nvSpPr>
            <p:spPr>
              <a:xfrm>
                <a:off x="542440" y="1145373"/>
                <a:ext cx="5107873" cy="1117998"/>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3" name="Rectángulo 2"/>
              <p:cNvSpPr/>
              <p:nvPr/>
            </p:nvSpPr>
            <p:spPr>
              <a:xfrm>
                <a:off x="5897759" y="1145373"/>
                <a:ext cx="4517069" cy="111799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s-EC">
                              <a:latin typeface="Cambria Math" panose="02040503050406030204" pitchFamily="18" charset="0"/>
                            </a:rPr>
                          </m:ctrlPr>
                        </m:sSupPr>
                        <m:e>
                          <m:r>
                            <a:rPr lang="es-EC" i="1">
                              <a:latin typeface="Cambria Math" panose="02040503050406030204" pitchFamily="18" charset="0"/>
                            </a:rPr>
                            <m:t>𝐾𝐺</m:t>
                          </m:r>
                        </m:e>
                        <m:sup>
                          <m:r>
                            <a:rPr lang="es-EC" i="0">
                              <a:latin typeface="Cambria Math" panose="02040503050406030204" pitchFamily="18" charset="0"/>
                            </a:rPr>
                            <m:t>−1</m:t>
                          </m:r>
                        </m:sup>
                      </m:sSup>
                      <m:r>
                        <a:rPr lang="es-EC" i="0">
                          <a:latin typeface="Cambria Math" panose="02040503050406030204" pitchFamily="18" charset="0"/>
                        </a:rPr>
                        <m:t>=</m:t>
                      </m:r>
                      <m:d>
                        <m:dPr>
                          <m:begChr m:val="{"/>
                          <m:endChr m:val="}"/>
                          <m:ctrlPr>
                            <a:rPr lang="es-EC" i="1">
                              <a:latin typeface="Cambria Math" panose="02040503050406030204" pitchFamily="18" charset="0"/>
                            </a:rPr>
                          </m:ctrlPr>
                        </m:dPr>
                        <m:e>
                          <m:m>
                            <m:mPr>
                              <m:mcs>
                                <m:mc>
                                  <m:mcPr>
                                    <m:count m:val="4"/>
                                    <m:mcJc m:val="center"/>
                                  </m:mcPr>
                                </m:mc>
                              </m:mcs>
                              <m:ctrlPr>
                                <a:rPr lang="es-EC" i="1">
                                  <a:latin typeface="Cambria Math" panose="02040503050406030204" pitchFamily="18" charset="0"/>
                                </a:rPr>
                              </m:ctrlPr>
                            </m:mPr>
                            <m:mr>
                              <m:e>
                                <m:r>
                                  <a:rPr lang="es-EC" i="0">
                                    <a:latin typeface="Cambria Math" panose="02040503050406030204" pitchFamily="18" charset="0"/>
                                  </a:rPr>
                                  <m:t>8480</m:t>
                                </m:r>
                              </m:e>
                              <m:e>
                                <m:r>
                                  <a:rPr lang="es-EC" i="0">
                                    <a:latin typeface="Cambria Math" panose="02040503050406030204" pitchFamily="18" charset="0"/>
                                  </a:rPr>
                                  <m:t>8480</m:t>
                                </m:r>
                              </m:e>
                              <m:e>
                                <m:r>
                                  <a:rPr lang="es-EC" i="0">
                                    <a:latin typeface="Cambria Math" panose="02040503050406030204" pitchFamily="18" charset="0"/>
                                  </a:rPr>
                                  <m:t>8480</m:t>
                                </m:r>
                              </m:e>
                              <m:e>
                                <m:r>
                                  <a:rPr lang="es-EC" i="0">
                                    <a:latin typeface="Cambria Math" panose="02040503050406030204" pitchFamily="18" charset="0"/>
                                  </a:rPr>
                                  <m:t>8480</m:t>
                                </m:r>
                              </m:e>
                            </m:mr>
                            <m:mr>
                              <m:e>
                                <m:r>
                                  <a:rPr lang="es-EC" i="0">
                                    <a:latin typeface="Cambria Math" panose="02040503050406030204" pitchFamily="18" charset="0"/>
                                  </a:rPr>
                                  <m:t>8480</m:t>
                                </m:r>
                              </m:e>
                              <m:e>
                                <m:r>
                                  <a:rPr lang="es-EC" i="0">
                                    <a:latin typeface="Cambria Math" panose="02040503050406030204" pitchFamily="18" charset="0"/>
                                  </a:rPr>
                                  <m:t>22680</m:t>
                                </m:r>
                              </m:e>
                              <m:e>
                                <m:r>
                                  <a:rPr lang="es-EC" i="0">
                                    <a:latin typeface="Cambria Math" panose="02040503050406030204" pitchFamily="18" charset="0"/>
                                  </a:rPr>
                                  <m:t>22680</m:t>
                                </m:r>
                              </m:e>
                              <m:e>
                                <m:r>
                                  <a:rPr lang="es-EC" i="0">
                                    <a:latin typeface="Cambria Math" panose="02040503050406030204" pitchFamily="18" charset="0"/>
                                  </a:rPr>
                                  <m:t>22680</m:t>
                                </m:r>
                              </m:e>
                            </m:mr>
                            <m:mr>
                              <m:e>
                                <m:r>
                                  <a:rPr lang="es-EC" i="0">
                                    <a:latin typeface="Cambria Math" panose="02040503050406030204" pitchFamily="18" charset="0"/>
                                  </a:rPr>
                                  <m:t>8480</m:t>
                                </m:r>
                              </m:e>
                              <m:e>
                                <m:r>
                                  <a:rPr lang="es-EC" i="0">
                                    <a:latin typeface="Cambria Math" panose="02040503050406030204" pitchFamily="18" charset="0"/>
                                  </a:rPr>
                                  <m:t>22680</m:t>
                                </m:r>
                              </m:e>
                              <m:e>
                                <m:r>
                                  <a:rPr lang="es-EC" i="0">
                                    <a:latin typeface="Cambria Math" panose="02040503050406030204" pitchFamily="18" charset="0"/>
                                  </a:rPr>
                                  <m:t>36920</m:t>
                                </m:r>
                              </m:e>
                              <m:e>
                                <m:r>
                                  <a:rPr lang="es-EC" i="0">
                                    <a:latin typeface="Cambria Math" panose="02040503050406030204" pitchFamily="18" charset="0"/>
                                  </a:rPr>
                                  <m:t>36920</m:t>
                                </m:r>
                              </m:e>
                            </m:mr>
                            <m:mr>
                              <m:e>
                                <m:r>
                                  <a:rPr lang="es-EC" i="0">
                                    <a:latin typeface="Cambria Math" panose="02040503050406030204" pitchFamily="18" charset="0"/>
                                  </a:rPr>
                                  <m:t>8480</m:t>
                                </m:r>
                              </m:e>
                              <m:e>
                                <m:r>
                                  <a:rPr lang="es-EC" i="0">
                                    <a:latin typeface="Cambria Math" panose="02040503050406030204" pitchFamily="18" charset="0"/>
                                  </a:rPr>
                                  <m:t>22680</m:t>
                                </m:r>
                              </m:e>
                              <m:e>
                                <m:r>
                                  <a:rPr lang="es-EC" i="0">
                                    <a:latin typeface="Cambria Math" panose="02040503050406030204" pitchFamily="18" charset="0"/>
                                  </a:rPr>
                                  <m:t>36920</m:t>
                                </m:r>
                              </m:e>
                              <m:e>
                                <m:r>
                                  <a:rPr lang="es-EC" i="0">
                                    <a:latin typeface="Cambria Math" panose="02040503050406030204" pitchFamily="18" charset="0"/>
                                  </a:rPr>
                                  <m:t>60980</m:t>
                                </m:r>
                              </m:e>
                            </m:mr>
                          </m:m>
                        </m:e>
                      </m:d>
                    </m:oMath>
                  </m:oMathPara>
                </a14:m>
                <a:endParaRPr lang="es-EC" dirty="0"/>
              </a:p>
            </p:txBody>
          </p:sp>
        </mc:Choice>
        <mc:Fallback>
          <p:sp>
            <p:nvSpPr>
              <p:cNvPr id="3" name="Rectángulo 2"/>
              <p:cNvSpPr>
                <a:spLocks noRot="1" noChangeAspect="1" noMove="1" noResize="1" noEditPoints="1" noAdjustHandles="1" noChangeArrowheads="1" noChangeShapeType="1" noTextEdit="1"/>
              </p:cNvSpPr>
              <p:nvPr/>
            </p:nvSpPr>
            <p:spPr>
              <a:xfrm>
                <a:off x="5897759" y="1145373"/>
                <a:ext cx="4517069" cy="1117998"/>
              </a:xfrm>
              <a:prstGeom prst="rect">
                <a:avLst/>
              </a:prstGeom>
              <a:blipFill rotWithShape="0">
                <a:blip r:embed="rId3"/>
                <a:stretch>
                  <a:fillRect/>
                </a:stretch>
              </a:blipFill>
            </p:spPr>
            <p:txBody>
              <a:bodyPr/>
              <a:lstStyle/>
              <a:p>
                <a:r>
                  <a:rPr lang="es-EC">
                    <a:noFill/>
                  </a:rPr>
                  <a:t> </a:t>
                </a:r>
              </a:p>
            </p:txBody>
          </p:sp>
        </mc:Fallback>
      </mc:AlternateContent>
      <p:sp>
        <p:nvSpPr>
          <p:cNvPr id="8" name="CuadroTexto 7"/>
          <p:cNvSpPr txBox="1"/>
          <p:nvPr/>
        </p:nvSpPr>
        <p:spPr>
          <a:xfrm>
            <a:off x="1099595" y="2720051"/>
            <a:ext cx="5162309" cy="369332"/>
          </a:xfrm>
          <a:prstGeom prst="rect">
            <a:avLst/>
          </a:prstGeom>
          <a:noFill/>
        </p:spPr>
        <p:txBody>
          <a:bodyPr wrap="square" rtlCol="0">
            <a:spAutoFit/>
          </a:bodyPr>
          <a:lstStyle/>
          <a:p>
            <a:r>
              <a:rPr lang="es-EC" dirty="0" smtClean="0"/>
              <a:t>CONDICIONES EXTERNAS</a:t>
            </a:r>
            <a:endParaRPr lang="es-EC" dirty="0"/>
          </a:p>
        </p:txBody>
      </p:sp>
      <mc:AlternateContent xmlns:mc="http://schemas.openxmlformats.org/markup-compatibility/2006">
        <mc:Choice xmlns:a14="http://schemas.microsoft.com/office/drawing/2010/main" Requires="a14">
          <p:sp>
            <p:nvSpPr>
              <p:cNvPr id="9" name="Rectángulo 8"/>
              <p:cNvSpPr/>
              <p:nvPr/>
            </p:nvSpPr>
            <p:spPr>
              <a:xfrm>
                <a:off x="1099595" y="3400162"/>
                <a:ext cx="2263888" cy="111799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𝐹</m:t>
                      </m:r>
                      <m:r>
                        <a:rPr lang="es-EC" i="0">
                          <a:latin typeface="Cambria Math" panose="02040503050406030204" pitchFamily="18" charset="0"/>
                        </a:rPr>
                        <m:t>[</m:t>
                      </m:r>
                      <m:r>
                        <a:rPr lang="es-EC" i="1">
                          <a:latin typeface="Cambria Math" panose="02040503050406030204" pitchFamily="18" charset="0"/>
                        </a:rPr>
                        <m:t>𝑁</m:t>
                      </m:r>
                      <m:r>
                        <a:rPr lang="es-EC" i="0">
                          <a:latin typeface="Cambria Math" panose="02040503050406030204" pitchFamily="18" charset="0"/>
                        </a:rPr>
                        <m:t>]=</m:t>
                      </m:r>
                      <m:d>
                        <m:dPr>
                          <m:begChr m:val="{"/>
                          <m:endChr m:val="}"/>
                          <m:ctrlPr>
                            <a:rPr lang="es-EC" i="1">
                              <a:latin typeface="Cambria Math" panose="02040503050406030204" pitchFamily="18" charset="0"/>
                            </a:rPr>
                          </m:ctrlPr>
                        </m:dPr>
                        <m:e>
                          <m:m>
                            <m:mPr>
                              <m:mcs>
                                <m:mc>
                                  <m:mcPr>
                                    <m:count m:val="1"/>
                                    <m:mcJc m:val="center"/>
                                  </m:mcPr>
                                </m:mc>
                              </m:mcs>
                              <m:ctrlPr>
                                <a:rPr lang="es-EC" i="1">
                                  <a:latin typeface="Cambria Math" panose="02040503050406030204" pitchFamily="18" charset="0"/>
                                </a:rPr>
                              </m:ctrlPr>
                            </m:mPr>
                            <m:mr>
                              <m:e>
                                <m:r>
                                  <a:rPr lang="es-EC" i="0">
                                    <a:latin typeface="Cambria Math" panose="02040503050406030204" pitchFamily="18" charset="0"/>
                                  </a:rPr>
                                  <m:t>0</m:t>
                                </m:r>
                              </m:e>
                            </m:mr>
                            <m:mr>
                              <m:e>
                                <m:r>
                                  <a:rPr lang="es-EC" i="0">
                                    <a:latin typeface="Cambria Math" panose="02040503050406030204" pitchFamily="18" charset="0"/>
                                  </a:rPr>
                                  <m:t>0</m:t>
                                </m:r>
                              </m:e>
                            </m:mr>
                            <m:mr>
                              <m:e>
                                <m:r>
                                  <a:rPr lang="es-EC" i="0">
                                    <a:latin typeface="Cambria Math" panose="02040503050406030204" pitchFamily="18" charset="0"/>
                                  </a:rPr>
                                  <m:t>0</m:t>
                                </m:r>
                              </m:e>
                            </m:mr>
                            <m:mr>
                              <m:e>
                                <m:r>
                                  <a:rPr lang="es-EC" i="0">
                                    <a:latin typeface="Cambria Math" panose="02040503050406030204" pitchFamily="18" charset="0"/>
                                  </a:rPr>
                                  <m:t>−360000</m:t>
                                </m:r>
                              </m:e>
                            </m:mr>
                          </m:m>
                        </m:e>
                      </m:d>
                    </m:oMath>
                  </m:oMathPara>
                </a14:m>
                <a:endParaRPr lang="es-EC" dirty="0"/>
              </a:p>
            </p:txBody>
          </p:sp>
        </mc:Choice>
        <mc:Fallback>
          <p:sp>
            <p:nvSpPr>
              <p:cNvPr id="9" name="Rectángulo 8"/>
              <p:cNvSpPr>
                <a:spLocks noRot="1" noChangeAspect="1" noMove="1" noResize="1" noEditPoints="1" noAdjustHandles="1" noChangeArrowheads="1" noChangeShapeType="1" noTextEdit="1"/>
              </p:cNvSpPr>
              <p:nvPr/>
            </p:nvSpPr>
            <p:spPr>
              <a:xfrm>
                <a:off x="1099595" y="3400162"/>
                <a:ext cx="2263888" cy="1117998"/>
              </a:xfrm>
              <a:prstGeom prst="rect">
                <a:avLst/>
              </a:prstGeom>
              <a:blipFill rotWithShape="0">
                <a:blip r:embed="rId4"/>
                <a:stretch>
                  <a:fillRect/>
                </a:stretch>
              </a:blipFill>
            </p:spPr>
            <p:txBody>
              <a:bodyPr/>
              <a:lstStyle/>
              <a:p>
                <a:r>
                  <a:rPr lang="es-EC">
                    <a:noFill/>
                  </a:rPr>
                  <a:t> </a:t>
                </a:r>
              </a:p>
            </p:txBody>
          </p:sp>
        </mc:Fallback>
      </mc:AlternateContent>
      <p:sp>
        <p:nvSpPr>
          <p:cNvPr id="10" name="CuadroTexto 9"/>
          <p:cNvSpPr txBox="1"/>
          <p:nvPr/>
        </p:nvSpPr>
        <p:spPr>
          <a:xfrm>
            <a:off x="5650313" y="2581154"/>
            <a:ext cx="2104725" cy="369332"/>
          </a:xfrm>
          <a:prstGeom prst="rect">
            <a:avLst/>
          </a:prstGeom>
          <a:noFill/>
        </p:spPr>
        <p:txBody>
          <a:bodyPr wrap="square" rtlCol="0">
            <a:spAutoFit/>
          </a:bodyPr>
          <a:lstStyle/>
          <a:p>
            <a:r>
              <a:rPr lang="es-EC" dirty="0" smtClean="0"/>
              <a:t>RESULTADOS</a:t>
            </a:r>
            <a:endParaRPr lang="es-EC" dirty="0"/>
          </a:p>
        </p:txBody>
      </p:sp>
      <mc:AlternateContent xmlns:mc="http://schemas.openxmlformats.org/markup-compatibility/2006">
        <mc:Choice xmlns:a14="http://schemas.microsoft.com/office/drawing/2010/main" Requires="a14">
          <p:sp>
            <p:nvSpPr>
              <p:cNvPr id="11" name="Rectángulo 10"/>
              <p:cNvSpPr/>
              <p:nvPr/>
            </p:nvSpPr>
            <p:spPr>
              <a:xfrm>
                <a:off x="4876981" y="3147615"/>
                <a:ext cx="2461187" cy="271952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𝑑</m:t>
                      </m:r>
                      <m:r>
                        <a:rPr lang="es-EC" i="0">
                          <a:latin typeface="Cambria Math" panose="02040503050406030204" pitchFamily="18" charset="0"/>
                        </a:rPr>
                        <m:t> [</m:t>
                      </m:r>
                      <m:r>
                        <a:rPr lang="es-EC" i="1">
                          <a:latin typeface="Cambria Math" panose="02040503050406030204" pitchFamily="18" charset="0"/>
                        </a:rPr>
                        <m:t>𝑚𝑚</m:t>
                      </m:r>
                      <m:r>
                        <a:rPr lang="es-EC" i="0">
                          <a:latin typeface="Cambria Math" panose="02040503050406030204" pitchFamily="18" charset="0"/>
                        </a:rPr>
                        <m:t>]=</m:t>
                      </m:r>
                      <m:d>
                        <m:dPr>
                          <m:begChr m:val="{"/>
                          <m:endChr m:val="}"/>
                          <m:ctrlPr>
                            <a:rPr lang="es-EC" i="1">
                              <a:latin typeface="Cambria Math" panose="02040503050406030204" pitchFamily="18" charset="0"/>
                            </a:rPr>
                          </m:ctrlPr>
                        </m:dPr>
                        <m:e>
                          <m:m>
                            <m:mPr>
                              <m:mcs>
                                <m:mc>
                                  <m:mcPr>
                                    <m:count m:val="1"/>
                                    <m:mcJc m:val="center"/>
                                  </m:mcPr>
                                </m:mc>
                              </m:mcs>
                              <m:ctrlPr>
                                <a:rPr lang="es-EC" i="1">
                                  <a:latin typeface="Cambria Math" panose="02040503050406030204" pitchFamily="18" charset="0"/>
                                </a:rPr>
                              </m:ctrlPr>
                            </m:mPr>
                            <m:mr>
                              <m:e>
                                <m:r>
                                  <a:rPr lang="es-EC" i="0">
                                    <a:latin typeface="Cambria Math" panose="02040503050406030204" pitchFamily="18" charset="0"/>
                                  </a:rPr>
                                  <m:t>0</m:t>
                                </m:r>
                              </m:e>
                            </m:mr>
                            <m:mr>
                              <m:e>
                                <m:r>
                                  <a:rPr lang="es-EC" i="0">
                                    <a:latin typeface="Cambria Math" panose="02040503050406030204" pitchFamily="18" charset="0"/>
                                  </a:rPr>
                                  <m:t>0</m:t>
                                </m:r>
                              </m:e>
                            </m:mr>
                            <m:mr>
                              <m:e>
                                <m:r>
                                  <a:rPr lang="es-EC" i="0">
                                    <a:latin typeface="Cambria Math" panose="02040503050406030204" pitchFamily="18" charset="0"/>
                                  </a:rPr>
                                  <m:t>0</m:t>
                                </m:r>
                              </m:e>
                            </m:mr>
                            <m:mr>
                              <m:e>
                                <m:r>
                                  <a:rPr lang="es-EC" i="0">
                                    <a:latin typeface="Cambria Math" panose="02040503050406030204" pitchFamily="18" charset="0"/>
                                  </a:rPr>
                                  <m:t>−0.3053</m:t>
                                </m:r>
                              </m:e>
                            </m:mr>
                            <m:mr>
                              <m:e>
                                <m:r>
                                  <a:rPr lang="es-EC" i="0">
                                    <a:latin typeface="Cambria Math" panose="02040503050406030204" pitchFamily="18" charset="0"/>
                                  </a:rPr>
                                  <m:t>0</m:t>
                                </m:r>
                              </m:e>
                            </m:mr>
                            <m:mr>
                              <m:e>
                                <m:r>
                                  <a:rPr lang="es-EC" i="0">
                                    <a:latin typeface="Cambria Math" panose="02040503050406030204" pitchFamily="18" charset="0"/>
                                  </a:rPr>
                                  <m:t>−0.8164</m:t>
                                </m:r>
                              </m:e>
                            </m:mr>
                            <m:mr>
                              <m:e>
                                <m:r>
                                  <a:rPr lang="es-EC" i="0">
                                    <a:latin typeface="Cambria Math" panose="02040503050406030204" pitchFamily="18" charset="0"/>
                                  </a:rPr>
                                  <m:t>0</m:t>
                                </m:r>
                              </m:e>
                            </m:mr>
                            <m:mr>
                              <m:e>
                                <m:r>
                                  <a:rPr lang="es-EC" i="0">
                                    <a:latin typeface="Cambria Math" panose="02040503050406030204" pitchFamily="18" charset="0"/>
                                  </a:rPr>
                                  <m:t>−1.3292</m:t>
                                </m:r>
                              </m:e>
                            </m:mr>
                            <m:mr>
                              <m:e>
                                <m:r>
                                  <a:rPr lang="es-EC" i="0">
                                    <a:latin typeface="Cambria Math" panose="02040503050406030204" pitchFamily="18" charset="0"/>
                                  </a:rPr>
                                  <m:t>0</m:t>
                                </m:r>
                              </m:e>
                            </m:mr>
                            <m:mr>
                              <m:e>
                                <m:r>
                                  <a:rPr lang="es-EC" i="0">
                                    <a:latin typeface="Cambria Math" panose="02040503050406030204" pitchFamily="18" charset="0"/>
                                  </a:rPr>
                                  <m:t>−2.1953</m:t>
                                </m:r>
                              </m:e>
                            </m:mr>
                          </m:m>
                        </m:e>
                      </m:d>
                    </m:oMath>
                  </m:oMathPara>
                </a14:m>
                <a:endParaRPr lang="es-EC" dirty="0"/>
              </a:p>
            </p:txBody>
          </p:sp>
        </mc:Choice>
        <mc:Fallback>
          <p:sp>
            <p:nvSpPr>
              <p:cNvPr id="11" name="Rectángulo 10"/>
              <p:cNvSpPr>
                <a:spLocks noRot="1" noChangeAspect="1" noMove="1" noResize="1" noEditPoints="1" noAdjustHandles="1" noChangeArrowheads="1" noChangeShapeType="1" noTextEdit="1"/>
              </p:cNvSpPr>
              <p:nvPr/>
            </p:nvSpPr>
            <p:spPr>
              <a:xfrm>
                <a:off x="4876981" y="3147615"/>
                <a:ext cx="2461187" cy="2719527"/>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2" name="Rectángulo 11"/>
              <p:cNvSpPr/>
              <p:nvPr/>
            </p:nvSpPr>
            <p:spPr>
              <a:xfrm>
                <a:off x="7338168" y="3205912"/>
                <a:ext cx="2897908" cy="271946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𝐹𝑛𝑜𝑑𝑜𝑠</m:t>
                      </m:r>
                      <m:r>
                        <a:rPr lang="es-EC" i="0">
                          <a:latin typeface="Cambria Math" panose="02040503050406030204" pitchFamily="18" charset="0"/>
                        </a:rPr>
                        <m:t>[</m:t>
                      </m:r>
                      <m:r>
                        <a:rPr lang="es-EC" i="1">
                          <a:latin typeface="Cambria Math" panose="02040503050406030204" pitchFamily="18" charset="0"/>
                        </a:rPr>
                        <m:t>𝑁</m:t>
                      </m:r>
                      <m:r>
                        <a:rPr lang="es-EC" i="0">
                          <a:latin typeface="Cambria Math" panose="02040503050406030204" pitchFamily="18" charset="0"/>
                        </a:rPr>
                        <m:t>]=</m:t>
                      </m:r>
                      <m:d>
                        <m:dPr>
                          <m:begChr m:val="{"/>
                          <m:endChr m:val="}"/>
                          <m:ctrlPr>
                            <a:rPr lang="es-EC" i="1">
                              <a:latin typeface="Cambria Math" panose="02040503050406030204" pitchFamily="18" charset="0"/>
                            </a:rPr>
                          </m:ctrlPr>
                        </m:dPr>
                        <m:e>
                          <m:m>
                            <m:mPr>
                              <m:mcs>
                                <m:mc>
                                  <m:mcPr>
                                    <m:count m:val="1"/>
                                    <m:mcJc m:val="center"/>
                                  </m:mcPr>
                                </m:mc>
                              </m:mcs>
                              <m:ctrlPr>
                                <a:rPr lang="es-EC" i="1">
                                  <a:latin typeface="Cambria Math" panose="02040503050406030204" pitchFamily="18" charset="0"/>
                                </a:rPr>
                              </m:ctrlPr>
                            </m:mPr>
                            <m:mr>
                              <m:e>
                                <m:r>
                                  <a:rPr lang="es-EC" i="0">
                                    <a:latin typeface="Cambria Math" panose="02040503050406030204" pitchFamily="18" charset="0"/>
                                  </a:rPr>
                                  <m:t>0</m:t>
                                </m:r>
                              </m:e>
                            </m:mr>
                            <m:mr>
                              <m:e>
                                <m:r>
                                  <a:rPr lang="es-EC" i="0">
                                    <a:latin typeface="Cambria Math" panose="02040503050406030204" pitchFamily="18" charset="0"/>
                                  </a:rPr>
                                  <m:t>360000</m:t>
                                </m:r>
                              </m:e>
                            </m:mr>
                            <m:mr>
                              <m:e>
                                <m:r>
                                  <a:rPr lang="es-EC" i="0">
                                    <a:latin typeface="Cambria Math" panose="02040503050406030204" pitchFamily="18" charset="0"/>
                                  </a:rPr>
                                  <m:t>0</m:t>
                                </m:r>
                              </m:e>
                            </m:mr>
                            <m:mr>
                              <m:e>
                                <m:r>
                                  <a:rPr lang="es-EC" i="0">
                                    <a:latin typeface="Cambria Math" panose="02040503050406030204" pitchFamily="18" charset="0"/>
                                  </a:rPr>
                                  <m:t>0</m:t>
                                </m:r>
                              </m:e>
                            </m:mr>
                            <m:mr>
                              <m:e>
                                <m:r>
                                  <a:rPr lang="es-EC" i="0">
                                    <a:latin typeface="Cambria Math" panose="02040503050406030204" pitchFamily="18" charset="0"/>
                                  </a:rPr>
                                  <m:t>0</m:t>
                                </m:r>
                              </m:e>
                            </m:mr>
                            <m:mr>
                              <m:e>
                                <m:r>
                                  <a:rPr lang="es-EC" i="0">
                                    <a:latin typeface="Cambria Math" panose="02040503050406030204" pitchFamily="18" charset="0"/>
                                  </a:rPr>
                                  <m:t>0</m:t>
                                </m:r>
                              </m:e>
                            </m:mr>
                            <m:mr>
                              <m:e>
                                <m:r>
                                  <a:rPr lang="es-EC" i="0">
                                    <a:latin typeface="Cambria Math" panose="02040503050406030204" pitchFamily="18" charset="0"/>
                                  </a:rPr>
                                  <m:t>0</m:t>
                                </m:r>
                              </m:e>
                            </m:mr>
                            <m:mr>
                              <m:e>
                                <m:r>
                                  <a:rPr lang="es-EC" i="0">
                                    <a:latin typeface="Cambria Math" panose="02040503050406030204" pitchFamily="18" charset="0"/>
                                  </a:rPr>
                                  <m:t>0</m:t>
                                </m:r>
                              </m:e>
                            </m:mr>
                            <m:mr>
                              <m:e>
                                <m:r>
                                  <a:rPr lang="es-EC" i="0">
                                    <a:latin typeface="Cambria Math" panose="02040503050406030204" pitchFamily="18" charset="0"/>
                                  </a:rPr>
                                  <m:t>0</m:t>
                                </m:r>
                              </m:e>
                            </m:mr>
                            <m:mr>
                              <m:e>
                                <m:r>
                                  <a:rPr lang="es-EC" i="0">
                                    <a:latin typeface="Cambria Math" panose="02040503050406030204" pitchFamily="18" charset="0"/>
                                  </a:rPr>
                                  <m:t>−360000</m:t>
                                </m:r>
                              </m:e>
                            </m:mr>
                          </m:m>
                        </m:e>
                      </m:d>
                    </m:oMath>
                  </m:oMathPara>
                </a14:m>
                <a:endParaRPr lang="es-EC" dirty="0"/>
              </a:p>
            </p:txBody>
          </p:sp>
        </mc:Choice>
        <mc:Fallback>
          <p:sp>
            <p:nvSpPr>
              <p:cNvPr id="12" name="Rectángulo 11"/>
              <p:cNvSpPr>
                <a:spLocks noRot="1" noChangeAspect="1" noMove="1" noResize="1" noEditPoints="1" noAdjustHandles="1" noChangeArrowheads="1" noChangeShapeType="1" noTextEdit="1"/>
              </p:cNvSpPr>
              <p:nvPr/>
            </p:nvSpPr>
            <p:spPr>
              <a:xfrm>
                <a:off x="7338168" y="3205912"/>
                <a:ext cx="2897908" cy="2719462"/>
              </a:xfrm>
              <a:prstGeom prst="rect">
                <a:avLst/>
              </a:prstGeom>
              <a:blipFill rotWithShape="0">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9312827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06207"/>
            <a:ext cx="12192000" cy="1325563"/>
          </a:xfrm>
        </p:spPr>
        <p:txBody>
          <a:bodyPr>
            <a:normAutofit/>
          </a:bodyPr>
          <a:lstStyle/>
          <a:p>
            <a:r>
              <a:rPr lang="es-EC" sz="2800" dirty="0" smtClean="0"/>
              <a:t>COMPARACION CON SIMULACION DE SOFTWARE DE ELEMENTOS FINITOS</a:t>
            </a:r>
            <a:endParaRPr lang="es-EC" sz="2800" dirty="0"/>
          </a:p>
        </p:txBody>
      </p:sp>
      <p:graphicFrame>
        <p:nvGraphicFramePr>
          <p:cNvPr id="5" name="Tabla 4"/>
          <p:cNvGraphicFramePr>
            <a:graphicFrameLocks noGrp="1"/>
          </p:cNvGraphicFramePr>
          <p:nvPr>
            <p:extLst>
              <p:ext uri="{D42A27DB-BD31-4B8C-83A1-F6EECF244321}">
                <p14:modId xmlns:p14="http://schemas.microsoft.com/office/powerpoint/2010/main" val="3193674647"/>
              </p:ext>
            </p:extLst>
          </p:nvPr>
        </p:nvGraphicFramePr>
        <p:xfrm>
          <a:off x="275020" y="1307940"/>
          <a:ext cx="5084059" cy="4305784"/>
        </p:xfrm>
        <a:graphic>
          <a:graphicData uri="http://schemas.openxmlformats.org/drawingml/2006/table">
            <a:tbl>
              <a:tblPr firstRow="1" firstCol="1" bandRow="1">
                <a:tableStyleId>{21E4AEA4-8DFA-4A89-87EB-49C32662AFE0}</a:tableStyleId>
              </a:tblPr>
              <a:tblGrid>
                <a:gridCol w="640414"/>
                <a:gridCol w="1956859"/>
                <a:gridCol w="1422692"/>
                <a:gridCol w="1064094"/>
              </a:tblGrid>
              <a:tr h="538223">
                <a:tc>
                  <a:txBody>
                    <a:bodyPr/>
                    <a:lstStyle/>
                    <a:p>
                      <a:endParaRPr lang="es-EC" sz="1100" dirty="0">
                        <a:effectLst/>
                        <a:latin typeface="Calibri" panose="020F0502020204030204" pitchFamily="34" charset="0"/>
                      </a:endParaRPr>
                    </a:p>
                  </a:txBody>
                  <a:tcPr marL="32854" marR="32854" marT="0" marB="0"/>
                </a:tc>
                <a:tc gridSpan="3">
                  <a:txBody>
                    <a:bodyPr/>
                    <a:lstStyle/>
                    <a:p>
                      <a:pPr indent="252095" algn="ctr">
                        <a:lnSpc>
                          <a:spcPct val="200000"/>
                        </a:lnSpc>
                        <a:spcAft>
                          <a:spcPts val="0"/>
                        </a:spcAft>
                      </a:pPr>
                      <a:r>
                        <a:rPr lang="es-ES" sz="1800" dirty="0">
                          <a:effectLst/>
                        </a:rPr>
                        <a:t>Tipo de Calculo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hMerge="1">
                  <a:txBody>
                    <a:bodyPr/>
                    <a:lstStyle/>
                    <a:p>
                      <a:endParaRPr lang="es-EC"/>
                    </a:p>
                  </a:txBody>
                  <a:tcPr/>
                </a:tc>
                <a:tc hMerge="1">
                  <a:txBody>
                    <a:bodyPr/>
                    <a:lstStyle/>
                    <a:p>
                      <a:endParaRPr lang="es-EC"/>
                    </a:p>
                  </a:txBody>
                  <a:tcPr/>
                </a:tc>
              </a:tr>
              <a:tr h="1076446">
                <a:tc>
                  <a:txBody>
                    <a:bodyPr/>
                    <a:lstStyle/>
                    <a:p>
                      <a:pPr indent="252095" algn="ctr">
                        <a:lnSpc>
                          <a:spcPct val="200000"/>
                        </a:lnSpc>
                        <a:spcAft>
                          <a:spcPts val="0"/>
                        </a:spcAft>
                      </a:pPr>
                      <a:r>
                        <a:rPr lang="es-ES" sz="1100">
                          <a:effectLst/>
                        </a:rPr>
                        <a:t>Nodo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a:effectLst/>
                        </a:rPr>
                        <a:t>Teoría Armaduras (mm)</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dirty="0">
                          <a:effectLst/>
                        </a:rPr>
                        <a:t>Software EF(mm)</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dirty="0">
                          <a:effectLst/>
                        </a:rPr>
                        <a:t>%error</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r>
              <a:tr h="538223">
                <a:tc>
                  <a:txBody>
                    <a:bodyPr/>
                    <a:lstStyle/>
                    <a:p>
                      <a:pPr indent="252095" algn="ctr">
                        <a:lnSpc>
                          <a:spcPct val="200000"/>
                        </a:lnSpc>
                        <a:spcAft>
                          <a:spcPts val="0"/>
                        </a:spcAft>
                      </a:pPr>
                      <a:r>
                        <a:rPr lang="es-ES" sz="11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a:effectLst/>
                        </a:rPr>
                        <a:t>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a:effectLst/>
                        </a:rPr>
                        <a:t>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dirty="0">
                          <a:effectLst/>
                        </a:rPr>
                        <a:t>0,000%</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r>
              <a:tr h="538223">
                <a:tc>
                  <a:txBody>
                    <a:bodyPr/>
                    <a:lstStyle/>
                    <a:p>
                      <a:pPr indent="252095" algn="ctr">
                        <a:lnSpc>
                          <a:spcPct val="200000"/>
                        </a:lnSpc>
                        <a:spcAft>
                          <a:spcPts val="0"/>
                        </a:spcAft>
                      </a:pPr>
                      <a:r>
                        <a:rPr lang="es-ES" sz="11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a:effectLst/>
                        </a:rPr>
                        <a:t>-0,3053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a:effectLst/>
                        </a:rPr>
                        <a:t>-0,3053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dirty="0">
                          <a:effectLst/>
                        </a:rPr>
                        <a:t>0,000%</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r>
              <a:tr h="538223">
                <a:tc>
                  <a:txBody>
                    <a:bodyPr/>
                    <a:lstStyle/>
                    <a:p>
                      <a:pPr indent="252095" algn="ctr">
                        <a:lnSpc>
                          <a:spcPct val="200000"/>
                        </a:lnSpc>
                        <a:spcAft>
                          <a:spcPts val="0"/>
                        </a:spcAft>
                      </a:pPr>
                      <a:r>
                        <a:rPr lang="es-ES" sz="11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a:effectLst/>
                        </a:rPr>
                        <a:t>-0,8164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a:effectLst/>
                        </a:rPr>
                        <a:t>-0,8165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dirty="0">
                          <a:effectLst/>
                        </a:rPr>
                        <a:t>0,012%</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r>
              <a:tr h="538223">
                <a:tc>
                  <a:txBody>
                    <a:bodyPr/>
                    <a:lstStyle/>
                    <a:p>
                      <a:pPr indent="252095" algn="ctr">
                        <a:lnSpc>
                          <a:spcPct val="200000"/>
                        </a:lnSpc>
                        <a:spcAft>
                          <a:spcPts val="0"/>
                        </a:spcAft>
                      </a:pPr>
                      <a:r>
                        <a:rPr lang="es-ES" sz="11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a:effectLst/>
                        </a:rPr>
                        <a:t>-1,3292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a:effectLst/>
                        </a:rPr>
                        <a:t>-1,3294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dirty="0">
                          <a:effectLst/>
                        </a:rPr>
                        <a:t>0,015%</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r>
              <a:tr h="538223">
                <a:tc>
                  <a:txBody>
                    <a:bodyPr/>
                    <a:lstStyle/>
                    <a:p>
                      <a:pPr indent="252095" algn="ctr">
                        <a:lnSpc>
                          <a:spcPct val="200000"/>
                        </a:lnSpc>
                        <a:spcAft>
                          <a:spcPts val="0"/>
                        </a:spcAft>
                      </a:pPr>
                      <a:r>
                        <a:rPr lang="es-ES" sz="1100">
                          <a:effectLst/>
                        </a:rPr>
                        <a:t>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a:effectLst/>
                        </a:rPr>
                        <a:t>-2,1953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a:effectLst/>
                        </a:rPr>
                        <a:t>-2,1957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c>
                  <a:txBody>
                    <a:bodyPr/>
                    <a:lstStyle/>
                    <a:p>
                      <a:pPr indent="252095" algn="ctr">
                        <a:lnSpc>
                          <a:spcPct val="200000"/>
                        </a:lnSpc>
                        <a:spcAft>
                          <a:spcPts val="0"/>
                        </a:spcAft>
                      </a:pPr>
                      <a:r>
                        <a:rPr lang="es-ES" sz="1800" dirty="0">
                          <a:effectLst/>
                        </a:rPr>
                        <a:t>0,018%</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32854" marR="32854" marT="0" marB="0"/>
                </a:tc>
              </a:tr>
            </a:tbl>
          </a:graphicData>
        </a:graphic>
      </p:graphicFrame>
      <p:graphicFrame>
        <p:nvGraphicFramePr>
          <p:cNvPr id="7" name="Marcador de contenido 6"/>
          <p:cNvGraphicFramePr>
            <a:graphicFrameLocks noGrp="1"/>
          </p:cNvGraphicFramePr>
          <p:nvPr>
            <p:ph idx="1"/>
            <p:extLst>
              <p:ext uri="{D42A27DB-BD31-4B8C-83A1-F6EECF244321}">
                <p14:modId xmlns:p14="http://schemas.microsoft.com/office/powerpoint/2010/main" val="249884684"/>
              </p:ext>
            </p:extLst>
          </p:nvPr>
        </p:nvGraphicFramePr>
        <p:xfrm>
          <a:off x="5861613" y="1551008"/>
          <a:ext cx="7414549" cy="40935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5491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9370" y="-329356"/>
            <a:ext cx="10515600" cy="1325563"/>
          </a:xfrm>
        </p:spPr>
        <p:txBody>
          <a:bodyPr/>
          <a:lstStyle/>
          <a:p>
            <a:r>
              <a:rPr lang="es-EC" dirty="0" smtClean="0"/>
              <a:t>CALCULO REACCIONES RB Y </a:t>
            </a:r>
            <a:r>
              <a:rPr lang="es-EC" dirty="0" err="1" smtClean="0"/>
              <a:t>RCx</a:t>
            </a:r>
            <a:endParaRPr lang="es-EC"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368" y="694482"/>
            <a:ext cx="5368372" cy="5470907"/>
          </a:xfrm>
          <a:prstGeom prst="rect">
            <a:avLst/>
          </a:prstGeom>
          <a:noFill/>
          <a:ln>
            <a:noFill/>
          </a:ln>
        </p:spPr>
      </p:pic>
      <p:pic>
        <p:nvPicPr>
          <p:cNvPr id="5121" name="Imagen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9109" y="3143429"/>
            <a:ext cx="2184389" cy="21177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349963" y="1421411"/>
            <a:ext cx="582114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52413" algn="just" defTabSz="914400" rtl="0" eaLnBrk="0" fontAlgn="base" latinLnBrk="0" hangingPunct="0">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RB= 6875,84 N, </a:t>
            </a:r>
            <a:r>
              <a:rPr kumimoji="0" lang="es-EC"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la fuerza actuante real sobre la estructura </a:t>
            </a:r>
          </a:p>
          <a:p>
            <a:pPr marL="0" marR="0" lvl="0" indent="252413" algn="just" defTabSz="914400" rtl="0" eaLnBrk="0" fontAlgn="base" latinLnBrk="0" hangingPunct="0">
              <a:lnSpc>
                <a:spcPct val="100000"/>
              </a:lnSpc>
              <a:spcBef>
                <a:spcPct val="0"/>
              </a:spcBef>
              <a:spcAft>
                <a:spcPct val="0"/>
              </a:spcAft>
              <a:buClrTx/>
              <a:buSzTx/>
              <a:buFontTx/>
              <a:buNone/>
              <a:tabLst/>
            </a:pPr>
            <a:r>
              <a:rPr lang="es-EC" sz="1600" dirty="0">
                <a:latin typeface="Arial" panose="020B0604020202020204" pitchFamily="34" charset="0"/>
                <a:ea typeface="Calibri" panose="020F0502020204030204" pitchFamily="34" charset="0"/>
                <a:cs typeface="Arial" panose="020B0604020202020204" pitchFamily="34" charset="0"/>
              </a:rPr>
              <a:t>	</a:t>
            </a:r>
            <a:r>
              <a:rPr lang="es-EC" sz="1600" dirty="0" smtClean="0">
                <a:latin typeface="Arial" panose="020B0604020202020204" pitchFamily="34" charset="0"/>
                <a:ea typeface="Calibri" panose="020F0502020204030204" pitchFamily="34" charset="0"/>
                <a:cs typeface="Arial" panose="020B0604020202020204" pitchFamily="34" charset="0"/>
              </a:rPr>
              <a:t>	</a:t>
            </a:r>
            <a:r>
              <a:rPr kumimoji="0" lang="es-EC"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es 5880 N</a:t>
            </a:r>
            <a:r>
              <a:rPr lang="es-EC" sz="1600" dirty="0">
                <a:latin typeface="Arial" panose="020B0604020202020204" pitchFamily="34" charset="0"/>
                <a:ea typeface="Calibri" panose="020F0502020204030204" pitchFamily="34" charset="0"/>
                <a:cs typeface="Arial" panose="020B0604020202020204" pitchFamily="34" charset="0"/>
              </a:rPr>
              <a:t>.</a:t>
            </a:r>
            <a:endParaRPr kumimoji="0" lang="es-EC"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5"/>
          <p:cNvSpPr>
            <a:spLocks noChangeArrowheads="1"/>
          </p:cNvSpPr>
          <p:nvPr/>
        </p:nvSpPr>
        <p:spPr bwMode="auto">
          <a:xfrm>
            <a:off x="5349963" y="2020045"/>
            <a:ext cx="575862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524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just" defTabSz="914400" rtl="0" eaLnBrk="0" fontAlgn="base" latinLnBrk="0" hangingPunct="0">
              <a:lnSpc>
                <a:spcPct val="100000"/>
              </a:lnSpc>
              <a:spcBef>
                <a:spcPct val="0"/>
              </a:spcBef>
              <a:spcAft>
                <a:spcPct val="0"/>
              </a:spcAft>
              <a:buClrTx/>
              <a:buSzTx/>
              <a:buFontTx/>
              <a:buNone/>
              <a:tabLst/>
            </a:pPr>
            <a:endParaRPr kumimoji="0" lang="es-EC" sz="20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252413" algn="just" defTabSz="914400" rtl="0" eaLnBrk="0" fontAlgn="base" latinLnBrk="0" hangingPunct="0">
              <a:lnSpc>
                <a:spcPct val="100000"/>
              </a:lnSpc>
              <a:spcBef>
                <a:spcPct val="0"/>
              </a:spcBef>
              <a:spcAft>
                <a:spcPct val="0"/>
              </a:spcAft>
              <a:buClrTx/>
              <a:buSzTx/>
              <a:buFontTx/>
              <a:buNone/>
              <a:tabLst/>
            </a:pPr>
            <a:r>
              <a:rPr kumimoji="0" lang="es-EC" sz="2000" b="1"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RCx</a:t>
            </a:r>
            <a:r>
              <a:rPr kumimoji="0" lang="es-EC" sz="20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=1445.36, </a:t>
            </a:r>
            <a:r>
              <a:rPr kumimoji="0" lang="es-EC" sz="20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la fuerza actuante real sobre la </a:t>
            </a:r>
          </a:p>
          <a:p>
            <a:pPr marL="0" marR="0" lvl="0" indent="252413" algn="just" defTabSz="914400" rtl="0" eaLnBrk="0" fontAlgn="base" latinLnBrk="0" hangingPunct="0">
              <a:lnSpc>
                <a:spcPct val="100000"/>
              </a:lnSpc>
              <a:spcBef>
                <a:spcPct val="0"/>
              </a:spcBef>
              <a:spcAft>
                <a:spcPct val="0"/>
              </a:spcAft>
              <a:buClrTx/>
              <a:buSzTx/>
              <a:buFontTx/>
              <a:buNone/>
              <a:tabLst/>
            </a:pPr>
            <a:r>
              <a:rPr lang="es-EC" sz="2000" dirty="0" smtClean="0">
                <a:ea typeface="Calibri" panose="020F0502020204030204" pitchFamily="34" charset="0"/>
                <a:cs typeface="Arial" panose="020B0604020202020204" pitchFamily="34" charset="0"/>
              </a:rPr>
              <a:t>		e</a:t>
            </a:r>
            <a:r>
              <a:rPr kumimoji="0" lang="es-EC" sz="20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structura es 1527 N</a:t>
            </a:r>
          </a:p>
          <a:p>
            <a:pPr marL="0" marR="0" lvl="0" indent="252413" algn="just" defTabSz="914400" rtl="0" eaLnBrk="0" fontAlgn="base" latinLnBrk="0" hangingPunct="0">
              <a:lnSpc>
                <a:spcPct val="100000"/>
              </a:lnSpc>
              <a:spcBef>
                <a:spcPct val="0"/>
              </a:spcBef>
              <a:spcAft>
                <a:spcPct val="0"/>
              </a:spcAft>
              <a:buClrTx/>
              <a:buSzTx/>
              <a:buFontTx/>
              <a:buNone/>
              <a:tabLst/>
            </a:pPr>
            <a:endParaRPr lang="es-EC" sz="2000" dirty="0">
              <a:cs typeface="Arial" panose="020B0604020202020204" pitchFamily="34" charset="0"/>
            </a:endParaRPr>
          </a:p>
          <a:p>
            <a:pPr marL="0" marR="0" lvl="0" indent="252413" algn="just" defTabSz="914400" rtl="0" eaLnBrk="0" fontAlgn="base" latinLnBrk="0" hangingPunct="0">
              <a:lnSpc>
                <a:spcPct val="100000"/>
              </a:lnSpc>
              <a:spcBef>
                <a:spcPct val="0"/>
              </a:spcBef>
              <a:spcAft>
                <a:spcPct val="0"/>
              </a:spcAft>
              <a:buClrTx/>
              <a:buSzTx/>
              <a:buFontTx/>
              <a:buNone/>
              <a:tabLst/>
            </a:pPr>
            <a:endParaRPr lang="es-EC" sz="2000" dirty="0" smtClean="0">
              <a:cs typeface="Arial" panose="020B0604020202020204" pitchFamily="34" charset="0"/>
            </a:endParaRPr>
          </a:p>
          <a:p>
            <a:pPr marL="0" marR="0" lvl="0" indent="252413" algn="just" defTabSz="914400" rtl="0" eaLnBrk="0" fontAlgn="base" latinLnBrk="0" hangingPunct="0">
              <a:lnSpc>
                <a:spcPct val="100000"/>
              </a:lnSpc>
              <a:spcBef>
                <a:spcPct val="0"/>
              </a:spcBef>
              <a:spcAft>
                <a:spcPct val="0"/>
              </a:spcAft>
              <a:buClrTx/>
              <a:buSzTx/>
              <a:buFontTx/>
              <a:buNone/>
              <a:tabLst/>
            </a:pPr>
            <a:r>
              <a:rPr kumimoji="0" lang="es-EC" sz="2000" b="0" i="0" u="none" strike="noStrike" cap="none" normalizeH="0" baseline="0" dirty="0" smtClean="0">
                <a:ln>
                  <a:noFill/>
                </a:ln>
                <a:solidFill>
                  <a:schemeClr val="tx1"/>
                </a:solidFill>
                <a:effectLst/>
                <a:latin typeface="Cambria Math" panose="02040503050406030204" pitchFamily="18" charset="0"/>
                <a:ea typeface="Calibri" panose="020F0502020204030204" pitchFamily="34" charset="0"/>
                <a:cs typeface="Arial" panose="020B0604020202020204" pitchFamily="34" charset="0"/>
              </a:rPr>
              <a:t>C=cos</a:t>
            </a:r>
            <a:r>
              <a:rPr kumimoji="0" lang="es-EC" sz="2000" b="0" i="1" u="none" strike="noStrike" cap="none" normalizeH="0" baseline="0" dirty="0" smtClean="0">
                <a:ln>
                  <a:noFill/>
                </a:ln>
                <a:solidFill>
                  <a:schemeClr val="tx1"/>
                </a:solidFill>
                <a:effectLst/>
                <a:latin typeface="Cambria Math" panose="02040503050406030204" pitchFamily="18" charset="0"/>
                <a:ea typeface="Calibri" panose="020F0502020204030204" pitchFamily="34" charset="0"/>
                <a:cs typeface="Arial" panose="020B0604020202020204" pitchFamily="34" charset="0"/>
              </a:rPr>
              <a:t>46.53°*</a:t>
            </a:r>
            <a:r>
              <a:rPr kumimoji="0" lang="es-EC" sz="2000" b="0" i="1" u="none" strike="noStrike" cap="none" normalizeH="0" baseline="0" dirty="0" err="1" smtClean="0">
                <a:ln>
                  <a:noFill/>
                </a:ln>
                <a:solidFill>
                  <a:schemeClr val="tx1"/>
                </a:solidFill>
                <a:effectLst/>
                <a:latin typeface="Cambria Math" panose="02040503050406030204" pitchFamily="18" charset="0"/>
                <a:ea typeface="Calibri" panose="020F0502020204030204" pitchFamily="34" charset="0"/>
                <a:cs typeface="Arial" panose="020B0604020202020204" pitchFamily="34" charset="0"/>
              </a:rPr>
              <a:t>RCx</a:t>
            </a:r>
            <a:r>
              <a:rPr kumimoji="0" lang="es-EC" sz="2000" b="0" i="1" u="none" strike="noStrike" cap="none" normalizeH="0" baseline="0" dirty="0" smtClean="0">
                <a:ln>
                  <a:noFill/>
                </a:ln>
                <a:solidFill>
                  <a:schemeClr val="tx1"/>
                </a:solidFill>
                <a:effectLst/>
                <a:latin typeface="Cambria Math" panose="02040503050406030204" pitchFamily="18" charset="0"/>
                <a:ea typeface="Calibri" panose="020F0502020204030204" pitchFamily="34" charset="0"/>
                <a:cs typeface="Arial" panose="020B0604020202020204" pitchFamily="34" charset="0"/>
              </a:rPr>
              <a:t>=2100.9 N</a:t>
            </a:r>
            <a:endParaRPr kumimoji="0" lang="es-EC" sz="1100" b="0" i="0" u="none" strike="noStrike" cap="none" normalizeH="0" baseline="0" dirty="0" smtClean="0">
              <a:ln>
                <a:noFill/>
              </a:ln>
              <a:solidFill>
                <a:schemeClr val="tx1"/>
              </a:solidFill>
              <a:effectLst/>
            </a:endParaRPr>
          </a:p>
          <a:p>
            <a:pPr marL="0" marR="0" lvl="0" indent="252413" algn="just" defTabSz="914400" rtl="0" eaLnBrk="0" fontAlgn="base" latinLnBrk="0" hangingPunct="0">
              <a:lnSpc>
                <a:spcPct val="100000"/>
              </a:lnSpc>
              <a:spcBef>
                <a:spcPct val="0"/>
              </a:spcBef>
              <a:spcAft>
                <a:spcPct val="0"/>
              </a:spcAft>
              <a:buClrTx/>
              <a:buSzTx/>
              <a:buFontTx/>
              <a:buNone/>
              <a:tabLst/>
            </a:pPr>
            <a:r>
              <a:rPr kumimoji="0" lang="es-EC" sz="2000" b="0" i="1" u="none" strike="noStrike" cap="none" normalizeH="0" baseline="0" dirty="0" err="1"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RCy</a:t>
            </a:r>
            <a:r>
              <a:rPr kumimoji="0" lang="es-EC" sz="2000" b="0" i="1" u="none" strike="noStrike" cap="none" normalizeH="0" baseline="0" dirty="0" smtClean="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=2100.9 N*sen46.53°=1527 N</a:t>
            </a:r>
            <a:endParaRPr kumimoji="0" lang="es-EC" sz="3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640549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442" y="-271482"/>
            <a:ext cx="11465689" cy="1325563"/>
          </a:xfrm>
        </p:spPr>
        <p:txBody>
          <a:bodyPr>
            <a:normAutofit/>
          </a:bodyPr>
          <a:lstStyle/>
          <a:p>
            <a:r>
              <a:rPr lang="es-EC" sz="4000" dirty="0" smtClean="0"/>
              <a:t>CALCULO DE ESFUERZOS MEDIANTE SIMULACION </a:t>
            </a:r>
            <a:endParaRPr lang="es-EC" sz="4000"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4856" y="1250067"/>
            <a:ext cx="7752859" cy="4245526"/>
          </a:xfrm>
          <a:prstGeom prst="rect">
            <a:avLst/>
          </a:prstGeom>
          <a:noFill/>
          <a:ln>
            <a:noFill/>
          </a:ln>
        </p:spPr>
      </p:pic>
    </p:spTree>
    <p:extLst>
      <p:ext uri="{BB962C8B-B14F-4D97-AF65-F5344CB8AC3E}">
        <p14:creationId xmlns:p14="http://schemas.microsoft.com/office/powerpoint/2010/main" val="3941718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ANTECEDENTES</a:t>
            </a:r>
            <a:endParaRPr lang="es-EC" dirty="0"/>
          </a:p>
        </p:txBody>
      </p:sp>
      <p:sp>
        <p:nvSpPr>
          <p:cNvPr id="3" name="Marcador de contenido 2"/>
          <p:cNvSpPr>
            <a:spLocks noGrp="1"/>
          </p:cNvSpPr>
          <p:nvPr>
            <p:ph idx="1"/>
          </p:nvPr>
        </p:nvSpPr>
        <p:spPr>
          <a:xfrm>
            <a:off x="418454" y="1425844"/>
            <a:ext cx="10935346" cy="4751119"/>
          </a:xfrm>
        </p:spPr>
        <p:txBody>
          <a:bodyPr>
            <a:normAutofit lnSpcReduction="10000"/>
          </a:bodyPr>
          <a:lstStyle/>
          <a:p>
            <a:r>
              <a:rPr lang="es-ES" dirty="0" smtClean="0"/>
              <a:t>Halliburton </a:t>
            </a:r>
            <a:r>
              <a:rPr lang="es-ES" dirty="0" err="1"/>
              <a:t>Latin</a:t>
            </a:r>
            <a:r>
              <a:rPr lang="es-ES" dirty="0"/>
              <a:t> </a:t>
            </a:r>
            <a:r>
              <a:rPr lang="es-ES" dirty="0" err="1"/>
              <a:t>America</a:t>
            </a:r>
            <a:r>
              <a:rPr lang="es-ES" dirty="0"/>
              <a:t> S.A. LCC., cuenta con 13 líneas de servicio de </a:t>
            </a:r>
            <a:r>
              <a:rPr lang="es-ES" dirty="0" smtClean="0"/>
              <a:t>producto</a:t>
            </a:r>
          </a:p>
          <a:p>
            <a:pPr lvl="1"/>
            <a:r>
              <a:rPr lang="es-ES" dirty="0" smtClean="0"/>
              <a:t> </a:t>
            </a:r>
            <a:r>
              <a:rPr lang="en-US" dirty="0" err="1" smtClean="0"/>
              <a:t>Levantamiento</a:t>
            </a:r>
            <a:r>
              <a:rPr lang="en-US" dirty="0" smtClean="0"/>
              <a:t> </a:t>
            </a:r>
            <a:r>
              <a:rPr lang="en-US" dirty="0"/>
              <a:t>Artificial (Artificial </a:t>
            </a:r>
            <a:r>
              <a:rPr lang="en-US" dirty="0" smtClean="0"/>
              <a:t>Lift)</a:t>
            </a:r>
            <a:endParaRPr lang="es-EC" dirty="0" smtClean="0"/>
          </a:p>
          <a:p>
            <a:r>
              <a:rPr lang="es-ES" dirty="0" smtClean="0"/>
              <a:t>La </a:t>
            </a:r>
            <a:r>
              <a:rPr lang="es-ES" dirty="0"/>
              <a:t>extracción de petróleo comienza con un estudio previo de la estructura interna de la </a:t>
            </a:r>
            <a:r>
              <a:rPr lang="es-ES" dirty="0" smtClean="0"/>
              <a:t>tierra (geofísicos y geológicos).</a:t>
            </a:r>
          </a:p>
          <a:p>
            <a:r>
              <a:rPr lang="es-ES" dirty="0" smtClean="0"/>
              <a:t>En </a:t>
            </a:r>
            <a:r>
              <a:rPr lang="es-ES" dirty="0"/>
              <a:t>la superficie se coloca la maquinaria que regula el flujo de </a:t>
            </a:r>
            <a:r>
              <a:rPr lang="es-ES" dirty="0" smtClean="0"/>
              <a:t>petróleo</a:t>
            </a:r>
          </a:p>
          <a:p>
            <a:r>
              <a:rPr lang="es-ES" dirty="0" smtClean="0"/>
              <a:t>Para </a:t>
            </a:r>
            <a:r>
              <a:rPr lang="es-ES" dirty="0"/>
              <a:t>acelerar la salida del petróleo se utiliza mecanismos de bombeo mecánico. Este proceso se denomina Levantamiento Artificial (Artificial </a:t>
            </a:r>
            <a:r>
              <a:rPr lang="es-ES" dirty="0" err="1"/>
              <a:t>Lift</a:t>
            </a:r>
            <a:r>
              <a:rPr lang="es-ES" dirty="0"/>
              <a:t>).</a:t>
            </a:r>
            <a:endParaRPr lang="es-EC" dirty="0"/>
          </a:p>
          <a:p>
            <a:pPr lvl="1"/>
            <a:r>
              <a:rPr lang="es-ES" dirty="0" smtClean="0"/>
              <a:t>Levantamiento </a:t>
            </a:r>
            <a:r>
              <a:rPr lang="es-ES" dirty="0"/>
              <a:t>por bombas eléctricas sumergibles (ESP)</a:t>
            </a:r>
            <a:endParaRPr lang="es-EC" dirty="0"/>
          </a:p>
          <a:p>
            <a:pPr lvl="1"/>
            <a:r>
              <a:rPr lang="es-ES" dirty="0"/>
              <a:t>Levantamiento por  bombas de cavidad progresiva (PCP),</a:t>
            </a:r>
            <a:endParaRPr lang="es-EC" dirty="0"/>
          </a:p>
          <a:p>
            <a:pPr lvl="1"/>
            <a:r>
              <a:rPr lang="es-ES" dirty="0"/>
              <a:t>Levantamiento por  bombas de varilla de superficie (SRP) </a:t>
            </a:r>
            <a:endParaRPr lang="es-EC" dirty="0"/>
          </a:p>
          <a:p>
            <a:endParaRPr lang="es-EC" dirty="0"/>
          </a:p>
        </p:txBody>
      </p:sp>
    </p:spTree>
    <p:extLst>
      <p:ext uri="{BB962C8B-B14F-4D97-AF65-F5344CB8AC3E}">
        <p14:creationId xmlns:p14="http://schemas.microsoft.com/office/powerpoint/2010/main" val="38384567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949146067"/>
              </p:ext>
            </p:extLst>
          </p:nvPr>
        </p:nvGraphicFramePr>
        <p:xfrm>
          <a:off x="1123411" y="794335"/>
          <a:ext cx="10347100" cy="4724676"/>
        </p:xfrm>
        <a:graphic>
          <a:graphicData uri="http://schemas.openxmlformats.org/drawingml/2006/table">
            <a:tbl>
              <a:tblPr firstRow="1" firstCol="1" bandRow="1">
                <a:tableStyleId>{21E4AEA4-8DFA-4A89-87EB-49C32662AFE0}</a:tableStyleId>
              </a:tblPr>
              <a:tblGrid>
                <a:gridCol w="440443"/>
                <a:gridCol w="855478"/>
                <a:gridCol w="1052709"/>
                <a:gridCol w="1085380"/>
                <a:gridCol w="1023668"/>
                <a:gridCol w="688496"/>
                <a:gridCol w="804657"/>
                <a:gridCol w="923864"/>
                <a:gridCol w="717631"/>
                <a:gridCol w="671331"/>
                <a:gridCol w="671332"/>
                <a:gridCol w="659757"/>
                <a:gridCol w="752354"/>
              </a:tblGrid>
              <a:tr h="582774">
                <a:tc>
                  <a:txBody>
                    <a:bodyPr/>
                    <a:lstStyle/>
                    <a:p>
                      <a:pPr indent="252095" algn="l">
                        <a:lnSpc>
                          <a:spcPct val="200000"/>
                        </a:lnSpc>
                        <a:spcAft>
                          <a:spcPts val="0"/>
                        </a:spcAft>
                      </a:pPr>
                      <a:r>
                        <a:rPr lang="es-EC" sz="1100">
                          <a:effectLst/>
                        </a:rPr>
                        <a:t>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4">
                  <a:txBody>
                    <a:bodyPr/>
                    <a:lstStyle/>
                    <a:p>
                      <a:pPr indent="252095" algn="ctr">
                        <a:lnSpc>
                          <a:spcPct val="200000"/>
                        </a:lnSpc>
                        <a:spcAft>
                          <a:spcPts val="0"/>
                        </a:spcAft>
                      </a:pPr>
                      <a:r>
                        <a:rPr lang="es-EC" sz="1100" dirty="0">
                          <a:effectLst/>
                        </a:rPr>
                        <a:t> Malla</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gridSpan="8">
                  <a:txBody>
                    <a:bodyPr/>
                    <a:lstStyle/>
                    <a:p>
                      <a:pPr indent="252095" algn="ctr">
                        <a:lnSpc>
                          <a:spcPct val="200000"/>
                        </a:lnSpc>
                        <a:spcAft>
                          <a:spcPts val="0"/>
                        </a:spcAft>
                      </a:pPr>
                      <a:r>
                        <a:rPr lang="es-EC" sz="1100">
                          <a:effectLst/>
                        </a:rPr>
                        <a:t>FACTOR DE SEGURIDAD y % CAMBIO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74840">
                <a:tc>
                  <a:txBody>
                    <a:bodyPr/>
                    <a:lstStyle/>
                    <a:p>
                      <a:pPr indent="252095" algn="l">
                        <a:lnSpc>
                          <a:spcPct val="200000"/>
                        </a:lnSpc>
                        <a:spcAft>
                          <a:spcPts val="0"/>
                        </a:spcAft>
                      </a:pPr>
                      <a:r>
                        <a:rPr lang="es-EC" sz="1100">
                          <a:effectLst/>
                        </a:rPr>
                        <a:t>#</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100">
                          <a:effectLst/>
                        </a:rPr>
                        <a:t>#nodos</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100">
                          <a:effectLst/>
                        </a:rPr>
                        <a:t># elemento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100" dirty="0">
                          <a:effectLst/>
                        </a:rPr>
                        <a:t>detalle malla</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100" dirty="0" smtClean="0">
                          <a:effectLst/>
                        </a:rPr>
                        <a:t>tamaño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100">
                          <a:effectLst/>
                        </a:rPr>
                        <a:t>%</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100">
                          <a:effectLst/>
                        </a:rPr>
                        <a:t>%</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100">
                          <a:effectLst/>
                        </a:rPr>
                        <a:t>%</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100">
                          <a:effectLst/>
                        </a:rPr>
                        <a:t>%</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86558">
                <a:tc>
                  <a:txBody>
                    <a:bodyPr/>
                    <a:lstStyle/>
                    <a:p>
                      <a:pPr indent="252095" algn="r">
                        <a:lnSpc>
                          <a:spcPct val="200000"/>
                        </a:lnSpc>
                        <a:spcAft>
                          <a:spcPts val="0"/>
                        </a:spcAft>
                      </a:pPr>
                      <a:r>
                        <a:rPr lang="es-EC" sz="1100">
                          <a:effectLst/>
                        </a:rPr>
                        <a:t>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55304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24978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100" dirty="0">
                          <a:effectLst/>
                        </a:rPr>
                        <a:t>triangular</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100" dirty="0">
                          <a:effectLst/>
                        </a:rPr>
                        <a:t>default</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1,25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207,07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1,35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54,38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1,26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8,25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2,29</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5,5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86558">
                <a:tc>
                  <a:txBody>
                    <a:bodyPr/>
                    <a:lstStyle/>
                    <a:p>
                      <a:pPr indent="252095" algn="r">
                        <a:lnSpc>
                          <a:spcPct val="200000"/>
                        </a:lnSpc>
                        <a:spcAft>
                          <a:spcPts val="0"/>
                        </a:spcAft>
                      </a:pPr>
                      <a:r>
                        <a:rPr lang="es-EC" sz="1100">
                          <a:effectLst/>
                        </a:rPr>
                        <a:t>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234627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64327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100">
                          <a:effectLst/>
                        </a:rPr>
                        <a:t>hexaedros</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dirty="0">
                          <a:effectLst/>
                        </a:rPr>
                        <a:t>50</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dirty="0">
                          <a:effectLst/>
                        </a:rPr>
                        <a:t>0,4</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1,94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0,88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3,79</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1,37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0,84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2,17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0,02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86558">
                <a:tc>
                  <a:txBody>
                    <a:bodyPr/>
                    <a:lstStyle/>
                    <a:p>
                      <a:pPr indent="252095" algn="r">
                        <a:lnSpc>
                          <a:spcPct val="200000"/>
                        </a:lnSpc>
                        <a:spcAft>
                          <a:spcPts val="0"/>
                        </a:spcAft>
                      </a:pPr>
                      <a:r>
                        <a:rPr lang="es-EC" sz="1100">
                          <a:effectLst/>
                        </a:rPr>
                        <a:t>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262336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75832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100">
                          <a:effectLst/>
                        </a:rPr>
                        <a:t>hexaedros</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40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dirty="0">
                          <a:effectLst/>
                        </a:rPr>
                        <a:t>0,41</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dirty="0">
                          <a:effectLst/>
                        </a:rPr>
                        <a:t>7,88</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0,91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4,26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1,38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0,77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2,17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0,09</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86558">
                <a:tc>
                  <a:txBody>
                    <a:bodyPr/>
                    <a:lstStyle/>
                    <a:p>
                      <a:pPr indent="252095" algn="r">
                        <a:lnSpc>
                          <a:spcPct val="200000"/>
                        </a:lnSpc>
                        <a:spcAft>
                          <a:spcPts val="0"/>
                        </a:spcAft>
                      </a:pPr>
                      <a:r>
                        <a:rPr lang="es-EC" sz="1100">
                          <a:effectLst/>
                        </a:rPr>
                        <a:t>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390049</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107261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100">
                          <a:effectLst/>
                        </a:rPr>
                        <a:t>hexaedros</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30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0,38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dirty="0">
                          <a:effectLst/>
                        </a:rPr>
                        <a:t>5,11</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dirty="0">
                          <a:effectLst/>
                        </a:rPr>
                        <a:t>0,87</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dirty="0">
                          <a:effectLst/>
                        </a:rPr>
                        <a:t>5,03</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1,37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0,01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2,17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0,22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86558">
                <a:tc>
                  <a:txBody>
                    <a:bodyPr/>
                    <a:lstStyle/>
                    <a:p>
                      <a:pPr indent="252095" algn="r">
                        <a:lnSpc>
                          <a:spcPct val="200000"/>
                        </a:lnSpc>
                        <a:spcAft>
                          <a:spcPts val="0"/>
                        </a:spcAft>
                      </a:pPr>
                      <a:r>
                        <a:rPr lang="es-EC" sz="1100">
                          <a:effectLst/>
                          <a:highlight>
                            <a:srgbClr val="FFFF00"/>
                          </a:highlight>
                        </a:rPr>
                        <a:t>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highlight>
                            <a:srgbClr val="FFFF00"/>
                          </a:highlight>
                        </a:rPr>
                        <a:t>473203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highlight>
                            <a:srgbClr val="FFFF00"/>
                          </a:highlight>
                        </a:rPr>
                        <a:t>110166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100">
                          <a:effectLst/>
                          <a:highlight>
                            <a:srgbClr val="FFFF00"/>
                          </a:highlight>
                        </a:rPr>
                        <a:t>hexaedros</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highlight>
                            <a:srgbClr val="FFFF00"/>
                          </a:highlight>
                        </a:rPr>
                        <a:t>20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highlight>
                            <a:srgbClr val="FFFF00"/>
                          </a:highlight>
                        </a:rPr>
                        <a:t>0,4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highlight>
                            <a:srgbClr val="FFFF00"/>
                          </a:highlight>
                        </a:rPr>
                        <a:t>1,19</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highlight>
                            <a:srgbClr val="FFFF00"/>
                          </a:highlight>
                        </a:rPr>
                        <a:t>0,92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dirty="0">
                          <a:effectLst/>
                          <a:highlight>
                            <a:srgbClr val="FFFF00"/>
                          </a:highlight>
                        </a:rPr>
                        <a:t>3,95</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dirty="0">
                          <a:effectLst/>
                          <a:highlight>
                            <a:srgbClr val="FFFF00"/>
                          </a:highlight>
                        </a:rPr>
                        <a:t>1,37</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dirty="0">
                          <a:effectLst/>
                          <a:highlight>
                            <a:srgbClr val="FFFF00"/>
                          </a:highlight>
                        </a:rPr>
                        <a:t>0,12</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dirty="0">
                          <a:effectLst/>
                          <a:highlight>
                            <a:srgbClr val="FFFF00"/>
                          </a:highlight>
                        </a:rPr>
                        <a:t>2,16</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highlight>
                            <a:srgbClr val="FFFF00"/>
                          </a:highlight>
                        </a:rPr>
                        <a:t>0,18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86558">
                <a:tc>
                  <a:txBody>
                    <a:bodyPr/>
                    <a:lstStyle/>
                    <a:p>
                      <a:pPr indent="252095" algn="r">
                        <a:lnSpc>
                          <a:spcPct val="200000"/>
                        </a:lnSpc>
                        <a:spcAft>
                          <a:spcPts val="0"/>
                        </a:spcAft>
                      </a:pPr>
                      <a:r>
                        <a:rPr lang="es-EC" sz="1100">
                          <a:effectLst/>
                        </a:rPr>
                        <a:t>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750394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168269</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100">
                          <a:effectLst/>
                        </a:rPr>
                        <a:t>hexaedros</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15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a:effectLst/>
                        </a:rPr>
                        <a:t>0,41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1800">
                        <a:effectLst/>
                        <a:latin typeface="Calibri" panose="020F0502020204030204" pitchFamily="34" charset="0"/>
                      </a:endParaRPr>
                    </a:p>
                  </a:txBody>
                  <a:tcPr marL="68580" marR="68580" marT="0" marB="0"/>
                </a:tc>
                <a:tc>
                  <a:txBody>
                    <a:bodyPr/>
                    <a:lstStyle/>
                    <a:p>
                      <a:pPr indent="252095" algn="r">
                        <a:lnSpc>
                          <a:spcPct val="200000"/>
                        </a:lnSpc>
                        <a:spcAft>
                          <a:spcPts val="0"/>
                        </a:spcAft>
                      </a:pPr>
                      <a:r>
                        <a:rPr lang="es-EC" sz="1100">
                          <a:effectLst/>
                        </a:rPr>
                        <a:t>0,88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1800">
                        <a:effectLst/>
                        <a:latin typeface="Calibri" panose="020F0502020204030204" pitchFamily="34" charset="0"/>
                      </a:endParaRPr>
                    </a:p>
                  </a:txBody>
                  <a:tcPr marL="68580" marR="68580" marT="0" marB="0"/>
                </a:tc>
                <a:tc>
                  <a:txBody>
                    <a:bodyPr/>
                    <a:lstStyle/>
                    <a:p>
                      <a:pPr indent="252095" algn="r">
                        <a:lnSpc>
                          <a:spcPct val="200000"/>
                        </a:lnSpc>
                        <a:spcAft>
                          <a:spcPts val="0"/>
                        </a:spcAft>
                      </a:pPr>
                      <a:r>
                        <a:rPr lang="es-EC" sz="1100">
                          <a:effectLst/>
                        </a:rPr>
                        <a:t>1,37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1800">
                        <a:effectLst/>
                        <a:latin typeface="Calibri" panose="020F0502020204030204" pitchFamily="34" charset="0"/>
                      </a:endParaRPr>
                    </a:p>
                  </a:txBody>
                  <a:tcPr marL="68580" marR="68580" marT="0" marB="0"/>
                </a:tc>
                <a:tc>
                  <a:txBody>
                    <a:bodyPr/>
                    <a:lstStyle/>
                    <a:p>
                      <a:pPr indent="252095" algn="r">
                        <a:lnSpc>
                          <a:spcPct val="200000"/>
                        </a:lnSpc>
                        <a:spcAft>
                          <a:spcPts val="0"/>
                        </a:spcAft>
                      </a:pPr>
                      <a:r>
                        <a:rPr lang="es-EC" sz="1100" dirty="0">
                          <a:effectLst/>
                        </a:rPr>
                        <a:t>2,16</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1800" dirty="0">
                        <a:effectLst/>
                        <a:latin typeface="Calibri" panose="020F0502020204030204" pitchFamily="34" charset="0"/>
                      </a:endParaRPr>
                    </a:p>
                  </a:txBody>
                  <a:tcPr marL="68580" marR="68580" marT="0" marB="0"/>
                </a:tc>
              </a:tr>
            </a:tbl>
          </a:graphicData>
        </a:graphic>
      </p:graphicFrame>
      <p:sp>
        <p:nvSpPr>
          <p:cNvPr id="4" name="Título 1"/>
          <p:cNvSpPr>
            <a:spLocks noGrp="1"/>
          </p:cNvSpPr>
          <p:nvPr>
            <p:ph type="title"/>
          </p:nvPr>
        </p:nvSpPr>
        <p:spPr>
          <a:xfrm>
            <a:off x="419100" y="-236758"/>
            <a:ext cx="11353800" cy="1325563"/>
          </a:xfrm>
        </p:spPr>
        <p:txBody>
          <a:bodyPr>
            <a:normAutofit/>
          </a:bodyPr>
          <a:lstStyle/>
          <a:p>
            <a:r>
              <a:rPr lang="es-EC" sz="3200" dirty="0" smtClean="0"/>
              <a:t>CONVERGENCIA DE RESULTADOS EN BASE AL MALLADO</a:t>
            </a:r>
            <a:endParaRPr lang="es-EC" sz="3200" dirty="0"/>
          </a:p>
        </p:txBody>
      </p:sp>
    </p:spTree>
    <p:extLst>
      <p:ext uri="{BB962C8B-B14F-4D97-AF65-F5344CB8AC3E}">
        <p14:creationId xmlns:p14="http://schemas.microsoft.com/office/powerpoint/2010/main" val="1040596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1885" y="1339488"/>
            <a:ext cx="5336561" cy="3822821"/>
          </a:xfrm>
          <a:prstGeom prst="rect">
            <a:avLst/>
          </a:prstGeom>
          <a:noFill/>
          <a:ln>
            <a:noFill/>
          </a:ln>
        </p:spPr>
      </p:pic>
      <p:graphicFrame>
        <p:nvGraphicFramePr>
          <p:cNvPr id="5" name="Gráfico 4"/>
          <p:cNvGraphicFramePr/>
          <p:nvPr>
            <p:extLst>
              <p:ext uri="{D42A27DB-BD31-4B8C-83A1-F6EECF244321}">
                <p14:modId xmlns:p14="http://schemas.microsoft.com/office/powerpoint/2010/main" val="1346350824"/>
              </p:ext>
            </p:extLst>
          </p:nvPr>
        </p:nvGraphicFramePr>
        <p:xfrm>
          <a:off x="6255198" y="724430"/>
          <a:ext cx="5098601" cy="26206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extLst>
              <p:ext uri="{D42A27DB-BD31-4B8C-83A1-F6EECF244321}">
                <p14:modId xmlns:p14="http://schemas.microsoft.com/office/powerpoint/2010/main" val="114439269"/>
              </p:ext>
            </p:extLst>
          </p:nvPr>
        </p:nvGraphicFramePr>
        <p:xfrm>
          <a:off x="6333281" y="3168569"/>
          <a:ext cx="5020519" cy="2838692"/>
        </p:xfrm>
        <a:graphic>
          <a:graphicData uri="http://schemas.openxmlformats.org/drawingml/2006/chart">
            <c:chart xmlns:c="http://schemas.openxmlformats.org/drawingml/2006/chart" xmlns:r="http://schemas.openxmlformats.org/officeDocument/2006/relationships" r:id="rId4"/>
          </a:graphicData>
        </a:graphic>
      </p:graphicFrame>
      <p:sp>
        <p:nvSpPr>
          <p:cNvPr id="7" name="Título 1"/>
          <p:cNvSpPr>
            <a:spLocks noGrp="1"/>
          </p:cNvSpPr>
          <p:nvPr>
            <p:ph type="title"/>
          </p:nvPr>
        </p:nvSpPr>
        <p:spPr>
          <a:xfrm>
            <a:off x="419100" y="-236758"/>
            <a:ext cx="11353800" cy="1325563"/>
          </a:xfrm>
        </p:spPr>
        <p:txBody>
          <a:bodyPr>
            <a:normAutofit/>
          </a:bodyPr>
          <a:lstStyle/>
          <a:p>
            <a:r>
              <a:rPr lang="es-EC" sz="3200" dirty="0" smtClean="0"/>
              <a:t>CONVERGENCIA DE RESULTADOS EN BASE AL MALLADO</a:t>
            </a:r>
            <a:endParaRPr lang="es-EC" sz="3200" dirty="0"/>
          </a:p>
        </p:txBody>
      </p:sp>
    </p:spTree>
    <p:extLst>
      <p:ext uri="{BB962C8B-B14F-4D97-AF65-F5344CB8AC3E}">
        <p14:creationId xmlns:p14="http://schemas.microsoft.com/office/powerpoint/2010/main" val="3859794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C"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98203" y="1825625"/>
            <a:ext cx="4753610" cy="3422015"/>
          </a:xfrm>
          <a:prstGeom prst="rect">
            <a:avLst/>
          </a:prstGeom>
          <a:noFill/>
          <a:ln>
            <a:noFill/>
          </a:ln>
        </p:spPr>
      </p:pic>
      <p:graphicFrame>
        <p:nvGraphicFramePr>
          <p:cNvPr id="5" name="Gráfico 4"/>
          <p:cNvGraphicFramePr/>
          <p:nvPr>
            <p:extLst>
              <p:ext uri="{D42A27DB-BD31-4B8C-83A1-F6EECF244321}">
                <p14:modId xmlns:p14="http://schemas.microsoft.com/office/powerpoint/2010/main" val="1255012696"/>
              </p:ext>
            </p:extLst>
          </p:nvPr>
        </p:nvGraphicFramePr>
        <p:xfrm>
          <a:off x="5830746" y="2118167"/>
          <a:ext cx="5523054" cy="3297049"/>
        </p:xfrm>
        <a:graphic>
          <a:graphicData uri="http://schemas.openxmlformats.org/drawingml/2006/chart">
            <c:chart xmlns:c="http://schemas.openxmlformats.org/drawingml/2006/chart" xmlns:r="http://schemas.openxmlformats.org/officeDocument/2006/relationships" r:id="rId3"/>
          </a:graphicData>
        </a:graphic>
      </p:graphicFrame>
      <p:sp>
        <p:nvSpPr>
          <p:cNvPr id="6" name="Título 1"/>
          <p:cNvSpPr>
            <a:spLocks noGrp="1"/>
          </p:cNvSpPr>
          <p:nvPr>
            <p:ph type="title"/>
          </p:nvPr>
        </p:nvSpPr>
        <p:spPr>
          <a:xfrm>
            <a:off x="419100" y="-236758"/>
            <a:ext cx="11353800" cy="1325563"/>
          </a:xfrm>
        </p:spPr>
        <p:txBody>
          <a:bodyPr>
            <a:normAutofit/>
          </a:bodyPr>
          <a:lstStyle/>
          <a:p>
            <a:r>
              <a:rPr lang="es-EC" sz="3200" dirty="0" smtClean="0"/>
              <a:t>CONVERGENCIA DE RESULTADOS EN BASE AL MALLADO</a:t>
            </a:r>
            <a:endParaRPr lang="es-EC" sz="3200" dirty="0"/>
          </a:p>
        </p:txBody>
      </p:sp>
    </p:spTree>
    <p:extLst>
      <p:ext uri="{BB962C8B-B14F-4D97-AF65-F5344CB8AC3E}">
        <p14:creationId xmlns:p14="http://schemas.microsoft.com/office/powerpoint/2010/main" val="612153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2579494" y="1431402"/>
            <a:ext cx="3954145" cy="3810000"/>
          </a:xfrm>
          <a:prstGeom prst="rect">
            <a:avLst/>
          </a:prstGeom>
          <a:noFill/>
          <a:ln>
            <a:noFill/>
          </a:ln>
        </p:spPr>
      </p:pic>
      <p:graphicFrame>
        <p:nvGraphicFramePr>
          <p:cNvPr id="5" name="Gráfico 4"/>
          <p:cNvGraphicFramePr/>
          <p:nvPr>
            <p:extLst>
              <p:ext uri="{D42A27DB-BD31-4B8C-83A1-F6EECF244321}">
                <p14:modId xmlns:p14="http://schemas.microsoft.com/office/powerpoint/2010/main" val="3773973805"/>
              </p:ext>
            </p:extLst>
          </p:nvPr>
        </p:nvGraphicFramePr>
        <p:xfrm>
          <a:off x="6905880" y="1690688"/>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ítulo 1"/>
          <p:cNvSpPr txBox="1">
            <a:spLocks/>
          </p:cNvSpPr>
          <p:nvPr/>
        </p:nvSpPr>
        <p:spPr>
          <a:xfrm>
            <a:off x="419100" y="-236758"/>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smtClean="0"/>
              <a:t>CONVERGENCIA DE RESULTADOS EN BASE AL MALLADO</a:t>
            </a:r>
            <a:endParaRPr lang="es-EC" sz="3200" dirty="0"/>
          </a:p>
        </p:txBody>
      </p:sp>
    </p:spTree>
    <p:extLst>
      <p:ext uri="{BB962C8B-B14F-4D97-AF65-F5344CB8AC3E}">
        <p14:creationId xmlns:p14="http://schemas.microsoft.com/office/powerpoint/2010/main" val="135853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813030072"/>
              </p:ext>
            </p:extLst>
          </p:nvPr>
        </p:nvGraphicFramePr>
        <p:xfrm>
          <a:off x="92599" y="1574158"/>
          <a:ext cx="6435523" cy="3715474"/>
        </p:xfrm>
        <a:graphic>
          <a:graphicData uri="http://schemas.openxmlformats.org/drawingml/2006/chart">
            <c:chart xmlns:c="http://schemas.openxmlformats.org/drawingml/2006/chart" xmlns:r="http://schemas.openxmlformats.org/officeDocument/2006/relationships" r:id="rId2"/>
          </a:graphicData>
        </a:graphic>
      </p:graphicFrame>
      <p:sp>
        <p:nvSpPr>
          <p:cNvPr id="6" name="Título 1"/>
          <p:cNvSpPr txBox="1">
            <a:spLocks/>
          </p:cNvSpPr>
          <p:nvPr/>
        </p:nvSpPr>
        <p:spPr>
          <a:xfrm>
            <a:off x="419100" y="-236758"/>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smtClean="0"/>
              <a:t>CONVERGENCIA DE RESULTADOS EN BASE AL MALLADO</a:t>
            </a:r>
            <a:endParaRPr lang="es-EC" sz="3200" dirty="0"/>
          </a:p>
        </p:txBody>
      </p:sp>
      <p:sp>
        <p:nvSpPr>
          <p:cNvPr id="7" name="Rectángulo 6"/>
          <p:cNvSpPr/>
          <p:nvPr/>
        </p:nvSpPr>
        <p:spPr>
          <a:xfrm>
            <a:off x="6682450" y="1787908"/>
            <a:ext cx="5090450" cy="1754326"/>
          </a:xfrm>
          <a:prstGeom prst="rect">
            <a:avLst/>
          </a:prstGeom>
        </p:spPr>
        <p:txBody>
          <a:bodyPr wrap="square">
            <a:spAutoFit/>
          </a:bodyPr>
          <a:lstStyle/>
          <a:p>
            <a:pPr indent="252095" algn="just">
              <a:lnSpc>
                <a:spcPct val="150000"/>
              </a:lnSpc>
              <a:spcAft>
                <a:spcPts val="0"/>
              </a:spcAft>
            </a:pPr>
            <a:r>
              <a:rPr lang="es-EC" dirty="0" smtClean="0">
                <a:latin typeface="Arial" panose="020B0604020202020204" pitchFamily="34" charset="0"/>
                <a:ea typeface="Calibri" panose="020F0502020204030204" pitchFamily="34" charset="0"/>
                <a:cs typeface="Times New Roman" panose="02020603050405020304" pitchFamily="18" charset="0"/>
              </a:rPr>
              <a:t>Se </a:t>
            </a:r>
            <a:r>
              <a:rPr lang="es-EC" dirty="0">
                <a:latin typeface="Arial" panose="020B0604020202020204" pitchFamily="34" charset="0"/>
                <a:ea typeface="Calibri" panose="020F0502020204030204" pitchFamily="34" charset="0"/>
                <a:cs typeface="Times New Roman" panose="02020603050405020304" pitchFamily="18" charset="0"/>
              </a:rPr>
              <a:t>utiliza la </a:t>
            </a:r>
            <a:r>
              <a:rPr lang="es-EC" dirty="0" smtClean="0">
                <a:latin typeface="Arial" panose="020B0604020202020204" pitchFamily="34" charset="0"/>
                <a:ea typeface="Calibri" panose="020F0502020204030204" pitchFamily="34" charset="0"/>
                <a:cs typeface="Times New Roman" panose="02020603050405020304" pitchFamily="18" charset="0"/>
              </a:rPr>
              <a:t>malla, </a:t>
            </a:r>
            <a:r>
              <a:rPr lang="es-EC" dirty="0">
                <a:latin typeface="Arial" panose="020B0604020202020204" pitchFamily="34" charset="0"/>
                <a:ea typeface="Calibri" panose="020F0502020204030204" pitchFamily="34" charset="0"/>
                <a:cs typeface="Times New Roman" panose="02020603050405020304" pitchFamily="18" charset="0"/>
              </a:rPr>
              <a:t>con tamaño de elemento de 20 mm, con un número de nodos aproximadamente de 473203 nodos, con elementos hexaédricos.</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6682451" y="3639454"/>
            <a:ext cx="5090450" cy="2585323"/>
          </a:xfrm>
          <a:prstGeom prst="rect">
            <a:avLst/>
          </a:prstGeom>
        </p:spPr>
        <p:txBody>
          <a:bodyPr wrap="square">
            <a:spAutoFit/>
          </a:bodyPr>
          <a:lstStyle/>
          <a:p>
            <a:pPr indent="252095" algn="just">
              <a:lnSpc>
                <a:spcPct val="150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Los resultados </a:t>
            </a:r>
            <a:r>
              <a:rPr lang="es-EC" dirty="0" smtClean="0">
                <a:latin typeface="Arial" panose="020B0604020202020204" pitchFamily="34" charset="0"/>
                <a:ea typeface="Calibri" panose="020F0502020204030204" pitchFamily="34" charset="0"/>
                <a:cs typeface="Times New Roman" panose="02020603050405020304" pitchFamily="18" charset="0"/>
              </a:rPr>
              <a:t>obtenidos da que </a:t>
            </a:r>
            <a:r>
              <a:rPr lang="es-EC" dirty="0">
                <a:latin typeface="Arial" panose="020B0604020202020204" pitchFamily="34" charset="0"/>
                <a:ea typeface="Calibri" panose="020F0502020204030204" pitchFamily="34" charset="0"/>
                <a:cs typeface="Times New Roman" panose="02020603050405020304" pitchFamily="18" charset="0"/>
              </a:rPr>
              <a:t>el análisis de un posible daño de la estructura se concentre en los puntos críticos de análisis 3 con 81,09 </a:t>
            </a:r>
            <a:r>
              <a:rPr lang="es-EC" dirty="0" err="1">
                <a:latin typeface="Arial" panose="020B0604020202020204" pitchFamily="34" charset="0"/>
                <a:ea typeface="Calibri" panose="020F0502020204030204" pitchFamily="34" charset="0"/>
                <a:cs typeface="Times New Roman" panose="02020603050405020304" pitchFamily="18" charset="0"/>
              </a:rPr>
              <a:t>MPa</a:t>
            </a:r>
            <a:r>
              <a:rPr lang="es-EC" dirty="0">
                <a:latin typeface="Arial" panose="020B0604020202020204" pitchFamily="34" charset="0"/>
                <a:ea typeface="Calibri" panose="020F0502020204030204" pitchFamily="34" charset="0"/>
                <a:cs typeface="Times New Roman" panose="02020603050405020304" pitchFamily="18" charset="0"/>
              </a:rPr>
              <a:t>.,  y 4 con 50,62MPa., en los cuales se enfocará el </a:t>
            </a:r>
            <a:r>
              <a:rPr lang="es-EC" dirty="0" smtClean="0">
                <a:latin typeface="Arial" panose="020B0604020202020204" pitchFamily="34" charset="0"/>
                <a:ea typeface="Calibri" panose="020F0502020204030204" pitchFamily="34" charset="0"/>
                <a:cs typeface="Times New Roman" panose="02020603050405020304" pitchFamily="18" charset="0"/>
              </a:rPr>
              <a:t>rediseño. </a:t>
            </a:r>
            <a:endParaRPr lang="es-EC" dirty="0">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 </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8061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9100" y="-236758"/>
            <a:ext cx="11353800" cy="1325563"/>
          </a:xfrm>
        </p:spPr>
        <p:txBody>
          <a:bodyPr>
            <a:normAutofit/>
          </a:bodyPr>
          <a:lstStyle/>
          <a:p>
            <a:r>
              <a:rPr lang="es-EC" sz="3200" dirty="0" smtClean="0"/>
              <a:t>CONVERGENCIA DE RESULTADOS EN BASE AL MALLADO</a:t>
            </a:r>
            <a:endParaRPr lang="es-EC" sz="32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676033605"/>
              </p:ext>
            </p:extLst>
          </p:nvPr>
        </p:nvGraphicFramePr>
        <p:xfrm>
          <a:off x="743188" y="1203886"/>
          <a:ext cx="10935667" cy="4186822"/>
        </p:xfrm>
        <a:graphic>
          <a:graphicData uri="http://schemas.openxmlformats.org/drawingml/2006/table">
            <a:tbl>
              <a:tblPr firstRow="1" firstCol="1" bandRow="1">
                <a:tableStyleId>{21E4AEA4-8DFA-4A89-87EB-49C32662AFE0}</a:tableStyleId>
              </a:tblPr>
              <a:tblGrid>
                <a:gridCol w="493613"/>
                <a:gridCol w="888504"/>
                <a:gridCol w="1119723"/>
                <a:gridCol w="1234374"/>
                <a:gridCol w="856527"/>
                <a:gridCol w="636607"/>
                <a:gridCol w="740780"/>
                <a:gridCol w="1006997"/>
                <a:gridCol w="752355"/>
                <a:gridCol w="914400"/>
                <a:gridCol w="694481"/>
                <a:gridCol w="740780"/>
                <a:gridCol w="856526"/>
              </a:tblGrid>
              <a:tr h="267709">
                <a:tc>
                  <a:txBody>
                    <a:bodyPr/>
                    <a:lstStyle/>
                    <a:p>
                      <a:endParaRPr lang="es-EC" sz="1800" dirty="0">
                        <a:effectLst/>
                        <a:latin typeface="Calibri" panose="020F0502020204030204" pitchFamily="34" charset="0"/>
                      </a:endParaRPr>
                    </a:p>
                  </a:txBody>
                  <a:tcPr marL="68580" marR="68580" marT="0" marB="0"/>
                </a:tc>
                <a:tc gridSpan="4">
                  <a:txBody>
                    <a:bodyPr/>
                    <a:lstStyle/>
                    <a:p>
                      <a:pPr indent="252095" algn="ctr">
                        <a:lnSpc>
                          <a:spcPct val="200000"/>
                        </a:lnSpc>
                        <a:spcAft>
                          <a:spcPts val="0"/>
                        </a:spcAft>
                      </a:pPr>
                      <a:r>
                        <a:rPr lang="es-EC" sz="1050">
                          <a:effectLst/>
                        </a:rPr>
                        <a:t>Malla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gridSpan="8">
                  <a:txBody>
                    <a:bodyPr/>
                    <a:lstStyle/>
                    <a:p>
                      <a:pPr indent="252095" algn="ctr">
                        <a:lnSpc>
                          <a:spcPct val="200000"/>
                        </a:lnSpc>
                        <a:spcAft>
                          <a:spcPts val="0"/>
                        </a:spcAft>
                      </a:pPr>
                      <a:r>
                        <a:rPr lang="es-EC" sz="1050" dirty="0">
                          <a:effectLst/>
                        </a:rPr>
                        <a:t>ESFUERZO (</a:t>
                      </a:r>
                      <a:r>
                        <a:rPr lang="es-EC" sz="1050" dirty="0" err="1">
                          <a:effectLst/>
                        </a:rPr>
                        <a:t>MPa</a:t>
                      </a:r>
                      <a:r>
                        <a:rPr lang="es-EC" sz="1050" dirty="0">
                          <a:effectLst/>
                        </a:rPr>
                        <a:t>) y % CAMBIO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547942">
                <a:tc>
                  <a:txBody>
                    <a:bodyPr/>
                    <a:lstStyle/>
                    <a:p>
                      <a:pPr indent="252095" algn="l">
                        <a:lnSpc>
                          <a:spcPct val="200000"/>
                        </a:lnSpc>
                        <a:spcAft>
                          <a:spcPts val="0"/>
                        </a:spcAft>
                      </a:pPr>
                      <a:r>
                        <a:rPr lang="es-EC" sz="1050" dirty="0">
                          <a:effectLst/>
                        </a:rPr>
                        <a:t>#</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dirty="0">
                          <a:effectLst/>
                        </a:rPr>
                        <a:t># nodos</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dirty="0" smtClean="0">
                          <a:effectLst/>
                        </a:rPr>
                        <a:t>#elementos</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dirty="0">
                          <a:effectLst/>
                        </a:rPr>
                        <a:t>detalle </a:t>
                      </a:r>
                      <a:r>
                        <a:rPr lang="es-EC" sz="1050" baseline="0" dirty="0" smtClean="0">
                          <a:effectLst/>
                        </a:rPr>
                        <a:t> </a:t>
                      </a:r>
                      <a:r>
                        <a:rPr lang="es-EC" sz="1050" dirty="0" smtClean="0">
                          <a:effectLst/>
                        </a:rPr>
                        <a:t>malla</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dirty="0" smtClean="0">
                          <a:effectLst/>
                        </a:rPr>
                        <a:t>tamaño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a:effectLst/>
                        </a:rPr>
                        <a:t>%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dirty="0">
                          <a:effectLst/>
                        </a:rPr>
                        <a:t>% </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a:effectLst/>
                        </a:rPr>
                        <a:t>3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a:effectLst/>
                        </a:rPr>
                        <a:t>%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a:effectLst/>
                        </a:rPr>
                        <a:t> 4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a:effectLst/>
                        </a:rPr>
                        <a:t>%</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35752">
                <a:tc>
                  <a:txBody>
                    <a:bodyPr/>
                    <a:lstStyle/>
                    <a:p>
                      <a:pPr indent="252095" algn="r">
                        <a:lnSpc>
                          <a:spcPct val="200000"/>
                        </a:lnSpc>
                        <a:spcAft>
                          <a:spcPts val="0"/>
                        </a:spcAft>
                      </a:pPr>
                      <a:r>
                        <a:rPr lang="es-EC" sz="1050">
                          <a:effectLst/>
                        </a:rPr>
                        <a:t>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55304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24978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dirty="0">
                          <a:effectLst/>
                        </a:rPr>
                        <a:t>triangular</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dirty="0">
                          <a:effectLst/>
                        </a:rPr>
                        <a:t>default</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90,8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66,89</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85,71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32,14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90,21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10,47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49,71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2,85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35752">
                <a:tc>
                  <a:txBody>
                    <a:bodyPr/>
                    <a:lstStyle/>
                    <a:p>
                      <a:pPr indent="252095" algn="r">
                        <a:lnSpc>
                          <a:spcPct val="200000"/>
                        </a:lnSpc>
                        <a:spcAft>
                          <a:spcPts val="0"/>
                        </a:spcAft>
                      </a:pPr>
                      <a:r>
                        <a:rPr lang="es-EC" sz="1050">
                          <a:effectLst/>
                        </a:rPr>
                        <a:t>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234627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64327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a:effectLst/>
                        </a:rPr>
                        <a:t>hexaedros</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dirty="0">
                          <a:effectLst/>
                        </a:rPr>
                        <a:t>50</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dirty="0">
                          <a:effectLst/>
                        </a:rPr>
                        <a:t>274</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dirty="0">
                          <a:effectLst/>
                        </a:rPr>
                        <a:t>1,05</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126,2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3,59</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81,65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0,35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51,17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0,34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35752">
                <a:tc>
                  <a:txBody>
                    <a:bodyPr/>
                    <a:lstStyle/>
                    <a:p>
                      <a:pPr indent="252095" algn="r">
                        <a:lnSpc>
                          <a:spcPct val="200000"/>
                        </a:lnSpc>
                        <a:spcAft>
                          <a:spcPts val="0"/>
                        </a:spcAft>
                      </a:pPr>
                      <a:r>
                        <a:rPr lang="es-EC" sz="1050">
                          <a:effectLst/>
                        </a:rPr>
                        <a:t>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262336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75832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a:effectLst/>
                        </a:rPr>
                        <a:t>hexaedros</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40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271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dirty="0">
                          <a:effectLst/>
                        </a:rPr>
                        <a:t>2,01</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121,8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2,18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81,94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0,1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51,34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0,14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35752">
                <a:tc>
                  <a:txBody>
                    <a:bodyPr/>
                    <a:lstStyle/>
                    <a:p>
                      <a:pPr indent="252095" algn="r">
                        <a:lnSpc>
                          <a:spcPct val="200000"/>
                        </a:lnSpc>
                        <a:spcAft>
                          <a:spcPts val="0"/>
                        </a:spcAft>
                      </a:pPr>
                      <a:r>
                        <a:rPr lang="es-EC" sz="1050">
                          <a:effectLst/>
                        </a:rPr>
                        <a:t>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390049</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107261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a:effectLst/>
                        </a:rPr>
                        <a:t>hexaedros</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30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277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0,4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124,5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3,16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81,86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0,95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51,27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0,34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35752">
                <a:tc>
                  <a:txBody>
                    <a:bodyPr/>
                    <a:lstStyle/>
                    <a:p>
                      <a:pPr indent="252095" algn="r">
                        <a:lnSpc>
                          <a:spcPct val="200000"/>
                        </a:lnSpc>
                        <a:spcAft>
                          <a:spcPts val="0"/>
                        </a:spcAft>
                      </a:pPr>
                      <a:r>
                        <a:rPr lang="es-EC" sz="1050">
                          <a:effectLst/>
                          <a:highlight>
                            <a:srgbClr val="FFFF00"/>
                          </a:highlight>
                        </a:rPr>
                        <a:t>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highlight>
                            <a:srgbClr val="FFFF00"/>
                          </a:highlight>
                        </a:rPr>
                        <a:t>473203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highlight>
                            <a:srgbClr val="FFFF00"/>
                          </a:highlight>
                        </a:rPr>
                        <a:t>110166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a:effectLst/>
                          <a:highlight>
                            <a:srgbClr val="FFFF00"/>
                          </a:highlight>
                        </a:rPr>
                        <a:t>hexaedros</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highlight>
                            <a:srgbClr val="FFFF00"/>
                          </a:highlight>
                        </a:rPr>
                        <a:t>20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highlight>
                            <a:srgbClr val="FFFF00"/>
                          </a:highlight>
                        </a:rPr>
                        <a:t>276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highlight>
                            <a:srgbClr val="FFFF00"/>
                          </a:highlight>
                        </a:rPr>
                        <a:t>0,36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highlight>
                            <a:srgbClr val="FFFF00"/>
                          </a:highlight>
                        </a:rPr>
                        <a:t>120,7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highlight>
                            <a:srgbClr val="FFFF00"/>
                          </a:highlight>
                        </a:rPr>
                        <a:t>2,85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highlight>
                            <a:srgbClr val="FFFF00"/>
                          </a:highlight>
                        </a:rPr>
                        <a:t>81,09</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highlight>
                            <a:srgbClr val="FFFF00"/>
                          </a:highlight>
                        </a:rPr>
                        <a:t>0,15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highlight>
                            <a:srgbClr val="FFFF00"/>
                          </a:highlight>
                        </a:rPr>
                        <a:t>50,62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highlight>
                            <a:srgbClr val="FFFF00"/>
                          </a:highlight>
                        </a:rPr>
                        <a:t>0,08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35752">
                <a:tc>
                  <a:txBody>
                    <a:bodyPr/>
                    <a:lstStyle/>
                    <a:p>
                      <a:pPr indent="252095" algn="r">
                        <a:lnSpc>
                          <a:spcPct val="200000"/>
                        </a:lnSpc>
                        <a:spcAft>
                          <a:spcPts val="0"/>
                        </a:spcAft>
                      </a:pPr>
                      <a:r>
                        <a:rPr lang="es-EC" sz="1050" dirty="0">
                          <a:effectLst/>
                        </a:rPr>
                        <a:t>6</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750394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168269</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a:effectLst/>
                        </a:rPr>
                        <a:t>hexaedros</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15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275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1800">
                        <a:effectLst/>
                        <a:latin typeface="Calibri" panose="020F0502020204030204" pitchFamily="34" charset="0"/>
                      </a:endParaRPr>
                    </a:p>
                  </a:txBody>
                  <a:tcPr marL="68580" marR="68580" marT="0" marB="0"/>
                </a:tc>
                <a:tc>
                  <a:txBody>
                    <a:bodyPr/>
                    <a:lstStyle/>
                    <a:p>
                      <a:pPr indent="252095" algn="r">
                        <a:lnSpc>
                          <a:spcPct val="200000"/>
                        </a:lnSpc>
                        <a:spcAft>
                          <a:spcPts val="0"/>
                        </a:spcAft>
                      </a:pPr>
                      <a:r>
                        <a:rPr lang="es-EC" sz="1050" dirty="0">
                          <a:effectLst/>
                        </a:rPr>
                        <a:t>124,3</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1800">
                        <a:effectLst/>
                        <a:latin typeface="Calibri" panose="020F0502020204030204" pitchFamily="34" charset="0"/>
                      </a:endParaRPr>
                    </a:p>
                  </a:txBody>
                  <a:tcPr marL="68580" marR="68580" marT="0" marB="0"/>
                </a:tc>
                <a:tc>
                  <a:txBody>
                    <a:bodyPr/>
                    <a:lstStyle/>
                    <a:p>
                      <a:pPr indent="252095" algn="r">
                        <a:lnSpc>
                          <a:spcPct val="200000"/>
                        </a:lnSpc>
                        <a:spcAft>
                          <a:spcPts val="0"/>
                        </a:spcAft>
                      </a:pPr>
                      <a:r>
                        <a:rPr lang="es-EC" sz="1050">
                          <a:effectLst/>
                        </a:rPr>
                        <a:t>81,22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a:effectLst/>
                        </a:rPr>
                        <a:t>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050">
                          <a:effectLst/>
                        </a:rPr>
                        <a:t>51,05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050" dirty="0">
                          <a:effectLst/>
                        </a:rPr>
                        <a:t> </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597044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6400" y="-271483"/>
            <a:ext cx="10515600" cy="1325563"/>
          </a:xfrm>
        </p:spPr>
        <p:txBody>
          <a:bodyPr/>
          <a:lstStyle/>
          <a:p>
            <a:r>
              <a:rPr lang="es-EC" dirty="0" smtClean="0"/>
              <a:t>OPTIMIZACION Y REDISEÑO</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160166671"/>
              </p:ext>
            </p:extLst>
          </p:nvPr>
        </p:nvGraphicFramePr>
        <p:xfrm>
          <a:off x="838200" y="132791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7733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7177" y="-271482"/>
            <a:ext cx="10515600" cy="1325563"/>
          </a:xfrm>
        </p:spPr>
        <p:txBody>
          <a:bodyPr/>
          <a:lstStyle/>
          <a:p>
            <a:r>
              <a:rPr lang="es-EC" dirty="0" smtClean="0"/>
              <a:t>OPTIMIZACION POR ATIEZADORES</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619846985"/>
              </p:ext>
            </p:extLst>
          </p:nvPr>
        </p:nvGraphicFramePr>
        <p:xfrm>
          <a:off x="838200" y="1443023"/>
          <a:ext cx="10921676" cy="4735989"/>
        </p:xfrm>
        <a:graphic>
          <a:graphicData uri="http://schemas.openxmlformats.org/drawingml/2006/table">
            <a:tbl>
              <a:tblPr firstRow="1" firstCol="1" bandRow="1">
                <a:tableStyleId>{21E4AEA4-8DFA-4A89-87EB-49C32662AFE0}</a:tableStyleId>
              </a:tblPr>
              <a:tblGrid>
                <a:gridCol w="932947"/>
                <a:gridCol w="2727820"/>
                <a:gridCol w="1005289"/>
                <a:gridCol w="187887"/>
                <a:gridCol w="1120083"/>
                <a:gridCol w="1165855"/>
                <a:gridCol w="1307970"/>
                <a:gridCol w="1307970"/>
                <a:gridCol w="1165855"/>
              </a:tblGrid>
              <a:tr h="0">
                <a:tc gridSpan="9">
                  <a:txBody>
                    <a:bodyPr/>
                    <a:lstStyle/>
                    <a:p>
                      <a:pPr indent="252095" algn="ctr">
                        <a:lnSpc>
                          <a:spcPct val="150000"/>
                        </a:lnSpc>
                        <a:spcAft>
                          <a:spcPts val="0"/>
                        </a:spcAft>
                      </a:pPr>
                      <a:r>
                        <a:rPr lang="es-EC" sz="1600" dirty="0">
                          <a:effectLst/>
                        </a:rPr>
                        <a:t>MEJORAS</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699322">
                <a:tc rowSpan="2">
                  <a:txBody>
                    <a:bodyPr/>
                    <a:lstStyle/>
                    <a:p>
                      <a:pPr indent="252095" algn="ctr">
                        <a:lnSpc>
                          <a:spcPct val="150000"/>
                        </a:lnSpc>
                        <a:spcAft>
                          <a:spcPts val="0"/>
                        </a:spcAft>
                      </a:pPr>
                      <a:r>
                        <a:rPr lang="es-EC" sz="1600">
                          <a:effectLst/>
                        </a:rPr>
                        <a:t>#</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rowSpan="2">
                  <a:txBody>
                    <a:bodyPr/>
                    <a:lstStyle/>
                    <a:p>
                      <a:pPr indent="252095" algn="ctr">
                        <a:lnSpc>
                          <a:spcPct val="150000"/>
                        </a:lnSpc>
                        <a:spcAft>
                          <a:spcPts val="0"/>
                        </a:spcAft>
                      </a:pPr>
                      <a:r>
                        <a:rPr lang="es-EC" sz="1600">
                          <a:effectLst/>
                        </a:rPr>
                        <a:t>Tipo de rigidizador</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gridSpan="2">
                  <a:txBody>
                    <a:bodyPr/>
                    <a:lstStyle/>
                    <a:p>
                      <a:pPr indent="252095" algn="l">
                        <a:lnSpc>
                          <a:spcPct val="150000"/>
                        </a:lnSpc>
                        <a:spcAft>
                          <a:spcPts val="0"/>
                        </a:spcAft>
                      </a:pPr>
                      <a:r>
                        <a:rPr lang="es-EC" sz="1600">
                          <a:effectLst/>
                        </a:rPr>
                        <a:t>Esfuerzo original</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hMerge="1">
                  <a:txBody>
                    <a:bodyPr/>
                    <a:lstStyle/>
                    <a:p>
                      <a:pPr indent="252095" algn="l">
                        <a:lnSpc>
                          <a:spcPct val="150000"/>
                        </a:lnSpc>
                        <a:spcAft>
                          <a:spcPts val="0"/>
                        </a:spcAft>
                      </a:pP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l">
                        <a:lnSpc>
                          <a:spcPct val="150000"/>
                        </a:lnSpc>
                        <a:spcAft>
                          <a:spcPts val="0"/>
                        </a:spcAft>
                      </a:pPr>
                      <a:r>
                        <a:rPr lang="es-EC" sz="1600" dirty="0">
                          <a:effectLst/>
                        </a:rPr>
                        <a:t>Esfuerzo mejora</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l">
                        <a:lnSpc>
                          <a:spcPct val="150000"/>
                        </a:lnSpc>
                        <a:spcAft>
                          <a:spcPts val="0"/>
                        </a:spcAft>
                      </a:pPr>
                      <a:r>
                        <a:rPr lang="es-EC" sz="1600">
                          <a:effectLst/>
                        </a:rPr>
                        <a:t>% cambio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l">
                        <a:lnSpc>
                          <a:spcPct val="150000"/>
                        </a:lnSpc>
                        <a:spcAft>
                          <a:spcPts val="0"/>
                        </a:spcAft>
                      </a:pPr>
                      <a:r>
                        <a:rPr lang="es-EC" sz="1600">
                          <a:effectLst/>
                        </a:rPr>
                        <a:t>Esfuerzo original</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l">
                        <a:lnSpc>
                          <a:spcPct val="150000"/>
                        </a:lnSpc>
                        <a:spcAft>
                          <a:spcPts val="0"/>
                        </a:spcAft>
                      </a:pPr>
                      <a:r>
                        <a:rPr lang="es-EC" sz="1600">
                          <a:effectLst/>
                        </a:rPr>
                        <a:t>Esfuerzo mejora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l">
                        <a:lnSpc>
                          <a:spcPct val="150000"/>
                        </a:lnSpc>
                        <a:spcAft>
                          <a:spcPts val="0"/>
                        </a:spcAft>
                      </a:pPr>
                      <a:r>
                        <a:rPr lang="es-EC" sz="1600">
                          <a:effectLst/>
                        </a:rPr>
                        <a:t> % cambio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r>
              <a:tr h="310810">
                <a:tc vMerge="1">
                  <a:txBody>
                    <a:bodyPr/>
                    <a:lstStyle/>
                    <a:p>
                      <a:endParaRPr lang="es-EC"/>
                    </a:p>
                  </a:txBody>
                  <a:tcPr/>
                </a:tc>
                <a:tc vMerge="1">
                  <a:txBody>
                    <a:bodyPr/>
                    <a:lstStyle/>
                    <a:p>
                      <a:endParaRPr lang="es-EC"/>
                    </a:p>
                  </a:txBody>
                  <a:tcPr/>
                </a:tc>
                <a:tc gridSpan="4">
                  <a:txBody>
                    <a:bodyPr/>
                    <a:lstStyle/>
                    <a:p>
                      <a:pPr indent="252095" algn="ctr">
                        <a:lnSpc>
                          <a:spcPct val="200000"/>
                        </a:lnSpc>
                        <a:spcAft>
                          <a:spcPts val="0"/>
                        </a:spcAft>
                      </a:pPr>
                      <a:r>
                        <a:rPr lang="es-EC" sz="1600">
                          <a:effectLst/>
                        </a:rPr>
                        <a:t>Punto 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hMerge="1">
                  <a:txBody>
                    <a:bodyPr/>
                    <a:lstStyle/>
                    <a:p>
                      <a:endParaRPr lang="es-EC"/>
                    </a:p>
                  </a:txBody>
                  <a:tcPr/>
                </a:tc>
                <a:tc hMerge="1">
                  <a:txBody>
                    <a:bodyPr/>
                    <a:lstStyle/>
                    <a:p>
                      <a:endParaRPr lang="es-EC"/>
                    </a:p>
                  </a:txBody>
                  <a:tcPr/>
                </a:tc>
                <a:tc hMerge="1">
                  <a:txBody>
                    <a:bodyPr/>
                    <a:lstStyle/>
                    <a:p>
                      <a:endParaRPr lang="es-EC"/>
                    </a:p>
                  </a:txBody>
                  <a:tcPr/>
                </a:tc>
                <a:tc gridSpan="3">
                  <a:txBody>
                    <a:bodyPr/>
                    <a:lstStyle/>
                    <a:p>
                      <a:pPr indent="252095" algn="ctr">
                        <a:lnSpc>
                          <a:spcPct val="200000"/>
                        </a:lnSpc>
                        <a:spcAft>
                          <a:spcPts val="0"/>
                        </a:spcAft>
                      </a:pPr>
                      <a:r>
                        <a:rPr lang="es-EC" sz="1600">
                          <a:effectLst/>
                        </a:rPr>
                        <a:t>Punto 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hMerge="1">
                  <a:txBody>
                    <a:bodyPr/>
                    <a:lstStyle/>
                    <a:p>
                      <a:endParaRPr lang="es-EC"/>
                    </a:p>
                  </a:txBody>
                  <a:tcPr/>
                </a:tc>
                <a:tc hMerge="1">
                  <a:txBody>
                    <a:bodyPr/>
                    <a:lstStyle/>
                    <a:p>
                      <a:endParaRPr lang="es-EC"/>
                    </a:p>
                  </a:txBody>
                  <a:tcPr/>
                </a:tc>
              </a:tr>
              <a:tr h="621620">
                <a:tc>
                  <a:txBody>
                    <a:bodyPr/>
                    <a:lstStyle/>
                    <a:p>
                      <a:pPr indent="252095" algn="r">
                        <a:lnSpc>
                          <a:spcPct val="200000"/>
                        </a:lnSpc>
                        <a:spcAft>
                          <a:spcPts val="0"/>
                        </a:spcAft>
                      </a:pPr>
                      <a:r>
                        <a:rPr lang="es-EC" sz="1600">
                          <a:effectLst/>
                        </a:rPr>
                        <a:t>B1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l">
                        <a:lnSpc>
                          <a:spcPct val="200000"/>
                        </a:lnSpc>
                        <a:spcAft>
                          <a:spcPts val="0"/>
                        </a:spcAft>
                      </a:pPr>
                      <a:r>
                        <a:rPr lang="es-EC" sz="1600">
                          <a:effectLst/>
                        </a:rPr>
                        <a:t>rigidizador hueco de ratón</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r">
                        <a:lnSpc>
                          <a:spcPct val="200000"/>
                        </a:lnSpc>
                        <a:spcAft>
                          <a:spcPts val="0"/>
                        </a:spcAft>
                      </a:pPr>
                      <a:r>
                        <a:rPr lang="es-EC" sz="1600">
                          <a:effectLst/>
                        </a:rPr>
                        <a:t>81,095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gridSpan="2">
                  <a:txBody>
                    <a:bodyPr/>
                    <a:lstStyle/>
                    <a:p>
                      <a:pPr indent="252095" algn="r">
                        <a:lnSpc>
                          <a:spcPct val="200000"/>
                        </a:lnSpc>
                        <a:spcAft>
                          <a:spcPts val="0"/>
                        </a:spcAft>
                      </a:pPr>
                      <a:r>
                        <a:rPr lang="es-EC" sz="1600">
                          <a:effectLst/>
                        </a:rPr>
                        <a:t>85,082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hMerge="1">
                  <a:txBody>
                    <a:bodyPr/>
                    <a:lstStyle/>
                    <a:p>
                      <a:endParaRPr lang="es-EC"/>
                    </a:p>
                  </a:txBody>
                  <a:tcPr/>
                </a:tc>
                <a:tc>
                  <a:txBody>
                    <a:bodyPr/>
                    <a:lstStyle/>
                    <a:p>
                      <a:pPr indent="252095" algn="r">
                        <a:lnSpc>
                          <a:spcPct val="200000"/>
                        </a:lnSpc>
                        <a:spcAft>
                          <a:spcPts val="0"/>
                        </a:spcAft>
                      </a:pPr>
                      <a:r>
                        <a:rPr lang="es-EC" sz="1600">
                          <a:effectLst/>
                        </a:rPr>
                        <a:t>-4,92%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r">
                        <a:lnSpc>
                          <a:spcPct val="200000"/>
                        </a:lnSpc>
                        <a:spcAft>
                          <a:spcPts val="0"/>
                        </a:spcAft>
                      </a:pPr>
                      <a:r>
                        <a:rPr lang="es-EC" sz="1600">
                          <a:effectLst/>
                        </a:rPr>
                        <a:t>50,623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r">
                        <a:lnSpc>
                          <a:spcPct val="200000"/>
                        </a:lnSpc>
                        <a:spcAft>
                          <a:spcPts val="0"/>
                        </a:spcAft>
                      </a:pPr>
                      <a:r>
                        <a:rPr lang="es-EC" sz="1600">
                          <a:effectLst/>
                        </a:rPr>
                        <a:t>55,624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r">
                        <a:lnSpc>
                          <a:spcPct val="200000"/>
                        </a:lnSpc>
                        <a:spcAft>
                          <a:spcPts val="0"/>
                        </a:spcAft>
                      </a:pPr>
                      <a:r>
                        <a:rPr lang="es-EC" sz="1600">
                          <a:effectLst/>
                        </a:rPr>
                        <a:t>-9,88%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r>
              <a:tr h="932429">
                <a:tc>
                  <a:txBody>
                    <a:bodyPr/>
                    <a:lstStyle/>
                    <a:p>
                      <a:pPr indent="252095" algn="r">
                        <a:lnSpc>
                          <a:spcPct val="200000"/>
                        </a:lnSpc>
                        <a:spcAft>
                          <a:spcPts val="0"/>
                        </a:spcAft>
                      </a:pPr>
                      <a:r>
                        <a:rPr lang="es-EC" sz="1600">
                          <a:effectLst/>
                        </a:rPr>
                        <a:t>B2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l">
                        <a:lnSpc>
                          <a:spcPct val="200000"/>
                        </a:lnSpc>
                        <a:spcAft>
                          <a:spcPts val="0"/>
                        </a:spcAft>
                      </a:pPr>
                      <a:r>
                        <a:rPr lang="es-EC" sz="1600">
                          <a:effectLst/>
                        </a:rPr>
                        <a:t>rigidizador espacio ala inferior</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r">
                        <a:lnSpc>
                          <a:spcPct val="200000"/>
                        </a:lnSpc>
                        <a:spcAft>
                          <a:spcPts val="0"/>
                        </a:spcAft>
                      </a:pPr>
                      <a:r>
                        <a:rPr lang="es-EC" sz="1600">
                          <a:effectLst/>
                        </a:rPr>
                        <a:t>81,095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gridSpan="2">
                  <a:txBody>
                    <a:bodyPr/>
                    <a:lstStyle/>
                    <a:p>
                      <a:pPr indent="252095" algn="r">
                        <a:lnSpc>
                          <a:spcPct val="200000"/>
                        </a:lnSpc>
                        <a:spcAft>
                          <a:spcPts val="0"/>
                        </a:spcAft>
                      </a:pPr>
                      <a:r>
                        <a:rPr lang="es-EC" sz="1600">
                          <a:effectLst/>
                        </a:rPr>
                        <a:t>79,897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hMerge="1">
                  <a:txBody>
                    <a:bodyPr/>
                    <a:lstStyle/>
                    <a:p>
                      <a:endParaRPr lang="es-EC"/>
                    </a:p>
                  </a:txBody>
                  <a:tcPr/>
                </a:tc>
                <a:tc>
                  <a:txBody>
                    <a:bodyPr/>
                    <a:lstStyle/>
                    <a:p>
                      <a:pPr indent="252095" algn="r">
                        <a:lnSpc>
                          <a:spcPct val="200000"/>
                        </a:lnSpc>
                        <a:spcAft>
                          <a:spcPts val="0"/>
                        </a:spcAft>
                      </a:pPr>
                      <a:r>
                        <a:rPr lang="es-EC" sz="1600">
                          <a:effectLst/>
                        </a:rPr>
                        <a:t>1,48%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r">
                        <a:lnSpc>
                          <a:spcPct val="200000"/>
                        </a:lnSpc>
                        <a:spcAft>
                          <a:spcPts val="0"/>
                        </a:spcAft>
                      </a:pPr>
                      <a:r>
                        <a:rPr lang="es-EC" sz="1600">
                          <a:effectLst/>
                        </a:rPr>
                        <a:t>50,623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r">
                        <a:lnSpc>
                          <a:spcPct val="200000"/>
                        </a:lnSpc>
                        <a:spcAft>
                          <a:spcPts val="0"/>
                        </a:spcAft>
                      </a:pPr>
                      <a:r>
                        <a:rPr lang="es-EC" sz="1600">
                          <a:effectLst/>
                        </a:rPr>
                        <a:t>49,758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r">
                        <a:lnSpc>
                          <a:spcPct val="200000"/>
                        </a:lnSpc>
                        <a:spcAft>
                          <a:spcPts val="0"/>
                        </a:spcAft>
                      </a:pPr>
                      <a:r>
                        <a:rPr lang="es-EC" sz="1600">
                          <a:effectLst/>
                        </a:rPr>
                        <a:t>1,71%</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r>
              <a:tr h="1554049">
                <a:tc>
                  <a:txBody>
                    <a:bodyPr/>
                    <a:lstStyle/>
                    <a:p>
                      <a:pPr indent="252095" algn="r">
                        <a:lnSpc>
                          <a:spcPct val="200000"/>
                        </a:lnSpc>
                        <a:spcAft>
                          <a:spcPts val="0"/>
                        </a:spcAft>
                      </a:pPr>
                      <a:r>
                        <a:rPr lang="es-EC" sz="1600">
                          <a:effectLst/>
                        </a:rPr>
                        <a:t>B3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l">
                        <a:lnSpc>
                          <a:spcPct val="200000"/>
                        </a:lnSpc>
                        <a:spcAft>
                          <a:spcPts val="0"/>
                        </a:spcAft>
                      </a:pPr>
                      <a:r>
                        <a:rPr lang="es-EC" sz="1600" dirty="0">
                          <a:effectLst/>
                        </a:rPr>
                        <a:t>rigidizador espacio ala inferior menos espacio entre rigidizador</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r">
                        <a:lnSpc>
                          <a:spcPct val="200000"/>
                        </a:lnSpc>
                        <a:spcAft>
                          <a:spcPts val="0"/>
                        </a:spcAft>
                      </a:pPr>
                      <a:r>
                        <a:rPr lang="es-EC" sz="1600">
                          <a:effectLst/>
                        </a:rPr>
                        <a:t>81,095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gridSpan="2">
                  <a:txBody>
                    <a:bodyPr/>
                    <a:lstStyle/>
                    <a:p>
                      <a:pPr indent="252095" algn="r">
                        <a:lnSpc>
                          <a:spcPct val="200000"/>
                        </a:lnSpc>
                        <a:spcAft>
                          <a:spcPts val="0"/>
                        </a:spcAft>
                      </a:pPr>
                      <a:r>
                        <a:rPr lang="es-EC" sz="1600">
                          <a:effectLst/>
                        </a:rPr>
                        <a:t>80,018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hMerge="1">
                  <a:txBody>
                    <a:bodyPr/>
                    <a:lstStyle/>
                    <a:p>
                      <a:endParaRPr lang="es-EC"/>
                    </a:p>
                  </a:txBody>
                  <a:tcPr/>
                </a:tc>
                <a:tc>
                  <a:txBody>
                    <a:bodyPr/>
                    <a:lstStyle/>
                    <a:p>
                      <a:pPr indent="252095" algn="r">
                        <a:lnSpc>
                          <a:spcPct val="200000"/>
                        </a:lnSpc>
                        <a:spcAft>
                          <a:spcPts val="0"/>
                        </a:spcAft>
                      </a:pPr>
                      <a:r>
                        <a:rPr lang="es-EC" sz="1600">
                          <a:effectLst/>
                        </a:rPr>
                        <a:t>1,33%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r">
                        <a:lnSpc>
                          <a:spcPct val="200000"/>
                        </a:lnSpc>
                        <a:spcAft>
                          <a:spcPts val="0"/>
                        </a:spcAft>
                      </a:pPr>
                      <a:r>
                        <a:rPr lang="es-EC" sz="1600">
                          <a:effectLst/>
                        </a:rPr>
                        <a:t>50,623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r">
                        <a:lnSpc>
                          <a:spcPct val="200000"/>
                        </a:lnSpc>
                        <a:spcAft>
                          <a:spcPts val="0"/>
                        </a:spcAft>
                      </a:pPr>
                      <a:r>
                        <a:rPr lang="es-EC" sz="1600">
                          <a:effectLst/>
                        </a:rPr>
                        <a:t>46,702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c>
                  <a:txBody>
                    <a:bodyPr/>
                    <a:lstStyle/>
                    <a:p>
                      <a:pPr indent="252095" algn="r">
                        <a:lnSpc>
                          <a:spcPct val="200000"/>
                        </a:lnSpc>
                        <a:spcAft>
                          <a:spcPts val="0"/>
                        </a:spcAft>
                      </a:pPr>
                      <a:r>
                        <a:rPr lang="es-EC" sz="1600" dirty="0">
                          <a:effectLst/>
                        </a:rPr>
                        <a:t>7,75%</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3575" marR="63575" marT="0" marB="0"/>
                </a:tc>
              </a:tr>
            </a:tbl>
          </a:graphicData>
        </a:graphic>
      </p:graphicFrame>
    </p:spTree>
    <p:extLst>
      <p:ext uri="{BB962C8B-B14F-4D97-AF65-F5344CB8AC3E}">
        <p14:creationId xmlns:p14="http://schemas.microsoft.com/office/powerpoint/2010/main" val="3427003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838200" y="496887"/>
            <a:ext cx="5319532" cy="3208297"/>
          </a:xfrm>
          <a:prstGeom prst="rect">
            <a:avLst/>
          </a:prstGeom>
          <a:noFill/>
          <a:ln>
            <a:noFill/>
          </a:ln>
        </p:spPr>
      </p:pic>
      <p:pic>
        <p:nvPicPr>
          <p:cNvPr id="7" name="Marcador de contenido 6"/>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83743" y="537640"/>
            <a:ext cx="5303457" cy="3167545"/>
          </a:xfrm>
          <a:prstGeom prst="rect">
            <a:avLst/>
          </a:prstGeom>
          <a:noFill/>
          <a:ln>
            <a:noFill/>
          </a:ln>
        </p:spPr>
      </p:pic>
      <p:pic>
        <p:nvPicPr>
          <p:cNvPr id="8" name="Imagen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3042" y="4073041"/>
            <a:ext cx="7209380" cy="1992092"/>
          </a:xfrm>
          <a:prstGeom prst="rect">
            <a:avLst/>
          </a:prstGeom>
          <a:noFill/>
          <a:ln>
            <a:noFill/>
          </a:ln>
        </p:spPr>
      </p:pic>
      <p:sp>
        <p:nvSpPr>
          <p:cNvPr id="9" name="CuadroTexto 8"/>
          <p:cNvSpPr txBox="1"/>
          <p:nvPr/>
        </p:nvSpPr>
        <p:spPr>
          <a:xfrm>
            <a:off x="925975" y="3705184"/>
            <a:ext cx="2372810" cy="369332"/>
          </a:xfrm>
          <a:prstGeom prst="rect">
            <a:avLst/>
          </a:prstGeom>
          <a:noFill/>
        </p:spPr>
        <p:txBody>
          <a:bodyPr wrap="square" rtlCol="0">
            <a:spAutoFit/>
          </a:bodyPr>
          <a:lstStyle/>
          <a:p>
            <a:r>
              <a:rPr lang="es-EC" dirty="0" smtClean="0"/>
              <a:t>Espacio ala inferior</a:t>
            </a:r>
            <a:endParaRPr lang="es-EC" dirty="0"/>
          </a:p>
        </p:txBody>
      </p:sp>
      <p:sp>
        <p:nvSpPr>
          <p:cNvPr id="10" name="CuadroTexto 9"/>
          <p:cNvSpPr txBox="1"/>
          <p:nvPr/>
        </p:nvSpPr>
        <p:spPr>
          <a:xfrm>
            <a:off x="6583743" y="3704447"/>
            <a:ext cx="2317189" cy="368594"/>
          </a:xfrm>
          <a:prstGeom prst="rect">
            <a:avLst/>
          </a:prstGeom>
          <a:noFill/>
        </p:spPr>
        <p:txBody>
          <a:bodyPr wrap="square" rtlCol="0">
            <a:spAutoFit/>
          </a:bodyPr>
          <a:lstStyle/>
          <a:p>
            <a:r>
              <a:rPr lang="es-EC" dirty="0" smtClean="0"/>
              <a:t>Hueco de ratón</a:t>
            </a:r>
            <a:endParaRPr lang="es-EC" dirty="0"/>
          </a:p>
        </p:txBody>
      </p:sp>
      <p:sp>
        <p:nvSpPr>
          <p:cNvPr id="11" name="CuadroTexto 10"/>
          <p:cNvSpPr txBox="1"/>
          <p:nvPr/>
        </p:nvSpPr>
        <p:spPr>
          <a:xfrm>
            <a:off x="9919503" y="4330423"/>
            <a:ext cx="1795723" cy="1477328"/>
          </a:xfrm>
          <a:prstGeom prst="rect">
            <a:avLst/>
          </a:prstGeom>
          <a:noFill/>
        </p:spPr>
        <p:txBody>
          <a:bodyPr wrap="square" rtlCol="0">
            <a:spAutoFit/>
          </a:bodyPr>
          <a:lstStyle/>
          <a:p>
            <a:r>
              <a:rPr lang="es-EC" dirty="0"/>
              <a:t>rigidizador espacio ala inferior menos espacio entre rigidizador</a:t>
            </a:r>
            <a:endParaRPr lang="es-EC" dirty="0"/>
          </a:p>
        </p:txBody>
      </p:sp>
    </p:spTree>
    <p:extLst>
      <p:ext uri="{BB962C8B-B14F-4D97-AF65-F5344CB8AC3E}">
        <p14:creationId xmlns:p14="http://schemas.microsoft.com/office/powerpoint/2010/main" val="1432201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71482"/>
            <a:ext cx="10515600" cy="1325563"/>
          </a:xfrm>
        </p:spPr>
        <p:txBody>
          <a:bodyPr/>
          <a:lstStyle/>
          <a:p>
            <a:r>
              <a:rPr lang="es-EC" dirty="0" smtClean="0"/>
              <a:t>OPTIMIZACION POR ENCAJONAMIENTO</a:t>
            </a:r>
            <a:endParaRPr lang="es-EC"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936691174"/>
              </p:ext>
            </p:extLst>
          </p:nvPr>
        </p:nvGraphicFramePr>
        <p:xfrm>
          <a:off x="1889640" y="997543"/>
          <a:ext cx="7879393" cy="1621199"/>
        </p:xfrm>
        <a:graphic>
          <a:graphicData uri="http://schemas.openxmlformats.org/drawingml/2006/table">
            <a:tbl>
              <a:tblPr firstRow="1" firstCol="1" bandRow="1">
                <a:tableStyleId>{5C22544A-7EE6-4342-B048-85BDC9FD1C3A}</a:tableStyleId>
              </a:tblPr>
              <a:tblGrid>
                <a:gridCol w="692230"/>
                <a:gridCol w="1275142"/>
                <a:gridCol w="835637"/>
                <a:gridCol w="122419"/>
                <a:gridCol w="938987"/>
                <a:gridCol w="946083"/>
                <a:gridCol w="1061406"/>
                <a:gridCol w="1061406"/>
                <a:gridCol w="946083"/>
              </a:tblGrid>
              <a:tr h="0">
                <a:tc gridSpan="9">
                  <a:txBody>
                    <a:bodyPr/>
                    <a:lstStyle/>
                    <a:p>
                      <a:pPr indent="252095" algn="ctr">
                        <a:lnSpc>
                          <a:spcPct val="150000"/>
                        </a:lnSpc>
                        <a:spcAft>
                          <a:spcPts val="0"/>
                        </a:spcAft>
                      </a:pPr>
                      <a:r>
                        <a:rPr lang="es-EC" sz="1100" b="1">
                          <a:effectLst/>
                        </a:rPr>
                        <a:t>MEJORA</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655419">
                <a:tc rowSpan="2">
                  <a:txBody>
                    <a:bodyPr/>
                    <a:lstStyle/>
                    <a:p>
                      <a:pPr indent="252095" algn="ctr">
                        <a:lnSpc>
                          <a:spcPct val="150000"/>
                        </a:lnSpc>
                        <a:spcAft>
                          <a:spcPts val="0"/>
                        </a:spcAft>
                      </a:pPr>
                      <a:r>
                        <a:rPr lang="es-EC" sz="1100" b="1">
                          <a:effectLst/>
                        </a:rPr>
                        <a:t>#</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indent="252095" algn="ctr">
                        <a:lnSpc>
                          <a:spcPct val="150000"/>
                        </a:lnSpc>
                        <a:spcAft>
                          <a:spcPts val="0"/>
                        </a:spcAft>
                      </a:pPr>
                      <a:r>
                        <a:rPr lang="es-EC" sz="1100" b="1">
                          <a:effectLst/>
                        </a:rPr>
                        <a:t>Tipo de rigidizador</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indent="252095" algn="l">
                        <a:lnSpc>
                          <a:spcPct val="150000"/>
                        </a:lnSpc>
                        <a:spcAft>
                          <a:spcPts val="0"/>
                        </a:spcAft>
                      </a:pPr>
                      <a:r>
                        <a:rPr lang="es-EC" sz="1100" b="1">
                          <a:effectLst/>
                        </a:rPr>
                        <a:t>Esfuerzo original</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indent="252095" algn="l">
                        <a:lnSpc>
                          <a:spcPct val="150000"/>
                        </a:lnSpc>
                        <a:spcAft>
                          <a:spcPts val="0"/>
                        </a:spcAft>
                      </a:pP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100" b="1">
                          <a:effectLst/>
                        </a:rPr>
                        <a:t>Esfuerzo mejora</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100" b="1">
                          <a:effectLst/>
                        </a:rPr>
                        <a:t>% cambio</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100" b="1">
                          <a:effectLst/>
                        </a:rPr>
                        <a:t>Esfuerzo original</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100" b="1">
                          <a:effectLst/>
                        </a:rPr>
                        <a:t>Esfuerzo mejora</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50000"/>
                        </a:lnSpc>
                        <a:spcAft>
                          <a:spcPts val="0"/>
                        </a:spcAft>
                      </a:pPr>
                      <a:r>
                        <a:rPr lang="es-EC" sz="1100" b="1">
                          <a:effectLst/>
                        </a:rPr>
                        <a:t> % cambio</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79040">
                <a:tc vMerge="1">
                  <a:txBody>
                    <a:bodyPr/>
                    <a:lstStyle/>
                    <a:p>
                      <a:endParaRPr lang="es-EC"/>
                    </a:p>
                  </a:txBody>
                  <a:tcPr/>
                </a:tc>
                <a:tc vMerge="1">
                  <a:txBody>
                    <a:bodyPr/>
                    <a:lstStyle/>
                    <a:p>
                      <a:endParaRPr lang="es-EC"/>
                    </a:p>
                  </a:txBody>
                  <a:tcPr/>
                </a:tc>
                <a:tc gridSpan="4">
                  <a:txBody>
                    <a:bodyPr/>
                    <a:lstStyle/>
                    <a:p>
                      <a:pPr indent="252095" algn="ctr">
                        <a:lnSpc>
                          <a:spcPct val="200000"/>
                        </a:lnSpc>
                        <a:spcAft>
                          <a:spcPts val="0"/>
                        </a:spcAft>
                      </a:pPr>
                      <a:r>
                        <a:rPr lang="es-EC" sz="1100" b="1">
                          <a:effectLst/>
                        </a:rPr>
                        <a:t>Punto 3</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gridSpan="3">
                  <a:txBody>
                    <a:bodyPr/>
                    <a:lstStyle/>
                    <a:p>
                      <a:pPr indent="252095" algn="ctr">
                        <a:lnSpc>
                          <a:spcPct val="200000"/>
                        </a:lnSpc>
                        <a:spcAft>
                          <a:spcPts val="0"/>
                        </a:spcAft>
                      </a:pPr>
                      <a:r>
                        <a:rPr lang="es-EC" sz="1100" b="1">
                          <a:effectLst/>
                        </a:rPr>
                        <a:t>Punto 4</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280717">
                <a:tc>
                  <a:txBody>
                    <a:bodyPr/>
                    <a:lstStyle/>
                    <a:p>
                      <a:pPr indent="252095" algn="r">
                        <a:lnSpc>
                          <a:spcPct val="200000"/>
                        </a:lnSpc>
                        <a:spcAft>
                          <a:spcPts val="0"/>
                        </a:spcAft>
                      </a:pPr>
                      <a:r>
                        <a:rPr lang="es-EC" sz="1100" b="1" dirty="0">
                          <a:effectLst/>
                        </a:rPr>
                        <a:t>B4</a:t>
                      </a:r>
                      <a:endParaRPr lang="es-EC"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100" b="1">
                          <a:effectLst/>
                        </a:rPr>
                        <a:t>encajonado </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b="1">
                          <a:effectLst/>
                        </a:rPr>
                        <a:t>81,095</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indent="252095" algn="r">
                        <a:lnSpc>
                          <a:spcPct val="200000"/>
                        </a:lnSpc>
                        <a:spcAft>
                          <a:spcPts val="0"/>
                        </a:spcAft>
                      </a:pPr>
                      <a:r>
                        <a:rPr lang="es-EC" sz="1100" b="1">
                          <a:effectLst/>
                        </a:rPr>
                        <a:t>34,425</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indent="252095" algn="r">
                        <a:lnSpc>
                          <a:spcPct val="200000"/>
                        </a:lnSpc>
                        <a:spcAft>
                          <a:spcPts val="0"/>
                        </a:spcAft>
                      </a:pPr>
                      <a:r>
                        <a:rPr lang="es-EC" sz="1100" b="1">
                          <a:effectLst/>
                        </a:rPr>
                        <a:t>57,55%</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b="1">
                          <a:effectLst/>
                        </a:rPr>
                        <a:t>50,62</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b="1">
                          <a:effectLst/>
                        </a:rPr>
                        <a:t>24,526</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100" b="1" dirty="0">
                          <a:effectLst/>
                        </a:rPr>
                        <a:t>51,55%</a:t>
                      </a:r>
                      <a:endParaRPr lang="es-EC"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3559178" y="2668487"/>
            <a:ext cx="5073643" cy="3315624"/>
          </a:xfrm>
          <a:prstGeom prst="rect">
            <a:avLst/>
          </a:prstGeom>
          <a:noFill/>
          <a:ln>
            <a:noFill/>
          </a:ln>
        </p:spPr>
      </p:pic>
    </p:spTree>
    <p:extLst>
      <p:ext uri="{BB962C8B-B14F-4D97-AF65-F5344CB8AC3E}">
        <p14:creationId xmlns:p14="http://schemas.microsoft.com/office/powerpoint/2010/main" val="1848578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descr="http://2.bp.blogspot.com/-l7Zn17NjL00/TddG2gU-84I/AAAAAAAAAig/dzH8Po3eXPo/s1600/bombeo%2Bmecanico.JPG"/>
          <p:cNvPicPr>
            <a:picLocks noGrp="1"/>
          </p:cNvPicPr>
          <p:nvPr>
            <p:ph idx="1"/>
          </p:nvPr>
        </p:nvPicPr>
        <p:blipFill>
          <a:blip r:embed="rId2" cstate="print"/>
          <a:srcRect/>
          <a:stretch>
            <a:fillRect/>
          </a:stretch>
        </p:blipFill>
        <p:spPr bwMode="auto">
          <a:xfrm>
            <a:off x="660401" y="873760"/>
            <a:ext cx="5324674" cy="5130483"/>
          </a:xfrm>
          <a:prstGeom prst="rect">
            <a:avLst/>
          </a:prstGeom>
          <a:noFill/>
          <a:ln w="9525">
            <a:noFill/>
            <a:miter lim="800000"/>
            <a:headEnd/>
            <a:tailEnd/>
          </a:ln>
        </p:spPr>
      </p:pic>
      <p:pic>
        <p:nvPicPr>
          <p:cNvPr id="5" name="Imagen 4" descr="C:\Users\SEBASTIAN\Desktop\TESIS\info marco teorico\figuras hechas\MAXISTROKE CON EQUIPO DE FONDO CON PARTES .jpg"/>
          <p:cNvPicPr/>
          <p:nvPr/>
        </p:nvPicPr>
        <p:blipFill>
          <a:blip r:embed="rId3">
            <a:extLst>
              <a:ext uri="{28A0092B-C50C-407E-A947-70E740481C1C}">
                <a14:useLocalDpi xmlns:a14="http://schemas.microsoft.com/office/drawing/2010/main" val="0"/>
              </a:ext>
            </a:extLst>
          </a:blip>
          <a:srcRect/>
          <a:stretch>
            <a:fillRect/>
          </a:stretch>
        </p:blipFill>
        <p:spPr bwMode="auto">
          <a:xfrm>
            <a:off x="7957185" y="608964"/>
            <a:ext cx="2243455" cy="5660073"/>
          </a:xfrm>
          <a:prstGeom prst="rect">
            <a:avLst/>
          </a:prstGeom>
          <a:noFill/>
          <a:ln>
            <a:noFill/>
          </a:ln>
        </p:spPr>
      </p:pic>
      <p:sp>
        <p:nvSpPr>
          <p:cNvPr id="6" name="Rectángulo 5"/>
          <p:cNvSpPr/>
          <p:nvPr/>
        </p:nvSpPr>
        <p:spPr>
          <a:xfrm>
            <a:off x="6104126" y="2977335"/>
            <a:ext cx="915058" cy="923330"/>
          </a:xfrm>
          <a:prstGeom prst="rect">
            <a:avLst/>
          </a:prstGeom>
          <a:noFill/>
        </p:spPr>
        <p:txBody>
          <a:bodyPr wrap="none" lIns="91440" tIns="45720" rIns="91440" bIns="45720">
            <a:spAutoFit/>
          </a:bodyPr>
          <a:lstStyle/>
          <a:p>
            <a:pPr algn="ctr"/>
            <a:r>
              <a:rPr lang="es-ES" sz="5400" b="1" cap="none" spc="0" dirty="0" smtClean="0">
                <a:ln w="13462">
                  <a:solidFill>
                    <a:schemeClr val="tx1"/>
                  </a:solidFill>
                  <a:prstDash val="solid"/>
                </a:ln>
                <a:solidFill>
                  <a:srgbClr val="FF0000"/>
                </a:solidFill>
                <a:effectLst>
                  <a:outerShdw dist="38100" dir="2700000" algn="bl" rotWithShape="0">
                    <a:schemeClr val="accent5"/>
                  </a:outerShdw>
                  <a:reflection blurRad="6350" stA="55000" endA="300" endPos="45500" dir="5400000" sy="-100000" algn="bl" rotWithShape="0"/>
                </a:effectLst>
              </a:rPr>
              <a:t>VS</a:t>
            </a:r>
          </a:p>
        </p:txBody>
      </p:sp>
    </p:spTree>
    <p:extLst>
      <p:ext uri="{BB962C8B-B14F-4D97-AF65-F5344CB8AC3E}">
        <p14:creationId xmlns:p14="http://schemas.microsoft.com/office/powerpoint/2010/main" val="11766066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4256" y="-352506"/>
            <a:ext cx="10515600" cy="1325563"/>
          </a:xfrm>
        </p:spPr>
        <p:txBody>
          <a:bodyPr/>
          <a:lstStyle/>
          <a:p>
            <a:r>
              <a:rPr lang="es-EC" dirty="0" smtClean="0"/>
              <a:t>COSTO DE OPTIMIZACION </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504402761"/>
              </p:ext>
            </p:extLst>
          </p:nvPr>
        </p:nvGraphicFramePr>
        <p:xfrm>
          <a:off x="1443198" y="2166703"/>
          <a:ext cx="8927718" cy="2521043"/>
        </p:xfrm>
        <a:graphic>
          <a:graphicData uri="http://schemas.openxmlformats.org/drawingml/2006/table">
            <a:tbl>
              <a:tblPr firstRow="1" firstCol="1" bandRow="1">
                <a:tableStyleId>{21E4AEA4-8DFA-4A89-87EB-49C32662AFE0}</a:tableStyleId>
              </a:tblPr>
              <a:tblGrid>
                <a:gridCol w="1653756"/>
                <a:gridCol w="1446162"/>
                <a:gridCol w="1446162"/>
                <a:gridCol w="1446162"/>
                <a:gridCol w="1779712"/>
                <a:gridCol w="1155764"/>
              </a:tblGrid>
              <a:tr h="1260521">
                <a:tc>
                  <a:txBody>
                    <a:bodyPr/>
                    <a:lstStyle/>
                    <a:p>
                      <a:pPr indent="252095" algn="l">
                        <a:lnSpc>
                          <a:spcPct val="200000"/>
                        </a:lnSpc>
                        <a:spcAft>
                          <a:spcPts val="0"/>
                        </a:spcAft>
                      </a:pPr>
                      <a:r>
                        <a:rPr lang="es-EC" sz="1400">
                          <a:effectLst/>
                        </a:rPr>
                        <a:t>PUNTO DE ANALISIS</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400">
                          <a:effectLst/>
                        </a:rPr>
                        <a:t>ESFUERZ ACTUAL (Mpa)</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400">
                          <a:effectLst/>
                        </a:rPr>
                        <a:t>ESFUERZO REDISEÑO (MPa)</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400" dirty="0">
                          <a:effectLst/>
                        </a:rPr>
                        <a:t>MEJORA (</a:t>
                      </a:r>
                      <a:r>
                        <a:rPr lang="es-EC" sz="1400" dirty="0" err="1">
                          <a:effectLst/>
                        </a:rPr>
                        <a:t>Mpa</a:t>
                      </a:r>
                      <a:r>
                        <a:rPr lang="es-EC" sz="1400" dirty="0">
                          <a:effectLst/>
                        </a:rPr>
                        <a:t>)</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400">
                          <a:effectLst/>
                        </a:rPr>
                        <a:t>PRECIO OPTIMIZACION ($)</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400">
                          <a:effectLst/>
                        </a:rPr>
                        <a:t>PRECIO-MEJORA ($/Mpa)</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20174">
                <a:tc>
                  <a:txBody>
                    <a:bodyPr/>
                    <a:lstStyle/>
                    <a:p>
                      <a:pPr indent="252095" algn="l">
                        <a:lnSpc>
                          <a:spcPct val="200000"/>
                        </a:lnSpc>
                        <a:spcAft>
                          <a:spcPts val="0"/>
                        </a:spcAft>
                      </a:pPr>
                      <a:r>
                        <a:rPr lang="es-EC" sz="1400">
                          <a:effectLst/>
                        </a:rPr>
                        <a:t>PUNTO 3</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81,095</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34,42</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46,68</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1.655,64</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35,47</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20174">
                <a:tc>
                  <a:txBody>
                    <a:bodyPr/>
                    <a:lstStyle/>
                    <a:p>
                      <a:pPr indent="252095" algn="l">
                        <a:lnSpc>
                          <a:spcPct val="200000"/>
                        </a:lnSpc>
                        <a:spcAft>
                          <a:spcPts val="0"/>
                        </a:spcAft>
                      </a:pPr>
                      <a:r>
                        <a:rPr lang="es-EC" sz="1400">
                          <a:effectLst/>
                        </a:rPr>
                        <a:t>PUNTO4</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60,62</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24,52</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36,10</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1.655,64</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45,86</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20174">
                <a:tc gridSpan="5">
                  <a:txBody>
                    <a:bodyPr/>
                    <a:lstStyle/>
                    <a:p>
                      <a:pPr indent="252095" algn="ctr">
                        <a:lnSpc>
                          <a:spcPct val="200000"/>
                        </a:lnSpc>
                        <a:spcAft>
                          <a:spcPts val="0"/>
                        </a:spcAft>
                      </a:pPr>
                      <a:r>
                        <a:rPr lang="es-EC" sz="1400">
                          <a:effectLst/>
                        </a:rPr>
                        <a:t>PROMEDIO</a:t>
                      </a:r>
                      <a:endParaRPr lang="es-EC"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252095" algn="r">
                        <a:lnSpc>
                          <a:spcPct val="200000"/>
                        </a:lnSpc>
                        <a:spcAft>
                          <a:spcPts val="0"/>
                        </a:spcAft>
                      </a:pPr>
                      <a:r>
                        <a:rPr lang="es-EC" sz="1400" dirty="0">
                          <a:effectLst/>
                        </a:rPr>
                        <a:t>40,66</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065611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8899" y="-271482"/>
            <a:ext cx="10515600" cy="1325563"/>
          </a:xfrm>
        </p:spPr>
        <p:txBody>
          <a:bodyPr/>
          <a:lstStyle/>
          <a:p>
            <a:r>
              <a:rPr lang="es-EC" dirty="0" smtClean="0"/>
              <a:t>REDISEÑO</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5442478"/>
              </p:ext>
            </p:extLst>
          </p:nvPr>
        </p:nvGraphicFramePr>
        <p:xfrm>
          <a:off x="357923" y="1316547"/>
          <a:ext cx="5406270" cy="3776312"/>
        </p:xfrm>
        <a:graphic>
          <a:graphicData uri="http://schemas.openxmlformats.org/drawingml/2006/table">
            <a:tbl>
              <a:tblPr firstRow="1" firstCol="1" bandRow="1">
                <a:tableStyleId>{21E4AEA4-8DFA-4A89-87EB-49C32662AFE0}</a:tableStyleId>
              </a:tblPr>
              <a:tblGrid>
                <a:gridCol w="3452132"/>
                <a:gridCol w="1954138"/>
              </a:tblGrid>
              <a:tr h="612112">
                <a:tc>
                  <a:txBody>
                    <a:bodyPr/>
                    <a:lstStyle/>
                    <a:p>
                      <a:pPr indent="252095" algn="just">
                        <a:lnSpc>
                          <a:spcPct val="150000"/>
                        </a:lnSpc>
                        <a:spcAft>
                          <a:spcPts val="0"/>
                        </a:spcAft>
                      </a:pPr>
                      <a:r>
                        <a:rPr lang="es-EC" sz="1800">
                          <a:effectLst/>
                        </a:rPr>
                        <a:t>Especificaciones</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800">
                          <a:effectLst/>
                        </a:rPr>
                        <a:t>Detalle</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612112">
                <a:tc>
                  <a:txBody>
                    <a:bodyPr/>
                    <a:lstStyle/>
                    <a:p>
                      <a:pPr indent="252095" algn="just">
                        <a:lnSpc>
                          <a:spcPct val="150000"/>
                        </a:lnSpc>
                        <a:spcAft>
                          <a:spcPts val="0"/>
                        </a:spcAft>
                      </a:pPr>
                      <a:r>
                        <a:rPr lang="es-EC" sz="1800">
                          <a:effectLst/>
                        </a:rPr>
                        <a:t>Capacidad de carga</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800">
                          <a:effectLst/>
                        </a:rPr>
                        <a:t>40.000 lb</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612112">
                <a:tc>
                  <a:txBody>
                    <a:bodyPr/>
                    <a:lstStyle/>
                    <a:p>
                      <a:pPr indent="252095" algn="just">
                        <a:lnSpc>
                          <a:spcPct val="150000"/>
                        </a:lnSpc>
                        <a:spcAft>
                          <a:spcPts val="0"/>
                        </a:spcAft>
                      </a:pPr>
                      <a:r>
                        <a:rPr lang="es-EC" sz="1800">
                          <a:effectLst/>
                        </a:rPr>
                        <a:t>Capacidad de carga de pistón</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800">
                          <a:effectLst/>
                        </a:rPr>
                        <a:t>40.000 lb</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969988">
                <a:tc>
                  <a:txBody>
                    <a:bodyPr/>
                    <a:lstStyle/>
                    <a:p>
                      <a:pPr indent="252095" algn="just">
                        <a:lnSpc>
                          <a:spcPct val="150000"/>
                        </a:lnSpc>
                        <a:spcAft>
                          <a:spcPts val="0"/>
                        </a:spcAft>
                      </a:pPr>
                      <a:r>
                        <a:rPr lang="es-EC" sz="1800">
                          <a:effectLst/>
                        </a:rPr>
                        <a:t>Factor se Seguridad según AISC, criterio ASD</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n-US" sz="1800" dirty="0" smtClean="0">
                          <a:effectLst/>
                        </a:rPr>
                        <a:t>1,67</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969988">
                <a:tc>
                  <a:txBody>
                    <a:bodyPr/>
                    <a:lstStyle/>
                    <a:p>
                      <a:pPr indent="252095" algn="just">
                        <a:lnSpc>
                          <a:spcPct val="150000"/>
                        </a:lnSpc>
                        <a:spcAft>
                          <a:spcPts val="0"/>
                        </a:spcAft>
                      </a:pPr>
                      <a:r>
                        <a:rPr lang="es-EC" sz="1800">
                          <a:effectLst/>
                        </a:rPr>
                        <a:t>Factor de Seguridad según API</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800" dirty="0">
                          <a:effectLst/>
                        </a:rPr>
                        <a:t>5</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6135277" y="1315386"/>
            <a:ext cx="5832946" cy="3962670"/>
          </a:xfrm>
          <a:prstGeom prst="rect">
            <a:avLst/>
          </a:prstGeom>
          <a:noFill/>
          <a:ln>
            <a:noFill/>
          </a:ln>
        </p:spPr>
      </p:pic>
    </p:spTree>
    <p:extLst>
      <p:ext uri="{BB962C8B-B14F-4D97-AF65-F5344CB8AC3E}">
        <p14:creationId xmlns:p14="http://schemas.microsoft.com/office/powerpoint/2010/main" val="1793074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94632"/>
            <a:ext cx="10515600" cy="1325563"/>
          </a:xfrm>
        </p:spPr>
        <p:txBody>
          <a:bodyPr/>
          <a:lstStyle/>
          <a:p>
            <a:r>
              <a:rPr lang="es-EC" dirty="0" smtClean="0"/>
              <a:t>ALTERNATIVAS DE REDISEÑO</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084958939"/>
              </p:ext>
            </p:extLst>
          </p:nvPr>
        </p:nvGraphicFramePr>
        <p:xfrm>
          <a:off x="618774" y="672415"/>
          <a:ext cx="10516070" cy="5494199"/>
        </p:xfrm>
        <a:graphic>
          <a:graphicData uri="http://schemas.openxmlformats.org/drawingml/2006/table">
            <a:tbl>
              <a:tblPr firstRow="1" firstCol="1" bandRow="1">
                <a:tableStyleId>{21E4AEA4-8DFA-4A89-87EB-49C32662AFE0}</a:tableStyleId>
              </a:tblPr>
              <a:tblGrid>
                <a:gridCol w="1671079"/>
                <a:gridCol w="3108830"/>
                <a:gridCol w="5736161"/>
              </a:tblGrid>
              <a:tr h="483482">
                <a:tc>
                  <a:txBody>
                    <a:bodyPr/>
                    <a:lstStyle/>
                    <a:p>
                      <a:pPr indent="252095" algn="ctr">
                        <a:lnSpc>
                          <a:spcPct val="200000"/>
                        </a:lnSpc>
                        <a:spcAft>
                          <a:spcPts val="0"/>
                        </a:spcAft>
                      </a:pPr>
                      <a:r>
                        <a:rPr lang="es-EC" sz="1600" dirty="0">
                          <a:effectLst/>
                        </a:rPr>
                        <a:t>Alternativa</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C" sz="1600">
                          <a:effectLst/>
                        </a:rPr>
                        <a:t>Cambio de Perfil</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ctr">
                        <a:lnSpc>
                          <a:spcPct val="200000"/>
                        </a:lnSpc>
                        <a:spcAft>
                          <a:spcPts val="0"/>
                        </a:spcAft>
                      </a:pPr>
                      <a:r>
                        <a:rPr lang="es-EC" sz="1600">
                          <a:effectLst/>
                        </a:rPr>
                        <a:t>Detalle</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483482">
                <a:tc>
                  <a:txBody>
                    <a:bodyPr/>
                    <a:lstStyle/>
                    <a:p>
                      <a:pPr indent="252095" algn="ctr">
                        <a:lnSpc>
                          <a:spcPct val="200000"/>
                        </a:lnSpc>
                        <a:spcAft>
                          <a:spcPts val="0"/>
                        </a:spcAft>
                      </a:pPr>
                      <a:r>
                        <a:rPr lang="es-EC" sz="1600">
                          <a:effectLst/>
                        </a:rPr>
                        <a:t>A1</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l">
                        <a:lnSpc>
                          <a:spcPct val="200000"/>
                        </a:lnSpc>
                        <a:spcAft>
                          <a:spcPts val="0"/>
                        </a:spcAft>
                      </a:pPr>
                      <a:r>
                        <a:rPr lang="es-EC" sz="1600">
                          <a:effectLst/>
                        </a:rPr>
                        <a:t>W10x45 con viga de apoyo</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l">
                        <a:lnSpc>
                          <a:spcPct val="200000"/>
                        </a:lnSpc>
                        <a:spcAft>
                          <a:spcPts val="0"/>
                        </a:spcAft>
                      </a:pPr>
                      <a:r>
                        <a:rPr lang="es-EC" sz="1600">
                          <a:effectLst/>
                        </a:rPr>
                        <a:t>Geometría de estructura original con perfiles W10x45</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483482">
                <a:tc>
                  <a:txBody>
                    <a:bodyPr/>
                    <a:lstStyle/>
                    <a:p>
                      <a:pPr indent="252095" algn="ctr">
                        <a:lnSpc>
                          <a:spcPct val="200000"/>
                        </a:lnSpc>
                        <a:spcAft>
                          <a:spcPts val="0"/>
                        </a:spcAft>
                      </a:pPr>
                      <a:r>
                        <a:rPr lang="es-EC" sz="1600">
                          <a:effectLst/>
                        </a:rPr>
                        <a:t>A2</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l">
                        <a:lnSpc>
                          <a:spcPct val="200000"/>
                        </a:lnSpc>
                        <a:spcAft>
                          <a:spcPts val="0"/>
                        </a:spcAft>
                      </a:pPr>
                      <a:r>
                        <a:rPr lang="es-EC" sz="1600">
                          <a:effectLst/>
                        </a:rPr>
                        <a:t>W10x45 sin viga de apoyo </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l">
                        <a:lnSpc>
                          <a:spcPct val="200000"/>
                        </a:lnSpc>
                        <a:spcAft>
                          <a:spcPts val="0"/>
                        </a:spcAft>
                      </a:pPr>
                      <a:r>
                        <a:rPr lang="es-EC" sz="1600">
                          <a:effectLst/>
                        </a:rPr>
                        <a:t>Geometría de estructura original con perfiles W10x45 sin viga de apoyo.</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725223">
                <a:tc>
                  <a:txBody>
                    <a:bodyPr/>
                    <a:lstStyle/>
                    <a:p>
                      <a:pPr indent="252095" algn="ctr">
                        <a:lnSpc>
                          <a:spcPct val="200000"/>
                        </a:lnSpc>
                        <a:spcAft>
                          <a:spcPts val="0"/>
                        </a:spcAft>
                      </a:pPr>
                      <a:r>
                        <a:rPr lang="es-EC" sz="1600">
                          <a:effectLst/>
                        </a:rPr>
                        <a:t>A3</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l">
                        <a:lnSpc>
                          <a:spcPct val="200000"/>
                        </a:lnSpc>
                        <a:spcAft>
                          <a:spcPts val="0"/>
                        </a:spcAft>
                      </a:pPr>
                      <a:r>
                        <a:rPr lang="es-EC" sz="1600">
                          <a:effectLst/>
                        </a:rPr>
                        <a:t> W10x45 apoyo tipo1</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l">
                        <a:lnSpc>
                          <a:spcPct val="200000"/>
                        </a:lnSpc>
                        <a:spcAft>
                          <a:spcPts val="0"/>
                        </a:spcAft>
                      </a:pPr>
                      <a:r>
                        <a:rPr lang="es-EC" sz="1600">
                          <a:effectLst/>
                        </a:rPr>
                        <a:t>Geometría de estructura original con perfiles W10x45, con apoyo detrás de la columna delantera</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725223">
                <a:tc>
                  <a:txBody>
                    <a:bodyPr/>
                    <a:lstStyle/>
                    <a:p>
                      <a:pPr indent="252095" algn="ctr">
                        <a:lnSpc>
                          <a:spcPct val="200000"/>
                        </a:lnSpc>
                        <a:spcAft>
                          <a:spcPts val="0"/>
                        </a:spcAft>
                      </a:pPr>
                      <a:r>
                        <a:rPr lang="es-EC" sz="1600">
                          <a:effectLst/>
                        </a:rPr>
                        <a:t>A4</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l">
                        <a:lnSpc>
                          <a:spcPct val="200000"/>
                        </a:lnSpc>
                        <a:spcAft>
                          <a:spcPts val="0"/>
                        </a:spcAft>
                      </a:pPr>
                      <a:r>
                        <a:rPr lang="es-EC" sz="1600">
                          <a:effectLst/>
                        </a:rPr>
                        <a:t>W10x45 apoyo tipo 2</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l">
                        <a:lnSpc>
                          <a:spcPct val="200000"/>
                        </a:lnSpc>
                        <a:spcAft>
                          <a:spcPts val="0"/>
                        </a:spcAft>
                      </a:pPr>
                      <a:r>
                        <a:rPr lang="es-EC" sz="1600" dirty="0">
                          <a:effectLst/>
                        </a:rPr>
                        <a:t>Geometría de estructura original con perfiles W10x45, con apoyo delante de la columna delantera</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725223">
                <a:tc>
                  <a:txBody>
                    <a:bodyPr/>
                    <a:lstStyle/>
                    <a:p>
                      <a:pPr indent="252095" algn="ctr">
                        <a:lnSpc>
                          <a:spcPct val="200000"/>
                        </a:lnSpc>
                        <a:spcAft>
                          <a:spcPts val="0"/>
                        </a:spcAft>
                      </a:pPr>
                      <a:r>
                        <a:rPr lang="es-EC" sz="1600">
                          <a:effectLst/>
                        </a:rPr>
                        <a:t>A5</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l">
                        <a:lnSpc>
                          <a:spcPct val="200000"/>
                        </a:lnSpc>
                        <a:spcAft>
                          <a:spcPts val="0"/>
                        </a:spcAft>
                      </a:pPr>
                      <a:r>
                        <a:rPr lang="es-EC" sz="1600">
                          <a:effectLst/>
                        </a:rPr>
                        <a:t>W10x45 encajonado</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l">
                        <a:lnSpc>
                          <a:spcPct val="200000"/>
                        </a:lnSpc>
                        <a:spcAft>
                          <a:spcPts val="0"/>
                        </a:spcAft>
                      </a:pPr>
                      <a:r>
                        <a:rPr lang="es-EC" sz="1600" dirty="0">
                          <a:effectLst/>
                        </a:rPr>
                        <a:t>Geometría de estructura original con perfiles W10x45, con vigas laterales encajonadas</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725223">
                <a:tc>
                  <a:txBody>
                    <a:bodyPr/>
                    <a:lstStyle/>
                    <a:p>
                      <a:pPr indent="252095" algn="ctr">
                        <a:lnSpc>
                          <a:spcPct val="200000"/>
                        </a:lnSpc>
                        <a:spcAft>
                          <a:spcPts val="0"/>
                        </a:spcAft>
                      </a:pPr>
                      <a:r>
                        <a:rPr lang="es-EC" sz="1600">
                          <a:effectLst/>
                        </a:rPr>
                        <a:t>A6</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l">
                        <a:lnSpc>
                          <a:spcPct val="200000"/>
                        </a:lnSpc>
                        <a:spcAft>
                          <a:spcPts val="0"/>
                        </a:spcAft>
                      </a:pPr>
                      <a:r>
                        <a:rPr lang="es-EC" sz="1600">
                          <a:effectLst/>
                        </a:rPr>
                        <a:t>Doble C UPN 260</a:t>
                      </a:r>
                      <a:endParaRPr lang="es-EC" sz="180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indent="252095" algn="l">
                        <a:lnSpc>
                          <a:spcPct val="200000"/>
                        </a:lnSpc>
                        <a:spcAft>
                          <a:spcPts val="0"/>
                        </a:spcAft>
                      </a:pPr>
                      <a:r>
                        <a:rPr lang="es-EC" sz="1600" dirty="0">
                          <a:effectLst/>
                        </a:rPr>
                        <a:t>Geometría de estructura original con perfiles W10x45, con perfiles doble C soldados por los patines.</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bl>
          </a:graphicData>
        </a:graphic>
      </p:graphicFrame>
    </p:spTree>
    <p:extLst>
      <p:ext uri="{BB962C8B-B14F-4D97-AF65-F5344CB8AC3E}">
        <p14:creationId xmlns:p14="http://schemas.microsoft.com/office/powerpoint/2010/main" val="1052118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25184"/>
            <a:ext cx="10515600" cy="1325563"/>
          </a:xfrm>
        </p:spPr>
        <p:txBody>
          <a:bodyPr/>
          <a:lstStyle/>
          <a:p>
            <a:r>
              <a:rPr lang="es-EC" dirty="0" smtClean="0"/>
              <a:t>ALTERNATIVAS DE REDISEÑO</a:t>
            </a:r>
            <a:endParaRPr lang="es-EC"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4515" y="1188457"/>
            <a:ext cx="2812024" cy="2384762"/>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4933950" y="1100379"/>
            <a:ext cx="2324100" cy="2339340"/>
          </a:xfrm>
          <a:prstGeom prst="rect">
            <a:avLst/>
          </a:prstGeom>
          <a:noFill/>
          <a:ln>
            <a:noFill/>
          </a:ln>
        </p:spPr>
      </p:pic>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8405461" y="1188457"/>
            <a:ext cx="2167255" cy="2336800"/>
          </a:xfrm>
          <a:prstGeom prst="rect">
            <a:avLst/>
          </a:prstGeom>
          <a:noFill/>
          <a:ln>
            <a:noFill/>
          </a:ln>
        </p:spPr>
      </p:pic>
      <p:pic>
        <p:nvPicPr>
          <p:cNvPr id="7" name="Imagen 6"/>
          <p:cNvPicPr/>
          <p:nvPr/>
        </p:nvPicPr>
        <p:blipFill>
          <a:blip r:embed="rId5">
            <a:extLst>
              <a:ext uri="{28A0092B-C50C-407E-A947-70E740481C1C}">
                <a14:useLocalDpi xmlns:a14="http://schemas.microsoft.com/office/drawing/2010/main" val="0"/>
              </a:ext>
            </a:extLst>
          </a:blip>
          <a:srcRect/>
          <a:stretch>
            <a:fillRect/>
          </a:stretch>
        </p:blipFill>
        <p:spPr bwMode="auto">
          <a:xfrm>
            <a:off x="4489453" y="3525257"/>
            <a:ext cx="3467735" cy="2600960"/>
          </a:xfrm>
          <a:prstGeom prst="rect">
            <a:avLst/>
          </a:prstGeom>
          <a:noFill/>
          <a:ln>
            <a:noFill/>
          </a:ln>
        </p:spPr>
      </p:pic>
      <p:sp>
        <p:nvSpPr>
          <p:cNvPr id="8" name="CuadroTexto 7"/>
          <p:cNvSpPr txBox="1"/>
          <p:nvPr/>
        </p:nvSpPr>
        <p:spPr>
          <a:xfrm>
            <a:off x="532435" y="1188457"/>
            <a:ext cx="442080" cy="369332"/>
          </a:xfrm>
          <a:prstGeom prst="rect">
            <a:avLst/>
          </a:prstGeom>
          <a:noFill/>
        </p:spPr>
        <p:txBody>
          <a:bodyPr wrap="square" rtlCol="0">
            <a:spAutoFit/>
          </a:bodyPr>
          <a:lstStyle/>
          <a:p>
            <a:r>
              <a:rPr lang="es-EC" dirty="0" smtClean="0"/>
              <a:t>A1</a:t>
            </a:r>
            <a:endParaRPr lang="es-EC" dirty="0"/>
          </a:p>
        </p:txBody>
      </p:sp>
      <p:sp>
        <p:nvSpPr>
          <p:cNvPr id="9" name="CuadroTexto 8"/>
          <p:cNvSpPr txBox="1"/>
          <p:nvPr/>
        </p:nvSpPr>
        <p:spPr>
          <a:xfrm>
            <a:off x="4388733" y="1185917"/>
            <a:ext cx="442080" cy="369332"/>
          </a:xfrm>
          <a:prstGeom prst="rect">
            <a:avLst/>
          </a:prstGeom>
          <a:noFill/>
        </p:spPr>
        <p:txBody>
          <a:bodyPr wrap="square" rtlCol="0">
            <a:spAutoFit/>
          </a:bodyPr>
          <a:lstStyle/>
          <a:p>
            <a:r>
              <a:rPr lang="es-EC" dirty="0" smtClean="0"/>
              <a:t>A3</a:t>
            </a:r>
            <a:endParaRPr lang="es-EC" dirty="0"/>
          </a:p>
        </p:txBody>
      </p:sp>
      <p:sp>
        <p:nvSpPr>
          <p:cNvPr id="10" name="CuadroTexto 9"/>
          <p:cNvSpPr txBox="1"/>
          <p:nvPr/>
        </p:nvSpPr>
        <p:spPr>
          <a:xfrm>
            <a:off x="7933411" y="1185917"/>
            <a:ext cx="442080" cy="369332"/>
          </a:xfrm>
          <a:prstGeom prst="rect">
            <a:avLst/>
          </a:prstGeom>
          <a:noFill/>
        </p:spPr>
        <p:txBody>
          <a:bodyPr wrap="square" rtlCol="0">
            <a:spAutoFit/>
          </a:bodyPr>
          <a:lstStyle/>
          <a:p>
            <a:r>
              <a:rPr lang="es-EC" dirty="0" smtClean="0"/>
              <a:t>A4</a:t>
            </a:r>
            <a:endParaRPr lang="es-EC" dirty="0"/>
          </a:p>
        </p:txBody>
      </p:sp>
      <p:sp>
        <p:nvSpPr>
          <p:cNvPr id="11" name="CuadroTexto 10"/>
          <p:cNvSpPr txBox="1"/>
          <p:nvPr/>
        </p:nvSpPr>
        <p:spPr>
          <a:xfrm>
            <a:off x="3951184" y="3901366"/>
            <a:ext cx="442080" cy="369332"/>
          </a:xfrm>
          <a:prstGeom prst="rect">
            <a:avLst/>
          </a:prstGeom>
          <a:noFill/>
        </p:spPr>
        <p:txBody>
          <a:bodyPr wrap="square" rtlCol="0">
            <a:spAutoFit/>
          </a:bodyPr>
          <a:lstStyle/>
          <a:p>
            <a:r>
              <a:rPr lang="es-EC" dirty="0" smtClean="0"/>
              <a:t>A5</a:t>
            </a:r>
            <a:endParaRPr lang="es-EC" dirty="0"/>
          </a:p>
        </p:txBody>
      </p:sp>
    </p:spTree>
    <p:extLst>
      <p:ext uri="{BB962C8B-B14F-4D97-AF65-F5344CB8AC3E}">
        <p14:creationId xmlns:p14="http://schemas.microsoft.com/office/powerpoint/2010/main" val="145167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40931"/>
            <a:ext cx="10515600" cy="1325563"/>
          </a:xfrm>
        </p:spPr>
        <p:txBody>
          <a:bodyPr/>
          <a:lstStyle/>
          <a:p>
            <a:r>
              <a:rPr lang="es-EC" dirty="0" smtClean="0"/>
              <a:t>MATRIZ DE DECISIÓN DE ALTERNATIVAS</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459598179"/>
              </p:ext>
            </p:extLst>
          </p:nvPr>
        </p:nvGraphicFramePr>
        <p:xfrm>
          <a:off x="467809" y="815248"/>
          <a:ext cx="7368255" cy="5088734"/>
        </p:xfrm>
        <a:graphic>
          <a:graphicData uri="http://schemas.openxmlformats.org/drawingml/2006/table">
            <a:tbl>
              <a:tblPr firstRow="1" firstCol="1" bandRow="1">
                <a:tableStyleId>{21E4AEA4-8DFA-4A89-87EB-49C32662AFE0}</a:tableStyleId>
              </a:tblPr>
              <a:tblGrid>
                <a:gridCol w="335012"/>
                <a:gridCol w="1532073"/>
                <a:gridCol w="625085"/>
                <a:gridCol w="625085"/>
                <a:gridCol w="504564"/>
                <a:gridCol w="504564"/>
                <a:gridCol w="504564"/>
                <a:gridCol w="504564"/>
                <a:gridCol w="335012"/>
                <a:gridCol w="631215"/>
                <a:gridCol w="618959"/>
                <a:gridCol w="647558"/>
              </a:tblGrid>
              <a:tr h="791152">
                <a:tc>
                  <a:txBody>
                    <a:bodyPr/>
                    <a:lstStyle/>
                    <a:p>
                      <a:pPr indent="252095" algn="ctr">
                        <a:lnSpc>
                          <a:spcPct val="200000"/>
                        </a:lnSpc>
                        <a:spcAft>
                          <a:spcPts val="0"/>
                        </a:spcAft>
                      </a:pPr>
                      <a:r>
                        <a:rPr lang="es-EC" sz="1100" dirty="0">
                          <a:effectLst/>
                        </a:rPr>
                        <a:t>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CRITERIO</a:t>
                      </a:r>
                      <a:endParaRPr lang="es-EC" sz="1200">
                        <a:effectLst/>
                      </a:endParaRPr>
                    </a:p>
                    <a:p>
                      <a:pPr indent="252095" algn="ctr">
                        <a:lnSpc>
                          <a:spcPct val="200000"/>
                        </a:lnSpc>
                        <a:spcAft>
                          <a:spcPts val="0"/>
                        </a:spcAft>
                      </a:pPr>
                      <a:r>
                        <a:rPr lang="es-EC" sz="1100">
                          <a:effectLst/>
                        </a:rPr>
                        <a:t>/PARAMETRO DE EVALUACION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Sum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W.F.</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r>
              <a:tr h="395576">
                <a:tc>
                  <a:txBody>
                    <a:bodyPr/>
                    <a:lstStyle/>
                    <a:p>
                      <a:pPr indent="252095" algn="ctr">
                        <a:lnSpc>
                          <a:spcPct val="200000"/>
                        </a:lnSpc>
                        <a:spcAft>
                          <a:spcPts val="0"/>
                        </a:spcAft>
                      </a:pPr>
                      <a:r>
                        <a:rPr lang="es-EC" sz="11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l">
                        <a:lnSpc>
                          <a:spcPct val="200000"/>
                        </a:lnSpc>
                        <a:spcAft>
                          <a:spcPts val="0"/>
                        </a:spcAft>
                      </a:pPr>
                      <a:r>
                        <a:rPr lang="es-EC" sz="1100">
                          <a:effectLst/>
                        </a:rPr>
                        <a:t>Peso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7,2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0,18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0,18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r>
              <a:tr h="593364">
                <a:tc>
                  <a:txBody>
                    <a:bodyPr/>
                    <a:lstStyle/>
                    <a:p>
                      <a:pPr indent="252095" algn="ctr">
                        <a:lnSpc>
                          <a:spcPct val="200000"/>
                        </a:lnSpc>
                        <a:spcAft>
                          <a:spcPts val="0"/>
                        </a:spcAft>
                      </a:pPr>
                      <a:r>
                        <a:rPr lang="es-EC" sz="11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l">
                        <a:lnSpc>
                          <a:spcPct val="200000"/>
                        </a:lnSpc>
                        <a:spcAft>
                          <a:spcPts val="0"/>
                        </a:spcAft>
                      </a:pPr>
                      <a:r>
                        <a:rPr lang="es-EC" sz="1100" dirty="0">
                          <a:effectLst/>
                        </a:rPr>
                        <a:t>Resistencia a flexo torsión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8,5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0,22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0,22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r>
              <a:tr h="593364">
                <a:tc>
                  <a:txBody>
                    <a:bodyPr/>
                    <a:lstStyle/>
                    <a:p>
                      <a:pPr indent="252095" algn="ctr">
                        <a:lnSpc>
                          <a:spcPct val="200000"/>
                        </a:lnSpc>
                        <a:spcAft>
                          <a:spcPts val="0"/>
                        </a:spcAft>
                      </a:pPr>
                      <a:r>
                        <a:rPr lang="es-EC" sz="11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l">
                        <a:lnSpc>
                          <a:spcPct val="200000"/>
                        </a:lnSpc>
                        <a:spcAft>
                          <a:spcPts val="0"/>
                        </a:spcAft>
                      </a:pPr>
                      <a:r>
                        <a:rPr lang="es-EC" sz="1100">
                          <a:effectLst/>
                        </a:rPr>
                        <a:t>Facilidad de encontrar material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6,8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0,17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0,17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r>
              <a:tr h="395576">
                <a:tc>
                  <a:txBody>
                    <a:bodyPr/>
                    <a:lstStyle/>
                    <a:p>
                      <a:pPr indent="252095" algn="ctr">
                        <a:lnSpc>
                          <a:spcPct val="200000"/>
                        </a:lnSpc>
                        <a:spcAft>
                          <a:spcPts val="0"/>
                        </a:spcAft>
                      </a:pPr>
                      <a:r>
                        <a:rPr lang="es-EC" sz="11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l">
                        <a:lnSpc>
                          <a:spcPct val="200000"/>
                        </a:lnSpc>
                        <a:spcAft>
                          <a:spcPts val="0"/>
                        </a:spcAft>
                      </a:pPr>
                      <a:r>
                        <a:rPr lang="es-EC" sz="1100">
                          <a:effectLst/>
                        </a:rPr>
                        <a:t>Precio de perfiles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5,3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0,14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0,14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r>
              <a:tr h="593364">
                <a:tc>
                  <a:txBody>
                    <a:bodyPr/>
                    <a:lstStyle/>
                    <a:p>
                      <a:pPr indent="252095" algn="ctr">
                        <a:lnSpc>
                          <a:spcPct val="200000"/>
                        </a:lnSpc>
                        <a:spcAft>
                          <a:spcPts val="0"/>
                        </a:spcAft>
                      </a:pPr>
                      <a:r>
                        <a:rPr lang="es-EC" sz="1100">
                          <a:effectLst/>
                        </a:rPr>
                        <a:t>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l">
                        <a:lnSpc>
                          <a:spcPct val="200000"/>
                        </a:lnSpc>
                        <a:spcAft>
                          <a:spcPts val="0"/>
                        </a:spcAft>
                      </a:pPr>
                      <a:r>
                        <a:rPr lang="es-EC" sz="1100">
                          <a:effectLst/>
                        </a:rPr>
                        <a:t>Facilidad de Fabricación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5,5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0,14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0,14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r>
              <a:tr h="593364">
                <a:tc>
                  <a:txBody>
                    <a:bodyPr/>
                    <a:lstStyle/>
                    <a:p>
                      <a:pPr indent="252095" algn="ctr">
                        <a:lnSpc>
                          <a:spcPct val="200000"/>
                        </a:lnSpc>
                        <a:spcAft>
                          <a:spcPts val="0"/>
                        </a:spcAft>
                      </a:pPr>
                      <a:r>
                        <a:rPr lang="es-EC" sz="1100">
                          <a:effectLst/>
                        </a:rPr>
                        <a:t>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l">
                        <a:lnSpc>
                          <a:spcPct val="200000"/>
                        </a:lnSpc>
                        <a:spcAft>
                          <a:spcPts val="0"/>
                        </a:spcAft>
                      </a:pPr>
                      <a:r>
                        <a:rPr lang="es-EC" sz="1100">
                          <a:effectLst/>
                        </a:rPr>
                        <a:t>Utilización extra de material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5,7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0,15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r>
              <a:tr h="395576">
                <a:tc>
                  <a:txBody>
                    <a:bodyPr/>
                    <a:lstStyle/>
                    <a:p>
                      <a:endParaRPr lang="es-EC" sz="1100">
                        <a:effectLst/>
                        <a:latin typeface="Calibri" panose="020F0502020204030204" pitchFamily="34" charset="0"/>
                      </a:endParaRPr>
                    </a:p>
                  </a:txBody>
                  <a:tcPr marL="40457" marR="40457" marT="0" marB="0"/>
                </a:tc>
                <a:tc>
                  <a:txBody>
                    <a:bodyPr/>
                    <a:lstStyle/>
                    <a:p>
                      <a:endParaRPr lang="es-EC" sz="1100">
                        <a:effectLst/>
                        <a:latin typeface="Calibri" panose="020F0502020204030204" pitchFamily="34" charset="0"/>
                      </a:endParaRPr>
                    </a:p>
                  </a:txBody>
                  <a:tcPr marL="40457" marR="40457" marT="0" marB="0"/>
                </a:tc>
                <a:tc>
                  <a:txBody>
                    <a:bodyPr/>
                    <a:lstStyle/>
                    <a:p>
                      <a:endParaRPr lang="es-EC" sz="1100">
                        <a:effectLst/>
                        <a:latin typeface="Calibri" panose="020F0502020204030204" pitchFamily="34" charset="0"/>
                      </a:endParaRPr>
                    </a:p>
                  </a:txBody>
                  <a:tcPr marL="40457" marR="40457" marT="0" marB="0"/>
                </a:tc>
                <a:tc>
                  <a:txBody>
                    <a:bodyPr/>
                    <a:lstStyle/>
                    <a:p>
                      <a:endParaRPr lang="es-EC" sz="1100">
                        <a:effectLst/>
                        <a:latin typeface="Calibri" panose="020F0502020204030204" pitchFamily="34" charset="0"/>
                      </a:endParaRPr>
                    </a:p>
                  </a:txBody>
                  <a:tcPr marL="40457" marR="40457" marT="0" marB="0"/>
                </a:tc>
                <a:tc>
                  <a:txBody>
                    <a:bodyPr/>
                    <a:lstStyle/>
                    <a:p>
                      <a:endParaRPr lang="es-EC" sz="1100">
                        <a:effectLst/>
                        <a:latin typeface="Calibri" panose="020F0502020204030204" pitchFamily="34" charset="0"/>
                      </a:endParaRPr>
                    </a:p>
                  </a:txBody>
                  <a:tcPr marL="40457" marR="40457" marT="0" marB="0"/>
                </a:tc>
                <a:tc>
                  <a:txBody>
                    <a:bodyPr/>
                    <a:lstStyle/>
                    <a:p>
                      <a:endParaRPr lang="es-EC" sz="1100">
                        <a:effectLst/>
                        <a:latin typeface="Calibri" panose="020F0502020204030204" pitchFamily="34" charset="0"/>
                      </a:endParaRPr>
                    </a:p>
                  </a:txBody>
                  <a:tcPr marL="40457" marR="40457" marT="0" marB="0"/>
                </a:tc>
                <a:tc>
                  <a:txBody>
                    <a:bodyPr/>
                    <a:lstStyle/>
                    <a:p>
                      <a:endParaRPr lang="es-EC" sz="1100">
                        <a:effectLst/>
                        <a:latin typeface="Calibri" panose="020F0502020204030204" pitchFamily="34" charset="0"/>
                      </a:endParaRPr>
                    </a:p>
                  </a:txBody>
                  <a:tcPr marL="40457" marR="40457" marT="0" marB="0"/>
                </a:tc>
                <a:tc>
                  <a:txBody>
                    <a:bodyPr/>
                    <a:lstStyle/>
                    <a:p>
                      <a:endParaRPr lang="es-EC" sz="1100">
                        <a:effectLst/>
                        <a:latin typeface="Calibri" panose="020F0502020204030204" pitchFamily="34" charset="0"/>
                      </a:endParaRPr>
                    </a:p>
                  </a:txBody>
                  <a:tcPr marL="40457" marR="40457" marT="0" marB="0"/>
                </a:tc>
                <a:tc>
                  <a:txBody>
                    <a:bodyPr/>
                    <a:lstStyle/>
                    <a:p>
                      <a:endParaRPr lang="es-EC" sz="1100">
                        <a:effectLst/>
                        <a:latin typeface="Calibri" panose="020F0502020204030204" pitchFamily="34" charset="0"/>
                      </a:endParaRPr>
                    </a:p>
                  </a:txBody>
                  <a:tcPr marL="40457" marR="40457" marT="0" marB="0"/>
                </a:tc>
                <a:tc>
                  <a:txBody>
                    <a:bodyPr/>
                    <a:lstStyle/>
                    <a:p>
                      <a:pPr indent="252095" algn="ctr">
                        <a:lnSpc>
                          <a:spcPct val="200000"/>
                        </a:lnSpc>
                        <a:spcAft>
                          <a:spcPts val="0"/>
                        </a:spcAft>
                      </a:pPr>
                      <a:r>
                        <a:rPr lang="es-EC" sz="1100">
                          <a:effectLst/>
                        </a:rPr>
                        <a:t>39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a:effectLst/>
                        </a:rPr>
                        <a:t>1,00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c>
                  <a:txBody>
                    <a:bodyPr/>
                    <a:lstStyle/>
                    <a:p>
                      <a:pPr indent="252095" algn="ctr">
                        <a:lnSpc>
                          <a:spcPct val="200000"/>
                        </a:lnSpc>
                        <a:spcAft>
                          <a:spcPts val="0"/>
                        </a:spcAft>
                      </a:pPr>
                      <a:r>
                        <a:rPr lang="es-EC" sz="1100" dirty="0">
                          <a:effectLst/>
                        </a:rPr>
                        <a:t>1,00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457" marR="40457" marT="0" marB="0"/>
                </a:tc>
              </a:tr>
            </a:tbl>
          </a:graphicData>
        </a:graphic>
      </p:graphicFrame>
    </p:spTree>
    <p:extLst>
      <p:ext uri="{BB962C8B-B14F-4D97-AF65-F5344CB8AC3E}">
        <p14:creationId xmlns:p14="http://schemas.microsoft.com/office/powerpoint/2010/main" val="1445970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8833" y="-294632"/>
            <a:ext cx="11963400" cy="1325563"/>
          </a:xfrm>
        </p:spPr>
        <p:txBody>
          <a:bodyPr/>
          <a:lstStyle/>
          <a:p>
            <a:r>
              <a:rPr lang="es-EC" dirty="0" smtClean="0"/>
              <a:t>RESULTADOS DE CALIFICACION DE ALTERNATIVAS</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102231239"/>
              </p:ext>
            </p:extLst>
          </p:nvPr>
        </p:nvGraphicFramePr>
        <p:xfrm>
          <a:off x="1273215" y="1524684"/>
          <a:ext cx="9479665" cy="4440822"/>
        </p:xfrm>
        <a:graphic>
          <a:graphicData uri="http://schemas.openxmlformats.org/drawingml/2006/table">
            <a:tbl>
              <a:tblPr firstRow="1" firstCol="1" bandRow="1">
                <a:tableStyleId>{21E4AEA4-8DFA-4A89-87EB-49C32662AFE0}</a:tableStyleId>
              </a:tblPr>
              <a:tblGrid>
                <a:gridCol w="3346997"/>
                <a:gridCol w="1116103"/>
                <a:gridCol w="1023301"/>
                <a:gridCol w="945288"/>
                <a:gridCol w="761994"/>
                <a:gridCol w="761994"/>
                <a:gridCol w="761994"/>
                <a:gridCol w="761994"/>
              </a:tblGrid>
              <a:tr h="197788">
                <a:tc rowSpan="3">
                  <a:txBody>
                    <a:bodyPr/>
                    <a:lstStyle/>
                    <a:p>
                      <a:pPr indent="252095" algn="ctr">
                        <a:lnSpc>
                          <a:spcPct val="200000"/>
                        </a:lnSpc>
                        <a:spcAft>
                          <a:spcPts val="0"/>
                        </a:spcAft>
                      </a:pPr>
                      <a:r>
                        <a:rPr lang="es-EC" sz="1100" dirty="0">
                          <a:effectLst/>
                        </a:rPr>
                        <a:t>CRITERIO / PARAMETRO DE EVALUACION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rowSpan="3">
                  <a:txBody>
                    <a:bodyPr/>
                    <a:lstStyle/>
                    <a:p>
                      <a:pPr indent="252095" algn="ctr">
                        <a:lnSpc>
                          <a:spcPct val="200000"/>
                        </a:lnSpc>
                        <a:spcAft>
                          <a:spcPts val="0"/>
                        </a:spcAft>
                      </a:pPr>
                      <a:r>
                        <a:rPr lang="es-EC" sz="1100">
                          <a:effectLst/>
                        </a:rPr>
                        <a:t>W.F.</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gridSpan="6">
                  <a:txBody>
                    <a:bodyPr/>
                    <a:lstStyle/>
                    <a:p>
                      <a:pPr indent="252095" algn="ctr">
                        <a:lnSpc>
                          <a:spcPct val="200000"/>
                        </a:lnSpc>
                        <a:spcAft>
                          <a:spcPts val="0"/>
                        </a:spcAft>
                      </a:pPr>
                      <a:r>
                        <a:rPr lang="es-EC" sz="1100">
                          <a:effectLst/>
                        </a:rPr>
                        <a:t>ALTERNATIVAS</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95576">
                <a:tc vMerge="1">
                  <a:txBody>
                    <a:bodyPr/>
                    <a:lstStyle/>
                    <a:p>
                      <a:endParaRPr lang="es-EC"/>
                    </a:p>
                  </a:txBody>
                  <a:tcPr/>
                </a:tc>
                <a:tc vMerge="1">
                  <a:txBody>
                    <a:bodyPr/>
                    <a:lstStyle/>
                    <a:p>
                      <a:endParaRPr lang="es-EC"/>
                    </a:p>
                  </a:txBody>
                  <a:tcPr/>
                </a:tc>
                <a:tc>
                  <a:txBody>
                    <a:bodyPr/>
                    <a:lstStyle/>
                    <a:p>
                      <a:pPr indent="252095" algn="ctr">
                        <a:lnSpc>
                          <a:spcPct val="200000"/>
                        </a:lnSpc>
                        <a:spcAft>
                          <a:spcPts val="0"/>
                        </a:spcAft>
                      </a:pPr>
                      <a:r>
                        <a:rPr lang="es-EC" sz="1100">
                          <a:effectLst/>
                        </a:rPr>
                        <a:t>A1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A2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A3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A4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A5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A6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r>
              <a:tr h="395576">
                <a:tc vMerge="1">
                  <a:txBody>
                    <a:bodyPr/>
                    <a:lstStyle/>
                    <a:p>
                      <a:endParaRPr lang="es-EC"/>
                    </a:p>
                  </a:txBody>
                  <a:tcPr/>
                </a:tc>
                <a:tc vMerge="1">
                  <a:txBody>
                    <a:bodyPr/>
                    <a:lstStyle/>
                    <a:p>
                      <a:endParaRPr lang="es-EC"/>
                    </a:p>
                  </a:txBody>
                  <a:tcPr/>
                </a:tc>
                <a:tc>
                  <a:txBody>
                    <a:bodyPr/>
                    <a:lstStyle/>
                    <a:p>
                      <a:pPr indent="252095" algn="ctr">
                        <a:lnSpc>
                          <a:spcPct val="200000"/>
                        </a:lnSpc>
                        <a:spcAft>
                          <a:spcPts val="0"/>
                        </a:spcAft>
                      </a:pPr>
                      <a:r>
                        <a:rPr lang="es-EC" sz="1100">
                          <a:effectLst/>
                        </a:rPr>
                        <a:t>Calif</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Calif</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Calif</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Calif.</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Calif.</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Calif.</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r>
              <a:tr h="593364">
                <a:tc>
                  <a:txBody>
                    <a:bodyPr/>
                    <a:lstStyle/>
                    <a:p>
                      <a:pPr indent="252095" algn="l">
                        <a:lnSpc>
                          <a:spcPct val="200000"/>
                        </a:lnSpc>
                        <a:spcAft>
                          <a:spcPts val="0"/>
                        </a:spcAft>
                      </a:pPr>
                      <a:r>
                        <a:rPr lang="es-EC" sz="1100">
                          <a:effectLst/>
                        </a:rPr>
                        <a:t>Peso</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0,18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0,74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1,29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1,29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10,34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9,05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7,75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r>
              <a:tr h="395576">
                <a:tc>
                  <a:txBody>
                    <a:bodyPr/>
                    <a:lstStyle/>
                    <a:p>
                      <a:pPr indent="252095" algn="l">
                        <a:lnSpc>
                          <a:spcPct val="200000"/>
                        </a:lnSpc>
                        <a:spcAft>
                          <a:spcPts val="0"/>
                        </a:spcAft>
                      </a:pPr>
                      <a:r>
                        <a:rPr lang="es-EC" sz="1100">
                          <a:effectLst/>
                        </a:rPr>
                        <a:t>Elementos de perfiles rigidizados</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0,22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0,65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0,65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0,65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1,96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4,58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5,88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r>
              <a:tr h="395576">
                <a:tc>
                  <a:txBody>
                    <a:bodyPr/>
                    <a:lstStyle/>
                    <a:p>
                      <a:pPr indent="252095" algn="l">
                        <a:lnSpc>
                          <a:spcPct val="200000"/>
                        </a:lnSpc>
                        <a:spcAft>
                          <a:spcPts val="0"/>
                        </a:spcAft>
                      </a:pPr>
                      <a:r>
                        <a:rPr lang="es-EC" sz="1100">
                          <a:effectLst/>
                        </a:rPr>
                        <a:t>Resistencia a flexo torsión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0,17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0,35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0,35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0,35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1,05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3,14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r>
              <a:tr h="395576">
                <a:tc>
                  <a:txBody>
                    <a:bodyPr/>
                    <a:lstStyle/>
                    <a:p>
                      <a:pPr indent="252095" algn="l">
                        <a:lnSpc>
                          <a:spcPct val="200000"/>
                        </a:lnSpc>
                        <a:spcAft>
                          <a:spcPts val="0"/>
                        </a:spcAft>
                      </a:pPr>
                      <a:r>
                        <a:rPr lang="es-EC" sz="1100">
                          <a:effectLst/>
                        </a:rPr>
                        <a:t>Precio de perfiles</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0,14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0,68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0,68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0,68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3,4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3,4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4,76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r>
              <a:tr h="395576">
                <a:tc>
                  <a:txBody>
                    <a:bodyPr/>
                    <a:lstStyle/>
                    <a:p>
                      <a:pPr indent="252095" algn="l">
                        <a:lnSpc>
                          <a:spcPct val="200000"/>
                        </a:lnSpc>
                        <a:spcAft>
                          <a:spcPts val="0"/>
                        </a:spcAft>
                      </a:pPr>
                      <a:r>
                        <a:rPr lang="es-EC" sz="1100">
                          <a:effectLst/>
                        </a:rPr>
                        <a:t>Facilidad de Fabricación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0,14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0,99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0,99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0,99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6,91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5,92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6,91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r>
              <a:tr h="593364">
                <a:tc>
                  <a:txBody>
                    <a:bodyPr/>
                    <a:lstStyle/>
                    <a:p>
                      <a:pPr indent="252095" algn="l">
                        <a:lnSpc>
                          <a:spcPct val="200000"/>
                        </a:lnSpc>
                        <a:spcAft>
                          <a:spcPts val="0"/>
                        </a:spcAft>
                      </a:pPr>
                      <a:r>
                        <a:rPr lang="es-EC" sz="1100">
                          <a:effectLst/>
                        </a:rPr>
                        <a:t>Utilización extra de material</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0,15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1,46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1,46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1,46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14,62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7,31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14,62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r>
              <a:tr h="593364">
                <a:tc>
                  <a:txBody>
                    <a:bodyPr/>
                    <a:lstStyle/>
                    <a:p>
                      <a:endParaRPr lang="es-EC" sz="1200">
                        <a:effectLst/>
                        <a:latin typeface="Calibri" panose="020F0502020204030204" pitchFamily="34" charset="0"/>
                      </a:endParaRPr>
                    </a:p>
                  </a:txBody>
                  <a:tcPr marL="44502" marR="44502" marT="0" marB="0"/>
                </a:tc>
                <a:tc>
                  <a:txBody>
                    <a:bodyPr/>
                    <a:lstStyle/>
                    <a:p>
                      <a:pPr indent="252095" algn="ctr">
                        <a:lnSpc>
                          <a:spcPct val="200000"/>
                        </a:lnSpc>
                        <a:spcAft>
                          <a:spcPts val="0"/>
                        </a:spcAft>
                      </a:pPr>
                      <a:r>
                        <a:rPr lang="es-EC" sz="1100">
                          <a:effectLst/>
                        </a:rPr>
                        <a:t>1,00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4,87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5,42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a:effectLst/>
                        </a:rPr>
                        <a:t>5,42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252095" algn="ctr">
                        <a:lnSpc>
                          <a:spcPct val="200000"/>
                        </a:lnSpc>
                        <a:spcAft>
                          <a:spcPts val="0"/>
                        </a:spcAft>
                      </a:pPr>
                      <a:r>
                        <a:rPr lang="es-EC" sz="1100" dirty="0">
                          <a:effectLst/>
                        </a:rPr>
                        <a:t>37,92</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solidFill>
                      <a:srgbClr val="92D050"/>
                    </a:solidFill>
                  </a:tcPr>
                </a:tc>
                <a:tc>
                  <a:txBody>
                    <a:bodyPr/>
                    <a:lstStyle/>
                    <a:p>
                      <a:pPr indent="252095" algn="ctr">
                        <a:lnSpc>
                          <a:spcPct val="200000"/>
                        </a:lnSpc>
                        <a:spcAft>
                          <a:spcPts val="0"/>
                        </a:spcAft>
                      </a:pPr>
                      <a:r>
                        <a:rPr lang="es-EC" sz="1100" dirty="0">
                          <a:effectLst/>
                        </a:rPr>
                        <a:t>31,3</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solidFill>
                      <a:srgbClr val="92D050"/>
                    </a:solidFill>
                  </a:tcPr>
                </a:tc>
                <a:tc>
                  <a:txBody>
                    <a:bodyPr/>
                    <a:lstStyle/>
                    <a:p>
                      <a:pPr indent="252095" algn="ctr">
                        <a:lnSpc>
                          <a:spcPct val="200000"/>
                        </a:lnSpc>
                        <a:spcAft>
                          <a:spcPts val="0"/>
                        </a:spcAft>
                      </a:pPr>
                      <a:r>
                        <a:rPr lang="es-EC" sz="1100" dirty="0">
                          <a:effectLst/>
                        </a:rPr>
                        <a:t>43,06</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502" marR="44502" marT="0" marB="0">
                    <a:solidFill>
                      <a:srgbClr val="92D050"/>
                    </a:solidFill>
                  </a:tcPr>
                </a:tc>
              </a:tr>
            </a:tbl>
          </a:graphicData>
        </a:graphic>
      </p:graphicFrame>
    </p:spTree>
    <p:extLst>
      <p:ext uri="{BB962C8B-B14F-4D97-AF65-F5344CB8AC3E}">
        <p14:creationId xmlns:p14="http://schemas.microsoft.com/office/powerpoint/2010/main" val="1940143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2924" y="-271482"/>
            <a:ext cx="10515600" cy="1325563"/>
          </a:xfrm>
        </p:spPr>
        <p:txBody>
          <a:bodyPr>
            <a:normAutofit/>
          </a:bodyPr>
          <a:lstStyle/>
          <a:p>
            <a:r>
              <a:rPr lang="es-EC" sz="3200" dirty="0" smtClean="0"/>
              <a:t>RESULTADOS SIMULACION DE ALTERNATIVAS ELEGIDAS</a:t>
            </a:r>
            <a:endParaRPr lang="es-EC" sz="32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127780260"/>
              </p:ext>
            </p:extLst>
          </p:nvPr>
        </p:nvGraphicFramePr>
        <p:xfrm>
          <a:off x="1052332" y="1158253"/>
          <a:ext cx="10336192" cy="4085079"/>
        </p:xfrm>
        <a:graphic>
          <a:graphicData uri="http://schemas.openxmlformats.org/drawingml/2006/table">
            <a:tbl>
              <a:tblPr firstRow="1" firstCol="1" bandRow="1">
                <a:tableStyleId>{21E4AEA4-8DFA-4A89-87EB-49C32662AFE0}</a:tableStyleId>
              </a:tblPr>
              <a:tblGrid>
                <a:gridCol w="787254"/>
                <a:gridCol w="1857861"/>
                <a:gridCol w="1298130"/>
                <a:gridCol w="1476799"/>
                <a:gridCol w="1159944"/>
                <a:gridCol w="1298130"/>
                <a:gridCol w="1298130"/>
                <a:gridCol w="1159944"/>
              </a:tblGrid>
              <a:tr h="385045">
                <a:tc gridSpan="8">
                  <a:txBody>
                    <a:bodyPr/>
                    <a:lstStyle/>
                    <a:p>
                      <a:pPr indent="252095" algn="ctr">
                        <a:lnSpc>
                          <a:spcPct val="200000"/>
                        </a:lnSpc>
                        <a:spcAft>
                          <a:spcPts val="0"/>
                        </a:spcAft>
                      </a:pPr>
                      <a:r>
                        <a:rPr lang="es-EC" sz="1400" dirty="0">
                          <a:effectLst/>
                        </a:rPr>
                        <a:t>REDISEÑO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44717">
                <a:tc>
                  <a:txBody>
                    <a:bodyPr/>
                    <a:lstStyle/>
                    <a:p>
                      <a:pPr indent="252095" algn="r">
                        <a:lnSpc>
                          <a:spcPct val="200000"/>
                        </a:lnSpc>
                        <a:spcAft>
                          <a:spcPts val="0"/>
                        </a:spcAft>
                      </a:pPr>
                      <a:r>
                        <a:rPr lang="es-EC" sz="1400">
                          <a:effectLst/>
                        </a:rPr>
                        <a:t>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400">
                          <a:effectLst/>
                        </a:rPr>
                        <a:t>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indent="252095" algn="ctr">
                        <a:lnSpc>
                          <a:spcPct val="200000"/>
                        </a:lnSpc>
                        <a:spcAft>
                          <a:spcPts val="0"/>
                        </a:spcAft>
                      </a:pPr>
                      <a:r>
                        <a:rPr lang="es-EC" sz="1400">
                          <a:effectLst/>
                        </a:rPr>
                        <a:t>PUNTO 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gridSpan="3">
                  <a:txBody>
                    <a:bodyPr/>
                    <a:lstStyle/>
                    <a:p>
                      <a:pPr indent="252095" algn="ctr">
                        <a:lnSpc>
                          <a:spcPct val="200000"/>
                        </a:lnSpc>
                        <a:spcAft>
                          <a:spcPts val="0"/>
                        </a:spcAft>
                      </a:pPr>
                      <a:r>
                        <a:rPr lang="es-EC" sz="1400">
                          <a:effectLst/>
                        </a:rPr>
                        <a:t>PUNTO 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834498">
                <a:tc gridSpan="2">
                  <a:txBody>
                    <a:bodyPr/>
                    <a:lstStyle/>
                    <a:p>
                      <a:pPr indent="252095" algn="l">
                        <a:lnSpc>
                          <a:spcPct val="200000"/>
                        </a:lnSpc>
                        <a:spcAft>
                          <a:spcPts val="0"/>
                        </a:spcAft>
                      </a:pPr>
                      <a:r>
                        <a:rPr lang="es-EC" sz="1400" dirty="0">
                          <a:effectLst/>
                        </a:rPr>
                        <a:t>ALTERNATIVAS</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indent="252095" algn="r">
                        <a:lnSpc>
                          <a:spcPct val="200000"/>
                        </a:lnSpc>
                        <a:spcAft>
                          <a:spcPts val="0"/>
                        </a:spcAft>
                      </a:pPr>
                      <a:r>
                        <a:rPr lang="es-EC" sz="1400">
                          <a:effectLst/>
                        </a:rPr>
                        <a:t>Esfuerzo original (MPa)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Esfuerzo mejora (MPa)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 cambio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Esfuerzo original (MPa)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Esfuerzo mejora (MPa)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 cambio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834498">
                <a:tc>
                  <a:txBody>
                    <a:bodyPr/>
                    <a:lstStyle/>
                    <a:p>
                      <a:pPr indent="252095" algn="r">
                        <a:lnSpc>
                          <a:spcPct val="200000"/>
                        </a:lnSpc>
                        <a:spcAft>
                          <a:spcPts val="0"/>
                        </a:spcAft>
                      </a:pPr>
                      <a:r>
                        <a:rPr lang="es-EC" sz="1400">
                          <a:effectLst/>
                        </a:rPr>
                        <a:t>A4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400">
                          <a:effectLst/>
                        </a:rPr>
                        <a:t>W10x45 apoyo tipo 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81,09</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53,52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33,99%</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50,62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35,68</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29,52%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834498">
                <a:tc>
                  <a:txBody>
                    <a:bodyPr/>
                    <a:lstStyle/>
                    <a:p>
                      <a:pPr indent="252095" algn="r">
                        <a:lnSpc>
                          <a:spcPct val="200000"/>
                        </a:lnSpc>
                        <a:spcAft>
                          <a:spcPts val="0"/>
                        </a:spcAft>
                      </a:pPr>
                      <a:r>
                        <a:rPr lang="es-EC" sz="1400">
                          <a:effectLst/>
                        </a:rPr>
                        <a:t>A5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400">
                          <a:effectLst/>
                        </a:rPr>
                        <a:t>W10x45 encajonado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81,09</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51,05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37,05%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50,62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33,44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r">
                        <a:lnSpc>
                          <a:spcPct val="200000"/>
                        </a:lnSpc>
                        <a:spcAft>
                          <a:spcPts val="0"/>
                        </a:spcAft>
                      </a:pPr>
                      <a:r>
                        <a:rPr lang="es-EC" sz="1400">
                          <a:effectLst/>
                        </a:rPr>
                        <a:t>33,94%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751823">
                <a:tc>
                  <a:txBody>
                    <a:bodyPr/>
                    <a:lstStyle/>
                    <a:p>
                      <a:pPr indent="252095" algn="r">
                        <a:lnSpc>
                          <a:spcPct val="200000"/>
                        </a:lnSpc>
                        <a:spcAft>
                          <a:spcPts val="0"/>
                        </a:spcAft>
                      </a:pPr>
                      <a:r>
                        <a:rPr lang="es-EC" sz="1400">
                          <a:effectLst/>
                        </a:rPr>
                        <a:t>A6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400" dirty="0">
                          <a:effectLst/>
                        </a:rPr>
                        <a:t>Perfil Doble C 260</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indent="252095" algn="r">
                        <a:lnSpc>
                          <a:spcPct val="200000"/>
                        </a:lnSpc>
                        <a:spcAft>
                          <a:spcPts val="0"/>
                        </a:spcAft>
                      </a:pPr>
                      <a:r>
                        <a:rPr lang="es-EC" sz="1400" dirty="0">
                          <a:effectLst/>
                        </a:rPr>
                        <a:t>81,09</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indent="252095" algn="r">
                        <a:lnSpc>
                          <a:spcPct val="200000"/>
                        </a:lnSpc>
                        <a:spcAft>
                          <a:spcPts val="0"/>
                        </a:spcAft>
                      </a:pPr>
                      <a:r>
                        <a:rPr lang="es-EC" sz="1400" dirty="0">
                          <a:effectLst/>
                        </a:rPr>
                        <a:t>30,06</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indent="252095" algn="r">
                        <a:lnSpc>
                          <a:spcPct val="200000"/>
                        </a:lnSpc>
                        <a:spcAft>
                          <a:spcPts val="0"/>
                        </a:spcAft>
                      </a:pPr>
                      <a:r>
                        <a:rPr lang="es-EC" sz="1400" dirty="0">
                          <a:effectLst/>
                        </a:rPr>
                        <a:t>62,93%</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indent="252095" algn="r">
                        <a:lnSpc>
                          <a:spcPct val="200000"/>
                        </a:lnSpc>
                        <a:spcAft>
                          <a:spcPts val="0"/>
                        </a:spcAft>
                      </a:pPr>
                      <a:r>
                        <a:rPr lang="es-EC" sz="1400" dirty="0">
                          <a:effectLst/>
                        </a:rPr>
                        <a:t>50,62</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indent="252095" algn="r">
                        <a:lnSpc>
                          <a:spcPct val="200000"/>
                        </a:lnSpc>
                        <a:spcAft>
                          <a:spcPts val="0"/>
                        </a:spcAft>
                      </a:pPr>
                      <a:r>
                        <a:rPr lang="es-EC" sz="1400" dirty="0">
                          <a:effectLst/>
                        </a:rPr>
                        <a:t>26,44</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indent="252095" algn="r">
                        <a:lnSpc>
                          <a:spcPct val="200000"/>
                        </a:lnSpc>
                        <a:spcAft>
                          <a:spcPts val="0"/>
                        </a:spcAft>
                      </a:pPr>
                      <a:r>
                        <a:rPr lang="es-EC" sz="1400" dirty="0">
                          <a:effectLst/>
                        </a:rPr>
                        <a:t>47,77%</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tr>
            </a:tbl>
          </a:graphicData>
        </a:graphic>
      </p:graphicFrame>
    </p:spTree>
    <p:extLst>
      <p:ext uri="{BB962C8B-B14F-4D97-AF65-F5344CB8AC3E}">
        <p14:creationId xmlns:p14="http://schemas.microsoft.com/office/powerpoint/2010/main" val="3791833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94632"/>
            <a:ext cx="10515600" cy="1325563"/>
          </a:xfrm>
        </p:spPr>
        <p:txBody>
          <a:bodyPr/>
          <a:lstStyle/>
          <a:p>
            <a:r>
              <a:rPr lang="es-EC" dirty="0" smtClean="0"/>
              <a:t>CALCULO FACTORES DE SEGURIDAD</a:t>
            </a:r>
            <a:endParaRPr lang="es-EC" dirty="0"/>
          </a:p>
        </p:txBody>
      </p:sp>
      <p:sp>
        <p:nvSpPr>
          <p:cNvPr id="3" name="Marcador de contenido 2"/>
          <p:cNvSpPr>
            <a:spLocks noGrp="1"/>
          </p:cNvSpPr>
          <p:nvPr>
            <p:ph idx="1"/>
          </p:nvPr>
        </p:nvSpPr>
        <p:spPr>
          <a:xfrm>
            <a:off x="838200" y="919586"/>
            <a:ext cx="11037425" cy="4351338"/>
          </a:xfrm>
        </p:spPr>
        <p:txBody>
          <a:bodyPr/>
          <a:lstStyle/>
          <a:p>
            <a:r>
              <a:rPr lang="es-EC" dirty="0"/>
              <a:t>L</a:t>
            </a:r>
            <a:r>
              <a:rPr lang="es-EC" dirty="0" smtClean="0"/>
              <a:t>a </a:t>
            </a:r>
            <a:r>
              <a:rPr lang="es-EC" dirty="0"/>
              <a:t>norma API E11, el diseño </a:t>
            </a:r>
            <a:r>
              <a:rPr lang="es-EC" dirty="0" smtClean="0"/>
              <a:t>es </a:t>
            </a:r>
            <a:r>
              <a:rPr lang="es-EC" dirty="0"/>
              <a:t>de 0,2Sy, </a:t>
            </a:r>
            <a:r>
              <a:rPr lang="es-EC" dirty="0"/>
              <a:t>o</a:t>
            </a:r>
            <a:r>
              <a:rPr lang="es-EC" dirty="0" smtClean="0"/>
              <a:t> </a:t>
            </a:r>
            <a:r>
              <a:rPr lang="es-EC" dirty="0"/>
              <a:t>50,6 </a:t>
            </a:r>
            <a:r>
              <a:rPr lang="es-EC" dirty="0" err="1" smtClean="0"/>
              <a:t>Mpa</a:t>
            </a:r>
            <a:r>
              <a:rPr lang="es-EC" dirty="0" smtClean="0"/>
              <a:t>., equivale a un FS=5.</a:t>
            </a:r>
          </a:p>
          <a:p>
            <a:r>
              <a:rPr lang="es-EC" dirty="0" smtClean="0"/>
              <a:t>La norma AISC, criterio ASD tiene FS=1,67</a:t>
            </a:r>
            <a:endParaRPr lang="es-EC" dirty="0"/>
          </a:p>
          <a:p>
            <a:endParaRPr lang="es-EC" dirty="0"/>
          </a:p>
        </p:txBody>
      </p:sp>
      <mc:AlternateContent xmlns:mc="http://schemas.openxmlformats.org/markup-compatibility/2006">
        <mc:Choice xmlns:a14="http://schemas.microsoft.com/office/drawing/2010/main" Requires="a14">
          <p:sp>
            <p:nvSpPr>
              <p:cNvPr id="4" name="Rectángulo 3"/>
              <p:cNvSpPr/>
              <p:nvPr/>
            </p:nvSpPr>
            <p:spPr>
              <a:xfrm>
                <a:off x="4705811" y="2245149"/>
                <a:ext cx="2780377" cy="66749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𝐹𝑆</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𝐿𝑖𝑚𝑖𝑡𝑒</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𝑒𝑠𝑓𝑢𝑒𝑟𝑧𝑜</m:t>
                          </m:r>
                        </m:num>
                        <m:den>
                          <m:r>
                            <a:rPr lang="es-EC" i="1">
                              <a:latin typeface="Cambria Math" panose="02040503050406030204" pitchFamily="18" charset="0"/>
                            </a:rPr>
                            <m:t>𝐸𝑠𝑓𝑢𝑒𝑟𝑧𝑜</m:t>
                          </m:r>
                          <m:r>
                            <a:rPr lang="es-EC" i="0">
                              <a:latin typeface="Cambria Math" panose="02040503050406030204" pitchFamily="18" charset="0"/>
                            </a:rPr>
                            <m:t> </m:t>
                          </m:r>
                          <m:r>
                            <a:rPr lang="es-EC" i="1">
                              <a:latin typeface="Cambria Math" panose="02040503050406030204" pitchFamily="18" charset="0"/>
                            </a:rPr>
                            <m:t>𝑎𝑐𝑡𝑢𝑎𝑛𝑡𝑒</m:t>
                          </m:r>
                        </m:den>
                      </m:f>
                    </m:oMath>
                  </m:oMathPara>
                </a14:m>
                <a:endParaRPr lang="es-EC" dirty="0"/>
              </a:p>
            </p:txBody>
          </p:sp>
        </mc:Choice>
        <mc:Fallback>
          <p:sp>
            <p:nvSpPr>
              <p:cNvPr id="4" name="Rectángulo 3"/>
              <p:cNvSpPr>
                <a:spLocks noRot="1" noChangeAspect="1" noMove="1" noResize="1" noEditPoints="1" noAdjustHandles="1" noChangeArrowheads="1" noChangeShapeType="1" noTextEdit="1"/>
              </p:cNvSpPr>
              <p:nvPr/>
            </p:nvSpPr>
            <p:spPr>
              <a:xfrm>
                <a:off x="4705811" y="2245149"/>
                <a:ext cx="2780377" cy="667490"/>
              </a:xfrm>
              <a:prstGeom prst="rect">
                <a:avLst/>
              </a:prstGeom>
              <a:blipFill rotWithShape="0">
                <a:blip r:embed="rId2"/>
                <a:stretch>
                  <a:fillRect/>
                </a:stretch>
              </a:blipFill>
            </p:spPr>
            <p:txBody>
              <a:bodyPr/>
              <a:lstStyle/>
              <a:p>
                <a:r>
                  <a:rPr lang="es-EC">
                    <a:noFill/>
                  </a:rPr>
                  <a:t> </a:t>
                </a:r>
              </a:p>
            </p:txBody>
          </p:sp>
        </mc:Fallback>
      </mc:AlternateContent>
      <p:graphicFrame>
        <p:nvGraphicFramePr>
          <p:cNvPr id="5" name="Tabla 4"/>
          <p:cNvGraphicFramePr>
            <a:graphicFrameLocks noGrp="1"/>
          </p:cNvGraphicFramePr>
          <p:nvPr>
            <p:extLst>
              <p:ext uri="{D42A27DB-BD31-4B8C-83A1-F6EECF244321}">
                <p14:modId xmlns:p14="http://schemas.microsoft.com/office/powerpoint/2010/main" val="3390565791"/>
              </p:ext>
            </p:extLst>
          </p:nvPr>
        </p:nvGraphicFramePr>
        <p:xfrm>
          <a:off x="2803388" y="3229042"/>
          <a:ext cx="7270252" cy="1938603"/>
        </p:xfrm>
        <a:graphic>
          <a:graphicData uri="http://schemas.openxmlformats.org/drawingml/2006/table">
            <a:tbl>
              <a:tblPr firstRow="1" firstCol="1" bandRow="1">
                <a:tableStyleId>{21E4AEA4-8DFA-4A89-87EB-49C32662AFE0}</a:tableStyleId>
              </a:tblPr>
              <a:tblGrid>
                <a:gridCol w="2507752"/>
                <a:gridCol w="1013460"/>
                <a:gridCol w="1447800"/>
                <a:gridCol w="1094193"/>
                <a:gridCol w="1207047"/>
              </a:tblGrid>
              <a:tr h="314868">
                <a:tc rowSpan="2">
                  <a:txBody>
                    <a:bodyPr/>
                    <a:lstStyle/>
                    <a:p>
                      <a:pPr indent="252095" algn="ctr">
                        <a:lnSpc>
                          <a:spcPct val="200000"/>
                        </a:lnSpc>
                        <a:spcAft>
                          <a:spcPts val="0"/>
                        </a:spcAft>
                      </a:pPr>
                      <a:r>
                        <a:rPr lang="es-EC" sz="1200">
                          <a:effectLst/>
                        </a:rPr>
                        <a:t>PUNTO DE ANALISIS</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c gridSpan="2">
                  <a:txBody>
                    <a:bodyPr/>
                    <a:lstStyle/>
                    <a:p>
                      <a:pPr marL="111760" indent="252095" algn="ctr">
                        <a:lnSpc>
                          <a:spcPct val="200000"/>
                        </a:lnSpc>
                        <a:spcAft>
                          <a:spcPts val="0"/>
                        </a:spcAft>
                      </a:pPr>
                      <a:r>
                        <a:rPr lang="es-EC" sz="1200">
                          <a:effectLst/>
                        </a:rPr>
                        <a:t>FS ESTATICO</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c hMerge="1">
                  <a:txBody>
                    <a:bodyPr/>
                    <a:lstStyle/>
                    <a:p>
                      <a:endParaRPr lang="es-EC"/>
                    </a:p>
                  </a:txBody>
                  <a:tcPr/>
                </a:tc>
                <a:tc gridSpan="2">
                  <a:txBody>
                    <a:bodyPr/>
                    <a:lstStyle/>
                    <a:p>
                      <a:pPr indent="252095" algn="ctr">
                        <a:lnSpc>
                          <a:spcPct val="200000"/>
                        </a:lnSpc>
                        <a:spcAft>
                          <a:spcPts val="0"/>
                        </a:spcAft>
                      </a:pPr>
                      <a:r>
                        <a:rPr lang="es-EC" sz="1200" dirty="0">
                          <a:effectLst/>
                        </a:rPr>
                        <a:t>FS FATIGA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c hMerge="1">
                  <a:txBody>
                    <a:bodyPr/>
                    <a:lstStyle/>
                    <a:p>
                      <a:endParaRPr lang="es-EC"/>
                    </a:p>
                  </a:txBody>
                  <a:tcPr/>
                </a:tc>
              </a:tr>
              <a:tr h="317979">
                <a:tc vMerge="1">
                  <a:txBody>
                    <a:bodyPr/>
                    <a:lstStyle/>
                    <a:p>
                      <a:endParaRPr lang="es-EC"/>
                    </a:p>
                  </a:txBody>
                  <a:tcPr/>
                </a:tc>
                <a:tc>
                  <a:txBody>
                    <a:bodyPr/>
                    <a:lstStyle/>
                    <a:p>
                      <a:pPr indent="252095" algn="l">
                        <a:lnSpc>
                          <a:spcPct val="200000"/>
                        </a:lnSpc>
                        <a:spcAft>
                          <a:spcPts val="0"/>
                        </a:spcAft>
                      </a:pPr>
                      <a:r>
                        <a:rPr lang="es-EC" sz="1200">
                          <a:effectLst/>
                        </a:rPr>
                        <a:t>FS ASD</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c>
                  <a:txBody>
                    <a:bodyPr/>
                    <a:lstStyle/>
                    <a:p>
                      <a:pPr marL="201295" indent="252095" algn="l">
                        <a:lnSpc>
                          <a:spcPct val="200000"/>
                        </a:lnSpc>
                        <a:spcAft>
                          <a:spcPts val="0"/>
                        </a:spcAft>
                      </a:pPr>
                      <a:r>
                        <a:rPr lang="es-EC" sz="1200" dirty="0">
                          <a:effectLst/>
                        </a:rPr>
                        <a:t>FS CALCULADO</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252095" algn="l">
                        <a:lnSpc>
                          <a:spcPct val="200000"/>
                        </a:lnSpc>
                        <a:spcAft>
                          <a:spcPts val="0"/>
                        </a:spcAft>
                      </a:pPr>
                      <a:r>
                        <a:rPr lang="es-EC" sz="1200">
                          <a:effectLst/>
                        </a:rPr>
                        <a:t>FS API</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c>
                  <a:txBody>
                    <a:bodyPr/>
                    <a:lstStyle/>
                    <a:p>
                      <a:pPr marL="161925" indent="252095" algn="l">
                        <a:lnSpc>
                          <a:spcPct val="200000"/>
                        </a:lnSpc>
                        <a:spcAft>
                          <a:spcPts val="0"/>
                        </a:spcAft>
                      </a:pPr>
                      <a:r>
                        <a:rPr lang="es-EC" sz="1200" dirty="0">
                          <a:effectLst/>
                        </a:rPr>
                        <a:t>FS CALCULADO</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r>
              <a:tr h="472301">
                <a:tc>
                  <a:txBody>
                    <a:bodyPr/>
                    <a:lstStyle/>
                    <a:p>
                      <a:pPr indent="252095" algn="l">
                        <a:lnSpc>
                          <a:spcPct val="200000"/>
                        </a:lnSpc>
                        <a:spcAft>
                          <a:spcPts val="0"/>
                        </a:spcAft>
                      </a:pPr>
                      <a:r>
                        <a:rPr lang="es-EC" sz="1200">
                          <a:effectLst/>
                        </a:rPr>
                        <a:t>PUNTO 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c>
                  <a:txBody>
                    <a:bodyPr/>
                    <a:lstStyle/>
                    <a:p>
                      <a:pPr marL="21590" indent="252095" algn="r">
                        <a:lnSpc>
                          <a:spcPct val="200000"/>
                        </a:lnSpc>
                        <a:spcAft>
                          <a:spcPts val="0"/>
                        </a:spcAft>
                      </a:pPr>
                      <a:r>
                        <a:rPr lang="es-EC" sz="1200">
                          <a:effectLst/>
                        </a:rPr>
                        <a:t>1,67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252095" algn="ctr">
                        <a:lnSpc>
                          <a:spcPct val="200000"/>
                        </a:lnSpc>
                        <a:spcAft>
                          <a:spcPts val="0"/>
                        </a:spcAft>
                      </a:pPr>
                      <a:r>
                        <a:rPr lang="es-EC" sz="1200">
                          <a:effectLst/>
                        </a:rPr>
                        <a:t>8,45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252095" algn="ctr">
                        <a:lnSpc>
                          <a:spcPct val="200000"/>
                        </a:lnSpc>
                        <a:spcAft>
                          <a:spcPts val="0"/>
                        </a:spcAft>
                      </a:pPr>
                      <a:r>
                        <a:rPr lang="es-EC" sz="1200">
                          <a:effectLst/>
                        </a:rPr>
                        <a:t>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252095" algn="ctr">
                        <a:lnSpc>
                          <a:spcPct val="200000"/>
                        </a:lnSpc>
                        <a:spcAft>
                          <a:spcPts val="0"/>
                        </a:spcAft>
                      </a:pPr>
                      <a:r>
                        <a:rPr lang="es-EC" sz="1200" dirty="0">
                          <a:effectLst/>
                        </a:rPr>
                        <a:t>5,86</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r>
              <a:tr h="472301">
                <a:tc>
                  <a:txBody>
                    <a:bodyPr/>
                    <a:lstStyle/>
                    <a:p>
                      <a:pPr indent="252095" algn="l">
                        <a:lnSpc>
                          <a:spcPct val="200000"/>
                        </a:lnSpc>
                        <a:spcAft>
                          <a:spcPts val="0"/>
                        </a:spcAft>
                      </a:pPr>
                      <a:r>
                        <a:rPr lang="es-EC" sz="1200">
                          <a:effectLst/>
                        </a:rPr>
                        <a:t>PUNTO4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252095" algn="r">
                        <a:lnSpc>
                          <a:spcPct val="200000"/>
                        </a:lnSpc>
                        <a:spcAft>
                          <a:spcPts val="0"/>
                        </a:spcAft>
                      </a:pPr>
                      <a:r>
                        <a:rPr lang="es-EC" sz="1200">
                          <a:effectLst/>
                        </a:rPr>
                        <a:t>1,67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252095" algn="ctr">
                        <a:lnSpc>
                          <a:spcPct val="200000"/>
                        </a:lnSpc>
                        <a:spcAft>
                          <a:spcPts val="0"/>
                        </a:spcAft>
                      </a:pPr>
                      <a:r>
                        <a:rPr lang="es-EC" sz="1200">
                          <a:effectLst/>
                        </a:rPr>
                        <a:t>9,47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252095" algn="ctr">
                        <a:lnSpc>
                          <a:spcPct val="200000"/>
                        </a:lnSpc>
                        <a:spcAft>
                          <a:spcPts val="0"/>
                        </a:spcAft>
                      </a:pPr>
                      <a:r>
                        <a:rPr lang="es-EC" sz="1200">
                          <a:effectLst/>
                        </a:rPr>
                        <a:t>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252095" algn="ctr">
                        <a:lnSpc>
                          <a:spcPct val="200000"/>
                        </a:lnSpc>
                        <a:spcAft>
                          <a:spcPts val="0"/>
                        </a:spcAft>
                      </a:pPr>
                      <a:r>
                        <a:rPr lang="es-EC" sz="1200" dirty="0">
                          <a:effectLst/>
                        </a:rPr>
                        <a:t>6,51</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51529" marR="51529" marT="0" marB="0"/>
                </a:tc>
              </a:tr>
            </a:tbl>
          </a:graphicData>
        </a:graphic>
      </p:graphicFrame>
    </p:spTree>
    <p:extLst>
      <p:ext uri="{BB962C8B-B14F-4D97-AF65-F5344CB8AC3E}">
        <p14:creationId xmlns:p14="http://schemas.microsoft.com/office/powerpoint/2010/main" val="2355931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74955"/>
            <a:ext cx="10515600" cy="1325563"/>
          </a:xfrm>
        </p:spPr>
        <p:txBody>
          <a:bodyPr>
            <a:normAutofit/>
          </a:bodyPr>
          <a:lstStyle/>
          <a:p>
            <a:r>
              <a:rPr lang="es-EC" sz="3200" dirty="0" smtClean="0"/>
              <a:t>COMPARACION COSTO REDISEÑO – COSTO ESTRUCTURA</a:t>
            </a:r>
            <a:endParaRPr lang="es-EC" sz="32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152894752"/>
              </p:ext>
            </p:extLst>
          </p:nvPr>
        </p:nvGraphicFramePr>
        <p:xfrm>
          <a:off x="586742" y="1418316"/>
          <a:ext cx="11018516" cy="4022364"/>
        </p:xfrm>
        <a:graphic>
          <a:graphicData uri="http://schemas.openxmlformats.org/drawingml/2006/table">
            <a:tbl>
              <a:tblPr firstRow="1" firstCol="1" bandRow="1">
                <a:tableStyleId>{21E4AEA4-8DFA-4A89-87EB-49C32662AFE0}</a:tableStyleId>
              </a:tblPr>
              <a:tblGrid>
                <a:gridCol w="1272538"/>
                <a:gridCol w="1402080"/>
                <a:gridCol w="1249680"/>
                <a:gridCol w="1325880"/>
                <a:gridCol w="1203960"/>
                <a:gridCol w="1249680"/>
                <a:gridCol w="1051560"/>
                <a:gridCol w="2263138"/>
              </a:tblGrid>
              <a:tr h="1601152">
                <a:tc>
                  <a:txBody>
                    <a:bodyPr/>
                    <a:lstStyle/>
                    <a:p>
                      <a:pPr indent="252095" algn="l">
                        <a:lnSpc>
                          <a:spcPct val="200000"/>
                        </a:lnSpc>
                        <a:spcAft>
                          <a:spcPts val="0"/>
                        </a:spcAft>
                      </a:pPr>
                      <a:r>
                        <a:rPr lang="es-EC" sz="1600">
                          <a:effectLst/>
                        </a:rPr>
                        <a:t>PUNTO DE ANALISIS</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l">
                        <a:lnSpc>
                          <a:spcPct val="200000"/>
                        </a:lnSpc>
                        <a:spcAft>
                          <a:spcPts val="0"/>
                        </a:spcAft>
                      </a:pPr>
                      <a:r>
                        <a:rPr lang="es-EC" sz="1600">
                          <a:effectLst/>
                        </a:rPr>
                        <a:t>ESFUERZO ACTUAL (MPa)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l">
                        <a:lnSpc>
                          <a:spcPct val="200000"/>
                        </a:lnSpc>
                        <a:spcAft>
                          <a:spcPts val="0"/>
                        </a:spcAft>
                      </a:pPr>
                      <a:r>
                        <a:rPr lang="es-EC" sz="1600">
                          <a:effectLst/>
                        </a:rPr>
                        <a:t>ESFUERZO REDISEÑO (MPa)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l">
                        <a:lnSpc>
                          <a:spcPct val="200000"/>
                        </a:lnSpc>
                        <a:spcAft>
                          <a:spcPts val="0"/>
                        </a:spcAft>
                      </a:pPr>
                      <a:r>
                        <a:rPr lang="es-EC" sz="1600">
                          <a:effectLst/>
                        </a:rPr>
                        <a:t>MEJORA (MPa)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l">
                        <a:lnSpc>
                          <a:spcPct val="200000"/>
                        </a:lnSpc>
                        <a:spcAft>
                          <a:spcPts val="0"/>
                        </a:spcAft>
                      </a:pPr>
                      <a:r>
                        <a:rPr lang="es-EC" sz="1600">
                          <a:effectLst/>
                        </a:rPr>
                        <a:t>PRECIO ACTUAL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l">
                        <a:lnSpc>
                          <a:spcPct val="200000"/>
                        </a:lnSpc>
                        <a:spcAft>
                          <a:spcPts val="0"/>
                        </a:spcAft>
                      </a:pPr>
                      <a:r>
                        <a:rPr lang="es-EC" sz="1600">
                          <a:effectLst/>
                        </a:rPr>
                        <a:t>PRECIO REDISEÑO ($)</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l">
                        <a:lnSpc>
                          <a:spcPct val="200000"/>
                        </a:lnSpc>
                        <a:spcAft>
                          <a:spcPts val="0"/>
                        </a:spcAft>
                      </a:pPr>
                      <a:r>
                        <a:rPr lang="es-EC" sz="1600">
                          <a:effectLst/>
                        </a:rPr>
                        <a:t>DIFERNCIA DE PRECIO</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l">
                        <a:lnSpc>
                          <a:spcPct val="200000"/>
                        </a:lnSpc>
                        <a:spcAft>
                          <a:spcPts val="0"/>
                        </a:spcAft>
                      </a:pPr>
                      <a:r>
                        <a:rPr lang="es-EC" sz="1600">
                          <a:effectLst/>
                        </a:rPr>
                        <a:t>PRECIO-MEJORA ($/MPa)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r>
              <a:tr h="705622">
                <a:tc>
                  <a:txBody>
                    <a:bodyPr/>
                    <a:lstStyle/>
                    <a:p>
                      <a:pPr indent="252095" algn="l">
                        <a:lnSpc>
                          <a:spcPct val="200000"/>
                        </a:lnSpc>
                        <a:spcAft>
                          <a:spcPts val="0"/>
                        </a:spcAft>
                      </a:pPr>
                      <a:r>
                        <a:rPr lang="es-EC" sz="1600">
                          <a:effectLst/>
                        </a:rPr>
                        <a:t>PUNTO 3</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r">
                        <a:lnSpc>
                          <a:spcPct val="200000"/>
                        </a:lnSpc>
                        <a:spcAft>
                          <a:spcPts val="0"/>
                        </a:spcAft>
                      </a:pPr>
                      <a:r>
                        <a:rPr lang="es-EC" sz="1600">
                          <a:effectLst/>
                        </a:rPr>
                        <a:t>81,095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r">
                        <a:lnSpc>
                          <a:spcPct val="200000"/>
                        </a:lnSpc>
                        <a:spcAft>
                          <a:spcPts val="0"/>
                        </a:spcAft>
                      </a:pPr>
                      <a:r>
                        <a:rPr lang="es-EC" sz="1600">
                          <a:effectLst/>
                        </a:rPr>
                        <a:t>30,06</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r">
                        <a:lnSpc>
                          <a:spcPct val="200000"/>
                        </a:lnSpc>
                        <a:spcAft>
                          <a:spcPts val="0"/>
                        </a:spcAft>
                      </a:pPr>
                      <a:r>
                        <a:rPr lang="es-EC" sz="1600">
                          <a:effectLst/>
                        </a:rPr>
                        <a:t>51,04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r">
                        <a:lnSpc>
                          <a:spcPct val="200000"/>
                        </a:lnSpc>
                        <a:spcAft>
                          <a:spcPts val="0"/>
                        </a:spcAft>
                      </a:pPr>
                      <a:r>
                        <a:rPr lang="es-EC" sz="1600">
                          <a:effectLst/>
                        </a:rPr>
                        <a:t>10.689,87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r">
                        <a:lnSpc>
                          <a:spcPct val="200000"/>
                        </a:lnSpc>
                        <a:spcAft>
                          <a:spcPts val="0"/>
                        </a:spcAft>
                      </a:pPr>
                      <a:r>
                        <a:rPr lang="es-EC" sz="1600">
                          <a:effectLst/>
                        </a:rPr>
                        <a:t>11.639,52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r">
                        <a:lnSpc>
                          <a:spcPct val="200000"/>
                        </a:lnSpc>
                        <a:spcAft>
                          <a:spcPts val="0"/>
                        </a:spcAft>
                      </a:pPr>
                      <a:r>
                        <a:rPr lang="es-EC" sz="1600">
                          <a:effectLst/>
                        </a:rPr>
                        <a:t>949,65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r">
                        <a:lnSpc>
                          <a:spcPct val="200000"/>
                        </a:lnSpc>
                        <a:spcAft>
                          <a:spcPts val="0"/>
                        </a:spcAft>
                      </a:pPr>
                      <a:r>
                        <a:rPr lang="es-EC" sz="1600">
                          <a:effectLst/>
                        </a:rPr>
                        <a:t>18,60</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r>
              <a:tr h="705622">
                <a:tc>
                  <a:txBody>
                    <a:bodyPr/>
                    <a:lstStyle/>
                    <a:p>
                      <a:pPr indent="252095" algn="l">
                        <a:lnSpc>
                          <a:spcPct val="200000"/>
                        </a:lnSpc>
                        <a:spcAft>
                          <a:spcPts val="0"/>
                        </a:spcAft>
                      </a:pPr>
                      <a:r>
                        <a:rPr lang="es-EC" sz="1600">
                          <a:effectLst/>
                        </a:rPr>
                        <a:t>PUNTO4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r">
                        <a:lnSpc>
                          <a:spcPct val="200000"/>
                        </a:lnSpc>
                        <a:spcAft>
                          <a:spcPts val="0"/>
                        </a:spcAft>
                      </a:pPr>
                      <a:r>
                        <a:rPr lang="es-EC" sz="1600">
                          <a:effectLst/>
                        </a:rPr>
                        <a:t>60,62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r">
                        <a:lnSpc>
                          <a:spcPct val="200000"/>
                        </a:lnSpc>
                        <a:spcAft>
                          <a:spcPts val="0"/>
                        </a:spcAft>
                      </a:pPr>
                      <a:r>
                        <a:rPr lang="es-EC" sz="1600">
                          <a:effectLst/>
                        </a:rPr>
                        <a:t>26,4</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r">
                        <a:lnSpc>
                          <a:spcPct val="200000"/>
                        </a:lnSpc>
                        <a:spcAft>
                          <a:spcPts val="0"/>
                        </a:spcAft>
                      </a:pPr>
                      <a:r>
                        <a:rPr lang="es-EC" sz="1600">
                          <a:effectLst/>
                        </a:rPr>
                        <a:t>34,22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r">
                        <a:lnSpc>
                          <a:spcPct val="200000"/>
                        </a:lnSpc>
                        <a:spcAft>
                          <a:spcPts val="0"/>
                        </a:spcAft>
                      </a:pPr>
                      <a:r>
                        <a:rPr lang="es-EC" sz="1600">
                          <a:effectLst/>
                        </a:rPr>
                        <a:t>10.689,87</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r">
                        <a:lnSpc>
                          <a:spcPct val="200000"/>
                        </a:lnSpc>
                        <a:spcAft>
                          <a:spcPts val="0"/>
                        </a:spcAft>
                      </a:pPr>
                      <a:r>
                        <a:rPr lang="es-EC" sz="1600">
                          <a:effectLst/>
                        </a:rPr>
                        <a:t>11.639,52</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r">
                        <a:lnSpc>
                          <a:spcPct val="200000"/>
                        </a:lnSpc>
                        <a:spcAft>
                          <a:spcPts val="0"/>
                        </a:spcAft>
                      </a:pPr>
                      <a:r>
                        <a:rPr lang="es-EC" sz="1600">
                          <a:effectLst/>
                        </a:rPr>
                        <a:t>949,65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a:txBody>
                    <a:bodyPr/>
                    <a:lstStyle/>
                    <a:p>
                      <a:pPr indent="252095" algn="r">
                        <a:lnSpc>
                          <a:spcPct val="200000"/>
                        </a:lnSpc>
                        <a:spcAft>
                          <a:spcPts val="0"/>
                        </a:spcAft>
                      </a:pPr>
                      <a:r>
                        <a:rPr lang="es-EC" sz="1600">
                          <a:effectLst/>
                        </a:rPr>
                        <a:t>27,75</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r>
              <a:tr h="539476">
                <a:tc gridSpan="7">
                  <a:txBody>
                    <a:bodyPr/>
                    <a:lstStyle/>
                    <a:p>
                      <a:pPr indent="252095" algn="ctr">
                        <a:lnSpc>
                          <a:spcPct val="200000"/>
                        </a:lnSpc>
                        <a:spcAft>
                          <a:spcPts val="0"/>
                        </a:spcAft>
                      </a:pPr>
                      <a:r>
                        <a:rPr lang="es-EC" sz="1600">
                          <a:effectLst/>
                        </a:rPr>
                        <a:t>PROMEDIO COSTO DE MEJORA</a:t>
                      </a:r>
                      <a:endParaRPr lang="es-EC" sz="200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252095" algn="r">
                        <a:lnSpc>
                          <a:spcPct val="200000"/>
                        </a:lnSpc>
                        <a:spcAft>
                          <a:spcPts val="0"/>
                        </a:spcAft>
                      </a:pPr>
                      <a:r>
                        <a:rPr lang="es-EC" sz="1600" dirty="0">
                          <a:effectLst/>
                        </a:rPr>
                        <a:t>23,17</a:t>
                      </a:r>
                      <a:endParaRPr lang="es-EC" sz="2000" dirty="0">
                        <a:effectLst/>
                      </a:endParaRPr>
                    </a:p>
                    <a:p>
                      <a:pPr indent="252095" algn="just">
                        <a:lnSpc>
                          <a:spcPct val="200000"/>
                        </a:lnSpc>
                        <a:spcAft>
                          <a:spcPts val="800"/>
                        </a:spcAft>
                      </a:pPr>
                      <a:r>
                        <a:rPr lang="es-EC" sz="2000" dirty="0">
                          <a:effectLst/>
                        </a:rPr>
                        <a:t> </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txBody>
                  <a:tcPr marL="33076" marR="33076" marT="0" marB="0"/>
                </a:tc>
              </a:tr>
            </a:tbl>
          </a:graphicData>
        </a:graphic>
      </p:graphicFrame>
    </p:spTree>
    <p:extLst>
      <p:ext uri="{BB962C8B-B14F-4D97-AF65-F5344CB8AC3E}">
        <p14:creationId xmlns:p14="http://schemas.microsoft.com/office/powerpoint/2010/main" val="4006100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90195"/>
            <a:ext cx="10515600" cy="1325563"/>
          </a:xfrm>
        </p:spPr>
        <p:txBody>
          <a:bodyPr/>
          <a:lstStyle/>
          <a:p>
            <a:r>
              <a:rPr lang="es-EC" dirty="0" smtClean="0"/>
              <a:t>CONCLUSIONES</a:t>
            </a:r>
            <a:endParaRPr lang="es-EC" dirty="0"/>
          </a:p>
        </p:txBody>
      </p:sp>
      <p:sp>
        <p:nvSpPr>
          <p:cNvPr id="3" name="Marcador de contenido 2"/>
          <p:cNvSpPr>
            <a:spLocks noGrp="1"/>
          </p:cNvSpPr>
          <p:nvPr>
            <p:ph idx="1"/>
          </p:nvPr>
        </p:nvSpPr>
        <p:spPr/>
        <p:txBody>
          <a:bodyPr>
            <a:normAutofit fontScale="77500" lnSpcReduction="20000"/>
          </a:bodyPr>
          <a:lstStyle/>
          <a:p>
            <a:pPr lvl="0" algn="just"/>
            <a:r>
              <a:rPr lang="es-EC" dirty="0"/>
              <a:t>El objetivo de mejorar la resistencia de la estructura a 40000lb., se logró tanto en la optimización, como en el rediseño propuesto.</a:t>
            </a:r>
          </a:p>
          <a:p>
            <a:pPr lvl="0" algn="just"/>
            <a:r>
              <a:rPr lang="es-EC" dirty="0"/>
              <a:t>Mediante la simulación con el software de elementos finitos, se determinó los puntos críticos dentro de la estructura mediante la obtención de los esfuerzos actuantes, con los cuales son 4, de los cuales se descartaron dos, el punto 1 y 2, por cuanto estos son concentradores de tensión y se obtiene un error de discontinuidad lo que crea resultados no precisos. Por lo tanto, los puntos de análisis son el 3 y 4, los cuales tienen una futura posible falla por  los altos ciclos de trabajo en que funciona la unidad y un área pequeña de la sección del perfil, lo que haría que la estructura falle por fatiga de sus elementos.</a:t>
            </a:r>
          </a:p>
          <a:p>
            <a:pPr lvl="0" algn="just"/>
            <a:r>
              <a:rPr lang="es-EC" dirty="0"/>
              <a:t>La optimización de la estructura se realizó mediante el proceso de  encajonamiento de los miembros, en los puntos de análisis 3 y 4, descartando el uso de rigidizadores ya que los resultados obtenidos con rigidizadores fue de 7,75% de mejora a comparación del encajonamiento, con lo que se disminuyó el esfuerzo de 81,09 </a:t>
            </a:r>
            <a:r>
              <a:rPr lang="es-EC" dirty="0" err="1"/>
              <a:t>MPa</a:t>
            </a:r>
            <a:r>
              <a:rPr lang="es-EC" dirty="0"/>
              <a:t>. a 34,42 </a:t>
            </a:r>
            <a:r>
              <a:rPr lang="es-EC" dirty="0" err="1"/>
              <a:t>MPa</a:t>
            </a:r>
            <a:r>
              <a:rPr lang="es-EC" dirty="0"/>
              <a:t>., en el punto 3 con un  57,55% de mejora y de 50,62 </a:t>
            </a:r>
            <a:r>
              <a:rPr lang="es-EC" dirty="0" err="1"/>
              <a:t>MPa</a:t>
            </a:r>
            <a:r>
              <a:rPr lang="es-EC" dirty="0"/>
              <a:t>., a 24,52 </a:t>
            </a:r>
            <a:r>
              <a:rPr lang="es-EC" dirty="0" err="1"/>
              <a:t>MPa</a:t>
            </a:r>
            <a:r>
              <a:rPr lang="es-EC" dirty="0"/>
              <a:t>., en el punto 4 con un 51,55% de mejora. </a:t>
            </a:r>
            <a:r>
              <a:rPr lang="es-EC" dirty="0" smtClean="0"/>
              <a:t>  </a:t>
            </a:r>
            <a:endParaRPr lang="es-EC" dirty="0"/>
          </a:p>
          <a:p>
            <a:pPr algn="just"/>
            <a:endParaRPr lang="es-EC" dirty="0"/>
          </a:p>
        </p:txBody>
      </p:sp>
    </p:spTree>
    <p:extLst>
      <p:ext uri="{BB962C8B-B14F-4D97-AF65-F5344CB8AC3E}">
        <p14:creationId xmlns:p14="http://schemas.microsoft.com/office/powerpoint/2010/main" val="2442776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DEFINICIÓN DEL PROBLEMA</a:t>
            </a:r>
            <a:endParaRPr lang="es-EC" dirty="0"/>
          </a:p>
        </p:txBody>
      </p:sp>
      <p:sp>
        <p:nvSpPr>
          <p:cNvPr id="3" name="Marcador de contenido 2"/>
          <p:cNvSpPr>
            <a:spLocks noGrp="1"/>
          </p:cNvSpPr>
          <p:nvPr>
            <p:ph idx="1"/>
          </p:nvPr>
        </p:nvSpPr>
        <p:spPr>
          <a:xfrm>
            <a:off x="838200" y="1825625"/>
            <a:ext cx="5877560" cy="4351338"/>
          </a:xfrm>
        </p:spPr>
        <p:txBody>
          <a:bodyPr>
            <a:normAutofit fontScale="92500" lnSpcReduction="20000"/>
          </a:bodyPr>
          <a:lstStyle/>
          <a:p>
            <a:pPr marL="0" indent="0" algn="just">
              <a:buNone/>
            </a:pPr>
            <a:r>
              <a:rPr lang="es-ES" dirty="0"/>
              <a:t>La estandarización en el diseño del equipo y la aplicación en los pozos de bombeo en Venezuela sin un previo estudio de las características del pozo en el cual se lo implementó ha producido que la estructura de soporte del equipo falle, teniendo una rotura de la viga de apoyo </a:t>
            </a:r>
            <a:r>
              <a:rPr lang="es-ES" dirty="0" smtClean="0"/>
              <a:t>principales, requiriendo </a:t>
            </a:r>
            <a:r>
              <a:rPr lang="es-ES" dirty="0"/>
              <a:t>una investigación para la determinación de las posibles causas de falla y un rediseño de la estructura para soportar cargas cíclicas con un pico máximo de 40 </a:t>
            </a:r>
            <a:r>
              <a:rPr lang="es-ES" dirty="0" err="1"/>
              <a:t>klb</a:t>
            </a:r>
            <a:r>
              <a:rPr lang="es-ES" dirty="0"/>
              <a:t>, con la finalidad de prevenir cualquier </a:t>
            </a:r>
            <a:r>
              <a:rPr lang="es-ES" dirty="0" smtClean="0"/>
              <a:t>otra falla para implementar </a:t>
            </a:r>
            <a:r>
              <a:rPr lang="es-ES" dirty="0"/>
              <a:t>el equipo en los pozos </a:t>
            </a:r>
            <a:r>
              <a:rPr lang="es-ES" dirty="0" smtClean="0"/>
              <a:t>ecuatorianos.</a:t>
            </a:r>
            <a:endParaRPr lang="es-EC"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7344092" y="1508759"/>
            <a:ext cx="4009708" cy="4668203"/>
          </a:xfrm>
          <a:prstGeom prst="rect">
            <a:avLst/>
          </a:prstGeom>
          <a:noFill/>
          <a:ln>
            <a:noFill/>
          </a:ln>
        </p:spPr>
      </p:pic>
    </p:spTree>
    <p:extLst>
      <p:ext uri="{BB962C8B-B14F-4D97-AF65-F5344CB8AC3E}">
        <p14:creationId xmlns:p14="http://schemas.microsoft.com/office/powerpoint/2010/main" val="39381828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normAutofit fontScale="70000" lnSpcReduction="20000"/>
          </a:bodyPr>
          <a:lstStyle/>
          <a:p>
            <a:pPr lvl="0" algn="just"/>
            <a:r>
              <a:rPr lang="es-EC" dirty="0"/>
              <a:t>Se logró rediseñar la estructura del equipo de bombeo mecánico de petróleo, mediante un proceso de elección de alternativas basándose en los principios de diseño estructural y en las posibles fallas determinadas en la simulación, con lo que se eligió la opción A6, utilizando perfiles doble C UPN 260, llegando a una mejora de 62,93% en el punto 3, bajando el esfuerzo de 81,09 </a:t>
            </a:r>
            <a:r>
              <a:rPr lang="es-EC" dirty="0" err="1"/>
              <a:t>MPa</a:t>
            </a:r>
            <a:r>
              <a:rPr lang="es-EC" dirty="0"/>
              <a:t>., a 30,06 </a:t>
            </a:r>
            <a:r>
              <a:rPr lang="es-EC" dirty="0" err="1"/>
              <a:t>MPa</a:t>
            </a:r>
            <a:r>
              <a:rPr lang="es-EC" dirty="0"/>
              <a:t>., y en el punto 4 una mejora de 47,77% con un esfuerzo de 50,62 </a:t>
            </a:r>
            <a:r>
              <a:rPr lang="es-EC" dirty="0" err="1"/>
              <a:t>MPa</a:t>
            </a:r>
            <a:r>
              <a:rPr lang="es-EC" dirty="0"/>
              <a:t>. a 26,44 </a:t>
            </a:r>
            <a:r>
              <a:rPr lang="es-EC" dirty="0" err="1"/>
              <a:t>MPa</a:t>
            </a:r>
            <a:r>
              <a:rPr lang="es-EC" dirty="0"/>
              <a:t>. Con estos valores se cumple con las condiciones propuestas de rediseño llegando a un factor de seguridad estático en el punto 3 de 8,45 y punto 4 de 9,47, lo cual cumple con la norma AISC con el criterio ASD, y un factor de seguridad a fatiga de 5,86 en el punto 3 y de 6,51 en el punto 4 con lo que cumple con el factor se seguridad planteado en la norma API 11E, “</a:t>
            </a:r>
            <a:r>
              <a:rPr lang="es-EC" dirty="0" err="1"/>
              <a:t>Specification</a:t>
            </a:r>
            <a:r>
              <a:rPr lang="es-EC" dirty="0"/>
              <a:t> of </a:t>
            </a:r>
            <a:r>
              <a:rPr lang="es-EC" dirty="0" err="1"/>
              <a:t>Pumping</a:t>
            </a:r>
            <a:r>
              <a:rPr lang="es-EC" dirty="0"/>
              <a:t> </a:t>
            </a:r>
            <a:r>
              <a:rPr lang="es-EC" dirty="0" err="1"/>
              <a:t>Units</a:t>
            </a:r>
            <a:r>
              <a:rPr lang="es-EC" dirty="0"/>
              <a:t>”. De la misma forma la estructura cumple con la carga máxima planteada de 40000 lb. </a:t>
            </a:r>
          </a:p>
          <a:p>
            <a:pPr lvl="0" algn="just"/>
            <a:r>
              <a:rPr lang="es-EC" dirty="0"/>
              <a:t>Como resultado de la simulación en el software de elementos finitos, se obtuvieron las reacciones RB y </a:t>
            </a:r>
            <a:r>
              <a:rPr lang="es-EC" dirty="0" err="1"/>
              <a:t>RCx</a:t>
            </a:r>
            <a:r>
              <a:rPr lang="es-EC" dirty="0"/>
              <a:t>, con valores de 6875,84 N y 1445,36 N respectivamente, las cuales son transmitidas a la estructura principal, teniendo unas fuerzas actuantes reales de </a:t>
            </a:r>
            <a:r>
              <a:rPr lang="es-EC" dirty="0" err="1"/>
              <a:t>RBy</a:t>
            </a:r>
            <a:r>
              <a:rPr lang="es-EC" dirty="0"/>
              <a:t>=5880 N y </a:t>
            </a:r>
            <a:r>
              <a:rPr lang="es-EC" dirty="0" err="1"/>
              <a:t>RCy</a:t>
            </a:r>
            <a:r>
              <a:rPr lang="es-EC" dirty="0"/>
              <a:t>=1524,7 N. Los valores obtenidos en la simulación se comprobaron con el cálculo mediante un procedimiento de elementos finitos en cual involucra la teoría de armaduras metálicas realizando un programa que permite la optimización del tiempo de cálculo de las deformaciones</a:t>
            </a:r>
            <a:r>
              <a:rPr lang="es-EC" dirty="0" smtClean="0"/>
              <a:t>.</a:t>
            </a:r>
            <a:endParaRPr lang="es-EC" dirty="0"/>
          </a:p>
        </p:txBody>
      </p:sp>
      <p:sp>
        <p:nvSpPr>
          <p:cNvPr id="4" name="Título 1"/>
          <p:cNvSpPr txBox="1">
            <a:spLocks/>
          </p:cNvSpPr>
          <p:nvPr/>
        </p:nvSpPr>
        <p:spPr>
          <a:xfrm>
            <a:off x="838200" y="-2901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mtClean="0"/>
              <a:t>CONCLUSIONES</a:t>
            </a:r>
            <a:endParaRPr lang="es-EC" dirty="0"/>
          </a:p>
        </p:txBody>
      </p:sp>
    </p:spTree>
    <p:extLst>
      <p:ext uri="{BB962C8B-B14F-4D97-AF65-F5344CB8AC3E}">
        <p14:creationId xmlns:p14="http://schemas.microsoft.com/office/powerpoint/2010/main" val="608332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sp>
        <p:nvSpPr>
          <p:cNvPr id="3" name="Marcador de contenido 2"/>
          <p:cNvSpPr>
            <a:spLocks noGrp="1"/>
          </p:cNvSpPr>
          <p:nvPr>
            <p:ph idx="1"/>
          </p:nvPr>
        </p:nvSpPr>
        <p:spPr/>
        <p:txBody>
          <a:bodyPr>
            <a:normAutofit lnSpcReduction="10000"/>
          </a:bodyPr>
          <a:lstStyle/>
          <a:p>
            <a:pPr lvl="0"/>
            <a:r>
              <a:rPr lang="es-EC" dirty="0"/>
              <a:t>Para el cálculo de esfuerzos se realizó una convergencia de resultados en base a la malla, con lo cual se asegura una precisión de resultados, utilizando los valores del ensayo 5 de la tabla 4-3 y 4-4, con esfuerzos de 81,09 </a:t>
            </a:r>
            <a:r>
              <a:rPr lang="es-EC" dirty="0" err="1"/>
              <a:t>MPa</a:t>
            </a:r>
            <a:r>
              <a:rPr lang="es-EC" dirty="0"/>
              <a:t>., y 50,62 </a:t>
            </a:r>
            <a:r>
              <a:rPr lang="es-EC" dirty="0" err="1"/>
              <a:t>MPa</a:t>
            </a:r>
            <a:r>
              <a:rPr lang="es-EC" dirty="0"/>
              <a:t>.</a:t>
            </a:r>
          </a:p>
          <a:p>
            <a:pPr lvl="0"/>
            <a:r>
              <a:rPr lang="es-EC" dirty="0"/>
              <a:t>En base a un análisis de costos de la estructura actual y el rediseño planteado se obtuvo que el costo de la estructura rediseñada es de 11.639,52 dólares, con lo que se obtiene un promedio de inversión de 23,17 dólares para mejorar un </a:t>
            </a:r>
            <a:r>
              <a:rPr lang="es-EC" dirty="0" err="1"/>
              <a:t>MPa</a:t>
            </a:r>
            <a:r>
              <a:rPr lang="es-EC" dirty="0"/>
              <a:t>., con lo que a comparación de la inversión para realizar la optimización la cual es de 40,66 dólares, el rediseño es la mejor opción y da una mayor confiabilidad para el funcionamiento a altos ciclos de trabajo y una resistencia a fatiga. </a:t>
            </a:r>
          </a:p>
          <a:p>
            <a:endParaRPr lang="es-EC" dirty="0"/>
          </a:p>
        </p:txBody>
      </p:sp>
      <p:sp>
        <p:nvSpPr>
          <p:cNvPr id="4" name="Título 1"/>
          <p:cNvSpPr txBox="1">
            <a:spLocks/>
          </p:cNvSpPr>
          <p:nvPr/>
        </p:nvSpPr>
        <p:spPr>
          <a:xfrm>
            <a:off x="838200" y="-2901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mtClean="0"/>
              <a:t>CONCLUSIONES</a:t>
            </a:r>
            <a:endParaRPr lang="es-EC" dirty="0"/>
          </a:p>
        </p:txBody>
      </p:sp>
    </p:spTree>
    <p:extLst>
      <p:ext uri="{BB962C8B-B14F-4D97-AF65-F5344CB8AC3E}">
        <p14:creationId xmlns:p14="http://schemas.microsoft.com/office/powerpoint/2010/main" val="4263237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05435"/>
            <a:ext cx="10515600" cy="1325563"/>
          </a:xfrm>
        </p:spPr>
        <p:txBody>
          <a:bodyPr/>
          <a:lstStyle/>
          <a:p>
            <a:r>
              <a:rPr lang="es-EC" dirty="0" smtClean="0"/>
              <a:t>RECOMENDACIONES</a:t>
            </a:r>
            <a:endParaRPr lang="es-EC" dirty="0"/>
          </a:p>
        </p:txBody>
      </p:sp>
      <p:sp>
        <p:nvSpPr>
          <p:cNvPr id="3" name="Marcador de contenido 2"/>
          <p:cNvSpPr>
            <a:spLocks noGrp="1"/>
          </p:cNvSpPr>
          <p:nvPr>
            <p:ph idx="1"/>
          </p:nvPr>
        </p:nvSpPr>
        <p:spPr>
          <a:xfrm>
            <a:off x="365760" y="1020128"/>
            <a:ext cx="10988040" cy="5156835"/>
          </a:xfrm>
        </p:spPr>
        <p:txBody>
          <a:bodyPr>
            <a:normAutofit fontScale="92500" lnSpcReduction="10000"/>
          </a:bodyPr>
          <a:lstStyle/>
          <a:p>
            <a:pPr lvl="0" algn="just"/>
            <a:r>
              <a:rPr lang="es-EC" dirty="0"/>
              <a:t>Revisar la teoría de elementos finitos aplicada en el cálculo de armaduras metálicas propuesta en el libro utilizado, para no errar en el ingreso de los datos y obtener resultados verídicos, los cuales posteriormente se compararán con la simulación en los diferentes software.</a:t>
            </a:r>
          </a:p>
          <a:p>
            <a:pPr lvl="0" algn="just"/>
            <a:r>
              <a:rPr lang="es-EC" dirty="0"/>
              <a:t>Tener en cuenta todos los tipos de juntas y puntos donde se aplica la carga y anclaje del diseño de la estructura, ya que al momento de ingreso de datos de la simulación es de gran importancia estos factores y valores, para una recreación lo más real posible.</a:t>
            </a:r>
          </a:p>
          <a:p>
            <a:pPr lvl="0" algn="just"/>
            <a:r>
              <a:rPr lang="es-EC" dirty="0"/>
              <a:t>Realizar siempre una convergencia de mallado ya que esto ayuda a una obtención de resultados precisos y acorde con la realidad. La utilización de elementos hexaédricos es la que mejores resultados arroja, junto con un mallado fino. Tomar en cuenta las dimensiones y aristas del modelo a simular, ya que esto influye en el gasto computacional e ingenieril requerido ya que para realizar estas simulaciones se requiere computadores con alta capacidad de procesamiento</a:t>
            </a:r>
            <a:r>
              <a:rPr lang="es-EC" dirty="0" smtClean="0"/>
              <a:t>.</a:t>
            </a:r>
            <a:endParaRPr lang="es-EC" dirty="0"/>
          </a:p>
        </p:txBody>
      </p:sp>
    </p:spTree>
    <p:extLst>
      <p:ext uri="{BB962C8B-B14F-4D97-AF65-F5344CB8AC3E}">
        <p14:creationId xmlns:p14="http://schemas.microsoft.com/office/powerpoint/2010/main" val="489800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a:xfrm>
            <a:off x="533400" y="1234440"/>
            <a:ext cx="10820400" cy="4942523"/>
          </a:xfrm>
        </p:spPr>
        <p:txBody>
          <a:bodyPr>
            <a:normAutofit fontScale="77500" lnSpcReduction="20000"/>
          </a:bodyPr>
          <a:lstStyle/>
          <a:p>
            <a:pPr lvl="0" algn="just"/>
            <a:r>
              <a:rPr lang="es-EC" dirty="0"/>
              <a:t>Realizar un estudio más afondo sobre </a:t>
            </a:r>
            <a:r>
              <a:rPr lang="es-EC" dirty="0" err="1"/>
              <a:t>atiezadores</a:t>
            </a:r>
            <a:r>
              <a:rPr lang="es-EC" dirty="0"/>
              <a:t> y optimización de </a:t>
            </a:r>
            <a:r>
              <a:rPr lang="es-EC" dirty="0" err="1"/>
              <a:t>skids</a:t>
            </a:r>
            <a:r>
              <a:rPr lang="es-EC" dirty="0"/>
              <a:t> de longitud corta ya que no existe información amplia sobre el tema y se realizó la optimización solo en base a teoría  de inercia y aumento de sección por experimentación, por lo cual y el estudio a fondo de estos requiere otro proyecto enfocado directamente a analizar los diferentes tipos y configuración de </a:t>
            </a:r>
            <a:r>
              <a:rPr lang="es-EC" dirty="0" err="1"/>
              <a:t>atiezadores</a:t>
            </a:r>
            <a:r>
              <a:rPr lang="es-EC" dirty="0"/>
              <a:t>.</a:t>
            </a:r>
          </a:p>
          <a:p>
            <a:pPr lvl="0" algn="just"/>
            <a:r>
              <a:rPr lang="es-EC" dirty="0"/>
              <a:t>Tener en cuenta el análisis económico realizado ya que en el mercado actual, cada momento cambia de precios tanto de materia prima como mano de obra y el costo promedio para mejora de un </a:t>
            </a:r>
            <a:r>
              <a:rPr lang="es-EC" dirty="0" err="1"/>
              <a:t>MPa</a:t>
            </a:r>
            <a:r>
              <a:rPr lang="es-EC" dirty="0"/>
              <a:t>., puede variar.</a:t>
            </a:r>
          </a:p>
          <a:p>
            <a:pPr lvl="0" algn="just"/>
            <a:r>
              <a:rPr lang="es-EC" dirty="0"/>
              <a:t>Realizar un estudio para un mejoramiento de la eficiencia en consumo de energía de la unidad de bombeo mecánico de petróleo, ya que al momento se tiene un alto índice de consumo de energía eléctrica y esto significa un punto en contra a la hora de competir con otras unidades de bombeo mecánico. Se propone un sistema de contrabalanceo, anexando dos cilindros neumáticos paralelos al cilindro principal conectados al eje de las dos poleas, con lo cual se tendría una disminución en el consumo de energía de la bomba hidráulica, tanto en la carrera de subida como en la carrera de bajada. Hay que tener en cuenta que al agregar este sistema neumático se requiere un estudio de factibilidad y porcentaje de mejora en consumo de energía obtenida ya que se requeriría otro rediseño estructural y aumentar un sistema neumático.</a:t>
            </a:r>
          </a:p>
        </p:txBody>
      </p:sp>
      <p:sp>
        <p:nvSpPr>
          <p:cNvPr id="4" name="Título 1"/>
          <p:cNvSpPr txBox="1">
            <a:spLocks/>
          </p:cNvSpPr>
          <p:nvPr/>
        </p:nvSpPr>
        <p:spPr>
          <a:xfrm>
            <a:off x="838200" y="-30543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mtClean="0"/>
              <a:t>RECOMENDACIONES</a:t>
            </a:r>
            <a:endParaRPr lang="es-EC" dirty="0"/>
          </a:p>
        </p:txBody>
      </p:sp>
    </p:spTree>
    <p:extLst>
      <p:ext uri="{BB962C8B-B14F-4D97-AF65-F5344CB8AC3E}">
        <p14:creationId xmlns:p14="http://schemas.microsoft.com/office/powerpoint/2010/main" val="2989580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spTree>
    <p:extLst>
      <p:ext uri="{BB962C8B-B14F-4D97-AF65-F5344CB8AC3E}">
        <p14:creationId xmlns:p14="http://schemas.microsoft.com/office/powerpoint/2010/main" val="29476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JUSTIFICACIÓN</a:t>
            </a:r>
            <a:endParaRPr lang="es-EC" dirty="0"/>
          </a:p>
        </p:txBody>
      </p:sp>
      <p:sp>
        <p:nvSpPr>
          <p:cNvPr id="3" name="Marcador de contenido 2"/>
          <p:cNvSpPr>
            <a:spLocks noGrp="1"/>
          </p:cNvSpPr>
          <p:nvPr>
            <p:ph idx="1"/>
          </p:nvPr>
        </p:nvSpPr>
        <p:spPr/>
        <p:txBody>
          <a:bodyPr>
            <a:normAutofit/>
          </a:bodyPr>
          <a:lstStyle/>
          <a:p>
            <a:pPr algn="just"/>
            <a:r>
              <a:rPr lang="es-ES" dirty="0" smtClean="0"/>
              <a:t>La implementación  del equipo de superficie se </a:t>
            </a:r>
            <a:r>
              <a:rPr lang="es-ES" dirty="0"/>
              <a:t>da sin un estudio a fondo de las condiciones reales a las cuales va a trabajar la </a:t>
            </a:r>
            <a:r>
              <a:rPr lang="es-ES" dirty="0" smtClean="0"/>
              <a:t>unidad lo </a:t>
            </a:r>
            <a:r>
              <a:rPr lang="es-ES" dirty="0"/>
              <a:t>que ha producido que la misma falle </a:t>
            </a:r>
            <a:r>
              <a:rPr lang="es-ES" dirty="0" smtClean="0"/>
              <a:t>requiriendo </a:t>
            </a:r>
            <a:r>
              <a:rPr lang="es-ES" dirty="0"/>
              <a:t>una investigación para la determinación de posibles fallas de la estructura </a:t>
            </a:r>
            <a:r>
              <a:rPr lang="es-ES" dirty="0" smtClean="0"/>
              <a:t>del equipo de superficie </a:t>
            </a:r>
            <a:r>
              <a:rPr lang="es-ES" dirty="0"/>
              <a:t>y un rediseño de la misma que permita  tener una mayor capacidad y de esta manera prevenir una posible futura falla </a:t>
            </a:r>
            <a:r>
              <a:rPr lang="es-ES" dirty="0" smtClean="0"/>
              <a:t>al </a:t>
            </a:r>
            <a:r>
              <a:rPr lang="es-ES" dirty="0"/>
              <a:t>implementar el equipo en los Pozos Petroleros </a:t>
            </a:r>
            <a:r>
              <a:rPr lang="es-ES" dirty="0" smtClean="0"/>
              <a:t>ecuatorianos</a:t>
            </a:r>
            <a:r>
              <a:rPr lang="es-ES" dirty="0"/>
              <a:t>.</a:t>
            </a:r>
            <a:endParaRPr lang="es-EC" dirty="0"/>
          </a:p>
          <a:p>
            <a:pPr marL="0" indent="0">
              <a:buNone/>
            </a:pPr>
            <a:endParaRPr lang="es-EC" dirty="0"/>
          </a:p>
        </p:txBody>
      </p:sp>
    </p:spTree>
    <p:extLst>
      <p:ext uri="{BB962C8B-B14F-4D97-AF65-F5344CB8AC3E}">
        <p14:creationId xmlns:p14="http://schemas.microsoft.com/office/powerpoint/2010/main" val="1400516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ALCANCE</a:t>
            </a:r>
            <a:endParaRPr lang="es-EC" dirty="0"/>
          </a:p>
        </p:txBody>
      </p:sp>
      <p:sp>
        <p:nvSpPr>
          <p:cNvPr id="3" name="Marcador de contenido 2"/>
          <p:cNvSpPr>
            <a:spLocks noGrp="1"/>
          </p:cNvSpPr>
          <p:nvPr>
            <p:ph idx="1"/>
          </p:nvPr>
        </p:nvSpPr>
        <p:spPr/>
        <p:txBody>
          <a:bodyPr>
            <a:normAutofit/>
          </a:bodyPr>
          <a:lstStyle/>
          <a:p>
            <a:pPr algn="just"/>
            <a:r>
              <a:rPr lang="es-ES" sz="3600" dirty="0"/>
              <a:t>S</a:t>
            </a:r>
            <a:r>
              <a:rPr lang="es-ES" sz="3600" dirty="0" smtClean="0"/>
              <a:t>imulación </a:t>
            </a:r>
            <a:r>
              <a:rPr lang="es-ES" sz="3600" dirty="0"/>
              <a:t>del funcionamiento de una unidad de bombeo bajo condiciones reales con datos obtenidos en el pozo, aspectos que permitirán conocer y contar con una pauta de las partes críticas a tomar en cuenta así como las mejoras a implementar en el rediseño de una estructura de bombeo mecánico para una capacidad de 40 </a:t>
            </a:r>
            <a:r>
              <a:rPr lang="es-ES" sz="3600" dirty="0" err="1"/>
              <a:t>klb</a:t>
            </a:r>
            <a:r>
              <a:rPr lang="es-ES" sz="3600" dirty="0"/>
              <a:t>. </a:t>
            </a:r>
            <a:endParaRPr lang="es-EC" sz="3600" dirty="0"/>
          </a:p>
        </p:txBody>
      </p:sp>
    </p:spTree>
    <p:extLst>
      <p:ext uri="{BB962C8B-B14F-4D97-AF65-F5344CB8AC3E}">
        <p14:creationId xmlns:p14="http://schemas.microsoft.com/office/powerpoint/2010/main" val="11386956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OBJETIVO GENERAL</a:t>
            </a:r>
            <a:endParaRPr lang="es-EC" dirty="0"/>
          </a:p>
        </p:txBody>
      </p:sp>
      <p:sp>
        <p:nvSpPr>
          <p:cNvPr id="3" name="Marcador de contenido 2"/>
          <p:cNvSpPr>
            <a:spLocks noGrp="1"/>
          </p:cNvSpPr>
          <p:nvPr>
            <p:ph idx="1"/>
          </p:nvPr>
        </p:nvSpPr>
        <p:spPr/>
        <p:txBody>
          <a:bodyPr/>
          <a:lstStyle/>
          <a:p>
            <a:r>
              <a:rPr lang="es-ES" dirty="0"/>
              <a:t>Rediseñar una estructura de bombeo mecánico para que soporte una carga de 40 </a:t>
            </a:r>
            <a:r>
              <a:rPr lang="es-ES" dirty="0" err="1"/>
              <a:t>klb</a:t>
            </a:r>
            <a:r>
              <a:rPr lang="es-ES" dirty="0"/>
              <a:t> basándose en resultados obtenidos en el proceso de análisis de falla.</a:t>
            </a:r>
            <a:endParaRPr lang="es-EC" dirty="0"/>
          </a:p>
          <a:p>
            <a:endParaRPr lang="es-EC" dirty="0"/>
          </a:p>
        </p:txBody>
      </p:sp>
    </p:spTree>
    <p:extLst>
      <p:ext uri="{BB962C8B-B14F-4D97-AF65-F5344CB8AC3E}">
        <p14:creationId xmlns:p14="http://schemas.microsoft.com/office/powerpoint/2010/main" val="1317466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OBJETIVOS ESPECÍFICOS</a:t>
            </a:r>
            <a:endParaRPr lang="es-EC" dirty="0"/>
          </a:p>
        </p:txBody>
      </p:sp>
      <p:sp>
        <p:nvSpPr>
          <p:cNvPr id="3" name="Marcador de contenido 2"/>
          <p:cNvSpPr>
            <a:spLocks noGrp="1"/>
          </p:cNvSpPr>
          <p:nvPr>
            <p:ph idx="1"/>
          </p:nvPr>
        </p:nvSpPr>
        <p:spPr/>
        <p:txBody>
          <a:bodyPr/>
          <a:lstStyle/>
          <a:p>
            <a:r>
              <a:rPr lang="es-ES" dirty="0"/>
              <a:t>Simular el comportamiento de la actual estructura de bombeo mecánico con capacidad de 30 </a:t>
            </a:r>
            <a:r>
              <a:rPr lang="es-ES" dirty="0" err="1"/>
              <a:t>klb</a:t>
            </a:r>
            <a:r>
              <a:rPr lang="es-ES" dirty="0"/>
              <a:t> para determinar posibles causas de falla.</a:t>
            </a:r>
            <a:endParaRPr lang="es-EC" dirty="0"/>
          </a:p>
          <a:p>
            <a:r>
              <a:rPr lang="es-ES" dirty="0"/>
              <a:t>Realizar el rediseño de la estructura de bombeo mecánico, para que tenga una capacidad de 40 </a:t>
            </a:r>
            <a:r>
              <a:rPr lang="es-ES" dirty="0" err="1"/>
              <a:t>klb</a:t>
            </a:r>
            <a:r>
              <a:rPr lang="es-ES" dirty="0"/>
              <a:t>.</a:t>
            </a:r>
            <a:endParaRPr lang="es-EC" dirty="0"/>
          </a:p>
          <a:p>
            <a:pPr marL="0" indent="0">
              <a:buNone/>
            </a:pPr>
            <a:endParaRPr lang="es-EC" dirty="0"/>
          </a:p>
        </p:txBody>
      </p:sp>
    </p:spTree>
    <p:extLst>
      <p:ext uri="{BB962C8B-B14F-4D97-AF65-F5344CB8AC3E}">
        <p14:creationId xmlns:p14="http://schemas.microsoft.com/office/powerpoint/2010/main" val="35798307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1960" y="-232475"/>
            <a:ext cx="11989231" cy="1325563"/>
          </a:xfrm>
        </p:spPr>
        <p:txBody>
          <a:bodyPr>
            <a:normAutofit/>
          </a:bodyPr>
          <a:lstStyle/>
          <a:p>
            <a:pPr algn="ctr"/>
            <a:r>
              <a:rPr lang="es-EC" sz="4000" dirty="0" smtClean="0"/>
              <a:t>TIPOS DE BOMBEO DE PETROLEO EN ECUADOR</a:t>
            </a:r>
            <a:endParaRPr lang="es-EC" sz="40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246515138"/>
              </p:ext>
            </p:extLst>
          </p:nvPr>
        </p:nvGraphicFramePr>
        <p:xfrm>
          <a:off x="3343125" y="824722"/>
          <a:ext cx="11353800" cy="59537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IMG_038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rot="5400000">
            <a:off x="-783493" y="1980176"/>
            <a:ext cx="5282071" cy="2971165"/>
          </a:xfrm>
          <a:prstGeom prst="rect">
            <a:avLst/>
          </a:prstGeom>
        </p:spPr>
      </p:pic>
      <p:pic>
        <p:nvPicPr>
          <p:cNvPr id="6" name="BOMBA DE FUND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3658235" y="2895600"/>
            <a:ext cx="3631352" cy="2723514"/>
          </a:xfrm>
          <a:prstGeom prst="rect">
            <a:avLst/>
          </a:prstGeom>
        </p:spPr>
      </p:pic>
    </p:spTree>
    <p:extLst>
      <p:ext uri="{BB962C8B-B14F-4D97-AF65-F5344CB8AC3E}">
        <p14:creationId xmlns:p14="http://schemas.microsoft.com/office/powerpoint/2010/main" val="649466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1387</TotalTime>
  <Words>3117</Words>
  <Application>Microsoft Office PowerPoint</Application>
  <PresentationFormat>Panorámica</PresentationFormat>
  <Paragraphs>834</Paragraphs>
  <Slides>44</Slides>
  <Notes>1</Notes>
  <HiddenSlides>0</HiddenSlides>
  <MMClips>2</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44</vt:i4>
      </vt:variant>
    </vt:vector>
  </HeadingPairs>
  <TitlesOfParts>
    <vt:vector size="50" baseType="lpstr">
      <vt:lpstr>Arial</vt:lpstr>
      <vt:lpstr>Calibri</vt:lpstr>
      <vt:lpstr>Calibri Light</vt:lpstr>
      <vt:lpstr>Cambria Math</vt:lpstr>
      <vt:lpstr>Times New Roman</vt:lpstr>
      <vt:lpstr>Tema de Office</vt:lpstr>
      <vt:lpstr>Presentación de PowerPoint</vt:lpstr>
      <vt:lpstr>ANTECEDENTES</vt:lpstr>
      <vt:lpstr>Presentación de PowerPoint</vt:lpstr>
      <vt:lpstr>DEFINICIÓN DEL PROBLEMA</vt:lpstr>
      <vt:lpstr>JUSTIFICACIÓN</vt:lpstr>
      <vt:lpstr>ALCANCE</vt:lpstr>
      <vt:lpstr>OBJETIVO GENERAL</vt:lpstr>
      <vt:lpstr>OBJETIVOS ESPECÍFICOS</vt:lpstr>
      <vt:lpstr>TIPOS DE BOMBEO DE PETROLEO EN ECUADOR</vt:lpstr>
      <vt:lpstr>Presentación de PowerPoint</vt:lpstr>
      <vt:lpstr>Presentación de PowerPoint</vt:lpstr>
      <vt:lpstr>ESPECIFICACIONES GENERALES DEL EQUIPO DE BOMBEO MECÁNICO ACTUAL</vt:lpstr>
      <vt:lpstr>CALCULOS MEDIANTE TEORIA DE ARMADURAS METÁLICAS</vt:lpstr>
      <vt:lpstr>CALCULOS MEDIANTE TEORIA DE ARMADURAS METÁLICAS</vt:lpstr>
      <vt:lpstr>CALCULOS MEDIANTE TEORIA DE ARMADURAS METÁLICAS</vt:lpstr>
      <vt:lpstr>CALCULOS MEDIANTE TEORIA DE ARMADURAS METÁLICAS</vt:lpstr>
      <vt:lpstr>COMPARACION CON SIMULACION DE SOFTWARE DE ELEMENTOS FINITOS</vt:lpstr>
      <vt:lpstr>CALCULO REACCIONES RB Y RCx</vt:lpstr>
      <vt:lpstr>CALCULO DE ESFUERZOS MEDIANTE SIMULACION </vt:lpstr>
      <vt:lpstr>CONVERGENCIA DE RESULTADOS EN BASE AL MALLADO</vt:lpstr>
      <vt:lpstr>CONVERGENCIA DE RESULTADOS EN BASE AL MALLADO</vt:lpstr>
      <vt:lpstr>CONVERGENCIA DE RESULTADOS EN BASE AL MALLADO</vt:lpstr>
      <vt:lpstr>Presentación de PowerPoint</vt:lpstr>
      <vt:lpstr>Presentación de PowerPoint</vt:lpstr>
      <vt:lpstr>CONVERGENCIA DE RESULTADOS EN BASE AL MALLADO</vt:lpstr>
      <vt:lpstr>OPTIMIZACION Y REDISEÑO</vt:lpstr>
      <vt:lpstr>OPTIMIZACION POR ATIEZADORES</vt:lpstr>
      <vt:lpstr>Presentación de PowerPoint</vt:lpstr>
      <vt:lpstr>OPTIMIZACION POR ENCAJONAMIENTO</vt:lpstr>
      <vt:lpstr>COSTO DE OPTIMIZACION </vt:lpstr>
      <vt:lpstr>REDISEÑO</vt:lpstr>
      <vt:lpstr>ALTERNATIVAS DE REDISEÑO</vt:lpstr>
      <vt:lpstr>ALTERNATIVAS DE REDISEÑO</vt:lpstr>
      <vt:lpstr>MATRIZ DE DECISIÓN DE ALTERNATIVAS</vt:lpstr>
      <vt:lpstr>RESULTADOS DE CALIFICACION DE ALTERNATIVAS</vt:lpstr>
      <vt:lpstr>RESULTADOS SIMULACION DE ALTERNATIVAS ELEGIDAS</vt:lpstr>
      <vt:lpstr>CALCULO FACTORES DE SEGURIDAD</vt:lpstr>
      <vt:lpstr>COMPARACION COSTO REDISEÑO – COSTO ESTRUCTURA</vt:lpstr>
      <vt:lpstr>CONCLUSIONES</vt:lpstr>
      <vt:lpstr>Presentación de PowerPoint</vt:lpstr>
      <vt:lpstr>Presentación de PowerPoint</vt:lpstr>
      <vt:lpstr>RECOMENDACIONES</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ALEX</dc:creator>
  <cp:lastModifiedBy>Juan Sebastián Romero Chávez</cp:lastModifiedBy>
  <cp:revision>110</cp:revision>
  <dcterms:created xsi:type="dcterms:W3CDTF">2015-07-03T15:01:41Z</dcterms:created>
  <dcterms:modified xsi:type="dcterms:W3CDTF">2015-08-03T22:22:23Z</dcterms:modified>
</cp:coreProperties>
</file>