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O\Documents\TESIS\tesis\ARCHIVOS%20FINALES\ANALISIS%20SPSS%20PAIT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O\Documents\TESIS\tesis\ARCHIVOS%20FINALES\ANALISIS%20SPSS%20PAI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O\Documents\TESIS\tesis\ARCHIVOS%20FINALES\ANALISIS%20SPSS%20PAIT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O\Documents\TESIS\tesis\ARCHIVOS%20FINALES\ANALISIS%20SPSS%20PAI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/>
              <a:t>Edad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70640048118985121"/>
          <c:h val="0.6327117964421114"/>
        </c:manualLayout>
      </c:layout>
      <c:barChart>
        <c:barDir val="col"/>
        <c:grouping val="clustered"/>
        <c:varyColors val="0"/>
        <c:ser>
          <c:idx val="0"/>
          <c:order val="0"/>
          <c:tx>
            <c:v>Usuarios Centros Activos</c:v>
          </c:tx>
          <c:invertIfNegative val="0"/>
          <c:cat>
            <c:strRef>
              <c:f>Hoja1!$B$3:$B$7</c:f>
              <c:strCache>
                <c:ptCount val="5"/>
                <c:pt idx="0">
                  <c:v>Menor de 18</c:v>
                </c:pt>
                <c:pt idx="1">
                  <c:v>De 19 a 26</c:v>
                </c:pt>
                <c:pt idx="2">
                  <c:v>De 27 a 40</c:v>
                </c:pt>
                <c:pt idx="3">
                  <c:v>De 41 a 64</c:v>
                </c:pt>
                <c:pt idx="4">
                  <c:v>De 65 en Adelante</c:v>
                </c:pt>
              </c:strCache>
            </c:strRef>
          </c:cat>
          <c:val>
            <c:numRef>
              <c:f>Hoja1!$C$3:$C$7</c:f>
              <c:numCache>
                <c:formatCode>General</c:formatCode>
                <c:ptCount val="5"/>
                <c:pt idx="0">
                  <c:v>15</c:v>
                </c:pt>
                <c:pt idx="1">
                  <c:v>26</c:v>
                </c:pt>
                <c:pt idx="2">
                  <c:v>30.9</c:v>
                </c:pt>
                <c:pt idx="3">
                  <c:v>26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0688"/>
        <c:axId val="60895744"/>
      </c:barChart>
      <c:catAx>
        <c:axId val="9669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US"/>
          </a:p>
        </c:txPr>
        <c:crossAx val="60895744"/>
        <c:crosses val="autoZero"/>
        <c:auto val="1"/>
        <c:lblAlgn val="ctr"/>
        <c:lblOffset val="100"/>
        <c:noMultiLvlLbl val="0"/>
      </c:catAx>
      <c:valAx>
        <c:axId val="6089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38888888888893"/>
          <c:y val="0.36317621755613883"/>
          <c:w val="0.17994444444444443"/>
          <c:h val="0.250383858267716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brechas!$L$5</c:f>
              <c:strCache>
                <c:ptCount val="1"/>
                <c:pt idx="0">
                  <c:v>BRECHA</c:v>
                </c:pt>
              </c:strCache>
            </c:strRef>
          </c:tx>
          <c:invertIfNegative val="0"/>
          <c:cat>
            <c:strRef>
              <c:f>brechas!$I$7:$I$11</c:f>
              <c:strCache>
                <c:ptCount val="5"/>
                <c:pt idx="0">
                  <c:v>TANGIBILIDAD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</c:strCache>
            </c:strRef>
          </c:cat>
          <c:val>
            <c:numRef>
              <c:f>brechas!$L$7:$L$11</c:f>
              <c:numCache>
                <c:formatCode>General</c:formatCode>
                <c:ptCount val="5"/>
                <c:pt idx="0" formatCode="###0.00">
                  <c:v>-0.55999999999999994</c:v>
                </c:pt>
                <c:pt idx="1">
                  <c:v>-0.32399999999999995</c:v>
                </c:pt>
                <c:pt idx="2">
                  <c:v>-0.42249999999999999</c:v>
                </c:pt>
                <c:pt idx="3">
                  <c:v>-0.36499999999999999</c:v>
                </c:pt>
                <c:pt idx="4">
                  <c:v>-0.45400000000000001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43264"/>
        <c:axId val="98383488"/>
      </c:barChart>
      <c:catAx>
        <c:axId val="96843264"/>
        <c:scaling>
          <c:orientation val="minMax"/>
        </c:scaling>
        <c:delete val="0"/>
        <c:axPos val="l"/>
        <c:majorTickMark val="out"/>
        <c:minorTickMark val="none"/>
        <c:tickLblPos val="nextTo"/>
        <c:crossAx val="98383488"/>
        <c:crosses val="autoZero"/>
        <c:auto val="1"/>
        <c:lblAlgn val="ctr"/>
        <c:lblOffset val="100"/>
        <c:noMultiLvlLbl val="0"/>
      </c:catAx>
      <c:valAx>
        <c:axId val="98383488"/>
        <c:scaling>
          <c:orientation val="minMax"/>
        </c:scaling>
        <c:delete val="0"/>
        <c:axPos val="b"/>
        <c:majorGridlines/>
        <c:numFmt formatCode="###0.00" sourceLinked="1"/>
        <c:majorTickMark val="out"/>
        <c:minorTickMark val="none"/>
        <c:tickLblPos val="nextTo"/>
        <c:crossAx val="96843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brechas!$J$5</c:f>
              <c:strCache>
                <c:ptCount val="1"/>
                <c:pt idx="0">
                  <c:v>EXPECTATIVA</c:v>
                </c:pt>
              </c:strCache>
            </c:strRef>
          </c:tx>
          <c:cat>
            <c:strRef>
              <c:f>brechas!$I$7:$I$12</c:f>
              <c:strCache>
                <c:ptCount val="6"/>
                <c:pt idx="0">
                  <c:v>TANGIBILIDAD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brechas!$J$7:$J$12</c:f>
              <c:numCache>
                <c:formatCode>####.00</c:formatCode>
                <c:ptCount val="6"/>
                <c:pt idx="0">
                  <c:v>4.6449999999999996</c:v>
                </c:pt>
                <c:pt idx="1">
                  <c:v>4.6420000000000003</c:v>
                </c:pt>
                <c:pt idx="2">
                  <c:v>4.6274999999999995</c:v>
                </c:pt>
                <c:pt idx="3">
                  <c:v>4.6549999999999994</c:v>
                </c:pt>
                <c:pt idx="4">
                  <c:v>4.6259999999999994</c:v>
                </c:pt>
                <c:pt idx="5">
                  <c:v>4.6390999999999991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brechas!$K$5</c:f>
              <c:strCache>
                <c:ptCount val="1"/>
                <c:pt idx="0">
                  <c:v>PERCEPCIÓN</c:v>
                </c:pt>
              </c:strCache>
            </c:strRef>
          </c:tx>
          <c:cat>
            <c:strRef>
              <c:f>brechas!$I$7:$I$12</c:f>
              <c:strCache>
                <c:ptCount val="6"/>
                <c:pt idx="0">
                  <c:v>TANGIBILIDAD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brechas!$K$7:$K$12</c:f>
              <c:numCache>
                <c:formatCode>General</c:formatCode>
                <c:ptCount val="6"/>
                <c:pt idx="0">
                  <c:v>4.0875000000000004</c:v>
                </c:pt>
                <c:pt idx="1">
                  <c:v>4.3179999999999996</c:v>
                </c:pt>
                <c:pt idx="2">
                  <c:v>4.2074999999999996</c:v>
                </c:pt>
                <c:pt idx="3">
                  <c:v>4.2899999999999991</c:v>
                </c:pt>
                <c:pt idx="4">
                  <c:v>4.1680000000000001</c:v>
                </c:pt>
                <c:pt idx="5" formatCode="####.00">
                  <c:v>4.2141999999999999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920064"/>
        <c:axId val="98402304"/>
      </c:lineChart>
      <c:catAx>
        <c:axId val="969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98402304"/>
        <c:crosses val="autoZero"/>
        <c:auto val="1"/>
        <c:lblAlgn val="ctr"/>
        <c:lblOffset val="100"/>
        <c:noMultiLvlLbl val="0"/>
      </c:catAx>
      <c:valAx>
        <c:axId val="98402304"/>
        <c:scaling>
          <c:orientation val="minMax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crossAx val="96920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/>
              <a:t>Género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Hoja1!$B$19:$B$20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Hoja1!$C$19:$C$20</c:f>
              <c:numCache>
                <c:formatCode>General</c:formatCode>
                <c:ptCount val="2"/>
                <c:pt idx="0">
                  <c:v>56.9</c:v>
                </c:pt>
                <c:pt idx="1">
                  <c:v>43.1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/>
              <a:t>Estado</a:t>
            </a:r>
            <a:r>
              <a:rPr lang="es-US" baseline="0"/>
              <a:t> Civil</a:t>
            </a:r>
            <a:endParaRPr lang="es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68417825896762907"/>
          <c:h val="0.55200240594925631"/>
        </c:manualLayout>
      </c:layout>
      <c:barChart>
        <c:barDir val="col"/>
        <c:grouping val="clustered"/>
        <c:varyColors val="0"/>
        <c:ser>
          <c:idx val="0"/>
          <c:order val="0"/>
          <c:tx>
            <c:v>Usuarios Centros Activos</c:v>
          </c:tx>
          <c:invertIfNegative val="0"/>
          <c:cat>
            <c:strRef>
              <c:f>Hoja1!$B$29:$B$33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Unión Libre</c:v>
                </c:pt>
                <c:pt idx="4">
                  <c:v>Viudo</c:v>
                </c:pt>
              </c:strCache>
            </c:strRef>
          </c:cat>
          <c:val>
            <c:numRef>
              <c:f>Hoja1!$C$29:$C$33</c:f>
              <c:numCache>
                <c:formatCode>General</c:formatCode>
                <c:ptCount val="5"/>
                <c:pt idx="0">
                  <c:v>50</c:v>
                </c:pt>
                <c:pt idx="1">
                  <c:v>35.4</c:v>
                </c:pt>
                <c:pt idx="2">
                  <c:v>6.5</c:v>
                </c:pt>
                <c:pt idx="3">
                  <c:v>6.9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1200"/>
        <c:axId val="60898624"/>
      </c:barChart>
      <c:catAx>
        <c:axId val="9669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60898624"/>
        <c:crosses val="autoZero"/>
        <c:auto val="1"/>
        <c:lblAlgn val="ctr"/>
        <c:lblOffset val="100"/>
        <c:noMultiLvlLbl val="0"/>
      </c:catAx>
      <c:valAx>
        <c:axId val="6089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72222222222234"/>
          <c:y val="0.39095399533391662"/>
          <c:w val="0.1716111111111111"/>
          <c:h val="0.296680154564012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/>
              <a:t>Nivel de Educación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71195603674540697"/>
          <c:h val="0.59209281131525227"/>
        </c:manualLayout>
      </c:layout>
      <c:barChart>
        <c:barDir val="col"/>
        <c:grouping val="clustered"/>
        <c:varyColors val="0"/>
        <c:ser>
          <c:idx val="0"/>
          <c:order val="0"/>
          <c:tx>
            <c:v>Usuarios Centros Activos</c:v>
          </c:tx>
          <c:invertIfNegative val="0"/>
          <c:cat>
            <c:strRef>
              <c:f>Hoja1!$B$43:$B$47</c:f>
              <c:strCache>
                <c:ptCount val="5"/>
                <c:pt idx="0">
                  <c:v>Sin Estudios</c:v>
                </c:pt>
                <c:pt idx="1">
                  <c:v>Primaria</c:v>
                </c:pt>
                <c:pt idx="2">
                  <c:v>Secundaria</c:v>
                </c:pt>
                <c:pt idx="3">
                  <c:v>Tercer Nivel</c:v>
                </c:pt>
                <c:pt idx="4">
                  <c:v>Cuarto Nivel</c:v>
                </c:pt>
              </c:strCache>
            </c:strRef>
          </c:cat>
          <c:val>
            <c:numRef>
              <c:f>Hoja1!$C$43:$C$47</c:f>
              <c:numCache>
                <c:formatCode>General</c:formatCode>
                <c:ptCount val="5"/>
                <c:pt idx="0">
                  <c:v>0.4</c:v>
                </c:pt>
                <c:pt idx="1">
                  <c:v>4.5</c:v>
                </c:pt>
                <c:pt idx="2">
                  <c:v>56.5</c:v>
                </c:pt>
                <c:pt idx="3">
                  <c:v>35.799999999999997</c:v>
                </c:pt>
                <c:pt idx="4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0176"/>
        <c:axId val="97477760"/>
      </c:barChart>
      <c:catAx>
        <c:axId val="96690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US"/>
          </a:p>
        </c:txPr>
        <c:crossAx val="97477760"/>
        <c:crosses val="autoZero"/>
        <c:auto val="1"/>
        <c:lblAlgn val="ctr"/>
        <c:lblOffset val="100"/>
        <c:noMultiLvlLbl val="0"/>
      </c:catAx>
      <c:valAx>
        <c:axId val="974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16666666666679"/>
          <c:y val="0.4094725138524351"/>
          <c:w val="0.20216666666666663"/>
          <c:h val="0.287420895304753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Nivel de Ingresos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71195603674540697"/>
          <c:h val="0.6327117964421114"/>
        </c:manualLayout>
      </c:layout>
      <c:barChart>
        <c:barDir val="col"/>
        <c:grouping val="clustered"/>
        <c:varyColors val="0"/>
        <c:ser>
          <c:idx val="0"/>
          <c:order val="0"/>
          <c:tx>
            <c:v>Usuarios Centros Activos</c:v>
          </c:tx>
          <c:invertIfNegative val="0"/>
          <c:cat>
            <c:strRef>
              <c:f>Hoja1!$B$54:$B$57</c:f>
              <c:strCache>
                <c:ptCount val="4"/>
                <c:pt idx="0">
                  <c:v>100$ - 200$</c:v>
                </c:pt>
                <c:pt idx="1">
                  <c:v>201$ - 300$</c:v>
                </c:pt>
                <c:pt idx="2">
                  <c:v>301$ - 400$</c:v>
                </c:pt>
                <c:pt idx="3">
                  <c:v>Más de 400$</c:v>
                </c:pt>
              </c:strCache>
            </c:strRef>
          </c:cat>
          <c:val>
            <c:numRef>
              <c:f>Hoja1!$C$54:$C$57</c:f>
              <c:numCache>
                <c:formatCode>General</c:formatCode>
                <c:ptCount val="4"/>
                <c:pt idx="0">
                  <c:v>26.8</c:v>
                </c:pt>
                <c:pt idx="1">
                  <c:v>4.5</c:v>
                </c:pt>
                <c:pt idx="2">
                  <c:v>19.100000000000001</c:v>
                </c:pt>
                <c:pt idx="3">
                  <c:v>49.6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2224"/>
        <c:axId val="97480064"/>
      </c:barChart>
      <c:catAx>
        <c:axId val="9669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97480064"/>
        <c:crosses val="autoZero"/>
        <c:auto val="1"/>
        <c:lblAlgn val="ctr"/>
        <c:lblOffset val="100"/>
        <c:noMultiLvlLbl val="0"/>
      </c:catAx>
      <c:valAx>
        <c:axId val="9748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Frecuencia</a:t>
            </a:r>
            <a:r>
              <a:rPr lang="en-US" baseline="0"/>
              <a:t> de Uso por Semana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75084492563429583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v>Usuarios Centros Activos</c:v>
          </c:tx>
          <c:invertIfNegative val="0"/>
          <c:cat>
            <c:strRef>
              <c:f>Hoja1!$B$66:$B$72</c:f>
              <c:strCache>
                <c:ptCount val="7"/>
                <c:pt idx="0">
                  <c:v>Una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</c:strCache>
            </c:strRef>
          </c:cat>
          <c:val>
            <c:numRef>
              <c:f>Hoja1!$C$66:$C$72</c:f>
              <c:numCache>
                <c:formatCode>General</c:formatCode>
                <c:ptCount val="7"/>
                <c:pt idx="0">
                  <c:v>22.4</c:v>
                </c:pt>
                <c:pt idx="1">
                  <c:v>19.100000000000001</c:v>
                </c:pt>
                <c:pt idx="2">
                  <c:v>18.7</c:v>
                </c:pt>
                <c:pt idx="3">
                  <c:v>10.6</c:v>
                </c:pt>
                <c:pt idx="4">
                  <c:v>17.100000000000001</c:v>
                </c:pt>
                <c:pt idx="5">
                  <c:v>2</c:v>
                </c:pt>
                <c:pt idx="6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2736"/>
        <c:axId val="97481792"/>
      </c:barChart>
      <c:catAx>
        <c:axId val="9669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481792"/>
        <c:crosses val="autoZero"/>
        <c:auto val="1"/>
        <c:lblAlgn val="ctr"/>
        <c:lblOffset val="100"/>
        <c:noMultiLvlLbl val="0"/>
      </c:catAx>
      <c:valAx>
        <c:axId val="9748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16666666666681"/>
          <c:y val="0.34465769903762028"/>
          <c:w val="0.17716666666666667"/>
          <c:h val="0.268902376786235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/>
              <a:t>Uso</a:t>
            </a:r>
            <a:r>
              <a:rPr lang="es-US" baseline="0"/>
              <a:t> de los Servicios</a:t>
            </a:r>
            <a:endParaRPr lang="es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75917825896762914"/>
          <c:h val="0.54524278215223099"/>
        </c:manualLayout>
      </c:layout>
      <c:barChart>
        <c:barDir val="col"/>
        <c:grouping val="clustered"/>
        <c:varyColors val="0"/>
        <c:ser>
          <c:idx val="0"/>
          <c:order val="0"/>
          <c:tx>
            <c:v>Usuarios Centros Activos</c:v>
          </c:tx>
          <c:invertIfNegative val="0"/>
          <c:cat>
            <c:strRef>
              <c:f>Hoja1!$E$5:$E$12</c:f>
              <c:strCache>
                <c:ptCount val="8"/>
                <c:pt idx="0">
                  <c:v>Fútbol</c:v>
                </c:pt>
                <c:pt idx="1">
                  <c:v>Baloncesto</c:v>
                </c:pt>
                <c:pt idx="2">
                  <c:v>Gimnasio</c:v>
                </c:pt>
                <c:pt idx="3">
                  <c:v>Natación</c:v>
                </c:pt>
                <c:pt idx="4">
                  <c:v>Tenis</c:v>
                </c:pt>
                <c:pt idx="5">
                  <c:v>Voleybol</c:v>
                </c:pt>
                <c:pt idx="6">
                  <c:v>Bailoterapia</c:v>
                </c:pt>
                <c:pt idx="7">
                  <c:v>Pista</c:v>
                </c:pt>
              </c:strCache>
            </c:strRef>
          </c:cat>
          <c:val>
            <c:numRef>
              <c:f>Hoja1!$F$5:$F$12</c:f>
              <c:numCache>
                <c:formatCode>General</c:formatCode>
                <c:ptCount val="8"/>
                <c:pt idx="0">
                  <c:v>35.4</c:v>
                </c:pt>
                <c:pt idx="1">
                  <c:v>3.7</c:v>
                </c:pt>
                <c:pt idx="2">
                  <c:v>29.7</c:v>
                </c:pt>
                <c:pt idx="3">
                  <c:v>7.3</c:v>
                </c:pt>
                <c:pt idx="4">
                  <c:v>0.8</c:v>
                </c:pt>
                <c:pt idx="5">
                  <c:v>4.5</c:v>
                </c:pt>
                <c:pt idx="6">
                  <c:v>3.3</c:v>
                </c:pt>
                <c:pt idx="7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3760"/>
        <c:axId val="97483520"/>
      </c:barChart>
      <c:catAx>
        <c:axId val="9669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97483520"/>
        <c:crosses val="autoZero"/>
        <c:auto val="1"/>
        <c:lblAlgn val="ctr"/>
        <c:lblOffset val="100"/>
        <c:noMultiLvlLbl val="0"/>
      </c:catAx>
      <c:valAx>
        <c:axId val="9748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brechas!$J$5</c:f>
              <c:strCache>
                <c:ptCount val="1"/>
                <c:pt idx="0">
                  <c:v>EXPECTATIVA</c:v>
                </c:pt>
              </c:strCache>
            </c:strRef>
          </c:tx>
          <c:invertIfNegative val="0"/>
          <c:cat>
            <c:strRef>
              <c:f>brechas!$I$7:$I$11</c:f>
              <c:strCache>
                <c:ptCount val="5"/>
                <c:pt idx="0">
                  <c:v>TANGIBILIDAD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</c:strCache>
            </c:strRef>
          </c:cat>
          <c:val>
            <c:numRef>
              <c:f>brechas!$J$7:$J$11</c:f>
              <c:numCache>
                <c:formatCode>####.00</c:formatCode>
                <c:ptCount val="5"/>
                <c:pt idx="0">
                  <c:v>4.6449999999999996</c:v>
                </c:pt>
                <c:pt idx="1">
                  <c:v>4.6420000000000003</c:v>
                </c:pt>
                <c:pt idx="2">
                  <c:v>4.6274999999999995</c:v>
                </c:pt>
                <c:pt idx="3">
                  <c:v>4.6549999999999994</c:v>
                </c:pt>
                <c:pt idx="4">
                  <c:v>4.6259999999999994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72960"/>
        <c:axId val="98378880"/>
      </c:barChart>
      <c:catAx>
        <c:axId val="9847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98378880"/>
        <c:crosses val="autoZero"/>
        <c:auto val="1"/>
        <c:lblAlgn val="ctr"/>
        <c:lblOffset val="100"/>
        <c:noMultiLvlLbl val="0"/>
      </c:catAx>
      <c:valAx>
        <c:axId val="98378880"/>
        <c:scaling>
          <c:orientation val="minMax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crossAx val="98472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brechas!$K$5</c:f>
              <c:strCache>
                <c:ptCount val="1"/>
                <c:pt idx="0">
                  <c:v>PERCEPCIÓN</c:v>
                </c:pt>
              </c:strCache>
            </c:strRef>
          </c:tx>
          <c:invertIfNegative val="0"/>
          <c:cat>
            <c:strRef>
              <c:f>brechas!$I$7:$I$11</c:f>
              <c:strCache>
                <c:ptCount val="5"/>
                <c:pt idx="0">
                  <c:v>TANGIBILIDAD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</c:strCache>
            </c:strRef>
          </c:cat>
          <c:val>
            <c:numRef>
              <c:f>brechas!$K$7:$K$11</c:f>
              <c:numCache>
                <c:formatCode>General</c:formatCode>
                <c:ptCount val="5"/>
                <c:pt idx="0">
                  <c:v>4.0875000000000004</c:v>
                </c:pt>
                <c:pt idx="1">
                  <c:v>4.3179999999999996</c:v>
                </c:pt>
                <c:pt idx="2">
                  <c:v>4.2074999999999996</c:v>
                </c:pt>
                <c:pt idx="3">
                  <c:v>4.2899999999999991</c:v>
                </c:pt>
                <c:pt idx="4">
                  <c:v>4.1680000000000001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75008"/>
        <c:axId val="98381184"/>
      </c:barChart>
      <c:catAx>
        <c:axId val="9847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98381184"/>
        <c:crosses val="autoZero"/>
        <c:auto val="1"/>
        <c:lblAlgn val="ctr"/>
        <c:lblOffset val="100"/>
        <c:noMultiLvlLbl val="0"/>
      </c:catAx>
      <c:valAx>
        <c:axId val="9838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7500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901C9-081C-4337-AE7D-6CF374CF94E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DF2E273D-DCE6-4760-A33E-735F97D7CE7F}">
      <dgm:prSet phldrT="[Texto]"/>
      <dgm:spPr/>
      <dgm:t>
        <a:bodyPr/>
        <a:lstStyle/>
        <a:p>
          <a:r>
            <a:rPr lang="es-ES" b="1" dirty="0" smtClean="0"/>
            <a:t>Objetivo General</a:t>
          </a:r>
          <a:endParaRPr lang="es-US" dirty="0"/>
        </a:p>
      </dgm:t>
    </dgm:pt>
    <dgm:pt modelId="{E0E3BBF1-0798-4583-91CE-26995A693197}" type="parTrans" cxnId="{E47D099D-55F7-4E82-B398-3B6BE1EF8A1B}">
      <dgm:prSet/>
      <dgm:spPr/>
      <dgm:t>
        <a:bodyPr/>
        <a:lstStyle/>
        <a:p>
          <a:endParaRPr lang="es-US"/>
        </a:p>
      </dgm:t>
    </dgm:pt>
    <dgm:pt modelId="{BDB983CC-6BA3-4228-909E-A86A8F34E6B3}" type="sibTrans" cxnId="{E47D099D-55F7-4E82-B398-3B6BE1EF8A1B}">
      <dgm:prSet/>
      <dgm:spPr/>
      <dgm:t>
        <a:bodyPr/>
        <a:lstStyle/>
        <a:p>
          <a:endParaRPr lang="es-US"/>
        </a:p>
      </dgm:t>
    </dgm:pt>
    <dgm:pt modelId="{B80BE299-C77E-41E1-837D-B581833E1B64}">
      <dgm:prSet phldrT="[Texto]"/>
      <dgm:spPr/>
      <dgm:t>
        <a:bodyPr/>
        <a:lstStyle/>
        <a:p>
          <a:r>
            <a:rPr lang="es-ES" b="1" dirty="0" smtClean="0"/>
            <a:t>Objetivos Específicos</a:t>
          </a:r>
          <a:endParaRPr lang="es-US" dirty="0"/>
        </a:p>
      </dgm:t>
    </dgm:pt>
    <dgm:pt modelId="{C8CD1154-DE47-4BC5-8344-B03067B0C105}" type="parTrans" cxnId="{C62D6677-ED5A-4807-BB46-C3647CF6C844}">
      <dgm:prSet/>
      <dgm:spPr/>
      <dgm:t>
        <a:bodyPr/>
        <a:lstStyle/>
        <a:p>
          <a:endParaRPr lang="es-US"/>
        </a:p>
      </dgm:t>
    </dgm:pt>
    <dgm:pt modelId="{6668A0EB-4C95-46F9-8E24-9308EB3A4DD6}" type="sibTrans" cxnId="{C62D6677-ED5A-4807-BB46-C3647CF6C844}">
      <dgm:prSet/>
      <dgm:spPr/>
      <dgm:t>
        <a:bodyPr/>
        <a:lstStyle/>
        <a:p>
          <a:endParaRPr lang="es-US"/>
        </a:p>
      </dgm:t>
    </dgm:pt>
    <dgm:pt modelId="{F6A089A2-E509-4996-8792-7AB349FEAF19}">
      <dgm:prSet custT="1"/>
      <dgm:spPr/>
      <dgm:t>
        <a:bodyPr/>
        <a:lstStyle/>
        <a:p>
          <a:r>
            <a:rPr lang="es-US" sz="1800" dirty="0" smtClean="0">
              <a:latin typeface="Calibri" pitchFamily="34" charset="0"/>
            </a:rPr>
            <a:t>Determinar el nivel de satisfacción de los servicios brindado por los Centros Activos del Ministerio del Deporte en el Distrito Metropolitano de Quito.</a:t>
          </a:r>
          <a:endParaRPr lang="es-US" sz="1800" dirty="0">
            <a:latin typeface="Calibri" pitchFamily="34" charset="0"/>
          </a:endParaRPr>
        </a:p>
      </dgm:t>
    </dgm:pt>
    <dgm:pt modelId="{A58A4F34-9DBC-48CB-834D-E95E6D732FCC}" type="parTrans" cxnId="{CC31280C-ADC3-4B3E-9CA6-72F550AEDC73}">
      <dgm:prSet/>
      <dgm:spPr/>
      <dgm:t>
        <a:bodyPr/>
        <a:lstStyle/>
        <a:p>
          <a:endParaRPr lang="es-US"/>
        </a:p>
      </dgm:t>
    </dgm:pt>
    <dgm:pt modelId="{EBCB2BBC-D86D-481B-913A-D75E12EC11E8}" type="sibTrans" cxnId="{CC31280C-ADC3-4B3E-9CA6-72F550AEDC73}">
      <dgm:prSet/>
      <dgm:spPr/>
      <dgm:t>
        <a:bodyPr/>
        <a:lstStyle/>
        <a:p>
          <a:endParaRPr lang="es-US"/>
        </a:p>
      </dgm:t>
    </dgm:pt>
    <dgm:pt modelId="{1F7934E3-76A3-454B-9D04-DAE984C74C5A}">
      <dgm:prSet custT="1"/>
      <dgm:spPr/>
      <dgm:t>
        <a:bodyPr/>
        <a:lstStyle/>
        <a:p>
          <a:r>
            <a:rPr lang="es-US" sz="1800" dirty="0" smtClean="0">
              <a:latin typeface="Calibri" pitchFamily="34" charset="0"/>
            </a:rPr>
            <a:t>Recopilar información con base teórica sostenible que permita el desarrollo y análisis de la investigación.</a:t>
          </a:r>
          <a:endParaRPr lang="es-US" sz="1800" dirty="0">
            <a:latin typeface="Calibri" pitchFamily="34" charset="0"/>
          </a:endParaRPr>
        </a:p>
      </dgm:t>
    </dgm:pt>
    <dgm:pt modelId="{89EE324B-39A6-454B-B65C-755417372748}" type="parTrans" cxnId="{755086BE-0D80-4B40-891B-D3CC858AA990}">
      <dgm:prSet/>
      <dgm:spPr/>
      <dgm:t>
        <a:bodyPr/>
        <a:lstStyle/>
        <a:p>
          <a:endParaRPr lang="es-US"/>
        </a:p>
      </dgm:t>
    </dgm:pt>
    <dgm:pt modelId="{AC05439A-0287-4957-8477-B5DABFC78A5B}" type="sibTrans" cxnId="{755086BE-0D80-4B40-891B-D3CC858AA990}">
      <dgm:prSet/>
      <dgm:spPr/>
      <dgm:t>
        <a:bodyPr/>
        <a:lstStyle/>
        <a:p>
          <a:endParaRPr lang="es-US"/>
        </a:p>
      </dgm:t>
    </dgm:pt>
    <dgm:pt modelId="{FFB24098-7AC0-4D24-8F81-3370C48713E8}">
      <dgm:prSet custT="1"/>
      <dgm:spPr/>
      <dgm:t>
        <a:bodyPr/>
        <a:lstStyle/>
        <a:p>
          <a:r>
            <a:rPr lang="es-US" sz="1800" dirty="0" smtClean="0">
              <a:latin typeface="Calibri" pitchFamily="34" charset="0"/>
            </a:rPr>
            <a:t>Obtener información comprobada de datos deportivos en competencias nacionales para su presente investigación y análisis.</a:t>
          </a:r>
          <a:endParaRPr lang="es-US" sz="1800" dirty="0">
            <a:latin typeface="Calibri" pitchFamily="34" charset="0"/>
          </a:endParaRPr>
        </a:p>
      </dgm:t>
    </dgm:pt>
    <dgm:pt modelId="{7B1687DF-D923-4567-A154-F6E7444957D3}" type="parTrans" cxnId="{ED0D3922-F65B-476F-8823-5BE3A58EC57F}">
      <dgm:prSet/>
      <dgm:spPr/>
      <dgm:t>
        <a:bodyPr/>
        <a:lstStyle/>
        <a:p>
          <a:endParaRPr lang="es-US"/>
        </a:p>
      </dgm:t>
    </dgm:pt>
    <dgm:pt modelId="{21A1B10A-635B-4C5D-ADBB-09943B90965D}" type="sibTrans" cxnId="{ED0D3922-F65B-476F-8823-5BE3A58EC57F}">
      <dgm:prSet/>
      <dgm:spPr/>
      <dgm:t>
        <a:bodyPr/>
        <a:lstStyle/>
        <a:p>
          <a:endParaRPr lang="es-US"/>
        </a:p>
      </dgm:t>
    </dgm:pt>
    <dgm:pt modelId="{1967DBC4-CAF3-48B6-B529-8072AEC6EF2E}">
      <dgm:prSet custT="1"/>
      <dgm:spPr/>
      <dgm:t>
        <a:bodyPr/>
        <a:lstStyle/>
        <a:p>
          <a:r>
            <a:rPr lang="es-US" sz="1800" dirty="0" smtClean="0">
              <a:latin typeface="Calibri" pitchFamily="34" charset="0"/>
            </a:rPr>
            <a:t>Aplicar la metodología de investigación del Modelo SERVQUAL para el levantamiento de datos y generación de resultados, para así determinar en qué ítems evaluados existe un alto nivel de insatisfacción.</a:t>
          </a:r>
          <a:endParaRPr lang="es-US" sz="1800" dirty="0">
            <a:latin typeface="Calibri" pitchFamily="34" charset="0"/>
          </a:endParaRPr>
        </a:p>
      </dgm:t>
    </dgm:pt>
    <dgm:pt modelId="{A89FDDFF-D489-47F5-B0D8-17ACCB5D92F2}" type="parTrans" cxnId="{C0BD458A-6C70-48D1-AD1B-E571275A7657}">
      <dgm:prSet/>
      <dgm:spPr/>
      <dgm:t>
        <a:bodyPr/>
        <a:lstStyle/>
        <a:p>
          <a:endParaRPr lang="es-US"/>
        </a:p>
      </dgm:t>
    </dgm:pt>
    <dgm:pt modelId="{60F75707-B67B-421E-B440-C3772375579D}" type="sibTrans" cxnId="{C0BD458A-6C70-48D1-AD1B-E571275A7657}">
      <dgm:prSet/>
      <dgm:spPr/>
      <dgm:t>
        <a:bodyPr/>
        <a:lstStyle/>
        <a:p>
          <a:endParaRPr lang="es-US"/>
        </a:p>
      </dgm:t>
    </dgm:pt>
    <dgm:pt modelId="{C6FCE3AA-996C-4BEE-B447-2E30E523AF5C}">
      <dgm:prSet custT="1"/>
      <dgm:spPr/>
      <dgm:t>
        <a:bodyPr/>
        <a:lstStyle/>
        <a:p>
          <a:r>
            <a:rPr lang="es-US" sz="1800" dirty="0" smtClean="0">
              <a:latin typeface="Calibri" pitchFamily="34" charset="0"/>
            </a:rPr>
            <a:t>Proponer estrategias que permitan mejorar la calidad del servicio de los Centros Activos en los ámbitos en los cuales tienen falencias.</a:t>
          </a:r>
          <a:endParaRPr lang="es-US" sz="1800" dirty="0">
            <a:latin typeface="Calibri" pitchFamily="34" charset="0"/>
          </a:endParaRPr>
        </a:p>
      </dgm:t>
    </dgm:pt>
    <dgm:pt modelId="{12F3C83E-0F29-45A4-A1B3-DCECB3E2DCA6}" type="parTrans" cxnId="{DDE8CE50-3EFD-4C16-BB2B-F73E32499CA9}">
      <dgm:prSet/>
      <dgm:spPr/>
      <dgm:t>
        <a:bodyPr/>
        <a:lstStyle/>
        <a:p>
          <a:endParaRPr lang="es-US"/>
        </a:p>
      </dgm:t>
    </dgm:pt>
    <dgm:pt modelId="{B7894CAE-4B9C-4801-B9C6-25BCB84FB5D3}" type="sibTrans" cxnId="{DDE8CE50-3EFD-4C16-BB2B-F73E32499CA9}">
      <dgm:prSet/>
      <dgm:spPr/>
      <dgm:t>
        <a:bodyPr/>
        <a:lstStyle/>
        <a:p>
          <a:endParaRPr lang="es-US"/>
        </a:p>
      </dgm:t>
    </dgm:pt>
    <dgm:pt modelId="{8F2CF7E8-3B39-42B8-AD20-5EB7E607A11C}">
      <dgm:prSet custT="1"/>
      <dgm:spPr/>
      <dgm:t>
        <a:bodyPr/>
        <a:lstStyle/>
        <a:p>
          <a:r>
            <a:rPr lang="es-US" sz="1800" dirty="0" smtClean="0">
              <a:latin typeface="Calibri" pitchFamily="34" charset="0"/>
            </a:rPr>
            <a:t>Diseñar Conclusiones y Recomendaciones que sirvan como precedente para incrementar la calidad del servicio en los Centros Activos.</a:t>
          </a:r>
          <a:endParaRPr lang="es-US" sz="1800" dirty="0">
            <a:latin typeface="Calibri" pitchFamily="34" charset="0"/>
          </a:endParaRPr>
        </a:p>
      </dgm:t>
    </dgm:pt>
    <dgm:pt modelId="{0756AD26-A5B6-4FB9-B734-FC150983A9B4}" type="parTrans" cxnId="{261B64EE-4877-4395-B37D-6C7640A3AB27}">
      <dgm:prSet/>
      <dgm:spPr/>
      <dgm:t>
        <a:bodyPr/>
        <a:lstStyle/>
        <a:p>
          <a:endParaRPr lang="es-US"/>
        </a:p>
      </dgm:t>
    </dgm:pt>
    <dgm:pt modelId="{A3178CC5-A94F-4D1A-BF03-0B659CE7BD71}" type="sibTrans" cxnId="{261B64EE-4877-4395-B37D-6C7640A3AB27}">
      <dgm:prSet/>
      <dgm:spPr/>
      <dgm:t>
        <a:bodyPr/>
        <a:lstStyle/>
        <a:p>
          <a:endParaRPr lang="es-US"/>
        </a:p>
      </dgm:t>
    </dgm:pt>
    <dgm:pt modelId="{FDD893DB-5A3C-4056-8CF9-05ADA1BF70D0}" type="pres">
      <dgm:prSet presAssocID="{98F901C9-081C-4337-AE7D-6CF374CF94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09D78946-EB2B-431F-88AC-13FD2AA87613}" type="pres">
      <dgm:prSet presAssocID="{DF2E273D-DCE6-4760-A33E-735F97D7CE7F}" presName="composite" presStyleCnt="0"/>
      <dgm:spPr/>
    </dgm:pt>
    <dgm:pt modelId="{5CF2B0DB-72AE-4708-BE0D-AF7AF9797FC5}" type="pres">
      <dgm:prSet presAssocID="{DF2E273D-DCE6-4760-A33E-735F97D7CE7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046E33B-66D2-4BA1-8305-5DAF4B516FC0}" type="pres">
      <dgm:prSet presAssocID="{DF2E273D-DCE6-4760-A33E-735F97D7CE7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75B9D74-7AF6-4750-88AB-689CADE7DA8A}" type="pres">
      <dgm:prSet presAssocID="{BDB983CC-6BA3-4228-909E-A86A8F34E6B3}" presName="sp" presStyleCnt="0"/>
      <dgm:spPr/>
    </dgm:pt>
    <dgm:pt modelId="{C9743368-39C9-4B56-BFE1-8381A239F198}" type="pres">
      <dgm:prSet presAssocID="{B80BE299-C77E-41E1-837D-B581833E1B64}" presName="composite" presStyleCnt="0"/>
      <dgm:spPr/>
    </dgm:pt>
    <dgm:pt modelId="{DF295A20-BF70-49F5-87A3-DF11428DC51A}" type="pres">
      <dgm:prSet presAssocID="{B80BE299-C77E-41E1-837D-B581833E1B6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874268F-BA31-4CC5-A6FA-2CE4BD49A362}" type="pres">
      <dgm:prSet presAssocID="{B80BE299-C77E-41E1-837D-B581833E1B64}" presName="descendantText" presStyleLbl="alignAcc1" presStyleIdx="1" presStyleCnt="2" custScaleY="31064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CC31280C-ADC3-4B3E-9CA6-72F550AEDC73}" srcId="{DF2E273D-DCE6-4760-A33E-735F97D7CE7F}" destId="{F6A089A2-E509-4996-8792-7AB349FEAF19}" srcOrd="0" destOrd="0" parTransId="{A58A4F34-9DBC-48CB-834D-E95E6D732FCC}" sibTransId="{EBCB2BBC-D86D-481B-913A-D75E12EC11E8}"/>
    <dgm:cxn modelId="{59523263-3B61-41E9-9431-2E2C1C58984F}" type="presOf" srcId="{8F2CF7E8-3B39-42B8-AD20-5EB7E607A11C}" destId="{E874268F-BA31-4CC5-A6FA-2CE4BD49A362}" srcOrd="0" destOrd="4" presId="urn:microsoft.com/office/officeart/2005/8/layout/chevron2"/>
    <dgm:cxn modelId="{A481A63A-6FDB-4C29-BEE7-08BCBDF60A39}" type="presOf" srcId="{98F901C9-081C-4337-AE7D-6CF374CF94E5}" destId="{FDD893DB-5A3C-4056-8CF9-05ADA1BF70D0}" srcOrd="0" destOrd="0" presId="urn:microsoft.com/office/officeart/2005/8/layout/chevron2"/>
    <dgm:cxn modelId="{0A907B64-0B94-4824-88AC-9F5552D30CA0}" type="presOf" srcId="{C6FCE3AA-996C-4BEE-B447-2E30E523AF5C}" destId="{E874268F-BA31-4CC5-A6FA-2CE4BD49A362}" srcOrd="0" destOrd="3" presId="urn:microsoft.com/office/officeart/2005/8/layout/chevron2"/>
    <dgm:cxn modelId="{5165B70E-41B5-4FD0-9FD0-1CFF47F5135C}" type="presOf" srcId="{B80BE299-C77E-41E1-837D-B581833E1B64}" destId="{DF295A20-BF70-49F5-87A3-DF11428DC51A}" srcOrd="0" destOrd="0" presId="urn:microsoft.com/office/officeart/2005/8/layout/chevron2"/>
    <dgm:cxn modelId="{AB542B34-0C1C-4DCA-B92D-31FD22E3B4EF}" type="presOf" srcId="{1967DBC4-CAF3-48B6-B529-8072AEC6EF2E}" destId="{E874268F-BA31-4CC5-A6FA-2CE4BD49A362}" srcOrd="0" destOrd="2" presId="urn:microsoft.com/office/officeart/2005/8/layout/chevron2"/>
    <dgm:cxn modelId="{735E740C-FB41-47BD-AE1A-47A31F36EE30}" type="presOf" srcId="{DF2E273D-DCE6-4760-A33E-735F97D7CE7F}" destId="{5CF2B0DB-72AE-4708-BE0D-AF7AF9797FC5}" srcOrd="0" destOrd="0" presId="urn:microsoft.com/office/officeart/2005/8/layout/chevron2"/>
    <dgm:cxn modelId="{ED0D3922-F65B-476F-8823-5BE3A58EC57F}" srcId="{B80BE299-C77E-41E1-837D-B581833E1B64}" destId="{FFB24098-7AC0-4D24-8F81-3370C48713E8}" srcOrd="1" destOrd="0" parTransId="{7B1687DF-D923-4567-A154-F6E7444957D3}" sibTransId="{21A1B10A-635B-4C5D-ADBB-09943B90965D}"/>
    <dgm:cxn modelId="{261B64EE-4877-4395-B37D-6C7640A3AB27}" srcId="{B80BE299-C77E-41E1-837D-B581833E1B64}" destId="{8F2CF7E8-3B39-42B8-AD20-5EB7E607A11C}" srcOrd="4" destOrd="0" parTransId="{0756AD26-A5B6-4FB9-B734-FC150983A9B4}" sibTransId="{A3178CC5-A94F-4D1A-BF03-0B659CE7BD71}"/>
    <dgm:cxn modelId="{C0FF0D80-F489-46B0-A1EB-818DBCEE0FA3}" type="presOf" srcId="{F6A089A2-E509-4996-8792-7AB349FEAF19}" destId="{9046E33B-66D2-4BA1-8305-5DAF4B516FC0}" srcOrd="0" destOrd="0" presId="urn:microsoft.com/office/officeart/2005/8/layout/chevron2"/>
    <dgm:cxn modelId="{C62D6677-ED5A-4807-BB46-C3647CF6C844}" srcId="{98F901C9-081C-4337-AE7D-6CF374CF94E5}" destId="{B80BE299-C77E-41E1-837D-B581833E1B64}" srcOrd="1" destOrd="0" parTransId="{C8CD1154-DE47-4BC5-8344-B03067B0C105}" sibTransId="{6668A0EB-4C95-46F9-8E24-9308EB3A4DD6}"/>
    <dgm:cxn modelId="{E47D099D-55F7-4E82-B398-3B6BE1EF8A1B}" srcId="{98F901C9-081C-4337-AE7D-6CF374CF94E5}" destId="{DF2E273D-DCE6-4760-A33E-735F97D7CE7F}" srcOrd="0" destOrd="0" parTransId="{E0E3BBF1-0798-4583-91CE-26995A693197}" sibTransId="{BDB983CC-6BA3-4228-909E-A86A8F34E6B3}"/>
    <dgm:cxn modelId="{C5CC0CFD-EEE8-4E50-A3C7-51A48199DE2E}" type="presOf" srcId="{FFB24098-7AC0-4D24-8F81-3370C48713E8}" destId="{E874268F-BA31-4CC5-A6FA-2CE4BD49A362}" srcOrd="0" destOrd="1" presId="urn:microsoft.com/office/officeart/2005/8/layout/chevron2"/>
    <dgm:cxn modelId="{DDE8CE50-3EFD-4C16-BB2B-F73E32499CA9}" srcId="{B80BE299-C77E-41E1-837D-B581833E1B64}" destId="{C6FCE3AA-996C-4BEE-B447-2E30E523AF5C}" srcOrd="3" destOrd="0" parTransId="{12F3C83E-0F29-45A4-A1B3-DCECB3E2DCA6}" sibTransId="{B7894CAE-4B9C-4801-B9C6-25BCB84FB5D3}"/>
    <dgm:cxn modelId="{755086BE-0D80-4B40-891B-D3CC858AA990}" srcId="{B80BE299-C77E-41E1-837D-B581833E1B64}" destId="{1F7934E3-76A3-454B-9D04-DAE984C74C5A}" srcOrd="0" destOrd="0" parTransId="{89EE324B-39A6-454B-B65C-755417372748}" sibTransId="{AC05439A-0287-4957-8477-B5DABFC78A5B}"/>
    <dgm:cxn modelId="{C0BD458A-6C70-48D1-AD1B-E571275A7657}" srcId="{B80BE299-C77E-41E1-837D-B581833E1B64}" destId="{1967DBC4-CAF3-48B6-B529-8072AEC6EF2E}" srcOrd="2" destOrd="0" parTransId="{A89FDDFF-D489-47F5-B0D8-17ACCB5D92F2}" sibTransId="{60F75707-B67B-421E-B440-C3772375579D}"/>
    <dgm:cxn modelId="{FA9AEF8D-AB01-4DCC-9CC3-C3E7EFC2A4C6}" type="presOf" srcId="{1F7934E3-76A3-454B-9D04-DAE984C74C5A}" destId="{E874268F-BA31-4CC5-A6FA-2CE4BD49A362}" srcOrd="0" destOrd="0" presId="urn:microsoft.com/office/officeart/2005/8/layout/chevron2"/>
    <dgm:cxn modelId="{ED31F659-2CF4-4509-9537-A6F51E38061F}" type="presParOf" srcId="{FDD893DB-5A3C-4056-8CF9-05ADA1BF70D0}" destId="{09D78946-EB2B-431F-88AC-13FD2AA87613}" srcOrd="0" destOrd="0" presId="urn:microsoft.com/office/officeart/2005/8/layout/chevron2"/>
    <dgm:cxn modelId="{8225C663-CE54-499B-81D8-C43EDBF52307}" type="presParOf" srcId="{09D78946-EB2B-431F-88AC-13FD2AA87613}" destId="{5CF2B0DB-72AE-4708-BE0D-AF7AF9797FC5}" srcOrd="0" destOrd="0" presId="urn:microsoft.com/office/officeart/2005/8/layout/chevron2"/>
    <dgm:cxn modelId="{A15468EB-55B8-4797-8208-32627C3612A3}" type="presParOf" srcId="{09D78946-EB2B-431F-88AC-13FD2AA87613}" destId="{9046E33B-66D2-4BA1-8305-5DAF4B516FC0}" srcOrd="1" destOrd="0" presId="urn:microsoft.com/office/officeart/2005/8/layout/chevron2"/>
    <dgm:cxn modelId="{34D59FCA-D430-4984-B225-690F85B2373A}" type="presParOf" srcId="{FDD893DB-5A3C-4056-8CF9-05ADA1BF70D0}" destId="{075B9D74-7AF6-4750-88AB-689CADE7DA8A}" srcOrd="1" destOrd="0" presId="urn:microsoft.com/office/officeart/2005/8/layout/chevron2"/>
    <dgm:cxn modelId="{2D1600DC-0E99-4DA0-A300-FD6399C51F20}" type="presParOf" srcId="{FDD893DB-5A3C-4056-8CF9-05ADA1BF70D0}" destId="{C9743368-39C9-4B56-BFE1-8381A239F198}" srcOrd="2" destOrd="0" presId="urn:microsoft.com/office/officeart/2005/8/layout/chevron2"/>
    <dgm:cxn modelId="{377A8369-0F3D-4CDD-9CA0-38F7B87D1CF1}" type="presParOf" srcId="{C9743368-39C9-4B56-BFE1-8381A239F198}" destId="{DF295A20-BF70-49F5-87A3-DF11428DC51A}" srcOrd="0" destOrd="0" presId="urn:microsoft.com/office/officeart/2005/8/layout/chevron2"/>
    <dgm:cxn modelId="{A85D6C7C-0BDD-430F-8C37-F3240CC05521}" type="presParOf" srcId="{C9743368-39C9-4B56-BFE1-8381A239F198}" destId="{E874268F-BA31-4CC5-A6FA-2CE4BD49A3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B3CAA-E6AF-4E12-951E-64F09C1D06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0FAE7EC5-3D80-4CD7-992E-771AAC8E79F9}">
      <dgm:prSet phldrT="[Texto]"/>
      <dgm:spPr/>
      <dgm:t>
        <a:bodyPr/>
        <a:lstStyle/>
        <a:p>
          <a:r>
            <a:rPr lang="es-US" dirty="0" smtClean="0"/>
            <a:t>Tipo de Investigación</a:t>
          </a:r>
          <a:endParaRPr lang="es-US" dirty="0"/>
        </a:p>
      </dgm:t>
    </dgm:pt>
    <dgm:pt modelId="{F94B1BCF-E55C-4C57-BA01-F43D9C8E9361}" type="parTrans" cxnId="{C931637F-54F7-48EB-9D97-51A6BC1448C2}">
      <dgm:prSet/>
      <dgm:spPr/>
      <dgm:t>
        <a:bodyPr/>
        <a:lstStyle/>
        <a:p>
          <a:endParaRPr lang="es-US"/>
        </a:p>
      </dgm:t>
    </dgm:pt>
    <dgm:pt modelId="{BBAA4FBA-07C9-46D1-B6F6-16E9AA05E718}" type="sibTrans" cxnId="{C931637F-54F7-48EB-9D97-51A6BC1448C2}">
      <dgm:prSet/>
      <dgm:spPr/>
      <dgm:t>
        <a:bodyPr/>
        <a:lstStyle/>
        <a:p>
          <a:endParaRPr lang="es-US"/>
        </a:p>
      </dgm:t>
    </dgm:pt>
    <dgm:pt modelId="{1293380A-1BB3-4E59-ABD6-E89F3F481CC1}">
      <dgm:prSet phldrT="[Texto]"/>
      <dgm:spPr/>
      <dgm:t>
        <a:bodyPr/>
        <a:lstStyle/>
        <a:p>
          <a:r>
            <a:rPr lang="es-US" dirty="0" smtClean="0"/>
            <a:t>Descriptiva o Estadística</a:t>
          </a:r>
          <a:endParaRPr lang="es-US" dirty="0"/>
        </a:p>
      </dgm:t>
    </dgm:pt>
    <dgm:pt modelId="{CAC5D25F-AF3C-4423-B49E-35C38140373B}" type="parTrans" cxnId="{3E4ED548-6F83-4C54-92D6-A0E5590F6769}">
      <dgm:prSet/>
      <dgm:spPr/>
      <dgm:t>
        <a:bodyPr/>
        <a:lstStyle/>
        <a:p>
          <a:endParaRPr lang="es-US"/>
        </a:p>
      </dgm:t>
    </dgm:pt>
    <dgm:pt modelId="{CFB8F1E2-9ED8-4437-B3DE-75C6BD326C3D}" type="sibTrans" cxnId="{3E4ED548-6F83-4C54-92D6-A0E5590F6769}">
      <dgm:prSet/>
      <dgm:spPr/>
      <dgm:t>
        <a:bodyPr/>
        <a:lstStyle/>
        <a:p>
          <a:endParaRPr lang="es-US"/>
        </a:p>
      </dgm:t>
    </dgm:pt>
    <dgm:pt modelId="{88574EAE-A9D0-4745-ACF1-79D45C9FC4A6}">
      <dgm:prSet phldrT="[Texto]"/>
      <dgm:spPr/>
      <dgm:t>
        <a:bodyPr/>
        <a:lstStyle/>
        <a:p>
          <a:r>
            <a:rPr lang="es-US" dirty="0" smtClean="0"/>
            <a:t>- Describe datos</a:t>
          </a:r>
        </a:p>
        <a:p>
          <a:r>
            <a:rPr lang="es-US" dirty="0" smtClean="0"/>
            <a:t>- Causa impacto</a:t>
          </a:r>
          <a:endParaRPr lang="es-US" dirty="0"/>
        </a:p>
      </dgm:t>
    </dgm:pt>
    <dgm:pt modelId="{2A7B5298-5F46-41D2-BEC2-7F73F15521E4}" type="parTrans" cxnId="{5E1C23B9-AD81-4207-99B4-AAD79C0065D5}">
      <dgm:prSet/>
      <dgm:spPr/>
      <dgm:t>
        <a:bodyPr/>
        <a:lstStyle/>
        <a:p>
          <a:endParaRPr lang="es-US"/>
        </a:p>
      </dgm:t>
    </dgm:pt>
    <dgm:pt modelId="{9FECC868-FBFD-457F-A21A-EAABB6055A30}" type="sibTrans" cxnId="{5E1C23B9-AD81-4207-99B4-AAD79C0065D5}">
      <dgm:prSet/>
      <dgm:spPr/>
      <dgm:t>
        <a:bodyPr/>
        <a:lstStyle/>
        <a:p>
          <a:endParaRPr lang="es-US"/>
        </a:p>
      </dgm:t>
    </dgm:pt>
    <dgm:pt modelId="{248C52A1-2613-4FA3-9863-5ED7A8CD872F}">
      <dgm:prSet phldrT="[Texto]"/>
      <dgm:spPr/>
      <dgm:t>
        <a:bodyPr/>
        <a:lstStyle/>
        <a:p>
          <a:r>
            <a:rPr lang="es-US" dirty="0" smtClean="0"/>
            <a:t>Herramienta</a:t>
          </a:r>
          <a:endParaRPr lang="es-US" dirty="0"/>
        </a:p>
      </dgm:t>
    </dgm:pt>
    <dgm:pt modelId="{4C41433E-E33F-45D6-9EF3-E6F151638975}" type="parTrans" cxnId="{7DE5001A-97B7-44C2-9E9B-02305B44DA80}">
      <dgm:prSet/>
      <dgm:spPr/>
      <dgm:t>
        <a:bodyPr/>
        <a:lstStyle/>
        <a:p>
          <a:endParaRPr lang="es-US"/>
        </a:p>
      </dgm:t>
    </dgm:pt>
    <dgm:pt modelId="{3CBF1428-3AAB-4C5A-BAE5-6E2C94559BFE}" type="sibTrans" cxnId="{7DE5001A-97B7-44C2-9E9B-02305B44DA80}">
      <dgm:prSet/>
      <dgm:spPr/>
      <dgm:t>
        <a:bodyPr/>
        <a:lstStyle/>
        <a:p>
          <a:endParaRPr lang="es-US"/>
        </a:p>
      </dgm:t>
    </dgm:pt>
    <dgm:pt modelId="{0BEADA20-4E32-4FD3-A794-A18E381A84FD}">
      <dgm:prSet phldrT="[Texto]"/>
      <dgm:spPr/>
      <dgm:t>
        <a:bodyPr/>
        <a:lstStyle/>
        <a:p>
          <a:r>
            <a:rPr lang="es-US" dirty="0" smtClean="0"/>
            <a:t>La Encuesta</a:t>
          </a:r>
          <a:endParaRPr lang="es-US" dirty="0"/>
        </a:p>
      </dgm:t>
    </dgm:pt>
    <dgm:pt modelId="{E965635C-3B23-448E-8B2B-8EEC34F4CA7C}" type="parTrans" cxnId="{4F4AE403-FD59-4F04-986E-59CA0FAB2D7E}">
      <dgm:prSet/>
      <dgm:spPr/>
      <dgm:t>
        <a:bodyPr/>
        <a:lstStyle/>
        <a:p>
          <a:endParaRPr lang="es-US"/>
        </a:p>
      </dgm:t>
    </dgm:pt>
    <dgm:pt modelId="{763155D2-F463-4D35-9966-09B4697E4B7D}" type="sibTrans" cxnId="{4F4AE403-FD59-4F04-986E-59CA0FAB2D7E}">
      <dgm:prSet/>
      <dgm:spPr/>
      <dgm:t>
        <a:bodyPr/>
        <a:lstStyle/>
        <a:p>
          <a:endParaRPr lang="es-US"/>
        </a:p>
      </dgm:t>
    </dgm:pt>
    <dgm:pt modelId="{C5F3AC74-F65D-4FEF-ABA8-FA03056282F0}">
      <dgm:prSet phldrT="[Texto]"/>
      <dgm:spPr/>
      <dgm:t>
        <a:bodyPr/>
        <a:lstStyle/>
        <a:p>
          <a:r>
            <a:rPr lang="es-US" dirty="0" smtClean="0"/>
            <a:t>Modelo SERVQUAL</a:t>
          </a:r>
          <a:endParaRPr lang="es-US" dirty="0"/>
        </a:p>
      </dgm:t>
    </dgm:pt>
    <dgm:pt modelId="{FBB59163-3524-4FCE-B7B3-9D8A78ABB540}" type="parTrans" cxnId="{605D7AD9-52C5-4201-8C3F-40BCFD22C12D}">
      <dgm:prSet/>
      <dgm:spPr/>
      <dgm:t>
        <a:bodyPr/>
        <a:lstStyle/>
        <a:p>
          <a:endParaRPr lang="es-US"/>
        </a:p>
      </dgm:t>
    </dgm:pt>
    <dgm:pt modelId="{8F111E93-060B-4B05-8444-A284F82E420B}" type="sibTrans" cxnId="{605D7AD9-52C5-4201-8C3F-40BCFD22C12D}">
      <dgm:prSet/>
      <dgm:spPr/>
      <dgm:t>
        <a:bodyPr/>
        <a:lstStyle/>
        <a:p>
          <a:endParaRPr lang="es-US"/>
        </a:p>
      </dgm:t>
    </dgm:pt>
    <dgm:pt modelId="{2EC4E77B-3E41-40F8-AF89-994A60214040}">
      <dgm:prSet phldrT="[Texto]"/>
      <dgm:spPr/>
      <dgm:t>
        <a:bodyPr/>
        <a:lstStyle/>
        <a:p>
          <a:r>
            <a:rPr lang="es-US" dirty="0" smtClean="0"/>
            <a:t>Muestreo</a:t>
          </a:r>
          <a:endParaRPr lang="es-US" dirty="0"/>
        </a:p>
      </dgm:t>
    </dgm:pt>
    <dgm:pt modelId="{0EC557D3-DB21-47A8-A5CE-8C5662137CAC}" type="parTrans" cxnId="{5C5AC9E5-3EBF-41F5-BA2D-0CD7DD7EDE89}">
      <dgm:prSet/>
      <dgm:spPr/>
      <dgm:t>
        <a:bodyPr/>
        <a:lstStyle/>
        <a:p>
          <a:endParaRPr lang="es-US"/>
        </a:p>
      </dgm:t>
    </dgm:pt>
    <dgm:pt modelId="{6744ADC8-FBED-4B9E-B792-E92530394EFF}" type="sibTrans" cxnId="{5C5AC9E5-3EBF-41F5-BA2D-0CD7DD7EDE89}">
      <dgm:prSet/>
      <dgm:spPr/>
      <dgm:t>
        <a:bodyPr/>
        <a:lstStyle/>
        <a:p>
          <a:endParaRPr lang="es-US"/>
        </a:p>
      </dgm:t>
    </dgm:pt>
    <dgm:pt modelId="{573185BB-8BBB-4239-824C-510D679568FE}">
      <dgm:prSet phldrT="[Texto]"/>
      <dgm:spPr/>
      <dgm:t>
        <a:bodyPr/>
        <a:lstStyle/>
        <a:p>
          <a:r>
            <a:rPr lang="es-US" dirty="0" smtClean="0"/>
            <a:t>Estratificado</a:t>
          </a:r>
          <a:endParaRPr lang="es-US" dirty="0"/>
        </a:p>
      </dgm:t>
    </dgm:pt>
    <dgm:pt modelId="{0C4CCAAF-159B-478F-8CB1-17C0D7212F62}" type="parTrans" cxnId="{7438EAEC-CE03-4EF0-B274-BF3EDA3937B2}">
      <dgm:prSet/>
      <dgm:spPr/>
      <dgm:t>
        <a:bodyPr/>
        <a:lstStyle/>
        <a:p>
          <a:endParaRPr lang="es-US"/>
        </a:p>
      </dgm:t>
    </dgm:pt>
    <dgm:pt modelId="{7DF2BAAD-F0E5-46DF-8BE8-55E55F0C8272}" type="sibTrans" cxnId="{7438EAEC-CE03-4EF0-B274-BF3EDA3937B2}">
      <dgm:prSet/>
      <dgm:spPr/>
      <dgm:t>
        <a:bodyPr/>
        <a:lstStyle/>
        <a:p>
          <a:endParaRPr lang="es-US"/>
        </a:p>
      </dgm:t>
    </dgm:pt>
    <dgm:pt modelId="{A2CBD772-6B81-45E1-9116-FAB426B03028}">
      <dgm:prSet phldrT="[Texto]"/>
      <dgm:spPr/>
      <dgm:t>
        <a:bodyPr/>
        <a:lstStyle/>
        <a:p>
          <a:r>
            <a:rPr lang="es-US" dirty="0" smtClean="0"/>
            <a:t>Logra mayor representatividad en la muestra</a:t>
          </a:r>
          <a:endParaRPr lang="es-US" dirty="0"/>
        </a:p>
      </dgm:t>
    </dgm:pt>
    <dgm:pt modelId="{384CC1F8-D9FB-4D56-9593-5B92DCEE2689}" type="parTrans" cxnId="{2E37EFD7-23E1-42EE-9A27-06769CB05AAD}">
      <dgm:prSet/>
      <dgm:spPr/>
      <dgm:t>
        <a:bodyPr/>
        <a:lstStyle/>
        <a:p>
          <a:endParaRPr lang="es-US"/>
        </a:p>
      </dgm:t>
    </dgm:pt>
    <dgm:pt modelId="{365F139A-0B9C-4680-AFE4-DD662A428494}" type="sibTrans" cxnId="{2E37EFD7-23E1-42EE-9A27-06769CB05AAD}">
      <dgm:prSet/>
      <dgm:spPr/>
      <dgm:t>
        <a:bodyPr/>
        <a:lstStyle/>
        <a:p>
          <a:endParaRPr lang="es-US"/>
        </a:p>
      </dgm:t>
    </dgm:pt>
    <dgm:pt modelId="{5CDDC038-6D3C-4F8C-9D64-8E6400A88F7F}" type="pres">
      <dgm:prSet presAssocID="{B97B3CAA-E6AF-4E12-951E-64F09C1D06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US"/>
        </a:p>
      </dgm:t>
    </dgm:pt>
    <dgm:pt modelId="{8892A653-3224-4785-B826-59DA5A906926}" type="pres">
      <dgm:prSet presAssocID="{0FAE7EC5-3D80-4CD7-992E-771AAC8E79F9}" presName="root" presStyleCnt="0"/>
      <dgm:spPr/>
    </dgm:pt>
    <dgm:pt modelId="{F6B29C41-A712-4572-A9AA-CF18480053E7}" type="pres">
      <dgm:prSet presAssocID="{0FAE7EC5-3D80-4CD7-992E-771AAC8E79F9}" presName="rootComposite" presStyleCnt="0"/>
      <dgm:spPr/>
    </dgm:pt>
    <dgm:pt modelId="{B3468D7E-CFFA-4BFE-8E3A-D9ADB1715E8B}" type="pres">
      <dgm:prSet presAssocID="{0FAE7EC5-3D80-4CD7-992E-771AAC8E79F9}" presName="rootText" presStyleLbl="node1" presStyleIdx="0" presStyleCnt="3" custLinFactNeighborX="2986" custLinFactNeighborY="-3529"/>
      <dgm:spPr/>
      <dgm:t>
        <a:bodyPr/>
        <a:lstStyle/>
        <a:p>
          <a:endParaRPr lang="es-US"/>
        </a:p>
      </dgm:t>
    </dgm:pt>
    <dgm:pt modelId="{3C43FA50-0F12-4506-97EE-6234C6F462BC}" type="pres">
      <dgm:prSet presAssocID="{0FAE7EC5-3D80-4CD7-992E-771AAC8E79F9}" presName="rootConnector" presStyleLbl="node1" presStyleIdx="0" presStyleCnt="3"/>
      <dgm:spPr/>
      <dgm:t>
        <a:bodyPr/>
        <a:lstStyle/>
        <a:p>
          <a:endParaRPr lang="es-US"/>
        </a:p>
      </dgm:t>
    </dgm:pt>
    <dgm:pt modelId="{D2A041E6-59DA-4147-AF11-9C6F2B232D05}" type="pres">
      <dgm:prSet presAssocID="{0FAE7EC5-3D80-4CD7-992E-771AAC8E79F9}" presName="childShape" presStyleCnt="0"/>
      <dgm:spPr/>
    </dgm:pt>
    <dgm:pt modelId="{7BBC689D-6D11-44F8-BFA1-13E42F6FE7F9}" type="pres">
      <dgm:prSet presAssocID="{CAC5D25F-AF3C-4423-B49E-35C38140373B}" presName="Name13" presStyleLbl="parChTrans1D2" presStyleIdx="0" presStyleCnt="6"/>
      <dgm:spPr/>
      <dgm:t>
        <a:bodyPr/>
        <a:lstStyle/>
        <a:p>
          <a:endParaRPr lang="es-US"/>
        </a:p>
      </dgm:t>
    </dgm:pt>
    <dgm:pt modelId="{5514529C-681A-4120-9B35-305452B22490}" type="pres">
      <dgm:prSet presAssocID="{1293380A-1BB3-4E59-ABD6-E89F3F481CC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24FDCA2-E060-4CC9-80B6-21121966A6DF}" type="pres">
      <dgm:prSet presAssocID="{2A7B5298-5F46-41D2-BEC2-7F73F15521E4}" presName="Name13" presStyleLbl="parChTrans1D2" presStyleIdx="1" presStyleCnt="6"/>
      <dgm:spPr/>
      <dgm:t>
        <a:bodyPr/>
        <a:lstStyle/>
        <a:p>
          <a:endParaRPr lang="es-US"/>
        </a:p>
      </dgm:t>
    </dgm:pt>
    <dgm:pt modelId="{851F4C11-78CA-4BC6-8C7A-1BBEBA537FFD}" type="pres">
      <dgm:prSet presAssocID="{88574EAE-A9D0-4745-ACF1-79D45C9FC4A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DCE4C18-9401-4CB6-9C4A-138F57A3A6E2}" type="pres">
      <dgm:prSet presAssocID="{248C52A1-2613-4FA3-9863-5ED7A8CD872F}" presName="root" presStyleCnt="0"/>
      <dgm:spPr/>
    </dgm:pt>
    <dgm:pt modelId="{6247DADC-5BD6-4A02-A924-BC6DE7171A6E}" type="pres">
      <dgm:prSet presAssocID="{248C52A1-2613-4FA3-9863-5ED7A8CD872F}" presName="rootComposite" presStyleCnt="0"/>
      <dgm:spPr/>
    </dgm:pt>
    <dgm:pt modelId="{D95C18CD-D08B-421D-9F11-95CDA012A20A}" type="pres">
      <dgm:prSet presAssocID="{248C52A1-2613-4FA3-9863-5ED7A8CD872F}" presName="rootText" presStyleLbl="node1" presStyleIdx="1" presStyleCnt="3"/>
      <dgm:spPr/>
      <dgm:t>
        <a:bodyPr/>
        <a:lstStyle/>
        <a:p>
          <a:endParaRPr lang="es-US"/>
        </a:p>
      </dgm:t>
    </dgm:pt>
    <dgm:pt modelId="{91CC06B1-5170-4223-8C52-60A4046CFF70}" type="pres">
      <dgm:prSet presAssocID="{248C52A1-2613-4FA3-9863-5ED7A8CD872F}" presName="rootConnector" presStyleLbl="node1" presStyleIdx="1" presStyleCnt="3"/>
      <dgm:spPr/>
      <dgm:t>
        <a:bodyPr/>
        <a:lstStyle/>
        <a:p>
          <a:endParaRPr lang="es-US"/>
        </a:p>
      </dgm:t>
    </dgm:pt>
    <dgm:pt modelId="{8889BC56-E281-4ED3-94F2-2E5B42CC722F}" type="pres">
      <dgm:prSet presAssocID="{248C52A1-2613-4FA3-9863-5ED7A8CD872F}" presName="childShape" presStyleCnt="0"/>
      <dgm:spPr/>
    </dgm:pt>
    <dgm:pt modelId="{B449A4D0-7C1A-422C-9873-FCB3B2FCEFF9}" type="pres">
      <dgm:prSet presAssocID="{E965635C-3B23-448E-8B2B-8EEC34F4CA7C}" presName="Name13" presStyleLbl="parChTrans1D2" presStyleIdx="2" presStyleCnt="6"/>
      <dgm:spPr/>
      <dgm:t>
        <a:bodyPr/>
        <a:lstStyle/>
        <a:p>
          <a:endParaRPr lang="es-US"/>
        </a:p>
      </dgm:t>
    </dgm:pt>
    <dgm:pt modelId="{770B89E7-43ED-40F7-964E-9D70B0C0F06B}" type="pres">
      <dgm:prSet presAssocID="{0BEADA20-4E32-4FD3-A794-A18E381A84FD}" presName="childText" presStyleLbl="bgAcc1" presStyleIdx="2" presStyleCnt="6" custLinFactNeighborX="380" custLinFactNeighborY="-135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928DAF4-E0CB-42B1-8AA4-50D0C620155A}" type="pres">
      <dgm:prSet presAssocID="{FBB59163-3524-4FCE-B7B3-9D8A78ABB540}" presName="Name13" presStyleLbl="parChTrans1D2" presStyleIdx="3" presStyleCnt="6"/>
      <dgm:spPr/>
      <dgm:t>
        <a:bodyPr/>
        <a:lstStyle/>
        <a:p>
          <a:endParaRPr lang="es-US"/>
        </a:p>
      </dgm:t>
    </dgm:pt>
    <dgm:pt modelId="{783CB1B8-63FA-4AC7-B8CD-FC9D5AACCB54}" type="pres">
      <dgm:prSet presAssocID="{C5F3AC74-F65D-4FEF-ABA8-FA03056282F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4EDF26E-0EA1-42CC-811F-E33FC95A9B54}" type="pres">
      <dgm:prSet presAssocID="{2EC4E77B-3E41-40F8-AF89-994A60214040}" presName="root" presStyleCnt="0"/>
      <dgm:spPr/>
    </dgm:pt>
    <dgm:pt modelId="{18DD900D-6399-48A8-BEB5-F47D78A57674}" type="pres">
      <dgm:prSet presAssocID="{2EC4E77B-3E41-40F8-AF89-994A60214040}" presName="rootComposite" presStyleCnt="0"/>
      <dgm:spPr/>
    </dgm:pt>
    <dgm:pt modelId="{7EAECE89-D222-4F33-86D0-B5F188F86853}" type="pres">
      <dgm:prSet presAssocID="{2EC4E77B-3E41-40F8-AF89-994A60214040}" presName="rootText" presStyleLbl="node1" presStyleIdx="2" presStyleCnt="3"/>
      <dgm:spPr/>
      <dgm:t>
        <a:bodyPr/>
        <a:lstStyle/>
        <a:p>
          <a:endParaRPr lang="es-US"/>
        </a:p>
      </dgm:t>
    </dgm:pt>
    <dgm:pt modelId="{4EB5CD83-B9F7-4860-8561-951BF866CAD6}" type="pres">
      <dgm:prSet presAssocID="{2EC4E77B-3E41-40F8-AF89-994A60214040}" presName="rootConnector" presStyleLbl="node1" presStyleIdx="2" presStyleCnt="3"/>
      <dgm:spPr/>
      <dgm:t>
        <a:bodyPr/>
        <a:lstStyle/>
        <a:p>
          <a:endParaRPr lang="es-US"/>
        </a:p>
      </dgm:t>
    </dgm:pt>
    <dgm:pt modelId="{2381F8FC-0E76-4A24-8556-54C6306B6378}" type="pres">
      <dgm:prSet presAssocID="{2EC4E77B-3E41-40F8-AF89-994A60214040}" presName="childShape" presStyleCnt="0"/>
      <dgm:spPr/>
    </dgm:pt>
    <dgm:pt modelId="{DF9A9792-4059-4425-A592-C2E2B5D27B74}" type="pres">
      <dgm:prSet presAssocID="{0C4CCAAF-159B-478F-8CB1-17C0D7212F62}" presName="Name13" presStyleLbl="parChTrans1D2" presStyleIdx="4" presStyleCnt="6"/>
      <dgm:spPr/>
      <dgm:t>
        <a:bodyPr/>
        <a:lstStyle/>
        <a:p>
          <a:endParaRPr lang="es-US"/>
        </a:p>
      </dgm:t>
    </dgm:pt>
    <dgm:pt modelId="{97183A03-FCD0-4DE7-BC4D-3DCB890B3577}" type="pres">
      <dgm:prSet presAssocID="{573185BB-8BBB-4239-824C-510D679568F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E4A8EA0-EC4D-4A12-98A4-B467E0FBE85D}" type="pres">
      <dgm:prSet presAssocID="{384CC1F8-D9FB-4D56-9593-5B92DCEE2689}" presName="Name13" presStyleLbl="parChTrans1D2" presStyleIdx="5" presStyleCnt="6"/>
      <dgm:spPr/>
      <dgm:t>
        <a:bodyPr/>
        <a:lstStyle/>
        <a:p>
          <a:endParaRPr lang="es-US"/>
        </a:p>
      </dgm:t>
    </dgm:pt>
    <dgm:pt modelId="{D76E2120-CA59-429A-B070-1688BA85E8D4}" type="pres">
      <dgm:prSet presAssocID="{A2CBD772-6B81-45E1-9116-FAB426B0302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ABB651FD-792F-46A1-BAE5-62FE5D42EBE2}" type="presOf" srcId="{B97B3CAA-E6AF-4E12-951E-64F09C1D0680}" destId="{5CDDC038-6D3C-4F8C-9D64-8E6400A88F7F}" srcOrd="0" destOrd="0" presId="urn:microsoft.com/office/officeart/2005/8/layout/hierarchy3"/>
    <dgm:cxn modelId="{DF94E4B1-1F64-4A45-8481-8ACCA626A065}" type="presOf" srcId="{CAC5D25F-AF3C-4423-B49E-35C38140373B}" destId="{7BBC689D-6D11-44F8-BFA1-13E42F6FE7F9}" srcOrd="0" destOrd="0" presId="urn:microsoft.com/office/officeart/2005/8/layout/hierarchy3"/>
    <dgm:cxn modelId="{C931637F-54F7-48EB-9D97-51A6BC1448C2}" srcId="{B97B3CAA-E6AF-4E12-951E-64F09C1D0680}" destId="{0FAE7EC5-3D80-4CD7-992E-771AAC8E79F9}" srcOrd="0" destOrd="0" parTransId="{F94B1BCF-E55C-4C57-BA01-F43D9C8E9361}" sibTransId="{BBAA4FBA-07C9-46D1-B6F6-16E9AA05E718}"/>
    <dgm:cxn modelId="{15AF025A-389A-4956-86E7-7835C5AF1968}" type="presOf" srcId="{0FAE7EC5-3D80-4CD7-992E-771AAC8E79F9}" destId="{3C43FA50-0F12-4506-97EE-6234C6F462BC}" srcOrd="1" destOrd="0" presId="urn:microsoft.com/office/officeart/2005/8/layout/hierarchy3"/>
    <dgm:cxn modelId="{EFCA7B36-9DA9-4C37-9B0D-FA6F9A543FE1}" type="presOf" srcId="{0FAE7EC5-3D80-4CD7-992E-771AAC8E79F9}" destId="{B3468D7E-CFFA-4BFE-8E3A-D9ADB1715E8B}" srcOrd="0" destOrd="0" presId="urn:microsoft.com/office/officeart/2005/8/layout/hierarchy3"/>
    <dgm:cxn modelId="{56B3A488-C779-4631-BEAD-025740B23202}" type="presOf" srcId="{A2CBD772-6B81-45E1-9116-FAB426B03028}" destId="{D76E2120-CA59-429A-B070-1688BA85E8D4}" srcOrd="0" destOrd="0" presId="urn:microsoft.com/office/officeart/2005/8/layout/hierarchy3"/>
    <dgm:cxn modelId="{BC43D418-8A71-4D49-B164-57DE89084589}" type="presOf" srcId="{2EC4E77B-3E41-40F8-AF89-994A60214040}" destId="{4EB5CD83-B9F7-4860-8561-951BF866CAD6}" srcOrd="1" destOrd="0" presId="urn:microsoft.com/office/officeart/2005/8/layout/hierarchy3"/>
    <dgm:cxn modelId="{7DE5001A-97B7-44C2-9E9B-02305B44DA80}" srcId="{B97B3CAA-E6AF-4E12-951E-64F09C1D0680}" destId="{248C52A1-2613-4FA3-9863-5ED7A8CD872F}" srcOrd="1" destOrd="0" parTransId="{4C41433E-E33F-45D6-9EF3-E6F151638975}" sibTransId="{3CBF1428-3AAB-4C5A-BAE5-6E2C94559BFE}"/>
    <dgm:cxn modelId="{53ADFABB-5D7B-4604-97EE-812EA201E9B0}" type="presOf" srcId="{0BEADA20-4E32-4FD3-A794-A18E381A84FD}" destId="{770B89E7-43ED-40F7-964E-9D70B0C0F06B}" srcOrd="0" destOrd="0" presId="urn:microsoft.com/office/officeart/2005/8/layout/hierarchy3"/>
    <dgm:cxn modelId="{7438EAEC-CE03-4EF0-B274-BF3EDA3937B2}" srcId="{2EC4E77B-3E41-40F8-AF89-994A60214040}" destId="{573185BB-8BBB-4239-824C-510D679568FE}" srcOrd="0" destOrd="0" parTransId="{0C4CCAAF-159B-478F-8CB1-17C0D7212F62}" sibTransId="{7DF2BAAD-F0E5-46DF-8BE8-55E55F0C8272}"/>
    <dgm:cxn modelId="{B5D842E8-CC79-4449-9919-F345D52AF402}" type="presOf" srcId="{FBB59163-3524-4FCE-B7B3-9D8A78ABB540}" destId="{1928DAF4-E0CB-42B1-8AA4-50D0C620155A}" srcOrd="0" destOrd="0" presId="urn:microsoft.com/office/officeart/2005/8/layout/hierarchy3"/>
    <dgm:cxn modelId="{2AE09AE3-4820-4A54-9367-6A5B9B4E588B}" type="presOf" srcId="{2EC4E77B-3E41-40F8-AF89-994A60214040}" destId="{7EAECE89-D222-4F33-86D0-B5F188F86853}" srcOrd="0" destOrd="0" presId="urn:microsoft.com/office/officeart/2005/8/layout/hierarchy3"/>
    <dgm:cxn modelId="{50668D58-E347-44C0-A838-F098DD949E68}" type="presOf" srcId="{E965635C-3B23-448E-8B2B-8EEC34F4CA7C}" destId="{B449A4D0-7C1A-422C-9873-FCB3B2FCEFF9}" srcOrd="0" destOrd="0" presId="urn:microsoft.com/office/officeart/2005/8/layout/hierarchy3"/>
    <dgm:cxn modelId="{605D7AD9-52C5-4201-8C3F-40BCFD22C12D}" srcId="{248C52A1-2613-4FA3-9863-5ED7A8CD872F}" destId="{C5F3AC74-F65D-4FEF-ABA8-FA03056282F0}" srcOrd="1" destOrd="0" parTransId="{FBB59163-3524-4FCE-B7B3-9D8A78ABB540}" sibTransId="{8F111E93-060B-4B05-8444-A284F82E420B}"/>
    <dgm:cxn modelId="{4E84B563-7B84-41EE-A7C2-059190630B34}" type="presOf" srcId="{573185BB-8BBB-4239-824C-510D679568FE}" destId="{97183A03-FCD0-4DE7-BC4D-3DCB890B3577}" srcOrd="0" destOrd="0" presId="urn:microsoft.com/office/officeart/2005/8/layout/hierarchy3"/>
    <dgm:cxn modelId="{CF27917E-9CB8-49C6-A1D1-1F4220A6D16F}" type="presOf" srcId="{248C52A1-2613-4FA3-9863-5ED7A8CD872F}" destId="{D95C18CD-D08B-421D-9F11-95CDA012A20A}" srcOrd="0" destOrd="0" presId="urn:microsoft.com/office/officeart/2005/8/layout/hierarchy3"/>
    <dgm:cxn modelId="{DFB02A19-BD8F-4CCF-963C-E0E430123C3C}" type="presOf" srcId="{2A7B5298-5F46-41D2-BEC2-7F73F15521E4}" destId="{124FDCA2-E060-4CC9-80B6-21121966A6DF}" srcOrd="0" destOrd="0" presId="urn:microsoft.com/office/officeart/2005/8/layout/hierarchy3"/>
    <dgm:cxn modelId="{A944AF75-567D-4D5E-9507-6D9308F9CDB7}" type="presOf" srcId="{C5F3AC74-F65D-4FEF-ABA8-FA03056282F0}" destId="{783CB1B8-63FA-4AC7-B8CD-FC9D5AACCB54}" srcOrd="0" destOrd="0" presId="urn:microsoft.com/office/officeart/2005/8/layout/hierarchy3"/>
    <dgm:cxn modelId="{4C955CB4-74A8-4AB2-9636-F3CDB000D5A2}" type="presOf" srcId="{248C52A1-2613-4FA3-9863-5ED7A8CD872F}" destId="{91CC06B1-5170-4223-8C52-60A4046CFF70}" srcOrd="1" destOrd="0" presId="urn:microsoft.com/office/officeart/2005/8/layout/hierarchy3"/>
    <dgm:cxn modelId="{4A9B5819-5C59-458F-94FB-FE6686F942CB}" type="presOf" srcId="{88574EAE-A9D0-4745-ACF1-79D45C9FC4A6}" destId="{851F4C11-78CA-4BC6-8C7A-1BBEBA537FFD}" srcOrd="0" destOrd="0" presId="urn:microsoft.com/office/officeart/2005/8/layout/hierarchy3"/>
    <dgm:cxn modelId="{2E37EFD7-23E1-42EE-9A27-06769CB05AAD}" srcId="{2EC4E77B-3E41-40F8-AF89-994A60214040}" destId="{A2CBD772-6B81-45E1-9116-FAB426B03028}" srcOrd="1" destOrd="0" parTransId="{384CC1F8-D9FB-4D56-9593-5B92DCEE2689}" sibTransId="{365F139A-0B9C-4680-AFE4-DD662A428494}"/>
    <dgm:cxn modelId="{BBF2E39D-9CA9-4181-A264-3C9B692D746A}" type="presOf" srcId="{1293380A-1BB3-4E59-ABD6-E89F3F481CC1}" destId="{5514529C-681A-4120-9B35-305452B22490}" srcOrd="0" destOrd="0" presId="urn:microsoft.com/office/officeart/2005/8/layout/hierarchy3"/>
    <dgm:cxn modelId="{BCA6B2A3-1E84-42D8-B30D-8F891EA0DE44}" type="presOf" srcId="{0C4CCAAF-159B-478F-8CB1-17C0D7212F62}" destId="{DF9A9792-4059-4425-A592-C2E2B5D27B74}" srcOrd="0" destOrd="0" presId="urn:microsoft.com/office/officeart/2005/8/layout/hierarchy3"/>
    <dgm:cxn modelId="{554A13BE-5A72-42C1-8C3F-E2FD9EAEFDA2}" type="presOf" srcId="{384CC1F8-D9FB-4D56-9593-5B92DCEE2689}" destId="{8E4A8EA0-EC4D-4A12-98A4-B467E0FBE85D}" srcOrd="0" destOrd="0" presId="urn:microsoft.com/office/officeart/2005/8/layout/hierarchy3"/>
    <dgm:cxn modelId="{5E1C23B9-AD81-4207-99B4-AAD79C0065D5}" srcId="{0FAE7EC5-3D80-4CD7-992E-771AAC8E79F9}" destId="{88574EAE-A9D0-4745-ACF1-79D45C9FC4A6}" srcOrd="1" destOrd="0" parTransId="{2A7B5298-5F46-41D2-BEC2-7F73F15521E4}" sibTransId="{9FECC868-FBFD-457F-A21A-EAABB6055A30}"/>
    <dgm:cxn modelId="{4F4AE403-FD59-4F04-986E-59CA0FAB2D7E}" srcId="{248C52A1-2613-4FA3-9863-5ED7A8CD872F}" destId="{0BEADA20-4E32-4FD3-A794-A18E381A84FD}" srcOrd="0" destOrd="0" parTransId="{E965635C-3B23-448E-8B2B-8EEC34F4CA7C}" sibTransId="{763155D2-F463-4D35-9966-09B4697E4B7D}"/>
    <dgm:cxn modelId="{5C5AC9E5-3EBF-41F5-BA2D-0CD7DD7EDE89}" srcId="{B97B3CAA-E6AF-4E12-951E-64F09C1D0680}" destId="{2EC4E77B-3E41-40F8-AF89-994A60214040}" srcOrd="2" destOrd="0" parTransId="{0EC557D3-DB21-47A8-A5CE-8C5662137CAC}" sibTransId="{6744ADC8-FBED-4B9E-B792-E92530394EFF}"/>
    <dgm:cxn modelId="{3E4ED548-6F83-4C54-92D6-A0E5590F6769}" srcId="{0FAE7EC5-3D80-4CD7-992E-771AAC8E79F9}" destId="{1293380A-1BB3-4E59-ABD6-E89F3F481CC1}" srcOrd="0" destOrd="0" parTransId="{CAC5D25F-AF3C-4423-B49E-35C38140373B}" sibTransId="{CFB8F1E2-9ED8-4437-B3DE-75C6BD326C3D}"/>
    <dgm:cxn modelId="{BC63826A-7A23-4484-A9D3-C0E4D34FB9E6}" type="presParOf" srcId="{5CDDC038-6D3C-4F8C-9D64-8E6400A88F7F}" destId="{8892A653-3224-4785-B826-59DA5A906926}" srcOrd="0" destOrd="0" presId="urn:microsoft.com/office/officeart/2005/8/layout/hierarchy3"/>
    <dgm:cxn modelId="{91BA7A8C-1390-44FF-8F93-5BAB66A5CC04}" type="presParOf" srcId="{8892A653-3224-4785-B826-59DA5A906926}" destId="{F6B29C41-A712-4572-A9AA-CF18480053E7}" srcOrd="0" destOrd="0" presId="urn:microsoft.com/office/officeart/2005/8/layout/hierarchy3"/>
    <dgm:cxn modelId="{CFF8D933-17D8-4C4E-A655-31C8FF4A8EB1}" type="presParOf" srcId="{F6B29C41-A712-4572-A9AA-CF18480053E7}" destId="{B3468D7E-CFFA-4BFE-8E3A-D9ADB1715E8B}" srcOrd="0" destOrd="0" presId="urn:microsoft.com/office/officeart/2005/8/layout/hierarchy3"/>
    <dgm:cxn modelId="{E8C66DA6-47A3-4C5F-8A8B-FF933CE9A4A5}" type="presParOf" srcId="{F6B29C41-A712-4572-A9AA-CF18480053E7}" destId="{3C43FA50-0F12-4506-97EE-6234C6F462BC}" srcOrd="1" destOrd="0" presId="urn:microsoft.com/office/officeart/2005/8/layout/hierarchy3"/>
    <dgm:cxn modelId="{7BC48D59-07D1-401A-AEFF-25AABA81B115}" type="presParOf" srcId="{8892A653-3224-4785-B826-59DA5A906926}" destId="{D2A041E6-59DA-4147-AF11-9C6F2B232D05}" srcOrd="1" destOrd="0" presId="urn:microsoft.com/office/officeart/2005/8/layout/hierarchy3"/>
    <dgm:cxn modelId="{174F9156-5D67-471F-8AF1-7627822EE7D0}" type="presParOf" srcId="{D2A041E6-59DA-4147-AF11-9C6F2B232D05}" destId="{7BBC689D-6D11-44F8-BFA1-13E42F6FE7F9}" srcOrd="0" destOrd="0" presId="urn:microsoft.com/office/officeart/2005/8/layout/hierarchy3"/>
    <dgm:cxn modelId="{3E33A1FF-7640-4B49-AA3F-73851AE89D2E}" type="presParOf" srcId="{D2A041E6-59DA-4147-AF11-9C6F2B232D05}" destId="{5514529C-681A-4120-9B35-305452B22490}" srcOrd="1" destOrd="0" presId="urn:microsoft.com/office/officeart/2005/8/layout/hierarchy3"/>
    <dgm:cxn modelId="{D2141489-BF76-4C02-9473-3FD46F16D982}" type="presParOf" srcId="{D2A041E6-59DA-4147-AF11-9C6F2B232D05}" destId="{124FDCA2-E060-4CC9-80B6-21121966A6DF}" srcOrd="2" destOrd="0" presId="urn:microsoft.com/office/officeart/2005/8/layout/hierarchy3"/>
    <dgm:cxn modelId="{465B83AB-ADB6-4BC8-AC1F-F5CD78991D5D}" type="presParOf" srcId="{D2A041E6-59DA-4147-AF11-9C6F2B232D05}" destId="{851F4C11-78CA-4BC6-8C7A-1BBEBA537FFD}" srcOrd="3" destOrd="0" presId="urn:microsoft.com/office/officeart/2005/8/layout/hierarchy3"/>
    <dgm:cxn modelId="{0604D622-6BB0-48CC-92FF-24F5DA44D5DD}" type="presParOf" srcId="{5CDDC038-6D3C-4F8C-9D64-8E6400A88F7F}" destId="{3DCE4C18-9401-4CB6-9C4A-138F57A3A6E2}" srcOrd="1" destOrd="0" presId="urn:microsoft.com/office/officeart/2005/8/layout/hierarchy3"/>
    <dgm:cxn modelId="{2D2F68F6-0F6B-4197-B4A0-EF6D5B8C8E78}" type="presParOf" srcId="{3DCE4C18-9401-4CB6-9C4A-138F57A3A6E2}" destId="{6247DADC-5BD6-4A02-A924-BC6DE7171A6E}" srcOrd="0" destOrd="0" presId="urn:microsoft.com/office/officeart/2005/8/layout/hierarchy3"/>
    <dgm:cxn modelId="{BC7F07F6-C49A-4F63-BBA0-162E6A7C9049}" type="presParOf" srcId="{6247DADC-5BD6-4A02-A924-BC6DE7171A6E}" destId="{D95C18CD-D08B-421D-9F11-95CDA012A20A}" srcOrd="0" destOrd="0" presId="urn:microsoft.com/office/officeart/2005/8/layout/hierarchy3"/>
    <dgm:cxn modelId="{B7468457-67C4-4151-A212-30C98BC1AFC7}" type="presParOf" srcId="{6247DADC-5BD6-4A02-A924-BC6DE7171A6E}" destId="{91CC06B1-5170-4223-8C52-60A4046CFF70}" srcOrd="1" destOrd="0" presId="urn:microsoft.com/office/officeart/2005/8/layout/hierarchy3"/>
    <dgm:cxn modelId="{7856612C-7E4F-47B0-95FF-50B093C48693}" type="presParOf" srcId="{3DCE4C18-9401-4CB6-9C4A-138F57A3A6E2}" destId="{8889BC56-E281-4ED3-94F2-2E5B42CC722F}" srcOrd="1" destOrd="0" presId="urn:microsoft.com/office/officeart/2005/8/layout/hierarchy3"/>
    <dgm:cxn modelId="{AE1BE28F-EFF4-418D-A33C-A592C3BEC379}" type="presParOf" srcId="{8889BC56-E281-4ED3-94F2-2E5B42CC722F}" destId="{B449A4D0-7C1A-422C-9873-FCB3B2FCEFF9}" srcOrd="0" destOrd="0" presId="urn:microsoft.com/office/officeart/2005/8/layout/hierarchy3"/>
    <dgm:cxn modelId="{E10E1950-A954-447D-912B-E40A2C5F0D48}" type="presParOf" srcId="{8889BC56-E281-4ED3-94F2-2E5B42CC722F}" destId="{770B89E7-43ED-40F7-964E-9D70B0C0F06B}" srcOrd="1" destOrd="0" presId="urn:microsoft.com/office/officeart/2005/8/layout/hierarchy3"/>
    <dgm:cxn modelId="{03B6D800-EA63-47D3-89F1-0C3A17F4F8EB}" type="presParOf" srcId="{8889BC56-E281-4ED3-94F2-2E5B42CC722F}" destId="{1928DAF4-E0CB-42B1-8AA4-50D0C620155A}" srcOrd="2" destOrd="0" presId="urn:microsoft.com/office/officeart/2005/8/layout/hierarchy3"/>
    <dgm:cxn modelId="{E7F9AC39-33BC-4964-9AB6-004F8C97D32B}" type="presParOf" srcId="{8889BC56-E281-4ED3-94F2-2E5B42CC722F}" destId="{783CB1B8-63FA-4AC7-B8CD-FC9D5AACCB54}" srcOrd="3" destOrd="0" presId="urn:microsoft.com/office/officeart/2005/8/layout/hierarchy3"/>
    <dgm:cxn modelId="{D2D14B99-F875-42A0-B5A3-79FDF167F9B2}" type="presParOf" srcId="{5CDDC038-6D3C-4F8C-9D64-8E6400A88F7F}" destId="{54EDF26E-0EA1-42CC-811F-E33FC95A9B54}" srcOrd="2" destOrd="0" presId="urn:microsoft.com/office/officeart/2005/8/layout/hierarchy3"/>
    <dgm:cxn modelId="{33BBBB79-D2FE-4C63-A310-2F7FF92D4FFA}" type="presParOf" srcId="{54EDF26E-0EA1-42CC-811F-E33FC95A9B54}" destId="{18DD900D-6399-48A8-BEB5-F47D78A57674}" srcOrd="0" destOrd="0" presId="urn:microsoft.com/office/officeart/2005/8/layout/hierarchy3"/>
    <dgm:cxn modelId="{D968676B-642F-4467-8C03-1ABD56FBE60C}" type="presParOf" srcId="{18DD900D-6399-48A8-BEB5-F47D78A57674}" destId="{7EAECE89-D222-4F33-86D0-B5F188F86853}" srcOrd="0" destOrd="0" presId="urn:microsoft.com/office/officeart/2005/8/layout/hierarchy3"/>
    <dgm:cxn modelId="{7FEF5A5B-A77D-472E-840A-42980F978754}" type="presParOf" srcId="{18DD900D-6399-48A8-BEB5-F47D78A57674}" destId="{4EB5CD83-B9F7-4860-8561-951BF866CAD6}" srcOrd="1" destOrd="0" presId="urn:microsoft.com/office/officeart/2005/8/layout/hierarchy3"/>
    <dgm:cxn modelId="{8A058A05-7835-48AA-8A5C-2DD711F614FD}" type="presParOf" srcId="{54EDF26E-0EA1-42CC-811F-E33FC95A9B54}" destId="{2381F8FC-0E76-4A24-8556-54C6306B6378}" srcOrd="1" destOrd="0" presId="urn:microsoft.com/office/officeart/2005/8/layout/hierarchy3"/>
    <dgm:cxn modelId="{AA488EE5-AEAB-45AD-BCC3-32D1EB9CE275}" type="presParOf" srcId="{2381F8FC-0E76-4A24-8556-54C6306B6378}" destId="{DF9A9792-4059-4425-A592-C2E2B5D27B74}" srcOrd="0" destOrd="0" presId="urn:microsoft.com/office/officeart/2005/8/layout/hierarchy3"/>
    <dgm:cxn modelId="{C8037115-DADE-4D74-8180-2825977F293B}" type="presParOf" srcId="{2381F8FC-0E76-4A24-8556-54C6306B6378}" destId="{97183A03-FCD0-4DE7-BC4D-3DCB890B3577}" srcOrd="1" destOrd="0" presId="urn:microsoft.com/office/officeart/2005/8/layout/hierarchy3"/>
    <dgm:cxn modelId="{92D02170-5344-48E9-AE2F-6B4E7482E348}" type="presParOf" srcId="{2381F8FC-0E76-4A24-8556-54C6306B6378}" destId="{8E4A8EA0-EC4D-4A12-98A4-B467E0FBE85D}" srcOrd="2" destOrd="0" presId="urn:microsoft.com/office/officeart/2005/8/layout/hierarchy3"/>
    <dgm:cxn modelId="{9C635CC0-72A3-4BD8-A468-60706FEA39BC}" type="presParOf" srcId="{2381F8FC-0E76-4A24-8556-54C6306B6378}" destId="{D76E2120-CA59-429A-B070-1688BA85E8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2B0DB-72AE-4708-BE0D-AF7AF9797FC5}">
      <dsp:nvSpPr>
        <dsp:cNvPr id="0" name=""/>
        <dsp:cNvSpPr/>
      </dsp:nvSpPr>
      <dsp:spPr>
        <a:xfrm rot="5400000">
          <a:off x="-266086" y="295214"/>
          <a:ext cx="1773909" cy="1241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Objetivo General</a:t>
          </a:r>
          <a:endParaRPr lang="es-US" sz="1900" kern="1200" dirty="0"/>
        </a:p>
      </dsp:txBody>
      <dsp:txXfrm rot="-5400000">
        <a:off x="1" y="649995"/>
        <a:ext cx="1241736" cy="532173"/>
      </dsp:txXfrm>
    </dsp:sp>
    <dsp:sp modelId="{9046E33B-66D2-4BA1-8305-5DAF4B516FC0}">
      <dsp:nvSpPr>
        <dsp:cNvPr id="0" name=""/>
        <dsp:cNvSpPr/>
      </dsp:nvSpPr>
      <dsp:spPr>
        <a:xfrm rot="5400000">
          <a:off x="4502047" y="-3231182"/>
          <a:ext cx="1153041" cy="7673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>
              <a:latin typeface="Calibri" pitchFamily="34" charset="0"/>
            </a:rPr>
            <a:t>Determinar el nivel de satisfacción de los servicios brindado por los Centros Activos del Ministerio del Deporte en el Distrito Metropolitano de Quito.</a:t>
          </a:r>
          <a:endParaRPr lang="es-US" sz="1800" kern="1200" dirty="0">
            <a:latin typeface="Calibri" pitchFamily="34" charset="0"/>
          </a:endParaRPr>
        </a:p>
      </dsp:txBody>
      <dsp:txXfrm rot="-5400000">
        <a:off x="1241737" y="85415"/>
        <a:ext cx="7617376" cy="1040467"/>
      </dsp:txXfrm>
    </dsp:sp>
    <dsp:sp modelId="{DF295A20-BF70-49F5-87A3-DF11428DC51A}">
      <dsp:nvSpPr>
        <dsp:cNvPr id="0" name=""/>
        <dsp:cNvSpPr/>
      </dsp:nvSpPr>
      <dsp:spPr>
        <a:xfrm rot="5400000">
          <a:off x="-266086" y="3101916"/>
          <a:ext cx="1773909" cy="1241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Objetivos Específicos</a:t>
          </a:r>
          <a:endParaRPr lang="es-US" sz="1900" kern="1200" dirty="0"/>
        </a:p>
      </dsp:txBody>
      <dsp:txXfrm rot="-5400000">
        <a:off x="1" y="3456697"/>
        <a:ext cx="1241736" cy="532173"/>
      </dsp:txXfrm>
    </dsp:sp>
    <dsp:sp modelId="{E874268F-BA31-4CC5-A6FA-2CE4BD49A362}">
      <dsp:nvSpPr>
        <dsp:cNvPr id="0" name=""/>
        <dsp:cNvSpPr/>
      </dsp:nvSpPr>
      <dsp:spPr>
        <a:xfrm rot="5400000">
          <a:off x="3287647" y="-424481"/>
          <a:ext cx="3581841" cy="7673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>
              <a:latin typeface="Calibri" pitchFamily="34" charset="0"/>
            </a:rPr>
            <a:t>Recopilar información con base teórica sostenible que permita el desarrollo y análisis de la investigación.</a:t>
          </a:r>
          <a:endParaRPr lang="es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>
              <a:latin typeface="Calibri" pitchFamily="34" charset="0"/>
            </a:rPr>
            <a:t>Obtener información comprobada de datos deportivos en competencias nacionales para su presente investigación y análisis.</a:t>
          </a:r>
          <a:endParaRPr lang="es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>
              <a:latin typeface="Calibri" pitchFamily="34" charset="0"/>
            </a:rPr>
            <a:t>Aplicar la metodología de investigación del Modelo SERVQUAL para el levantamiento de datos y generación de resultados, para así determinar en qué ítems evaluados existe un alto nivel de insatisfacción.</a:t>
          </a:r>
          <a:endParaRPr lang="es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>
              <a:latin typeface="Calibri" pitchFamily="34" charset="0"/>
            </a:rPr>
            <a:t>Proponer estrategias que permitan mejorar la calidad del servicio de los Centros Activos en los ámbitos en los cuales tienen falencias.</a:t>
          </a:r>
          <a:endParaRPr lang="es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>
              <a:latin typeface="Calibri" pitchFamily="34" charset="0"/>
            </a:rPr>
            <a:t>Diseñar Conclusiones y Recomendaciones que sirvan como precedente para incrementar la calidad del servicio en los Centros Activos.</a:t>
          </a:r>
          <a:endParaRPr lang="es-US" sz="1800" kern="1200" dirty="0">
            <a:latin typeface="Calibri" pitchFamily="34" charset="0"/>
          </a:endParaRPr>
        </a:p>
      </dsp:txBody>
      <dsp:txXfrm rot="-5400000">
        <a:off x="1241737" y="1796280"/>
        <a:ext cx="7498812" cy="3232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8D7E-CFFA-4BFE-8E3A-D9ADB1715E8B}">
      <dsp:nvSpPr>
        <dsp:cNvPr id="0" name=""/>
        <dsp:cNvSpPr/>
      </dsp:nvSpPr>
      <dsp:spPr>
        <a:xfrm>
          <a:off x="72735" y="59738"/>
          <a:ext cx="2401527" cy="120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100" kern="1200" dirty="0" smtClean="0"/>
            <a:t>Tipo de Investigación</a:t>
          </a:r>
          <a:endParaRPr lang="es-US" sz="3100" kern="1200" dirty="0"/>
        </a:p>
      </dsp:txBody>
      <dsp:txXfrm>
        <a:off x="107904" y="94907"/>
        <a:ext cx="2331189" cy="1130425"/>
      </dsp:txXfrm>
    </dsp:sp>
    <dsp:sp modelId="{7BBC689D-6D11-44F8-BFA1-13E42F6FE7F9}">
      <dsp:nvSpPr>
        <dsp:cNvPr id="0" name=""/>
        <dsp:cNvSpPr/>
      </dsp:nvSpPr>
      <dsp:spPr>
        <a:xfrm>
          <a:off x="312888" y="1260502"/>
          <a:ext cx="168443" cy="942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947"/>
              </a:lnTo>
              <a:lnTo>
                <a:pt x="168443" y="942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4529C-681A-4120-9B35-305452B22490}">
      <dsp:nvSpPr>
        <dsp:cNvPr id="0" name=""/>
        <dsp:cNvSpPr/>
      </dsp:nvSpPr>
      <dsp:spPr>
        <a:xfrm>
          <a:off x="481331" y="1603068"/>
          <a:ext cx="1921222" cy="120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Descriptiva o Estadística</a:t>
          </a:r>
          <a:endParaRPr lang="es-US" sz="1800" kern="1200" dirty="0"/>
        </a:p>
      </dsp:txBody>
      <dsp:txXfrm>
        <a:off x="516500" y="1638237"/>
        <a:ext cx="1850884" cy="1130425"/>
      </dsp:txXfrm>
    </dsp:sp>
    <dsp:sp modelId="{124FDCA2-E060-4CC9-80B6-21121966A6DF}">
      <dsp:nvSpPr>
        <dsp:cNvPr id="0" name=""/>
        <dsp:cNvSpPr/>
      </dsp:nvSpPr>
      <dsp:spPr>
        <a:xfrm>
          <a:off x="312888" y="1260502"/>
          <a:ext cx="168443" cy="2443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3902"/>
              </a:lnTo>
              <a:lnTo>
                <a:pt x="168443" y="24439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F4C11-78CA-4BC6-8C7A-1BBEBA537FFD}">
      <dsp:nvSpPr>
        <dsp:cNvPr id="0" name=""/>
        <dsp:cNvSpPr/>
      </dsp:nvSpPr>
      <dsp:spPr>
        <a:xfrm>
          <a:off x="481331" y="3104022"/>
          <a:ext cx="1921222" cy="120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- Describe datos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- Causa impacto</a:t>
          </a:r>
          <a:endParaRPr lang="es-US" sz="1800" kern="1200" dirty="0"/>
        </a:p>
      </dsp:txBody>
      <dsp:txXfrm>
        <a:off x="516500" y="3139191"/>
        <a:ext cx="1850884" cy="1130425"/>
      </dsp:txXfrm>
    </dsp:sp>
    <dsp:sp modelId="{D95C18CD-D08B-421D-9F11-95CDA012A20A}">
      <dsp:nvSpPr>
        <dsp:cNvPr id="0" name=""/>
        <dsp:cNvSpPr/>
      </dsp:nvSpPr>
      <dsp:spPr>
        <a:xfrm>
          <a:off x="3002936" y="102113"/>
          <a:ext cx="2401527" cy="120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100" kern="1200" dirty="0" smtClean="0"/>
            <a:t>Herramienta</a:t>
          </a:r>
          <a:endParaRPr lang="es-US" sz="3100" kern="1200" dirty="0"/>
        </a:p>
      </dsp:txBody>
      <dsp:txXfrm>
        <a:off x="3038105" y="137282"/>
        <a:ext cx="2331189" cy="1130425"/>
      </dsp:txXfrm>
    </dsp:sp>
    <dsp:sp modelId="{B449A4D0-7C1A-422C-9873-FCB3B2FCEFF9}">
      <dsp:nvSpPr>
        <dsp:cNvPr id="0" name=""/>
        <dsp:cNvSpPr/>
      </dsp:nvSpPr>
      <dsp:spPr>
        <a:xfrm>
          <a:off x="3243088" y="1302877"/>
          <a:ext cx="247453" cy="88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350"/>
              </a:lnTo>
              <a:lnTo>
                <a:pt x="247453" y="8843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B89E7-43ED-40F7-964E-9D70B0C0F06B}">
      <dsp:nvSpPr>
        <dsp:cNvPr id="0" name=""/>
        <dsp:cNvSpPr/>
      </dsp:nvSpPr>
      <dsp:spPr>
        <a:xfrm>
          <a:off x="3490542" y="1586845"/>
          <a:ext cx="1921222" cy="120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La Encuesta</a:t>
          </a:r>
          <a:endParaRPr lang="es-US" sz="1800" kern="1200" dirty="0"/>
        </a:p>
      </dsp:txBody>
      <dsp:txXfrm>
        <a:off x="3525711" y="1622014"/>
        <a:ext cx="1850884" cy="1130425"/>
      </dsp:txXfrm>
    </dsp:sp>
    <dsp:sp modelId="{1928DAF4-E0CB-42B1-8AA4-50D0C620155A}">
      <dsp:nvSpPr>
        <dsp:cNvPr id="0" name=""/>
        <dsp:cNvSpPr/>
      </dsp:nvSpPr>
      <dsp:spPr>
        <a:xfrm>
          <a:off x="3243088" y="1302877"/>
          <a:ext cx="240152" cy="240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527"/>
              </a:lnTo>
              <a:lnTo>
                <a:pt x="240152" y="24015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CB1B8-63FA-4AC7-B8CD-FC9D5AACCB54}">
      <dsp:nvSpPr>
        <dsp:cNvPr id="0" name=""/>
        <dsp:cNvSpPr/>
      </dsp:nvSpPr>
      <dsp:spPr>
        <a:xfrm>
          <a:off x="3483241" y="3104022"/>
          <a:ext cx="1921222" cy="120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Modelo SERVQUAL</a:t>
          </a:r>
          <a:endParaRPr lang="es-US" sz="1800" kern="1200" dirty="0"/>
        </a:p>
      </dsp:txBody>
      <dsp:txXfrm>
        <a:off x="3518410" y="3139191"/>
        <a:ext cx="1850884" cy="1130425"/>
      </dsp:txXfrm>
    </dsp:sp>
    <dsp:sp modelId="{7EAECE89-D222-4F33-86D0-B5F188F86853}">
      <dsp:nvSpPr>
        <dsp:cNvPr id="0" name=""/>
        <dsp:cNvSpPr/>
      </dsp:nvSpPr>
      <dsp:spPr>
        <a:xfrm>
          <a:off x="6004845" y="102113"/>
          <a:ext cx="2401527" cy="120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100" kern="1200" dirty="0" smtClean="0"/>
            <a:t>Muestreo</a:t>
          </a:r>
          <a:endParaRPr lang="es-US" sz="3100" kern="1200" dirty="0"/>
        </a:p>
      </dsp:txBody>
      <dsp:txXfrm>
        <a:off x="6040014" y="137282"/>
        <a:ext cx="2331189" cy="1130425"/>
      </dsp:txXfrm>
    </dsp:sp>
    <dsp:sp modelId="{DF9A9792-4059-4425-A592-C2E2B5D27B74}">
      <dsp:nvSpPr>
        <dsp:cNvPr id="0" name=""/>
        <dsp:cNvSpPr/>
      </dsp:nvSpPr>
      <dsp:spPr>
        <a:xfrm>
          <a:off x="6244998" y="1302877"/>
          <a:ext cx="240152" cy="900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572"/>
              </a:lnTo>
              <a:lnTo>
                <a:pt x="240152" y="9005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83A03-FCD0-4DE7-BC4D-3DCB890B3577}">
      <dsp:nvSpPr>
        <dsp:cNvPr id="0" name=""/>
        <dsp:cNvSpPr/>
      </dsp:nvSpPr>
      <dsp:spPr>
        <a:xfrm>
          <a:off x="6485151" y="1603068"/>
          <a:ext cx="1921222" cy="120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Estratificado</a:t>
          </a:r>
          <a:endParaRPr lang="es-US" sz="1800" kern="1200" dirty="0"/>
        </a:p>
      </dsp:txBody>
      <dsp:txXfrm>
        <a:off x="6520320" y="1638237"/>
        <a:ext cx="1850884" cy="1130425"/>
      </dsp:txXfrm>
    </dsp:sp>
    <dsp:sp modelId="{8E4A8EA0-EC4D-4A12-98A4-B467E0FBE85D}">
      <dsp:nvSpPr>
        <dsp:cNvPr id="0" name=""/>
        <dsp:cNvSpPr/>
      </dsp:nvSpPr>
      <dsp:spPr>
        <a:xfrm>
          <a:off x="6244998" y="1302877"/>
          <a:ext cx="240152" cy="240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527"/>
              </a:lnTo>
              <a:lnTo>
                <a:pt x="240152" y="24015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E2120-CA59-429A-B070-1688BA85E8D4}">
      <dsp:nvSpPr>
        <dsp:cNvPr id="0" name=""/>
        <dsp:cNvSpPr/>
      </dsp:nvSpPr>
      <dsp:spPr>
        <a:xfrm>
          <a:off x="6485151" y="3104022"/>
          <a:ext cx="1921222" cy="120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/>
            <a:t>Logra mayor representatividad en la muestra</a:t>
          </a:r>
          <a:endParaRPr lang="es-US" sz="1800" kern="1200" dirty="0"/>
        </a:p>
      </dsp:txBody>
      <dsp:txXfrm>
        <a:off x="6520320" y="3139191"/>
        <a:ext cx="1850884" cy="113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F72DF-0D23-48D5-AF71-E8EB049A2291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22153-BA31-4BAA-AFB2-FE1C53620F9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4895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2153-BA31-4BAA-AFB2-FE1C53620F95}" type="slidenum">
              <a:rPr lang="es-US" smtClean="0"/>
              <a:t>25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85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B909195-EBD8-418A-A46C-9F67105EE2B5}" type="datetimeFigureOut">
              <a:rPr lang="es-US" smtClean="0"/>
              <a:t>6/11/2015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3ED36FD-EA6E-4F08-8EEF-9501F39D20A9}" type="slidenum">
              <a:rPr lang="es-US" smtClean="0"/>
              <a:t>‹Nº›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s-US" sz="2400" dirty="0" smtClean="0"/>
              <a:t>Julio César Torres Varela</a:t>
            </a:r>
            <a:endParaRPr lang="es-U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362200"/>
            <a:ext cx="6324600" cy="1828800"/>
          </a:xfrm>
        </p:spPr>
        <p:txBody>
          <a:bodyPr>
            <a:noAutofit/>
          </a:bodyPr>
          <a:lstStyle/>
          <a:p>
            <a:pPr algn="ctr"/>
            <a:r>
              <a:rPr lang="es-US" sz="3200" b="1" dirty="0"/>
              <a:t>APLICACIÓN DEL MODELO SERVQUAL EN LOS CENTROS ACTIVOS DEL MINISTERIO DEL DEPORTE EN EL DISTRITO METROPOLITANO DE QUITO</a:t>
            </a:r>
            <a:endParaRPr lang="es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4420"/>
          <a:stretch/>
        </p:blipFill>
        <p:spPr>
          <a:xfrm>
            <a:off x="152400" y="107358"/>
            <a:ext cx="6733309" cy="15392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026" name="Picture 2" descr="http://www.deporte.gob.ec/wp-content/themes/twentyeleven/images/logotipo_ministerio_deporte_ecuad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11944"/>
            <a:ext cx="3125666" cy="108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6" descr="data:image/jpeg;base64,/9j/4AAQSkZJRgABAQAAAQABAAD/2wCEAAkGBxQSEhQUExQVFhUXFxoYFxcXGBgXGhwXFxcWGBwVGBgcHCggGBolHBcXITEhJSkrLi4uFx8zODMsNygtLisBCgoKDg0OGxAQGywkICQsLCwsLCwsLCwsLCwsLCwsLCwsLCwsLCwsLCwsLCwsLCwsLCwsLCwsLCwsLCwsLCwsLP/AABEIANIA7wMBIgACEQEDEQH/xAAcAAABBQEBAQAAAAAAAAAAAAADAAIEBQYBBwj/xABKEAABAwIDBAYGBgcGBAcAAAABAAIRAyEEEjEFQVFhBhMicYGRMkKhscHRBxRScrLwIzNigpLC4RUWQ1PS8SRjk8M0RHOio9Pi/8QAGQEBAQEBAQEAAAAAAAAAAAAAAAECAwQF/8QALREAAgIBBAEBBwMFAAAAAAAAAAECEQMSITFBURMyM2FxobHhBJHwFCKBwfH/2gAMAwEAAhEDEQA/APcUkkkAkkkkAkkkkAkkkkAkkkkAkkkkAkkkkBl9tD9O7w/CFXEk7lN22T179It+FqrS46TPchpDXXKdTNvD4pdVyJniuxGo+KhRj6m86clxrzEtFualSPApOCAhl53keC6HujeeZEW8UTKiBsgoCDiKWltSN/inhoBkRPtidyfW3d6c0C8/P86KojGGTNyfzwUKo1k9rgrFo3geNhJUJ1EOJn/bVZyK0WDpghSDTYyD8FDrnsvvHa/lCm9RkNt/wUanTe7rAxuY5tJAtlaLTvuF494zVI9PMXuQXdKH4eqBDyPtN/Pdv3ra4Dpa4WqNmONj+fBYjGUWGWuYWOIuCIkSDfcRLW+SZtym99FzGntEggyWnUa+AXqWZPk87xPo9nGIbxg8DY+RRAUiEPqG7hHdb3LocwqSjuBD2gOMEON76ZeN96L2uR8x80A9JMzneD7Cl1o4x3296AekkCkgEkkkgEkkkgEkkkgMntiTXqeH4QoxbCNtbN19SI1H4QomUnV3ghtBp0TahG+Ew0uZQnOGmUJYDmsPZuC4ytOgK4a53ABdpuMyTO5QACHawR3oTs0aj2kqXUdJunkb/JAVdeiY7RMWvGkGZv3IjGiPSJ4j4kwjYkEt/eHxRadOFUiMjZBG/wDPeVGrUCY9UxI7pNvYrJzDBUTFUZLbwQ0ad5WMq2NY3TIoa4ekZ4IuwWDrn6ST4x+jSYxws4zwRdk0/wBI4iZHDvb8l5o+8XzO8/dsidIqLDiKAe0E5RreRnFo/Oqkbc2GxtJ76QLXCOyD2TLgNDMWO5D28wmtQdviOGj2n4q56Qv/AOHqag2/GN4XucU7s8UW09jaJJJLJojv/Wt+473sUhBd+sH3T72/JGQHCupFIICPiGDs21cNLcSjZOBPv96HX1Z97+VyMgG35JZjw8k5V2J27h6Zh1VgMxGpnhAQE4VRpwTgVTUekFAufDjqPUcPVHEIg21TIJDXmP2d/nKAtklgdqdJa+eWuNJmgYW5jPEkiVF2d0lrMdNSqXj0iLXAiwnSb6K0C92m39NU7/gFDIUbGbVdUe57G9lxtNzpHdqCmNe8+l2fD5KGrJhNkIxaXe5MZSn15PAJmGwkzOv+6ULCh7d5TTiWWhE+pt33Q8ZQAHZEX+BRoWCGKOYwCW2gRv4p78U86MKmUm9kdw9yIB7ldIsrKYe+Jgdob4vcwVNyje9vdK5jWSPFqA1nAeSUQMXN4z3BQsY5wILRuHkpGXefz4IOODiW5To0LnlujePkjiqXaiCFY9HmS988B+IKul3rKbsSpDnxwH4l5oe9X86O0/dsi9K6E1sJ+y4u7+00Ee1aTalAdW8fn0gsh0xe41cK4GMkuOokZ2WWtxWMBa4H89oL39HjXJfMx9M6Pb4mD5FOOLYDBcN2/wC0YA7ybLzjYvTV2HohlRnWtb6JmCG7m3BmN3KEbF9KsNVLCKBa7Mwk9iIDw43FwbH2rC3dFbo9Bn9L+57z/RPxDy1riNQCRPIKCzCN64kFwHVt0e6PSfumE/G0XCm8io70TY5CNDa7UKzMbQ27iQwlrmA8AANbamUyviqjheo4+J9wVE6hVpUQ0vYTnbMtPrVBYXsL8FbA1Bq1p7n7+4t+KpTL7U211NWAajYcTLSY9E8DO9WVHbb3saTVfJAIJe4W89U/EYWn1jC6hc5iSQ1825EneplOpTYbdnddjmgeYAVsmkjN29XFhiHjvg/iBR6dZ9eHPLXFpnMWidHAaAcVQv6RTUI6sQDEh4MwNYy8EWntqiT2mPaSfstPHeDO4oQuKGFdmqDMfSHD/LYplOhAgONzJ7R9yoMBtGm57mte8FzjlHbGjWzy3FaIPUKMdhBabmN995HwWW6WVAys2ZjqwLD9p3sWvLtO74lYT6QKv6VsSOy331FGr2NRlW5pNkiaFIj83KtIJCqejrpwtA69n5qBtvbpp1TTkjKJ01B07/6q8GWy+DRnfN7N/m+adQpkcR4/kLO9EdpurOqNJLg3V0b5tfut4LUUhKoT2GVarmtJBBgTBHyhdrVjoQDc6HkUsTGUzF4HmQEsRoI4/AoAlPEAAC/l8pRGPB0M+XkhuNrclDwRkHNpJ1++UBOr0yRxOYb00UCN7QO9Q9oDsw2bkWBIG/wUOlVdB3iTrewMa6qMpaFw3lusC6i4rEQRabfEqO55Aki0bjEeC7iMURED1RMx8CueS62N46scK4fpuUnY57b+4fiCrvrY9aG80XZeNZmd2pnh3jgvPjTeVN/zY65GljZM2xsf6zUp/pHU+rpvf2QDmhzOyZ3FT8S2Q787ws9tTpKaD2FjC7Mx1M5g5tiWmWnQmysau0x2uy/WP1dQGbHQNPJfRrk8Pg8srUPWywHWkdwkKTg6sMeeAgeRMqsdh6hF3uIBsCCb23wpmFa9rKk6wIMW0csYreRf5+wzKoft9zS7Bx7wSRUe0wB2ZvLiLweJ9qtHdLsRJpdaCXdkB0GZtrCwWD2i9gghpEgkaaQReUGhXIrdcGnNnc4NzWDjJzDu18AsKTrc6Uj0KoCKFFlR+apnph5Jn1wSZIvYK8ZEa+1ecDbzXFlSrTcSHNl0i4BEjnpYd6uKPSfCF2bJVadCcgPuN1bRo1lS9Rnc73NTXVCKjWiIMk2vYBZ8dJcMSx4rEN7TZLXC/ZMacFL/ALVpnq6oqtyHMBUJgTYReOB8lURsgV8RgS4hwdnBvZ5vvTRg8C64qlvecvHiBxKjf2RRc4vbiWFxJPpNOvcUOl0fdWYCKkXMW5kceaMhMwWCo035215h5AAIJuInUwOcK5pYwGctYG+/IfC0LK0tg9WXmqM7QHNiCDmG/wBnFEwbqAORrXDMRYzdzramY0WlFGXNo2LcS6xDqbt29txfifYsb01rONUWHotFjm31OQVk14w7oJy5hIB3xaRG/cgbWwIrw5ziDYAtA57j3lajicnsc5fqIx57Lro7WjD0ZDvQHqyO8RuRdq4HDYgRWbMaEhzD52UbZ+LyMZTaM2UAawTHhFz71Mwu0s5y5HNzGxIEaacQbcEeNro1HNGXDFsmlSpNcykAG5ogEH1W63k71Yg8vHwQKVFpLpaD2jqBwbx7kvqzeEAbgS33FYOo7FP7OgnM38TeSdVqG2nNAxNKze070m750cOIKIGuGjp4y0cN8RKANJi51iEDDTlbc3HLffzTi50eqfNvvlAw2JhjQQJyiYc3hzIgoAmMZIGtnCw3qJQpnLodSdDxKPXxjSNYuPyCDChsxDMoBeLgWufaAo2wOrt7LoB0K7WrBrr8Bbum65iaoLCZsBfsm3sTK9UANOWxaDG+/Fc8jdG4JNgsQ/MWxx329ZqRrFknNlk62veYuhOqAlsCLj8QPwQdo41tMAvGYF0aTHge5ea3rTPRpWlogbfxznVcO0ub6RMQNJBInUHetr9Yph1SXNAzWuINm3WA2hisLULdGuafumD3WKsKdOg8GKp1Ng6bTwIM6BelZX2med4V00C/ubiRo5luDiJ9iHX2LXpgMc0ZnmGQQZMaaBelT+bKk2z/AOJwn3ne5evElquun9jyZW9NX2vuYk9H8S0k9STI3ZT7JQnbPrtEGg+OTD8O5erymu/Oq5aY+DpcvJ43XoZQAaDwb6teInhZV+UtA4iLwZA5WXruLY01WkgHsu1vvZ/VONJkWa0dwHyWXGJpSZ5Z9WkODbTBAdYSJBE8SHHyCt8RgwcHSZoMzzqPtFbbE4Kkcv6Nhl7B6I0zDkhVsBSdUyZGlgaSGwImW3jxKKIbPNjs64MNMagmx3WgzzTmbKbPpNFp3639mi9JqdHMP/lx3Fw+Kj/3WoX9IXt2nKaS6jH/AFfeHkA27JcLtAHlGveU1mEc1zXsqHMDJ7IIMTB13e+VsD0YYezmeALySDc2O79kIbuhzSLVX+TVrSTUZTaoqVcpqVHOy6dhjT7IVjT2g2/aHide+ytH9DSdK3m35OUZ/QepuqM8nD4rpCbhwcsmKOTkdS2g3c9lhMybAEDimU9pNY4Olpy/ZM8rS7VDHROswOEsJc3KO0dcwdfs2s0pjejWJbMMaQeDx8QFp5pPr6mI/p4rv6FhS6S0ry6oJMjstPBHZt6g7/FdpvBbPkFTP2NiQP1E9xafeVGfs6sImg/vyz7iVwt+D07GnqbRoOAiqwmQb1D5xKOXMcBlcw3vD5876LGig4GDSd/A7/SnUmt/SEsI/RkGbb28Ut+C7G1a1n/LnkAfZKdhW9hsW7I3cl57S6vffxv70Sm8DR1QfdcR8FLY2N9iNBfQjghUGgtFybD82WNO0HgWrVfEz7ypmB2zUa4Z6hLANMoPcLJqLRoMdh2ZTI8fEb0NzKZiCIDR68cear6u3GVBkzPkwILfZKDR2vQNi8iw1B13gRuWZN0ailZNrU252w8Hj2mnioe0sJnAGbR4N4+SKzHUswy1GkczHHj4J1fEMOW4MuAEXvzjQLy5E2z0QaSMriNg1DUzDq8sDXWQTPqo2P2MDTJDm6xZridXbgwrSYQte2W3EkeIJlEoM7Pife5VS4+Aa5+JsJ/MKk2s7/isJ3u9yup/Mqj2o+cZhB9/8JX1MfL+T+x8zJwvmvuXxKY9/P2rhKa8/my5myvxTv0jfuu97U8aKBtrHsoE1Kjoa1hnfcuEADebKg2f07pVX5RSqgSAXwHBoJgF0XAlYZtbmsxI9D77feuATXP3D72puMd+ri/6QW8HIYc7r5A9W4kaSOXJUhZNdPowee5OY1DpFwEZR5xrfhzTszuA/iP+lGBN9I/db73IqBRkvdMCzdJP2lIlAdYURpQk9pUA2ue0z738rkcqNWPap95/C5HJQpwapFoSYom16jmUarqfpNYSJ5X90qMqVlZtzGPeRQw5AqPsXa5Wj0neA9pAWdxeyaOFqNNTaFXM4iWvgkjQaG1ymdHtovLcTVAzVuw1gsIa4nM+TwIHkFncH0pGFqvzNZiXPqA1Kkky0Ajq2ZgJiSZNiSuUXqO8loPU8M6hVkNaHRYy0GV1+yKDtaTP4Qi4GrTfSa+jlyPAc2BAg8hv3IhrtkNLhmOgkSRyG9dked10Vr+j+HP+EPAke4oVTozhj6hHc53zV0U0BUhnq/RqiBmBfLbiXSLd6F/c2jue/wBnyV9jB2HdykAKUWzI1+hevVvneQ4ewKuPRTEHSk7np81v31WsBc4hrWiSTYADeSpezsfTrMz0nte2YlpkSNRyPJRpFTaMRhti4xgDRTsOIH+pHpYHEAZTSl0kxIEtvJ14kLeygEfph/6bvxNU9OPg16kvJkD0ww3F/wDAVV4vb9J+Io1Q5wYwODuzcSDoN+qpDX2n/wA/+Bn+lML8YSMxqddfJLW5o3wIiNV9GOJJ89Pv8Hz55G627XX5NkelWF+2/vyO+SbU6U4b/Md/03fJZHrtoSJdVk20p/JPLto/aq//AB/JZ9GPlfv+DfqS8fT8gfpKxzK9Jgovc4tMlrWGCBvmLETPO6q+jTaeHbmPaLoeC6WnT0SJgx81vejDKzAamKqOcXWbTdlgCfSIAuTuG5UvSbZzDVFWnaDLhAsZs4CL9qLb14s+Pw+D1/p8lPdcmpp1i8UHFrgS5p0ESWOMap9O9d0A+jpEnUc1zD7Rp1atNrDcOzEW06upexO8KbgxOKrfdHvCym6DqxwJ3td/D/VOY07g7Thr7VZwusapchSKqmDmdY6N3fe5opafsnlY/NS6Le3U/d9ykgLVslFY2mR6p8j5rokbj4AqxXEtiisqZszLO1O4/ZKI6QNHeRUur+sp/vfhUiFLZSmpYsElsOBab2KbicSQWtaAc0g5swsBfQI9enFRx4gFco0Q+vRB0l5PdlSF9/ESroxux+j4z4llYljfQYWkjUh2fmAC0RzK8w2lsGu3Fvw7acuzkNDZLYHrTubF77l7x0jqBhc4AmToN0W8BYeSxOAwb6m0WPcHOaXZszZAaQwjITM7hyM+C3DHHdDJkk6Lvo/hn4PC0aLgHkekRnAl75MSyIBdCy/SPZdPD4rrAKgqPqtqMILnOc7M05RN3CZEdw4L0vHtaacwJDmwf32LHdIelFGntJvWiHUDlFpgmHZhO8g6iPS5LMt0i4+X8jVOxQBIIcHDUFrp74hJ+KFonyd8ljujG3cTU2oDVdLK7X02gFpbkYH1GejvF9b9or0PEU5HsS/BKrkp8ViRlI48jx7kV2KA48rHfv0UjHUgGOvu95b8vam7WxTKFN1R+jbWEkmbADepbLSK/auLHU1ALuABAuDZwNtDuQeg+IYKL6hcAalTM6bGQA2SSZMgDyWbZnZWrGqILiCWkzAcJAPdN4UPHYogtMHqswD8oENnQzGvfyXf0Y+02cVml7NHrTcSNxHmEF1cdaLj0Hbx9pq82GFZ/l4mOMNRuqp5Iy4iM32W5pjv0+KvpLz9B6j8fUov7CxJ9bzqtXTseqG9US0vdcdsEQI1O7RbvqWqvqsH1umN2Q/FdIZ5O+OH0cZ41t80ZCl0WrQJyfx/0UhnRSqSASyDqczjA37r2W7DB+QuueGgmCd1he/vXOOefH+jbxrkq8NVY1zwXANZEZiAGtAtr3Kqw1WiajjUIdRMRex7eYXG6yr+klWm7NTYHPJ9IE9gb4jiqE4trA2lUpWJloBjS2oPNcsk2nsjtigpU2zbGk3raVbB5A5rSKhqFzSZLw2HQc1nQT+w1WDMbiGuzNbTNQt7YL4br6pLDO7cFjdj9Igy9OkXFxAh7nOsDuk9legYGgalVwa2ezMDvWFJyty5Nzio+zwB/tjGf5VM91Vv/wBKIzbuK34fyqsP8gU6rgXNmWEREzG/RC+rfse5KM6vgRaO3MQHPJw7odGhpnQR9oIv946w/wDL1P4aZ/7yf9WP2PanDCO+z7VdLJqQz+8z99Cr/AD7qhT/AO9A30a3/Sd8CU76g/gPMrowD+I9qaZDUiO/pO3PTJp1YGaZpVd4EaMPAqQOltLfmHeysP8AtJNwjtMw8j808YQ/a9iaWXUiJi+klEkHMJjg8e9gUrZO2GOLnsIcW9nuzXv/AApzsMBq7zhQMfVAe1jRmOsiCJNhMaiyboqpjtsk1LgxxCrMFWo4ZwD4DiZJtZrgQDykhXFXCuMEXjUDh9pp3n/ZB2jWw1NrHV+rh2hdTzSRuHZMROi04tksWJ23Rc0jrG6t3jc9vArzP6TaDTjHVab8wqAE3BAhobYjdYLbVtqbO3tYe6h/+Vg+mWIpPqjqWZaYAA7IaJJMwNykoySLFp2SfoqqBuNzVXkNZTe5jTftGGTyhrnea9aq7aoXBqC45/ALwrYNVrcVTc9nWMaXSy1+w4RfnB8Fr6m0qLpFPBNDjp2nHzDQPeqscpL+0zKaXJu8btqiWGHg257ioO39o06ootvArsceYaHOi53wFhMRUq7qFNni8e+qoFGtVzg1HAZSMsPBg8hmKvozunQWWPKNh0mxbSS8HXcbH+iz+yajKpcyM7heA8A5Z7jefgsptR2Z7ySTLnEk662HgPcrr6NoGNaDEOY8Qe4O/lWXN0Fj3NQwXAcKmb1cr4kDjaC4eGkqQ1oDYiuO1NnidOMaclqDgqZ9RnkEz6u3PGVvokxA4hYjkmlRuULdjzTZvKhvo0etFQugtBbBLQN9+O9eWF7jq5x73OPvKaWDgvcsEl4PI8kfB6Ni8dmPZxNKnTmzXAjzh/aO/hyUjauMGWJAkX4FeZMAEQBbktOKRfQFV1WHOnWALEiLCxsuWTF6e50jPXsRXta5xA57yVSbXxAzupiHBrd4gg7xPciUcUWOuJm0tMnyMKpx1YNrVS6b8ddy5xaZppok7WrUGOpjCmoOz2s5Jh3Fs6/0W52Vt0YfDUS9rn56YFsu4kyZXmVUyWrX410YXCT9j4LoknJIjbUbNF/fZoMtw5nm8DSYmx4nzXXfSBV3UW+NR3wascx06AnuEqRTwVV3o0qh7mn5L0enjXP3OHqTZpH9O8QdGUh35z8QgP6aYs6Gk3uZ83FVtPYeJOlF3jA+KlUui+KPqtb95wHuWawr/pq8rE/pTjD/AI0dzKY/lQXbfxRucRU8Mo9zVZ0eg+Id61IfvE/BTqP0f1TrVb4NJ+KmvCui6crMw/a1Y61qv8bh7ihOrOOr3nve4/Fayr9GeYycVHLJ/UImE+jwMMuxGds3blj25rLPr41wi+lN9mKcwHUT33XTi3Umk03upncWkg/1XptPohhfsE97yq7pX0doMwr3U6Ya5sGRrEwb9xUeeMlVFWGS3sy2zvpCrUKTKTWMeGNDZeHhxAAE2drzRcf0ubjKRpvo5KmYPZkcXtJFjIIkS0njoFiar4cR5ea2X0X4QOxL6zwMlKnlEjWpULT7Gg/xLF6dzftbMhNwtQ6U3nua75Ki6WUnsdTa9pbIzdoQSJj4Fe8nE09zfJeX/THTDn4ao0EDI9hJ5Frh73KSzykqJHFGLtMzGwME6rXpsZGZ0xe1muOvcCtvR6E1z6T6Y8z8Flfo8xQZjsPJBBzAd7qbo9q9lOK7h3LPqSiqRpxi3uZFnQE76tuQQ9o9CaNGk+q+o8hgncJO4ecLYfWv2neEfJYrpztKrWqU8HSqXflzAmDJJg/dABJhZeSb7KlDwVHQ3o47GVX1SSynTsHCxNQjQSNGg37woGytkOpbTbQa8tyVHMDxEhuVxB4aR5r03ZeDp0KTKVOA1o8zvceZN151sba9L+1qz6tRobNSHOsARDW3+6CFns1Z6AdmVBpjHeNNjvgmO2fXzAtxLZgi9EaEg7jyViHA6EEcj7U7L3KUNTPL6fRXFE/qwO9wUuj0KxB1LB4k/BektcIu5vs+aa7F0hMuHmV2/qJmPRiYOn0BqnWq0dzSfirStss4SgKZIdEmSN5M3bwV9tXaTaLZAdMWPDz3rz7aeJrVnOcBMAuMgGB9rkuc8spbM0oRjwQKzM1dm686aRu5rX4HoXhcQ0VqofmfOaHECQcth4LM7A2ec3WPmd07vBeibMeWUqbdIbw3m/xWE30addkTCfR/s5ogse77xe6OQM2V1T2Nh2hrWsaGMaGt7JJtbeo5xTuJTevcePmVrclos6eFYNAB3BFyN4j2KmLnb1yTxUoai6L2jemnEtG/2KmunB7vtHzShqLI4xnD3JjsY37IVfc7/YE5rSgtkz6yNzR7UvrB/IHyQGBPAH5/2QlPyONU8VE2szPRqg76bh/7SpjQCulgIInUH8lEyUz5/qs7cbwbfJen/Rvh3Mw9R5b+trOcBwDQ1nvBXmeJJFRwMBwcQc4NiDBHsXp/0dYkOwzqYiWPOm8P7Uk7zOYeAXefs2YXJqQR9lZDprsnEYsdWxlAUw4Oa4l3WAxfcQFrTP5KRad/uXGzVM8y6N9FatHE0ajqZim6SSTeQRaBzXpge07vYUoRKYKWNxrmg7vJRauyqbnioWdsCA7fHCeCsusI3z4BOGIdxHkhaK76qNwKE7ZdMm9NpPcD8FbnFHl5IWe90FEVmFj1U5rDwU1pb+0OYKcKbD658UGkoMgVN0oxJosZUgFuaHjWxuD5t9q0XgPJV+2cCMRRfSfYOFiNQRcHzVJutzO7OdVx5LrNptMdZrP7LZ1I56Kx24G0aQpMsXXJJJMcTvcT8E/olhamHwzaT2CWuf6JsQXEg+Kp+lGFxVSsTTYwtgAFxuI/rPms1savcsNh4QuIbFvSPdz5nTxWp6pYXo9hNo03O7VIhxBcXlzza1j3btFs+sfvVRJOw4YRvK6J5IP1jik2sqZJObiPbCQA7vagCouh3cgDFo4pdRO8IJdzXMw5+aFDmhy8ik1gCEHhcFXgSoXcPkC44c0LrCnB/IINwgHNcJ5phMppA4lBZ5r9IWEyYrMP8VoP7w7J9wPipn0Z4mX1mz6rT5Oj+ZTPpKwc0qdYX6slp0H6zKAfMe1Z76P8UKeKa1wINRpp6yCSWke1vtXbmJjs9TzFKV3IeCRauNG7FmK5mPNdSBUoupnRVP5AThWIXAVyFaJYVtfinNqCdVHyLoapQsmOfO4eCdSy/ZJUNvgnh/I+CFtAHPCHUaDyXXMA0JJ4LmbiqSgIbwKG5h70cwdJlDLDOiAG0Qitc7WPG64BzCcwoDhdzC5m5okLvVcyg2BB3enAonVc/Nc6nmgsa1p/JTsq6aPBcDTwQp2w3J4cuR3LsIQRcmlwTvBdCFB5+Saap4I0JdUhBmIFCrQfSxNSk2m4AENBzwDPaduMgXCxOG6OYJlYOpVqlQNdLRLRoZEkCStpUw4O4fnwQ24Tl7FVJrYPfocysUVtR3gl1cJKEHBxXWv5LgSQDi4FPtxQwF2IQHZ5pyHmSlAFyLoYo5XM3NARibojEkkKdqOKYEkkDHgXSduSSUKcaU4FJJaIIG6M3RdSUIOpb+5dG9JJAxjDdMfvSSQqCUxquNXUlDR11hbggvK4khGcBUhvopJKFQ2ouO0/PJJJAMCRSSWjB1qeEkkIEpBcqhJJDQFDXUk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51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Ubicación en el Mapa de los Centros Activos 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3909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69091"/>
              </p:ext>
            </p:extLst>
          </p:nvPr>
        </p:nvGraphicFramePr>
        <p:xfrm>
          <a:off x="1905000" y="1447800"/>
          <a:ext cx="4419602" cy="565994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42850"/>
                <a:gridCol w="942850"/>
                <a:gridCol w="942850"/>
                <a:gridCol w="942850"/>
                <a:gridCol w="648202"/>
              </a:tblGrid>
              <a:tr h="935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ESTRATO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CENTRO ACTIVO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ZONAS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POBLACIÓN DE 15 A 55 AÑOS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TOTAL POR ESTRATO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28052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NH1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Calles El Universo y El Sol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LA DELICIA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204061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356452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280523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CALDERON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97258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374233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AEROPUERTO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55133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607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NH2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Calle Iñaquito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EUGENIO ESPEJO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232525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232525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280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NH3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Cumbaya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TUMBACO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48698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48698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607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NH4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Ushimana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MANUELA SAENZ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130835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130835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6079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NH5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San Carlos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NOROCCIDENTE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24816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34520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280523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NORCENTRAL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9704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80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NH6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Angamarca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LOS CHILLOS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101792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101792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2805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NH7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Av. Gral Enriquez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QUITUMBE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190859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448352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</a:tr>
              <a:tr h="327378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>
                          <a:effectLst/>
                        </a:rPr>
                        <a:t>ELOY ALFARO</a:t>
                      </a:r>
                      <a:endParaRPr lang="es-U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50" dirty="0">
                          <a:effectLst/>
                        </a:rPr>
                        <a:t>257493</a:t>
                      </a:r>
                      <a:endParaRPr lang="es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39" marR="31339" marT="0" marB="0" anchor="ctr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15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S" sz="900" dirty="0">
                        <a:effectLst/>
                        <a:latin typeface="Calibri"/>
                      </a:endParaRPr>
                    </a:p>
                  </a:txBody>
                  <a:tcPr marL="31339" marR="3133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S" sz="900">
                        <a:effectLst/>
                        <a:latin typeface="Calibri"/>
                      </a:endParaRPr>
                    </a:p>
                  </a:txBody>
                  <a:tcPr marL="31339" marR="31339" marT="0" marB="0" anchor="b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US" sz="900" dirty="0">
                          <a:effectLst/>
                        </a:rPr>
                        <a:t> </a:t>
                      </a:r>
                      <a:endParaRPr lang="es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DISTRIBUCIÓN DE ADMINISTRACIONES ZONALES POR CENTRO ACTIVO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95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US" b="1" i="1">
                        <a:latin typeface="Cambria Math"/>
                      </a:rPr>
                      <m:t>𝑵𝑯</m:t>
                    </m:r>
                    <m:r>
                      <a:rPr lang="es-US" b="1" i="1">
                        <a:latin typeface="Cambria Math"/>
                      </a:rPr>
                      <m:t> </m:t>
                    </m:r>
                    <m:r>
                      <a:rPr lang="es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US">
                        <a:latin typeface="Cambria Math"/>
                      </a:rPr>
                      <m:t>n</m:t>
                    </m:r>
                    <m:r>
                      <a:rPr lang="es-US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s-US" i="1">
                            <a:latin typeface="Cambria Math"/>
                          </a:rPr>
                        </m:ctrlPr>
                      </m:fPr>
                      <m:num>
                        <m:r>
                          <a:rPr lang="es-US" i="1">
                            <a:latin typeface="Cambria Math"/>
                          </a:rPr>
                          <m:t>𝑁𝐻</m:t>
                        </m:r>
                        <m:r>
                          <a:rPr lang="es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US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s-US" dirty="0"/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FIJACIÓN PROPORCIONAL</a:t>
            </a:r>
            <a:endParaRPr lang="es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12174"/>
              </p:ext>
            </p:extLst>
          </p:nvPr>
        </p:nvGraphicFramePr>
        <p:xfrm>
          <a:off x="1371600" y="2438400"/>
          <a:ext cx="5976880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209"/>
                <a:gridCol w="884736"/>
                <a:gridCol w="2356935"/>
              </a:tblGrid>
              <a:tr h="35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CENTRO ACTIVO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ESTRATO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NÚMERO DE ENCUESTAS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Calles El Universo y El Sol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NH1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65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Calle Iñaquito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NH2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42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Cumbaya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NH3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9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Ushimana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NH4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24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San Carlos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NH5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6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Angamarca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NH6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19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88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500">
                          <a:effectLst/>
                        </a:rPr>
                        <a:t>Av. Gral Enriquez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NH7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81</a:t>
                      </a:r>
                      <a:endParaRPr lang="es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  <a:tr h="3558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S" sz="1400">
                        <a:effectLst/>
                        <a:latin typeface="Calibri"/>
                      </a:endParaRPr>
                    </a:p>
                  </a:txBody>
                  <a:tcPr marL="55050" marR="55050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>
                          <a:effectLst/>
                        </a:rPr>
                        <a:t>246</a:t>
                      </a:r>
                      <a:endParaRPr lang="es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50" marR="55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ANALISIS UNIVARIADO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33095"/>
              </p:ext>
            </p:extLst>
          </p:nvPr>
        </p:nvGraphicFramePr>
        <p:xfrm>
          <a:off x="152400" y="1600200"/>
          <a:ext cx="4860906" cy="254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85791946"/>
              </p:ext>
            </p:extLst>
          </p:nvPr>
        </p:nvGraphicFramePr>
        <p:xfrm>
          <a:off x="43434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86897156"/>
              </p:ext>
            </p:extLst>
          </p:nvPr>
        </p:nvGraphicFramePr>
        <p:xfrm>
          <a:off x="76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187123015"/>
              </p:ext>
            </p:extLst>
          </p:nvPr>
        </p:nvGraphicFramePr>
        <p:xfrm>
          <a:off x="4537364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23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ANALISIS UNIVARIADO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983002"/>
              </p:ext>
            </p:extLst>
          </p:nvPr>
        </p:nvGraphicFramePr>
        <p:xfrm>
          <a:off x="381000" y="1719263"/>
          <a:ext cx="4860906" cy="254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807205451"/>
              </p:ext>
            </p:extLst>
          </p:nvPr>
        </p:nvGraphicFramePr>
        <p:xfrm>
          <a:off x="4343400" y="2819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59622055"/>
              </p:ext>
            </p:extLst>
          </p:nvPr>
        </p:nvGraphicFramePr>
        <p:xfrm>
          <a:off x="228600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86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Expectativa por dimensiones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223372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Percepción por dimensiones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5764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Brecha por dimensiones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734904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Comparación gráfica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089008"/>
              </p:ext>
            </p:extLst>
          </p:nvPr>
        </p:nvGraphicFramePr>
        <p:xfrm>
          <a:off x="20782" y="1600200"/>
          <a:ext cx="9076720" cy="47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1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Posicionamiento en los cuadrantes</a:t>
            </a:r>
            <a:endParaRPr lang="es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" y="2209800"/>
            <a:ext cx="9073466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Planteamiento del problema</a:t>
            </a:r>
            <a:endParaRPr lang="es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199"/>
            <a:ext cx="8991600" cy="522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96120"/>
              </p:ext>
            </p:extLst>
          </p:nvPr>
        </p:nvGraphicFramePr>
        <p:xfrm>
          <a:off x="152400" y="1600198"/>
          <a:ext cx="8917189" cy="5105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788"/>
                <a:gridCol w="2565096"/>
                <a:gridCol w="1311089"/>
                <a:gridCol w="1216547"/>
                <a:gridCol w="829464"/>
                <a:gridCol w="1146980"/>
                <a:gridCol w="1318225"/>
              </a:tblGrid>
              <a:tr h="252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ÍTEM</a:t>
                      </a:r>
                      <a:endParaRPr lang="es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DIMENSIONES SERVQUAL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EXPECTATIVA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dirty="0">
                          <a:effectLst/>
                        </a:rPr>
                        <a:t>PERCEPCIÓN</a:t>
                      </a:r>
                      <a:endParaRPr lang="es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BRECHA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SATISFACCIÓN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INSATISFACCIÓN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1463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TANGIBILIDAD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673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1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Apariencia de los equipos en los Centros Activos. (maquinas. pesas. tableros. arcos)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4.57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-0.57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54.50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  <a:highlight>
                            <a:srgbClr val="FFFF00"/>
                          </a:highlight>
                        </a:rPr>
                        <a:t>45.50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4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Atractivo de los materiales asociados con el servicio. (áreas verdes. piletas)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4.65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4.03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-0.63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54.50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  <a:highlight>
                            <a:srgbClr val="FFFF00"/>
                          </a:highlight>
                        </a:rPr>
                        <a:t>45.50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1460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FIABILIDAD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Interés que tienen los empleados en solucionar problemas de los clientes.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4.57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4.17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-0.4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67.00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33.00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9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Eficiencia de los servicios. (exento de errores)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4.62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4.2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-0.42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66.10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33.90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1460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CAPACIDAD DE RESPUESTA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10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Nivel de comunicación que tiene con los empleados.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4.04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-0.56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62.90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  <a:highlight>
                            <a:srgbClr val="FFFF00"/>
                          </a:highlight>
                        </a:rPr>
                        <a:t>37.10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1460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SEGURIDAD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15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Nivel de seguridad que siente con la inversión que realiza el Estado.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4.64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4.16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-0.48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65.20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34.80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17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Grado de conocimiento que tienen los empleados para resolver inquietudes.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4.17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-0.42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69.20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30.80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1460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EMPATIA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4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21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Grado de preocupación que tienen los empleados con sus intereses.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4.56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4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-0.56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>
                          <a:effectLst/>
                        </a:rPr>
                        <a:t>62.10</a:t>
                      </a:r>
                      <a:endParaRPr lang="es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  <a:highlight>
                            <a:srgbClr val="FFFF00"/>
                          </a:highlight>
                        </a:rPr>
                        <a:t>37.9</a:t>
                      </a:r>
                      <a:endParaRPr lang="es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/>
              <a:t>Tabla de Resumen de Ítems con Alto Nivel de </a:t>
            </a:r>
            <a:r>
              <a:rPr lang="es-US" b="1" dirty="0" smtClean="0"/>
              <a:t>Insatisfacción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335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Matriz</a:t>
            </a:r>
            <a:r>
              <a:rPr lang="en-US" b="1" dirty="0"/>
              <a:t> </a:t>
            </a:r>
            <a:r>
              <a:rPr lang="en-US" b="1" dirty="0" smtClean="0"/>
              <a:t>QFD (</a:t>
            </a:r>
            <a:r>
              <a:rPr lang="en-US" b="1" dirty="0" err="1" smtClean="0"/>
              <a:t>despliegue</a:t>
            </a:r>
            <a:r>
              <a:rPr lang="en-US" b="1" dirty="0" smtClean="0"/>
              <a:t> de la </a:t>
            </a:r>
            <a:r>
              <a:rPr lang="en-US" b="1" dirty="0" err="1" smtClean="0"/>
              <a:t>función</a:t>
            </a:r>
            <a:r>
              <a:rPr lang="en-US" b="1" dirty="0" smtClean="0"/>
              <a:t> de </a:t>
            </a:r>
            <a:r>
              <a:rPr lang="en-US" b="1" dirty="0" err="1" smtClean="0"/>
              <a:t>calidad</a:t>
            </a:r>
            <a:r>
              <a:rPr lang="en-US" b="1" dirty="0" smtClean="0"/>
              <a:t>)</a:t>
            </a:r>
            <a:r>
              <a:rPr lang="es-US" b="1" dirty="0"/>
              <a:t/>
            </a:r>
            <a:br>
              <a:rPr lang="es-US" b="1" dirty="0"/>
            </a:br>
            <a:endParaRPr lang="es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/>
          <a:stretch/>
        </p:blipFill>
        <p:spPr bwMode="auto">
          <a:xfrm>
            <a:off x="152400" y="1551709"/>
            <a:ext cx="8839200" cy="52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Matriz</a:t>
            </a:r>
            <a:r>
              <a:rPr lang="en-US" b="1" dirty="0"/>
              <a:t> </a:t>
            </a:r>
            <a:r>
              <a:rPr lang="en-US" b="1" dirty="0" smtClean="0"/>
              <a:t>QFD (</a:t>
            </a:r>
            <a:r>
              <a:rPr lang="en-US" b="1" dirty="0" err="1" smtClean="0"/>
              <a:t>Despliegue</a:t>
            </a:r>
            <a:r>
              <a:rPr lang="en-US" b="1" dirty="0" smtClean="0"/>
              <a:t> de la </a:t>
            </a:r>
            <a:r>
              <a:rPr lang="en-US" b="1" dirty="0" err="1" smtClean="0"/>
              <a:t>funcion</a:t>
            </a:r>
            <a:r>
              <a:rPr lang="en-US" b="1" dirty="0" smtClean="0"/>
              <a:t> de </a:t>
            </a:r>
            <a:r>
              <a:rPr lang="en-US" b="1" dirty="0" err="1" smtClean="0"/>
              <a:t>calidad</a:t>
            </a:r>
            <a:r>
              <a:rPr lang="en-US" b="1" dirty="0" smtClean="0"/>
              <a:t>)</a:t>
            </a:r>
            <a:endParaRPr lang="es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549063"/>
            <a:ext cx="88334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9655" y="46482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S" dirty="0"/>
              <a:t>Las </a:t>
            </a:r>
            <a:r>
              <a:rPr lang="es-US" dirty="0" smtClean="0"/>
              <a:t>principales estrategias </a:t>
            </a:r>
            <a:r>
              <a:rPr lang="es-US" dirty="0"/>
              <a:t>obtenidas de la matriz QFD fueron</a:t>
            </a:r>
            <a:r>
              <a:rPr lang="es-US" dirty="0" smtClean="0"/>
              <a:t>:</a:t>
            </a:r>
          </a:p>
          <a:p>
            <a:pPr lvl="0"/>
            <a:endParaRPr lang="es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US" dirty="0"/>
              <a:t>Implantar un protocolo de servicio para mejorar la atención del usuario.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S" dirty="0"/>
              <a:t>Realizar incentivos a los empleados para mejorar el servicio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S" dirty="0"/>
              <a:t>Adquisición de nuevos y modernos equipo</a:t>
            </a:r>
          </a:p>
        </p:txBody>
      </p:sp>
    </p:spTree>
    <p:extLst>
      <p:ext uri="{BB962C8B-B14F-4D97-AF65-F5344CB8AC3E}">
        <p14:creationId xmlns:p14="http://schemas.microsoft.com/office/powerpoint/2010/main" val="28698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43270" y="20782"/>
            <a:ext cx="8381260" cy="1054394"/>
          </a:xfrm>
        </p:spPr>
        <p:txBody>
          <a:bodyPr/>
          <a:lstStyle/>
          <a:p>
            <a:r>
              <a:rPr lang="es-US" dirty="0" smtClean="0"/>
              <a:t>Informe de hipótesis</a:t>
            </a:r>
            <a:endParaRPr lang="es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15400" cy="585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2406" y="152400"/>
            <a:ext cx="8381260" cy="1054394"/>
          </a:xfrm>
        </p:spPr>
        <p:txBody>
          <a:bodyPr/>
          <a:lstStyle/>
          <a:p>
            <a:endParaRPr lang="es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" y="152400"/>
            <a:ext cx="903316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6" y="3429000"/>
            <a:ext cx="888025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/>
              <a:t>La dimensión SERVQUAL que mayor expectativa muestra es la de Seguridad con una media de 4,66 en una escala del 1 al 5</a:t>
            </a:r>
            <a:r>
              <a:rPr lang="es-US" dirty="0" smtClean="0"/>
              <a:t>.</a:t>
            </a:r>
          </a:p>
          <a:p>
            <a:pPr marL="45720" indent="0">
              <a:buNone/>
            </a:pPr>
            <a:r>
              <a:rPr lang="es-US" dirty="0" smtClean="0"/>
              <a:t> </a:t>
            </a:r>
            <a:endParaRPr lang="es-US" dirty="0" smtClean="0"/>
          </a:p>
          <a:p>
            <a:pPr lvl="0"/>
            <a:r>
              <a:rPr lang="es-US" dirty="0" smtClean="0"/>
              <a:t>Se </a:t>
            </a:r>
            <a:r>
              <a:rPr lang="es-US" dirty="0"/>
              <a:t>ha determinado a través de las preguntas demográficas que el segmento de usuarios que más frecuentan los Centros Activos </a:t>
            </a:r>
            <a:r>
              <a:rPr lang="es-US" dirty="0" smtClean="0"/>
              <a:t>son: </a:t>
            </a:r>
            <a:endParaRPr lang="es-US" dirty="0" smtClean="0"/>
          </a:p>
          <a:p>
            <a:pPr lvl="0"/>
            <a:endParaRPr lang="es-US" dirty="0" smtClean="0"/>
          </a:p>
          <a:p>
            <a:pPr lvl="1"/>
            <a:r>
              <a:rPr lang="es-US" dirty="0"/>
              <a:t>H</a:t>
            </a:r>
            <a:r>
              <a:rPr lang="es-US" dirty="0" smtClean="0"/>
              <a:t>ombres </a:t>
            </a:r>
            <a:r>
              <a:rPr lang="es-US" dirty="0"/>
              <a:t>de 27 a 40 años de </a:t>
            </a:r>
            <a:r>
              <a:rPr lang="es-US" dirty="0" smtClean="0"/>
              <a:t>edad</a:t>
            </a:r>
          </a:p>
          <a:p>
            <a:pPr lvl="1"/>
            <a:r>
              <a:rPr lang="es-US" dirty="0"/>
              <a:t>E</a:t>
            </a:r>
            <a:r>
              <a:rPr lang="es-US" dirty="0" smtClean="0"/>
              <a:t>stado </a:t>
            </a:r>
            <a:r>
              <a:rPr lang="es-US" dirty="0"/>
              <a:t>C</a:t>
            </a:r>
            <a:r>
              <a:rPr lang="es-US" dirty="0" smtClean="0"/>
              <a:t>ivil Solteros</a:t>
            </a:r>
          </a:p>
          <a:p>
            <a:pPr lvl="1"/>
            <a:r>
              <a:rPr lang="es-US" dirty="0"/>
              <a:t>N</a:t>
            </a:r>
            <a:r>
              <a:rPr lang="es-US" dirty="0" smtClean="0"/>
              <a:t>ivel </a:t>
            </a:r>
            <a:r>
              <a:rPr lang="es-US" dirty="0"/>
              <a:t>de </a:t>
            </a:r>
            <a:r>
              <a:rPr lang="es-US" dirty="0" smtClean="0"/>
              <a:t>Educación </a:t>
            </a:r>
            <a:r>
              <a:rPr lang="es-US" dirty="0"/>
              <a:t>de </a:t>
            </a:r>
            <a:r>
              <a:rPr lang="es-US" dirty="0" smtClean="0"/>
              <a:t>Bachillerato </a:t>
            </a:r>
          </a:p>
          <a:p>
            <a:pPr lvl="1"/>
            <a:r>
              <a:rPr lang="es-US" dirty="0"/>
              <a:t>I</a:t>
            </a:r>
            <a:r>
              <a:rPr lang="es-US" dirty="0" smtClean="0"/>
              <a:t>ngresos </a:t>
            </a:r>
            <a:r>
              <a:rPr lang="es-US" dirty="0"/>
              <a:t>superiores a </a:t>
            </a:r>
            <a:r>
              <a:rPr lang="es-US" dirty="0" smtClean="0"/>
              <a:t>400$</a:t>
            </a:r>
          </a:p>
          <a:p>
            <a:pPr lvl="1"/>
            <a:endParaRPr lang="es-US" dirty="0"/>
          </a:p>
          <a:p>
            <a:pPr lvl="1"/>
            <a:endParaRPr lang="es-US" dirty="0" smtClean="0"/>
          </a:p>
          <a:p>
            <a:endParaRPr lang="es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921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407893" cy="4681729"/>
          </a:xfrm>
        </p:spPr>
        <p:txBody>
          <a:bodyPr>
            <a:noAutofit/>
          </a:bodyPr>
          <a:lstStyle/>
          <a:p>
            <a:pPr lvl="0"/>
            <a:r>
              <a:rPr lang="es-US" sz="1800" dirty="0" smtClean="0"/>
              <a:t>La dimensión que posee un mas alto nivel de Insatisfacción es la de </a:t>
            </a:r>
            <a:r>
              <a:rPr lang="es-US" sz="1800" dirty="0" err="1" smtClean="0"/>
              <a:t>Tangibilidad</a:t>
            </a:r>
            <a:r>
              <a:rPr lang="es-US" sz="1800" dirty="0"/>
              <a:t> </a:t>
            </a:r>
            <a:r>
              <a:rPr lang="es-US" sz="1800" dirty="0" smtClean="0"/>
              <a:t>y lo clasificamos además como una oportunidad de mejora.</a:t>
            </a:r>
          </a:p>
          <a:p>
            <a:pPr lvl="0"/>
            <a:endParaRPr lang="es-US" sz="1800" dirty="0"/>
          </a:p>
          <a:p>
            <a:pPr lvl="0"/>
            <a:r>
              <a:rPr lang="es-US" sz="1800" dirty="0" smtClean="0"/>
              <a:t>La dimensión de </a:t>
            </a:r>
            <a:r>
              <a:rPr lang="es-US" sz="1800" dirty="0"/>
              <a:t>Fiabilidad es una de las Fortalezas de los Centros </a:t>
            </a:r>
            <a:r>
              <a:rPr lang="es-US" sz="1800" dirty="0" smtClean="0"/>
              <a:t>Activos.</a:t>
            </a:r>
          </a:p>
          <a:p>
            <a:pPr marL="45720" lvl="0" indent="0">
              <a:buNone/>
            </a:pPr>
            <a:endParaRPr lang="es-US" sz="1800" dirty="0"/>
          </a:p>
          <a:p>
            <a:pPr lvl="0"/>
            <a:r>
              <a:rPr lang="es-US" sz="1800" dirty="0"/>
              <a:t>Los ítems con más alto porcentaje de insatisfacción fueron dentro </a:t>
            </a:r>
            <a:endParaRPr lang="es-US" sz="1800" dirty="0" smtClean="0"/>
          </a:p>
          <a:p>
            <a:pPr lvl="1"/>
            <a:r>
              <a:rPr lang="es-US" sz="1600" dirty="0" smtClean="0"/>
              <a:t>Elementos Tangibles</a:t>
            </a:r>
            <a:r>
              <a:rPr lang="es-US" sz="1600" dirty="0"/>
              <a:t>: “Apariencia de las maquinas, tableros, arcos” y “Atractivo de las áreas verdes y piletas” con 45,5% cada uno. </a:t>
            </a:r>
            <a:endParaRPr lang="es-US" sz="1600" dirty="0" smtClean="0"/>
          </a:p>
          <a:p>
            <a:pPr lvl="1"/>
            <a:r>
              <a:rPr lang="es-US" sz="1600" dirty="0" smtClean="0"/>
              <a:t>Capacidad de Respuesta: “Comunicación </a:t>
            </a:r>
            <a:r>
              <a:rPr lang="es-US" sz="1600" dirty="0"/>
              <a:t>que los usuarios tienen con los empleados” con un 37,10% </a:t>
            </a:r>
            <a:endParaRPr lang="es-US" sz="1600" dirty="0" smtClean="0"/>
          </a:p>
          <a:p>
            <a:pPr lvl="1"/>
            <a:r>
              <a:rPr lang="es-US" sz="1600" dirty="0" smtClean="0"/>
              <a:t>Empatía: “Grado </a:t>
            </a:r>
            <a:r>
              <a:rPr lang="es-US" sz="1600" dirty="0"/>
              <a:t>de preocupación que los empleados tienen con los intereses de los usuarios” con un 37,9%.</a:t>
            </a:r>
          </a:p>
          <a:p>
            <a:endParaRPr lang="es-US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5582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Para </a:t>
            </a:r>
            <a:r>
              <a:rPr lang="es-US" dirty="0"/>
              <a:t>una eficiente mejora en la calidad del servicio es importante partir de un plan estructurado de mejoras que ataque a las áreas más vulnerables del servicio en los Centros Activos</a:t>
            </a:r>
            <a:r>
              <a:rPr lang="es-US" dirty="0" smtClean="0"/>
              <a:t>.</a:t>
            </a:r>
          </a:p>
          <a:p>
            <a:endParaRPr lang="es-US" dirty="0"/>
          </a:p>
          <a:p>
            <a:pPr lvl="0"/>
            <a:r>
              <a:rPr lang="es-US" dirty="0"/>
              <a:t>Para conocer las expectativas y percepciones futuras es importante realizar una nueva medición después de una aplicación de estrategias y de esa manera controlar el excelente desempeño del servicio</a:t>
            </a:r>
            <a:r>
              <a:rPr lang="es-US" dirty="0" smtClean="0"/>
              <a:t>.</a:t>
            </a:r>
          </a:p>
          <a:p>
            <a:pPr lvl="0"/>
            <a:endParaRPr lang="es-US" dirty="0"/>
          </a:p>
          <a:p>
            <a:pPr lvl="0"/>
            <a:r>
              <a:rPr lang="es-US" dirty="0"/>
              <a:t>Realizar la inversión en la capacitación e incentivos del personal que labora en los Centros Activos, así garantizar un mejor despeñó por parte del personal interno.</a:t>
            </a:r>
          </a:p>
          <a:p>
            <a:endParaRPr lang="es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Recomendaciones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026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US" dirty="0"/>
          </a:p>
          <a:p>
            <a:endParaRPr lang="es-US" dirty="0"/>
          </a:p>
          <a:p>
            <a:endParaRPr lang="es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s-US" dirty="0" smtClean="0"/>
              <a:t>objetivos</a:t>
            </a:r>
            <a:endParaRPr lang="es-U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22633570"/>
              </p:ext>
            </p:extLst>
          </p:nvPr>
        </p:nvGraphicFramePr>
        <p:xfrm>
          <a:off x="152400" y="1524000"/>
          <a:ext cx="8915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2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543296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US" dirty="0"/>
              <a:t>Fase </a:t>
            </a:r>
            <a:r>
              <a:rPr lang="es-US" dirty="0" smtClean="0"/>
              <a:t>Metodológica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668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Encuesta</a:t>
            </a:r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50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encuesta</a:t>
            </a:r>
            <a:endParaRPr lang="es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886200"/>
            <a:ext cx="5782901" cy="27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25" y="1543050"/>
            <a:ext cx="57816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encuesta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4" y="1602913"/>
            <a:ext cx="5696763" cy="27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0618" cy="23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encuesta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799"/>
            <a:ext cx="5638800" cy="53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593318"/>
              </p:ext>
            </p:extLst>
          </p:nvPr>
        </p:nvGraphicFramePr>
        <p:xfrm>
          <a:off x="1600200" y="1981200"/>
          <a:ext cx="519770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693"/>
                <a:gridCol w="973107"/>
                <a:gridCol w="987352"/>
                <a:gridCol w="904189"/>
                <a:gridCol w="1096364"/>
              </a:tblGrid>
              <a:tr h="677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PROVINCIA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POBLACIÓN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CANTÓN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POBLACIÓN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15 -55 AÑOS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</a:tr>
              <a:tr h="3128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PICHINCHA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2´576 287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Quito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</a:rPr>
                        <a:t>2´239 191</a:t>
                      </a:r>
                      <a:endParaRPr lang="es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</a:rPr>
                        <a:t>1´353 174</a:t>
                      </a:r>
                      <a:endParaRPr lang="es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658" marR="74658" marT="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Población </a:t>
            </a:r>
            <a:r>
              <a:rPr lang="es-US" dirty="0"/>
              <a:t>y Muestra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14400" y="4117068"/>
            <a:ext cx="16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dirty="0"/>
              <a:t>N= 1 353 144</a:t>
            </a:r>
          </a:p>
          <a:p>
            <a:r>
              <a:rPr lang="es-US" dirty="0"/>
              <a:t>Z=95%</a:t>
            </a:r>
          </a:p>
          <a:p>
            <a:r>
              <a:rPr lang="es-US" dirty="0"/>
              <a:t>e=0,05</a:t>
            </a:r>
          </a:p>
          <a:p>
            <a:r>
              <a:rPr lang="es-US" dirty="0"/>
              <a:t>p=0,80</a:t>
            </a:r>
          </a:p>
          <a:p>
            <a:r>
              <a:rPr lang="es-US" dirty="0"/>
              <a:t>q=0,20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606423" y="4117068"/>
                <a:ext cx="1891736" cy="701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b="1" i="1">
                          <a:latin typeface="Cambria Math"/>
                        </a:rPr>
                        <m:t>𝒏</m:t>
                      </m:r>
                      <m:r>
                        <a:rPr lang="es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US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US" b="1" i="1">
                              <a:latin typeface="Cambria Math"/>
                            </a:rPr>
                            <m:t>𝒑𝒒𝑵</m:t>
                          </m:r>
                        </m:num>
                        <m:den>
                          <m:sSup>
                            <m:sSupPr>
                              <m:ctrlPr>
                                <a:rPr lang="es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US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US" b="1" i="1">
                              <a:latin typeface="Cambria Math"/>
                            </a:rPr>
                            <m:t>𝑵</m:t>
                          </m:r>
                          <m:r>
                            <a:rPr lang="es-US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US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US" b="1" i="1">
                              <a:latin typeface="Cambria Math"/>
                            </a:rPr>
                            <m:t>𝒑𝒒</m:t>
                          </m:r>
                        </m:den>
                      </m:f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23" y="4117068"/>
                <a:ext cx="1891736" cy="7019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124200" y="5197355"/>
                <a:ext cx="3188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S" b="1" i="1">
                        <a:latin typeface="Cambria Math"/>
                      </a:rPr>
                      <m:t>𝒏</m:t>
                    </m:r>
                    <m:r>
                      <a:rPr lang="es-US">
                        <a:latin typeface="Cambria Math"/>
                      </a:rPr>
                      <m:t>=</m:t>
                    </m:r>
                  </m:oMath>
                </a14:m>
                <a:r>
                  <a:rPr lang="es-US" dirty="0"/>
                  <a:t>245,82</a:t>
                </a:r>
                <a14:m>
                  <m:oMath xmlns:m="http://schemas.openxmlformats.org/officeDocument/2006/math">
                    <m:r>
                      <a:rPr lang="es-US" i="1">
                        <a:latin typeface="Cambria Math"/>
                      </a:rPr>
                      <m:t>  </m:t>
                    </m:r>
                    <m:r>
                      <a:rPr lang="es-US">
                        <a:latin typeface="Cambria Math"/>
                      </a:rPr>
                      <m:t>=   </m:t>
                    </m:r>
                  </m:oMath>
                </a14:m>
                <a:r>
                  <a:rPr lang="es-US" dirty="0"/>
                  <a:t>246 Encuestas</a:t>
                </a: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97355"/>
                <a:ext cx="318869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147" b="-26667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445</TotalTime>
  <Words>940</Words>
  <Application>Microsoft Office PowerPoint</Application>
  <PresentationFormat>Presentación en pantalla (4:3)</PresentationFormat>
  <Paragraphs>244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Cuadrícula</vt:lpstr>
      <vt:lpstr>APLICACIÓN DEL MODELO SERVQUAL EN LOS CENTROS ACTIVOS DEL MINISTERIO DEL DEPORTE EN EL DISTRITO METROPOLITANO DE QUITO</vt:lpstr>
      <vt:lpstr>Planteamiento del problema</vt:lpstr>
      <vt:lpstr>objetivos</vt:lpstr>
      <vt:lpstr>Fase Metodológica</vt:lpstr>
      <vt:lpstr>Encuesta</vt:lpstr>
      <vt:lpstr>encuesta</vt:lpstr>
      <vt:lpstr>encuesta</vt:lpstr>
      <vt:lpstr>encuesta</vt:lpstr>
      <vt:lpstr>Población y Muestra</vt:lpstr>
      <vt:lpstr>Ubicación en el Mapa de los Centros Activos </vt:lpstr>
      <vt:lpstr>DISTRIBUCIÓN DE ADMINISTRACIONES ZONALES POR CENTRO ACTIVO</vt:lpstr>
      <vt:lpstr>FIJACIÓN PROPORCIONAL</vt:lpstr>
      <vt:lpstr>ANALISIS UNIVARIADO</vt:lpstr>
      <vt:lpstr>ANALISIS UNIVARIADO</vt:lpstr>
      <vt:lpstr>Expectativa por dimensiones</vt:lpstr>
      <vt:lpstr>Percepción por dimensiones</vt:lpstr>
      <vt:lpstr>Brecha por dimensiones</vt:lpstr>
      <vt:lpstr>Comparación gráfica</vt:lpstr>
      <vt:lpstr>Posicionamiento en los cuadrantes</vt:lpstr>
      <vt:lpstr>Tabla de Resumen de Ítems con Alto Nivel de Insatisfacción</vt:lpstr>
      <vt:lpstr>Matriz QFD (despliegue de la función de calidad) </vt:lpstr>
      <vt:lpstr>Presentación de PowerPoint</vt:lpstr>
      <vt:lpstr>Matriz QFD (Despliegue de la funcion de calidad)</vt:lpstr>
      <vt:lpstr>Informe de hipótesis</vt:lpstr>
      <vt:lpstr>Presentación de PowerPoint</vt:lpstr>
      <vt:lpstr>Conclusiones</vt:lpstr>
      <vt:lpstr>Conclusiones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TORRES</dc:creator>
  <cp:lastModifiedBy>JULIO TORRES</cp:lastModifiedBy>
  <cp:revision>22</cp:revision>
  <dcterms:created xsi:type="dcterms:W3CDTF">2015-05-21T17:26:24Z</dcterms:created>
  <dcterms:modified xsi:type="dcterms:W3CDTF">2015-06-11T17:28:30Z</dcterms:modified>
</cp:coreProperties>
</file>