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78"/>
  </p:notesMasterIdLst>
  <p:sldIdLst>
    <p:sldId id="256" r:id="rId2"/>
    <p:sldId id="257" r:id="rId3"/>
    <p:sldId id="284" r:id="rId4"/>
    <p:sldId id="258" r:id="rId5"/>
    <p:sldId id="259" r:id="rId6"/>
    <p:sldId id="261" r:id="rId7"/>
    <p:sldId id="286" r:id="rId8"/>
    <p:sldId id="288" r:id="rId9"/>
    <p:sldId id="260" r:id="rId10"/>
    <p:sldId id="267" r:id="rId11"/>
    <p:sldId id="265" r:id="rId12"/>
    <p:sldId id="268" r:id="rId13"/>
    <p:sldId id="278" r:id="rId14"/>
    <p:sldId id="296" r:id="rId15"/>
    <p:sldId id="292" r:id="rId16"/>
    <p:sldId id="293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11" r:id="rId31"/>
    <p:sldId id="312" r:id="rId32"/>
    <p:sldId id="313" r:id="rId33"/>
    <p:sldId id="314" r:id="rId34"/>
    <p:sldId id="315" r:id="rId35"/>
    <p:sldId id="316" r:id="rId36"/>
    <p:sldId id="317" r:id="rId37"/>
    <p:sldId id="318" r:id="rId38"/>
    <p:sldId id="319" r:id="rId39"/>
    <p:sldId id="320" r:id="rId40"/>
    <p:sldId id="321" r:id="rId41"/>
    <p:sldId id="322" r:id="rId42"/>
    <p:sldId id="323" r:id="rId43"/>
    <p:sldId id="324" r:id="rId44"/>
    <p:sldId id="348" r:id="rId45"/>
    <p:sldId id="349" r:id="rId46"/>
    <p:sldId id="350" r:id="rId47"/>
    <p:sldId id="328" r:id="rId48"/>
    <p:sldId id="325" r:id="rId49"/>
    <p:sldId id="346" r:id="rId50"/>
    <p:sldId id="347" r:id="rId51"/>
    <p:sldId id="345" r:id="rId52"/>
    <p:sldId id="326" r:id="rId53"/>
    <p:sldId id="327" r:id="rId54"/>
    <p:sldId id="344" r:id="rId55"/>
    <p:sldId id="329" r:id="rId56"/>
    <p:sldId id="330" r:id="rId57"/>
    <p:sldId id="331" r:id="rId58"/>
    <p:sldId id="332" r:id="rId59"/>
    <p:sldId id="333" r:id="rId60"/>
    <p:sldId id="334" r:id="rId61"/>
    <p:sldId id="335" r:id="rId62"/>
    <p:sldId id="336" r:id="rId63"/>
    <p:sldId id="337" r:id="rId64"/>
    <p:sldId id="338" r:id="rId65"/>
    <p:sldId id="351" r:id="rId66"/>
    <p:sldId id="352" r:id="rId67"/>
    <p:sldId id="353" r:id="rId68"/>
    <p:sldId id="354" r:id="rId69"/>
    <p:sldId id="339" r:id="rId70"/>
    <p:sldId id="340" r:id="rId71"/>
    <p:sldId id="341" r:id="rId72"/>
    <p:sldId id="342" r:id="rId73"/>
    <p:sldId id="343" r:id="rId74"/>
    <p:sldId id="294" r:id="rId75"/>
    <p:sldId id="295" r:id="rId76"/>
    <p:sldId id="297" r:id="rId7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46" autoAdjust="0"/>
    <p:restoredTop sz="94662" autoAdjust="0"/>
  </p:normalViewPr>
  <p:slideViewPr>
    <p:cSldViewPr>
      <p:cViewPr>
        <p:scale>
          <a:sx n="80" d="100"/>
          <a:sy n="80" d="100"/>
        </p:scale>
        <p:origin x="-894" y="3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2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7A934-BBB3-4A38-8ADE-BA8D555AAAB0}" type="datetimeFigureOut">
              <a:rPr lang="es-ES" smtClean="0"/>
              <a:t>14/08/2015</a:t>
            </a:fld>
            <a:endParaRPr lang="es-ES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DDF51-9B15-45D1-B252-C218EEDFAA98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12113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7DDF51-9B15-45D1-B252-C218EEDFAA98}" type="slidenum">
              <a:rPr lang="es-ES" smtClean="0"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9852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A6142A33-9212-48A9-A51F-5B8CF54EDE64}" type="datetimeFigureOut">
              <a:rPr lang="es-ES" smtClean="0"/>
              <a:t>14/08/2015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00B42A5E-6636-4482-B090-3A6176C526FD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2A33-9212-48A9-A51F-5B8CF54EDE64}" type="datetimeFigureOut">
              <a:rPr lang="es-ES" smtClean="0"/>
              <a:t>14/08/2015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42A5E-6636-4482-B090-3A6176C526FD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2A33-9212-48A9-A51F-5B8CF54EDE64}" type="datetimeFigureOut">
              <a:rPr lang="es-ES" smtClean="0"/>
              <a:t>14/08/2015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42A5E-6636-4482-B090-3A6176C526FD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2A33-9212-48A9-A51F-5B8CF54EDE64}" type="datetimeFigureOut">
              <a:rPr lang="es-ES" smtClean="0"/>
              <a:t>14/08/2015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42A5E-6636-4482-B090-3A6176C526FD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2A33-9212-48A9-A51F-5B8CF54EDE64}" type="datetimeFigureOut">
              <a:rPr lang="es-ES" smtClean="0"/>
              <a:t>14/08/2015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42A5E-6636-4482-B090-3A6176C526FD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2A33-9212-48A9-A51F-5B8CF54EDE64}" type="datetimeFigureOut">
              <a:rPr lang="es-ES" smtClean="0"/>
              <a:t>14/08/2015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42A5E-6636-4482-B090-3A6176C526FD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2A33-9212-48A9-A51F-5B8CF54EDE64}" type="datetimeFigureOut">
              <a:rPr lang="es-ES" smtClean="0"/>
              <a:t>14/08/2015</a:t>
            </a:fld>
            <a:endParaRPr lang="es-E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42A5E-6636-4482-B090-3A6176C526FD}" type="slidenum">
              <a:rPr lang="es-ES" smtClean="0"/>
              <a:t>‹Nº›</a:t>
            </a:fld>
            <a:endParaRPr lang="es-E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2A33-9212-48A9-A51F-5B8CF54EDE64}" type="datetimeFigureOut">
              <a:rPr lang="es-ES" smtClean="0"/>
              <a:t>14/08/2015</a:t>
            </a:fld>
            <a:endParaRPr lang="es-E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42A5E-6636-4482-B090-3A6176C526FD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2A33-9212-48A9-A51F-5B8CF54EDE64}" type="datetimeFigureOut">
              <a:rPr lang="es-ES" smtClean="0"/>
              <a:t>14/08/2015</a:t>
            </a:fld>
            <a:endParaRPr lang="es-E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42A5E-6636-4482-B090-3A6176C526FD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A6142A33-9212-48A9-A51F-5B8CF54EDE64}" type="datetimeFigureOut">
              <a:rPr lang="es-ES" smtClean="0"/>
              <a:t>14/08/2015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00B42A5E-6636-4482-B090-3A6176C526FD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A6142A33-9212-48A9-A51F-5B8CF54EDE64}" type="datetimeFigureOut">
              <a:rPr lang="es-ES" smtClean="0"/>
              <a:t>14/08/2015</a:t>
            </a:fld>
            <a:endParaRPr lang="es-E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00B42A5E-6636-4482-B090-3A6176C526FD}" type="slidenum">
              <a:rPr lang="es-ES" smtClean="0"/>
              <a:t>‹Nº›</a:t>
            </a:fld>
            <a:endParaRPr lang="es-E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4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A6142A33-9212-48A9-A51F-5B8CF54EDE64}" type="datetimeFigureOut">
              <a:rPr lang="es-ES" smtClean="0"/>
              <a:t>14/08/2015</a:t>
            </a:fld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00B42A5E-6636-4482-B090-3A6176C526FD}" type="slidenum">
              <a:rPr lang="es-ES" smtClean="0"/>
              <a:t>‹Nº›</a:t>
            </a:fld>
            <a:endParaRPr 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18.xml"/><Relationship Id="rId3" Type="http://schemas.openxmlformats.org/officeDocument/2006/relationships/image" Target="../media/image10.jpeg"/><Relationship Id="rId7" Type="http://schemas.openxmlformats.org/officeDocument/2006/relationships/slide" Target="slide15.xml"/><Relationship Id="rId12" Type="http://schemas.openxmlformats.org/officeDocument/2006/relationships/image" Target="../media/image15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11" Type="http://schemas.openxmlformats.org/officeDocument/2006/relationships/slide" Target="slide17.xml"/><Relationship Id="rId5" Type="http://schemas.openxmlformats.org/officeDocument/2006/relationships/image" Target="../media/image11.jpeg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slide" Target="slide13.xml"/><Relationship Id="rId9" Type="http://schemas.openxmlformats.org/officeDocument/2006/relationships/slide" Target="slide16.xml"/><Relationship Id="rId1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jeromebruner.bluewaterpoolec.com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google.com.ec/url?sa=i&amp;rct=j&amp;q=&amp;esrc=s&amp;frm=1&amp;source=images&amp;cd=&amp;cad=rja&amp;uact=8&amp;ved=0CAcQjRw&amp;url=http://universidad-cideu.com/talleres-2014/&amp;ei=Rv9cVfq6KOvZsASLj4LIBQ&amp;bvm=bv.93756505,d.cWc&amp;psig=AFQjCNGEokGsRIB8t00XQP_6gpcGHBNHAw&amp;ust=1432244413960142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187624" y="754603"/>
            <a:ext cx="6984776" cy="5122669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s-ES" sz="1600" b="1" dirty="0">
                <a:solidFill>
                  <a:srgbClr val="00B050"/>
                </a:solidFill>
              </a:rPr>
              <a:t>DEPARTAMENTO DE CIENCIAS DE LA COMPUTACIÓN</a:t>
            </a:r>
            <a:br>
              <a:rPr lang="es-ES" sz="1600" b="1" dirty="0">
                <a:solidFill>
                  <a:srgbClr val="00B050"/>
                </a:solidFill>
              </a:rPr>
            </a:br>
            <a:r>
              <a:rPr lang="es-ES" sz="1600" b="1" dirty="0">
                <a:solidFill>
                  <a:srgbClr val="00B050"/>
                </a:solidFill>
              </a:rPr>
              <a:t> </a:t>
            </a:r>
            <a:br>
              <a:rPr lang="es-ES" sz="1600" b="1" dirty="0">
                <a:solidFill>
                  <a:srgbClr val="00B050"/>
                </a:solidFill>
              </a:rPr>
            </a:br>
            <a:r>
              <a:rPr lang="es-ES" sz="1600" b="1" dirty="0">
                <a:solidFill>
                  <a:srgbClr val="00B050"/>
                </a:solidFill>
              </a:rPr>
              <a:t>CARRERA DE TECNOLOGÍA EN COMPUTACIÓN </a:t>
            </a:r>
            <a:br>
              <a:rPr lang="es-ES" sz="1600" b="1" dirty="0">
                <a:solidFill>
                  <a:srgbClr val="00B050"/>
                </a:solidFill>
              </a:rPr>
            </a:br>
            <a:r>
              <a:rPr lang="es-ES" sz="1600" b="1" dirty="0">
                <a:solidFill>
                  <a:srgbClr val="00B050"/>
                </a:solidFill>
              </a:rPr>
              <a:t>MED</a:t>
            </a:r>
            <a:br>
              <a:rPr lang="es-ES" sz="1600" b="1" dirty="0">
                <a:solidFill>
                  <a:srgbClr val="00B050"/>
                </a:solidFill>
              </a:rPr>
            </a:br>
            <a:r>
              <a:rPr lang="es-ES" sz="1600" b="1" dirty="0">
                <a:solidFill>
                  <a:srgbClr val="00B050"/>
                </a:solidFill>
              </a:rPr>
              <a:t> </a:t>
            </a:r>
            <a:br>
              <a:rPr lang="es-ES" sz="1600" b="1" dirty="0">
                <a:solidFill>
                  <a:srgbClr val="00B050"/>
                </a:solidFill>
              </a:rPr>
            </a:br>
            <a:r>
              <a:rPr lang="es-ES" sz="1600" b="1" dirty="0">
                <a:solidFill>
                  <a:srgbClr val="00B050"/>
                </a:solidFill>
              </a:rPr>
              <a:t>MONOGRAFÍA PREVIA A LA OBTENCIÓN DEL TÍTULO DE:</a:t>
            </a:r>
            <a:br>
              <a:rPr lang="es-ES" sz="1600" b="1" dirty="0">
                <a:solidFill>
                  <a:srgbClr val="00B050"/>
                </a:solidFill>
              </a:rPr>
            </a:br>
            <a:r>
              <a:rPr lang="es-ES" sz="1600" b="1" dirty="0">
                <a:solidFill>
                  <a:srgbClr val="00B050"/>
                </a:solidFill>
              </a:rPr>
              <a:t>TECNÓLOGO EN COMPUTACIÓN</a:t>
            </a:r>
            <a:br>
              <a:rPr lang="es-ES" sz="1600" b="1" dirty="0">
                <a:solidFill>
                  <a:srgbClr val="00B050"/>
                </a:solidFill>
              </a:rPr>
            </a:br>
            <a:r>
              <a:rPr lang="es-ES" sz="1600" b="1" dirty="0">
                <a:solidFill>
                  <a:srgbClr val="00B050"/>
                </a:solidFill>
              </a:rPr>
              <a:t> </a:t>
            </a:r>
            <a:br>
              <a:rPr lang="es-ES" sz="1600" b="1" dirty="0">
                <a:solidFill>
                  <a:srgbClr val="00B050"/>
                </a:solidFill>
              </a:rPr>
            </a:br>
            <a:r>
              <a:rPr lang="es-ES" sz="1600" b="1" dirty="0">
                <a:solidFill>
                  <a:srgbClr val="00B050"/>
                </a:solidFill>
              </a:rPr>
              <a:t>TEMA: ANÁLISIS, DISEÑO E IMPLEMENTACIÓN DEL SITIO WEB PARA LA ESCUELA PARTICULAR “JEROME BRUNER” </a:t>
            </a:r>
            <a:r>
              <a:rPr lang="es-ES" sz="1600" b="1" dirty="0" smtClean="0">
                <a:solidFill>
                  <a:srgbClr val="00B050"/>
                </a:solidFill>
              </a:rPr>
              <a:t/>
            </a:r>
            <a:br>
              <a:rPr lang="es-ES" sz="1600" b="1" dirty="0" smtClean="0">
                <a:solidFill>
                  <a:srgbClr val="00B050"/>
                </a:solidFill>
              </a:rPr>
            </a:br>
            <a:r>
              <a:rPr lang="es-ES" sz="1600" b="1" dirty="0">
                <a:solidFill>
                  <a:srgbClr val="00B050"/>
                </a:solidFill>
              </a:rPr>
              <a:t/>
            </a:r>
            <a:br>
              <a:rPr lang="es-ES" sz="1600" b="1" dirty="0">
                <a:solidFill>
                  <a:srgbClr val="00B050"/>
                </a:solidFill>
              </a:rPr>
            </a:br>
            <a:r>
              <a:rPr lang="es-ES" sz="1600" b="1" dirty="0">
                <a:solidFill>
                  <a:srgbClr val="00B050"/>
                </a:solidFill>
              </a:rPr>
              <a:t>AUTOR: CRISTIAN FABIÁN CABRERA MOROCHO </a:t>
            </a:r>
            <a:r>
              <a:rPr lang="es-ES" sz="1600" b="1" dirty="0" smtClean="0">
                <a:solidFill>
                  <a:srgbClr val="00B050"/>
                </a:solidFill>
              </a:rPr>
              <a:t/>
            </a:r>
            <a:br>
              <a:rPr lang="es-ES" sz="1600" b="1" dirty="0" smtClean="0">
                <a:solidFill>
                  <a:srgbClr val="00B050"/>
                </a:solidFill>
              </a:rPr>
            </a:br>
            <a:r>
              <a:rPr lang="es-ES" sz="1600" b="1" dirty="0">
                <a:solidFill>
                  <a:srgbClr val="00B050"/>
                </a:solidFill>
              </a:rPr>
              <a:t/>
            </a:r>
            <a:br>
              <a:rPr lang="es-ES" sz="1600" b="1" dirty="0">
                <a:solidFill>
                  <a:srgbClr val="00B050"/>
                </a:solidFill>
              </a:rPr>
            </a:br>
            <a:r>
              <a:rPr lang="es-ES" sz="1600" b="1" dirty="0">
                <a:solidFill>
                  <a:srgbClr val="00B050"/>
                </a:solidFill>
              </a:rPr>
              <a:t>DIRECTOR: ING. JOSÉ SANCHO</a:t>
            </a:r>
            <a:br>
              <a:rPr lang="es-ES" sz="1600" b="1" dirty="0">
                <a:solidFill>
                  <a:srgbClr val="00B050"/>
                </a:solidFill>
              </a:rPr>
            </a:br>
            <a:r>
              <a:rPr lang="es-ES" sz="1600" b="1" dirty="0">
                <a:solidFill>
                  <a:srgbClr val="00B050"/>
                </a:solidFill>
              </a:rPr>
              <a:t>CODIRECTOR: ING. ESTEVAN</a:t>
            </a:r>
            <a:r>
              <a:rPr lang="es-ES" sz="1600" b="1" dirty="0"/>
              <a:t> </a:t>
            </a:r>
            <a:r>
              <a:rPr lang="es-ES" sz="1600" b="1" dirty="0">
                <a:solidFill>
                  <a:srgbClr val="00B050"/>
                </a:solidFill>
              </a:rPr>
              <a:t>GÓMEZ</a:t>
            </a:r>
            <a:r>
              <a:rPr lang="es-ES" sz="1600" b="1" dirty="0" smtClean="0">
                <a:solidFill>
                  <a:srgbClr val="00B050"/>
                </a:solidFill>
              </a:rPr>
              <a:t/>
            </a:r>
            <a:br>
              <a:rPr lang="es-ES" sz="1600" b="1" dirty="0" smtClean="0">
                <a:solidFill>
                  <a:srgbClr val="00B050"/>
                </a:solidFill>
              </a:rPr>
            </a:br>
            <a:r>
              <a:rPr lang="es-ES" sz="1600" b="1" dirty="0">
                <a:solidFill>
                  <a:srgbClr val="00B050"/>
                </a:solidFill>
              </a:rPr>
              <a:t/>
            </a:r>
            <a:br>
              <a:rPr lang="es-ES" sz="1600" b="1" dirty="0">
                <a:solidFill>
                  <a:srgbClr val="00B050"/>
                </a:solidFill>
              </a:rPr>
            </a:br>
            <a:r>
              <a:rPr lang="es-ES" sz="1600" b="1" dirty="0">
                <a:solidFill>
                  <a:srgbClr val="00B050"/>
                </a:solidFill>
              </a:rPr>
              <a:t>SANGOLQUÍ </a:t>
            </a:r>
            <a:r>
              <a:rPr lang="es-ES" sz="1600" b="1" dirty="0" smtClean="0">
                <a:solidFill>
                  <a:srgbClr val="00B050"/>
                </a:solidFill>
              </a:rPr>
              <a:t/>
            </a:r>
            <a:br>
              <a:rPr lang="es-ES" sz="1600" b="1" dirty="0" smtClean="0">
                <a:solidFill>
                  <a:srgbClr val="00B050"/>
                </a:solidFill>
              </a:rPr>
            </a:br>
            <a:r>
              <a:rPr lang="es-ES" sz="1600" b="1" dirty="0" smtClean="0">
                <a:solidFill>
                  <a:srgbClr val="00B050"/>
                </a:solidFill>
              </a:rPr>
              <a:t>2015</a:t>
            </a:r>
            <a:endParaRPr lang="es-ES" sz="1600" b="1" dirty="0">
              <a:solidFill>
                <a:srgbClr val="00B050"/>
              </a:solidFill>
            </a:endParaRPr>
          </a:p>
        </p:txBody>
      </p:sp>
      <p:pic>
        <p:nvPicPr>
          <p:cNvPr id="5" name="Imagen 4" descr="http://biotecnologia.espe.edu.ec/laboratorios-investigacion/wp-content/uploads/2014/07/logo-esp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594" y="663045"/>
            <a:ext cx="2616835" cy="596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16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0">
        <p14:honeycomb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123728" y="908720"/>
            <a:ext cx="4392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ES_tradnl" sz="2400" b="1" dirty="0">
                <a:solidFill>
                  <a:srgbClr val="00B050"/>
                </a:solidFill>
              </a:rPr>
              <a:t>HERRAMIENTAS DE DESARROLLO</a:t>
            </a:r>
            <a:endParaRPr lang="es-ES" sz="2400" b="1" dirty="0">
              <a:solidFill>
                <a:srgbClr val="00B050"/>
              </a:solidFill>
            </a:endParaRPr>
          </a:p>
        </p:txBody>
      </p:sp>
      <p:pic>
        <p:nvPicPr>
          <p:cNvPr id="4" name="3 Imagen" descr="http://www.itespresso.es/wp-content/uploads/logos/xampp.jpg">
            <a:hlinkClick r:id="rId2" action="ppaction://hlinksldjump"/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39717"/>
            <a:ext cx="1872208" cy="969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Marcador de contenido" descr="https://encrypted-tbn3.gstatic.com/images?q=tbn:ANd9GcSxuU8iSCPYZYxJ03SFlpU2rBZpI1s1RiMM7MjeeGVhDu6-T-tK">
            <a:hlinkClick r:id="rId4" action="ppaction://hlinksldjump"/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60000">
            <a:off x="6148132" y="1752565"/>
            <a:ext cx="1477884" cy="619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4 Marcador de contenido" descr="¿Qué es MySQL?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8" b="28468"/>
          <a:stretch/>
        </p:blipFill>
        <p:spPr bwMode="auto">
          <a:xfrm rot="60000">
            <a:off x="2449691" y="2964182"/>
            <a:ext cx="1846242" cy="580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4 Marcador de contenido" descr="http://3.bp.blogspot.com/-tUbYna5F9Ag/Tq9khqHfgrI/AAAAAAAAAE0/ZKWA7jw_JMw/s400/adobe-dreamweaver.png">
            <a:hlinkClick r:id="rId7" action="ppaction://hlinksldjump"/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60000">
            <a:off x="5013091" y="2720011"/>
            <a:ext cx="1280145" cy="1047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4 Marcador de contenido" descr="http://codection.com/wp-content/uploads/2014/11/joomla-logo-vert-color.png">
            <a:hlinkClick r:id="rId9" action="ppaction://hlinksldjump"/>
          </p:cNvPr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696"/>
          <a:stretch/>
        </p:blipFill>
        <p:spPr bwMode="auto">
          <a:xfrm>
            <a:off x="1668240" y="4149080"/>
            <a:ext cx="1199007" cy="11179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4" name="Picture 2" descr="http://www.laintimes.com/wp-content/uploads/2013/12/153301-1BMR3k13827281731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930" y="4178402"/>
            <a:ext cx="1195286" cy="98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html-code-generator.weebly.com/files/theme/HTMLpicture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40" y="2763374"/>
            <a:ext cx="1415028" cy="141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4 Marcador de contenido" descr="http://upload.wikimedia.org/wikipedia/commons/thumb/2/27/PHP-logo.svg/1280px-PHP-logo.svg.png"/>
          <p:cNvPicPr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60000">
            <a:off x="3378632" y="4299954"/>
            <a:ext cx="1383881" cy="6789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117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switch dir="r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0"/>
                            </p:stCondLst>
                            <p:childTnLst>
                              <p:par>
                                <p:cTn id="4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500"/>
                            </p:stCondLst>
                            <p:childTnLst>
                              <p:par>
                                <p:cTn id="6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500"/>
                            </p:stCondLst>
                            <p:childTnLst>
                              <p:par>
                                <p:cTn id="7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500"/>
                            </p:stCondLst>
                            <p:childTnLst>
                              <p:par>
                                <p:cTn id="8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000"/>
                            </p:stCondLst>
                            <p:childTnLst>
                              <p:par>
                                <p:cTn id="8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85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9500"/>
                            </p:stCondLst>
                            <p:childTnLst>
                              <p:par>
                                <p:cTn id="9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115616" y="908720"/>
            <a:ext cx="6573321" cy="739210"/>
          </a:xfrm>
        </p:spPr>
        <p:txBody>
          <a:bodyPr>
            <a:noAutofit/>
          </a:bodyPr>
          <a:lstStyle/>
          <a:p>
            <a:pPr lvl="2" algn="ctr" rtl="0">
              <a:spcBef>
                <a:spcPct val="0"/>
              </a:spcBef>
            </a:pPr>
            <a:r>
              <a:rPr lang="es-EC" sz="3600" b="1" dirty="0" smtClean="0">
                <a:solidFill>
                  <a:srgbClr val="00B05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DEFINICIÓN DE LA METODOLOGÍA</a:t>
            </a:r>
            <a:r>
              <a:rPr lang="es-ES" sz="4800" b="1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/>
            </a:r>
            <a:br>
              <a:rPr lang="es-ES" sz="4800" b="1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</a:br>
            <a:endParaRPr lang="es-ES" sz="2000" dirty="0"/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755577" y="2420888"/>
            <a:ext cx="7632848" cy="3528392"/>
          </a:xfrm>
        </p:spPr>
        <p:txBody>
          <a:bodyPr>
            <a:noAutofit/>
          </a:bodyPr>
          <a:lstStyle/>
          <a:p>
            <a:pPr algn="just"/>
            <a:r>
              <a:rPr lang="es-ES" sz="2800" dirty="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En el  </a:t>
            </a:r>
            <a:r>
              <a:rPr lang="es-ES" sz="28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</a:rPr>
              <a:t>desarrollo de aplicaciones Web es muy importante un debido análisis y diseño, en los cuales el modelamiento y planificación empleados de una manera adecuada van a permitir obtener un producto de calidad que satisfaga todos los requerimientos del cliente.</a:t>
            </a:r>
            <a:endParaRPr lang="es-ES" dirty="0">
              <a:ln>
                <a:solidFill>
                  <a:srgbClr val="00B050"/>
                </a:solidFill>
              </a:ln>
              <a:solidFill>
                <a:srgbClr val="00B050"/>
              </a:solidFill>
            </a:endParaRPr>
          </a:p>
          <a:p>
            <a:pPr algn="just"/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34513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000">
        <p14:gallery dir="l"/>
      </p:transition>
    </mc:Choice>
    <mc:Fallback xmlns="">
      <p:transition spd="slow" advTm="2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2050" name="Picture 2" descr="C:\Users\Cristian Cabrera\Pictures\fotos jerome bruner\slide_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722299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94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14:ferris dir="l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890286" y="1412776"/>
            <a:ext cx="5723468" cy="1828090"/>
          </a:xfrm>
        </p:spPr>
        <p:txBody>
          <a:bodyPr>
            <a:noAutofit/>
          </a:bodyPr>
          <a:lstStyle/>
          <a:p>
            <a:r>
              <a:rPr lang="es-ES" sz="6600" dirty="0" smtClean="0">
                <a:solidFill>
                  <a:srgbClr val="00B050"/>
                </a:solidFill>
              </a:rPr>
              <a:t>ANÁLISIS </a:t>
            </a:r>
            <a:r>
              <a:rPr lang="es-ES" sz="6600" dirty="0">
                <a:solidFill>
                  <a:srgbClr val="00B050"/>
                </a:solidFill>
              </a:rPr>
              <a:t>DEL SISTEMA</a:t>
            </a:r>
          </a:p>
        </p:txBody>
      </p:sp>
      <p:pic>
        <p:nvPicPr>
          <p:cNvPr id="6146" name="Picture 2" descr="https://encrypted-tbn1.gstatic.com/images?q=tbn:ANd9GcQ0oYpjiq5YUn319dAqN730okriQeFd2CBizyPNGlX9Fdr1tq-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587951"/>
            <a:ext cx="1944216" cy="194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41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conveyor dir="l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95023" y="908719"/>
            <a:ext cx="6965245" cy="648073"/>
          </a:xfrm>
        </p:spPr>
        <p:txBody>
          <a:bodyPr>
            <a:normAutofit/>
          </a:bodyPr>
          <a:lstStyle/>
          <a:p>
            <a:r>
              <a:rPr lang="es-ES" sz="3200" dirty="0" smtClean="0">
                <a:solidFill>
                  <a:srgbClr val="00B050"/>
                </a:solidFill>
              </a:rPr>
              <a:t>ANÁLISIS DEL SISTEMA</a:t>
            </a:r>
            <a:endParaRPr lang="es-ES" sz="3200" dirty="0">
              <a:solidFill>
                <a:srgbClr val="00B05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15616" y="1844824"/>
            <a:ext cx="6912768" cy="3878245"/>
          </a:xfrm>
        </p:spPr>
        <p:txBody>
          <a:bodyPr>
            <a:normAutofit fontScale="85000" lnSpcReduction="20000"/>
          </a:bodyPr>
          <a:lstStyle/>
          <a:p>
            <a:r>
              <a:rPr lang="es-ES" dirty="0" smtClean="0">
                <a:solidFill>
                  <a:srgbClr val="00B050"/>
                </a:solidFill>
              </a:rPr>
              <a:t>DESCRIPCIÓN GENERAL DEL PRODUCTO</a:t>
            </a:r>
          </a:p>
          <a:p>
            <a:pPr marL="539750" indent="-273050">
              <a:buFont typeface="Wingdings" pitchFamily="2" charset="2"/>
              <a:buChar char="ü"/>
            </a:pPr>
            <a:r>
              <a:rPr lang="es-ES" dirty="0" smtClean="0">
                <a:solidFill>
                  <a:srgbClr val="00B050"/>
                </a:solidFill>
              </a:rPr>
              <a:t>El </a:t>
            </a:r>
            <a:r>
              <a:rPr lang="es-ES" dirty="0">
                <a:solidFill>
                  <a:srgbClr val="00B050"/>
                </a:solidFill>
              </a:rPr>
              <a:t>objetivo de este proyecto es dar solución a la problemática que tiene actualmente el </a:t>
            </a:r>
            <a:r>
              <a:rPr lang="es-ES" dirty="0" smtClean="0">
                <a:solidFill>
                  <a:srgbClr val="00B050"/>
                </a:solidFill>
              </a:rPr>
              <a:t>plantel educativo </a:t>
            </a:r>
            <a:r>
              <a:rPr lang="es-ES" dirty="0">
                <a:solidFill>
                  <a:srgbClr val="00B050"/>
                </a:solidFill>
              </a:rPr>
              <a:t>para la automatización de los sistemas de comunicación, de la misma manera, solventar las dificultades tecnológicas que tiene el plantel en cuanto a una limitada cobertura en información hacia la comunidad educativa y población en general.</a:t>
            </a:r>
          </a:p>
          <a:p>
            <a:pPr marL="539750" indent="-273050">
              <a:buFont typeface="Wingdings" pitchFamily="2" charset="2"/>
              <a:buChar char="ü"/>
            </a:pPr>
            <a:r>
              <a:rPr lang="es-ES" dirty="0" smtClean="0">
                <a:solidFill>
                  <a:srgbClr val="00B050"/>
                </a:solidFill>
              </a:rPr>
              <a:t>Interfaces</a:t>
            </a:r>
          </a:p>
          <a:p>
            <a:pPr marL="901700" indent="-273050">
              <a:buFont typeface="Wingdings" pitchFamily="2" charset="2"/>
              <a:buChar char="ü"/>
              <a:tabLst>
                <a:tab pos="895350" algn="l"/>
              </a:tabLst>
            </a:pPr>
            <a:r>
              <a:rPr lang="es-ES" dirty="0" smtClean="0">
                <a:solidFill>
                  <a:srgbClr val="00B050"/>
                </a:solidFill>
              </a:rPr>
              <a:t>Hardware: Se requiere de un servidor y una base de datos</a:t>
            </a:r>
          </a:p>
          <a:p>
            <a:pPr marL="901700" indent="-273050">
              <a:buFont typeface="Wingdings" pitchFamily="2" charset="2"/>
              <a:buChar char="ü"/>
              <a:tabLst>
                <a:tab pos="895350" algn="l"/>
              </a:tabLst>
            </a:pPr>
            <a:r>
              <a:rPr lang="es-ES" dirty="0" smtClean="0">
                <a:solidFill>
                  <a:srgbClr val="00B050"/>
                </a:solidFill>
              </a:rPr>
              <a:t>Software: Se emplearon diferentes herramientas de desarrollo.</a:t>
            </a:r>
          </a:p>
          <a:p>
            <a:pPr marL="901700" indent="-273050">
              <a:buFont typeface="Wingdings" pitchFamily="2" charset="2"/>
              <a:buChar char="ü"/>
              <a:tabLst>
                <a:tab pos="895350" algn="l"/>
              </a:tabLst>
            </a:pPr>
            <a:endParaRPr lang="es-ES" dirty="0" smtClean="0">
              <a:solidFill>
                <a:srgbClr val="00B050"/>
              </a:solidFill>
            </a:endParaRPr>
          </a:p>
          <a:p>
            <a:pPr marL="527050" indent="-273050">
              <a:buFont typeface="Wingdings" pitchFamily="2" charset="2"/>
              <a:buChar char="ü"/>
            </a:pPr>
            <a:endParaRPr lang="es-ES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8764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5000">
        <p14:ferris dir="l"/>
      </p:transition>
    </mc:Choice>
    <mc:Fallback xmlns="">
      <p:transition spd="slow" advTm="3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00B050"/>
                </a:solidFill>
              </a:rPr>
              <a:t>CONSTRUCCIÓN </a:t>
            </a:r>
            <a:r>
              <a:rPr lang="es-ES" dirty="0">
                <a:solidFill>
                  <a:srgbClr val="00B050"/>
                </a:solidFill>
              </a:rPr>
              <a:t>DEL SISTEMA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pitchFamily="2" charset="2"/>
              <a:buChar char="v"/>
            </a:pPr>
            <a:r>
              <a:rPr lang="es-ES" dirty="0" smtClean="0">
                <a:solidFill>
                  <a:srgbClr val="00B050"/>
                </a:solidFill>
              </a:rPr>
              <a:t>Instalación del servidor web.</a:t>
            </a:r>
          </a:p>
          <a:p>
            <a:pPr marL="693738" indent="-342900">
              <a:buFont typeface="Wingdings" pitchFamily="2" charset="2"/>
              <a:buChar char="ü"/>
            </a:pPr>
            <a:r>
              <a:rPr lang="es-ES" dirty="0" smtClean="0">
                <a:solidFill>
                  <a:srgbClr val="00B050"/>
                </a:solidFill>
              </a:rPr>
              <a:t>Instalación del servidor </a:t>
            </a:r>
            <a:r>
              <a:rPr lang="es-ES" dirty="0" err="1" smtClean="0">
                <a:solidFill>
                  <a:srgbClr val="00B050"/>
                </a:solidFill>
              </a:rPr>
              <a:t>xampp</a:t>
            </a:r>
            <a:r>
              <a:rPr lang="es-ES" dirty="0" smtClean="0">
                <a:solidFill>
                  <a:srgbClr val="00B050"/>
                </a:solidFill>
              </a:rPr>
              <a:t>.</a:t>
            </a:r>
          </a:p>
          <a:p>
            <a:pPr marL="693738" indent="-342900">
              <a:buFont typeface="Wingdings" pitchFamily="2" charset="2"/>
              <a:buChar char="ü"/>
            </a:pPr>
            <a:r>
              <a:rPr lang="es-ES" dirty="0" smtClean="0">
                <a:solidFill>
                  <a:srgbClr val="00B050"/>
                </a:solidFill>
              </a:rPr>
              <a:t>Configuración de la base de datos </a:t>
            </a:r>
            <a:r>
              <a:rPr lang="es-ES" dirty="0" err="1" smtClean="0">
                <a:solidFill>
                  <a:srgbClr val="00B050"/>
                </a:solidFill>
              </a:rPr>
              <a:t>Msql</a:t>
            </a:r>
            <a:endParaRPr lang="es-ES" dirty="0" smtClean="0">
              <a:solidFill>
                <a:srgbClr val="00B050"/>
              </a:solidFill>
            </a:endParaRPr>
          </a:p>
          <a:p>
            <a:r>
              <a:rPr lang="es-ES" dirty="0" smtClean="0">
                <a:solidFill>
                  <a:srgbClr val="00B050"/>
                </a:solidFill>
              </a:rPr>
              <a:t>Implementación del componente de información del sitio web</a:t>
            </a:r>
            <a:endParaRPr lang="es-ES" dirty="0">
              <a:solidFill>
                <a:srgbClr val="00B050"/>
              </a:solidFill>
            </a:endParaRPr>
          </a:p>
          <a:p>
            <a:pPr marL="709613" indent="-273050"/>
            <a:r>
              <a:rPr lang="es-ES" dirty="0" smtClean="0">
                <a:solidFill>
                  <a:srgbClr val="00B050"/>
                </a:solidFill>
              </a:rPr>
              <a:t>Adquisición del dominio y </a:t>
            </a:r>
            <a:r>
              <a:rPr lang="es-ES" dirty="0" err="1" smtClean="0">
                <a:solidFill>
                  <a:srgbClr val="00B050"/>
                </a:solidFill>
              </a:rPr>
              <a:t>hosting</a:t>
            </a:r>
            <a:r>
              <a:rPr lang="es-ES" dirty="0" smtClean="0">
                <a:solidFill>
                  <a:srgbClr val="00B050"/>
                </a:solidFill>
              </a:rPr>
              <a:t>.</a:t>
            </a:r>
          </a:p>
          <a:p>
            <a:pPr marL="709613" indent="-273050"/>
            <a:r>
              <a:rPr lang="es-ES" dirty="0" smtClean="0">
                <a:solidFill>
                  <a:srgbClr val="00B050"/>
                </a:solidFill>
              </a:rPr>
              <a:t>Instalación de la plantilla.</a:t>
            </a:r>
          </a:p>
          <a:p>
            <a:pPr marL="709613" indent="-273050"/>
            <a:r>
              <a:rPr lang="es-ES" dirty="0" smtClean="0">
                <a:solidFill>
                  <a:srgbClr val="00B050"/>
                </a:solidFill>
              </a:rPr>
              <a:t>Instalación de componentes y módulos</a:t>
            </a:r>
          </a:p>
          <a:p>
            <a:pPr marL="709613" indent="-273050"/>
            <a:r>
              <a:rPr lang="es-ES" dirty="0" smtClean="0">
                <a:solidFill>
                  <a:srgbClr val="00B050"/>
                </a:solidFill>
              </a:rPr>
              <a:t>Edición de la plantilla con imágenes y texto.</a:t>
            </a:r>
          </a:p>
          <a:p>
            <a:pPr marL="709613" indent="-273050"/>
            <a:endParaRPr lang="es-ES" dirty="0" smtClean="0">
              <a:solidFill>
                <a:srgbClr val="00B050"/>
              </a:solidFill>
            </a:endParaRPr>
          </a:p>
          <a:p>
            <a:pPr marL="709613" indent="-273050"/>
            <a:endParaRPr lang="es-E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75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wheel spokes="1"/>
      </p:transition>
    </mc:Choice>
    <mc:Fallback xmlns="">
      <p:transition spd="slow" advTm="2000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2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75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2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2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25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2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rgbClr val="00B050"/>
                </a:solidFill>
              </a:rPr>
              <a:t>INGRESO Y NAVEGACIÓN EN EL SITIO WEB</a:t>
            </a:r>
            <a:endParaRPr lang="es-ES" b="1" dirty="0">
              <a:solidFill>
                <a:srgbClr val="00B050"/>
              </a:solidFill>
            </a:endParaRPr>
          </a:p>
        </p:txBody>
      </p:sp>
      <p:pic>
        <p:nvPicPr>
          <p:cNvPr id="7170" name="Picture 2" descr="http://i.wp.pl/a/f/jpeg/26791/wzrost_zielona_strzalka_180_think.jpe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852936"/>
            <a:ext cx="2611830" cy="188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46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6"/>
          <a:stretch/>
        </p:blipFill>
        <p:spPr bwMode="auto">
          <a:xfrm>
            <a:off x="4305" y="556171"/>
            <a:ext cx="9139695" cy="5409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Elipse"/>
          <p:cNvSpPr/>
          <p:nvPr/>
        </p:nvSpPr>
        <p:spPr>
          <a:xfrm>
            <a:off x="2123728" y="3604486"/>
            <a:ext cx="178115" cy="18455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alpha val="70000"/>
                </a:srgbClr>
              </a:gs>
              <a:gs pos="91000">
                <a:srgbClr val="FFFF00">
                  <a:shade val="67500"/>
                  <a:satMod val="115000"/>
                  <a:alpha val="14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156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14:gallery dir="l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94798E-6 C 0.01042 2.94798E-6 0.0191 0.00855 0.0191 0.01942 C 0.0191 0.03029 0.01042 0.03907 -2.77778E-6 0.03907 C -0.01059 0.03907 -0.01909 0.03029 -0.01909 0.01942 C -0.01909 0.00855 -0.01059 2.94798E-6 -2.77778E-6 2.94798E-6 Z " pathEditMode="relative" rAng="0" ptsTypes="fffff">
                                      <p:cBhvr>
                                        <p:cTn id="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4"/>
          <a:stretch/>
        </p:blipFill>
        <p:spPr bwMode="auto">
          <a:xfrm>
            <a:off x="13832" y="366876"/>
            <a:ext cx="9130168" cy="545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lipse"/>
          <p:cNvSpPr/>
          <p:nvPr/>
        </p:nvSpPr>
        <p:spPr>
          <a:xfrm>
            <a:off x="5061541" y="3604486"/>
            <a:ext cx="356230" cy="369108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alpha val="70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7936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 bwMode="auto">
          <a:xfrm>
            <a:off x="19865" y="548640"/>
            <a:ext cx="9124135" cy="6079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lipse"/>
          <p:cNvSpPr/>
          <p:nvPr/>
        </p:nvSpPr>
        <p:spPr>
          <a:xfrm>
            <a:off x="5061541" y="4158148"/>
            <a:ext cx="356230" cy="369108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alpha val="70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815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3607 C 0.0658 0.03607 0.12187 0.09202 0.12187 0.16115 C 0.12187 0.23006 0.0658 0.28601 -0.00313 0.28601 C -0.07205 0.28601 -0.12813 0.23006 -0.12813 0.16115 C -0.12813 0.09202 -0.07205 0.03607 -0.00313 0.03607 Z " pathEditMode="relative" rAng="0" ptsTypes="fffff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252728"/>
          </a:xfrm>
        </p:spPr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s-EC" sz="3600" b="1" dirty="0" smtClean="0">
                <a:solidFill>
                  <a:srgbClr val="00B050"/>
                </a:solidFill>
              </a:rPr>
              <a:t>ANTECEDENTES</a:t>
            </a:r>
            <a:endParaRPr lang="es-ES" sz="3600" b="1" dirty="0">
              <a:solidFill>
                <a:srgbClr val="00B050"/>
              </a:solidFill>
            </a:endParaRPr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683568" y="1916832"/>
            <a:ext cx="7704856" cy="4248472"/>
          </a:xfrm>
        </p:spPr>
        <p:txBody>
          <a:bodyPr>
            <a:noAutofit/>
          </a:bodyPr>
          <a:lstStyle/>
          <a:p>
            <a:pPr lvl="0" algn="just"/>
            <a:r>
              <a:rPr lang="es-ES" sz="2800" dirty="0" smtClean="0">
                <a:ln>
                  <a:solidFill>
                    <a:srgbClr val="00B050"/>
                  </a:solidFill>
                </a:ln>
              </a:rPr>
              <a:t>La </a:t>
            </a:r>
            <a:r>
              <a:rPr lang="es-ES" sz="2800" dirty="0">
                <a:ln>
                  <a:solidFill>
                    <a:srgbClr val="00B050"/>
                  </a:solidFill>
                </a:ln>
              </a:rPr>
              <a:t>implementación del sitio web permitirá mejorar el nivel de comunicación entre los diferentes estamentos al interior y exterior de la institución, mediante las circulares e informativos que se publicarán oportunamente en el sitio web con lo cual se podría lograr  la interacción directa entre la institución y los representantes de los estudiantes</a:t>
            </a:r>
            <a:r>
              <a:rPr lang="es-ES" dirty="0">
                <a:ln>
                  <a:solidFill>
                    <a:srgbClr val="00B050"/>
                  </a:solidFill>
                </a:ln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456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6000">
        <p:blinds dir="vert"/>
      </p:transition>
    </mc:Choice>
    <mc:Fallback xmlns="">
      <p:transition spd="slow" advTm="26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4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14" y="476672"/>
            <a:ext cx="9174313" cy="5614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lipse"/>
          <p:cNvSpPr/>
          <p:nvPr/>
        </p:nvSpPr>
        <p:spPr>
          <a:xfrm>
            <a:off x="5061541" y="3789040"/>
            <a:ext cx="356230" cy="369108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alpha val="70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874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2" r="14861" b="8556"/>
          <a:stretch/>
        </p:blipFill>
        <p:spPr bwMode="auto">
          <a:xfrm>
            <a:off x="0" y="168639"/>
            <a:ext cx="9011265" cy="6689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lipse"/>
          <p:cNvSpPr/>
          <p:nvPr/>
        </p:nvSpPr>
        <p:spPr>
          <a:xfrm>
            <a:off x="5239656" y="4653136"/>
            <a:ext cx="356230" cy="369108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alpha val="70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558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0">
        <p:fade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7341E-6 C 0.06892 -1.7341E-6 0.125 0.05596 0.125 0.12509 C 0.125 0.19399 0.06892 0.24994 3.61111E-6 0.24994 C -0.06893 0.24994 -0.125 0.19399 -0.125 0.12509 C -0.125 0.05596 -0.06893 -1.7341E-6 3.61111E-6 -1.7341E-6 Z " pathEditMode="relative" rAng="0" ptsTypes="fffff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" r="11781" b="10861"/>
          <a:stretch/>
        </p:blipFill>
        <p:spPr bwMode="auto">
          <a:xfrm>
            <a:off x="323528" y="548680"/>
            <a:ext cx="8605313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Elipse"/>
          <p:cNvSpPr/>
          <p:nvPr/>
        </p:nvSpPr>
        <p:spPr>
          <a:xfrm flipH="1" flipV="1">
            <a:off x="2071440" y="4797152"/>
            <a:ext cx="144016" cy="175486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alpha val="2000"/>
                </a:srgbClr>
              </a:gs>
              <a:gs pos="95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298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fade/>
      </p:transition>
    </mc:Choice>
    <mc:Fallback xmlns="">
      <p:transition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17 -0.01272 C 0.04219 -0.01272 0.05296 -0.00347 0.05296 0.00786 C 0.05296 0.01965 0.04219 0.02936 0.02917 0.02936 C 0.01615 0.02936 0.00573 0.01965 0.00573 0.00786 C 0.00573 -0.00347 0.01615 -0.01272 0.02917 -0.01272 Z " pathEditMode="relative" rAng="0" ptsTypes="fffff">
                                      <p:cBhvr>
                                        <p:cTn id="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80" b="4509"/>
          <a:stretch/>
        </p:blipFill>
        <p:spPr bwMode="auto">
          <a:xfrm>
            <a:off x="2209" y="548680"/>
            <a:ext cx="8964488" cy="607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lipse"/>
          <p:cNvSpPr/>
          <p:nvPr/>
        </p:nvSpPr>
        <p:spPr>
          <a:xfrm>
            <a:off x="2267744" y="4797152"/>
            <a:ext cx="178115" cy="18455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lumMod val="93000"/>
                  <a:alpha val="0"/>
                </a:srgbClr>
              </a:gs>
              <a:gs pos="98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924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>
        <p:fade/>
      </p:transition>
    </mc:Choice>
    <mc:Fallback xmlns="">
      <p:transition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27168E-6 L 0.14775 -0.0030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66" b="4509"/>
          <a:stretch/>
        </p:blipFill>
        <p:spPr bwMode="auto">
          <a:xfrm>
            <a:off x="0" y="836712"/>
            <a:ext cx="9162014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Elipse"/>
          <p:cNvSpPr/>
          <p:nvPr/>
        </p:nvSpPr>
        <p:spPr>
          <a:xfrm>
            <a:off x="2339752" y="5085184"/>
            <a:ext cx="178115" cy="18455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lumMod val="93000"/>
                  <a:alpha val="0"/>
                </a:srgbClr>
              </a:gs>
              <a:gs pos="98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696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>
        <p:fade/>
      </p:transition>
    </mc:Choice>
    <mc:Fallback xmlns="">
      <p:transition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56069E-6 L 0.14775 -0.0027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09" b="6250"/>
          <a:stretch/>
        </p:blipFill>
        <p:spPr bwMode="auto">
          <a:xfrm>
            <a:off x="-1" y="692696"/>
            <a:ext cx="9173819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lipse"/>
          <p:cNvSpPr/>
          <p:nvPr/>
        </p:nvSpPr>
        <p:spPr>
          <a:xfrm>
            <a:off x="2267744" y="4725144"/>
            <a:ext cx="178115" cy="18455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lumMod val="93000"/>
                  <a:alpha val="0"/>
                </a:srgbClr>
              </a:gs>
              <a:gs pos="98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941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89017E-6 L 0.08472 -0.0027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" r="16369" b="4713"/>
          <a:stretch/>
        </p:blipFill>
        <p:spPr bwMode="auto">
          <a:xfrm>
            <a:off x="0" y="764704"/>
            <a:ext cx="9255872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lipse"/>
          <p:cNvSpPr/>
          <p:nvPr/>
        </p:nvSpPr>
        <p:spPr>
          <a:xfrm>
            <a:off x="2339752" y="5013176"/>
            <a:ext cx="178115" cy="18455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lumMod val="93000"/>
                  <a:alpha val="0"/>
                </a:srgbClr>
              </a:gs>
              <a:gs pos="98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160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split orient="vert"/>
      </p:transition>
    </mc:Choice>
    <mc:Fallback xmlns="">
      <p:transition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81503E-6 L 0.15556 -0.00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8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44" b="4584"/>
          <a:stretch/>
        </p:blipFill>
        <p:spPr bwMode="auto">
          <a:xfrm>
            <a:off x="-25475" y="476672"/>
            <a:ext cx="9425399" cy="6080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lipse"/>
          <p:cNvSpPr/>
          <p:nvPr/>
        </p:nvSpPr>
        <p:spPr>
          <a:xfrm>
            <a:off x="2339752" y="5157192"/>
            <a:ext cx="178115" cy="18455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lumMod val="93000"/>
                  <a:alpha val="0"/>
                </a:srgbClr>
              </a:gs>
              <a:gs pos="98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878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00">
        <p:fade/>
      </p:transition>
    </mc:Choice>
    <mc:Fallback xmlns="">
      <p:transition spd="med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27746E-6 L 0.15556 -0.00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8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72" b="4713"/>
          <a:stretch/>
        </p:blipFill>
        <p:spPr bwMode="auto">
          <a:xfrm>
            <a:off x="0" y="692696"/>
            <a:ext cx="9026232" cy="583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lipse"/>
          <p:cNvSpPr/>
          <p:nvPr/>
        </p:nvSpPr>
        <p:spPr>
          <a:xfrm>
            <a:off x="2339752" y="5301208"/>
            <a:ext cx="178115" cy="18455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lumMod val="93000"/>
                  <a:alpha val="0"/>
                </a:srgbClr>
              </a:gs>
              <a:gs pos="98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192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52601E-6 L 0.15556 -0.0027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8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34" b="4292"/>
          <a:stretch/>
        </p:blipFill>
        <p:spPr bwMode="auto">
          <a:xfrm>
            <a:off x="-15911" y="692696"/>
            <a:ext cx="9051247" cy="580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lipse"/>
          <p:cNvSpPr/>
          <p:nvPr/>
        </p:nvSpPr>
        <p:spPr>
          <a:xfrm>
            <a:off x="2267744" y="5013176"/>
            <a:ext cx="178115" cy="18455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lumMod val="93000"/>
                  <a:alpha val="0"/>
                </a:srgbClr>
              </a:gs>
              <a:gs pos="98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04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5000">
        <p:fade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81503E-6 L 0.07674 -0.003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7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763688" y="1484784"/>
            <a:ext cx="5723468" cy="986113"/>
          </a:xfrm>
        </p:spPr>
        <p:txBody>
          <a:bodyPr/>
          <a:lstStyle/>
          <a:p>
            <a:r>
              <a:rPr lang="es-ES_tradnl" b="1" dirty="0">
                <a:solidFill>
                  <a:srgbClr val="00B050"/>
                </a:solidFill>
              </a:rPr>
              <a:t>OBJETIVOS</a:t>
            </a:r>
            <a:endParaRPr lang="es-ES" dirty="0"/>
          </a:p>
        </p:txBody>
      </p:sp>
      <p:pic>
        <p:nvPicPr>
          <p:cNvPr id="1027" name="Picture 3" descr="C:\Users\Cristian Cabrera\Pictures\fotos jerome bruner\objetivos[1]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2"/>
          <a:stretch/>
        </p:blipFill>
        <p:spPr bwMode="auto">
          <a:xfrm>
            <a:off x="1279525" y="2327564"/>
            <a:ext cx="6583363" cy="313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57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80" b="4303"/>
          <a:stretch/>
        </p:blipFill>
        <p:spPr bwMode="auto">
          <a:xfrm>
            <a:off x="179242" y="195610"/>
            <a:ext cx="8820472" cy="6658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lipse"/>
          <p:cNvSpPr/>
          <p:nvPr/>
        </p:nvSpPr>
        <p:spPr>
          <a:xfrm>
            <a:off x="2339752" y="5301208"/>
            <a:ext cx="178115" cy="18455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lumMod val="93000"/>
                  <a:alpha val="0"/>
                </a:srgbClr>
              </a:gs>
              <a:gs pos="98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763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52601E-6 L 0.14775 -0.0027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00" b="4508"/>
          <a:stretch/>
        </p:blipFill>
        <p:spPr bwMode="auto">
          <a:xfrm>
            <a:off x="0" y="332656"/>
            <a:ext cx="9144000" cy="6364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lipse"/>
          <p:cNvSpPr/>
          <p:nvPr/>
        </p:nvSpPr>
        <p:spPr>
          <a:xfrm>
            <a:off x="2339752" y="5373216"/>
            <a:ext cx="178115" cy="18455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lumMod val="93000"/>
                  <a:alpha val="0"/>
                </a:srgbClr>
              </a:gs>
              <a:gs pos="98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461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6.35838E-7 L 0.14775 -0.0030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66" b="10041"/>
          <a:stretch/>
        </p:blipFill>
        <p:spPr bwMode="auto">
          <a:xfrm>
            <a:off x="0" y="404664"/>
            <a:ext cx="9144000" cy="5949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453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49" b="20901"/>
          <a:stretch/>
        </p:blipFill>
        <p:spPr bwMode="auto">
          <a:xfrm>
            <a:off x="11219" y="1124744"/>
            <a:ext cx="9132781" cy="4720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lipse"/>
          <p:cNvSpPr/>
          <p:nvPr/>
        </p:nvSpPr>
        <p:spPr>
          <a:xfrm>
            <a:off x="3742003" y="4221014"/>
            <a:ext cx="178115" cy="18455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lumMod val="93000"/>
                  <a:alpha val="0"/>
                </a:srgbClr>
              </a:gs>
              <a:gs pos="98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489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00" b="12886"/>
          <a:stretch/>
        </p:blipFill>
        <p:spPr bwMode="auto">
          <a:xfrm>
            <a:off x="-35925" y="692696"/>
            <a:ext cx="9129785" cy="5420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lipse"/>
          <p:cNvSpPr/>
          <p:nvPr/>
        </p:nvSpPr>
        <p:spPr>
          <a:xfrm>
            <a:off x="3742003" y="4221014"/>
            <a:ext cx="178115" cy="18455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lumMod val="93000"/>
                  <a:alpha val="0"/>
                </a:srgbClr>
              </a:gs>
              <a:gs pos="98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169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0000" b="9034"/>
          <a:stretch/>
        </p:blipFill>
        <p:spPr bwMode="auto">
          <a:xfrm>
            <a:off x="60474" y="857243"/>
            <a:ext cx="9078697" cy="5803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lipse"/>
          <p:cNvSpPr/>
          <p:nvPr/>
        </p:nvSpPr>
        <p:spPr>
          <a:xfrm>
            <a:off x="3742003" y="4221014"/>
            <a:ext cx="178115" cy="18455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lumMod val="93000"/>
                  <a:alpha val="0"/>
                </a:srgbClr>
              </a:gs>
              <a:gs pos="98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251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0" b="8197"/>
          <a:stretch/>
        </p:blipFill>
        <p:spPr bwMode="auto">
          <a:xfrm>
            <a:off x="81345" y="1196752"/>
            <a:ext cx="9047389" cy="5085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414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87" b="8811"/>
          <a:stretch/>
        </p:blipFill>
        <p:spPr bwMode="auto">
          <a:xfrm>
            <a:off x="0" y="1124744"/>
            <a:ext cx="9144000" cy="511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lipse"/>
          <p:cNvSpPr/>
          <p:nvPr/>
        </p:nvSpPr>
        <p:spPr>
          <a:xfrm>
            <a:off x="2051720" y="4169349"/>
            <a:ext cx="178115" cy="18455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lumMod val="93000"/>
                  <a:alpha val="0"/>
                </a:srgbClr>
              </a:gs>
              <a:gs pos="98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623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8000">
        <p:pull/>
      </p:transition>
    </mc:Choice>
    <mc:Fallback xmlns="">
      <p:transition advTm="8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452 -0.00578 C -0.04011 -0.00578 -0.0283 -0.00185 -0.0283 0.00324 C -0.0283 0.00809 -0.04011 0.01225 -0.05452 0.01225 C -0.06893 0.01225 -0.08056 0.00809 -0.08056 0.00324 C -0.08056 -0.00185 -0.06893 -0.00578 -0.05452 -0.00578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9" b="6250"/>
          <a:stretch/>
        </p:blipFill>
        <p:spPr bwMode="auto">
          <a:xfrm>
            <a:off x="-49182" y="980728"/>
            <a:ext cx="9193182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lipse"/>
          <p:cNvSpPr/>
          <p:nvPr/>
        </p:nvSpPr>
        <p:spPr>
          <a:xfrm>
            <a:off x="1043608" y="3068960"/>
            <a:ext cx="178115" cy="18455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lumMod val="93000"/>
                  <a:alpha val="0"/>
                </a:srgbClr>
              </a:gs>
              <a:gs pos="98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903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17919E-6 L 0.15573 -0.0027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8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5" b="59221"/>
          <a:stretch/>
        </p:blipFill>
        <p:spPr bwMode="auto">
          <a:xfrm>
            <a:off x="827584" y="1052736"/>
            <a:ext cx="7373401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lipse"/>
          <p:cNvSpPr/>
          <p:nvPr/>
        </p:nvSpPr>
        <p:spPr>
          <a:xfrm>
            <a:off x="6156176" y="3861048"/>
            <a:ext cx="356230" cy="369108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alpha val="70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987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06358E-6 C 0.06892 -3.06358E-6 0.125 0.05596 0.125 0.12509 C 0.125 0.19399 0.06892 0.24995 1.66667E-6 0.24995 C -0.06893 0.24995 -0.125 0.19399 -0.125 0.12509 C -0.125 0.05596 -0.06893 -3.06358E-6 1.66667E-6 -3.06358E-6 Z " pathEditMode="relative" rAng="0" ptsTypes="fffff"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280920" cy="1224136"/>
          </a:xfrm>
        </p:spPr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es-ES_tradnl" sz="4800" b="1" dirty="0" smtClean="0">
                <a:solidFill>
                  <a:srgbClr val="00B050"/>
                </a:solidFill>
              </a:rPr>
              <a:t/>
            </a:r>
            <a:br>
              <a:rPr lang="es-ES_tradnl" sz="4800" b="1" dirty="0" smtClean="0">
                <a:solidFill>
                  <a:srgbClr val="00B050"/>
                </a:solidFill>
              </a:rPr>
            </a:br>
            <a:r>
              <a:rPr lang="es-EC" sz="4800" b="1" dirty="0" smtClean="0">
                <a:solidFill>
                  <a:srgbClr val="00B05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Objetivo </a:t>
            </a:r>
            <a:r>
              <a:rPr lang="es-EC" sz="4800" b="1" dirty="0">
                <a:solidFill>
                  <a:srgbClr val="00B05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General</a:t>
            </a:r>
            <a:r>
              <a:rPr lang="es-ES" sz="4800" b="1" dirty="0">
                <a:solidFill>
                  <a:srgbClr val="00B05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/>
            </a:r>
            <a:br>
              <a:rPr lang="es-ES" sz="4800" b="1" dirty="0">
                <a:solidFill>
                  <a:srgbClr val="00B05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</a:br>
            <a:endParaRPr lang="es-ES" sz="4800" dirty="0">
              <a:solidFill>
                <a:srgbClr val="00B050"/>
              </a:solidFill>
            </a:endParaRPr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1043608" y="2564904"/>
            <a:ext cx="7200800" cy="3384376"/>
          </a:xfrm>
        </p:spPr>
        <p:txBody>
          <a:bodyPr>
            <a:noAutofit/>
          </a:bodyPr>
          <a:lstStyle/>
          <a:p>
            <a:pPr algn="just"/>
            <a:r>
              <a:rPr lang="es-ES" sz="3200" dirty="0" smtClean="0">
                <a:ln>
                  <a:solidFill>
                    <a:srgbClr val="00B050"/>
                  </a:solidFill>
                </a:ln>
              </a:rPr>
              <a:t>Automatizar </a:t>
            </a:r>
            <a:r>
              <a:rPr lang="es-ES" sz="3200" dirty="0">
                <a:ln>
                  <a:solidFill>
                    <a:srgbClr val="00B050"/>
                  </a:solidFill>
                </a:ln>
              </a:rPr>
              <a:t>el registro de calificaciones y dar a conocer a la comunidad educativa  a través del acceso a la </a:t>
            </a:r>
            <a:r>
              <a:rPr lang="es-ES" sz="3200" dirty="0" smtClean="0">
                <a:ln>
                  <a:solidFill>
                    <a:srgbClr val="00B050"/>
                  </a:solidFill>
                </a:ln>
              </a:rPr>
              <a:t>información y </a:t>
            </a:r>
            <a:r>
              <a:rPr lang="es-ES" sz="3200" dirty="0">
                <a:ln>
                  <a:solidFill>
                    <a:srgbClr val="00B050"/>
                  </a:solidFill>
                </a:ln>
              </a:rPr>
              <a:t>los servicios de la institución a través de un sitio web básico</a:t>
            </a:r>
            <a:r>
              <a:rPr lang="es-ES" sz="3200" dirty="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</a:rPr>
              <a:t>.</a:t>
            </a:r>
            <a:endParaRPr lang="es-ES" sz="2800" dirty="0">
              <a:ln>
                <a:solidFill>
                  <a:schemeClr val="tx1"/>
                </a:solidFill>
              </a:ln>
              <a:solidFill>
                <a:srgbClr val="00B050"/>
              </a:solidFill>
            </a:endParaRPr>
          </a:p>
          <a:p>
            <a:pPr algn="just"/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1992111912"/>
      </p:ext>
    </p:extLst>
  </p:cSld>
  <p:clrMapOvr>
    <a:masterClrMapping/>
  </p:clrMapOvr>
  <p:transition spd="slow" advTm="1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56" b="10362"/>
          <a:stretch/>
        </p:blipFill>
        <p:spPr bwMode="auto">
          <a:xfrm>
            <a:off x="-1" y="144016"/>
            <a:ext cx="9123797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lipse"/>
          <p:cNvSpPr/>
          <p:nvPr/>
        </p:nvSpPr>
        <p:spPr>
          <a:xfrm>
            <a:off x="6444208" y="3558330"/>
            <a:ext cx="356230" cy="369108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alpha val="70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328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flip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13873E-6 C 0.06892 -2.13873E-6 0.125 0.05596 0.125 0.12509 C 0.125 0.19399 0.06892 0.24994 -5.55556E-7 0.24994 C -0.06892 0.24994 -0.125 0.19399 -0.125 0.12509 C -0.125 0.05596 -0.06892 -2.13873E-6 -5.55556E-7 -2.13873E-6 Z " pathEditMode="relative" rAng="0" ptsTypes="fffff"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56" b="92869"/>
          <a:stretch/>
        </p:blipFill>
        <p:spPr bwMode="auto">
          <a:xfrm>
            <a:off x="-1" y="144016"/>
            <a:ext cx="9123797" cy="530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" t="7253" r="31096" b="10300"/>
          <a:stretch/>
        </p:blipFill>
        <p:spPr bwMode="auto">
          <a:xfrm>
            <a:off x="26368" y="663267"/>
            <a:ext cx="9097428" cy="6031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Elipse"/>
          <p:cNvSpPr/>
          <p:nvPr/>
        </p:nvSpPr>
        <p:spPr>
          <a:xfrm>
            <a:off x="6444208" y="3558330"/>
            <a:ext cx="356230" cy="369108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alpha val="70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450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13873E-6 C 0.06892 -2.13873E-6 0.125 0.05596 0.125 0.12509 C 0.125 0.19399 0.06892 0.24994 -5.55556E-7 0.24994 C -0.06892 0.24994 -0.125 0.19399 -0.125 0.12509 C -0.125 0.05596 -0.06892 -2.13873E-6 -5.55556E-7 -2.13873E-6 Z " pathEditMode="relative" rAng="0" ptsTypes="fffff">
                                      <p:cBhvr>
                                        <p:cTn id="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58" b="11042"/>
          <a:stretch/>
        </p:blipFill>
        <p:spPr bwMode="auto">
          <a:xfrm>
            <a:off x="107504" y="188640"/>
            <a:ext cx="8488680" cy="6507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lipse"/>
          <p:cNvSpPr/>
          <p:nvPr/>
        </p:nvSpPr>
        <p:spPr>
          <a:xfrm>
            <a:off x="6444208" y="3558330"/>
            <a:ext cx="356230" cy="369108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alpha val="70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058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cover/>
      </p:transition>
    </mc:Choice>
    <mc:Fallback xmlns="">
      <p:transition advTm="2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13873E-6 C 0.06892 -2.13873E-6 0.125 0.05596 0.125 0.12509 C 0.125 0.19399 0.06892 0.24994 -5.55556E-7 0.24994 C -0.06892 0.24994 -0.125 0.19399 -0.125 0.12509 C -0.125 0.05596 -0.06892 -2.13873E-6 -5.55556E-7 -2.13873E-6 Z " pathEditMode="relative" rAng="0" ptsTypes="fffff">
                                      <p:cBhvr>
                                        <p:cTn id="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9" b="7992"/>
          <a:stretch/>
        </p:blipFill>
        <p:spPr bwMode="auto">
          <a:xfrm>
            <a:off x="137525" y="799714"/>
            <a:ext cx="8832281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lipse"/>
          <p:cNvSpPr/>
          <p:nvPr/>
        </p:nvSpPr>
        <p:spPr>
          <a:xfrm>
            <a:off x="4375550" y="1340768"/>
            <a:ext cx="178115" cy="18455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alpha val="2000"/>
                </a:srgbClr>
              </a:gs>
              <a:gs pos="95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2455155"/>
      </p:ext>
    </p:extLst>
  </p:cSld>
  <p:clrMapOvr>
    <a:masterClrMapping/>
  </p:clrMapOvr>
  <p:transition spd="med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85549E-6 C 0.06893 4.85549E-6 0.125 0.05595 0.125 0.12508 C 0.125 0.19398 0.06893 0.24994 -1.38889E-6 0.24994 C -0.06892 0.24994 -0.125 0.19398 -0.125 0.12508 C -0.125 0.05595 -0.06892 4.85549E-6 -1.38889E-6 4.85549E-6 Z " pathEditMode="relative" rAng="0" ptsTypes="fffff"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9" b="93164"/>
          <a:stretch/>
        </p:blipFill>
        <p:spPr bwMode="auto">
          <a:xfrm>
            <a:off x="137525" y="799714"/>
            <a:ext cx="8832281" cy="409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0" b="9338"/>
          <a:stretch/>
        </p:blipFill>
        <p:spPr bwMode="auto">
          <a:xfrm>
            <a:off x="0" y="1209675"/>
            <a:ext cx="8938924" cy="5215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lipse"/>
          <p:cNvSpPr/>
          <p:nvPr/>
        </p:nvSpPr>
        <p:spPr>
          <a:xfrm>
            <a:off x="5148064" y="2452358"/>
            <a:ext cx="178115" cy="18455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alpha val="2000"/>
                </a:srgbClr>
              </a:gs>
              <a:gs pos="95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7552933"/>
      </p:ext>
    </p:extLst>
  </p:cSld>
  <p:clrMapOvr>
    <a:masterClrMapping/>
  </p:clrMapOvr>
  <p:transition spd="med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85549E-6 C 0.06893 4.85549E-6 0.125 0.05595 0.125 0.12508 C 0.125 0.19398 0.06893 0.24994 -1.38889E-6 0.24994 C -0.06892 0.24994 -0.125 0.19398 -0.125 0.12508 C -0.125 0.05595 -0.06892 4.85549E-6 -1.38889E-6 4.85549E-6 Z " pathEditMode="relative" rAng="0" ptsTypes="fffff"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9" b="93164"/>
          <a:stretch/>
        </p:blipFill>
        <p:spPr bwMode="auto">
          <a:xfrm>
            <a:off x="137525" y="799714"/>
            <a:ext cx="8832281" cy="409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lipse"/>
          <p:cNvSpPr/>
          <p:nvPr/>
        </p:nvSpPr>
        <p:spPr>
          <a:xfrm>
            <a:off x="6444208" y="1340768"/>
            <a:ext cx="178115" cy="18455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alpha val="2000"/>
                </a:srgbClr>
              </a:gs>
              <a:gs pos="95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7" b="10813"/>
          <a:stretch/>
        </p:blipFill>
        <p:spPr bwMode="auto">
          <a:xfrm>
            <a:off x="0" y="1184548"/>
            <a:ext cx="8969806" cy="512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8272719"/>
      </p:ext>
    </p:extLst>
  </p:cSld>
  <p:clrMapOvr>
    <a:masterClrMapping/>
  </p:clrMapOvr>
  <p:transition spd="med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85549E-6 C 0.06893 4.85549E-6 0.125 0.05595 0.125 0.12508 C 0.125 0.19398 0.06893 0.24994 -1.38889E-6 0.24994 C -0.06892 0.24994 -0.125 0.19398 -0.125 0.12508 C -0.125 0.05595 -0.06892 4.85549E-6 -1.38889E-6 4.85549E-6 Z " pathEditMode="relative" rAng="0" ptsTypes="fffff"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9" b="7992"/>
          <a:stretch/>
        </p:blipFill>
        <p:spPr bwMode="auto">
          <a:xfrm>
            <a:off x="137525" y="799714"/>
            <a:ext cx="8832281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lipse"/>
          <p:cNvSpPr/>
          <p:nvPr/>
        </p:nvSpPr>
        <p:spPr>
          <a:xfrm>
            <a:off x="6482117" y="1340768"/>
            <a:ext cx="178115" cy="18455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alpha val="2000"/>
                </a:srgbClr>
              </a:gs>
              <a:gs pos="95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817407"/>
      </p:ext>
    </p:extLst>
  </p:cSld>
  <p:clrMapOvr>
    <a:masterClrMapping/>
  </p:clrMapOvr>
  <p:transition spd="med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85549E-6 C 0.06893 4.85549E-6 0.125 0.05595 0.125 0.12508 C 0.125 0.19398 0.06893 0.24994 -1.38889E-6 0.24994 C -0.06892 0.24994 -0.125 0.19398 -0.125 0.12508 C -0.125 0.05595 -0.06892 4.85549E-6 -1.38889E-6 4.85549E-6 Z " pathEditMode="relative" rAng="0" ptsTypes="fffff"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1" b="8197"/>
          <a:stretch/>
        </p:blipFill>
        <p:spPr bwMode="auto">
          <a:xfrm>
            <a:off x="1" y="620688"/>
            <a:ext cx="9144000" cy="5445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lipse"/>
          <p:cNvSpPr/>
          <p:nvPr/>
        </p:nvSpPr>
        <p:spPr>
          <a:xfrm>
            <a:off x="1776970" y="3343299"/>
            <a:ext cx="178115" cy="18455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alpha val="2000"/>
                </a:srgbClr>
              </a:gs>
              <a:gs pos="95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692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>
        <p:fade/>
      </p:transition>
    </mc:Choice>
    <mc:Fallback xmlns="">
      <p:transition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0.01225 C 0.06597 0.01225 0.12205 0.06821 0.12205 0.13734 C 0.12205 0.20624 0.06597 0.26219 -0.00295 0.26219 C -0.07187 0.26219 -0.12795 0.20624 -0.12795 0.13734 C -0.12795 0.06821 -0.07187 0.01225 -0.00295 0.01225 Z " pathEditMode="relative" rAng="0" ptsTypes="fffff"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3" b="6537"/>
          <a:stretch/>
        </p:blipFill>
        <p:spPr bwMode="auto">
          <a:xfrm>
            <a:off x="7542" y="980728"/>
            <a:ext cx="8935091" cy="492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lipse"/>
          <p:cNvSpPr/>
          <p:nvPr/>
        </p:nvSpPr>
        <p:spPr>
          <a:xfrm>
            <a:off x="5304019" y="2300692"/>
            <a:ext cx="178115" cy="18455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alpha val="2000"/>
                </a:srgbClr>
              </a:gs>
              <a:gs pos="95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739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>
        <p:fade/>
      </p:transition>
    </mc:Choice>
    <mc:Fallback xmlns="">
      <p:transition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5.20231E-7 C 0.03906 -5.20231E-7 0.071 0.02035 0.071 0.04555 C 0.071 0.07075 0.03906 0.09133 4.16667E-6 0.09133 C -0.03907 0.09133 -0.07084 0.07075 -0.07084 0.04555 C -0.07084 0.02035 -0.03907 -5.20231E-7 4.16667E-6 -5.20231E-7 Z " pathEditMode="relative" rAng="0" ptsTypes="fffff"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" r="4703" b="90042"/>
          <a:stretch/>
        </p:blipFill>
        <p:spPr bwMode="auto">
          <a:xfrm>
            <a:off x="-12180" y="980729"/>
            <a:ext cx="8935091" cy="524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lipse"/>
          <p:cNvSpPr/>
          <p:nvPr/>
        </p:nvSpPr>
        <p:spPr>
          <a:xfrm>
            <a:off x="5304019" y="2300692"/>
            <a:ext cx="178115" cy="18455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alpha val="2000"/>
                </a:srgbClr>
              </a:gs>
              <a:gs pos="95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4" r="1704" b="9647"/>
          <a:stretch/>
        </p:blipFill>
        <p:spPr bwMode="auto">
          <a:xfrm>
            <a:off x="5543" y="1389162"/>
            <a:ext cx="8917368" cy="4992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Elipse"/>
          <p:cNvSpPr/>
          <p:nvPr/>
        </p:nvSpPr>
        <p:spPr>
          <a:xfrm>
            <a:off x="5868144" y="2996952"/>
            <a:ext cx="178115" cy="18455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alpha val="2000"/>
                </a:srgbClr>
              </a:gs>
              <a:gs pos="95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065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>
        <p:fade/>
      </p:transition>
    </mc:Choice>
    <mc:Fallback xmlns="">
      <p:transition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5.20231E-7 C 0.03906 -5.20231E-7 0.071 0.02035 0.071 0.04555 C 0.071 0.07075 0.03906 0.09133 4.16667E-6 0.09133 C -0.03907 0.09133 -0.07084 0.07075 -0.07084 0.04555 C -0.07084 0.02035 -0.03907 -5.20231E-7 4.16667E-6 -5.20231E-7 Z " pathEditMode="relative" rAng="0" ptsTypes="fffff">
                                      <p:cBhvr>
                                        <p:cTn id="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2" algn="ctr" rtl="0">
              <a:spcBef>
                <a:spcPct val="0"/>
              </a:spcBef>
            </a:pPr>
            <a:r>
              <a:rPr lang="es-EC" sz="4000" dirty="0">
                <a:solidFill>
                  <a:srgbClr val="00B05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Objetivos Específicos</a:t>
            </a:r>
            <a:r>
              <a:rPr lang="es-ES" sz="4000" b="1" dirty="0">
                <a:solidFill>
                  <a:schemeClr val="tx1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/>
            </a:r>
            <a:br>
              <a:rPr lang="es-ES" sz="4000" b="1" dirty="0">
                <a:solidFill>
                  <a:schemeClr val="tx1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</a:b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827584" y="1916832"/>
            <a:ext cx="7560840" cy="4104456"/>
          </a:xfrm>
        </p:spPr>
        <p:txBody>
          <a:bodyPr>
            <a:normAutofit lnSpcReduction="10000"/>
          </a:bodyPr>
          <a:lstStyle/>
          <a:p>
            <a:pPr lvl="0"/>
            <a:r>
              <a:rPr lang="es-ES" dirty="0" smtClean="0">
                <a:ln>
                  <a:solidFill>
                    <a:srgbClr val="00B050"/>
                  </a:solidFill>
                </a:ln>
              </a:rPr>
              <a:t>Realizar </a:t>
            </a:r>
            <a:r>
              <a:rPr lang="es-ES" dirty="0">
                <a:ln>
                  <a:solidFill>
                    <a:srgbClr val="00B050"/>
                  </a:solidFill>
                </a:ln>
              </a:rPr>
              <a:t>el análisis, diseño e implementación del Sitio Web en base a los requerimientos escolares básicos de la escuela Particular “Jerome Bruner</a:t>
            </a:r>
            <a:r>
              <a:rPr lang="es-ES" dirty="0" smtClean="0">
                <a:ln>
                  <a:solidFill>
                    <a:srgbClr val="00B050"/>
                  </a:solidFill>
                </a:ln>
              </a:rPr>
              <a:t>”.</a:t>
            </a:r>
          </a:p>
          <a:p>
            <a:pPr lvl="0"/>
            <a:endParaRPr lang="es-ES" sz="2000" dirty="0">
              <a:ln>
                <a:solidFill>
                  <a:srgbClr val="00B050"/>
                </a:solidFill>
              </a:ln>
            </a:endParaRPr>
          </a:p>
          <a:p>
            <a:pPr lvl="0"/>
            <a:r>
              <a:rPr lang="es-ES" dirty="0" smtClean="0">
                <a:ln>
                  <a:solidFill>
                    <a:srgbClr val="00B050"/>
                  </a:solidFill>
                </a:ln>
              </a:rPr>
              <a:t>Generar </a:t>
            </a:r>
            <a:r>
              <a:rPr lang="es-ES" dirty="0">
                <a:ln>
                  <a:solidFill>
                    <a:srgbClr val="00B050"/>
                  </a:solidFill>
                </a:ln>
              </a:rPr>
              <a:t>procesos de información básica de las actividades académicas, para el conocimiento de la comunidad</a:t>
            </a:r>
            <a:r>
              <a:rPr lang="es-ES" dirty="0" smtClean="0">
                <a:ln>
                  <a:solidFill>
                    <a:srgbClr val="00B050"/>
                  </a:solidFill>
                </a:ln>
              </a:rPr>
              <a:t>.</a:t>
            </a:r>
          </a:p>
          <a:p>
            <a:pPr lvl="0"/>
            <a:endParaRPr lang="es-ES" sz="2000" dirty="0">
              <a:ln>
                <a:solidFill>
                  <a:srgbClr val="00B050"/>
                </a:solidFill>
              </a:ln>
            </a:endParaRPr>
          </a:p>
          <a:p>
            <a:pPr lvl="0"/>
            <a:r>
              <a:rPr lang="es-ES" dirty="0">
                <a:ln>
                  <a:solidFill>
                    <a:srgbClr val="00B050"/>
                  </a:solidFill>
                </a:ln>
              </a:rPr>
              <a:t>Desarrollar un sistema básico de ingreso de notas de los alumnos por parte de cada docente tutor de la escuela Particular “Jerome Bruner”.</a:t>
            </a:r>
          </a:p>
        </p:txBody>
      </p:sp>
    </p:spTree>
    <p:extLst>
      <p:ext uri="{BB962C8B-B14F-4D97-AF65-F5344CB8AC3E}">
        <p14:creationId xmlns:p14="http://schemas.microsoft.com/office/powerpoint/2010/main" val="261474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28000">
        <p14:doors dir="vert"/>
      </p:transition>
    </mc:Choice>
    <mc:Fallback xmlns="">
      <p:transition spd="slow" advTm="2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" r="4703" b="93118"/>
          <a:stretch/>
        </p:blipFill>
        <p:spPr bwMode="auto">
          <a:xfrm>
            <a:off x="-12180" y="980729"/>
            <a:ext cx="8935091" cy="362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0" r="1462" b="8790"/>
          <a:stretch/>
        </p:blipFill>
        <p:spPr bwMode="auto">
          <a:xfrm>
            <a:off x="26665" y="1343024"/>
            <a:ext cx="8919091" cy="5038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Elipse"/>
          <p:cNvSpPr/>
          <p:nvPr/>
        </p:nvSpPr>
        <p:spPr>
          <a:xfrm>
            <a:off x="2051720" y="5764726"/>
            <a:ext cx="178115" cy="18455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alpha val="2000"/>
                </a:srgbClr>
              </a:gs>
              <a:gs pos="95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023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>
        <p:fade/>
      </p:transition>
    </mc:Choice>
    <mc:Fallback xmlns="">
      <p:transition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5.20231E-7 C 0.03906 -5.20231E-7 0.071 0.02035 0.071 0.04555 C 0.071 0.07075 0.03906 0.09133 4.16667E-6 0.09133 C -0.03907 0.09133 -0.07084 0.07075 -0.07084 0.04555 C -0.07084 0.02035 -0.03907 -5.20231E-7 4.16667E-6 -5.20231E-7 Z " pathEditMode="relative" rAng="0" ptsTypes="fffff">
                                      <p:cBhvr>
                                        <p:cTn id="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3" b="6537"/>
          <a:stretch/>
        </p:blipFill>
        <p:spPr bwMode="auto">
          <a:xfrm>
            <a:off x="7542" y="980728"/>
            <a:ext cx="8935091" cy="4920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lipse"/>
          <p:cNvSpPr/>
          <p:nvPr/>
        </p:nvSpPr>
        <p:spPr>
          <a:xfrm>
            <a:off x="5481046" y="1772816"/>
            <a:ext cx="178115" cy="18455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alpha val="2000"/>
                </a:srgbClr>
              </a:gs>
              <a:gs pos="95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203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>
        <p:fade/>
      </p:transition>
    </mc:Choice>
    <mc:Fallback xmlns="">
      <p:transition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5.20231E-7 C 0.03906 -5.20231E-7 0.071 0.02035 0.071 0.04555 C 0.071 0.07075 0.03906 0.09133 4.16667E-6 0.09133 C -0.03907 0.09133 -0.07084 0.07075 -0.07084 0.04555 C -0.07084 0.02035 -0.03907 -5.20231E-7 4.16667E-6 -5.20231E-7 Z " pathEditMode="relative" rAng="0" ptsTypes="fffff"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56" b="92869"/>
          <a:stretch/>
        </p:blipFill>
        <p:spPr bwMode="auto">
          <a:xfrm>
            <a:off x="-1" y="144016"/>
            <a:ext cx="9123797" cy="530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1" r="2153" b="5899"/>
          <a:stretch/>
        </p:blipFill>
        <p:spPr bwMode="auto">
          <a:xfrm>
            <a:off x="-1" y="674557"/>
            <a:ext cx="9123797" cy="556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Elipse"/>
          <p:cNvSpPr/>
          <p:nvPr/>
        </p:nvSpPr>
        <p:spPr>
          <a:xfrm>
            <a:off x="5481046" y="1772816"/>
            <a:ext cx="178115" cy="18455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alpha val="2000"/>
                </a:srgbClr>
              </a:gs>
              <a:gs pos="95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810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>
        <p:fade/>
      </p:transition>
    </mc:Choice>
    <mc:Fallback xmlns="">
      <p:transition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5.20231E-7 C 0.05642 -5.20231E-7 0.10243 0.02035 0.10243 0.04555 C 0.10243 0.07075 0.05642 0.09133 -5.55556E-7 0.09133 C -0.0566 0.09133 -0.10243 0.07075 -0.10243 0.04555 C -0.10243 0.02035 -0.0566 -5.20231E-7 -5.55556E-7 -5.20231E-7 Z " pathEditMode="relative" rAng="0" ptsTypes="fffff">
                                      <p:cBhvr>
                                        <p:cTn id="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56" b="92869"/>
          <a:stretch/>
        </p:blipFill>
        <p:spPr bwMode="auto">
          <a:xfrm>
            <a:off x="-1" y="144016"/>
            <a:ext cx="9123797" cy="530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7" b="8750"/>
          <a:stretch/>
        </p:blipFill>
        <p:spPr bwMode="auto">
          <a:xfrm>
            <a:off x="0" y="662991"/>
            <a:ext cx="9123796" cy="6135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Elipse"/>
          <p:cNvSpPr/>
          <p:nvPr/>
        </p:nvSpPr>
        <p:spPr>
          <a:xfrm>
            <a:off x="1691680" y="4725144"/>
            <a:ext cx="178115" cy="18455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alpha val="2000"/>
                </a:srgbClr>
              </a:gs>
              <a:gs pos="95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911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>
        <p:fade/>
      </p:transition>
    </mc:Choice>
    <mc:Fallback xmlns="">
      <p:transition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1803 C 0.06893 0.01803 0.125 0.07398 0.125 0.14312 C 0.125 0.21202 0.06893 0.26797 -1.38889E-6 0.26797 C -0.06892 0.26797 -0.125 0.21202 -0.125 0.14312 C -0.125 0.07398 -0.06892 0.01803 -1.38889E-6 0.01803 Z " pathEditMode="relative" rAng="0" ptsTypes="fffff">
                                      <p:cBhvr>
                                        <p:cTn id="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1" b="8197"/>
          <a:stretch/>
        </p:blipFill>
        <p:spPr bwMode="auto">
          <a:xfrm>
            <a:off x="1" y="620688"/>
            <a:ext cx="9144000" cy="5445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lipse"/>
          <p:cNvSpPr/>
          <p:nvPr/>
        </p:nvSpPr>
        <p:spPr>
          <a:xfrm>
            <a:off x="4716016" y="1957370"/>
            <a:ext cx="178115" cy="18455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alpha val="2000"/>
                </a:srgbClr>
              </a:gs>
              <a:gs pos="95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696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>
        <p:fade/>
      </p:transition>
    </mc:Choice>
    <mc:Fallback xmlns="">
      <p:transition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0.01225 C 0.06597 0.01225 0.12205 0.06821 0.12205 0.13734 C 0.12205 0.20624 0.06597 0.26219 -0.00295 0.26219 C -0.07187 0.26219 -0.12795 0.20624 -0.12795 0.13734 C -0.12795 0.06821 -0.07187 0.01225 -0.00295 0.01225 Z " pathEditMode="relative" rAng="0" ptsTypes="fffff"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1" b="93026"/>
          <a:stretch/>
        </p:blipFill>
        <p:spPr bwMode="auto">
          <a:xfrm>
            <a:off x="1" y="620688"/>
            <a:ext cx="9144000" cy="41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8" r="2079" b="6119"/>
          <a:stretch/>
        </p:blipFill>
        <p:spPr bwMode="auto">
          <a:xfrm>
            <a:off x="1" y="1034321"/>
            <a:ext cx="9144001" cy="6278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Elipse"/>
          <p:cNvSpPr/>
          <p:nvPr/>
        </p:nvSpPr>
        <p:spPr>
          <a:xfrm>
            <a:off x="8471577" y="5517232"/>
            <a:ext cx="178115" cy="18455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alpha val="2000"/>
                </a:srgbClr>
              </a:gs>
              <a:gs pos="95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909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>
        <p:fade/>
      </p:transition>
    </mc:Choice>
    <mc:Fallback xmlns="">
      <p:transition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42775E-6 C 0.01059 2.42775E-6 0.01927 0.00809 0.01927 0.01849 C 0.01927 0.0289 0.01059 0.03745 1.11111E-6 0.03745 C -0.01059 0.03745 -0.0191 0.0289 -0.0191 0.01849 C -0.0191 0.00809 -0.01059 2.42775E-6 1.11111E-6 2.42775E-6 Z " pathEditMode="relative" rAng="0" ptsTypes="fffff">
                                      <p:cBhvr>
                                        <p:cTn id="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8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1" b="93026"/>
          <a:stretch/>
        </p:blipFill>
        <p:spPr bwMode="auto">
          <a:xfrm>
            <a:off x="1" y="620688"/>
            <a:ext cx="9144000" cy="41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2" r="2688" b="7166"/>
          <a:stretch/>
        </p:blipFill>
        <p:spPr bwMode="auto">
          <a:xfrm>
            <a:off x="2" y="1034321"/>
            <a:ext cx="9144000" cy="5635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Elipse"/>
          <p:cNvSpPr/>
          <p:nvPr/>
        </p:nvSpPr>
        <p:spPr>
          <a:xfrm>
            <a:off x="4588488" y="1700808"/>
            <a:ext cx="178115" cy="18455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alpha val="2000"/>
                </a:srgbClr>
              </a:gs>
              <a:gs pos="95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406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>
        <p:fade/>
      </p:transition>
    </mc:Choice>
    <mc:Fallback xmlns="">
      <p:transition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8 0.03908 C 0.06615 0.03908 0.12222 0.09503 0.12222 0.16416 C 0.12222 0.23307 0.06615 0.28902 -0.00278 0.28902 C -0.0717 0.28902 -0.12778 0.23307 -0.12778 0.16416 C -0.12778 0.09503 -0.0717 0.03908 -0.00278 0.03908 Z " pathEditMode="relative" rAng="0" ptsTypes="fffff">
                                      <p:cBhvr>
                                        <p:cTn id="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5" b="9631"/>
          <a:stretch/>
        </p:blipFill>
        <p:spPr bwMode="auto">
          <a:xfrm>
            <a:off x="0" y="548680"/>
            <a:ext cx="8820472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338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8" r="2763" b="8760"/>
          <a:stretch/>
        </p:blipFill>
        <p:spPr bwMode="auto">
          <a:xfrm>
            <a:off x="-1" y="1034321"/>
            <a:ext cx="9144001" cy="441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1" b="93026"/>
          <a:stretch/>
        </p:blipFill>
        <p:spPr bwMode="auto">
          <a:xfrm>
            <a:off x="1" y="620689"/>
            <a:ext cx="9144000" cy="413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Elipse"/>
          <p:cNvSpPr/>
          <p:nvPr/>
        </p:nvSpPr>
        <p:spPr>
          <a:xfrm>
            <a:off x="7668344" y="1392507"/>
            <a:ext cx="178115" cy="18455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alpha val="2000"/>
                </a:srgbClr>
              </a:gs>
              <a:gs pos="95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11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8 -0.0208 C 0.01198 -0.0208 0.02292 -0.01086 0.02292 0.00162 C 0.02292 0.01388 0.01198 0.02428 -0.00138 0.02428 C -0.01458 0.02428 -0.02534 0.01388 -0.02534 0.00162 C -0.02534 -0.01086 -0.01458 -0.0208 -0.00138 -0.0208 Z " pathEditMode="relative" rAng="0" ptsTypes="fffff">
                                      <p:cBhvr>
                                        <p:cTn id="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2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1" b="93026"/>
          <a:stretch/>
        </p:blipFill>
        <p:spPr bwMode="auto">
          <a:xfrm>
            <a:off x="0" y="287802"/>
            <a:ext cx="9144000" cy="413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" t="7708" r="2163" b="5207"/>
          <a:stretch/>
        </p:blipFill>
        <p:spPr bwMode="auto">
          <a:xfrm>
            <a:off x="0" y="701434"/>
            <a:ext cx="9144000" cy="615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Elipse"/>
          <p:cNvSpPr/>
          <p:nvPr/>
        </p:nvSpPr>
        <p:spPr>
          <a:xfrm>
            <a:off x="6156176" y="6165304"/>
            <a:ext cx="178115" cy="18455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alpha val="2000"/>
                </a:srgbClr>
              </a:gs>
              <a:gs pos="95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518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93064E-6 C 0.01527 -3.93064E-6 0.02795 0.01087 0.02795 0.02428 C 0.02795 0.03746 0.01527 0.04856 3.33333E-6 0.04856 C -0.01545 0.04856 -0.02795 0.03746 -0.02795 0.02428 C -0.02795 0.01087 -0.01545 -3.93064E-6 3.33333E-6 -3.93064E-6 Z " pathEditMode="relative" rAng="0" ptsTypes="fffff">
                                      <p:cBhvr>
                                        <p:cTn id="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095023" y="817583"/>
            <a:ext cx="7005369" cy="883226"/>
          </a:xfrm>
        </p:spPr>
        <p:txBody>
          <a:bodyPr>
            <a:normAutofit fontScale="90000"/>
          </a:bodyPr>
          <a:lstStyle/>
          <a:p>
            <a:r>
              <a:rPr lang="es-EC" sz="6000" dirty="0" smtClean="0">
                <a:solidFill>
                  <a:srgbClr val="00B050"/>
                </a:solidFill>
              </a:rPr>
              <a:t>ALCANCE</a:t>
            </a:r>
            <a:endParaRPr lang="es-ES" sz="6000" dirty="0">
              <a:solidFill>
                <a:srgbClr val="00B050"/>
              </a:solidFill>
            </a:endParaRPr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872067" y="2132856"/>
            <a:ext cx="7408333" cy="3993307"/>
          </a:xfrm>
        </p:spPr>
        <p:txBody>
          <a:bodyPr>
            <a:noAutofit/>
          </a:bodyPr>
          <a:lstStyle/>
          <a:p>
            <a:pPr lvl="0" algn="just"/>
            <a:r>
              <a:rPr lang="es-ES" sz="3200" dirty="0">
                <a:ln>
                  <a:solidFill>
                    <a:srgbClr val="00B050"/>
                  </a:solidFill>
                </a:ln>
              </a:rPr>
              <a:t>Este proyecto tiene como finalidad principal entregar a la comunidad  un sitio web, donde pueda encontrarse  información de la Escuela Particular “Jerome Bruner”, de la ciudad de Quito, y que automatice el registro de calificaciones de los alumnos</a:t>
            </a:r>
            <a:r>
              <a:rPr lang="es-ES" sz="3200" dirty="0" smtClean="0">
                <a:ln>
                  <a:solidFill>
                    <a:srgbClr val="00B050"/>
                  </a:solidFill>
                </a:ln>
              </a:rPr>
              <a:t>.</a:t>
            </a:r>
            <a:endParaRPr lang="es-ES" sz="3200" dirty="0">
              <a:ln>
                <a:solidFill>
                  <a:srgbClr val="00B05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37259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6000">
        <p14:switch dir="r"/>
      </p:transition>
    </mc:Choice>
    <mc:Fallback xmlns="">
      <p:transition spd="slow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1" b="93026"/>
          <a:stretch/>
        </p:blipFill>
        <p:spPr bwMode="auto">
          <a:xfrm>
            <a:off x="0" y="133644"/>
            <a:ext cx="9144000" cy="413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2" r="2313" b="9426"/>
          <a:stretch/>
        </p:blipFill>
        <p:spPr bwMode="auto">
          <a:xfrm>
            <a:off x="-14104" y="547276"/>
            <a:ext cx="9158104" cy="613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Elipse"/>
          <p:cNvSpPr/>
          <p:nvPr/>
        </p:nvSpPr>
        <p:spPr>
          <a:xfrm>
            <a:off x="7511516" y="1474597"/>
            <a:ext cx="178115" cy="18455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alpha val="2000"/>
                </a:srgbClr>
              </a:gs>
              <a:gs pos="95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410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0.02243 C 0.01771 -0.02243 0.02535 -0.01272 0.02535 -0.00093 C 0.02535 0.0111 0.01771 0.02104 0.00833 0.02104 C -0.00087 0.02104 -0.00833 0.0111 -0.00833 -0.00093 C -0.00833 -0.01272 -0.00087 -0.02243 0.00833 -0.02243 Z " pathEditMode="relative" rAng="0" ptsTypes="fffff">
                                      <p:cBhvr>
                                        <p:cTn id="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1" b="93026"/>
          <a:stretch/>
        </p:blipFill>
        <p:spPr bwMode="auto">
          <a:xfrm>
            <a:off x="0" y="287802"/>
            <a:ext cx="9144000" cy="413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Elipse"/>
          <p:cNvSpPr/>
          <p:nvPr/>
        </p:nvSpPr>
        <p:spPr>
          <a:xfrm>
            <a:off x="6416517" y="6021288"/>
            <a:ext cx="178115" cy="18455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alpha val="2000"/>
                </a:srgbClr>
              </a:gs>
              <a:gs pos="95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597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07407E-6 C 0.01284 4.07407E-6 0.02361 0.01435 0.02361 0.0324 C 0.02361 0.05046 0.01284 0.06504 3.88889E-6 0.06504 C -0.01302 0.06504 -0.02361 0.05046 -0.02361 0.0324 C -0.02361 0.01435 -0.01302 4.07407E-6 3.88889E-6 4.07407E-6 Z " pathEditMode="relative" rAng="0" ptsTypes="fffff">
                                      <p:cBhvr>
                                        <p:cTn id="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9" b="7992"/>
          <a:stretch/>
        </p:blipFill>
        <p:spPr bwMode="auto">
          <a:xfrm>
            <a:off x="107504" y="260648"/>
            <a:ext cx="8832281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Elipse"/>
          <p:cNvSpPr/>
          <p:nvPr/>
        </p:nvSpPr>
        <p:spPr>
          <a:xfrm>
            <a:off x="4340616" y="764704"/>
            <a:ext cx="178115" cy="18455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alpha val="2000"/>
                </a:srgbClr>
              </a:gs>
              <a:gs pos="95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822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2405 C 0.01718 -0.02405 0.03143 -0.00995 0.03143 0.00739 C 0.03143 0.02474 0.01718 0.03907 -0.00017 0.03907 C -0.01754 0.03907 -0.0316 0.02474 -0.0316 0.00739 C -0.0316 -0.00995 -0.01754 -0.02405 -0.00017 -0.02405 Z " pathEditMode="relative" rAng="0" ptsTypes="fffff">
                                      <p:cBhvr>
                                        <p:cTn id="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9" b="92696"/>
          <a:stretch/>
        </p:blipFill>
        <p:spPr bwMode="auto">
          <a:xfrm>
            <a:off x="0" y="116632"/>
            <a:ext cx="8832281" cy="438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2" r="3251" b="10000"/>
          <a:stretch/>
        </p:blipFill>
        <p:spPr bwMode="auto">
          <a:xfrm>
            <a:off x="0" y="554636"/>
            <a:ext cx="8832281" cy="6029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Elipse"/>
          <p:cNvSpPr/>
          <p:nvPr/>
        </p:nvSpPr>
        <p:spPr>
          <a:xfrm>
            <a:off x="7728261" y="4869160"/>
            <a:ext cx="178115" cy="18455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alpha val="2000"/>
                </a:srgbClr>
              </a:gs>
              <a:gs pos="95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610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>
        <p:fade/>
      </p:transition>
    </mc:Choice>
    <mc:Fallback xmlns="">
      <p:transition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94798E-6 C 0.01736 -2.94798E-6 0.0316 0.01411 0.0316 0.03145 C 0.0316 0.04879 0.01736 0.06312 -2.77778E-7 0.06312 C -0.01736 0.06312 -0.03142 0.04879 -0.03142 0.03145 C -0.03142 0.01411 -0.01736 -2.94798E-6 -2.77778E-7 -2.94798E-6 Z " pathEditMode="relative" rAng="0" ptsTypes="fffff">
                                      <p:cBhvr>
                                        <p:cTn id="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9" b="92696"/>
          <a:stretch/>
        </p:blipFill>
        <p:spPr bwMode="auto">
          <a:xfrm>
            <a:off x="0" y="116632"/>
            <a:ext cx="8832281" cy="438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2" r="2079" b="9167"/>
          <a:stretch/>
        </p:blipFill>
        <p:spPr bwMode="auto">
          <a:xfrm>
            <a:off x="0" y="554636"/>
            <a:ext cx="8832281" cy="6090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Elipse"/>
          <p:cNvSpPr/>
          <p:nvPr/>
        </p:nvSpPr>
        <p:spPr>
          <a:xfrm>
            <a:off x="6012160" y="2708920"/>
            <a:ext cx="178115" cy="18455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alpha val="2000"/>
                </a:srgbClr>
              </a:gs>
              <a:gs pos="95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680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6763E-6 C 0.01736 -1.6763E-6 0.03159 0.01411 0.03159 0.03145 C 0.03159 0.04879 0.01736 0.06312 4.72222E-6 0.06312 C -0.01737 0.06312 -0.03143 0.04879 -0.03143 0.03145 C -0.03143 0.01411 -0.01737 -1.6763E-6 4.72222E-6 -1.6763E-6 Z " pathEditMode="relative" rAng="0" ptsTypes="fffff">
                                      <p:cBhvr>
                                        <p:cTn id="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9" b="92696"/>
          <a:stretch/>
        </p:blipFill>
        <p:spPr bwMode="auto">
          <a:xfrm>
            <a:off x="0" y="116632"/>
            <a:ext cx="8832281" cy="438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3" b="10240"/>
          <a:stretch/>
        </p:blipFill>
        <p:spPr bwMode="auto">
          <a:xfrm>
            <a:off x="-2655" y="554636"/>
            <a:ext cx="8834935" cy="5826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Elipse"/>
          <p:cNvSpPr/>
          <p:nvPr/>
        </p:nvSpPr>
        <p:spPr>
          <a:xfrm>
            <a:off x="5762037" y="3467982"/>
            <a:ext cx="178115" cy="18455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alpha val="2000"/>
                </a:srgbClr>
              </a:gs>
              <a:gs pos="95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813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6763E-6 C 0.01736 -1.6763E-6 0.03159 0.01411 0.03159 0.03145 C 0.03159 0.04879 0.01736 0.06312 4.72222E-6 0.06312 C -0.01737 0.06312 -0.03143 0.04879 -0.03143 0.03145 C -0.03143 0.01411 -0.01737 -1.6763E-6 4.72222E-6 -1.6763E-6 Z " pathEditMode="relative" rAng="0" ptsTypes="fffff">
                                      <p:cBhvr>
                                        <p:cTn id="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3" b="9562"/>
          <a:stretch/>
        </p:blipFill>
        <p:spPr bwMode="auto">
          <a:xfrm>
            <a:off x="0" y="554636"/>
            <a:ext cx="8832281" cy="6303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9" b="92696"/>
          <a:stretch/>
        </p:blipFill>
        <p:spPr bwMode="auto">
          <a:xfrm>
            <a:off x="0" y="116632"/>
            <a:ext cx="8832281" cy="438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Elipse"/>
          <p:cNvSpPr/>
          <p:nvPr/>
        </p:nvSpPr>
        <p:spPr>
          <a:xfrm>
            <a:off x="5705164" y="2924944"/>
            <a:ext cx="178115" cy="18455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alpha val="2000"/>
                </a:srgbClr>
              </a:gs>
              <a:gs pos="95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828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6763E-6 C 0.01736 -1.6763E-6 0.03159 0.01411 0.03159 0.03145 C 0.03159 0.04879 0.01736 0.06312 4.72222E-6 0.06312 C -0.01737 0.06312 -0.03143 0.04879 -0.03143 0.03145 C -0.03143 0.01411 -0.01737 -1.6763E-6 4.72222E-6 -1.6763E-6 Z " pathEditMode="relative" rAng="0" ptsTypes="fffff">
                                      <p:cBhvr>
                                        <p:cTn id="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9" b="92696"/>
          <a:stretch/>
        </p:blipFill>
        <p:spPr bwMode="auto">
          <a:xfrm>
            <a:off x="0" y="116632"/>
            <a:ext cx="8832281" cy="438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3" r="1449" b="8573"/>
          <a:stretch/>
        </p:blipFill>
        <p:spPr bwMode="auto">
          <a:xfrm>
            <a:off x="-4759" y="509494"/>
            <a:ext cx="8837039" cy="5871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Elipse"/>
          <p:cNvSpPr/>
          <p:nvPr/>
        </p:nvSpPr>
        <p:spPr>
          <a:xfrm>
            <a:off x="8028384" y="5373216"/>
            <a:ext cx="178115" cy="18455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alpha val="2000"/>
                </a:srgbClr>
              </a:gs>
              <a:gs pos="95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191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6763E-6 C 0.01736 -1.6763E-6 0.03159 0.01411 0.03159 0.03145 C 0.03159 0.04879 0.01736 0.06312 4.72222E-6 0.06312 C -0.01737 0.06312 -0.03143 0.04879 -0.03143 0.03145 C -0.03143 0.01411 -0.01737 -1.6763E-6 4.72222E-6 -1.6763E-6 Z " pathEditMode="relative" rAng="0" ptsTypes="fffff">
                                      <p:cBhvr>
                                        <p:cTn id="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9" b="92696"/>
          <a:stretch/>
        </p:blipFill>
        <p:spPr bwMode="auto">
          <a:xfrm>
            <a:off x="0" y="116632"/>
            <a:ext cx="8832281" cy="438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5" r="1766" b="8988"/>
          <a:stretch/>
        </p:blipFill>
        <p:spPr bwMode="auto">
          <a:xfrm>
            <a:off x="0" y="554636"/>
            <a:ext cx="8839630" cy="5826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Elipse"/>
          <p:cNvSpPr/>
          <p:nvPr/>
        </p:nvSpPr>
        <p:spPr>
          <a:xfrm>
            <a:off x="4394534" y="2416260"/>
            <a:ext cx="178115" cy="18455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alpha val="2000"/>
                </a:srgbClr>
              </a:gs>
              <a:gs pos="95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285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6763E-6 C 0.01736 -1.6763E-6 0.03159 0.01411 0.03159 0.03145 C 0.03159 0.04879 0.01736 0.06312 4.72222E-6 0.06312 C -0.01737 0.06312 -0.03143 0.04879 -0.03143 0.03145 C -0.03143 0.01411 -0.01737 -1.6763E-6 4.72222E-6 -1.6763E-6 Z " pathEditMode="relative" rAng="0" ptsTypes="fffff">
                                      <p:cBhvr>
                                        <p:cTn id="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0" r="2864" b="9620"/>
          <a:stretch/>
        </p:blipFill>
        <p:spPr bwMode="auto">
          <a:xfrm>
            <a:off x="0" y="554636"/>
            <a:ext cx="8867345" cy="603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9" b="92696"/>
          <a:stretch/>
        </p:blipFill>
        <p:spPr bwMode="auto">
          <a:xfrm>
            <a:off x="0" y="116632"/>
            <a:ext cx="8832281" cy="438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Elipse"/>
          <p:cNvSpPr/>
          <p:nvPr/>
        </p:nvSpPr>
        <p:spPr>
          <a:xfrm flipH="1">
            <a:off x="8388425" y="6041557"/>
            <a:ext cx="144016" cy="18455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alpha val="2000"/>
                </a:srgbClr>
              </a:gs>
              <a:gs pos="95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18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>
        <p:fade/>
      </p:transition>
    </mc:Choice>
    <mc:Fallback xmlns="">
      <p:transition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21965E-6 C 0.01076 -4.21965E-6 0.01979 0.00694 0.01979 0.0155 C 0.01979 0.02428 0.01076 0.03145 1.94444E-6 0.03145 C -0.01094 0.03145 -0.01962 0.02428 -0.01962 0.0155 C -0.01962 0.00694 -0.01094 -4.21965E-6 1.94444E-6 -4.21965E-6 Z " pathEditMode="relative" rAng="0" ptsTypes="fffff">
                                      <p:cBhvr>
                                        <p:cTn id="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835696" y="1988840"/>
            <a:ext cx="5723468" cy="842097"/>
          </a:xfrm>
        </p:spPr>
        <p:txBody>
          <a:bodyPr/>
          <a:lstStyle/>
          <a:p>
            <a:r>
              <a:rPr lang="es-ES" dirty="0" smtClean="0">
                <a:solidFill>
                  <a:srgbClr val="00B050"/>
                </a:solidFill>
              </a:rPr>
              <a:t>DESARROLLO</a:t>
            </a:r>
            <a:endParaRPr lang="es-ES" dirty="0">
              <a:solidFill>
                <a:srgbClr val="00B050"/>
              </a:solidFill>
            </a:endParaRPr>
          </a:p>
        </p:txBody>
      </p:sp>
      <p:pic>
        <p:nvPicPr>
          <p:cNvPr id="2050" name="Picture 2" descr="http://universidadcorporativacideu.files.wordpress.com/2012/01/desarrollo-glocal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068960"/>
            <a:ext cx="306705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20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14:prism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89" b="92696"/>
          <a:stretch/>
        </p:blipFill>
        <p:spPr bwMode="auto">
          <a:xfrm>
            <a:off x="0" y="116632"/>
            <a:ext cx="8832281" cy="438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1" b="8197"/>
          <a:stretch/>
        </p:blipFill>
        <p:spPr bwMode="auto">
          <a:xfrm>
            <a:off x="0" y="0"/>
            <a:ext cx="12542520" cy="6715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Elipse"/>
          <p:cNvSpPr/>
          <p:nvPr/>
        </p:nvSpPr>
        <p:spPr>
          <a:xfrm flipH="1">
            <a:off x="8855842" y="3712687"/>
            <a:ext cx="144016" cy="18455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alpha val="2000"/>
                </a:srgbClr>
              </a:gs>
              <a:gs pos="95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582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0.02917 C 0.01475 0.02917 0.02378 0.03611 0.02378 0.04468 C 0.02378 0.05347 0.01475 0.06065 0.00399 0.06065 C -0.00695 0.06065 -0.01563 0.05347 -0.01563 0.04468 C -0.01563 0.03611 -0.00695 0.02917 0.00399 0.02917 Z " pathEditMode="relative" rAng="0" ptsTypes="fffff">
                                      <p:cBhvr>
                                        <p:cTn id="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1" b="8197"/>
          <a:stretch/>
        </p:blipFill>
        <p:spPr bwMode="auto">
          <a:xfrm>
            <a:off x="1" y="620688"/>
            <a:ext cx="9144000" cy="5445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Elipse"/>
          <p:cNvSpPr/>
          <p:nvPr/>
        </p:nvSpPr>
        <p:spPr>
          <a:xfrm flipH="1">
            <a:off x="1763688" y="4365104"/>
            <a:ext cx="144016" cy="18455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alpha val="2000"/>
                </a:srgbClr>
              </a:gs>
              <a:gs pos="95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502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>
        <p:fade/>
      </p:transition>
    </mc:Choice>
    <mc:Fallback xmlns="">
      <p:transition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C 0.03664 4.44444E-6 0.06737 0.03935 0.06737 0.08773 C 0.06737 0.13773 0.03664 0.17847 -4.16667E-6 0.17847 C -0.03715 0.17847 -0.06649 0.13773 -0.06649 0.08773 C -0.06649 0.03935 -0.03715 4.44444E-6 -4.16667E-6 4.44444E-6 Z " pathEditMode="relative" rAng="0" ptsTypes="fffff"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421" b="92773"/>
          <a:stretch/>
        </p:blipFill>
        <p:spPr bwMode="auto">
          <a:xfrm>
            <a:off x="1" y="192067"/>
            <a:ext cx="9144000" cy="428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2" r="2166" b="9270"/>
          <a:stretch/>
        </p:blipFill>
        <p:spPr bwMode="auto">
          <a:xfrm>
            <a:off x="-42867" y="620689"/>
            <a:ext cx="9145488" cy="6026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Elipse"/>
          <p:cNvSpPr/>
          <p:nvPr/>
        </p:nvSpPr>
        <p:spPr>
          <a:xfrm flipH="1">
            <a:off x="7956376" y="1700808"/>
            <a:ext cx="144016" cy="18455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alpha val="2000"/>
                </a:srgbClr>
              </a:gs>
              <a:gs pos="95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118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 0.01503 C 0.01476 0.01503 0.02379 0.02543 0.02379 0.03838 C 0.02379 0.05179 0.01476 0.06289 0.004 0.06289 C -0.00694 0.06289 -0.01562 0.05179 -0.01562 0.03838 C -0.01562 0.02543 -0.00694 0.01503 0.004 0.01503 Z " pathEditMode="relative" rAng="0" ptsTypes="fffff">
                                      <p:cBhvr>
                                        <p:cTn id="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421" b="92773"/>
          <a:stretch/>
        </p:blipFill>
        <p:spPr bwMode="auto">
          <a:xfrm>
            <a:off x="1" y="192067"/>
            <a:ext cx="9144000" cy="428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" t="8839" r="24070" b="8661"/>
          <a:stretch/>
        </p:blipFill>
        <p:spPr bwMode="auto">
          <a:xfrm>
            <a:off x="-17864" y="620689"/>
            <a:ext cx="9161864" cy="6035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Elipse"/>
          <p:cNvSpPr/>
          <p:nvPr/>
        </p:nvSpPr>
        <p:spPr>
          <a:xfrm flipH="1">
            <a:off x="5868144" y="980728"/>
            <a:ext cx="144016" cy="184554"/>
          </a:xfrm>
          <a:prstGeom prst="ellipse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  <a:alpha val="2000"/>
                </a:srgbClr>
              </a:gs>
              <a:gs pos="95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687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>
        <p:fade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0.02844 C 0.09098 0.02844 0.16528 0.12971 0.16528 0.25526 C 0.16528 0.38427 0.09098 0.48994 0.00313 0.48994 C -0.08663 0.48994 -0.15746 0.38427 -0.15746 0.25526 C -0.15746 0.12971 -0.08663 0.02844 0.00313 0.02844 Z " pathEditMode="relative" rAng="0" ptsTypes="fffff">
                                      <p:cBhvr>
                                        <p:cTn id="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230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rgbClr val="00B050"/>
                </a:solidFill>
              </a:rPr>
              <a:t>CONCLUSIONES</a:t>
            </a:r>
            <a:endParaRPr lang="es-ES" b="1" dirty="0">
              <a:solidFill>
                <a:srgbClr val="00B05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lvl="0"/>
            <a:r>
              <a:rPr lang="es-ES_tradnl" sz="2900" dirty="0">
                <a:solidFill>
                  <a:srgbClr val="00B050"/>
                </a:solidFill>
              </a:rPr>
              <a:t>Para poder proceder a realizar </a:t>
            </a:r>
            <a:r>
              <a:rPr lang="es-ES_tradnl" sz="2900" dirty="0" smtClean="0">
                <a:solidFill>
                  <a:srgbClr val="00B050"/>
                </a:solidFill>
              </a:rPr>
              <a:t>cada </a:t>
            </a:r>
            <a:r>
              <a:rPr lang="es-ES_tradnl" sz="2900" dirty="0">
                <a:solidFill>
                  <a:srgbClr val="00B050"/>
                </a:solidFill>
              </a:rPr>
              <a:t>una de las fases de la metodología, primero fue necesario realizar la extracción, análisis y validación de los requerimientos funcionales y no funcionales.</a:t>
            </a:r>
            <a:endParaRPr lang="es-ES" sz="2900" dirty="0">
              <a:solidFill>
                <a:srgbClr val="00B050"/>
              </a:solidFill>
            </a:endParaRPr>
          </a:p>
          <a:p>
            <a:pPr lvl="0"/>
            <a:r>
              <a:rPr lang="es-ES_tradnl" sz="2900" dirty="0" smtClean="0">
                <a:solidFill>
                  <a:srgbClr val="00B050"/>
                </a:solidFill>
              </a:rPr>
              <a:t>Se </a:t>
            </a:r>
            <a:r>
              <a:rPr lang="es-ES_tradnl" sz="2900" dirty="0">
                <a:solidFill>
                  <a:srgbClr val="00B050"/>
                </a:solidFill>
              </a:rPr>
              <a:t>implanto con éxito el Sistema Web para la Escuela particular “Jerome Bruner” de la ciudad de Quito en el subdominio jeromebruner.bluewaterpoolec.com</a:t>
            </a:r>
            <a:endParaRPr lang="es-ES" sz="2900" dirty="0">
              <a:solidFill>
                <a:srgbClr val="00B050"/>
              </a:solidFill>
            </a:endParaRPr>
          </a:p>
          <a:p>
            <a:pPr lvl="0"/>
            <a:r>
              <a:rPr lang="es-ES_tradnl" sz="2900" dirty="0">
                <a:solidFill>
                  <a:srgbClr val="00B050"/>
                </a:solidFill>
              </a:rPr>
              <a:t>Se generó un sistema que brindará a los clientes de la institución, la información adecuada y el mejor  desempeño escolar.</a:t>
            </a:r>
            <a:endParaRPr lang="es-ES" sz="2900" dirty="0">
              <a:solidFill>
                <a:srgbClr val="00B050"/>
              </a:solidFill>
            </a:endParaRPr>
          </a:p>
          <a:p>
            <a:pPr lvl="0"/>
            <a:r>
              <a:rPr lang="es-ES_tradnl" sz="2900" dirty="0">
                <a:solidFill>
                  <a:srgbClr val="00B050"/>
                </a:solidFill>
              </a:rPr>
              <a:t>Con el sistema se estableció un procedimiento de comunicación virtual entre la institución y los padres de familia y/o representantes, a través de las noticias, circulares.</a:t>
            </a:r>
            <a:endParaRPr lang="es-ES" sz="2900" dirty="0">
              <a:solidFill>
                <a:srgbClr val="00B050"/>
              </a:solidFill>
            </a:endParaRPr>
          </a:p>
          <a:p>
            <a:pPr lvl="0"/>
            <a:r>
              <a:rPr lang="es-ES_tradnl" sz="2900" dirty="0">
                <a:solidFill>
                  <a:srgbClr val="00B050"/>
                </a:solidFill>
              </a:rPr>
              <a:t>Se implementó el sistema de registro de calificaciones para los docentes, de tal manera que se automatizó el ingreso de notas de los alumnos. </a:t>
            </a:r>
            <a:endParaRPr lang="es-ES" sz="29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6528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8000">
        <p14:flip dir="r"/>
      </p:transition>
    </mc:Choice>
    <mc:Fallback xmlns="">
      <p:transition spd="slow" advTm="4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rgbClr val="00B050"/>
                </a:solidFill>
              </a:rPr>
              <a:t>RECOMENDACIONES</a:t>
            </a:r>
            <a:endParaRPr lang="es-ES" b="1" dirty="0">
              <a:solidFill>
                <a:srgbClr val="00B05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s-EC" dirty="0">
                <a:solidFill>
                  <a:srgbClr val="00B050"/>
                </a:solidFill>
              </a:rPr>
              <a:t>Cuando se desarrolla un sistema WEB es muy recomendable implementarlo bajo un servidor local, para poder hacer pruebas, implementaciones, entre otras actividades y cuando el sistema esté listo subirlo finalmente al servidor web.</a:t>
            </a:r>
            <a:endParaRPr lang="es-ES" dirty="0">
              <a:solidFill>
                <a:srgbClr val="00B050"/>
              </a:solidFill>
            </a:endParaRPr>
          </a:p>
          <a:p>
            <a:pPr lvl="0"/>
            <a:r>
              <a:rPr lang="es-EC" dirty="0" smtClean="0">
                <a:solidFill>
                  <a:srgbClr val="00B050"/>
                </a:solidFill>
              </a:rPr>
              <a:t>Mantener actualizada la información de la institución educativa publicada en el sitio web, dando a conocer al público visitante las últimas novedades. </a:t>
            </a:r>
          </a:p>
          <a:p>
            <a:pPr lvl="0"/>
            <a:r>
              <a:rPr lang="es-EC" dirty="0" smtClean="0">
                <a:solidFill>
                  <a:srgbClr val="00B050"/>
                </a:solidFill>
              </a:rPr>
              <a:t>Se </a:t>
            </a:r>
            <a:r>
              <a:rPr lang="es-EC" dirty="0">
                <a:solidFill>
                  <a:srgbClr val="00B050"/>
                </a:solidFill>
              </a:rPr>
              <a:t>recomienda que la institución educativa adquiera un dominio propio en futuro cercano</a:t>
            </a:r>
            <a:r>
              <a:rPr lang="es-EC" dirty="0" smtClean="0">
                <a:solidFill>
                  <a:srgbClr val="00B050"/>
                </a:solidFill>
              </a:rPr>
              <a:t>.</a:t>
            </a:r>
            <a:endParaRPr lang="es-E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39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8000">
        <p14:prism/>
      </p:transition>
    </mc:Choice>
    <mc:Fallback xmlns="">
      <p:transition spd="slow" advTm="2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75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40768"/>
            <a:ext cx="6552728" cy="3986244"/>
          </a:xfrm>
        </p:spPr>
      </p:pic>
    </p:spTree>
    <p:extLst>
      <p:ext uri="{BB962C8B-B14F-4D97-AF65-F5344CB8AC3E}">
        <p14:creationId xmlns:p14="http://schemas.microsoft.com/office/powerpoint/2010/main" val="151239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vortex dir="r"/>
        <p:sndAc>
          <p:stSnd>
            <p:snd r:embed="rId2" name="applause.wav"/>
          </p:stSnd>
        </p:sndAc>
      </p:transition>
    </mc:Choice>
    <mc:Fallback xmlns="">
      <p:transition spd="slow" advTm="4000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95023" y="817583"/>
            <a:ext cx="6965245" cy="883226"/>
          </a:xfrm>
        </p:spPr>
        <p:txBody>
          <a:bodyPr>
            <a:normAutofit/>
          </a:bodyPr>
          <a:lstStyle/>
          <a:p>
            <a:r>
              <a:rPr lang="es-ES" sz="3600" b="1" dirty="0" smtClean="0">
                <a:solidFill>
                  <a:srgbClr val="00B050"/>
                </a:solidFill>
              </a:rPr>
              <a:t>DESCRIPCIÓN DE LA ESCUELA</a:t>
            </a:r>
            <a:endParaRPr lang="es-ES" sz="3600" b="1" dirty="0">
              <a:solidFill>
                <a:srgbClr val="00B050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095023" y="1628800"/>
            <a:ext cx="712879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s-ES" sz="2000" dirty="0">
                <a:solidFill>
                  <a:srgbClr val="00B050"/>
                </a:solidFill>
              </a:rPr>
              <a:t>La Escuela Particular “Jerome Bruner”, es una institución que abre sus puertas a la niñez y juventud de la ciudad de Quito en el año escolar 2004 – 2005, con las secciones de Educación Pre básica y Básica, hasta Séptimo Año</a:t>
            </a:r>
            <a:r>
              <a:rPr lang="es-ES" sz="2000" dirty="0" smtClean="0">
                <a:solidFill>
                  <a:srgbClr val="00B050"/>
                </a:solidFill>
              </a:rPr>
              <a:t>.</a:t>
            </a:r>
          </a:p>
          <a:p>
            <a:r>
              <a:rPr lang="es-ES" sz="2000" dirty="0" smtClean="0">
                <a:solidFill>
                  <a:srgbClr val="00B050"/>
                </a:solidFill>
              </a:rPr>
              <a:t>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s-ES" sz="2000" dirty="0" smtClean="0">
                <a:solidFill>
                  <a:srgbClr val="00B050"/>
                </a:solidFill>
              </a:rPr>
              <a:t>Se </a:t>
            </a:r>
            <a:r>
              <a:rPr lang="es-ES" sz="2000" dirty="0">
                <a:solidFill>
                  <a:srgbClr val="00B050"/>
                </a:solidFill>
              </a:rPr>
              <a:t>encuentra ubicado en la parroquia Carcelén, Urb. Los Mastodontes calle Velasco Ibarra nº 92 y Jaime </a:t>
            </a:r>
            <a:r>
              <a:rPr lang="es-ES" sz="2000" dirty="0" err="1">
                <a:solidFill>
                  <a:srgbClr val="00B050"/>
                </a:solidFill>
              </a:rPr>
              <a:t>Roldós</a:t>
            </a:r>
            <a:r>
              <a:rPr lang="es-ES" sz="2000" dirty="0" smtClean="0">
                <a:solidFill>
                  <a:srgbClr val="00B050"/>
                </a:solidFill>
              </a:rPr>
              <a:t>.</a:t>
            </a:r>
          </a:p>
          <a:p>
            <a:pPr marL="342900" indent="-342900">
              <a:buFont typeface="Wingdings" pitchFamily="2" charset="2"/>
              <a:buChar char="Ø"/>
            </a:pPr>
            <a:endParaRPr lang="es-ES" sz="2000" dirty="0">
              <a:solidFill>
                <a:srgbClr val="00B050"/>
              </a:solidFill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s-EC" sz="2000" dirty="0">
                <a:solidFill>
                  <a:srgbClr val="00B050"/>
                </a:solidFill>
              </a:rPr>
              <a:t>La escuela Particular “Jerome Bruner”</a:t>
            </a:r>
            <a:r>
              <a:rPr lang="es-ES" sz="2000" dirty="0">
                <a:solidFill>
                  <a:srgbClr val="00B050"/>
                </a:solidFill>
              </a:rPr>
              <a:t>  es una institución dedicada sus educandos para construir el conocimiento, lo que permite desarrollar la curiosidad para investigar, la capacidad de pensar, de reflexionar y adquirir experiencias del medio, dentro de un clima de confianza y comunicación entre educando y educador. 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82024042"/>
      </p:ext>
    </p:extLst>
  </p:cSld>
  <p:clrMapOvr>
    <a:masterClrMapping/>
  </p:clrMapOvr>
  <p:transition spd="slow" advTm="3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C" sz="3200" dirty="0" smtClean="0">
                <a:solidFill>
                  <a:srgbClr val="00B050"/>
                </a:solidFill>
              </a:rPr>
              <a:t>IMPORTANCIA Y JUSTIFICACIÓN</a:t>
            </a:r>
            <a:endParaRPr lang="es-ES" sz="2000" dirty="0">
              <a:solidFill>
                <a:srgbClr val="00B050"/>
              </a:solidFill>
            </a:endParaRPr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827585" y="2348880"/>
            <a:ext cx="4248472" cy="3528392"/>
          </a:xfrm>
        </p:spPr>
        <p:txBody>
          <a:bodyPr>
            <a:normAutofit/>
          </a:bodyPr>
          <a:lstStyle/>
          <a:p>
            <a:pPr lvl="0" algn="just"/>
            <a:r>
              <a:rPr lang="es-ES" dirty="0">
                <a:ln>
                  <a:solidFill>
                    <a:srgbClr val="00B050"/>
                  </a:solidFill>
                </a:ln>
              </a:rPr>
              <a:t>En vista del avance tecnológico que vivimos hoy en día, la Escuela Particular “Jerome Bruner”, tiene  la necesidad de contar con un sitio web para la difusión de su imagen Institucional y  un sistema de información académica básica</a:t>
            </a:r>
            <a:r>
              <a:rPr lang="es-ES" dirty="0" smtClean="0">
                <a:ln>
                  <a:solidFill>
                    <a:srgbClr val="00B050"/>
                  </a:solidFill>
                </a:ln>
              </a:rPr>
              <a:t>. </a:t>
            </a:r>
            <a:endParaRPr lang="es-ES" dirty="0">
              <a:ln>
                <a:solidFill>
                  <a:srgbClr val="00B050"/>
                </a:solidFill>
              </a:ln>
            </a:endParaRPr>
          </a:p>
        </p:txBody>
      </p:sp>
      <p:pic>
        <p:nvPicPr>
          <p:cNvPr id="3074" name="Picture 2" descr="C:\Users\Cristian Cabrera\Pictures\fotos jerome bruner\modelo_prince2_presentac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08920"/>
            <a:ext cx="19431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56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17000">
        <p14:glitter pattern="hexagon"/>
      </p:transition>
    </mc:Choice>
    <mc:Fallback xmlns="">
      <p:transition spd="slow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incheta">
  <a:themeElements>
    <a:clrScheme name="Chincheta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Chincheta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inchet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2108</TotalTime>
  <Words>791</Words>
  <Application>Microsoft Office PowerPoint</Application>
  <PresentationFormat>Presentación en pantalla (4:3)</PresentationFormat>
  <Paragraphs>55</Paragraphs>
  <Slides>76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76</vt:i4>
      </vt:variant>
    </vt:vector>
  </HeadingPairs>
  <TitlesOfParts>
    <vt:vector size="77" baseType="lpstr">
      <vt:lpstr>Chincheta</vt:lpstr>
      <vt:lpstr>DEPARTAMENTO DE CIENCIAS DE LA COMPUTACIÓN   CARRERA DE TECNOLOGÍA EN COMPUTACIÓN  MED   MONOGRAFÍA PREVIA A LA OBTENCIÓN DEL TÍTULO DE: TECNÓLOGO EN COMPUTACIÓN   TEMA: ANÁLISIS, DISEÑO E IMPLEMENTACIÓN DEL SITIO WEB PARA LA ESCUELA PARTICULAR “JEROME BRUNER”   AUTOR: CRISTIAN FABIÁN CABRERA MOROCHO   DIRECTOR: ING. JOSÉ SANCHO CODIRECTOR: ING. ESTEVAN GÓMEZ  SANGOLQUÍ  2015</vt:lpstr>
      <vt:lpstr>ANTECEDENTES</vt:lpstr>
      <vt:lpstr>OBJETIVOS</vt:lpstr>
      <vt:lpstr> Objetivo General </vt:lpstr>
      <vt:lpstr> Objetivos Específicos </vt:lpstr>
      <vt:lpstr>ALCANCE</vt:lpstr>
      <vt:lpstr>DESARROLLO</vt:lpstr>
      <vt:lpstr>DESCRIPCIÓN DE LA ESCUELA</vt:lpstr>
      <vt:lpstr>IMPORTANCIA Y JUSTIFICACIÓN</vt:lpstr>
      <vt:lpstr>Presentación de PowerPoint</vt:lpstr>
      <vt:lpstr>DEFINICIÓN DE LA METODOLOGÍA </vt:lpstr>
      <vt:lpstr>Presentación de PowerPoint</vt:lpstr>
      <vt:lpstr>ANÁLISIS DEL SISTEMA</vt:lpstr>
      <vt:lpstr>ANÁLISIS DEL SISTEMA</vt:lpstr>
      <vt:lpstr>CONSTRUCCIÓN DEL SISTEMA</vt:lpstr>
      <vt:lpstr>INGRESO Y NAVEGACIÓN EN EL SITIO WEB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</vt:lpstr>
      <vt:lpstr>RECOMENDACIONES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Cristian Cabrera</dc:creator>
  <cp:lastModifiedBy>Cristian Cabrera</cp:lastModifiedBy>
  <cp:revision>107</cp:revision>
  <dcterms:created xsi:type="dcterms:W3CDTF">2015-03-19T13:12:29Z</dcterms:created>
  <dcterms:modified xsi:type="dcterms:W3CDTF">2015-08-14T13:28:02Z</dcterms:modified>
</cp:coreProperties>
</file>