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4" r:id="rId8"/>
    <p:sldId id="265" r:id="rId9"/>
    <p:sldId id="268" r:id="rId10"/>
    <p:sldId id="269" r:id="rId11"/>
    <p:sldId id="270" r:id="rId12"/>
    <p:sldId id="272" r:id="rId13"/>
    <p:sldId id="273" r:id="rId14"/>
    <p:sldId id="274" r:id="rId15"/>
    <p:sldId id="277" r:id="rId16"/>
    <p:sldId id="275" r:id="rId17"/>
    <p:sldId id="276" r:id="rId18"/>
    <p:sldId id="279" r:id="rId19"/>
    <p:sldId id="280" r:id="rId20"/>
    <p:sldId id="282" r:id="rId21"/>
    <p:sldId id="284" r:id="rId22"/>
    <p:sldId id="285" r:id="rId23"/>
    <p:sldId id="286" r:id="rId24"/>
    <p:sldId id="287" r:id="rId25"/>
    <p:sldId id="288" r:id="rId26"/>
    <p:sldId id="289" r:id="rId27"/>
    <p:sldId id="290" r:id="rId28"/>
    <p:sldId id="291" r:id="rId29"/>
    <p:sldId id="292" r:id="rId30"/>
    <p:sldId id="293" r:id="rId31"/>
    <p:sldId id="302" r:id="rId32"/>
    <p:sldId id="303" r:id="rId33"/>
    <p:sldId id="304" r:id="rId34"/>
    <p:sldId id="306" r:id="rId35"/>
    <p:sldId id="308" r:id="rId36"/>
    <p:sldId id="309" r:id="rId37"/>
    <p:sldId id="310" r:id="rId38"/>
    <p:sldId id="311" r:id="rId39"/>
    <p:sldId id="313" r:id="rId40"/>
    <p:sldId id="314" r:id="rId41"/>
    <p:sldId id="315" r:id="rId42"/>
    <p:sldId id="316" r:id="rId43"/>
    <p:sldId id="319" r:id="rId44"/>
    <p:sldId id="327" r:id="rId45"/>
    <p:sldId id="320" r:id="rId46"/>
    <p:sldId id="328" r:id="rId4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4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316218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227103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AE0664-2C4F-406A-964A-F0229CD671FE}"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746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DDF742BF-EC37-40E7-8E48-0E7360C72EB3}"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215316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DDF742BF-EC37-40E7-8E48-0E7360C72EB3}"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AE0664-2C4F-406A-964A-F0229CD671FE}"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03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DDF742BF-EC37-40E7-8E48-0E7360C72EB3}"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304581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2433271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166839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133158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F742BF-EC37-40E7-8E48-0E7360C72EB3}"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96388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F742BF-EC37-40E7-8E48-0E7360C72EB3}"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325538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F742BF-EC37-40E7-8E48-0E7360C72EB3}" type="datetimeFigureOut">
              <a:rPr lang="es-EC" smtClean="0"/>
              <a:t>18/08/2015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410414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F742BF-EC37-40E7-8E48-0E7360C72EB3}" type="datetimeFigureOut">
              <a:rPr lang="es-EC" smtClean="0"/>
              <a:t>18/08/2015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163777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742BF-EC37-40E7-8E48-0E7360C72EB3}" type="datetimeFigureOut">
              <a:rPr lang="es-EC" smtClean="0"/>
              <a:t>18/08/2015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207819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F742BF-EC37-40E7-8E48-0E7360C72EB3}"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323327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F742BF-EC37-40E7-8E48-0E7360C72EB3}"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AE0664-2C4F-406A-964A-F0229CD671FE}" type="slidenum">
              <a:rPr lang="es-EC" smtClean="0"/>
              <a:t>‹Nº›</a:t>
            </a:fld>
            <a:endParaRPr lang="es-EC"/>
          </a:p>
        </p:txBody>
      </p:sp>
    </p:spTree>
    <p:extLst>
      <p:ext uri="{BB962C8B-B14F-4D97-AF65-F5344CB8AC3E}">
        <p14:creationId xmlns:p14="http://schemas.microsoft.com/office/powerpoint/2010/main" val="205042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DF742BF-EC37-40E7-8E48-0E7360C72EB3}" type="datetimeFigureOut">
              <a:rPr lang="es-EC" smtClean="0"/>
              <a:t>18/08/2015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AE0664-2C4F-406A-964A-F0229CD671FE}" type="slidenum">
              <a:rPr lang="es-EC" smtClean="0"/>
              <a:t>‹Nº›</a:t>
            </a:fld>
            <a:endParaRPr lang="es-EC"/>
          </a:p>
        </p:txBody>
      </p:sp>
    </p:spTree>
    <p:extLst>
      <p:ext uri="{BB962C8B-B14F-4D97-AF65-F5344CB8AC3E}">
        <p14:creationId xmlns:p14="http://schemas.microsoft.com/office/powerpoint/2010/main" val="286210405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2.jpeg"/><Relationship Id="rId7" Type="http://schemas.openxmlformats.org/officeDocument/2006/relationships/image" Target="../media/image5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54.jpeg"/></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srcRect l="30477" t="35652" r="27966" b="44783"/>
          <a:stretch>
            <a:fillRect/>
          </a:stretch>
        </p:blipFill>
        <p:spPr bwMode="auto">
          <a:xfrm>
            <a:off x="3703309" y="515499"/>
            <a:ext cx="4879975" cy="1381125"/>
          </a:xfrm>
          <a:prstGeom prst="rect">
            <a:avLst/>
          </a:prstGeom>
          <a:noFill/>
          <a:ln w="9525">
            <a:noFill/>
            <a:miter lim="800000"/>
            <a:headEnd/>
            <a:tailEnd/>
          </a:ln>
        </p:spPr>
      </p:pic>
      <p:sp>
        <p:nvSpPr>
          <p:cNvPr id="5" name="Rectángulo 4"/>
          <p:cNvSpPr/>
          <p:nvPr/>
        </p:nvSpPr>
        <p:spPr>
          <a:xfrm>
            <a:off x="2722179" y="1835899"/>
            <a:ext cx="6842234" cy="960328"/>
          </a:xfrm>
          <a:prstGeom prst="rect">
            <a:avLst/>
          </a:prstGeom>
        </p:spPr>
        <p:txBody>
          <a:bodyPr wrap="square">
            <a:spAutoFit/>
          </a:bodyPr>
          <a:lstStyle/>
          <a:p>
            <a:pPr algn="ctr">
              <a:lnSpc>
                <a:spcPct val="150000"/>
              </a:lnSpc>
              <a:spcAft>
                <a:spcPts val="0"/>
              </a:spcAft>
            </a:pPr>
            <a:r>
              <a:rPr lang="es-EC" sz="2000" dirty="0" smtClean="0">
                <a:effectLst/>
                <a:latin typeface="Times New Roman" panose="02020603050405020304" pitchFamily="18" charset="0"/>
                <a:ea typeface="Times New Roman" panose="02020603050405020304" pitchFamily="18" charset="0"/>
              </a:rPr>
              <a:t>PROYECTO DE TITULACIÓN PREVIO A LA OBTENCIÓN DEL TÍTULO DE INGENIERO EN MECATRÓNICA</a:t>
            </a:r>
            <a:endParaRPr lang="es-EC" sz="2000"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2002222" y="3038261"/>
            <a:ext cx="8560674" cy="1338828"/>
          </a:xfrm>
          <a:prstGeom prst="rect">
            <a:avLst/>
          </a:prstGeom>
        </p:spPr>
        <p:txBody>
          <a:bodyPr wrap="square">
            <a:spAutoFit/>
          </a:bodyPr>
          <a:lstStyle/>
          <a:p>
            <a:pPr algn="ctr">
              <a:lnSpc>
                <a:spcPct val="150000"/>
              </a:lnSpc>
              <a:spcAft>
                <a:spcPts val="0"/>
              </a:spcAft>
            </a:pPr>
            <a:r>
              <a:rPr lang="es-EC" b="1" dirty="0" smtClean="0">
                <a:effectLst/>
                <a:latin typeface="Times New Roman" panose="02020603050405020304" pitchFamily="18" charset="0"/>
                <a:ea typeface="Times New Roman" panose="02020603050405020304" pitchFamily="18" charset="0"/>
              </a:rPr>
              <a:t>“DISEÑO E IMPLEMENTACIÓN DEL RETROFIT DE UN TORNO CM6241X1500 DE 1500 </a:t>
            </a:r>
            <a:r>
              <a:rPr lang="es-EC" b="1" dirty="0" err="1" smtClean="0">
                <a:effectLst/>
                <a:latin typeface="Times New Roman" panose="02020603050405020304" pitchFamily="18" charset="0"/>
                <a:ea typeface="Times New Roman" panose="02020603050405020304" pitchFamily="18" charset="0"/>
              </a:rPr>
              <a:t>mm.</a:t>
            </a:r>
            <a:r>
              <a:rPr lang="es-EC" b="1" dirty="0" smtClean="0">
                <a:effectLst/>
                <a:latin typeface="Times New Roman" panose="02020603050405020304" pitchFamily="18" charset="0"/>
                <a:ea typeface="Times New Roman" panose="02020603050405020304" pitchFamily="18" charset="0"/>
              </a:rPr>
              <a:t> DE DISTANCIA ENTRE CENTROS PARA LA EMPRESA MIVILTECH S.A”</a:t>
            </a:r>
            <a:endParaRPr lang="es-EC"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3340670" y="4619123"/>
            <a:ext cx="5605252" cy="507831"/>
          </a:xfrm>
          <a:prstGeom prst="rect">
            <a:avLst/>
          </a:prstGeom>
        </p:spPr>
        <p:txBody>
          <a:bodyPr wrap="none">
            <a:spAutoFit/>
          </a:bodyPr>
          <a:lstStyle/>
          <a:p>
            <a:pPr algn="ctr">
              <a:lnSpc>
                <a:spcPct val="150000"/>
              </a:lnSpc>
              <a:spcAft>
                <a:spcPts val="0"/>
              </a:spcAft>
            </a:pPr>
            <a:r>
              <a:rPr lang="es-EC" dirty="0" smtClean="0">
                <a:effectLst/>
                <a:latin typeface="Times New Roman" panose="02020603050405020304" pitchFamily="18" charset="0"/>
                <a:ea typeface="Times New Roman" panose="02020603050405020304" pitchFamily="18" charset="0"/>
              </a:rPr>
              <a:t>AUTOR: JORGE ARMANDO ALMEIDA DOMÍNGUEZ</a:t>
            </a:r>
            <a:endParaRPr lang="es-EC" dirty="0">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3234559" y="5311656"/>
            <a:ext cx="6096000" cy="1061829"/>
          </a:xfrm>
          <a:prstGeom prst="rect">
            <a:avLst/>
          </a:prstGeom>
        </p:spPr>
        <p:txBody>
          <a:bodyPr>
            <a:spAutoFit/>
          </a:bodyPr>
          <a:lstStyle/>
          <a:p>
            <a:pPr algn="ctr">
              <a:lnSpc>
                <a:spcPct val="150000"/>
              </a:lnSpc>
              <a:spcAft>
                <a:spcPts val="0"/>
              </a:spcAft>
            </a:pPr>
            <a:r>
              <a:rPr lang="es-EC" dirty="0" smtClean="0">
                <a:effectLst/>
                <a:latin typeface="Times New Roman" panose="02020603050405020304" pitchFamily="18" charset="0"/>
                <a:ea typeface="Times New Roman" panose="02020603050405020304" pitchFamily="18" charset="0"/>
              </a:rPr>
              <a:t>SANGOLQUÍ, AGOSTO 2015</a:t>
            </a:r>
          </a:p>
          <a:p>
            <a:r>
              <a:rPr lang="es-EC" dirty="0" smtClean="0">
                <a:effectLst/>
                <a:latin typeface="Times New Roman" panose="02020603050405020304" pitchFamily="18" charset="0"/>
                <a:ea typeface="Times New Roman" panose="02020603050405020304" pitchFamily="18" charset="0"/>
              </a:rPr>
              <a:t/>
            </a:r>
            <a:br>
              <a:rPr lang="es-EC" dirty="0" smtClean="0">
                <a:effectLst/>
                <a:latin typeface="Times New Roman" panose="02020603050405020304" pitchFamily="18" charset="0"/>
                <a:ea typeface="Times New Roman" panose="02020603050405020304" pitchFamily="18" charset="0"/>
              </a:rPr>
            </a:br>
            <a:endParaRPr lang="es-EC" dirty="0"/>
          </a:p>
        </p:txBody>
      </p:sp>
    </p:spTree>
    <p:extLst>
      <p:ext uri="{BB962C8B-B14F-4D97-AF65-F5344CB8AC3E}">
        <p14:creationId xmlns:p14="http://schemas.microsoft.com/office/powerpoint/2010/main" val="147960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82865" y="624110"/>
            <a:ext cx="6131807" cy="923330"/>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FUERZA DE CORTE</a:t>
            </a:r>
          </a:p>
        </p:txBody>
      </p:sp>
      <p:pic>
        <p:nvPicPr>
          <p:cNvPr id="4" name="Imagen 3"/>
          <p:cNvPicPr>
            <a:picLocks noChangeAspect="1"/>
          </p:cNvPicPr>
          <p:nvPr/>
        </p:nvPicPr>
        <p:blipFill>
          <a:blip r:embed="rId2"/>
          <a:stretch>
            <a:fillRect/>
          </a:stretch>
        </p:blipFill>
        <p:spPr>
          <a:xfrm>
            <a:off x="1639797" y="1908446"/>
            <a:ext cx="4686135" cy="3656056"/>
          </a:xfrm>
          <a:prstGeom prst="rect">
            <a:avLst/>
          </a:prstGeom>
        </p:spPr>
      </p:pic>
      <p:sp>
        <p:nvSpPr>
          <p:cNvPr id="5" name="Rectángulo 4"/>
          <p:cNvSpPr/>
          <p:nvPr/>
        </p:nvSpPr>
        <p:spPr>
          <a:xfrm>
            <a:off x="6532180" y="1908446"/>
            <a:ext cx="6096000" cy="3477875"/>
          </a:xfrm>
          <a:prstGeom prst="rect">
            <a:avLst/>
          </a:prstGeom>
        </p:spPr>
        <p:txBody>
          <a:bodyPr>
            <a:spAutoFit/>
          </a:bodyPr>
          <a:lstStyle/>
          <a:p>
            <a:pPr indent="228600" algn="just">
              <a:lnSpc>
                <a:spcPct val="200000"/>
              </a:lnSpc>
              <a:spcAft>
                <a:spcPts val="0"/>
              </a:spcAft>
            </a:pPr>
            <a:r>
              <a:rPr lang="es-EC" sz="2400" dirty="0" smtClean="0">
                <a:effectLst/>
                <a:latin typeface="Times New Roman" panose="02020603050405020304" pitchFamily="18" charset="0"/>
                <a:ea typeface="Times New Roman" panose="02020603050405020304" pitchFamily="18" charset="0"/>
              </a:rPr>
              <a:t>Dónde:</a:t>
            </a:r>
          </a:p>
          <a:p>
            <a:pPr indent="228600" algn="just">
              <a:lnSpc>
                <a:spcPct val="200000"/>
              </a:lnSpc>
              <a:spcAft>
                <a:spcPts val="0"/>
              </a:spcAft>
            </a:pPr>
            <a:r>
              <a:rPr lang="es-EC" sz="2400" dirty="0">
                <a:effectLst/>
                <a:latin typeface="Times New Roman" panose="02020603050405020304" pitchFamily="18" charset="0"/>
                <a:ea typeface="Times New Roman" panose="02020603050405020304" pitchFamily="18" charset="0"/>
              </a:rPr>
              <a:t>F</a:t>
            </a:r>
            <a:r>
              <a:rPr lang="es-EC" sz="2400" baseline="-25000" dirty="0">
                <a:effectLst/>
                <a:latin typeface="Times New Roman" panose="02020603050405020304" pitchFamily="18" charset="0"/>
                <a:ea typeface="Times New Roman" panose="02020603050405020304" pitchFamily="18" charset="0"/>
              </a:rPr>
              <a:t>C</a:t>
            </a:r>
            <a:r>
              <a:rPr lang="es-EC" sz="2400" dirty="0">
                <a:effectLst/>
                <a:latin typeface="Times New Roman" panose="02020603050405020304" pitchFamily="18" charset="0"/>
                <a:ea typeface="Times New Roman" panose="02020603050405020304" pitchFamily="18" charset="0"/>
              </a:rPr>
              <a:t> = Consume el 99% de potencia.</a:t>
            </a:r>
          </a:p>
          <a:p>
            <a:pPr indent="228600" algn="just">
              <a:lnSpc>
                <a:spcPct val="200000"/>
              </a:lnSpc>
              <a:spcAft>
                <a:spcPts val="0"/>
              </a:spcAft>
            </a:pPr>
            <a:r>
              <a:rPr lang="es-EC" sz="2400" dirty="0">
                <a:effectLst/>
                <a:latin typeface="Times New Roman" panose="02020603050405020304" pitchFamily="18" charset="0"/>
                <a:ea typeface="Times New Roman" panose="02020603050405020304" pitchFamily="18" charset="0"/>
              </a:rPr>
              <a:t>Ft  = 40% de F</a:t>
            </a:r>
            <a:r>
              <a:rPr lang="es-EC" sz="2400" baseline="-25000" dirty="0">
                <a:effectLst/>
                <a:latin typeface="Times New Roman" panose="02020603050405020304" pitchFamily="18" charset="0"/>
                <a:ea typeface="Times New Roman" panose="02020603050405020304" pitchFamily="18" charset="0"/>
              </a:rPr>
              <a:t>C</a:t>
            </a:r>
            <a:r>
              <a:rPr lang="es-EC" sz="2400" dirty="0">
                <a:effectLst/>
                <a:latin typeface="Times New Roman" panose="02020603050405020304" pitchFamily="18" charset="0"/>
                <a:ea typeface="Times New Roman" panose="02020603050405020304" pitchFamily="18" charset="0"/>
              </a:rPr>
              <a:t>.</a:t>
            </a:r>
          </a:p>
          <a:p>
            <a:pPr indent="228600" algn="just">
              <a:lnSpc>
                <a:spcPct val="200000"/>
              </a:lnSpc>
              <a:spcAft>
                <a:spcPts val="0"/>
              </a:spcAft>
            </a:pPr>
            <a:r>
              <a:rPr lang="es-EC" sz="2400" dirty="0">
                <a:effectLst/>
                <a:latin typeface="Times New Roman" panose="02020603050405020304" pitchFamily="18" charset="0"/>
                <a:ea typeface="Times New Roman" panose="02020603050405020304" pitchFamily="18" charset="0"/>
              </a:rPr>
              <a:t>Fr = Despreciable.</a:t>
            </a:r>
          </a:p>
          <a:p>
            <a:pPr algn="ctr">
              <a:spcBef>
                <a:spcPts val="1200"/>
              </a:spcBef>
              <a:spcAft>
                <a:spcPts val="0"/>
              </a:spcAft>
            </a:pPr>
            <a:r>
              <a:rPr lang="es-EC"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63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8083" y="166494"/>
            <a:ext cx="5360276" cy="6387245"/>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6442842" y="574815"/>
                <a:ext cx="6096000" cy="1703928"/>
              </a:xfrm>
              <a:prstGeom prst="rect">
                <a:avLst/>
              </a:prstGeom>
            </p:spPr>
            <p:txBody>
              <a:bodyPr>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𝐹</m:t>
                          </m:r>
                        </m:e>
                        <m:sub>
                          <m:r>
                            <a:rPr lang="es-EC" i="1">
                              <a:effectLst/>
                              <a:latin typeface="Cambria Math" panose="02040503050406030204" pitchFamily="18" charset="0"/>
                              <a:ea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rPr>
                        <m:t>=3000 </m:t>
                      </m:r>
                      <m:f>
                        <m:fPr>
                          <m:type m:val="lin"/>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𝑁</m:t>
                          </m:r>
                        </m:num>
                        <m:den>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𝑚𝑚</m:t>
                              </m:r>
                            </m:e>
                            <m:sup>
                              <m:r>
                                <a:rPr lang="es-EC" i="1">
                                  <a:effectLst/>
                                  <a:latin typeface="Cambria Math" panose="02040503050406030204" pitchFamily="18" charset="0"/>
                                  <a:ea typeface="Times New Roman" panose="02020603050405020304" pitchFamily="18" charset="0"/>
                                </a:rPr>
                                <m:t>2</m:t>
                              </m:r>
                            </m:sup>
                          </m:sSup>
                        </m:den>
                      </m:f>
                      <m:r>
                        <a:rPr lang="es-EC" i="1">
                          <a:effectLst/>
                          <a:latin typeface="Cambria Math" panose="02040503050406030204" pitchFamily="18" charset="0"/>
                          <a:ea typeface="Times New Roman" panose="02020603050405020304" pitchFamily="18" charset="0"/>
                        </a:rPr>
                        <m:t>∗0.3 </m:t>
                      </m:r>
                      <m:r>
                        <a:rPr lang="es-EC" i="1">
                          <a:effectLst/>
                          <a:latin typeface="Cambria Math" panose="02040503050406030204" pitchFamily="18" charset="0"/>
                          <a:ea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rPr>
                        <m:t>/</m:t>
                      </m:r>
                      <m:r>
                        <a:rPr lang="es-EC" i="1">
                          <a:effectLst/>
                          <a:latin typeface="Cambria Math" panose="02040503050406030204" pitchFamily="18" charset="0"/>
                          <a:ea typeface="Times New Roman" panose="02020603050405020304" pitchFamily="18" charset="0"/>
                        </a:rPr>
                        <m:t>𝑟𝑒𝑣</m:t>
                      </m:r>
                      <m:r>
                        <a:rPr lang="es-EC" i="1">
                          <a:effectLst/>
                          <a:latin typeface="Cambria Math" panose="02040503050406030204" pitchFamily="18" charset="0"/>
                          <a:ea typeface="Times New Roman" panose="02020603050405020304" pitchFamily="18" charset="0"/>
                        </a:rPr>
                        <m:t>∗4 </m:t>
                      </m:r>
                      <m:r>
                        <a:rPr lang="es-EC" i="1">
                          <a:effectLst/>
                          <a:latin typeface="Cambria Math" panose="02040503050406030204" pitchFamily="18" charset="0"/>
                          <a:ea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rPr>
                        <m:t>[</m:t>
                      </m:r>
                      <m:r>
                        <a:rPr lang="es-EC" i="1">
                          <a:effectLst/>
                          <a:latin typeface="Cambria Math" panose="02040503050406030204" pitchFamily="18" charset="0"/>
                          <a:ea typeface="Times New Roman" panose="02020603050405020304" pitchFamily="18" charset="0"/>
                        </a:rPr>
                        <m:t>𝑁</m:t>
                      </m:r>
                      <m:r>
                        <a:rPr lang="es-EC" i="1">
                          <a:effectLst/>
                          <a:latin typeface="Cambria Math" panose="02040503050406030204" pitchFamily="18" charset="0"/>
                          <a:ea typeface="Times New Roman" panose="02020603050405020304" pitchFamily="18" charset="0"/>
                        </a:rPr>
                        <m:t>]</m:t>
                      </m:r>
                    </m:oMath>
                  </m:oMathPara>
                </a14:m>
                <a:endParaRPr lang="es-EC" dirty="0">
                  <a:effectLst/>
                  <a:latin typeface="Times New Roman" panose="02020603050405020304" pitchFamily="18" charset="0"/>
                  <a:ea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𝐹</m:t>
                          </m:r>
                        </m:e>
                        <m:sub>
                          <m:r>
                            <a:rPr lang="es-EC" i="1">
                              <a:effectLst/>
                              <a:latin typeface="Cambria Math" panose="02040503050406030204" pitchFamily="18" charset="0"/>
                              <a:ea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rPr>
                        <m:t>=3600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𝑁</m:t>
                          </m:r>
                        </m:e>
                      </m:d>
                      <m:r>
                        <a:rPr lang="es-EC" i="1">
                          <a:effectLst/>
                          <a:latin typeface="Cambria Math" panose="02040503050406030204" pitchFamily="18" charset="0"/>
                          <a:ea typeface="Times New Roman" panose="02020603050405020304" pitchFamily="18" charset="0"/>
                        </a:rPr>
                        <m:t> </m:t>
                      </m:r>
                    </m:oMath>
                  </m:oMathPara>
                </a14:m>
                <a:endParaRPr lang="es-EC" dirty="0">
                  <a:effectLst/>
                  <a:latin typeface="Times New Roman" panose="02020603050405020304" pitchFamily="18" charset="0"/>
                  <a:ea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𝐹</m:t>
                          </m:r>
                        </m:e>
                        <m:sub>
                          <m:r>
                            <a:rPr lang="es-EC" i="1">
                              <a:effectLst/>
                              <a:latin typeface="Cambria Math" panose="02040503050406030204" pitchFamily="18" charset="0"/>
                              <a:ea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3600 </m:t>
                          </m:r>
                          <m:r>
                            <a:rPr lang="es-EC" i="1">
                              <a:effectLst/>
                              <a:latin typeface="Cambria Math" panose="02040503050406030204" pitchFamily="18" charset="0"/>
                              <a:ea typeface="Times New Roman" panose="02020603050405020304" pitchFamily="18" charset="0"/>
                            </a:rPr>
                            <m:t>𝑁</m:t>
                          </m:r>
                        </m:num>
                        <m:den>
                          <m:r>
                            <a:rPr lang="es-EC" i="1">
                              <a:effectLst/>
                              <a:latin typeface="Cambria Math" panose="02040503050406030204" pitchFamily="18" charset="0"/>
                              <a:ea typeface="Times New Roman" panose="02020603050405020304" pitchFamily="18" charset="0"/>
                            </a:rPr>
                            <m:t>9.8</m:t>
                          </m:r>
                        </m:den>
                      </m:f>
                      <m:r>
                        <a:rPr lang="es-EC" i="1">
                          <a:effectLst/>
                          <a:latin typeface="Cambria Math" panose="02040503050406030204" pitchFamily="18" charset="0"/>
                          <a:ea typeface="Times New Roman" panose="02020603050405020304" pitchFamily="18" charset="0"/>
                        </a:rPr>
                        <m:t>=367.3 </m:t>
                      </m:r>
                      <m:r>
                        <a:rPr lang="es-EC" i="1">
                          <a:effectLst/>
                          <a:latin typeface="Cambria Math" panose="02040503050406030204" pitchFamily="18" charset="0"/>
                          <a:ea typeface="Times New Roman" panose="02020603050405020304" pitchFamily="18" charset="0"/>
                        </a:rPr>
                        <m:t>𝐾𝑔𝑓</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442842" y="574815"/>
                <a:ext cx="6096000" cy="170392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968359" y="2278743"/>
                <a:ext cx="6096000" cy="3953262"/>
              </a:xfrm>
              <a:prstGeom prst="rect">
                <a:avLst/>
              </a:prstGeom>
            </p:spPr>
            <p:txBody>
              <a:bodyPr>
                <a:spAutoFit/>
              </a:bodyPr>
              <a:lstStyle/>
              <a:p>
                <a:pPr indent="228600" algn="just">
                  <a:lnSpc>
                    <a:spcPct val="200000"/>
                  </a:lnSpc>
                  <a:spcAft>
                    <a:spcPts val="0"/>
                  </a:spcAft>
                </a:pPr>
                <a:r>
                  <a:rPr lang="es-EC" dirty="0" smtClean="0">
                    <a:effectLst/>
                    <a:latin typeface="Times New Roman" panose="02020603050405020304" pitchFamily="18" charset="0"/>
                    <a:ea typeface="Times New Roman" panose="02020603050405020304" pitchFamily="18" charset="0"/>
                  </a:rPr>
                  <a:t>P</a:t>
                </a:r>
                <a:r>
                  <a:rPr lang="es-EC" baseline="-25000" dirty="0">
                    <a:effectLst/>
                    <a:latin typeface="Times New Roman" panose="02020603050405020304" pitchFamily="18" charset="0"/>
                    <a:ea typeface="Times New Roman" panose="02020603050405020304" pitchFamily="18" charset="0"/>
                  </a:rPr>
                  <a:t>M</a:t>
                </a:r>
                <a:r>
                  <a:rPr lang="es-EC" dirty="0">
                    <a:effectLst/>
                    <a:latin typeface="Times New Roman" panose="02020603050405020304" pitchFamily="18" charset="0"/>
                    <a:ea typeface="Times New Roman" panose="02020603050405020304" pitchFamily="18" charset="0"/>
                  </a:rPr>
                  <a:t> = Potencia de mecanizado [kW]</a:t>
                </a:r>
              </a:p>
              <a:p>
                <a:pPr>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rPr>
                            <m:t>𝑀</m:t>
                          </m:r>
                        </m:sub>
                      </m:sSub>
                      <m:r>
                        <a:rPr lang="es-EC" i="1">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rPr>
                            <m:t>∗</m:t>
                          </m:r>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𝐹</m:t>
                              </m:r>
                            </m:e>
                            <m:sub>
                              <m:r>
                                <a:rPr lang="es-EC" i="1">
                                  <a:effectLst/>
                                  <a:latin typeface="Cambria Math" panose="02040503050406030204" pitchFamily="18" charset="0"/>
                                  <a:ea typeface="Times New Roman" panose="02020603050405020304" pitchFamily="18" charset="0"/>
                                </a:rPr>
                                <m:t>𝐶</m:t>
                              </m:r>
                            </m:sub>
                          </m:sSub>
                        </m:num>
                        <m:den>
                          <m:r>
                            <a:rPr lang="es-EC" i="1">
                              <a:effectLst/>
                              <a:latin typeface="Cambria Math" panose="02040503050406030204" pitchFamily="18" charset="0"/>
                              <a:ea typeface="Times New Roman" panose="02020603050405020304" pitchFamily="18" charset="0"/>
                            </a:rPr>
                            <m:t>60∗</m:t>
                          </m:r>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rPr>
                                <m:t>3</m:t>
                              </m:r>
                            </m:sup>
                          </m:sSup>
                        </m:den>
                      </m:f>
                      <m:r>
                        <a:rPr lang="es-EC" i="1">
                          <a:effectLst/>
                          <a:latin typeface="Cambria Math" panose="02040503050406030204" pitchFamily="18" charset="0"/>
                          <a:ea typeface="Times New Roman" panose="02020603050405020304" pitchFamily="18" charset="0"/>
                        </a:rPr>
                        <m:t>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𝑘𝑊</m:t>
                          </m:r>
                        </m:e>
                      </m:d>
                      <m:r>
                        <a:rPr lang="es-EC" i="1">
                          <a:effectLst/>
                          <a:latin typeface="Cambria Math" panose="02040503050406030204" pitchFamily="18" charset="0"/>
                          <a:ea typeface="Times New Roman" panose="02020603050405020304" pitchFamily="18" charset="0"/>
                        </a:rPr>
                        <m:t>                         </m:t>
                      </m:r>
                      <m:r>
                        <a:rPr lang="es-EC" i="1" smtClean="0">
                          <a:effectLst/>
                          <a:latin typeface="Cambria Math" panose="02040503050406030204" pitchFamily="18" charset="0"/>
                          <a:ea typeface="Times New Roman" panose="02020603050405020304" pitchFamily="18" charset="0"/>
                        </a:rPr>
                        <m:t>                    </m:t>
                      </m:r>
                    </m:oMath>
                  </m:oMathPara>
                </a14:m>
                <a:endParaRPr lang="es-EC" dirty="0">
                  <a:effectLst/>
                  <a:latin typeface="Times New Roman" panose="02020603050405020304" pitchFamily="18" charset="0"/>
                  <a:ea typeface="Times New Roman" panose="02020603050405020304" pitchFamily="18" charset="0"/>
                </a:endParaRPr>
              </a:p>
              <a:p>
                <a:pPr>
                  <a:spcAft>
                    <a:spcPts val="0"/>
                  </a:spcAft>
                </a:pPr>
                <a:r>
                  <a:rPr lang="es-EC" dirty="0">
                    <a:effectLst/>
                    <a:latin typeface="Times New Roman" panose="02020603050405020304" pitchFamily="18" charset="0"/>
                    <a:ea typeface="Times New Roman" panose="02020603050405020304" pitchFamily="18" charset="0"/>
                  </a:rPr>
                  <a:t> </a:t>
                </a: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Dónde:</a:t>
                </a: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V</a:t>
                </a:r>
                <a:r>
                  <a:rPr lang="es-EC" baseline="-25000" dirty="0">
                    <a:effectLst/>
                    <a:latin typeface="Times New Roman" panose="02020603050405020304" pitchFamily="18" charset="0"/>
                    <a:ea typeface="Times New Roman" panose="02020603050405020304" pitchFamily="18" charset="0"/>
                  </a:rPr>
                  <a:t>C</a:t>
                </a:r>
                <a:r>
                  <a:rPr lang="es-EC" dirty="0">
                    <a:effectLst/>
                    <a:latin typeface="Times New Roman" panose="02020603050405020304" pitchFamily="18" charset="0"/>
                    <a:ea typeface="Times New Roman" panose="02020603050405020304" pitchFamily="18" charset="0"/>
                  </a:rPr>
                  <a:t> = 20 - 85 m/min </a:t>
                </a:r>
                <a:endParaRPr lang="es-EC" dirty="0" smtClean="0">
                  <a:effectLst/>
                  <a:latin typeface="Times New Roman" panose="02020603050405020304" pitchFamily="18" charset="0"/>
                  <a:ea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rPr>
                            <m:t>𝑀</m:t>
                          </m:r>
                        </m:sub>
                      </m:sSub>
                      <m:r>
                        <a:rPr lang="es-EC" i="1">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56</m:t>
                          </m:r>
                          <m:f>
                            <m:fPr>
                              <m:type m:val="lin"/>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𝑚</m:t>
                              </m:r>
                            </m:num>
                            <m:den>
                              <m:r>
                                <a:rPr lang="es-EC" i="1">
                                  <a:effectLst/>
                                  <a:latin typeface="Cambria Math" panose="02040503050406030204" pitchFamily="18" charset="0"/>
                                  <a:ea typeface="Times New Roman" panose="02020603050405020304" pitchFamily="18" charset="0"/>
                                </a:rPr>
                                <m:t>𝑚𝑖𝑛</m:t>
                              </m:r>
                            </m:den>
                          </m:f>
                          <m:r>
                            <a:rPr lang="es-EC" i="1">
                              <a:effectLst/>
                              <a:latin typeface="Cambria Math" panose="02040503050406030204" pitchFamily="18" charset="0"/>
                              <a:ea typeface="Times New Roman" panose="02020603050405020304" pitchFamily="18" charset="0"/>
                            </a:rPr>
                            <m:t>∗3600 </m:t>
                          </m:r>
                          <m:r>
                            <a:rPr lang="es-EC" i="1">
                              <a:effectLst/>
                              <a:latin typeface="Cambria Math" panose="02040503050406030204" pitchFamily="18" charset="0"/>
                              <a:ea typeface="Times New Roman" panose="02020603050405020304" pitchFamily="18" charset="0"/>
                            </a:rPr>
                            <m:t>𝑁</m:t>
                          </m:r>
                        </m:num>
                        <m:den>
                          <m:r>
                            <a:rPr lang="es-EC" i="1">
                              <a:effectLst/>
                              <a:latin typeface="Cambria Math" panose="02040503050406030204" pitchFamily="18" charset="0"/>
                              <a:ea typeface="Times New Roman" panose="02020603050405020304" pitchFamily="18" charset="0"/>
                            </a:rPr>
                            <m:t>60∗</m:t>
                          </m:r>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rPr>
                                <m:t>3</m:t>
                              </m:r>
                            </m:sup>
                          </m:sSup>
                        </m:den>
                      </m:f>
                      <m:r>
                        <a:rPr lang="es-EC" i="1">
                          <a:effectLst/>
                          <a:latin typeface="Cambria Math" panose="02040503050406030204" pitchFamily="18" charset="0"/>
                          <a:ea typeface="Times New Roman" panose="02020603050405020304" pitchFamily="18" charset="0"/>
                        </a:rPr>
                        <m:t>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𝑘𝑊</m:t>
                          </m:r>
                        </m:e>
                      </m:d>
                    </m:oMath>
                  </m:oMathPara>
                </a14:m>
                <a:endParaRPr lang="es-EC" dirty="0">
                  <a:effectLst/>
                  <a:latin typeface="Times New Roman" panose="02020603050405020304" pitchFamily="18" charset="0"/>
                  <a:ea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rPr>
                            <m:t>𝑀</m:t>
                          </m:r>
                        </m:sub>
                      </m:sSub>
                      <m:r>
                        <a:rPr lang="es-EC" i="1">
                          <a:effectLst/>
                          <a:latin typeface="Cambria Math" panose="02040503050406030204" pitchFamily="18" charset="0"/>
                          <a:ea typeface="Times New Roman" panose="02020603050405020304" pitchFamily="18" charset="0"/>
                        </a:rPr>
                        <m:t>=3.3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𝑘𝑊</m:t>
                          </m:r>
                        </m:e>
                      </m:d>
                    </m:oMath>
                  </m:oMathPara>
                </a14:m>
                <a:endParaRPr lang="es-EC"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968359" y="2278743"/>
                <a:ext cx="6096000" cy="3953262"/>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3276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5356" y="624110"/>
            <a:ext cx="9026830" cy="1754326"/>
          </a:xfrm>
          <a:noFill/>
        </p:spPr>
        <p:txBody>
          <a:bodyPr vert="horz" wrap="none" lIns="91440" tIns="45720" rIns="91440" bIns="45720" rtlCol="0" anchor="t">
            <a:spAutoFit/>
          </a:body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SELECCIÓN DE TORNILLOS </a:t>
            </a:r>
            <a:b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br>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DE </a:t>
            </a:r>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BOLAS</a:t>
            </a:r>
          </a:p>
        </p:txBody>
      </p:sp>
      <p:pic>
        <p:nvPicPr>
          <p:cNvPr id="4" name="Imagen 3"/>
          <p:cNvPicPr/>
          <p:nvPr/>
        </p:nvPicPr>
        <p:blipFill>
          <a:blip r:embed="rId2"/>
          <a:stretch>
            <a:fillRect/>
          </a:stretch>
        </p:blipFill>
        <p:spPr>
          <a:xfrm>
            <a:off x="2535356" y="3995540"/>
            <a:ext cx="8276896" cy="1774639"/>
          </a:xfrm>
          <a:prstGeom prst="rect">
            <a:avLst/>
          </a:prstGeom>
        </p:spPr>
      </p:pic>
      <p:sp>
        <p:nvSpPr>
          <p:cNvPr id="5" name="Rectángulo 4"/>
          <p:cNvSpPr/>
          <p:nvPr/>
        </p:nvSpPr>
        <p:spPr>
          <a:xfrm>
            <a:off x="2535356" y="2817656"/>
            <a:ext cx="7988084"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En la figura a continuación se muestran los tipos de soporte para un tornillo de bolas.</a:t>
            </a:r>
            <a:endParaRPr lang="es-EC" dirty="0"/>
          </a:p>
        </p:txBody>
      </p:sp>
    </p:spTree>
    <p:extLst>
      <p:ext uri="{BB962C8B-B14F-4D97-AF65-F5344CB8AC3E}">
        <p14:creationId xmlns:p14="http://schemas.microsoft.com/office/powerpoint/2010/main" val="161687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0344" y="150674"/>
            <a:ext cx="10793340" cy="923330"/>
          </a:xfrm>
          <a:noFill/>
        </p:spPr>
        <p:txBody>
          <a:bodyPr vert="horz" wrap="none" lIns="91440" tIns="45720" rIns="91440" bIns="45720" rtlCol="0" anchor="t">
            <a:spAutoFit/>
          </a:body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TORNILLO DE </a:t>
            </a:r>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BOLAS PARA EJE X</a:t>
            </a:r>
          </a:p>
        </p:txBody>
      </p:sp>
      <mc:AlternateContent xmlns:mc="http://schemas.openxmlformats.org/markup-compatibility/2006" xmlns:a14="http://schemas.microsoft.com/office/drawing/2010/main">
        <mc:Choice Requires="a14">
          <p:sp>
            <p:nvSpPr>
              <p:cNvPr id="4" name="Rectángulo 3"/>
              <p:cNvSpPr/>
              <p:nvPr/>
            </p:nvSpPr>
            <p:spPr>
              <a:xfrm>
                <a:off x="2707675" y="1918138"/>
                <a:ext cx="7798676" cy="4211089"/>
              </a:xfrm>
              <a:prstGeom prst="rect">
                <a:avLst/>
              </a:prstGeom>
            </p:spPr>
            <p:txBody>
              <a:bodyPr wrap="squar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r>
                        <a:rPr lang="es-EC">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a:ea typeface="Times New Roman" panose="02020603050405020304" pitchFamily="18" charset="0"/>
                              <a:cs typeface="Arial" panose="020B0604020202020204" pitchFamily="34" charset="0"/>
                            </a:rPr>
                          </m:ctrlPr>
                        </m:fPr>
                        <m:num>
                          <m:r>
                            <a:rPr lang="es-EC" i="1">
                              <a:effectLst/>
                              <a:latin typeface="Cambria Math" panose="02040503050406030204" pitchFamily="18" charset="0"/>
                              <a:ea typeface="Times New Roman" panose="02020603050405020304" pitchFamily="18" charset="0"/>
                              <a:cs typeface="Arial" panose="020B0604020202020204" pitchFamily="34" charset="0"/>
                            </a:rPr>
                            <m:t>𝑉</m:t>
                          </m:r>
                        </m:num>
                        <m:den>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N</m:t>
                          </m:r>
                        </m:den>
                      </m:f>
                    </m:oMath>
                  </m:oMathPara>
                </a14:m>
                <a:endParaRPr lang="es-EC" dirty="0">
                  <a:effectLst/>
                  <a:latin typeface="Times New Roman" panose="02020603050405020304" pitchFamily="18" charset="0"/>
                  <a:ea typeface="Times New Roman" panose="02020603050405020304" pitchFamily="18" charset="0"/>
                </a:endParaRP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  </a:t>
                </a:r>
                <a:r>
                  <a:rPr lang="es-EC" dirty="0" smtClean="0">
                    <a:effectLst/>
                    <a:latin typeface="Times New Roman" panose="02020603050405020304" pitchFamily="18" charset="0"/>
                    <a:ea typeface="Times New Roman" panose="02020603050405020304" pitchFamily="18" charset="0"/>
                  </a:rPr>
                  <a:t>Donde</a:t>
                </a:r>
                <a:r>
                  <a:rPr lang="es-EC" dirty="0">
                    <a:effectLst/>
                    <a:latin typeface="Times New Roman" panose="02020603050405020304" pitchFamily="18" charset="0"/>
                    <a:ea typeface="Times New Roman" panose="02020603050405020304" pitchFamily="18" charset="0"/>
                  </a:rPr>
                  <a:t>: </a:t>
                </a: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P= Paso.</a:t>
                </a: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V= Avance rápido típico del eje de un torno CNC (velocidad lineal).</a:t>
                </a: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N= Velocidad nominal típica de un servomotor.</a:t>
                </a:r>
              </a:p>
              <a:p>
                <a:pPr>
                  <a:spcAft>
                    <a:spcPts val="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r>
                        <a:rPr lang="es-EC">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a:ea typeface="Times New Roman" panose="02020603050405020304" pitchFamily="18" charset="0"/>
                              <a:cs typeface="Arial" panose="020B0604020202020204" pitchFamily="34" charset="0"/>
                            </a:rPr>
                          </m:ctrlPr>
                        </m:fPr>
                        <m:num>
                          <m:r>
                            <a:rPr lang="es-EC" i="1">
                              <a:effectLst/>
                              <a:latin typeface="Cambria Math" panose="02040503050406030204" pitchFamily="18" charset="0"/>
                              <a:ea typeface="Times New Roman" panose="02020603050405020304" pitchFamily="18" charset="0"/>
                              <a:cs typeface="Arial" panose="020B0604020202020204" pitchFamily="34" charset="0"/>
                            </a:rPr>
                            <m:t>12 </m:t>
                          </m:r>
                          <m:r>
                            <a:rPr lang="es-EC" i="1">
                              <a:effectLst/>
                              <a:latin typeface="Cambria Math" panose="02040503050406030204" pitchFamily="18" charset="0"/>
                              <a:ea typeface="Times New Roman" panose="02020603050405020304" pitchFamily="18" charset="0"/>
                              <a:cs typeface="Arial" panose="020B0604020202020204" pitchFamily="34" charset="0"/>
                            </a:rPr>
                            <m:t>𝑚</m:t>
                          </m:r>
                          <m:r>
                            <a:rPr lang="es-EC"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s-EC" i="1">
                                  <a:effectLst/>
                                  <a:latin typeface="Cambria Math"/>
                                  <a:ea typeface="Times New Roman" panose="02020603050405020304" pitchFamily="18" charset="0"/>
                                  <a:cs typeface="Cambria Math" panose="02040503050406030204" pitchFamily="18" charset="0"/>
                                </a:rPr>
                              </m:ctrlPr>
                            </m:funcPr>
                            <m:fNa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min</m:t>
                              </m:r>
                            </m:fName>
                            <m:e>
                              <m:r>
                                <a:rPr lang="es-EC" i="1">
                                  <a:effectLst/>
                                  <a:latin typeface="Cambria Math" panose="02040503050406030204" pitchFamily="18" charset="0"/>
                                  <a:ea typeface="Times New Roman" panose="02020603050405020304" pitchFamily="18" charset="0"/>
                                  <a:cs typeface="Cambria Math" panose="02040503050406030204" pitchFamily="18" charset="0"/>
                                </a:rPr>
                                <m:t>∗</m:t>
                              </m:r>
                              <m:r>
                                <a:rPr lang="es-EC" i="1">
                                  <a:effectLst/>
                                  <a:latin typeface="Cambria Math" panose="02040503050406030204" pitchFamily="18" charset="0"/>
                                  <a:ea typeface="Times New Roman" panose="02020603050405020304" pitchFamily="18" charset="0"/>
                                  <a:cs typeface="Arial" panose="020B0604020202020204" pitchFamily="34" charset="0"/>
                                </a:rPr>
                                <m:t>1000</m:t>
                              </m:r>
                            </m:e>
                          </m:func>
                        </m:num>
                        <m:den>
                          <m:r>
                            <a:rPr lang="es-EC">
                              <a:effectLst/>
                              <a:latin typeface="Cambria Math" panose="02040503050406030204" pitchFamily="18" charset="0"/>
                              <a:ea typeface="Times New Roman" panose="02020603050405020304" pitchFamily="18" charset="0"/>
                              <a:cs typeface="Arial" panose="020B0604020202020204" pitchFamily="34" charset="0"/>
                            </a:rPr>
                            <m:t>3000 </m:t>
                          </m:r>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rpm</m:t>
                          </m:r>
                        </m:den>
                      </m:f>
                      <m:r>
                        <a:rPr lang="es-EC">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dirty="0">
                  <a:effectLst/>
                  <a:latin typeface="Times New Roman" panose="02020603050405020304" pitchFamily="18" charset="0"/>
                  <a:ea typeface="Times New Roman" panose="02020603050405020304" pitchFamily="18" charset="0"/>
                </a:endParaRPr>
              </a:p>
              <a:p>
                <a:pPr>
                  <a:spcAft>
                    <a:spcPts val="0"/>
                  </a:spcAft>
                </a:pPr>
                <a:r>
                  <a:rPr lang="es-EC" dirty="0">
                    <a:effectLst/>
                    <a:latin typeface="Times New Roman" panose="02020603050405020304" pitchFamily="18" charset="0"/>
                    <a:ea typeface="Times New Roman" panose="02020603050405020304" pitchFamily="18" charset="0"/>
                  </a:rPr>
                  <a:t> </a:t>
                </a:r>
              </a:p>
              <a:p>
                <a:pPr>
                  <a:spcAft>
                    <a:spcPts val="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r>
                        <a:rPr lang="es-EC">
                          <a:effectLst/>
                          <a:latin typeface="Cambria Math" panose="02040503050406030204" pitchFamily="18" charset="0"/>
                          <a:ea typeface="Times New Roman" panose="02020603050405020304" pitchFamily="18" charset="0"/>
                          <a:cs typeface="Arial" panose="020B0604020202020204" pitchFamily="34" charset="0"/>
                        </a:rPr>
                        <m:t>=4 </m:t>
                      </m:r>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mm</m:t>
                      </m:r>
                      <m:r>
                        <a:rPr lang="es-EC">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707675" y="1918138"/>
                <a:ext cx="7798676" cy="4211089"/>
              </a:xfrm>
              <a:prstGeom prst="rect">
                <a:avLst/>
              </a:prstGeom>
              <a:blipFill rotWithShape="0">
                <a:blip r:embed="rId2"/>
                <a:stretch>
                  <a:fillRect/>
                </a:stretch>
              </a:blipFill>
            </p:spPr>
            <p:txBody>
              <a:bodyPr/>
              <a:lstStyle/>
              <a:p>
                <a:r>
                  <a:rPr lang="es-EC">
                    <a:noFill/>
                  </a:rPr>
                  <a:t> </a:t>
                </a:r>
              </a:p>
            </p:txBody>
          </p:sp>
        </mc:Fallback>
      </mc:AlternateContent>
      <p:sp>
        <p:nvSpPr>
          <p:cNvPr id="5" name="Título 1"/>
          <p:cNvSpPr txBox="1">
            <a:spLocks/>
          </p:cNvSpPr>
          <p:nvPr/>
        </p:nvSpPr>
        <p:spPr>
          <a:xfrm>
            <a:off x="5580129" y="1074004"/>
            <a:ext cx="2053767" cy="923330"/>
          </a:xfrm>
          <a:prstGeom prst="rect">
            <a:avLst/>
          </a:prstGeom>
          <a:noFill/>
        </p:spPr>
        <p:txBody>
          <a:bodyPr vert="horz" wrap="none" lIns="91440" tIns="45720" rIns="91440" bIns="45720" rtlCol="0" anchor="t">
            <a:sp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PASO</a:t>
            </a:r>
            <a:endParaRPr lang="es-EC" sz="5400" dirty="0">
              <a:ln w="0"/>
              <a:solidFill>
                <a:srgbClr val="FF0000"/>
              </a:solidFill>
              <a:effectLst>
                <a:outerShdw blurRad="38100" dist="19050" dir="2700000" algn="tl" rotWithShape="0">
                  <a:schemeClr val="dk1">
                    <a:alpha val="40000"/>
                  </a:schemeClr>
                </a:outerShdw>
              </a:effectLst>
              <a:latin typeface="+mn-lt"/>
              <a:ea typeface="+mn-ea"/>
              <a:cs typeface="+mn-cs"/>
            </a:endParaRPr>
          </a:p>
        </p:txBody>
      </p:sp>
    </p:spTree>
    <p:extLst>
      <p:ext uri="{BB962C8B-B14F-4D97-AF65-F5344CB8AC3E}">
        <p14:creationId xmlns:p14="http://schemas.microsoft.com/office/powerpoint/2010/main" val="4219925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5426" y="228272"/>
            <a:ext cx="3693640" cy="923330"/>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DIÁMETRO</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363866" y="240260"/>
            <a:ext cx="4578985" cy="6219825"/>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129535" y="2248571"/>
                <a:ext cx="6096000" cy="2739340"/>
              </a:xfrm>
              <a:prstGeom prst="rect">
                <a:avLst/>
              </a:prstGeom>
            </p:spPr>
            <p:txBody>
              <a:bodyPr>
                <a:spAutoFit/>
              </a:bodyPr>
              <a:lstStyle/>
              <a:p>
                <a:pPr indent="228600" algn="just">
                  <a:lnSpc>
                    <a:spcPct val="200000"/>
                  </a:lnSpc>
                  <a:spcAft>
                    <a:spcPts val="0"/>
                  </a:spcAft>
                </a:pPr>
                <a14:m>
                  <m:oMathPara xmlns:m="http://schemas.openxmlformats.org/officeDocument/2006/math">
                    <m:oMathParaPr>
                      <m:jc m:val="centerGroup"/>
                    </m:oMathParaPr>
                    <m:oMath xmlns:m="http://schemas.openxmlformats.org/officeDocument/2006/math">
                      <m:r>
                        <a:rPr lang="es-EC" i="1" smtClean="0">
                          <a:effectLst/>
                          <a:latin typeface="Cambria Math" panose="02040503050406030204" pitchFamily="18" charset="0"/>
                          <a:ea typeface="Times New Roman" panose="02020603050405020304" pitchFamily="18" charset="0"/>
                        </a:rPr>
                        <m:t>𝑁</m:t>
                      </m:r>
                      <m:r>
                        <a:rPr lang="es-EC" i="1" smtClean="0">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1000∗</m:t>
                          </m:r>
                          <m:r>
                            <a:rPr lang="es-EC" i="1">
                              <a:effectLst/>
                              <a:latin typeface="Cambria Math" panose="02040503050406030204" pitchFamily="18" charset="0"/>
                              <a:ea typeface="Times New Roman" panose="02020603050405020304" pitchFamily="18" charset="0"/>
                            </a:rPr>
                            <m:t>𝑉</m:t>
                          </m:r>
                        </m:num>
                        <m:den>
                          <m:r>
                            <a:rPr lang="es-EC" i="1">
                              <a:effectLst/>
                              <a:latin typeface="Cambria Math" panose="02040503050406030204" pitchFamily="18" charset="0"/>
                              <a:ea typeface="Times New Roman" panose="02020603050405020304" pitchFamily="18" charset="0"/>
                            </a:rPr>
                            <m:t>𝑃</m:t>
                          </m:r>
                          <m:r>
                            <a:rPr lang="es-EC" i="1">
                              <a:effectLst/>
                              <a:latin typeface="Cambria Math" panose="02040503050406030204" pitchFamily="18" charset="0"/>
                              <a:ea typeface="Times New Roman" panose="02020603050405020304" pitchFamily="18" charset="0"/>
                            </a:rPr>
                            <m:t>∗</m:t>
                          </m:r>
                          <m:r>
                            <a:rPr lang="es-EC" i="1">
                              <a:effectLst/>
                              <a:latin typeface="Cambria Math" panose="02040503050406030204" pitchFamily="18" charset="0"/>
                              <a:ea typeface="Times New Roman" panose="02020603050405020304" pitchFamily="18" charset="0"/>
                            </a:rPr>
                            <m:t>𝐺</m:t>
                          </m:r>
                        </m:den>
                      </m:f>
                      <m:r>
                        <a:rPr lang="es-EC" i="1">
                          <a:effectLst/>
                          <a:latin typeface="Cambria Math" panose="02040503050406030204" pitchFamily="18" charset="0"/>
                          <a:ea typeface="Times New Roman" panose="02020603050405020304" pitchFamily="18" charset="0"/>
                        </a:rPr>
                        <m:t>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𝑟𝑝𝑚</m:t>
                          </m:r>
                        </m:e>
                      </m:d>
                      <m:r>
                        <a:rPr lang="es-EC" i="1">
                          <a:effectLst/>
                          <a:latin typeface="Cambria Math" panose="02040503050406030204" pitchFamily="18" charset="0"/>
                          <a:ea typeface="Times New Roman" panose="02020603050405020304" pitchFamily="18" charset="0"/>
                        </a:rPr>
                        <m:t>    </m:t>
                      </m:r>
                    </m:oMath>
                  </m:oMathPara>
                </a14:m>
                <a:endParaRPr lang="es-EC" dirty="0">
                  <a:effectLst/>
                  <a:latin typeface="Times New Roman" panose="02020603050405020304" pitchFamily="18" charset="0"/>
                  <a:ea typeface="Times New Roman" panose="02020603050405020304" pitchFamily="18" charset="0"/>
                </a:endParaRPr>
              </a:p>
              <a:p>
                <a:pPr indent="228600"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rPr>
                        <m:t>𝑁</m:t>
                      </m:r>
                      <m:r>
                        <a:rPr lang="es-EC" i="1">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1000∗12 </m:t>
                          </m:r>
                          <m:r>
                            <a:rPr lang="es-EC" i="1">
                              <a:effectLst/>
                              <a:latin typeface="Cambria Math" panose="02040503050406030204" pitchFamily="18" charset="0"/>
                              <a:ea typeface="Times New Roman" panose="02020603050405020304" pitchFamily="18" charset="0"/>
                            </a:rPr>
                            <m:t>𝑚</m:t>
                          </m:r>
                          <m:r>
                            <a:rPr lang="es-EC" i="1">
                              <a:effectLst/>
                              <a:latin typeface="Cambria Math" panose="02040503050406030204" pitchFamily="18" charset="0"/>
                              <a:ea typeface="Times New Roman" panose="02020603050405020304" pitchFamily="18" charset="0"/>
                            </a:rPr>
                            <m:t>/</m:t>
                          </m:r>
                          <m:r>
                            <a:rPr lang="es-EC" i="1">
                              <a:effectLst/>
                              <a:latin typeface="Cambria Math" panose="02040503050406030204" pitchFamily="18" charset="0"/>
                              <a:ea typeface="Times New Roman" panose="02020603050405020304" pitchFamily="18" charset="0"/>
                            </a:rPr>
                            <m:t>𝑚𝑖𝑛</m:t>
                          </m:r>
                        </m:num>
                        <m:den>
                          <m:r>
                            <a:rPr lang="es-EC" i="1">
                              <a:effectLst/>
                              <a:latin typeface="Cambria Math" panose="02040503050406030204" pitchFamily="18" charset="0"/>
                              <a:ea typeface="Times New Roman" panose="02020603050405020304" pitchFamily="18" charset="0"/>
                            </a:rPr>
                            <m:t>5</m:t>
                          </m:r>
                          <m:r>
                            <a:rPr lang="es-EC" i="1">
                              <a:effectLst/>
                              <a:latin typeface="Cambria Math" panose="02040503050406030204" pitchFamily="18" charset="0"/>
                              <a:ea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rPr>
                            <m:t>∗1</m:t>
                          </m:r>
                        </m:den>
                      </m:f>
                      <m:r>
                        <a:rPr lang="es-EC" i="1">
                          <a:effectLst/>
                          <a:latin typeface="Cambria Math" panose="02040503050406030204" pitchFamily="18" charset="0"/>
                          <a:ea typeface="Times New Roman" panose="02020603050405020304" pitchFamily="18" charset="0"/>
                        </a:rPr>
                        <m:t>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𝑟𝑝𝑚</m:t>
                          </m:r>
                        </m:e>
                      </m:d>
                    </m:oMath>
                  </m:oMathPara>
                </a14:m>
                <a:endParaRPr lang="es-EC" dirty="0">
                  <a:effectLst/>
                  <a:latin typeface="Times New Roman" panose="02020603050405020304" pitchFamily="18" charset="0"/>
                  <a:ea typeface="Times New Roman" panose="02020603050405020304" pitchFamily="18" charset="0"/>
                </a:endParaRPr>
              </a:p>
              <a:p>
                <a:pPr indent="228600"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rPr>
                        <m:t>𝑁</m:t>
                      </m:r>
                      <m:r>
                        <a:rPr lang="es-EC" i="1">
                          <a:effectLst/>
                          <a:latin typeface="Cambria Math" panose="02040503050406030204" pitchFamily="18" charset="0"/>
                          <a:ea typeface="Times New Roman" panose="02020603050405020304" pitchFamily="18" charset="0"/>
                        </a:rPr>
                        <m:t>=2400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𝑟𝑝𝑚</m:t>
                          </m:r>
                        </m:e>
                      </m:d>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29535" y="2248571"/>
                <a:ext cx="6096000" cy="2739340"/>
              </a:xfrm>
              <a:prstGeom prst="rect">
                <a:avLst/>
              </a:prstGeom>
              <a:blipFill rotWithShape="0">
                <a:blip r:embed="rId3"/>
                <a:stretch>
                  <a:fillRect/>
                </a:stretch>
              </a:blipFill>
            </p:spPr>
            <p:txBody>
              <a:bodyPr/>
              <a:lstStyle/>
              <a:p>
                <a:r>
                  <a:rPr lang="es-EC">
                    <a:noFill/>
                  </a:rPr>
                  <a:t> </a:t>
                </a:r>
              </a:p>
            </p:txBody>
          </p:sp>
        </mc:Fallback>
      </mc:AlternateContent>
      <p:sp>
        <p:nvSpPr>
          <p:cNvPr id="6" name="CuadroTexto 5"/>
          <p:cNvSpPr txBox="1"/>
          <p:nvPr/>
        </p:nvSpPr>
        <p:spPr>
          <a:xfrm>
            <a:off x="1562966" y="1376921"/>
            <a:ext cx="2710999" cy="646331"/>
          </a:xfrm>
          <a:prstGeom prst="rect">
            <a:avLst/>
          </a:prstGeom>
          <a:noFill/>
        </p:spPr>
        <p:txBody>
          <a:bodyPr wrap="none" rtlCol="0">
            <a:spAutoFit/>
          </a:bodyPr>
          <a:lstStyle/>
          <a:p>
            <a:r>
              <a:rPr lang="es-EC" dirty="0" smtClean="0"/>
              <a:t>Se toma en cuenta la </a:t>
            </a:r>
          </a:p>
          <a:p>
            <a:r>
              <a:rPr lang="es-EC" dirty="0" smtClean="0"/>
              <a:t>velocidad de rotación</a:t>
            </a:r>
            <a:endParaRPr lang="es-EC" dirty="0"/>
          </a:p>
        </p:txBody>
      </p:sp>
      <p:sp>
        <p:nvSpPr>
          <p:cNvPr id="7" name="Rectángulo 6"/>
          <p:cNvSpPr/>
          <p:nvPr/>
        </p:nvSpPr>
        <p:spPr>
          <a:xfrm>
            <a:off x="1317420" y="5213230"/>
            <a:ext cx="2404826" cy="646331"/>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Sin desacelerador G = 1</a:t>
            </a:r>
          </a:p>
          <a:p>
            <a:endParaRPr lang="es-EC" dirty="0"/>
          </a:p>
        </p:txBody>
      </p:sp>
    </p:spTree>
    <p:extLst>
      <p:ext uri="{BB962C8B-B14F-4D97-AF65-F5344CB8AC3E}">
        <p14:creationId xmlns:p14="http://schemas.microsoft.com/office/powerpoint/2010/main" val="3849243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4304" y="315310"/>
            <a:ext cx="10531366" cy="5889113"/>
          </a:xfrm>
          <a:prstGeom prst="rect">
            <a:avLst/>
          </a:prstGeom>
        </p:spPr>
        <p:txBody>
          <a:bodyPr wrap="square">
            <a:spAutoFit/>
          </a:bodyPr>
          <a:lstStyle/>
          <a:p>
            <a:pPr indent="228600" algn="just">
              <a:lnSpc>
                <a:spcPct val="200000"/>
              </a:lnSpc>
              <a:spcAft>
                <a:spcPts val="0"/>
              </a:spcAft>
            </a:pPr>
            <a:r>
              <a:rPr lang="es-EC" sz="2400" dirty="0">
                <a:latin typeface="Times New Roman" panose="02020603050405020304" pitchFamily="18" charset="0"/>
                <a:ea typeface="Times New Roman" panose="02020603050405020304" pitchFamily="18" charset="0"/>
              </a:rPr>
              <a:t>P</a:t>
            </a:r>
            <a:r>
              <a:rPr lang="es-EC" sz="2400" dirty="0" smtClean="0">
                <a:effectLst/>
                <a:latin typeface="Times New Roman" panose="02020603050405020304" pitchFamily="18" charset="0"/>
                <a:ea typeface="Times New Roman" panose="02020603050405020304" pitchFamily="18" charset="0"/>
              </a:rPr>
              <a:t>ara esta aplicación todos los diámetros que están a la derecha de la intersección de las líneas son válidos, en este caso el primer diámetro que satisface las condiciones es el de 10 mm y paso 3 pero en la sección anterior se calculó que el paso debe ser mínimo 4 entonces ese diámetro queda descartado, el siguiente es un diámetro de 12 mm y paso 5, este diámetro si cumple estas condiciones pero pertenece a los tornillos miniatura y el fabricante no dispone de la longitud necesaria, por lo tanto se elige el diámetro siguiente   que es de 16 mm y paso 5 que pertenece a los tornillos estándar y está disponible en la longitud necesaria.</a:t>
            </a:r>
            <a:endParaRPr lang="es-EC"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1085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124606" y="2039988"/>
                <a:ext cx="6096000" cy="2908489"/>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r>
                        <a:rPr lang="es-EC" i="1" smtClean="0">
                          <a:effectLst/>
                          <a:latin typeface="Cambria Math" panose="02040503050406030204" pitchFamily="18" charset="0"/>
                          <a:ea typeface="Times New Roman" panose="02020603050405020304" pitchFamily="18" charset="0"/>
                        </a:rPr>
                        <m:t>𝑁𝑐</m:t>
                      </m:r>
                      <m:r>
                        <a:rPr lang="es-EC" i="1" smtClean="0">
                          <a:effectLst/>
                          <a:latin typeface="Cambria Math" panose="02040503050406030204" pitchFamily="18" charset="0"/>
                          <a:ea typeface="Times New Roman" panose="02020603050405020304" pitchFamily="18" charset="0"/>
                        </a:rPr>
                        <m:t>=2.71 </m:t>
                      </m:r>
                      <m:r>
                        <a:rPr lang="es-EC" i="1" smtClean="0">
                          <a:effectLst/>
                          <a:latin typeface="Cambria Math" panose="02040503050406030204" pitchFamily="18" charset="0"/>
                          <a:ea typeface="Times New Roman" panose="02020603050405020304" pitchFamily="18" charset="0"/>
                        </a:rPr>
                        <m:t>𝑥</m:t>
                      </m:r>
                      <m:r>
                        <a:rPr lang="es-EC" i="1" smtClean="0">
                          <a:effectLst/>
                          <a:latin typeface="Cambria Math" panose="02040503050406030204" pitchFamily="18" charset="0"/>
                          <a:ea typeface="Times New Roman" panose="02020603050405020304" pitchFamily="18" charset="0"/>
                        </a:rPr>
                        <m:t> </m:t>
                      </m:r>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rPr>
                            <m:t>8</m:t>
                          </m:r>
                        </m:sup>
                      </m:sSup>
                      <m:r>
                        <a:rPr lang="es-EC" i="1">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𝑀</m:t>
                              </m:r>
                            </m:e>
                            <m:sub>
                              <m:r>
                                <a:rPr lang="es-EC" i="1">
                                  <a:effectLst/>
                                  <a:latin typeface="Cambria Math" panose="02040503050406030204" pitchFamily="18" charset="0"/>
                                  <a:ea typeface="Times New Roman" panose="02020603050405020304" pitchFamily="18" charset="0"/>
                                </a:rPr>
                                <m:t>𝑓</m:t>
                              </m:r>
                            </m:sub>
                          </m:sSub>
                          <m:r>
                            <a:rPr lang="es-EC" i="1">
                              <a:effectLst/>
                              <a:latin typeface="Cambria Math" panose="02040503050406030204" pitchFamily="18" charset="0"/>
                              <a:ea typeface="Times New Roman" panose="02020603050405020304" pitchFamily="18" charset="0"/>
                            </a:rPr>
                            <m:t>∗</m:t>
                          </m:r>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𝑑</m:t>
                              </m:r>
                            </m:e>
                            <m:sub>
                              <m:r>
                                <a:rPr lang="es-EC" i="1">
                                  <a:effectLst/>
                                  <a:latin typeface="Cambria Math" panose="02040503050406030204" pitchFamily="18" charset="0"/>
                                  <a:ea typeface="Times New Roman" panose="02020603050405020304" pitchFamily="18" charset="0"/>
                                </a:rPr>
                                <m:t>𝑟</m:t>
                              </m:r>
                            </m:sub>
                          </m:sSub>
                        </m:num>
                        <m:den>
                          <m:sSubSup>
                            <m:sSubSupPr>
                              <m:ctrlPr>
                                <a:rPr lang="es-EC" i="1">
                                  <a:effectLst/>
                                  <a:latin typeface="Cambria Math"/>
                                  <a:ea typeface="Times New Roman" panose="02020603050405020304" pitchFamily="18" charset="0"/>
                                </a:rPr>
                              </m:ctrlPr>
                            </m:sSubSupPr>
                            <m:e>
                              <m:r>
                                <a:rPr lang="es-EC" i="1">
                                  <a:effectLst/>
                                  <a:latin typeface="Cambria Math" panose="02040503050406030204" pitchFamily="18" charset="0"/>
                                  <a:ea typeface="Times New Roman" panose="02020603050405020304" pitchFamily="18" charset="0"/>
                                </a:rPr>
                                <m:t>𝐿</m:t>
                              </m:r>
                            </m:e>
                            <m:sub>
                              <m:r>
                                <a:rPr lang="es-EC" i="1">
                                  <a:effectLst/>
                                  <a:latin typeface="Cambria Math" panose="02040503050406030204" pitchFamily="18" charset="0"/>
                                  <a:ea typeface="Times New Roman" panose="02020603050405020304" pitchFamily="18" charset="0"/>
                                </a:rPr>
                                <m:t>𝑡</m:t>
                              </m:r>
                            </m:sub>
                            <m:sup>
                              <m:r>
                                <a:rPr lang="es-EC" i="1">
                                  <a:effectLst/>
                                  <a:latin typeface="Cambria Math" panose="02040503050406030204" pitchFamily="18" charset="0"/>
                                  <a:ea typeface="Times New Roman" panose="02020603050405020304" pitchFamily="18" charset="0"/>
                                </a:rPr>
                                <m:t>2</m:t>
                              </m:r>
                            </m:sup>
                          </m:sSubSup>
                        </m:den>
                      </m:f>
                    </m:oMath>
                  </m:oMathPara>
                </a14:m>
                <a:endParaRPr lang="es-EC" dirty="0">
                  <a:effectLst/>
                  <a:latin typeface="Times New Roman" panose="02020603050405020304" pitchFamily="18" charset="0"/>
                  <a:ea typeface="Times New Roman" panose="02020603050405020304" pitchFamily="18" charset="0"/>
                </a:endParaRPr>
              </a:p>
              <a:p>
                <a:pPr indent="228600" algn="just">
                  <a:lnSpc>
                    <a:spcPct val="200000"/>
                  </a:lnSpc>
                  <a:spcAft>
                    <a:spcPts val="0"/>
                  </a:spcAft>
                </a:pPr>
                <a:r>
                  <a:rPr lang="es-EC" dirty="0">
                    <a:effectLst/>
                    <a:latin typeface="Times New Roman" panose="02020603050405020304" pitchFamily="18" charset="0"/>
                    <a:ea typeface="Times New Roman" panose="02020603050405020304" pitchFamily="18" charset="0"/>
                  </a:rPr>
                  <a:t>Donde:</a:t>
                </a:r>
              </a:p>
              <a:p>
                <a:pPr indent="228600" algn="just">
                  <a:lnSpc>
                    <a:spcPct val="200000"/>
                  </a:lnSpc>
                  <a:spcAft>
                    <a:spcPts val="0"/>
                  </a:spcAft>
                </a:pPr>
                <a:r>
                  <a:rPr lang="es-EC" dirty="0" err="1">
                    <a:effectLst/>
                    <a:latin typeface="Times New Roman" panose="02020603050405020304" pitchFamily="18" charset="0"/>
                    <a:ea typeface="Times New Roman" panose="02020603050405020304" pitchFamily="18" charset="0"/>
                  </a:rPr>
                  <a:t>N</a:t>
                </a:r>
                <a:r>
                  <a:rPr lang="es-EC" baseline="-25000" dirty="0" err="1">
                    <a:effectLst/>
                    <a:latin typeface="Times New Roman" panose="02020603050405020304" pitchFamily="18" charset="0"/>
                    <a:ea typeface="Times New Roman" panose="02020603050405020304" pitchFamily="18" charset="0"/>
                  </a:rPr>
                  <a:t>c</a:t>
                </a:r>
                <a:r>
                  <a:rPr lang="es-EC" dirty="0">
                    <a:effectLst/>
                    <a:latin typeface="Times New Roman" panose="02020603050405020304" pitchFamily="18" charset="0"/>
                    <a:ea typeface="Times New Roman" panose="02020603050405020304" pitchFamily="18" charset="0"/>
                  </a:rPr>
                  <a:t> = Velocidad crítica (rpm).</a:t>
                </a:r>
              </a:p>
              <a:p>
                <a:pPr indent="228600" algn="just">
                  <a:lnSpc>
                    <a:spcPct val="200000"/>
                  </a:lnSpc>
                  <a:spcAft>
                    <a:spcPts val="0"/>
                  </a:spcAft>
                </a:pPr>
                <a:r>
                  <a:rPr lang="es-EC" dirty="0" err="1">
                    <a:effectLst/>
                    <a:latin typeface="Times New Roman" panose="02020603050405020304" pitchFamily="18" charset="0"/>
                    <a:ea typeface="Times New Roman" panose="02020603050405020304" pitchFamily="18" charset="0"/>
                  </a:rPr>
                  <a:t>d</a:t>
                </a:r>
                <a:r>
                  <a:rPr lang="es-EC" baseline="-25000" dirty="0" err="1">
                    <a:effectLst/>
                    <a:latin typeface="Times New Roman" panose="02020603050405020304" pitchFamily="18" charset="0"/>
                    <a:ea typeface="Times New Roman" panose="02020603050405020304" pitchFamily="18" charset="0"/>
                  </a:rPr>
                  <a:t>r</a:t>
                </a:r>
                <a:r>
                  <a:rPr lang="es-EC" dirty="0">
                    <a:effectLst/>
                    <a:latin typeface="Times New Roman" panose="02020603050405020304" pitchFamily="18" charset="0"/>
                    <a:ea typeface="Times New Roman" panose="02020603050405020304" pitchFamily="18" charset="0"/>
                  </a:rPr>
                  <a:t>= Diámetro interno del Husillo (mm).</a:t>
                </a:r>
              </a:p>
              <a:p>
                <a:pPr indent="228600" algn="just">
                  <a:lnSpc>
                    <a:spcPct val="200000"/>
                  </a:lnSpc>
                  <a:spcAft>
                    <a:spcPts val="0"/>
                  </a:spcAft>
                </a:pPr>
                <a:r>
                  <a:rPr lang="es-EC" dirty="0" err="1">
                    <a:effectLst/>
                    <a:latin typeface="Times New Roman" panose="02020603050405020304" pitchFamily="18" charset="0"/>
                    <a:ea typeface="Times New Roman" panose="02020603050405020304" pitchFamily="18" charset="0"/>
                  </a:rPr>
                  <a:t>L</a:t>
                </a:r>
                <a:r>
                  <a:rPr lang="es-EC" baseline="-25000" dirty="0" err="1">
                    <a:effectLst/>
                    <a:latin typeface="Times New Roman" panose="02020603050405020304" pitchFamily="18" charset="0"/>
                    <a:ea typeface="Times New Roman" panose="02020603050405020304" pitchFamily="18" charset="0"/>
                  </a:rPr>
                  <a:t>t</a:t>
                </a:r>
                <a:r>
                  <a:rPr lang="es-EC" dirty="0">
                    <a:effectLst/>
                    <a:latin typeface="Times New Roman" panose="02020603050405020304" pitchFamily="18" charset="0"/>
                    <a:ea typeface="Times New Roman" panose="02020603050405020304" pitchFamily="18" charset="0"/>
                  </a:rPr>
                  <a:t> = Distancia entre soportes (mm</a:t>
                </a:r>
                <a:r>
                  <a:rPr lang="es-EC" dirty="0" smtClean="0">
                    <a:effectLst/>
                    <a:latin typeface="Times New Roman" panose="02020603050405020304" pitchFamily="18" charset="0"/>
                    <a:ea typeface="Times New Roman" panose="02020603050405020304" pitchFamily="18" charset="0"/>
                  </a:rPr>
                  <a:t>).</a:t>
                </a:r>
                <a:endParaRPr lang="es-EC" dirty="0">
                  <a:effectLst/>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124606" y="2039988"/>
                <a:ext cx="6096000" cy="2908489"/>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096000" y="1776921"/>
                <a:ext cx="6096000" cy="3903248"/>
              </a:xfrm>
              <a:prstGeom prst="rect">
                <a:avLst/>
              </a:prstGeom>
            </p:spPr>
            <p:txBody>
              <a:bodyPr>
                <a:spAutoFit/>
              </a:bodyPr>
              <a:lstStyle/>
              <a:p>
                <a:pPr indent="228600" algn="just">
                  <a:lnSpc>
                    <a:spcPct val="200000"/>
                  </a:lnSpc>
                  <a:spcAft>
                    <a:spcPts val="0"/>
                  </a:spcAft>
                </a:pPr>
                <a:r>
                  <a:rPr lang="es-EC" dirty="0" smtClean="0">
                    <a:effectLst/>
                    <a:latin typeface="Times New Roman" panose="02020603050405020304" pitchFamily="18" charset="0"/>
                    <a:ea typeface="Times New Roman" panose="02020603050405020304" pitchFamily="18" charset="0"/>
                  </a:rPr>
                  <a:t>M</a:t>
                </a:r>
                <a:r>
                  <a:rPr lang="es-EC" baseline="-25000" dirty="0" err="1">
                    <a:effectLst/>
                    <a:latin typeface="Times New Roman" panose="02020603050405020304" pitchFamily="18" charset="0"/>
                    <a:ea typeface="Times New Roman" panose="02020603050405020304" pitchFamily="18" charset="0"/>
                  </a:rPr>
                  <a:t>f</a:t>
                </a:r>
                <a:r>
                  <a:rPr lang="es-EC" dirty="0">
                    <a:effectLst/>
                    <a:latin typeface="Times New Roman" panose="02020603050405020304" pitchFamily="18" charset="0"/>
                    <a:ea typeface="Times New Roman" panose="02020603050405020304" pitchFamily="18" charset="0"/>
                  </a:rPr>
                  <a:t> = Factor de soporte.</a:t>
                </a:r>
              </a:p>
              <a:p>
                <a:pPr marL="342900" lvl="0" indent="-342900" algn="just">
                  <a:lnSpc>
                    <a:spcPct val="200000"/>
                  </a:lnSpc>
                  <a:spcAft>
                    <a:spcPts val="0"/>
                  </a:spcAft>
                  <a:buFont typeface="Symbol" panose="05050102010706020507" pitchFamily="18" charset="2"/>
                  <a:buChar char=""/>
                </a:pPr>
                <a:r>
                  <a:rPr lang="es-EC" dirty="0">
                    <a:effectLst/>
                    <a:latin typeface="Times New Roman" panose="02020603050405020304" pitchFamily="18" charset="0"/>
                    <a:ea typeface="Times New Roman" panose="02020603050405020304" pitchFamily="18" charset="0"/>
                  </a:rPr>
                  <a:t>Caso A = 0.157</a:t>
                </a:r>
              </a:p>
              <a:p>
                <a:pPr marL="342900" lvl="0" indent="-342900" algn="just">
                  <a:lnSpc>
                    <a:spcPct val="200000"/>
                  </a:lnSpc>
                  <a:spcAft>
                    <a:spcPts val="0"/>
                  </a:spcAft>
                  <a:buFont typeface="Symbol" panose="05050102010706020507" pitchFamily="18" charset="2"/>
                  <a:buChar char=""/>
                </a:pPr>
                <a:r>
                  <a:rPr lang="es-EC" dirty="0">
                    <a:effectLst/>
                    <a:latin typeface="Times New Roman" panose="02020603050405020304" pitchFamily="18" charset="0"/>
                    <a:ea typeface="Times New Roman" panose="02020603050405020304" pitchFamily="18" charset="0"/>
                  </a:rPr>
                  <a:t>Caso B = 0.441</a:t>
                </a:r>
              </a:p>
              <a:p>
                <a:pPr marL="342900" lvl="0" indent="-342900" algn="just">
                  <a:lnSpc>
                    <a:spcPct val="200000"/>
                  </a:lnSpc>
                  <a:spcAft>
                    <a:spcPts val="0"/>
                  </a:spcAft>
                  <a:buFont typeface="Symbol" panose="05050102010706020507" pitchFamily="18" charset="2"/>
                  <a:buChar char=""/>
                </a:pPr>
                <a:r>
                  <a:rPr lang="es-EC" dirty="0">
                    <a:effectLst/>
                    <a:latin typeface="Times New Roman" panose="02020603050405020304" pitchFamily="18" charset="0"/>
                    <a:ea typeface="Times New Roman" panose="02020603050405020304" pitchFamily="18" charset="0"/>
                  </a:rPr>
                  <a:t>Caso C = 0.689</a:t>
                </a:r>
              </a:p>
              <a:p>
                <a:pPr marL="342900" lvl="0" indent="-342900" algn="just">
                  <a:lnSpc>
                    <a:spcPct val="200000"/>
                  </a:lnSpc>
                  <a:spcAft>
                    <a:spcPts val="0"/>
                  </a:spcAft>
                  <a:buFont typeface="Symbol" panose="05050102010706020507" pitchFamily="18" charset="2"/>
                  <a:buChar char=""/>
                </a:pPr>
                <a:r>
                  <a:rPr lang="es-EC" dirty="0">
                    <a:effectLst/>
                    <a:latin typeface="Times New Roman" panose="02020603050405020304" pitchFamily="18" charset="0"/>
                    <a:ea typeface="Times New Roman" panose="02020603050405020304" pitchFamily="18" charset="0"/>
                  </a:rPr>
                  <a:t>Caso D = 1</a:t>
                </a:r>
              </a:p>
              <a:p>
                <a:pPr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rPr>
                            <m:t>𝑁</m:t>
                          </m:r>
                        </m:e>
                        <m:sub>
                          <m:r>
                            <a:rPr lang="es-EC" i="1">
                              <a:effectLst/>
                              <a:latin typeface="Cambria Math" panose="02040503050406030204" pitchFamily="18" charset="0"/>
                              <a:ea typeface="Times New Roman" panose="02020603050405020304" pitchFamily="18" charset="0"/>
                            </a:rPr>
                            <m:t>𝑐</m:t>
                          </m:r>
                        </m:sub>
                      </m:sSub>
                      <m:r>
                        <a:rPr lang="es-EC" i="1">
                          <a:effectLst/>
                          <a:latin typeface="Cambria Math" panose="02040503050406030204" pitchFamily="18" charset="0"/>
                          <a:ea typeface="Times New Roman" panose="02020603050405020304" pitchFamily="18" charset="0"/>
                        </a:rPr>
                        <m:t>=2.71 </m:t>
                      </m:r>
                      <m:r>
                        <a:rPr lang="es-EC" i="1">
                          <a:effectLst/>
                          <a:latin typeface="Cambria Math" panose="02040503050406030204" pitchFamily="18" charset="0"/>
                          <a:ea typeface="Times New Roman" panose="02020603050405020304" pitchFamily="18" charset="0"/>
                        </a:rPr>
                        <m:t>𝑥</m:t>
                      </m:r>
                      <m:r>
                        <a:rPr lang="es-EC" i="1">
                          <a:effectLst/>
                          <a:latin typeface="Cambria Math" panose="02040503050406030204" pitchFamily="18" charset="0"/>
                          <a:ea typeface="Times New Roman" panose="02020603050405020304" pitchFamily="18" charset="0"/>
                        </a:rPr>
                        <m:t> </m:t>
                      </m:r>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rPr>
                            <m:t>8</m:t>
                          </m:r>
                        </m:sup>
                      </m:sSup>
                      <m:r>
                        <a:rPr lang="es-EC" i="1">
                          <a:effectLst/>
                          <a:latin typeface="Cambria Math" panose="02040503050406030204" pitchFamily="18" charset="0"/>
                          <a:ea typeface="Times New Roman" panose="02020603050405020304" pitchFamily="18" charset="0"/>
                        </a:rPr>
                        <m:t>∗</m:t>
                      </m:r>
                      <m:f>
                        <m:fPr>
                          <m:ctrlPr>
                            <a:rPr lang="es-EC" i="1">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0.441∗13.324</m:t>
                          </m:r>
                        </m:num>
                        <m:den>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500</m:t>
                              </m:r>
                            </m:e>
                            <m:sup>
                              <m:r>
                                <a:rPr lang="es-EC" i="1">
                                  <a:effectLst/>
                                  <a:latin typeface="Cambria Math" panose="02040503050406030204" pitchFamily="18" charset="0"/>
                                  <a:ea typeface="Times New Roman" panose="02020603050405020304" pitchFamily="18" charset="0"/>
                                </a:rPr>
                                <m:t>2</m:t>
                              </m:r>
                            </m:sup>
                          </m:sSup>
                        </m:den>
                      </m:f>
                      <m:r>
                        <a:rPr lang="es-EC" i="1">
                          <a:effectLst/>
                          <a:latin typeface="Cambria Math" panose="02040503050406030204" pitchFamily="18" charset="0"/>
                          <a:ea typeface="Times New Roman" panose="02020603050405020304" pitchFamily="18" charset="0"/>
                        </a:rPr>
                        <m:t>=6369.46 </m:t>
                      </m:r>
                      <m:r>
                        <a:rPr lang="es-EC" i="1">
                          <a:effectLst/>
                          <a:latin typeface="Cambria Math" panose="02040503050406030204" pitchFamily="18" charset="0"/>
                          <a:ea typeface="Times New Roman" panose="02020603050405020304" pitchFamily="18" charset="0"/>
                        </a:rPr>
                        <m:t>𝑟𝑝𝑚</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096000" y="1776921"/>
                <a:ext cx="6096000" cy="3903248"/>
              </a:xfrm>
              <a:prstGeom prst="rect">
                <a:avLst/>
              </a:prstGeom>
              <a:blipFill rotWithShape="0">
                <a:blip r:embed="rId3"/>
                <a:stretch>
                  <a:fillRect l="-800"/>
                </a:stretch>
              </a:blipFill>
            </p:spPr>
            <p:txBody>
              <a:bodyPr/>
              <a:lstStyle/>
              <a:p>
                <a:r>
                  <a:rPr lang="es-EC">
                    <a:noFill/>
                  </a:rPr>
                  <a:t> </a:t>
                </a:r>
              </a:p>
            </p:txBody>
          </p:sp>
        </mc:Fallback>
      </mc:AlternateContent>
      <p:sp>
        <p:nvSpPr>
          <p:cNvPr id="6" name="Título 1"/>
          <p:cNvSpPr>
            <a:spLocks noGrp="1"/>
          </p:cNvSpPr>
          <p:nvPr>
            <p:ph type="title"/>
          </p:nvPr>
        </p:nvSpPr>
        <p:spPr>
          <a:xfrm>
            <a:off x="2828060" y="583564"/>
            <a:ext cx="7085594" cy="923330"/>
          </a:xfrm>
          <a:noFill/>
        </p:spPr>
        <p:txBody>
          <a:bodyPr vert="horz" wrap="none" lIns="91440" tIns="45720" rIns="91440" bIns="45720" rtlCol="0" anchor="t">
            <a:spAutoFit/>
          </a:body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VELOCIDAD CRÍTICA</a:t>
            </a:r>
            <a:endParaRPr lang="es-EC" sz="5400" dirty="0">
              <a:ln w="0"/>
              <a:solidFill>
                <a:srgbClr val="FF0000"/>
              </a:solidFill>
              <a:effectLst>
                <a:outerShdw blurRad="38100" dist="19050" dir="2700000" algn="tl" rotWithShape="0">
                  <a:schemeClr val="dk1">
                    <a:alpha val="40000"/>
                  </a:schemeClr>
                </a:outerShdw>
              </a:effectLst>
              <a:latin typeface="+mn-lt"/>
              <a:ea typeface="+mn-ea"/>
              <a:cs typeface="+mn-cs"/>
            </a:endParaRPr>
          </a:p>
        </p:txBody>
      </p:sp>
    </p:spTree>
    <p:extLst>
      <p:ext uri="{BB962C8B-B14F-4D97-AF65-F5344CB8AC3E}">
        <p14:creationId xmlns:p14="http://schemas.microsoft.com/office/powerpoint/2010/main" val="3072462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89428" y="781294"/>
            <a:ext cx="10666703" cy="923330"/>
          </a:xfrm>
          <a:noFill/>
        </p:spPr>
        <p:txBody>
          <a:bodyPr vert="horz" wrap="none" lIns="91440" tIns="45720" rIns="91440" bIns="45720" rtlCol="0" anchor="t">
            <a:spAutoFit/>
          </a:body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TORNILLO DE </a:t>
            </a:r>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BOLAS PARA EJE Z</a:t>
            </a:r>
          </a:p>
        </p:txBody>
      </p:sp>
      <p:sp>
        <p:nvSpPr>
          <p:cNvPr id="5" name="Título 1"/>
          <p:cNvSpPr txBox="1">
            <a:spLocks/>
          </p:cNvSpPr>
          <p:nvPr/>
        </p:nvSpPr>
        <p:spPr>
          <a:xfrm>
            <a:off x="5595895" y="1704624"/>
            <a:ext cx="2053767" cy="923330"/>
          </a:xfrm>
          <a:prstGeom prst="rect">
            <a:avLst/>
          </a:prstGeom>
          <a:noFill/>
        </p:spPr>
        <p:txBody>
          <a:bodyPr vert="horz" wrap="none" lIns="91440" tIns="45720" rIns="91440" bIns="45720" rtlCol="0" anchor="t">
            <a:sp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PASO</a:t>
            </a:r>
            <a:endParaRPr lang="es-EC" sz="5400" dirty="0">
              <a:ln w="0"/>
              <a:solidFill>
                <a:srgbClr val="FF0000"/>
              </a:solidFill>
              <a:effectLst>
                <a:outerShdw blurRad="38100" dist="19050" dir="2700000" algn="tl" rotWithShape="0">
                  <a:schemeClr val="dk1">
                    <a:alpha val="40000"/>
                  </a:schemeClr>
                </a:outerShdw>
              </a:effectLst>
              <a:latin typeface="+mn-lt"/>
              <a:ea typeface="+mn-ea"/>
              <a:cs typeface="+mn-cs"/>
            </a:endParaRPr>
          </a:p>
        </p:txBody>
      </p:sp>
      <mc:AlternateContent xmlns:mc="http://schemas.openxmlformats.org/markup-compatibility/2006" xmlns:a14="http://schemas.microsoft.com/office/drawing/2010/main">
        <mc:Choice Requires="a14">
          <p:sp>
            <p:nvSpPr>
              <p:cNvPr id="6" name="Rectángulo 5"/>
              <p:cNvSpPr/>
              <p:nvPr/>
            </p:nvSpPr>
            <p:spPr>
              <a:xfrm>
                <a:off x="3574778" y="3551284"/>
                <a:ext cx="6096000" cy="1218923"/>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r>
                        <m:rPr>
                          <m:sty m:val="p"/>
                        </m:rPr>
                        <a:rPr lang="es-EC" smtClean="0">
                          <a:effectLst/>
                          <a:latin typeface="Cambria Math" panose="02040503050406030204" pitchFamily="18" charset="0"/>
                          <a:ea typeface="Times New Roman" panose="02020603050405020304" pitchFamily="18" charset="0"/>
                          <a:cs typeface="Arial" panose="020B0604020202020204" pitchFamily="34" charset="0"/>
                        </a:rPr>
                        <m:t>P</m:t>
                      </m:r>
                      <m:r>
                        <a:rPr lang="es-EC"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a:ea typeface="Times New Roman" panose="02020603050405020304" pitchFamily="18" charset="0"/>
                              <a:cs typeface="Arial" panose="020B0604020202020204" pitchFamily="34" charset="0"/>
                            </a:rPr>
                          </m:ctrlPr>
                        </m:fPr>
                        <m:num>
                          <m:r>
                            <a:rPr lang="es-EC" i="1">
                              <a:effectLst/>
                              <a:latin typeface="Cambria Math" panose="02040503050406030204" pitchFamily="18" charset="0"/>
                              <a:ea typeface="Times New Roman" panose="02020603050405020304" pitchFamily="18" charset="0"/>
                              <a:cs typeface="Arial" panose="020B0604020202020204" pitchFamily="34" charset="0"/>
                            </a:rPr>
                            <m:t>12 </m:t>
                          </m:r>
                          <m:r>
                            <a:rPr lang="es-EC" i="1">
                              <a:effectLst/>
                              <a:latin typeface="Cambria Math" panose="02040503050406030204" pitchFamily="18" charset="0"/>
                              <a:ea typeface="Times New Roman" panose="02020603050405020304" pitchFamily="18" charset="0"/>
                              <a:cs typeface="Arial" panose="020B0604020202020204" pitchFamily="34" charset="0"/>
                            </a:rPr>
                            <m:t>𝑚</m:t>
                          </m:r>
                          <m:r>
                            <a:rPr lang="es-EC"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s-EC" i="1">
                                  <a:effectLst/>
                                  <a:latin typeface="Cambria Math"/>
                                  <a:ea typeface="Times New Roman" panose="02020603050405020304" pitchFamily="18" charset="0"/>
                                  <a:cs typeface="Cambria Math" panose="02040503050406030204" pitchFamily="18" charset="0"/>
                                </a:rPr>
                              </m:ctrlPr>
                            </m:funcPr>
                            <m:fNa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min</m:t>
                              </m:r>
                            </m:fName>
                            <m:e>
                              <m:r>
                                <a:rPr lang="es-EC" i="1">
                                  <a:effectLst/>
                                  <a:latin typeface="Cambria Math" panose="02040503050406030204" pitchFamily="18" charset="0"/>
                                  <a:ea typeface="Times New Roman" panose="02020603050405020304" pitchFamily="18" charset="0"/>
                                  <a:cs typeface="Cambria Math" panose="02040503050406030204" pitchFamily="18" charset="0"/>
                                </a:rPr>
                                <m:t>∗</m:t>
                              </m:r>
                              <m:r>
                                <a:rPr lang="es-EC" i="1">
                                  <a:effectLst/>
                                  <a:latin typeface="Cambria Math" panose="02040503050406030204" pitchFamily="18" charset="0"/>
                                  <a:ea typeface="Times New Roman" panose="02020603050405020304" pitchFamily="18" charset="0"/>
                                  <a:cs typeface="Arial" panose="020B0604020202020204" pitchFamily="34" charset="0"/>
                                </a:rPr>
                                <m:t>1000</m:t>
                              </m:r>
                            </m:e>
                          </m:func>
                        </m:num>
                        <m:den>
                          <m:r>
                            <a:rPr lang="es-EC">
                              <a:effectLst/>
                              <a:latin typeface="Cambria Math" panose="02040503050406030204" pitchFamily="18" charset="0"/>
                              <a:ea typeface="Times New Roman" panose="02020603050405020304" pitchFamily="18" charset="0"/>
                              <a:cs typeface="Arial" panose="020B0604020202020204" pitchFamily="34" charset="0"/>
                            </a:rPr>
                            <m:t>3000 </m:t>
                          </m:r>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rpm</m:t>
                          </m:r>
                        </m:den>
                      </m:f>
                      <m:r>
                        <a:rPr lang="es-EC">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dirty="0">
                  <a:effectLst/>
                  <a:latin typeface="Times New Roman" panose="02020603050405020304" pitchFamily="18" charset="0"/>
                  <a:ea typeface="Times New Roman" panose="02020603050405020304" pitchFamily="18" charset="0"/>
                </a:endParaRPr>
              </a:p>
              <a:p>
                <a:pPr>
                  <a:spcAft>
                    <a:spcPts val="0"/>
                  </a:spcAft>
                </a:pPr>
                <a:r>
                  <a:rPr lang="es-EC" dirty="0">
                    <a:effectLst/>
                    <a:latin typeface="Times New Roman" panose="02020603050405020304" pitchFamily="18" charset="0"/>
                    <a:ea typeface="Times New Roman" panose="02020603050405020304" pitchFamily="18" charset="0"/>
                  </a:rPr>
                  <a:t> </a:t>
                </a:r>
              </a:p>
              <a:p>
                <a:pPr>
                  <a:spcAft>
                    <a:spcPts val="0"/>
                  </a:spcAft>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r>
                        <a:rPr lang="es-EC">
                          <a:effectLst/>
                          <a:latin typeface="Cambria Math" panose="02040503050406030204" pitchFamily="18" charset="0"/>
                          <a:ea typeface="Times New Roman" panose="02020603050405020304" pitchFamily="18" charset="0"/>
                          <a:cs typeface="Arial" panose="020B0604020202020204" pitchFamily="34" charset="0"/>
                        </a:rPr>
                        <m:t>=4 </m:t>
                      </m:r>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mm</m:t>
                      </m:r>
                      <m:r>
                        <a:rPr lang="es-EC">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3574778" y="3551284"/>
                <a:ext cx="6096000" cy="1218923"/>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86858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75426" y="228272"/>
            <a:ext cx="3693640" cy="923330"/>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DIÁMETRO</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629454" y="228272"/>
            <a:ext cx="4860925" cy="6581775"/>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674246" y="2501031"/>
                <a:ext cx="6096000" cy="1698285"/>
              </a:xfrm>
              <a:prstGeom prst="rect">
                <a:avLst/>
              </a:prstGeom>
            </p:spPr>
            <p:txBody>
              <a:bodyPr>
                <a:spAutoFit/>
              </a:bodyPr>
              <a:lstStyle/>
              <a:p>
                <a:pPr indent="228600" algn="just">
                  <a:lnSpc>
                    <a:spcPct val="200000"/>
                  </a:lnSpc>
                  <a:spcAft>
                    <a:spcPts val="0"/>
                  </a:spcAft>
                </a:pPr>
                <a14:m>
                  <m:oMathPara xmlns:m="http://schemas.openxmlformats.org/officeDocument/2006/math">
                    <m:oMathParaPr>
                      <m:jc m:val="centerGroup"/>
                    </m:oMathParaPr>
                    <m:oMath xmlns:m="http://schemas.openxmlformats.org/officeDocument/2006/math">
                      <m:f>
                        <m:fPr>
                          <m:ctrlPr>
                            <a:rPr lang="es-EC" i="1" smtClean="0">
                              <a:effectLst/>
                              <a:latin typeface="Cambria Math"/>
                              <a:ea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rPr>
                            <m:t>1000∗12 </m:t>
                          </m:r>
                          <m:r>
                            <a:rPr lang="es-EC" i="1">
                              <a:effectLst/>
                              <a:latin typeface="Cambria Math" panose="02040503050406030204" pitchFamily="18" charset="0"/>
                              <a:ea typeface="Times New Roman" panose="02020603050405020304" pitchFamily="18" charset="0"/>
                            </a:rPr>
                            <m:t>𝑚</m:t>
                          </m:r>
                          <m:r>
                            <a:rPr lang="es-EC" i="1">
                              <a:effectLst/>
                              <a:latin typeface="Cambria Math" panose="02040503050406030204" pitchFamily="18" charset="0"/>
                              <a:ea typeface="Times New Roman" panose="02020603050405020304" pitchFamily="18" charset="0"/>
                            </a:rPr>
                            <m:t>/</m:t>
                          </m:r>
                          <m:r>
                            <a:rPr lang="es-EC" i="1">
                              <a:effectLst/>
                              <a:latin typeface="Cambria Math" panose="02040503050406030204" pitchFamily="18" charset="0"/>
                              <a:ea typeface="Times New Roman" panose="02020603050405020304" pitchFamily="18" charset="0"/>
                            </a:rPr>
                            <m:t>𝑚𝑖𝑛</m:t>
                          </m:r>
                        </m:num>
                        <m:den>
                          <m:r>
                            <a:rPr lang="es-EC" i="1">
                              <a:effectLst/>
                              <a:latin typeface="Cambria Math" panose="02040503050406030204" pitchFamily="18" charset="0"/>
                              <a:ea typeface="Times New Roman" panose="02020603050405020304" pitchFamily="18" charset="0"/>
                            </a:rPr>
                            <m:t>10</m:t>
                          </m:r>
                          <m:r>
                            <a:rPr lang="es-EC" i="1">
                              <a:effectLst/>
                              <a:latin typeface="Cambria Math" panose="02040503050406030204" pitchFamily="18" charset="0"/>
                              <a:ea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rPr>
                            <m:t>∗1</m:t>
                          </m:r>
                        </m:den>
                      </m:f>
                      <m:r>
                        <a:rPr lang="es-EC" i="1">
                          <a:effectLst/>
                          <a:latin typeface="Cambria Math" panose="02040503050406030204" pitchFamily="18" charset="0"/>
                          <a:ea typeface="Times New Roman" panose="02020603050405020304" pitchFamily="18" charset="0"/>
                        </a:rPr>
                        <m:t>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𝑟𝑝𝑚</m:t>
                          </m:r>
                        </m:e>
                      </m:d>
                    </m:oMath>
                  </m:oMathPara>
                </a14:m>
                <a:endParaRPr lang="es-EC" dirty="0">
                  <a:effectLst/>
                  <a:latin typeface="Times New Roman" panose="02020603050405020304" pitchFamily="18" charset="0"/>
                  <a:ea typeface="Times New Roman" panose="02020603050405020304" pitchFamily="18" charset="0"/>
                </a:endParaRPr>
              </a:p>
              <a:p>
                <a:pPr indent="228600"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rPr>
                        <m:t>𝑁</m:t>
                      </m:r>
                      <m:r>
                        <a:rPr lang="es-EC" i="1">
                          <a:effectLst/>
                          <a:latin typeface="Cambria Math" panose="02040503050406030204" pitchFamily="18" charset="0"/>
                          <a:ea typeface="Times New Roman" panose="02020603050405020304" pitchFamily="18" charset="0"/>
                        </a:rPr>
                        <m:t>= 1200 </m:t>
                      </m:r>
                      <m:d>
                        <m:dPr>
                          <m:begChr m:val="["/>
                          <m:endChr m:val="]"/>
                          <m:ctrlPr>
                            <a:rPr lang="es-EC" i="1">
                              <a:effectLst/>
                              <a:latin typeface="Cambria Math"/>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𝑟𝑝𝑚</m:t>
                          </m:r>
                        </m:e>
                      </m:d>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74246" y="2501031"/>
                <a:ext cx="6096000" cy="1698285"/>
              </a:xfrm>
              <a:prstGeom prst="rect">
                <a:avLst/>
              </a:prstGeom>
              <a:blipFill rotWithShape="0">
                <a:blip r:embed="rId3"/>
                <a:stretch>
                  <a:fillRect/>
                </a:stretch>
              </a:blipFill>
            </p:spPr>
            <p:txBody>
              <a:bodyPr/>
              <a:lstStyle/>
              <a:p>
                <a:r>
                  <a:rPr lang="es-EC">
                    <a:noFill/>
                  </a:rPr>
                  <a:t> </a:t>
                </a:r>
              </a:p>
            </p:txBody>
          </p:sp>
        </mc:Fallback>
      </mc:AlternateContent>
      <p:sp>
        <p:nvSpPr>
          <p:cNvPr id="7" name="CuadroTexto 6"/>
          <p:cNvSpPr txBox="1"/>
          <p:nvPr/>
        </p:nvSpPr>
        <p:spPr>
          <a:xfrm>
            <a:off x="1909321" y="1429031"/>
            <a:ext cx="2710999" cy="646331"/>
          </a:xfrm>
          <a:prstGeom prst="rect">
            <a:avLst/>
          </a:prstGeom>
          <a:noFill/>
        </p:spPr>
        <p:txBody>
          <a:bodyPr wrap="none" rtlCol="0">
            <a:spAutoFit/>
          </a:bodyPr>
          <a:lstStyle/>
          <a:p>
            <a:r>
              <a:rPr lang="es-EC" dirty="0" smtClean="0"/>
              <a:t>Se toma en cuenta la </a:t>
            </a:r>
          </a:p>
          <a:p>
            <a:r>
              <a:rPr lang="es-EC" dirty="0" smtClean="0"/>
              <a:t>velocidad de rotación</a:t>
            </a:r>
            <a:endParaRPr lang="es-EC" dirty="0"/>
          </a:p>
        </p:txBody>
      </p:sp>
      <p:sp>
        <p:nvSpPr>
          <p:cNvPr id="8" name="Rectángulo 7"/>
          <p:cNvSpPr/>
          <p:nvPr/>
        </p:nvSpPr>
        <p:spPr>
          <a:xfrm>
            <a:off x="2215494" y="4624985"/>
            <a:ext cx="2404826"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Sin desacelerador G = 1</a:t>
            </a:r>
          </a:p>
        </p:txBody>
      </p:sp>
    </p:spTree>
    <p:extLst>
      <p:ext uri="{BB962C8B-B14F-4D97-AF65-F5344CB8AC3E}">
        <p14:creationId xmlns:p14="http://schemas.microsoft.com/office/powerpoint/2010/main" val="3854713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17834" y="1297376"/>
            <a:ext cx="8618483" cy="3539430"/>
          </a:xfrm>
          <a:prstGeom prst="rect">
            <a:avLst/>
          </a:prstGeom>
        </p:spPr>
        <p:txBody>
          <a:bodyPr wrap="square">
            <a:spAutoFit/>
          </a:bodyPr>
          <a:lstStyle/>
          <a:p>
            <a:pPr indent="228600" algn="just">
              <a:lnSpc>
                <a:spcPct val="200000"/>
              </a:lnSpc>
              <a:spcBef>
                <a:spcPts val="1200"/>
              </a:spcBef>
              <a:spcAft>
                <a:spcPts val="0"/>
              </a:spcAft>
            </a:pPr>
            <a:r>
              <a:rPr lang="es-EC" sz="2800" dirty="0" smtClean="0">
                <a:effectLst/>
                <a:latin typeface="Times New Roman" panose="02020603050405020304" pitchFamily="18" charset="0"/>
                <a:ea typeface="Times New Roman" panose="02020603050405020304" pitchFamily="18" charset="0"/>
              </a:rPr>
              <a:t>Para esta aplicación todos los diámetros que están a la derecha de la intersección de las líneas son válidos, el diámetro 32 y paso 10 satisface todas las condiciones y está disponible en la longitud necesaria.</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000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9352" y="1655379"/>
            <a:ext cx="10326414" cy="3673121"/>
          </a:xfrm>
          <a:prstGeom prst="rect">
            <a:avLst/>
          </a:prstGeom>
        </p:spPr>
        <p:txBody>
          <a:bodyPr wrap="square">
            <a:spAutoFit/>
          </a:bodyPr>
          <a:lstStyle/>
          <a:p>
            <a:pPr indent="228600" algn="just">
              <a:lnSpc>
                <a:spcPct val="200000"/>
              </a:lnSpc>
              <a:spcAft>
                <a:spcPts val="0"/>
              </a:spcAft>
            </a:pPr>
            <a:r>
              <a:rPr lang="es-EC" sz="2400" dirty="0" smtClean="0">
                <a:effectLst/>
                <a:latin typeface="Times New Roman" panose="02020603050405020304" pitchFamily="18" charset="0"/>
                <a:ea typeface="Times New Roman" panose="02020603050405020304" pitchFamily="18" charset="0"/>
              </a:rPr>
              <a:t>Un retrofit de un torno convencional en CNC consiste en la sustitución de los componentes mecánicos por componentes electrónicos de última generación.</a:t>
            </a:r>
          </a:p>
          <a:p>
            <a:pPr indent="228600" algn="just">
              <a:lnSpc>
                <a:spcPct val="200000"/>
              </a:lnSpc>
              <a:spcAft>
                <a:spcPts val="0"/>
              </a:spcAft>
            </a:pPr>
            <a:r>
              <a:rPr lang="es-EC" sz="2400" dirty="0" smtClean="0">
                <a:effectLst/>
                <a:latin typeface="Times New Roman" panose="02020603050405020304" pitchFamily="18" charset="0"/>
                <a:ea typeface="Times New Roman" panose="02020603050405020304" pitchFamily="18" charset="0"/>
              </a:rPr>
              <a:t>Los principales componentes a ser reemplazados son los mecanismos de avance a los largo de los ejes X y Z por servomotores que deben ser comandados a partir de un computador o un controlador CNC.</a:t>
            </a:r>
            <a:endParaRPr lang="es-EC" sz="24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946616" y="520511"/>
            <a:ext cx="6848350" cy="923330"/>
          </a:xfrm>
          <a:prstGeom prst="rect">
            <a:avLst/>
          </a:prstGeom>
          <a:noFill/>
        </p:spPr>
        <p:txBody>
          <a:bodyPr wrap="none" lIns="91440" tIns="45720" rIns="91440" bIns="45720">
            <a:spAutoFit/>
          </a:bodyPr>
          <a:lstStyle/>
          <a:p>
            <a:pPr algn="ctr"/>
            <a:r>
              <a:rPr lang="es-ES" sz="5400" b="0" cap="none" spc="0" dirty="0" smtClean="0">
                <a:ln w="0"/>
                <a:solidFill>
                  <a:srgbClr val="FF0000"/>
                </a:solidFill>
                <a:effectLst>
                  <a:outerShdw blurRad="38100" dist="19050" dir="2700000" algn="tl" rotWithShape="0">
                    <a:schemeClr val="dk1">
                      <a:alpha val="40000"/>
                    </a:schemeClr>
                  </a:outerShdw>
                </a:effectLst>
              </a:rPr>
              <a:t>Qué es el RETROFIT?</a:t>
            </a:r>
            <a:endParaRPr lang="es-E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3278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23611" y="1452853"/>
            <a:ext cx="7085594" cy="923330"/>
          </a:xfrm>
          <a:noFill/>
        </p:spPr>
        <p:txBody>
          <a:bodyPr vert="horz" wrap="none" lIns="91440" tIns="45720" rIns="91440" bIns="45720" rtlCol="0" anchor="t">
            <a:spAutoFit/>
          </a:body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VELOCIDAD CRÍTICA</a:t>
            </a:r>
            <a:endParaRPr lang="es-EC" sz="5400" dirty="0">
              <a:ln w="0"/>
              <a:solidFill>
                <a:srgbClr val="FF0000"/>
              </a:solidFill>
              <a:effectLst>
                <a:outerShdw blurRad="38100" dist="19050" dir="2700000" algn="tl" rotWithShape="0">
                  <a:schemeClr val="dk1">
                    <a:alpha val="40000"/>
                  </a:schemeClr>
                </a:outerShdw>
              </a:effectLst>
              <a:latin typeface="+mn-lt"/>
              <a:ea typeface="+mn-ea"/>
              <a:cs typeface="+mn-cs"/>
            </a:endParaRPr>
          </a:p>
        </p:txBody>
      </p:sp>
      <mc:AlternateContent xmlns:mc="http://schemas.openxmlformats.org/markup-compatibility/2006">
        <mc:Choice xmlns:a14="http://schemas.microsoft.com/office/drawing/2010/main" Requires="a14">
          <p:sp>
            <p:nvSpPr>
              <p:cNvPr id="5" name="Rectángulo 4"/>
              <p:cNvSpPr/>
              <p:nvPr/>
            </p:nvSpPr>
            <p:spPr>
              <a:xfrm>
                <a:off x="3973482" y="3136037"/>
                <a:ext cx="498585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panose="02040503050406030204" pitchFamily="18" charset="0"/>
                            </a:rPr>
                            <m:t>𝑁</m:t>
                          </m:r>
                        </m:e>
                        <m:sub>
                          <m:r>
                            <a:rPr lang="es-EC" i="1">
                              <a:latin typeface="Cambria Math" panose="02040503050406030204" pitchFamily="18" charset="0"/>
                            </a:rPr>
                            <m:t>𝑐</m:t>
                          </m:r>
                        </m:sub>
                      </m:sSub>
                      <m:r>
                        <a:rPr lang="es-EC" i="0">
                          <a:latin typeface="Cambria Math" panose="02040503050406030204" pitchFamily="18" charset="0"/>
                        </a:rPr>
                        <m:t>=2.71 </m:t>
                      </m:r>
                      <m:r>
                        <a:rPr lang="es-EC" i="1">
                          <a:latin typeface="Cambria Math" panose="02040503050406030204" pitchFamily="18" charset="0"/>
                        </a:rPr>
                        <m:t>𝑥</m:t>
                      </m:r>
                      <m:r>
                        <a:rPr lang="es-EC" i="0">
                          <a:latin typeface="Cambria Math" panose="02040503050406030204" pitchFamily="18" charset="0"/>
                        </a:rPr>
                        <m:t> </m:t>
                      </m:r>
                      <m:sSup>
                        <m:sSupPr>
                          <m:ctrlPr>
                            <a:rPr lang="es-EC" i="1">
                              <a:latin typeface="Cambria Math"/>
                            </a:rPr>
                          </m:ctrlPr>
                        </m:sSupPr>
                        <m:e>
                          <m:r>
                            <a:rPr lang="es-EC" i="0">
                              <a:latin typeface="Cambria Math" panose="02040503050406030204" pitchFamily="18" charset="0"/>
                            </a:rPr>
                            <m:t>10</m:t>
                          </m:r>
                        </m:e>
                        <m:sup>
                          <m:r>
                            <a:rPr lang="es-EC" i="0">
                              <a:latin typeface="Cambria Math" panose="02040503050406030204" pitchFamily="18" charset="0"/>
                            </a:rPr>
                            <m:t>8</m:t>
                          </m:r>
                        </m:sup>
                      </m:sSup>
                      <m:r>
                        <a:rPr lang="es-EC" i="0">
                          <a:latin typeface="Cambria Math" panose="02040503050406030204" pitchFamily="18" charset="0"/>
                        </a:rPr>
                        <m:t>∗</m:t>
                      </m:r>
                      <m:f>
                        <m:fPr>
                          <m:ctrlPr>
                            <a:rPr lang="es-EC" i="1">
                              <a:latin typeface="Cambria Math"/>
                            </a:rPr>
                          </m:ctrlPr>
                        </m:fPr>
                        <m:num>
                          <m:r>
                            <a:rPr lang="es-EC" i="0">
                              <a:latin typeface="Cambria Math" panose="02040503050406030204" pitchFamily="18" charset="0"/>
                            </a:rPr>
                            <m:t>0.689∗26.91</m:t>
                          </m:r>
                        </m:num>
                        <m:den>
                          <m:sSup>
                            <m:sSupPr>
                              <m:ctrlPr>
                                <a:rPr lang="es-EC" i="1">
                                  <a:latin typeface="Cambria Math"/>
                                </a:rPr>
                              </m:ctrlPr>
                            </m:sSupPr>
                            <m:e>
                              <m:r>
                                <a:rPr lang="es-EC" i="0">
                                  <a:latin typeface="Cambria Math" panose="02040503050406030204" pitchFamily="18" charset="0"/>
                                </a:rPr>
                                <m:t>2000</m:t>
                              </m:r>
                            </m:e>
                            <m:sup>
                              <m:r>
                                <a:rPr lang="es-EC" i="0">
                                  <a:latin typeface="Cambria Math" panose="02040503050406030204" pitchFamily="18" charset="0"/>
                                </a:rPr>
                                <m:t>2</m:t>
                              </m:r>
                            </m:sup>
                          </m:sSup>
                        </m:den>
                      </m:f>
                      <m:r>
                        <a:rPr lang="es-EC" i="0">
                          <a:latin typeface="Cambria Math" panose="02040503050406030204" pitchFamily="18" charset="0"/>
                        </a:rPr>
                        <m:t>=1256.15 </m:t>
                      </m:r>
                      <m:r>
                        <a:rPr lang="es-EC" i="1">
                          <a:latin typeface="Cambria Math" panose="02040503050406030204" pitchFamily="18" charset="0"/>
                        </a:rPr>
                        <m:t>𝑟𝑝𝑚</m:t>
                      </m:r>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3973482" y="3136037"/>
                <a:ext cx="4985852" cy="612732"/>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21615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05352" y="2556969"/>
            <a:ext cx="6716110" cy="2819071"/>
          </a:xfrm>
          <a:prstGeom prst="rect">
            <a:avLst/>
          </a:prstGeom>
          <a:noFill/>
          <a:ln>
            <a:noFill/>
          </a:ln>
        </p:spPr>
      </p:pic>
      <p:sp>
        <p:nvSpPr>
          <p:cNvPr id="6" name="Título 1"/>
          <p:cNvSpPr>
            <a:spLocks noGrp="1"/>
          </p:cNvSpPr>
          <p:nvPr>
            <p:ph type="title"/>
          </p:nvPr>
        </p:nvSpPr>
        <p:spPr>
          <a:xfrm>
            <a:off x="2275071" y="474281"/>
            <a:ext cx="8664551" cy="1754326"/>
          </a:xfrm>
          <a:noFill/>
        </p:spPr>
        <p:txBody>
          <a:bodyPr vert="horz" wrap="none" lIns="91440" tIns="45720" rIns="91440" bIns="45720" rtlCol="0" anchor="t">
            <a:spAutoFit/>
          </a:bodyPr>
          <a:lstStyle/>
          <a:p>
            <a:pPr algn="ctr" defTabSz="914400"/>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TUERCAS PARA </a:t>
            </a:r>
            <a:b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br>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LOS TORNILLOS DE BOLAS</a:t>
            </a:r>
            <a:endParaRPr lang="es-EC" sz="5400" dirty="0">
              <a:ln w="0"/>
              <a:solidFill>
                <a:srgbClr val="FF0000"/>
              </a:solidFill>
              <a:effectLst>
                <a:outerShdw blurRad="38100" dist="19050" dir="2700000" algn="tl" rotWithShape="0">
                  <a:schemeClr val="dk1">
                    <a:alpha val="40000"/>
                  </a:schemeClr>
                </a:outerShdw>
              </a:effectLst>
              <a:latin typeface="+mn-lt"/>
              <a:ea typeface="+mn-ea"/>
              <a:cs typeface="+mn-cs"/>
            </a:endParaRPr>
          </a:p>
        </p:txBody>
      </p:sp>
    </p:spTree>
    <p:extLst>
      <p:ext uri="{BB962C8B-B14F-4D97-AF65-F5344CB8AC3E}">
        <p14:creationId xmlns:p14="http://schemas.microsoft.com/office/powerpoint/2010/main" val="347334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98482" y="1907625"/>
            <a:ext cx="11193518" cy="3736429"/>
          </a:xfrm>
          <a:prstGeom prst="rect">
            <a:avLst/>
          </a:prstGeom>
          <a:noFill/>
          <a:ln>
            <a:noFill/>
          </a:ln>
        </p:spPr>
      </p:pic>
      <p:sp>
        <p:nvSpPr>
          <p:cNvPr id="7" name="CuadroTexto 6"/>
          <p:cNvSpPr txBox="1"/>
          <p:nvPr/>
        </p:nvSpPr>
        <p:spPr>
          <a:xfrm>
            <a:off x="2786345" y="788276"/>
            <a:ext cx="7617791"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TUERCA PARA EL EJE X</a:t>
            </a:r>
          </a:p>
        </p:txBody>
      </p:sp>
    </p:spTree>
    <p:extLst>
      <p:ext uri="{BB962C8B-B14F-4D97-AF65-F5344CB8AC3E}">
        <p14:creationId xmlns:p14="http://schemas.microsoft.com/office/powerpoint/2010/main" val="178337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67104" y="2270235"/>
            <a:ext cx="11193517" cy="3799490"/>
          </a:xfrm>
          <a:prstGeom prst="rect">
            <a:avLst/>
          </a:prstGeom>
          <a:noFill/>
          <a:ln>
            <a:noFill/>
          </a:ln>
        </p:spPr>
      </p:pic>
      <p:sp>
        <p:nvSpPr>
          <p:cNvPr id="5" name="CuadroTexto 4"/>
          <p:cNvSpPr txBox="1"/>
          <p:nvPr/>
        </p:nvSpPr>
        <p:spPr>
          <a:xfrm>
            <a:off x="2831229" y="788276"/>
            <a:ext cx="7528023"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TUERCA PARA EL EJE </a:t>
            </a:r>
            <a:r>
              <a:rPr lang="es-EC" dirty="0" smtClean="0"/>
              <a:t>Z</a:t>
            </a:r>
            <a:endParaRPr lang="es-EC" dirty="0"/>
          </a:p>
        </p:txBody>
      </p:sp>
    </p:spTree>
    <p:extLst>
      <p:ext uri="{BB962C8B-B14F-4D97-AF65-F5344CB8AC3E}">
        <p14:creationId xmlns:p14="http://schemas.microsoft.com/office/powerpoint/2010/main" val="1428409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40522" y="1560786"/>
            <a:ext cx="10689021" cy="3170099"/>
          </a:xfrm>
          <a:prstGeom prst="rect">
            <a:avLst/>
          </a:prstGeom>
        </p:spPr>
        <p:txBody>
          <a:bodyPr wrap="square">
            <a:spAutoFit/>
          </a:bodyPr>
          <a:lstStyle/>
          <a:p>
            <a:pPr indent="228600" algn="just">
              <a:lnSpc>
                <a:spcPct val="200000"/>
              </a:lnSpc>
              <a:spcAft>
                <a:spcPts val="0"/>
              </a:spcAft>
            </a:pPr>
            <a:r>
              <a:rPr lang="es-EC" sz="2000" dirty="0" smtClean="0">
                <a:effectLst/>
                <a:latin typeface="Times New Roman" panose="02020603050405020304" pitchFamily="18" charset="0"/>
                <a:ea typeface="Times New Roman" panose="02020603050405020304" pitchFamily="18" charset="0"/>
              </a:rPr>
              <a:t>Para acoplar los motores a cada uno de los tornillos de bolas se utiliza acoples de tipo mordaza que son los más apropiados para este tipo de aplicación.</a:t>
            </a:r>
          </a:p>
          <a:p>
            <a:pPr indent="228600" algn="just">
              <a:lnSpc>
                <a:spcPct val="200000"/>
              </a:lnSpc>
              <a:spcAft>
                <a:spcPts val="0"/>
              </a:spcAft>
            </a:pPr>
            <a:r>
              <a:rPr lang="es-EC" sz="2000" dirty="0" smtClean="0">
                <a:effectLst/>
                <a:latin typeface="Times New Roman" panose="02020603050405020304" pitchFamily="18" charset="0"/>
                <a:ea typeface="Times New Roman" panose="02020603050405020304" pitchFamily="18" charset="0"/>
              </a:rPr>
              <a:t>Los acoplamientos de mordaza son un ensamblaje de tres piezas lo cual lo hace altamente personalizable, tienen inercia baja y se recomiendan para aplicaciones en donde se requiere amortiguación de cargas de impacto comunes.</a:t>
            </a:r>
            <a:endParaRPr lang="es-EC" sz="2000" dirty="0">
              <a:effectLst/>
              <a:latin typeface="Times New Roman" panose="02020603050405020304" pitchFamily="18" charset="0"/>
              <a:ea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319753" y="4604761"/>
            <a:ext cx="3705870" cy="1953694"/>
          </a:xfrm>
          <a:prstGeom prst="rect">
            <a:avLst/>
          </a:prstGeom>
          <a:noFill/>
          <a:ln>
            <a:noFill/>
          </a:ln>
        </p:spPr>
      </p:pic>
      <p:sp>
        <p:nvSpPr>
          <p:cNvPr id="6" name="CuadroTexto 5"/>
          <p:cNvSpPr txBox="1"/>
          <p:nvPr/>
        </p:nvSpPr>
        <p:spPr>
          <a:xfrm>
            <a:off x="1281713" y="164491"/>
            <a:ext cx="10206640" cy="1754326"/>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ACOPLES MOTOR – TORNILLO </a:t>
            </a:r>
          </a:p>
          <a:p>
            <a:r>
              <a:rPr lang="es-EC" dirty="0" smtClean="0"/>
              <a:t>DE BOLAS</a:t>
            </a:r>
            <a:endParaRPr lang="es-EC" dirty="0"/>
          </a:p>
        </p:txBody>
      </p:sp>
    </p:spTree>
    <p:extLst>
      <p:ext uri="{BB962C8B-B14F-4D97-AF65-F5344CB8AC3E}">
        <p14:creationId xmlns:p14="http://schemas.microsoft.com/office/powerpoint/2010/main" val="2080161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30166" y="1270171"/>
            <a:ext cx="10941268" cy="5477470"/>
          </a:xfrm>
          <a:prstGeom prst="rect">
            <a:avLst/>
          </a:prstGeom>
          <a:noFill/>
          <a:ln>
            <a:noFill/>
          </a:ln>
        </p:spPr>
      </p:pic>
      <p:sp>
        <p:nvSpPr>
          <p:cNvPr id="5" name="CuadroTexto 4"/>
          <p:cNvSpPr txBox="1"/>
          <p:nvPr/>
        </p:nvSpPr>
        <p:spPr>
          <a:xfrm>
            <a:off x="1622268" y="346841"/>
            <a:ext cx="9504525"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SELECCIÓN DE CUBOS EJE X</a:t>
            </a:r>
            <a:endParaRPr lang="es-EC" dirty="0"/>
          </a:p>
        </p:txBody>
      </p:sp>
    </p:spTree>
    <p:extLst>
      <p:ext uri="{BB962C8B-B14F-4D97-AF65-F5344CB8AC3E}">
        <p14:creationId xmlns:p14="http://schemas.microsoft.com/office/powerpoint/2010/main" val="2934471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20645" y="1261898"/>
            <a:ext cx="11671355" cy="5406916"/>
          </a:xfrm>
          <a:prstGeom prst="rect">
            <a:avLst/>
          </a:prstGeom>
          <a:noFill/>
          <a:ln>
            <a:noFill/>
          </a:ln>
        </p:spPr>
      </p:pic>
      <p:sp>
        <p:nvSpPr>
          <p:cNvPr id="5" name="CuadroTexto 4"/>
          <p:cNvSpPr txBox="1"/>
          <p:nvPr/>
        </p:nvSpPr>
        <p:spPr>
          <a:xfrm>
            <a:off x="1667152" y="346841"/>
            <a:ext cx="9414757"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SELECCIÓN DE CUBOS EJE Z</a:t>
            </a:r>
            <a:endParaRPr lang="es-EC" dirty="0"/>
          </a:p>
        </p:txBody>
      </p:sp>
    </p:spTree>
    <p:extLst>
      <p:ext uri="{BB962C8B-B14F-4D97-AF65-F5344CB8AC3E}">
        <p14:creationId xmlns:p14="http://schemas.microsoft.com/office/powerpoint/2010/main" val="3523895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0009" y="1270171"/>
            <a:ext cx="11851991" cy="5467481"/>
          </a:xfrm>
          <a:prstGeom prst="rect">
            <a:avLst/>
          </a:prstGeom>
          <a:noFill/>
          <a:ln>
            <a:noFill/>
          </a:ln>
        </p:spPr>
      </p:pic>
      <p:sp>
        <p:nvSpPr>
          <p:cNvPr id="5" name="CuadroTexto 4"/>
          <p:cNvSpPr txBox="1"/>
          <p:nvPr/>
        </p:nvSpPr>
        <p:spPr>
          <a:xfrm>
            <a:off x="2092751" y="346841"/>
            <a:ext cx="8563563"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SELECCIÓN DE ESTRELLAS</a:t>
            </a:r>
            <a:endParaRPr lang="es-EC" dirty="0"/>
          </a:p>
        </p:txBody>
      </p:sp>
    </p:spTree>
    <p:extLst>
      <p:ext uri="{BB962C8B-B14F-4D97-AF65-F5344CB8AC3E}">
        <p14:creationId xmlns:p14="http://schemas.microsoft.com/office/powerpoint/2010/main" val="2473923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9377" y="0"/>
            <a:ext cx="12152686" cy="2585323"/>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CÁLCULO DEL TORQUE REQUERIDO </a:t>
            </a:r>
          </a:p>
          <a:p>
            <a:r>
              <a:rPr lang="es-EC" dirty="0" smtClean="0"/>
              <a:t>PARA MOVER LAS</a:t>
            </a:r>
          </a:p>
          <a:p>
            <a:r>
              <a:rPr lang="es-EC" dirty="0" smtClean="0"/>
              <a:t> ESTRUCTURAS HORIZONTALES</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668509" y="2801992"/>
            <a:ext cx="5254422" cy="3267732"/>
          </a:xfrm>
          <a:prstGeom prst="rect">
            <a:avLst/>
          </a:prstGeom>
          <a:noFill/>
          <a:ln>
            <a:noFill/>
          </a:ln>
        </p:spPr>
      </p:pic>
    </p:spTree>
    <p:extLst>
      <p:ext uri="{BB962C8B-B14F-4D97-AF65-F5344CB8AC3E}">
        <p14:creationId xmlns:p14="http://schemas.microsoft.com/office/powerpoint/2010/main" val="4200832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8938" y="2672573"/>
            <a:ext cx="6096000" cy="2862322"/>
          </a:xfrm>
          <a:prstGeom prst="rect">
            <a:avLst/>
          </a:prstGeom>
        </p:spPr>
        <p:txBody>
          <a:bodyPr>
            <a:spAutoFit/>
          </a:bodyPr>
          <a:lstStyle/>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Masa </a:t>
            </a:r>
            <a:r>
              <a:rPr lang="es-EC" dirty="0">
                <a:latin typeface="Times New Roman" panose="02020603050405020304" pitchFamily="18" charset="0"/>
                <a:ea typeface="Times New Roman" panose="02020603050405020304" pitchFamily="18" charset="0"/>
              </a:rPr>
              <a:t>de la Carga M</a:t>
            </a:r>
            <a:r>
              <a:rPr lang="es-EC" baseline="-25000" dirty="0">
                <a:latin typeface="Times New Roman" panose="02020603050405020304" pitchFamily="18" charset="0"/>
                <a:ea typeface="Times New Roman" panose="02020603050405020304" pitchFamily="18" charset="0"/>
              </a:rPr>
              <a:t>X </a:t>
            </a:r>
            <a:r>
              <a:rPr lang="es-EC" dirty="0">
                <a:latin typeface="Times New Roman" panose="02020603050405020304" pitchFamily="18" charset="0"/>
                <a:ea typeface="Times New Roman" panose="02020603050405020304" pitchFamily="18" charset="0"/>
              </a:rPr>
              <a:t>= M</a:t>
            </a:r>
            <a:r>
              <a:rPr lang="es-EC" baseline="-25000" dirty="0">
                <a:latin typeface="Times New Roman" panose="02020603050405020304" pitchFamily="18" charset="0"/>
                <a:ea typeface="Times New Roman" panose="02020603050405020304" pitchFamily="18" charset="0"/>
              </a:rPr>
              <a:t>1</a:t>
            </a:r>
            <a:r>
              <a:rPr lang="es-EC" dirty="0">
                <a:latin typeface="Times New Roman" panose="02020603050405020304" pitchFamily="18" charset="0"/>
                <a:ea typeface="Times New Roman" panose="02020603050405020304" pitchFamily="18" charset="0"/>
              </a:rPr>
              <a:t> + M</a:t>
            </a:r>
            <a:r>
              <a:rPr lang="es-EC" baseline="-25000" dirty="0">
                <a:latin typeface="Times New Roman" panose="02020603050405020304" pitchFamily="18" charset="0"/>
                <a:ea typeface="Times New Roman" panose="02020603050405020304" pitchFamily="18" charset="0"/>
              </a:rPr>
              <a:t>2 </a:t>
            </a:r>
            <a:r>
              <a:rPr lang="es-EC" dirty="0">
                <a:latin typeface="Times New Roman" panose="02020603050405020304" pitchFamily="18" charset="0"/>
                <a:ea typeface="Times New Roman" panose="02020603050405020304" pitchFamily="18" charset="0"/>
              </a:rPr>
              <a:t>= 9 kg + 27 kg = 36 kg. </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Paso del Tornillo de bolas P = 5 (mm).</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Diámetro del Tornillo de bolas D = 16 (mm).</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Masa del Tornillo de </a:t>
            </a:r>
            <a:r>
              <a:rPr lang="es-EC" dirty="0" smtClean="0">
                <a:latin typeface="Times New Roman" panose="02020603050405020304" pitchFamily="18" charset="0"/>
                <a:ea typeface="Times New Roman" panose="02020603050405020304" pitchFamily="18" charset="0"/>
              </a:rPr>
              <a:t>bolas</a:t>
            </a:r>
          </a:p>
          <a:p>
            <a:pPr lvl="0" algn="just">
              <a:lnSpc>
                <a:spcPct val="200000"/>
              </a:lnSpc>
              <a:spcAft>
                <a:spcPts val="0"/>
              </a:spcAft>
            </a:pPr>
            <a:r>
              <a:rPr lang="es-EC" dirty="0" smtClean="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M</a:t>
            </a:r>
            <a:r>
              <a:rPr lang="es-EC" baseline="-25000" dirty="0">
                <a:latin typeface="Times New Roman" panose="02020603050405020304" pitchFamily="18" charset="0"/>
                <a:ea typeface="Times New Roman" panose="02020603050405020304" pitchFamily="18" charset="0"/>
              </a:rPr>
              <a:t>B</a:t>
            </a:r>
            <a:r>
              <a:rPr lang="es-EC" dirty="0">
                <a:latin typeface="Times New Roman" panose="02020603050405020304" pitchFamily="18" charset="0"/>
                <a:ea typeface="Times New Roman" panose="02020603050405020304" pitchFamily="18" charset="0"/>
              </a:rPr>
              <a:t> = 1.3 kg/m * 0.5 m = 0.65 kg</a:t>
            </a:r>
            <a:r>
              <a:rPr lang="es-EC" dirty="0" smtClean="0">
                <a:latin typeface="Times New Roman" panose="02020603050405020304" pitchFamily="18" charset="0"/>
                <a:ea typeface="Times New Roman" panose="02020603050405020304" pitchFamily="18" charset="0"/>
              </a:rPr>
              <a:t>.</a:t>
            </a:r>
            <a:endParaRPr lang="es-EC" dirty="0">
              <a:latin typeface="Times New Roman" panose="02020603050405020304" pitchFamily="18" charset="0"/>
              <a:ea typeface="Times New Roman" panose="02020603050405020304" pitchFamily="18" charset="0"/>
            </a:endParaRPr>
          </a:p>
        </p:txBody>
      </p:sp>
      <p:sp>
        <p:nvSpPr>
          <p:cNvPr id="5" name="Rectángulo 4"/>
          <p:cNvSpPr/>
          <p:nvPr/>
        </p:nvSpPr>
        <p:spPr>
          <a:xfrm>
            <a:off x="6295720" y="2672573"/>
            <a:ext cx="6096000" cy="3416320"/>
          </a:xfrm>
          <a:prstGeom prst="rect">
            <a:avLst/>
          </a:prstGeom>
        </p:spPr>
        <p:txBody>
          <a:bodyPr>
            <a:spAutoFit/>
          </a:bodyPr>
          <a:lstStyle/>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Coeficiente de fricción del Tornillo de bolas µ = 0.1.</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Sin desacelerador G = 1, ɳ = 1.</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Velocidad lineal (Avance rápido) V = 12 (m/min).</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Carrera L = 210 (mm).</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Tiempo de Aceleración </a:t>
            </a:r>
            <a:r>
              <a:rPr lang="es-EC" dirty="0" err="1">
                <a:latin typeface="Times New Roman" panose="02020603050405020304" pitchFamily="18" charset="0"/>
                <a:ea typeface="Times New Roman" panose="02020603050405020304" pitchFamily="18" charset="0"/>
              </a:rPr>
              <a:t>t</a:t>
            </a:r>
            <a:r>
              <a:rPr lang="es-EC" baseline="-25000" dirty="0" err="1">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 0.2 (s).</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Precisión de posicionamiento </a:t>
            </a:r>
            <a:r>
              <a:rPr lang="es-EC" dirty="0" err="1">
                <a:latin typeface="Times New Roman" panose="02020603050405020304" pitchFamily="18" charset="0"/>
                <a:ea typeface="Times New Roman" panose="02020603050405020304" pitchFamily="18" charset="0"/>
              </a:rPr>
              <a:t>Ap</a:t>
            </a:r>
            <a:r>
              <a:rPr lang="es-EC" dirty="0">
                <a:latin typeface="Times New Roman" panose="02020603050405020304" pitchFamily="18" charset="0"/>
                <a:ea typeface="Times New Roman" panose="02020603050405020304" pitchFamily="18" charset="0"/>
              </a:rPr>
              <a:t> = 0.01(mm).</a:t>
            </a:r>
          </a:p>
        </p:txBody>
      </p:sp>
      <p:sp>
        <p:nvSpPr>
          <p:cNvPr id="6" name="CuadroTexto 5"/>
          <p:cNvSpPr txBox="1"/>
          <p:nvPr/>
        </p:nvSpPr>
        <p:spPr>
          <a:xfrm>
            <a:off x="2401064" y="0"/>
            <a:ext cx="7789313" cy="2585323"/>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TORQUE REQUERIDO </a:t>
            </a:r>
          </a:p>
          <a:p>
            <a:r>
              <a:rPr lang="es-EC" dirty="0" smtClean="0"/>
              <a:t>PARA MOVER LA</a:t>
            </a:r>
          </a:p>
          <a:p>
            <a:r>
              <a:rPr lang="es-EC" dirty="0" smtClean="0"/>
              <a:t> ESTRUCTURA DEL EJE X</a:t>
            </a:r>
            <a:endParaRPr lang="es-EC" dirty="0"/>
          </a:p>
        </p:txBody>
      </p:sp>
    </p:spTree>
    <p:extLst>
      <p:ext uri="{BB962C8B-B14F-4D97-AF65-F5344CB8AC3E}">
        <p14:creationId xmlns:p14="http://schemas.microsoft.com/office/powerpoint/2010/main" val="321376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6000" dirty="0" smtClean="0">
                <a:solidFill>
                  <a:srgbClr val="FF0000"/>
                </a:solidFill>
              </a:rPr>
              <a:t>Objetivo:</a:t>
            </a:r>
            <a:endParaRPr lang="es-EC" sz="6000" dirty="0">
              <a:solidFill>
                <a:srgbClr val="FF0000"/>
              </a:solidFill>
            </a:endParaRPr>
          </a:p>
        </p:txBody>
      </p:sp>
      <p:sp>
        <p:nvSpPr>
          <p:cNvPr id="4" name="Rectángulo 3"/>
          <p:cNvSpPr/>
          <p:nvPr/>
        </p:nvSpPr>
        <p:spPr>
          <a:xfrm>
            <a:off x="1865586" y="2218556"/>
            <a:ext cx="9639026" cy="3046988"/>
          </a:xfrm>
          <a:prstGeom prst="rect">
            <a:avLst/>
          </a:prstGeom>
        </p:spPr>
        <p:txBody>
          <a:bodyPr wrap="square">
            <a:spAutoFit/>
          </a:bodyPr>
          <a:lstStyle/>
          <a:p>
            <a:pPr indent="228600" algn="just">
              <a:lnSpc>
                <a:spcPct val="200000"/>
              </a:lnSpc>
              <a:spcAft>
                <a:spcPts val="0"/>
              </a:spcAft>
            </a:pPr>
            <a:r>
              <a:rPr lang="es-EC" sz="2400" dirty="0" smtClean="0">
                <a:effectLst/>
                <a:latin typeface="Times New Roman" panose="02020603050405020304" pitchFamily="18" charset="0"/>
                <a:ea typeface="Times New Roman" panose="02020603050405020304" pitchFamily="18" charset="0"/>
              </a:rPr>
              <a:t>Diseñar e implementar el Retrofit de un torno CM6241X1500 que tiene una distancia entre centros de 1500 mm, para el maquinado automático de piezas mediante un sistema CNC el cual comandará los ejes X, Z, y el mandril que serán accionados por servomotores.</a:t>
            </a:r>
            <a:endParaRPr lang="es-EC"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4788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252865" y="1841183"/>
            <a:ext cx="4785328" cy="205290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7301207" y="1841183"/>
            <a:ext cx="3214391" cy="2399742"/>
          </a:xfrm>
          <a:prstGeom prst="rect">
            <a:avLst/>
          </a:prstGeom>
          <a:noFill/>
          <a:ln>
            <a:noFill/>
          </a:ln>
        </p:spPr>
      </p:pic>
      <p:sp>
        <p:nvSpPr>
          <p:cNvPr id="6" name="Rectángulo 5"/>
          <p:cNvSpPr/>
          <p:nvPr/>
        </p:nvSpPr>
        <p:spPr>
          <a:xfrm>
            <a:off x="1205207" y="4534902"/>
            <a:ext cx="9941014" cy="1569660"/>
          </a:xfrm>
          <a:prstGeom prst="rect">
            <a:avLst/>
          </a:prstGeom>
        </p:spPr>
        <p:txBody>
          <a:bodyPr wrap="square">
            <a:spAutoFit/>
          </a:bodyPr>
          <a:lstStyle/>
          <a:p>
            <a:r>
              <a:rPr lang="es-EC" sz="2400" dirty="0">
                <a:latin typeface="Times New Roman" panose="02020603050405020304" pitchFamily="18" charset="0"/>
                <a:ea typeface="Times New Roman" panose="02020603050405020304" pitchFamily="18" charset="0"/>
              </a:rPr>
              <a:t>Como se puede observar en los diagramas de cuerpo libre la única fuerza que va a producir una resistencia al movimiento del carro transversal es la fuerza Fr pero ya que esta fuerza es </a:t>
            </a:r>
            <a:r>
              <a:rPr lang="es-EC" sz="2400" dirty="0" smtClean="0">
                <a:latin typeface="Times New Roman" panose="02020603050405020304" pitchFamily="18" charset="0"/>
                <a:ea typeface="Times New Roman" panose="02020603050405020304" pitchFamily="18" charset="0"/>
              </a:rPr>
              <a:t>despreciable, </a:t>
            </a:r>
            <a:r>
              <a:rPr lang="es-EC" sz="2400" dirty="0">
                <a:latin typeface="Times New Roman" panose="02020603050405020304" pitchFamily="18" charset="0"/>
                <a:ea typeface="Times New Roman" panose="02020603050405020304" pitchFamily="18" charset="0"/>
              </a:rPr>
              <a:t>no influirá en los cálculos posteriores para determinar el torque del servomotor para el eje x</a:t>
            </a:r>
            <a:endParaRPr lang="es-EC" sz="2400" dirty="0"/>
          </a:p>
        </p:txBody>
      </p:sp>
      <p:sp>
        <p:nvSpPr>
          <p:cNvPr id="7" name="CuadroTexto 6"/>
          <p:cNvSpPr txBox="1"/>
          <p:nvPr/>
        </p:nvSpPr>
        <p:spPr>
          <a:xfrm>
            <a:off x="1252865" y="623876"/>
            <a:ext cx="10350911"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DIAGRAMAS DE CUERPO LIBRE</a:t>
            </a:r>
            <a:endParaRPr lang="es-EC" dirty="0"/>
          </a:p>
        </p:txBody>
      </p:sp>
    </p:spTree>
    <p:extLst>
      <p:ext uri="{BB962C8B-B14F-4D97-AF65-F5344CB8AC3E}">
        <p14:creationId xmlns:p14="http://schemas.microsoft.com/office/powerpoint/2010/main" val="1159789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23849" y="1453383"/>
            <a:ext cx="8986344" cy="5226751"/>
          </a:xfrm>
          <a:prstGeom prst="rect">
            <a:avLst/>
          </a:prstGeom>
        </p:spPr>
      </p:pic>
      <p:sp>
        <p:nvSpPr>
          <p:cNvPr id="5" name="CuadroTexto 4"/>
          <p:cNvSpPr txBox="1"/>
          <p:nvPr/>
        </p:nvSpPr>
        <p:spPr>
          <a:xfrm>
            <a:off x="1194119" y="403159"/>
            <a:ext cx="10594567"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EXAMINACIÓN DE RESULTADOS</a:t>
            </a:r>
            <a:endParaRPr lang="es-EC" dirty="0"/>
          </a:p>
        </p:txBody>
      </p:sp>
    </p:spTree>
    <p:extLst>
      <p:ext uri="{BB962C8B-B14F-4D97-AF65-F5344CB8AC3E}">
        <p14:creationId xmlns:p14="http://schemas.microsoft.com/office/powerpoint/2010/main" val="130007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45948" y="0"/>
            <a:ext cx="7699545" cy="2585323"/>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TORQUE REQUERIDO </a:t>
            </a:r>
          </a:p>
          <a:p>
            <a:r>
              <a:rPr lang="es-EC" dirty="0" smtClean="0"/>
              <a:t>PARA MOVER LA</a:t>
            </a:r>
          </a:p>
          <a:p>
            <a:r>
              <a:rPr lang="es-EC" dirty="0" smtClean="0"/>
              <a:t> ESTRUCTURA DEL EJE Z</a:t>
            </a:r>
            <a:endParaRPr lang="es-EC" dirty="0"/>
          </a:p>
        </p:txBody>
      </p:sp>
      <p:sp>
        <p:nvSpPr>
          <p:cNvPr id="5" name="Rectángulo 4"/>
          <p:cNvSpPr/>
          <p:nvPr/>
        </p:nvSpPr>
        <p:spPr>
          <a:xfrm>
            <a:off x="367862" y="2781010"/>
            <a:ext cx="6096000" cy="2777940"/>
          </a:xfrm>
          <a:prstGeom prst="rect">
            <a:avLst/>
          </a:prstGeom>
        </p:spPr>
        <p:txBody>
          <a:bodyPr>
            <a:spAutoFit/>
          </a:bodyPr>
          <a:lstStyle/>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Masa de la Carga M</a:t>
            </a:r>
            <a:r>
              <a:rPr lang="es-EC" baseline="-25000" dirty="0">
                <a:latin typeface="Times New Roman" panose="02020603050405020304" pitchFamily="18" charset="0"/>
                <a:ea typeface="Times New Roman" panose="02020603050405020304" pitchFamily="18" charset="0"/>
              </a:rPr>
              <a:t>X </a:t>
            </a:r>
            <a:r>
              <a:rPr lang="es-EC" dirty="0">
                <a:latin typeface="Times New Roman" panose="02020603050405020304" pitchFamily="18" charset="0"/>
                <a:ea typeface="Times New Roman" panose="02020603050405020304" pitchFamily="18" charset="0"/>
              </a:rPr>
              <a:t>= M</a:t>
            </a:r>
            <a:r>
              <a:rPr lang="es-EC" baseline="-25000" dirty="0">
                <a:latin typeface="Times New Roman" panose="02020603050405020304" pitchFamily="18" charset="0"/>
                <a:ea typeface="Times New Roman" panose="02020603050405020304" pitchFamily="18" charset="0"/>
              </a:rPr>
              <a:t>1</a:t>
            </a:r>
            <a:r>
              <a:rPr lang="es-EC" dirty="0">
                <a:latin typeface="Times New Roman" panose="02020603050405020304" pitchFamily="18" charset="0"/>
                <a:ea typeface="Times New Roman" panose="02020603050405020304" pitchFamily="18" charset="0"/>
              </a:rPr>
              <a:t> + M</a:t>
            </a:r>
            <a:r>
              <a:rPr lang="es-EC" baseline="-25000" dirty="0">
                <a:latin typeface="Times New Roman" panose="02020603050405020304" pitchFamily="18" charset="0"/>
                <a:ea typeface="Times New Roman" panose="02020603050405020304" pitchFamily="18" charset="0"/>
              </a:rPr>
              <a:t>2 </a:t>
            </a:r>
            <a:r>
              <a:rPr lang="es-EC" dirty="0">
                <a:latin typeface="Times New Roman" panose="02020603050405020304" pitchFamily="18" charset="0"/>
                <a:ea typeface="Times New Roman" panose="02020603050405020304" pitchFamily="18" charset="0"/>
              </a:rPr>
              <a:t>+ M</a:t>
            </a:r>
            <a:r>
              <a:rPr lang="es-EC" baseline="-25000" dirty="0">
                <a:latin typeface="Times New Roman" panose="02020603050405020304" pitchFamily="18" charset="0"/>
                <a:ea typeface="Times New Roman" panose="02020603050405020304" pitchFamily="18" charset="0"/>
              </a:rPr>
              <a:t>3</a:t>
            </a:r>
            <a:r>
              <a:rPr lang="es-EC" dirty="0">
                <a:latin typeface="Times New Roman" panose="02020603050405020304" pitchFamily="18" charset="0"/>
                <a:ea typeface="Times New Roman" panose="02020603050405020304" pitchFamily="18" charset="0"/>
              </a:rPr>
              <a:t> = 9 kg + 27 kg  + 66.7 kg = 102.7 kg. </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Paso del Tornillo de bolas P = 10 (mm).</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Diámetro del Tornillo de bolas D = 32 (mm).</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Masa del Tornillo de bolas M</a:t>
            </a:r>
            <a:r>
              <a:rPr lang="es-EC" baseline="-25000" dirty="0">
                <a:latin typeface="Times New Roman" panose="02020603050405020304" pitchFamily="18" charset="0"/>
                <a:ea typeface="Times New Roman" panose="02020603050405020304" pitchFamily="18" charset="0"/>
              </a:rPr>
              <a:t>B</a:t>
            </a:r>
            <a:r>
              <a:rPr lang="es-EC" dirty="0">
                <a:latin typeface="Times New Roman" panose="02020603050405020304" pitchFamily="18" charset="0"/>
                <a:ea typeface="Times New Roman" panose="02020603050405020304" pitchFamily="18" charset="0"/>
              </a:rPr>
              <a:t> = 3.5 kg/m * 2 m = 7 kg</a:t>
            </a:r>
            <a:r>
              <a:rPr lang="es-EC" dirty="0" smtClean="0">
                <a:latin typeface="Times New Roman" panose="02020603050405020304" pitchFamily="18" charset="0"/>
                <a:ea typeface="Times New Roman" panose="02020603050405020304" pitchFamily="18" charset="0"/>
              </a:rPr>
              <a:t>.</a:t>
            </a:r>
            <a:endParaRPr lang="es-EC" dirty="0">
              <a:latin typeface="Times New Roman" panose="02020603050405020304" pitchFamily="18" charset="0"/>
              <a:ea typeface="Times New Roman" panose="02020603050405020304" pitchFamily="18" charset="0"/>
            </a:endParaRPr>
          </a:p>
        </p:txBody>
      </p:sp>
      <p:sp>
        <p:nvSpPr>
          <p:cNvPr id="6" name="Rectángulo 5"/>
          <p:cNvSpPr/>
          <p:nvPr/>
        </p:nvSpPr>
        <p:spPr>
          <a:xfrm>
            <a:off x="6463862" y="2585323"/>
            <a:ext cx="6096000" cy="3416320"/>
          </a:xfrm>
          <a:prstGeom prst="rect">
            <a:avLst/>
          </a:prstGeom>
        </p:spPr>
        <p:txBody>
          <a:bodyPr>
            <a:spAutoFit/>
          </a:bodyPr>
          <a:lstStyle/>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Coeficiente de fricción del Tornillo de bolas µ = 0.1.</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Sin desacelerador G = 1, ɳ = 1.</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Velocidad lineal (Avance rápido) V = 12 (m/min).</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Carrera L = 1500 (mm).</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Tiempo de Aceleración </a:t>
            </a:r>
            <a:r>
              <a:rPr lang="es-EC" dirty="0" err="1">
                <a:latin typeface="Times New Roman" panose="02020603050405020304" pitchFamily="18" charset="0"/>
                <a:ea typeface="Times New Roman" panose="02020603050405020304" pitchFamily="18" charset="0"/>
              </a:rPr>
              <a:t>t</a:t>
            </a:r>
            <a:r>
              <a:rPr lang="es-EC" baseline="-25000" dirty="0" err="1">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 0.2 (s).</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Precisión de posicionamiento </a:t>
            </a:r>
            <a:r>
              <a:rPr lang="es-EC" dirty="0" err="1">
                <a:latin typeface="Times New Roman" panose="02020603050405020304" pitchFamily="18" charset="0"/>
                <a:ea typeface="Times New Roman" panose="02020603050405020304" pitchFamily="18" charset="0"/>
              </a:rPr>
              <a:t>Ap</a:t>
            </a:r>
            <a:r>
              <a:rPr lang="es-EC" dirty="0">
                <a:latin typeface="Times New Roman" panose="02020603050405020304" pitchFamily="18" charset="0"/>
                <a:ea typeface="Times New Roman" panose="02020603050405020304" pitchFamily="18" charset="0"/>
              </a:rPr>
              <a:t> = 0.01 (mm).</a:t>
            </a:r>
          </a:p>
        </p:txBody>
      </p:sp>
    </p:spTree>
    <p:extLst>
      <p:ext uri="{BB962C8B-B14F-4D97-AF65-F5344CB8AC3E}">
        <p14:creationId xmlns:p14="http://schemas.microsoft.com/office/powerpoint/2010/main" val="2687780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2865" y="623876"/>
            <a:ext cx="10350911"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DIAGRAMAS DE CUERPO LIBRE</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618921" y="1847784"/>
            <a:ext cx="3394513" cy="2913402"/>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801711" y="2125355"/>
            <a:ext cx="4895050" cy="2352051"/>
          </a:xfrm>
          <a:prstGeom prst="rect">
            <a:avLst/>
          </a:prstGeom>
          <a:noFill/>
          <a:ln>
            <a:noFill/>
          </a:ln>
        </p:spPr>
      </p:pic>
      <p:sp>
        <p:nvSpPr>
          <p:cNvPr id="7" name="Rectángulo 6"/>
          <p:cNvSpPr/>
          <p:nvPr/>
        </p:nvSpPr>
        <p:spPr>
          <a:xfrm>
            <a:off x="1618920" y="5055555"/>
            <a:ext cx="9369645" cy="1569660"/>
          </a:xfrm>
          <a:prstGeom prst="rect">
            <a:avLst/>
          </a:prstGeom>
        </p:spPr>
        <p:txBody>
          <a:bodyPr wrap="square">
            <a:spAutoFit/>
          </a:bodyPr>
          <a:lstStyle/>
          <a:p>
            <a:r>
              <a:rPr lang="es-EC" sz="2400" dirty="0">
                <a:latin typeface="Times New Roman" panose="02020603050405020304" pitchFamily="18" charset="0"/>
                <a:ea typeface="Times New Roman" panose="02020603050405020304" pitchFamily="18" charset="0"/>
              </a:rPr>
              <a:t>Como se puede observar en los diagramas de cuerpo libre la única fuerza que va a producir una resistencia al movimiento del carro longitudinal es la fuerza Ft que es el 40% de </a:t>
            </a:r>
            <a:r>
              <a:rPr lang="es-EC" sz="2400" dirty="0" smtClean="0">
                <a:latin typeface="Times New Roman" panose="02020603050405020304" pitchFamily="18" charset="0"/>
                <a:ea typeface="Times New Roman" panose="02020603050405020304" pitchFamily="18" charset="0"/>
              </a:rPr>
              <a:t>F</a:t>
            </a:r>
            <a:r>
              <a:rPr lang="es-EC" sz="2400" baseline="-25000" dirty="0" smtClean="0">
                <a:latin typeface="Times New Roman" panose="02020603050405020304" pitchFamily="18" charset="0"/>
                <a:ea typeface="Times New Roman" panose="02020603050405020304" pitchFamily="18" charset="0"/>
              </a:rPr>
              <a:t>C</a:t>
            </a:r>
            <a:r>
              <a:rPr lang="es-EC" sz="2400" dirty="0" smtClean="0">
                <a:latin typeface="Times New Roman" panose="02020603050405020304" pitchFamily="18" charset="0"/>
                <a:ea typeface="Times New Roman" panose="02020603050405020304" pitchFamily="18" charset="0"/>
              </a:rPr>
              <a:t>, </a:t>
            </a:r>
            <a:r>
              <a:rPr lang="es-EC" sz="2400" dirty="0">
                <a:latin typeface="Times New Roman" panose="02020603050405020304" pitchFamily="18" charset="0"/>
                <a:ea typeface="Times New Roman" panose="02020603050405020304" pitchFamily="18" charset="0"/>
              </a:rPr>
              <a:t>esta fuerza debe ser incluida en los cálculos posteriores para determinar el torque del servomotor para el eje Z.</a:t>
            </a:r>
            <a:endParaRPr lang="es-EC" sz="2400" dirty="0"/>
          </a:p>
        </p:txBody>
      </p:sp>
    </p:spTree>
    <p:extLst>
      <p:ext uri="{BB962C8B-B14F-4D97-AF65-F5344CB8AC3E}">
        <p14:creationId xmlns:p14="http://schemas.microsoft.com/office/powerpoint/2010/main" val="2832433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05527" y="1437289"/>
            <a:ext cx="8710073" cy="5080876"/>
          </a:xfrm>
          <a:prstGeom prst="rect">
            <a:avLst/>
          </a:prstGeom>
        </p:spPr>
      </p:pic>
      <p:sp>
        <p:nvSpPr>
          <p:cNvPr id="6" name="CuadroTexto 5"/>
          <p:cNvSpPr txBox="1"/>
          <p:nvPr/>
        </p:nvSpPr>
        <p:spPr>
          <a:xfrm>
            <a:off x="1194119" y="403159"/>
            <a:ext cx="10594567"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EXAMINACIÓN DE RESULTADOS</a:t>
            </a:r>
            <a:endParaRPr lang="es-EC" dirty="0"/>
          </a:p>
        </p:txBody>
      </p:sp>
    </p:spTree>
    <p:extLst>
      <p:ext uri="{BB962C8B-B14F-4D97-AF65-F5344CB8AC3E}">
        <p14:creationId xmlns:p14="http://schemas.microsoft.com/office/powerpoint/2010/main" val="1012079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16619" y="403159"/>
            <a:ext cx="11349582"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BASES PARA LOS SERVOMOTORES</a:t>
            </a:r>
            <a:endParaRPr lang="es-EC"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816619" y="1326488"/>
            <a:ext cx="3822646" cy="2646421"/>
          </a:xfrm>
          <a:prstGeom prst="rect">
            <a:avLst/>
          </a:prstGeom>
          <a:noFill/>
          <a:ln>
            <a:no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5180674" y="1753583"/>
            <a:ext cx="3074276" cy="4494487"/>
          </a:xfrm>
          <a:prstGeom prst="rect">
            <a:avLst/>
          </a:prstGeom>
          <a:noFill/>
          <a:ln>
            <a:noFill/>
          </a:ln>
        </p:spPr>
      </p:pic>
      <p:pic>
        <p:nvPicPr>
          <p:cNvPr id="9" name="Imagen 8" descr="E:\User\ALMEIDADOMINGUEZ\Documents\Tesis\Fotos\torno cnc\11793297_10153552552586940_129629479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167" y="4192259"/>
            <a:ext cx="2337369" cy="2523851"/>
          </a:xfrm>
          <a:prstGeom prst="rect">
            <a:avLst/>
          </a:prstGeom>
          <a:noFill/>
          <a:ln>
            <a:noFill/>
          </a:ln>
        </p:spPr>
      </p:pic>
      <p:pic>
        <p:nvPicPr>
          <p:cNvPr id="10" name="Imagen 9" descr="E:\User\ALMEIDADOMINGUEZ\Documents\Tesis\Fotos\torno cnc\11793350_10153552552556940_311715550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814" y="1753583"/>
            <a:ext cx="3216965" cy="4494487"/>
          </a:xfrm>
          <a:prstGeom prst="rect">
            <a:avLst/>
          </a:prstGeom>
          <a:noFill/>
          <a:ln>
            <a:noFill/>
          </a:ln>
        </p:spPr>
      </p:pic>
    </p:spTree>
    <p:extLst>
      <p:ext uri="{BB962C8B-B14F-4D97-AF65-F5344CB8AC3E}">
        <p14:creationId xmlns:p14="http://schemas.microsoft.com/office/powerpoint/2010/main" val="22699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36083" y="403159"/>
            <a:ext cx="8510664"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ACOPLES PARA TUERCAS</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700055" y="1326489"/>
            <a:ext cx="3218786" cy="2615239"/>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873766" y="1370950"/>
            <a:ext cx="3358055" cy="2526317"/>
          </a:xfrm>
          <a:prstGeom prst="rect">
            <a:avLst/>
          </a:prstGeom>
          <a:noFill/>
          <a:ln>
            <a:noFill/>
          </a:ln>
        </p:spPr>
      </p:pic>
      <p:pic>
        <p:nvPicPr>
          <p:cNvPr id="7" name="Imagen 6" descr="E:\User\ALMEIDADOMINGUEZ\Downloads\11721989_10153555153616940_147759821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037486" y="3818993"/>
            <a:ext cx="2260143" cy="2935007"/>
          </a:xfrm>
          <a:prstGeom prst="rect">
            <a:avLst/>
          </a:prstGeom>
          <a:noFill/>
          <a:ln>
            <a:noFill/>
          </a:ln>
        </p:spPr>
      </p:pic>
      <p:pic>
        <p:nvPicPr>
          <p:cNvPr id="8" name="Imagen 7" descr="E:\User\ALMEIDADOMINGUEZ\Downloads\11793197_10153555159146940_2013504428_n (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2446" y="3941728"/>
            <a:ext cx="2609113" cy="2474840"/>
          </a:xfrm>
          <a:prstGeom prst="rect">
            <a:avLst/>
          </a:prstGeom>
          <a:noFill/>
          <a:ln>
            <a:noFill/>
          </a:ln>
        </p:spPr>
      </p:pic>
    </p:spTree>
    <p:extLst>
      <p:ext uri="{BB962C8B-B14F-4D97-AF65-F5344CB8AC3E}">
        <p14:creationId xmlns:p14="http://schemas.microsoft.com/office/powerpoint/2010/main" val="711520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386320" y="1906850"/>
            <a:ext cx="4495800" cy="3517265"/>
          </a:xfrm>
          <a:prstGeom prst="rect">
            <a:avLst/>
          </a:prstGeom>
          <a:noFill/>
          <a:ln>
            <a:noFill/>
          </a:ln>
        </p:spPr>
      </p:pic>
      <p:sp>
        <p:nvSpPr>
          <p:cNvPr id="5" name="CuadroTexto 4"/>
          <p:cNvSpPr txBox="1"/>
          <p:nvPr/>
        </p:nvSpPr>
        <p:spPr>
          <a:xfrm>
            <a:off x="3074458" y="403159"/>
            <a:ext cx="6833922"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CAJA PARA EL EJE Z</a:t>
            </a:r>
            <a:endParaRPr lang="es-EC" dirty="0"/>
          </a:p>
        </p:txBody>
      </p:sp>
      <p:pic>
        <p:nvPicPr>
          <p:cNvPr id="6" name="Imagen 5" descr="E:\User\ALMEIDADOMINGUEZ\Documents\Tesis\Fotos\torno cnc\11787311_10153552552566940_1425006473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032" y="1764959"/>
            <a:ext cx="3479664" cy="4336295"/>
          </a:xfrm>
          <a:prstGeom prst="rect">
            <a:avLst/>
          </a:prstGeom>
          <a:noFill/>
          <a:ln>
            <a:noFill/>
          </a:ln>
        </p:spPr>
      </p:pic>
    </p:spTree>
    <p:extLst>
      <p:ext uri="{BB962C8B-B14F-4D97-AF65-F5344CB8AC3E}">
        <p14:creationId xmlns:p14="http://schemas.microsoft.com/office/powerpoint/2010/main" val="4080108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54924" y="2394781"/>
            <a:ext cx="8403020" cy="3911426"/>
          </a:xfrm>
          <a:prstGeom prst="rect">
            <a:avLst/>
          </a:prstGeom>
          <a:noFill/>
          <a:ln>
            <a:noFill/>
          </a:ln>
        </p:spPr>
      </p:pic>
      <p:sp>
        <p:nvSpPr>
          <p:cNvPr id="5" name="CuadroTexto 4"/>
          <p:cNvSpPr txBox="1"/>
          <p:nvPr/>
        </p:nvSpPr>
        <p:spPr>
          <a:xfrm>
            <a:off x="1733558" y="403159"/>
            <a:ext cx="9515745" cy="1754326"/>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SELECCIÓN DEL SISTEMA DE </a:t>
            </a:r>
          </a:p>
          <a:p>
            <a:r>
              <a:rPr lang="es-EC" dirty="0" smtClean="0"/>
              <a:t>CONTROL DEL TORNO</a:t>
            </a:r>
            <a:endParaRPr lang="es-EC" dirty="0"/>
          </a:p>
        </p:txBody>
      </p:sp>
    </p:spTree>
    <p:extLst>
      <p:ext uri="{BB962C8B-B14F-4D97-AF65-F5344CB8AC3E}">
        <p14:creationId xmlns:p14="http://schemas.microsoft.com/office/powerpoint/2010/main" val="294848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437" y="328528"/>
            <a:ext cx="6470040" cy="1754326"/>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CONTROLADOR </a:t>
            </a:r>
          </a:p>
          <a:p>
            <a:r>
              <a:rPr lang="es-EC" dirty="0" smtClean="0"/>
              <a:t>ADTECH CNC 4620</a:t>
            </a:r>
            <a:endParaRPr lang="es-EC" dirty="0"/>
          </a:p>
        </p:txBody>
      </p:sp>
      <p:pic>
        <p:nvPicPr>
          <p:cNvPr id="5" name="Imagen 4"/>
          <p:cNvPicPr>
            <a:picLocks noChangeAspect="1"/>
          </p:cNvPicPr>
          <p:nvPr/>
        </p:nvPicPr>
        <p:blipFill>
          <a:blip r:embed="rId2"/>
          <a:stretch>
            <a:fillRect/>
          </a:stretch>
        </p:blipFill>
        <p:spPr>
          <a:xfrm>
            <a:off x="2879177" y="2204709"/>
            <a:ext cx="6591300" cy="4371975"/>
          </a:xfrm>
          <a:prstGeom prst="rect">
            <a:avLst/>
          </a:prstGeom>
        </p:spPr>
      </p:pic>
    </p:spTree>
    <p:extLst>
      <p:ext uri="{BB962C8B-B14F-4D97-AF65-F5344CB8AC3E}">
        <p14:creationId xmlns:p14="http://schemas.microsoft.com/office/powerpoint/2010/main" val="192996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916620" y="1797268"/>
            <a:ext cx="6511159" cy="4225160"/>
          </a:xfrm>
          <a:prstGeom prst="rect">
            <a:avLst/>
          </a:prstGeom>
        </p:spPr>
      </p:pic>
      <p:sp>
        <p:nvSpPr>
          <p:cNvPr id="5" name="Rectángulo 4"/>
          <p:cNvSpPr/>
          <p:nvPr/>
        </p:nvSpPr>
        <p:spPr>
          <a:xfrm>
            <a:off x="2583475" y="567807"/>
            <a:ext cx="7492757" cy="923330"/>
          </a:xfrm>
          <a:prstGeom prst="rect">
            <a:avLst/>
          </a:prstGeom>
          <a:noFill/>
        </p:spPr>
        <p:txBody>
          <a:bodyPr wrap="none" lIns="91440" tIns="45720" rIns="91440" bIns="45720">
            <a:spAutoFit/>
          </a:bodyPr>
          <a:lstStyle/>
          <a:p>
            <a:pPr algn="ctr"/>
            <a:r>
              <a:rPr lang="es-ES" sz="5400" b="0" cap="none" spc="0" dirty="0" smtClean="0">
                <a:ln w="0"/>
                <a:solidFill>
                  <a:srgbClr val="FF0000"/>
                </a:solidFill>
                <a:effectLst>
                  <a:outerShdw blurRad="38100" dist="19050" dir="2700000" algn="tl" rotWithShape="0">
                    <a:schemeClr val="dk1">
                      <a:alpha val="40000"/>
                    </a:schemeClr>
                  </a:outerShdw>
                </a:effectLst>
              </a:rPr>
              <a:t>TORNO CM6241X1500</a:t>
            </a:r>
            <a:endParaRPr lang="es-E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02058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55820" y="2732694"/>
            <a:ext cx="4314814" cy="3293209"/>
          </a:xfrm>
          <a:prstGeom prst="rect">
            <a:avLst/>
          </a:prstGeom>
        </p:spPr>
        <p:txBody>
          <a:bodyPr wrap="square">
            <a:spAutoFit/>
          </a:bodyPr>
          <a:lstStyle/>
          <a:p>
            <a:pPr lvl="1" algn="just">
              <a:lnSpc>
                <a:spcPct val="200000"/>
              </a:lnSpc>
              <a:spcBef>
                <a:spcPts val="200"/>
              </a:spcBef>
              <a:spcAft>
                <a:spcPts val="0"/>
              </a:spcAft>
              <a:buSzPts val="1400"/>
            </a:pPr>
            <a:endParaRPr lang="es-EC" sz="1400" b="1"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lnSpc>
                <a:spcPct val="200000"/>
              </a:lnSpc>
              <a:spcAft>
                <a:spcPts val="0"/>
              </a:spcAft>
            </a:pPr>
            <a:r>
              <a:rPr lang="es-EC" dirty="0" smtClean="0">
                <a:latin typeface="Times New Roman" panose="02020603050405020304" pitchFamily="18" charset="0"/>
                <a:ea typeface="Times New Roman" panose="02020603050405020304" pitchFamily="18" charset="0"/>
              </a:rPr>
              <a:t>Los </a:t>
            </a:r>
            <a:r>
              <a:rPr lang="es-EC" dirty="0">
                <a:latin typeface="Times New Roman" panose="02020603050405020304" pitchFamily="18" charset="0"/>
                <a:ea typeface="Times New Roman" panose="02020603050405020304" pitchFamily="18" charset="0"/>
              </a:rPr>
              <a:t>servo drivers QS7AA020M y QS7AA030M son los encargados de controlar los motores seleccionados para los ejes  X y Z respectivamente es decir cada uno de los motores necesita de un drive.</a:t>
            </a:r>
            <a:endParaRPr lang="es-EC" dirty="0">
              <a:effectLst/>
              <a:latin typeface="Times New Roman" panose="02020603050405020304" pitchFamily="18" charset="0"/>
              <a:ea typeface="Times New Roman" panose="02020603050405020304" pitchFamily="18" charset="0"/>
            </a:endParaRPr>
          </a:p>
        </p:txBody>
      </p:sp>
      <p:sp>
        <p:nvSpPr>
          <p:cNvPr id="5" name="CuadroTexto 4"/>
          <p:cNvSpPr txBox="1"/>
          <p:nvPr/>
        </p:nvSpPr>
        <p:spPr>
          <a:xfrm>
            <a:off x="1709024" y="502773"/>
            <a:ext cx="9841156" cy="1754326"/>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SERVO DRIVERS QS7AA020M </a:t>
            </a:r>
          </a:p>
          <a:p>
            <a:r>
              <a:rPr lang="es-EC" dirty="0" smtClean="0"/>
              <a:t>Y QS7AA030M</a:t>
            </a:r>
            <a:endParaRPr lang="es-EC"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401851" y="2257099"/>
            <a:ext cx="4933556" cy="3768804"/>
          </a:xfrm>
          <a:prstGeom prst="rect">
            <a:avLst/>
          </a:prstGeom>
          <a:noFill/>
          <a:ln>
            <a:noFill/>
          </a:ln>
        </p:spPr>
      </p:pic>
    </p:spTree>
    <p:extLst>
      <p:ext uri="{BB962C8B-B14F-4D97-AF65-F5344CB8AC3E}">
        <p14:creationId xmlns:p14="http://schemas.microsoft.com/office/powerpoint/2010/main" val="2796403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97841" y="502773"/>
            <a:ext cx="7263528"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GABINETE ELÉCTRICO</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997842" y="1426103"/>
            <a:ext cx="6436876" cy="4943166"/>
          </a:xfrm>
          <a:prstGeom prst="rect">
            <a:avLst/>
          </a:prstGeom>
          <a:noFill/>
          <a:ln>
            <a:noFill/>
          </a:ln>
        </p:spPr>
      </p:pic>
    </p:spTree>
    <p:extLst>
      <p:ext uri="{BB962C8B-B14F-4D97-AF65-F5344CB8AC3E}">
        <p14:creationId xmlns:p14="http://schemas.microsoft.com/office/powerpoint/2010/main" val="623460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63206" y="70698"/>
            <a:ext cx="6048879" cy="4083761"/>
          </a:xfrm>
          <a:prstGeom prst="rect">
            <a:avLst/>
          </a:prstGeom>
        </p:spPr>
      </p:pic>
      <p:pic>
        <p:nvPicPr>
          <p:cNvPr id="5" name="Imagen 4"/>
          <p:cNvPicPr>
            <a:picLocks noChangeAspect="1"/>
          </p:cNvPicPr>
          <p:nvPr/>
        </p:nvPicPr>
        <p:blipFill>
          <a:blip r:embed="rId3"/>
          <a:stretch>
            <a:fillRect/>
          </a:stretch>
        </p:blipFill>
        <p:spPr>
          <a:xfrm>
            <a:off x="3163206" y="4154459"/>
            <a:ext cx="6048879" cy="2313108"/>
          </a:xfrm>
          <a:prstGeom prst="rect">
            <a:avLst/>
          </a:prstGeom>
        </p:spPr>
      </p:pic>
    </p:spTree>
    <p:extLst>
      <p:ext uri="{BB962C8B-B14F-4D97-AF65-F5344CB8AC3E}">
        <p14:creationId xmlns:p14="http://schemas.microsoft.com/office/powerpoint/2010/main" val="2246204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25585" y="250526"/>
            <a:ext cx="8545930"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MONTAJE DE ELEMENTOS</a:t>
            </a:r>
            <a:endParaRPr lang="es-EC" dirty="0"/>
          </a:p>
        </p:txBody>
      </p:sp>
      <p:pic>
        <p:nvPicPr>
          <p:cNvPr id="5" name="Imagen 4" descr="E:\User\ALMEIDADOMINGUEZ\Downloads\11721989_10153555153616940_147759821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81994" y="1001687"/>
            <a:ext cx="2181311" cy="3002903"/>
          </a:xfrm>
          <a:prstGeom prst="rect">
            <a:avLst/>
          </a:prstGeom>
          <a:noFill/>
          <a:ln>
            <a:noFill/>
          </a:ln>
        </p:spPr>
      </p:pic>
      <p:pic>
        <p:nvPicPr>
          <p:cNvPr id="6" name="Imagen 5" descr="E:\User\ALMEIDADOMINGUEZ\Downloads\11793197_10153555159146940_2013504428_n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21" y="3870344"/>
            <a:ext cx="2475306" cy="2803416"/>
          </a:xfrm>
          <a:prstGeom prst="rect">
            <a:avLst/>
          </a:prstGeom>
          <a:noFill/>
          <a:ln>
            <a:noFill/>
          </a:ln>
        </p:spPr>
      </p:pic>
      <p:pic>
        <p:nvPicPr>
          <p:cNvPr id="7" name="Imagen 6" descr="E:\User\ALMEIDADOMINGUEZ\Documents\Tesis\Fotos\torno cnc\11793297_10153552552586940_129629479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6507" y="1355671"/>
            <a:ext cx="2542321" cy="2718083"/>
          </a:xfrm>
          <a:prstGeom prst="rect">
            <a:avLst/>
          </a:prstGeom>
          <a:noFill/>
          <a:ln>
            <a:noFill/>
          </a:ln>
        </p:spPr>
      </p:pic>
      <p:pic>
        <p:nvPicPr>
          <p:cNvPr id="8" name="Imagen 7" descr="E:\User\ALMEIDADOMINGUEZ\Documents\Tesis\Fotos\torno cnc\11793350_10153552552556940_311715550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8397" y="1261429"/>
            <a:ext cx="2193258" cy="2906567"/>
          </a:xfrm>
          <a:prstGeom prst="rect">
            <a:avLst/>
          </a:prstGeom>
          <a:noFill/>
          <a:ln>
            <a:noFill/>
          </a:ln>
        </p:spPr>
      </p:pic>
      <p:pic>
        <p:nvPicPr>
          <p:cNvPr id="9" name="Imagen 8" descr="F:\11749829_10153557241581940_1680883936_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2569" y="4255569"/>
            <a:ext cx="3175000" cy="2381250"/>
          </a:xfrm>
          <a:prstGeom prst="rect">
            <a:avLst/>
          </a:prstGeom>
          <a:noFill/>
          <a:ln>
            <a:noFill/>
          </a:ln>
        </p:spPr>
      </p:pic>
      <p:pic>
        <p:nvPicPr>
          <p:cNvPr id="10" name="Imagen 9" descr="E:\User\ALMEIDADOMINGUEZ\Downloads\11780596_10153555153626940_1097977003_n.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8397" y="4376180"/>
            <a:ext cx="1774935" cy="2260639"/>
          </a:xfrm>
          <a:prstGeom prst="rect">
            <a:avLst/>
          </a:prstGeom>
          <a:noFill/>
          <a:ln>
            <a:noFill/>
          </a:ln>
        </p:spPr>
      </p:pic>
      <p:pic>
        <p:nvPicPr>
          <p:cNvPr id="11" name="Imagen 10" descr="E:\User\ALMEIDADOMINGUEZ\Downloads\11824123_10153555153646940_1827493095_n.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7870" y="1355671"/>
            <a:ext cx="2649855" cy="1986915"/>
          </a:xfrm>
          <a:prstGeom prst="rect">
            <a:avLst/>
          </a:prstGeom>
          <a:noFill/>
          <a:ln>
            <a:noFill/>
          </a:ln>
        </p:spPr>
      </p:pic>
      <p:pic>
        <p:nvPicPr>
          <p:cNvPr id="12" name="Imagen 11" descr="F:\11787446_10153557241756940_1963131689_n.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91724" y="3870344"/>
            <a:ext cx="2159629" cy="2609284"/>
          </a:xfrm>
          <a:prstGeom prst="rect">
            <a:avLst/>
          </a:prstGeom>
          <a:noFill/>
          <a:ln>
            <a:noFill/>
          </a:ln>
        </p:spPr>
      </p:pic>
    </p:spTree>
    <p:extLst>
      <p:ext uri="{BB962C8B-B14F-4D97-AF65-F5344CB8AC3E}">
        <p14:creationId xmlns:p14="http://schemas.microsoft.com/office/powerpoint/2010/main" val="178711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User\ALMEIDADOMINGUEZ\Documents\Tesis\Fotos\torno cnc\11798346_10153552552496940_2123911869_n.jpg"/>
          <p:cNvPicPr/>
          <p:nvPr/>
        </p:nvPicPr>
        <p:blipFill>
          <a:blip r:embed="rId2">
            <a:extLst>
              <a:ext uri="{28A0092B-C50C-407E-A947-70E740481C1C}">
                <a14:useLocalDpi xmlns:a14="http://schemas.microsoft.com/office/drawing/2010/main" val="0"/>
              </a:ext>
            </a:extLst>
          </a:blip>
          <a:srcRect/>
          <a:stretch>
            <a:fillRect/>
          </a:stretch>
        </p:blipFill>
        <p:spPr bwMode="auto">
          <a:xfrm>
            <a:off x="2448472" y="996840"/>
            <a:ext cx="7499569" cy="5214774"/>
          </a:xfrm>
          <a:prstGeom prst="rect">
            <a:avLst/>
          </a:prstGeom>
          <a:noFill/>
          <a:ln>
            <a:noFill/>
          </a:ln>
        </p:spPr>
      </p:pic>
    </p:spTree>
    <p:extLst>
      <p:ext uri="{BB962C8B-B14F-4D97-AF65-F5344CB8AC3E}">
        <p14:creationId xmlns:p14="http://schemas.microsoft.com/office/powerpoint/2010/main" val="2596727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07770" y="250526"/>
            <a:ext cx="8781571" cy="923330"/>
          </a:xfrm>
          <a:prstGeom prst="rect">
            <a:avLst/>
          </a:prstGeom>
          <a:noFill/>
        </p:spPr>
        <p:txBody>
          <a:bodyPr vert="horz" wrap="none" lIns="91440" tIns="45720" rIns="91440" bIns="45720" rtlCol="0" anchor="t">
            <a:spAutoFit/>
          </a:bodyPr>
          <a:lstStyle>
            <a:lvl1pPr algn="ctr">
              <a:spcBef>
                <a:spcPct val="0"/>
              </a:spcBef>
              <a:buNone/>
              <a:defRPr sz="5400">
                <a:ln w="0"/>
                <a:solidFill>
                  <a:srgbClr val="FF0000"/>
                </a:solidFill>
                <a:effectLst>
                  <a:outerShdw blurRad="38100" dist="19050" dir="2700000" algn="tl" rotWithShape="0">
                    <a:schemeClr val="dk1">
                      <a:alpha val="4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smtClean="0"/>
              <a:t>PRUEBAS DE LA MÁQUINA</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075125" y="1749840"/>
            <a:ext cx="3028315" cy="2042160"/>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873767" y="1749840"/>
            <a:ext cx="3441316" cy="1986587"/>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4192620" y="4367984"/>
            <a:ext cx="3705904" cy="2048582"/>
          </a:xfrm>
          <a:prstGeom prst="rect">
            <a:avLst/>
          </a:prstGeom>
          <a:noFill/>
          <a:ln>
            <a:noFill/>
          </a:ln>
        </p:spPr>
      </p:pic>
    </p:spTree>
    <p:extLst>
      <p:ext uri="{BB962C8B-B14F-4D97-AF65-F5344CB8AC3E}">
        <p14:creationId xmlns:p14="http://schemas.microsoft.com/office/powerpoint/2010/main" val="1297647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srcRect l="30477" t="35652" r="27966" b="44783"/>
          <a:stretch>
            <a:fillRect/>
          </a:stretch>
        </p:blipFill>
        <p:spPr bwMode="auto">
          <a:xfrm>
            <a:off x="3119985" y="704685"/>
            <a:ext cx="6276263" cy="2637604"/>
          </a:xfrm>
          <a:prstGeom prst="rect">
            <a:avLst/>
          </a:prstGeom>
          <a:noFill/>
          <a:ln w="9525">
            <a:noFill/>
            <a:miter lim="800000"/>
            <a:headEnd/>
            <a:tailEnd/>
          </a:ln>
        </p:spPr>
      </p:pic>
      <p:sp>
        <p:nvSpPr>
          <p:cNvPr id="5" name="Rectángulo 4"/>
          <p:cNvSpPr/>
          <p:nvPr/>
        </p:nvSpPr>
        <p:spPr>
          <a:xfrm>
            <a:off x="3020944" y="4260109"/>
            <a:ext cx="6375304" cy="1569660"/>
          </a:xfrm>
          <a:prstGeom prst="rect">
            <a:avLst/>
          </a:prstGeom>
          <a:noFill/>
        </p:spPr>
        <p:txBody>
          <a:bodyPr wrap="square" lIns="91440" tIns="45720" rIns="91440" bIns="45720">
            <a:spAutoFit/>
          </a:bodyPr>
          <a:lstStyle/>
          <a:p>
            <a:pPr algn="ctr"/>
            <a:r>
              <a:rPr lang="es-E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88917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2596" y="557213"/>
            <a:ext cx="8613255" cy="923330"/>
          </a:xfrm>
          <a:noFill/>
        </p:spPr>
        <p:txBody>
          <a:bodyPr wrap="none" lIns="91440" tIns="45720" rIns="91440" bIns="45720">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SISTEMA DE TRANSMISIÓN</a:t>
            </a:r>
          </a:p>
        </p:txBody>
      </p:sp>
      <p:pic>
        <p:nvPicPr>
          <p:cNvPr id="5" name="Imagen 4"/>
          <p:cNvPicPr>
            <a:picLocks noChangeAspect="1"/>
          </p:cNvPicPr>
          <p:nvPr/>
        </p:nvPicPr>
        <p:blipFill>
          <a:blip r:embed="rId2"/>
          <a:stretch>
            <a:fillRect/>
          </a:stretch>
        </p:blipFill>
        <p:spPr>
          <a:xfrm>
            <a:off x="2442596" y="1905000"/>
            <a:ext cx="8793726" cy="4359665"/>
          </a:xfrm>
          <a:prstGeom prst="rect">
            <a:avLst/>
          </a:prstGeom>
        </p:spPr>
      </p:pic>
    </p:spTree>
    <p:extLst>
      <p:ext uri="{BB962C8B-B14F-4D97-AF65-F5344CB8AC3E}">
        <p14:creationId xmlns:p14="http://schemas.microsoft.com/office/powerpoint/2010/main" val="4168121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856" y="624110"/>
            <a:ext cx="8917826" cy="1754326"/>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MOTORES OCUPADOS EN </a:t>
            </a:r>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
            </a:r>
            <a:b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br>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MÁQUINAS </a:t>
            </a:r>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CNC</a:t>
            </a:r>
          </a:p>
        </p:txBody>
      </p:sp>
      <p:pic>
        <p:nvPicPr>
          <p:cNvPr id="4" name="Imagen 3"/>
          <p:cNvPicPr>
            <a:picLocks noChangeAspect="1"/>
          </p:cNvPicPr>
          <p:nvPr/>
        </p:nvPicPr>
        <p:blipFill>
          <a:blip r:embed="rId2"/>
          <a:stretch>
            <a:fillRect/>
          </a:stretch>
        </p:blipFill>
        <p:spPr>
          <a:xfrm>
            <a:off x="2921893" y="2378436"/>
            <a:ext cx="7987845" cy="4131118"/>
          </a:xfrm>
          <a:prstGeom prst="rect">
            <a:avLst/>
          </a:prstGeom>
        </p:spPr>
      </p:pic>
    </p:spTree>
    <p:extLst>
      <p:ext uri="{BB962C8B-B14F-4D97-AF65-F5344CB8AC3E}">
        <p14:creationId xmlns:p14="http://schemas.microsoft.com/office/powerpoint/2010/main" val="67338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0884" y="624110"/>
            <a:ext cx="3975768" cy="923330"/>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PROTOTIPO</a:t>
            </a:r>
          </a:p>
        </p:txBody>
      </p:sp>
      <p:pic>
        <p:nvPicPr>
          <p:cNvPr id="4" name="Imagen 3"/>
          <p:cNvPicPr>
            <a:picLocks noChangeAspect="1"/>
          </p:cNvPicPr>
          <p:nvPr/>
        </p:nvPicPr>
        <p:blipFill>
          <a:blip r:embed="rId2"/>
          <a:stretch>
            <a:fillRect/>
          </a:stretch>
        </p:blipFill>
        <p:spPr>
          <a:xfrm>
            <a:off x="2235626" y="1547440"/>
            <a:ext cx="8713023" cy="4751253"/>
          </a:xfrm>
          <a:prstGeom prst="rect">
            <a:avLst/>
          </a:prstGeom>
        </p:spPr>
      </p:pic>
    </p:spTree>
    <p:extLst>
      <p:ext uri="{BB962C8B-B14F-4D97-AF65-F5344CB8AC3E}">
        <p14:creationId xmlns:p14="http://schemas.microsoft.com/office/powerpoint/2010/main" val="403774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7062" y="624110"/>
            <a:ext cx="8483413" cy="923330"/>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PARÁMETROS DE DISEÑO</a:t>
            </a:r>
          </a:p>
        </p:txBody>
      </p:sp>
      <p:pic>
        <p:nvPicPr>
          <p:cNvPr id="4" name="Imagen 3"/>
          <p:cNvPicPr>
            <a:picLocks noChangeAspect="1"/>
          </p:cNvPicPr>
          <p:nvPr/>
        </p:nvPicPr>
        <p:blipFill>
          <a:blip r:embed="rId2"/>
          <a:stretch>
            <a:fillRect/>
          </a:stretch>
        </p:blipFill>
        <p:spPr>
          <a:xfrm>
            <a:off x="3424640" y="1547440"/>
            <a:ext cx="6043868" cy="4711470"/>
          </a:xfrm>
          <a:prstGeom prst="rect">
            <a:avLst/>
          </a:prstGeom>
        </p:spPr>
      </p:pic>
    </p:spTree>
    <p:extLst>
      <p:ext uri="{BB962C8B-B14F-4D97-AF65-F5344CB8AC3E}">
        <p14:creationId xmlns:p14="http://schemas.microsoft.com/office/powerpoint/2010/main" val="522338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279" y="497986"/>
            <a:ext cx="11530721" cy="1754326"/>
          </a:xfrm>
          <a:noFill/>
        </p:spPr>
        <p:txBody>
          <a:bodyPr vert="horz" wrap="none" lIns="91440" tIns="45720" rIns="91440" bIns="45720" rtlCol="0" anchor="t">
            <a:spAutoFit/>
          </a:bodyPr>
          <a:lstStyle/>
          <a:p>
            <a:pPr algn="ctr" defTabSz="914400"/>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COMPROBACIÓN  DEL </a:t>
            </a:r>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
            </a:r>
            <a:b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br>
            <a:r>
              <a:rPr lang="es-EC" sz="5400" dirty="0" smtClean="0">
                <a:ln w="0"/>
                <a:solidFill>
                  <a:srgbClr val="FF0000"/>
                </a:solidFill>
                <a:effectLst>
                  <a:outerShdw blurRad="38100" dist="19050" dir="2700000" algn="tl" rotWithShape="0">
                    <a:schemeClr val="dk1">
                      <a:alpha val="40000"/>
                    </a:schemeClr>
                  </a:outerShdw>
                </a:effectLst>
                <a:latin typeface="+mn-lt"/>
                <a:ea typeface="+mn-ea"/>
                <a:cs typeface="+mn-cs"/>
              </a:rPr>
              <a:t>MOTOR </a:t>
            </a:r>
            <a:r>
              <a:rPr lang="es-EC" sz="5400" dirty="0">
                <a:ln w="0"/>
                <a:solidFill>
                  <a:srgbClr val="FF0000"/>
                </a:solidFill>
                <a:effectLst>
                  <a:outerShdw blurRad="38100" dist="19050" dir="2700000" algn="tl" rotWithShape="0">
                    <a:schemeClr val="dk1">
                      <a:alpha val="40000"/>
                    </a:schemeClr>
                  </a:outerShdw>
                </a:effectLst>
                <a:latin typeface="+mn-lt"/>
                <a:ea typeface="+mn-ea"/>
                <a:cs typeface="+mn-cs"/>
              </a:rPr>
              <a:t>DEL MANDRIL (POTENCIA)</a:t>
            </a:r>
          </a:p>
        </p:txBody>
      </p:sp>
      <p:sp>
        <p:nvSpPr>
          <p:cNvPr id="4" name="Rectángulo 3"/>
          <p:cNvSpPr/>
          <p:nvPr/>
        </p:nvSpPr>
        <p:spPr>
          <a:xfrm>
            <a:off x="1103586" y="2364828"/>
            <a:ext cx="9490842" cy="3691844"/>
          </a:xfrm>
          <a:prstGeom prst="rect">
            <a:avLst/>
          </a:prstGeom>
        </p:spPr>
        <p:txBody>
          <a:bodyPr wrap="square">
            <a:spAutoFit/>
          </a:bodyPr>
          <a:lstStyle/>
          <a:p>
            <a:pPr indent="228600" algn="just">
              <a:lnSpc>
                <a:spcPct val="200000"/>
              </a:lnSpc>
              <a:spcAft>
                <a:spcPts val="0"/>
              </a:spcAft>
            </a:pPr>
            <a:r>
              <a:rPr lang="es-EC" sz="2000" dirty="0" smtClean="0">
                <a:latin typeface="Times New Roman" panose="02020603050405020304" pitchFamily="18" charset="0"/>
                <a:ea typeface="Times New Roman" panose="02020603050405020304" pitchFamily="18" charset="0"/>
              </a:rPr>
              <a:t>Para comprobar la potencia del motor del mandril se toma en cuenta el material más duro a ser maquinado que e</a:t>
            </a:r>
            <a:r>
              <a:rPr lang="es-EC" sz="2000" dirty="0" smtClean="0">
                <a:effectLst/>
                <a:latin typeface="Times New Roman" panose="02020603050405020304" pitchFamily="18" charset="0"/>
                <a:ea typeface="Times New Roman" panose="02020603050405020304" pitchFamily="18" charset="0"/>
              </a:rPr>
              <a:t>s el acero templado y con una cuchilla de </a:t>
            </a:r>
            <a:r>
              <a:rPr lang="es-EC" sz="2000" dirty="0" err="1" smtClean="0">
                <a:effectLst/>
                <a:latin typeface="Times New Roman" panose="02020603050405020304" pitchFamily="18" charset="0"/>
                <a:ea typeface="Times New Roman" panose="02020603050405020304" pitchFamily="18" charset="0"/>
              </a:rPr>
              <a:t>TiN</a:t>
            </a:r>
            <a:r>
              <a:rPr lang="es-EC" sz="2000" dirty="0" smtClean="0">
                <a:effectLst/>
                <a:latin typeface="Times New Roman" panose="02020603050405020304" pitchFamily="18" charset="0"/>
                <a:ea typeface="Times New Roman" panose="02020603050405020304" pitchFamily="18" charset="0"/>
              </a:rPr>
              <a:t> (Carburo cementado) de donde tenemos lo siguiente:</a:t>
            </a:r>
          </a:p>
          <a:p>
            <a:pPr indent="228600" algn="just">
              <a:lnSpc>
                <a:spcPct val="200000"/>
              </a:lnSpc>
              <a:spcAft>
                <a:spcPts val="0"/>
              </a:spcAft>
            </a:pPr>
            <a:r>
              <a:rPr lang="es-EC" sz="2000" dirty="0" smtClean="0">
                <a:effectLst/>
                <a:latin typeface="Times New Roman" panose="02020603050405020304" pitchFamily="18" charset="0"/>
                <a:ea typeface="Times New Roman" panose="02020603050405020304" pitchFamily="18" charset="0"/>
              </a:rPr>
              <a:t>K</a:t>
            </a:r>
            <a:r>
              <a:rPr lang="es-EC" sz="2000" baseline="-25000" dirty="0" smtClean="0">
                <a:effectLst/>
                <a:latin typeface="Times New Roman" panose="02020603050405020304" pitchFamily="18" charset="0"/>
                <a:ea typeface="Times New Roman" panose="02020603050405020304" pitchFamily="18" charset="0"/>
              </a:rPr>
              <a:t>S0</a:t>
            </a:r>
            <a:r>
              <a:rPr lang="es-EC" sz="2000" dirty="0" smtClean="0">
                <a:effectLst/>
                <a:latin typeface="Times New Roman" panose="02020603050405020304" pitchFamily="18" charset="0"/>
                <a:ea typeface="Times New Roman" panose="02020603050405020304" pitchFamily="18" charset="0"/>
              </a:rPr>
              <a:t> = 3000 N/mm</a:t>
            </a:r>
            <a:r>
              <a:rPr lang="es-EC" sz="2000" baseline="30000" dirty="0" smtClean="0">
                <a:effectLst/>
                <a:latin typeface="Times New Roman" panose="02020603050405020304" pitchFamily="18" charset="0"/>
                <a:ea typeface="Times New Roman" panose="02020603050405020304" pitchFamily="18" charset="0"/>
              </a:rPr>
              <a:t>2</a:t>
            </a:r>
            <a:r>
              <a:rPr lang="es-EC" sz="2000" dirty="0" smtClean="0">
                <a:effectLst/>
                <a:latin typeface="Times New Roman" panose="02020603050405020304" pitchFamily="18" charset="0"/>
                <a:ea typeface="Times New Roman" panose="02020603050405020304" pitchFamily="18" charset="0"/>
              </a:rPr>
              <a:t> (Presión Específica de corte)</a:t>
            </a:r>
          </a:p>
          <a:p>
            <a:pPr indent="228600" algn="just">
              <a:lnSpc>
                <a:spcPct val="200000"/>
              </a:lnSpc>
              <a:spcAft>
                <a:spcPts val="0"/>
              </a:spcAft>
            </a:pPr>
            <a:r>
              <a:rPr lang="es-EC" sz="2000" dirty="0" smtClean="0">
                <a:effectLst/>
                <a:latin typeface="Times New Roman" panose="02020603050405020304" pitchFamily="18" charset="0"/>
                <a:ea typeface="Times New Roman" panose="02020603050405020304" pitchFamily="18" charset="0"/>
              </a:rPr>
              <a:t>s = 0.1 - 0.3 mm/</a:t>
            </a:r>
            <a:r>
              <a:rPr lang="es-EC" sz="2000" dirty="0" err="1" smtClean="0">
                <a:effectLst/>
                <a:latin typeface="Times New Roman" panose="02020603050405020304" pitchFamily="18" charset="0"/>
                <a:ea typeface="Times New Roman" panose="02020603050405020304" pitchFamily="18" charset="0"/>
              </a:rPr>
              <a:t>rev.</a:t>
            </a:r>
            <a:r>
              <a:rPr lang="es-EC" sz="2000" dirty="0" smtClean="0">
                <a:effectLst/>
                <a:latin typeface="Times New Roman" panose="02020603050405020304" pitchFamily="18" charset="0"/>
                <a:ea typeface="Times New Roman" panose="02020603050405020304" pitchFamily="18" charset="0"/>
              </a:rPr>
              <a:t> (Avance de corte)</a:t>
            </a:r>
          </a:p>
          <a:p>
            <a:pPr indent="228600" algn="just">
              <a:lnSpc>
                <a:spcPct val="200000"/>
              </a:lnSpc>
              <a:spcAft>
                <a:spcPts val="0"/>
              </a:spcAft>
            </a:pPr>
            <a:r>
              <a:rPr lang="es-EC" sz="2000" dirty="0" smtClean="0">
                <a:effectLst/>
                <a:latin typeface="Times New Roman" panose="02020603050405020304" pitchFamily="18" charset="0"/>
                <a:ea typeface="Times New Roman" panose="02020603050405020304" pitchFamily="18" charset="0"/>
              </a:rPr>
              <a:t>a = 0.25 – 6.3 mm (profundidad de corte)</a:t>
            </a:r>
            <a:endParaRPr lang="es-EC"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1067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322</TotalTime>
  <Words>1329</Words>
  <Application>Microsoft Office PowerPoint</Application>
  <PresentationFormat>Personalizado</PresentationFormat>
  <Paragraphs>144</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Espiral</vt:lpstr>
      <vt:lpstr>Presentación de PowerPoint</vt:lpstr>
      <vt:lpstr>Presentación de PowerPoint</vt:lpstr>
      <vt:lpstr>Objetivo:</vt:lpstr>
      <vt:lpstr>Presentación de PowerPoint</vt:lpstr>
      <vt:lpstr>SISTEMA DE TRANSMISIÓN</vt:lpstr>
      <vt:lpstr>MOTORES OCUPADOS EN  MÁQUINAS CNC</vt:lpstr>
      <vt:lpstr>PROTOTIPO</vt:lpstr>
      <vt:lpstr>PARÁMETROS DE DISEÑO</vt:lpstr>
      <vt:lpstr>COMPROBACIÓN  DEL  MOTOR DEL MANDRIL (POTENCIA)</vt:lpstr>
      <vt:lpstr>FUERZA DE CORTE</vt:lpstr>
      <vt:lpstr>Presentación de PowerPoint</vt:lpstr>
      <vt:lpstr>SELECCIÓN DE TORNILLOS  DE BOLAS</vt:lpstr>
      <vt:lpstr>TORNILLO DE BOLAS PARA EJE X</vt:lpstr>
      <vt:lpstr>DIÁMETRO</vt:lpstr>
      <vt:lpstr>Presentación de PowerPoint</vt:lpstr>
      <vt:lpstr>VELOCIDAD CRÍTICA</vt:lpstr>
      <vt:lpstr>TORNILLO DE BOLAS PARA EJE Z</vt:lpstr>
      <vt:lpstr>DIÁMETRO</vt:lpstr>
      <vt:lpstr>Presentación de PowerPoint</vt:lpstr>
      <vt:lpstr>VELOCIDAD CRÍTICA</vt:lpstr>
      <vt:lpstr>TUERCAS PARA  LOS TORNILLOS DE BOLAS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Coco Almeida Dominguez</dc:creator>
  <cp:lastModifiedBy>Jorge</cp:lastModifiedBy>
  <cp:revision>30</cp:revision>
  <dcterms:created xsi:type="dcterms:W3CDTF">2015-08-11T17:35:23Z</dcterms:created>
  <dcterms:modified xsi:type="dcterms:W3CDTF">2015-08-19T04:23:29Z</dcterms:modified>
</cp:coreProperties>
</file>