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charts/chart6.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4"/>
  </p:notesMasterIdLst>
  <p:sldIdLst>
    <p:sldId id="257" r:id="rId2"/>
    <p:sldId id="258" r:id="rId3"/>
    <p:sldId id="259" r:id="rId4"/>
    <p:sldId id="262" r:id="rId5"/>
    <p:sldId id="339" r:id="rId6"/>
    <p:sldId id="263" r:id="rId7"/>
    <p:sldId id="335" r:id="rId8"/>
    <p:sldId id="358" r:id="rId9"/>
    <p:sldId id="332" r:id="rId10"/>
    <p:sldId id="266" r:id="rId11"/>
    <p:sldId id="267" r:id="rId12"/>
    <p:sldId id="329" r:id="rId13"/>
    <p:sldId id="330" r:id="rId14"/>
    <p:sldId id="349" r:id="rId15"/>
    <p:sldId id="336" r:id="rId16"/>
    <p:sldId id="337" r:id="rId17"/>
    <p:sldId id="357" r:id="rId18"/>
    <p:sldId id="272" r:id="rId19"/>
    <p:sldId id="331" r:id="rId20"/>
    <p:sldId id="302" r:id="rId21"/>
    <p:sldId id="340" r:id="rId22"/>
    <p:sldId id="342" r:id="rId23"/>
    <p:sldId id="344" r:id="rId24"/>
    <p:sldId id="345" r:id="rId25"/>
    <p:sldId id="312" r:id="rId26"/>
    <p:sldId id="346" r:id="rId27"/>
    <p:sldId id="347" r:id="rId28"/>
    <p:sldId id="348" r:id="rId29"/>
    <p:sldId id="350" r:id="rId30"/>
    <p:sldId id="352" r:id="rId31"/>
    <p:sldId id="354" r:id="rId32"/>
    <p:sldId id="372" r:id="rId33"/>
    <p:sldId id="373" r:id="rId34"/>
    <p:sldId id="375" r:id="rId35"/>
    <p:sldId id="359" r:id="rId36"/>
    <p:sldId id="360" r:id="rId37"/>
    <p:sldId id="361" r:id="rId38"/>
    <p:sldId id="362" r:id="rId39"/>
    <p:sldId id="363" r:id="rId40"/>
    <p:sldId id="365" r:id="rId41"/>
    <p:sldId id="366" r:id="rId42"/>
    <p:sldId id="367" r:id="rId43"/>
    <p:sldId id="368" r:id="rId44"/>
    <p:sldId id="374" r:id="rId45"/>
    <p:sldId id="369" r:id="rId46"/>
    <p:sldId id="370" r:id="rId47"/>
    <p:sldId id="371" r:id="rId48"/>
    <p:sldId id="322" r:id="rId49"/>
    <p:sldId id="323" r:id="rId50"/>
    <p:sldId id="324" r:id="rId51"/>
    <p:sldId id="325" r:id="rId52"/>
    <p:sldId id="326" r:id="rId5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9FBA"/>
  </p:clrMru>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93369" autoAdjust="0"/>
  </p:normalViewPr>
  <p:slideViewPr>
    <p:cSldViewPr>
      <p:cViewPr>
        <p:scale>
          <a:sx n="70" d="100"/>
          <a:sy n="70" d="100"/>
        </p:scale>
        <p:origin x="-132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fpaez\Documents\Libro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fpaez\Documents\Libro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fpaez\Documents\Libro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fpaez\AppData\Roaming\Microsoft\Excel\Libro2%20(version%201).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fpaez\Downloads\TESIS\Libro2%20(Autoguardad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fpaez\Downloads\TESIS\Libro2%20(Autoguard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40"/>
  <c:pivotSource>
    <c:name>[Libro2.xlsx]Base!Tabla dinámica5</c:name>
    <c:fmtId val="-1"/>
  </c:pivotSource>
  <c:chart>
    <c:title>
      <c:tx>
        <c:rich>
          <a:bodyPr rot="0" vert="horz"/>
          <a:lstStyle/>
          <a:p>
            <a:pPr>
              <a:defRPr/>
            </a:pPr>
            <a:r>
              <a:rPr lang="en-US"/>
              <a:t>Canal de 2.4 GHz </a:t>
            </a:r>
          </a:p>
        </c:rich>
      </c:tx>
      <c:layout>
        <c:manualLayout>
          <c:xMode val="edge"/>
          <c:yMode val="edge"/>
          <c:x val="0.34109742470310028"/>
          <c:y val="2.6219029410374774E-2"/>
        </c:manualLayout>
      </c:layout>
    </c:title>
    <c:pivotFmts>
      <c:pivotFmt>
        <c:idx val="0"/>
        <c:spPr>
          <a:solidFill>
            <a:srgbClr val="00206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dLblPos val="outEnd"/>
          <c:showVal val="1"/>
          <c:extLst>
            <c:ext xmlns:c15="http://schemas.microsoft.com/office/drawing/2012/chart" uri="{CE6537A1-D6FC-4f65-9D91-7224C49458BB}">
              <c15:layout/>
            </c:ext>
          </c:extLst>
        </c:dLbl>
      </c:pivotFmt>
      <c:pivotFmt>
        <c:idx val="1"/>
        <c:spPr>
          <a:solidFill>
            <a:srgbClr val="00206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dLblPos val="outEnd"/>
          <c:showVal val="1"/>
        </c:dLbl>
      </c:pivotFmt>
    </c:pivotFmts>
    <c:plotArea>
      <c:layout/>
      <c:barChart>
        <c:barDir val="col"/>
        <c:grouping val="clustered"/>
        <c:ser>
          <c:idx val="0"/>
          <c:order val="0"/>
          <c:tx>
            <c:strRef>
              <c:f>Base!$O$3</c:f>
              <c:strCache>
                <c:ptCount val="1"/>
                <c:pt idx="0">
                  <c:v>Total</c:v>
                </c:pt>
              </c:strCache>
            </c:strRef>
          </c:tx>
          <c:dLbls>
            <c:txPr>
              <a:bodyPr rot="0" vert="horz"/>
              <a:lstStyle/>
              <a:p>
                <a:pPr>
                  <a:defRPr/>
                </a:pPr>
                <a:endParaRPr lang="es-EC"/>
              </a:p>
            </c:txPr>
            <c:dLblPos val="outEnd"/>
            <c:showVal val="1"/>
          </c:dLbls>
          <c:cat>
            <c:strRef>
              <c:f>Base!$N$4:$N$11</c:f>
              <c:strCache>
                <c:ptCount val="7"/>
                <c:pt idx="0">
                  <c:v>0</c:v>
                </c:pt>
                <c:pt idx="1">
                  <c:v>1</c:v>
                </c:pt>
                <c:pt idx="2">
                  <c:v>4</c:v>
                </c:pt>
                <c:pt idx="3">
                  <c:v>6</c:v>
                </c:pt>
                <c:pt idx="4">
                  <c:v>8</c:v>
                </c:pt>
                <c:pt idx="5">
                  <c:v>9</c:v>
                </c:pt>
                <c:pt idx="6">
                  <c:v>11</c:v>
                </c:pt>
              </c:strCache>
            </c:strRef>
          </c:cat>
          <c:val>
            <c:numRef>
              <c:f>Base!$O$4:$O$11</c:f>
              <c:numCache>
                <c:formatCode>General</c:formatCode>
                <c:ptCount val="7"/>
                <c:pt idx="0">
                  <c:v>4</c:v>
                </c:pt>
                <c:pt idx="1">
                  <c:v>21</c:v>
                </c:pt>
                <c:pt idx="2">
                  <c:v>3</c:v>
                </c:pt>
                <c:pt idx="3">
                  <c:v>2</c:v>
                </c:pt>
                <c:pt idx="4">
                  <c:v>2</c:v>
                </c:pt>
                <c:pt idx="5">
                  <c:v>2</c:v>
                </c:pt>
                <c:pt idx="6">
                  <c:v>8</c:v>
                </c:pt>
              </c:numCache>
            </c:numRef>
          </c:val>
        </c:ser>
        <c:dLbls>
          <c:showVal val="1"/>
        </c:dLbls>
        <c:gapWidth val="219"/>
        <c:overlap val="-27"/>
        <c:axId val="123457920"/>
        <c:axId val="123459840"/>
      </c:barChart>
      <c:catAx>
        <c:axId val="123457920"/>
        <c:scaling>
          <c:orientation val="minMax"/>
        </c:scaling>
        <c:axPos val="b"/>
        <c:title>
          <c:tx>
            <c:rich>
              <a:bodyPr rot="0" vert="horz"/>
              <a:lstStyle/>
              <a:p>
                <a:pPr>
                  <a:defRPr/>
                </a:pPr>
                <a:r>
                  <a:rPr lang="es-EC"/>
                  <a:t>Número de Canal</a:t>
                </a:r>
              </a:p>
            </c:rich>
          </c:tx>
          <c:layout/>
        </c:title>
        <c:numFmt formatCode="General" sourceLinked="1"/>
        <c:majorTickMark val="none"/>
        <c:tickLblPos val="nextTo"/>
        <c:txPr>
          <a:bodyPr rot="-60000000" vert="horz"/>
          <a:lstStyle/>
          <a:p>
            <a:pPr>
              <a:defRPr/>
            </a:pPr>
            <a:endParaRPr lang="es-EC"/>
          </a:p>
        </c:txPr>
        <c:crossAx val="123459840"/>
        <c:crosses val="autoZero"/>
        <c:auto val="1"/>
        <c:lblAlgn val="ctr"/>
        <c:lblOffset val="100"/>
      </c:catAx>
      <c:valAx>
        <c:axId val="123459840"/>
        <c:scaling>
          <c:orientation val="minMax"/>
        </c:scaling>
        <c:delete val="1"/>
        <c:axPos val="l"/>
        <c:numFmt formatCode="General" sourceLinked="1"/>
        <c:majorTickMark val="none"/>
        <c:tickLblPos val="none"/>
        <c:crossAx val="123457920"/>
        <c:crosses val="autoZero"/>
        <c:crossBetween val="between"/>
      </c:valAx>
    </c:plotArea>
    <c:plotVisOnly val="1"/>
    <c:dispBlanksAs val="gap"/>
  </c:chart>
  <c:txPr>
    <a:bodyPr/>
    <a:lstStyle/>
    <a:p>
      <a:pPr>
        <a:defRPr sz="1800"/>
      </a:pPr>
      <a:endParaRPr lang="es-EC"/>
    </a:p>
  </c:txPr>
  <c:externalData r:id="rId1"/>
  <c:extLst>
    <c:ext xmlns:c14="http://schemas.microsoft.com/office/drawing/2007/8/2/chart" uri="{781A3756-C4B2-4CAC-9D66-4F8BD8637D16}">
      <c14:pivotOptions>
        <c14:dropZoneFilter val="1"/>
        <c14:dropZoneCategories val="1"/>
        <c14:dropZoneData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34"/>
  <c:pivotSource>
    <c:name>[Libro2.xlsx]Base!Tabla dinámica6</c:name>
    <c:fmtId val="-1"/>
  </c:pivotSource>
  <c:chart>
    <c:title>
      <c:tx>
        <c:rich>
          <a:bodyPr rot="0" vert="horz"/>
          <a:lstStyle/>
          <a:p>
            <a:pPr>
              <a:defRPr/>
            </a:pPr>
            <a:r>
              <a:rPr lang="en-US"/>
              <a:t>% de Tipo de Encriptación</a:t>
            </a:r>
          </a:p>
        </c:rich>
      </c:tx>
      <c:layout/>
    </c:title>
    <c:pivotFmts>
      <c:pivotFmt>
        <c:idx val="0"/>
        <c:marker>
          <c:symbol val="none"/>
        </c:marker>
        <c:dLbl>
          <c:idx val="0"/>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EC"/>
            </a:p>
          </c:txPr>
          <c:dLblPos val="bestFit"/>
          <c:showPercent val="1"/>
          <c:extLst>
            <c:ext xmlns:c15="http://schemas.microsoft.com/office/drawing/2012/chart" uri="{CE6537A1-D6FC-4f65-9D91-7224C49458BB}">
              <c15:layout/>
            </c:ext>
          </c:extLst>
        </c:dLbl>
      </c:pivotFmt>
      <c:pivotFmt>
        <c:idx val="1"/>
        <c:spPr>
          <a:solidFill>
            <a:schemeClr val="accent1"/>
          </a:solidFill>
          <a:ln>
            <a:noFill/>
          </a:ln>
          <a:effectLst/>
        </c:spPr>
      </c:pivotFmt>
      <c:pivotFmt>
        <c:idx val="2"/>
        <c:spPr>
          <a:solidFill>
            <a:schemeClr val="accent2"/>
          </a:solidFill>
          <a:ln>
            <a:noFill/>
          </a:ln>
          <a:effectLst/>
        </c:spPr>
      </c:pivotFmt>
      <c:pivotFmt>
        <c:idx val="3"/>
        <c:spPr>
          <a:solidFill>
            <a:schemeClr val="accent3"/>
          </a:solidFill>
          <a:ln>
            <a:noFill/>
          </a:ln>
          <a:effectLst/>
        </c:spPr>
      </c:pivotFmt>
      <c:pivotFmt>
        <c:idx val="4"/>
        <c:spPr>
          <a:solidFill>
            <a:schemeClr val="accent4"/>
          </a:solidFill>
          <a:ln>
            <a:noFill/>
          </a:ln>
          <a:effectLst/>
        </c:spPr>
      </c:pivotFmt>
      <c:pivotFmt>
        <c:idx val="5"/>
        <c:spPr>
          <a:solidFill>
            <a:schemeClr val="accent5"/>
          </a:solidFill>
          <a:ln>
            <a:noFill/>
          </a:ln>
          <a:effectLst/>
        </c:spPr>
      </c:pivotFmt>
      <c:pivotFmt>
        <c:idx val="6"/>
        <c:marker>
          <c:symbol val="none"/>
        </c:marker>
        <c:dLbl>
          <c:idx val="0"/>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EC"/>
            </a:p>
          </c:txPr>
          <c:dLblPos val="bestFit"/>
          <c:showPercent val="1"/>
        </c:dLbl>
      </c:pivotFmt>
      <c:pivotFmt>
        <c:idx val="7"/>
        <c:spPr>
          <a:solidFill>
            <a:schemeClr val="accent1"/>
          </a:solidFill>
          <a:ln>
            <a:noFill/>
          </a:ln>
          <a:effectLst/>
        </c:spPr>
      </c:pivotFmt>
      <c:pivotFmt>
        <c:idx val="8"/>
        <c:spPr>
          <a:solidFill>
            <a:schemeClr val="accent2"/>
          </a:solidFill>
          <a:ln>
            <a:noFill/>
          </a:ln>
          <a:effectLst/>
        </c:spPr>
      </c:pivotFmt>
      <c:pivotFmt>
        <c:idx val="9"/>
        <c:spPr>
          <a:solidFill>
            <a:schemeClr val="accent3"/>
          </a:solidFill>
          <a:ln>
            <a:noFill/>
          </a:ln>
          <a:effectLst/>
        </c:spPr>
      </c:pivotFmt>
      <c:pivotFmt>
        <c:idx val="10"/>
        <c:spPr>
          <a:solidFill>
            <a:schemeClr val="accent4"/>
          </a:solidFill>
          <a:ln>
            <a:noFill/>
          </a:ln>
          <a:effectLst/>
        </c:spPr>
      </c:pivotFmt>
      <c:pivotFmt>
        <c:idx val="11"/>
        <c:spPr>
          <a:solidFill>
            <a:schemeClr val="accent5"/>
          </a:solidFill>
          <a:ln>
            <a:noFill/>
          </a:ln>
          <a:effectLst/>
        </c:spPr>
      </c:pivotFmt>
    </c:pivotFmts>
    <c:plotArea>
      <c:layout/>
      <c:pieChart>
        <c:varyColors val="1"/>
        <c:ser>
          <c:idx val="0"/>
          <c:order val="0"/>
          <c:tx>
            <c:strRef>
              <c:f>Base!$T$3</c:f>
              <c:strCache>
                <c:ptCount val="1"/>
                <c:pt idx="0">
                  <c:v>Total</c:v>
                </c:pt>
              </c:strCache>
            </c:strRef>
          </c:tx>
          <c:dLbls>
            <c:numFmt formatCode="General" sourceLinked="0"/>
            <c:txPr>
              <a:bodyPr rot="0" vert="horz"/>
              <a:lstStyle/>
              <a:p>
                <a:pPr>
                  <a:defRPr/>
                </a:pPr>
                <a:endParaRPr lang="es-EC"/>
              </a:p>
            </c:txPr>
            <c:dLblPos val="bestFit"/>
            <c:showPercent val="1"/>
            <c:showLeaderLines val="1"/>
          </c:dLbls>
          <c:cat>
            <c:strRef>
              <c:f>Base!$S$4:$S$9</c:f>
              <c:strCache>
                <c:ptCount val="5"/>
                <c:pt idx="0">
                  <c:v>None</c:v>
                </c:pt>
                <c:pt idx="1">
                  <c:v>WEP</c:v>
                </c:pt>
                <c:pt idx="2">
                  <c:v>WPA+AES-CCM</c:v>
                </c:pt>
                <c:pt idx="3">
                  <c:v>WPA+PSK</c:v>
                </c:pt>
                <c:pt idx="4">
                  <c:v>WPA+TKIP</c:v>
                </c:pt>
              </c:strCache>
            </c:strRef>
          </c:cat>
          <c:val>
            <c:numRef>
              <c:f>Base!$T$4:$T$9</c:f>
              <c:numCache>
                <c:formatCode>General</c:formatCode>
                <c:ptCount val="5"/>
                <c:pt idx="0">
                  <c:v>10</c:v>
                </c:pt>
                <c:pt idx="1">
                  <c:v>1</c:v>
                </c:pt>
                <c:pt idx="2">
                  <c:v>27</c:v>
                </c:pt>
                <c:pt idx="3">
                  <c:v>25</c:v>
                </c:pt>
                <c:pt idx="4">
                  <c:v>21</c:v>
                </c:pt>
              </c:numCache>
            </c:numRef>
          </c:val>
        </c:ser>
        <c:firstSliceAng val="0"/>
      </c:pieChart>
    </c:plotArea>
    <c:legend>
      <c:legendPos val="r"/>
      <c:layout>
        <c:manualLayout>
          <c:xMode val="edge"/>
          <c:yMode val="edge"/>
          <c:x val="0.6138031182612913"/>
          <c:y val="0.15906881558614719"/>
          <c:w val="0.34533880438987408"/>
          <c:h val="0.70813407096181269"/>
        </c:manualLayout>
      </c:layout>
      <c:txPr>
        <a:bodyPr rot="0" vert="horz"/>
        <a:lstStyle/>
        <a:p>
          <a:pPr>
            <a:defRPr/>
          </a:pPr>
          <a:endParaRPr lang="es-EC"/>
        </a:p>
      </c:txPr>
    </c:legend>
    <c:plotVisOnly val="1"/>
    <c:dispBlanksAs val="zero"/>
  </c:chart>
  <c:txPr>
    <a:bodyPr/>
    <a:lstStyle/>
    <a:p>
      <a:pPr>
        <a:defRPr sz="1800"/>
      </a:pPr>
      <a:endParaRPr lang="es-EC"/>
    </a:p>
  </c:txPr>
  <c:externalData r:id="rId1"/>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style val="39"/>
  <c:pivotSource>
    <c:name>[Libro2.xlsx]Base!Tabla dinámica1</c:name>
    <c:fmtId val="-1"/>
  </c:pivotSource>
  <c:chart>
    <c:title>
      <c:tx>
        <c:rich>
          <a:bodyPr rot="0" vert="horz"/>
          <a:lstStyle/>
          <a:p>
            <a:pPr>
              <a:defRPr/>
            </a:pPr>
            <a:r>
              <a:rPr lang="en-US"/>
              <a:t>Tipo de Red</a:t>
            </a:r>
          </a:p>
        </c:rich>
      </c:tx>
      <c:layout/>
    </c:title>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rgbClr val="002060"/>
          </a:solidFill>
          <a:ln>
            <a:solidFill>
              <a:srgbClr val="002060"/>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Val val="1"/>
          <c:extLst>
            <c:ext xmlns:c15="http://schemas.microsoft.com/office/drawing/2012/chart" uri="{CE6537A1-D6FC-4f65-9D91-7224C49458BB}">
              <c15:layout/>
            </c:ext>
          </c:extLst>
        </c:dLbl>
      </c:pivotFmt>
      <c:pivotFmt>
        <c:idx val="4"/>
        <c:spPr>
          <a:solidFill>
            <a:srgbClr val="002060"/>
          </a:solidFill>
          <a:ln>
            <a:solidFill>
              <a:srgbClr val="002060"/>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Val val="1"/>
        </c:dLbl>
      </c:pivotFmt>
    </c:pivotFmts>
    <c:plotArea>
      <c:layout/>
      <c:barChart>
        <c:barDir val="col"/>
        <c:grouping val="clustered"/>
        <c:ser>
          <c:idx val="0"/>
          <c:order val="0"/>
          <c:tx>
            <c:strRef>
              <c:f>Base!$B$1</c:f>
              <c:strCache>
                <c:ptCount val="1"/>
                <c:pt idx="0">
                  <c:v>Total</c:v>
                </c:pt>
              </c:strCache>
            </c:strRef>
          </c:tx>
          <c:dLbls>
            <c:txPr>
              <a:bodyPr rot="0" vert="horz"/>
              <a:lstStyle/>
              <a:p>
                <a:pPr>
                  <a:defRPr/>
                </a:pPr>
                <a:endParaRPr lang="es-EC"/>
              </a:p>
            </c:txPr>
            <c:dLblPos val="outEnd"/>
            <c:showVal val="1"/>
          </c:dLbls>
          <c:cat>
            <c:strRef>
              <c:f>Base!$A$2:$A$6</c:f>
              <c:strCache>
                <c:ptCount val="4"/>
                <c:pt idx="0">
                  <c:v>ad-hoc</c:v>
                </c:pt>
                <c:pt idx="1">
                  <c:v>data</c:v>
                </c:pt>
                <c:pt idx="2">
                  <c:v>infrastructure</c:v>
                </c:pt>
                <c:pt idx="3">
                  <c:v>probe</c:v>
                </c:pt>
              </c:strCache>
            </c:strRef>
          </c:cat>
          <c:val>
            <c:numRef>
              <c:f>Base!$B$2:$B$6</c:f>
              <c:numCache>
                <c:formatCode>General</c:formatCode>
                <c:ptCount val="4"/>
                <c:pt idx="0">
                  <c:v>1</c:v>
                </c:pt>
                <c:pt idx="1">
                  <c:v>13</c:v>
                </c:pt>
                <c:pt idx="2">
                  <c:v>41</c:v>
                </c:pt>
                <c:pt idx="3">
                  <c:v>85</c:v>
                </c:pt>
              </c:numCache>
            </c:numRef>
          </c:val>
        </c:ser>
        <c:dLbls>
          <c:showVal val="1"/>
        </c:dLbls>
        <c:gapWidth val="219"/>
        <c:overlap val="-27"/>
        <c:axId val="124138240"/>
        <c:axId val="124139776"/>
      </c:barChart>
      <c:catAx>
        <c:axId val="124138240"/>
        <c:scaling>
          <c:orientation val="minMax"/>
        </c:scaling>
        <c:axPos val="b"/>
        <c:numFmt formatCode="General" sourceLinked="1"/>
        <c:majorTickMark val="none"/>
        <c:tickLblPos val="nextTo"/>
        <c:txPr>
          <a:bodyPr rot="-60000000" vert="horz"/>
          <a:lstStyle/>
          <a:p>
            <a:pPr>
              <a:defRPr/>
            </a:pPr>
            <a:endParaRPr lang="es-EC"/>
          </a:p>
        </c:txPr>
        <c:crossAx val="124139776"/>
        <c:crosses val="autoZero"/>
        <c:auto val="1"/>
        <c:lblAlgn val="ctr"/>
        <c:lblOffset val="100"/>
      </c:catAx>
      <c:valAx>
        <c:axId val="124139776"/>
        <c:scaling>
          <c:orientation val="minMax"/>
        </c:scaling>
        <c:delete val="1"/>
        <c:axPos val="l"/>
        <c:numFmt formatCode="General" sourceLinked="1"/>
        <c:majorTickMark val="none"/>
        <c:tickLblPos val="none"/>
        <c:crossAx val="124138240"/>
        <c:crosses val="autoZero"/>
        <c:crossBetween val="between"/>
      </c:valAx>
    </c:plotArea>
    <c:plotVisOnly val="1"/>
    <c:dispBlanksAs val="gap"/>
  </c:chart>
  <c:txPr>
    <a:bodyPr/>
    <a:lstStyle/>
    <a:p>
      <a:pPr>
        <a:defRPr sz="1800"/>
      </a:pPr>
      <a:endParaRPr lang="es-EC"/>
    </a:p>
  </c:txPr>
  <c:externalData r:id="rId1"/>
  <c:extLst>
    <c:ext xmlns:c14="http://schemas.microsoft.com/office/drawing/2007/8/2/chart" uri="{781A3756-C4B2-4CAC-9D66-4F8BD8637D16}">
      <c14:pivotOptions>
        <c14:dropZoneFilter val="1"/>
        <c14:dropZoneCategories val="1"/>
        <c14:dropZoneData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style val="40"/>
  <c:pivotSource>
    <c:name>[Libro2 (Autoguardado).xlsx]Base!Tabla dinámica7</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dLblPos val="outEnd"/>
          <c:showVal val="1"/>
          <c:extLst>
            <c:ext xmlns:c15="http://schemas.microsoft.com/office/drawing/2012/chart" uri="{CE6537A1-D6FC-4f65-9D91-7224C49458BB}">
              <c15:layout/>
            </c:ext>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dLblPos val="outEnd"/>
          <c:showVal val="1"/>
        </c:dLbl>
      </c:pivotFmt>
    </c:pivotFmts>
    <c:plotArea>
      <c:layout/>
      <c:barChart>
        <c:barDir val="col"/>
        <c:grouping val="clustered"/>
        <c:ser>
          <c:idx val="0"/>
          <c:order val="0"/>
          <c:tx>
            <c:strRef>
              <c:f>Base!$Z$4</c:f>
              <c:strCache>
                <c:ptCount val="1"/>
                <c:pt idx="0">
                  <c:v>Total</c:v>
                </c:pt>
              </c:strCache>
            </c:strRef>
          </c:tx>
          <c:dLbls>
            <c:txPr>
              <a:bodyPr rot="0" vert="horz"/>
              <a:lstStyle/>
              <a:p>
                <a:pPr>
                  <a:defRPr/>
                </a:pPr>
                <a:endParaRPr lang="es-EC"/>
              </a:p>
            </c:txPr>
            <c:dLblPos val="outEnd"/>
            <c:showVal val="1"/>
          </c:dLbls>
          <c:cat>
            <c:strRef>
              <c:f>Base!$Y$5:$Y$23</c:f>
              <c:strCache>
                <c:ptCount val="18"/>
                <c:pt idx="0">
                  <c:v>Unknown</c:v>
                </c:pt>
                <c:pt idx="1">
                  <c:v>IntelCor</c:v>
                </c:pt>
                <c:pt idx="2">
                  <c:v>Ubiquiti</c:v>
                </c:pt>
                <c:pt idx="3">
                  <c:v>HonHaiPr</c:v>
                </c:pt>
                <c:pt idx="4">
                  <c:v>Apple</c:v>
                </c:pt>
                <c:pt idx="5">
                  <c:v>D-LinkIn</c:v>
                </c:pt>
                <c:pt idx="6">
                  <c:v>Nokia</c:v>
                </c:pt>
                <c:pt idx="7">
                  <c:v>D-Link</c:v>
                </c:pt>
                <c:pt idx="8">
                  <c:v>Intel</c:v>
                </c:pt>
                <c:pt idx="9">
                  <c:v>LiteonTe</c:v>
                </c:pt>
                <c:pt idx="10">
                  <c:v>Microsof</c:v>
                </c:pt>
                <c:pt idx="11">
                  <c:v>Cisco-Li</c:v>
                </c:pt>
                <c:pt idx="12">
                  <c:v>Trendnet</c:v>
                </c:pt>
                <c:pt idx="13">
                  <c:v>NokiaDan</c:v>
                </c:pt>
                <c:pt idx="14">
                  <c:v>Universa</c:v>
                </c:pt>
                <c:pt idx="15">
                  <c:v>Research</c:v>
                </c:pt>
                <c:pt idx="16">
                  <c:v>HuaweiTe</c:v>
                </c:pt>
                <c:pt idx="17">
                  <c:v>SamsungE</c:v>
                </c:pt>
              </c:strCache>
            </c:strRef>
          </c:cat>
          <c:val>
            <c:numRef>
              <c:f>Base!$Z$5:$Z$23</c:f>
              <c:numCache>
                <c:formatCode>General</c:formatCode>
                <c:ptCount val="18"/>
                <c:pt idx="0">
                  <c:v>70</c:v>
                </c:pt>
                <c:pt idx="1">
                  <c:v>21</c:v>
                </c:pt>
                <c:pt idx="2">
                  <c:v>16</c:v>
                </c:pt>
                <c:pt idx="3">
                  <c:v>7</c:v>
                </c:pt>
                <c:pt idx="4">
                  <c:v>6</c:v>
                </c:pt>
                <c:pt idx="5">
                  <c:v>4</c:v>
                </c:pt>
                <c:pt idx="6">
                  <c:v>2</c:v>
                </c:pt>
                <c:pt idx="7">
                  <c:v>2</c:v>
                </c:pt>
                <c:pt idx="8">
                  <c:v>2</c:v>
                </c:pt>
                <c:pt idx="9">
                  <c:v>2</c:v>
                </c:pt>
                <c:pt idx="10">
                  <c:v>1</c:v>
                </c:pt>
                <c:pt idx="11">
                  <c:v>1</c:v>
                </c:pt>
                <c:pt idx="12">
                  <c:v>1</c:v>
                </c:pt>
                <c:pt idx="13">
                  <c:v>1</c:v>
                </c:pt>
                <c:pt idx="14">
                  <c:v>1</c:v>
                </c:pt>
                <c:pt idx="15">
                  <c:v>1</c:v>
                </c:pt>
                <c:pt idx="16">
                  <c:v>1</c:v>
                </c:pt>
                <c:pt idx="17">
                  <c:v>1</c:v>
                </c:pt>
              </c:numCache>
            </c:numRef>
          </c:val>
        </c:ser>
        <c:gapWidth val="113"/>
        <c:overlap val="-12"/>
        <c:axId val="126885888"/>
        <c:axId val="126887424"/>
      </c:barChart>
      <c:catAx>
        <c:axId val="126885888"/>
        <c:scaling>
          <c:orientation val="minMax"/>
        </c:scaling>
        <c:axPos val="b"/>
        <c:numFmt formatCode="General" sourceLinked="1"/>
        <c:majorTickMark val="none"/>
        <c:tickLblPos val="nextTo"/>
        <c:txPr>
          <a:bodyPr rot="-5400000" vert="horz"/>
          <a:lstStyle/>
          <a:p>
            <a:pPr>
              <a:defRPr/>
            </a:pPr>
            <a:endParaRPr lang="es-EC"/>
          </a:p>
        </c:txPr>
        <c:crossAx val="126887424"/>
        <c:crosses val="autoZero"/>
        <c:auto val="1"/>
        <c:lblAlgn val="ctr"/>
        <c:lblOffset val="100"/>
      </c:catAx>
      <c:valAx>
        <c:axId val="126887424"/>
        <c:scaling>
          <c:orientation val="minMax"/>
        </c:scaling>
        <c:delete val="1"/>
        <c:axPos val="l"/>
        <c:numFmt formatCode="General" sourceLinked="1"/>
        <c:majorTickMark val="none"/>
        <c:tickLblPos val="none"/>
        <c:crossAx val="126885888"/>
        <c:crosses val="autoZero"/>
        <c:crossBetween val="between"/>
      </c:valAx>
    </c:plotArea>
    <c:plotVisOnly val="1"/>
    <c:dispBlanksAs val="gap"/>
  </c:chart>
  <c:txPr>
    <a:bodyPr/>
    <a:lstStyle/>
    <a:p>
      <a:pPr>
        <a:defRPr sz="1800"/>
      </a:pPr>
      <a:endParaRPr lang="es-EC"/>
    </a:p>
  </c:txPr>
  <c:externalData r:id="rId1"/>
  <c:extLst>
    <c:ext xmlns:c14="http://schemas.microsoft.com/office/drawing/2007/8/2/chart" uri="{781A3756-C4B2-4CAC-9D66-4F8BD8637D16}">
      <c14:pivotOptions>
        <c14:dropZoneFilter val="1"/>
        <c14:dropZoneCategories val="1"/>
        <c14:dropZoneData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style val="39"/>
  <c:pivotSource>
    <c:name>[Libro2 (Autoguardado).xlsx]Base!Tabla dinámica8</c:name>
    <c:fmtId val="-1"/>
  </c:pivotSource>
  <c:chart>
    <c:autoTitleDeleted val="1"/>
    <c:pivotFmts>
      <c:pivotFmt>
        <c:idx val="0"/>
        <c:spPr>
          <a:solidFill>
            <a:schemeClr val="accent1"/>
          </a:solidFill>
          <a:ln>
            <a:noFill/>
          </a:ln>
          <a:effectLst/>
        </c:spPr>
        <c:marker>
          <c:symbol val="none"/>
        </c:marker>
        <c:dLbl>
          <c:idx val="0"/>
          <c:delete val="1"/>
          <c:extLst>
            <c:ext xmlns:c15="http://schemas.microsoft.com/office/drawing/2012/chart" uri="{CE6537A1-D6FC-4f65-9D91-7224C49458BB}"/>
          </c:extLst>
        </c:dLbl>
      </c:pivotFmt>
      <c:pivotFmt>
        <c:idx val="1"/>
        <c:marker>
          <c:symbol val="none"/>
        </c:marker>
      </c:pivotFmt>
      <c:pivotFmt>
        <c:idx val="2"/>
        <c:marker>
          <c:symbol val="none"/>
        </c:marker>
      </c:pivotFmt>
    </c:pivotFmts>
    <c:plotArea>
      <c:layout/>
      <c:barChart>
        <c:barDir val="col"/>
        <c:grouping val="clustered"/>
        <c:ser>
          <c:idx val="0"/>
          <c:order val="0"/>
          <c:tx>
            <c:strRef>
              <c:f>Base!$AG$3</c:f>
              <c:strCache>
                <c:ptCount val="1"/>
                <c:pt idx="0">
                  <c:v>Total</c:v>
                </c:pt>
              </c:strCache>
            </c:strRef>
          </c:tx>
          <c:cat>
            <c:strRef>
              <c:f>Base!$AF$4:$AF$44</c:f>
              <c:strCache>
                <c:ptCount val="40"/>
                <c:pt idx="0">
                  <c:v>Unknown</c:v>
                </c:pt>
                <c:pt idx="1">
                  <c:v>IntelCor</c:v>
                </c:pt>
                <c:pt idx="2">
                  <c:v>HonHaiPr</c:v>
                </c:pt>
                <c:pt idx="3">
                  <c:v>Apple</c:v>
                </c:pt>
                <c:pt idx="4">
                  <c:v>LiteonTe</c:v>
                </c:pt>
                <c:pt idx="5">
                  <c:v>Ubiquiti</c:v>
                </c:pt>
                <c:pt idx="6">
                  <c:v>AskeyCom</c:v>
                </c:pt>
                <c:pt idx="7">
                  <c:v>Dell</c:v>
                </c:pt>
                <c:pt idx="8">
                  <c:v>Nokia</c:v>
                </c:pt>
                <c:pt idx="9">
                  <c:v>SamsungE</c:v>
                </c:pt>
                <c:pt idx="10">
                  <c:v>Intel</c:v>
                </c:pt>
                <c:pt idx="11">
                  <c:v>Rim</c:v>
                </c:pt>
                <c:pt idx="12">
                  <c:v>Cisco</c:v>
                </c:pt>
                <c:pt idx="13">
                  <c:v>Azurewav</c:v>
                </c:pt>
                <c:pt idx="14">
                  <c:v>Htc</c:v>
                </c:pt>
                <c:pt idx="15">
                  <c:v>Universa</c:v>
                </c:pt>
                <c:pt idx="16">
                  <c:v>SonyMobi</c:v>
                </c:pt>
                <c:pt idx="17">
                  <c:v>Research</c:v>
                </c:pt>
                <c:pt idx="18">
                  <c:v>GemtekTe</c:v>
                </c:pt>
                <c:pt idx="19">
                  <c:v>SonyEric</c:v>
                </c:pt>
                <c:pt idx="20">
                  <c:v>3comEuro</c:v>
                </c:pt>
                <c:pt idx="21">
                  <c:v>D-Link</c:v>
                </c:pt>
                <c:pt idx="22">
                  <c:v>D-LinkIn</c:v>
                </c:pt>
                <c:pt idx="23">
                  <c:v>QuantaMi</c:v>
                </c:pt>
                <c:pt idx="24">
                  <c:v>HuaweiTe</c:v>
                </c:pt>
                <c:pt idx="25">
                  <c:v>HewlettP</c:v>
                </c:pt>
                <c:pt idx="26">
                  <c:v>Hewlett-</c:v>
                </c:pt>
                <c:pt idx="27">
                  <c:v>Trendnet</c:v>
                </c:pt>
                <c:pt idx="28">
                  <c:v>Cisco-Li</c:v>
                </c:pt>
                <c:pt idx="29">
                  <c:v>G-ProCom</c:v>
                </c:pt>
                <c:pt idx="30">
                  <c:v>Nbx</c:v>
                </c:pt>
                <c:pt idx="31">
                  <c:v>Arcadyan</c:v>
                </c:pt>
                <c:pt idx="32">
                  <c:v>MurataMa</c:v>
                </c:pt>
                <c:pt idx="33">
                  <c:v>Microsof</c:v>
                </c:pt>
                <c:pt idx="34">
                  <c:v>ArimaCom</c:v>
                </c:pt>
                <c:pt idx="35">
                  <c:v>InproCom</c:v>
                </c:pt>
                <c:pt idx="36">
                  <c:v>NokiaDan</c:v>
                </c:pt>
                <c:pt idx="37">
                  <c:v>Wistron</c:v>
                </c:pt>
                <c:pt idx="38">
                  <c:v>Motorola</c:v>
                </c:pt>
                <c:pt idx="39">
                  <c:v>Lite-OnT</c:v>
                </c:pt>
              </c:strCache>
            </c:strRef>
          </c:cat>
          <c:val>
            <c:numRef>
              <c:f>Base!$AG$4:$AG$44</c:f>
              <c:numCache>
                <c:formatCode>General</c:formatCode>
                <c:ptCount val="40"/>
                <c:pt idx="0">
                  <c:v>661</c:v>
                </c:pt>
                <c:pt idx="1">
                  <c:v>179</c:v>
                </c:pt>
                <c:pt idx="2">
                  <c:v>86</c:v>
                </c:pt>
                <c:pt idx="3">
                  <c:v>43</c:v>
                </c:pt>
                <c:pt idx="4">
                  <c:v>36</c:v>
                </c:pt>
                <c:pt idx="5">
                  <c:v>22</c:v>
                </c:pt>
                <c:pt idx="6">
                  <c:v>22</c:v>
                </c:pt>
                <c:pt idx="7">
                  <c:v>15</c:v>
                </c:pt>
                <c:pt idx="8">
                  <c:v>13</c:v>
                </c:pt>
                <c:pt idx="9">
                  <c:v>11</c:v>
                </c:pt>
                <c:pt idx="10">
                  <c:v>10</c:v>
                </c:pt>
                <c:pt idx="11">
                  <c:v>8</c:v>
                </c:pt>
                <c:pt idx="12">
                  <c:v>8</c:v>
                </c:pt>
                <c:pt idx="13">
                  <c:v>7</c:v>
                </c:pt>
                <c:pt idx="14">
                  <c:v>7</c:v>
                </c:pt>
                <c:pt idx="15">
                  <c:v>7</c:v>
                </c:pt>
                <c:pt idx="16">
                  <c:v>5</c:v>
                </c:pt>
                <c:pt idx="17">
                  <c:v>5</c:v>
                </c:pt>
                <c:pt idx="18">
                  <c:v>5</c:v>
                </c:pt>
                <c:pt idx="19">
                  <c:v>4</c:v>
                </c:pt>
                <c:pt idx="20">
                  <c:v>4</c:v>
                </c:pt>
                <c:pt idx="21">
                  <c:v>4</c:v>
                </c:pt>
                <c:pt idx="22">
                  <c:v>4</c:v>
                </c:pt>
                <c:pt idx="23">
                  <c:v>4</c:v>
                </c:pt>
                <c:pt idx="24">
                  <c:v>3</c:v>
                </c:pt>
                <c:pt idx="25">
                  <c:v>3</c:v>
                </c:pt>
                <c:pt idx="26">
                  <c:v>3</c:v>
                </c:pt>
                <c:pt idx="27">
                  <c:v>2</c:v>
                </c:pt>
                <c:pt idx="28">
                  <c:v>2</c:v>
                </c:pt>
                <c:pt idx="29">
                  <c:v>2</c:v>
                </c:pt>
                <c:pt idx="30">
                  <c:v>2</c:v>
                </c:pt>
                <c:pt idx="31">
                  <c:v>2</c:v>
                </c:pt>
                <c:pt idx="32">
                  <c:v>2</c:v>
                </c:pt>
                <c:pt idx="33">
                  <c:v>1</c:v>
                </c:pt>
                <c:pt idx="34">
                  <c:v>1</c:v>
                </c:pt>
                <c:pt idx="35">
                  <c:v>1</c:v>
                </c:pt>
                <c:pt idx="36">
                  <c:v>1</c:v>
                </c:pt>
                <c:pt idx="37">
                  <c:v>1</c:v>
                </c:pt>
                <c:pt idx="38">
                  <c:v>1</c:v>
                </c:pt>
                <c:pt idx="39">
                  <c:v>1</c:v>
                </c:pt>
              </c:numCache>
            </c:numRef>
          </c:val>
        </c:ser>
        <c:gapWidth val="219"/>
        <c:overlap val="-27"/>
        <c:axId val="126911232"/>
        <c:axId val="126912768"/>
      </c:barChart>
      <c:catAx>
        <c:axId val="126911232"/>
        <c:scaling>
          <c:orientation val="minMax"/>
        </c:scaling>
        <c:axPos val="b"/>
        <c:numFmt formatCode="General" sourceLinked="1"/>
        <c:majorTickMark val="none"/>
        <c:tickLblPos val="nextTo"/>
        <c:txPr>
          <a:bodyPr rot="-60000000" vert="horz"/>
          <a:lstStyle/>
          <a:p>
            <a:pPr>
              <a:defRPr/>
            </a:pPr>
            <a:endParaRPr lang="es-EC"/>
          </a:p>
        </c:txPr>
        <c:crossAx val="126912768"/>
        <c:crosses val="autoZero"/>
        <c:auto val="1"/>
        <c:lblAlgn val="ctr"/>
        <c:lblOffset val="100"/>
      </c:catAx>
      <c:valAx>
        <c:axId val="126912768"/>
        <c:scaling>
          <c:orientation val="minMax"/>
        </c:scaling>
        <c:axPos val="l"/>
        <c:majorGridlines/>
        <c:numFmt formatCode="General" sourceLinked="1"/>
        <c:majorTickMark val="none"/>
        <c:tickLblPos val="nextTo"/>
        <c:txPr>
          <a:bodyPr rot="-60000000" vert="horz"/>
          <a:lstStyle/>
          <a:p>
            <a:pPr>
              <a:defRPr/>
            </a:pPr>
            <a:endParaRPr lang="es-EC"/>
          </a:p>
        </c:txPr>
        <c:crossAx val="126911232"/>
        <c:crosses val="autoZero"/>
        <c:crossBetween val="between"/>
      </c:valAx>
    </c:plotArea>
    <c:plotVisOnly val="1"/>
    <c:dispBlanksAs val="gap"/>
  </c:chart>
  <c:txPr>
    <a:bodyPr/>
    <a:lstStyle/>
    <a:p>
      <a:pPr>
        <a:defRPr sz="1800"/>
      </a:pPr>
      <a:endParaRPr lang="es-EC"/>
    </a:p>
  </c:txPr>
  <c:externalData r:id="rId1"/>
  <c:extLst>
    <c:ext xmlns:c14="http://schemas.microsoft.com/office/drawing/2007/8/2/chart" uri="{781A3756-C4B2-4CAC-9D66-4F8BD8637D16}">
      <c14:pivotOptions>
        <c14:dropZoneFilter val="1"/>
        <c14:dropZoneCategories val="1"/>
        <c14:dropZoneData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style val="33"/>
  <c:chart>
    <c:title>
      <c:tx>
        <c:rich>
          <a:bodyPr/>
          <a:lstStyle/>
          <a:p>
            <a:pPr>
              <a:defRPr/>
            </a:pPr>
            <a:r>
              <a:rPr lang="es-EC" dirty="0" smtClean="0"/>
              <a:t>% Cantidad</a:t>
            </a:r>
            <a:r>
              <a:rPr lang="es-EC" baseline="0" dirty="0" smtClean="0"/>
              <a:t> de Tramas</a:t>
            </a:r>
            <a:endParaRPr lang="es-EC" dirty="0"/>
          </a:p>
        </c:rich>
      </c:tx>
      <c:layout/>
    </c:title>
    <c:plotArea>
      <c:layout/>
      <c:barChart>
        <c:barDir val="col"/>
        <c:grouping val="clustered"/>
        <c:ser>
          <c:idx val="0"/>
          <c:order val="0"/>
          <c:cat>
            <c:strRef>
              <c:f>Base!$AK$2:$AK$4</c:f>
              <c:strCache>
                <c:ptCount val="3"/>
                <c:pt idx="0">
                  <c:v>Tramas Beacon</c:v>
                </c:pt>
                <c:pt idx="1">
                  <c:v>Tramas Probe-Request</c:v>
                </c:pt>
                <c:pt idx="2">
                  <c:v>Tramas Probe-Response</c:v>
                </c:pt>
              </c:strCache>
            </c:strRef>
          </c:cat>
          <c:val>
            <c:numRef>
              <c:f>Base!$AM$2:$AM$4</c:f>
              <c:numCache>
                <c:formatCode>0%</c:formatCode>
                <c:ptCount val="3"/>
                <c:pt idx="0">
                  <c:v>0.34517766497462526</c:v>
                </c:pt>
                <c:pt idx="1">
                  <c:v>0.57360406091370564</c:v>
                </c:pt>
                <c:pt idx="2">
                  <c:v>8.1218274111675079E-2</c:v>
                </c:pt>
              </c:numCache>
            </c:numRef>
          </c:val>
        </c:ser>
        <c:dLbls>
          <c:showVal val="1"/>
        </c:dLbls>
        <c:overlap val="-25"/>
        <c:axId val="127227776"/>
        <c:axId val="127229312"/>
      </c:barChart>
      <c:catAx>
        <c:axId val="127227776"/>
        <c:scaling>
          <c:orientation val="minMax"/>
        </c:scaling>
        <c:axPos val="b"/>
        <c:numFmt formatCode="General" sourceLinked="1"/>
        <c:majorTickMark val="none"/>
        <c:tickLblPos val="nextTo"/>
        <c:txPr>
          <a:bodyPr rot="-60000000" vert="horz"/>
          <a:lstStyle/>
          <a:p>
            <a:pPr>
              <a:defRPr/>
            </a:pPr>
            <a:endParaRPr lang="es-EC"/>
          </a:p>
        </c:txPr>
        <c:crossAx val="127229312"/>
        <c:crosses val="autoZero"/>
        <c:auto val="1"/>
        <c:lblAlgn val="ctr"/>
        <c:lblOffset val="100"/>
      </c:catAx>
      <c:valAx>
        <c:axId val="127229312"/>
        <c:scaling>
          <c:orientation val="minMax"/>
        </c:scaling>
        <c:delete val="1"/>
        <c:axPos val="l"/>
        <c:numFmt formatCode="0%" sourceLinked="0"/>
        <c:tickLblPos val="none"/>
        <c:crossAx val="127227776"/>
        <c:crosses val="autoZero"/>
        <c:crossBetween val="between"/>
      </c:valAx>
    </c:plotArea>
    <c:plotVisOnly val="1"/>
    <c:dispBlanksAs val="gap"/>
  </c:chart>
  <c:txPr>
    <a:bodyPr/>
    <a:lstStyle/>
    <a:p>
      <a:pPr>
        <a:defRPr sz="1800"/>
      </a:pPr>
      <a:endParaRPr lang="es-EC"/>
    </a:p>
  </c:txPr>
  <c:externalData r:id="rId1"/>
</c:chartSpace>
</file>

<file path=ppt/diagrams/_rels/data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1E4D8-2A02-43CD-AB31-F97E4E575D60}"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C"/>
        </a:p>
      </dgm:t>
    </dgm:pt>
    <dgm:pt modelId="{BCF5B9BE-7736-4E3C-8A20-B37610073D7B}">
      <dgm:prSet phldrT="[Texto]"/>
      <dgm:spPr/>
      <dgm:t>
        <a:bodyPr/>
        <a:lstStyle/>
        <a:p>
          <a:pPr algn="just"/>
          <a:r>
            <a:rPr lang="es-EC" dirty="0" smtClean="0"/>
            <a:t>Existe un gran crecimiento del uso de redes WiFi por su movilidad, comodidad y libertad de cables. El uso de la tecnología se ha convertido en parte fundamental de nuestras vidas; el internet y las conexiones de alta velocidad se encuentran disponibles para todas las personas que tengan un dispositivo de comunicación como un computador, </a:t>
          </a:r>
          <a:r>
            <a:rPr lang="es-EC" dirty="0" err="1" smtClean="0"/>
            <a:t>tablet</a:t>
          </a:r>
          <a:r>
            <a:rPr lang="es-EC" dirty="0" smtClean="0"/>
            <a:t>, celulares.</a:t>
          </a:r>
          <a:endParaRPr lang="es-EC" dirty="0"/>
        </a:p>
      </dgm:t>
    </dgm:pt>
    <dgm:pt modelId="{A4A040DA-7896-4A42-9710-DC65BE47CCB9}" type="parTrans" cxnId="{7FDFE05E-F236-4325-9C76-A4CC54A0D8C6}">
      <dgm:prSet/>
      <dgm:spPr/>
      <dgm:t>
        <a:bodyPr/>
        <a:lstStyle/>
        <a:p>
          <a:endParaRPr lang="es-EC"/>
        </a:p>
      </dgm:t>
    </dgm:pt>
    <dgm:pt modelId="{627AA11A-1D61-4ADC-B4FD-163E25AD2D4D}" type="sibTrans" cxnId="{7FDFE05E-F236-4325-9C76-A4CC54A0D8C6}">
      <dgm:prSet/>
      <dgm:spPr/>
      <dgm:t>
        <a:bodyPr/>
        <a:lstStyle/>
        <a:p>
          <a:endParaRPr lang="es-EC"/>
        </a:p>
      </dgm:t>
    </dgm:pt>
    <dgm:pt modelId="{A5EBBF51-615F-4144-9128-C11F28C55C4E}">
      <dgm:prSet phldrT="[Texto]"/>
      <dgm:spPr/>
      <dgm:t>
        <a:bodyPr/>
        <a:lstStyle/>
        <a:p>
          <a:pPr algn="just"/>
          <a:r>
            <a:rPr lang="es-EC" dirty="0" smtClean="0"/>
            <a:t>La gran cantidad de usuarios que acceden a las redes provocan que se sature por el excesivo tráfico que circula en la red como, descarga de información, videos, música, videoconferencias, causando que la red presente lentitud, virus, pérdida de privacidad o robo de información. </a:t>
          </a:r>
          <a:endParaRPr lang="es-EC" dirty="0"/>
        </a:p>
      </dgm:t>
    </dgm:pt>
    <dgm:pt modelId="{004C7D62-8402-4A91-89F1-CDED6FAEF577}" type="parTrans" cxnId="{3D5134B8-D535-4A65-BC67-70349813DF23}">
      <dgm:prSet/>
      <dgm:spPr/>
      <dgm:t>
        <a:bodyPr/>
        <a:lstStyle/>
        <a:p>
          <a:endParaRPr lang="es-EC"/>
        </a:p>
      </dgm:t>
    </dgm:pt>
    <dgm:pt modelId="{C700E32C-971C-4E15-8D31-4B0BD309892C}" type="sibTrans" cxnId="{3D5134B8-D535-4A65-BC67-70349813DF23}">
      <dgm:prSet/>
      <dgm:spPr/>
      <dgm:t>
        <a:bodyPr/>
        <a:lstStyle/>
        <a:p>
          <a:endParaRPr lang="es-EC"/>
        </a:p>
      </dgm:t>
    </dgm:pt>
    <dgm:pt modelId="{5C9DC55C-3942-42D8-BAA5-08B8809F286C}">
      <dgm:prSet phldrT="[Texto]"/>
      <dgm:spPr/>
      <dgm:t>
        <a:bodyPr/>
        <a:lstStyle/>
        <a:p>
          <a:pPr algn="just"/>
          <a:r>
            <a:rPr lang="es-EC" dirty="0" smtClean="0"/>
            <a:t>Los analizadores de tráfico de red se basan en dispositivos de hardware costosos, sin embargo los nuevos progresos tecnológicos han permitido crear analizadores de redes basados en software empleando nuevos dispositivos, como los ordenadores (SBC) </a:t>
          </a:r>
          <a:r>
            <a:rPr lang="es-EC" dirty="0" err="1" smtClean="0"/>
            <a:t>Raspberry</a:t>
          </a:r>
          <a:r>
            <a:rPr lang="es-EC" dirty="0" smtClean="0"/>
            <a:t> Pi, haciendo que el desarrollo de analizadores de tráfico de red sea más accesible para los administradores permitiendo identificar y solucionar con eficacia y menor inversión los problemas de la red.</a:t>
          </a:r>
          <a:endParaRPr lang="es-EC" dirty="0"/>
        </a:p>
      </dgm:t>
    </dgm:pt>
    <dgm:pt modelId="{91DFE424-5962-4CAD-BAC6-23A543D1425C}" type="parTrans" cxnId="{2F8B3C48-A698-4A37-9425-12A15A169188}">
      <dgm:prSet/>
      <dgm:spPr/>
      <dgm:t>
        <a:bodyPr/>
        <a:lstStyle/>
        <a:p>
          <a:endParaRPr lang="es-EC"/>
        </a:p>
      </dgm:t>
    </dgm:pt>
    <dgm:pt modelId="{4BE2389F-3E1D-42B7-8D15-CBFD1C0FFB6A}" type="sibTrans" cxnId="{2F8B3C48-A698-4A37-9425-12A15A169188}">
      <dgm:prSet/>
      <dgm:spPr/>
      <dgm:t>
        <a:bodyPr/>
        <a:lstStyle/>
        <a:p>
          <a:endParaRPr lang="es-EC"/>
        </a:p>
      </dgm:t>
    </dgm:pt>
    <dgm:pt modelId="{187A89E0-1019-49E8-9DCB-7C6414DA74DF}">
      <dgm:prSet/>
      <dgm:spPr/>
      <dgm:t>
        <a:bodyPr/>
        <a:lstStyle/>
        <a:p>
          <a:pPr algn="just"/>
          <a:r>
            <a:rPr lang="es-EC" dirty="0" smtClean="0"/>
            <a:t>Utilizar analizadores de tráfico, permiten informar al administrador de que tipo es la información que circula con mayor frecuencia por la red, de donde proviene el tráfico, con el fin de conseguir un adecuado entorno de red LAN.</a:t>
          </a:r>
          <a:endParaRPr lang="es-EC" dirty="0"/>
        </a:p>
      </dgm:t>
    </dgm:pt>
    <dgm:pt modelId="{01924CE5-D708-4C93-8E9B-448011CF7584}" type="parTrans" cxnId="{6C177B30-F7BA-4620-ABCA-CACA3DD4D84E}">
      <dgm:prSet/>
      <dgm:spPr/>
      <dgm:t>
        <a:bodyPr/>
        <a:lstStyle/>
        <a:p>
          <a:endParaRPr lang="es-EC"/>
        </a:p>
      </dgm:t>
    </dgm:pt>
    <dgm:pt modelId="{DC01C06B-01C2-4F20-B988-92271E0E67D6}" type="sibTrans" cxnId="{6C177B30-F7BA-4620-ABCA-CACA3DD4D84E}">
      <dgm:prSet/>
      <dgm:spPr/>
      <dgm:t>
        <a:bodyPr/>
        <a:lstStyle/>
        <a:p>
          <a:endParaRPr lang="es-EC"/>
        </a:p>
      </dgm:t>
    </dgm:pt>
    <dgm:pt modelId="{33520A8A-6488-4E94-B236-1328AABF156E}" type="pres">
      <dgm:prSet presAssocID="{D981E4D8-2A02-43CD-AB31-F97E4E575D60}" presName="linear" presStyleCnt="0">
        <dgm:presLayoutVars>
          <dgm:animLvl val="lvl"/>
          <dgm:resizeHandles val="exact"/>
        </dgm:presLayoutVars>
      </dgm:prSet>
      <dgm:spPr/>
      <dgm:t>
        <a:bodyPr/>
        <a:lstStyle/>
        <a:p>
          <a:endParaRPr lang="es-EC"/>
        </a:p>
      </dgm:t>
    </dgm:pt>
    <dgm:pt modelId="{DA2C2F9D-B8A7-4995-96F8-71A0000A4034}" type="pres">
      <dgm:prSet presAssocID="{BCF5B9BE-7736-4E3C-8A20-B37610073D7B}" presName="parentText" presStyleLbl="node1" presStyleIdx="0" presStyleCnt="4">
        <dgm:presLayoutVars>
          <dgm:chMax val="0"/>
          <dgm:bulletEnabled val="1"/>
        </dgm:presLayoutVars>
      </dgm:prSet>
      <dgm:spPr/>
      <dgm:t>
        <a:bodyPr/>
        <a:lstStyle/>
        <a:p>
          <a:endParaRPr lang="es-EC"/>
        </a:p>
      </dgm:t>
    </dgm:pt>
    <dgm:pt modelId="{A96E2BCD-B186-471F-81E1-066109AD3ADC}" type="pres">
      <dgm:prSet presAssocID="{627AA11A-1D61-4ADC-B4FD-163E25AD2D4D}" presName="spacer" presStyleCnt="0"/>
      <dgm:spPr/>
      <dgm:t>
        <a:bodyPr/>
        <a:lstStyle/>
        <a:p>
          <a:endParaRPr lang="es-EC"/>
        </a:p>
      </dgm:t>
    </dgm:pt>
    <dgm:pt modelId="{6B2EC7EA-6554-4FAB-92A9-E504CFEBCBE9}" type="pres">
      <dgm:prSet presAssocID="{A5EBBF51-615F-4144-9128-C11F28C55C4E}" presName="parentText" presStyleLbl="node1" presStyleIdx="1" presStyleCnt="4">
        <dgm:presLayoutVars>
          <dgm:chMax val="0"/>
          <dgm:bulletEnabled val="1"/>
        </dgm:presLayoutVars>
      </dgm:prSet>
      <dgm:spPr/>
      <dgm:t>
        <a:bodyPr/>
        <a:lstStyle/>
        <a:p>
          <a:endParaRPr lang="es-EC"/>
        </a:p>
      </dgm:t>
    </dgm:pt>
    <dgm:pt modelId="{A33E1058-77BA-4081-A417-9706023BDD88}" type="pres">
      <dgm:prSet presAssocID="{C700E32C-971C-4E15-8D31-4B0BD309892C}" presName="spacer" presStyleCnt="0"/>
      <dgm:spPr/>
      <dgm:t>
        <a:bodyPr/>
        <a:lstStyle/>
        <a:p>
          <a:endParaRPr lang="es-EC"/>
        </a:p>
      </dgm:t>
    </dgm:pt>
    <dgm:pt modelId="{701A86E4-DB40-4DA4-912E-5337FF9EF4AB}" type="pres">
      <dgm:prSet presAssocID="{187A89E0-1019-49E8-9DCB-7C6414DA74DF}" presName="parentText" presStyleLbl="node1" presStyleIdx="2" presStyleCnt="4">
        <dgm:presLayoutVars>
          <dgm:chMax val="0"/>
          <dgm:bulletEnabled val="1"/>
        </dgm:presLayoutVars>
      </dgm:prSet>
      <dgm:spPr/>
      <dgm:t>
        <a:bodyPr/>
        <a:lstStyle/>
        <a:p>
          <a:endParaRPr lang="es-EC"/>
        </a:p>
      </dgm:t>
    </dgm:pt>
    <dgm:pt modelId="{3E6AF28B-3C28-4895-A82B-8ACDE5363C50}" type="pres">
      <dgm:prSet presAssocID="{DC01C06B-01C2-4F20-B988-92271E0E67D6}" presName="spacer" presStyleCnt="0"/>
      <dgm:spPr/>
      <dgm:t>
        <a:bodyPr/>
        <a:lstStyle/>
        <a:p>
          <a:endParaRPr lang="es-EC"/>
        </a:p>
      </dgm:t>
    </dgm:pt>
    <dgm:pt modelId="{2A2D6B92-FC7C-4DBD-B00F-F11C6A374AFD}" type="pres">
      <dgm:prSet presAssocID="{5C9DC55C-3942-42D8-BAA5-08B8809F286C}" presName="parentText" presStyleLbl="node1" presStyleIdx="3" presStyleCnt="4">
        <dgm:presLayoutVars>
          <dgm:chMax val="0"/>
          <dgm:bulletEnabled val="1"/>
        </dgm:presLayoutVars>
      </dgm:prSet>
      <dgm:spPr/>
      <dgm:t>
        <a:bodyPr/>
        <a:lstStyle/>
        <a:p>
          <a:endParaRPr lang="es-EC"/>
        </a:p>
      </dgm:t>
    </dgm:pt>
  </dgm:ptLst>
  <dgm:cxnLst>
    <dgm:cxn modelId="{56F64B17-4FE1-404A-99F5-93D289AF7152}" type="presOf" srcId="{5C9DC55C-3942-42D8-BAA5-08B8809F286C}" destId="{2A2D6B92-FC7C-4DBD-B00F-F11C6A374AFD}" srcOrd="0" destOrd="0" presId="urn:microsoft.com/office/officeart/2005/8/layout/vList2"/>
    <dgm:cxn modelId="{3D5134B8-D535-4A65-BC67-70349813DF23}" srcId="{D981E4D8-2A02-43CD-AB31-F97E4E575D60}" destId="{A5EBBF51-615F-4144-9128-C11F28C55C4E}" srcOrd="1" destOrd="0" parTransId="{004C7D62-8402-4A91-89F1-CDED6FAEF577}" sibTransId="{C700E32C-971C-4E15-8D31-4B0BD309892C}"/>
    <dgm:cxn modelId="{4D35974C-7BB1-4F32-B0E2-BE447C193BE4}" type="presOf" srcId="{A5EBBF51-615F-4144-9128-C11F28C55C4E}" destId="{6B2EC7EA-6554-4FAB-92A9-E504CFEBCBE9}" srcOrd="0" destOrd="0" presId="urn:microsoft.com/office/officeart/2005/8/layout/vList2"/>
    <dgm:cxn modelId="{698D892F-C28A-4227-92D5-5889C1AE96E5}" type="presOf" srcId="{BCF5B9BE-7736-4E3C-8A20-B37610073D7B}" destId="{DA2C2F9D-B8A7-4995-96F8-71A0000A4034}" srcOrd="0" destOrd="0" presId="urn:microsoft.com/office/officeart/2005/8/layout/vList2"/>
    <dgm:cxn modelId="{A125EBA6-01A1-415C-BC1D-725CA8ACE690}" type="presOf" srcId="{187A89E0-1019-49E8-9DCB-7C6414DA74DF}" destId="{701A86E4-DB40-4DA4-912E-5337FF9EF4AB}" srcOrd="0" destOrd="0" presId="urn:microsoft.com/office/officeart/2005/8/layout/vList2"/>
    <dgm:cxn modelId="{2F8B3C48-A698-4A37-9425-12A15A169188}" srcId="{D981E4D8-2A02-43CD-AB31-F97E4E575D60}" destId="{5C9DC55C-3942-42D8-BAA5-08B8809F286C}" srcOrd="3" destOrd="0" parTransId="{91DFE424-5962-4CAD-BAC6-23A543D1425C}" sibTransId="{4BE2389F-3E1D-42B7-8D15-CBFD1C0FFB6A}"/>
    <dgm:cxn modelId="{90ECAEF3-9D7A-4223-9237-1047D370ECD0}" type="presOf" srcId="{D981E4D8-2A02-43CD-AB31-F97E4E575D60}" destId="{33520A8A-6488-4E94-B236-1328AABF156E}" srcOrd="0" destOrd="0" presId="urn:microsoft.com/office/officeart/2005/8/layout/vList2"/>
    <dgm:cxn modelId="{7FDFE05E-F236-4325-9C76-A4CC54A0D8C6}" srcId="{D981E4D8-2A02-43CD-AB31-F97E4E575D60}" destId="{BCF5B9BE-7736-4E3C-8A20-B37610073D7B}" srcOrd="0" destOrd="0" parTransId="{A4A040DA-7896-4A42-9710-DC65BE47CCB9}" sibTransId="{627AA11A-1D61-4ADC-B4FD-163E25AD2D4D}"/>
    <dgm:cxn modelId="{6C177B30-F7BA-4620-ABCA-CACA3DD4D84E}" srcId="{D981E4D8-2A02-43CD-AB31-F97E4E575D60}" destId="{187A89E0-1019-49E8-9DCB-7C6414DA74DF}" srcOrd="2" destOrd="0" parTransId="{01924CE5-D708-4C93-8E9B-448011CF7584}" sibTransId="{DC01C06B-01C2-4F20-B988-92271E0E67D6}"/>
    <dgm:cxn modelId="{143D0EAB-02C2-4DCB-8EAD-E27BF12AB9D6}" type="presParOf" srcId="{33520A8A-6488-4E94-B236-1328AABF156E}" destId="{DA2C2F9D-B8A7-4995-96F8-71A0000A4034}" srcOrd="0" destOrd="0" presId="urn:microsoft.com/office/officeart/2005/8/layout/vList2"/>
    <dgm:cxn modelId="{436A9050-7E5E-48D0-AADA-69BAB66C4858}" type="presParOf" srcId="{33520A8A-6488-4E94-B236-1328AABF156E}" destId="{A96E2BCD-B186-471F-81E1-066109AD3ADC}" srcOrd="1" destOrd="0" presId="urn:microsoft.com/office/officeart/2005/8/layout/vList2"/>
    <dgm:cxn modelId="{E36DC003-B71D-4BDE-99B0-2B956EFFBCB8}" type="presParOf" srcId="{33520A8A-6488-4E94-B236-1328AABF156E}" destId="{6B2EC7EA-6554-4FAB-92A9-E504CFEBCBE9}" srcOrd="2" destOrd="0" presId="urn:microsoft.com/office/officeart/2005/8/layout/vList2"/>
    <dgm:cxn modelId="{30313230-EB65-45A8-9343-635637D499DE}" type="presParOf" srcId="{33520A8A-6488-4E94-B236-1328AABF156E}" destId="{A33E1058-77BA-4081-A417-9706023BDD88}" srcOrd="3" destOrd="0" presId="urn:microsoft.com/office/officeart/2005/8/layout/vList2"/>
    <dgm:cxn modelId="{01656129-21E2-48BD-AC98-47443211D419}" type="presParOf" srcId="{33520A8A-6488-4E94-B236-1328AABF156E}" destId="{701A86E4-DB40-4DA4-912E-5337FF9EF4AB}" srcOrd="4" destOrd="0" presId="urn:microsoft.com/office/officeart/2005/8/layout/vList2"/>
    <dgm:cxn modelId="{03D7F91F-AE15-48F6-854D-AAC0BBB47BF6}" type="presParOf" srcId="{33520A8A-6488-4E94-B236-1328AABF156E}" destId="{3E6AF28B-3C28-4895-A82B-8ACDE5363C50}" srcOrd="5" destOrd="0" presId="urn:microsoft.com/office/officeart/2005/8/layout/vList2"/>
    <dgm:cxn modelId="{B97E603D-D541-43FD-A815-4C6B54047690}" type="presParOf" srcId="{33520A8A-6488-4E94-B236-1328AABF156E}" destId="{2A2D6B92-FC7C-4DBD-B00F-F11C6A374AFD}"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625A4A-B797-4A35-A836-C2DA3FD0586C}" type="doc">
      <dgm:prSet loTypeId="urn:microsoft.com/office/officeart/2005/8/layout/lProcess2" loCatId="relationship" qsTypeId="urn:microsoft.com/office/officeart/2005/8/quickstyle/simple1" qsCatId="simple" csTypeId="urn:microsoft.com/office/officeart/2005/8/colors/colorful5" csCatId="colorful" phldr="1"/>
      <dgm:spPr/>
      <dgm:t>
        <a:bodyPr/>
        <a:lstStyle/>
        <a:p>
          <a:endParaRPr lang="es-EC"/>
        </a:p>
      </dgm:t>
    </dgm:pt>
    <dgm:pt modelId="{A70D9CEC-EC59-4D88-AB38-0F0DF03C9343}">
      <dgm:prSet phldrT="[Texto]"/>
      <dgm:spPr/>
      <dgm:t>
        <a:bodyPr/>
        <a:lstStyle/>
        <a:p>
          <a:pPr algn="just"/>
          <a:r>
            <a:rPr lang="es-EC" dirty="0" smtClean="0"/>
            <a:t>Conocidas las tres distancias se determina fácilmente la propia posición relativa respecto a los tres satélites. Además es indispensable conocer las coordenadas o posición de cada uno de los satélites. De esta forma se obtiene la posición absoluta o coordenada reales del punto de medición.</a:t>
          </a:r>
          <a:endParaRPr lang="es-EC" dirty="0"/>
        </a:p>
      </dgm:t>
    </dgm:pt>
    <dgm:pt modelId="{0F328C2B-82B0-46AB-8D93-E06DF7197BF5}" type="parTrans" cxnId="{4152FB50-2A2D-4AF3-86A8-70370604E6D2}">
      <dgm:prSet/>
      <dgm:spPr/>
      <dgm:t>
        <a:bodyPr/>
        <a:lstStyle/>
        <a:p>
          <a:endParaRPr lang="es-EC"/>
        </a:p>
      </dgm:t>
    </dgm:pt>
    <dgm:pt modelId="{EA17743A-2929-46BF-9C61-217E0D1AAFFD}" type="sibTrans" cxnId="{4152FB50-2A2D-4AF3-86A8-70370604E6D2}">
      <dgm:prSet/>
      <dgm:spPr/>
      <dgm:t>
        <a:bodyPr/>
        <a:lstStyle/>
        <a:p>
          <a:endParaRPr lang="es-EC"/>
        </a:p>
      </dgm:t>
    </dgm:pt>
    <dgm:pt modelId="{5C57C391-56C8-4110-B5FA-EA92BC52B718}">
      <dgm:prSet phldrT="[Texto]"/>
      <dgm:spPr/>
      <dgm:t>
        <a:bodyPr/>
        <a:lstStyle/>
        <a:p>
          <a:pPr algn="just"/>
          <a:r>
            <a:rPr lang="es-EC" dirty="0" smtClean="0"/>
            <a:t>El cálculo de la propia posición, usando señales GPS, se realiza por triangulación, lo que significa que sabiendo la distancia de tres puntos fijados, podemos obtener la propia posición. </a:t>
          </a:r>
          <a:endParaRPr lang="es-EC" dirty="0"/>
        </a:p>
      </dgm:t>
    </dgm:pt>
    <dgm:pt modelId="{6A2D3EF4-EA7E-4587-B957-72D5DC4C4FCE}" type="parTrans" cxnId="{AFCAA046-ABB2-43BE-8163-4C8FE1DFF2C0}">
      <dgm:prSet/>
      <dgm:spPr/>
      <dgm:t>
        <a:bodyPr/>
        <a:lstStyle/>
        <a:p>
          <a:endParaRPr lang="es-EC"/>
        </a:p>
      </dgm:t>
    </dgm:pt>
    <dgm:pt modelId="{94CD67FA-50C8-40AE-B43E-C8619562B1D2}" type="sibTrans" cxnId="{AFCAA046-ABB2-43BE-8163-4C8FE1DFF2C0}">
      <dgm:prSet/>
      <dgm:spPr/>
      <dgm:t>
        <a:bodyPr/>
        <a:lstStyle/>
        <a:p>
          <a:endParaRPr lang="es-EC"/>
        </a:p>
      </dgm:t>
    </dgm:pt>
    <dgm:pt modelId="{F9DEE5A2-9AF1-44EF-A750-9A05146ADCEC}">
      <dgm:prSet phldrT="[Texto]"/>
      <dgm:spPr/>
      <dgm:t>
        <a:bodyPr/>
        <a:lstStyle/>
        <a:p>
          <a:r>
            <a:rPr lang="es-EC" dirty="0" smtClean="0"/>
            <a:t>Triangulación</a:t>
          </a:r>
          <a:endParaRPr lang="es-EC" dirty="0"/>
        </a:p>
      </dgm:t>
    </dgm:pt>
    <dgm:pt modelId="{7CD2D9E9-48E2-4D56-A78A-CEF10ACEA475}" type="sibTrans" cxnId="{70D43DE6-1D12-4C47-9B0B-CF4F329922F7}">
      <dgm:prSet/>
      <dgm:spPr/>
      <dgm:t>
        <a:bodyPr/>
        <a:lstStyle/>
        <a:p>
          <a:endParaRPr lang="es-EC"/>
        </a:p>
      </dgm:t>
    </dgm:pt>
    <dgm:pt modelId="{D3002871-1C1B-414C-8EFA-8361F9BAC64C}" type="parTrans" cxnId="{70D43DE6-1D12-4C47-9B0B-CF4F329922F7}">
      <dgm:prSet/>
      <dgm:spPr/>
      <dgm:t>
        <a:bodyPr/>
        <a:lstStyle/>
        <a:p>
          <a:endParaRPr lang="es-EC"/>
        </a:p>
      </dgm:t>
    </dgm:pt>
    <dgm:pt modelId="{CB7FE16C-B712-47C4-A80E-C7C92B7C5B83}" type="pres">
      <dgm:prSet presAssocID="{8B625A4A-B797-4A35-A836-C2DA3FD0586C}" presName="theList" presStyleCnt="0">
        <dgm:presLayoutVars>
          <dgm:dir/>
          <dgm:animLvl val="lvl"/>
          <dgm:resizeHandles val="exact"/>
        </dgm:presLayoutVars>
      </dgm:prSet>
      <dgm:spPr/>
      <dgm:t>
        <a:bodyPr/>
        <a:lstStyle/>
        <a:p>
          <a:endParaRPr lang="es-EC"/>
        </a:p>
      </dgm:t>
    </dgm:pt>
    <dgm:pt modelId="{F9C04ED9-9841-43BA-851D-00F5EFEBE043}" type="pres">
      <dgm:prSet presAssocID="{F9DEE5A2-9AF1-44EF-A750-9A05146ADCEC}" presName="compNode" presStyleCnt="0"/>
      <dgm:spPr/>
      <dgm:t>
        <a:bodyPr/>
        <a:lstStyle/>
        <a:p>
          <a:endParaRPr lang="es-EC"/>
        </a:p>
      </dgm:t>
    </dgm:pt>
    <dgm:pt modelId="{5DF795B2-6338-46DE-B646-33CBCAB86476}" type="pres">
      <dgm:prSet presAssocID="{F9DEE5A2-9AF1-44EF-A750-9A05146ADCEC}" presName="aNode" presStyleLbl="bgShp" presStyleIdx="0" presStyleCnt="1"/>
      <dgm:spPr/>
      <dgm:t>
        <a:bodyPr/>
        <a:lstStyle/>
        <a:p>
          <a:endParaRPr lang="es-EC"/>
        </a:p>
      </dgm:t>
    </dgm:pt>
    <dgm:pt modelId="{F7B70F6F-E41F-43F6-B855-C212BCA93BDD}" type="pres">
      <dgm:prSet presAssocID="{F9DEE5A2-9AF1-44EF-A750-9A05146ADCEC}" presName="textNode" presStyleLbl="bgShp" presStyleIdx="0" presStyleCnt="1"/>
      <dgm:spPr/>
      <dgm:t>
        <a:bodyPr/>
        <a:lstStyle/>
        <a:p>
          <a:endParaRPr lang="es-EC"/>
        </a:p>
      </dgm:t>
    </dgm:pt>
    <dgm:pt modelId="{0DC144FD-0885-4B26-82DA-83FA78846AF9}" type="pres">
      <dgm:prSet presAssocID="{F9DEE5A2-9AF1-44EF-A750-9A05146ADCEC}" presName="compChildNode" presStyleCnt="0"/>
      <dgm:spPr/>
      <dgm:t>
        <a:bodyPr/>
        <a:lstStyle/>
        <a:p>
          <a:endParaRPr lang="es-EC"/>
        </a:p>
      </dgm:t>
    </dgm:pt>
    <dgm:pt modelId="{32722969-15A1-49A6-84F7-6259F424D703}" type="pres">
      <dgm:prSet presAssocID="{F9DEE5A2-9AF1-44EF-A750-9A05146ADCEC}" presName="theInnerList" presStyleCnt="0"/>
      <dgm:spPr/>
      <dgm:t>
        <a:bodyPr/>
        <a:lstStyle/>
        <a:p>
          <a:endParaRPr lang="es-EC"/>
        </a:p>
      </dgm:t>
    </dgm:pt>
    <dgm:pt modelId="{0308B2EE-2465-4A8D-9B50-32113681CF71}" type="pres">
      <dgm:prSet presAssocID="{A70D9CEC-EC59-4D88-AB38-0F0DF03C9343}" presName="childNode" presStyleLbl="node1" presStyleIdx="0" presStyleCnt="2" custLinFactNeighborX="939" custLinFactNeighborY="-63537">
        <dgm:presLayoutVars>
          <dgm:bulletEnabled val="1"/>
        </dgm:presLayoutVars>
      </dgm:prSet>
      <dgm:spPr/>
      <dgm:t>
        <a:bodyPr/>
        <a:lstStyle/>
        <a:p>
          <a:endParaRPr lang="es-EC"/>
        </a:p>
      </dgm:t>
    </dgm:pt>
    <dgm:pt modelId="{69324C55-0FE1-4CCB-8263-BDB4B6303F92}" type="pres">
      <dgm:prSet presAssocID="{A70D9CEC-EC59-4D88-AB38-0F0DF03C9343}" presName="aSpace2" presStyleCnt="0"/>
      <dgm:spPr/>
      <dgm:t>
        <a:bodyPr/>
        <a:lstStyle/>
        <a:p>
          <a:endParaRPr lang="es-EC"/>
        </a:p>
      </dgm:t>
    </dgm:pt>
    <dgm:pt modelId="{14464520-B378-4CA9-8B39-A9D342871884}" type="pres">
      <dgm:prSet presAssocID="{5C57C391-56C8-4110-B5FA-EA92BC52B718}" presName="childNode" presStyleLbl="node1" presStyleIdx="1" presStyleCnt="2">
        <dgm:presLayoutVars>
          <dgm:bulletEnabled val="1"/>
        </dgm:presLayoutVars>
      </dgm:prSet>
      <dgm:spPr/>
      <dgm:t>
        <a:bodyPr/>
        <a:lstStyle/>
        <a:p>
          <a:endParaRPr lang="es-EC"/>
        </a:p>
      </dgm:t>
    </dgm:pt>
  </dgm:ptLst>
  <dgm:cxnLst>
    <dgm:cxn modelId="{1C41857C-9D4E-423D-B9E9-415938D2539D}" type="presOf" srcId="{5C57C391-56C8-4110-B5FA-EA92BC52B718}" destId="{14464520-B378-4CA9-8B39-A9D342871884}" srcOrd="0" destOrd="0" presId="urn:microsoft.com/office/officeart/2005/8/layout/lProcess2"/>
    <dgm:cxn modelId="{686C57EF-2124-45F0-AF70-5DA349B84FF9}" type="presOf" srcId="{F9DEE5A2-9AF1-44EF-A750-9A05146ADCEC}" destId="{F7B70F6F-E41F-43F6-B855-C212BCA93BDD}" srcOrd="1" destOrd="0" presId="urn:microsoft.com/office/officeart/2005/8/layout/lProcess2"/>
    <dgm:cxn modelId="{49BBB331-F4AD-496B-B321-8E12C3CC65DC}" type="presOf" srcId="{8B625A4A-B797-4A35-A836-C2DA3FD0586C}" destId="{CB7FE16C-B712-47C4-A80E-C7C92B7C5B83}" srcOrd="0" destOrd="0" presId="urn:microsoft.com/office/officeart/2005/8/layout/lProcess2"/>
    <dgm:cxn modelId="{AFCAA046-ABB2-43BE-8163-4C8FE1DFF2C0}" srcId="{F9DEE5A2-9AF1-44EF-A750-9A05146ADCEC}" destId="{5C57C391-56C8-4110-B5FA-EA92BC52B718}" srcOrd="1" destOrd="0" parTransId="{6A2D3EF4-EA7E-4587-B957-72D5DC4C4FCE}" sibTransId="{94CD67FA-50C8-40AE-B43E-C8619562B1D2}"/>
    <dgm:cxn modelId="{DE813BDD-CB4B-435C-8CA6-9283FF88559C}" type="presOf" srcId="{F9DEE5A2-9AF1-44EF-A750-9A05146ADCEC}" destId="{5DF795B2-6338-46DE-B646-33CBCAB86476}" srcOrd="0" destOrd="0" presId="urn:microsoft.com/office/officeart/2005/8/layout/lProcess2"/>
    <dgm:cxn modelId="{70D43DE6-1D12-4C47-9B0B-CF4F329922F7}" srcId="{8B625A4A-B797-4A35-A836-C2DA3FD0586C}" destId="{F9DEE5A2-9AF1-44EF-A750-9A05146ADCEC}" srcOrd="0" destOrd="0" parTransId="{D3002871-1C1B-414C-8EFA-8361F9BAC64C}" sibTransId="{7CD2D9E9-48E2-4D56-A78A-CEF10ACEA475}"/>
    <dgm:cxn modelId="{4152FB50-2A2D-4AF3-86A8-70370604E6D2}" srcId="{F9DEE5A2-9AF1-44EF-A750-9A05146ADCEC}" destId="{A70D9CEC-EC59-4D88-AB38-0F0DF03C9343}" srcOrd="0" destOrd="0" parTransId="{0F328C2B-82B0-46AB-8D93-E06DF7197BF5}" sibTransId="{EA17743A-2929-46BF-9C61-217E0D1AAFFD}"/>
    <dgm:cxn modelId="{05949BA0-94A8-4945-AA42-8CB254AF280E}" type="presOf" srcId="{A70D9CEC-EC59-4D88-AB38-0F0DF03C9343}" destId="{0308B2EE-2465-4A8D-9B50-32113681CF71}" srcOrd="0" destOrd="0" presId="urn:microsoft.com/office/officeart/2005/8/layout/lProcess2"/>
    <dgm:cxn modelId="{FC43396B-32E0-4794-A8D9-4314BA1FEDEC}" type="presParOf" srcId="{CB7FE16C-B712-47C4-A80E-C7C92B7C5B83}" destId="{F9C04ED9-9841-43BA-851D-00F5EFEBE043}" srcOrd="0" destOrd="0" presId="urn:microsoft.com/office/officeart/2005/8/layout/lProcess2"/>
    <dgm:cxn modelId="{3AA08CC7-47A8-4E11-A1E6-029D1A951953}" type="presParOf" srcId="{F9C04ED9-9841-43BA-851D-00F5EFEBE043}" destId="{5DF795B2-6338-46DE-B646-33CBCAB86476}" srcOrd="0" destOrd="0" presId="urn:microsoft.com/office/officeart/2005/8/layout/lProcess2"/>
    <dgm:cxn modelId="{4A5CA575-8B92-49B7-9D99-DEB83559C2D7}" type="presParOf" srcId="{F9C04ED9-9841-43BA-851D-00F5EFEBE043}" destId="{F7B70F6F-E41F-43F6-B855-C212BCA93BDD}" srcOrd="1" destOrd="0" presId="urn:microsoft.com/office/officeart/2005/8/layout/lProcess2"/>
    <dgm:cxn modelId="{E2CD469F-83AF-4B95-91BD-193518612EFA}" type="presParOf" srcId="{F9C04ED9-9841-43BA-851D-00F5EFEBE043}" destId="{0DC144FD-0885-4B26-82DA-83FA78846AF9}" srcOrd="2" destOrd="0" presId="urn:microsoft.com/office/officeart/2005/8/layout/lProcess2"/>
    <dgm:cxn modelId="{932A9BDE-98AC-43BD-8ADA-E7F37C60B23F}" type="presParOf" srcId="{0DC144FD-0885-4B26-82DA-83FA78846AF9}" destId="{32722969-15A1-49A6-84F7-6259F424D703}" srcOrd="0" destOrd="0" presId="urn:microsoft.com/office/officeart/2005/8/layout/lProcess2"/>
    <dgm:cxn modelId="{FEEE353C-BBD6-4711-BC92-595680BB05A4}" type="presParOf" srcId="{32722969-15A1-49A6-84F7-6259F424D703}" destId="{0308B2EE-2465-4A8D-9B50-32113681CF71}" srcOrd="0" destOrd="0" presId="urn:microsoft.com/office/officeart/2005/8/layout/lProcess2"/>
    <dgm:cxn modelId="{643A4A7A-A1D9-4C4F-91FA-3B0DD5BADA04}" type="presParOf" srcId="{32722969-15A1-49A6-84F7-6259F424D703}" destId="{69324C55-0FE1-4CCB-8263-BDB4B6303F92}" srcOrd="1" destOrd="0" presId="urn:microsoft.com/office/officeart/2005/8/layout/lProcess2"/>
    <dgm:cxn modelId="{62214E14-948D-41B1-9C9E-5DCEABD6C8EF}" type="presParOf" srcId="{32722969-15A1-49A6-84F7-6259F424D703}" destId="{14464520-B378-4CA9-8B39-A9D342871884}"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9D74F-41E3-45DE-A91B-6D2989B297BB}" type="doc">
      <dgm:prSet loTypeId="urn:microsoft.com/office/officeart/2005/8/layout/list1" loCatId="list" qsTypeId="urn:microsoft.com/office/officeart/2005/8/quickstyle/3d3" qsCatId="3D" csTypeId="urn:microsoft.com/office/officeart/2005/8/colors/accent0_1" csCatId="mainScheme" phldr="1"/>
      <dgm:spPr/>
      <dgm:t>
        <a:bodyPr/>
        <a:lstStyle/>
        <a:p>
          <a:endParaRPr lang="es-EC"/>
        </a:p>
      </dgm:t>
    </dgm:pt>
    <dgm:pt modelId="{ACDCCA93-6741-4DF8-A5BD-706F9D5A96D3}">
      <dgm:prSet phldrT="[Texto]" custT="1"/>
      <dgm:spPr/>
      <dgm:t>
        <a:bodyPr/>
        <a:lstStyle/>
        <a:p>
          <a:pPr algn="just"/>
          <a:r>
            <a:rPr lang="es-EC" sz="1800" dirty="0" smtClean="0"/>
            <a:t>El objetivo principal de este proyecto es desarrollar un prototipo de un sistema de análisis de tráfico de red 802.11 mediante un dispositivo portable como una tarjeta </a:t>
          </a:r>
          <a:r>
            <a:rPr lang="es-EC" sz="1800" dirty="0" err="1" smtClean="0"/>
            <a:t>Raspberry</a:t>
          </a:r>
          <a:r>
            <a:rPr lang="es-EC" sz="1800" dirty="0" smtClean="0"/>
            <a:t> Pi.</a:t>
          </a:r>
          <a:endParaRPr lang="es-EC" sz="1800" dirty="0"/>
        </a:p>
      </dgm:t>
    </dgm:pt>
    <dgm:pt modelId="{62FB9317-5441-406E-AF3B-267FA1B5D081}" type="parTrans" cxnId="{BFD209D6-B471-4C40-9E78-C873982DECAD}">
      <dgm:prSet/>
      <dgm:spPr/>
      <dgm:t>
        <a:bodyPr/>
        <a:lstStyle/>
        <a:p>
          <a:endParaRPr lang="es-EC"/>
        </a:p>
      </dgm:t>
    </dgm:pt>
    <dgm:pt modelId="{D2F34CE0-4405-4E17-AF9C-E9B7F5148A15}" type="sibTrans" cxnId="{BFD209D6-B471-4C40-9E78-C873982DECAD}">
      <dgm:prSet/>
      <dgm:spPr/>
      <dgm:t>
        <a:bodyPr/>
        <a:lstStyle/>
        <a:p>
          <a:endParaRPr lang="es-EC"/>
        </a:p>
      </dgm:t>
    </dgm:pt>
    <dgm:pt modelId="{5928D974-6A11-480C-BEC9-CD4D18F3F194}" type="pres">
      <dgm:prSet presAssocID="{84F9D74F-41E3-45DE-A91B-6D2989B297BB}" presName="linear" presStyleCnt="0">
        <dgm:presLayoutVars>
          <dgm:dir/>
          <dgm:animLvl val="lvl"/>
          <dgm:resizeHandles val="exact"/>
        </dgm:presLayoutVars>
      </dgm:prSet>
      <dgm:spPr/>
      <dgm:t>
        <a:bodyPr/>
        <a:lstStyle/>
        <a:p>
          <a:endParaRPr lang="es-EC"/>
        </a:p>
      </dgm:t>
    </dgm:pt>
    <dgm:pt modelId="{2A672937-F416-46C9-9901-ECED79155295}" type="pres">
      <dgm:prSet presAssocID="{ACDCCA93-6741-4DF8-A5BD-706F9D5A96D3}" presName="parentLin" presStyleCnt="0"/>
      <dgm:spPr/>
      <dgm:t>
        <a:bodyPr/>
        <a:lstStyle/>
        <a:p>
          <a:endParaRPr lang="es-EC"/>
        </a:p>
      </dgm:t>
    </dgm:pt>
    <dgm:pt modelId="{B37A115F-B01E-48E3-96E7-3F39E50D08C4}" type="pres">
      <dgm:prSet presAssocID="{ACDCCA93-6741-4DF8-A5BD-706F9D5A96D3}" presName="parentLeftMargin" presStyleLbl="node1" presStyleIdx="0" presStyleCnt="1"/>
      <dgm:spPr/>
      <dgm:t>
        <a:bodyPr/>
        <a:lstStyle/>
        <a:p>
          <a:endParaRPr lang="es-EC"/>
        </a:p>
      </dgm:t>
    </dgm:pt>
    <dgm:pt modelId="{FD269962-AE91-4DE0-A6A3-4B078CD47342}" type="pres">
      <dgm:prSet presAssocID="{ACDCCA93-6741-4DF8-A5BD-706F9D5A96D3}" presName="parentText" presStyleLbl="node1" presStyleIdx="0" presStyleCnt="1" custScaleX="101365" custScaleY="178729" custLinFactX="8413" custLinFactNeighborX="100000" custLinFactNeighborY="37474">
        <dgm:presLayoutVars>
          <dgm:chMax val="0"/>
          <dgm:bulletEnabled val="1"/>
        </dgm:presLayoutVars>
      </dgm:prSet>
      <dgm:spPr/>
      <dgm:t>
        <a:bodyPr/>
        <a:lstStyle/>
        <a:p>
          <a:endParaRPr lang="es-EC"/>
        </a:p>
      </dgm:t>
    </dgm:pt>
    <dgm:pt modelId="{07E26413-39F2-4043-95B1-1C4D79EC7912}" type="pres">
      <dgm:prSet presAssocID="{ACDCCA93-6741-4DF8-A5BD-706F9D5A96D3}" presName="negativeSpace" presStyleCnt="0"/>
      <dgm:spPr/>
      <dgm:t>
        <a:bodyPr/>
        <a:lstStyle/>
        <a:p>
          <a:endParaRPr lang="es-EC"/>
        </a:p>
      </dgm:t>
    </dgm:pt>
    <dgm:pt modelId="{2BEEC2E2-1088-49D8-93C4-01F821D0E7AD}" type="pres">
      <dgm:prSet presAssocID="{ACDCCA93-6741-4DF8-A5BD-706F9D5A96D3}" presName="childText" presStyleLbl="conFgAcc1" presStyleIdx="0" presStyleCnt="1">
        <dgm:presLayoutVars>
          <dgm:bulletEnabled val="1"/>
        </dgm:presLayoutVars>
      </dgm:prSet>
      <dgm:spPr/>
      <dgm:t>
        <a:bodyPr/>
        <a:lstStyle/>
        <a:p>
          <a:endParaRPr lang="es-EC"/>
        </a:p>
      </dgm:t>
    </dgm:pt>
  </dgm:ptLst>
  <dgm:cxnLst>
    <dgm:cxn modelId="{30096F63-DC40-445E-B3AC-785FD96EA849}" type="presOf" srcId="{ACDCCA93-6741-4DF8-A5BD-706F9D5A96D3}" destId="{FD269962-AE91-4DE0-A6A3-4B078CD47342}" srcOrd="1" destOrd="0" presId="urn:microsoft.com/office/officeart/2005/8/layout/list1"/>
    <dgm:cxn modelId="{FED6B3DB-81CA-40AE-B0DB-5057C319DD12}" type="presOf" srcId="{ACDCCA93-6741-4DF8-A5BD-706F9D5A96D3}" destId="{B37A115F-B01E-48E3-96E7-3F39E50D08C4}" srcOrd="0" destOrd="0" presId="urn:microsoft.com/office/officeart/2005/8/layout/list1"/>
    <dgm:cxn modelId="{BFD209D6-B471-4C40-9E78-C873982DECAD}" srcId="{84F9D74F-41E3-45DE-A91B-6D2989B297BB}" destId="{ACDCCA93-6741-4DF8-A5BD-706F9D5A96D3}" srcOrd="0" destOrd="0" parTransId="{62FB9317-5441-406E-AF3B-267FA1B5D081}" sibTransId="{D2F34CE0-4405-4E17-AF9C-E9B7F5148A15}"/>
    <dgm:cxn modelId="{2E9F3317-5217-4964-81CF-CE2A0804A0CC}" type="presOf" srcId="{84F9D74F-41E3-45DE-A91B-6D2989B297BB}" destId="{5928D974-6A11-480C-BEC9-CD4D18F3F194}" srcOrd="0" destOrd="0" presId="urn:microsoft.com/office/officeart/2005/8/layout/list1"/>
    <dgm:cxn modelId="{FB79982D-50CD-456D-8287-5973EC5589D4}" type="presParOf" srcId="{5928D974-6A11-480C-BEC9-CD4D18F3F194}" destId="{2A672937-F416-46C9-9901-ECED79155295}" srcOrd="0" destOrd="0" presId="urn:microsoft.com/office/officeart/2005/8/layout/list1"/>
    <dgm:cxn modelId="{46286AD1-75C5-4ABD-8035-4DF1B287FA80}" type="presParOf" srcId="{2A672937-F416-46C9-9901-ECED79155295}" destId="{B37A115F-B01E-48E3-96E7-3F39E50D08C4}" srcOrd="0" destOrd="0" presId="urn:microsoft.com/office/officeart/2005/8/layout/list1"/>
    <dgm:cxn modelId="{5B21548E-6643-425B-BC7C-390279BF6321}" type="presParOf" srcId="{2A672937-F416-46C9-9901-ECED79155295}" destId="{FD269962-AE91-4DE0-A6A3-4B078CD47342}" srcOrd="1" destOrd="0" presId="urn:microsoft.com/office/officeart/2005/8/layout/list1"/>
    <dgm:cxn modelId="{0E6602E3-BF08-43D5-B1A1-DD6121C8DB02}" type="presParOf" srcId="{5928D974-6A11-480C-BEC9-CD4D18F3F194}" destId="{07E26413-39F2-4043-95B1-1C4D79EC7912}" srcOrd="1" destOrd="0" presId="urn:microsoft.com/office/officeart/2005/8/layout/list1"/>
    <dgm:cxn modelId="{8464E202-98C0-4BC6-81E3-089FA7121654}" type="presParOf" srcId="{5928D974-6A11-480C-BEC9-CD4D18F3F194}" destId="{2BEEC2E2-1088-49D8-93C4-01F821D0E7AD}"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908F8B-4087-40A9-A9D3-03A063BB3008}"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EC"/>
        </a:p>
      </dgm:t>
    </dgm:pt>
    <dgm:pt modelId="{B8C4635B-C2D8-4E47-9676-0CC3DD41BF22}">
      <dgm:prSet phldrT="[Texto]" custT="1"/>
      <dgm:spPr/>
      <dgm:t>
        <a:bodyPr/>
        <a:lstStyle/>
        <a:p>
          <a:r>
            <a:rPr lang="pt-BR" sz="1600" b="1" dirty="0" smtClean="0"/>
            <a:t>Adaptador USB </a:t>
          </a:r>
          <a:r>
            <a:rPr lang="es-EC" sz="1600" b="1" noProof="0" dirty="0" smtClean="0"/>
            <a:t>inalámbrico</a:t>
          </a:r>
          <a:r>
            <a:rPr lang="pt-BR" sz="1600" b="1" dirty="0" smtClean="0"/>
            <a:t> TP-LINK TL-WN722N</a:t>
          </a:r>
          <a:endParaRPr lang="es-EC" sz="1600" b="1" dirty="0" smtClean="0"/>
        </a:p>
      </dgm:t>
    </dgm:pt>
    <dgm:pt modelId="{79747FF8-1590-41DB-910D-0EF34CAB594B}" type="parTrans" cxnId="{B9BDB9BA-D123-48E8-8128-5F2A138719B2}">
      <dgm:prSet/>
      <dgm:spPr/>
      <dgm:t>
        <a:bodyPr/>
        <a:lstStyle/>
        <a:p>
          <a:endParaRPr lang="es-EC"/>
        </a:p>
      </dgm:t>
    </dgm:pt>
    <dgm:pt modelId="{0DC2C27B-4AE9-4B25-8921-BB47DF1ED158}" type="sibTrans" cxnId="{B9BDB9BA-D123-48E8-8128-5F2A138719B2}">
      <dgm:prSet/>
      <dgm:spPr/>
      <dgm:t>
        <a:bodyPr/>
        <a:lstStyle/>
        <a:p>
          <a:endParaRPr lang="es-EC"/>
        </a:p>
      </dgm:t>
    </dgm:pt>
    <dgm:pt modelId="{BA21A392-512E-4A58-9E06-FE54456976DD}">
      <dgm:prSet phldrT="[Texto]" custT="1"/>
      <dgm:spPr/>
      <dgm:t>
        <a:bodyPr/>
        <a:lstStyle/>
        <a:p>
          <a:r>
            <a:rPr lang="es-EC" sz="1400" dirty="0" smtClean="0"/>
            <a:t>Modos Inalámbricos: Modo Ad-Hoc/infraestructura</a:t>
          </a:r>
        </a:p>
      </dgm:t>
    </dgm:pt>
    <dgm:pt modelId="{A8A36B49-E5B3-43AD-8692-4A7B2E1FEFC3}" type="parTrans" cxnId="{D7DD6DC4-9CE8-4DC3-BF86-8AA494E51CE2}">
      <dgm:prSet/>
      <dgm:spPr/>
      <dgm:t>
        <a:bodyPr/>
        <a:lstStyle/>
        <a:p>
          <a:endParaRPr lang="es-EC"/>
        </a:p>
      </dgm:t>
    </dgm:pt>
    <dgm:pt modelId="{22CDFDDF-7CF1-4875-8067-5F7B59E37C68}" type="sibTrans" cxnId="{D7DD6DC4-9CE8-4DC3-BF86-8AA494E51CE2}">
      <dgm:prSet/>
      <dgm:spPr/>
      <dgm:t>
        <a:bodyPr/>
        <a:lstStyle/>
        <a:p>
          <a:endParaRPr lang="es-EC"/>
        </a:p>
      </dgm:t>
    </dgm:pt>
    <dgm:pt modelId="{2C96F794-1FB9-4434-BEA4-7C69BD14C957}">
      <dgm:prSet phldrT="[Texto]"/>
      <dgm:spPr/>
      <dgm:t>
        <a:bodyPr/>
        <a:lstStyle/>
        <a:p>
          <a:r>
            <a:rPr lang="es-EC" b="1" dirty="0" smtClean="0"/>
            <a:t>GPS</a:t>
          </a:r>
          <a:r>
            <a:rPr lang="es-EC" dirty="0" smtClean="0"/>
            <a:t> </a:t>
          </a:r>
          <a:r>
            <a:rPr lang="es-EC" b="1" dirty="0" smtClean="0"/>
            <a:t>USB (</a:t>
          </a:r>
          <a:r>
            <a:rPr lang="es-EC" b="1" dirty="0" err="1" smtClean="0"/>
            <a:t>GlobalSat</a:t>
          </a:r>
          <a:r>
            <a:rPr lang="es-EC" b="1" dirty="0" smtClean="0"/>
            <a:t> BU-353S4 USB receptor de navegación GPS)</a:t>
          </a:r>
          <a:endParaRPr lang="es-EC" dirty="0"/>
        </a:p>
      </dgm:t>
    </dgm:pt>
    <dgm:pt modelId="{AC91491C-D0E3-4C96-B1EF-4C7C8EB56D38}" type="parTrans" cxnId="{2764A06A-E909-45AA-8848-34B70A2B7757}">
      <dgm:prSet/>
      <dgm:spPr/>
      <dgm:t>
        <a:bodyPr/>
        <a:lstStyle/>
        <a:p>
          <a:endParaRPr lang="es-EC"/>
        </a:p>
      </dgm:t>
    </dgm:pt>
    <dgm:pt modelId="{B3CEEACA-7F5F-4704-B36E-52A4A3ED73AC}" type="sibTrans" cxnId="{2764A06A-E909-45AA-8848-34B70A2B7757}">
      <dgm:prSet/>
      <dgm:spPr/>
      <dgm:t>
        <a:bodyPr/>
        <a:lstStyle/>
        <a:p>
          <a:endParaRPr lang="es-EC"/>
        </a:p>
      </dgm:t>
    </dgm:pt>
    <dgm:pt modelId="{D0B78797-43E2-4A68-B057-57EAD1E75390}">
      <dgm:prSet phldrT="[Texto]"/>
      <dgm:spPr/>
      <dgm:t>
        <a:bodyPr/>
        <a:lstStyle/>
        <a:p>
          <a:r>
            <a:rPr lang="es-EC" dirty="0" smtClean="0"/>
            <a:t>GPS, Precisión - posición: 2,5m</a:t>
          </a:r>
          <a:endParaRPr lang="es-EC" dirty="0"/>
        </a:p>
      </dgm:t>
    </dgm:pt>
    <dgm:pt modelId="{52258BE0-ADEA-4169-91B0-F19B74A099F8}" type="parTrans" cxnId="{C9EEE8CE-2A79-4C69-9A36-2D2C62DCBF72}">
      <dgm:prSet/>
      <dgm:spPr/>
      <dgm:t>
        <a:bodyPr/>
        <a:lstStyle/>
        <a:p>
          <a:endParaRPr lang="es-EC"/>
        </a:p>
      </dgm:t>
    </dgm:pt>
    <dgm:pt modelId="{3684A67A-003E-4999-B055-B198C7DF031B}" type="sibTrans" cxnId="{C9EEE8CE-2A79-4C69-9A36-2D2C62DCBF72}">
      <dgm:prSet/>
      <dgm:spPr/>
      <dgm:t>
        <a:bodyPr/>
        <a:lstStyle/>
        <a:p>
          <a:endParaRPr lang="es-EC"/>
        </a:p>
      </dgm:t>
    </dgm:pt>
    <dgm:pt modelId="{CBAFDE00-C341-4570-BC33-B92E7CBFDC1E}">
      <dgm:prSet phldrT="[Texto]"/>
      <dgm:spPr/>
      <dgm:t>
        <a:bodyPr/>
        <a:lstStyle/>
        <a:p>
          <a:r>
            <a:rPr lang="es-EC" dirty="0" smtClean="0"/>
            <a:t>Voltaje: 5V ± 5%, Corriente: 60mA típico</a:t>
          </a:r>
          <a:endParaRPr lang="es-EC" dirty="0"/>
        </a:p>
      </dgm:t>
    </dgm:pt>
    <dgm:pt modelId="{21EB4662-7365-4FEF-A3A6-EA55183D210E}" type="parTrans" cxnId="{6A36B920-7FF8-409A-9CA4-772DD025562C}">
      <dgm:prSet/>
      <dgm:spPr/>
      <dgm:t>
        <a:bodyPr/>
        <a:lstStyle/>
        <a:p>
          <a:endParaRPr lang="es-EC"/>
        </a:p>
      </dgm:t>
    </dgm:pt>
    <dgm:pt modelId="{69673988-BF97-4C24-8CB5-19D620C3E86E}" type="sibTrans" cxnId="{6A36B920-7FF8-409A-9CA4-772DD025562C}">
      <dgm:prSet/>
      <dgm:spPr/>
      <dgm:t>
        <a:bodyPr/>
        <a:lstStyle/>
        <a:p>
          <a:endParaRPr lang="es-EC"/>
        </a:p>
      </dgm:t>
    </dgm:pt>
    <dgm:pt modelId="{088528B8-D15A-4BD6-B6B9-D9FE747E66DC}">
      <dgm:prSet phldrT="[Texto]" custT="1"/>
      <dgm:spPr/>
      <dgm:t>
        <a:bodyPr/>
        <a:lstStyle/>
        <a:p>
          <a:r>
            <a:rPr lang="es-EC" sz="1400" dirty="0" smtClean="0"/>
            <a:t>Seguridad Inalámbrica: Compatible con 64/128 bit WEP, WPA-PSK/WPA2-PSK</a:t>
          </a:r>
        </a:p>
      </dgm:t>
    </dgm:pt>
    <dgm:pt modelId="{4ECAB9BB-D84E-42E4-AD55-18D4A46394F1}" type="parTrans" cxnId="{23FC3936-7843-4E5A-9A0D-457FB48EFA77}">
      <dgm:prSet/>
      <dgm:spPr/>
    </dgm:pt>
    <dgm:pt modelId="{85F87773-766C-4232-8C64-C1A967C71944}" type="sibTrans" cxnId="{23FC3936-7843-4E5A-9A0D-457FB48EFA77}">
      <dgm:prSet/>
      <dgm:spPr/>
    </dgm:pt>
    <dgm:pt modelId="{97AE530B-5F8B-4727-B7B8-6017B7ABB9D7}">
      <dgm:prSet phldrT="[Texto]"/>
      <dgm:spPr/>
      <dgm:t>
        <a:bodyPr/>
        <a:lstStyle/>
        <a:p>
          <a:r>
            <a:rPr lang="es-EC" dirty="0" smtClean="0"/>
            <a:t>Velocidad de actualización: 1 Hz</a:t>
          </a:r>
          <a:endParaRPr lang="es-EC" dirty="0"/>
        </a:p>
      </dgm:t>
    </dgm:pt>
    <dgm:pt modelId="{AC34F229-52FC-4294-812B-8EA290C9CB77}" type="parTrans" cxnId="{4A4A992B-2A4B-4FDA-B31A-B5A99B27D1E7}">
      <dgm:prSet/>
      <dgm:spPr/>
    </dgm:pt>
    <dgm:pt modelId="{3CBE9A38-27F6-4C1F-9CF6-4ECDFC0F1208}" type="sibTrans" cxnId="{4A4A992B-2A4B-4FDA-B31A-B5A99B27D1E7}">
      <dgm:prSet/>
      <dgm:spPr/>
    </dgm:pt>
    <dgm:pt modelId="{B14C89D0-2AE8-4C78-B21F-6CBDFF9A9E81}">
      <dgm:prSet phldrT="[Texto]"/>
      <dgm:spPr/>
      <dgm:t>
        <a:bodyPr/>
        <a:lstStyle/>
        <a:p>
          <a:r>
            <a:rPr lang="es-EC" dirty="0" smtClean="0"/>
            <a:t>Readquisición: 0,1s</a:t>
          </a:r>
          <a:endParaRPr lang="es-EC" dirty="0"/>
        </a:p>
      </dgm:t>
    </dgm:pt>
    <dgm:pt modelId="{00CD405E-96C0-4771-8246-7A960E5CA83E}" type="parTrans" cxnId="{04A6934B-2262-4375-B1DF-89779BC50A33}">
      <dgm:prSet/>
      <dgm:spPr/>
    </dgm:pt>
    <dgm:pt modelId="{B3F3A775-98D1-4169-BE19-F949BE2C7059}" type="sibTrans" cxnId="{04A6934B-2262-4375-B1DF-89779BC50A33}">
      <dgm:prSet/>
      <dgm:spPr/>
    </dgm:pt>
    <dgm:pt modelId="{234F9F96-4739-4888-9EA7-2781E6E72F35}">
      <dgm:prSet/>
      <dgm:spPr/>
      <dgm:t>
        <a:bodyPr/>
        <a:lstStyle/>
        <a:p>
          <a:r>
            <a:rPr lang="es-EC" dirty="0" smtClean="0"/>
            <a:t>Sensibilidad: -163 </a:t>
          </a:r>
          <a:r>
            <a:rPr lang="es-EC" dirty="0" err="1" smtClean="0"/>
            <a:t>dBm</a:t>
          </a:r>
          <a:endParaRPr lang="es-EC" dirty="0"/>
        </a:p>
      </dgm:t>
    </dgm:pt>
    <dgm:pt modelId="{164A5154-DB8C-4E87-ABB6-A8AC0C6BF4FA}" type="parTrans" cxnId="{94B64473-6079-44E3-B971-110662C07537}">
      <dgm:prSet/>
      <dgm:spPr/>
      <dgm:t>
        <a:bodyPr/>
        <a:lstStyle/>
        <a:p>
          <a:endParaRPr lang="es-EC"/>
        </a:p>
      </dgm:t>
    </dgm:pt>
    <dgm:pt modelId="{FB506DB9-4F2F-4450-AC4F-F4925A7C4C03}" type="sibTrans" cxnId="{94B64473-6079-44E3-B971-110662C07537}">
      <dgm:prSet/>
      <dgm:spPr/>
      <dgm:t>
        <a:bodyPr/>
        <a:lstStyle/>
        <a:p>
          <a:endParaRPr lang="es-EC"/>
        </a:p>
      </dgm:t>
    </dgm:pt>
    <dgm:pt modelId="{787EE7F2-085C-4D4B-BD71-FBC6FCED3FE5}">
      <dgm:prSet phldrT="[Texto]" custT="1"/>
      <dgm:spPr/>
      <dgm:t>
        <a:bodyPr/>
        <a:lstStyle/>
        <a:p>
          <a:r>
            <a:rPr lang="es-EC" sz="1400" dirty="0" smtClean="0"/>
            <a:t>Perfectamente compatible con los productos 802.11b/g/n.</a:t>
          </a:r>
        </a:p>
      </dgm:t>
    </dgm:pt>
    <dgm:pt modelId="{24BBBFB9-CB04-4478-81F4-1E889D1C8107}" type="parTrans" cxnId="{F28959CB-F359-43F2-A2AA-7CF3E906A7FC}">
      <dgm:prSet/>
      <dgm:spPr/>
    </dgm:pt>
    <dgm:pt modelId="{8EE083E1-CA33-4D69-BF8E-7F2C695BE540}" type="sibTrans" cxnId="{F28959CB-F359-43F2-A2AA-7CF3E906A7FC}">
      <dgm:prSet/>
      <dgm:spPr/>
    </dgm:pt>
    <dgm:pt modelId="{0CD8FD50-A2EA-4882-B4DC-BD555B4626A0}">
      <dgm:prSet phldrT="[Texto]" custT="1"/>
      <dgm:spPr/>
      <dgm:t>
        <a:bodyPr/>
        <a:lstStyle/>
        <a:p>
          <a:r>
            <a:rPr lang="es-EC" sz="1400" dirty="0" smtClean="0"/>
            <a:t>Compatible con el estándar IEEE 802.11n, proporciona velocidades inalámbricas de hasta 150Mbps.</a:t>
          </a:r>
        </a:p>
      </dgm:t>
    </dgm:pt>
    <dgm:pt modelId="{F8A39062-713E-4032-8A54-868EBB0A5947}" type="sibTrans" cxnId="{59CA6256-55E8-4D0E-BFD6-DF21B2853E63}">
      <dgm:prSet/>
      <dgm:spPr/>
    </dgm:pt>
    <dgm:pt modelId="{CEFCB492-ABBE-43C8-BFDA-313F0B74A354}" type="parTrans" cxnId="{59CA6256-55E8-4D0E-BFD6-DF21B2853E63}">
      <dgm:prSet/>
      <dgm:spPr/>
    </dgm:pt>
    <dgm:pt modelId="{3F3632C7-696F-446C-B2A0-FD66547D9669}" type="pres">
      <dgm:prSet presAssocID="{09908F8B-4087-40A9-A9D3-03A063BB3008}" presName="linear" presStyleCnt="0">
        <dgm:presLayoutVars>
          <dgm:dir/>
          <dgm:resizeHandles val="exact"/>
        </dgm:presLayoutVars>
      </dgm:prSet>
      <dgm:spPr/>
      <dgm:t>
        <a:bodyPr/>
        <a:lstStyle/>
        <a:p>
          <a:endParaRPr lang="es-EC"/>
        </a:p>
      </dgm:t>
    </dgm:pt>
    <dgm:pt modelId="{65BDAC5A-BF88-4E74-A86B-D776B4A3D58A}" type="pres">
      <dgm:prSet presAssocID="{B8C4635B-C2D8-4E47-9676-0CC3DD41BF22}" presName="comp" presStyleCnt="0"/>
      <dgm:spPr/>
      <dgm:t>
        <a:bodyPr/>
        <a:lstStyle/>
        <a:p>
          <a:endParaRPr lang="es-EC"/>
        </a:p>
      </dgm:t>
    </dgm:pt>
    <dgm:pt modelId="{72837CC3-85AE-434F-B944-EC700986630F}" type="pres">
      <dgm:prSet presAssocID="{B8C4635B-C2D8-4E47-9676-0CC3DD41BF22}" presName="box" presStyleLbl="node1" presStyleIdx="0" presStyleCnt="2"/>
      <dgm:spPr/>
      <dgm:t>
        <a:bodyPr/>
        <a:lstStyle/>
        <a:p>
          <a:endParaRPr lang="es-EC"/>
        </a:p>
      </dgm:t>
    </dgm:pt>
    <dgm:pt modelId="{6F63BFF1-7AE1-451A-B03D-4F4105A02FEA}" type="pres">
      <dgm:prSet presAssocID="{B8C4635B-C2D8-4E47-9676-0CC3DD41BF22}" presName="img" presStyleLbl="fgImgPlace1" presStyleIdx="0" presStyleCnt="2"/>
      <dgm:spPr>
        <a:blipFill rotWithShape="0">
          <a:blip xmlns:r="http://schemas.openxmlformats.org/officeDocument/2006/relationships" r:embed="rId1"/>
          <a:stretch>
            <a:fillRect/>
          </a:stretch>
        </a:blipFill>
      </dgm:spPr>
      <dgm:t>
        <a:bodyPr/>
        <a:lstStyle/>
        <a:p>
          <a:endParaRPr lang="es-EC"/>
        </a:p>
      </dgm:t>
    </dgm:pt>
    <dgm:pt modelId="{C2FF7556-E3A0-4E5A-937A-ECB62DBDA1A9}" type="pres">
      <dgm:prSet presAssocID="{B8C4635B-C2D8-4E47-9676-0CC3DD41BF22}" presName="text" presStyleLbl="node1" presStyleIdx="0" presStyleCnt="2">
        <dgm:presLayoutVars>
          <dgm:bulletEnabled val="1"/>
        </dgm:presLayoutVars>
      </dgm:prSet>
      <dgm:spPr/>
      <dgm:t>
        <a:bodyPr/>
        <a:lstStyle/>
        <a:p>
          <a:endParaRPr lang="es-EC"/>
        </a:p>
      </dgm:t>
    </dgm:pt>
    <dgm:pt modelId="{7C168A7A-0500-48BA-8A1A-B9F1FA367298}" type="pres">
      <dgm:prSet presAssocID="{0DC2C27B-4AE9-4B25-8921-BB47DF1ED158}" presName="spacer" presStyleCnt="0"/>
      <dgm:spPr/>
      <dgm:t>
        <a:bodyPr/>
        <a:lstStyle/>
        <a:p>
          <a:endParaRPr lang="es-EC"/>
        </a:p>
      </dgm:t>
    </dgm:pt>
    <dgm:pt modelId="{D1347383-E325-442C-AFC0-5D1FE03E354B}" type="pres">
      <dgm:prSet presAssocID="{2C96F794-1FB9-4434-BEA4-7C69BD14C957}" presName="comp" presStyleCnt="0"/>
      <dgm:spPr/>
      <dgm:t>
        <a:bodyPr/>
        <a:lstStyle/>
        <a:p>
          <a:endParaRPr lang="es-EC"/>
        </a:p>
      </dgm:t>
    </dgm:pt>
    <dgm:pt modelId="{2AD2931A-731D-420E-9635-0DCA0C167A1B}" type="pres">
      <dgm:prSet presAssocID="{2C96F794-1FB9-4434-BEA4-7C69BD14C957}" presName="box" presStyleLbl="node1" presStyleIdx="1" presStyleCnt="2"/>
      <dgm:spPr/>
      <dgm:t>
        <a:bodyPr/>
        <a:lstStyle/>
        <a:p>
          <a:endParaRPr lang="es-EC"/>
        </a:p>
      </dgm:t>
    </dgm:pt>
    <dgm:pt modelId="{B265C4F0-0B2D-4D80-ADDB-14207408823E}" type="pres">
      <dgm:prSet presAssocID="{2C96F794-1FB9-4434-BEA4-7C69BD14C957}" presName="img" presStyleLbl="fgImgPlace1" presStyleIdx="1" presStyleCnt="2"/>
      <dgm:spPr>
        <a:blipFill rotWithShape="0">
          <a:blip xmlns:r="http://schemas.openxmlformats.org/officeDocument/2006/relationships" r:embed="rId2"/>
          <a:stretch>
            <a:fillRect/>
          </a:stretch>
        </a:blipFill>
      </dgm:spPr>
      <dgm:t>
        <a:bodyPr/>
        <a:lstStyle/>
        <a:p>
          <a:endParaRPr lang="es-EC"/>
        </a:p>
      </dgm:t>
    </dgm:pt>
    <dgm:pt modelId="{F5385BAD-019C-42B5-BF21-E932249CBB0A}" type="pres">
      <dgm:prSet presAssocID="{2C96F794-1FB9-4434-BEA4-7C69BD14C957}" presName="text" presStyleLbl="node1" presStyleIdx="1" presStyleCnt="2">
        <dgm:presLayoutVars>
          <dgm:bulletEnabled val="1"/>
        </dgm:presLayoutVars>
      </dgm:prSet>
      <dgm:spPr/>
      <dgm:t>
        <a:bodyPr/>
        <a:lstStyle/>
        <a:p>
          <a:endParaRPr lang="es-EC"/>
        </a:p>
      </dgm:t>
    </dgm:pt>
  </dgm:ptLst>
  <dgm:cxnLst>
    <dgm:cxn modelId="{94B64473-6079-44E3-B971-110662C07537}" srcId="{2C96F794-1FB9-4434-BEA4-7C69BD14C957}" destId="{234F9F96-4739-4888-9EA7-2781E6E72F35}" srcOrd="4" destOrd="0" parTransId="{164A5154-DB8C-4E87-ABB6-A8AC0C6BF4FA}" sibTransId="{FB506DB9-4F2F-4450-AC4F-F4925A7C4C03}"/>
    <dgm:cxn modelId="{DB7E5CC7-63B2-4463-AD9F-B4C772BF6830}" type="presOf" srcId="{B8C4635B-C2D8-4E47-9676-0CC3DD41BF22}" destId="{72837CC3-85AE-434F-B944-EC700986630F}" srcOrd="0" destOrd="0" presId="urn:microsoft.com/office/officeart/2005/8/layout/vList4"/>
    <dgm:cxn modelId="{BE7C2284-6CFC-4FAA-8A08-CA286EAF5398}" type="presOf" srcId="{234F9F96-4739-4888-9EA7-2781E6E72F35}" destId="{2AD2931A-731D-420E-9635-0DCA0C167A1B}" srcOrd="0" destOrd="5" presId="urn:microsoft.com/office/officeart/2005/8/layout/vList4"/>
    <dgm:cxn modelId="{075E5137-2419-4A10-883A-351AE7CE34F1}" type="presOf" srcId="{787EE7F2-085C-4D4B-BD71-FBC6FCED3FE5}" destId="{C2FF7556-E3A0-4E5A-937A-ECB62DBDA1A9}" srcOrd="1" destOrd="2" presId="urn:microsoft.com/office/officeart/2005/8/layout/vList4"/>
    <dgm:cxn modelId="{04A6934B-2262-4375-B1DF-89779BC50A33}" srcId="{2C96F794-1FB9-4434-BEA4-7C69BD14C957}" destId="{B14C89D0-2AE8-4C78-B21F-6CBDFF9A9E81}" srcOrd="3" destOrd="0" parTransId="{00CD405E-96C0-4771-8246-7A960E5CA83E}" sibTransId="{B3F3A775-98D1-4169-BE19-F949BE2C7059}"/>
    <dgm:cxn modelId="{FCA4743E-41E2-4B7A-91BB-547964CF427D}" type="presOf" srcId="{2C96F794-1FB9-4434-BEA4-7C69BD14C957}" destId="{2AD2931A-731D-420E-9635-0DCA0C167A1B}" srcOrd="0" destOrd="0" presId="urn:microsoft.com/office/officeart/2005/8/layout/vList4"/>
    <dgm:cxn modelId="{A32F07D7-5B7A-4E2F-8009-9C994F13B092}" type="presOf" srcId="{B8C4635B-C2D8-4E47-9676-0CC3DD41BF22}" destId="{C2FF7556-E3A0-4E5A-937A-ECB62DBDA1A9}" srcOrd="1" destOrd="0" presId="urn:microsoft.com/office/officeart/2005/8/layout/vList4"/>
    <dgm:cxn modelId="{BAFF9B24-3251-48E1-99AA-603F249E907C}" type="presOf" srcId="{B14C89D0-2AE8-4C78-B21F-6CBDFF9A9E81}" destId="{2AD2931A-731D-420E-9635-0DCA0C167A1B}" srcOrd="0" destOrd="4" presId="urn:microsoft.com/office/officeart/2005/8/layout/vList4"/>
    <dgm:cxn modelId="{F28959CB-F359-43F2-A2AA-7CF3E906A7FC}" srcId="{B8C4635B-C2D8-4E47-9676-0CC3DD41BF22}" destId="{787EE7F2-085C-4D4B-BD71-FBC6FCED3FE5}" srcOrd="1" destOrd="0" parTransId="{24BBBFB9-CB04-4478-81F4-1E889D1C8107}" sibTransId="{8EE083E1-CA33-4D69-BF8E-7F2C695BE540}"/>
    <dgm:cxn modelId="{DDFD50DE-B464-4E20-A6A5-46512B5185C2}" type="presOf" srcId="{97AE530B-5F8B-4727-B7B8-6017B7ABB9D7}" destId="{F5385BAD-019C-42B5-BF21-E932249CBB0A}" srcOrd="1" destOrd="2" presId="urn:microsoft.com/office/officeart/2005/8/layout/vList4"/>
    <dgm:cxn modelId="{8D75AA63-A09E-4FA4-8B94-22554B2CB527}" type="presOf" srcId="{BA21A392-512E-4A58-9E06-FE54456976DD}" destId="{72837CC3-85AE-434F-B944-EC700986630F}" srcOrd="0" destOrd="3" presId="urn:microsoft.com/office/officeart/2005/8/layout/vList4"/>
    <dgm:cxn modelId="{D7DD6DC4-9CE8-4DC3-BF86-8AA494E51CE2}" srcId="{B8C4635B-C2D8-4E47-9676-0CC3DD41BF22}" destId="{BA21A392-512E-4A58-9E06-FE54456976DD}" srcOrd="2" destOrd="0" parTransId="{A8A36B49-E5B3-43AD-8692-4A7B2E1FEFC3}" sibTransId="{22CDFDDF-7CF1-4875-8067-5F7B59E37C68}"/>
    <dgm:cxn modelId="{9BC809C6-20BC-46A7-AA80-80B9AB8C2E71}" type="presOf" srcId="{787EE7F2-085C-4D4B-BD71-FBC6FCED3FE5}" destId="{72837CC3-85AE-434F-B944-EC700986630F}" srcOrd="0" destOrd="2" presId="urn:microsoft.com/office/officeart/2005/8/layout/vList4"/>
    <dgm:cxn modelId="{FFB13627-3A8E-414F-A1E4-D639D3CDEBDB}" type="presOf" srcId="{CBAFDE00-C341-4570-BC33-B92E7CBFDC1E}" destId="{F5385BAD-019C-42B5-BF21-E932249CBB0A}" srcOrd="1" destOrd="3" presId="urn:microsoft.com/office/officeart/2005/8/layout/vList4"/>
    <dgm:cxn modelId="{81B44225-9967-47B7-8D38-C6ED36151A67}" type="presOf" srcId="{CBAFDE00-C341-4570-BC33-B92E7CBFDC1E}" destId="{2AD2931A-731D-420E-9635-0DCA0C167A1B}" srcOrd="0" destOrd="3" presId="urn:microsoft.com/office/officeart/2005/8/layout/vList4"/>
    <dgm:cxn modelId="{59CA6256-55E8-4D0E-BFD6-DF21B2853E63}" srcId="{B8C4635B-C2D8-4E47-9676-0CC3DD41BF22}" destId="{0CD8FD50-A2EA-4882-B4DC-BD555B4626A0}" srcOrd="0" destOrd="0" parTransId="{CEFCB492-ABBE-43C8-BFDA-313F0B74A354}" sibTransId="{F8A39062-713E-4032-8A54-868EBB0A5947}"/>
    <dgm:cxn modelId="{98C1BEA6-8ABB-47F9-8338-583DDFF6C1AA}" type="presOf" srcId="{0CD8FD50-A2EA-4882-B4DC-BD555B4626A0}" destId="{72837CC3-85AE-434F-B944-EC700986630F}" srcOrd="0" destOrd="1" presId="urn:microsoft.com/office/officeart/2005/8/layout/vList4"/>
    <dgm:cxn modelId="{E794FF06-07BE-4CF1-B872-096A352A2D64}" type="presOf" srcId="{D0B78797-43E2-4A68-B057-57EAD1E75390}" destId="{F5385BAD-019C-42B5-BF21-E932249CBB0A}" srcOrd="1" destOrd="1" presId="urn:microsoft.com/office/officeart/2005/8/layout/vList4"/>
    <dgm:cxn modelId="{23FC3936-7843-4E5A-9A0D-457FB48EFA77}" srcId="{B8C4635B-C2D8-4E47-9676-0CC3DD41BF22}" destId="{088528B8-D15A-4BD6-B6B9-D9FE747E66DC}" srcOrd="3" destOrd="0" parTransId="{4ECAB9BB-D84E-42E4-AD55-18D4A46394F1}" sibTransId="{85F87773-766C-4232-8C64-C1A967C71944}"/>
    <dgm:cxn modelId="{28D5BD5F-E630-4A95-A576-512EA5562943}" type="presOf" srcId="{088528B8-D15A-4BD6-B6B9-D9FE747E66DC}" destId="{C2FF7556-E3A0-4E5A-937A-ECB62DBDA1A9}" srcOrd="1" destOrd="4" presId="urn:microsoft.com/office/officeart/2005/8/layout/vList4"/>
    <dgm:cxn modelId="{C9EEE8CE-2A79-4C69-9A36-2D2C62DCBF72}" srcId="{2C96F794-1FB9-4434-BEA4-7C69BD14C957}" destId="{D0B78797-43E2-4A68-B057-57EAD1E75390}" srcOrd="0" destOrd="0" parTransId="{52258BE0-ADEA-4169-91B0-F19B74A099F8}" sibTransId="{3684A67A-003E-4999-B055-B198C7DF031B}"/>
    <dgm:cxn modelId="{2E53CA77-1704-4784-AD6B-EF46F7AE8889}" type="presOf" srcId="{B14C89D0-2AE8-4C78-B21F-6CBDFF9A9E81}" destId="{F5385BAD-019C-42B5-BF21-E932249CBB0A}" srcOrd="1" destOrd="4" presId="urn:microsoft.com/office/officeart/2005/8/layout/vList4"/>
    <dgm:cxn modelId="{82C416DE-8BE3-4F1B-A9E6-ADD3C5C17E79}" type="presOf" srcId="{2C96F794-1FB9-4434-BEA4-7C69BD14C957}" destId="{F5385BAD-019C-42B5-BF21-E932249CBB0A}" srcOrd="1" destOrd="0" presId="urn:microsoft.com/office/officeart/2005/8/layout/vList4"/>
    <dgm:cxn modelId="{071CE666-62AC-4A9B-BE50-242451C8F81E}" type="presOf" srcId="{D0B78797-43E2-4A68-B057-57EAD1E75390}" destId="{2AD2931A-731D-420E-9635-0DCA0C167A1B}" srcOrd="0" destOrd="1" presId="urn:microsoft.com/office/officeart/2005/8/layout/vList4"/>
    <dgm:cxn modelId="{B8B385A0-4A48-4D38-AF7D-B4B4C4A77072}" type="presOf" srcId="{97AE530B-5F8B-4727-B7B8-6017B7ABB9D7}" destId="{2AD2931A-731D-420E-9635-0DCA0C167A1B}" srcOrd="0" destOrd="2" presId="urn:microsoft.com/office/officeart/2005/8/layout/vList4"/>
    <dgm:cxn modelId="{4A4A992B-2A4B-4FDA-B31A-B5A99B27D1E7}" srcId="{2C96F794-1FB9-4434-BEA4-7C69BD14C957}" destId="{97AE530B-5F8B-4727-B7B8-6017B7ABB9D7}" srcOrd="1" destOrd="0" parTransId="{AC34F229-52FC-4294-812B-8EA290C9CB77}" sibTransId="{3CBE9A38-27F6-4C1F-9CF6-4ECDFC0F1208}"/>
    <dgm:cxn modelId="{44BF24BB-A4FA-4D4D-BC77-2746026F1B55}" type="presOf" srcId="{BA21A392-512E-4A58-9E06-FE54456976DD}" destId="{C2FF7556-E3A0-4E5A-937A-ECB62DBDA1A9}" srcOrd="1" destOrd="3" presId="urn:microsoft.com/office/officeart/2005/8/layout/vList4"/>
    <dgm:cxn modelId="{2764A06A-E909-45AA-8848-34B70A2B7757}" srcId="{09908F8B-4087-40A9-A9D3-03A063BB3008}" destId="{2C96F794-1FB9-4434-BEA4-7C69BD14C957}" srcOrd="1" destOrd="0" parTransId="{AC91491C-D0E3-4C96-B1EF-4C7C8EB56D38}" sibTransId="{B3CEEACA-7F5F-4704-B36E-52A4A3ED73AC}"/>
    <dgm:cxn modelId="{D99CDA3A-1590-43BC-A89E-6CAF6F469083}" type="presOf" srcId="{088528B8-D15A-4BD6-B6B9-D9FE747E66DC}" destId="{72837CC3-85AE-434F-B944-EC700986630F}" srcOrd="0" destOrd="4" presId="urn:microsoft.com/office/officeart/2005/8/layout/vList4"/>
    <dgm:cxn modelId="{82317085-E747-465A-A2BC-F9EA94943227}" type="presOf" srcId="{09908F8B-4087-40A9-A9D3-03A063BB3008}" destId="{3F3632C7-696F-446C-B2A0-FD66547D9669}" srcOrd="0" destOrd="0" presId="urn:microsoft.com/office/officeart/2005/8/layout/vList4"/>
    <dgm:cxn modelId="{B9BDB9BA-D123-48E8-8128-5F2A138719B2}" srcId="{09908F8B-4087-40A9-A9D3-03A063BB3008}" destId="{B8C4635B-C2D8-4E47-9676-0CC3DD41BF22}" srcOrd="0" destOrd="0" parTransId="{79747FF8-1590-41DB-910D-0EF34CAB594B}" sibTransId="{0DC2C27B-4AE9-4B25-8921-BB47DF1ED158}"/>
    <dgm:cxn modelId="{484321AF-843F-46F3-9CDF-D82CF55B0462}" type="presOf" srcId="{0CD8FD50-A2EA-4882-B4DC-BD555B4626A0}" destId="{C2FF7556-E3A0-4E5A-937A-ECB62DBDA1A9}" srcOrd="1" destOrd="1" presId="urn:microsoft.com/office/officeart/2005/8/layout/vList4"/>
    <dgm:cxn modelId="{DA87D595-69AB-42DF-A716-428FEB0BF168}" type="presOf" srcId="{234F9F96-4739-4888-9EA7-2781E6E72F35}" destId="{F5385BAD-019C-42B5-BF21-E932249CBB0A}" srcOrd="1" destOrd="5" presId="urn:microsoft.com/office/officeart/2005/8/layout/vList4"/>
    <dgm:cxn modelId="{6A36B920-7FF8-409A-9CA4-772DD025562C}" srcId="{2C96F794-1FB9-4434-BEA4-7C69BD14C957}" destId="{CBAFDE00-C341-4570-BC33-B92E7CBFDC1E}" srcOrd="2" destOrd="0" parTransId="{21EB4662-7365-4FEF-A3A6-EA55183D210E}" sibTransId="{69673988-BF97-4C24-8CB5-19D620C3E86E}"/>
    <dgm:cxn modelId="{FB43DDA5-095F-4B87-9E23-31B697B4EA87}" type="presParOf" srcId="{3F3632C7-696F-446C-B2A0-FD66547D9669}" destId="{65BDAC5A-BF88-4E74-A86B-D776B4A3D58A}" srcOrd="0" destOrd="0" presId="urn:microsoft.com/office/officeart/2005/8/layout/vList4"/>
    <dgm:cxn modelId="{97C0A9D8-F800-4DAC-B1F0-B27DC37D7D1A}" type="presParOf" srcId="{65BDAC5A-BF88-4E74-A86B-D776B4A3D58A}" destId="{72837CC3-85AE-434F-B944-EC700986630F}" srcOrd="0" destOrd="0" presId="urn:microsoft.com/office/officeart/2005/8/layout/vList4"/>
    <dgm:cxn modelId="{BDFE651D-AD96-45EC-9B39-B199B49C8EEE}" type="presParOf" srcId="{65BDAC5A-BF88-4E74-A86B-D776B4A3D58A}" destId="{6F63BFF1-7AE1-451A-B03D-4F4105A02FEA}" srcOrd="1" destOrd="0" presId="urn:microsoft.com/office/officeart/2005/8/layout/vList4"/>
    <dgm:cxn modelId="{2D643004-DC6C-40F3-ACCB-5E35DDAEC543}" type="presParOf" srcId="{65BDAC5A-BF88-4E74-A86B-D776B4A3D58A}" destId="{C2FF7556-E3A0-4E5A-937A-ECB62DBDA1A9}" srcOrd="2" destOrd="0" presId="urn:microsoft.com/office/officeart/2005/8/layout/vList4"/>
    <dgm:cxn modelId="{3A5F9EB7-BF95-4CD9-95B2-A58B73F2B999}" type="presParOf" srcId="{3F3632C7-696F-446C-B2A0-FD66547D9669}" destId="{7C168A7A-0500-48BA-8A1A-B9F1FA367298}" srcOrd="1" destOrd="0" presId="urn:microsoft.com/office/officeart/2005/8/layout/vList4"/>
    <dgm:cxn modelId="{9345FCE9-434C-479A-9A61-CDA8FAF608BA}" type="presParOf" srcId="{3F3632C7-696F-446C-B2A0-FD66547D9669}" destId="{D1347383-E325-442C-AFC0-5D1FE03E354B}" srcOrd="2" destOrd="0" presId="urn:microsoft.com/office/officeart/2005/8/layout/vList4"/>
    <dgm:cxn modelId="{C4D7822F-A419-47F1-8920-66724E0D37D1}" type="presParOf" srcId="{D1347383-E325-442C-AFC0-5D1FE03E354B}" destId="{2AD2931A-731D-420E-9635-0DCA0C167A1B}" srcOrd="0" destOrd="0" presId="urn:microsoft.com/office/officeart/2005/8/layout/vList4"/>
    <dgm:cxn modelId="{071D3203-A8D1-4757-987D-33340B730E8F}" type="presParOf" srcId="{D1347383-E325-442C-AFC0-5D1FE03E354B}" destId="{B265C4F0-0B2D-4D80-ADDB-14207408823E}" srcOrd="1" destOrd="0" presId="urn:microsoft.com/office/officeart/2005/8/layout/vList4"/>
    <dgm:cxn modelId="{6BF3763C-EAA0-4BE2-B09B-A91308DC73E8}" type="presParOf" srcId="{D1347383-E325-442C-AFC0-5D1FE03E354B}" destId="{F5385BAD-019C-42B5-BF21-E932249CBB0A}"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908F8B-4087-40A9-A9D3-03A063BB3008}"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EC"/>
        </a:p>
      </dgm:t>
    </dgm:pt>
    <dgm:pt modelId="{0EFD7DD8-4B70-4C6D-AF38-E3FBD25F7F4B}">
      <dgm:prSet custT="1"/>
      <dgm:spPr/>
      <dgm:t>
        <a:bodyPr/>
        <a:lstStyle/>
        <a:p>
          <a:r>
            <a:rPr lang="es-EC" sz="2000" b="1" dirty="0" smtClean="0"/>
            <a:t>Adaptador USB inalámbrico Alfa Network AWUS036NH</a:t>
          </a:r>
        </a:p>
      </dgm:t>
    </dgm:pt>
    <dgm:pt modelId="{1EB50397-560B-45F2-BC3A-67DA3E26ED05}" type="parTrans" cxnId="{DD8D0A03-7CD6-4A7F-A896-103C7E9A1318}">
      <dgm:prSet/>
      <dgm:spPr/>
      <dgm:t>
        <a:bodyPr/>
        <a:lstStyle/>
        <a:p>
          <a:endParaRPr lang="es-EC"/>
        </a:p>
      </dgm:t>
    </dgm:pt>
    <dgm:pt modelId="{C80F5DB9-D9D8-46F3-9CAD-9187AF1AAC4F}" type="sibTrans" cxnId="{DD8D0A03-7CD6-4A7F-A896-103C7E9A1318}">
      <dgm:prSet/>
      <dgm:spPr/>
      <dgm:t>
        <a:bodyPr/>
        <a:lstStyle/>
        <a:p>
          <a:endParaRPr lang="es-EC"/>
        </a:p>
      </dgm:t>
    </dgm:pt>
    <dgm:pt modelId="{68EB1C79-6632-4AD1-B6F8-2442FC24875C}">
      <dgm:prSet custT="1"/>
      <dgm:spPr/>
      <dgm:t>
        <a:bodyPr/>
        <a:lstStyle/>
        <a:p>
          <a:r>
            <a:rPr lang="es-EC" sz="1600" dirty="0" smtClean="0"/>
            <a:t>El dispositivo permite a los usuarios utilizar la normativa 802.11bgn a velocidades de 150Mbps en la banda de 2.4Ghz, la cual también es compatible con la anterior banda, la 802.11b/g para dispositivos de 54Mbps. </a:t>
          </a:r>
          <a:endParaRPr lang="es-EC" sz="1600" b="1" dirty="0" smtClean="0"/>
        </a:p>
      </dgm:t>
    </dgm:pt>
    <dgm:pt modelId="{67737333-468C-4F89-8E69-5E47268CDE46}" type="parTrans" cxnId="{68D40F0A-D487-4E79-8AFE-E621E131D31B}">
      <dgm:prSet/>
      <dgm:spPr/>
      <dgm:t>
        <a:bodyPr/>
        <a:lstStyle/>
        <a:p>
          <a:endParaRPr lang="es-EC"/>
        </a:p>
      </dgm:t>
    </dgm:pt>
    <dgm:pt modelId="{42506F1E-95AF-47D9-AFA0-7D45A673F0BF}" type="sibTrans" cxnId="{68D40F0A-D487-4E79-8AFE-E621E131D31B}">
      <dgm:prSet/>
      <dgm:spPr/>
      <dgm:t>
        <a:bodyPr/>
        <a:lstStyle/>
        <a:p>
          <a:endParaRPr lang="es-EC"/>
        </a:p>
      </dgm:t>
    </dgm:pt>
    <dgm:pt modelId="{649FF3E6-C5F8-46FE-B9A2-1F0E9E8FA226}">
      <dgm:prSet custT="1"/>
      <dgm:spPr/>
      <dgm:t>
        <a:bodyPr/>
        <a:lstStyle/>
        <a:p>
          <a:r>
            <a:rPr lang="es-EC" sz="1600" dirty="0" smtClean="0"/>
            <a:t>Compatible con la normativa 802.11n y 802.11bgn.</a:t>
          </a:r>
          <a:endParaRPr lang="es-EC" sz="1600" b="1" dirty="0" smtClean="0"/>
        </a:p>
      </dgm:t>
    </dgm:pt>
    <dgm:pt modelId="{B799C04A-CF68-4E59-BFAF-D9946BDE2D1A}" type="parTrans" cxnId="{1D0DAAFA-68E0-4AFF-99FE-B4BFD4467826}">
      <dgm:prSet/>
      <dgm:spPr/>
      <dgm:t>
        <a:bodyPr/>
        <a:lstStyle/>
        <a:p>
          <a:endParaRPr lang="es-EC"/>
        </a:p>
      </dgm:t>
    </dgm:pt>
    <dgm:pt modelId="{B5E44426-6F9D-46F5-B9A5-80C3C97F0300}" type="sibTrans" cxnId="{1D0DAAFA-68E0-4AFF-99FE-B4BFD4467826}">
      <dgm:prSet/>
      <dgm:spPr/>
      <dgm:t>
        <a:bodyPr/>
        <a:lstStyle/>
        <a:p>
          <a:endParaRPr lang="es-EC"/>
        </a:p>
      </dgm:t>
    </dgm:pt>
    <dgm:pt modelId="{3D199015-85A9-4CB0-9F0C-B4C8E19E2047}">
      <dgm:prSet custT="1"/>
      <dgm:spPr/>
      <dgm:t>
        <a:bodyPr/>
        <a:lstStyle/>
        <a:p>
          <a:r>
            <a:rPr lang="es-EC" sz="1600" dirty="0" smtClean="0"/>
            <a:t>Frecuencia de 2.4Ghz, MIMO (</a:t>
          </a:r>
          <a:r>
            <a:rPr lang="es-EC" sz="1600" dirty="0" err="1" smtClean="0"/>
            <a:t>Multiple</a:t>
          </a:r>
          <a:r>
            <a:rPr lang="es-EC" sz="1600" dirty="0" smtClean="0"/>
            <a:t> Input </a:t>
          </a:r>
          <a:r>
            <a:rPr lang="es-EC" sz="1600" dirty="0" err="1" smtClean="0"/>
            <a:t>Multiple</a:t>
          </a:r>
          <a:r>
            <a:rPr lang="es-EC" sz="1600" dirty="0" smtClean="0"/>
            <a:t> Output).</a:t>
          </a:r>
          <a:endParaRPr lang="es-EC" sz="1600" b="1" dirty="0" smtClean="0"/>
        </a:p>
      </dgm:t>
    </dgm:pt>
    <dgm:pt modelId="{8FADD2F4-3B81-4D2F-AF7E-9A11FC54AA5C}" type="parTrans" cxnId="{F26FC14A-963C-40AB-A712-C1480857920E}">
      <dgm:prSet/>
      <dgm:spPr/>
      <dgm:t>
        <a:bodyPr/>
        <a:lstStyle/>
        <a:p>
          <a:endParaRPr lang="es-EC"/>
        </a:p>
      </dgm:t>
    </dgm:pt>
    <dgm:pt modelId="{07C95212-9C25-4B70-971C-333DF4876977}" type="sibTrans" cxnId="{F26FC14A-963C-40AB-A712-C1480857920E}">
      <dgm:prSet/>
      <dgm:spPr/>
      <dgm:t>
        <a:bodyPr/>
        <a:lstStyle/>
        <a:p>
          <a:endParaRPr lang="es-EC"/>
        </a:p>
      </dgm:t>
    </dgm:pt>
    <dgm:pt modelId="{60A399FE-B415-47C3-BE59-D66D3F020B05}">
      <dgm:prSet custT="1"/>
      <dgm:spPr/>
      <dgm:t>
        <a:bodyPr/>
        <a:lstStyle/>
        <a:p>
          <a:r>
            <a:rPr lang="es-EC" sz="1600" dirty="0" smtClean="0"/>
            <a:t>Soporta sistema de cifrado WEP 64/128-bit, WPA, WPA2, TKIP, AES.</a:t>
          </a:r>
        </a:p>
      </dgm:t>
    </dgm:pt>
    <dgm:pt modelId="{DCFCD094-CAD1-45E7-8CC3-8B98AB35ACC4}" type="parTrans" cxnId="{88C23A6F-9421-4CC9-9D53-570F7F0A78DC}">
      <dgm:prSet/>
      <dgm:spPr/>
      <dgm:t>
        <a:bodyPr/>
        <a:lstStyle/>
        <a:p>
          <a:endParaRPr lang="es-EC"/>
        </a:p>
      </dgm:t>
    </dgm:pt>
    <dgm:pt modelId="{FC4565BD-23DA-43B9-AB15-6B02FB74AD55}" type="sibTrans" cxnId="{88C23A6F-9421-4CC9-9D53-570F7F0A78DC}">
      <dgm:prSet/>
      <dgm:spPr/>
      <dgm:t>
        <a:bodyPr/>
        <a:lstStyle/>
        <a:p>
          <a:endParaRPr lang="es-EC"/>
        </a:p>
      </dgm:t>
    </dgm:pt>
    <dgm:pt modelId="{07F92689-B8ED-401C-84A1-E8A64E741217}">
      <dgm:prSet custT="1"/>
      <dgm:spPr/>
      <dgm:t>
        <a:bodyPr/>
        <a:lstStyle/>
        <a:p>
          <a:r>
            <a:rPr lang="es-EC" sz="1600" dirty="0" smtClean="0"/>
            <a:t>Gran cobertura 2000mW.</a:t>
          </a:r>
        </a:p>
      </dgm:t>
    </dgm:pt>
    <dgm:pt modelId="{40CFE01D-226A-4ABE-A43E-D26C277538BD}" type="parTrans" cxnId="{C13EE5A8-89E2-416E-8F61-1A4EC453D767}">
      <dgm:prSet/>
      <dgm:spPr/>
      <dgm:t>
        <a:bodyPr/>
        <a:lstStyle/>
        <a:p>
          <a:endParaRPr lang="es-EC"/>
        </a:p>
      </dgm:t>
    </dgm:pt>
    <dgm:pt modelId="{C1C009BF-B496-4168-A46B-377627D2A352}" type="sibTrans" cxnId="{C13EE5A8-89E2-416E-8F61-1A4EC453D767}">
      <dgm:prSet/>
      <dgm:spPr/>
      <dgm:t>
        <a:bodyPr/>
        <a:lstStyle/>
        <a:p>
          <a:endParaRPr lang="es-EC"/>
        </a:p>
      </dgm:t>
    </dgm:pt>
    <dgm:pt modelId="{3F3632C7-696F-446C-B2A0-FD66547D9669}" type="pres">
      <dgm:prSet presAssocID="{09908F8B-4087-40A9-A9D3-03A063BB3008}" presName="linear" presStyleCnt="0">
        <dgm:presLayoutVars>
          <dgm:dir/>
          <dgm:resizeHandles val="exact"/>
        </dgm:presLayoutVars>
      </dgm:prSet>
      <dgm:spPr/>
      <dgm:t>
        <a:bodyPr/>
        <a:lstStyle/>
        <a:p>
          <a:endParaRPr lang="es-EC"/>
        </a:p>
      </dgm:t>
    </dgm:pt>
    <dgm:pt modelId="{F27A6E4C-4E33-4431-8411-77ADE3E3ADDA}" type="pres">
      <dgm:prSet presAssocID="{0EFD7DD8-4B70-4C6D-AF38-E3FBD25F7F4B}" presName="comp" presStyleCnt="0"/>
      <dgm:spPr/>
      <dgm:t>
        <a:bodyPr/>
        <a:lstStyle/>
        <a:p>
          <a:endParaRPr lang="es-EC"/>
        </a:p>
      </dgm:t>
    </dgm:pt>
    <dgm:pt modelId="{2657BE6D-2EF2-44AA-BCBC-64F257A332FF}" type="pres">
      <dgm:prSet presAssocID="{0EFD7DD8-4B70-4C6D-AF38-E3FBD25F7F4B}" presName="box" presStyleLbl="node1" presStyleIdx="0" presStyleCnt="1" custLinFactNeighborX="1001" custLinFactNeighborY="-1510"/>
      <dgm:spPr/>
      <dgm:t>
        <a:bodyPr/>
        <a:lstStyle/>
        <a:p>
          <a:endParaRPr lang="es-EC"/>
        </a:p>
      </dgm:t>
    </dgm:pt>
    <dgm:pt modelId="{C03F8C9B-265A-49A5-8182-9F8B150DE16B}" type="pres">
      <dgm:prSet presAssocID="{0EFD7DD8-4B70-4C6D-AF38-E3FBD25F7F4B}" presName="img" presStyleLbl="fgImgPlace1" presStyleIdx="0" presStyleCnt="1"/>
      <dgm:spPr>
        <a:blipFill rotWithShape="0">
          <a:blip xmlns:r="http://schemas.openxmlformats.org/officeDocument/2006/relationships" r:embed="rId1"/>
          <a:stretch>
            <a:fillRect/>
          </a:stretch>
        </a:blipFill>
      </dgm:spPr>
      <dgm:t>
        <a:bodyPr/>
        <a:lstStyle/>
        <a:p>
          <a:endParaRPr lang="es-EC"/>
        </a:p>
      </dgm:t>
    </dgm:pt>
    <dgm:pt modelId="{767043B9-D67A-4BC2-87C4-0FF3B25F6C1D}" type="pres">
      <dgm:prSet presAssocID="{0EFD7DD8-4B70-4C6D-AF38-E3FBD25F7F4B}" presName="text" presStyleLbl="node1" presStyleIdx="0" presStyleCnt="1">
        <dgm:presLayoutVars>
          <dgm:bulletEnabled val="1"/>
        </dgm:presLayoutVars>
      </dgm:prSet>
      <dgm:spPr/>
      <dgm:t>
        <a:bodyPr/>
        <a:lstStyle/>
        <a:p>
          <a:endParaRPr lang="es-EC"/>
        </a:p>
      </dgm:t>
    </dgm:pt>
  </dgm:ptLst>
  <dgm:cxnLst>
    <dgm:cxn modelId="{C13EE5A8-89E2-416E-8F61-1A4EC453D767}" srcId="{0EFD7DD8-4B70-4C6D-AF38-E3FBD25F7F4B}" destId="{07F92689-B8ED-401C-84A1-E8A64E741217}" srcOrd="4" destOrd="0" parTransId="{40CFE01D-226A-4ABE-A43E-D26C277538BD}" sibTransId="{C1C009BF-B496-4168-A46B-377627D2A352}"/>
    <dgm:cxn modelId="{DD8D0A03-7CD6-4A7F-A896-103C7E9A1318}" srcId="{09908F8B-4087-40A9-A9D3-03A063BB3008}" destId="{0EFD7DD8-4B70-4C6D-AF38-E3FBD25F7F4B}" srcOrd="0" destOrd="0" parTransId="{1EB50397-560B-45F2-BC3A-67DA3E26ED05}" sibTransId="{C80F5DB9-D9D8-46F3-9CAD-9187AF1AAC4F}"/>
    <dgm:cxn modelId="{51F64891-E3CE-4E0C-8D4C-8248CDF9E22B}" type="presOf" srcId="{68EB1C79-6632-4AD1-B6F8-2442FC24875C}" destId="{767043B9-D67A-4BC2-87C4-0FF3B25F6C1D}" srcOrd="1" destOrd="1" presId="urn:microsoft.com/office/officeart/2005/8/layout/vList4"/>
    <dgm:cxn modelId="{855C4DCC-B1F6-400B-B3AE-D8A0866D2778}" type="presOf" srcId="{07F92689-B8ED-401C-84A1-E8A64E741217}" destId="{2657BE6D-2EF2-44AA-BCBC-64F257A332FF}" srcOrd="0" destOrd="5" presId="urn:microsoft.com/office/officeart/2005/8/layout/vList4"/>
    <dgm:cxn modelId="{D5AD9FB0-A148-4C13-9710-4B7D67CD6CB4}" type="presOf" srcId="{07F92689-B8ED-401C-84A1-E8A64E741217}" destId="{767043B9-D67A-4BC2-87C4-0FF3B25F6C1D}" srcOrd="1" destOrd="5" presId="urn:microsoft.com/office/officeart/2005/8/layout/vList4"/>
    <dgm:cxn modelId="{1D0DAAFA-68E0-4AFF-99FE-B4BFD4467826}" srcId="{0EFD7DD8-4B70-4C6D-AF38-E3FBD25F7F4B}" destId="{649FF3E6-C5F8-46FE-B9A2-1F0E9E8FA226}" srcOrd="1" destOrd="0" parTransId="{B799C04A-CF68-4E59-BFAF-D9946BDE2D1A}" sibTransId="{B5E44426-6F9D-46F5-B9A5-80C3C97F0300}"/>
    <dgm:cxn modelId="{E910D9A4-0EA2-4090-8031-760F3B5DD55E}" type="presOf" srcId="{09908F8B-4087-40A9-A9D3-03A063BB3008}" destId="{3F3632C7-696F-446C-B2A0-FD66547D9669}" srcOrd="0" destOrd="0" presId="urn:microsoft.com/office/officeart/2005/8/layout/vList4"/>
    <dgm:cxn modelId="{39F1576C-42A2-48F6-B95A-0908B8DCA78E}" type="presOf" srcId="{60A399FE-B415-47C3-BE59-D66D3F020B05}" destId="{2657BE6D-2EF2-44AA-BCBC-64F257A332FF}" srcOrd="0" destOrd="4" presId="urn:microsoft.com/office/officeart/2005/8/layout/vList4"/>
    <dgm:cxn modelId="{26577564-66CC-4416-9127-4067721797A6}" type="presOf" srcId="{3D199015-85A9-4CB0-9F0C-B4C8E19E2047}" destId="{2657BE6D-2EF2-44AA-BCBC-64F257A332FF}" srcOrd="0" destOrd="3" presId="urn:microsoft.com/office/officeart/2005/8/layout/vList4"/>
    <dgm:cxn modelId="{0C509497-BF0E-4B96-BED8-EAD5AE811566}" type="presOf" srcId="{649FF3E6-C5F8-46FE-B9A2-1F0E9E8FA226}" destId="{767043B9-D67A-4BC2-87C4-0FF3B25F6C1D}" srcOrd="1" destOrd="2" presId="urn:microsoft.com/office/officeart/2005/8/layout/vList4"/>
    <dgm:cxn modelId="{D7B17C68-DCB8-4966-AF80-E58E12F6F212}" type="presOf" srcId="{3D199015-85A9-4CB0-9F0C-B4C8E19E2047}" destId="{767043B9-D67A-4BC2-87C4-0FF3B25F6C1D}" srcOrd="1" destOrd="3" presId="urn:microsoft.com/office/officeart/2005/8/layout/vList4"/>
    <dgm:cxn modelId="{1E823143-953D-43C7-B0B0-A45D5E22B4F9}" type="presOf" srcId="{0EFD7DD8-4B70-4C6D-AF38-E3FBD25F7F4B}" destId="{767043B9-D67A-4BC2-87C4-0FF3B25F6C1D}" srcOrd="1" destOrd="0" presId="urn:microsoft.com/office/officeart/2005/8/layout/vList4"/>
    <dgm:cxn modelId="{68D40F0A-D487-4E79-8AFE-E621E131D31B}" srcId="{0EFD7DD8-4B70-4C6D-AF38-E3FBD25F7F4B}" destId="{68EB1C79-6632-4AD1-B6F8-2442FC24875C}" srcOrd="0" destOrd="0" parTransId="{67737333-468C-4F89-8E69-5E47268CDE46}" sibTransId="{42506F1E-95AF-47D9-AFA0-7D45A673F0BF}"/>
    <dgm:cxn modelId="{A272AA22-783F-478D-A01E-A2C2D77FD247}" type="presOf" srcId="{68EB1C79-6632-4AD1-B6F8-2442FC24875C}" destId="{2657BE6D-2EF2-44AA-BCBC-64F257A332FF}" srcOrd="0" destOrd="1" presId="urn:microsoft.com/office/officeart/2005/8/layout/vList4"/>
    <dgm:cxn modelId="{2833F2EB-43F5-4CF5-8806-19509501285F}" type="presOf" srcId="{649FF3E6-C5F8-46FE-B9A2-1F0E9E8FA226}" destId="{2657BE6D-2EF2-44AA-BCBC-64F257A332FF}" srcOrd="0" destOrd="2" presId="urn:microsoft.com/office/officeart/2005/8/layout/vList4"/>
    <dgm:cxn modelId="{C86D3285-B442-4957-B6D3-FD7AC94C83FA}" type="presOf" srcId="{0EFD7DD8-4B70-4C6D-AF38-E3FBD25F7F4B}" destId="{2657BE6D-2EF2-44AA-BCBC-64F257A332FF}" srcOrd="0" destOrd="0" presId="urn:microsoft.com/office/officeart/2005/8/layout/vList4"/>
    <dgm:cxn modelId="{8F440178-979E-48BA-86CB-1483C01EF34A}" type="presOf" srcId="{60A399FE-B415-47C3-BE59-D66D3F020B05}" destId="{767043B9-D67A-4BC2-87C4-0FF3B25F6C1D}" srcOrd="1" destOrd="4" presId="urn:microsoft.com/office/officeart/2005/8/layout/vList4"/>
    <dgm:cxn modelId="{F26FC14A-963C-40AB-A712-C1480857920E}" srcId="{0EFD7DD8-4B70-4C6D-AF38-E3FBD25F7F4B}" destId="{3D199015-85A9-4CB0-9F0C-B4C8E19E2047}" srcOrd="2" destOrd="0" parTransId="{8FADD2F4-3B81-4D2F-AF7E-9A11FC54AA5C}" sibTransId="{07C95212-9C25-4B70-971C-333DF4876977}"/>
    <dgm:cxn modelId="{88C23A6F-9421-4CC9-9D53-570F7F0A78DC}" srcId="{0EFD7DD8-4B70-4C6D-AF38-E3FBD25F7F4B}" destId="{60A399FE-B415-47C3-BE59-D66D3F020B05}" srcOrd="3" destOrd="0" parTransId="{DCFCD094-CAD1-45E7-8CC3-8B98AB35ACC4}" sibTransId="{FC4565BD-23DA-43B9-AB15-6B02FB74AD55}"/>
    <dgm:cxn modelId="{945364A5-9F3C-433F-94C6-701958CEDD55}" type="presParOf" srcId="{3F3632C7-696F-446C-B2A0-FD66547D9669}" destId="{F27A6E4C-4E33-4431-8411-77ADE3E3ADDA}" srcOrd="0" destOrd="0" presId="urn:microsoft.com/office/officeart/2005/8/layout/vList4"/>
    <dgm:cxn modelId="{2617EB01-2378-4C8F-9687-D3BCE60524B9}" type="presParOf" srcId="{F27A6E4C-4E33-4431-8411-77ADE3E3ADDA}" destId="{2657BE6D-2EF2-44AA-BCBC-64F257A332FF}" srcOrd="0" destOrd="0" presId="urn:microsoft.com/office/officeart/2005/8/layout/vList4"/>
    <dgm:cxn modelId="{0172A312-CF8C-45C3-B18D-40DE487CF2AE}" type="presParOf" srcId="{F27A6E4C-4E33-4431-8411-77ADE3E3ADDA}" destId="{C03F8C9B-265A-49A5-8182-9F8B150DE16B}" srcOrd="1" destOrd="0" presId="urn:microsoft.com/office/officeart/2005/8/layout/vList4"/>
    <dgm:cxn modelId="{6FC63107-F64D-40AD-87E8-34FC284B36F2}" type="presParOf" srcId="{F27A6E4C-4E33-4431-8411-77ADE3E3ADDA}" destId="{767043B9-D67A-4BC2-87C4-0FF3B25F6C1D}"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DE9D83-BA7F-445B-AEC8-828E5F65691F}" type="doc">
      <dgm:prSet loTypeId="urn:microsoft.com/office/officeart/2005/8/layout/hProcess7" loCatId="list" qsTypeId="urn:microsoft.com/office/officeart/2005/8/quickstyle/simple1" qsCatId="simple" csTypeId="urn:microsoft.com/office/officeart/2005/8/colors/colorful5" csCatId="colorful" phldr="1"/>
      <dgm:spPr/>
      <dgm:t>
        <a:bodyPr/>
        <a:lstStyle/>
        <a:p>
          <a:endParaRPr lang="es-EC"/>
        </a:p>
      </dgm:t>
    </dgm:pt>
    <dgm:pt modelId="{05FBB65E-CC13-424C-AC60-96DFC1F3109D}">
      <dgm:prSet phldrT="[Texto]" phldr="1"/>
      <dgm:spPr/>
      <dgm:t>
        <a:bodyPr/>
        <a:lstStyle/>
        <a:p>
          <a:endParaRPr lang="es-EC"/>
        </a:p>
      </dgm:t>
    </dgm:pt>
    <dgm:pt modelId="{51F594BF-4963-488C-8A53-D5343DEB1778}" type="parTrans" cxnId="{CEC149E2-CD70-43E1-B016-D8695840C838}">
      <dgm:prSet/>
      <dgm:spPr/>
      <dgm:t>
        <a:bodyPr/>
        <a:lstStyle/>
        <a:p>
          <a:endParaRPr lang="es-EC"/>
        </a:p>
      </dgm:t>
    </dgm:pt>
    <dgm:pt modelId="{C38AD841-4A6C-424B-B3AD-23D64C49BC3D}" type="sibTrans" cxnId="{CEC149E2-CD70-43E1-B016-D8695840C838}">
      <dgm:prSet/>
      <dgm:spPr/>
      <dgm:t>
        <a:bodyPr/>
        <a:lstStyle/>
        <a:p>
          <a:endParaRPr lang="es-EC"/>
        </a:p>
      </dgm:t>
    </dgm:pt>
    <dgm:pt modelId="{EE650277-393E-4A66-B03E-A2ED92C521A3}">
      <dgm:prSet phldrT="[Texto]"/>
      <dgm:spPr/>
      <dgm:t>
        <a:bodyPr/>
        <a:lstStyle/>
        <a:p>
          <a:r>
            <a:rPr lang="es-EC" dirty="0" smtClean="0"/>
            <a:t>SO libre basado en </a:t>
          </a:r>
          <a:r>
            <a:rPr lang="es-EC" dirty="0" err="1" smtClean="0"/>
            <a:t>Debian</a:t>
          </a:r>
          <a:r>
            <a:rPr lang="es-EC" dirty="0" smtClean="0"/>
            <a:t> optimizado para el hardware de </a:t>
          </a:r>
          <a:r>
            <a:rPr lang="es-EC" dirty="0" err="1" smtClean="0"/>
            <a:t>Raspberry</a:t>
          </a:r>
          <a:r>
            <a:rPr lang="es-EC" dirty="0" smtClean="0"/>
            <a:t> Pi. Viene con más de 35000 paquetes, programas </a:t>
          </a:r>
          <a:r>
            <a:rPr lang="es-EC" dirty="0" err="1" smtClean="0"/>
            <a:t>precompilados</a:t>
          </a:r>
          <a:r>
            <a:rPr lang="es-EC" dirty="0" smtClean="0"/>
            <a:t>, en un formato que hace más fácil la instalación en </a:t>
          </a:r>
          <a:r>
            <a:rPr lang="es-EC" dirty="0" err="1" smtClean="0"/>
            <a:t>Raspberry</a:t>
          </a:r>
          <a:r>
            <a:rPr lang="es-EC" dirty="0" smtClean="0"/>
            <a:t> Pi. </a:t>
          </a:r>
          <a:endParaRPr lang="es-EC" dirty="0"/>
        </a:p>
      </dgm:t>
    </dgm:pt>
    <dgm:pt modelId="{DE60CF91-117A-4E0B-A997-EB1B184D1C49}" type="parTrans" cxnId="{797B8077-547C-4CBB-B925-7709F71A1AD2}">
      <dgm:prSet/>
      <dgm:spPr/>
      <dgm:t>
        <a:bodyPr/>
        <a:lstStyle/>
        <a:p>
          <a:endParaRPr lang="es-EC"/>
        </a:p>
      </dgm:t>
    </dgm:pt>
    <dgm:pt modelId="{794E6D67-F4D0-486C-9C2B-8239D4E7E8B5}" type="sibTrans" cxnId="{797B8077-547C-4CBB-B925-7709F71A1AD2}">
      <dgm:prSet/>
      <dgm:spPr/>
      <dgm:t>
        <a:bodyPr/>
        <a:lstStyle/>
        <a:p>
          <a:endParaRPr lang="es-EC"/>
        </a:p>
      </dgm:t>
    </dgm:pt>
    <dgm:pt modelId="{9E98F6DC-F28A-4055-99D9-662283B1AF77}">
      <dgm:prSet phldrT="[Texto]" phldr="1"/>
      <dgm:spPr/>
      <dgm:t>
        <a:bodyPr/>
        <a:lstStyle/>
        <a:p>
          <a:endParaRPr lang="es-EC"/>
        </a:p>
      </dgm:t>
    </dgm:pt>
    <dgm:pt modelId="{6710F66C-B046-416A-81CD-0A1CA5C547C5}" type="parTrans" cxnId="{08180EDA-F784-4BD4-BB99-F55A282403B8}">
      <dgm:prSet/>
      <dgm:spPr/>
      <dgm:t>
        <a:bodyPr/>
        <a:lstStyle/>
        <a:p>
          <a:endParaRPr lang="es-EC"/>
        </a:p>
      </dgm:t>
    </dgm:pt>
    <dgm:pt modelId="{F3AD1AF2-7A5F-4719-8A8D-EDB9C8937970}" type="sibTrans" cxnId="{08180EDA-F784-4BD4-BB99-F55A282403B8}">
      <dgm:prSet/>
      <dgm:spPr/>
      <dgm:t>
        <a:bodyPr/>
        <a:lstStyle/>
        <a:p>
          <a:endParaRPr lang="es-EC"/>
        </a:p>
      </dgm:t>
    </dgm:pt>
    <dgm:pt modelId="{1D1F6127-70BD-4165-ACB0-809FCD7B8CD8}">
      <dgm:prSet phldrT="[Texto]"/>
      <dgm:spPr/>
      <dgm:t>
        <a:bodyPr/>
        <a:lstStyle/>
        <a:p>
          <a:endParaRPr lang="es-EC" dirty="0" smtClean="0"/>
        </a:p>
        <a:p>
          <a:r>
            <a:rPr lang="es-EC" dirty="0" smtClean="0"/>
            <a:t>Trae LXDE (</a:t>
          </a:r>
          <a:r>
            <a:rPr lang="es-EC" dirty="0" err="1" smtClean="0"/>
            <a:t>Lightweight</a:t>
          </a:r>
          <a:r>
            <a:rPr lang="es-EC" dirty="0" smtClean="0"/>
            <a:t> X11 Desktop </a:t>
          </a:r>
          <a:r>
            <a:rPr lang="es-EC" dirty="0" err="1" smtClean="0"/>
            <a:t>Environment</a:t>
          </a:r>
          <a:r>
            <a:rPr lang="es-EC" dirty="0" smtClean="0"/>
            <a:t>) como el entorno gráfico de escritorio predeterminado, desplegable de los sistemas X Windows que se ha utilizado en las interfaces gráficas de usuario en Unix y Linux, en general este permite manejar las vistas y da la sensación del manejo de ventanas y menús para controlarle.</a:t>
          </a:r>
          <a:endParaRPr lang="es-EC" dirty="0"/>
        </a:p>
      </dgm:t>
    </dgm:pt>
    <dgm:pt modelId="{8532C9ED-6DF3-40D6-A85A-F5E55053D963}" type="parTrans" cxnId="{A31B1D33-5955-4413-854E-8E9A4FDC0A6D}">
      <dgm:prSet/>
      <dgm:spPr/>
      <dgm:t>
        <a:bodyPr/>
        <a:lstStyle/>
        <a:p>
          <a:endParaRPr lang="es-EC"/>
        </a:p>
      </dgm:t>
    </dgm:pt>
    <dgm:pt modelId="{ED49D155-1139-41D4-B171-0A7E6C2C7F32}" type="sibTrans" cxnId="{A31B1D33-5955-4413-854E-8E9A4FDC0A6D}">
      <dgm:prSet/>
      <dgm:spPr/>
      <dgm:t>
        <a:bodyPr/>
        <a:lstStyle/>
        <a:p>
          <a:endParaRPr lang="es-EC"/>
        </a:p>
      </dgm:t>
    </dgm:pt>
    <dgm:pt modelId="{BEFEDF0A-CC57-43E9-8A6D-C1871E7B7A36}">
      <dgm:prSet phldrT="[Texto]"/>
      <dgm:spPr/>
      <dgm:t>
        <a:bodyPr/>
        <a:lstStyle/>
        <a:p>
          <a:endParaRPr lang="es-EC" dirty="0"/>
        </a:p>
      </dgm:t>
    </dgm:pt>
    <dgm:pt modelId="{0D520ED5-D02F-411B-816F-ACE33CF11945}" type="parTrans" cxnId="{879D4683-5590-4684-9888-E5DFE13B23A0}">
      <dgm:prSet/>
      <dgm:spPr/>
      <dgm:t>
        <a:bodyPr/>
        <a:lstStyle/>
        <a:p>
          <a:endParaRPr lang="es-EC"/>
        </a:p>
      </dgm:t>
    </dgm:pt>
    <dgm:pt modelId="{92B71A9D-39AE-43C7-8F30-7BFFAA2DB77C}" type="sibTrans" cxnId="{879D4683-5590-4684-9888-E5DFE13B23A0}">
      <dgm:prSet/>
      <dgm:spPr/>
      <dgm:t>
        <a:bodyPr/>
        <a:lstStyle/>
        <a:p>
          <a:endParaRPr lang="es-EC"/>
        </a:p>
      </dgm:t>
    </dgm:pt>
    <dgm:pt modelId="{4744D06F-C93C-421E-B5C5-5CCECEB38C83}" type="pres">
      <dgm:prSet presAssocID="{A9DE9D83-BA7F-445B-AEC8-828E5F65691F}" presName="Name0" presStyleCnt="0">
        <dgm:presLayoutVars>
          <dgm:dir/>
          <dgm:animLvl val="lvl"/>
          <dgm:resizeHandles val="exact"/>
        </dgm:presLayoutVars>
      </dgm:prSet>
      <dgm:spPr/>
      <dgm:t>
        <a:bodyPr/>
        <a:lstStyle/>
        <a:p>
          <a:endParaRPr lang="es-EC"/>
        </a:p>
      </dgm:t>
    </dgm:pt>
    <dgm:pt modelId="{735AFB7F-9379-415D-BECD-813FB3317902}" type="pres">
      <dgm:prSet presAssocID="{05FBB65E-CC13-424C-AC60-96DFC1F3109D}" presName="compositeNode" presStyleCnt="0">
        <dgm:presLayoutVars>
          <dgm:bulletEnabled val="1"/>
        </dgm:presLayoutVars>
      </dgm:prSet>
      <dgm:spPr/>
    </dgm:pt>
    <dgm:pt modelId="{A9D71B57-9A22-45B6-A4F2-FF679E7AAE46}" type="pres">
      <dgm:prSet presAssocID="{05FBB65E-CC13-424C-AC60-96DFC1F3109D}" presName="bgRect" presStyleLbl="node1" presStyleIdx="0" presStyleCnt="2"/>
      <dgm:spPr/>
      <dgm:t>
        <a:bodyPr/>
        <a:lstStyle/>
        <a:p>
          <a:endParaRPr lang="es-EC"/>
        </a:p>
      </dgm:t>
    </dgm:pt>
    <dgm:pt modelId="{5E7DA083-AF28-45DB-BA07-BB4019177D99}" type="pres">
      <dgm:prSet presAssocID="{05FBB65E-CC13-424C-AC60-96DFC1F3109D}" presName="parentNode" presStyleLbl="node1" presStyleIdx="0" presStyleCnt="2">
        <dgm:presLayoutVars>
          <dgm:chMax val="0"/>
          <dgm:bulletEnabled val="1"/>
        </dgm:presLayoutVars>
      </dgm:prSet>
      <dgm:spPr/>
      <dgm:t>
        <a:bodyPr/>
        <a:lstStyle/>
        <a:p>
          <a:endParaRPr lang="es-EC"/>
        </a:p>
      </dgm:t>
    </dgm:pt>
    <dgm:pt modelId="{44818666-E022-40C0-A71E-81CA7172EC52}" type="pres">
      <dgm:prSet presAssocID="{05FBB65E-CC13-424C-AC60-96DFC1F3109D}" presName="childNode" presStyleLbl="node1" presStyleIdx="0" presStyleCnt="2">
        <dgm:presLayoutVars>
          <dgm:bulletEnabled val="1"/>
        </dgm:presLayoutVars>
      </dgm:prSet>
      <dgm:spPr/>
      <dgm:t>
        <a:bodyPr/>
        <a:lstStyle/>
        <a:p>
          <a:endParaRPr lang="es-EC"/>
        </a:p>
      </dgm:t>
    </dgm:pt>
    <dgm:pt modelId="{172EAC58-0370-4A54-B31E-42F3428E263B}" type="pres">
      <dgm:prSet presAssocID="{C38AD841-4A6C-424B-B3AD-23D64C49BC3D}" presName="hSp" presStyleCnt="0"/>
      <dgm:spPr/>
    </dgm:pt>
    <dgm:pt modelId="{E1EFB9D2-1DD7-4CBE-9E95-F97ED9590403}" type="pres">
      <dgm:prSet presAssocID="{C38AD841-4A6C-424B-B3AD-23D64C49BC3D}" presName="vProcSp" presStyleCnt="0"/>
      <dgm:spPr/>
    </dgm:pt>
    <dgm:pt modelId="{62F2A8DA-E615-4433-A551-A0585B36B1B6}" type="pres">
      <dgm:prSet presAssocID="{C38AD841-4A6C-424B-B3AD-23D64C49BC3D}" presName="vSp1" presStyleCnt="0"/>
      <dgm:spPr/>
    </dgm:pt>
    <dgm:pt modelId="{4BE6B995-2BA8-4658-86DC-09C2ADC5736C}" type="pres">
      <dgm:prSet presAssocID="{C38AD841-4A6C-424B-B3AD-23D64C49BC3D}" presName="simulatedConn" presStyleLbl="solidFgAcc1" presStyleIdx="0" presStyleCnt="1"/>
      <dgm:spPr/>
    </dgm:pt>
    <dgm:pt modelId="{FD4B03EF-23B6-4362-9BC7-D3B19941F581}" type="pres">
      <dgm:prSet presAssocID="{C38AD841-4A6C-424B-B3AD-23D64C49BC3D}" presName="vSp2" presStyleCnt="0"/>
      <dgm:spPr/>
    </dgm:pt>
    <dgm:pt modelId="{7C5981C8-28BD-4011-8F33-380D52B7CEC6}" type="pres">
      <dgm:prSet presAssocID="{C38AD841-4A6C-424B-B3AD-23D64C49BC3D}" presName="sibTrans" presStyleCnt="0"/>
      <dgm:spPr/>
    </dgm:pt>
    <dgm:pt modelId="{B8FF11EA-2285-460F-8691-7DC82795FE95}" type="pres">
      <dgm:prSet presAssocID="{9E98F6DC-F28A-4055-99D9-662283B1AF77}" presName="compositeNode" presStyleCnt="0">
        <dgm:presLayoutVars>
          <dgm:bulletEnabled val="1"/>
        </dgm:presLayoutVars>
      </dgm:prSet>
      <dgm:spPr/>
    </dgm:pt>
    <dgm:pt modelId="{9A0B7B0B-C900-413F-8A7E-ED6E49CF012F}" type="pres">
      <dgm:prSet presAssocID="{9E98F6DC-F28A-4055-99D9-662283B1AF77}" presName="bgRect" presStyleLbl="node1" presStyleIdx="1" presStyleCnt="2"/>
      <dgm:spPr/>
      <dgm:t>
        <a:bodyPr/>
        <a:lstStyle/>
        <a:p>
          <a:endParaRPr lang="es-EC"/>
        </a:p>
      </dgm:t>
    </dgm:pt>
    <dgm:pt modelId="{E42AF674-28E7-4A42-8DB1-3C872534F3EE}" type="pres">
      <dgm:prSet presAssocID="{9E98F6DC-F28A-4055-99D9-662283B1AF77}" presName="parentNode" presStyleLbl="node1" presStyleIdx="1" presStyleCnt="2">
        <dgm:presLayoutVars>
          <dgm:chMax val="0"/>
          <dgm:bulletEnabled val="1"/>
        </dgm:presLayoutVars>
      </dgm:prSet>
      <dgm:spPr/>
      <dgm:t>
        <a:bodyPr/>
        <a:lstStyle/>
        <a:p>
          <a:endParaRPr lang="es-EC"/>
        </a:p>
      </dgm:t>
    </dgm:pt>
    <dgm:pt modelId="{09C37574-1169-4478-B28D-109AC76AE7E4}" type="pres">
      <dgm:prSet presAssocID="{9E98F6DC-F28A-4055-99D9-662283B1AF77}" presName="childNode" presStyleLbl="node1" presStyleIdx="1" presStyleCnt="2">
        <dgm:presLayoutVars>
          <dgm:bulletEnabled val="1"/>
        </dgm:presLayoutVars>
      </dgm:prSet>
      <dgm:spPr/>
      <dgm:t>
        <a:bodyPr/>
        <a:lstStyle/>
        <a:p>
          <a:endParaRPr lang="es-EC"/>
        </a:p>
      </dgm:t>
    </dgm:pt>
  </dgm:ptLst>
  <dgm:cxnLst>
    <dgm:cxn modelId="{797B8077-547C-4CBB-B925-7709F71A1AD2}" srcId="{05FBB65E-CC13-424C-AC60-96DFC1F3109D}" destId="{EE650277-393E-4A66-B03E-A2ED92C521A3}" srcOrd="1" destOrd="0" parTransId="{DE60CF91-117A-4E0B-A997-EB1B184D1C49}" sibTransId="{794E6D67-F4D0-486C-9C2B-8239D4E7E8B5}"/>
    <dgm:cxn modelId="{57D1C1CF-451C-4FC6-9822-298109FEAEB1}" type="presOf" srcId="{BEFEDF0A-CC57-43E9-8A6D-C1871E7B7A36}" destId="{44818666-E022-40C0-A71E-81CA7172EC52}" srcOrd="0" destOrd="0" presId="urn:microsoft.com/office/officeart/2005/8/layout/hProcess7"/>
    <dgm:cxn modelId="{08180EDA-F784-4BD4-BB99-F55A282403B8}" srcId="{A9DE9D83-BA7F-445B-AEC8-828E5F65691F}" destId="{9E98F6DC-F28A-4055-99D9-662283B1AF77}" srcOrd="1" destOrd="0" parTransId="{6710F66C-B046-416A-81CD-0A1CA5C547C5}" sibTransId="{F3AD1AF2-7A5F-4719-8A8D-EDB9C8937970}"/>
    <dgm:cxn modelId="{7DA00F58-EF50-4D3D-AAAC-AD6EAD83F3C0}" type="presOf" srcId="{EE650277-393E-4A66-B03E-A2ED92C521A3}" destId="{44818666-E022-40C0-A71E-81CA7172EC52}" srcOrd="0" destOrd="1" presId="urn:microsoft.com/office/officeart/2005/8/layout/hProcess7"/>
    <dgm:cxn modelId="{412D239C-C984-493E-A445-1297EEB72B97}" type="presOf" srcId="{A9DE9D83-BA7F-445B-AEC8-828E5F65691F}" destId="{4744D06F-C93C-421E-B5C5-5CCECEB38C83}" srcOrd="0" destOrd="0" presId="urn:microsoft.com/office/officeart/2005/8/layout/hProcess7"/>
    <dgm:cxn modelId="{19A6D128-B85A-4566-BA77-768098B75907}" type="presOf" srcId="{05FBB65E-CC13-424C-AC60-96DFC1F3109D}" destId="{A9D71B57-9A22-45B6-A4F2-FF679E7AAE46}" srcOrd="0" destOrd="0" presId="urn:microsoft.com/office/officeart/2005/8/layout/hProcess7"/>
    <dgm:cxn modelId="{9A59B19E-950B-4D28-8C03-C9C1281E7060}" type="presOf" srcId="{9E98F6DC-F28A-4055-99D9-662283B1AF77}" destId="{9A0B7B0B-C900-413F-8A7E-ED6E49CF012F}" srcOrd="0" destOrd="0" presId="urn:microsoft.com/office/officeart/2005/8/layout/hProcess7"/>
    <dgm:cxn modelId="{41E5CB49-E24E-4F3A-BADD-C46CB2838809}" type="presOf" srcId="{05FBB65E-CC13-424C-AC60-96DFC1F3109D}" destId="{5E7DA083-AF28-45DB-BA07-BB4019177D99}" srcOrd="1" destOrd="0" presId="urn:microsoft.com/office/officeart/2005/8/layout/hProcess7"/>
    <dgm:cxn modelId="{CEC149E2-CD70-43E1-B016-D8695840C838}" srcId="{A9DE9D83-BA7F-445B-AEC8-828E5F65691F}" destId="{05FBB65E-CC13-424C-AC60-96DFC1F3109D}" srcOrd="0" destOrd="0" parTransId="{51F594BF-4963-488C-8A53-D5343DEB1778}" sibTransId="{C38AD841-4A6C-424B-B3AD-23D64C49BC3D}"/>
    <dgm:cxn modelId="{879D4683-5590-4684-9888-E5DFE13B23A0}" srcId="{05FBB65E-CC13-424C-AC60-96DFC1F3109D}" destId="{BEFEDF0A-CC57-43E9-8A6D-C1871E7B7A36}" srcOrd="0" destOrd="0" parTransId="{0D520ED5-D02F-411B-816F-ACE33CF11945}" sibTransId="{92B71A9D-39AE-43C7-8F30-7BFFAA2DB77C}"/>
    <dgm:cxn modelId="{BC37819C-75AF-4330-A379-E9E89D6DD98C}" type="presOf" srcId="{1D1F6127-70BD-4165-ACB0-809FCD7B8CD8}" destId="{09C37574-1169-4478-B28D-109AC76AE7E4}" srcOrd="0" destOrd="0" presId="urn:microsoft.com/office/officeart/2005/8/layout/hProcess7"/>
    <dgm:cxn modelId="{5A417BC9-E59E-4C19-8920-566C8C55E5B8}" type="presOf" srcId="{9E98F6DC-F28A-4055-99D9-662283B1AF77}" destId="{E42AF674-28E7-4A42-8DB1-3C872534F3EE}" srcOrd="1" destOrd="0" presId="urn:microsoft.com/office/officeart/2005/8/layout/hProcess7"/>
    <dgm:cxn modelId="{A31B1D33-5955-4413-854E-8E9A4FDC0A6D}" srcId="{9E98F6DC-F28A-4055-99D9-662283B1AF77}" destId="{1D1F6127-70BD-4165-ACB0-809FCD7B8CD8}" srcOrd="0" destOrd="0" parTransId="{8532C9ED-6DF3-40D6-A85A-F5E55053D963}" sibTransId="{ED49D155-1139-41D4-B171-0A7E6C2C7F32}"/>
    <dgm:cxn modelId="{2639168F-359D-4A83-AFC2-437413707CE4}" type="presParOf" srcId="{4744D06F-C93C-421E-B5C5-5CCECEB38C83}" destId="{735AFB7F-9379-415D-BECD-813FB3317902}" srcOrd="0" destOrd="0" presId="urn:microsoft.com/office/officeart/2005/8/layout/hProcess7"/>
    <dgm:cxn modelId="{F89CECAE-C75B-49AC-95D8-43D89BE05362}" type="presParOf" srcId="{735AFB7F-9379-415D-BECD-813FB3317902}" destId="{A9D71B57-9A22-45B6-A4F2-FF679E7AAE46}" srcOrd="0" destOrd="0" presId="urn:microsoft.com/office/officeart/2005/8/layout/hProcess7"/>
    <dgm:cxn modelId="{F0F7D1CE-DD93-4713-850F-9CA0504B4D93}" type="presParOf" srcId="{735AFB7F-9379-415D-BECD-813FB3317902}" destId="{5E7DA083-AF28-45DB-BA07-BB4019177D99}" srcOrd="1" destOrd="0" presId="urn:microsoft.com/office/officeart/2005/8/layout/hProcess7"/>
    <dgm:cxn modelId="{3E3C31F3-9800-4A32-912F-B7C95B4AE4CF}" type="presParOf" srcId="{735AFB7F-9379-415D-BECD-813FB3317902}" destId="{44818666-E022-40C0-A71E-81CA7172EC52}" srcOrd="2" destOrd="0" presId="urn:microsoft.com/office/officeart/2005/8/layout/hProcess7"/>
    <dgm:cxn modelId="{FEA3AF28-75AB-44A5-829F-B7F7FCA18908}" type="presParOf" srcId="{4744D06F-C93C-421E-B5C5-5CCECEB38C83}" destId="{172EAC58-0370-4A54-B31E-42F3428E263B}" srcOrd="1" destOrd="0" presId="urn:microsoft.com/office/officeart/2005/8/layout/hProcess7"/>
    <dgm:cxn modelId="{895AFEA1-D91E-435A-B0C2-69302F37C3D6}" type="presParOf" srcId="{4744D06F-C93C-421E-B5C5-5CCECEB38C83}" destId="{E1EFB9D2-1DD7-4CBE-9E95-F97ED9590403}" srcOrd="2" destOrd="0" presId="urn:microsoft.com/office/officeart/2005/8/layout/hProcess7"/>
    <dgm:cxn modelId="{D48903D6-FAAB-4A02-912F-4835412B3FDE}" type="presParOf" srcId="{E1EFB9D2-1DD7-4CBE-9E95-F97ED9590403}" destId="{62F2A8DA-E615-4433-A551-A0585B36B1B6}" srcOrd="0" destOrd="0" presId="urn:microsoft.com/office/officeart/2005/8/layout/hProcess7"/>
    <dgm:cxn modelId="{759E0238-A9F2-4D6E-A57E-E8C486C1A082}" type="presParOf" srcId="{E1EFB9D2-1DD7-4CBE-9E95-F97ED9590403}" destId="{4BE6B995-2BA8-4658-86DC-09C2ADC5736C}" srcOrd="1" destOrd="0" presId="urn:microsoft.com/office/officeart/2005/8/layout/hProcess7"/>
    <dgm:cxn modelId="{2BCC0325-9C2A-45B6-87A8-238745D156CE}" type="presParOf" srcId="{E1EFB9D2-1DD7-4CBE-9E95-F97ED9590403}" destId="{FD4B03EF-23B6-4362-9BC7-D3B19941F581}" srcOrd="2" destOrd="0" presId="urn:microsoft.com/office/officeart/2005/8/layout/hProcess7"/>
    <dgm:cxn modelId="{96D94B2F-59A8-4729-BBDC-737E5E636465}" type="presParOf" srcId="{4744D06F-C93C-421E-B5C5-5CCECEB38C83}" destId="{7C5981C8-28BD-4011-8F33-380D52B7CEC6}" srcOrd="3" destOrd="0" presId="urn:microsoft.com/office/officeart/2005/8/layout/hProcess7"/>
    <dgm:cxn modelId="{F6817AD1-E487-4927-BD20-4C3D7D5DC797}" type="presParOf" srcId="{4744D06F-C93C-421E-B5C5-5CCECEB38C83}" destId="{B8FF11EA-2285-460F-8691-7DC82795FE95}" srcOrd="4" destOrd="0" presId="urn:microsoft.com/office/officeart/2005/8/layout/hProcess7"/>
    <dgm:cxn modelId="{597BA416-9564-48A8-A20F-E8A62ECAAF50}" type="presParOf" srcId="{B8FF11EA-2285-460F-8691-7DC82795FE95}" destId="{9A0B7B0B-C900-413F-8A7E-ED6E49CF012F}" srcOrd="0" destOrd="0" presId="urn:microsoft.com/office/officeart/2005/8/layout/hProcess7"/>
    <dgm:cxn modelId="{7034BD6F-5604-4E21-B93B-5F345A21F080}" type="presParOf" srcId="{B8FF11EA-2285-460F-8691-7DC82795FE95}" destId="{E42AF674-28E7-4A42-8DB1-3C872534F3EE}" srcOrd="1" destOrd="0" presId="urn:microsoft.com/office/officeart/2005/8/layout/hProcess7"/>
    <dgm:cxn modelId="{EC991E25-7ACA-4A74-8D08-8E36E9CC52BE}" type="presParOf" srcId="{B8FF11EA-2285-460F-8691-7DC82795FE95}" destId="{09C37574-1169-4478-B28D-109AC76AE7E4}"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25A4A-B797-4A35-A836-C2DA3FD0586C}" type="doc">
      <dgm:prSet loTypeId="urn:microsoft.com/office/officeart/2005/8/layout/lProcess2" loCatId="relationship" qsTypeId="urn:microsoft.com/office/officeart/2005/8/quickstyle/simple1" qsCatId="simple" csTypeId="urn:microsoft.com/office/officeart/2005/8/colors/colorful5" csCatId="colorful" phldr="1"/>
      <dgm:spPr/>
      <dgm:t>
        <a:bodyPr/>
        <a:lstStyle/>
        <a:p>
          <a:endParaRPr lang="es-EC"/>
        </a:p>
      </dgm:t>
    </dgm:pt>
    <dgm:pt modelId="{F9DEE5A2-9AF1-44EF-A750-9A05146ADCEC}">
      <dgm:prSet phldrT="[Texto]"/>
      <dgm:spPr/>
      <dgm:t>
        <a:bodyPr/>
        <a:lstStyle/>
        <a:p>
          <a:r>
            <a:rPr lang="es-EC" dirty="0" smtClean="0"/>
            <a:t>Definición</a:t>
          </a:r>
          <a:endParaRPr lang="es-EC" dirty="0"/>
        </a:p>
      </dgm:t>
    </dgm:pt>
    <dgm:pt modelId="{D3002871-1C1B-414C-8EFA-8361F9BAC64C}" type="parTrans" cxnId="{70D43DE6-1D12-4C47-9B0B-CF4F329922F7}">
      <dgm:prSet/>
      <dgm:spPr/>
      <dgm:t>
        <a:bodyPr/>
        <a:lstStyle/>
        <a:p>
          <a:endParaRPr lang="es-EC"/>
        </a:p>
      </dgm:t>
    </dgm:pt>
    <dgm:pt modelId="{7CD2D9E9-48E2-4D56-A78A-CEF10ACEA475}" type="sibTrans" cxnId="{70D43DE6-1D12-4C47-9B0B-CF4F329922F7}">
      <dgm:prSet/>
      <dgm:spPr/>
      <dgm:t>
        <a:bodyPr/>
        <a:lstStyle/>
        <a:p>
          <a:endParaRPr lang="es-EC"/>
        </a:p>
      </dgm:t>
    </dgm:pt>
    <dgm:pt modelId="{5C57C391-56C8-4110-B5FA-EA92BC52B718}">
      <dgm:prSet phldrT="[Texto]"/>
      <dgm:spPr/>
      <dgm:t>
        <a:bodyPr/>
        <a:lstStyle/>
        <a:p>
          <a:r>
            <a:rPr lang="es-EC" dirty="0" smtClean="0"/>
            <a:t>Poderoso </a:t>
          </a:r>
          <a:r>
            <a:rPr lang="es-EC" i="1" dirty="0" err="1" smtClean="0"/>
            <a:t>sniffer</a:t>
          </a:r>
          <a:r>
            <a:rPr lang="es-EC" dirty="0" smtClean="0"/>
            <a:t> y sistema de detección de intrusiones para redes inalámbricas 802.11 en capa 2, </a:t>
          </a:r>
          <a:r>
            <a:rPr lang="es-EC" i="1" dirty="0" err="1" smtClean="0"/>
            <a:t>Kismet</a:t>
          </a:r>
          <a:r>
            <a:rPr lang="es-EC" dirty="0" smtClean="0"/>
            <a:t> se diferencia de la mayoría de los otros </a:t>
          </a:r>
          <a:r>
            <a:rPr lang="es-EC" i="1" dirty="0" err="1" smtClean="0"/>
            <a:t>sniffers</a:t>
          </a:r>
          <a:r>
            <a:rPr lang="es-EC" dirty="0" smtClean="0"/>
            <a:t> inalámbricos en su funcionamiento pasivo.</a:t>
          </a:r>
          <a:endParaRPr lang="es-EC" dirty="0"/>
        </a:p>
      </dgm:t>
    </dgm:pt>
    <dgm:pt modelId="{6A2D3EF4-EA7E-4587-B957-72D5DC4C4FCE}" type="parTrans" cxnId="{AFCAA046-ABB2-43BE-8163-4C8FE1DFF2C0}">
      <dgm:prSet/>
      <dgm:spPr/>
      <dgm:t>
        <a:bodyPr/>
        <a:lstStyle/>
        <a:p>
          <a:endParaRPr lang="es-EC"/>
        </a:p>
      </dgm:t>
    </dgm:pt>
    <dgm:pt modelId="{94CD67FA-50C8-40AE-B43E-C8619562B1D2}" type="sibTrans" cxnId="{AFCAA046-ABB2-43BE-8163-4C8FE1DFF2C0}">
      <dgm:prSet/>
      <dgm:spPr/>
      <dgm:t>
        <a:bodyPr/>
        <a:lstStyle/>
        <a:p>
          <a:endParaRPr lang="es-EC"/>
        </a:p>
      </dgm:t>
    </dgm:pt>
    <dgm:pt modelId="{CB7FE16C-B712-47C4-A80E-C7C92B7C5B83}" type="pres">
      <dgm:prSet presAssocID="{8B625A4A-B797-4A35-A836-C2DA3FD0586C}" presName="theList" presStyleCnt="0">
        <dgm:presLayoutVars>
          <dgm:dir/>
          <dgm:animLvl val="lvl"/>
          <dgm:resizeHandles val="exact"/>
        </dgm:presLayoutVars>
      </dgm:prSet>
      <dgm:spPr/>
      <dgm:t>
        <a:bodyPr/>
        <a:lstStyle/>
        <a:p>
          <a:endParaRPr lang="es-EC"/>
        </a:p>
      </dgm:t>
    </dgm:pt>
    <dgm:pt modelId="{F9C04ED9-9841-43BA-851D-00F5EFEBE043}" type="pres">
      <dgm:prSet presAssocID="{F9DEE5A2-9AF1-44EF-A750-9A05146ADCEC}" presName="compNode" presStyleCnt="0"/>
      <dgm:spPr/>
      <dgm:t>
        <a:bodyPr/>
        <a:lstStyle/>
        <a:p>
          <a:endParaRPr lang="es-EC"/>
        </a:p>
      </dgm:t>
    </dgm:pt>
    <dgm:pt modelId="{5DF795B2-6338-46DE-B646-33CBCAB86476}" type="pres">
      <dgm:prSet presAssocID="{F9DEE5A2-9AF1-44EF-A750-9A05146ADCEC}" presName="aNode" presStyleLbl="bgShp" presStyleIdx="0" presStyleCnt="1" custLinFactNeighborX="2121" custLinFactNeighborY="45455"/>
      <dgm:spPr/>
      <dgm:t>
        <a:bodyPr/>
        <a:lstStyle/>
        <a:p>
          <a:endParaRPr lang="es-EC"/>
        </a:p>
      </dgm:t>
    </dgm:pt>
    <dgm:pt modelId="{F7B70F6F-E41F-43F6-B855-C212BCA93BDD}" type="pres">
      <dgm:prSet presAssocID="{F9DEE5A2-9AF1-44EF-A750-9A05146ADCEC}" presName="textNode" presStyleLbl="bgShp" presStyleIdx="0" presStyleCnt="1"/>
      <dgm:spPr/>
      <dgm:t>
        <a:bodyPr/>
        <a:lstStyle/>
        <a:p>
          <a:endParaRPr lang="es-EC"/>
        </a:p>
      </dgm:t>
    </dgm:pt>
    <dgm:pt modelId="{0DC144FD-0885-4B26-82DA-83FA78846AF9}" type="pres">
      <dgm:prSet presAssocID="{F9DEE5A2-9AF1-44EF-A750-9A05146ADCEC}" presName="compChildNode" presStyleCnt="0"/>
      <dgm:spPr/>
      <dgm:t>
        <a:bodyPr/>
        <a:lstStyle/>
        <a:p>
          <a:endParaRPr lang="es-EC"/>
        </a:p>
      </dgm:t>
    </dgm:pt>
    <dgm:pt modelId="{32722969-15A1-49A6-84F7-6259F424D703}" type="pres">
      <dgm:prSet presAssocID="{F9DEE5A2-9AF1-44EF-A750-9A05146ADCEC}" presName="theInnerList" presStyleCnt="0"/>
      <dgm:spPr/>
      <dgm:t>
        <a:bodyPr/>
        <a:lstStyle/>
        <a:p>
          <a:endParaRPr lang="es-EC"/>
        </a:p>
      </dgm:t>
    </dgm:pt>
    <dgm:pt modelId="{14464520-B378-4CA9-8B39-A9D342871884}" type="pres">
      <dgm:prSet presAssocID="{5C57C391-56C8-4110-B5FA-EA92BC52B718}" presName="childNode" presStyleLbl="node1" presStyleIdx="0" presStyleCnt="1">
        <dgm:presLayoutVars>
          <dgm:bulletEnabled val="1"/>
        </dgm:presLayoutVars>
      </dgm:prSet>
      <dgm:spPr/>
      <dgm:t>
        <a:bodyPr/>
        <a:lstStyle/>
        <a:p>
          <a:endParaRPr lang="es-EC"/>
        </a:p>
      </dgm:t>
    </dgm:pt>
  </dgm:ptLst>
  <dgm:cxnLst>
    <dgm:cxn modelId="{D673CC92-68D9-4018-B708-648B39461D3F}" type="presOf" srcId="{8B625A4A-B797-4A35-A836-C2DA3FD0586C}" destId="{CB7FE16C-B712-47C4-A80E-C7C92B7C5B83}" srcOrd="0" destOrd="0" presId="urn:microsoft.com/office/officeart/2005/8/layout/lProcess2"/>
    <dgm:cxn modelId="{70D43DE6-1D12-4C47-9B0B-CF4F329922F7}" srcId="{8B625A4A-B797-4A35-A836-C2DA3FD0586C}" destId="{F9DEE5A2-9AF1-44EF-A750-9A05146ADCEC}" srcOrd="0" destOrd="0" parTransId="{D3002871-1C1B-414C-8EFA-8361F9BAC64C}" sibTransId="{7CD2D9E9-48E2-4D56-A78A-CEF10ACEA475}"/>
    <dgm:cxn modelId="{AFCAA046-ABB2-43BE-8163-4C8FE1DFF2C0}" srcId="{F9DEE5A2-9AF1-44EF-A750-9A05146ADCEC}" destId="{5C57C391-56C8-4110-B5FA-EA92BC52B718}" srcOrd="0" destOrd="0" parTransId="{6A2D3EF4-EA7E-4587-B957-72D5DC4C4FCE}" sibTransId="{94CD67FA-50C8-40AE-B43E-C8619562B1D2}"/>
    <dgm:cxn modelId="{D6F01A30-28EC-431B-ACA0-EB95FC394949}" type="presOf" srcId="{F9DEE5A2-9AF1-44EF-A750-9A05146ADCEC}" destId="{F7B70F6F-E41F-43F6-B855-C212BCA93BDD}" srcOrd="1" destOrd="0" presId="urn:microsoft.com/office/officeart/2005/8/layout/lProcess2"/>
    <dgm:cxn modelId="{DC6BFDAC-A1A8-4667-A695-D4FB7E8E3D4C}" type="presOf" srcId="{5C57C391-56C8-4110-B5FA-EA92BC52B718}" destId="{14464520-B378-4CA9-8B39-A9D342871884}" srcOrd="0" destOrd="0" presId="urn:microsoft.com/office/officeart/2005/8/layout/lProcess2"/>
    <dgm:cxn modelId="{82670CC1-185B-41E5-938E-6E9DC24B4CAE}" type="presOf" srcId="{F9DEE5A2-9AF1-44EF-A750-9A05146ADCEC}" destId="{5DF795B2-6338-46DE-B646-33CBCAB86476}" srcOrd="0" destOrd="0" presId="urn:microsoft.com/office/officeart/2005/8/layout/lProcess2"/>
    <dgm:cxn modelId="{DDA58BB7-F1FA-469B-B1D2-0C3C69503E3D}" type="presParOf" srcId="{CB7FE16C-B712-47C4-A80E-C7C92B7C5B83}" destId="{F9C04ED9-9841-43BA-851D-00F5EFEBE043}" srcOrd="0" destOrd="0" presId="urn:microsoft.com/office/officeart/2005/8/layout/lProcess2"/>
    <dgm:cxn modelId="{67F8F78F-7AC9-4846-ABFC-87BA29EA1190}" type="presParOf" srcId="{F9C04ED9-9841-43BA-851D-00F5EFEBE043}" destId="{5DF795B2-6338-46DE-B646-33CBCAB86476}" srcOrd="0" destOrd="0" presId="urn:microsoft.com/office/officeart/2005/8/layout/lProcess2"/>
    <dgm:cxn modelId="{8C272F3F-231E-4EC2-8305-36D42E9D6F1D}" type="presParOf" srcId="{F9C04ED9-9841-43BA-851D-00F5EFEBE043}" destId="{F7B70F6F-E41F-43F6-B855-C212BCA93BDD}" srcOrd="1" destOrd="0" presId="urn:microsoft.com/office/officeart/2005/8/layout/lProcess2"/>
    <dgm:cxn modelId="{D9AB64B7-FDA8-4E68-B2BA-D8C0BA4AD653}" type="presParOf" srcId="{F9C04ED9-9841-43BA-851D-00F5EFEBE043}" destId="{0DC144FD-0885-4B26-82DA-83FA78846AF9}" srcOrd="2" destOrd="0" presId="urn:microsoft.com/office/officeart/2005/8/layout/lProcess2"/>
    <dgm:cxn modelId="{5C162E20-F512-41A7-93F7-F88CBE3B4799}" type="presParOf" srcId="{0DC144FD-0885-4B26-82DA-83FA78846AF9}" destId="{32722969-15A1-49A6-84F7-6259F424D703}" srcOrd="0" destOrd="0" presId="urn:microsoft.com/office/officeart/2005/8/layout/lProcess2"/>
    <dgm:cxn modelId="{FACDFAA9-B3A2-4099-8B04-F45DCAF5B821}" type="presParOf" srcId="{32722969-15A1-49A6-84F7-6259F424D703}" destId="{14464520-B378-4CA9-8B39-A9D342871884}"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625A4A-B797-4A35-A836-C2DA3FD0586C}" type="doc">
      <dgm:prSet loTypeId="urn:microsoft.com/office/officeart/2005/8/layout/lProcess2" loCatId="relationship" qsTypeId="urn:microsoft.com/office/officeart/2005/8/quickstyle/simple1" qsCatId="simple" csTypeId="urn:microsoft.com/office/officeart/2005/8/colors/colorful5" csCatId="colorful" phldr="1"/>
      <dgm:spPr/>
      <dgm:t>
        <a:bodyPr/>
        <a:lstStyle/>
        <a:p>
          <a:endParaRPr lang="es-EC"/>
        </a:p>
      </dgm:t>
    </dgm:pt>
    <dgm:pt modelId="{DDF1E844-2B21-4E90-B589-E0497AF02135}">
      <dgm:prSet phldrT="[Texto]"/>
      <dgm:spPr/>
      <dgm:t>
        <a:bodyPr/>
        <a:lstStyle/>
        <a:p>
          <a:r>
            <a:rPr lang="es-EC" dirty="0" smtClean="0"/>
            <a:t>Funciona como:</a:t>
          </a:r>
          <a:endParaRPr lang="es-EC" dirty="0"/>
        </a:p>
      </dgm:t>
    </dgm:pt>
    <dgm:pt modelId="{EFDC61D3-4093-47FF-8459-009FCE776AB8}" type="parTrans" cxnId="{4F2B8A8D-D9A9-4E4B-A659-29FE38868E7C}">
      <dgm:prSet/>
      <dgm:spPr/>
      <dgm:t>
        <a:bodyPr/>
        <a:lstStyle/>
        <a:p>
          <a:endParaRPr lang="es-EC"/>
        </a:p>
      </dgm:t>
    </dgm:pt>
    <dgm:pt modelId="{98241104-ECE0-470E-8150-F38ACCCB5986}" type="sibTrans" cxnId="{4F2B8A8D-D9A9-4E4B-A659-29FE38868E7C}">
      <dgm:prSet/>
      <dgm:spPr/>
      <dgm:t>
        <a:bodyPr/>
        <a:lstStyle/>
        <a:p>
          <a:endParaRPr lang="es-EC"/>
        </a:p>
      </dgm:t>
    </dgm:pt>
    <dgm:pt modelId="{912D7E53-A3EB-4542-8DF6-7EAB16F2D688}">
      <dgm:prSet phldrT="[Texto]"/>
      <dgm:spPr/>
      <dgm:t>
        <a:bodyPr/>
        <a:lstStyle/>
        <a:p>
          <a:r>
            <a:rPr lang="es-EC" dirty="0" smtClean="0"/>
            <a:t>Capaz de ver redes inalámbricas sin importar si esta sea oculta, mostrándonos el nombre y los dispositivos asociados, así como sus direcciones MAC. </a:t>
          </a:r>
          <a:endParaRPr lang="es-EC" dirty="0"/>
        </a:p>
      </dgm:t>
    </dgm:pt>
    <dgm:pt modelId="{6AA9D425-57B0-4BF7-8BDB-61701476E5C7}" type="parTrans" cxnId="{5E922A0A-57DE-4423-A084-6ABA6F924DE9}">
      <dgm:prSet/>
      <dgm:spPr/>
      <dgm:t>
        <a:bodyPr/>
        <a:lstStyle/>
        <a:p>
          <a:endParaRPr lang="es-EC"/>
        </a:p>
      </dgm:t>
    </dgm:pt>
    <dgm:pt modelId="{CF26E5C3-E0A9-4FD9-AB22-B01F378085B7}" type="sibTrans" cxnId="{5E922A0A-57DE-4423-A084-6ABA6F924DE9}">
      <dgm:prSet/>
      <dgm:spPr/>
      <dgm:t>
        <a:bodyPr/>
        <a:lstStyle/>
        <a:p>
          <a:endParaRPr lang="es-EC"/>
        </a:p>
      </dgm:t>
    </dgm:pt>
    <dgm:pt modelId="{BFF725B6-917B-4217-820C-0EE4E06258E7}">
      <dgm:prSet phldrT="[Texto]"/>
      <dgm:spPr/>
      <dgm:t>
        <a:bodyPr/>
        <a:lstStyle/>
        <a:p>
          <a:r>
            <a:rPr lang="es-EC" dirty="0" smtClean="0"/>
            <a:t>Funciona con la tarjeta en modo monitor y guarda un archivo o </a:t>
          </a:r>
          <a:r>
            <a:rPr lang="es-EC" dirty="0" err="1" smtClean="0"/>
            <a:t>logs</a:t>
          </a:r>
          <a:r>
            <a:rPr lang="es-EC" dirty="0" smtClean="0"/>
            <a:t> con los paquetes capturados.</a:t>
          </a:r>
          <a:endParaRPr lang="es-EC" dirty="0"/>
        </a:p>
      </dgm:t>
    </dgm:pt>
    <dgm:pt modelId="{1A298BE4-9CCA-49E4-AC91-E10DF69D062D}" type="parTrans" cxnId="{F86B3DF8-07B8-4088-9991-D01D2D7BAA37}">
      <dgm:prSet/>
      <dgm:spPr/>
      <dgm:t>
        <a:bodyPr/>
        <a:lstStyle/>
        <a:p>
          <a:endParaRPr lang="es-EC"/>
        </a:p>
      </dgm:t>
    </dgm:pt>
    <dgm:pt modelId="{593C7C84-F1C9-48E3-BD2A-E6304C20D4F7}" type="sibTrans" cxnId="{F86B3DF8-07B8-4088-9991-D01D2D7BAA37}">
      <dgm:prSet/>
      <dgm:spPr/>
      <dgm:t>
        <a:bodyPr/>
        <a:lstStyle/>
        <a:p>
          <a:endParaRPr lang="es-EC"/>
        </a:p>
      </dgm:t>
    </dgm:pt>
    <dgm:pt modelId="{DDFCCA2E-7C48-4779-ACBD-C4F44F821E72}">
      <dgm:prSet phldrT="[Texto]"/>
      <dgm:spPr/>
      <dgm:t>
        <a:bodyPr/>
        <a:lstStyle/>
        <a:p>
          <a:r>
            <a:rPr lang="es-EC" dirty="0" smtClean="0"/>
            <a:t>Usos:</a:t>
          </a:r>
          <a:endParaRPr lang="es-EC" dirty="0"/>
        </a:p>
      </dgm:t>
    </dgm:pt>
    <dgm:pt modelId="{CDF613EE-177C-42AA-B04E-3727B0B6BF22}" type="parTrans" cxnId="{8C3BF48D-91A9-476E-A9CC-7BD3A99B2654}">
      <dgm:prSet/>
      <dgm:spPr/>
      <dgm:t>
        <a:bodyPr/>
        <a:lstStyle/>
        <a:p>
          <a:endParaRPr lang="es-EC"/>
        </a:p>
      </dgm:t>
    </dgm:pt>
    <dgm:pt modelId="{440F6108-C6B1-4A73-B071-B0ADEE04EEF4}" type="sibTrans" cxnId="{8C3BF48D-91A9-476E-A9CC-7BD3A99B2654}">
      <dgm:prSet/>
      <dgm:spPr/>
      <dgm:t>
        <a:bodyPr/>
        <a:lstStyle/>
        <a:p>
          <a:endParaRPr lang="es-EC"/>
        </a:p>
      </dgm:t>
    </dgm:pt>
    <dgm:pt modelId="{2CF8F8B3-3E30-405B-92EF-C731B2F42D11}">
      <dgm:prSet phldrT="[Texto]" custT="1"/>
      <dgm:spPr/>
      <dgm:t>
        <a:bodyPr/>
        <a:lstStyle/>
        <a:p>
          <a:r>
            <a:rPr lang="es-EC" sz="1200" dirty="0" smtClean="0"/>
            <a:t>Sirve para </a:t>
          </a:r>
          <a:r>
            <a:rPr lang="es-EC" sz="1200" i="1" dirty="0" err="1" smtClean="0"/>
            <a:t>WarDriving</a:t>
          </a:r>
          <a:r>
            <a:rPr lang="es-EC" sz="1200" dirty="0" smtClean="0"/>
            <a:t>, es decir, detectar todos los </a:t>
          </a:r>
          <a:r>
            <a:rPr lang="es-EC" sz="1200" dirty="0" err="1" smtClean="0"/>
            <a:t>APs</a:t>
          </a:r>
          <a:r>
            <a:rPr lang="es-EC" sz="1200" dirty="0" smtClean="0"/>
            <a:t> que están a nuestro alrededor.</a:t>
          </a:r>
          <a:endParaRPr lang="es-EC" sz="1200" dirty="0"/>
        </a:p>
      </dgm:t>
    </dgm:pt>
    <dgm:pt modelId="{6A2F1D81-77B7-4576-B00D-7883FC966E60}" type="parTrans" cxnId="{86F8A5C4-F2E2-4E8A-B0F0-9C49A9AC06ED}">
      <dgm:prSet/>
      <dgm:spPr/>
      <dgm:t>
        <a:bodyPr/>
        <a:lstStyle/>
        <a:p>
          <a:endParaRPr lang="es-EC"/>
        </a:p>
      </dgm:t>
    </dgm:pt>
    <dgm:pt modelId="{7BBFAF42-19B8-465D-9579-96CEE35BD772}" type="sibTrans" cxnId="{86F8A5C4-F2E2-4E8A-B0F0-9C49A9AC06ED}">
      <dgm:prSet/>
      <dgm:spPr/>
      <dgm:t>
        <a:bodyPr/>
        <a:lstStyle/>
        <a:p>
          <a:endParaRPr lang="es-EC"/>
        </a:p>
      </dgm:t>
    </dgm:pt>
    <dgm:pt modelId="{2D902347-959F-46FE-9B61-D7652DC7742D}">
      <dgm:prSet custT="1"/>
      <dgm:spPr/>
      <dgm:t>
        <a:bodyPr/>
        <a:lstStyle/>
        <a:p>
          <a:r>
            <a:rPr lang="es-EC" sz="1200" dirty="0" smtClean="0"/>
            <a:t>Funcionamiento pasivo, de forma que no es detectable y además tiene una integración con </a:t>
          </a:r>
          <a:r>
            <a:rPr lang="es-EC" sz="1200" i="1" dirty="0" err="1" smtClean="0"/>
            <a:t>gps</a:t>
          </a:r>
          <a:r>
            <a:rPr lang="es-EC" sz="1200" dirty="0" smtClean="0"/>
            <a:t> y </a:t>
          </a:r>
          <a:r>
            <a:rPr lang="es-EC" sz="1200" i="1" dirty="0" err="1" smtClean="0"/>
            <a:t>gpsdrive</a:t>
          </a:r>
          <a:r>
            <a:rPr lang="es-EC" sz="1200" dirty="0" smtClean="0"/>
            <a:t> para representar las redes localizadas.</a:t>
          </a:r>
          <a:endParaRPr lang="es-EC" sz="1200" dirty="0"/>
        </a:p>
      </dgm:t>
    </dgm:pt>
    <dgm:pt modelId="{37D874EE-EF6B-4743-922A-F1796294A728}" type="parTrans" cxnId="{C60B2B71-38C9-4C08-A980-658C61B9EF43}">
      <dgm:prSet/>
      <dgm:spPr/>
      <dgm:t>
        <a:bodyPr/>
        <a:lstStyle/>
        <a:p>
          <a:endParaRPr lang="es-EC"/>
        </a:p>
      </dgm:t>
    </dgm:pt>
    <dgm:pt modelId="{6F98D6BE-346E-48AF-806B-61936E0E722E}" type="sibTrans" cxnId="{C60B2B71-38C9-4C08-A980-658C61B9EF43}">
      <dgm:prSet/>
      <dgm:spPr/>
      <dgm:t>
        <a:bodyPr/>
        <a:lstStyle/>
        <a:p>
          <a:endParaRPr lang="es-EC"/>
        </a:p>
      </dgm:t>
    </dgm:pt>
    <dgm:pt modelId="{EEF765CB-33FC-405E-94BB-F9BCEF97A43C}">
      <dgm:prSet custT="1"/>
      <dgm:spPr/>
      <dgm:t>
        <a:bodyPr/>
        <a:lstStyle/>
        <a:p>
          <a:r>
            <a:rPr lang="es-EC" sz="1200" dirty="0" smtClean="0"/>
            <a:t>Muestra información sobre los clientes conectados a la red. Indica el tipo de protección (WEP, WPA, WPA2). </a:t>
          </a:r>
          <a:endParaRPr lang="es-EC" sz="1200" dirty="0"/>
        </a:p>
      </dgm:t>
    </dgm:pt>
    <dgm:pt modelId="{40F62080-1067-471F-8470-6A135B8E6235}" type="parTrans" cxnId="{BADE992A-08AF-4E84-8C81-2821F5A03307}">
      <dgm:prSet/>
      <dgm:spPr/>
      <dgm:t>
        <a:bodyPr/>
        <a:lstStyle/>
        <a:p>
          <a:endParaRPr lang="es-EC"/>
        </a:p>
      </dgm:t>
    </dgm:pt>
    <dgm:pt modelId="{34D24130-83C1-427E-871E-B36C5F9146B0}" type="sibTrans" cxnId="{BADE992A-08AF-4E84-8C81-2821F5A03307}">
      <dgm:prSet/>
      <dgm:spPr/>
      <dgm:t>
        <a:bodyPr/>
        <a:lstStyle/>
        <a:p>
          <a:endParaRPr lang="es-EC"/>
        </a:p>
      </dgm:t>
    </dgm:pt>
    <dgm:pt modelId="{CB7FE16C-B712-47C4-A80E-C7C92B7C5B83}" type="pres">
      <dgm:prSet presAssocID="{8B625A4A-B797-4A35-A836-C2DA3FD0586C}" presName="theList" presStyleCnt="0">
        <dgm:presLayoutVars>
          <dgm:dir/>
          <dgm:animLvl val="lvl"/>
          <dgm:resizeHandles val="exact"/>
        </dgm:presLayoutVars>
      </dgm:prSet>
      <dgm:spPr/>
      <dgm:t>
        <a:bodyPr/>
        <a:lstStyle/>
        <a:p>
          <a:endParaRPr lang="es-EC"/>
        </a:p>
      </dgm:t>
    </dgm:pt>
    <dgm:pt modelId="{CDB2F9AE-C51B-49B2-8BD9-93F6FE9AC6EB}" type="pres">
      <dgm:prSet presAssocID="{DDF1E844-2B21-4E90-B589-E0497AF02135}" presName="compNode" presStyleCnt="0"/>
      <dgm:spPr/>
      <dgm:t>
        <a:bodyPr/>
        <a:lstStyle/>
        <a:p>
          <a:endParaRPr lang="es-EC"/>
        </a:p>
      </dgm:t>
    </dgm:pt>
    <dgm:pt modelId="{6641D604-593F-4EFF-BA55-ABB7C982F2B4}" type="pres">
      <dgm:prSet presAssocID="{DDF1E844-2B21-4E90-B589-E0497AF02135}" presName="aNode" presStyleLbl="bgShp" presStyleIdx="0" presStyleCnt="2"/>
      <dgm:spPr/>
      <dgm:t>
        <a:bodyPr/>
        <a:lstStyle/>
        <a:p>
          <a:endParaRPr lang="es-EC"/>
        </a:p>
      </dgm:t>
    </dgm:pt>
    <dgm:pt modelId="{B47F64CD-3A37-4CD8-AD70-2F85A1D58F9E}" type="pres">
      <dgm:prSet presAssocID="{DDF1E844-2B21-4E90-B589-E0497AF02135}" presName="textNode" presStyleLbl="bgShp" presStyleIdx="0" presStyleCnt="2"/>
      <dgm:spPr/>
      <dgm:t>
        <a:bodyPr/>
        <a:lstStyle/>
        <a:p>
          <a:endParaRPr lang="es-EC"/>
        </a:p>
      </dgm:t>
    </dgm:pt>
    <dgm:pt modelId="{B91B7FAD-A085-40D8-A68C-88CCFAE95585}" type="pres">
      <dgm:prSet presAssocID="{DDF1E844-2B21-4E90-B589-E0497AF02135}" presName="compChildNode" presStyleCnt="0"/>
      <dgm:spPr/>
      <dgm:t>
        <a:bodyPr/>
        <a:lstStyle/>
        <a:p>
          <a:endParaRPr lang="es-EC"/>
        </a:p>
      </dgm:t>
    </dgm:pt>
    <dgm:pt modelId="{EFD9A36F-7318-414B-BE81-23379B05CF99}" type="pres">
      <dgm:prSet presAssocID="{DDF1E844-2B21-4E90-B589-E0497AF02135}" presName="theInnerList" presStyleCnt="0"/>
      <dgm:spPr/>
      <dgm:t>
        <a:bodyPr/>
        <a:lstStyle/>
        <a:p>
          <a:endParaRPr lang="es-EC"/>
        </a:p>
      </dgm:t>
    </dgm:pt>
    <dgm:pt modelId="{7091C70E-D95F-4ACA-83BF-206499ADA5F4}" type="pres">
      <dgm:prSet presAssocID="{912D7E53-A3EB-4542-8DF6-7EAB16F2D688}" presName="childNode" presStyleLbl="node1" presStyleIdx="0" presStyleCnt="5">
        <dgm:presLayoutVars>
          <dgm:bulletEnabled val="1"/>
        </dgm:presLayoutVars>
      </dgm:prSet>
      <dgm:spPr/>
      <dgm:t>
        <a:bodyPr/>
        <a:lstStyle/>
        <a:p>
          <a:endParaRPr lang="es-EC"/>
        </a:p>
      </dgm:t>
    </dgm:pt>
    <dgm:pt modelId="{C6B23071-4A2D-43B1-957D-28DC5CDF3C63}" type="pres">
      <dgm:prSet presAssocID="{912D7E53-A3EB-4542-8DF6-7EAB16F2D688}" presName="aSpace2" presStyleCnt="0"/>
      <dgm:spPr/>
      <dgm:t>
        <a:bodyPr/>
        <a:lstStyle/>
        <a:p>
          <a:endParaRPr lang="es-EC"/>
        </a:p>
      </dgm:t>
    </dgm:pt>
    <dgm:pt modelId="{AEF54517-17AC-431B-886C-BAC07D30B8C5}" type="pres">
      <dgm:prSet presAssocID="{BFF725B6-917B-4217-820C-0EE4E06258E7}" presName="childNode" presStyleLbl="node1" presStyleIdx="1" presStyleCnt="5">
        <dgm:presLayoutVars>
          <dgm:bulletEnabled val="1"/>
        </dgm:presLayoutVars>
      </dgm:prSet>
      <dgm:spPr/>
      <dgm:t>
        <a:bodyPr/>
        <a:lstStyle/>
        <a:p>
          <a:endParaRPr lang="es-EC"/>
        </a:p>
      </dgm:t>
    </dgm:pt>
    <dgm:pt modelId="{9735A007-040B-4BC8-A66B-E098CB75E7FE}" type="pres">
      <dgm:prSet presAssocID="{DDF1E844-2B21-4E90-B589-E0497AF02135}" presName="aSpace" presStyleCnt="0"/>
      <dgm:spPr/>
      <dgm:t>
        <a:bodyPr/>
        <a:lstStyle/>
        <a:p>
          <a:endParaRPr lang="es-EC"/>
        </a:p>
      </dgm:t>
    </dgm:pt>
    <dgm:pt modelId="{0E88D74C-C99F-4DE7-8C28-44BFDBD1CEFF}" type="pres">
      <dgm:prSet presAssocID="{DDFCCA2E-7C48-4779-ACBD-C4F44F821E72}" presName="compNode" presStyleCnt="0"/>
      <dgm:spPr/>
      <dgm:t>
        <a:bodyPr/>
        <a:lstStyle/>
        <a:p>
          <a:endParaRPr lang="es-EC"/>
        </a:p>
      </dgm:t>
    </dgm:pt>
    <dgm:pt modelId="{3912B8F3-DB8C-4626-8D37-C84A822C5B10}" type="pres">
      <dgm:prSet presAssocID="{DDFCCA2E-7C48-4779-ACBD-C4F44F821E72}" presName="aNode" presStyleLbl="bgShp" presStyleIdx="1" presStyleCnt="2" custLinFactNeighborX="-115" custLinFactNeighborY="81"/>
      <dgm:spPr/>
      <dgm:t>
        <a:bodyPr/>
        <a:lstStyle/>
        <a:p>
          <a:endParaRPr lang="es-EC"/>
        </a:p>
      </dgm:t>
    </dgm:pt>
    <dgm:pt modelId="{2970EA53-7D6E-4A38-9A54-C5AF52A1CAB8}" type="pres">
      <dgm:prSet presAssocID="{DDFCCA2E-7C48-4779-ACBD-C4F44F821E72}" presName="textNode" presStyleLbl="bgShp" presStyleIdx="1" presStyleCnt="2"/>
      <dgm:spPr/>
      <dgm:t>
        <a:bodyPr/>
        <a:lstStyle/>
        <a:p>
          <a:endParaRPr lang="es-EC"/>
        </a:p>
      </dgm:t>
    </dgm:pt>
    <dgm:pt modelId="{D5B5B872-961D-4F8F-BEB3-751A24FD3EA7}" type="pres">
      <dgm:prSet presAssocID="{DDFCCA2E-7C48-4779-ACBD-C4F44F821E72}" presName="compChildNode" presStyleCnt="0"/>
      <dgm:spPr/>
      <dgm:t>
        <a:bodyPr/>
        <a:lstStyle/>
        <a:p>
          <a:endParaRPr lang="es-EC"/>
        </a:p>
      </dgm:t>
    </dgm:pt>
    <dgm:pt modelId="{A9C3703E-3173-4CA2-A5C1-A0647DAA20E2}" type="pres">
      <dgm:prSet presAssocID="{DDFCCA2E-7C48-4779-ACBD-C4F44F821E72}" presName="theInnerList" presStyleCnt="0"/>
      <dgm:spPr/>
      <dgm:t>
        <a:bodyPr/>
        <a:lstStyle/>
        <a:p>
          <a:endParaRPr lang="es-EC"/>
        </a:p>
      </dgm:t>
    </dgm:pt>
    <dgm:pt modelId="{0AFEDD4D-ECA7-4A46-BBFE-8978DBEB560A}" type="pres">
      <dgm:prSet presAssocID="{2CF8F8B3-3E30-405B-92EF-C731B2F42D11}" presName="childNode" presStyleLbl="node1" presStyleIdx="2" presStyleCnt="5">
        <dgm:presLayoutVars>
          <dgm:bulletEnabled val="1"/>
        </dgm:presLayoutVars>
      </dgm:prSet>
      <dgm:spPr/>
      <dgm:t>
        <a:bodyPr/>
        <a:lstStyle/>
        <a:p>
          <a:endParaRPr lang="es-EC"/>
        </a:p>
      </dgm:t>
    </dgm:pt>
    <dgm:pt modelId="{7E3641B8-FCE0-4BF5-B114-6C4B2F1A42BA}" type="pres">
      <dgm:prSet presAssocID="{2CF8F8B3-3E30-405B-92EF-C731B2F42D11}" presName="aSpace2" presStyleCnt="0"/>
      <dgm:spPr/>
      <dgm:t>
        <a:bodyPr/>
        <a:lstStyle/>
        <a:p>
          <a:endParaRPr lang="es-EC"/>
        </a:p>
      </dgm:t>
    </dgm:pt>
    <dgm:pt modelId="{B90BD328-484A-4BB5-9689-16C1CAAA70F5}" type="pres">
      <dgm:prSet presAssocID="{2D902347-959F-46FE-9B61-D7652DC7742D}" presName="childNode" presStyleLbl="node1" presStyleIdx="3" presStyleCnt="5">
        <dgm:presLayoutVars>
          <dgm:bulletEnabled val="1"/>
        </dgm:presLayoutVars>
      </dgm:prSet>
      <dgm:spPr/>
      <dgm:t>
        <a:bodyPr/>
        <a:lstStyle/>
        <a:p>
          <a:endParaRPr lang="es-EC"/>
        </a:p>
      </dgm:t>
    </dgm:pt>
    <dgm:pt modelId="{7BD2A017-1181-4743-AF03-1AAE40C5E8AC}" type="pres">
      <dgm:prSet presAssocID="{2D902347-959F-46FE-9B61-D7652DC7742D}" presName="aSpace2" presStyleCnt="0"/>
      <dgm:spPr/>
      <dgm:t>
        <a:bodyPr/>
        <a:lstStyle/>
        <a:p>
          <a:endParaRPr lang="es-EC"/>
        </a:p>
      </dgm:t>
    </dgm:pt>
    <dgm:pt modelId="{48F1143B-B32A-4DE2-8C5C-45C291468DE9}" type="pres">
      <dgm:prSet presAssocID="{EEF765CB-33FC-405E-94BB-F9BCEF97A43C}" presName="childNode" presStyleLbl="node1" presStyleIdx="4" presStyleCnt="5">
        <dgm:presLayoutVars>
          <dgm:bulletEnabled val="1"/>
        </dgm:presLayoutVars>
      </dgm:prSet>
      <dgm:spPr/>
      <dgm:t>
        <a:bodyPr/>
        <a:lstStyle/>
        <a:p>
          <a:endParaRPr lang="es-EC"/>
        </a:p>
      </dgm:t>
    </dgm:pt>
  </dgm:ptLst>
  <dgm:cxnLst>
    <dgm:cxn modelId="{74BE9740-27C5-49C6-8996-7D96E397F79A}" type="presOf" srcId="{DDFCCA2E-7C48-4779-ACBD-C4F44F821E72}" destId="{2970EA53-7D6E-4A38-9A54-C5AF52A1CAB8}" srcOrd="1" destOrd="0" presId="urn:microsoft.com/office/officeart/2005/8/layout/lProcess2"/>
    <dgm:cxn modelId="{528610B5-A152-4C38-8108-884C6DBA3714}" type="presOf" srcId="{BFF725B6-917B-4217-820C-0EE4E06258E7}" destId="{AEF54517-17AC-431B-886C-BAC07D30B8C5}" srcOrd="0" destOrd="0" presId="urn:microsoft.com/office/officeart/2005/8/layout/lProcess2"/>
    <dgm:cxn modelId="{86F8A5C4-F2E2-4E8A-B0F0-9C49A9AC06ED}" srcId="{DDFCCA2E-7C48-4779-ACBD-C4F44F821E72}" destId="{2CF8F8B3-3E30-405B-92EF-C731B2F42D11}" srcOrd="0" destOrd="0" parTransId="{6A2F1D81-77B7-4576-B00D-7883FC966E60}" sibTransId="{7BBFAF42-19B8-465D-9579-96CEE35BD772}"/>
    <dgm:cxn modelId="{90BC1B25-A137-453A-9E1B-30AD885FFB78}" type="presOf" srcId="{912D7E53-A3EB-4542-8DF6-7EAB16F2D688}" destId="{7091C70E-D95F-4ACA-83BF-206499ADA5F4}" srcOrd="0" destOrd="0" presId="urn:microsoft.com/office/officeart/2005/8/layout/lProcess2"/>
    <dgm:cxn modelId="{5E922A0A-57DE-4423-A084-6ABA6F924DE9}" srcId="{DDF1E844-2B21-4E90-B589-E0497AF02135}" destId="{912D7E53-A3EB-4542-8DF6-7EAB16F2D688}" srcOrd="0" destOrd="0" parTransId="{6AA9D425-57B0-4BF7-8BDB-61701476E5C7}" sibTransId="{CF26E5C3-E0A9-4FD9-AB22-B01F378085B7}"/>
    <dgm:cxn modelId="{4C0019E3-E377-4CE4-97E7-03A5B1CA26EE}" type="presOf" srcId="{8B625A4A-B797-4A35-A836-C2DA3FD0586C}" destId="{CB7FE16C-B712-47C4-A80E-C7C92B7C5B83}" srcOrd="0" destOrd="0" presId="urn:microsoft.com/office/officeart/2005/8/layout/lProcess2"/>
    <dgm:cxn modelId="{C60B2B71-38C9-4C08-A980-658C61B9EF43}" srcId="{DDFCCA2E-7C48-4779-ACBD-C4F44F821E72}" destId="{2D902347-959F-46FE-9B61-D7652DC7742D}" srcOrd="1" destOrd="0" parTransId="{37D874EE-EF6B-4743-922A-F1796294A728}" sibTransId="{6F98D6BE-346E-48AF-806B-61936E0E722E}"/>
    <dgm:cxn modelId="{E1C49D09-8A4A-4E76-96AA-13A00E1D2FEB}" type="presOf" srcId="{DDFCCA2E-7C48-4779-ACBD-C4F44F821E72}" destId="{3912B8F3-DB8C-4626-8D37-C84A822C5B10}" srcOrd="0" destOrd="0" presId="urn:microsoft.com/office/officeart/2005/8/layout/lProcess2"/>
    <dgm:cxn modelId="{BADE992A-08AF-4E84-8C81-2821F5A03307}" srcId="{DDFCCA2E-7C48-4779-ACBD-C4F44F821E72}" destId="{EEF765CB-33FC-405E-94BB-F9BCEF97A43C}" srcOrd="2" destOrd="0" parTransId="{40F62080-1067-471F-8470-6A135B8E6235}" sibTransId="{34D24130-83C1-427E-871E-B36C5F9146B0}"/>
    <dgm:cxn modelId="{DCADBE5C-6C28-405E-A298-EFA0F03D6680}" type="presOf" srcId="{2D902347-959F-46FE-9B61-D7652DC7742D}" destId="{B90BD328-484A-4BB5-9689-16C1CAAA70F5}" srcOrd="0" destOrd="0" presId="urn:microsoft.com/office/officeart/2005/8/layout/lProcess2"/>
    <dgm:cxn modelId="{8C3BF48D-91A9-476E-A9CC-7BD3A99B2654}" srcId="{8B625A4A-B797-4A35-A836-C2DA3FD0586C}" destId="{DDFCCA2E-7C48-4779-ACBD-C4F44F821E72}" srcOrd="1" destOrd="0" parTransId="{CDF613EE-177C-42AA-B04E-3727B0B6BF22}" sibTransId="{440F6108-C6B1-4A73-B071-B0ADEE04EEF4}"/>
    <dgm:cxn modelId="{B21E9991-BF9C-4AC3-B344-16D3363BBA3D}" type="presOf" srcId="{DDF1E844-2B21-4E90-B589-E0497AF02135}" destId="{B47F64CD-3A37-4CD8-AD70-2F85A1D58F9E}" srcOrd="1" destOrd="0" presId="urn:microsoft.com/office/officeart/2005/8/layout/lProcess2"/>
    <dgm:cxn modelId="{A3C28960-6D55-4450-9373-B64A5FF08445}" type="presOf" srcId="{DDF1E844-2B21-4E90-B589-E0497AF02135}" destId="{6641D604-593F-4EFF-BA55-ABB7C982F2B4}" srcOrd="0" destOrd="0" presId="urn:microsoft.com/office/officeart/2005/8/layout/lProcess2"/>
    <dgm:cxn modelId="{F86B3DF8-07B8-4088-9991-D01D2D7BAA37}" srcId="{DDF1E844-2B21-4E90-B589-E0497AF02135}" destId="{BFF725B6-917B-4217-820C-0EE4E06258E7}" srcOrd="1" destOrd="0" parTransId="{1A298BE4-9CCA-49E4-AC91-E10DF69D062D}" sibTransId="{593C7C84-F1C9-48E3-BD2A-E6304C20D4F7}"/>
    <dgm:cxn modelId="{58FE3C34-65A5-4C39-98CB-4BDE87B7C3B7}" type="presOf" srcId="{2CF8F8B3-3E30-405B-92EF-C731B2F42D11}" destId="{0AFEDD4D-ECA7-4A46-BBFE-8978DBEB560A}" srcOrd="0" destOrd="0" presId="urn:microsoft.com/office/officeart/2005/8/layout/lProcess2"/>
    <dgm:cxn modelId="{4F2B8A8D-D9A9-4E4B-A659-29FE38868E7C}" srcId="{8B625A4A-B797-4A35-A836-C2DA3FD0586C}" destId="{DDF1E844-2B21-4E90-B589-E0497AF02135}" srcOrd="0" destOrd="0" parTransId="{EFDC61D3-4093-47FF-8459-009FCE776AB8}" sibTransId="{98241104-ECE0-470E-8150-F38ACCCB5986}"/>
    <dgm:cxn modelId="{7597DF15-43BC-4D38-BD30-D9D41306B0DA}" type="presOf" srcId="{EEF765CB-33FC-405E-94BB-F9BCEF97A43C}" destId="{48F1143B-B32A-4DE2-8C5C-45C291468DE9}" srcOrd="0" destOrd="0" presId="urn:microsoft.com/office/officeart/2005/8/layout/lProcess2"/>
    <dgm:cxn modelId="{78A95F08-35EE-4EA7-BBCC-F968C15E39DF}" type="presParOf" srcId="{CB7FE16C-B712-47C4-A80E-C7C92B7C5B83}" destId="{CDB2F9AE-C51B-49B2-8BD9-93F6FE9AC6EB}" srcOrd="0" destOrd="0" presId="urn:microsoft.com/office/officeart/2005/8/layout/lProcess2"/>
    <dgm:cxn modelId="{9557360E-869E-4C9C-A863-349482336B5C}" type="presParOf" srcId="{CDB2F9AE-C51B-49B2-8BD9-93F6FE9AC6EB}" destId="{6641D604-593F-4EFF-BA55-ABB7C982F2B4}" srcOrd="0" destOrd="0" presId="urn:microsoft.com/office/officeart/2005/8/layout/lProcess2"/>
    <dgm:cxn modelId="{7841FB1E-DDAF-42AE-903C-B2E6608526EC}" type="presParOf" srcId="{CDB2F9AE-C51B-49B2-8BD9-93F6FE9AC6EB}" destId="{B47F64CD-3A37-4CD8-AD70-2F85A1D58F9E}" srcOrd="1" destOrd="0" presId="urn:microsoft.com/office/officeart/2005/8/layout/lProcess2"/>
    <dgm:cxn modelId="{E3A8B45C-1B9A-4810-9834-11C0403C347E}" type="presParOf" srcId="{CDB2F9AE-C51B-49B2-8BD9-93F6FE9AC6EB}" destId="{B91B7FAD-A085-40D8-A68C-88CCFAE95585}" srcOrd="2" destOrd="0" presId="urn:microsoft.com/office/officeart/2005/8/layout/lProcess2"/>
    <dgm:cxn modelId="{D134CC3A-9624-4491-AE6F-38DCCBD4562F}" type="presParOf" srcId="{B91B7FAD-A085-40D8-A68C-88CCFAE95585}" destId="{EFD9A36F-7318-414B-BE81-23379B05CF99}" srcOrd="0" destOrd="0" presId="urn:microsoft.com/office/officeart/2005/8/layout/lProcess2"/>
    <dgm:cxn modelId="{5F7F1576-0596-4CCE-9E5E-0E0CDBF03B19}" type="presParOf" srcId="{EFD9A36F-7318-414B-BE81-23379B05CF99}" destId="{7091C70E-D95F-4ACA-83BF-206499ADA5F4}" srcOrd="0" destOrd="0" presId="urn:microsoft.com/office/officeart/2005/8/layout/lProcess2"/>
    <dgm:cxn modelId="{A2AD54B5-117D-432A-AB08-F5D9D40CED10}" type="presParOf" srcId="{EFD9A36F-7318-414B-BE81-23379B05CF99}" destId="{C6B23071-4A2D-43B1-957D-28DC5CDF3C63}" srcOrd="1" destOrd="0" presId="urn:microsoft.com/office/officeart/2005/8/layout/lProcess2"/>
    <dgm:cxn modelId="{1E36ED0C-CF1C-4ABA-BCF2-721CAE3DDC65}" type="presParOf" srcId="{EFD9A36F-7318-414B-BE81-23379B05CF99}" destId="{AEF54517-17AC-431B-886C-BAC07D30B8C5}" srcOrd="2" destOrd="0" presId="urn:microsoft.com/office/officeart/2005/8/layout/lProcess2"/>
    <dgm:cxn modelId="{0C16F489-4D5B-4304-89FA-F337F2ED89A6}" type="presParOf" srcId="{CB7FE16C-B712-47C4-A80E-C7C92B7C5B83}" destId="{9735A007-040B-4BC8-A66B-E098CB75E7FE}" srcOrd="1" destOrd="0" presId="urn:microsoft.com/office/officeart/2005/8/layout/lProcess2"/>
    <dgm:cxn modelId="{611C45A7-5A87-4F7B-B632-9E79887053AF}" type="presParOf" srcId="{CB7FE16C-B712-47C4-A80E-C7C92B7C5B83}" destId="{0E88D74C-C99F-4DE7-8C28-44BFDBD1CEFF}" srcOrd="2" destOrd="0" presId="urn:microsoft.com/office/officeart/2005/8/layout/lProcess2"/>
    <dgm:cxn modelId="{E278406A-5683-4E57-9AA6-00D074962641}" type="presParOf" srcId="{0E88D74C-C99F-4DE7-8C28-44BFDBD1CEFF}" destId="{3912B8F3-DB8C-4626-8D37-C84A822C5B10}" srcOrd="0" destOrd="0" presId="urn:microsoft.com/office/officeart/2005/8/layout/lProcess2"/>
    <dgm:cxn modelId="{A958B258-CC3C-493E-ACAB-B8FFA32101B1}" type="presParOf" srcId="{0E88D74C-C99F-4DE7-8C28-44BFDBD1CEFF}" destId="{2970EA53-7D6E-4A38-9A54-C5AF52A1CAB8}" srcOrd="1" destOrd="0" presId="urn:microsoft.com/office/officeart/2005/8/layout/lProcess2"/>
    <dgm:cxn modelId="{DE18A34A-6AB9-4FFB-A4FC-098A0D54FCF2}" type="presParOf" srcId="{0E88D74C-C99F-4DE7-8C28-44BFDBD1CEFF}" destId="{D5B5B872-961D-4F8F-BEB3-751A24FD3EA7}" srcOrd="2" destOrd="0" presId="urn:microsoft.com/office/officeart/2005/8/layout/lProcess2"/>
    <dgm:cxn modelId="{F1BD24E4-DB1D-4B14-81ED-C98A47291F98}" type="presParOf" srcId="{D5B5B872-961D-4F8F-BEB3-751A24FD3EA7}" destId="{A9C3703E-3173-4CA2-A5C1-A0647DAA20E2}" srcOrd="0" destOrd="0" presId="urn:microsoft.com/office/officeart/2005/8/layout/lProcess2"/>
    <dgm:cxn modelId="{DE2ABD0B-C264-4107-8621-3D84B3C85957}" type="presParOf" srcId="{A9C3703E-3173-4CA2-A5C1-A0647DAA20E2}" destId="{0AFEDD4D-ECA7-4A46-BBFE-8978DBEB560A}" srcOrd="0" destOrd="0" presId="urn:microsoft.com/office/officeart/2005/8/layout/lProcess2"/>
    <dgm:cxn modelId="{F657F25B-F4CB-464F-B7AC-1C21D3080B54}" type="presParOf" srcId="{A9C3703E-3173-4CA2-A5C1-A0647DAA20E2}" destId="{7E3641B8-FCE0-4BF5-B114-6C4B2F1A42BA}" srcOrd="1" destOrd="0" presId="urn:microsoft.com/office/officeart/2005/8/layout/lProcess2"/>
    <dgm:cxn modelId="{847118D3-2EA5-4009-95E9-1E6DEB03F2D5}" type="presParOf" srcId="{A9C3703E-3173-4CA2-A5C1-A0647DAA20E2}" destId="{B90BD328-484A-4BB5-9689-16C1CAAA70F5}" srcOrd="2" destOrd="0" presId="urn:microsoft.com/office/officeart/2005/8/layout/lProcess2"/>
    <dgm:cxn modelId="{E11B9F94-DB7C-46FD-91AB-5D8A2F1644F9}" type="presParOf" srcId="{A9C3703E-3173-4CA2-A5C1-A0647DAA20E2}" destId="{7BD2A017-1181-4743-AF03-1AAE40C5E8AC}" srcOrd="3" destOrd="0" presId="urn:microsoft.com/office/officeart/2005/8/layout/lProcess2"/>
    <dgm:cxn modelId="{260A0584-2BB9-4ECE-81CB-FDF6541041E8}" type="presParOf" srcId="{A9C3703E-3173-4CA2-A5C1-A0647DAA20E2}" destId="{48F1143B-B32A-4DE2-8C5C-45C291468DE9}"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EF1D2D-66C8-4BE9-AD37-B107FC3D34D9}" type="doc">
      <dgm:prSet loTypeId="urn:microsoft.com/office/officeart/2005/8/layout/process5" loCatId="process" qsTypeId="urn:microsoft.com/office/officeart/2005/8/quickstyle/simple1" qsCatId="simple" csTypeId="urn:microsoft.com/office/officeart/2005/8/colors/accent1_1" csCatId="accent1" phldr="1"/>
      <dgm:spPr/>
      <dgm:t>
        <a:bodyPr/>
        <a:lstStyle/>
        <a:p>
          <a:endParaRPr lang="es-EC"/>
        </a:p>
      </dgm:t>
    </dgm:pt>
    <dgm:pt modelId="{F2EB5385-50F0-49A3-A21A-422D44241B17}">
      <dgm:prSet/>
      <dgm:spPr/>
      <dgm:t>
        <a:bodyPr/>
        <a:lstStyle/>
        <a:p>
          <a:r>
            <a:rPr lang="es-EC" dirty="0" smtClean="0"/>
            <a:t>Para editar el archivo de configuración </a:t>
          </a:r>
          <a:r>
            <a:rPr lang="es-EC" dirty="0" err="1" smtClean="0"/>
            <a:t>Kismet</a:t>
          </a:r>
          <a:r>
            <a:rPr lang="es-EC" dirty="0" smtClean="0"/>
            <a:t> se introduce el comando: </a:t>
          </a:r>
          <a:r>
            <a:rPr lang="en-US" b="1" dirty="0" err="1" smtClean="0"/>
            <a:t>sudo</a:t>
          </a:r>
          <a:r>
            <a:rPr lang="en-US" b="1" dirty="0" smtClean="0"/>
            <a:t> </a:t>
          </a:r>
          <a:r>
            <a:rPr lang="en-US" b="1" dirty="0" err="1" smtClean="0"/>
            <a:t>nano</a:t>
          </a:r>
          <a:r>
            <a:rPr lang="en-US" b="1" dirty="0" smtClean="0"/>
            <a:t> /</a:t>
          </a:r>
          <a:r>
            <a:rPr lang="en-US" b="1" dirty="0" err="1" smtClean="0"/>
            <a:t>usr</a:t>
          </a:r>
          <a:r>
            <a:rPr lang="en-US" b="1" dirty="0" smtClean="0"/>
            <a:t>/local/etc/</a:t>
          </a:r>
          <a:r>
            <a:rPr lang="en-US" b="1" dirty="0" err="1" smtClean="0"/>
            <a:t>kismet.conf</a:t>
          </a:r>
          <a:endParaRPr lang="es-EC" dirty="0"/>
        </a:p>
      </dgm:t>
    </dgm:pt>
    <dgm:pt modelId="{1FEFF0DD-54AF-426F-A864-8AEBD5AA9864}" type="parTrans" cxnId="{23C2AEFA-41F9-4225-A764-1980A640F848}">
      <dgm:prSet/>
      <dgm:spPr/>
      <dgm:t>
        <a:bodyPr/>
        <a:lstStyle/>
        <a:p>
          <a:endParaRPr lang="es-EC"/>
        </a:p>
      </dgm:t>
    </dgm:pt>
    <dgm:pt modelId="{1C9C5E7A-E7DB-4F5B-B674-6B8EBF8903B3}" type="sibTrans" cxnId="{23C2AEFA-41F9-4225-A764-1980A640F848}">
      <dgm:prSet/>
      <dgm:spPr/>
      <dgm:t>
        <a:bodyPr/>
        <a:lstStyle/>
        <a:p>
          <a:endParaRPr lang="es-EC"/>
        </a:p>
      </dgm:t>
    </dgm:pt>
    <dgm:pt modelId="{02A3D033-714C-471D-9488-1E438823F373}">
      <dgm:prSet/>
      <dgm:spPr/>
      <dgm:t>
        <a:bodyPr/>
        <a:lstStyle/>
        <a:p>
          <a:r>
            <a:rPr lang="es-EC" dirty="0" smtClean="0"/>
            <a:t>Se navega por el documento y se verifica la línea: </a:t>
          </a:r>
          <a:r>
            <a:rPr lang="es-EC" b="1" dirty="0" smtClean="0"/>
            <a:t>#</a:t>
          </a:r>
          <a:r>
            <a:rPr lang="es-EC" b="1" dirty="0" err="1" smtClean="0"/>
            <a:t>ncsource</a:t>
          </a:r>
          <a:r>
            <a:rPr lang="es-EC" b="1" dirty="0" smtClean="0"/>
            <a:t>=wlan0</a:t>
          </a:r>
          <a:endParaRPr lang="es-EC" dirty="0"/>
        </a:p>
      </dgm:t>
    </dgm:pt>
    <dgm:pt modelId="{6EEEB269-9242-4062-96E0-DFF8E898D1FE}" type="parTrans" cxnId="{99B0A06D-A633-452A-8978-7D2437D45C2A}">
      <dgm:prSet/>
      <dgm:spPr/>
      <dgm:t>
        <a:bodyPr/>
        <a:lstStyle/>
        <a:p>
          <a:endParaRPr lang="es-EC"/>
        </a:p>
      </dgm:t>
    </dgm:pt>
    <dgm:pt modelId="{6A003074-B876-4594-900D-286EC8284136}" type="sibTrans" cxnId="{99B0A06D-A633-452A-8978-7D2437D45C2A}">
      <dgm:prSet/>
      <dgm:spPr/>
      <dgm:t>
        <a:bodyPr/>
        <a:lstStyle/>
        <a:p>
          <a:endParaRPr lang="es-EC"/>
        </a:p>
      </dgm:t>
    </dgm:pt>
    <dgm:pt modelId="{BF90DF4F-C6F8-4D74-A3BB-D005E1A5AA3F}">
      <dgm:prSet/>
      <dgm:spPr/>
      <dgm:t>
        <a:bodyPr/>
        <a:lstStyle/>
        <a:p>
          <a:r>
            <a:rPr lang="es-EC" dirty="0" smtClean="0"/>
            <a:t>Eliminar el comentario de esta línea (#), y se cambia "wlan0" de acuerdo al identificador de dispositivo.</a:t>
          </a:r>
          <a:endParaRPr lang="es-EC" dirty="0"/>
        </a:p>
      </dgm:t>
    </dgm:pt>
    <dgm:pt modelId="{2422E425-E214-4869-9C91-235C2C64D74A}" type="parTrans" cxnId="{ED73698D-398A-47B0-8E5F-422047F180A0}">
      <dgm:prSet/>
      <dgm:spPr/>
      <dgm:t>
        <a:bodyPr/>
        <a:lstStyle/>
        <a:p>
          <a:endParaRPr lang="es-EC"/>
        </a:p>
      </dgm:t>
    </dgm:pt>
    <dgm:pt modelId="{C28C1931-189C-464B-84AB-C3A0B598F9C2}" type="sibTrans" cxnId="{ED73698D-398A-47B0-8E5F-422047F180A0}">
      <dgm:prSet/>
      <dgm:spPr/>
      <dgm:t>
        <a:bodyPr/>
        <a:lstStyle/>
        <a:p>
          <a:endParaRPr lang="es-EC"/>
        </a:p>
      </dgm:t>
    </dgm:pt>
    <dgm:pt modelId="{75938FAB-BFD0-4040-80DF-9AB7B7E75026}" type="pres">
      <dgm:prSet presAssocID="{A3EF1D2D-66C8-4BE9-AD37-B107FC3D34D9}" presName="diagram" presStyleCnt="0">
        <dgm:presLayoutVars>
          <dgm:dir/>
          <dgm:resizeHandles val="exact"/>
        </dgm:presLayoutVars>
      </dgm:prSet>
      <dgm:spPr/>
      <dgm:t>
        <a:bodyPr/>
        <a:lstStyle/>
        <a:p>
          <a:endParaRPr lang="es-EC"/>
        </a:p>
      </dgm:t>
    </dgm:pt>
    <dgm:pt modelId="{8AA5098A-F4BB-49F6-B1D6-E62448CDBAD0}" type="pres">
      <dgm:prSet presAssocID="{F2EB5385-50F0-49A3-A21A-422D44241B17}" presName="node" presStyleLbl="node1" presStyleIdx="0" presStyleCnt="2">
        <dgm:presLayoutVars>
          <dgm:bulletEnabled val="1"/>
        </dgm:presLayoutVars>
      </dgm:prSet>
      <dgm:spPr/>
      <dgm:t>
        <a:bodyPr/>
        <a:lstStyle/>
        <a:p>
          <a:endParaRPr lang="es-EC"/>
        </a:p>
      </dgm:t>
    </dgm:pt>
    <dgm:pt modelId="{8966CC0E-EBBF-4A59-ACFB-B1873A421A03}" type="pres">
      <dgm:prSet presAssocID="{1C9C5E7A-E7DB-4F5B-B674-6B8EBF8903B3}" presName="sibTrans" presStyleLbl="sibTrans2D1" presStyleIdx="0" presStyleCnt="1"/>
      <dgm:spPr/>
      <dgm:t>
        <a:bodyPr/>
        <a:lstStyle/>
        <a:p>
          <a:endParaRPr lang="es-EC"/>
        </a:p>
      </dgm:t>
    </dgm:pt>
    <dgm:pt modelId="{E3BA4F81-5B60-4092-A34F-57B1CB105B28}" type="pres">
      <dgm:prSet presAssocID="{1C9C5E7A-E7DB-4F5B-B674-6B8EBF8903B3}" presName="connectorText" presStyleLbl="sibTrans2D1" presStyleIdx="0" presStyleCnt="1"/>
      <dgm:spPr/>
      <dgm:t>
        <a:bodyPr/>
        <a:lstStyle/>
        <a:p>
          <a:endParaRPr lang="es-EC"/>
        </a:p>
      </dgm:t>
    </dgm:pt>
    <dgm:pt modelId="{C45A012F-9904-4552-98A1-C3BF7888F265}" type="pres">
      <dgm:prSet presAssocID="{02A3D033-714C-471D-9488-1E438823F373}" presName="node" presStyleLbl="node1" presStyleIdx="1" presStyleCnt="2">
        <dgm:presLayoutVars>
          <dgm:bulletEnabled val="1"/>
        </dgm:presLayoutVars>
      </dgm:prSet>
      <dgm:spPr/>
      <dgm:t>
        <a:bodyPr/>
        <a:lstStyle/>
        <a:p>
          <a:endParaRPr lang="es-EC"/>
        </a:p>
      </dgm:t>
    </dgm:pt>
  </dgm:ptLst>
  <dgm:cxnLst>
    <dgm:cxn modelId="{ED73698D-398A-47B0-8E5F-422047F180A0}" srcId="{02A3D033-714C-471D-9488-1E438823F373}" destId="{BF90DF4F-C6F8-4D74-A3BB-D005E1A5AA3F}" srcOrd="0" destOrd="0" parTransId="{2422E425-E214-4869-9C91-235C2C64D74A}" sibTransId="{C28C1931-189C-464B-84AB-C3A0B598F9C2}"/>
    <dgm:cxn modelId="{99B0A06D-A633-452A-8978-7D2437D45C2A}" srcId="{A3EF1D2D-66C8-4BE9-AD37-B107FC3D34D9}" destId="{02A3D033-714C-471D-9488-1E438823F373}" srcOrd="1" destOrd="0" parTransId="{6EEEB269-9242-4062-96E0-DFF8E898D1FE}" sibTransId="{6A003074-B876-4594-900D-286EC8284136}"/>
    <dgm:cxn modelId="{5A9BD37E-973C-4F20-9DAB-251AE9FD5718}" type="presOf" srcId="{A3EF1D2D-66C8-4BE9-AD37-B107FC3D34D9}" destId="{75938FAB-BFD0-4040-80DF-9AB7B7E75026}" srcOrd="0" destOrd="0" presId="urn:microsoft.com/office/officeart/2005/8/layout/process5"/>
    <dgm:cxn modelId="{D24AB0FC-849D-44D7-B83F-08BB16095DBA}" type="presOf" srcId="{BF90DF4F-C6F8-4D74-A3BB-D005E1A5AA3F}" destId="{C45A012F-9904-4552-98A1-C3BF7888F265}" srcOrd="0" destOrd="1" presId="urn:microsoft.com/office/officeart/2005/8/layout/process5"/>
    <dgm:cxn modelId="{4B70F35A-ECED-4BB4-AE65-BEA0A13A1CBB}" type="presOf" srcId="{F2EB5385-50F0-49A3-A21A-422D44241B17}" destId="{8AA5098A-F4BB-49F6-B1D6-E62448CDBAD0}" srcOrd="0" destOrd="0" presId="urn:microsoft.com/office/officeart/2005/8/layout/process5"/>
    <dgm:cxn modelId="{E5CA4CB2-5C46-467D-9EE0-1D32FDD9043E}" type="presOf" srcId="{02A3D033-714C-471D-9488-1E438823F373}" destId="{C45A012F-9904-4552-98A1-C3BF7888F265}" srcOrd="0" destOrd="0" presId="urn:microsoft.com/office/officeart/2005/8/layout/process5"/>
    <dgm:cxn modelId="{23C2AEFA-41F9-4225-A764-1980A640F848}" srcId="{A3EF1D2D-66C8-4BE9-AD37-B107FC3D34D9}" destId="{F2EB5385-50F0-49A3-A21A-422D44241B17}" srcOrd="0" destOrd="0" parTransId="{1FEFF0DD-54AF-426F-A864-8AEBD5AA9864}" sibTransId="{1C9C5E7A-E7DB-4F5B-B674-6B8EBF8903B3}"/>
    <dgm:cxn modelId="{484B484F-B667-4364-B8CF-4B9FBF75E7E4}" type="presOf" srcId="{1C9C5E7A-E7DB-4F5B-B674-6B8EBF8903B3}" destId="{8966CC0E-EBBF-4A59-ACFB-B1873A421A03}" srcOrd="0" destOrd="0" presId="urn:microsoft.com/office/officeart/2005/8/layout/process5"/>
    <dgm:cxn modelId="{9B6457F0-1916-4673-9E97-CA4197665299}" type="presOf" srcId="{1C9C5E7A-E7DB-4F5B-B674-6B8EBF8903B3}" destId="{E3BA4F81-5B60-4092-A34F-57B1CB105B28}" srcOrd="1" destOrd="0" presId="urn:microsoft.com/office/officeart/2005/8/layout/process5"/>
    <dgm:cxn modelId="{0FD91223-5262-4938-B2F7-0220E537EB93}" type="presParOf" srcId="{75938FAB-BFD0-4040-80DF-9AB7B7E75026}" destId="{8AA5098A-F4BB-49F6-B1D6-E62448CDBAD0}" srcOrd="0" destOrd="0" presId="urn:microsoft.com/office/officeart/2005/8/layout/process5"/>
    <dgm:cxn modelId="{7B5AEAE0-8D48-4CBE-8724-C2C0EEB57308}" type="presParOf" srcId="{75938FAB-BFD0-4040-80DF-9AB7B7E75026}" destId="{8966CC0E-EBBF-4A59-ACFB-B1873A421A03}" srcOrd="1" destOrd="0" presId="urn:microsoft.com/office/officeart/2005/8/layout/process5"/>
    <dgm:cxn modelId="{F654BD31-E2AF-4406-B3C1-C924223EE83E}" type="presParOf" srcId="{8966CC0E-EBBF-4A59-ACFB-B1873A421A03}" destId="{E3BA4F81-5B60-4092-A34F-57B1CB105B28}" srcOrd="0" destOrd="0" presId="urn:microsoft.com/office/officeart/2005/8/layout/process5"/>
    <dgm:cxn modelId="{76C7B7FE-ABE0-4B1C-A009-C3763C45E028}" type="presParOf" srcId="{75938FAB-BFD0-4040-80DF-9AB7B7E75026}" destId="{C45A012F-9904-4552-98A1-C3BF7888F265}" srcOrd="2"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52AD57-1686-44CC-8536-A7B80A595788}"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s-EC"/>
        </a:p>
      </dgm:t>
    </dgm:pt>
    <dgm:pt modelId="{891DA70F-2F2B-4EE1-8C26-1C0B86D07641}">
      <dgm:prSet/>
      <dgm:spPr/>
      <dgm:t>
        <a:bodyPr/>
        <a:lstStyle/>
        <a:p>
          <a:r>
            <a:rPr lang="es-EC" smtClean="0"/>
            <a:t>Los Ap envía continuamente </a:t>
          </a:r>
          <a:r>
            <a:rPr lang="es-EC" i="1" smtClean="0"/>
            <a:t>Beacon Frames</a:t>
          </a:r>
          <a:r>
            <a:rPr lang="es-EC" smtClean="0"/>
            <a:t> que son recogidos por los clientes WLAN cercanos.</a:t>
          </a:r>
          <a:endParaRPr lang="es-EC" dirty="0" smtClean="0"/>
        </a:p>
      </dgm:t>
    </dgm:pt>
    <dgm:pt modelId="{680D10B1-8755-4D84-8E63-C30D2BA29FCA}" type="parTrans" cxnId="{551A10C2-05C2-42B6-B363-2EF610A350E3}">
      <dgm:prSet/>
      <dgm:spPr/>
      <dgm:t>
        <a:bodyPr/>
        <a:lstStyle/>
        <a:p>
          <a:endParaRPr lang="es-EC"/>
        </a:p>
      </dgm:t>
    </dgm:pt>
    <dgm:pt modelId="{DB21DA5C-A02D-4ABE-8E86-325C058BAD9A}" type="sibTrans" cxnId="{551A10C2-05C2-42B6-B363-2EF610A350E3}">
      <dgm:prSet/>
      <dgm:spPr/>
      <dgm:t>
        <a:bodyPr/>
        <a:lstStyle/>
        <a:p>
          <a:endParaRPr lang="es-EC"/>
        </a:p>
      </dgm:t>
    </dgm:pt>
    <dgm:pt modelId="{49773452-8800-4194-BB29-6D2DBCD20396}">
      <dgm:prSet/>
      <dgm:spPr/>
      <dgm:t>
        <a:bodyPr/>
        <a:lstStyle/>
        <a:p>
          <a:r>
            <a:rPr lang="es-EC" dirty="0" smtClean="0"/>
            <a:t>El cliente también puede transmitir su propia </a:t>
          </a:r>
          <a:r>
            <a:rPr lang="es-EC" i="1" dirty="0" err="1" smtClean="0"/>
            <a:t>Probe</a:t>
          </a:r>
          <a:r>
            <a:rPr lang="es-EC" i="1" dirty="0" smtClean="0"/>
            <a:t> </a:t>
          </a:r>
          <a:r>
            <a:rPr lang="es-EC" i="1" dirty="0" err="1" smtClean="0"/>
            <a:t>Request</a:t>
          </a:r>
          <a:r>
            <a:rPr lang="es-EC" dirty="0" smtClean="0"/>
            <a:t> en cada canal.</a:t>
          </a:r>
        </a:p>
      </dgm:t>
    </dgm:pt>
    <dgm:pt modelId="{3E0FAEC1-4FAF-4F0E-A1D1-FDF00ABB3B20}" type="parTrans" cxnId="{747FA2EC-F6A8-4D34-BA8F-63C7AD59D21D}">
      <dgm:prSet/>
      <dgm:spPr/>
      <dgm:t>
        <a:bodyPr/>
        <a:lstStyle/>
        <a:p>
          <a:endParaRPr lang="es-EC"/>
        </a:p>
      </dgm:t>
    </dgm:pt>
    <dgm:pt modelId="{3352DBA0-8982-4D61-8D32-A8AB8BA2C370}" type="sibTrans" cxnId="{747FA2EC-F6A8-4D34-BA8F-63C7AD59D21D}">
      <dgm:prSet/>
      <dgm:spPr/>
      <dgm:t>
        <a:bodyPr/>
        <a:lstStyle/>
        <a:p>
          <a:endParaRPr lang="es-EC"/>
        </a:p>
      </dgm:t>
    </dgm:pt>
    <dgm:pt modelId="{905A001B-1315-4FE0-849D-A14327ADE324}">
      <dgm:prSet/>
      <dgm:spPr/>
      <dgm:t>
        <a:bodyPr/>
        <a:lstStyle/>
        <a:p>
          <a:r>
            <a:rPr lang="es-EC" smtClean="0"/>
            <a:t>Los AP dentro del rango responden con una trama </a:t>
          </a:r>
          <a:r>
            <a:rPr lang="es-EC" i="1" smtClean="0"/>
            <a:t>probe response</a:t>
          </a:r>
          <a:r>
            <a:rPr lang="es-EC" smtClean="0"/>
            <a:t>.</a:t>
          </a:r>
          <a:endParaRPr lang="es-EC" dirty="0" smtClean="0"/>
        </a:p>
      </dgm:t>
    </dgm:pt>
    <dgm:pt modelId="{C370A972-B748-40CA-85B3-AC7CE327AC5A}" type="parTrans" cxnId="{23CA144A-AD79-4DB8-AC4E-17F93C7341F1}">
      <dgm:prSet/>
      <dgm:spPr/>
      <dgm:t>
        <a:bodyPr/>
        <a:lstStyle/>
        <a:p>
          <a:endParaRPr lang="es-EC"/>
        </a:p>
      </dgm:t>
    </dgm:pt>
    <dgm:pt modelId="{8C83FB0B-84DE-4C24-93E7-DAAFBB25956B}" type="sibTrans" cxnId="{23CA144A-AD79-4DB8-AC4E-17F93C7341F1}">
      <dgm:prSet/>
      <dgm:spPr/>
      <dgm:t>
        <a:bodyPr/>
        <a:lstStyle/>
        <a:p>
          <a:endParaRPr lang="es-EC"/>
        </a:p>
      </dgm:t>
    </dgm:pt>
    <dgm:pt modelId="{097724BE-7A05-4896-AB62-ABAEEAFB4908}">
      <dgm:prSet/>
      <dgm:spPr/>
      <dgm:t>
        <a:bodyPr/>
        <a:lstStyle/>
        <a:p>
          <a:r>
            <a:rPr lang="es-EC" smtClean="0"/>
            <a:t>El cliente decide qué AP es el mejor para el acceso y envía una solicitud de autenticación (</a:t>
          </a:r>
          <a:r>
            <a:rPr lang="es-EC" i="1" smtClean="0"/>
            <a:t>authentication request</a:t>
          </a:r>
          <a:r>
            <a:rPr lang="es-EC" smtClean="0"/>
            <a:t>).</a:t>
          </a:r>
          <a:endParaRPr lang="es-EC" dirty="0" smtClean="0"/>
        </a:p>
      </dgm:t>
    </dgm:pt>
    <dgm:pt modelId="{C1C9EC93-A2B8-4158-94B2-86D761767340}" type="parTrans" cxnId="{264788DB-2CF3-4056-AB67-E73DB1E7587B}">
      <dgm:prSet/>
      <dgm:spPr/>
      <dgm:t>
        <a:bodyPr/>
        <a:lstStyle/>
        <a:p>
          <a:endParaRPr lang="es-EC"/>
        </a:p>
      </dgm:t>
    </dgm:pt>
    <dgm:pt modelId="{2214A1EA-4BB4-41D0-9647-4A61836F6B31}" type="sibTrans" cxnId="{264788DB-2CF3-4056-AB67-E73DB1E7587B}">
      <dgm:prSet/>
      <dgm:spPr/>
      <dgm:t>
        <a:bodyPr/>
        <a:lstStyle/>
        <a:p>
          <a:endParaRPr lang="es-EC"/>
        </a:p>
      </dgm:t>
    </dgm:pt>
    <dgm:pt modelId="{4B6338F9-3300-4ED9-88EE-F2E5A695050B}">
      <dgm:prSet/>
      <dgm:spPr/>
      <dgm:t>
        <a:bodyPr/>
        <a:lstStyle/>
        <a:p>
          <a:r>
            <a:rPr lang="es-EC" smtClean="0"/>
            <a:t>El AP envía una respuesta de autenticación (</a:t>
          </a:r>
          <a:r>
            <a:rPr lang="es-EC" i="1" smtClean="0"/>
            <a:t>authentication reply</a:t>
          </a:r>
          <a:r>
            <a:rPr lang="es-EC" smtClean="0"/>
            <a:t>).</a:t>
          </a:r>
          <a:endParaRPr lang="es-EC" dirty="0" smtClean="0"/>
        </a:p>
      </dgm:t>
    </dgm:pt>
    <dgm:pt modelId="{879BB348-7769-425B-82CC-09FC4879A446}" type="parTrans" cxnId="{948B31DA-F85E-4657-B66D-B73CF42C90D9}">
      <dgm:prSet/>
      <dgm:spPr/>
      <dgm:t>
        <a:bodyPr/>
        <a:lstStyle/>
        <a:p>
          <a:endParaRPr lang="es-EC"/>
        </a:p>
      </dgm:t>
    </dgm:pt>
    <dgm:pt modelId="{CFB96A64-DFFD-4AE1-ADEF-B72A80B56B15}" type="sibTrans" cxnId="{948B31DA-F85E-4657-B66D-B73CF42C90D9}">
      <dgm:prSet/>
      <dgm:spPr/>
      <dgm:t>
        <a:bodyPr/>
        <a:lstStyle/>
        <a:p>
          <a:endParaRPr lang="es-EC"/>
        </a:p>
      </dgm:t>
    </dgm:pt>
    <dgm:pt modelId="{43680DA0-D2F4-48E1-AA48-A63F6E25764E}">
      <dgm:prSet/>
      <dgm:spPr/>
      <dgm:t>
        <a:bodyPr/>
        <a:lstStyle/>
        <a:p>
          <a:r>
            <a:rPr lang="es-EC" smtClean="0"/>
            <a:t>Tras la autenticación exitosa, el cliente envía una trama de solicitud de asociación (</a:t>
          </a:r>
          <a:r>
            <a:rPr lang="es-EC" i="1" smtClean="0"/>
            <a:t>association request</a:t>
          </a:r>
          <a:r>
            <a:rPr lang="es-EC" smtClean="0"/>
            <a:t>) al AP.</a:t>
          </a:r>
          <a:endParaRPr lang="es-EC" dirty="0" smtClean="0"/>
        </a:p>
      </dgm:t>
    </dgm:pt>
    <dgm:pt modelId="{944D0E83-9449-4B8D-A030-1D20550DD0D4}" type="parTrans" cxnId="{554E8B2D-E927-4F24-8EA1-857E2B28CA25}">
      <dgm:prSet/>
      <dgm:spPr/>
      <dgm:t>
        <a:bodyPr/>
        <a:lstStyle/>
        <a:p>
          <a:endParaRPr lang="es-EC"/>
        </a:p>
      </dgm:t>
    </dgm:pt>
    <dgm:pt modelId="{74A0680B-A056-41CD-9452-48147B3C4E37}" type="sibTrans" cxnId="{554E8B2D-E927-4F24-8EA1-857E2B28CA25}">
      <dgm:prSet/>
      <dgm:spPr/>
      <dgm:t>
        <a:bodyPr/>
        <a:lstStyle/>
        <a:p>
          <a:endParaRPr lang="es-EC"/>
        </a:p>
      </dgm:t>
    </dgm:pt>
    <dgm:pt modelId="{F200B752-522C-4E64-AF5E-B28D66E28249}">
      <dgm:prSet/>
      <dgm:spPr/>
      <dgm:t>
        <a:bodyPr/>
        <a:lstStyle/>
        <a:p>
          <a:r>
            <a:rPr lang="es-EC" smtClean="0"/>
            <a:t>El AP responde con una asociación de respuesta (</a:t>
          </a:r>
          <a:r>
            <a:rPr lang="es-EC" i="1" smtClean="0"/>
            <a:t>association response</a:t>
          </a:r>
          <a:r>
            <a:rPr lang="es-EC" smtClean="0"/>
            <a:t>).</a:t>
          </a:r>
          <a:endParaRPr lang="es-EC" dirty="0" smtClean="0"/>
        </a:p>
      </dgm:t>
    </dgm:pt>
    <dgm:pt modelId="{A8D134F5-63A6-4BD3-80ED-2A17763DB86C}" type="parTrans" cxnId="{F7CFD9F6-2109-4BA8-9985-DF560ABFC9AA}">
      <dgm:prSet/>
      <dgm:spPr/>
      <dgm:t>
        <a:bodyPr/>
        <a:lstStyle/>
        <a:p>
          <a:endParaRPr lang="es-EC"/>
        </a:p>
      </dgm:t>
    </dgm:pt>
    <dgm:pt modelId="{AB1764B1-42BF-4283-BCB4-3C159125D3C7}" type="sibTrans" cxnId="{F7CFD9F6-2109-4BA8-9985-DF560ABFC9AA}">
      <dgm:prSet/>
      <dgm:spPr/>
      <dgm:t>
        <a:bodyPr/>
        <a:lstStyle/>
        <a:p>
          <a:endParaRPr lang="es-EC"/>
        </a:p>
      </dgm:t>
    </dgm:pt>
    <dgm:pt modelId="{660D8892-750D-4AAA-A9FB-ACEC1AA43E84}">
      <dgm:prSet/>
      <dgm:spPr/>
      <dgm:t>
        <a:bodyPr/>
        <a:lstStyle/>
        <a:p>
          <a:r>
            <a:rPr lang="es-EC" smtClean="0"/>
            <a:t>El cliente es ahora capaz de pasar tráfico al AP.</a:t>
          </a:r>
          <a:endParaRPr lang="es-EC" dirty="0" smtClean="0"/>
        </a:p>
      </dgm:t>
    </dgm:pt>
    <dgm:pt modelId="{47601998-ED9E-4AFF-9005-8F30F002D16E}" type="parTrans" cxnId="{6B14D8E4-D7C5-4F10-9773-C6DA6CE9177F}">
      <dgm:prSet/>
      <dgm:spPr/>
      <dgm:t>
        <a:bodyPr/>
        <a:lstStyle/>
        <a:p>
          <a:endParaRPr lang="es-EC"/>
        </a:p>
      </dgm:t>
    </dgm:pt>
    <dgm:pt modelId="{2BD3F7DD-D67F-4C71-A8C3-66FD31BC2804}" type="sibTrans" cxnId="{6B14D8E4-D7C5-4F10-9773-C6DA6CE9177F}">
      <dgm:prSet/>
      <dgm:spPr/>
      <dgm:t>
        <a:bodyPr/>
        <a:lstStyle/>
        <a:p>
          <a:endParaRPr lang="es-EC"/>
        </a:p>
      </dgm:t>
    </dgm:pt>
    <dgm:pt modelId="{889B9DB3-5BCD-4ABC-8E8A-CE67C9AAF1B5}" type="pres">
      <dgm:prSet presAssocID="{8352AD57-1686-44CC-8536-A7B80A595788}" presName="diagram" presStyleCnt="0">
        <dgm:presLayoutVars>
          <dgm:dir/>
          <dgm:resizeHandles val="exact"/>
        </dgm:presLayoutVars>
      </dgm:prSet>
      <dgm:spPr/>
      <dgm:t>
        <a:bodyPr/>
        <a:lstStyle/>
        <a:p>
          <a:endParaRPr lang="es-EC"/>
        </a:p>
      </dgm:t>
    </dgm:pt>
    <dgm:pt modelId="{0BEF228A-CF83-4EBF-BCD3-A2A7DF9911A5}" type="pres">
      <dgm:prSet presAssocID="{891DA70F-2F2B-4EE1-8C26-1C0B86D07641}" presName="node" presStyleLbl="node1" presStyleIdx="0" presStyleCnt="8">
        <dgm:presLayoutVars>
          <dgm:bulletEnabled val="1"/>
        </dgm:presLayoutVars>
      </dgm:prSet>
      <dgm:spPr/>
      <dgm:t>
        <a:bodyPr/>
        <a:lstStyle/>
        <a:p>
          <a:endParaRPr lang="es-EC"/>
        </a:p>
      </dgm:t>
    </dgm:pt>
    <dgm:pt modelId="{D54F52CD-B30B-4BC5-B2F3-4DEA842EE18D}" type="pres">
      <dgm:prSet presAssocID="{DB21DA5C-A02D-4ABE-8E86-325C058BAD9A}" presName="sibTrans" presStyleLbl="sibTrans2D1" presStyleIdx="0" presStyleCnt="7"/>
      <dgm:spPr/>
      <dgm:t>
        <a:bodyPr/>
        <a:lstStyle/>
        <a:p>
          <a:endParaRPr lang="es-EC"/>
        </a:p>
      </dgm:t>
    </dgm:pt>
    <dgm:pt modelId="{8EF969AB-7E85-42B0-AD13-2C54AA721241}" type="pres">
      <dgm:prSet presAssocID="{DB21DA5C-A02D-4ABE-8E86-325C058BAD9A}" presName="connectorText" presStyleLbl="sibTrans2D1" presStyleIdx="0" presStyleCnt="7"/>
      <dgm:spPr/>
      <dgm:t>
        <a:bodyPr/>
        <a:lstStyle/>
        <a:p>
          <a:endParaRPr lang="es-EC"/>
        </a:p>
      </dgm:t>
    </dgm:pt>
    <dgm:pt modelId="{8F879F4D-3662-451B-A9D0-E0143B6B3C89}" type="pres">
      <dgm:prSet presAssocID="{49773452-8800-4194-BB29-6D2DBCD20396}" presName="node" presStyleLbl="node1" presStyleIdx="1" presStyleCnt="8">
        <dgm:presLayoutVars>
          <dgm:bulletEnabled val="1"/>
        </dgm:presLayoutVars>
      </dgm:prSet>
      <dgm:spPr/>
      <dgm:t>
        <a:bodyPr/>
        <a:lstStyle/>
        <a:p>
          <a:endParaRPr lang="es-EC"/>
        </a:p>
      </dgm:t>
    </dgm:pt>
    <dgm:pt modelId="{031A247A-7CAE-4021-BF7D-ED375D20AB1F}" type="pres">
      <dgm:prSet presAssocID="{3352DBA0-8982-4D61-8D32-A8AB8BA2C370}" presName="sibTrans" presStyleLbl="sibTrans2D1" presStyleIdx="1" presStyleCnt="7"/>
      <dgm:spPr/>
      <dgm:t>
        <a:bodyPr/>
        <a:lstStyle/>
        <a:p>
          <a:endParaRPr lang="es-EC"/>
        </a:p>
      </dgm:t>
    </dgm:pt>
    <dgm:pt modelId="{6B3342E7-EEC0-49CE-BF91-0CC1980ACB63}" type="pres">
      <dgm:prSet presAssocID="{3352DBA0-8982-4D61-8D32-A8AB8BA2C370}" presName="connectorText" presStyleLbl="sibTrans2D1" presStyleIdx="1" presStyleCnt="7"/>
      <dgm:spPr/>
      <dgm:t>
        <a:bodyPr/>
        <a:lstStyle/>
        <a:p>
          <a:endParaRPr lang="es-EC"/>
        </a:p>
      </dgm:t>
    </dgm:pt>
    <dgm:pt modelId="{71096CC3-633A-4B1B-92D9-CBACB658201F}" type="pres">
      <dgm:prSet presAssocID="{905A001B-1315-4FE0-849D-A14327ADE324}" presName="node" presStyleLbl="node1" presStyleIdx="2" presStyleCnt="8">
        <dgm:presLayoutVars>
          <dgm:bulletEnabled val="1"/>
        </dgm:presLayoutVars>
      </dgm:prSet>
      <dgm:spPr/>
      <dgm:t>
        <a:bodyPr/>
        <a:lstStyle/>
        <a:p>
          <a:endParaRPr lang="es-EC"/>
        </a:p>
      </dgm:t>
    </dgm:pt>
    <dgm:pt modelId="{3D0063ED-E200-4BFD-AA3C-DBB67E23A15B}" type="pres">
      <dgm:prSet presAssocID="{8C83FB0B-84DE-4C24-93E7-DAAFBB25956B}" presName="sibTrans" presStyleLbl="sibTrans2D1" presStyleIdx="2" presStyleCnt="7"/>
      <dgm:spPr/>
      <dgm:t>
        <a:bodyPr/>
        <a:lstStyle/>
        <a:p>
          <a:endParaRPr lang="es-EC"/>
        </a:p>
      </dgm:t>
    </dgm:pt>
    <dgm:pt modelId="{688DB10B-F6C8-4BB7-B090-FBD06658F00C}" type="pres">
      <dgm:prSet presAssocID="{8C83FB0B-84DE-4C24-93E7-DAAFBB25956B}" presName="connectorText" presStyleLbl="sibTrans2D1" presStyleIdx="2" presStyleCnt="7"/>
      <dgm:spPr/>
      <dgm:t>
        <a:bodyPr/>
        <a:lstStyle/>
        <a:p>
          <a:endParaRPr lang="es-EC"/>
        </a:p>
      </dgm:t>
    </dgm:pt>
    <dgm:pt modelId="{86729D99-5DA5-45BE-AA78-B22189F8819A}" type="pres">
      <dgm:prSet presAssocID="{097724BE-7A05-4896-AB62-ABAEEAFB4908}" presName="node" presStyleLbl="node1" presStyleIdx="3" presStyleCnt="8">
        <dgm:presLayoutVars>
          <dgm:bulletEnabled val="1"/>
        </dgm:presLayoutVars>
      </dgm:prSet>
      <dgm:spPr/>
      <dgm:t>
        <a:bodyPr/>
        <a:lstStyle/>
        <a:p>
          <a:endParaRPr lang="es-EC"/>
        </a:p>
      </dgm:t>
    </dgm:pt>
    <dgm:pt modelId="{BD8914D0-64FC-48DF-B43D-F8871CD5BF29}" type="pres">
      <dgm:prSet presAssocID="{2214A1EA-4BB4-41D0-9647-4A61836F6B31}" presName="sibTrans" presStyleLbl="sibTrans2D1" presStyleIdx="3" presStyleCnt="7"/>
      <dgm:spPr/>
      <dgm:t>
        <a:bodyPr/>
        <a:lstStyle/>
        <a:p>
          <a:endParaRPr lang="es-EC"/>
        </a:p>
      </dgm:t>
    </dgm:pt>
    <dgm:pt modelId="{1522B880-693A-4426-B2D3-7BFBF65E5264}" type="pres">
      <dgm:prSet presAssocID="{2214A1EA-4BB4-41D0-9647-4A61836F6B31}" presName="connectorText" presStyleLbl="sibTrans2D1" presStyleIdx="3" presStyleCnt="7"/>
      <dgm:spPr/>
      <dgm:t>
        <a:bodyPr/>
        <a:lstStyle/>
        <a:p>
          <a:endParaRPr lang="es-EC"/>
        </a:p>
      </dgm:t>
    </dgm:pt>
    <dgm:pt modelId="{F8EF2760-C754-4B29-8F3E-9AD277525745}" type="pres">
      <dgm:prSet presAssocID="{4B6338F9-3300-4ED9-88EE-F2E5A695050B}" presName="node" presStyleLbl="node1" presStyleIdx="4" presStyleCnt="8">
        <dgm:presLayoutVars>
          <dgm:bulletEnabled val="1"/>
        </dgm:presLayoutVars>
      </dgm:prSet>
      <dgm:spPr/>
      <dgm:t>
        <a:bodyPr/>
        <a:lstStyle/>
        <a:p>
          <a:endParaRPr lang="es-EC"/>
        </a:p>
      </dgm:t>
    </dgm:pt>
    <dgm:pt modelId="{0491BD52-1C7C-4994-83CA-252E732D63E9}" type="pres">
      <dgm:prSet presAssocID="{CFB96A64-DFFD-4AE1-ADEF-B72A80B56B15}" presName="sibTrans" presStyleLbl="sibTrans2D1" presStyleIdx="4" presStyleCnt="7"/>
      <dgm:spPr/>
      <dgm:t>
        <a:bodyPr/>
        <a:lstStyle/>
        <a:p>
          <a:endParaRPr lang="es-EC"/>
        </a:p>
      </dgm:t>
    </dgm:pt>
    <dgm:pt modelId="{B345DAE8-D990-4006-88A4-EDFC0CBF129B}" type="pres">
      <dgm:prSet presAssocID="{CFB96A64-DFFD-4AE1-ADEF-B72A80B56B15}" presName="connectorText" presStyleLbl="sibTrans2D1" presStyleIdx="4" presStyleCnt="7"/>
      <dgm:spPr/>
      <dgm:t>
        <a:bodyPr/>
        <a:lstStyle/>
        <a:p>
          <a:endParaRPr lang="es-EC"/>
        </a:p>
      </dgm:t>
    </dgm:pt>
    <dgm:pt modelId="{CD303331-25BF-4AEC-ADE0-28E755535217}" type="pres">
      <dgm:prSet presAssocID="{43680DA0-D2F4-48E1-AA48-A63F6E25764E}" presName="node" presStyleLbl="node1" presStyleIdx="5" presStyleCnt="8">
        <dgm:presLayoutVars>
          <dgm:bulletEnabled val="1"/>
        </dgm:presLayoutVars>
      </dgm:prSet>
      <dgm:spPr/>
      <dgm:t>
        <a:bodyPr/>
        <a:lstStyle/>
        <a:p>
          <a:endParaRPr lang="es-EC"/>
        </a:p>
      </dgm:t>
    </dgm:pt>
    <dgm:pt modelId="{0B66BFAB-1683-457E-BFC2-C44B8837FC10}" type="pres">
      <dgm:prSet presAssocID="{74A0680B-A056-41CD-9452-48147B3C4E37}" presName="sibTrans" presStyleLbl="sibTrans2D1" presStyleIdx="5" presStyleCnt="7"/>
      <dgm:spPr/>
      <dgm:t>
        <a:bodyPr/>
        <a:lstStyle/>
        <a:p>
          <a:endParaRPr lang="es-EC"/>
        </a:p>
      </dgm:t>
    </dgm:pt>
    <dgm:pt modelId="{B049C709-6D21-4CC4-B95B-F8A48CE93A16}" type="pres">
      <dgm:prSet presAssocID="{74A0680B-A056-41CD-9452-48147B3C4E37}" presName="connectorText" presStyleLbl="sibTrans2D1" presStyleIdx="5" presStyleCnt="7"/>
      <dgm:spPr/>
      <dgm:t>
        <a:bodyPr/>
        <a:lstStyle/>
        <a:p>
          <a:endParaRPr lang="es-EC"/>
        </a:p>
      </dgm:t>
    </dgm:pt>
    <dgm:pt modelId="{3791F422-3368-4286-A394-A3DFB9B96EDB}" type="pres">
      <dgm:prSet presAssocID="{F200B752-522C-4E64-AF5E-B28D66E28249}" presName="node" presStyleLbl="node1" presStyleIdx="6" presStyleCnt="8">
        <dgm:presLayoutVars>
          <dgm:bulletEnabled val="1"/>
        </dgm:presLayoutVars>
      </dgm:prSet>
      <dgm:spPr/>
      <dgm:t>
        <a:bodyPr/>
        <a:lstStyle/>
        <a:p>
          <a:endParaRPr lang="es-EC"/>
        </a:p>
      </dgm:t>
    </dgm:pt>
    <dgm:pt modelId="{F7ED41D1-2431-497C-BF72-31B040EA90CD}" type="pres">
      <dgm:prSet presAssocID="{AB1764B1-42BF-4283-BCB4-3C159125D3C7}" presName="sibTrans" presStyleLbl="sibTrans2D1" presStyleIdx="6" presStyleCnt="7"/>
      <dgm:spPr/>
      <dgm:t>
        <a:bodyPr/>
        <a:lstStyle/>
        <a:p>
          <a:endParaRPr lang="es-EC"/>
        </a:p>
      </dgm:t>
    </dgm:pt>
    <dgm:pt modelId="{2C12DD92-5118-428E-9AEC-43AB1D784B42}" type="pres">
      <dgm:prSet presAssocID="{AB1764B1-42BF-4283-BCB4-3C159125D3C7}" presName="connectorText" presStyleLbl="sibTrans2D1" presStyleIdx="6" presStyleCnt="7"/>
      <dgm:spPr/>
      <dgm:t>
        <a:bodyPr/>
        <a:lstStyle/>
        <a:p>
          <a:endParaRPr lang="es-EC"/>
        </a:p>
      </dgm:t>
    </dgm:pt>
    <dgm:pt modelId="{0CF847C6-18DB-49DC-ADBD-FFB54AA22BCF}" type="pres">
      <dgm:prSet presAssocID="{660D8892-750D-4AAA-A9FB-ACEC1AA43E84}" presName="node" presStyleLbl="node1" presStyleIdx="7" presStyleCnt="8">
        <dgm:presLayoutVars>
          <dgm:bulletEnabled val="1"/>
        </dgm:presLayoutVars>
      </dgm:prSet>
      <dgm:spPr/>
      <dgm:t>
        <a:bodyPr/>
        <a:lstStyle/>
        <a:p>
          <a:endParaRPr lang="es-EC"/>
        </a:p>
      </dgm:t>
    </dgm:pt>
  </dgm:ptLst>
  <dgm:cxnLst>
    <dgm:cxn modelId="{55B3D91D-3ED4-4E9F-A004-95F64B998D6D}" type="presOf" srcId="{DB21DA5C-A02D-4ABE-8E86-325C058BAD9A}" destId="{8EF969AB-7E85-42B0-AD13-2C54AA721241}" srcOrd="1" destOrd="0" presId="urn:microsoft.com/office/officeart/2005/8/layout/process5"/>
    <dgm:cxn modelId="{554E8B2D-E927-4F24-8EA1-857E2B28CA25}" srcId="{8352AD57-1686-44CC-8536-A7B80A595788}" destId="{43680DA0-D2F4-48E1-AA48-A63F6E25764E}" srcOrd="5" destOrd="0" parTransId="{944D0E83-9449-4B8D-A030-1D20550DD0D4}" sibTransId="{74A0680B-A056-41CD-9452-48147B3C4E37}"/>
    <dgm:cxn modelId="{E2BDFA39-E6EF-4089-AE88-66E8AE09C072}" type="presOf" srcId="{DB21DA5C-A02D-4ABE-8E86-325C058BAD9A}" destId="{D54F52CD-B30B-4BC5-B2F3-4DEA842EE18D}" srcOrd="0" destOrd="0" presId="urn:microsoft.com/office/officeart/2005/8/layout/process5"/>
    <dgm:cxn modelId="{6B14D8E4-D7C5-4F10-9773-C6DA6CE9177F}" srcId="{8352AD57-1686-44CC-8536-A7B80A595788}" destId="{660D8892-750D-4AAA-A9FB-ACEC1AA43E84}" srcOrd="7" destOrd="0" parTransId="{47601998-ED9E-4AFF-9005-8F30F002D16E}" sibTransId="{2BD3F7DD-D67F-4C71-A8C3-66FD31BC2804}"/>
    <dgm:cxn modelId="{E58512D2-0E42-43E8-B400-1DD2B780080A}" type="presOf" srcId="{8C83FB0B-84DE-4C24-93E7-DAAFBB25956B}" destId="{688DB10B-F6C8-4BB7-B090-FBD06658F00C}" srcOrd="1" destOrd="0" presId="urn:microsoft.com/office/officeart/2005/8/layout/process5"/>
    <dgm:cxn modelId="{C1CE3033-DFE5-49AB-BD22-A39FF7D2861E}" type="presOf" srcId="{3352DBA0-8982-4D61-8D32-A8AB8BA2C370}" destId="{031A247A-7CAE-4021-BF7D-ED375D20AB1F}" srcOrd="0" destOrd="0" presId="urn:microsoft.com/office/officeart/2005/8/layout/process5"/>
    <dgm:cxn modelId="{DAFA88E7-4ACF-4A12-A07E-917CCA002684}" type="presOf" srcId="{660D8892-750D-4AAA-A9FB-ACEC1AA43E84}" destId="{0CF847C6-18DB-49DC-ADBD-FFB54AA22BCF}" srcOrd="0" destOrd="0" presId="urn:microsoft.com/office/officeart/2005/8/layout/process5"/>
    <dgm:cxn modelId="{23CA144A-AD79-4DB8-AC4E-17F93C7341F1}" srcId="{8352AD57-1686-44CC-8536-A7B80A595788}" destId="{905A001B-1315-4FE0-849D-A14327ADE324}" srcOrd="2" destOrd="0" parTransId="{C370A972-B748-40CA-85B3-AC7CE327AC5A}" sibTransId="{8C83FB0B-84DE-4C24-93E7-DAAFBB25956B}"/>
    <dgm:cxn modelId="{DBF0F121-D553-4659-AFB7-6B773F48E39C}" type="presOf" srcId="{AB1764B1-42BF-4283-BCB4-3C159125D3C7}" destId="{2C12DD92-5118-428E-9AEC-43AB1D784B42}" srcOrd="1" destOrd="0" presId="urn:microsoft.com/office/officeart/2005/8/layout/process5"/>
    <dgm:cxn modelId="{E5E689A3-F322-46B9-9404-76EC8F1BCA20}" type="presOf" srcId="{74A0680B-A056-41CD-9452-48147B3C4E37}" destId="{B049C709-6D21-4CC4-B95B-F8A48CE93A16}" srcOrd="1" destOrd="0" presId="urn:microsoft.com/office/officeart/2005/8/layout/process5"/>
    <dgm:cxn modelId="{551A10C2-05C2-42B6-B363-2EF610A350E3}" srcId="{8352AD57-1686-44CC-8536-A7B80A595788}" destId="{891DA70F-2F2B-4EE1-8C26-1C0B86D07641}" srcOrd="0" destOrd="0" parTransId="{680D10B1-8755-4D84-8E63-C30D2BA29FCA}" sibTransId="{DB21DA5C-A02D-4ABE-8E86-325C058BAD9A}"/>
    <dgm:cxn modelId="{332700E0-6322-4391-90D6-E3C2FCADA6A8}" type="presOf" srcId="{4B6338F9-3300-4ED9-88EE-F2E5A695050B}" destId="{F8EF2760-C754-4B29-8F3E-9AD277525745}" srcOrd="0" destOrd="0" presId="urn:microsoft.com/office/officeart/2005/8/layout/process5"/>
    <dgm:cxn modelId="{948B31DA-F85E-4657-B66D-B73CF42C90D9}" srcId="{8352AD57-1686-44CC-8536-A7B80A595788}" destId="{4B6338F9-3300-4ED9-88EE-F2E5A695050B}" srcOrd="4" destOrd="0" parTransId="{879BB348-7769-425B-82CC-09FC4879A446}" sibTransId="{CFB96A64-DFFD-4AE1-ADEF-B72A80B56B15}"/>
    <dgm:cxn modelId="{832DD0BD-6442-4C83-BC8B-A18A6E38489C}" type="presOf" srcId="{AB1764B1-42BF-4283-BCB4-3C159125D3C7}" destId="{F7ED41D1-2431-497C-BF72-31B040EA90CD}" srcOrd="0" destOrd="0" presId="urn:microsoft.com/office/officeart/2005/8/layout/process5"/>
    <dgm:cxn modelId="{79C2BEF2-74A1-493B-A2EE-D36EEF286ABB}" type="presOf" srcId="{905A001B-1315-4FE0-849D-A14327ADE324}" destId="{71096CC3-633A-4B1B-92D9-CBACB658201F}" srcOrd="0" destOrd="0" presId="urn:microsoft.com/office/officeart/2005/8/layout/process5"/>
    <dgm:cxn modelId="{313F5013-B4BC-485F-8E37-860376543F97}" type="presOf" srcId="{8C83FB0B-84DE-4C24-93E7-DAAFBB25956B}" destId="{3D0063ED-E200-4BFD-AA3C-DBB67E23A15B}" srcOrd="0" destOrd="0" presId="urn:microsoft.com/office/officeart/2005/8/layout/process5"/>
    <dgm:cxn modelId="{E42281B9-93F5-49B9-B031-9661BB16AB14}" type="presOf" srcId="{CFB96A64-DFFD-4AE1-ADEF-B72A80B56B15}" destId="{0491BD52-1C7C-4994-83CA-252E732D63E9}" srcOrd="0" destOrd="0" presId="urn:microsoft.com/office/officeart/2005/8/layout/process5"/>
    <dgm:cxn modelId="{F7CFD9F6-2109-4BA8-9985-DF560ABFC9AA}" srcId="{8352AD57-1686-44CC-8536-A7B80A595788}" destId="{F200B752-522C-4E64-AF5E-B28D66E28249}" srcOrd="6" destOrd="0" parTransId="{A8D134F5-63A6-4BD3-80ED-2A17763DB86C}" sibTransId="{AB1764B1-42BF-4283-BCB4-3C159125D3C7}"/>
    <dgm:cxn modelId="{74B93DEB-1C21-46D1-96BF-FFF8D26D1685}" type="presOf" srcId="{3352DBA0-8982-4D61-8D32-A8AB8BA2C370}" destId="{6B3342E7-EEC0-49CE-BF91-0CC1980ACB63}" srcOrd="1" destOrd="0" presId="urn:microsoft.com/office/officeart/2005/8/layout/process5"/>
    <dgm:cxn modelId="{958DE8A2-CBD5-4902-B33D-C684C4C4E3E5}" type="presOf" srcId="{CFB96A64-DFFD-4AE1-ADEF-B72A80B56B15}" destId="{B345DAE8-D990-4006-88A4-EDFC0CBF129B}" srcOrd="1" destOrd="0" presId="urn:microsoft.com/office/officeart/2005/8/layout/process5"/>
    <dgm:cxn modelId="{264788DB-2CF3-4056-AB67-E73DB1E7587B}" srcId="{8352AD57-1686-44CC-8536-A7B80A595788}" destId="{097724BE-7A05-4896-AB62-ABAEEAFB4908}" srcOrd="3" destOrd="0" parTransId="{C1C9EC93-A2B8-4158-94B2-86D761767340}" sibTransId="{2214A1EA-4BB4-41D0-9647-4A61836F6B31}"/>
    <dgm:cxn modelId="{E8B2E478-5974-42C4-A6E6-AA6A21EF93C0}" type="presOf" srcId="{74A0680B-A056-41CD-9452-48147B3C4E37}" destId="{0B66BFAB-1683-457E-BFC2-C44B8837FC10}" srcOrd="0" destOrd="0" presId="urn:microsoft.com/office/officeart/2005/8/layout/process5"/>
    <dgm:cxn modelId="{BC67532D-A51B-4345-A9A6-A10AC006A08E}" type="presOf" srcId="{43680DA0-D2F4-48E1-AA48-A63F6E25764E}" destId="{CD303331-25BF-4AEC-ADE0-28E755535217}" srcOrd="0" destOrd="0" presId="urn:microsoft.com/office/officeart/2005/8/layout/process5"/>
    <dgm:cxn modelId="{747FA2EC-F6A8-4D34-BA8F-63C7AD59D21D}" srcId="{8352AD57-1686-44CC-8536-A7B80A595788}" destId="{49773452-8800-4194-BB29-6D2DBCD20396}" srcOrd="1" destOrd="0" parTransId="{3E0FAEC1-4FAF-4F0E-A1D1-FDF00ABB3B20}" sibTransId="{3352DBA0-8982-4D61-8D32-A8AB8BA2C370}"/>
    <dgm:cxn modelId="{23B7C85C-2C7D-4BD3-BFA1-27DF2EC93171}" type="presOf" srcId="{2214A1EA-4BB4-41D0-9647-4A61836F6B31}" destId="{1522B880-693A-4426-B2D3-7BFBF65E5264}" srcOrd="1" destOrd="0" presId="urn:microsoft.com/office/officeart/2005/8/layout/process5"/>
    <dgm:cxn modelId="{934DBA94-EC69-4710-B646-B3D43119E1A7}" type="presOf" srcId="{8352AD57-1686-44CC-8536-A7B80A595788}" destId="{889B9DB3-5BCD-4ABC-8E8A-CE67C9AAF1B5}" srcOrd="0" destOrd="0" presId="urn:microsoft.com/office/officeart/2005/8/layout/process5"/>
    <dgm:cxn modelId="{AFA6BCE3-865A-46B2-BE07-AC742D8158B3}" type="presOf" srcId="{891DA70F-2F2B-4EE1-8C26-1C0B86D07641}" destId="{0BEF228A-CF83-4EBF-BCD3-A2A7DF9911A5}" srcOrd="0" destOrd="0" presId="urn:microsoft.com/office/officeart/2005/8/layout/process5"/>
    <dgm:cxn modelId="{E149EEA4-E82F-4AD6-BBFA-1772AE432BD3}" type="presOf" srcId="{097724BE-7A05-4896-AB62-ABAEEAFB4908}" destId="{86729D99-5DA5-45BE-AA78-B22189F8819A}" srcOrd="0" destOrd="0" presId="urn:microsoft.com/office/officeart/2005/8/layout/process5"/>
    <dgm:cxn modelId="{6956329C-E8B5-4BAD-8429-2294AE230F5B}" type="presOf" srcId="{2214A1EA-4BB4-41D0-9647-4A61836F6B31}" destId="{BD8914D0-64FC-48DF-B43D-F8871CD5BF29}" srcOrd="0" destOrd="0" presId="urn:microsoft.com/office/officeart/2005/8/layout/process5"/>
    <dgm:cxn modelId="{473844F3-EF1A-4F45-91A9-8318E5CDBD84}" type="presOf" srcId="{49773452-8800-4194-BB29-6D2DBCD20396}" destId="{8F879F4D-3662-451B-A9D0-E0143B6B3C89}" srcOrd="0" destOrd="0" presId="urn:microsoft.com/office/officeart/2005/8/layout/process5"/>
    <dgm:cxn modelId="{FE6C114F-C914-4107-95D9-67980DDD19AA}" type="presOf" srcId="{F200B752-522C-4E64-AF5E-B28D66E28249}" destId="{3791F422-3368-4286-A394-A3DFB9B96EDB}" srcOrd="0" destOrd="0" presId="urn:microsoft.com/office/officeart/2005/8/layout/process5"/>
    <dgm:cxn modelId="{008B8F4E-9263-4B68-9A3C-334F7CDAF025}" type="presParOf" srcId="{889B9DB3-5BCD-4ABC-8E8A-CE67C9AAF1B5}" destId="{0BEF228A-CF83-4EBF-BCD3-A2A7DF9911A5}" srcOrd="0" destOrd="0" presId="urn:microsoft.com/office/officeart/2005/8/layout/process5"/>
    <dgm:cxn modelId="{25AA1287-B856-4685-9AF1-68BB75E1B15E}" type="presParOf" srcId="{889B9DB3-5BCD-4ABC-8E8A-CE67C9AAF1B5}" destId="{D54F52CD-B30B-4BC5-B2F3-4DEA842EE18D}" srcOrd="1" destOrd="0" presId="urn:microsoft.com/office/officeart/2005/8/layout/process5"/>
    <dgm:cxn modelId="{C7783276-5FB1-4770-8C6D-A5F934105462}" type="presParOf" srcId="{D54F52CD-B30B-4BC5-B2F3-4DEA842EE18D}" destId="{8EF969AB-7E85-42B0-AD13-2C54AA721241}" srcOrd="0" destOrd="0" presId="urn:microsoft.com/office/officeart/2005/8/layout/process5"/>
    <dgm:cxn modelId="{E29E01C0-AD50-4949-8080-125CCC1A2997}" type="presParOf" srcId="{889B9DB3-5BCD-4ABC-8E8A-CE67C9AAF1B5}" destId="{8F879F4D-3662-451B-A9D0-E0143B6B3C89}" srcOrd="2" destOrd="0" presId="urn:microsoft.com/office/officeart/2005/8/layout/process5"/>
    <dgm:cxn modelId="{93293C3A-7EFD-4F26-BA28-ADBB81568CDA}" type="presParOf" srcId="{889B9DB3-5BCD-4ABC-8E8A-CE67C9AAF1B5}" destId="{031A247A-7CAE-4021-BF7D-ED375D20AB1F}" srcOrd="3" destOrd="0" presId="urn:microsoft.com/office/officeart/2005/8/layout/process5"/>
    <dgm:cxn modelId="{3246E5B5-782A-43FF-8FCF-2C37037DF37E}" type="presParOf" srcId="{031A247A-7CAE-4021-BF7D-ED375D20AB1F}" destId="{6B3342E7-EEC0-49CE-BF91-0CC1980ACB63}" srcOrd="0" destOrd="0" presId="urn:microsoft.com/office/officeart/2005/8/layout/process5"/>
    <dgm:cxn modelId="{37FBBE4A-C999-478F-9E71-659D80AA98E2}" type="presParOf" srcId="{889B9DB3-5BCD-4ABC-8E8A-CE67C9AAF1B5}" destId="{71096CC3-633A-4B1B-92D9-CBACB658201F}" srcOrd="4" destOrd="0" presId="urn:microsoft.com/office/officeart/2005/8/layout/process5"/>
    <dgm:cxn modelId="{BFB9FBB5-3298-4E45-96F9-A1FA9F1D4D18}" type="presParOf" srcId="{889B9DB3-5BCD-4ABC-8E8A-CE67C9AAF1B5}" destId="{3D0063ED-E200-4BFD-AA3C-DBB67E23A15B}" srcOrd="5" destOrd="0" presId="urn:microsoft.com/office/officeart/2005/8/layout/process5"/>
    <dgm:cxn modelId="{C2D69C43-4F69-454A-B241-34DB5E1919C4}" type="presParOf" srcId="{3D0063ED-E200-4BFD-AA3C-DBB67E23A15B}" destId="{688DB10B-F6C8-4BB7-B090-FBD06658F00C}" srcOrd="0" destOrd="0" presId="urn:microsoft.com/office/officeart/2005/8/layout/process5"/>
    <dgm:cxn modelId="{8AD76AC5-926E-4C50-BD3C-22FE9B5901F8}" type="presParOf" srcId="{889B9DB3-5BCD-4ABC-8E8A-CE67C9AAF1B5}" destId="{86729D99-5DA5-45BE-AA78-B22189F8819A}" srcOrd="6" destOrd="0" presId="urn:microsoft.com/office/officeart/2005/8/layout/process5"/>
    <dgm:cxn modelId="{73226B38-0D57-4A72-B48C-CC839C39D14E}" type="presParOf" srcId="{889B9DB3-5BCD-4ABC-8E8A-CE67C9AAF1B5}" destId="{BD8914D0-64FC-48DF-B43D-F8871CD5BF29}" srcOrd="7" destOrd="0" presId="urn:microsoft.com/office/officeart/2005/8/layout/process5"/>
    <dgm:cxn modelId="{36F6C5BE-0FC4-4673-8FA5-F04699566E23}" type="presParOf" srcId="{BD8914D0-64FC-48DF-B43D-F8871CD5BF29}" destId="{1522B880-693A-4426-B2D3-7BFBF65E5264}" srcOrd="0" destOrd="0" presId="urn:microsoft.com/office/officeart/2005/8/layout/process5"/>
    <dgm:cxn modelId="{61FDAD6F-A54D-42E8-B251-C67E0F9A3936}" type="presParOf" srcId="{889B9DB3-5BCD-4ABC-8E8A-CE67C9AAF1B5}" destId="{F8EF2760-C754-4B29-8F3E-9AD277525745}" srcOrd="8" destOrd="0" presId="urn:microsoft.com/office/officeart/2005/8/layout/process5"/>
    <dgm:cxn modelId="{4452296B-B551-406A-AAAB-ACBCEE8EC985}" type="presParOf" srcId="{889B9DB3-5BCD-4ABC-8E8A-CE67C9AAF1B5}" destId="{0491BD52-1C7C-4994-83CA-252E732D63E9}" srcOrd="9" destOrd="0" presId="urn:microsoft.com/office/officeart/2005/8/layout/process5"/>
    <dgm:cxn modelId="{BAC005B2-5211-4331-B655-39C6618BC720}" type="presParOf" srcId="{0491BD52-1C7C-4994-83CA-252E732D63E9}" destId="{B345DAE8-D990-4006-88A4-EDFC0CBF129B}" srcOrd="0" destOrd="0" presId="urn:microsoft.com/office/officeart/2005/8/layout/process5"/>
    <dgm:cxn modelId="{F36D83C4-3893-4B75-9B64-30DDD17BD087}" type="presParOf" srcId="{889B9DB3-5BCD-4ABC-8E8A-CE67C9AAF1B5}" destId="{CD303331-25BF-4AEC-ADE0-28E755535217}" srcOrd="10" destOrd="0" presId="urn:microsoft.com/office/officeart/2005/8/layout/process5"/>
    <dgm:cxn modelId="{DC5221F3-8419-42FE-A41F-A3978329ADC2}" type="presParOf" srcId="{889B9DB3-5BCD-4ABC-8E8A-CE67C9AAF1B5}" destId="{0B66BFAB-1683-457E-BFC2-C44B8837FC10}" srcOrd="11" destOrd="0" presId="urn:microsoft.com/office/officeart/2005/8/layout/process5"/>
    <dgm:cxn modelId="{CB6E8572-8FD9-4684-BB09-055E13126346}" type="presParOf" srcId="{0B66BFAB-1683-457E-BFC2-C44B8837FC10}" destId="{B049C709-6D21-4CC4-B95B-F8A48CE93A16}" srcOrd="0" destOrd="0" presId="urn:microsoft.com/office/officeart/2005/8/layout/process5"/>
    <dgm:cxn modelId="{9A0666D0-9A58-4DA1-BC70-D9448EC926C2}" type="presParOf" srcId="{889B9DB3-5BCD-4ABC-8E8A-CE67C9AAF1B5}" destId="{3791F422-3368-4286-A394-A3DFB9B96EDB}" srcOrd="12" destOrd="0" presId="urn:microsoft.com/office/officeart/2005/8/layout/process5"/>
    <dgm:cxn modelId="{A9517BF8-3243-4D67-81F2-5650975CA3A2}" type="presParOf" srcId="{889B9DB3-5BCD-4ABC-8E8A-CE67C9AAF1B5}" destId="{F7ED41D1-2431-497C-BF72-31B040EA90CD}" srcOrd="13" destOrd="0" presId="urn:microsoft.com/office/officeart/2005/8/layout/process5"/>
    <dgm:cxn modelId="{AB430D65-E1A0-493F-AECC-AE465EBDADB5}" type="presParOf" srcId="{F7ED41D1-2431-497C-BF72-31B040EA90CD}" destId="{2C12DD92-5118-428E-9AEC-43AB1D784B42}" srcOrd="0" destOrd="0" presId="urn:microsoft.com/office/officeart/2005/8/layout/process5"/>
    <dgm:cxn modelId="{19CCDAA5-061D-4DB6-8496-826082EB3745}" type="presParOf" srcId="{889B9DB3-5BCD-4ABC-8E8A-CE67C9AAF1B5}" destId="{0CF847C6-18DB-49DC-ADBD-FFB54AA22BCF}" srcOrd="14"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2C2F9D-B8A7-4995-96F8-71A0000A4034}">
      <dsp:nvSpPr>
        <dsp:cNvPr id="0" name=""/>
        <dsp:cNvSpPr/>
      </dsp:nvSpPr>
      <dsp:spPr>
        <a:xfrm>
          <a:off x="0" y="398603"/>
          <a:ext cx="7992888" cy="1176398"/>
        </a:xfrm>
        <a:prstGeom prst="roundRect">
          <a:avLst/>
        </a:prstGeom>
        <a:gradFill rotWithShape="0">
          <a:gsLst>
            <a:gs pos="0">
              <a:schemeClr val="accent5">
                <a:hueOff val="0"/>
                <a:satOff val="0"/>
                <a:lumOff val="0"/>
                <a:alphaOff val="0"/>
                <a:tint val="58000"/>
                <a:satMod val="108000"/>
                <a:lumMod val="110000"/>
              </a:schemeClr>
            </a:gs>
            <a:gs pos="100000">
              <a:schemeClr val="accent5">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Existe un gran crecimiento del uso de redes WiFi por su movilidad, comodidad y libertad de cables. El uso de la tecnología se ha convertido en parte fundamental de nuestras vidas; el internet y las conexiones de alta velocidad se encuentran disponibles para todas las personas que tengan un dispositivo de comunicación como un computador, </a:t>
          </a:r>
          <a:r>
            <a:rPr lang="es-EC" sz="1500" kern="1200" dirty="0" err="1" smtClean="0"/>
            <a:t>tablet</a:t>
          </a:r>
          <a:r>
            <a:rPr lang="es-EC" sz="1500" kern="1200" dirty="0" smtClean="0"/>
            <a:t>, celulares.</a:t>
          </a:r>
          <a:endParaRPr lang="es-EC" sz="1500" kern="1200" dirty="0"/>
        </a:p>
      </dsp:txBody>
      <dsp:txXfrm>
        <a:off x="0" y="398603"/>
        <a:ext cx="7992888" cy="1176398"/>
      </dsp:txXfrm>
    </dsp:sp>
    <dsp:sp modelId="{6B2EC7EA-6554-4FAB-92A9-E504CFEBCBE9}">
      <dsp:nvSpPr>
        <dsp:cNvPr id="0" name=""/>
        <dsp:cNvSpPr/>
      </dsp:nvSpPr>
      <dsp:spPr>
        <a:xfrm>
          <a:off x="0" y="1618201"/>
          <a:ext cx="7992888" cy="1176398"/>
        </a:xfrm>
        <a:prstGeom prst="roundRect">
          <a:avLst/>
        </a:prstGeom>
        <a:gradFill rotWithShape="0">
          <a:gsLst>
            <a:gs pos="0">
              <a:schemeClr val="accent5">
                <a:hueOff val="-1102852"/>
                <a:satOff val="-5923"/>
                <a:lumOff val="2026"/>
                <a:alphaOff val="0"/>
                <a:tint val="58000"/>
                <a:satMod val="108000"/>
                <a:lumMod val="110000"/>
              </a:schemeClr>
            </a:gs>
            <a:gs pos="100000">
              <a:schemeClr val="accent5">
                <a:hueOff val="-1102852"/>
                <a:satOff val="-5923"/>
                <a:lumOff val="2026"/>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La gran cantidad de usuarios que acceden a las redes provocan que se sature por el excesivo tráfico que circula en la red como, descarga de información, videos, música, videoconferencias, causando que la red presente lentitud, virus, pérdida de privacidad o robo de información. </a:t>
          </a:r>
          <a:endParaRPr lang="es-EC" sz="1500" kern="1200" dirty="0"/>
        </a:p>
      </dsp:txBody>
      <dsp:txXfrm>
        <a:off x="0" y="1618201"/>
        <a:ext cx="7992888" cy="1176398"/>
      </dsp:txXfrm>
    </dsp:sp>
    <dsp:sp modelId="{701A86E4-DB40-4DA4-912E-5337FF9EF4AB}">
      <dsp:nvSpPr>
        <dsp:cNvPr id="0" name=""/>
        <dsp:cNvSpPr/>
      </dsp:nvSpPr>
      <dsp:spPr>
        <a:xfrm>
          <a:off x="0" y="2837799"/>
          <a:ext cx="7992888" cy="1176398"/>
        </a:xfrm>
        <a:prstGeom prst="roundRect">
          <a:avLst/>
        </a:prstGeom>
        <a:gradFill rotWithShape="0">
          <a:gsLst>
            <a:gs pos="0">
              <a:schemeClr val="accent5">
                <a:hueOff val="-2205704"/>
                <a:satOff val="-11847"/>
                <a:lumOff val="4052"/>
                <a:alphaOff val="0"/>
                <a:tint val="58000"/>
                <a:satMod val="108000"/>
                <a:lumMod val="110000"/>
              </a:schemeClr>
            </a:gs>
            <a:gs pos="100000">
              <a:schemeClr val="accent5">
                <a:hueOff val="-2205704"/>
                <a:satOff val="-11847"/>
                <a:lumOff val="4052"/>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Utilizar analizadores de tráfico, permiten informar al administrador de que tipo es la información que circula con mayor frecuencia por la red, de donde proviene el tráfico, con el fin de conseguir un adecuado entorno de red LAN.</a:t>
          </a:r>
          <a:endParaRPr lang="es-EC" sz="1500" kern="1200" dirty="0"/>
        </a:p>
      </dsp:txBody>
      <dsp:txXfrm>
        <a:off x="0" y="2837799"/>
        <a:ext cx="7992888" cy="1176398"/>
      </dsp:txXfrm>
    </dsp:sp>
    <dsp:sp modelId="{2A2D6B92-FC7C-4DBD-B00F-F11C6A374AFD}">
      <dsp:nvSpPr>
        <dsp:cNvPr id="0" name=""/>
        <dsp:cNvSpPr/>
      </dsp:nvSpPr>
      <dsp:spPr>
        <a:xfrm>
          <a:off x="0" y="4057398"/>
          <a:ext cx="7992888" cy="1176398"/>
        </a:xfrm>
        <a:prstGeom prst="roundRect">
          <a:avLst/>
        </a:prstGeom>
        <a:gradFill rotWithShape="0">
          <a:gsLst>
            <a:gs pos="0">
              <a:schemeClr val="accent5">
                <a:hueOff val="-3308557"/>
                <a:satOff val="-17770"/>
                <a:lumOff val="6078"/>
                <a:alphaOff val="0"/>
                <a:tint val="58000"/>
                <a:satMod val="108000"/>
                <a:lumMod val="110000"/>
              </a:schemeClr>
            </a:gs>
            <a:gs pos="100000">
              <a:schemeClr val="accent5">
                <a:hueOff val="-3308557"/>
                <a:satOff val="-17770"/>
                <a:lumOff val="6078"/>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Los analizadores de tráfico de red se basan en dispositivos de hardware costosos, sin embargo los nuevos progresos tecnológicos han permitido crear analizadores de redes basados en software empleando nuevos dispositivos, como los ordenadores (SBC) </a:t>
          </a:r>
          <a:r>
            <a:rPr lang="es-EC" sz="1500" kern="1200" dirty="0" err="1" smtClean="0"/>
            <a:t>Raspberry</a:t>
          </a:r>
          <a:r>
            <a:rPr lang="es-EC" sz="1500" kern="1200" dirty="0" smtClean="0"/>
            <a:t> Pi, haciendo que el desarrollo de analizadores de tráfico de red sea más accesible para los administradores permitiendo identificar y solucionar con eficacia y menor inversión los problemas de la red.</a:t>
          </a:r>
          <a:endParaRPr lang="es-EC" sz="1500" kern="1200" dirty="0"/>
        </a:p>
      </dsp:txBody>
      <dsp:txXfrm>
        <a:off x="0" y="4057398"/>
        <a:ext cx="7992888" cy="117639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F795B2-6338-46DE-B646-33CBCAB86476}">
      <dsp:nvSpPr>
        <dsp:cNvPr id="0" name=""/>
        <dsp:cNvSpPr/>
      </dsp:nvSpPr>
      <dsp:spPr>
        <a:xfrm>
          <a:off x="0" y="0"/>
          <a:ext cx="4114800" cy="638132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s-EC" sz="5500" kern="1200" dirty="0" smtClean="0"/>
            <a:t>Triangulación</a:t>
          </a:r>
          <a:endParaRPr lang="es-EC" sz="5500" kern="1200" dirty="0"/>
        </a:p>
      </dsp:txBody>
      <dsp:txXfrm>
        <a:off x="0" y="0"/>
        <a:ext cx="4114800" cy="1914398"/>
      </dsp:txXfrm>
    </dsp:sp>
    <dsp:sp modelId="{0308B2EE-2465-4A8D-9B50-32113681CF71}">
      <dsp:nvSpPr>
        <dsp:cNvPr id="0" name=""/>
        <dsp:cNvSpPr/>
      </dsp:nvSpPr>
      <dsp:spPr>
        <a:xfrm>
          <a:off x="442390" y="1728192"/>
          <a:ext cx="3291840" cy="192405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just" defTabSz="666750">
            <a:lnSpc>
              <a:spcPct val="90000"/>
            </a:lnSpc>
            <a:spcBef>
              <a:spcPct val="0"/>
            </a:spcBef>
            <a:spcAft>
              <a:spcPct val="35000"/>
            </a:spcAft>
          </a:pPr>
          <a:r>
            <a:rPr lang="es-EC" sz="1500" kern="1200" dirty="0" smtClean="0"/>
            <a:t>Conocidas las tres distancias se determina fácilmente la propia posición relativa respecto a los tres satélites. Además es indispensable conocer las coordenadas o posición de cada uno de los satélites. De esta forma se obtiene la posición absoluta o coordenada reales del punto de medición.</a:t>
          </a:r>
          <a:endParaRPr lang="es-EC" sz="1500" kern="1200" dirty="0"/>
        </a:p>
      </dsp:txBody>
      <dsp:txXfrm>
        <a:off x="442390" y="1728192"/>
        <a:ext cx="3291840" cy="1924057"/>
      </dsp:txXfrm>
    </dsp:sp>
    <dsp:sp modelId="{14464520-B378-4CA9-8B39-A9D342871884}">
      <dsp:nvSpPr>
        <dsp:cNvPr id="0" name=""/>
        <dsp:cNvSpPr/>
      </dsp:nvSpPr>
      <dsp:spPr>
        <a:xfrm>
          <a:off x="411480" y="4136334"/>
          <a:ext cx="3291840" cy="1924057"/>
        </a:xfrm>
        <a:prstGeom prst="roundRect">
          <a:avLst>
            <a:gd name="adj" fmla="val 10000"/>
          </a:avLst>
        </a:prstGeom>
        <a:solidFill>
          <a:schemeClr val="accent5">
            <a:hueOff val="-3308557"/>
            <a:satOff val="-17770"/>
            <a:lumOff val="6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just" defTabSz="666750">
            <a:lnSpc>
              <a:spcPct val="90000"/>
            </a:lnSpc>
            <a:spcBef>
              <a:spcPct val="0"/>
            </a:spcBef>
            <a:spcAft>
              <a:spcPct val="35000"/>
            </a:spcAft>
          </a:pPr>
          <a:r>
            <a:rPr lang="es-EC" sz="1500" kern="1200" dirty="0" smtClean="0"/>
            <a:t>El cálculo de la propia posición, usando señales GPS, se realiza por triangulación, lo que significa que sabiendo la distancia de tres puntos fijados, podemos obtener la propia posición. </a:t>
          </a:r>
          <a:endParaRPr lang="es-EC" sz="1500" kern="1200" dirty="0"/>
        </a:p>
      </dsp:txBody>
      <dsp:txXfrm>
        <a:off x="411480" y="4136334"/>
        <a:ext cx="3291840" cy="19240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EEC2E2-1088-49D8-93C4-01F821D0E7AD}">
      <dsp:nvSpPr>
        <dsp:cNvPr id="0" name=""/>
        <dsp:cNvSpPr/>
      </dsp:nvSpPr>
      <dsp:spPr>
        <a:xfrm>
          <a:off x="0" y="1129603"/>
          <a:ext cx="7380312" cy="730800"/>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D269962-AE91-4DE0-A6A3-4B078CD47342}">
      <dsp:nvSpPr>
        <dsp:cNvPr id="0" name=""/>
        <dsp:cNvSpPr/>
      </dsp:nvSpPr>
      <dsp:spPr>
        <a:xfrm>
          <a:off x="1171519" y="348387"/>
          <a:ext cx="5231623" cy="1530063"/>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5271" tIns="0" rIns="195271" bIns="0" numCol="1" spcCol="1270" anchor="ctr" anchorCtr="0">
          <a:noAutofit/>
        </a:bodyPr>
        <a:lstStyle/>
        <a:p>
          <a:pPr lvl="0" algn="just" defTabSz="800100">
            <a:lnSpc>
              <a:spcPct val="90000"/>
            </a:lnSpc>
            <a:spcBef>
              <a:spcPct val="0"/>
            </a:spcBef>
            <a:spcAft>
              <a:spcPct val="35000"/>
            </a:spcAft>
          </a:pPr>
          <a:r>
            <a:rPr lang="es-EC" sz="1800" kern="1200" dirty="0" smtClean="0"/>
            <a:t>El objetivo principal de este proyecto es desarrollar un prototipo de un sistema de análisis de tráfico de red 802.11 mediante un dispositivo portable como una tarjeta </a:t>
          </a:r>
          <a:r>
            <a:rPr lang="es-EC" sz="1800" kern="1200" dirty="0" err="1" smtClean="0"/>
            <a:t>Raspberry</a:t>
          </a:r>
          <a:r>
            <a:rPr lang="es-EC" sz="1800" kern="1200" dirty="0" smtClean="0"/>
            <a:t> Pi.</a:t>
          </a:r>
          <a:endParaRPr lang="es-EC" sz="1800" kern="1200" dirty="0"/>
        </a:p>
      </dsp:txBody>
      <dsp:txXfrm>
        <a:off x="1171519" y="348387"/>
        <a:ext cx="5231623" cy="153006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837CC3-85AE-434F-B944-EC700986630F}">
      <dsp:nvSpPr>
        <dsp:cNvPr id="0" name=""/>
        <dsp:cNvSpPr/>
      </dsp:nvSpPr>
      <dsp:spPr>
        <a:xfrm>
          <a:off x="0" y="0"/>
          <a:ext cx="7429500" cy="168611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b="1" kern="1200" dirty="0" smtClean="0"/>
            <a:t>Adaptador USB </a:t>
          </a:r>
          <a:r>
            <a:rPr lang="es-EC" sz="1600" b="1" kern="1200" noProof="0" dirty="0" smtClean="0"/>
            <a:t>inalámbrico</a:t>
          </a:r>
          <a:r>
            <a:rPr lang="pt-BR" sz="1600" b="1" kern="1200" dirty="0" smtClean="0"/>
            <a:t> TP-LINK TL-WN722N</a:t>
          </a:r>
          <a:endParaRPr lang="es-EC" sz="1600" b="1" kern="1200" dirty="0" smtClean="0"/>
        </a:p>
        <a:p>
          <a:pPr marL="114300" lvl="1" indent="-114300" algn="l" defTabSz="622300">
            <a:lnSpc>
              <a:spcPct val="90000"/>
            </a:lnSpc>
            <a:spcBef>
              <a:spcPct val="0"/>
            </a:spcBef>
            <a:spcAft>
              <a:spcPct val="15000"/>
            </a:spcAft>
            <a:buChar char="••"/>
          </a:pPr>
          <a:r>
            <a:rPr lang="es-EC" sz="1400" kern="1200" dirty="0" smtClean="0"/>
            <a:t>Compatible con el estándar IEEE 802.11n, proporciona velocidades inalámbricas de hasta 150Mbps.</a:t>
          </a:r>
        </a:p>
        <a:p>
          <a:pPr marL="114300" lvl="1" indent="-114300" algn="l" defTabSz="622300">
            <a:lnSpc>
              <a:spcPct val="90000"/>
            </a:lnSpc>
            <a:spcBef>
              <a:spcPct val="0"/>
            </a:spcBef>
            <a:spcAft>
              <a:spcPct val="15000"/>
            </a:spcAft>
            <a:buChar char="••"/>
          </a:pPr>
          <a:r>
            <a:rPr lang="es-EC" sz="1400" kern="1200" dirty="0" smtClean="0"/>
            <a:t>Perfectamente compatible con los productos 802.11b/g/n.</a:t>
          </a:r>
        </a:p>
        <a:p>
          <a:pPr marL="114300" lvl="1" indent="-114300" algn="l" defTabSz="622300">
            <a:lnSpc>
              <a:spcPct val="90000"/>
            </a:lnSpc>
            <a:spcBef>
              <a:spcPct val="0"/>
            </a:spcBef>
            <a:spcAft>
              <a:spcPct val="15000"/>
            </a:spcAft>
            <a:buChar char="••"/>
          </a:pPr>
          <a:r>
            <a:rPr lang="es-EC" sz="1400" kern="1200" dirty="0" smtClean="0"/>
            <a:t>Modos Inalámbricos: Modo Ad-Hoc/infraestructura</a:t>
          </a:r>
        </a:p>
        <a:p>
          <a:pPr marL="114300" lvl="1" indent="-114300" algn="l" defTabSz="622300">
            <a:lnSpc>
              <a:spcPct val="90000"/>
            </a:lnSpc>
            <a:spcBef>
              <a:spcPct val="0"/>
            </a:spcBef>
            <a:spcAft>
              <a:spcPct val="15000"/>
            </a:spcAft>
            <a:buChar char="••"/>
          </a:pPr>
          <a:r>
            <a:rPr lang="es-EC" sz="1400" kern="1200" dirty="0" smtClean="0"/>
            <a:t>Seguridad Inalámbrica: Compatible con 64/128 bit WEP, WPA-PSK/WPA2-PSK</a:t>
          </a:r>
        </a:p>
      </dsp:txBody>
      <dsp:txXfrm>
        <a:off x="1654511" y="0"/>
        <a:ext cx="5774988" cy="1686117"/>
      </dsp:txXfrm>
    </dsp:sp>
    <dsp:sp modelId="{6F63BFF1-7AE1-451A-B03D-4F4105A02FEA}">
      <dsp:nvSpPr>
        <dsp:cNvPr id="0" name=""/>
        <dsp:cNvSpPr/>
      </dsp:nvSpPr>
      <dsp:spPr>
        <a:xfrm>
          <a:off x="168611" y="168611"/>
          <a:ext cx="1485900" cy="1348894"/>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2931A-731D-420E-9635-0DCA0C167A1B}">
      <dsp:nvSpPr>
        <dsp:cNvPr id="0" name=""/>
        <dsp:cNvSpPr/>
      </dsp:nvSpPr>
      <dsp:spPr>
        <a:xfrm>
          <a:off x="0" y="1854729"/>
          <a:ext cx="7429500" cy="1686117"/>
        </a:xfrm>
        <a:prstGeom prst="roundRect">
          <a:avLst>
            <a:gd name="adj" fmla="val 10000"/>
          </a:avLst>
        </a:prstGeom>
        <a:solidFill>
          <a:schemeClr val="accent5">
            <a:hueOff val="-3308557"/>
            <a:satOff val="-17770"/>
            <a:lumOff val="6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smtClean="0"/>
            <a:t>GPS</a:t>
          </a:r>
          <a:r>
            <a:rPr lang="es-EC" sz="1800" kern="1200" dirty="0" smtClean="0"/>
            <a:t> </a:t>
          </a:r>
          <a:r>
            <a:rPr lang="es-EC" sz="1800" b="1" kern="1200" dirty="0" smtClean="0"/>
            <a:t>USB (</a:t>
          </a:r>
          <a:r>
            <a:rPr lang="es-EC" sz="1800" b="1" kern="1200" dirty="0" err="1" smtClean="0"/>
            <a:t>GlobalSat</a:t>
          </a:r>
          <a:r>
            <a:rPr lang="es-EC" sz="1800" b="1" kern="1200" dirty="0" smtClean="0"/>
            <a:t> BU-353S4 USB receptor de navegación GPS)</a:t>
          </a:r>
          <a:endParaRPr lang="es-EC" sz="1800" kern="1200" dirty="0"/>
        </a:p>
        <a:p>
          <a:pPr marL="114300" lvl="1" indent="-114300" algn="l" defTabSz="622300">
            <a:lnSpc>
              <a:spcPct val="90000"/>
            </a:lnSpc>
            <a:spcBef>
              <a:spcPct val="0"/>
            </a:spcBef>
            <a:spcAft>
              <a:spcPct val="15000"/>
            </a:spcAft>
            <a:buChar char="••"/>
          </a:pPr>
          <a:r>
            <a:rPr lang="es-EC" sz="1400" kern="1200" dirty="0" smtClean="0"/>
            <a:t>GPS, Precisión - posición: 2,5m</a:t>
          </a:r>
          <a:endParaRPr lang="es-EC" sz="1400" kern="1200" dirty="0"/>
        </a:p>
        <a:p>
          <a:pPr marL="114300" lvl="1" indent="-114300" algn="l" defTabSz="622300">
            <a:lnSpc>
              <a:spcPct val="90000"/>
            </a:lnSpc>
            <a:spcBef>
              <a:spcPct val="0"/>
            </a:spcBef>
            <a:spcAft>
              <a:spcPct val="15000"/>
            </a:spcAft>
            <a:buChar char="••"/>
          </a:pPr>
          <a:r>
            <a:rPr lang="es-EC" sz="1400" kern="1200" dirty="0" smtClean="0"/>
            <a:t>Velocidad de actualización: 1 Hz</a:t>
          </a:r>
          <a:endParaRPr lang="es-EC" sz="1400" kern="1200" dirty="0"/>
        </a:p>
        <a:p>
          <a:pPr marL="114300" lvl="1" indent="-114300" algn="l" defTabSz="622300">
            <a:lnSpc>
              <a:spcPct val="90000"/>
            </a:lnSpc>
            <a:spcBef>
              <a:spcPct val="0"/>
            </a:spcBef>
            <a:spcAft>
              <a:spcPct val="15000"/>
            </a:spcAft>
            <a:buChar char="••"/>
          </a:pPr>
          <a:r>
            <a:rPr lang="es-EC" sz="1400" kern="1200" dirty="0" smtClean="0"/>
            <a:t>Voltaje: 5V ± 5%, Corriente: 60mA típico</a:t>
          </a:r>
          <a:endParaRPr lang="es-EC" sz="1400" kern="1200" dirty="0"/>
        </a:p>
        <a:p>
          <a:pPr marL="114300" lvl="1" indent="-114300" algn="l" defTabSz="622300">
            <a:lnSpc>
              <a:spcPct val="90000"/>
            </a:lnSpc>
            <a:spcBef>
              <a:spcPct val="0"/>
            </a:spcBef>
            <a:spcAft>
              <a:spcPct val="15000"/>
            </a:spcAft>
            <a:buChar char="••"/>
          </a:pPr>
          <a:r>
            <a:rPr lang="es-EC" sz="1400" kern="1200" dirty="0" smtClean="0"/>
            <a:t>Readquisición: 0,1s</a:t>
          </a:r>
          <a:endParaRPr lang="es-EC" sz="1400" kern="1200" dirty="0"/>
        </a:p>
        <a:p>
          <a:pPr marL="114300" lvl="1" indent="-114300" algn="l" defTabSz="622300">
            <a:lnSpc>
              <a:spcPct val="90000"/>
            </a:lnSpc>
            <a:spcBef>
              <a:spcPct val="0"/>
            </a:spcBef>
            <a:spcAft>
              <a:spcPct val="15000"/>
            </a:spcAft>
            <a:buChar char="••"/>
          </a:pPr>
          <a:r>
            <a:rPr lang="es-EC" sz="1400" kern="1200" dirty="0" smtClean="0"/>
            <a:t>Sensibilidad: -163 </a:t>
          </a:r>
          <a:r>
            <a:rPr lang="es-EC" sz="1400" kern="1200" dirty="0" err="1" smtClean="0"/>
            <a:t>dBm</a:t>
          </a:r>
          <a:endParaRPr lang="es-EC" sz="1400" kern="1200" dirty="0"/>
        </a:p>
      </dsp:txBody>
      <dsp:txXfrm>
        <a:off x="1654511" y="1854729"/>
        <a:ext cx="5774988" cy="1686117"/>
      </dsp:txXfrm>
    </dsp:sp>
    <dsp:sp modelId="{B265C4F0-0B2D-4D80-ADDB-14207408823E}">
      <dsp:nvSpPr>
        <dsp:cNvPr id="0" name=""/>
        <dsp:cNvSpPr/>
      </dsp:nvSpPr>
      <dsp:spPr>
        <a:xfrm>
          <a:off x="168611" y="2023341"/>
          <a:ext cx="1485900" cy="1348894"/>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57BE6D-2EF2-44AA-BCBC-64F257A332FF}">
      <dsp:nvSpPr>
        <dsp:cNvPr id="0" name=""/>
        <dsp:cNvSpPr/>
      </dsp:nvSpPr>
      <dsp:spPr>
        <a:xfrm>
          <a:off x="0" y="0"/>
          <a:ext cx="7632848" cy="316835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1" kern="1200" dirty="0" smtClean="0"/>
            <a:t>Adaptador USB inalámbrico Alfa Network AWUS036NH</a:t>
          </a:r>
        </a:p>
        <a:p>
          <a:pPr marL="171450" lvl="1" indent="-171450" algn="l" defTabSz="711200">
            <a:lnSpc>
              <a:spcPct val="90000"/>
            </a:lnSpc>
            <a:spcBef>
              <a:spcPct val="0"/>
            </a:spcBef>
            <a:spcAft>
              <a:spcPct val="15000"/>
            </a:spcAft>
            <a:buChar char="••"/>
          </a:pPr>
          <a:r>
            <a:rPr lang="es-EC" sz="1600" kern="1200" dirty="0" smtClean="0"/>
            <a:t>El dispositivo permite a los usuarios utilizar la normativa 802.11bgn a velocidades de 150Mbps en la banda de 2.4Ghz, la cual también es compatible con la anterior banda, la 802.11b/g para dispositivos de 54Mbps. </a:t>
          </a:r>
          <a:endParaRPr lang="es-EC" sz="1600" b="1" kern="1200" dirty="0" smtClean="0"/>
        </a:p>
        <a:p>
          <a:pPr marL="171450" lvl="1" indent="-171450" algn="l" defTabSz="711200">
            <a:lnSpc>
              <a:spcPct val="90000"/>
            </a:lnSpc>
            <a:spcBef>
              <a:spcPct val="0"/>
            </a:spcBef>
            <a:spcAft>
              <a:spcPct val="15000"/>
            </a:spcAft>
            <a:buChar char="••"/>
          </a:pPr>
          <a:r>
            <a:rPr lang="es-EC" sz="1600" kern="1200" dirty="0" smtClean="0"/>
            <a:t>Compatible con la normativa 802.11n y 802.11bgn.</a:t>
          </a:r>
          <a:endParaRPr lang="es-EC" sz="1600" b="1" kern="1200" dirty="0" smtClean="0"/>
        </a:p>
        <a:p>
          <a:pPr marL="171450" lvl="1" indent="-171450" algn="l" defTabSz="711200">
            <a:lnSpc>
              <a:spcPct val="90000"/>
            </a:lnSpc>
            <a:spcBef>
              <a:spcPct val="0"/>
            </a:spcBef>
            <a:spcAft>
              <a:spcPct val="15000"/>
            </a:spcAft>
            <a:buChar char="••"/>
          </a:pPr>
          <a:r>
            <a:rPr lang="es-EC" sz="1600" kern="1200" dirty="0" smtClean="0"/>
            <a:t>Frecuencia de 2.4Ghz, MIMO (</a:t>
          </a:r>
          <a:r>
            <a:rPr lang="es-EC" sz="1600" kern="1200" dirty="0" err="1" smtClean="0"/>
            <a:t>Multiple</a:t>
          </a:r>
          <a:r>
            <a:rPr lang="es-EC" sz="1600" kern="1200" dirty="0" smtClean="0"/>
            <a:t> Input </a:t>
          </a:r>
          <a:r>
            <a:rPr lang="es-EC" sz="1600" kern="1200" dirty="0" err="1" smtClean="0"/>
            <a:t>Multiple</a:t>
          </a:r>
          <a:r>
            <a:rPr lang="es-EC" sz="1600" kern="1200" dirty="0" smtClean="0"/>
            <a:t> Output).</a:t>
          </a:r>
          <a:endParaRPr lang="es-EC" sz="1600" b="1" kern="1200" dirty="0" smtClean="0"/>
        </a:p>
        <a:p>
          <a:pPr marL="171450" lvl="1" indent="-171450" algn="l" defTabSz="711200">
            <a:lnSpc>
              <a:spcPct val="90000"/>
            </a:lnSpc>
            <a:spcBef>
              <a:spcPct val="0"/>
            </a:spcBef>
            <a:spcAft>
              <a:spcPct val="15000"/>
            </a:spcAft>
            <a:buChar char="••"/>
          </a:pPr>
          <a:r>
            <a:rPr lang="es-EC" sz="1600" kern="1200" dirty="0" smtClean="0"/>
            <a:t>Soporta sistema de cifrado WEP 64/128-bit, WPA, WPA2, TKIP, AES.</a:t>
          </a:r>
        </a:p>
        <a:p>
          <a:pPr marL="171450" lvl="1" indent="-171450" algn="l" defTabSz="711200">
            <a:lnSpc>
              <a:spcPct val="90000"/>
            </a:lnSpc>
            <a:spcBef>
              <a:spcPct val="0"/>
            </a:spcBef>
            <a:spcAft>
              <a:spcPct val="15000"/>
            </a:spcAft>
            <a:buChar char="••"/>
          </a:pPr>
          <a:r>
            <a:rPr lang="es-EC" sz="1600" kern="1200" dirty="0" smtClean="0"/>
            <a:t>Gran cobertura 2000mW.</a:t>
          </a:r>
        </a:p>
      </dsp:txBody>
      <dsp:txXfrm>
        <a:off x="1843404" y="0"/>
        <a:ext cx="5789443" cy="3168351"/>
      </dsp:txXfrm>
    </dsp:sp>
    <dsp:sp modelId="{C03F8C9B-265A-49A5-8182-9F8B150DE16B}">
      <dsp:nvSpPr>
        <dsp:cNvPr id="0" name=""/>
        <dsp:cNvSpPr/>
      </dsp:nvSpPr>
      <dsp:spPr>
        <a:xfrm>
          <a:off x="316835" y="316835"/>
          <a:ext cx="1526569" cy="2534681"/>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D71B57-9A22-45B6-A4F2-FF679E7AAE46}">
      <dsp:nvSpPr>
        <dsp:cNvPr id="0" name=""/>
        <dsp:cNvSpPr/>
      </dsp:nvSpPr>
      <dsp:spPr>
        <a:xfrm>
          <a:off x="1296" y="0"/>
          <a:ext cx="3301137" cy="2752080"/>
        </a:xfrm>
        <a:prstGeom prst="roundRect">
          <a:avLst>
            <a:gd name="adj" fmla="val 5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0589" rIns="182245" bIns="0" numCol="1" spcCol="1270" anchor="t" anchorCtr="0">
          <a:noAutofit/>
        </a:bodyPr>
        <a:lstStyle/>
        <a:p>
          <a:pPr lvl="0" algn="r" defTabSz="1822450">
            <a:lnSpc>
              <a:spcPct val="90000"/>
            </a:lnSpc>
            <a:spcBef>
              <a:spcPct val="0"/>
            </a:spcBef>
            <a:spcAft>
              <a:spcPct val="35000"/>
            </a:spcAft>
          </a:pPr>
          <a:endParaRPr lang="es-EC" sz="4100" kern="1200"/>
        </a:p>
      </dsp:txBody>
      <dsp:txXfrm rot="16200000">
        <a:off x="-796942" y="798239"/>
        <a:ext cx="2256705" cy="660227"/>
      </dsp:txXfrm>
    </dsp:sp>
    <dsp:sp modelId="{44818666-E022-40C0-A71E-81CA7172EC52}">
      <dsp:nvSpPr>
        <dsp:cNvPr id="0" name=""/>
        <dsp:cNvSpPr/>
      </dsp:nvSpPr>
      <dsp:spPr>
        <a:xfrm>
          <a:off x="661523" y="0"/>
          <a:ext cx="2459347" cy="275208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es-EC" sz="1600" kern="1200" dirty="0"/>
        </a:p>
        <a:p>
          <a:pPr lvl="0" algn="l" defTabSz="711200">
            <a:lnSpc>
              <a:spcPct val="90000"/>
            </a:lnSpc>
            <a:spcBef>
              <a:spcPct val="0"/>
            </a:spcBef>
            <a:spcAft>
              <a:spcPct val="35000"/>
            </a:spcAft>
          </a:pPr>
          <a:r>
            <a:rPr lang="es-EC" sz="1600" kern="1200" dirty="0" smtClean="0"/>
            <a:t>SO libre basado en </a:t>
          </a:r>
          <a:r>
            <a:rPr lang="es-EC" sz="1600" kern="1200" dirty="0" err="1" smtClean="0"/>
            <a:t>Debian</a:t>
          </a:r>
          <a:r>
            <a:rPr lang="es-EC" sz="1600" kern="1200" dirty="0" smtClean="0"/>
            <a:t> optimizado para el hardware de </a:t>
          </a:r>
          <a:r>
            <a:rPr lang="es-EC" sz="1600" kern="1200" dirty="0" err="1" smtClean="0"/>
            <a:t>Raspberry</a:t>
          </a:r>
          <a:r>
            <a:rPr lang="es-EC" sz="1600" kern="1200" dirty="0" smtClean="0"/>
            <a:t> Pi. Viene con más de 35000 paquetes, programas </a:t>
          </a:r>
          <a:r>
            <a:rPr lang="es-EC" sz="1600" kern="1200" dirty="0" err="1" smtClean="0"/>
            <a:t>precompilados</a:t>
          </a:r>
          <a:r>
            <a:rPr lang="es-EC" sz="1600" kern="1200" dirty="0" smtClean="0"/>
            <a:t>, en un formato que hace más fácil la instalación en </a:t>
          </a:r>
          <a:r>
            <a:rPr lang="es-EC" sz="1600" kern="1200" dirty="0" err="1" smtClean="0"/>
            <a:t>Raspberry</a:t>
          </a:r>
          <a:r>
            <a:rPr lang="es-EC" sz="1600" kern="1200" dirty="0" smtClean="0"/>
            <a:t> Pi. </a:t>
          </a:r>
          <a:endParaRPr lang="es-EC" sz="1600" kern="1200" dirty="0"/>
        </a:p>
      </dsp:txBody>
      <dsp:txXfrm>
        <a:off x="661523" y="0"/>
        <a:ext cx="2459347" cy="2752080"/>
      </dsp:txXfrm>
    </dsp:sp>
    <dsp:sp modelId="{9A0B7B0B-C900-413F-8A7E-ED6E49CF012F}">
      <dsp:nvSpPr>
        <dsp:cNvPr id="0" name=""/>
        <dsp:cNvSpPr/>
      </dsp:nvSpPr>
      <dsp:spPr>
        <a:xfrm>
          <a:off x="3417973" y="0"/>
          <a:ext cx="3301137" cy="2752080"/>
        </a:xfrm>
        <a:prstGeom prst="roundRect">
          <a:avLst>
            <a:gd name="adj" fmla="val 5000"/>
          </a:avLst>
        </a:prstGeom>
        <a:solidFill>
          <a:schemeClr val="accent5">
            <a:hueOff val="-3308557"/>
            <a:satOff val="-17770"/>
            <a:lumOff val="6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0589" rIns="182245" bIns="0" numCol="1" spcCol="1270" anchor="t" anchorCtr="0">
          <a:noAutofit/>
        </a:bodyPr>
        <a:lstStyle/>
        <a:p>
          <a:pPr lvl="0" algn="r" defTabSz="1822450">
            <a:lnSpc>
              <a:spcPct val="90000"/>
            </a:lnSpc>
            <a:spcBef>
              <a:spcPct val="0"/>
            </a:spcBef>
            <a:spcAft>
              <a:spcPct val="35000"/>
            </a:spcAft>
          </a:pPr>
          <a:endParaRPr lang="es-EC" sz="4100" kern="1200"/>
        </a:p>
      </dsp:txBody>
      <dsp:txXfrm rot="16200000">
        <a:off x="2619734" y="798239"/>
        <a:ext cx="2256705" cy="660227"/>
      </dsp:txXfrm>
    </dsp:sp>
    <dsp:sp modelId="{4BE6B995-2BA8-4658-86DC-09C2ADC5736C}">
      <dsp:nvSpPr>
        <dsp:cNvPr id="0" name=""/>
        <dsp:cNvSpPr/>
      </dsp:nvSpPr>
      <dsp:spPr>
        <a:xfrm rot="5400000">
          <a:off x="3232178" y="2112597"/>
          <a:ext cx="404602" cy="495170"/>
        </a:xfrm>
        <a:prstGeom prst="flowChartExtract">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C37574-1169-4478-B28D-109AC76AE7E4}">
      <dsp:nvSpPr>
        <dsp:cNvPr id="0" name=""/>
        <dsp:cNvSpPr/>
      </dsp:nvSpPr>
      <dsp:spPr>
        <a:xfrm>
          <a:off x="4078201" y="0"/>
          <a:ext cx="2459347" cy="275208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es-EC" sz="1600" kern="1200" dirty="0" smtClean="0"/>
        </a:p>
        <a:p>
          <a:pPr lvl="0" algn="l" defTabSz="711200">
            <a:lnSpc>
              <a:spcPct val="90000"/>
            </a:lnSpc>
            <a:spcBef>
              <a:spcPct val="0"/>
            </a:spcBef>
            <a:spcAft>
              <a:spcPct val="35000"/>
            </a:spcAft>
          </a:pPr>
          <a:r>
            <a:rPr lang="es-EC" sz="1600" kern="1200" dirty="0" smtClean="0"/>
            <a:t>Trae LXDE (</a:t>
          </a:r>
          <a:r>
            <a:rPr lang="es-EC" sz="1600" kern="1200" dirty="0" err="1" smtClean="0"/>
            <a:t>Lightweight</a:t>
          </a:r>
          <a:r>
            <a:rPr lang="es-EC" sz="1600" kern="1200" dirty="0" smtClean="0"/>
            <a:t> X11 Desktop </a:t>
          </a:r>
          <a:r>
            <a:rPr lang="es-EC" sz="1600" kern="1200" dirty="0" err="1" smtClean="0"/>
            <a:t>Environment</a:t>
          </a:r>
          <a:r>
            <a:rPr lang="es-EC" sz="1600" kern="1200" dirty="0" smtClean="0"/>
            <a:t>) como el entorno gráfico de escritorio predeterminado, desplegable de los sistemas X Windows que se ha utilizado en las interfaces gráficas de usuario en Unix y Linux, en general este permite manejar las vistas y da la sensación del manejo de ventanas y menús para controlarle.</a:t>
          </a:r>
          <a:endParaRPr lang="es-EC" sz="1600" kern="1200" dirty="0"/>
        </a:p>
      </dsp:txBody>
      <dsp:txXfrm>
        <a:off x="4078201" y="0"/>
        <a:ext cx="2459347" cy="27520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F795B2-6338-46DE-B646-33CBCAB86476}">
      <dsp:nvSpPr>
        <dsp:cNvPr id="0" name=""/>
        <dsp:cNvSpPr/>
      </dsp:nvSpPr>
      <dsp:spPr>
        <a:xfrm>
          <a:off x="0" y="0"/>
          <a:ext cx="3394720" cy="237626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C" sz="3500" kern="1200" dirty="0" smtClean="0"/>
            <a:t>Definición</a:t>
          </a:r>
          <a:endParaRPr lang="es-EC" sz="3500" kern="1200" dirty="0"/>
        </a:p>
      </dsp:txBody>
      <dsp:txXfrm>
        <a:off x="0" y="0"/>
        <a:ext cx="3394720" cy="712879"/>
      </dsp:txXfrm>
    </dsp:sp>
    <dsp:sp modelId="{14464520-B378-4CA9-8B39-A9D342871884}">
      <dsp:nvSpPr>
        <dsp:cNvPr id="0" name=""/>
        <dsp:cNvSpPr/>
      </dsp:nvSpPr>
      <dsp:spPr>
        <a:xfrm>
          <a:off x="339472" y="712879"/>
          <a:ext cx="2715776" cy="154457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t>Poderoso </a:t>
          </a:r>
          <a:r>
            <a:rPr lang="es-EC" sz="1500" i="1" kern="1200" dirty="0" err="1" smtClean="0"/>
            <a:t>sniffer</a:t>
          </a:r>
          <a:r>
            <a:rPr lang="es-EC" sz="1500" kern="1200" dirty="0" smtClean="0"/>
            <a:t> y sistema de detección de intrusiones para redes inalámbricas 802.11 en capa 2, </a:t>
          </a:r>
          <a:r>
            <a:rPr lang="es-EC" sz="1500" i="1" kern="1200" dirty="0" err="1" smtClean="0"/>
            <a:t>Kismet</a:t>
          </a:r>
          <a:r>
            <a:rPr lang="es-EC" sz="1500" kern="1200" dirty="0" smtClean="0"/>
            <a:t> se diferencia de la mayoría de los otros </a:t>
          </a:r>
          <a:r>
            <a:rPr lang="es-EC" sz="1500" i="1" kern="1200" dirty="0" err="1" smtClean="0"/>
            <a:t>sniffers</a:t>
          </a:r>
          <a:r>
            <a:rPr lang="es-EC" sz="1500" kern="1200" dirty="0" smtClean="0"/>
            <a:t> inalámbricos en su funcionamiento pasivo.</a:t>
          </a:r>
          <a:endParaRPr lang="es-EC" sz="1500" kern="1200" dirty="0"/>
        </a:p>
      </dsp:txBody>
      <dsp:txXfrm>
        <a:off x="339472" y="712879"/>
        <a:ext cx="2715776" cy="154457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41D604-593F-4EFF-BA55-ABB7C982F2B4}">
      <dsp:nvSpPr>
        <dsp:cNvPr id="0" name=""/>
        <dsp:cNvSpPr/>
      </dsp:nvSpPr>
      <dsp:spPr>
        <a:xfrm>
          <a:off x="3696" y="0"/>
          <a:ext cx="3555748" cy="409039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C" sz="4200" kern="1200" dirty="0" smtClean="0"/>
            <a:t>Funciona como:</a:t>
          </a:r>
          <a:endParaRPr lang="es-EC" sz="4200" kern="1200" dirty="0"/>
        </a:p>
      </dsp:txBody>
      <dsp:txXfrm>
        <a:off x="3696" y="0"/>
        <a:ext cx="3555748" cy="1227117"/>
      </dsp:txXfrm>
    </dsp:sp>
    <dsp:sp modelId="{7091C70E-D95F-4ACA-83BF-206499ADA5F4}">
      <dsp:nvSpPr>
        <dsp:cNvPr id="0" name=""/>
        <dsp:cNvSpPr/>
      </dsp:nvSpPr>
      <dsp:spPr>
        <a:xfrm>
          <a:off x="359271" y="1228315"/>
          <a:ext cx="2844598" cy="123330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t>Capaz de ver redes inalámbricas sin importar si esta sea oculta, mostrándonos el nombre y los dispositivos asociados, así como sus direcciones MAC. </a:t>
          </a:r>
          <a:endParaRPr lang="es-EC" sz="1500" kern="1200" dirty="0"/>
        </a:p>
      </dsp:txBody>
      <dsp:txXfrm>
        <a:off x="359271" y="1228315"/>
        <a:ext cx="2844598" cy="1233309"/>
      </dsp:txXfrm>
    </dsp:sp>
    <dsp:sp modelId="{AEF54517-17AC-431B-886C-BAC07D30B8C5}">
      <dsp:nvSpPr>
        <dsp:cNvPr id="0" name=""/>
        <dsp:cNvSpPr/>
      </dsp:nvSpPr>
      <dsp:spPr>
        <a:xfrm>
          <a:off x="359271" y="2651364"/>
          <a:ext cx="2844598" cy="1233309"/>
        </a:xfrm>
        <a:prstGeom prst="roundRect">
          <a:avLst>
            <a:gd name="adj" fmla="val 10000"/>
          </a:avLst>
        </a:prstGeom>
        <a:solidFill>
          <a:schemeClr val="accent5">
            <a:hueOff val="-827139"/>
            <a:satOff val="-4443"/>
            <a:lumOff val="15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t>Funciona con la tarjeta en modo monitor y guarda un archivo o </a:t>
          </a:r>
          <a:r>
            <a:rPr lang="es-EC" sz="1500" kern="1200" dirty="0" err="1" smtClean="0"/>
            <a:t>logs</a:t>
          </a:r>
          <a:r>
            <a:rPr lang="es-EC" sz="1500" kern="1200" dirty="0" smtClean="0"/>
            <a:t> con los paquetes capturados.</a:t>
          </a:r>
          <a:endParaRPr lang="es-EC" sz="1500" kern="1200" dirty="0"/>
        </a:p>
      </dsp:txBody>
      <dsp:txXfrm>
        <a:off x="359271" y="2651364"/>
        <a:ext cx="2844598" cy="1233309"/>
      </dsp:txXfrm>
    </dsp:sp>
    <dsp:sp modelId="{3912B8F3-DB8C-4626-8D37-C84A822C5B10}">
      <dsp:nvSpPr>
        <dsp:cNvPr id="0" name=""/>
        <dsp:cNvSpPr/>
      </dsp:nvSpPr>
      <dsp:spPr>
        <a:xfrm>
          <a:off x="3822036" y="0"/>
          <a:ext cx="3555748" cy="409039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C" sz="4200" kern="1200" dirty="0" smtClean="0"/>
            <a:t>Usos:</a:t>
          </a:r>
          <a:endParaRPr lang="es-EC" sz="4200" kern="1200" dirty="0"/>
        </a:p>
      </dsp:txBody>
      <dsp:txXfrm>
        <a:off x="3822036" y="0"/>
        <a:ext cx="3555748" cy="1227117"/>
      </dsp:txXfrm>
    </dsp:sp>
    <dsp:sp modelId="{0AFEDD4D-ECA7-4A46-BBFE-8978DBEB560A}">
      <dsp:nvSpPr>
        <dsp:cNvPr id="0" name=""/>
        <dsp:cNvSpPr/>
      </dsp:nvSpPr>
      <dsp:spPr>
        <a:xfrm>
          <a:off x="4181700" y="1227467"/>
          <a:ext cx="2844598" cy="803598"/>
        </a:xfrm>
        <a:prstGeom prst="roundRect">
          <a:avLst>
            <a:gd name="adj" fmla="val 10000"/>
          </a:avLst>
        </a:prstGeom>
        <a:solidFill>
          <a:schemeClr val="accent5">
            <a:hueOff val="-1654278"/>
            <a:satOff val="-8885"/>
            <a:lumOff val="3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Sirve para </a:t>
          </a:r>
          <a:r>
            <a:rPr lang="es-EC" sz="1200" i="1" kern="1200" dirty="0" err="1" smtClean="0"/>
            <a:t>WarDriving</a:t>
          </a:r>
          <a:r>
            <a:rPr lang="es-EC" sz="1200" kern="1200" dirty="0" smtClean="0"/>
            <a:t>, es decir, detectar todos los </a:t>
          </a:r>
          <a:r>
            <a:rPr lang="es-EC" sz="1200" kern="1200" dirty="0" err="1" smtClean="0"/>
            <a:t>APs</a:t>
          </a:r>
          <a:r>
            <a:rPr lang="es-EC" sz="1200" kern="1200" dirty="0" smtClean="0"/>
            <a:t> que están a nuestro alrededor.</a:t>
          </a:r>
          <a:endParaRPr lang="es-EC" sz="1200" kern="1200" dirty="0"/>
        </a:p>
      </dsp:txBody>
      <dsp:txXfrm>
        <a:off x="4181700" y="1227467"/>
        <a:ext cx="2844598" cy="803598"/>
      </dsp:txXfrm>
    </dsp:sp>
    <dsp:sp modelId="{B90BD328-484A-4BB5-9689-16C1CAAA70F5}">
      <dsp:nvSpPr>
        <dsp:cNvPr id="0" name=""/>
        <dsp:cNvSpPr/>
      </dsp:nvSpPr>
      <dsp:spPr>
        <a:xfrm>
          <a:off x="4181700" y="2154695"/>
          <a:ext cx="2844598" cy="803598"/>
        </a:xfrm>
        <a:prstGeom prst="roundRect">
          <a:avLst>
            <a:gd name="adj" fmla="val 10000"/>
          </a:avLst>
        </a:prstGeom>
        <a:solidFill>
          <a:schemeClr val="accent5">
            <a:hueOff val="-2481417"/>
            <a:satOff val="-13328"/>
            <a:lumOff val="45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Funcionamiento pasivo, de forma que no es detectable y además tiene una integración con </a:t>
          </a:r>
          <a:r>
            <a:rPr lang="es-EC" sz="1200" i="1" kern="1200" dirty="0" err="1" smtClean="0"/>
            <a:t>gps</a:t>
          </a:r>
          <a:r>
            <a:rPr lang="es-EC" sz="1200" kern="1200" dirty="0" smtClean="0"/>
            <a:t> y </a:t>
          </a:r>
          <a:r>
            <a:rPr lang="es-EC" sz="1200" i="1" kern="1200" dirty="0" err="1" smtClean="0"/>
            <a:t>gpsdrive</a:t>
          </a:r>
          <a:r>
            <a:rPr lang="es-EC" sz="1200" kern="1200" dirty="0" smtClean="0"/>
            <a:t> para representar las redes localizadas.</a:t>
          </a:r>
          <a:endParaRPr lang="es-EC" sz="1200" kern="1200" dirty="0"/>
        </a:p>
      </dsp:txBody>
      <dsp:txXfrm>
        <a:off x="4181700" y="2154695"/>
        <a:ext cx="2844598" cy="803598"/>
      </dsp:txXfrm>
    </dsp:sp>
    <dsp:sp modelId="{48F1143B-B32A-4DE2-8C5C-45C291468DE9}">
      <dsp:nvSpPr>
        <dsp:cNvPr id="0" name=""/>
        <dsp:cNvSpPr/>
      </dsp:nvSpPr>
      <dsp:spPr>
        <a:xfrm>
          <a:off x="4181700" y="3081924"/>
          <a:ext cx="2844598" cy="803598"/>
        </a:xfrm>
        <a:prstGeom prst="roundRect">
          <a:avLst>
            <a:gd name="adj" fmla="val 10000"/>
          </a:avLst>
        </a:prstGeom>
        <a:solidFill>
          <a:schemeClr val="accent5">
            <a:hueOff val="-3308557"/>
            <a:satOff val="-17770"/>
            <a:lumOff val="6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Muestra información sobre los clientes conectados a la red. Indica el tipo de protección (WEP, WPA, WPA2). </a:t>
          </a:r>
          <a:endParaRPr lang="es-EC" sz="1200" kern="1200" dirty="0"/>
        </a:p>
      </dsp:txBody>
      <dsp:txXfrm>
        <a:off x="4181700" y="3081924"/>
        <a:ext cx="2844598" cy="80359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A5098A-F4BB-49F6-B1D6-E62448CDBAD0}">
      <dsp:nvSpPr>
        <dsp:cNvPr id="0" name=""/>
        <dsp:cNvSpPr/>
      </dsp:nvSpPr>
      <dsp:spPr>
        <a:xfrm>
          <a:off x="1265" y="918418"/>
          <a:ext cx="2699245" cy="161954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Para editar el archivo de configuración </a:t>
          </a:r>
          <a:r>
            <a:rPr lang="es-EC" sz="1700" kern="1200" dirty="0" err="1" smtClean="0"/>
            <a:t>Kismet</a:t>
          </a:r>
          <a:r>
            <a:rPr lang="es-EC" sz="1700" kern="1200" dirty="0" smtClean="0"/>
            <a:t> se introduce el comando: </a:t>
          </a:r>
          <a:r>
            <a:rPr lang="en-US" sz="1700" b="1" kern="1200" dirty="0" err="1" smtClean="0"/>
            <a:t>sudo</a:t>
          </a:r>
          <a:r>
            <a:rPr lang="en-US" sz="1700" b="1" kern="1200" dirty="0" smtClean="0"/>
            <a:t> </a:t>
          </a:r>
          <a:r>
            <a:rPr lang="en-US" sz="1700" b="1" kern="1200" dirty="0" err="1" smtClean="0"/>
            <a:t>nano</a:t>
          </a:r>
          <a:r>
            <a:rPr lang="en-US" sz="1700" b="1" kern="1200" dirty="0" smtClean="0"/>
            <a:t> /</a:t>
          </a:r>
          <a:r>
            <a:rPr lang="en-US" sz="1700" b="1" kern="1200" dirty="0" err="1" smtClean="0"/>
            <a:t>usr</a:t>
          </a:r>
          <a:r>
            <a:rPr lang="en-US" sz="1700" b="1" kern="1200" dirty="0" smtClean="0"/>
            <a:t>/local/etc/</a:t>
          </a:r>
          <a:r>
            <a:rPr lang="en-US" sz="1700" b="1" kern="1200" dirty="0" err="1" smtClean="0"/>
            <a:t>kismet.conf</a:t>
          </a:r>
          <a:endParaRPr lang="es-EC" sz="1700" kern="1200" dirty="0"/>
        </a:p>
      </dsp:txBody>
      <dsp:txXfrm>
        <a:off x="1265" y="918418"/>
        <a:ext cx="2699245" cy="1619547"/>
      </dsp:txXfrm>
    </dsp:sp>
    <dsp:sp modelId="{8966CC0E-EBBF-4A59-ACFB-B1873A421A03}">
      <dsp:nvSpPr>
        <dsp:cNvPr id="0" name=""/>
        <dsp:cNvSpPr/>
      </dsp:nvSpPr>
      <dsp:spPr>
        <a:xfrm>
          <a:off x="2938044" y="1393485"/>
          <a:ext cx="572239" cy="669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938044" y="1393485"/>
        <a:ext cx="572239" cy="669412"/>
      </dsp:txXfrm>
    </dsp:sp>
    <dsp:sp modelId="{C45A012F-9904-4552-98A1-C3BF7888F265}">
      <dsp:nvSpPr>
        <dsp:cNvPr id="0" name=""/>
        <dsp:cNvSpPr/>
      </dsp:nvSpPr>
      <dsp:spPr>
        <a:xfrm>
          <a:off x="3780209" y="918418"/>
          <a:ext cx="2699245" cy="1619547"/>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Se navega por el documento y se verifica la línea: </a:t>
          </a:r>
          <a:r>
            <a:rPr lang="es-EC" sz="1700" b="1" kern="1200" dirty="0" smtClean="0"/>
            <a:t>#</a:t>
          </a:r>
          <a:r>
            <a:rPr lang="es-EC" sz="1700" b="1" kern="1200" dirty="0" err="1" smtClean="0"/>
            <a:t>ncsource</a:t>
          </a:r>
          <a:r>
            <a:rPr lang="es-EC" sz="1700" b="1" kern="1200" dirty="0" smtClean="0"/>
            <a:t>=wlan0</a:t>
          </a:r>
          <a:endParaRPr lang="es-EC" sz="1700" kern="1200" dirty="0"/>
        </a:p>
        <a:p>
          <a:pPr marL="114300" lvl="1" indent="-114300" algn="l" defTabSz="577850">
            <a:lnSpc>
              <a:spcPct val="90000"/>
            </a:lnSpc>
            <a:spcBef>
              <a:spcPct val="0"/>
            </a:spcBef>
            <a:spcAft>
              <a:spcPct val="15000"/>
            </a:spcAft>
            <a:buChar char="••"/>
          </a:pPr>
          <a:r>
            <a:rPr lang="es-EC" sz="1300" kern="1200" dirty="0" smtClean="0"/>
            <a:t>Eliminar el comentario de esta línea (#), y se cambia "wlan0" de acuerdo al identificador de dispositivo.</a:t>
          </a:r>
          <a:endParaRPr lang="es-EC" sz="1300" kern="1200" dirty="0"/>
        </a:p>
      </dsp:txBody>
      <dsp:txXfrm>
        <a:off x="3780209" y="918418"/>
        <a:ext cx="2699245" cy="161954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EF228A-CF83-4EBF-BCD3-A2A7DF9911A5}">
      <dsp:nvSpPr>
        <dsp:cNvPr id="0" name=""/>
        <dsp:cNvSpPr/>
      </dsp:nvSpPr>
      <dsp:spPr>
        <a:xfrm>
          <a:off x="3670" y="502689"/>
          <a:ext cx="1604772" cy="96286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smtClean="0"/>
            <a:t>Los Ap envía continuamente </a:t>
          </a:r>
          <a:r>
            <a:rPr lang="es-EC" sz="1100" i="1" kern="1200" smtClean="0"/>
            <a:t>Beacon Frames</a:t>
          </a:r>
          <a:r>
            <a:rPr lang="es-EC" sz="1100" kern="1200" smtClean="0"/>
            <a:t> que son recogidos por los clientes WLAN cercanos.</a:t>
          </a:r>
          <a:endParaRPr lang="es-EC" sz="1100" kern="1200" dirty="0" smtClean="0"/>
        </a:p>
      </dsp:txBody>
      <dsp:txXfrm>
        <a:off x="3670" y="502689"/>
        <a:ext cx="1604772" cy="962863"/>
      </dsp:txXfrm>
    </dsp:sp>
    <dsp:sp modelId="{D54F52CD-B30B-4BC5-B2F3-4DEA842EE18D}">
      <dsp:nvSpPr>
        <dsp:cNvPr id="0" name=""/>
        <dsp:cNvSpPr/>
      </dsp:nvSpPr>
      <dsp:spPr>
        <a:xfrm>
          <a:off x="1749663" y="785129"/>
          <a:ext cx="340211" cy="3979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1749663" y="785129"/>
        <a:ext cx="340211" cy="397983"/>
      </dsp:txXfrm>
    </dsp:sp>
    <dsp:sp modelId="{8F879F4D-3662-451B-A9D0-E0143B6B3C89}">
      <dsp:nvSpPr>
        <dsp:cNvPr id="0" name=""/>
        <dsp:cNvSpPr/>
      </dsp:nvSpPr>
      <dsp:spPr>
        <a:xfrm>
          <a:off x="2250352" y="502689"/>
          <a:ext cx="1604772" cy="962863"/>
        </a:xfrm>
        <a:prstGeom prst="roundRect">
          <a:avLst>
            <a:gd name="adj" fmla="val 10000"/>
          </a:avLst>
        </a:prstGeom>
        <a:solidFill>
          <a:schemeClr val="accent4">
            <a:hueOff val="-675076"/>
            <a:satOff val="-1081"/>
            <a:lumOff val="1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El cliente también puede transmitir su propia </a:t>
          </a:r>
          <a:r>
            <a:rPr lang="es-EC" sz="1100" i="1" kern="1200" dirty="0" err="1" smtClean="0"/>
            <a:t>Probe</a:t>
          </a:r>
          <a:r>
            <a:rPr lang="es-EC" sz="1100" i="1" kern="1200" dirty="0" smtClean="0"/>
            <a:t> </a:t>
          </a:r>
          <a:r>
            <a:rPr lang="es-EC" sz="1100" i="1" kern="1200" dirty="0" err="1" smtClean="0"/>
            <a:t>Request</a:t>
          </a:r>
          <a:r>
            <a:rPr lang="es-EC" sz="1100" kern="1200" dirty="0" smtClean="0"/>
            <a:t> en cada canal.</a:t>
          </a:r>
        </a:p>
      </dsp:txBody>
      <dsp:txXfrm>
        <a:off x="2250352" y="502689"/>
        <a:ext cx="1604772" cy="962863"/>
      </dsp:txXfrm>
    </dsp:sp>
    <dsp:sp modelId="{031A247A-7CAE-4021-BF7D-ED375D20AB1F}">
      <dsp:nvSpPr>
        <dsp:cNvPr id="0" name=""/>
        <dsp:cNvSpPr/>
      </dsp:nvSpPr>
      <dsp:spPr>
        <a:xfrm>
          <a:off x="3996344" y="785129"/>
          <a:ext cx="340211" cy="397983"/>
        </a:xfrm>
        <a:prstGeom prst="rightArrow">
          <a:avLst>
            <a:gd name="adj1" fmla="val 60000"/>
            <a:gd name="adj2" fmla="val 50000"/>
          </a:avLst>
        </a:prstGeom>
        <a:solidFill>
          <a:schemeClr val="accent4">
            <a:hueOff val="-787589"/>
            <a:satOff val="-1261"/>
            <a:lumOff val="1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3996344" y="785129"/>
        <a:ext cx="340211" cy="397983"/>
      </dsp:txXfrm>
    </dsp:sp>
    <dsp:sp modelId="{71096CC3-633A-4B1B-92D9-CBACB658201F}">
      <dsp:nvSpPr>
        <dsp:cNvPr id="0" name=""/>
        <dsp:cNvSpPr/>
      </dsp:nvSpPr>
      <dsp:spPr>
        <a:xfrm>
          <a:off x="4497034" y="502689"/>
          <a:ext cx="1604772" cy="962863"/>
        </a:xfrm>
        <a:prstGeom prst="roundRect">
          <a:avLst>
            <a:gd name="adj" fmla="val 10000"/>
          </a:avLst>
        </a:prstGeom>
        <a:solidFill>
          <a:schemeClr val="accent4">
            <a:hueOff val="-1350152"/>
            <a:satOff val="-2163"/>
            <a:lumOff val="2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smtClean="0"/>
            <a:t>Los AP dentro del rango responden con una trama </a:t>
          </a:r>
          <a:r>
            <a:rPr lang="es-EC" sz="1100" i="1" kern="1200" smtClean="0"/>
            <a:t>probe response</a:t>
          </a:r>
          <a:r>
            <a:rPr lang="es-EC" sz="1100" kern="1200" smtClean="0"/>
            <a:t>.</a:t>
          </a:r>
          <a:endParaRPr lang="es-EC" sz="1100" kern="1200" dirty="0" smtClean="0"/>
        </a:p>
      </dsp:txBody>
      <dsp:txXfrm>
        <a:off x="4497034" y="502689"/>
        <a:ext cx="1604772" cy="962863"/>
      </dsp:txXfrm>
    </dsp:sp>
    <dsp:sp modelId="{3D0063ED-E200-4BFD-AA3C-DBB67E23A15B}">
      <dsp:nvSpPr>
        <dsp:cNvPr id="0" name=""/>
        <dsp:cNvSpPr/>
      </dsp:nvSpPr>
      <dsp:spPr>
        <a:xfrm>
          <a:off x="6243026" y="785129"/>
          <a:ext cx="340211" cy="397983"/>
        </a:xfrm>
        <a:prstGeom prst="rightArrow">
          <a:avLst>
            <a:gd name="adj1" fmla="val 60000"/>
            <a:gd name="adj2" fmla="val 50000"/>
          </a:avLst>
        </a:prstGeom>
        <a:solidFill>
          <a:schemeClr val="accent4">
            <a:hueOff val="-1575177"/>
            <a:satOff val="-2523"/>
            <a:lumOff val="2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6243026" y="785129"/>
        <a:ext cx="340211" cy="397983"/>
      </dsp:txXfrm>
    </dsp:sp>
    <dsp:sp modelId="{86729D99-5DA5-45BE-AA78-B22189F8819A}">
      <dsp:nvSpPr>
        <dsp:cNvPr id="0" name=""/>
        <dsp:cNvSpPr/>
      </dsp:nvSpPr>
      <dsp:spPr>
        <a:xfrm>
          <a:off x="6743715" y="502689"/>
          <a:ext cx="1604772" cy="962863"/>
        </a:xfrm>
        <a:prstGeom prst="roundRect">
          <a:avLst>
            <a:gd name="adj" fmla="val 10000"/>
          </a:avLst>
        </a:prstGeom>
        <a:solidFill>
          <a:schemeClr val="accent4">
            <a:hueOff val="-2025228"/>
            <a:satOff val="-3244"/>
            <a:lumOff val="3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smtClean="0"/>
            <a:t>El cliente decide qué AP es el mejor para el acceso y envía una solicitud de autenticación (</a:t>
          </a:r>
          <a:r>
            <a:rPr lang="es-EC" sz="1100" i="1" kern="1200" smtClean="0"/>
            <a:t>authentication request</a:t>
          </a:r>
          <a:r>
            <a:rPr lang="es-EC" sz="1100" kern="1200" smtClean="0"/>
            <a:t>).</a:t>
          </a:r>
          <a:endParaRPr lang="es-EC" sz="1100" kern="1200" dirty="0" smtClean="0"/>
        </a:p>
      </dsp:txBody>
      <dsp:txXfrm>
        <a:off x="6743715" y="502689"/>
        <a:ext cx="1604772" cy="962863"/>
      </dsp:txXfrm>
    </dsp:sp>
    <dsp:sp modelId="{BD8914D0-64FC-48DF-B43D-F8871CD5BF29}">
      <dsp:nvSpPr>
        <dsp:cNvPr id="0" name=""/>
        <dsp:cNvSpPr/>
      </dsp:nvSpPr>
      <dsp:spPr>
        <a:xfrm rot="5400000">
          <a:off x="7375996" y="1577887"/>
          <a:ext cx="340211" cy="397983"/>
        </a:xfrm>
        <a:prstGeom prst="rightArrow">
          <a:avLst>
            <a:gd name="adj1" fmla="val 60000"/>
            <a:gd name="adj2" fmla="val 50000"/>
          </a:avLst>
        </a:prstGeom>
        <a:solidFill>
          <a:schemeClr val="accent4">
            <a:hueOff val="-2362766"/>
            <a:satOff val="-3784"/>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5400000">
        <a:off x="7375996" y="1577887"/>
        <a:ext cx="340211" cy="397983"/>
      </dsp:txXfrm>
    </dsp:sp>
    <dsp:sp modelId="{F8EF2760-C754-4B29-8F3E-9AD277525745}">
      <dsp:nvSpPr>
        <dsp:cNvPr id="0" name=""/>
        <dsp:cNvSpPr/>
      </dsp:nvSpPr>
      <dsp:spPr>
        <a:xfrm>
          <a:off x="6743715" y="2107462"/>
          <a:ext cx="1604772" cy="962863"/>
        </a:xfrm>
        <a:prstGeom prst="roundRect">
          <a:avLst>
            <a:gd name="adj" fmla="val 10000"/>
          </a:avLst>
        </a:prstGeom>
        <a:solidFill>
          <a:schemeClr val="accent4">
            <a:hueOff val="-2700303"/>
            <a:satOff val="-4325"/>
            <a:lumOff val="4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smtClean="0"/>
            <a:t>El AP envía una respuesta de autenticación (</a:t>
          </a:r>
          <a:r>
            <a:rPr lang="es-EC" sz="1100" i="1" kern="1200" smtClean="0"/>
            <a:t>authentication reply</a:t>
          </a:r>
          <a:r>
            <a:rPr lang="es-EC" sz="1100" kern="1200" smtClean="0"/>
            <a:t>).</a:t>
          </a:r>
          <a:endParaRPr lang="es-EC" sz="1100" kern="1200" dirty="0" smtClean="0"/>
        </a:p>
      </dsp:txBody>
      <dsp:txXfrm>
        <a:off x="6743715" y="2107462"/>
        <a:ext cx="1604772" cy="962863"/>
      </dsp:txXfrm>
    </dsp:sp>
    <dsp:sp modelId="{0491BD52-1C7C-4994-83CA-252E732D63E9}">
      <dsp:nvSpPr>
        <dsp:cNvPr id="0" name=""/>
        <dsp:cNvSpPr/>
      </dsp:nvSpPr>
      <dsp:spPr>
        <a:xfrm rot="10800000">
          <a:off x="6262284" y="2389902"/>
          <a:ext cx="340211" cy="397983"/>
        </a:xfrm>
        <a:prstGeom prst="rightArrow">
          <a:avLst>
            <a:gd name="adj1" fmla="val 60000"/>
            <a:gd name="adj2" fmla="val 50000"/>
          </a:avLst>
        </a:prstGeom>
        <a:solidFill>
          <a:schemeClr val="accent4">
            <a:hueOff val="-3150354"/>
            <a:satOff val="-5046"/>
            <a:lumOff val="5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0800000">
        <a:off x="6262284" y="2389902"/>
        <a:ext cx="340211" cy="397983"/>
      </dsp:txXfrm>
    </dsp:sp>
    <dsp:sp modelId="{CD303331-25BF-4AEC-ADE0-28E755535217}">
      <dsp:nvSpPr>
        <dsp:cNvPr id="0" name=""/>
        <dsp:cNvSpPr/>
      </dsp:nvSpPr>
      <dsp:spPr>
        <a:xfrm>
          <a:off x="4497034" y="2107462"/>
          <a:ext cx="1604772" cy="962863"/>
        </a:xfrm>
        <a:prstGeom prst="roundRect">
          <a:avLst>
            <a:gd name="adj" fmla="val 10000"/>
          </a:avLst>
        </a:prstGeom>
        <a:solidFill>
          <a:schemeClr val="accent4">
            <a:hueOff val="-3375379"/>
            <a:satOff val="-5406"/>
            <a:lumOff val="5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smtClean="0"/>
            <a:t>Tras la autenticación exitosa, el cliente envía una trama de solicitud de asociación (</a:t>
          </a:r>
          <a:r>
            <a:rPr lang="es-EC" sz="1100" i="1" kern="1200" smtClean="0"/>
            <a:t>association request</a:t>
          </a:r>
          <a:r>
            <a:rPr lang="es-EC" sz="1100" kern="1200" smtClean="0"/>
            <a:t>) al AP.</a:t>
          </a:r>
          <a:endParaRPr lang="es-EC" sz="1100" kern="1200" dirty="0" smtClean="0"/>
        </a:p>
      </dsp:txBody>
      <dsp:txXfrm>
        <a:off x="4497034" y="2107462"/>
        <a:ext cx="1604772" cy="962863"/>
      </dsp:txXfrm>
    </dsp:sp>
    <dsp:sp modelId="{0B66BFAB-1683-457E-BFC2-C44B8837FC10}">
      <dsp:nvSpPr>
        <dsp:cNvPr id="0" name=""/>
        <dsp:cNvSpPr/>
      </dsp:nvSpPr>
      <dsp:spPr>
        <a:xfrm rot="10800000">
          <a:off x="4015602" y="2389902"/>
          <a:ext cx="340211" cy="397983"/>
        </a:xfrm>
        <a:prstGeom prst="rightArrow">
          <a:avLst>
            <a:gd name="adj1" fmla="val 60000"/>
            <a:gd name="adj2" fmla="val 50000"/>
          </a:avLst>
        </a:prstGeom>
        <a:solidFill>
          <a:schemeClr val="accent4">
            <a:hueOff val="-3937942"/>
            <a:satOff val="-6307"/>
            <a:lumOff val="6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0800000">
        <a:off x="4015602" y="2389902"/>
        <a:ext cx="340211" cy="397983"/>
      </dsp:txXfrm>
    </dsp:sp>
    <dsp:sp modelId="{3791F422-3368-4286-A394-A3DFB9B96EDB}">
      <dsp:nvSpPr>
        <dsp:cNvPr id="0" name=""/>
        <dsp:cNvSpPr/>
      </dsp:nvSpPr>
      <dsp:spPr>
        <a:xfrm>
          <a:off x="2250352" y="2107462"/>
          <a:ext cx="1604772" cy="962863"/>
        </a:xfrm>
        <a:prstGeom prst="roundRect">
          <a:avLst>
            <a:gd name="adj" fmla="val 10000"/>
          </a:avLst>
        </a:prstGeom>
        <a:solidFill>
          <a:schemeClr val="accent4">
            <a:hueOff val="-4050455"/>
            <a:satOff val="-6488"/>
            <a:lumOff val="6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smtClean="0"/>
            <a:t>El AP responde con una asociación de respuesta (</a:t>
          </a:r>
          <a:r>
            <a:rPr lang="es-EC" sz="1100" i="1" kern="1200" smtClean="0"/>
            <a:t>association response</a:t>
          </a:r>
          <a:r>
            <a:rPr lang="es-EC" sz="1100" kern="1200" smtClean="0"/>
            <a:t>).</a:t>
          </a:r>
          <a:endParaRPr lang="es-EC" sz="1100" kern="1200" dirty="0" smtClean="0"/>
        </a:p>
      </dsp:txBody>
      <dsp:txXfrm>
        <a:off x="2250352" y="2107462"/>
        <a:ext cx="1604772" cy="962863"/>
      </dsp:txXfrm>
    </dsp:sp>
    <dsp:sp modelId="{F7ED41D1-2431-497C-BF72-31B040EA90CD}">
      <dsp:nvSpPr>
        <dsp:cNvPr id="0" name=""/>
        <dsp:cNvSpPr/>
      </dsp:nvSpPr>
      <dsp:spPr>
        <a:xfrm rot="10800000">
          <a:off x="1768920" y="2389902"/>
          <a:ext cx="340211" cy="397983"/>
        </a:xfrm>
        <a:prstGeom prst="rightArrow">
          <a:avLst>
            <a:gd name="adj1" fmla="val 60000"/>
            <a:gd name="adj2" fmla="val 50000"/>
          </a:avLst>
        </a:prstGeom>
        <a:solidFill>
          <a:schemeClr val="accent4">
            <a:hueOff val="-4725531"/>
            <a:satOff val="-7569"/>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0800000">
        <a:off x="1768920" y="2389902"/>
        <a:ext cx="340211" cy="397983"/>
      </dsp:txXfrm>
    </dsp:sp>
    <dsp:sp modelId="{0CF847C6-18DB-49DC-ADBD-FFB54AA22BCF}">
      <dsp:nvSpPr>
        <dsp:cNvPr id="0" name=""/>
        <dsp:cNvSpPr/>
      </dsp:nvSpPr>
      <dsp:spPr>
        <a:xfrm>
          <a:off x="3670" y="2107462"/>
          <a:ext cx="1604772" cy="962863"/>
        </a:xfrm>
        <a:prstGeom prst="roundRect">
          <a:avLst>
            <a:gd name="adj" fmla="val 10000"/>
          </a:avLst>
        </a:prstGeom>
        <a:solidFill>
          <a:schemeClr val="accent4">
            <a:hueOff val="-4725531"/>
            <a:satOff val="-7569"/>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smtClean="0"/>
            <a:t>El cliente es ahora capaz de pasar tráfico al AP.</a:t>
          </a:r>
          <a:endParaRPr lang="es-EC" sz="1100" kern="1200" dirty="0" smtClean="0"/>
        </a:p>
      </dsp:txBody>
      <dsp:txXfrm>
        <a:off x="3670" y="2107462"/>
        <a:ext cx="1604772" cy="9628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D5C6C-1D88-4E2F-AC5A-7136DCFE45DA}" type="datetimeFigureOut">
              <a:rPr lang="es-EC" smtClean="0"/>
              <a:pPr/>
              <a:t>23/06/2015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5027C-AC31-4C20-A205-3ED69FB647BE}"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EAF5027C-AC31-4C20-A205-3ED69FB647BE}" type="slidenum">
              <a:rPr lang="es-EC" smtClean="0"/>
              <a:pPr/>
              <a:t>18</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10"/>
          <p:cNvGrpSpPr/>
          <p:nvPr/>
        </p:nvGrpSpPr>
        <p:grpSpPr>
          <a:xfrm>
            <a:off x="1" y="0"/>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407318" y="1122363"/>
            <a:ext cx="6593681"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40731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FAB16537-52AB-4D4B-AA6C-29EB46B20599}" type="datetimeFigureOut">
              <a:rPr lang="es-EC" smtClean="0"/>
              <a:pPr/>
              <a:t>23/06/2015</a:t>
            </a:fld>
            <a:endParaRPr lang="es-EC" dirty="0"/>
          </a:p>
        </p:txBody>
      </p:sp>
      <p:sp>
        <p:nvSpPr>
          <p:cNvPr id="5" name="Footer Placeholder 4"/>
          <p:cNvSpPr>
            <a:spLocks noGrp="1"/>
          </p:cNvSpPr>
          <p:nvPr>
            <p:ph type="ftr" sz="quarter" idx="11"/>
          </p:nvPr>
        </p:nvSpPr>
        <p:spPr>
          <a:xfrm>
            <a:off x="1407318" y="5410202"/>
            <a:ext cx="3843665" cy="365125"/>
          </a:xfrm>
        </p:spPr>
        <p:txBody>
          <a:bodyPr/>
          <a:lstStyle/>
          <a:p>
            <a:endParaRPr lang="es-EC" dirty="0"/>
          </a:p>
        </p:txBody>
      </p:sp>
      <p:sp>
        <p:nvSpPr>
          <p:cNvPr id="6" name="Slide Number Placeholder 5"/>
          <p:cNvSpPr>
            <a:spLocks noGrp="1"/>
          </p:cNvSpPr>
          <p:nvPr>
            <p:ph type="sldNum" sz="quarter" idx="12"/>
          </p:nvPr>
        </p:nvSpPr>
        <p:spPr>
          <a:xfrm>
            <a:off x="7422684" y="5410200"/>
            <a:ext cx="578317" cy="365125"/>
          </a:xfrm>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407634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856023"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2620353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92" y="609600"/>
            <a:ext cx="7429466"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293604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3"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E07937D-C5BB-40D3-9760-93C597BD34A8}" type="slidenum">
              <a:rPr lang="es-EC" smtClean="0"/>
              <a:pPr/>
              <a:t>‹Nº›</a:t>
            </a:fld>
            <a:endParaRPr lang="es-EC" dirty="0"/>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933293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2918106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56059" y="609600"/>
            <a:ext cx="7429499"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78159"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2081462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221607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676729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229861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384111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357045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40316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6"/>
            <a:ext cx="74295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56058" y="3073398"/>
            <a:ext cx="3658793"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3073398"/>
            <a:ext cx="3656408"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172406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186442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287906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154190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B16537-52AB-4D4B-AA6C-29EB46B20599}" type="datetimeFigureOut">
              <a:rPr lang="es-EC" smtClean="0"/>
              <a:pPr/>
              <a:t>23/06/2015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324760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extLst>
              <a:ext uri="{28A0092B-C50C-407E-A947-70E740481C1C}">
                <a14:useLocalDpi xmlns=""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0716" y="0"/>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59"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59" y="2249487"/>
            <a:ext cx="74294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B16537-52AB-4D4B-AA6C-29EB46B20599}" type="datetimeFigureOut">
              <a:rPr lang="es-EC" smtClean="0"/>
              <a:pPr/>
              <a:t>23/06/2015</a:t>
            </a:fld>
            <a:endParaRPr lang="es-EC"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E07937D-C5BB-40D3-9760-93C597BD34A8}" type="slidenum">
              <a:rPr lang="es-EC" smtClean="0"/>
              <a:pPr/>
              <a:t>‹Nº›</a:t>
            </a:fld>
            <a:endParaRPr lang="es-EC" dirty="0"/>
          </a:p>
        </p:txBody>
      </p:sp>
    </p:spTree>
    <p:extLst>
      <p:ext uri="{BB962C8B-B14F-4D97-AF65-F5344CB8AC3E}">
        <p14:creationId xmlns="" xmlns:p14="http://schemas.microsoft.com/office/powerpoint/2010/main" val="3840993784"/>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8.xml"/><Relationship Id="rId7" Type="http://schemas.openxmlformats.org/officeDocument/2006/relationships/image" Target="../media/image1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08920"/>
            <a:ext cx="9144000" cy="1944216"/>
          </a:xfrm>
        </p:spPr>
        <p:txBody>
          <a:bodyPr>
            <a:normAutofit/>
          </a:bodyPr>
          <a:lstStyle/>
          <a:p>
            <a:pPr algn="ctr"/>
            <a:r>
              <a:rPr lang="es-EC" sz="2200" dirty="0" smtClean="0">
                <a:solidFill>
                  <a:schemeClr val="tx2">
                    <a:lumMod val="90000"/>
                  </a:schemeClr>
                </a:solidFill>
                <a:latin typeface="Arial Black" pitchFamily="34" charset="0"/>
                <a:cs typeface="Aharoni" pitchFamily="2" charset="-79"/>
              </a:rPr>
              <a:t>DEPARTAMENTO DE ELÉCTRICA Y ELECTRÓNICA</a:t>
            </a:r>
            <a:br>
              <a:rPr lang="es-EC" sz="2200" dirty="0" smtClean="0">
                <a:solidFill>
                  <a:schemeClr val="tx2">
                    <a:lumMod val="90000"/>
                  </a:schemeClr>
                </a:solidFill>
                <a:latin typeface="Arial Black" pitchFamily="34" charset="0"/>
                <a:cs typeface="Aharoni" pitchFamily="2" charset="-79"/>
              </a:rPr>
            </a:br>
            <a:r>
              <a:rPr lang="es-EC" sz="2200" dirty="0" smtClean="0">
                <a:solidFill>
                  <a:schemeClr val="tx2">
                    <a:lumMod val="90000"/>
                  </a:schemeClr>
                </a:solidFill>
                <a:latin typeface="Arial Black" pitchFamily="34" charset="0"/>
                <a:cs typeface="Aharoni" pitchFamily="2" charset="-79"/>
              </a:rPr>
              <a:t/>
            </a:r>
            <a:br>
              <a:rPr lang="es-EC" sz="2200" dirty="0" smtClean="0">
                <a:solidFill>
                  <a:schemeClr val="tx2">
                    <a:lumMod val="90000"/>
                  </a:schemeClr>
                </a:solidFill>
                <a:latin typeface="Arial Black" pitchFamily="34" charset="0"/>
                <a:cs typeface="Aharoni" pitchFamily="2" charset="-79"/>
              </a:rPr>
            </a:br>
            <a:r>
              <a:rPr lang="es-EC" sz="2200" dirty="0" smtClean="0">
                <a:solidFill>
                  <a:schemeClr val="tx2">
                    <a:lumMod val="90000"/>
                  </a:schemeClr>
                </a:solidFill>
                <a:latin typeface="Arial Black" pitchFamily="34" charset="0"/>
                <a:cs typeface="Aharoni" pitchFamily="2" charset="-79"/>
              </a:rPr>
              <a:t>CARRERA DE INGENIERÍA ELECTRÓNICA, REDES Y COMUNICACIÓN DE DATOS</a:t>
            </a:r>
            <a:r>
              <a:rPr lang="es-EC" dirty="0" smtClean="0"/>
              <a:t/>
            </a:r>
            <a:br>
              <a:rPr lang="es-EC" dirty="0" smtClean="0"/>
            </a:br>
            <a:endParaRPr lang="es-EC" dirty="0"/>
          </a:p>
        </p:txBody>
      </p:sp>
      <p:sp>
        <p:nvSpPr>
          <p:cNvPr id="3" name="2 Subtítulo"/>
          <p:cNvSpPr>
            <a:spLocks noGrp="1"/>
          </p:cNvSpPr>
          <p:nvPr>
            <p:ph type="body" idx="4294967295"/>
          </p:nvPr>
        </p:nvSpPr>
        <p:spPr>
          <a:xfrm>
            <a:off x="1187624" y="4552950"/>
            <a:ext cx="7272337" cy="2305050"/>
          </a:xfrm>
        </p:spPr>
        <p:txBody>
          <a:bodyPr>
            <a:normAutofit fontScale="70000" lnSpcReduction="20000"/>
          </a:bodyPr>
          <a:lstStyle/>
          <a:p>
            <a:pPr algn="ctr">
              <a:buNone/>
            </a:pPr>
            <a:r>
              <a:rPr lang="es-EC" sz="2600" b="1" dirty="0" smtClean="0"/>
              <a:t>“</a:t>
            </a:r>
            <a:r>
              <a:rPr lang="es-ES_tradnl" sz="2000" b="1" dirty="0" smtClean="0"/>
              <a:t>IMPLEMENTACIÓN DE UN PROTOTIPO DE SISTEMA DE ANÁLISIS DE TRÁFICO DE REDES 802.11 UTILIZANDO LA MINICOMPUTADORA RASPBERRY PI</a:t>
            </a:r>
            <a:r>
              <a:rPr lang="es-EC" sz="2600" b="1" dirty="0" smtClean="0"/>
              <a:t>”</a:t>
            </a:r>
          </a:p>
          <a:p>
            <a:pPr algn="ctr">
              <a:buNone/>
            </a:pPr>
            <a:endParaRPr lang="es-EC" sz="2600" b="1" dirty="0" smtClean="0"/>
          </a:p>
          <a:p>
            <a:pPr algn="ctr">
              <a:buNone/>
            </a:pPr>
            <a:r>
              <a:rPr lang="es-EC" sz="2600" b="1" dirty="0" smtClean="0"/>
              <a:t>TAMARA FABIANA PÁEZ ROJAS</a:t>
            </a:r>
          </a:p>
          <a:p>
            <a:pPr algn="ctr">
              <a:buNone/>
            </a:pPr>
            <a:endParaRPr lang="es-EC" sz="2600" b="1" dirty="0" smtClean="0"/>
          </a:p>
          <a:p>
            <a:pPr algn="ctr">
              <a:buNone/>
            </a:pPr>
            <a:r>
              <a:rPr lang="es-EC" sz="2600" b="1" dirty="0" smtClean="0"/>
              <a:t>2015</a:t>
            </a:r>
          </a:p>
          <a:p>
            <a:endParaRPr lang="es-EC" dirty="0"/>
          </a:p>
        </p:txBody>
      </p:sp>
      <p:sp>
        <p:nvSpPr>
          <p:cNvPr id="6" name="5 CuadroTexto"/>
          <p:cNvSpPr txBox="1"/>
          <p:nvPr/>
        </p:nvSpPr>
        <p:spPr>
          <a:xfrm>
            <a:off x="827584" y="332656"/>
            <a:ext cx="7344816" cy="400110"/>
          </a:xfrm>
          <a:prstGeom prst="rect">
            <a:avLst/>
          </a:prstGeom>
          <a:noFill/>
        </p:spPr>
        <p:txBody>
          <a:bodyPr wrap="square" rtlCol="0">
            <a:spAutoFit/>
          </a:bodyPr>
          <a:lstStyle/>
          <a:p>
            <a:pPr algn="ctr"/>
            <a:r>
              <a:rPr lang="es-EC" sz="2000" b="1" dirty="0" smtClean="0">
                <a:solidFill>
                  <a:schemeClr val="tx2">
                    <a:lumMod val="90000"/>
                  </a:schemeClr>
                </a:solidFill>
                <a:latin typeface="Arial Black" pitchFamily="34" charset="0"/>
                <a:cs typeface="Aharoni" pitchFamily="2" charset="-79"/>
              </a:rPr>
              <a:t>UNIVERSIDAD DE LAS FUERZAS ARMADAS - ESPE</a:t>
            </a:r>
            <a:endParaRPr lang="es-EC" sz="2000" b="1" dirty="0">
              <a:solidFill>
                <a:schemeClr val="tx2">
                  <a:lumMod val="90000"/>
                </a:schemeClr>
              </a:solidFill>
              <a:latin typeface="Arial Black" pitchFamily="34" charset="0"/>
              <a:cs typeface="Aharoni" pitchFamily="2" charset="-79"/>
            </a:endParaRPr>
          </a:p>
        </p:txBody>
      </p:sp>
      <p:pic>
        <p:nvPicPr>
          <p:cNvPr id="72706" name="Picture 2" descr="http://blogs.espe.edu.ec/wp-content/uploads/2013/09/Logo-RP-UFA-ESPE.jpg"/>
          <p:cNvPicPr>
            <a:picLocks noChangeAspect="1" noChangeArrowheads="1"/>
          </p:cNvPicPr>
          <p:nvPr/>
        </p:nvPicPr>
        <p:blipFill>
          <a:blip r:embed="rId2" cstate="print"/>
          <a:srcRect r="73116" b="17827"/>
          <a:stretch>
            <a:fillRect/>
          </a:stretch>
        </p:blipFill>
        <p:spPr bwMode="auto">
          <a:xfrm>
            <a:off x="3851920" y="908720"/>
            <a:ext cx="1591880" cy="1656184"/>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260648"/>
            <a:ext cx="7429499" cy="1478570"/>
          </a:xfrm>
        </p:spPr>
        <p:txBody>
          <a:bodyPr>
            <a:normAutofit/>
          </a:bodyPr>
          <a:lstStyle/>
          <a:p>
            <a:pPr algn="ctr"/>
            <a:r>
              <a:rPr lang="es-EC" dirty="0" err="1" smtClean="0"/>
              <a:t>Kismet</a:t>
            </a:r>
            <a:endParaRPr lang="es-EC" dirty="0"/>
          </a:p>
        </p:txBody>
      </p:sp>
      <p:graphicFrame>
        <p:nvGraphicFramePr>
          <p:cNvPr id="4" name="3 Marcador de contenido"/>
          <p:cNvGraphicFramePr>
            <a:graphicFrameLocks noGrp="1"/>
          </p:cNvGraphicFramePr>
          <p:nvPr>
            <p:ph idx="1"/>
          </p:nvPr>
        </p:nvGraphicFramePr>
        <p:xfrm>
          <a:off x="467544" y="2564904"/>
          <a:ext cx="3394720"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image"/>
          <p:cNvPicPr/>
          <p:nvPr/>
        </p:nvPicPr>
        <p:blipFill>
          <a:blip r:embed="rId7" cstate="print"/>
          <a:srcRect/>
          <a:stretch>
            <a:fillRect/>
          </a:stretch>
        </p:blipFill>
        <p:spPr bwMode="auto">
          <a:xfrm>
            <a:off x="4067944" y="2204864"/>
            <a:ext cx="4877656" cy="3144446"/>
          </a:xfrm>
          <a:prstGeom prst="rect">
            <a:avLst/>
          </a:prstGeom>
          <a:noFill/>
          <a:ln w="9525">
            <a:noFill/>
            <a:miter lim="800000"/>
            <a:headEnd/>
            <a:tailEnd/>
          </a:ln>
        </p:spPr>
      </p:pic>
      <p:pic>
        <p:nvPicPr>
          <p:cNvPr id="6" name="Picture 2"/>
          <p:cNvPicPr>
            <a:picLocks noChangeAspect="1" noChangeArrowheads="1"/>
          </p:cNvPicPr>
          <p:nvPr/>
        </p:nvPicPr>
        <p:blipFill>
          <a:blip r:embed="rId8" cstate="print"/>
          <a:srcRect/>
          <a:stretch>
            <a:fillRect/>
          </a:stretch>
        </p:blipFill>
        <p:spPr bwMode="auto">
          <a:xfrm>
            <a:off x="5796136" y="5589240"/>
            <a:ext cx="1135707" cy="65407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71600" y="0"/>
            <a:ext cx="7429499" cy="1478570"/>
          </a:xfrm>
        </p:spPr>
        <p:txBody>
          <a:bodyPr/>
          <a:lstStyle/>
          <a:p>
            <a:pPr algn="ctr"/>
            <a:r>
              <a:rPr lang="es-EC" dirty="0" err="1" smtClean="0"/>
              <a:t>Kismet</a:t>
            </a:r>
            <a:endParaRPr lang="es-EC" dirty="0"/>
          </a:p>
        </p:txBody>
      </p:sp>
      <p:graphicFrame>
        <p:nvGraphicFramePr>
          <p:cNvPr id="16" name="3 Marcador de contenido"/>
          <p:cNvGraphicFramePr>
            <a:graphicFrameLocks noGrp="1"/>
          </p:cNvGraphicFramePr>
          <p:nvPr>
            <p:ph idx="1"/>
          </p:nvPr>
        </p:nvGraphicFramePr>
        <p:xfrm>
          <a:off x="1115616" y="1700808"/>
          <a:ext cx="7385571" cy="4090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55576" y="-243408"/>
            <a:ext cx="7429499" cy="1478570"/>
          </a:xfrm>
        </p:spPr>
        <p:txBody>
          <a:bodyPr/>
          <a:lstStyle/>
          <a:p>
            <a:pPr algn="ctr"/>
            <a:r>
              <a:rPr lang="es-EC" dirty="0" err="1" smtClean="0"/>
              <a:t>Kismet</a:t>
            </a:r>
            <a:endParaRPr lang="es-EC" dirty="0"/>
          </a:p>
        </p:txBody>
      </p:sp>
      <p:graphicFrame>
        <p:nvGraphicFramePr>
          <p:cNvPr id="4" name="3 Marcador de contenido"/>
          <p:cNvGraphicFramePr>
            <a:graphicFrameLocks noGrp="1"/>
          </p:cNvGraphicFramePr>
          <p:nvPr>
            <p:ph idx="1"/>
          </p:nvPr>
        </p:nvGraphicFramePr>
        <p:xfrm>
          <a:off x="1619672" y="620688"/>
          <a:ext cx="648072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cstate="print"/>
          <a:srcRect/>
          <a:stretch>
            <a:fillRect/>
          </a:stretch>
        </p:blipFill>
        <p:spPr bwMode="auto">
          <a:xfrm>
            <a:off x="0" y="3683635"/>
            <a:ext cx="5219065" cy="3174365"/>
          </a:xfrm>
          <a:prstGeom prst="rect">
            <a:avLst/>
          </a:prstGeom>
          <a:noFill/>
          <a:ln w="9525">
            <a:noFill/>
            <a:miter lim="800000"/>
            <a:headEnd/>
            <a:tailEnd/>
          </a:ln>
        </p:spPr>
      </p:pic>
      <p:sp>
        <p:nvSpPr>
          <p:cNvPr id="6" name="1 Marcador de contenido"/>
          <p:cNvSpPr txBox="1">
            <a:spLocks/>
          </p:cNvSpPr>
          <p:nvPr/>
        </p:nvSpPr>
        <p:spPr>
          <a:xfrm>
            <a:off x="852736" y="980729"/>
            <a:ext cx="6455568" cy="648072"/>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EC" sz="1800" b="0" i="0" u="none" strike="noStrike" kern="1200" cap="none" spc="0" normalizeH="0" baseline="0" noProof="0" dirty="0" smtClean="0">
                <a:ln>
                  <a:noFill/>
                </a:ln>
                <a:solidFill>
                  <a:schemeClr val="tx1"/>
                </a:solidFill>
                <a:effectLst/>
                <a:uLnTx/>
                <a:uFillTx/>
                <a:latin typeface="+mn-lt"/>
                <a:ea typeface="+mn-ea"/>
                <a:cs typeface="+mn-cs"/>
              </a:rPr>
              <a:t>Configuración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C"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8" cstate="print"/>
          <a:srcRect/>
          <a:stretch>
            <a:fillRect/>
          </a:stretch>
        </p:blipFill>
        <p:spPr bwMode="auto">
          <a:xfrm>
            <a:off x="5436096" y="3573016"/>
            <a:ext cx="3483049" cy="61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0"/>
            <a:ext cx="7429499" cy="1478570"/>
          </a:xfrm>
        </p:spPr>
        <p:txBody>
          <a:bodyPr/>
          <a:lstStyle/>
          <a:p>
            <a:pPr algn="ctr"/>
            <a:r>
              <a:rPr lang="es-EC" dirty="0" err="1" smtClean="0"/>
              <a:t>Kismet</a:t>
            </a:r>
            <a:endParaRPr lang="es-EC" dirty="0"/>
          </a:p>
        </p:txBody>
      </p:sp>
      <p:sp>
        <p:nvSpPr>
          <p:cNvPr id="7" name="6 CuadroTexto"/>
          <p:cNvSpPr txBox="1"/>
          <p:nvPr/>
        </p:nvSpPr>
        <p:spPr>
          <a:xfrm>
            <a:off x="251520" y="1196752"/>
            <a:ext cx="4248472" cy="523220"/>
          </a:xfrm>
          <a:prstGeom prst="rect">
            <a:avLst/>
          </a:prstGeom>
          <a:noFill/>
        </p:spPr>
        <p:txBody>
          <a:bodyPr wrap="square" rtlCol="0">
            <a:spAutoFit/>
          </a:bodyPr>
          <a:lstStyle/>
          <a:p>
            <a:pPr algn="ctr"/>
            <a:r>
              <a:rPr lang="es-EC" sz="1400" dirty="0" smtClean="0"/>
              <a:t>Network </a:t>
            </a:r>
            <a:r>
              <a:rPr lang="es-EC" sz="1400" dirty="0" err="1" smtClean="0"/>
              <a:t>List</a:t>
            </a:r>
            <a:r>
              <a:rPr lang="es-EC" sz="1400" dirty="0" smtClean="0"/>
              <a:t> Panel, aparecen las diversas redes que se van localizando.</a:t>
            </a:r>
            <a:endParaRPr lang="es-EC" sz="1400" dirty="0"/>
          </a:p>
        </p:txBody>
      </p:sp>
      <p:sp>
        <p:nvSpPr>
          <p:cNvPr id="8" name="7 CuadroTexto"/>
          <p:cNvSpPr txBox="1"/>
          <p:nvPr/>
        </p:nvSpPr>
        <p:spPr>
          <a:xfrm>
            <a:off x="4716016" y="1124744"/>
            <a:ext cx="4248472" cy="954107"/>
          </a:xfrm>
          <a:prstGeom prst="rect">
            <a:avLst/>
          </a:prstGeom>
          <a:noFill/>
        </p:spPr>
        <p:txBody>
          <a:bodyPr wrap="square" rtlCol="0">
            <a:spAutoFit/>
          </a:bodyPr>
          <a:lstStyle/>
          <a:p>
            <a:pPr lvl="0" algn="ctr"/>
            <a:r>
              <a:rPr lang="es-EC" sz="1400" dirty="0" smtClean="0"/>
              <a:t>Ventana de información, se puede ver el conteo del tiempo transcurrido, las redes detectadas, los paquetes recibidos, la velocidad de captura y los paquetes filtrados. </a:t>
            </a:r>
            <a:endParaRPr lang="es-EC" sz="1400" dirty="0"/>
          </a:p>
        </p:txBody>
      </p:sp>
      <p:sp>
        <p:nvSpPr>
          <p:cNvPr id="11" name="10 CuadroTexto"/>
          <p:cNvSpPr txBox="1"/>
          <p:nvPr/>
        </p:nvSpPr>
        <p:spPr>
          <a:xfrm>
            <a:off x="3779912" y="6119336"/>
            <a:ext cx="4248472" cy="738664"/>
          </a:xfrm>
          <a:prstGeom prst="rect">
            <a:avLst/>
          </a:prstGeom>
          <a:noFill/>
        </p:spPr>
        <p:txBody>
          <a:bodyPr wrap="square" rtlCol="0">
            <a:spAutoFit/>
          </a:bodyPr>
          <a:lstStyle/>
          <a:p>
            <a:pPr lvl="0" algn="ctr"/>
            <a:r>
              <a:rPr lang="es-EC" sz="1400" dirty="0" smtClean="0"/>
              <a:t>Ventana de estado, donde se remarcan los últimos eventos, como redes descubiertas, </a:t>
            </a:r>
            <a:r>
              <a:rPr lang="es-EC" sz="1400" dirty="0" err="1" smtClean="0"/>
              <a:t>IP's</a:t>
            </a:r>
            <a:r>
              <a:rPr lang="es-EC" sz="1400" dirty="0" smtClean="0"/>
              <a:t>, direcciones MAC, etc.</a:t>
            </a:r>
            <a:endParaRPr lang="es-EC" sz="1400" dirty="0"/>
          </a:p>
        </p:txBody>
      </p:sp>
      <p:pic>
        <p:nvPicPr>
          <p:cNvPr id="2050" name="Picture 2" descr="C:\Users\hfpaez\Downloads\espe_deeE_wpa.png"/>
          <p:cNvPicPr>
            <a:picLocks noChangeAspect="1" noChangeArrowheads="1"/>
          </p:cNvPicPr>
          <p:nvPr/>
        </p:nvPicPr>
        <p:blipFill>
          <a:blip r:embed="rId2" cstate="print"/>
          <a:srcRect l="5113" t="3887"/>
          <a:stretch>
            <a:fillRect/>
          </a:stretch>
        </p:blipFill>
        <p:spPr bwMode="auto">
          <a:xfrm>
            <a:off x="899592" y="2132856"/>
            <a:ext cx="6732240" cy="3833953"/>
          </a:xfrm>
          <a:prstGeom prst="rect">
            <a:avLst/>
          </a:prstGeom>
          <a:noFill/>
        </p:spPr>
      </p:pic>
      <p:sp>
        <p:nvSpPr>
          <p:cNvPr id="12" name="11 Flecha derecha"/>
          <p:cNvSpPr/>
          <p:nvPr/>
        </p:nvSpPr>
        <p:spPr>
          <a:xfrm rot="13431967">
            <a:off x="3148921" y="5783317"/>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derecha"/>
          <p:cNvSpPr/>
          <p:nvPr/>
        </p:nvSpPr>
        <p:spPr>
          <a:xfrm rot="2940499">
            <a:off x="6237325" y="2044662"/>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erecha"/>
          <p:cNvSpPr/>
          <p:nvPr/>
        </p:nvSpPr>
        <p:spPr>
          <a:xfrm rot="7099303">
            <a:off x="2779674" y="1666329"/>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err="1" smtClean="0"/>
              <a:t>Kismet</a:t>
            </a:r>
            <a:endParaRPr lang="es-EC" dirty="0"/>
          </a:p>
        </p:txBody>
      </p:sp>
      <p:sp>
        <p:nvSpPr>
          <p:cNvPr id="8" name="7 CuadroTexto"/>
          <p:cNvSpPr txBox="1"/>
          <p:nvPr/>
        </p:nvSpPr>
        <p:spPr>
          <a:xfrm>
            <a:off x="251520" y="1844824"/>
            <a:ext cx="4248472" cy="1323439"/>
          </a:xfrm>
          <a:prstGeom prst="rect">
            <a:avLst/>
          </a:prstGeom>
          <a:noFill/>
        </p:spPr>
        <p:txBody>
          <a:bodyPr wrap="square" rtlCol="0">
            <a:spAutoFit/>
          </a:bodyPr>
          <a:lstStyle/>
          <a:p>
            <a:pPr algn="ctr"/>
            <a:r>
              <a:rPr lang="es-EC" sz="2000" i="1" dirty="0" err="1" smtClean="0"/>
              <a:t>Kismet</a:t>
            </a:r>
            <a:r>
              <a:rPr lang="es-EC" sz="2000" dirty="0" smtClean="0"/>
              <a:t> graba los datos automáticamente mientras se está ejecutando; los guarda en el archivo: </a:t>
            </a:r>
            <a:r>
              <a:rPr lang="es-EC" sz="2000" b="1" i="1" dirty="0" smtClean="0"/>
              <a:t>/</a:t>
            </a:r>
            <a:r>
              <a:rPr lang="es-EC" sz="2000" b="1" i="1" dirty="0" err="1" smtClean="0"/>
              <a:t>var</a:t>
            </a:r>
            <a:r>
              <a:rPr lang="es-EC" sz="2000" b="1" i="1" dirty="0" smtClean="0"/>
              <a:t>/log/</a:t>
            </a:r>
            <a:r>
              <a:rPr lang="es-EC" sz="2000" b="1" i="1" dirty="0" err="1" smtClean="0"/>
              <a:t>kismet</a:t>
            </a:r>
            <a:endParaRPr lang="es-EC" sz="2000" dirty="0"/>
          </a:p>
        </p:txBody>
      </p:sp>
      <p:sp>
        <p:nvSpPr>
          <p:cNvPr id="12" name="11 Flecha derecha"/>
          <p:cNvSpPr/>
          <p:nvPr/>
        </p:nvSpPr>
        <p:spPr>
          <a:xfrm rot="2182860">
            <a:off x="3225494" y="3463758"/>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12 Imagen"/>
          <p:cNvPicPr/>
          <p:nvPr/>
        </p:nvPicPr>
        <p:blipFill>
          <a:blip r:embed="rId2" cstate="print"/>
          <a:srcRect/>
          <a:stretch>
            <a:fillRect/>
          </a:stretch>
        </p:blipFill>
        <p:spPr bwMode="auto">
          <a:xfrm>
            <a:off x="4427984" y="4005064"/>
            <a:ext cx="37909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0"/>
            <a:ext cx="7429499" cy="1478570"/>
          </a:xfrm>
        </p:spPr>
        <p:txBody>
          <a:bodyPr/>
          <a:lstStyle/>
          <a:p>
            <a:r>
              <a:rPr lang="es-EC" dirty="0" smtClean="0"/>
              <a:t>Descripción de Software</a:t>
            </a:r>
            <a:endParaRPr lang="es-EC" dirty="0"/>
          </a:p>
        </p:txBody>
      </p:sp>
      <p:sp>
        <p:nvSpPr>
          <p:cNvPr id="2" name="1 Marcador de contenido"/>
          <p:cNvSpPr>
            <a:spLocks noGrp="1"/>
          </p:cNvSpPr>
          <p:nvPr>
            <p:ph idx="1"/>
          </p:nvPr>
        </p:nvSpPr>
        <p:spPr>
          <a:xfrm>
            <a:off x="827584" y="1268760"/>
            <a:ext cx="7429499" cy="3541714"/>
          </a:xfrm>
        </p:spPr>
        <p:txBody>
          <a:bodyPr/>
          <a:lstStyle/>
          <a:p>
            <a:r>
              <a:rPr lang="es-EC" dirty="0" smtClean="0"/>
              <a:t>GPSD</a:t>
            </a:r>
          </a:p>
          <a:p>
            <a:pPr lvl="1" algn="just"/>
            <a:r>
              <a:rPr lang="es-EC" sz="2000" dirty="0" smtClean="0"/>
              <a:t>Es un </a:t>
            </a:r>
            <a:r>
              <a:rPr lang="es-EC" sz="2000" i="1" dirty="0" err="1" smtClean="0"/>
              <a:t>daemon</a:t>
            </a:r>
            <a:r>
              <a:rPr lang="es-EC" sz="2000" dirty="0" smtClean="0"/>
              <a:t> que recibe datos de un receptor GPS y proporciona esa información a múltiples aplicaciones a la vez, ya sea </a:t>
            </a:r>
            <a:r>
              <a:rPr lang="es-EC" sz="2000" dirty="0" err="1" smtClean="0"/>
              <a:t>Kismet</a:t>
            </a:r>
            <a:r>
              <a:rPr lang="es-EC" sz="2000" dirty="0" smtClean="0"/>
              <a:t>, o cualquier navegador GPS. Utiliza una unión con el puerto de transporte 2947.</a:t>
            </a:r>
          </a:p>
          <a:p>
            <a:pPr lvl="1" algn="ctr">
              <a:buNone/>
            </a:pPr>
            <a:r>
              <a:rPr lang="en-US" sz="2000" b="1" dirty="0" err="1" smtClean="0"/>
              <a:t>sudo</a:t>
            </a:r>
            <a:r>
              <a:rPr lang="en-US" sz="2000" b="1" dirty="0" smtClean="0"/>
              <a:t> apt-get install </a:t>
            </a:r>
            <a:r>
              <a:rPr lang="en-US" sz="2000" b="1" dirty="0" err="1" smtClean="0"/>
              <a:t>gpsd</a:t>
            </a:r>
            <a:r>
              <a:rPr lang="en-US" sz="2000" b="1" dirty="0" smtClean="0"/>
              <a:t> </a:t>
            </a:r>
            <a:r>
              <a:rPr lang="en-US" sz="2000" b="1" dirty="0" err="1" smtClean="0"/>
              <a:t>gpsd</a:t>
            </a:r>
            <a:r>
              <a:rPr lang="en-US" sz="2000" b="1" dirty="0" smtClean="0"/>
              <a:t>-clients</a:t>
            </a:r>
            <a:endParaRPr lang="es-EC" sz="2000" dirty="0" smtClean="0"/>
          </a:p>
          <a:p>
            <a:pPr lvl="1" algn="just"/>
            <a:endParaRPr lang="es-EC" dirty="0"/>
          </a:p>
        </p:txBody>
      </p:sp>
      <p:pic>
        <p:nvPicPr>
          <p:cNvPr id="5" name="4 Imagen"/>
          <p:cNvPicPr/>
          <p:nvPr/>
        </p:nvPicPr>
        <p:blipFill>
          <a:blip r:embed="rId2" cstate="print"/>
          <a:srcRect/>
          <a:stretch>
            <a:fillRect/>
          </a:stretch>
        </p:blipFill>
        <p:spPr bwMode="auto">
          <a:xfrm>
            <a:off x="251520" y="3717032"/>
            <a:ext cx="5616624" cy="1440160"/>
          </a:xfrm>
          <a:prstGeom prst="rect">
            <a:avLst/>
          </a:prstGeom>
          <a:noFill/>
          <a:ln w="9525">
            <a:noFill/>
            <a:miter lim="800000"/>
            <a:headEnd/>
            <a:tailEnd/>
          </a:ln>
        </p:spPr>
      </p:pic>
      <p:pic>
        <p:nvPicPr>
          <p:cNvPr id="6" name="5 Imagen"/>
          <p:cNvPicPr/>
          <p:nvPr/>
        </p:nvPicPr>
        <p:blipFill>
          <a:blip r:embed="rId3" cstate="print"/>
          <a:srcRect/>
          <a:stretch>
            <a:fillRect/>
          </a:stretch>
        </p:blipFill>
        <p:spPr bwMode="auto">
          <a:xfrm>
            <a:off x="3275856" y="5445224"/>
            <a:ext cx="5868144" cy="1412776"/>
          </a:xfrm>
          <a:prstGeom prst="rect">
            <a:avLst/>
          </a:prstGeom>
          <a:noFill/>
          <a:ln w="9525">
            <a:noFill/>
            <a:miter lim="800000"/>
            <a:headEnd/>
            <a:tailEnd/>
          </a:ln>
        </p:spPr>
      </p:pic>
      <p:sp>
        <p:nvSpPr>
          <p:cNvPr id="7" name="6 CuadroTexto"/>
          <p:cNvSpPr txBox="1"/>
          <p:nvPr/>
        </p:nvSpPr>
        <p:spPr>
          <a:xfrm>
            <a:off x="1187624" y="5589240"/>
            <a:ext cx="2050561" cy="369332"/>
          </a:xfrm>
          <a:prstGeom prst="rect">
            <a:avLst/>
          </a:prstGeom>
          <a:noFill/>
        </p:spPr>
        <p:txBody>
          <a:bodyPr wrap="none" rtlCol="0">
            <a:spAutoFit/>
          </a:bodyPr>
          <a:lstStyle/>
          <a:p>
            <a:r>
              <a:rPr lang="en-US" b="1" dirty="0" err="1" smtClean="0"/>
              <a:t>dmesg</a:t>
            </a:r>
            <a:r>
              <a:rPr lang="en-US" b="1" dirty="0" smtClean="0"/>
              <a:t> | </a:t>
            </a:r>
            <a:r>
              <a:rPr lang="en-US" b="1" dirty="0" err="1" smtClean="0"/>
              <a:t>grep</a:t>
            </a:r>
            <a:r>
              <a:rPr lang="en-US" b="1" dirty="0" smtClean="0"/>
              <a:t> </a:t>
            </a:r>
            <a:r>
              <a:rPr lang="en-US" b="1" dirty="0" err="1" smtClean="0"/>
              <a:t>tty</a:t>
            </a:r>
            <a:endParaRPr lang="es-EC" dirty="0"/>
          </a:p>
        </p:txBody>
      </p:sp>
      <p:sp>
        <p:nvSpPr>
          <p:cNvPr id="8" name="7 CuadroTexto"/>
          <p:cNvSpPr txBox="1"/>
          <p:nvPr/>
        </p:nvSpPr>
        <p:spPr>
          <a:xfrm>
            <a:off x="6084168" y="4149080"/>
            <a:ext cx="774571" cy="369332"/>
          </a:xfrm>
          <a:prstGeom prst="rect">
            <a:avLst/>
          </a:prstGeom>
          <a:noFill/>
        </p:spPr>
        <p:txBody>
          <a:bodyPr wrap="none" rtlCol="0">
            <a:spAutoFit/>
          </a:bodyPr>
          <a:lstStyle/>
          <a:p>
            <a:r>
              <a:rPr lang="en-US" b="1" dirty="0" err="1" smtClean="0"/>
              <a:t>lsusb</a:t>
            </a:r>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315416"/>
            <a:ext cx="7429499" cy="1478570"/>
          </a:xfrm>
        </p:spPr>
        <p:txBody>
          <a:bodyPr/>
          <a:lstStyle/>
          <a:p>
            <a:r>
              <a:rPr lang="es-EC" dirty="0" smtClean="0"/>
              <a:t>Descripción de Software</a:t>
            </a:r>
            <a:endParaRPr lang="es-EC" dirty="0"/>
          </a:p>
        </p:txBody>
      </p:sp>
      <p:sp>
        <p:nvSpPr>
          <p:cNvPr id="2" name="1 Marcador de contenido"/>
          <p:cNvSpPr>
            <a:spLocks noGrp="1"/>
          </p:cNvSpPr>
          <p:nvPr>
            <p:ph idx="1"/>
          </p:nvPr>
        </p:nvSpPr>
        <p:spPr>
          <a:xfrm>
            <a:off x="683568" y="980728"/>
            <a:ext cx="8229600" cy="4525963"/>
          </a:xfrm>
        </p:spPr>
        <p:txBody>
          <a:bodyPr>
            <a:normAutofit/>
          </a:bodyPr>
          <a:lstStyle/>
          <a:p>
            <a:r>
              <a:rPr lang="es-EC" sz="1600" dirty="0" smtClean="0"/>
              <a:t>Configurar GPSD</a:t>
            </a:r>
          </a:p>
          <a:p>
            <a:pPr lvl="1" algn="ctr">
              <a:buNone/>
            </a:pPr>
            <a:r>
              <a:rPr lang="es-EC" sz="1600" b="1" dirty="0" smtClean="0"/>
              <a:t>sudo </a:t>
            </a:r>
            <a:r>
              <a:rPr lang="es-EC" sz="1600" b="1" dirty="0" err="1" smtClean="0"/>
              <a:t>dpkg</a:t>
            </a:r>
            <a:r>
              <a:rPr lang="es-EC" sz="1600" b="1" dirty="0" smtClean="0"/>
              <a:t>-reconfigure </a:t>
            </a:r>
            <a:r>
              <a:rPr lang="es-EC" sz="1600" b="1" dirty="0" err="1" smtClean="0"/>
              <a:t>gpsd</a:t>
            </a:r>
            <a:endParaRPr lang="es-EC" sz="1600" b="1" dirty="0" smtClean="0"/>
          </a:p>
          <a:p>
            <a:pPr lvl="1" algn="ctr">
              <a:buNone/>
            </a:pPr>
            <a:endParaRPr lang="es-EC" sz="1600" dirty="0" smtClean="0"/>
          </a:p>
          <a:p>
            <a:pPr lvl="1" algn="just"/>
            <a:r>
              <a:rPr lang="es-EC" sz="1600" dirty="0" smtClean="0"/>
              <a:t>Ubicación del dispositivo GPS "/</a:t>
            </a:r>
            <a:r>
              <a:rPr lang="es-EC" sz="1600" dirty="0" err="1" smtClean="0"/>
              <a:t>dev</a:t>
            </a:r>
            <a:r>
              <a:rPr lang="es-EC" sz="1600" dirty="0" smtClean="0"/>
              <a:t>/ttyUSB0".</a:t>
            </a:r>
          </a:p>
          <a:p>
            <a:pPr lvl="1" algn="just"/>
            <a:endParaRPr lang="es-EC" sz="1600" dirty="0" smtClean="0"/>
          </a:p>
          <a:p>
            <a:pPr algn="just"/>
            <a:r>
              <a:rPr lang="es-EC" sz="1600" dirty="0" smtClean="0"/>
              <a:t>Una vez completados los cambios de configuración, se reinicia el </a:t>
            </a:r>
            <a:r>
              <a:rPr lang="es-EC" sz="1600" dirty="0" err="1" smtClean="0"/>
              <a:t>Raspberry</a:t>
            </a:r>
            <a:r>
              <a:rPr lang="es-EC" sz="1600" dirty="0" smtClean="0"/>
              <a:t> Pi y GPSD se inicia automáticamente como un servicio cuando el sistema se pone en marcha. </a:t>
            </a:r>
          </a:p>
          <a:p>
            <a:pPr lvl="1" algn="just"/>
            <a:r>
              <a:rPr lang="es-EC" sz="1600" dirty="0" smtClean="0"/>
              <a:t>Ejecuta el comando: 		</a:t>
            </a:r>
            <a:r>
              <a:rPr lang="es-EC" sz="1600" b="1" dirty="0" err="1" smtClean="0"/>
              <a:t>cgps</a:t>
            </a:r>
            <a:r>
              <a:rPr lang="es-EC" sz="1600" b="1" dirty="0" smtClean="0"/>
              <a:t> -s</a:t>
            </a:r>
            <a:endParaRPr lang="es-EC" sz="1600" dirty="0" smtClean="0"/>
          </a:p>
          <a:p>
            <a:pPr lvl="1" algn="just"/>
            <a:endParaRPr lang="es-EC" dirty="0" smtClean="0"/>
          </a:p>
          <a:p>
            <a:pPr lvl="1" algn="just"/>
            <a:endParaRPr lang="es-EC" dirty="0"/>
          </a:p>
        </p:txBody>
      </p:sp>
      <p:pic>
        <p:nvPicPr>
          <p:cNvPr id="9" name="8 Imagen"/>
          <p:cNvPicPr/>
          <p:nvPr/>
        </p:nvPicPr>
        <p:blipFill>
          <a:blip r:embed="rId2" cstate="print"/>
          <a:srcRect/>
          <a:stretch>
            <a:fillRect/>
          </a:stretch>
        </p:blipFill>
        <p:spPr bwMode="auto">
          <a:xfrm>
            <a:off x="2051720" y="3861048"/>
            <a:ext cx="5760640"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0"/>
            <a:ext cx="7429499" cy="1478570"/>
          </a:xfrm>
        </p:spPr>
        <p:txBody>
          <a:bodyPr/>
          <a:lstStyle/>
          <a:p>
            <a:r>
              <a:rPr lang="es-EC" dirty="0" smtClean="0"/>
              <a:t>Estándar 802.11</a:t>
            </a:r>
            <a:endParaRPr lang="es-EC" dirty="0"/>
          </a:p>
        </p:txBody>
      </p:sp>
      <p:graphicFrame>
        <p:nvGraphicFramePr>
          <p:cNvPr id="7" name="6 Marcador de contenido"/>
          <p:cNvGraphicFramePr>
            <a:graphicFrameLocks noGrp="1"/>
          </p:cNvGraphicFramePr>
          <p:nvPr>
            <p:ph idx="1"/>
          </p:nvPr>
        </p:nvGraphicFramePr>
        <p:xfrm>
          <a:off x="467544" y="2996952"/>
          <a:ext cx="8352159" cy="357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cstate="print"/>
          <a:srcRect t="3409" b="14773"/>
          <a:stretch>
            <a:fillRect/>
          </a:stretch>
        </p:blipFill>
        <p:spPr bwMode="auto">
          <a:xfrm>
            <a:off x="1691680" y="1196752"/>
            <a:ext cx="5544616" cy="187220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0"/>
            <a:ext cx="7429499" cy="1478570"/>
          </a:xfrm>
        </p:spPr>
        <p:txBody>
          <a:bodyPr/>
          <a:lstStyle/>
          <a:p>
            <a:r>
              <a:rPr lang="es-EC" dirty="0" err="1" smtClean="0"/>
              <a:t>Roaming</a:t>
            </a:r>
            <a:endParaRPr lang="es-EC" dirty="0"/>
          </a:p>
        </p:txBody>
      </p:sp>
      <p:sp>
        <p:nvSpPr>
          <p:cNvPr id="2" name="1 Marcador de contenido"/>
          <p:cNvSpPr>
            <a:spLocks noGrp="1"/>
          </p:cNvSpPr>
          <p:nvPr>
            <p:ph idx="1"/>
          </p:nvPr>
        </p:nvSpPr>
        <p:spPr>
          <a:xfrm>
            <a:off x="539552" y="1124744"/>
            <a:ext cx="8229600" cy="1155584"/>
          </a:xfrm>
        </p:spPr>
        <p:txBody>
          <a:bodyPr/>
          <a:lstStyle/>
          <a:p>
            <a:pPr algn="just"/>
            <a:r>
              <a:rPr lang="es-EC" sz="1600" dirty="0" smtClean="0"/>
              <a:t>La </a:t>
            </a:r>
            <a:r>
              <a:rPr lang="es-EC" sz="1600" dirty="0" err="1" smtClean="0"/>
              <a:t>itinerancia</a:t>
            </a:r>
            <a:r>
              <a:rPr lang="es-EC" sz="1600" dirty="0" smtClean="0"/>
              <a:t> (</a:t>
            </a:r>
            <a:r>
              <a:rPr lang="es-EC" sz="1600" i="1" dirty="0" err="1" smtClean="0"/>
              <a:t>roaming</a:t>
            </a:r>
            <a:r>
              <a:rPr lang="es-EC" sz="1600" i="1" dirty="0" smtClean="0"/>
              <a:t>)</a:t>
            </a:r>
            <a:r>
              <a:rPr lang="es-EC" sz="1600" dirty="0" smtClean="0"/>
              <a:t> define la capacidad de un dispositivo inalámbrico para poder desplazarse de una zona de cobertura a otra. Cada zona de cobertura está gobernada por un AP diferente.</a:t>
            </a:r>
          </a:p>
          <a:p>
            <a:endParaRPr lang="es-EC" dirty="0" smtClean="0"/>
          </a:p>
          <a:p>
            <a:endParaRPr lang="es-EC" dirty="0" smtClean="0"/>
          </a:p>
          <a:p>
            <a:endParaRPr lang="es-EC" dirty="0" smtClean="0"/>
          </a:p>
          <a:p>
            <a:endParaRPr lang="es-EC" dirty="0" smtClean="0"/>
          </a:p>
          <a:p>
            <a:endParaRPr lang="es-EC" dirty="0" smtClean="0"/>
          </a:p>
          <a:p>
            <a:endParaRPr lang="es-EC" dirty="0"/>
          </a:p>
        </p:txBody>
      </p:sp>
      <p:pic>
        <p:nvPicPr>
          <p:cNvPr id="5" name="4 Imagen"/>
          <p:cNvPicPr/>
          <p:nvPr/>
        </p:nvPicPr>
        <p:blipFill>
          <a:blip r:embed="rId3" cstate="print"/>
          <a:srcRect/>
          <a:stretch>
            <a:fillRect/>
          </a:stretch>
        </p:blipFill>
        <p:spPr bwMode="auto">
          <a:xfrm>
            <a:off x="0" y="2348880"/>
            <a:ext cx="5436096" cy="4509120"/>
          </a:xfrm>
          <a:prstGeom prst="rect">
            <a:avLst/>
          </a:prstGeom>
          <a:noFill/>
          <a:ln w="9525">
            <a:noFill/>
            <a:miter lim="800000"/>
            <a:headEnd/>
            <a:tailEnd/>
          </a:ln>
        </p:spPr>
      </p:pic>
      <p:sp>
        <p:nvSpPr>
          <p:cNvPr id="8" name="7 CuadroTexto"/>
          <p:cNvSpPr txBox="1"/>
          <p:nvPr/>
        </p:nvSpPr>
        <p:spPr>
          <a:xfrm>
            <a:off x="5436096" y="4437112"/>
            <a:ext cx="3456384" cy="1323439"/>
          </a:xfrm>
          <a:prstGeom prst="rect">
            <a:avLst/>
          </a:prstGeom>
          <a:noFill/>
        </p:spPr>
        <p:txBody>
          <a:bodyPr wrap="square" rtlCol="0">
            <a:spAutoFit/>
          </a:bodyPr>
          <a:lstStyle/>
          <a:p>
            <a:pPr algn="ctr"/>
            <a:r>
              <a:rPr lang="es-EC" sz="1600" dirty="0" smtClean="0"/>
              <a:t>Permitir la </a:t>
            </a:r>
            <a:r>
              <a:rPr lang="es-EC" sz="1600" dirty="0" err="1" smtClean="0"/>
              <a:t>itinerancia</a:t>
            </a:r>
            <a:r>
              <a:rPr lang="es-EC" sz="1600" dirty="0" smtClean="0"/>
              <a:t> (</a:t>
            </a:r>
            <a:r>
              <a:rPr lang="es-EC" sz="1600" dirty="0" err="1" smtClean="0"/>
              <a:t>roaming</a:t>
            </a:r>
            <a:r>
              <a:rPr lang="es-EC" sz="1600" dirty="0" smtClean="0"/>
              <a:t>) y movilidad de los usuarios, es necesario colocar los AP de tal manera que haya (</a:t>
            </a:r>
            <a:r>
              <a:rPr lang="es-EC" sz="1600" i="1" dirty="0" err="1" smtClean="0"/>
              <a:t>overlapping</a:t>
            </a:r>
            <a:r>
              <a:rPr lang="es-EC" sz="1600" i="1" dirty="0" smtClean="0"/>
              <a:t>)</a:t>
            </a:r>
            <a:r>
              <a:rPr lang="es-EC" sz="1600" dirty="0" smtClean="0"/>
              <a:t> superposición - entre los radios de cobertura.</a:t>
            </a:r>
            <a:endParaRPr lang="es-EC" sz="1600"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755576" y="260648"/>
          <a:ext cx="4114800"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cstate="print"/>
          <a:srcRect/>
          <a:stretch>
            <a:fillRect/>
          </a:stretch>
        </p:blipFill>
        <p:spPr bwMode="auto">
          <a:xfrm>
            <a:off x="5436096" y="620688"/>
            <a:ext cx="2664296" cy="3528392"/>
          </a:xfrm>
          <a:prstGeom prst="rect">
            <a:avLst/>
          </a:prstGeom>
          <a:noFill/>
          <a:ln w="9525">
            <a:noFill/>
            <a:miter lim="800000"/>
            <a:headEnd/>
            <a:tailEnd/>
          </a:ln>
        </p:spPr>
      </p:pic>
      <p:sp>
        <p:nvSpPr>
          <p:cNvPr id="6" name="5 CuadroTexto"/>
          <p:cNvSpPr txBox="1"/>
          <p:nvPr/>
        </p:nvSpPr>
        <p:spPr>
          <a:xfrm>
            <a:off x="4932040" y="4365104"/>
            <a:ext cx="3528392" cy="2339102"/>
          </a:xfrm>
          <a:prstGeom prst="rect">
            <a:avLst/>
          </a:prstGeom>
          <a:noFill/>
        </p:spPr>
        <p:txBody>
          <a:bodyPr wrap="square" rtlCol="0">
            <a:spAutoFit/>
          </a:bodyPr>
          <a:lstStyle/>
          <a:p>
            <a:pPr algn="ctr"/>
            <a:r>
              <a:rPr lang="es-EC" sz="1600" dirty="0" smtClean="0"/>
              <a:t>El proceso se lo realiza por medio del cálculo de la potencia recibida para el cálculo de las distancias desde el receptor, punto del equipo Access Point, hasta el receptor, módulo </a:t>
            </a:r>
            <a:r>
              <a:rPr lang="es-EC" sz="1600" dirty="0" err="1" smtClean="0"/>
              <a:t>wifi</a:t>
            </a:r>
            <a:r>
              <a:rPr lang="es-EC" sz="1600" dirty="0" smtClean="0"/>
              <a:t> conectado al equipo </a:t>
            </a:r>
            <a:r>
              <a:rPr lang="es-EC" sz="1600" dirty="0" err="1" smtClean="0"/>
              <a:t>Raspberry</a:t>
            </a:r>
            <a:r>
              <a:rPr lang="es-EC" sz="1600" dirty="0" smtClean="0"/>
              <a:t> Pi, dibujando los círculos y verificando la intersección de los mismos.</a:t>
            </a:r>
          </a:p>
          <a:p>
            <a:endParaRPr lang="es-EC"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11760" y="260648"/>
            <a:ext cx="4894312" cy="873442"/>
          </a:xfrm>
        </p:spPr>
        <p:txBody>
          <a:bodyPr/>
          <a:lstStyle/>
          <a:p>
            <a:r>
              <a:rPr lang="es-EC" dirty="0" smtClean="0"/>
              <a:t>INTRODUCCIÓN</a:t>
            </a:r>
            <a:endParaRPr lang="es-EC" dirty="0"/>
          </a:p>
        </p:txBody>
      </p:sp>
      <p:graphicFrame>
        <p:nvGraphicFramePr>
          <p:cNvPr id="4" name="3 Diagrama"/>
          <p:cNvGraphicFramePr/>
          <p:nvPr/>
        </p:nvGraphicFramePr>
        <p:xfrm>
          <a:off x="899592" y="1036960"/>
          <a:ext cx="7992888" cy="56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922114"/>
          </a:xfrm>
        </p:spPr>
        <p:txBody>
          <a:bodyPr/>
          <a:lstStyle/>
          <a:p>
            <a:r>
              <a:rPr lang="es-EC" dirty="0" smtClean="0"/>
              <a:t>ESCENARIO DE PRUEBAS</a:t>
            </a:r>
            <a:endParaRPr lang="es-EC" dirty="0"/>
          </a:p>
        </p:txBody>
      </p:sp>
      <p:sp>
        <p:nvSpPr>
          <p:cNvPr id="2" name="1 Marcador de contenido"/>
          <p:cNvSpPr>
            <a:spLocks noGrp="1"/>
          </p:cNvSpPr>
          <p:nvPr>
            <p:ph idx="1"/>
          </p:nvPr>
        </p:nvSpPr>
        <p:spPr>
          <a:xfrm>
            <a:off x="755576" y="1124744"/>
            <a:ext cx="5400600" cy="5314595"/>
          </a:xfrm>
        </p:spPr>
        <p:txBody>
          <a:bodyPr>
            <a:normAutofit fontScale="85000" lnSpcReduction="20000"/>
          </a:bodyPr>
          <a:lstStyle/>
          <a:p>
            <a:pPr>
              <a:buNone/>
            </a:pPr>
            <a:r>
              <a:rPr lang="es-EC" sz="1800" dirty="0" smtClean="0"/>
              <a:t>Inconvenientes</a:t>
            </a:r>
          </a:p>
          <a:p>
            <a:pPr algn="just">
              <a:buFont typeface="Arial" pitchFamily="34" charset="0"/>
              <a:buChar char="•"/>
            </a:pPr>
            <a:r>
              <a:rPr lang="es-EC" sz="1800" dirty="0" smtClean="0"/>
              <a:t>Archivo </a:t>
            </a:r>
            <a:r>
              <a:rPr lang="es-EC" sz="1800" i="1" dirty="0" smtClean="0"/>
              <a:t>.</a:t>
            </a:r>
            <a:r>
              <a:rPr lang="es-EC" sz="1800" i="1" dirty="0" err="1" smtClean="0"/>
              <a:t>pcapdump</a:t>
            </a:r>
            <a:r>
              <a:rPr lang="es-EC" sz="1800" dirty="0" smtClean="0"/>
              <a:t>, se presentan en las tramas mensajes de error como: "</a:t>
            </a:r>
            <a:r>
              <a:rPr lang="es-EC" sz="1800" i="1" dirty="0" err="1" smtClean="0"/>
              <a:t>Malformed</a:t>
            </a:r>
            <a:r>
              <a:rPr lang="es-EC" sz="1800" i="1" dirty="0" smtClean="0"/>
              <a:t> </a:t>
            </a:r>
            <a:r>
              <a:rPr lang="es-EC" sz="1800" i="1" dirty="0" err="1" smtClean="0"/>
              <a:t>Packet</a:t>
            </a:r>
            <a:r>
              <a:rPr lang="es-EC" sz="1800" i="1" dirty="0" smtClean="0"/>
              <a:t>“</a:t>
            </a:r>
            <a:r>
              <a:rPr lang="es-EC" sz="1800" dirty="0" smtClean="0"/>
              <a:t>.</a:t>
            </a:r>
          </a:p>
          <a:p>
            <a:pPr algn="just">
              <a:buFont typeface="Arial" pitchFamily="34" charset="0"/>
              <a:buChar char="•"/>
            </a:pPr>
            <a:r>
              <a:rPr lang="es-EC" sz="1800" dirty="0" smtClean="0"/>
              <a:t>Comprobar la instalación de </a:t>
            </a:r>
            <a:r>
              <a:rPr lang="es-EC" sz="1800" dirty="0" err="1" smtClean="0"/>
              <a:t>Kismet</a:t>
            </a:r>
            <a:r>
              <a:rPr lang="es-EC" sz="1800" dirty="0" smtClean="0"/>
              <a:t> y analizar la configuración del fichero </a:t>
            </a:r>
            <a:r>
              <a:rPr lang="es-EC" sz="1800" i="1" dirty="0" err="1" smtClean="0"/>
              <a:t>kismet.conf</a:t>
            </a:r>
            <a:r>
              <a:rPr lang="es-EC" sz="1800" dirty="0" smtClean="0"/>
              <a:t>, revisar las características y funcionalidades de la </a:t>
            </a:r>
            <a:r>
              <a:rPr lang="es-EC" sz="1800" dirty="0" err="1" smtClean="0"/>
              <a:t>Raspberry</a:t>
            </a:r>
            <a:r>
              <a:rPr lang="es-EC" sz="1800" dirty="0" smtClean="0"/>
              <a:t> Pi.</a:t>
            </a:r>
          </a:p>
          <a:p>
            <a:pPr algn="just">
              <a:buFont typeface="Arial" pitchFamily="34" charset="0"/>
              <a:buChar char="•"/>
            </a:pPr>
            <a:r>
              <a:rPr lang="es-EC" sz="1800" dirty="0" smtClean="0"/>
              <a:t>Vigilar el uso de la CPU o el uso de memoria RAM para determinar su funcionamiento. </a:t>
            </a:r>
          </a:p>
          <a:p>
            <a:pPr algn="just">
              <a:buFont typeface="Arial" pitchFamily="34" charset="0"/>
              <a:buChar char="•"/>
            </a:pPr>
            <a:endParaRPr lang="es-EC" sz="1800" dirty="0" smtClean="0"/>
          </a:p>
          <a:p>
            <a:pPr>
              <a:buNone/>
            </a:pPr>
            <a:r>
              <a:rPr lang="es-EC" sz="1800" dirty="0" smtClean="0"/>
              <a:t>Escenarios:</a:t>
            </a:r>
          </a:p>
          <a:p>
            <a:pPr marL="452628" lvl="0" indent="-342900">
              <a:buFont typeface="+mj-lt"/>
              <a:buAutoNum type="arabicPeriod"/>
            </a:pPr>
            <a:r>
              <a:rPr lang="es-EC" sz="1800" dirty="0" err="1" smtClean="0"/>
              <a:t>Raspberry</a:t>
            </a:r>
            <a:r>
              <a:rPr lang="es-EC" sz="1800" dirty="0" smtClean="0"/>
              <a:t> Pi B+ - módulo </a:t>
            </a:r>
            <a:r>
              <a:rPr lang="es-EC" sz="1800" dirty="0" err="1" smtClean="0"/>
              <a:t>usb</a:t>
            </a:r>
            <a:r>
              <a:rPr lang="es-EC" sz="1800" dirty="0" smtClean="0"/>
              <a:t> inalámbrico </a:t>
            </a:r>
            <a:r>
              <a:rPr lang="pt-BR" sz="1800" dirty="0" smtClean="0"/>
              <a:t>TP-LINK TL-WN722N</a:t>
            </a:r>
            <a:endParaRPr lang="es-EC" sz="1800" dirty="0" smtClean="0"/>
          </a:p>
          <a:p>
            <a:pPr marL="452628" indent="-342900">
              <a:buFont typeface="+mj-lt"/>
              <a:buAutoNum type="arabicPeriod"/>
            </a:pPr>
            <a:r>
              <a:rPr lang="es-EC" sz="1800" dirty="0" err="1" smtClean="0"/>
              <a:t>Raspberry</a:t>
            </a:r>
            <a:r>
              <a:rPr lang="es-EC" sz="1800" dirty="0" smtClean="0"/>
              <a:t> Pi 2 modelo B - módulo </a:t>
            </a:r>
            <a:r>
              <a:rPr lang="es-EC" sz="1800" dirty="0" err="1" smtClean="0"/>
              <a:t>usb</a:t>
            </a:r>
            <a:r>
              <a:rPr lang="es-EC" sz="1800" dirty="0" smtClean="0"/>
              <a:t> inalámbrico </a:t>
            </a:r>
            <a:r>
              <a:rPr lang="pt-BR" sz="1800" dirty="0" smtClean="0"/>
              <a:t>TP-LINK TL-WN722N</a:t>
            </a:r>
            <a:endParaRPr lang="es-EC" sz="1800" dirty="0" smtClean="0"/>
          </a:p>
          <a:p>
            <a:pPr marL="452628" indent="-342900">
              <a:buFont typeface="+mj-lt"/>
              <a:buAutoNum type="arabicPeriod"/>
            </a:pPr>
            <a:r>
              <a:rPr lang="es-EC" sz="1800" dirty="0" err="1" smtClean="0"/>
              <a:t>Pc</a:t>
            </a:r>
            <a:r>
              <a:rPr lang="es-EC" sz="1800" dirty="0" smtClean="0"/>
              <a:t>-Linux (</a:t>
            </a:r>
            <a:r>
              <a:rPr lang="es-EC" sz="1800" dirty="0" err="1" smtClean="0"/>
              <a:t>Kismet</a:t>
            </a:r>
            <a:r>
              <a:rPr lang="es-EC" sz="1800" dirty="0" smtClean="0"/>
              <a:t>) - módulo </a:t>
            </a:r>
            <a:r>
              <a:rPr lang="es-EC" sz="1800" dirty="0" err="1" smtClean="0"/>
              <a:t>usb</a:t>
            </a:r>
            <a:r>
              <a:rPr lang="es-EC" sz="1800" dirty="0" smtClean="0"/>
              <a:t> inalámbrico </a:t>
            </a:r>
            <a:r>
              <a:rPr lang="pt-BR" sz="1800" dirty="0" smtClean="0"/>
              <a:t>TP-LINK TL-WN722N </a:t>
            </a:r>
            <a:endParaRPr lang="es-EC" sz="1800" dirty="0" smtClean="0"/>
          </a:p>
          <a:p>
            <a:pPr marL="452628" indent="-342900">
              <a:buFont typeface="+mj-lt"/>
              <a:buAutoNum type="arabicPeriod"/>
            </a:pPr>
            <a:r>
              <a:rPr lang="es-EC" sz="1800" dirty="0" err="1" smtClean="0"/>
              <a:t>Raspberry</a:t>
            </a:r>
            <a:r>
              <a:rPr lang="es-EC" sz="1800" dirty="0" smtClean="0"/>
              <a:t> Pi B+ - módulo </a:t>
            </a:r>
            <a:r>
              <a:rPr lang="es-EC" sz="1800" dirty="0" err="1" smtClean="0"/>
              <a:t>usb</a:t>
            </a:r>
            <a:r>
              <a:rPr lang="es-EC" sz="1800" dirty="0" smtClean="0"/>
              <a:t> inalámbrico Alfa </a:t>
            </a:r>
            <a:r>
              <a:rPr lang="pt-BR" sz="1800" i="1" dirty="0" smtClean="0"/>
              <a:t>AWUS036NH</a:t>
            </a:r>
            <a:endParaRPr lang="es-EC" sz="1800" dirty="0" smtClean="0"/>
          </a:p>
          <a:p>
            <a:pPr marL="452628" indent="-342900">
              <a:buFont typeface="+mj-lt"/>
              <a:buAutoNum type="arabicPeriod"/>
            </a:pPr>
            <a:endParaRPr lang="es-EC" sz="1800" dirty="0"/>
          </a:p>
        </p:txBody>
      </p:sp>
      <p:pic>
        <p:nvPicPr>
          <p:cNvPr id="5" name="1 Imagen" descr="DSC_3665.JPG"/>
          <p:cNvPicPr/>
          <p:nvPr/>
        </p:nvPicPr>
        <p:blipFill>
          <a:blip r:embed="rId2" cstate="print"/>
          <a:srcRect l="9959" t="3139" r="3586" b="2914"/>
          <a:stretch>
            <a:fillRect/>
          </a:stretch>
        </p:blipFill>
        <p:spPr bwMode="auto">
          <a:xfrm>
            <a:off x="6372200" y="1988840"/>
            <a:ext cx="2061964" cy="329907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922114"/>
          </a:xfrm>
        </p:spPr>
        <p:txBody>
          <a:bodyPr/>
          <a:lstStyle/>
          <a:p>
            <a:r>
              <a:rPr lang="es-EC" dirty="0" smtClean="0"/>
              <a:t>ESCENARIO DE PRUEBAS</a:t>
            </a:r>
            <a:endParaRPr lang="es-EC" dirty="0"/>
          </a:p>
        </p:txBody>
      </p:sp>
      <p:sp>
        <p:nvSpPr>
          <p:cNvPr id="2" name="1 Marcador de contenido"/>
          <p:cNvSpPr>
            <a:spLocks noGrp="1"/>
          </p:cNvSpPr>
          <p:nvPr>
            <p:ph idx="1"/>
          </p:nvPr>
        </p:nvSpPr>
        <p:spPr>
          <a:xfrm>
            <a:off x="863080" y="980728"/>
            <a:ext cx="8280920" cy="5314595"/>
          </a:xfrm>
        </p:spPr>
        <p:txBody>
          <a:bodyPr>
            <a:normAutofit/>
          </a:bodyPr>
          <a:lstStyle/>
          <a:p>
            <a:r>
              <a:rPr lang="es-EC" sz="1800" dirty="0" smtClean="0"/>
              <a:t>Escenario 1: 	</a:t>
            </a:r>
            <a:r>
              <a:rPr lang="es-EC" sz="1800" dirty="0" err="1" smtClean="0"/>
              <a:t>Raspberry</a:t>
            </a:r>
            <a:r>
              <a:rPr lang="es-EC" sz="1800" dirty="0" smtClean="0"/>
              <a:t> Pi B+ - módulo </a:t>
            </a:r>
            <a:r>
              <a:rPr lang="es-EC" sz="1800" dirty="0" err="1" smtClean="0"/>
              <a:t>usb</a:t>
            </a:r>
            <a:r>
              <a:rPr lang="es-EC" sz="1800" dirty="0" smtClean="0"/>
              <a:t> inalámbrico TP-Link</a:t>
            </a:r>
          </a:p>
          <a:p>
            <a:pPr marL="452628" indent="-342900">
              <a:buFont typeface="+mj-lt"/>
              <a:buAutoNum type="arabicPeriod"/>
            </a:pPr>
            <a:endParaRPr lang="es-EC" sz="1800" dirty="0"/>
          </a:p>
        </p:txBody>
      </p:sp>
      <p:pic>
        <p:nvPicPr>
          <p:cNvPr id="6" name="5 Imagen"/>
          <p:cNvPicPr/>
          <p:nvPr/>
        </p:nvPicPr>
        <p:blipFill>
          <a:blip r:embed="rId2" cstate="print"/>
          <a:srcRect b="4945"/>
          <a:stretch>
            <a:fillRect/>
          </a:stretch>
        </p:blipFill>
        <p:spPr bwMode="auto">
          <a:xfrm>
            <a:off x="1475656" y="1556792"/>
            <a:ext cx="6768752" cy="2304256"/>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2771800" y="5301208"/>
            <a:ext cx="5579740" cy="792088"/>
          </a:xfrm>
          <a:prstGeom prst="rect">
            <a:avLst/>
          </a:prstGeom>
          <a:noFill/>
          <a:ln w="9525">
            <a:noFill/>
            <a:miter lim="800000"/>
            <a:headEnd/>
            <a:tailEnd/>
          </a:ln>
        </p:spPr>
      </p:pic>
      <p:sp>
        <p:nvSpPr>
          <p:cNvPr id="8" name="7 CuadroTexto"/>
          <p:cNvSpPr txBox="1"/>
          <p:nvPr/>
        </p:nvSpPr>
        <p:spPr>
          <a:xfrm>
            <a:off x="467544" y="4005064"/>
            <a:ext cx="3456384" cy="2031325"/>
          </a:xfrm>
          <a:prstGeom prst="rect">
            <a:avLst/>
          </a:prstGeom>
          <a:noFill/>
        </p:spPr>
        <p:txBody>
          <a:bodyPr wrap="square" rtlCol="0">
            <a:spAutoFit/>
          </a:bodyPr>
          <a:lstStyle/>
          <a:p>
            <a:pPr algn="ctr"/>
            <a:r>
              <a:rPr lang="es-EC" dirty="0" smtClean="0"/>
              <a:t>49219 paquetes totales, 11976 paquetes malformados IEEE 802.11, de lo cual nos proporciona 24.33% de la trama con error.</a:t>
            </a:r>
          </a:p>
          <a:p>
            <a:endParaRPr lang="es-EC"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171400"/>
            <a:ext cx="8229600" cy="1143000"/>
          </a:xfrm>
        </p:spPr>
        <p:txBody>
          <a:bodyPr/>
          <a:lstStyle/>
          <a:p>
            <a:r>
              <a:rPr lang="es-EC" dirty="0" smtClean="0"/>
              <a:t>Escenario de Pruebas</a:t>
            </a:r>
            <a:endParaRPr lang="es-EC" dirty="0"/>
          </a:p>
        </p:txBody>
      </p:sp>
      <p:sp>
        <p:nvSpPr>
          <p:cNvPr id="2" name="1 Marcador de contenido"/>
          <p:cNvSpPr>
            <a:spLocks noGrp="1"/>
          </p:cNvSpPr>
          <p:nvPr>
            <p:ph idx="1"/>
          </p:nvPr>
        </p:nvSpPr>
        <p:spPr>
          <a:xfrm>
            <a:off x="5220072" y="1412776"/>
            <a:ext cx="3312368" cy="4525963"/>
          </a:xfrm>
        </p:spPr>
        <p:txBody>
          <a:bodyPr>
            <a:normAutofit fontScale="70000" lnSpcReduction="20000"/>
          </a:bodyPr>
          <a:lstStyle/>
          <a:p>
            <a:pPr algn="just">
              <a:buFont typeface="Arial" pitchFamily="34" charset="0"/>
              <a:buChar char="•"/>
            </a:pPr>
            <a:r>
              <a:rPr lang="es-EC" i="1" dirty="0" smtClean="0"/>
              <a:t>load </a:t>
            </a:r>
            <a:r>
              <a:rPr lang="es-EC" i="1" dirty="0" err="1" smtClean="0"/>
              <a:t>average</a:t>
            </a:r>
            <a:r>
              <a:rPr lang="es-EC" dirty="0" smtClean="0"/>
              <a:t> - media ponderada de los procesos en la cola de ejecución de más de 1, 5 y 15 minutos.</a:t>
            </a:r>
          </a:p>
          <a:p>
            <a:pPr algn="just">
              <a:buFont typeface="Arial" pitchFamily="34" charset="0"/>
              <a:buChar char="•"/>
            </a:pPr>
            <a:r>
              <a:rPr lang="es-EC" dirty="0" smtClean="0"/>
              <a:t>1.0 representa el 100% de un solo núcleo de CPU. </a:t>
            </a:r>
          </a:p>
          <a:p>
            <a:pPr algn="just">
              <a:buFont typeface="Arial" pitchFamily="34" charset="0"/>
              <a:buChar char="•"/>
            </a:pPr>
            <a:r>
              <a:rPr lang="es-EC" dirty="0" smtClean="0"/>
              <a:t>Valor máximo promedio de carga de utilización de 70%. </a:t>
            </a:r>
          </a:p>
          <a:p>
            <a:pPr algn="just">
              <a:buFont typeface="Arial" pitchFamily="34" charset="0"/>
              <a:buChar char="•"/>
            </a:pPr>
            <a:r>
              <a:rPr lang="en-US" dirty="0" smtClean="0"/>
              <a:t>&gt; </a:t>
            </a:r>
            <a:r>
              <a:rPr lang="es-EC" dirty="0" smtClean="0"/>
              <a:t>de 70%, se necesita comenzar a determinar la raíz del problema, a planificar la expansión o bien optimizar el software. </a:t>
            </a:r>
          </a:p>
          <a:p>
            <a:pPr algn="just">
              <a:buFont typeface="Arial" pitchFamily="34" charset="0"/>
              <a:buChar char="•"/>
            </a:pPr>
            <a:r>
              <a:rPr lang="es-EC" dirty="0" smtClean="0"/>
              <a:t>El %CPU que está siendo utilizado por el proceso.</a:t>
            </a:r>
          </a:p>
          <a:p>
            <a:endParaRPr lang="es-EC" dirty="0"/>
          </a:p>
        </p:txBody>
      </p:sp>
      <p:pic>
        <p:nvPicPr>
          <p:cNvPr id="41986" name="Picture 2"/>
          <p:cNvPicPr>
            <a:picLocks noChangeAspect="1" noChangeArrowheads="1"/>
          </p:cNvPicPr>
          <p:nvPr/>
        </p:nvPicPr>
        <p:blipFill>
          <a:blip r:embed="rId2" cstate="print"/>
          <a:srcRect l="3442" r="2657"/>
          <a:stretch>
            <a:fillRect/>
          </a:stretch>
        </p:blipFill>
        <p:spPr bwMode="auto">
          <a:xfrm>
            <a:off x="179512" y="1196752"/>
            <a:ext cx="4896544" cy="5661248"/>
          </a:xfrm>
          <a:prstGeom prst="rect">
            <a:avLst/>
          </a:prstGeom>
          <a:noFill/>
          <a:ln w="9525">
            <a:noFill/>
            <a:miter lim="800000"/>
            <a:headEnd/>
            <a:tailEnd/>
          </a:ln>
          <a:effectLst/>
        </p:spPr>
      </p:pic>
      <p:sp>
        <p:nvSpPr>
          <p:cNvPr id="5" name="1 Marcador de contenido"/>
          <p:cNvSpPr txBox="1">
            <a:spLocks/>
          </p:cNvSpPr>
          <p:nvPr/>
        </p:nvSpPr>
        <p:spPr>
          <a:xfrm>
            <a:off x="611560" y="764704"/>
            <a:ext cx="8280920" cy="648072"/>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EC" sz="1800" b="0" i="0" u="none" strike="noStrike" kern="1200" cap="none" spc="0" normalizeH="0" baseline="0" noProof="0" dirty="0" smtClean="0">
                <a:ln>
                  <a:noFill/>
                </a:ln>
                <a:solidFill>
                  <a:schemeClr val="tx1"/>
                </a:solidFill>
                <a:effectLst/>
                <a:uLnTx/>
                <a:uFillTx/>
                <a:latin typeface="+mn-lt"/>
                <a:ea typeface="+mn-ea"/>
                <a:cs typeface="+mn-cs"/>
              </a:rPr>
              <a:t>Escenario 1: 	</a:t>
            </a:r>
            <a:r>
              <a:rPr kumimoji="0" lang="es-EC" sz="1800" b="0" i="0" u="none" strike="noStrike" kern="1200" cap="none" spc="0" normalizeH="0" baseline="0" noProof="0" dirty="0" err="1" smtClean="0">
                <a:ln>
                  <a:noFill/>
                </a:ln>
                <a:solidFill>
                  <a:schemeClr val="tx1"/>
                </a:solidFill>
                <a:effectLst/>
                <a:uLnTx/>
                <a:uFillTx/>
                <a:latin typeface="+mn-lt"/>
                <a:ea typeface="+mn-ea"/>
                <a:cs typeface="+mn-cs"/>
              </a:rPr>
              <a:t>Raspberry</a:t>
            </a:r>
            <a:r>
              <a:rPr kumimoji="0" lang="es-EC" sz="1800" b="0" i="0" u="none" strike="noStrike" kern="1200" cap="none" spc="0" normalizeH="0" baseline="0" noProof="0" dirty="0" smtClean="0">
                <a:ln>
                  <a:noFill/>
                </a:ln>
                <a:solidFill>
                  <a:schemeClr val="tx1"/>
                </a:solidFill>
                <a:effectLst/>
                <a:uLnTx/>
                <a:uFillTx/>
                <a:latin typeface="+mn-lt"/>
                <a:ea typeface="+mn-ea"/>
                <a:cs typeface="+mn-cs"/>
              </a:rPr>
              <a:t> Pi B+ - módulo </a:t>
            </a:r>
            <a:r>
              <a:rPr kumimoji="0" lang="es-EC" sz="1800" b="0" i="0" u="none" strike="noStrike" kern="1200" cap="none" spc="0" normalizeH="0" baseline="0" noProof="0" dirty="0" err="1" smtClean="0">
                <a:ln>
                  <a:noFill/>
                </a:ln>
                <a:solidFill>
                  <a:schemeClr val="tx1"/>
                </a:solidFill>
                <a:effectLst/>
                <a:uLnTx/>
                <a:uFillTx/>
                <a:latin typeface="+mn-lt"/>
                <a:ea typeface="+mn-ea"/>
                <a:cs typeface="+mn-cs"/>
              </a:rPr>
              <a:t>usb</a:t>
            </a:r>
            <a:r>
              <a:rPr kumimoji="0" lang="es-EC" sz="1800" b="0" i="0" u="none" strike="noStrike" kern="1200" cap="none" spc="0" normalizeH="0" baseline="0" noProof="0" dirty="0" smtClean="0">
                <a:ln>
                  <a:noFill/>
                </a:ln>
                <a:solidFill>
                  <a:schemeClr val="tx1"/>
                </a:solidFill>
                <a:effectLst/>
                <a:uLnTx/>
                <a:uFillTx/>
                <a:latin typeface="+mn-lt"/>
                <a:ea typeface="+mn-ea"/>
                <a:cs typeface="+mn-cs"/>
              </a:rPr>
              <a:t> inalámbrico TP-Link</a:t>
            </a:r>
          </a:p>
          <a:p>
            <a:pPr marL="452628" marR="0" lvl="0" indent="-34290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s-EC"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lstStyle/>
          <a:p>
            <a:r>
              <a:rPr lang="es-EC" dirty="0" smtClean="0"/>
              <a:t>Escenario de Pruebas</a:t>
            </a:r>
            <a:endParaRPr lang="es-EC" dirty="0"/>
          </a:p>
        </p:txBody>
      </p:sp>
      <p:sp>
        <p:nvSpPr>
          <p:cNvPr id="2" name="1 Marcador de contenido"/>
          <p:cNvSpPr>
            <a:spLocks noGrp="1"/>
          </p:cNvSpPr>
          <p:nvPr>
            <p:ph idx="1"/>
          </p:nvPr>
        </p:nvSpPr>
        <p:spPr>
          <a:xfrm>
            <a:off x="4860032" y="1556792"/>
            <a:ext cx="3707904" cy="4525963"/>
          </a:xfrm>
        </p:spPr>
        <p:txBody>
          <a:bodyPr>
            <a:normAutofit fontScale="70000" lnSpcReduction="20000"/>
          </a:bodyPr>
          <a:lstStyle/>
          <a:p>
            <a:pPr algn="just">
              <a:buFont typeface="Arial" pitchFamily="34" charset="0"/>
              <a:buChar char="•"/>
            </a:pPr>
            <a:r>
              <a:rPr lang="es-EC" dirty="0" smtClean="0"/>
              <a:t>En los sistemas </a:t>
            </a:r>
            <a:r>
              <a:rPr lang="es-EC" dirty="0" err="1" smtClean="0"/>
              <a:t>multi-core</a:t>
            </a:r>
            <a:r>
              <a:rPr lang="es-EC" dirty="0" smtClean="0"/>
              <a:t>, puede tener porcentajes </a:t>
            </a:r>
            <a:r>
              <a:rPr lang="en-US" dirty="0" smtClean="0"/>
              <a:t>&gt; </a:t>
            </a:r>
            <a:r>
              <a:rPr lang="es-EC" dirty="0" smtClean="0"/>
              <a:t>100%. Por ejemplo, si 3 núcleos están en uso 60%, superior mostrará un uso de CPU de 180%. </a:t>
            </a:r>
          </a:p>
          <a:p>
            <a:pPr algn="just">
              <a:buFont typeface="Arial" pitchFamily="34" charset="0"/>
              <a:buChar char="•"/>
            </a:pPr>
            <a:r>
              <a:rPr lang="es-EC" dirty="0" smtClean="0"/>
              <a:t>Al descartar que el problema de la aparición de paquetes malformados sea el procesamiento y uso del CPU de la tarjeta, se presenta una nueva hipótesis la cual recae en la incompatibilidad del módulo </a:t>
            </a:r>
            <a:r>
              <a:rPr lang="es-EC" dirty="0" err="1" smtClean="0"/>
              <a:t>usb</a:t>
            </a:r>
            <a:r>
              <a:rPr lang="es-EC" dirty="0" smtClean="0"/>
              <a:t> </a:t>
            </a:r>
            <a:r>
              <a:rPr lang="es-EC" dirty="0" err="1" smtClean="0"/>
              <a:t>wifi</a:t>
            </a:r>
            <a:r>
              <a:rPr lang="es-EC" dirty="0" smtClean="0"/>
              <a:t> </a:t>
            </a:r>
            <a:r>
              <a:rPr lang="es-EC" dirty="0" err="1" smtClean="0"/>
              <a:t>Tp</a:t>
            </a:r>
            <a:r>
              <a:rPr lang="es-EC" dirty="0" smtClean="0"/>
              <a:t>-Link. </a:t>
            </a:r>
          </a:p>
          <a:p>
            <a:pPr algn="just">
              <a:buFont typeface="Arial" pitchFamily="34" charset="0"/>
              <a:buChar char="•"/>
            </a:pPr>
            <a:r>
              <a:rPr lang="es-EC" dirty="0" smtClean="0"/>
              <a:t>Para esto se realiza una tercera instancia de pruebas mediante el uso de un ordenador con sistema operativo Linux en el cual se instala </a:t>
            </a:r>
            <a:r>
              <a:rPr lang="es-EC" dirty="0" err="1" smtClean="0"/>
              <a:t>Kismet</a:t>
            </a:r>
            <a:r>
              <a:rPr lang="es-EC" dirty="0" smtClean="0"/>
              <a:t>.</a:t>
            </a:r>
          </a:p>
        </p:txBody>
      </p:sp>
      <p:sp>
        <p:nvSpPr>
          <p:cNvPr id="5" name="1 Marcador de contenido"/>
          <p:cNvSpPr txBox="1">
            <a:spLocks/>
          </p:cNvSpPr>
          <p:nvPr/>
        </p:nvSpPr>
        <p:spPr>
          <a:xfrm>
            <a:off x="539552" y="836712"/>
            <a:ext cx="8892480" cy="648072"/>
          </a:xfrm>
          <a:prstGeom prst="rect">
            <a:avLst/>
          </a:prstGeom>
        </p:spPr>
        <p:txBody>
          <a:bodyPr vert="horz">
            <a:normAutofit/>
          </a:bodyPr>
          <a:lstStyle/>
          <a:p>
            <a:pPr marL="365760" indent="-256032">
              <a:spcBef>
                <a:spcPts val="400"/>
              </a:spcBef>
              <a:buClr>
                <a:schemeClr val="accent1"/>
              </a:buClr>
              <a:buSzPct val="68000"/>
              <a:buFont typeface="Wingdings 3"/>
              <a:buChar char=""/>
            </a:pPr>
            <a:r>
              <a:rPr kumimoji="0" lang="es-EC" sz="1800" b="0" i="0" u="none" strike="noStrike" kern="1200" cap="none" spc="0" normalizeH="0" baseline="0" noProof="0" dirty="0" smtClean="0">
                <a:ln>
                  <a:noFill/>
                </a:ln>
                <a:solidFill>
                  <a:schemeClr val="tx1"/>
                </a:solidFill>
                <a:effectLst/>
                <a:uLnTx/>
                <a:uFillTx/>
                <a:latin typeface="+mn-lt"/>
                <a:ea typeface="+mn-ea"/>
                <a:cs typeface="+mn-cs"/>
              </a:rPr>
              <a:t>Escenario 2: 	</a:t>
            </a:r>
            <a:r>
              <a:rPr lang="es-EC" dirty="0" err="1" smtClean="0"/>
              <a:t>Raspberry</a:t>
            </a:r>
            <a:r>
              <a:rPr lang="es-EC" dirty="0" smtClean="0"/>
              <a:t> Pi 2 modelo B - módulo </a:t>
            </a:r>
            <a:r>
              <a:rPr lang="es-EC" dirty="0" err="1" smtClean="0"/>
              <a:t>usb</a:t>
            </a:r>
            <a:r>
              <a:rPr lang="es-EC" dirty="0" smtClean="0"/>
              <a:t> inalámbrico TP-Link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C" sz="1800" b="0" i="0" u="none" strike="noStrike" kern="1200" cap="none" spc="0" normalizeH="0" baseline="0" noProof="0" dirty="0" smtClean="0">
              <a:ln>
                <a:noFill/>
              </a:ln>
              <a:solidFill>
                <a:schemeClr val="tx1"/>
              </a:solidFill>
              <a:effectLst/>
              <a:uLnTx/>
              <a:uFillTx/>
              <a:latin typeface="+mn-lt"/>
              <a:ea typeface="+mn-ea"/>
              <a:cs typeface="+mn-cs"/>
            </a:endParaRPr>
          </a:p>
          <a:p>
            <a:pPr marL="452628" marR="0" lvl="0" indent="-342900" algn="l" defTabSz="914400" rtl="0"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es-EC"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43010" name="Picture 2"/>
          <p:cNvPicPr>
            <a:picLocks noChangeAspect="1" noChangeArrowheads="1"/>
          </p:cNvPicPr>
          <p:nvPr/>
        </p:nvPicPr>
        <p:blipFill>
          <a:blip r:embed="rId2" cstate="print"/>
          <a:srcRect r="1527"/>
          <a:stretch>
            <a:fillRect/>
          </a:stretch>
        </p:blipFill>
        <p:spPr bwMode="auto">
          <a:xfrm>
            <a:off x="0" y="1268759"/>
            <a:ext cx="4644008" cy="55602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lstStyle/>
          <a:p>
            <a:r>
              <a:rPr lang="es-EC" dirty="0" smtClean="0"/>
              <a:t>Escenario de Pruebas</a:t>
            </a:r>
            <a:endParaRPr lang="es-EC" dirty="0"/>
          </a:p>
        </p:txBody>
      </p:sp>
      <p:graphicFrame>
        <p:nvGraphicFramePr>
          <p:cNvPr id="7" name="6 Marcador de contenido"/>
          <p:cNvGraphicFramePr>
            <a:graphicFrameLocks noGrp="1"/>
          </p:cNvGraphicFramePr>
          <p:nvPr>
            <p:ph idx="1"/>
          </p:nvPr>
        </p:nvGraphicFramePr>
        <p:xfrm>
          <a:off x="827584" y="1052736"/>
          <a:ext cx="6048672" cy="2598492"/>
        </p:xfrm>
        <a:graphic>
          <a:graphicData uri="http://schemas.openxmlformats.org/drawingml/2006/table">
            <a:tbl>
              <a:tblPr>
                <a:tableStyleId>{08FB837D-C827-4EFA-A057-4D05807E0F7C}</a:tableStyleId>
              </a:tblPr>
              <a:tblGrid>
                <a:gridCol w="1805424"/>
                <a:gridCol w="1218912"/>
                <a:gridCol w="1097738"/>
                <a:gridCol w="1139324"/>
                <a:gridCol w="787274"/>
              </a:tblGrid>
              <a:tr h="313881">
                <a:tc>
                  <a:txBody>
                    <a:bodyPr/>
                    <a:lstStyle/>
                    <a:p>
                      <a:pPr indent="252095" algn="just">
                        <a:lnSpc>
                          <a:spcPct val="115000"/>
                        </a:lnSpc>
                        <a:spcAft>
                          <a:spcPts val="0"/>
                        </a:spcAft>
                      </a:pPr>
                      <a:endParaRPr lang="es-EC" sz="1100" dirty="0">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000"/>
                        <a:t>TIEMPO DE CAPTURA (min)</a:t>
                      </a:r>
                      <a:endParaRPr lang="es-EC" sz="1100">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000" dirty="0"/>
                        <a:t>TOTAL DE PAQUETES</a:t>
                      </a:r>
                      <a:endParaRPr lang="es-EC" sz="1100" dirty="0">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000" dirty="0"/>
                        <a:t>PAQUETES MALFORMADOS</a:t>
                      </a:r>
                      <a:endParaRPr lang="es-EC" sz="1100" dirty="0">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000" dirty="0"/>
                        <a:t>% ERROR</a:t>
                      </a:r>
                      <a:endParaRPr lang="es-EC" sz="1100" dirty="0">
                        <a:latin typeface="Calibri"/>
                        <a:ea typeface="Calibri"/>
                        <a:cs typeface="Times New Roman"/>
                      </a:endParaRPr>
                    </a:p>
                  </a:txBody>
                  <a:tcPr marL="68580" marR="68580" marT="0" marB="0" anchor="ctr"/>
                </a:tc>
              </a:tr>
              <a:tr h="502210">
                <a:tc>
                  <a:txBody>
                    <a:bodyPr/>
                    <a:lstStyle/>
                    <a:p>
                      <a:pPr indent="252095" algn="ctr">
                        <a:lnSpc>
                          <a:spcPct val="115000"/>
                        </a:lnSpc>
                        <a:spcAft>
                          <a:spcPts val="0"/>
                        </a:spcAft>
                      </a:pPr>
                      <a:r>
                        <a:rPr lang="es-EC" sz="1000" dirty="0" err="1"/>
                        <a:t>Raspberry</a:t>
                      </a:r>
                      <a:r>
                        <a:rPr lang="es-EC" sz="1000" dirty="0"/>
                        <a:t> Pi B+ y USB inalámbrico </a:t>
                      </a:r>
                      <a:r>
                        <a:rPr lang="es-EC" sz="1000" dirty="0" err="1"/>
                        <a:t>Atheros</a:t>
                      </a:r>
                      <a:r>
                        <a:rPr lang="es-EC" sz="1000" dirty="0"/>
                        <a:t> (TP-LINK TL-WN722N)</a:t>
                      </a:r>
                      <a:r>
                        <a:rPr lang="es-EC" sz="1200" dirty="0"/>
                        <a:t> </a:t>
                      </a:r>
                      <a:endParaRPr lang="es-EC" sz="1100" dirty="0">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000"/>
                        <a:t>15 </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49219</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11976</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24.33</a:t>
                      </a:r>
                      <a:endParaRPr lang="es-EC" sz="1100">
                        <a:latin typeface="Calibri"/>
                        <a:ea typeface="Calibri"/>
                        <a:cs typeface="Times New Roman"/>
                      </a:endParaRPr>
                    </a:p>
                  </a:txBody>
                  <a:tcPr marL="68580" marR="68580" marT="0" marB="0" anchor="ctr"/>
                </a:tc>
              </a:tr>
              <a:tr h="659150">
                <a:tc>
                  <a:txBody>
                    <a:bodyPr/>
                    <a:lstStyle/>
                    <a:p>
                      <a:pPr indent="252095" algn="ctr">
                        <a:lnSpc>
                          <a:spcPct val="115000"/>
                        </a:lnSpc>
                        <a:spcAft>
                          <a:spcPts val="0"/>
                        </a:spcAft>
                      </a:pPr>
                      <a:r>
                        <a:rPr lang="pt-BR" sz="1000"/>
                        <a:t>Raspberry Pi 2 modelo B y USB inalámbrico Atheros (TP-LINK TL-WN722N)</a:t>
                      </a:r>
                      <a:r>
                        <a:rPr lang="pt-BR" sz="1200"/>
                        <a:t> </a:t>
                      </a:r>
                      <a:endParaRPr lang="es-EC" sz="1100">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000"/>
                        <a:t>15 </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dirty="0"/>
                        <a:t>32494</a:t>
                      </a:r>
                      <a:endParaRPr lang="es-EC" sz="1100" dirty="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7906</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24.33</a:t>
                      </a:r>
                      <a:endParaRPr lang="es-EC" sz="1100">
                        <a:latin typeface="Calibri"/>
                        <a:ea typeface="Calibri"/>
                        <a:cs typeface="Times New Roman"/>
                      </a:endParaRPr>
                    </a:p>
                  </a:txBody>
                  <a:tcPr marL="68580" marR="68580" marT="0" marB="0" anchor="ctr"/>
                </a:tc>
              </a:tr>
              <a:tr h="502210">
                <a:tc>
                  <a:txBody>
                    <a:bodyPr/>
                    <a:lstStyle/>
                    <a:p>
                      <a:pPr indent="252095" algn="ctr">
                        <a:lnSpc>
                          <a:spcPct val="115000"/>
                        </a:lnSpc>
                        <a:spcAft>
                          <a:spcPts val="0"/>
                        </a:spcAft>
                      </a:pPr>
                      <a:r>
                        <a:rPr lang="pt-BR" sz="1000"/>
                        <a:t>Pc-Linux y USB inalámbrico Atheros (TP-LINK TL-WN722N)</a:t>
                      </a:r>
                      <a:r>
                        <a:rPr lang="pt-BR" sz="1200"/>
                        <a:t> </a:t>
                      </a:r>
                      <a:endParaRPr lang="es-EC" sz="1100">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000"/>
                        <a:t>15 </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69851</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3405</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4,87</a:t>
                      </a:r>
                      <a:endParaRPr lang="es-EC" sz="1100">
                        <a:latin typeface="Calibri"/>
                        <a:ea typeface="Calibri"/>
                        <a:cs typeface="Times New Roman"/>
                      </a:endParaRPr>
                    </a:p>
                  </a:txBody>
                  <a:tcPr marL="68580" marR="68580" marT="0" marB="0" anchor="ctr"/>
                </a:tc>
              </a:tr>
              <a:tr h="470822">
                <a:tc>
                  <a:txBody>
                    <a:bodyPr/>
                    <a:lstStyle/>
                    <a:p>
                      <a:pPr indent="252095" algn="ctr">
                        <a:lnSpc>
                          <a:spcPct val="115000"/>
                        </a:lnSpc>
                        <a:spcAft>
                          <a:spcPts val="0"/>
                        </a:spcAft>
                      </a:pPr>
                      <a:r>
                        <a:rPr lang="es-EC" sz="1000"/>
                        <a:t>Raspberry Pi B+ y módulo USB inalámbrico Alfa (AWUS036NH)</a:t>
                      </a:r>
                      <a:endParaRPr lang="es-EC" sz="1100">
                        <a:latin typeface="Calibri"/>
                        <a:ea typeface="Calibri"/>
                        <a:cs typeface="Times New Roman"/>
                      </a:endParaRPr>
                    </a:p>
                  </a:txBody>
                  <a:tcPr marL="68580" marR="68580" marT="0" marB="0"/>
                </a:tc>
                <a:tc>
                  <a:txBody>
                    <a:bodyPr/>
                    <a:lstStyle/>
                    <a:p>
                      <a:pPr indent="252095" algn="ctr">
                        <a:lnSpc>
                          <a:spcPct val="115000"/>
                        </a:lnSpc>
                        <a:spcAft>
                          <a:spcPts val="0"/>
                        </a:spcAft>
                      </a:pPr>
                      <a:r>
                        <a:rPr lang="es-EC" sz="1000"/>
                        <a:t>15 </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55941</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dirty="0"/>
                        <a:t>0</a:t>
                      </a:r>
                      <a:endParaRPr lang="es-EC" sz="1100" dirty="0">
                        <a:latin typeface="Calibri"/>
                        <a:ea typeface="Calibri"/>
                        <a:cs typeface="Times New Roman"/>
                      </a:endParaRPr>
                    </a:p>
                  </a:txBody>
                  <a:tcPr marL="68580" marR="68580" marT="0" marB="0" anchor="ctr"/>
                </a:tc>
              </a:tr>
            </a:tbl>
          </a:graphicData>
        </a:graphic>
      </p:graphicFrame>
      <p:graphicFrame>
        <p:nvGraphicFramePr>
          <p:cNvPr id="9" name="8 Tabla"/>
          <p:cNvGraphicFramePr>
            <a:graphicFrameLocks noGrp="1"/>
          </p:cNvGraphicFramePr>
          <p:nvPr/>
        </p:nvGraphicFramePr>
        <p:xfrm>
          <a:off x="1259632" y="4005064"/>
          <a:ext cx="6948265" cy="2520278"/>
        </p:xfrm>
        <a:graphic>
          <a:graphicData uri="http://schemas.openxmlformats.org/drawingml/2006/table">
            <a:tbl>
              <a:tblPr>
                <a:tableStyleId>{08FB837D-C827-4EFA-A057-4D05807E0F7C}</a:tableStyleId>
              </a:tblPr>
              <a:tblGrid>
                <a:gridCol w="983136"/>
                <a:gridCol w="852980"/>
                <a:gridCol w="831697"/>
                <a:gridCol w="829240"/>
                <a:gridCol w="983136"/>
                <a:gridCol w="822692"/>
                <a:gridCol w="822692"/>
                <a:gridCol w="822692"/>
              </a:tblGrid>
              <a:tr h="372392">
                <a:tc rowSpan="2">
                  <a:txBody>
                    <a:bodyPr/>
                    <a:lstStyle/>
                    <a:p>
                      <a:pPr indent="252095" algn="l">
                        <a:lnSpc>
                          <a:spcPct val="115000"/>
                        </a:lnSpc>
                        <a:spcAft>
                          <a:spcPts val="0"/>
                        </a:spcAft>
                      </a:pPr>
                      <a:endParaRPr lang="es-EC" sz="1100" dirty="0">
                        <a:latin typeface="Calibri"/>
                        <a:ea typeface="Calibri"/>
                        <a:cs typeface="Times New Roman"/>
                      </a:endParaRPr>
                    </a:p>
                  </a:txBody>
                  <a:tcPr marL="68580" marR="68580" marT="0" marB="0"/>
                </a:tc>
                <a:tc rowSpan="2">
                  <a:txBody>
                    <a:bodyPr/>
                    <a:lstStyle/>
                    <a:p>
                      <a:pPr indent="252095" algn="ctr">
                        <a:lnSpc>
                          <a:spcPct val="115000"/>
                        </a:lnSpc>
                        <a:spcAft>
                          <a:spcPts val="0"/>
                        </a:spcAft>
                      </a:pPr>
                      <a:r>
                        <a:rPr lang="es-EC" sz="1000"/>
                        <a:t>Tiempo de Captura (min)</a:t>
                      </a:r>
                      <a:endParaRPr lang="es-EC" sz="1100">
                        <a:latin typeface="Calibri"/>
                        <a:ea typeface="Calibri"/>
                        <a:cs typeface="Times New Roman"/>
                      </a:endParaRPr>
                    </a:p>
                  </a:txBody>
                  <a:tcPr marL="68580" marR="68580" marT="0" marB="0"/>
                </a:tc>
                <a:tc gridSpan="2">
                  <a:txBody>
                    <a:bodyPr/>
                    <a:lstStyle/>
                    <a:p>
                      <a:pPr indent="252095" algn="ctr">
                        <a:lnSpc>
                          <a:spcPct val="115000"/>
                        </a:lnSpc>
                        <a:spcAft>
                          <a:spcPts val="0"/>
                        </a:spcAft>
                      </a:pPr>
                      <a:r>
                        <a:rPr lang="es-EC" sz="1000"/>
                        <a:t>Load average</a:t>
                      </a:r>
                      <a:endParaRPr lang="es-EC" sz="1100">
                        <a:latin typeface="Calibri"/>
                        <a:ea typeface="Calibri"/>
                        <a:cs typeface="Times New Roman"/>
                      </a:endParaRPr>
                    </a:p>
                  </a:txBody>
                  <a:tcPr marL="68580" marR="68580" marT="0" marB="0" anchor="ctr"/>
                </a:tc>
                <a:tc hMerge="1">
                  <a:txBody>
                    <a:bodyPr/>
                    <a:lstStyle/>
                    <a:p>
                      <a:endParaRPr lang="es-EC"/>
                    </a:p>
                  </a:txBody>
                  <a:tcPr/>
                </a:tc>
                <a:tc rowSpan="2">
                  <a:txBody>
                    <a:bodyPr/>
                    <a:lstStyle/>
                    <a:p>
                      <a:pPr indent="252095" algn="l">
                        <a:lnSpc>
                          <a:spcPct val="115000"/>
                        </a:lnSpc>
                        <a:spcAft>
                          <a:spcPts val="0"/>
                        </a:spcAft>
                      </a:pPr>
                      <a:endParaRPr lang="es-EC" sz="1100">
                        <a:latin typeface="Calibri"/>
                        <a:ea typeface="Calibri"/>
                        <a:cs typeface="Times New Roman"/>
                      </a:endParaRPr>
                    </a:p>
                  </a:txBody>
                  <a:tcPr marL="68580" marR="68580" marT="0" marB="0"/>
                </a:tc>
                <a:tc rowSpan="2">
                  <a:txBody>
                    <a:bodyPr/>
                    <a:lstStyle/>
                    <a:p>
                      <a:pPr indent="252095" algn="ctr">
                        <a:lnSpc>
                          <a:spcPct val="115000"/>
                        </a:lnSpc>
                        <a:spcAft>
                          <a:spcPts val="0"/>
                        </a:spcAft>
                      </a:pPr>
                      <a:r>
                        <a:rPr lang="es-EC" sz="1000"/>
                        <a:t>Tiempo de Captura (min)</a:t>
                      </a:r>
                      <a:endParaRPr lang="es-EC" sz="1100">
                        <a:latin typeface="Calibri"/>
                        <a:ea typeface="Calibri"/>
                        <a:cs typeface="Times New Roman"/>
                      </a:endParaRPr>
                    </a:p>
                  </a:txBody>
                  <a:tcPr marL="68580" marR="68580" marT="0" marB="0"/>
                </a:tc>
                <a:tc gridSpan="2">
                  <a:txBody>
                    <a:bodyPr/>
                    <a:lstStyle/>
                    <a:p>
                      <a:pPr indent="252095" algn="ctr">
                        <a:lnSpc>
                          <a:spcPct val="115000"/>
                        </a:lnSpc>
                        <a:spcAft>
                          <a:spcPts val="0"/>
                        </a:spcAft>
                      </a:pPr>
                      <a:r>
                        <a:rPr lang="es-EC" sz="1000"/>
                        <a:t>Load average</a:t>
                      </a:r>
                      <a:endParaRPr lang="es-EC" sz="1100">
                        <a:latin typeface="Calibri"/>
                        <a:ea typeface="Calibri"/>
                        <a:cs typeface="Times New Roman"/>
                      </a:endParaRPr>
                    </a:p>
                  </a:txBody>
                  <a:tcPr marL="68580" marR="68580" marT="0" marB="0" anchor="ctr"/>
                </a:tc>
                <a:tc hMerge="1">
                  <a:txBody>
                    <a:bodyPr/>
                    <a:lstStyle/>
                    <a:p>
                      <a:endParaRPr lang="es-EC"/>
                    </a:p>
                  </a:txBody>
                  <a:tcPr/>
                </a:tc>
              </a:tr>
              <a:tr h="255593">
                <a:tc vMerge="1">
                  <a:txBody>
                    <a:bodyPr/>
                    <a:lstStyle/>
                    <a:p>
                      <a:endParaRPr lang="es-EC"/>
                    </a:p>
                  </a:txBody>
                  <a:tcPr/>
                </a:tc>
                <a:tc vMerge="1">
                  <a:txBody>
                    <a:bodyPr/>
                    <a:lstStyle/>
                    <a:p>
                      <a:endParaRPr lang="es-EC"/>
                    </a:p>
                  </a:txBody>
                  <a:tcPr/>
                </a:tc>
                <a:tc>
                  <a:txBody>
                    <a:bodyPr/>
                    <a:lstStyle/>
                    <a:p>
                      <a:pPr indent="252095" algn="ctr">
                        <a:lnSpc>
                          <a:spcPct val="115000"/>
                        </a:lnSpc>
                        <a:spcAft>
                          <a:spcPts val="0"/>
                        </a:spcAft>
                      </a:pPr>
                      <a:r>
                        <a:rPr lang="es-EC" sz="1000"/>
                        <a:t>1</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5</a:t>
                      </a:r>
                      <a:endParaRPr lang="es-EC" sz="1100">
                        <a:latin typeface="Calibri"/>
                        <a:ea typeface="Calibri"/>
                        <a:cs typeface="Times New Roman"/>
                      </a:endParaRPr>
                    </a:p>
                  </a:txBody>
                  <a:tcPr marL="68580" marR="68580" marT="0" marB="0" anchor="ctr"/>
                </a:tc>
                <a:tc vMerge="1">
                  <a:txBody>
                    <a:bodyPr/>
                    <a:lstStyle/>
                    <a:p>
                      <a:endParaRPr lang="es-EC"/>
                    </a:p>
                  </a:txBody>
                  <a:tcPr/>
                </a:tc>
                <a:tc vMerge="1">
                  <a:txBody>
                    <a:bodyPr/>
                    <a:lstStyle/>
                    <a:p>
                      <a:endParaRPr lang="es-EC"/>
                    </a:p>
                  </a:txBody>
                  <a:tcPr/>
                </a:tc>
                <a:tc>
                  <a:txBody>
                    <a:bodyPr/>
                    <a:lstStyle/>
                    <a:p>
                      <a:pPr indent="252095" algn="ctr">
                        <a:lnSpc>
                          <a:spcPct val="115000"/>
                        </a:lnSpc>
                        <a:spcAft>
                          <a:spcPts val="0"/>
                        </a:spcAft>
                      </a:pPr>
                      <a:r>
                        <a:rPr lang="es-EC" sz="1000"/>
                        <a:t>1</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5</a:t>
                      </a:r>
                      <a:endParaRPr lang="es-EC" sz="1100">
                        <a:latin typeface="Calibri"/>
                        <a:ea typeface="Calibri"/>
                        <a:cs typeface="Times New Roman"/>
                      </a:endParaRPr>
                    </a:p>
                  </a:txBody>
                  <a:tcPr marL="68580" marR="68580" marT="0" marB="0" anchor="ctr"/>
                </a:tc>
              </a:tr>
              <a:tr h="241182">
                <a:tc rowSpan="8">
                  <a:txBody>
                    <a:bodyPr/>
                    <a:lstStyle/>
                    <a:p>
                      <a:pPr indent="252095" algn="ctr">
                        <a:lnSpc>
                          <a:spcPct val="115000"/>
                        </a:lnSpc>
                        <a:spcAft>
                          <a:spcPts val="0"/>
                        </a:spcAft>
                      </a:pPr>
                      <a:r>
                        <a:rPr lang="es-EC" sz="1000"/>
                        <a:t>Raspberry Pi B+ y USB inalámbrico Atheros (TP-LINK TL-WN722N)</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4</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0.12</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0.30</a:t>
                      </a:r>
                      <a:endParaRPr lang="es-EC" sz="1100">
                        <a:latin typeface="Calibri"/>
                        <a:ea typeface="Calibri"/>
                        <a:cs typeface="Times New Roman"/>
                      </a:endParaRPr>
                    </a:p>
                  </a:txBody>
                  <a:tcPr marL="68580" marR="68580" marT="0" marB="0" anchor="ctr"/>
                </a:tc>
                <a:tc rowSpan="8">
                  <a:txBody>
                    <a:bodyPr/>
                    <a:lstStyle/>
                    <a:p>
                      <a:pPr indent="252095" algn="ctr">
                        <a:lnSpc>
                          <a:spcPct val="115000"/>
                        </a:lnSpc>
                        <a:spcAft>
                          <a:spcPts val="0"/>
                        </a:spcAft>
                      </a:pPr>
                      <a:r>
                        <a:rPr lang="pt-BR" sz="1000"/>
                        <a:t>Raspberry Pi 2 modelo B y USB inalámbrico Atheros (TP-LINK TL-WN722N)</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4</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0.90</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0.48</a:t>
                      </a:r>
                      <a:endParaRPr lang="es-EC" sz="1100">
                        <a:latin typeface="Calibri"/>
                        <a:ea typeface="Calibri"/>
                        <a:cs typeface="Times New Roman"/>
                      </a:endParaRPr>
                    </a:p>
                  </a:txBody>
                  <a:tcPr marL="68580" marR="68580" marT="0" marB="0" anchor="ctr"/>
                </a:tc>
              </a:tr>
              <a:tr h="235873">
                <a:tc vMerge="1">
                  <a:txBody>
                    <a:bodyPr/>
                    <a:lstStyle/>
                    <a:p>
                      <a:endParaRPr lang="es-EC"/>
                    </a:p>
                  </a:txBody>
                  <a:tcPr/>
                </a:tc>
                <a:tc>
                  <a:txBody>
                    <a:bodyPr/>
                    <a:lstStyle/>
                    <a:p>
                      <a:pPr indent="252095" algn="ctr">
                        <a:lnSpc>
                          <a:spcPct val="115000"/>
                        </a:lnSpc>
                        <a:spcAft>
                          <a:spcPts val="0"/>
                        </a:spcAft>
                      </a:pPr>
                      <a:r>
                        <a:rPr lang="es-EC" sz="1000"/>
                        <a:t>6</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0.66</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0.40</a:t>
                      </a:r>
                      <a:endParaRPr lang="es-EC" sz="1100">
                        <a:latin typeface="Calibri"/>
                        <a:ea typeface="Calibri"/>
                        <a:cs typeface="Times New Roman"/>
                      </a:endParaRPr>
                    </a:p>
                  </a:txBody>
                  <a:tcPr marL="68580" marR="68580" marT="0" marB="0" anchor="ctr"/>
                </a:tc>
                <a:tc vMerge="1">
                  <a:txBody>
                    <a:bodyPr/>
                    <a:lstStyle/>
                    <a:p>
                      <a:endParaRPr lang="es-EC"/>
                    </a:p>
                  </a:txBody>
                  <a:tcPr/>
                </a:tc>
                <a:tc>
                  <a:txBody>
                    <a:bodyPr/>
                    <a:lstStyle/>
                    <a:p>
                      <a:pPr indent="252095" algn="ctr">
                        <a:lnSpc>
                          <a:spcPct val="115000"/>
                        </a:lnSpc>
                        <a:spcAft>
                          <a:spcPts val="0"/>
                        </a:spcAft>
                      </a:pPr>
                      <a:r>
                        <a:rPr lang="es-EC" sz="1000"/>
                        <a:t>6</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0.78</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0.36</a:t>
                      </a:r>
                      <a:endParaRPr lang="es-EC" sz="1100">
                        <a:latin typeface="Calibri"/>
                        <a:ea typeface="Calibri"/>
                        <a:cs typeface="Times New Roman"/>
                      </a:endParaRPr>
                    </a:p>
                  </a:txBody>
                  <a:tcPr marL="68580" marR="68580" marT="0" marB="0" anchor="ctr"/>
                </a:tc>
              </a:tr>
              <a:tr h="235873">
                <a:tc vMerge="1">
                  <a:txBody>
                    <a:bodyPr/>
                    <a:lstStyle/>
                    <a:p>
                      <a:endParaRPr lang="es-EC"/>
                    </a:p>
                  </a:txBody>
                  <a:tcPr/>
                </a:tc>
                <a:tc>
                  <a:txBody>
                    <a:bodyPr/>
                    <a:lstStyle/>
                    <a:p>
                      <a:pPr indent="252095" algn="ctr">
                        <a:lnSpc>
                          <a:spcPct val="115000"/>
                        </a:lnSpc>
                        <a:spcAft>
                          <a:spcPts val="0"/>
                        </a:spcAft>
                      </a:pPr>
                      <a:r>
                        <a:rPr lang="es-EC" sz="1000"/>
                        <a:t>12</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1.05</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0.75</a:t>
                      </a:r>
                      <a:endParaRPr lang="es-EC" sz="1100">
                        <a:latin typeface="Calibri"/>
                        <a:ea typeface="Calibri"/>
                        <a:cs typeface="Times New Roman"/>
                      </a:endParaRPr>
                    </a:p>
                  </a:txBody>
                  <a:tcPr marL="68580" marR="68580" marT="0" marB="0" anchor="ctr"/>
                </a:tc>
                <a:tc vMerge="1">
                  <a:txBody>
                    <a:bodyPr/>
                    <a:lstStyle/>
                    <a:p>
                      <a:endParaRPr lang="es-EC"/>
                    </a:p>
                  </a:txBody>
                  <a:tcPr/>
                </a:tc>
                <a:tc>
                  <a:txBody>
                    <a:bodyPr/>
                    <a:lstStyle/>
                    <a:p>
                      <a:pPr indent="252095" algn="ctr">
                        <a:lnSpc>
                          <a:spcPct val="115000"/>
                        </a:lnSpc>
                        <a:spcAft>
                          <a:spcPts val="0"/>
                        </a:spcAft>
                      </a:pPr>
                      <a:r>
                        <a:rPr lang="es-EC" sz="1000"/>
                        <a:t>12</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0.65</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0.68</a:t>
                      </a:r>
                      <a:endParaRPr lang="es-EC" sz="1100">
                        <a:latin typeface="Calibri"/>
                        <a:ea typeface="Calibri"/>
                        <a:cs typeface="Times New Roman"/>
                      </a:endParaRPr>
                    </a:p>
                  </a:txBody>
                  <a:tcPr marL="68580" marR="68580" marT="0" marB="0" anchor="ctr"/>
                </a:tc>
              </a:tr>
              <a:tr h="235873">
                <a:tc vMerge="1">
                  <a:txBody>
                    <a:bodyPr/>
                    <a:lstStyle/>
                    <a:p>
                      <a:endParaRPr lang="es-EC"/>
                    </a:p>
                  </a:txBody>
                  <a:tcPr/>
                </a:tc>
                <a:tc>
                  <a:txBody>
                    <a:bodyPr/>
                    <a:lstStyle/>
                    <a:p>
                      <a:pPr indent="252095" algn="ctr">
                        <a:lnSpc>
                          <a:spcPct val="115000"/>
                        </a:lnSpc>
                        <a:spcAft>
                          <a:spcPts val="0"/>
                        </a:spcAft>
                      </a:pPr>
                      <a:r>
                        <a:rPr lang="es-EC" sz="1000"/>
                        <a:t>15</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0.79</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0.77</a:t>
                      </a:r>
                      <a:endParaRPr lang="es-EC" sz="1100">
                        <a:latin typeface="Calibri"/>
                        <a:ea typeface="Calibri"/>
                        <a:cs typeface="Times New Roman"/>
                      </a:endParaRPr>
                    </a:p>
                  </a:txBody>
                  <a:tcPr marL="68580" marR="68580" marT="0" marB="0" anchor="ctr"/>
                </a:tc>
                <a:tc vMerge="1">
                  <a:txBody>
                    <a:bodyPr/>
                    <a:lstStyle/>
                    <a:p>
                      <a:endParaRPr lang="es-EC"/>
                    </a:p>
                  </a:txBody>
                  <a:tcPr/>
                </a:tc>
                <a:tc>
                  <a:txBody>
                    <a:bodyPr/>
                    <a:lstStyle/>
                    <a:p>
                      <a:pPr indent="252095" algn="ctr">
                        <a:lnSpc>
                          <a:spcPct val="115000"/>
                        </a:lnSpc>
                        <a:spcAft>
                          <a:spcPts val="0"/>
                        </a:spcAft>
                      </a:pPr>
                      <a:r>
                        <a:rPr lang="es-EC" sz="1000"/>
                        <a:t>15</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0.50</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0.65</a:t>
                      </a:r>
                      <a:endParaRPr lang="es-EC" sz="1100">
                        <a:latin typeface="Calibri"/>
                        <a:ea typeface="Calibri"/>
                        <a:cs typeface="Times New Roman"/>
                      </a:endParaRPr>
                    </a:p>
                  </a:txBody>
                  <a:tcPr marL="68580" marR="68580" marT="0" marB="0" anchor="ctr"/>
                </a:tc>
              </a:tr>
              <a:tr h="235873">
                <a:tc vMerge="1">
                  <a:txBody>
                    <a:bodyPr/>
                    <a:lstStyle/>
                    <a:p>
                      <a:endParaRPr lang="es-EC"/>
                    </a:p>
                  </a:txBody>
                  <a:tcPr/>
                </a:tc>
                <a:tc>
                  <a:txBody>
                    <a:bodyPr/>
                    <a:lstStyle/>
                    <a:p>
                      <a:pPr indent="252095" algn="ctr">
                        <a:lnSpc>
                          <a:spcPct val="115000"/>
                        </a:lnSpc>
                        <a:spcAft>
                          <a:spcPts val="0"/>
                        </a:spcAft>
                      </a:pPr>
                      <a:r>
                        <a:rPr lang="es-EC" sz="1000"/>
                        <a:t>16</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0.85</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0.81</a:t>
                      </a:r>
                      <a:endParaRPr lang="es-EC" sz="1100">
                        <a:latin typeface="Calibri"/>
                        <a:ea typeface="Calibri"/>
                        <a:cs typeface="Times New Roman"/>
                      </a:endParaRPr>
                    </a:p>
                  </a:txBody>
                  <a:tcPr marL="68580" marR="68580" marT="0" marB="0" anchor="ctr"/>
                </a:tc>
                <a:tc vMerge="1">
                  <a:txBody>
                    <a:bodyPr/>
                    <a:lstStyle/>
                    <a:p>
                      <a:endParaRPr lang="es-EC"/>
                    </a:p>
                  </a:txBody>
                  <a:tcPr/>
                </a:tc>
                <a:tc>
                  <a:txBody>
                    <a:bodyPr/>
                    <a:lstStyle/>
                    <a:p>
                      <a:pPr indent="252095" algn="ctr">
                        <a:lnSpc>
                          <a:spcPct val="115000"/>
                        </a:lnSpc>
                        <a:spcAft>
                          <a:spcPts val="0"/>
                        </a:spcAft>
                      </a:pPr>
                      <a:r>
                        <a:rPr lang="es-EC" sz="1000"/>
                        <a:t>16</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0.74</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0.70</a:t>
                      </a:r>
                      <a:endParaRPr lang="es-EC" sz="1100">
                        <a:latin typeface="Calibri"/>
                        <a:ea typeface="Calibri"/>
                        <a:cs typeface="Times New Roman"/>
                      </a:endParaRPr>
                    </a:p>
                  </a:txBody>
                  <a:tcPr marL="68580" marR="68580" marT="0" marB="0" anchor="ctr"/>
                </a:tc>
              </a:tr>
              <a:tr h="235873">
                <a:tc vMerge="1">
                  <a:txBody>
                    <a:bodyPr/>
                    <a:lstStyle/>
                    <a:p>
                      <a:endParaRPr lang="es-EC"/>
                    </a:p>
                  </a:txBody>
                  <a:tcPr/>
                </a:tc>
                <a:tc>
                  <a:txBody>
                    <a:bodyPr/>
                    <a:lstStyle/>
                    <a:p>
                      <a:pPr indent="252095" algn="ctr">
                        <a:lnSpc>
                          <a:spcPct val="115000"/>
                        </a:lnSpc>
                        <a:spcAft>
                          <a:spcPts val="0"/>
                        </a:spcAft>
                      </a:pPr>
                      <a:r>
                        <a:rPr lang="es-EC" sz="1000"/>
                        <a:t>17</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1.05</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0.89</a:t>
                      </a:r>
                      <a:endParaRPr lang="es-EC" sz="1100">
                        <a:latin typeface="Calibri"/>
                        <a:ea typeface="Calibri"/>
                        <a:cs typeface="Times New Roman"/>
                      </a:endParaRPr>
                    </a:p>
                  </a:txBody>
                  <a:tcPr marL="68580" marR="68580" marT="0" marB="0" anchor="ctr"/>
                </a:tc>
                <a:tc vMerge="1">
                  <a:txBody>
                    <a:bodyPr/>
                    <a:lstStyle/>
                    <a:p>
                      <a:endParaRPr lang="es-EC"/>
                    </a:p>
                  </a:txBody>
                  <a:tcPr/>
                </a:tc>
                <a:tc>
                  <a:txBody>
                    <a:bodyPr/>
                    <a:lstStyle/>
                    <a:p>
                      <a:pPr indent="252095" algn="ctr">
                        <a:lnSpc>
                          <a:spcPct val="115000"/>
                        </a:lnSpc>
                        <a:spcAft>
                          <a:spcPts val="0"/>
                        </a:spcAft>
                      </a:pPr>
                      <a:r>
                        <a:rPr lang="es-EC" sz="1000"/>
                        <a:t>17</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0.37</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0.65</a:t>
                      </a:r>
                      <a:endParaRPr lang="es-EC" sz="1100">
                        <a:latin typeface="Calibri"/>
                        <a:ea typeface="Calibri"/>
                        <a:cs typeface="Times New Roman"/>
                      </a:endParaRPr>
                    </a:p>
                  </a:txBody>
                  <a:tcPr marL="68580" marR="68580" marT="0" marB="0" anchor="ctr"/>
                </a:tc>
              </a:tr>
              <a:tr h="235873">
                <a:tc vMerge="1">
                  <a:txBody>
                    <a:bodyPr/>
                    <a:lstStyle/>
                    <a:p>
                      <a:endParaRPr lang="es-EC"/>
                    </a:p>
                  </a:txBody>
                  <a:tcPr/>
                </a:tc>
                <a:tc>
                  <a:txBody>
                    <a:bodyPr/>
                    <a:lstStyle/>
                    <a:p>
                      <a:pPr indent="252095" algn="ctr">
                        <a:lnSpc>
                          <a:spcPct val="115000"/>
                        </a:lnSpc>
                        <a:spcAft>
                          <a:spcPts val="0"/>
                        </a:spcAft>
                      </a:pPr>
                      <a:r>
                        <a:rPr lang="es-EC" sz="1000"/>
                        <a:t>18</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1.15</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0.94</a:t>
                      </a:r>
                      <a:endParaRPr lang="es-EC" sz="1100">
                        <a:latin typeface="Calibri"/>
                        <a:ea typeface="Calibri"/>
                        <a:cs typeface="Times New Roman"/>
                      </a:endParaRPr>
                    </a:p>
                  </a:txBody>
                  <a:tcPr marL="68580" marR="68580" marT="0" marB="0" anchor="ctr"/>
                </a:tc>
                <a:tc vMerge="1">
                  <a:txBody>
                    <a:bodyPr/>
                    <a:lstStyle/>
                    <a:p>
                      <a:endParaRPr lang="es-EC"/>
                    </a:p>
                  </a:txBody>
                  <a:tcPr/>
                </a:tc>
                <a:tc>
                  <a:txBody>
                    <a:bodyPr/>
                    <a:lstStyle/>
                    <a:p>
                      <a:pPr indent="252095" algn="ctr">
                        <a:lnSpc>
                          <a:spcPct val="115000"/>
                        </a:lnSpc>
                        <a:spcAft>
                          <a:spcPts val="0"/>
                        </a:spcAft>
                      </a:pPr>
                      <a:r>
                        <a:rPr lang="es-EC" sz="1000"/>
                        <a:t>18</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0.25</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0.59</a:t>
                      </a:r>
                      <a:endParaRPr lang="es-EC" sz="1100">
                        <a:latin typeface="Calibri"/>
                        <a:ea typeface="Calibri"/>
                        <a:cs typeface="Times New Roman"/>
                      </a:endParaRPr>
                    </a:p>
                  </a:txBody>
                  <a:tcPr marL="68580" marR="68580" marT="0" marB="0" anchor="ctr"/>
                </a:tc>
              </a:tr>
              <a:tr h="235873">
                <a:tc vMerge="1">
                  <a:txBody>
                    <a:bodyPr/>
                    <a:lstStyle/>
                    <a:p>
                      <a:endParaRPr lang="es-EC"/>
                    </a:p>
                  </a:txBody>
                  <a:tcPr/>
                </a:tc>
                <a:tc>
                  <a:txBody>
                    <a:bodyPr/>
                    <a:lstStyle/>
                    <a:p>
                      <a:pPr indent="252095" algn="ctr">
                        <a:lnSpc>
                          <a:spcPct val="115000"/>
                        </a:lnSpc>
                        <a:spcAft>
                          <a:spcPts val="0"/>
                        </a:spcAft>
                      </a:pPr>
                      <a:r>
                        <a:rPr lang="es-EC" sz="1000"/>
                        <a:t>20</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0.90</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es-EC" sz="1000"/>
                        <a:t>0.95</a:t>
                      </a:r>
                      <a:endParaRPr lang="es-EC" sz="1100">
                        <a:latin typeface="Calibri"/>
                        <a:ea typeface="Calibri"/>
                        <a:cs typeface="Times New Roman"/>
                      </a:endParaRPr>
                    </a:p>
                  </a:txBody>
                  <a:tcPr marL="68580" marR="68580" marT="0" marB="0" anchor="ctr"/>
                </a:tc>
                <a:tc vMerge="1">
                  <a:txBody>
                    <a:bodyPr/>
                    <a:lstStyle/>
                    <a:p>
                      <a:endParaRPr lang="es-EC"/>
                    </a:p>
                  </a:txBody>
                  <a:tcPr/>
                </a:tc>
                <a:tc>
                  <a:txBody>
                    <a:bodyPr/>
                    <a:lstStyle/>
                    <a:p>
                      <a:pPr indent="252095" algn="ctr">
                        <a:lnSpc>
                          <a:spcPct val="115000"/>
                        </a:lnSpc>
                        <a:spcAft>
                          <a:spcPts val="0"/>
                        </a:spcAft>
                      </a:pPr>
                      <a:r>
                        <a:rPr lang="es-EC" sz="1000"/>
                        <a:t>20</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a:t>0.04</a:t>
                      </a:r>
                      <a:endParaRPr lang="es-EC" sz="1100">
                        <a:latin typeface="Calibri"/>
                        <a:ea typeface="Calibri"/>
                        <a:cs typeface="Times New Roman"/>
                      </a:endParaRPr>
                    </a:p>
                  </a:txBody>
                  <a:tcPr marL="68580" marR="68580" marT="0" marB="0" anchor="ctr"/>
                </a:tc>
                <a:tc>
                  <a:txBody>
                    <a:bodyPr/>
                    <a:lstStyle/>
                    <a:p>
                      <a:pPr indent="252095" algn="ctr">
                        <a:lnSpc>
                          <a:spcPct val="115000"/>
                        </a:lnSpc>
                        <a:spcAft>
                          <a:spcPts val="0"/>
                        </a:spcAft>
                      </a:pPr>
                      <a:r>
                        <a:rPr lang="pt-BR" sz="1000" dirty="0"/>
                        <a:t>0.42</a:t>
                      </a:r>
                      <a:endParaRPr lang="es-EC" sz="11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0"/>
            <a:ext cx="7429499" cy="1478570"/>
          </a:xfrm>
        </p:spPr>
        <p:txBody>
          <a:bodyPr>
            <a:normAutofit/>
          </a:bodyPr>
          <a:lstStyle/>
          <a:p>
            <a:r>
              <a:rPr lang="es-EC" sz="3600" dirty="0" smtClean="0"/>
              <a:t>RESULTADOS EMITIDOS POR KISMET</a:t>
            </a:r>
            <a:endParaRPr lang="es-EC" sz="3600" dirty="0"/>
          </a:p>
        </p:txBody>
      </p:sp>
      <p:pic>
        <p:nvPicPr>
          <p:cNvPr id="6" name="5 Imagen"/>
          <p:cNvPicPr/>
          <p:nvPr/>
        </p:nvPicPr>
        <p:blipFill>
          <a:blip r:embed="rId2" cstate="print"/>
          <a:srcRect l="2759" r="2052" b="10374"/>
          <a:stretch>
            <a:fillRect/>
          </a:stretch>
        </p:blipFill>
        <p:spPr bwMode="auto">
          <a:xfrm>
            <a:off x="611560" y="1268760"/>
            <a:ext cx="4968552" cy="5019675"/>
          </a:xfrm>
          <a:prstGeom prst="rect">
            <a:avLst/>
          </a:prstGeom>
          <a:noFill/>
          <a:ln w="9525">
            <a:noFill/>
            <a:miter lim="800000"/>
            <a:headEnd/>
            <a:tailEnd/>
          </a:ln>
        </p:spPr>
      </p:pic>
      <p:sp>
        <p:nvSpPr>
          <p:cNvPr id="5" name="4 CuadroTexto"/>
          <p:cNvSpPr txBox="1"/>
          <p:nvPr/>
        </p:nvSpPr>
        <p:spPr>
          <a:xfrm>
            <a:off x="5940152" y="1628800"/>
            <a:ext cx="3096344" cy="3139321"/>
          </a:xfrm>
          <a:prstGeom prst="rect">
            <a:avLst/>
          </a:prstGeom>
          <a:noFill/>
        </p:spPr>
        <p:txBody>
          <a:bodyPr wrap="square" rtlCol="0">
            <a:spAutoFit/>
          </a:bodyPr>
          <a:lstStyle/>
          <a:p>
            <a:pPr algn="just">
              <a:buFont typeface="Wingdings" pitchFamily="2" charset="2"/>
              <a:buChar char="§"/>
            </a:pPr>
            <a:r>
              <a:rPr lang="es-EC" dirty="0" smtClean="0"/>
              <a:t>54 redes - muestreo de 15 minutos, canales 1-3-4-5-6-8-10-11 ocupados.</a:t>
            </a:r>
          </a:p>
          <a:p>
            <a:pPr algn="just">
              <a:buFont typeface="Wingdings" pitchFamily="2" charset="2"/>
              <a:buChar char="§"/>
            </a:pPr>
            <a:endParaRPr lang="es-EC" dirty="0" smtClean="0"/>
          </a:p>
          <a:p>
            <a:pPr algn="just"/>
            <a:r>
              <a:rPr lang="es-EC" dirty="0" smtClean="0"/>
              <a:t>       seguridad WPA.</a:t>
            </a:r>
          </a:p>
          <a:p>
            <a:pPr algn="just"/>
            <a:r>
              <a:rPr lang="es-EC" dirty="0" smtClean="0"/>
              <a:t>       utiliza su configuración                     por defecto o de fábrica.</a:t>
            </a:r>
          </a:p>
          <a:p>
            <a:pPr algn="just"/>
            <a:r>
              <a:rPr lang="es-EC" dirty="0" smtClean="0"/>
              <a:t>       no poseen ningún tipo de cifrado.</a:t>
            </a:r>
          </a:p>
          <a:p>
            <a:pPr algn="just"/>
            <a:r>
              <a:rPr lang="es-EC" dirty="0" smtClean="0"/>
              <a:t>       no transmite el SSID.</a:t>
            </a:r>
          </a:p>
          <a:p>
            <a:r>
              <a:rPr lang="en-US" dirty="0" smtClean="0"/>
              <a:t> </a:t>
            </a:r>
            <a:endParaRPr lang="es-EC" dirty="0"/>
          </a:p>
        </p:txBody>
      </p:sp>
      <p:sp>
        <p:nvSpPr>
          <p:cNvPr id="7" name="6 Rectángulo"/>
          <p:cNvSpPr/>
          <p:nvPr/>
        </p:nvSpPr>
        <p:spPr>
          <a:xfrm>
            <a:off x="6084168" y="2780928"/>
            <a:ext cx="288032"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6084168" y="3068960"/>
            <a:ext cx="288032"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6084168" y="3645024"/>
            <a:ext cx="288032"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6084168" y="4221088"/>
            <a:ext cx="288032" cy="21602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0"/>
            <a:ext cx="7429499" cy="1478570"/>
          </a:xfrm>
        </p:spPr>
        <p:txBody>
          <a:bodyPr>
            <a:normAutofit/>
          </a:bodyPr>
          <a:lstStyle/>
          <a:p>
            <a:r>
              <a:rPr lang="es-EC" sz="3600" dirty="0" smtClean="0"/>
              <a:t>RESULTADOS EMITIDOS POR KISMET</a:t>
            </a:r>
            <a:endParaRPr lang="es-EC" sz="3600" dirty="0"/>
          </a:p>
        </p:txBody>
      </p:sp>
      <p:sp>
        <p:nvSpPr>
          <p:cNvPr id="5" name="4 CuadroTexto"/>
          <p:cNvSpPr txBox="1"/>
          <p:nvPr/>
        </p:nvSpPr>
        <p:spPr>
          <a:xfrm>
            <a:off x="4788024" y="1268760"/>
            <a:ext cx="3888432" cy="2308324"/>
          </a:xfrm>
          <a:prstGeom prst="rect">
            <a:avLst/>
          </a:prstGeom>
          <a:noFill/>
        </p:spPr>
        <p:txBody>
          <a:bodyPr wrap="square" rtlCol="0">
            <a:spAutoFit/>
          </a:bodyPr>
          <a:lstStyle/>
          <a:p>
            <a:pPr algn="just"/>
            <a:r>
              <a:rPr lang="es-ES" dirty="0" smtClean="0"/>
              <a:t>Network </a:t>
            </a:r>
            <a:r>
              <a:rPr lang="es-ES" dirty="0" err="1" smtClean="0"/>
              <a:t>Details</a:t>
            </a:r>
            <a:r>
              <a:rPr lang="es-ES" dirty="0" smtClean="0"/>
              <a:t> - Cliente inalámbrico en una red de Infraestructura E</a:t>
            </a:r>
            <a:r>
              <a:rPr lang="es-EC" dirty="0" smtClean="0"/>
              <a:t>SPE-DEEE, el cual indica la dirección MAC (</a:t>
            </a:r>
            <a:r>
              <a:rPr lang="es-EC" i="1" dirty="0" smtClean="0"/>
              <a:t>Basic </a:t>
            </a:r>
            <a:r>
              <a:rPr lang="es-EC" i="1" dirty="0" err="1" smtClean="0"/>
              <a:t>Service</a:t>
            </a:r>
            <a:r>
              <a:rPr lang="es-EC" i="1" dirty="0" smtClean="0"/>
              <a:t> Set </a:t>
            </a:r>
            <a:r>
              <a:rPr lang="es-EC" i="1" dirty="0" err="1" smtClean="0"/>
              <a:t>Identifier</a:t>
            </a:r>
            <a:r>
              <a:rPr lang="es-EC" i="1" dirty="0" smtClean="0"/>
              <a:t> - BSSID</a:t>
            </a:r>
            <a:r>
              <a:rPr lang="es-EC" dirty="0" smtClean="0"/>
              <a:t>) del AP 00:21:29:A0:3F:80, se identifica el tipo de encriptación de esta red como el cifrado WPA TKIP PSK.</a:t>
            </a:r>
          </a:p>
          <a:p>
            <a:endParaRPr lang="es-EC" dirty="0"/>
          </a:p>
        </p:txBody>
      </p:sp>
      <p:pic>
        <p:nvPicPr>
          <p:cNvPr id="7" name="6 Imagen"/>
          <p:cNvPicPr/>
          <p:nvPr/>
        </p:nvPicPr>
        <p:blipFill>
          <a:blip r:embed="rId2" cstate="print"/>
          <a:srcRect r="35509" b="26115"/>
          <a:stretch>
            <a:fillRect/>
          </a:stretch>
        </p:blipFill>
        <p:spPr bwMode="auto">
          <a:xfrm>
            <a:off x="323528" y="1196752"/>
            <a:ext cx="4057650" cy="2667000"/>
          </a:xfrm>
          <a:prstGeom prst="rect">
            <a:avLst/>
          </a:prstGeom>
          <a:noFill/>
          <a:ln w="9525">
            <a:noFill/>
            <a:miter lim="800000"/>
            <a:headEnd/>
            <a:tailEnd/>
          </a:ln>
        </p:spPr>
      </p:pic>
      <p:pic>
        <p:nvPicPr>
          <p:cNvPr id="8" name="7 Imagen"/>
          <p:cNvPicPr/>
          <p:nvPr/>
        </p:nvPicPr>
        <p:blipFill>
          <a:blip r:embed="rId3" cstate="print"/>
          <a:srcRect r="44073" b="18211"/>
          <a:stretch>
            <a:fillRect/>
          </a:stretch>
        </p:blipFill>
        <p:spPr bwMode="auto">
          <a:xfrm>
            <a:off x="5076056" y="3695700"/>
            <a:ext cx="3781425" cy="3162300"/>
          </a:xfrm>
          <a:prstGeom prst="rect">
            <a:avLst/>
          </a:prstGeom>
          <a:noFill/>
          <a:ln w="9525">
            <a:noFill/>
            <a:miter lim="800000"/>
            <a:headEnd/>
            <a:tailEnd/>
          </a:ln>
        </p:spPr>
      </p:pic>
      <p:sp>
        <p:nvSpPr>
          <p:cNvPr id="9" name="8 CuadroTexto"/>
          <p:cNvSpPr txBox="1"/>
          <p:nvPr/>
        </p:nvSpPr>
        <p:spPr>
          <a:xfrm>
            <a:off x="755576" y="4293096"/>
            <a:ext cx="4176464" cy="1754326"/>
          </a:xfrm>
          <a:prstGeom prst="rect">
            <a:avLst/>
          </a:prstGeom>
          <a:noFill/>
        </p:spPr>
        <p:txBody>
          <a:bodyPr wrap="square" rtlCol="0">
            <a:spAutoFit/>
          </a:bodyPr>
          <a:lstStyle/>
          <a:p>
            <a:r>
              <a:rPr lang="es-EC" dirty="0" smtClean="0"/>
              <a:t>Ventana </a:t>
            </a:r>
            <a:r>
              <a:rPr lang="es-EC" dirty="0" err="1" smtClean="0"/>
              <a:t>Clients</a:t>
            </a:r>
            <a:r>
              <a:rPr lang="es-EC" dirty="0" smtClean="0"/>
              <a:t> – detalla una lista de clientes asociados a la red. </a:t>
            </a:r>
          </a:p>
          <a:p>
            <a:endParaRPr lang="es-EC" dirty="0" smtClean="0"/>
          </a:p>
          <a:p>
            <a:r>
              <a:rPr lang="es-EC" dirty="0" smtClean="0"/>
              <a:t>Clientes conectados a un AP específico, ESPE-ZONA-LIBRE.</a:t>
            </a:r>
          </a:p>
          <a:p>
            <a:endParaRPr lang="es-EC"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0"/>
            <a:ext cx="7429499" cy="1478570"/>
          </a:xfrm>
        </p:spPr>
        <p:txBody>
          <a:bodyPr>
            <a:normAutofit/>
          </a:bodyPr>
          <a:lstStyle/>
          <a:p>
            <a:r>
              <a:rPr lang="es-EC" sz="3600" dirty="0" smtClean="0"/>
              <a:t>RESULTADOS EMITIDOS POR KISMET</a:t>
            </a:r>
            <a:endParaRPr lang="es-EC" sz="3600" dirty="0"/>
          </a:p>
        </p:txBody>
      </p:sp>
      <p:sp>
        <p:nvSpPr>
          <p:cNvPr id="5" name="4 CuadroTexto"/>
          <p:cNvSpPr txBox="1"/>
          <p:nvPr/>
        </p:nvSpPr>
        <p:spPr>
          <a:xfrm>
            <a:off x="5868144" y="1124744"/>
            <a:ext cx="4176464" cy="646331"/>
          </a:xfrm>
          <a:prstGeom prst="rect">
            <a:avLst/>
          </a:prstGeom>
          <a:noFill/>
        </p:spPr>
        <p:txBody>
          <a:bodyPr wrap="square" rtlCol="0">
            <a:spAutoFit/>
          </a:bodyPr>
          <a:lstStyle/>
          <a:p>
            <a:pPr algn="just"/>
            <a:r>
              <a:rPr lang="es-EC" dirty="0" smtClean="0"/>
              <a:t>GPS Status </a:t>
            </a:r>
            <a:r>
              <a:rPr lang="es-EC" dirty="0" err="1" smtClean="0"/>
              <a:t>Information</a:t>
            </a:r>
            <a:r>
              <a:rPr lang="es-EC" dirty="0" smtClean="0"/>
              <a:t> </a:t>
            </a:r>
          </a:p>
          <a:p>
            <a:endParaRPr lang="es-EC" dirty="0"/>
          </a:p>
        </p:txBody>
      </p:sp>
      <p:sp>
        <p:nvSpPr>
          <p:cNvPr id="9" name="8 CuadroTexto"/>
          <p:cNvSpPr txBox="1"/>
          <p:nvPr/>
        </p:nvSpPr>
        <p:spPr>
          <a:xfrm>
            <a:off x="4355976" y="2204864"/>
            <a:ext cx="4104456" cy="2092881"/>
          </a:xfrm>
          <a:prstGeom prst="rect">
            <a:avLst/>
          </a:prstGeom>
          <a:noFill/>
        </p:spPr>
        <p:txBody>
          <a:bodyPr wrap="square" rtlCol="0">
            <a:spAutoFit/>
          </a:bodyPr>
          <a:lstStyle/>
          <a:p>
            <a:pPr algn="ctr"/>
            <a:r>
              <a:rPr lang="es-EC" sz="1600" i="1" dirty="0" smtClean="0"/>
              <a:t>Windows</a:t>
            </a:r>
            <a:r>
              <a:rPr lang="es-EC" sz="1600" dirty="0" smtClean="0"/>
              <a:t> -</a:t>
            </a:r>
            <a:r>
              <a:rPr lang="en-US" sz="1600" dirty="0" smtClean="0"/>
              <a:t>&gt;</a:t>
            </a:r>
            <a:r>
              <a:rPr lang="es-EC" sz="1600" dirty="0" smtClean="0"/>
              <a:t> </a:t>
            </a:r>
            <a:r>
              <a:rPr lang="es-EC" sz="1600" i="1" dirty="0" smtClean="0"/>
              <a:t>GPS </a:t>
            </a:r>
            <a:r>
              <a:rPr lang="es-EC" sz="1600" i="1" dirty="0" err="1" smtClean="0"/>
              <a:t>Details</a:t>
            </a:r>
            <a:r>
              <a:rPr lang="es-EC" sz="1600" dirty="0" smtClean="0"/>
              <a:t>: Aparece la cantidad de satélites y calidad de señal de cada uno. Con esto comprobamos que </a:t>
            </a:r>
            <a:r>
              <a:rPr lang="es-EC" sz="1600" dirty="0" err="1" smtClean="0"/>
              <a:t>Kismet</a:t>
            </a:r>
            <a:r>
              <a:rPr lang="es-EC" sz="1600" dirty="0" smtClean="0"/>
              <a:t> está procesando adecuadamente la información GPS enviada por el módulo GPS USB BU-353S4:</a:t>
            </a:r>
          </a:p>
          <a:p>
            <a:endParaRPr lang="es-EC" dirty="0"/>
          </a:p>
        </p:txBody>
      </p:sp>
      <p:pic>
        <p:nvPicPr>
          <p:cNvPr id="10" name="9 Imagen"/>
          <p:cNvPicPr/>
          <p:nvPr/>
        </p:nvPicPr>
        <p:blipFill>
          <a:blip r:embed="rId2" cstate="print"/>
          <a:srcRect b="32813"/>
          <a:stretch>
            <a:fillRect/>
          </a:stretch>
        </p:blipFill>
        <p:spPr bwMode="auto">
          <a:xfrm>
            <a:off x="467544" y="1124744"/>
            <a:ext cx="5219700" cy="409575"/>
          </a:xfrm>
          <a:prstGeom prst="rect">
            <a:avLst/>
          </a:prstGeom>
          <a:noFill/>
          <a:ln w="9525">
            <a:noFill/>
            <a:miter lim="800000"/>
            <a:headEnd/>
            <a:tailEnd/>
          </a:ln>
        </p:spPr>
      </p:pic>
      <p:pic>
        <p:nvPicPr>
          <p:cNvPr id="11" name="10 Imagen"/>
          <p:cNvPicPr/>
          <p:nvPr/>
        </p:nvPicPr>
        <p:blipFill>
          <a:blip r:embed="rId3" cstate="print"/>
          <a:srcRect/>
          <a:stretch>
            <a:fillRect/>
          </a:stretch>
        </p:blipFill>
        <p:spPr bwMode="auto">
          <a:xfrm>
            <a:off x="971600" y="1844824"/>
            <a:ext cx="3190875" cy="2114550"/>
          </a:xfrm>
          <a:prstGeom prst="rect">
            <a:avLst/>
          </a:prstGeom>
          <a:noFill/>
          <a:ln w="9525">
            <a:noFill/>
            <a:miter lim="800000"/>
            <a:headEnd/>
            <a:tailEnd/>
          </a:ln>
        </p:spPr>
      </p:pic>
      <p:sp>
        <p:nvSpPr>
          <p:cNvPr id="12" name="11 CuadroTexto"/>
          <p:cNvSpPr txBox="1"/>
          <p:nvPr/>
        </p:nvSpPr>
        <p:spPr>
          <a:xfrm>
            <a:off x="1331640" y="4293096"/>
            <a:ext cx="6840760" cy="2092881"/>
          </a:xfrm>
          <a:prstGeom prst="rect">
            <a:avLst/>
          </a:prstGeom>
          <a:noFill/>
        </p:spPr>
        <p:txBody>
          <a:bodyPr wrap="square" rtlCol="0">
            <a:spAutoFit/>
          </a:bodyPr>
          <a:lstStyle/>
          <a:p>
            <a:pPr algn="just">
              <a:buFont typeface="Arial" pitchFamily="34" charset="0"/>
              <a:buChar char="•"/>
            </a:pPr>
            <a:r>
              <a:rPr lang="es-EC" sz="1600" dirty="0" smtClean="0"/>
              <a:t> </a:t>
            </a:r>
            <a:r>
              <a:rPr lang="es-EC" sz="1600" dirty="0" err="1" smtClean="0"/>
              <a:t>Kismet</a:t>
            </a:r>
            <a:r>
              <a:rPr lang="es-EC" sz="1600" dirty="0" smtClean="0"/>
              <a:t> trata de </a:t>
            </a:r>
            <a:r>
              <a:rPr lang="es-EC" sz="1600" dirty="0" err="1" smtClean="0"/>
              <a:t>geo</a:t>
            </a:r>
            <a:r>
              <a:rPr lang="es-EC" sz="1600" dirty="0" smtClean="0"/>
              <a:t>-localizar la red. La exactitud de esta información es totalmente dependiente de los datos de localización GPS. </a:t>
            </a:r>
          </a:p>
          <a:p>
            <a:pPr algn="just">
              <a:buFont typeface="Arial" pitchFamily="34" charset="0"/>
              <a:buChar char="•"/>
            </a:pPr>
            <a:endParaRPr lang="es-EC" sz="1600" i="1" dirty="0" smtClean="0"/>
          </a:p>
          <a:p>
            <a:pPr algn="just">
              <a:buFont typeface="Arial" pitchFamily="34" charset="0"/>
              <a:buChar char="•"/>
            </a:pPr>
            <a:r>
              <a:rPr lang="es-EC" sz="1600" i="1" dirty="0" smtClean="0"/>
              <a:t> </a:t>
            </a:r>
            <a:r>
              <a:rPr lang="es-EC" sz="1600" i="1" dirty="0" err="1" smtClean="0"/>
              <a:t>Kismet</a:t>
            </a:r>
            <a:r>
              <a:rPr lang="es-EC" sz="1600" dirty="0" smtClean="0"/>
              <a:t> no puede conocer la ubicación de una red, sólo puede conocer el lugar en el que vio una señal para determinar donde la señal es más fuerte. Encerrando en un círculo el lugar sospechoso, mantiene promedios de funcionamiento de la ubicación de la red.</a:t>
            </a:r>
          </a:p>
          <a:p>
            <a:endParaRPr lang="es-EC"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0"/>
            <a:ext cx="7429499" cy="1478570"/>
          </a:xfrm>
        </p:spPr>
        <p:txBody>
          <a:bodyPr>
            <a:normAutofit/>
          </a:bodyPr>
          <a:lstStyle/>
          <a:p>
            <a:r>
              <a:rPr lang="es-EC" sz="3600" dirty="0" smtClean="0"/>
              <a:t>RESULTADOS EMITIDOS POR KISMET</a:t>
            </a:r>
            <a:endParaRPr lang="es-EC" sz="3600" dirty="0"/>
          </a:p>
        </p:txBody>
      </p:sp>
      <p:sp>
        <p:nvSpPr>
          <p:cNvPr id="12" name="11 CuadroTexto"/>
          <p:cNvSpPr txBox="1"/>
          <p:nvPr/>
        </p:nvSpPr>
        <p:spPr>
          <a:xfrm>
            <a:off x="5724128" y="1412776"/>
            <a:ext cx="2484784" cy="615553"/>
          </a:xfrm>
          <a:prstGeom prst="rect">
            <a:avLst/>
          </a:prstGeom>
          <a:noFill/>
        </p:spPr>
        <p:txBody>
          <a:bodyPr wrap="square" rtlCol="0">
            <a:spAutoFit/>
          </a:bodyPr>
          <a:lstStyle/>
          <a:p>
            <a:pPr algn="ctr"/>
            <a:r>
              <a:rPr lang="es-EC" sz="1600" dirty="0" smtClean="0"/>
              <a:t>archivo .GPSXML</a:t>
            </a:r>
          </a:p>
          <a:p>
            <a:endParaRPr lang="es-EC" dirty="0"/>
          </a:p>
        </p:txBody>
      </p:sp>
      <p:pic>
        <p:nvPicPr>
          <p:cNvPr id="8" name="7 Imagen"/>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arto="http://schemas.microsoft.com/office/word/2006/arto" xmlns:pic="http://schemas.openxmlformats.org/drawingml/2006/picture" xmlns:lc="http://schemas.openxmlformats.org/drawingml/2006/lockedCanvas" val="0"/>
              </a:ext>
            </a:extLst>
          </a:blip>
          <a:srcRect l="4762" t="3765" r="15687" b="18740"/>
          <a:stretch/>
        </p:blipFill>
        <p:spPr bwMode="auto">
          <a:xfrm>
            <a:off x="0" y="1196752"/>
            <a:ext cx="5530593" cy="3028950"/>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arto="http://schemas.microsoft.com/office/word/2006/arto" xmlns:pic="http://schemas.openxmlformats.org/drawingml/2006/picture" xmlns:lc="http://schemas.openxmlformats.org/drawingml/2006/lockedCanvas"/>
            </a:ext>
          </a:extLst>
        </p:spPr>
      </p:pic>
      <p:pic>
        <p:nvPicPr>
          <p:cNvPr id="13" name="12 Imagen"/>
          <p:cNvPicPr/>
          <p:nvPr/>
        </p:nvPicPr>
        <p:blipFill>
          <a:blip r:embed="rId3" cstate="print"/>
          <a:srcRect/>
          <a:stretch>
            <a:fillRect/>
          </a:stretch>
        </p:blipFill>
        <p:spPr bwMode="auto">
          <a:xfrm>
            <a:off x="3924300" y="4114800"/>
            <a:ext cx="5219700" cy="2743200"/>
          </a:xfrm>
          <a:prstGeom prst="rect">
            <a:avLst/>
          </a:prstGeom>
          <a:noFill/>
          <a:ln w="9525">
            <a:noFill/>
            <a:miter lim="800000"/>
            <a:headEnd/>
            <a:tailEnd/>
          </a:ln>
        </p:spPr>
      </p:pic>
      <p:sp>
        <p:nvSpPr>
          <p:cNvPr id="14" name="13 CuadroTexto"/>
          <p:cNvSpPr txBox="1"/>
          <p:nvPr/>
        </p:nvSpPr>
        <p:spPr>
          <a:xfrm>
            <a:off x="323528" y="4653136"/>
            <a:ext cx="3528392" cy="1815882"/>
          </a:xfrm>
          <a:prstGeom prst="rect">
            <a:avLst/>
          </a:prstGeom>
          <a:noFill/>
        </p:spPr>
        <p:txBody>
          <a:bodyPr wrap="square" rtlCol="0">
            <a:spAutoFit/>
          </a:bodyPr>
          <a:lstStyle/>
          <a:p>
            <a:pPr algn="ctr"/>
            <a:r>
              <a:rPr lang="es-EC" sz="1600" i="1" dirty="0" smtClean="0"/>
              <a:t>Windows</a:t>
            </a:r>
            <a:r>
              <a:rPr lang="es-EC" sz="1600" dirty="0" smtClean="0"/>
              <a:t> -</a:t>
            </a:r>
            <a:r>
              <a:rPr lang="en-US" sz="1600" dirty="0" smtClean="0"/>
              <a:t>&gt;</a:t>
            </a:r>
            <a:r>
              <a:rPr lang="es-EC" sz="1600" i="1" dirty="0" err="1" smtClean="0"/>
              <a:t>Alerts</a:t>
            </a:r>
            <a:r>
              <a:rPr lang="es-EC" sz="1600" i="1" dirty="0" smtClean="0"/>
              <a:t>. </a:t>
            </a:r>
          </a:p>
          <a:p>
            <a:pPr algn="ctr"/>
            <a:r>
              <a:rPr lang="es-EC" sz="1600" i="1" dirty="0" smtClean="0"/>
              <a:t> </a:t>
            </a:r>
            <a:r>
              <a:rPr lang="es-EC" sz="1600" dirty="0" smtClean="0"/>
              <a:t>Mientras que una cierta cantidad y tipos de alertas son normales, otras cantidades excesivas pueden indicar problemas o ataques.</a:t>
            </a:r>
          </a:p>
          <a:p>
            <a:pPr algn="ctr"/>
            <a:endParaRPr lang="es-EC" sz="1600"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43608" y="0"/>
            <a:ext cx="7429499" cy="1478570"/>
          </a:xfrm>
        </p:spPr>
        <p:txBody>
          <a:bodyPr>
            <a:normAutofit/>
          </a:bodyPr>
          <a:lstStyle/>
          <a:p>
            <a:r>
              <a:rPr lang="es-EC" sz="3600" dirty="0" smtClean="0"/>
              <a:t>RESULTADOS EMITIDOS POR KISMET</a:t>
            </a:r>
            <a:endParaRPr lang="es-EC" sz="3600" dirty="0"/>
          </a:p>
        </p:txBody>
      </p:sp>
      <p:sp>
        <p:nvSpPr>
          <p:cNvPr id="12" name="11 CuadroTexto"/>
          <p:cNvSpPr txBox="1"/>
          <p:nvPr/>
        </p:nvSpPr>
        <p:spPr>
          <a:xfrm>
            <a:off x="755576" y="1196752"/>
            <a:ext cx="3960440" cy="2339102"/>
          </a:xfrm>
          <a:prstGeom prst="rect">
            <a:avLst/>
          </a:prstGeom>
          <a:noFill/>
        </p:spPr>
        <p:txBody>
          <a:bodyPr wrap="square" rtlCol="0">
            <a:spAutoFit/>
          </a:bodyPr>
          <a:lstStyle/>
          <a:p>
            <a:pPr algn="just"/>
            <a:r>
              <a:rPr lang="es-EC" sz="1600" dirty="0" smtClean="0"/>
              <a:t>Archivo </a:t>
            </a:r>
            <a:r>
              <a:rPr lang="es-EC" sz="1600" i="1" dirty="0" smtClean="0"/>
              <a:t>.</a:t>
            </a:r>
            <a:r>
              <a:rPr lang="es-EC" sz="1600" i="1" dirty="0" err="1" smtClean="0"/>
              <a:t>nettxt</a:t>
            </a:r>
            <a:r>
              <a:rPr lang="es-EC" sz="1600" dirty="0" smtClean="0"/>
              <a:t> </a:t>
            </a:r>
          </a:p>
          <a:p>
            <a:pPr algn="just"/>
            <a:endParaRPr lang="es-EC" sz="1600" dirty="0" smtClean="0"/>
          </a:p>
          <a:p>
            <a:pPr algn="just">
              <a:buFont typeface="Arial" pitchFamily="34" charset="0"/>
              <a:buChar char="•"/>
            </a:pPr>
            <a:r>
              <a:rPr lang="es-EC" sz="1600" dirty="0" smtClean="0"/>
              <a:t>Cada AP inalámbrico de la lista se identifica con un </a:t>
            </a:r>
            <a:r>
              <a:rPr lang="es-EC" sz="1600" b="1" i="1" dirty="0" smtClean="0"/>
              <a:t>"Network </a:t>
            </a:r>
            <a:r>
              <a:rPr lang="es-EC" sz="1600" b="1" i="1" dirty="0" err="1" smtClean="0"/>
              <a:t>Number</a:t>
            </a:r>
            <a:r>
              <a:rPr lang="es-EC" sz="1600" b="1" i="1" dirty="0" smtClean="0"/>
              <a:t>"</a:t>
            </a:r>
            <a:r>
              <a:rPr lang="es-EC" sz="1600" dirty="0" smtClean="0"/>
              <a:t> que se asigna arbitrariamente por la aplicación </a:t>
            </a:r>
            <a:r>
              <a:rPr lang="es-EC" sz="1600" i="1" dirty="0" err="1" smtClean="0"/>
              <a:t>Kismet</a:t>
            </a:r>
            <a:r>
              <a:rPr lang="es-EC" sz="1600" dirty="0" smtClean="0"/>
              <a:t>.</a:t>
            </a:r>
          </a:p>
          <a:p>
            <a:pPr algn="just">
              <a:buFont typeface="Arial" pitchFamily="34" charset="0"/>
              <a:buChar char="•"/>
            </a:pPr>
            <a:r>
              <a:rPr lang="es-EC" sz="1600" dirty="0" smtClean="0"/>
              <a:t>Se incluye SSID encontrados, fabricante del AP, longitud y latitud, donde se descubrió la red, e incluso los clientes conectados a ella.</a:t>
            </a:r>
          </a:p>
          <a:p>
            <a:endParaRPr lang="es-EC" dirty="0"/>
          </a:p>
        </p:txBody>
      </p:sp>
      <p:sp>
        <p:nvSpPr>
          <p:cNvPr id="14" name="13 CuadroTexto"/>
          <p:cNvSpPr txBox="1"/>
          <p:nvPr/>
        </p:nvSpPr>
        <p:spPr>
          <a:xfrm>
            <a:off x="5220072" y="5733256"/>
            <a:ext cx="3528392" cy="830997"/>
          </a:xfrm>
          <a:prstGeom prst="rect">
            <a:avLst/>
          </a:prstGeom>
          <a:noFill/>
        </p:spPr>
        <p:txBody>
          <a:bodyPr wrap="square" rtlCol="0">
            <a:spAutoFit/>
          </a:bodyPr>
          <a:lstStyle/>
          <a:p>
            <a:pPr algn="ctr"/>
            <a:r>
              <a:rPr lang="es-EC" sz="1600" dirty="0" smtClean="0"/>
              <a:t>Para cada AP inalámbrico, uno de los clientes en un informe de texto es siempre el propio AP.</a:t>
            </a:r>
            <a:endParaRPr lang="es-EC" sz="1600" dirty="0"/>
          </a:p>
        </p:txBody>
      </p:sp>
      <p:pic>
        <p:nvPicPr>
          <p:cNvPr id="7" name="6 Imagen"/>
          <p:cNvPicPr/>
          <p:nvPr/>
        </p:nvPicPr>
        <p:blipFill>
          <a:blip r:embed="rId2" cstate="print"/>
          <a:srcRect/>
          <a:stretch>
            <a:fillRect/>
          </a:stretch>
        </p:blipFill>
        <p:spPr bwMode="auto">
          <a:xfrm>
            <a:off x="5010150" y="1124744"/>
            <a:ext cx="4133850" cy="4352925"/>
          </a:xfrm>
          <a:prstGeom prst="rect">
            <a:avLst/>
          </a:prstGeom>
          <a:noFill/>
          <a:ln w="9525">
            <a:noFill/>
            <a:miter lim="800000"/>
            <a:headEnd/>
            <a:tailEnd/>
          </a:ln>
        </p:spPr>
      </p:pic>
      <p:pic>
        <p:nvPicPr>
          <p:cNvPr id="9" name="8 Imagen"/>
          <p:cNvPicPr/>
          <p:nvPr/>
        </p:nvPicPr>
        <p:blipFill>
          <a:blip r:embed="rId3" cstate="print"/>
          <a:srcRect/>
          <a:stretch>
            <a:fillRect/>
          </a:stretch>
        </p:blipFill>
        <p:spPr bwMode="auto">
          <a:xfrm>
            <a:off x="0" y="4417740"/>
            <a:ext cx="4788024" cy="244026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152128"/>
            <a:ext cx="7056784" cy="980728"/>
          </a:xfrm>
        </p:spPr>
        <p:txBody>
          <a:bodyPr>
            <a:normAutofit fontScale="90000"/>
          </a:bodyPr>
          <a:lstStyle/>
          <a:p>
            <a:pPr algn="ctr"/>
            <a:r>
              <a:rPr lang="es-EC" dirty="0" smtClean="0"/>
              <a:t>OBJETIVO GENERAL</a:t>
            </a:r>
            <a:br>
              <a:rPr lang="es-EC" dirty="0" smtClean="0"/>
            </a:br>
            <a:endParaRPr lang="es-EC" dirty="0"/>
          </a:p>
        </p:txBody>
      </p:sp>
      <p:graphicFrame>
        <p:nvGraphicFramePr>
          <p:cNvPr id="4" name="3 Diagrama"/>
          <p:cNvGraphicFramePr/>
          <p:nvPr/>
        </p:nvGraphicFramePr>
        <p:xfrm>
          <a:off x="1619672" y="2492896"/>
          <a:ext cx="7380312"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43608" y="0"/>
            <a:ext cx="7429499" cy="1478570"/>
          </a:xfrm>
        </p:spPr>
        <p:txBody>
          <a:bodyPr>
            <a:normAutofit/>
          </a:bodyPr>
          <a:lstStyle/>
          <a:p>
            <a:r>
              <a:rPr lang="es-EC" dirty="0" smtClean="0"/>
              <a:t>RESULTADOS archivo .</a:t>
            </a:r>
            <a:r>
              <a:rPr lang="es-EC" dirty="0" err="1" smtClean="0"/>
              <a:t>pcapdump</a:t>
            </a:r>
            <a:r>
              <a:rPr lang="es-EC" dirty="0" smtClean="0"/>
              <a:t> - </a:t>
            </a:r>
            <a:r>
              <a:rPr lang="es-EC" dirty="0" err="1" smtClean="0"/>
              <a:t>wireshark</a:t>
            </a:r>
            <a:endParaRPr lang="es-EC" sz="3600" dirty="0"/>
          </a:p>
        </p:txBody>
      </p:sp>
      <p:sp>
        <p:nvSpPr>
          <p:cNvPr id="12" name="11 CuadroTexto"/>
          <p:cNvSpPr txBox="1"/>
          <p:nvPr/>
        </p:nvSpPr>
        <p:spPr>
          <a:xfrm>
            <a:off x="395536" y="3573016"/>
            <a:ext cx="1728192" cy="615553"/>
          </a:xfrm>
          <a:prstGeom prst="rect">
            <a:avLst/>
          </a:prstGeom>
          <a:noFill/>
        </p:spPr>
        <p:txBody>
          <a:bodyPr wrap="square" rtlCol="0">
            <a:spAutoFit/>
          </a:bodyPr>
          <a:lstStyle/>
          <a:p>
            <a:pPr algn="just"/>
            <a:r>
              <a:rPr lang="es-EC" sz="1600" dirty="0" smtClean="0"/>
              <a:t>Trama </a:t>
            </a:r>
            <a:r>
              <a:rPr lang="es-EC" sz="1600" dirty="0" err="1" smtClean="0"/>
              <a:t>Beacon</a:t>
            </a:r>
            <a:endParaRPr lang="es-EC" sz="1600" dirty="0" smtClean="0"/>
          </a:p>
          <a:p>
            <a:endParaRPr lang="es-EC" dirty="0"/>
          </a:p>
        </p:txBody>
      </p:sp>
      <p:pic>
        <p:nvPicPr>
          <p:cNvPr id="5" name="4 Imagen"/>
          <p:cNvPicPr/>
          <p:nvPr/>
        </p:nvPicPr>
        <p:blipFill>
          <a:blip r:embed="rId2" cstate="print"/>
          <a:srcRect/>
          <a:stretch>
            <a:fillRect/>
          </a:stretch>
        </p:blipFill>
        <p:spPr bwMode="auto">
          <a:xfrm>
            <a:off x="2051720" y="1268760"/>
            <a:ext cx="5760640" cy="2736304"/>
          </a:xfrm>
          <a:prstGeom prst="rect">
            <a:avLst/>
          </a:prstGeom>
          <a:noFill/>
          <a:ln w="9525">
            <a:noFill/>
            <a:miter lim="800000"/>
            <a:headEnd/>
            <a:tailEnd/>
          </a:ln>
        </p:spPr>
      </p:pic>
      <p:pic>
        <p:nvPicPr>
          <p:cNvPr id="6" name="5 Imagen"/>
          <p:cNvPicPr/>
          <p:nvPr/>
        </p:nvPicPr>
        <p:blipFill>
          <a:blip r:embed="rId3" cstate="print"/>
          <a:srcRect/>
          <a:stretch>
            <a:fillRect/>
          </a:stretch>
        </p:blipFill>
        <p:spPr bwMode="auto">
          <a:xfrm>
            <a:off x="2051720" y="4005064"/>
            <a:ext cx="5760640" cy="237626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0"/>
            <a:ext cx="7429499" cy="1478570"/>
          </a:xfrm>
        </p:spPr>
        <p:txBody>
          <a:bodyPr>
            <a:normAutofit/>
          </a:bodyPr>
          <a:lstStyle/>
          <a:p>
            <a:r>
              <a:rPr lang="es-EC" dirty="0" smtClean="0"/>
              <a:t>RESULTADOS archivo .</a:t>
            </a:r>
            <a:r>
              <a:rPr lang="es-EC" dirty="0" err="1" smtClean="0"/>
              <a:t>pcapdump</a:t>
            </a:r>
            <a:r>
              <a:rPr lang="es-EC" dirty="0" smtClean="0"/>
              <a:t> - </a:t>
            </a:r>
            <a:r>
              <a:rPr lang="es-EC" dirty="0" err="1" smtClean="0"/>
              <a:t>wireshark</a:t>
            </a:r>
            <a:endParaRPr lang="es-EC" sz="3600" dirty="0"/>
          </a:p>
        </p:txBody>
      </p:sp>
      <p:sp>
        <p:nvSpPr>
          <p:cNvPr id="12" name="11 CuadroTexto"/>
          <p:cNvSpPr txBox="1"/>
          <p:nvPr/>
        </p:nvSpPr>
        <p:spPr>
          <a:xfrm>
            <a:off x="395536" y="2132856"/>
            <a:ext cx="1728192" cy="861774"/>
          </a:xfrm>
          <a:prstGeom prst="rect">
            <a:avLst/>
          </a:prstGeom>
          <a:noFill/>
        </p:spPr>
        <p:txBody>
          <a:bodyPr wrap="square" rtlCol="0">
            <a:spAutoFit/>
          </a:bodyPr>
          <a:lstStyle/>
          <a:p>
            <a:pPr algn="just"/>
            <a:r>
              <a:rPr lang="es-EC" sz="1600" dirty="0" smtClean="0"/>
              <a:t>Trama</a:t>
            </a:r>
          </a:p>
          <a:p>
            <a:pPr algn="just"/>
            <a:r>
              <a:rPr lang="es-EC" sz="1600" dirty="0" err="1" smtClean="0"/>
              <a:t>Probe</a:t>
            </a:r>
            <a:r>
              <a:rPr lang="es-EC" sz="1600" dirty="0" smtClean="0"/>
              <a:t> </a:t>
            </a:r>
            <a:r>
              <a:rPr lang="es-EC" sz="1600" dirty="0" err="1" smtClean="0"/>
              <a:t>Request</a:t>
            </a:r>
            <a:endParaRPr lang="es-EC" sz="1600" dirty="0" smtClean="0"/>
          </a:p>
          <a:p>
            <a:endParaRPr lang="es-EC" dirty="0"/>
          </a:p>
        </p:txBody>
      </p:sp>
      <p:pic>
        <p:nvPicPr>
          <p:cNvPr id="5" name="4 Imagen"/>
          <p:cNvPicPr/>
          <p:nvPr/>
        </p:nvPicPr>
        <p:blipFill>
          <a:blip r:embed="rId2" cstate="print"/>
          <a:srcRect/>
          <a:stretch>
            <a:fillRect/>
          </a:stretch>
        </p:blipFill>
        <p:spPr bwMode="auto">
          <a:xfrm>
            <a:off x="2339752" y="1340768"/>
            <a:ext cx="5562178" cy="2664296"/>
          </a:xfrm>
          <a:prstGeom prst="rect">
            <a:avLst/>
          </a:prstGeom>
          <a:noFill/>
          <a:ln w="9525">
            <a:noFill/>
            <a:miter lim="800000"/>
            <a:headEnd/>
            <a:tailEnd/>
          </a:ln>
        </p:spPr>
      </p:pic>
      <p:pic>
        <p:nvPicPr>
          <p:cNvPr id="6" name="5 Imagen"/>
          <p:cNvPicPr/>
          <p:nvPr/>
        </p:nvPicPr>
        <p:blipFill>
          <a:blip r:embed="rId3" cstate="print"/>
          <a:srcRect b="7288"/>
          <a:stretch>
            <a:fillRect/>
          </a:stretch>
        </p:blipFill>
        <p:spPr bwMode="auto">
          <a:xfrm>
            <a:off x="0" y="4149080"/>
            <a:ext cx="6083796" cy="2708920"/>
          </a:xfrm>
          <a:prstGeom prst="rect">
            <a:avLst/>
          </a:prstGeom>
          <a:noFill/>
          <a:ln w="9525">
            <a:noFill/>
            <a:miter lim="800000"/>
            <a:headEnd/>
            <a:tailEnd/>
          </a:ln>
        </p:spPr>
      </p:pic>
      <p:sp>
        <p:nvSpPr>
          <p:cNvPr id="7" name="6 CuadroTexto"/>
          <p:cNvSpPr txBox="1"/>
          <p:nvPr/>
        </p:nvSpPr>
        <p:spPr>
          <a:xfrm>
            <a:off x="6372200" y="4941168"/>
            <a:ext cx="1728192" cy="1107996"/>
          </a:xfrm>
          <a:prstGeom prst="rect">
            <a:avLst/>
          </a:prstGeom>
          <a:noFill/>
        </p:spPr>
        <p:txBody>
          <a:bodyPr wrap="square" rtlCol="0">
            <a:spAutoFit/>
          </a:bodyPr>
          <a:lstStyle/>
          <a:p>
            <a:pPr algn="just"/>
            <a:r>
              <a:rPr lang="es-EC" sz="1600" dirty="0" smtClean="0"/>
              <a:t>Trama</a:t>
            </a:r>
          </a:p>
          <a:p>
            <a:pPr algn="just"/>
            <a:r>
              <a:rPr lang="es-EC" sz="1600" dirty="0" err="1" smtClean="0"/>
              <a:t>Probe</a:t>
            </a:r>
            <a:r>
              <a:rPr lang="es-EC" sz="1600" dirty="0" smtClean="0"/>
              <a:t> Response</a:t>
            </a:r>
          </a:p>
          <a:p>
            <a:endParaRPr lang="es-EC"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0"/>
            <a:ext cx="7429499" cy="1478570"/>
          </a:xfrm>
        </p:spPr>
        <p:txBody>
          <a:bodyPr>
            <a:normAutofit/>
          </a:bodyPr>
          <a:lstStyle/>
          <a:p>
            <a:r>
              <a:rPr lang="es-EC" dirty="0" smtClean="0"/>
              <a:t>RESULTADOS archivo .</a:t>
            </a:r>
            <a:r>
              <a:rPr lang="es-EC" dirty="0" err="1" smtClean="0"/>
              <a:t>pcapdump</a:t>
            </a:r>
            <a:r>
              <a:rPr lang="es-EC" dirty="0" smtClean="0"/>
              <a:t> - </a:t>
            </a:r>
            <a:r>
              <a:rPr lang="es-EC" dirty="0" err="1" smtClean="0"/>
              <a:t>wireshark</a:t>
            </a:r>
            <a:endParaRPr lang="es-EC" sz="3600" dirty="0"/>
          </a:p>
        </p:txBody>
      </p:sp>
      <p:sp>
        <p:nvSpPr>
          <p:cNvPr id="12" name="11 CuadroTexto"/>
          <p:cNvSpPr txBox="1"/>
          <p:nvPr/>
        </p:nvSpPr>
        <p:spPr>
          <a:xfrm>
            <a:off x="971600" y="1556792"/>
            <a:ext cx="1728192" cy="1107996"/>
          </a:xfrm>
          <a:prstGeom prst="rect">
            <a:avLst/>
          </a:prstGeom>
          <a:noFill/>
        </p:spPr>
        <p:txBody>
          <a:bodyPr wrap="square" rtlCol="0">
            <a:spAutoFit/>
          </a:bodyPr>
          <a:lstStyle/>
          <a:p>
            <a:pPr algn="just"/>
            <a:r>
              <a:rPr lang="es-EC" sz="1600" dirty="0" smtClean="0"/>
              <a:t>Trama</a:t>
            </a:r>
          </a:p>
          <a:p>
            <a:pPr algn="just"/>
            <a:r>
              <a:rPr lang="es-EC" sz="1600" dirty="0" err="1" smtClean="0"/>
              <a:t>Authentication</a:t>
            </a:r>
            <a:r>
              <a:rPr lang="es-EC" sz="1600" dirty="0" smtClean="0"/>
              <a:t> </a:t>
            </a:r>
            <a:r>
              <a:rPr lang="es-EC" sz="1600" dirty="0" err="1" smtClean="0"/>
              <a:t>Request</a:t>
            </a:r>
            <a:endParaRPr lang="es-EC" sz="1600" dirty="0" smtClean="0"/>
          </a:p>
          <a:p>
            <a:endParaRPr lang="es-EC" dirty="0"/>
          </a:p>
        </p:txBody>
      </p:sp>
      <p:pic>
        <p:nvPicPr>
          <p:cNvPr id="5" name="4 Imagen"/>
          <p:cNvPicPr/>
          <p:nvPr/>
        </p:nvPicPr>
        <p:blipFill>
          <a:blip r:embed="rId2" cstate="print"/>
          <a:srcRect/>
          <a:stretch>
            <a:fillRect/>
          </a:stretch>
        </p:blipFill>
        <p:spPr bwMode="auto">
          <a:xfrm>
            <a:off x="2915816" y="1268760"/>
            <a:ext cx="5363716" cy="2664296"/>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899592" y="4077073"/>
            <a:ext cx="5472608" cy="2780928"/>
          </a:xfrm>
          <a:prstGeom prst="rect">
            <a:avLst/>
          </a:prstGeom>
          <a:noFill/>
          <a:ln w="9525">
            <a:noFill/>
            <a:miter lim="800000"/>
            <a:headEnd/>
            <a:tailEnd/>
          </a:ln>
        </p:spPr>
      </p:pic>
      <p:sp>
        <p:nvSpPr>
          <p:cNvPr id="8" name="7 CuadroTexto"/>
          <p:cNvSpPr txBox="1"/>
          <p:nvPr/>
        </p:nvSpPr>
        <p:spPr>
          <a:xfrm>
            <a:off x="6660232" y="5085184"/>
            <a:ext cx="1728192" cy="1107996"/>
          </a:xfrm>
          <a:prstGeom prst="rect">
            <a:avLst/>
          </a:prstGeom>
          <a:noFill/>
        </p:spPr>
        <p:txBody>
          <a:bodyPr wrap="square" rtlCol="0">
            <a:spAutoFit/>
          </a:bodyPr>
          <a:lstStyle/>
          <a:p>
            <a:pPr algn="just"/>
            <a:r>
              <a:rPr lang="es-EC" sz="1600" dirty="0" smtClean="0"/>
              <a:t>Trama</a:t>
            </a:r>
          </a:p>
          <a:p>
            <a:pPr algn="just"/>
            <a:r>
              <a:rPr lang="es-EC" sz="1600" dirty="0" err="1" smtClean="0"/>
              <a:t>Authentication</a:t>
            </a:r>
            <a:r>
              <a:rPr lang="es-EC" sz="1600" dirty="0" smtClean="0"/>
              <a:t> Response</a:t>
            </a:r>
          </a:p>
          <a:p>
            <a:endParaRPr lang="es-EC"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0"/>
            <a:ext cx="7429499" cy="1478570"/>
          </a:xfrm>
        </p:spPr>
        <p:txBody>
          <a:bodyPr>
            <a:normAutofit/>
          </a:bodyPr>
          <a:lstStyle/>
          <a:p>
            <a:r>
              <a:rPr lang="es-EC" dirty="0" smtClean="0"/>
              <a:t>RESULTADOS archivo .</a:t>
            </a:r>
            <a:r>
              <a:rPr lang="es-EC" dirty="0" err="1" smtClean="0"/>
              <a:t>pcapdump</a:t>
            </a:r>
            <a:r>
              <a:rPr lang="es-EC" dirty="0" smtClean="0"/>
              <a:t> - </a:t>
            </a:r>
            <a:r>
              <a:rPr lang="es-EC" dirty="0" err="1" smtClean="0"/>
              <a:t>wireshark</a:t>
            </a:r>
            <a:endParaRPr lang="es-EC" sz="3600" dirty="0"/>
          </a:p>
        </p:txBody>
      </p:sp>
      <p:sp>
        <p:nvSpPr>
          <p:cNvPr id="12" name="11 CuadroTexto"/>
          <p:cNvSpPr txBox="1"/>
          <p:nvPr/>
        </p:nvSpPr>
        <p:spPr>
          <a:xfrm>
            <a:off x="1403648" y="2060848"/>
            <a:ext cx="1728192" cy="830997"/>
          </a:xfrm>
          <a:prstGeom prst="rect">
            <a:avLst/>
          </a:prstGeom>
          <a:noFill/>
        </p:spPr>
        <p:txBody>
          <a:bodyPr wrap="square" rtlCol="0">
            <a:spAutoFit/>
          </a:bodyPr>
          <a:lstStyle/>
          <a:p>
            <a:pPr algn="just"/>
            <a:r>
              <a:rPr lang="es-EC" sz="1600" dirty="0" smtClean="0"/>
              <a:t>Trama</a:t>
            </a:r>
          </a:p>
          <a:p>
            <a:pPr algn="just"/>
            <a:r>
              <a:rPr lang="es-EC" sz="1600" dirty="0" err="1" smtClean="0"/>
              <a:t>Association</a:t>
            </a:r>
            <a:r>
              <a:rPr lang="es-EC" sz="1600" dirty="0" smtClean="0"/>
              <a:t> </a:t>
            </a:r>
            <a:r>
              <a:rPr lang="es-EC" sz="1600" dirty="0" err="1" smtClean="0"/>
              <a:t>Request</a:t>
            </a:r>
            <a:endParaRPr lang="es-EC" dirty="0"/>
          </a:p>
        </p:txBody>
      </p:sp>
      <p:pic>
        <p:nvPicPr>
          <p:cNvPr id="6" name="5 Imagen"/>
          <p:cNvPicPr/>
          <p:nvPr/>
        </p:nvPicPr>
        <p:blipFill>
          <a:blip r:embed="rId2" cstate="print"/>
          <a:srcRect b="7672"/>
          <a:stretch>
            <a:fillRect/>
          </a:stretch>
        </p:blipFill>
        <p:spPr bwMode="auto">
          <a:xfrm>
            <a:off x="2987824" y="1412776"/>
            <a:ext cx="5616624" cy="2304256"/>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971600" y="4005064"/>
            <a:ext cx="5184576" cy="2520280"/>
          </a:xfrm>
          <a:prstGeom prst="rect">
            <a:avLst/>
          </a:prstGeom>
          <a:noFill/>
          <a:ln w="9525">
            <a:noFill/>
            <a:miter lim="800000"/>
            <a:headEnd/>
            <a:tailEnd/>
          </a:ln>
        </p:spPr>
      </p:pic>
      <p:sp>
        <p:nvSpPr>
          <p:cNvPr id="9" name="8 CuadroTexto"/>
          <p:cNvSpPr txBox="1"/>
          <p:nvPr/>
        </p:nvSpPr>
        <p:spPr>
          <a:xfrm>
            <a:off x="6372200" y="4725144"/>
            <a:ext cx="1728192" cy="830997"/>
          </a:xfrm>
          <a:prstGeom prst="rect">
            <a:avLst/>
          </a:prstGeom>
          <a:noFill/>
        </p:spPr>
        <p:txBody>
          <a:bodyPr wrap="square" rtlCol="0">
            <a:spAutoFit/>
          </a:bodyPr>
          <a:lstStyle/>
          <a:p>
            <a:pPr algn="just"/>
            <a:r>
              <a:rPr lang="es-EC" sz="1600" dirty="0" smtClean="0"/>
              <a:t>Trama</a:t>
            </a:r>
          </a:p>
          <a:p>
            <a:pPr algn="just"/>
            <a:r>
              <a:rPr lang="es-EC" sz="1600" dirty="0" err="1" smtClean="0"/>
              <a:t>Association</a:t>
            </a:r>
            <a:r>
              <a:rPr lang="es-EC" sz="1600" dirty="0" smtClean="0"/>
              <a:t> Response</a:t>
            </a:r>
            <a:endParaRPr lang="es-EC"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0"/>
            <a:ext cx="7429499" cy="1478570"/>
          </a:xfrm>
        </p:spPr>
        <p:txBody>
          <a:bodyPr>
            <a:normAutofit/>
          </a:bodyPr>
          <a:lstStyle/>
          <a:p>
            <a:r>
              <a:rPr lang="es-EC" dirty="0" smtClean="0"/>
              <a:t>RESULTADOS archivo .</a:t>
            </a:r>
            <a:r>
              <a:rPr lang="es-EC" dirty="0" err="1" smtClean="0"/>
              <a:t>pcapdump</a:t>
            </a:r>
            <a:r>
              <a:rPr lang="es-EC" dirty="0" smtClean="0"/>
              <a:t> - </a:t>
            </a:r>
            <a:r>
              <a:rPr lang="es-EC" dirty="0" err="1" smtClean="0"/>
              <a:t>wireshark</a:t>
            </a:r>
            <a:endParaRPr lang="es-EC" sz="3600" dirty="0"/>
          </a:p>
        </p:txBody>
      </p:sp>
      <p:sp>
        <p:nvSpPr>
          <p:cNvPr id="12" name="11 CuadroTexto"/>
          <p:cNvSpPr txBox="1"/>
          <p:nvPr/>
        </p:nvSpPr>
        <p:spPr>
          <a:xfrm>
            <a:off x="899592" y="2060848"/>
            <a:ext cx="1728192" cy="830997"/>
          </a:xfrm>
          <a:prstGeom prst="rect">
            <a:avLst/>
          </a:prstGeom>
          <a:noFill/>
        </p:spPr>
        <p:txBody>
          <a:bodyPr wrap="square" rtlCol="0">
            <a:spAutoFit/>
          </a:bodyPr>
          <a:lstStyle/>
          <a:p>
            <a:pPr algn="just"/>
            <a:r>
              <a:rPr lang="es-EC" sz="1600" dirty="0" smtClean="0"/>
              <a:t>Tramas</a:t>
            </a:r>
          </a:p>
          <a:p>
            <a:pPr algn="just"/>
            <a:r>
              <a:rPr lang="es-EC" sz="1600" dirty="0" err="1" smtClean="0"/>
              <a:t>Request</a:t>
            </a:r>
            <a:r>
              <a:rPr lang="es-EC" sz="1600" dirty="0" smtClean="0"/>
              <a:t> </a:t>
            </a:r>
            <a:r>
              <a:rPr lang="es-EC" sz="1600" dirty="0" err="1" smtClean="0"/>
              <a:t>to</a:t>
            </a:r>
            <a:r>
              <a:rPr lang="es-EC" sz="1600" dirty="0" smtClean="0"/>
              <a:t> </a:t>
            </a:r>
            <a:r>
              <a:rPr lang="es-EC" sz="1600" dirty="0" err="1" smtClean="0"/>
              <a:t>Send</a:t>
            </a:r>
            <a:r>
              <a:rPr lang="es-EC" sz="1600" dirty="0" smtClean="0"/>
              <a:t> (RTS)</a:t>
            </a:r>
            <a:endParaRPr lang="es-EC" dirty="0"/>
          </a:p>
        </p:txBody>
      </p:sp>
      <p:sp>
        <p:nvSpPr>
          <p:cNvPr id="9" name="8 CuadroTexto"/>
          <p:cNvSpPr txBox="1"/>
          <p:nvPr/>
        </p:nvSpPr>
        <p:spPr>
          <a:xfrm>
            <a:off x="6372200" y="4725144"/>
            <a:ext cx="1728192" cy="830997"/>
          </a:xfrm>
          <a:prstGeom prst="rect">
            <a:avLst/>
          </a:prstGeom>
          <a:noFill/>
        </p:spPr>
        <p:txBody>
          <a:bodyPr wrap="square" rtlCol="0">
            <a:spAutoFit/>
          </a:bodyPr>
          <a:lstStyle/>
          <a:p>
            <a:pPr algn="just"/>
            <a:r>
              <a:rPr lang="es-EC" sz="1600" dirty="0" smtClean="0"/>
              <a:t>Trama</a:t>
            </a:r>
          </a:p>
          <a:p>
            <a:pPr algn="just"/>
            <a:r>
              <a:rPr lang="es-EC" sz="1600" dirty="0" err="1" smtClean="0"/>
              <a:t>Acknowledgement</a:t>
            </a:r>
            <a:r>
              <a:rPr lang="es-EC" sz="1600" dirty="0" smtClean="0"/>
              <a:t> (ACK):</a:t>
            </a:r>
            <a:endParaRPr lang="es-EC" dirty="0"/>
          </a:p>
        </p:txBody>
      </p:sp>
      <p:pic>
        <p:nvPicPr>
          <p:cNvPr id="8" name="7 Imagen"/>
          <p:cNvPicPr/>
          <p:nvPr/>
        </p:nvPicPr>
        <p:blipFill>
          <a:blip r:embed="rId2" cstate="print"/>
          <a:srcRect/>
          <a:stretch>
            <a:fillRect/>
          </a:stretch>
        </p:blipFill>
        <p:spPr bwMode="auto">
          <a:xfrm>
            <a:off x="3203848" y="1484784"/>
            <a:ext cx="5467147" cy="2356591"/>
          </a:xfrm>
          <a:prstGeom prst="rect">
            <a:avLst/>
          </a:prstGeom>
          <a:noFill/>
        </p:spPr>
      </p:pic>
      <p:pic>
        <p:nvPicPr>
          <p:cNvPr id="10" name="9 Imagen"/>
          <p:cNvPicPr/>
          <p:nvPr/>
        </p:nvPicPr>
        <p:blipFill>
          <a:blip r:embed="rId3" cstate="print"/>
          <a:srcRect/>
          <a:stretch>
            <a:fillRect/>
          </a:stretch>
        </p:blipFill>
        <p:spPr bwMode="auto">
          <a:xfrm>
            <a:off x="755576" y="4077072"/>
            <a:ext cx="5612130" cy="253036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normAutofit/>
          </a:bodyPr>
          <a:lstStyle/>
          <a:p>
            <a:r>
              <a:rPr lang="es-EC" dirty="0" smtClean="0"/>
              <a:t>ANÁLISIS DE RESULTADOS</a:t>
            </a:r>
            <a:endParaRPr lang="es-EC" dirty="0"/>
          </a:p>
        </p:txBody>
      </p:sp>
      <p:sp>
        <p:nvSpPr>
          <p:cNvPr id="2" name="1 Marcador de contenido"/>
          <p:cNvSpPr>
            <a:spLocks noGrp="1"/>
          </p:cNvSpPr>
          <p:nvPr>
            <p:ph idx="1"/>
          </p:nvPr>
        </p:nvSpPr>
        <p:spPr>
          <a:xfrm>
            <a:off x="323528" y="980729"/>
            <a:ext cx="8229600" cy="648072"/>
          </a:xfrm>
        </p:spPr>
        <p:txBody>
          <a:bodyPr/>
          <a:lstStyle/>
          <a:p>
            <a:pPr marL="365760" lvl="2" indent="-256032">
              <a:spcBef>
                <a:spcPts val="400"/>
              </a:spcBef>
              <a:buClr>
                <a:schemeClr val="accent1"/>
              </a:buClr>
              <a:buSzPct val="68000"/>
              <a:buFont typeface="Wingdings 3"/>
              <a:buChar char=""/>
            </a:pPr>
            <a:r>
              <a:rPr lang="es-EC" sz="2400" dirty="0" smtClean="0"/>
              <a:t>Canales</a:t>
            </a:r>
          </a:p>
          <a:p>
            <a:pPr marL="365760" lvl="2" indent="-256032">
              <a:spcBef>
                <a:spcPts val="400"/>
              </a:spcBef>
              <a:buClr>
                <a:schemeClr val="accent1"/>
              </a:buClr>
              <a:buSzPct val="68000"/>
              <a:buFont typeface="Wingdings 3"/>
              <a:buChar char=""/>
            </a:pPr>
            <a:endParaRPr lang="es-EC" sz="2000" dirty="0" smtClean="0"/>
          </a:p>
          <a:p>
            <a:pPr>
              <a:buNone/>
            </a:pPr>
            <a:endParaRPr lang="es-EC" dirty="0"/>
          </a:p>
        </p:txBody>
      </p:sp>
      <p:graphicFrame>
        <p:nvGraphicFramePr>
          <p:cNvPr id="4" name="3 Gráfico"/>
          <p:cNvGraphicFramePr/>
          <p:nvPr/>
        </p:nvGraphicFramePr>
        <p:xfrm>
          <a:off x="251520" y="1484784"/>
          <a:ext cx="5112568"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5543600" y="1700808"/>
            <a:ext cx="3204864" cy="2092881"/>
          </a:xfrm>
          <a:prstGeom prst="rect">
            <a:avLst/>
          </a:prstGeom>
          <a:noFill/>
        </p:spPr>
        <p:txBody>
          <a:bodyPr wrap="square" rtlCol="0">
            <a:spAutoFit/>
          </a:bodyPr>
          <a:lstStyle/>
          <a:p>
            <a:pPr algn="just">
              <a:buFont typeface="Arial" pitchFamily="34" charset="0"/>
              <a:buChar char="•"/>
            </a:pPr>
            <a:r>
              <a:rPr lang="es-EC" sz="1600" dirty="0" smtClean="0"/>
              <a:t> 21 AP de los 55 detectados se encuentran en el canal 1 y 8 de ellos están en el canal 11. El resto de dispositivos están configurados de manera aleatoria sobre el resto de canales, para evitar crear interferencias entre canales.</a:t>
            </a:r>
          </a:p>
          <a:p>
            <a:endParaRPr lang="es-EC" dirty="0"/>
          </a:p>
        </p:txBody>
      </p:sp>
      <p:sp>
        <p:nvSpPr>
          <p:cNvPr id="6" name="5 CuadroTexto"/>
          <p:cNvSpPr txBox="1"/>
          <p:nvPr/>
        </p:nvSpPr>
        <p:spPr>
          <a:xfrm>
            <a:off x="899592" y="4765119"/>
            <a:ext cx="7344816" cy="2092881"/>
          </a:xfrm>
          <a:prstGeom prst="rect">
            <a:avLst/>
          </a:prstGeom>
          <a:noFill/>
        </p:spPr>
        <p:txBody>
          <a:bodyPr wrap="square" rtlCol="0">
            <a:spAutoFit/>
          </a:bodyPr>
          <a:lstStyle/>
          <a:p>
            <a:pPr algn="just"/>
            <a:r>
              <a:rPr lang="es-EC" sz="1600" dirty="0" smtClean="0"/>
              <a:t>Si un AP inalámbrico está unido o parte de un </a:t>
            </a:r>
            <a:r>
              <a:rPr lang="es-EC" sz="1600" dirty="0" err="1" smtClean="0"/>
              <a:t>router</a:t>
            </a:r>
            <a:r>
              <a:rPr lang="es-EC" sz="1600" dirty="0" smtClean="0"/>
              <a:t>, todos los dispositivos "de conmutación Ethernet" y cualquier otro dispositivo que están conectados a través de un cable </a:t>
            </a:r>
            <a:r>
              <a:rPr lang="es-EC" sz="1600" dirty="0" err="1" smtClean="0"/>
              <a:t>Cat</a:t>
            </a:r>
            <a:r>
              <a:rPr lang="es-EC" sz="1600" dirty="0" smtClean="0"/>
              <a:t> 5/5e/6 al </a:t>
            </a:r>
            <a:r>
              <a:rPr lang="es-EC" sz="1600" dirty="0" err="1" smtClean="0"/>
              <a:t>router</a:t>
            </a:r>
            <a:r>
              <a:rPr lang="es-EC" sz="1600" dirty="0" smtClean="0"/>
              <a:t> también se mostrará como un "cliente". </a:t>
            </a:r>
          </a:p>
          <a:p>
            <a:pPr algn="just"/>
            <a:endParaRPr lang="es-EC" sz="1600" dirty="0" smtClean="0"/>
          </a:p>
          <a:p>
            <a:pPr algn="just">
              <a:buFont typeface="Arial" pitchFamily="34" charset="0"/>
              <a:buChar char="•"/>
            </a:pPr>
            <a:r>
              <a:rPr lang="es-EC" sz="1600" dirty="0" smtClean="0"/>
              <a:t> 4  AP en canal 0 dentro del archivo .</a:t>
            </a:r>
            <a:r>
              <a:rPr lang="es-EC" sz="1600" i="1" dirty="0" err="1" smtClean="0"/>
              <a:t>nettxt</a:t>
            </a:r>
            <a:r>
              <a:rPr lang="es-EC" sz="1600" dirty="0" smtClean="0"/>
              <a:t>  es el mismo AP.</a:t>
            </a:r>
          </a:p>
          <a:p>
            <a:pPr algn="just">
              <a:buFont typeface="Arial" pitchFamily="34" charset="0"/>
              <a:buChar char="•"/>
            </a:pPr>
            <a:r>
              <a:rPr lang="es-EC" sz="1600" dirty="0" smtClean="0"/>
              <a:t> Si un cliente es un cliente inalámbrico real de AP, se muestra un número de canal &gt; que cero.</a:t>
            </a:r>
          </a:p>
          <a:p>
            <a:endParaRPr lang="es-EC"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normAutofit/>
          </a:bodyPr>
          <a:lstStyle/>
          <a:p>
            <a:r>
              <a:rPr lang="es-EC" dirty="0" smtClean="0"/>
              <a:t>ANÁLISIS DE RESULTADOS</a:t>
            </a:r>
            <a:endParaRPr lang="es-EC" dirty="0"/>
          </a:p>
        </p:txBody>
      </p:sp>
      <p:sp>
        <p:nvSpPr>
          <p:cNvPr id="2" name="1 Marcador de contenido"/>
          <p:cNvSpPr>
            <a:spLocks noGrp="1"/>
          </p:cNvSpPr>
          <p:nvPr>
            <p:ph idx="1"/>
          </p:nvPr>
        </p:nvSpPr>
        <p:spPr>
          <a:xfrm>
            <a:off x="914400" y="908720"/>
            <a:ext cx="8229600" cy="648072"/>
          </a:xfrm>
        </p:spPr>
        <p:txBody>
          <a:bodyPr/>
          <a:lstStyle/>
          <a:p>
            <a:pPr marL="365760" lvl="2" indent="-256032">
              <a:spcBef>
                <a:spcPts val="400"/>
              </a:spcBef>
              <a:buClr>
                <a:schemeClr val="accent1"/>
              </a:buClr>
              <a:buSzPct val="68000"/>
              <a:buFont typeface="Wingdings 3"/>
              <a:buChar char=""/>
            </a:pPr>
            <a:r>
              <a:rPr lang="es-EC" sz="2400" dirty="0" smtClean="0"/>
              <a:t>Seguridad</a:t>
            </a:r>
          </a:p>
          <a:p>
            <a:pPr marL="365760" lvl="2" indent="-256032">
              <a:spcBef>
                <a:spcPts val="400"/>
              </a:spcBef>
              <a:buClr>
                <a:schemeClr val="accent1"/>
              </a:buClr>
              <a:buSzPct val="68000"/>
              <a:buFont typeface="Wingdings 3"/>
              <a:buChar char=""/>
            </a:pPr>
            <a:endParaRPr lang="es-EC" sz="2000" dirty="0" smtClean="0"/>
          </a:p>
          <a:p>
            <a:pPr>
              <a:buNone/>
            </a:pPr>
            <a:endParaRPr lang="es-EC" dirty="0"/>
          </a:p>
        </p:txBody>
      </p:sp>
      <p:sp>
        <p:nvSpPr>
          <p:cNvPr id="5" name="4 CuadroTexto"/>
          <p:cNvSpPr txBox="1"/>
          <p:nvPr/>
        </p:nvSpPr>
        <p:spPr>
          <a:xfrm>
            <a:off x="1835696" y="5013176"/>
            <a:ext cx="5760640" cy="861774"/>
          </a:xfrm>
          <a:prstGeom prst="rect">
            <a:avLst/>
          </a:prstGeom>
          <a:noFill/>
        </p:spPr>
        <p:txBody>
          <a:bodyPr wrap="square" rtlCol="0">
            <a:spAutoFit/>
          </a:bodyPr>
          <a:lstStyle/>
          <a:p>
            <a:pPr algn="just">
              <a:buFont typeface="Arial" pitchFamily="34" charset="0"/>
              <a:buChar char="•"/>
            </a:pPr>
            <a:r>
              <a:rPr lang="es-EC" sz="1600" dirty="0" smtClean="0"/>
              <a:t> 12% de las WLAN no requieren autenticación y son en mayor parte AP </a:t>
            </a:r>
            <a:r>
              <a:rPr lang="es-EC" sz="1600" dirty="0" err="1" smtClean="0"/>
              <a:t>HotSpot</a:t>
            </a:r>
            <a:r>
              <a:rPr lang="es-EC" sz="1600" dirty="0" smtClean="0"/>
              <a:t> sin encriptación (inseguras).</a:t>
            </a:r>
          </a:p>
          <a:p>
            <a:endParaRPr lang="es-EC" dirty="0"/>
          </a:p>
        </p:txBody>
      </p:sp>
      <p:graphicFrame>
        <p:nvGraphicFramePr>
          <p:cNvPr id="7" name="6 Gráfico"/>
          <p:cNvGraphicFramePr/>
          <p:nvPr/>
        </p:nvGraphicFramePr>
        <p:xfrm>
          <a:off x="1907704" y="1700808"/>
          <a:ext cx="5976664"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normAutofit/>
          </a:bodyPr>
          <a:lstStyle/>
          <a:p>
            <a:r>
              <a:rPr lang="es-EC" dirty="0" smtClean="0"/>
              <a:t>ANÁLISIS DE RESULTADOS</a:t>
            </a:r>
            <a:endParaRPr lang="es-EC" dirty="0"/>
          </a:p>
        </p:txBody>
      </p:sp>
      <p:sp>
        <p:nvSpPr>
          <p:cNvPr id="2" name="1 Marcador de contenido"/>
          <p:cNvSpPr>
            <a:spLocks noGrp="1"/>
          </p:cNvSpPr>
          <p:nvPr>
            <p:ph idx="1"/>
          </p:nvPr>
        </p:nvSpPr>
        <p:spPr>
          <a:xfrm>
            <a:off x="914400" y="908720"/>
            <a:ext cx="8229600" cy="648072"/>
          </a:xfrm>
        </p:spPr>
        <p:txBody>
          <a:bodyPr/>
          <a:lstStyle/>
          <a:p>
            <a:pPr marL="365760" lvl="2" indent="-256032">
              <a:spcBef>
                <a:spcPts val="400"/>
              </a:spcBef>
              <a:buClr>
                <a:schemeClr val="accent1"/>
              </a:buClr>
              <a:buSzPct val="68000"/>
              <a:buFont typeface="Wingdings 3"/>
              <a:buChar char=""/>
            </a:pPr>
            <a:r>
              <a:rPr lang="es-EC" sz="2400" dirty="0" smtClean="0"/>
              <a:t>Modos de Red</a:t>
            </a:r>
          </a:p>
          <a:p>
            <a:pPr marL="365760" lvl="2" indent="-256032">
              <a:spcBef>
                <a:spcPts val="400"/>
              </a:spcBef>
              <a:buClr>
                <a:schemeClr val="accent1"/>
              </a:buClr>
              <a:buSzPct val="68000"/>
              <a:buFont typeface="Wingdings 3"/>
              <a:buChar char=""/>
            </a:pPr>
            <a:endParaRPr lang="es-EC" sz="2000" dirty="0" smtClean="0"/>
          </a:p>
          <a:p>
            <a:pPr>
              <a:buNone/>
            </a:pPr>
            <a:endParaRPr lang="es-EC" dirty="0"/>
          </a:p>
        </p:txBody>
      </p:sp>
      <p:sp>
        <p:nvSpPr>
          <p:cNvPr id="5" name="4 CuadroTexto"/>
          <p:cNvSpPr txBox="1"/>
          <p:nvPr/>
        </p:nvSpPr>
        <p:spPr>
          <a:xfrm>
            <a:off x="5436096" y="1340768"/>
            <a:ext cx="3240360" cy="3077766"/>
          </a:xfrm>
          <a:prstGeom prst="rect">
            <a:avLst/>
          </a:prstGeom>
          <a:noFill/>
        </p:spPr>
        <p:txBody>
          <a:bodyPr wrap="square" rtlCol="0">
            <a:spAutoFit/>
          </a:bodyPr>
          <a:lstStyle/>
          <a:p>
            <a:pPr algn="just"/>
            <a:r>
              <a:rPr lang="es-EC" sz="1600" dirty="0" smtClean="0"/>
              <a:t>Modo infraestructura, conexión compartida a internet a través de un AP, </a:t>
            </a:r>
          </a:p>
          <a:p>
            <a:pPr algn="just"/>
            <a:r>
              <a:rPr lang="es-EC" sz="1600" dirty="0" smtClean="0"/>
              <a:t>Modo ad-hoc, conexión entre dispositivos de forma directa y no es muy común. </a:t>
            </a:r>
          </a:p>
          <a:p>
            <a:pPr algn="just"/>
            <a:endParaRPr lang="es-EC" sz="1600" dirty="0" smtClean="0"/>
          </a:p>
          <a:p>
            <a:pPr algn="just">
              <a:buFont typeface="Arial" pitchFamily="34" charset="0"/>
              <a:buChar char="•"/>
            </a:pPr>
            <a:r>
              <a:rPr lang="es-EC" sz="1600" dirty="0" smtClean="0"/>
              <a:t> el modo de red de más del 60% de los AP detectados es </a:t>
            </a:r>
            <a:r>
              <a:rPr lang="es-EC" sz="1600" dirty="0" err="1" smtClean="0"/>
              <a:t>probe</a:t>
            </a:r>
            <a:r>
              <a:rPr lang="es-EC" sz="1600" dirty="0" smtClean="0"/>
              <a:t>, de infraestructura alrededor de 30% y una red se determina como Ad-Hoc.</a:t>
            </a:r>
          </a:p>
          <a:p>
            <a:endParaRPr lang="es-EC" dirty="0"/>
          </a:p>
        </p:txBody>
      </p:sp>
      <p:sp>
        <p:nvSpPr>
          <p:cNvPr id="6" name="5 CuadroTexto"/>
          <p:cNvSpPr txBox="1"/>
          <p:nvPr/>
        </p:nvSpPr>
        <p:spPr>
          <a:xfrm>
            <a:off x="899592" y="4765119"/>
            <a:ext cx="7416824" cy="2092881"/>
          </a:xfrm>
          <a:prstGeom prst="rect">
            <a:avLst/>
          </a:prstGeom>
          <a:noFill/>
        </p:spPr>
        <p:txBody>
          <a:bodyPr wrap="square" rtlCol="0">
            <a:spAutoFit/>
          </a:bodyPr>
          <a:lstStyle/>
          <a:p>
            <a:pPr>
              <a:buFont typeface="Arial" pitchFamily="34" charset="0"/>
              <a:buChar char="•"/>
            </a:pPr>
            <a:r>
              <a:rPr lang="es-EC" sz="1600" dirty="0" smtClean="0"/>
              <a:t>  "</a:t>
            </a:r>
            <a:r>
              <a:rPr lang="es-EC" sz="1600" i="1" dirty="0" err="1" smtClean="0"/>
              <a:t>probe</a:t>
            </a:r>
            <a:r>
              <a:rPr lang="es-EC" sz="1600" i="1" dirty="0" smtClean="0"/>
              <a:t>"</a:t>
            </a:r>
            <a:r>
              <a:rPr lang="es-EC" sz="1600" dirty="0" smtClean="0"/>
              <a:t>, no es una red , es un cliente que busca (envía </a:t>
            </a:r>
            <a:r>
              <a:rPr lang="es-EC" sz="1600" i="1" dirty="0" err="1" smtClean="0"/>
              <a:t>probe</a:t>
            </a:r>
            <a:r>
              <a:rPr lang="es-EC" sz="1600" i="1" dirty="0" smtClean="0"/>
              <a:t> </a:t>
            </a:r>
            <a:r>
              <a:rPr lang="es-EC" sz="1600" i="1" dirty="0" err="1" smtClean="0"/>
              <a:t>request</a:t>
            </a:r>
            <a:r>
              <a:rPr lang="es-EC" sz="1600" dirty="0" smtClean="0"/>
              <a:t>) para una red y no se ha tenido ninguna respuesta a esas solicitudes, es decir es un cliente que aún no ha sido asociado. </a:t>
            </a:r>
          </a:p>
          <a:p>
            <a:endParaRPr lang="es-EC" sz="1600" dirty="0" smtClean="0"/>
          </a:p>
          <a:p>
            <a:r>
              <a:rPr lang="es-EC" sz="1600" dirty="0" smtClean="0"/>
              <a:t>Por lo tanto se tiene un total de 55 redes, de las cuales 13 son redes "</a:t>
            </a:r>
            <a:r>
              <a:rPr lang="es-EC" sz="1600" i="1" dirty="0" smtClean="0"/>
              <a:t>data</a:t>
            </a:r>
            <a:r>
              <a:rPr lang="es-EC" sz="1600" dirty="0" smtClean="0"/>
              <a:t>", </a:t>
            </a:r>
            <a:r>
              <a:rPr lang="es-EC" sz="1600" i="1" dirty="0" err="1" smtClean="0"/>
              <a:t>Kismet</a:t>
            </a:r>
            <a:r>
              <a:rPr lang="es-EC" sz="1600" dirty="0" smtClean="0"/>
              <a:t> no pudo detectar ninguna trama </a:t>
            </a:r>
            <a:r>
              <a:rPr lang="es-EC" sz="1600" i="1" dirty="0" err="1" smtClean="0"/>
              <a:t>beacon</a:t>
            </a:r>
            <a:r>
              <a:rPr lang="es-EC" sz="1600" dirty="0" smtClean="0"/>
              <a:t> o de gestión y por lo tanto aún no pueden decir qué tipo de red es.</a:t>
            </a:r>
          </a:p>
          <a:p>
            <a:endParaRPr lang="es-EC" dirty="0"/>
          </a:p>
        </p:txBody>
      </p:sp>
      <p:graphicFrame>
        <p:nvGraphicFramePr>
          <p:cNvPr id="7" name="6 Gráfico"/>
          <p:cNvGraphicFramePr/>
          <p:nvPr/>
        </p:nvGraphicFramePr>
        <p:xfrm>
          <a:off x="755576" y="1556792"/>
          <a:ext cx="4536504" cy="28083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normAutofit/>
          </a:bodyPr>
          <a:lstStyle/>
          <a:p>
            <a:r>
              <a:rPr lang="es-EC" dirty="0" smtClean="0"/>
              <a:t>ANÁLISIS DE RESULTADOS</a:t>
            </a:r>
            <a:endParaRPr lang="es-EC" dirty="0"/>
          </a:p>
        </p:txBody>
      </p:sp>
      <p:sp>
        <p:nvSpPr>
          <p:cNvPr id="2" name="1 Marcador de contenido"/>
          <p:cNvSpPr>
            <a:spLocks noGrp="1"/>
          </p:cNvSpPr>
          <p:nvPr>
            <p:ph idx="1"/>
          </p:nvPr>
        </p:nvSpPr>
        <p:spPr>
          <a:xfrm>
            <a:off x="539552" y="908720"/>
            <a:ext cx="8229600" cy="648072"/>
          </a:xfrm>
        </p:spPr>
        <p:txBody>
          <a:bodyPr/>
          <a:lstStyle/>
          <a:p>
            <a:pPr marL="365760" lvl="2" indent="-256032">
              <a:spcBef>
                <a:spcPts val="400"/>
              </a:spcBef>
              <a:buClr>
                <a:schemeClr val="accent1"/>
              </a:buClr>
              <a:buSzPct val="68000"/>
              <a:buFont typeface="Wingdings 3"/>
              <a:buChar char=""/>
            </a:pPr>
            <a:r>
              <a:rPr lang="es-EC" sz="2400" dirty="0" smtClean="0"/>
              <a:t>Fabricantes</a:t>
            </a:r>
          </a:p>
          <a:p>
            <a:pPr marL="365760" lvl="2" indent="-256032">
              <a:spcBef>
                <a:spcPts val="400"/>
              </a:spcBef>
              <a:buClr>
                <a:schemeClr val="accent1"/>
              </a:buClr>
              <a:buSzPct val="68000"/>
              <a:buFont typeface="Wingdings 3"/>
              <a:buChar char=""/>
            </a:pPr>
            <a:endParaRPr lang="es-EC" sz="2000" dirty="0" smtClean="0"/>
          </a:p>
          <a:p>
            <a:pPr>
              <a:buNone/>
            </a:pPr>
            <a:endParaRPr lang="es-EC" dirty="0"/>
          </a:p>
        </p:txBody>
      </p:sp>
      <p:sp>
        <p:nvSpPr>
          <p:cNvPr id="5" name="4 CuadroTexto"/>
          <p:cNvSpPr txBox="1"/>
          <p:nvPr/>
        </p:nvSpPr>
        <p:spPr>
          <a:xfrm>
            <a:off x="5580112" y="1484784"/>
            <a:ext cx="3096344" cy="2339102"/>
          </a:xfrm>
          <a:prstGeom prst="rect">
            <a:avLst/>
          </a:prstGeom>
          <a:noFill/>
        </p:spPr>
        <p:txBody>
          <a:bodyPr wrap="square" rtlCol="0">
            <a:spAutoFit/>
          </a:bodyPr>
          <a:lstStyle/>
          <a:p>
            <a:pPr algn="just">
              <a:buFont typeface="Arial" pitchFamily="34" charset="0"/>
              <a:buChar char="•"/>
            </a:pPr>
            <a:r>
              <a:rPr lang="es-EC" sz="1400" dirty="0" err="1" smtClean="0"/>
              <a:t>IntelCor</a:t>
            </a:r>
            <a:r>
              <a:rPr lang="es-EC" sz="1400" dirty="0" smtClean="0"/>
              <a:t>, </a:t>
            </a:r>
            <a:r>
              <a:rPr lang="es-EC" sz="1400" dirty="0" err="1" smtClean="0"/>
              <a:t>Ubiquiti</a:t>
            </a:r>
            <a:r>
              <a:rPr lang="es-EC" sz="1400" dirty="0" smtClean="0"/>
              <a:t>, son de gama más elevada, soportan elevado tráfico, más cantidad de usuarios, gestión centralizada, etc. Por este motivo estos dispositivos se ubican en configuraciones con mayor afluencia de usuarios y mayor requerimiento de configuración, como son las zonas </a:t>
            </a:r>
            <a:r>
              <a:rPr lang="es-EC" sz="1400" dirty="0" err="1" smtClean="0"/>
              <a:t>HotSpot</a:t>
            </a:r>
            <a:r>
              <a:rPr lang="es-EC" sz="1400" dirty="0" smtClean="0"/>
              <a:t>.</a:t>
            </a:r>
          </a:p>
          <a:p>
            <a:r>
              <a:rPr lang="es-EC" sz="1600" dirty="0" smtClean="0"/>
              <a:t> </a:t>
            </a:r>
          </a:p>
          <a:p>
            <a:endParaRPr lang="es-EC" dirty="0"/>
          </a:p>
        </p:txBody>
      </p:sp>
      <p:graphicFrame>
        <p:nvGraphicFramePr>
          <p:cNvPr id="8" name="7 Gráfico"/>
          <p:cNvGraphicFramePr/>
          <p:nvPr/>
        </p:nvGraphicFramePr>
        <p:xfrm>
          <a:off x="179512" y="1412776"/>
          <a:ext cx="5219700" cy="25598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nvGraphicFramePr>
        <p:xfrm>
          <a:off x="0" y="4149080"/>
          <a:ext cx="5868144" cy="2708920"/>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5940152" y="4149080"/>
            <a:ext cx="2592288" cy="2523768"/>
          </a:xfrm>
          <a:prstGeom prst="rect">
            <a:avLst/>
          </a:prstGeom>
          <a:noFill/>
        </p:spPr>
        <p:txBody>
          <a:bodyPr wrap="square" rtlCol="0">
            <a:spAutoFit/>
          </a:bodyPr>
          <a:lstStyle/>
          <a:p>
            <a:pPr algn="just"/>
            <a:r>
              <a:rPr lang="es-EC" sz="1400" dirty="0" smtClean="0"/>
              <a:t>En cuanto a los clientes, como la gran mayoría son dispositivos como ordenadores portátiles, </a:t>
            </a:r>
            <a:r>
              <a:rPr lang="es-EC" sz="1400" dirty="0" err="1" smtClean="0"/>
              <a:t>smartphones</a:t>
            </a:r>
            <a:r>
              <a:rPr lang="es-EC" sz="1400" dirty="0" smtClean="0"/>
              <a:t>, </a:t>
            </a:r>
            <a:r>
              <a:rPr lang="es-EC" sz="1400" dirty="0" err="1" smtClean="0"/>
              <a:t>tablets</a:t>
            </a:r>
            <a:r>
              <a:rPr lang="es-EC" sz="1400" dirty="0" smtClean="0"/>
              <a:t> PC, se verifican dispositivos Apple, </a:t>
            </a:r>
            <a:r>
              <a:rPr lang="es-EC" sz="1400" dirty="0" err="1" smtClean="0"/>
              <a:t>Inc</a:t>
            </a:r>
            <a:r>
              <a:rPr lang="es-EC" sz="1400" dirty="0" smtClean="0"/>
              <a:t>, </a:t>
            </a:r>
            <a:r>
              <a:rPr lang="es-EC" sz="1400" dirty="0" err="1" smtClean="0"/>
              <a:t>LiteonTe</a:t>
            </a:r>
            <a:r>
              <a:rPr lang="es-EC" sz="1400" dirty="0" smtClean="0"/>
              <a:t> detectados y su gran dominio respecto a los demás fabricantes. </a:t>
            </a:r>
          </a:p>
          <a:p>
            <a:endParaRPr lang="es-EC"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normAutofit/>
          </a:bodyPr>
          <a:lstStyle/>
          <a:p>
            <a:r>
              <a:rPr lang="es-EC" dirty="0" smtClean="0"/>
              <a:t>ANÁLISIS DE RESULTADOS</a:t>
            </a:r>
            <a:endParaRPr lang="es-EC" dirty="0"/>
          </a:p>
        </p:txBody>
      </p:sp>
      <p:sp>
        <p:nvSpPr>
          <p:cNvPr id="2" name="1 Marcador de contenido"/>
          <p:cNvSpPr>
            <a:spLocks noGrp="1"/>
          </p:cNvSpPr>
          <p:nvPr>
            <p:ph idx="1"/>
          </p:nvPr>
        </p:nvSpPr>
        <p:spPr>
          <a:xfrm>
            <a:off x="755576" y="980728"/>
            <a:ext cx="8229600" cy="648072"/>
          </a:xfrm>
        </p:spPr>
        <p:txBody>
          <a:bodyPr/>
          <a:lstStyle/>
          <a:p>
            <a:pPr marL="365760" lvl="2" indent="-256032">
              <a:spcBef>
                <a:spcPts val="400"/>
              </a:spcBef>
              <a:buClr>
                <a:schemeClr val="accent1"/>
              </a:buClr>
              <a:buSzPct val="68000"/>
              <a:buFont typeface="Wingdings 3"/>
              <a:buChar char=""/>
            </a:pPr>
            <a:r>
              <a:rPr lang="es-EC" sz="2400" dirty="0" smtClean="0"/>
              <a:t>% Tramas de Gestión</a:t>
            </a:r>
          </a:p>
          <a:p>
            <a:pPr marL="365760" lvl="2" indent="-256032">
              <a:spcBef>
                <a:spcPts val="400"/>
              </a:spcBef>
              <a:buClr>
                <a:schemeClr val="accent1"/>
              </a:buClr>
              <a:buSzPct val="68000"/>
              <a:buFont typeface="Wingdings 3"/>
              <a:buChar char=""/>
            </a:pPr>
            <a:endParaRPr lang="es-EC" sz="2000" dirty="0" smtClean="0"/>
          </a:p>
          <a:p>
            <a:pPr>
              <a:buNone/>
            </a:pPr>
            <a:endParaRPr lang="es-EC" dirty="0"/>
          </a:p>
        </p:txBody>
      </p:sp>
      <p:sp>
        <p:nvSpPr>
          <p:cNvPr id="5" name="4 CuadroTexto"/>
          <p:cNvSpPr txBox="1"/>
          <p:nvPr/>
        </p:nvSpPr>
        <p:spPr>
          <a:xfrm>
            <a:off x="1331640" y="5085184"/>
            <a:ext cx="6336704" cy="954107"/>
          </a:xfrm>
          <a:prstGeom prst="rect">
            <a:avLst/>
          </a:prstGeom>
          <a:noFill/>
        </p:spPr>
        <p:txBody>
          <a:bodyPr wrap="square" rtlCol="0">
            <a:spAutoFit/>
          </a:bodyPr>
          <a:lstStyle/>
          <a:p>
            <a:pPr algn="just">
              <a:buFont typeface="Arial" pitchFamily="34" charset="0"/>
              <a:buChar char="•"/>
            </a:pPr>
            <a:r>
              <a:rPr lang="es-EC" sz="1400" dirty="0" smtClean="0"/>
              <a:t> Total ha sido 55941 tramas capturadas de las cuales se observa que 68 tramas, un 35%, son </a:t>
            </a:r>
            <a:r>
              <a:rPr lang="es-EC" sz="1400" i="1" dirty="0" err="1" smtClean="0"/>
              <a:t>Beacon</a:t>
            </a:r>
            <a:r>
              <a:rPr lang="es-EC" sz="1400" dirty="0" smtClean="0"/>
              <a:t> y los valores tanto de las tramas </a:t>
            </a:r>
            <a:r>
              <a:rPr lang="es-EC" sz="1400" dirty="0" err="1" smtClean="0"/>
              <a:t>Probe</a:t>
            </a:r>
            <a:r>
              <a:rPr lang="es-EC" sz="1400" dirty="0" smtClean="0"/>
              <a:t> </a:t>
            </a:r>
            <a:r>
              <a:rPr lang="es-EC" sz="1400" dirty="0" err="1" smtClean="0"/>
              <a:t>Request</a:t>
            </a:r>
            <a:r>
              <a:rPr lang="es-EC" sz="1400" dirty="0" smtClean="0"/>
              <a:t> como las </a:t>
            </a:r>
            <a:r>
              <a:rPr lang="es-EC" sz="1400" dirty="0" err="1" smtClean="0"/>
              <a:t>Probe</a:t>
            </a:r>
            <a:r>
              <a:rPr lang="es-EC" sz="1400" dirty="0" smtClean="0"/>
              <a:t> Response deberán ser semejantes pero en nuestro estudio no es así ya que se tiene 113 tramas con un 57% y 16 tramas con un 8% respectivamente. </a:t>
            </a:r>
            <a:endParaRPr lang="es-EC" dirty="0"/>
          </a:p>
        </p:txBody>
      </p:sp>
      <p:graphicFrame>
        <p:nvGraphicFramePr>
          <p:cNvPr id="11" name="10 Gráfico"/>
          <p:cNvGraphicFramePr/>
          <p:nvPr/>
        </p:nvGraphicFramePr>
        <p:xfrm>
          <a:off x="2267744" y="1556792"/>
          <a:ext cx="5256584" cy="30963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0"/>
            <a:ext cx="7429499" cy="1478570"/>
          </a:xfrm>
        </p:spPr>
        <p:txBody>
          <a:bodyPr/>
          <a:lstStyle/>
          <a:p>
            <a:r>
              <a:rPr lang="es-EC" dirty="0" smtClean="0"/>
              <a:t>Analizador de tráfico</a:t>
            </a:r>
            <a:endParaRPr lang="es-EC" dirty="0"/>
          </a:p>
        </p:txBody>
      </p:sp>
      <p:sp>
        <p:nvSpPr>
          <p:cNvPr id="2" name="1 Marcador de contenido"/>
          <p:cNvSpPr>
            <a:spLocks noGrp="1"/>
          </p:cNvSpPr>
          <p:nvPr>
            <p:ph idx="1"/>
          </p:nvPr>
        </p:nvSpPr>
        <p:spPr>
          <a:xfrm>
            <a:off x="827584" y="1556792"/>
            <a:ext cx="7429499" cy="3541714"/>
          </a:xfrm>
        </p:spPr>
        <p:txBody>
          <a:bodyPr>
            <a:normAutofit/>
          </a:bodyPr>
          <a:lstStyle/>
          <a:p>
            <a:pPr algn="just"/>
            <a:r>
              <a:rPr lang="es-EC" sz="1800" dirty="0" smtClean="0"/>
              <a:t>Programa especializado de monitoreo y análisis, que captura tramas o paquetes de una red de datos. </a:t>
            </a:r>
          </a:p>
          <a:p>
            <a:pPr algn="just"/>
            <a:endParaRPr lang="es-EC" sz="1800" dirty="0" smtClean="0"/>
          </a:p>
          <a:p>
            <a:pPr algn="just"/>
            <a:r>
              <a:rPr lang="es-EC" sz="1800" dirty="0" smtClean="0"/>
              <a:t>Detección de un cuello de botella </a:t>
            </a:r>
          </a:p>
          <a:p>
            <a:pPr algn="just"/>
            <a:r>
              <a:rPr lang="es-EC" sz="1800" dirty="0" smtClean="0"/>
              <a:t>Análisis de fallas en las redes, </a:t>
            </a:r>
          </a:p>
          <a:p>
            <a:pPr algn="just"/>
            <a:r>
              <a:rPr lang="es-EC" sz="1800" dirty="0" smtClean="0"/>
              <a:t>Fines maliciosos (robo de contraseñas, interceptar mensajes de correo electrónico, espiar conversaciones de chat, obtener datos personales).</a:t>
            </a:r>
            <a:endParaRPr lang="es-EC" sz="1800" dirty="0"/>
          </a:p>
        </p:txBody>
      </p:sp>
      <p:pic>
        <p:nvPicPr>
          <p:cNvPr id="23554" name="Picture 2" descr="http://upload.wikimedia.org/wikipedia/en/3/3a/Snort_ids_logo.png"/>
          <p:cNvPicPr>
            <a:picLocks noChangeAspect="1" noChangeArrowheads="1"/>
          </p:cNvPicPr>
          <p:nvPr/>
        </p:nvPicPr>
        <p:blipFill>
          <a:blip r:embed="rId2" cstate="print"/>
          <a:srcRect/>
          <a:stretch>
            <a:fillRect/>
          </a:stretch>
        </p:blipFill>
        <p:spPr bwMode="auto">
          <a:xfrm>
            <a:off x="611560" y="5445224"/>
            <a:ext cx="1657350" cy="904876"/>
          </a:xfrm>
          <a:prstGeom prst="rect">
            <a:avLst/>
          </a:prstGeom>
          <a:noFill/>
        </p:spPr>
      </p:pic>
      <p:sp>
        <p:nvSpPr>
          <p:cNvPr id="23556" name="AutoShape 4" descr="Resultado de imagen para nmap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3558" name="AutoShape 6" descr="data:image/jpeg;base64,/9j/4AAQSkZJRgABAQAAAQABAAD/2wCEAAkGBxQREhUUExIVFhUWGRUZFhgXFxcYGBsaFxgaGxcXFhUaHCggGBolGxQUITEhJyksLi4uFx8zODMsNygtLiwBCgoKDg0OGhAQGywkICY3MCwtLCw0LCwsLCwsLCwsLCwsLCwsLCwsLDQsLCwsLCwsLCwsLCwsLCwsLCwsLCwsLP/AABEIAL4A9gMBIgACEQEDEQH/xAAbAAEAAwADAQAAAAAAAAAAAAAABAUGAgMHAf/EAEcQAAEDAQUFBAcDCQcEAwAAAAEAAhEDBBIhMUEFBlFhcSIyQoETUnJzkaGxFGLBIyQ0Q4Ky0eHwBzNTdJLC8RU1g6IWJWP/xAAYAQEBAQEBAAAAAAAAAAAAAAAAAgMBBP/EACMRAAMAAgICAwEAAwAAAAAAAAABAgMREjEhMhNBUSIzQnH/2gAMAwEAAhEDEQA/APcUREAREQBERAEREAREQBERAEREAREQBERAEREAREQBERAEREAREQBERAEREAREQBERAEREAREQBERAEXCrVDRLiABqVU2jbzRIY0mNT+Az+iqZddEukuy5XW6s0ZkKov1H94xy/kFyFONVosX6zN5fxFibY3ivn21vNQQ1fYVfHJPyUTftreBX0WxqgwvhaE+OR8lFk20NPiC7VTli49tvdPwMfLJS8S+mdWV/aLpFRs24WmKjcjEjA/A4HMZK2s1qbUEtM8eI6jRZ1DXZqqT6O5ERSUEREAREQBERAEREAREQBERAEREARFFt9vZRbee6OA1J4NGqJbBKVHtTeJlM3Kf5SoZAjFs+XePIfJUtv2rWtTXXPydIZnWAe1JGeE4DDmu+z2RtB7Y1DmlxznAjoIDsAvRGH9Mby66OmmyrWuVK7zDnYNHnHJuIHPmp9Km0elpjCQCOjm3ZnWHNPyVdtK3NpUqjXuuuaC6nqTm5jmjWHCPLmsjYt5rRaLzifR3A0zdlxDpDg0CJButjmFtxMdt+Te1ds02MDnuDTqNQRmI6gqr/APkxcT6OkSOJnH4BUtks7Q8C4S9/aeamfASMmkx8loHiBEaa/iNW6khUpSJZX2veSu3G41o5gk/VU1t/tBdTBLiMM4bJVjVph5MugZjKXcJ+70zE6hZvefdzF3oyXNcAfCA2Z7xyXdIudfZNsP8AaO6rJaRA4shXdl3orvyDD5R85WJ3b3XcHBhMNLmgubdc3oYlb217JbQAuvnEC6QNMiI8UyeZPJc0hWl0d7t5HsEuomOU/wDCsrDt2lUGDwOIdhlmoFldI+h/rNw10VTtaysLrj2DtGMMHA5iSMMSIgpxRCNPUfepYjGq4QD94gD4ME+RUe0WNwqE0Xlrg0GJ5mIOmRwMjBY61bZr0G3muc4McGhr29tt6L0TMktIx6q83a296aiXOP5d5IunA4YMA5AYn9oqeJXleS/2VvN3WWgXXEYOjA8yPxGHRaRjwQCCCDkRiPispXs7XejpkSGgnngLoIOmJ+SiWarWspeaZv0gcWn2QXYDLPMeYWV4t9GsZf03CKt2RtmnaB2TDoksOfUcRzCsl52muzZPYREXDoREQBERAEREAREQBEVLt/appg06ffIkn1QcvM/zXUm3pHG9HPbG3G0ew2HVDpoPajXlmVnRZXVIrVyXEEy3gASDI0AzujgpFhscC/8ArAZLTmJzafvEHPouyvbGsl4OB7zfECNQOPEdPP1RCXR5ryNnKq8U5OHo3Z8G4RPsEfDzVLa9oOcDSpYgRdq6NA7v7Q+fxXLtVjAN2nnc18uA5Kws9gDQAAABkBktkjLoz9q2WXtc5znFwa7tYTliACDAVdu5YobXOJ7NLMfedyWzttkJpuh13sunsgyIOGOSzuwaTorQ4FsUb+AmLz8BhCbKT2j7YrRftNX27uEHBuEEHkCri11IEH8RlicDliYwOiztg7NpeCMqrxkDmT/FX20MJ6P5cNLyHGU9stoph1R4gNaXP4EaNx8l4/vNvnaLa+Q65TZIaBhgTqvT9+QDYq4DHRdmA6Cf/UrxvZdai2pSe+kX0mVWuqsvA3mS2RkJwDh581llp+Eb40uyRsfea02So2rTq3rvHLHDEL2XZG8v2+iyroTDm8HcTC8o312nZLTa6lay0TToeja2IDLz9SGwY0/081sP7Jg37PUIY4AvyL5nAZdkRiCpxU96GRLWz0WxVuIxzIE6YEYY4jTBV+9FS43pDh4RIPxzaCptlInDDvYHp7QVZva6CRGTfVHPmvQYLs+bwUBUoPdxq0jhzYwrp2PsmaTXy4kF0ZAjHMYT8VYbRouFmiQG3qEzE3rjMuURnqrDd2yn0LTfkS6BdA1zkYrmzu9IiWa31aJN/t3jF/1YyDhwHDUk8Vc0Kge0MpmW+N3XEj2ic+EpVsk5qsqWZ1D+7ddac25Tybw+qaJ3snWmwB7zUpm4WajAF2sEZEYCeoVjsfeDKnaOy/CHEQD7Q0OIxyKgWW2MqC6Owxo7QOEgaCfDxK7rTZ21QXv7MCGE8OLhwOUfiVlcp9mkW0axFmdgbUcwilVkAmGk5tOjXcjp1A4LTLy1Ll6PUnsIiKToREQBERAEREAWPt4is5zg4OD8S0TgCIw1wu4RqIWwVftLZTa2N4tcBF4RiODgcCM+eJ4q4rTJudoy217e5sZTGDwC10cQJII+SpLa/vOLpdGvZJ4XnaDp81qa27lYXrtRjp4yOggyI/iVDtNltDAb9AOBcHG629MQSOz04L1Tc/p53DX0V2wi2cAAbzTLdBBBEZnE4nh0Woa1ZepVoy8lha+BHLDUYHAkk4KbQpvaYoVpYwAuvY+R4ZSclZk15Li2td6N10tHZdN4E4QcoIjqs9u9i20Yh3Zo5GfE/mu+07cqMpuNSjDSCA6TBkHJoBM8BmV07q1BUFcMukltGAMCYc84g5FQ9mkrwQ947H6G1ucAIqQ9uZ7QwcIHMD/UrR/aaCNRMYcMcBgMIzOittvbO+00sOy8dpuIz9UkaEYLPbGtUTTf2SDkfC7hzM5HKeq7NbRykRrbZg5pByggj1mH+Wq8k3g3Eq03l9ml7DJDcnjld18l7na7JPzzynUzodSDngFntu2U3DhpEuwPKdD3m/NVUql5OxTR5FYdxrVVfFVpptBxLsDzutzPkF61sHZjaFNlOn3W4AHMuOZP9afHjsukXPc6B3tJPhGg1GJ8lobNY4z5zxjW9oANeIhcmVIu2z5ZaXwy6wZdyxMCCAqW00PtFoawR23AHAg3R3jwyDviFdbXtQpMLQe0RB5DgRqIy1Eype6myiwGrUEOcIa31W/gT9AEqtLZyUde8TQ2jUyAFajnl3WLu3eBNEG80tl0QDMz614g/BcN53xQeXANvVqRAcQcAGicObSq3Y223GncpUg8gnIluZzgjLnOKmdtHaXg0zmqi2/dggicGgTkDMnA5iInoFye+q8B76gZTJhwGBaZjE9cCFBqegaCMXkPF0nXJ2ZzwJHRWjNLyV9meDqBDsBiRy5tP9Yq42fb3Xw09s6FwJI43WtgGPiu2jRq1A/0dmhroAlsZCJBdA4fBTm7AtD5vOY2TOeUAAGGgY4cVNXP2aKG/ojWshznE3nQOF1sjUDjoM8Vs6U3ROcCeuqq9n7CbTIc95eRiBAa0HQhuJJ6kq3XlyUn0eiJ0ERFmWEREAREQBERAEREAREQEe12KnVEVGNd1H0OizO190TDnWZ8OIHZeTGGgeMRwxla5FU256OOUzzZ22KtCoRa6LgQ3sEiAcy66e684CYMgaKbTsFOoA6m6KjsXPbhHHs6YnAfVbe02dlRpa9rXNOYcAR8CqZ+7jWG9RJb90mR5HMdDK3nMn2YXia8yVdKtaKeDSKrRmXd49IzPyUbaQp1zeLXUqoydEg8jx6qzqk0zdcIX0ODuBW2l2jDk12U1PaJp9mqIGU6XRzOcnT5Lp2jWaW4OHhnGDJN4jOOGivzSaRECPl8FCq7Fou8AGuEj6KhyRS7Je1uBIA7OEk5yOPAqe7aYHZp9p30cMMQMgRH8VIp7AoN8M9ST9Sp1Og1ogNAHLD6IxyRT2OixrxUqzUeO60DBvUnvGVZVrdaH91gYzUnF45xw8pUjBuQAXFtaTDcSVzQ5P6K92zGTNd5qA4hzjEHqPkVXWjbRllOhTL6rXXRdaSSJgm4NIxJMAEStU3YBqR6RxAGgz+OitrBs+lQEUmBoOcZk8ScyeqxvKl15NoxN+aMps3devVJfan3QSHXGkF2AGZ7rctAeq1Fi2VSo9ymAeJxd/qOKmosKuq7N1KQREUFBERAEREAREQBERAZveq11bzKVN9wFrnvIIDiGwIB0GclZUWRxLT6R0kEz6UzprPNafecxWacYFM3oibpdjE+SoqlmukgAEt1Am83Q3iYOH0XtxJcUeXJT5Fvufb6peaVR99ty+0kguaQYInUGQcclrV5xYbZ9mrNqggtg3hLZLDBdEHvNIBA4SF6LTeHAEEEEAgjEEHIgrDNOq2bY62jksFtevWrPcXVC1l97Wta+6IZqYxJPNb1Yu0aZ/3tX1OPMLuBLZOZtJFLTpPYZZVc03owqfgcFu927a+tZ2vqRflzXEZEtcRPnCyLste/xp8ei0+6H6MPbqcPXPDBaZ0uOycLey6REXkPQddag14hwBHNVVbYIzY8t5HEfxVyiqbqeiahV2UR2RUGTmnzIXA7OqjQHzC0CLT56M/gkz42fWOnzC5DZVU5kDzP8FfInz0PgkpGbCJ79TyaPxKs7LY2UxDWxz1+KkIorJVdsuYldIIiKCwiIgCIiAIiIAiIgCIiAIiIDPbfH5b/AMLuHrc1Q0wXNDTjUYJb3SXMOfIR/WSvtvD8sPcv0B15rO16TuwWSHNEjBuPdkGDiCvbi9UePJ7M6qpxaAcHSW4kkEcmjr81ebn7Sun7O+QMTSmf2qckZjMcjyWbYL9Rru0WvY4iR3XSJaADhHNdlYEEOBDHtIM9kQ4d1wF7LjyKq55LR2K4s9MWKtAy97W9TjzWm2JtIWikH4B2T2gzdcMx+I5ELM2huWH62to3jzKwwLTaNM3SIb24a9/hT4rT7ofow9upw9c8MFmHswy8fqs49Vp90B+bD26mgHjPBaZ/UnD2XJK4tqtOTgfMLFb0PfUqVb7yKVMsaGiYxElxAzOizRoYksokZXXQW/IYrOcG1vZo8uno9dRee7H3ptNJpp1KQqhp7Lr5D7pGRlvajHH/AJV1Zt9aRMVKdSmPWIvNHUtxb5hQ8VL6KVyzUIolTadFrQ51amGnEOL2gEcQSV8s21qFTuV6T/Ze0/QrPTK2TEXwFfVw6EXCtWaxpc4hrQJJOAA5rOWjfOkO5Tqv53bo/wDZVMuujjaXZpkWSZvuPFZqgHEFjvkCp1l3vsryAXmmTl6Rpa08r/d+a68dL6OKky/RfGmcRiF9UFBFSbf299nIYxl+oW3sTDWjIEnqDhyVA7ey1DEtoRnEPHlevfgtJxVS2iHaXg3SLMbO32s72n0jvRvES0BzwQci0tbiFYUN5rK/K0MHtSz94BS4pfRXJFui4UqgcAWkEHIgyPiFzUnQiIgCIiAz23h+WGH6l+k6jmqIM7nZ8J8A+795Xu3h+WGH6l+k6qia3FnZ8J8B+7zXuxeqPHk9mQbMwNqXXCGPYZN2A116A7A4ySFIqtLSZwIwcMBI43Wgnn8VN3dswfWLHNwdRcD2S3xjIzmuNroOYS13fp4HMX2HuuEYuOQKrl/WjjXjZ0bH2h9lrXiT6N8B/eiPDUxHhmCeBnRS7Q3LD9bV8IOvVVlWlpA4tkQCNWm87L+tF92ZUHo6dOMnVC2RJLdcjocPgnHzsN7WjuezDu+P1Bx9pafdAfmw9uppHjOizD24d3x/4Z49Vp90B+bD26mkeM6LPP6mmHsptuMvOriY/KMxBxxaM8ccslnrXVtTZuljojxAfL+a0m1u/X95S05dFVV5h+eQ0PD2VceqM69mR7A+tUY91ek2GODXPpuDruAIcRnGK4W2ztvllYmIBF09/qR9Oa1O5zA5toDhINSCCNDTbIyCo61O6Gg43H1KeM5NPZ+RA8kmt00VS0kynNWx0yPBzOSlVbFTLQ4XXtPibEjquFexUnd6mww7Vs4E9OatNn2VrbIys1oFx7qVUAQHMvkAkes2Riqb0c1vogWGvVszpovIjEsJmm4eyTgekLd7D20y0tMdl7YvMOYnIji3PFYuvTuFw9Q8svrl9FxstoNCuyoPC5odzZUN148j2vJZ5MapbXZcZGmb3a9g9PSdTmJgg8C0yJGokDBY627Ot9M9miyr7LmD5PIhb5Vm1tt07P2SHPqHEMYJPUnJo6rz47peEbXMvyzHVrPVYAbRZnUvvsLXtHtXCY+SjWiy6GDIkHwuCvbVvJaSDcs7G+2S/wCLQR9VR2Rz3l1N1zGX07ocA12rQCSRhjBXqh1/sjz0pXqzu2NtSpZCA2XUScaZPdP3Dp0y+q39htjKzG1KZlrsj9QRoQZBHJedETmO8IOZ+nn8Fbbm2s06xpHu1QXAY4VGYOieLYP7KzzY01yReO/OmSt5IFWqdTTpAcyXOgKgtNGmDNUekePD4W8oyWg3jZNZ5mC2nTc0jQ3nDzwJWbr2V2QcDqZBx6wtMfqjOvZkR+17Kx4D23Jhsg88MuqsKlFpAIN5pwDhmDwd/NSNzNjMfaTUqAOdTa1zBHZBdImDmQBh1V1vBYw2s0gQK4c1w0vtaXNd1whceRcuJTj+eSM5YKr7M69RN2O8zNjhxujAeULd7F2q20sLhg5ph7TmD+IIxBWIB7p4yDr9QeCmbsVjTtTAMqgqMd+xLmnIaAjzU5YTWzuO2no3aIi8Z6QiIgM9t8flhh+pfoTqOCog3FmHhPgf93mr3b398Pcv0J15KiAxZh4T4X/dXtxeqPHk9mS91B+cDD9U7wuHjHFXu37EXNFRgmpTnD1mnvM81RbqD84HunaOHjHFbNY5Xq9m2NbjTPP6lEGLndd2mEAZ8CTMx/FRfs7zTploxD36E4g4jLI5FaDa2z/R1CBgyoS5h9Wpq0E4NBwVZZ2xSpz69TR565L0zW1s87Tl6OhhvNBux2sQWPkGcQcVqt0B+bD26mhHjOhWWdTGcZvx7L+Oa1O6H6MPaqaEeM8cVnn9TXD7FRtbv1/eUtRw6qqr5P6DUcOqttrd+v7ylx4Kqr5P6DR3BXHqjOvZl/uTlaPeDh6jeCprf4/8xV+jeSutysrR7wcfUbxVPtEY1P8AMP8Am1vJRP8AkZpfoitqa+0PqOSt9nf9stHJ9T95qqKmvtD/AG8lbbMP/wBbauVSp/sP4qsnS/6jkfZD2ie3U6D91V9udg7oP3lYbR79ToP3eqrreey72R9eq0+iEeibbt5pMAZjUebrJ4nNx5AYrE2q0ls3Sc+084uc7+tFot43H0rOVGqR1wB+Syj/AA9FjhlKdl5HutFbaLZaTUayji97g1oJzJ48BEnoFp7VZqtF9AVw2+Xsh7JumT2mmRgRnzC6NzabTbGk5inUI6yAT1gkea1G9Hdo++p/iu1bVqTvBONmReY8nnjxK5bNfFqoEf4sa+KmQdea4Vdfb/3dF8sP6TQ98z93otK9WRPZf7yPirVn/CpgdS50ADis3aLWRJDJERiQPlC0u8jZqVfd0yMsw50FZ+012ExV7Dj4h3Xc5yB5FTj9UK9mSdy9tU2WhzKpDHVGsayTLXFsmL0CDjkrnb9uDqzQ0y2gHOcRlfc0hrQdTBlY1+yrK9/acKkQYGOOmAVhUtDAAAA1oyYOPF0f11XPjXLkU7/nijs9UHSSZH8hxUzdeialqY4ZUw97ur5a0fAuPkoGz6FS0uu0RIPfqYXAOAdGPlOq3extltszLrcXEy9xzcfwAGAGinLkSWjuOHvZPREXjPSEREBndvkemHuX8eI4KiBEsy7p/wAT7q0e8eyalUtqUXAPaHNLSSA5p0nQ4LM/9LtsgfZ34CJ9JTjTW/lgvZiqePZ5ckPlsn7pkfaB7p3reuOK2azm6+w6lFxqVnC8W3WtBJDRMmTqSYWjWGWk68G+NNLyR7fZBVYWHXI8CMiOhWMdLWNBgu9JUnvDkThzxW7WN2tsO0Ne40fyjC4uDbwa5pdmO0QCPNVhtLwyMsb8ory4cu//APpxWo3R/Rh7VTj6544rMUtjWx5j0RYJmX1Gx8GuJ+S2exdn/Z6Lad68RJLuJcST5SVeek50mcxS09mc2v36/vKXDgqqvk/oPV4K83g2JWc91SjDg+6XMJukObkWk4EcjCpf+j2xxI+zubMSXVKcD4OJ+SuLnj2RUPky+3JytHvBw9RvBVW1R2qv+YPza1aXdzZJs1Nwe6897rziJgYAACdAAq3bu7lR73VKLm9shzmPkC8NWuAOYAwhZzc/I2aVDcJGYq5O6j8Fa7L/AO32v3j/AN2mupm7VrcSC2mwEiSXzwyAHJaWx7vtZZn0L5JqXi9+XacAJA0AhuHJXkyT48kxDMptHvv6D93qq63913s8efVW1t2Pa2kzRNSRF5jmwYyN1xBC+2Tdq0VnRUZ6KnheLnNLiAZIa1pME8yr5yl2Qoo0u8Fjc5jKjBLqeN31mEQ9o5x9FjbXRgS3Fhxa4acivSwFRbW2AXOL6Dwx57zSJpu5keE8x8FhiypeGa5MbflHmxt9az1mVaTC5zHTA8QODm+Y+cFbHaW1qloNEmmaTL7DdcQXkzyMABdNosFrp4/Z2u50yx3yJB+SiGw2ypi2zVA4EEGoWNy0i9gFs+De9mf9a1o4183e3/uXCx/pFH31P6Lsq7PtgJDrK7Egy1zXjMTiHfVWOw93azqrKlVvo2scHhpcC4kDsjskgCcTiu1c67Ew9k3eH+9q+6Zx9Zypagz9ngf4LQ7y7Hq1HekokEltx7CYkAkgtOU4nArOHZlrJj7M+YjF1OPjfyU47nivIqHyZ37s7FoVqtUVKTSAymR3m6u1EcAtVZ93LKzu2dnmL370qLutsV9nvvqkX3hougyGtbMY6mSVfrz5L3Xhm8TpeTixgaIAAHACAuSIsiwiIgCIiAIiIAiIgCIiAIiIAiIgCIiAIiIAiIgCIiAIiIAiIgCIiAIiIAiIgCIi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3560" name="Picture 8" descr="http://nmap.org/images/eyelogo.jpg"/>
          <p:cNvPicPr>
            <a:picLocks noChangeAspect="1" noChangeArrowheads="1"/>
          </p:cNvPicPr>
          <p:nvPr/>
        </p:nvPicPr>
        <p:blipFill>
          <a:blip r:embed="rId3" cstate="print"/>
          <a:srcRect/>
          <a:stretch>
            <a:fillRect/>
          </a:stretch>
        </p:blipFill>
        <p:spPr bwMode="auto">
          <a:xfrm>
            <a:off x="6486434" y="5013176"/>
            <a:ext cx="2387418" cy="1844824"/>
          </a:xfrm>
          <a:prstGeom prst="rect">
            <a:avLst/>
          </a:prstGeom>
          <a:noFill/>
        </p:spPr>
      </p:pic>
      <p:sp>
        <p:nvSpPr>
          <p:cNvPr id="23562" name="AutoShape 10" descr="Resultado de imagen para tcpdump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3564" name="Picture 12" descr="http://wiki.wireshark.org/mm/image/wsbadgewiki64.png"/>
          <p:cNvPicPr>
            <a:picLocks noChangeAspect="1" noChangeArrowheads="1"/>
          </p:cNvPicPr>
          <p:nvPr/>
        </p:nvPicPr>
        <p:blipFill>
          <a:blip r:embed="rId4" cstate="print"/>
          <a:srcRect/>
          <a:stretch>
            <a:fillRect/>
          </a:stretch>
        </p:blipFill>
        <p:spPr bwMode="auto">
          <a:xfrm>
            <a:off x="1403648" y="4653136"/>
            <a:ext cx="1771650" cy="609600"/>
          </a:xfrm>
          <a:prstGeom prst="rect">
            <a:avLst/>
          </a:prstGeom>
          <a:noFill/>
        </p:spPr>
      </p:pic>
      <p:pic>
        <p:nvPicPr>
          <p:cNvPr id="23566" name="Picture 14" descr="http://cdn.freeperformancesoftware.com/wp-content/uploads/2013/10/tcpdump-logo.jpg"/>
          <p:cNvPicPr>
            <a:picLocks noChangeAspect="1" noChangeArrowheads="1"/>
          </p:cNvPicPr>
          <p:nvPr/>
        </p:nvPicPr>
        <p:blipFill>
          <a:blip r:embed="rId5" cstate="print"/>
          <a:srcRect t="36959" b="35120"/>
          <a:stretch>
            <a:fillRect/>
          </a:stretch>
        </p:blipFill>
        <p:spPr bwMode="auto">
          <a:xfrm>
            <a:off x="2915816" y="5373216"/>
            <a:ext cx="3024336" cy="844416"/>
          </a:xfrm>
          <a:prstGeom prst="rect">
            <a:avLst/>
          </a:prstGeom>
          <a:noFill/>
        </p:spPr>
      </p:pic>
      <p:pic>
        <p:nvPicPr>
          <p:cNvPr id="23568" name="Picture 16" descr="https://www.kismetwireless.net/logo_small.png"/>
          <p:cNvPicPr>
            <a:picLocks noChangeAspect="1" noChangeArrowheads="1"/>
          </p:cNvPicPr>
          <p:nvPr/>
        </p:nvPicPr>
        <p:blipFill>
          <a:blip r:embed="rId6" cstate="print"/>
          <a:srcRect/>
          <a:stretch>
            <a:fillRect/>
          </a:stretch>
        </p:blipFill>
        <p:spPr bwMode="auto">
          <a:xfrm>
            <a:off x="6444208" y="2564904"/>
            <a:ext cx="2333625" cy="952500"/>
          </a:xfrm>
          <a:prstGeom prst="rect">
            <a:avLst/>
          </a:prstGeom>
          <a:noFill/>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normAutofit/>
          </a:bodyPr>
          <a:lstStyle/>
          <a:p>
            <a:r>
              <a:rPr lang="es-EC" dirty="0" smtClean="0"/>
              <a:t>ANÁLISIS GEOREFERENCIAL DE LOS EQUIPOS ACCESS POINT</a:t>
            </a:r>
            <a:endParaRPr lang="es-EC" dirty="0"/>
          </a:p>
        </p:txBody>
      </p:sp>
      <p:sp>
        <p:nvSpPr>
          <p:cNvPr id="10" name="9 CuadroTexto"/>
          <p:cNvSpPr txBox="1"/>
          <p:nvPr/>
        </p:nvSpPr>
        <p:spPr>
          <a:xfrm>
            <a:off x="1403648" y="4869160"/>
            <a:ext cx="6696744" cy="2308324"/>
          </a:xfrm>
          <a:prstGeom prst="rect">
            <a:avLst/>
          </a:prstGeom>
          <a:noFill/>
        </p:spPr>
        <p:txBody>
          <a:bodyPr wrap="square" rtlCol="0">
            <a:spAutoFit/>
          </a:bodyPr>
          <a:lstStyle/>
          <a:p>
            <a:pPr algn="just"/>
            <a:r>
              <a:rPr lang="es-EC" sz="1600" dirty="0" smtClean="0"/>
              <a:t>Para estimar la ubicación de los equipos AP, se utiliza el archivo de </a:t>
            </a:r>
            <a:r>
              <a:rPr lang="es-EC" sz="1600" dirty="0" err="1" smtClean="0"/>
              <a:t>Kismet</a:t>
            </a:r>
            <a:r>
              <a:rPr lang="es-EC" sz="1600" dirty="0" smtClean="0"/>
              <a:t> con formato .</a:t>
            </a:r>
            <a:r>
              <a:rPr lang="es-EC" sz="1600" dirty="0" err="1" smtClean="0"/>
              <a:t>gpsxml</a:t>
            </a:r>
            <a:r>
              <a:rPr lang="es-EC" sz="1600" dirty="0" smtClean="0"/>
              <a:t>. Este archivo en formato </a:t>
            </a:r>
            <a:r>
              <a:rPr lang="es-EC" sz="1600" dirty="0" err="1" smtClean="0"/>
              <a:t>xml</a:t>
            </a:r>
            <a:r>
              <a:rPr lang="es-EC" sz="1600" dirty="0" smtClean="0"/>
              <a:t> se lo puede abrir en Excel para utilizarlo como una base de datos, para generar las ubicaciones de latitud, longitud, potencia de recepción en </a:t>
            </a:r>
            <a:r>
              <a:rPr lang="es-EC" sz="1600" dirty="0" err="1" smtClean="0"/>
              <a:t>dBm</a:t>
            </a:r>
            <a:r>
              <a:rPr lang="es-EC" sz="1600" dirty="0" smtClean="0"/>
              <a:t> y red, y de esta manera determinar las distancias necesarias en la triangulación de antenas.</a:t>
            </a:r>
          </a:p>
          <a:p>
            <a:r>
              <a:rPr lang="es-EC" sz="1600" dirty="0" smtClean="0"/>
              <a:t> </a:t>
            </a:r>
          </a:p>
          <a:p>
            <a:endParaRPr lang="es-EC" sz="1400" dirty="0" smtClean="0"/>
          </a:p>
          <a:p>
            <a:endParaRPr lang="es-EC" dirty="0"/>
          </a:p>
        </p:txBody>
      </p:sp>
      <p:pic>
        <p:nvPicPr>
          <p:cNvPr id="8" name="7 Imagen"/>
          <p:cNvPicPr/>
          <p:nvPr/>
        </p:nvPicPr>
        <p:blipFill rotWithShape="1">
          <a:blip r:embed="rId2" cstate="print">
            <a:extLst>
              <a:ext uri="{28A0092B-C50C-407E-A947-70E740481C1C}">
                <a14:useLocalDpi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4762" t="3765" r="15687" b="18740"/>
          <a:stretch/>
        </p:blipFill>
        <p:spPr bwMode="auto">
          <a:xfrm>
            <a:off x="1475656" y="1196752"/>
            <a:ext cx="6480720" cy="3456384"/>
          </a:xfrm>
          <a:prstGeom prst="rect">
            <a:avLst/>
          </a:prstGeom>
          <a:ln>
            <a:noFill/>
          </a:ln>
          <a:extLst>
            <a:ext uri="{53640926-AAD7-44D8-BBD7-CCE9431645EC}">
              <a14:shadowObscured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normAutofit/>
          </a:bodyPr>
          <a:lstStyle/>
          <a:p>
            <a:r>
              <a:rPr lang="es-EC" dirty="0" smtClean="0"/>
              <a:t>ANÁLISIS GEOREFERENCIAL DE LOS EQUIPOS ACCESS POINT</a:t>
            </a:r>
            <a:endParaRPr lang="es-EC" dirty="0"/>
          </a:p>
        </p:txBody>
      </p:sp>
      <p:sp>
        <p:nvSpPr>
          <p:cNvPr id="10" name="9 CuadroTexto"/>
          <p:cNvSpPr txBox="1"/>
          <p:nvPr/>
        </p:nvSpPr>
        <p:spPr>
          <a:xfrm>
            <a:off x="611560" y="1484784"/>
            <a:ext cx="7992888" cy="3539430"/>
          </a:xfrm>
          <a:prstGeom prst="rect">
            <a:avLst/>
          </a:prstGeom>
          <a:noFill/>
        </p:spPr>
        <p:txBody>
          <a:bodyPr wrap="square" rtlCol="0">
            <a:spAutoFit/>
          </a:bodyPr>
          <a:lstStyle/>
          <a:p>
            <a:r>
              <a:rPr lang="es-EC" sz="1600" dirty="0" smtClean="0"/>
              <a:t>Para calcular las distancias, se utiliza el modelo de espacio libre, mediante el valor de la frecuencia en MHz y la potencia de recepción, con la fórmula:</a:t>
            </a:r>
          </a:p>
          <a:p>
            <a:endParaRPr lang="es-EC" sz="1600" dirty="0" smtClean="0"/>
          </a:p>
          <a:p>
            <a:endParaRPr lang="es-EC" sz="1600" dirty="0" smtClean="0"/>
          </a:p>
          <a:p>
            <a:endParaRPr lang="es-EC" sz="1600" dirty="0" smtClean="0"/>
          </a:p>
          <a:p>
            <a:endParaRPr lang="es-EC" sz="1600" dirty="0" smtClean="0"/>
          </a:p>
          <a:p>
            <a:endParaRPr lang="es-EC" sz="1600" dirty="0" smtClean="0"/>
          </a:p>
          <a:p>
            <a:r>
              <a:rPr lang="es-EC" sz="1600" dirty="0" smtClean="0"/>
              <a:t>Al momento de calcular las distancias, ya se puede generar el archivo .</a:t>
            </a:r>
            <a:r>
              <a:rPr lang="es-EC" sz="1600" dirty="0" err="1" smtClean="0"/>
              <a:t>kmz</a:t>
            </a:r>
            <a:r>
              <a:rPr lang="es-EC" sz="1600" dirty="0" smtClean="0"/>
              <a:t>, mediante el archivo .</a:t>
            </a:r>
            <a:r>
              <a:rPr lang="es-EC" sz="1600" dirty="0" err="1" smtClean="0"/>
              <a:t>csv</a:t>
            </a:r>
            <a:r>
              <a:rPr lang="es-EC" sz="1600" dirty="0" smtClean="0"/>
              <a:t>, generado en Excel; para poder ubicar los puntos mediante latitud y longitud en Google </a:t>
            </a:r>
            <a:r>
              <a:rPr lang="es-EC" sz="1600" dirty="0" err="1" smtClean="0"/>
              <a:t>Earth</a:t>
            </a:r>
            <a:r>
              <a:rPr lang="es-EC" sz="1600" dirty="0" smtClean="0"/>
              <a:t>, y de esta forma determinar los radios de los círculos para la triangulación para una red </a:t>
            </a:r>
            <a:r>
              <a:rPr lang="es-EC" sz="1600" dirty="0" err="1" smtClean="0"/>
              <a:t>WiFi</a:t>
            </a:r>
            <a:r>
              <a:rPr lang="es-EC" sz="1600" dirty="0" smtClean="0"/>
              <a:t>.</a:t>
            </a:r>
          </a:p>
          <a:p>
            <a:r>
              <a:rPr lang="es-EC" sz="1600" dirty="0" smtClean="0"/>
              <a:t> </a:t>
            </a:r>
          </a:p>
          <a:p>
            <a:endParaRPr lang="es-EC" sz="1400" dirty="0" smtClean="0"/>
          </a:p>
          <a:p>
            <a:endParaRPr lang="es-EC"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99792" y="2276872"/>
            <a:ext cx="3626585" cy="576064"/>
          </a:xfrm>
          <a:prstGeom prst="rect">
            <a:avLst/>
          </a:prstGeom>
          <a:noFill/>
        </p:spPr>
      </p:pic>
      <p:pic>
        <p:nvPicPr>
          <p:cNvPr id="7" name="50 Imagen" descr="11406554_10207593227535917_7687803542181203015_o.jpg"/>
          <p:cNvPicPr/>
          <p:nvPr/>
        </p:nvPicPr>
        <p:blipFill>
          <a:blip r:embed="rId3" cstate="print"/>
          <a:srcRect t="28732" r="30498" b="8442"/>
          <a:stretch>
            <a:fillRect/>
          </a:stretch>
        </p:blipFill>
        <p:spPr>
          <a:xfrm>
            <a:off x="4112585" y="4297811"/>
            <a:ext cx="5031415" cy="2560189"/>
          </a:xfrm>
          <a:prstGeom prst="rect">
            <a:avLst/>
          </a:prstGeom>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normAutofit/>
          </a:bodyPr>
          <a:lstStyle/>
          <a:p>
            <a:r>
              <a:rPr lang="es-EC" dirty="0" smtClean="0"/>
              <a:t>ANÁLISIS GEOREFERENCIAL DE LOS EQUIPOS ACCESS POINT</a:t>
            </a:r>
            <a:endParaRPr lang="es-EC" dirty="0"/>
          </a:p>
        </p:txBody>
      </p:sp>
      <p:sp>
        <p:nvSpPr>
          <p:cNvPr id="10" name="9 CuadroTexto"/>
          <p:cNvSpPr txBox="1"/>
          <p:nvPr/>
        </p:nvSpPr>
        <p:spPr>
          <a:xfrm>
            <a:off x="5903640" y="1340768"/>
            <a:ext cx="2700808" cy="4524315"/>
          </a:xfrm>
          <a:prstGeom prst="rect">
            <a:avLst/>
          </a:prstGeom>
          <a:noFill/>
        </p:spPr>
        <p:txBody>
          <a:bodyPr wrap="square" rtlCol="0">
            <a:spAutoFit/>
          </a:bodyPr>
          <a:lstStyle/>
          <a:p>
            <a:pPr algn="just">
              <a:buFont typeface="Arial" pitchFamily="34" charset="0"/>
              <a:buChar char="•"/>
            </a:pPr>
            <a:r>
              <a:rPr lang="es-EC" sz="1600" dirty="0" smtClean="0"/>
              <a:t> MAC (58:97:1E:B2:4D:02), de la red ESPE-DOCENTES. </a:t>
            </a:r>
          </a:p>
          <a:p>
            <a:pPr algn="just">
              <a:buFont typeface="Arial" pitchFamily="34" charset="0"/>
              <a:buChar char="•"/>
            </a:pPr>
            <a:endParaRPr lang="es-EC" sz="1600" dirty="0" smtClean="0"/>
          </a:p>
          <a:p>
            <a:pPr algn="just">
              <a:buFont typeface="Arial" pitchFamily="34" charset="0"/>
              <a:buChar char="•"/>
            </a:pPr>
            <a:r>
              <a:rPr lang="es-EC" sz="1600" dirty="0" smtClean="0"/>
              <a:t>Se descarta varios puntos, ya que se debe considerar el error de precisión del equipo GPS, las pérdidas de propagación por obstáculos como paredes, equipos o personas. </a:t>
            </a:r>
          </a:p>
          <a:p>
            <a:pPr algn="just">
              <a:buFont typeface="Arial" pitchFamily="34" charset="0"/>
              <a:buChar char="•"/>
            </a:pPr>
            <a:endParaRPr lang="es-EC" sz="1600" dirty="0" smtClean="0"/>
          </a:p>
          <a:p>
            <a:pPr algn="just">
              <a:buFont typeface="Arial" pitchFamily="34" charset="0"/>
              <a:buChar char="•"/>
            </a:pPr>
            <a:r>
              <a:rPr lang="es-EC" sz="1600" dirty="0" smtClean="0"/>
              <a:t>Se genera círculos con las distancias de los puntos escogidos para la triangulación.</a:t>
            </a:r>
          </a:p>
          <a:p>
            <a:r>
              <a:rPr lang="es-EC" sz="1600" dirty="0" smtClean="0"/>
              <a:t> </a:t>
            </a:r>
          </a:p>
          <a:p>
            <a:endParaRPr lang="es-EC" sz="1400" dirty="0" smtClean="0"/>
          </a:p>
          <a:p>
            <a:endParaRPr lang="es-EC"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8" name="7 Imagen"/>
          <p:cNvPicPr/>
          <p:nvPr/>
        </p:nvPicPr>
        <p:blipFill rotWithShape="1">
          <a:blip r:embed="rId2" cstate="print"/>
          <a:srcRect l="26635" t="10040" r="14981" b="19055"/>
          <a:stretch/>
        </p:blipFill>
        <p:spPr bwMode="auto">
          <a:xfrm>
            <a:off x="0" y="2969568"/>
            <a:ext cx="5832648" cy="3888432"/>
          </a:xfrm>
          <a:prstGeom prst="rect">
            <a:avLst/>
          </a:prstGeom>
          <a:ln>
            <a:noFill/>
          </a:ln>
          <a:extLst>
            <a:ext uri="{53640926-AAD7-44D8-BBD7-CCE9431645EC}">
              <a14:shadowObscured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normAutofit/>
          </a:bodyPr>
          <a:lstStyle/>
          <a:p>
            <a:r>
              <a:rPr lang="es-EC" dirty="0" smtClean="0"/>
              <a:t>ANÁLISIS GEOREFERENCIAL DE LOS EQUIPOS ACCESS POINT</a:t>
            </a:r>
            <a:endParaRPr lang="es-EC" dirty="0"/>
          </a:p>
        </p:txBody>
      </p:sp>
      <p:sp>
        <p:nvSpPr>
          <p:cNvPr id="10" name="9 CuadroTexto"/>
          <p:cNvSpPr txBox="1"/>
          <p:nvPr/>
        </p:nvSpPr>
        <p:spPr>
          <a:xfrm>
            <a:off x="3347864" y="1412776"/>
            <a:ext cx="4608512" cy="2308324"/>
          </a:xfrm>
          <a:prstGeom prst="rect">
            <a:avLst/>
          </a:prstGeom>
          <a:noFill/>
        </p:spPr>
        <p:txBody>
          <a:bodyPr wrap="square" rtlCol="0">
            <a:spAutoFit/>
          </a:bodyPr>
          <a:lstStyle/>
          <a:p>
            <a:pPr algn="just">
              <a:buFont typeface="Arial" pitchFamily="34" charset="0"/>
              <a:buChar char="•"/>
            </a:pPr>
            <a:r>
              <a:rPr lang="es-EC" sz="1600" dirty="0" smtClean="0"/>
              <a:t> Se determina el punto, mediante la triangulación de las antenas.</a:t>
            </a:r>
          </a:p>
          <a:p>
            <a:pPr algn="just">
              <a:buFont typeface="Arial" pitchFamily="34" charset="0"/>
              <a:buChar char="•"/>
            </a:pPr>
            <a:endParaRPr lang="es-EC" sz="1600" dirty="0" smtClean="0"/>
          </a:p>
          <a:p>
            <a:pPr algn="just">
              <a:buFont typeface="Arial" pitchFamily="34" charset="0"/>
              <a:buChar char="•"/>
            </a:pPr>
            <a:r>
              <a:rPr lang="es-EC" sz="1600" dirty="0" smtClean="0"/>
              <a:t> Los equipos solo pueden estar dentro de los edificios, por lo tanto también se descartan posibles ubicaciones en exteriores.</a:t>
            </a:r>
          </a:p>
          <a:p>
            <a:r>
              <a:rPr lang="es-EC" sz="1600" dirty="0" smtClean="0"/>
              <a:t> </a:t>
            </a:r>
          </a:p>
          <a:p>
            <a:endParaRPr lang="es-EC" sz="1400" dirty="0" smtClean="0"/>
          </a:p>
          <a:p>
            <a:endParaRPr lang="es-EC"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 name="5 Imagen"/>
          <p:cNvPicPr/>
          <p:nvPr/>
        </p:nvPicPr>
        <p:blipFill rotWithShape="1">
          <a:blip r:embed="rId2" cstate="print"/>
          <a:srcRect l="27164" t="10981" r="9689" b="17486"/>
          <a:stretch/>
        </p:blipFill>
        <p:spPr bwMode="auto">
          <a:xfrm>
            <a:off x="0" y="2996952"/>
            <a:ext cx="6012160" cy="3861049"/>
          </a:xfrm>
          <a:prstGeom prst="rect">
            <a:avLst/>
          </a:prstGeom>
          <a:ln>
            <a:noFill/>
          </a:ln>
          <a:extLst>
            <a:ext uri="{53640926-AAD7-44D8-BBD7-CCE9431645EC}">
              <a14:shadowObscured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normAutofit/>
          </a:bodyPr>
          <a:lstStyle/>
          <a:p>
            <a:r>
              <a:rPr lang="es-EC" dirty="0" smtClean="0"/>
              <a:t>ANÁLISIS GEOREFERENCIAL DE LOS EQUIPOS ACCESS POINT</a:t>
            </a:r>
            <a:endParaRPr lang="es-EC" dirty="0"/>
          </a:p>
        </p:txBody>
      </p:sp>
      <p:sp>
        <p:nvSpPr>
          <p:cNvPr id="10" name="9 CuadroTexto"/>
          <p:cNvSpPr txBox="1"/>
          <p:nvPr/>
        </p:nvSpPr>
        <p:spPr>
          <a:xfrm>
            <a:off x="2195736" y="1700808"/>
            <a:ext cx="5760640" cy="1323439"/>
          </a:xfrm>
          <a:prstGeom prst="rect">
            <a:avLst/>
          </a:prstGeom>
          <a:noFill/>
        </p:spPr>
        <p:txBody>
          <a:bodyPr wrap="square" rtlCol="0">
            <a:spAutoFit/>
          </a:bodyPr>
          <a:lstStyle/>
          <a:p>
            <a:pPr algn="just"/>
            <a:r>
              <a:rPr lang="es-EC" sz="1600" dirty="0" smtClean="0"/>
              <a:t>MAC (84:78:AC:98:67:12), dando como resultado que la ubicación del equipo se encuentra en los laboratorios de Biotecnología.</a:t>
            </a:r>
          </a:p>
          <a:p>
            <a:r>
              <a:rPr lang="es-EC" sz="1600" dirty="0" smtClean="0"/>
              <a:t> </a:t>
            </a:r>
          </a:p>
          <a:p>
            <a:endParaRPr lang="es-EC" sz="1400" dirty="0" smtClean="0"/>
          </a:p>
          <a:p>
            <a:endParaRPr lang="es-EC"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8" name="7 Imagen"/>
          <p:cNvPicPr/>
          <p:nvPr/>
        </p:nvPicPr>
        <p:blipFill rotWithShape="1">
          <a:blip r:embed="rId2" cstate="print"/>
          <a:srcRect l="35278" t="11295" r="10924" b="19055"/>
          <a:stretch/>
        </p:blipFill>
        <p:spPr bwMode="auto">
          <a:xfrm>
            <a:off x="1763688" y="2780928"/>
            <a:ext cx="5616624" cy="3744416"/>
          </a:xfrm>
          <a:prstGeom prst="rect">
            <a:avLst/>
          </a:prstGeom>
          <a:ln>
            <a:noFill/>
          </a:ln>
          <a:extLst>
            <a:ext uri="{53640926-AAD7-44D8-BBD7-CCE9431645EC}">
              <a14:shadowObscured xmlns:lc="http://schemas.openxmlformats.org/drawingml/2006/lockedCanvas" xmlns:pic="http://schemas.openxmlformats.org/drawingml/2006/picture"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normAutofit/>
          </a:bodyPr>
          <a:lstStyle/>
          <a:p>
            <a:r>
              <a:rPr lang="es-EC" dirty="0" smtClean="0"/>
              <a:t>ANÁLISIS GEOREFERENCIAL DE LOS EQUIPOS ACCESS POINT</a:t>
            </a:r>
            <a:endParaRPr lang="es-EC" dirty="0"/>
          </a:p>
        </p:txBody>
      </p:sp>
      <p:sp>
        <p:nvSpPr>
          <p:cNvPr id="10" name="9 CuadroTexto"/>
          <p:cNvSpPr txBox="1"/>
          <p:nvPr/>
        </p:nvSpPr>
        <p:spPr>
          <a:xfrm>
            <a:off x="683568" y="1196752"/>
            <a:ext cx="7848872" cy="3046988"/>
          </a:xfrm>
          <a:prstGeom prst="rect">
            <a:avLst/>
          </a:prstGeom>
          <a:noFill/>
        </p:spPr>
        <p:txBody>
          <a:bodyPr wrap="square" rtlCol="0">
            <a:spAutoFit/>
          </a:bodyPr>
          <a:lstStyle/>
          <a:p>
            <a:pPr algn="just"/>
            <a:r>
              <a:rPr lang="es-EC" sz="1600" dirty="0" err="1" smtClean="0"/>
              <a:t>GisKismet</a:t>
            </a:r>
            <a:r>
              <a:rPr lang="es-EC" sz="1600" dirty="0" smtClean="0"/>
              <a:t>, es una herramienta inalámbrica de visualización de reconocimiento para representar los datos recopilados mediante </a:t>
            </a:r>
            <a:r>
              <a:rPr lang="es-EC" sz="1600" dirty="0" err="1" smtClean="0"/>
              <a:t>Kismet</a:t>
            </a:r>
            <a:r>
              <a:rPr lang="es-EC" sz="1600" dirty="0" smtClean="0"/>
              <a:t>. </a:t>
            </a:r>
            <a:r>
              <a:rPr lang="es-EC" sz="1600" dirty="0" err="1" smtClean="0"/>
              <a:t>GISKismet</a:t>
            </a:r>
            <a:r>
              <a:rPr lang="es-EC" sz="1600" dirty="0" smtClean="0"/>
              <a:t> utiliza </a:t>
            </a:r>
            <a:r>
              <a:rPr lang="es-EC" sz="1600" dirty="0" err="1" smtClean="0"/>
              <a:t>SQLite</a:t>
            </a:r>
            <a:r>
              <a:rPr lang="es-EC" sz="1600" dirty="0" smtClean="0"/>
              <a:t> para la base de datos y archivos .</a:t>
            </a:r>
            <a:r>
              <a:rPr lang="es-EC" sz="1600" dirty="0" err="1" smtClean="0"/>
              <a:t>kml</a:t>
            </a:r>
            <a:r>
              <a:rPr lang="es-EC" sz="1600" dirty="0" smtClean="0"/>
              <a:t> de </a:t>
            </a:r>
            <a:r>
              <a:rPr lang="es-EC" sz="1600" dirty="0" err="1" smtClean="0"/>
              <a:t>GoogleEarth</a:t>
            </a:r>
            <a:r>
              <a:rPr lang="es-EC" sz="1600" dirty="0" smtClean="0"/>
              <a:t> para su representación gráfica.</a:t>
            </a:r>
          </a:p>
          <a:p>
            <a:pPr algn="just"/>
            <a:endParaRPr lang="es-EC" sz="1600" dirty="0" smtClean="0"/>
          </a:p>
          <a:p>
            <a:pPr algn="just"/>
            <a:r>
              <a:rPr lang="es-EC" sz="1600" dirty="0" err="1" smtClean="0"/>
              <a:t>Giskismet</a:t>
            </a:r>
            <a:r>
              <a:rPr lang="es-EC" sz="1600" dirty="0" smtClean="0"/>
              <a:t> permite inclinar el contenido de los archivos .</a:t>
            </a:r>
            <a:r>
              <a:rPr lang="es-EC" sz="1600" dirty="0" err="1" smtClean="0"/>
              <a:t>netxml</a:t>
            </a:r>
            <a:r>
              <a:rPr lang="es-EC" sz="1600" dirty="0" smtClean="0"/>
              <a:t> a una base de datos </a:t>
            </a:r>
            <a:r>
              <a:rPr lang="es-EC" sz="1600" dirty="0" err="1" smtClean="0"/>
              <a:t>SQLite</a:t>
            </a:r>
            <a:r>
              <a:rPr lang="es-EC" sz="1600" dirty="0" smtClean="0"/>
              <a:t>. Para ello nos situaremos en la carpeta donde se encuentran las capturas y escribiremos el siguiente comando: </a:t>
            </a:r>
          </a:p>
          <a:p>
            <a:pPr algn="just"/>
            <a:endParaRPr lang="es-EC" sz="1600" dirty="0" smtClean="0"/>
          </a:p>
          <a:p>
            <a:r>
              <a:rPr lang="en-US" sz="1600" b="1" dirty="0" err="1" smtClean="0"/>
              <a:t>giskismet</a:t>
            </a:r>
            <a:r>
              <a:rPr lang="en-US" sz="1600" b="1" dirty="0" smtClean="0"/>
              <a:t> -X </a:t>
            </a:r>
            <a:r>
              <a:rPr lang="en-US" sz="1600" b="1" dirty="0" err="1" smtClean="0"/>
              <a:t>KismetLogFile.netxml</a:t>
            </a:r>
            <a:endParaRPr lang="es-EC" sz="1600" dirty="0" smtClean="0"/>
          </a:p>
          <a:p>
            <a:r>
              <a:rPr lang="es-EC" sz="1600" dirty="0" smtClean="0"/>
              <a:t> </a:t>
            </a:r>
          </a:p>
          <a:p>
            <a:endParaRPr lang="es-EC" sz="1400" dirty="0" smtClean="0"/>
          </a:p>
          <a:p>
            <a:endParaRPr lang="es-EC"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 name="24 Imagen" descr="giskismet_junio_1.png"/>
          <p:cNvPicPr/>
          <p:nvPr/>
        </p:nvPicPr>
        <p:blipFill>
          <a:blip r:embed="rId2" cstate="print"/>
          <a:srcRect l="4521" t="11957" r="42489"/>
          <a:stretch>
            <a:fillRect/>
          </a:stretch>
        </p:blipFill>
        <p:spPr>
          <a:xfrm>
            <a:off x="4572001" y="3797678"/>
            <a:ext cx="4572000" cy="3060322"/>
          </a:xfrm>
          <a:prstGeom prst="rect">
            <a:avLst/>
          </a:prstGeom>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normAutofit/>
          </a:bodyPr>
          <a:lstStyle/>
          <a:p>
            <a:r>
              <a:rPr lang="es-EC" dirty="0" smtClean="0"/>
              <a:t>ANÁLISIS GEOREFERENCIAL DE LOS EQUIPOS ACCESS POINT</a:t>
            </a:r>
            <a:endParaRPr lang="es-EC" dirty="0"/>
          </a:p>
        </p:txBody>
      </p:sp>
      <p:sp>
        <p:nvSpPr>
          <p:cNvPr id="10" name="9 CuadroTexto"/>
          <p:cNvSpPr txBox="1"/>
          <p:nvPr/>
        </p:nvSpPr>
        <p:spPr>
          <a:xfrm>
            <a:off x="755576" y="1556792"/>
            <a:ext cx="7957392" cy="2800767"/>
          </a:xfrm>
          <a:prstGeom prst="rect">
            <a:avLst/>
          </a:prstGeom>
          <a:noFill/>
        </p:spPr>
        <p:txBody>
          <a:bodyPr wrap="square" rtlCol="0">
            <a:spAutoFit/>
          </a:bodyPr>
          <a:lstStyle/>
          <a:p>
            <a:pPr algn="just"/>
            <a:r>
              <a:rPr lang="es-EC" sz="1600" dirty="0" err="1" smtClean="0"/>
              <a:t>Giskismet</a:t>
            </a:r>
            <a:r>
              <a:rPr lang="es-EC" sz="1600" dirty="0" smtClean="0"/>
              <a:t> convierte en un archivo </a:t>
            </a:r>
            <a:r>
              <a:rPr lang="es-EC" sz="1600" i="1" dirty="0" smtClean="0"/>
              <a:t>.</a:t>
            </a:r>
            <a:r>
              <a:rPr lang="es-EC" sz="1600" i="1" dirty="0" err="1" smtClean="0"/>
              <a:t>kml</a:t>
            </a:r>
            <a:r>
              <a:rPr lang="es-EC" sz="1600" dirty="0" smtClean="0"/>
              <a:t> de Google </a:t>
            </a:r>
            <a:r>
              <a:rPr lang="es-EC" sz="1600" dirty="0" err="1" smtClean="0"/>
              <a:t>Earth</a:t>
            </a:r>
            <a:r>
              <a:rPr lang="es-EC" sz="1600" dirty="0" smtClean="0"/>
              <a:t> la base de datos. El comando a introducir para crear ese archivo es el siguiente: </a:t>
            </a:r>
          </a:p>
          <a:p>
            <a:pPr algn="just"/>
            <a:endParaRPr lang="es-EC" sz="1600" dirty="0" smtClean="0"/>
          </a:p>
          <a:p>
            <a:r>
              <a:rPr lang="en-US" sz="1600" b="1" dirty="0" err="1" smtClean="0"/>
              <a:t>giskismet</a:t>
            </a:r>
            <a:r>
              <a:rPr lang="en-US" sz="1600" b="1" dirty="0" smtClean="0"/>
              <a:t> -q "select * from wireless" -o output.kml </a:t>
            </a:r>
            <a:r>
              <a:rPr lang="en-US" sz="1600" b="1" dirty="0" err="1" smtClean="0"/>
              <a:t>KismetLogFile.netxml</a:t>
            </a:r>
            <a:endParaRPr lang="es-EC" sz="1600" dirty="0" smtClean="0"/>
          </a:p>
          <a:p>
            <a:endParaRPr lang="es-EC" sz="1600" dirty="0" smtClean="0"/>
          </a:p>
          <a:p>
            <a:r>
              <a:rPr lang="es-EC" sz="1600" dirty="0" smtClean="0"/>
              <a:t>el parámetro -q indica una búsqueda SQL, la sentencia "</a:t>
            </a:r>
            <a:r>
              <a:rPr lang="es-EC" sz="1600" dirty="0" err="1" smtClean="0"/>
              <a:t>select</a:t>
            </a:r>
            <a:r>
              <a:rPr lang="es-EC" sz="1600" dirty="0" smtClean="0"/>
              <a:t> * </a:t>
            </a:r>
            <a:r>
              <a:rPr lang="es-EC" sz="1600" dirty="0" err="1" smtClean="0"/>
              <a:t>from</a:t>
            </a:r>
            <a:r>
              <a:rPr lang="es-EC" sz="1600" dirty="0" smtClean="0"/>
              <a:t> </a:t>
            </a:r>
            <a:r>
              <a:rPr lang="es-EC" sz="1600" dirty="0" err="1" smtClean="0"/>
              <a:t>wireless</a:t>
            </a:r>
            <a:r>
              <a:rPr lang="es-EC" sz="1600" dirty="0" smtClean="0"/>
              <a:t>" significa que seleccione todo de la base de datos </a:t>
            </a:r>
            <a:r>
              <a:rPr lang="es-EC" sz="1600" dirty="0" err="1" smtClean="0"/>
              <a:t>wireless</a:t>
            </a:r>
            <a:r>
              <a:rPr lang="es-EC" sz="1600" dirty="0" smtClean="0"/>
              <a:t> (nombre por defecto), -o indica la salida de un archivo y seguidamente escribiremos el nombre deseado sin olvidar la extensión. </a:t>
            </a:r>
          </a:p>
          <a:p>
            <a:r>
              <a:rPr lang="es-EC" sz="1600" dirty="0" smtClean="0"/>
              <a:t> </a:t>
            </a:r>
          </a:p>
          <a:p>
            <a:endParaRPr lang="es-EC" sz="1400" dirty="0" smtClean="0"/>
          </a:p>
          <a:p>
            <a:endParaRPr lang="es-EC"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 name="24 Imagen" descr="giskismet3.png"/>
          <p:cNvPicPr/>
          <p:nvPr/>
        </p:nvPicPr>
        <p:blipFill>
          <a:blip r:embed="rId2" cstate="print"/>
          <a:srcRect l="32066" t="57354" r="15191" b="21469"/>
          <a:stretch>
            <a:fillRect/>
          </a:stretch>
        </p:blipFill>
        <p:spPr>
          <a:xfrm>
            <a:off x="2699792" y="4509120"/>
            <a:ext cx="5840487" cy="1177280"/>
          </a:xfrm>
          <a:prstGeom prst="rect">
            <a:avLst/>
          </a:prstGeom>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4400" y="0"/>
            <a:ext cx="8229600" cy="1143000"/>
          </a:xfrm>
        </p:spPr>
        <p:txBody>
          <a:bodyPr>
            <a:normAutofit/>
          </a:bodyPr>
          <a:lstStyle/>
          <a:p>
            <a:r>
              <a:rPr lang="es-EC" dirty="0" smtClean="0"/>
              <a:t>ANÁLISIS GEOREFERENCIAL DE LOS EQUIPOS ACCESS POINT</a:t>
            </a:r>
            <a:endParaRPr lang="es-EC" dirty="0"/>
          </a:p>
        </p:txBody>
      </p:sp>
      <p:sp>
        <p:nvSpPr>
          <p:cNvPr id="10" name="9 CuadroTexto"/>
          <p:cNvSpPr txBox="1"/>
          <p:nvPr/>
        </p:nvSpPr>
        <p:spPr>
          <a:xfrm>
            <a:off x="251520" y="1340768"/>
            <a:ext cx="8640960" cy="1107996"/>
          </a:xfrm>
          <a:prstGeom prst="rect">
            <a:avLst/>
          </a:prstGeom>
          <a:noFill/>
        </p:spPr>
        <p:txBody>
          <a:bodyPr wrap="square" rtlCol="0">
            <a:spAutoFit/>
          </a:bodyPr>
          <a:lstStyle/>
          <a:p>
            <a:r>
              <a:rPr lang="es-EC" sz="1600" dirty="0" smtClean="0"/>
              <a:t>El resultado es un archivo </a:t>
            </a:r>
            <a:r>
              <a:rPr lang="es-EC" sz="1600" i="1" dirty="0" smtClean="0"/>
              <a:t>prueba.kml</a:t>
            </a:r>
            <a:r>
              <a:rPr lang="es-EC" sz="1600" dirty="0" smtClean="0"/>
              <a:t> que se abre con Google </a:t>
            </a:r>
            <a:r>
              <a:rPr lang="es-EC" sz="1600" dirty="0" err="1" smtClean="0"/>
              <a:t>Earth</a:t>
            </a:r>
            <a:r>
              <a:rPr lang="es-EC" sz="1600" dirty="0" smtClean="0"/>
              <a:t>:</a:t>
            </a:r>
          </a:p>
          <a:p>
            <a:r>
              <a:rPr lang="es-EC" sz="1600" dirty="0" smtClean="0"/>
              <a:t> </a:t>
            </a:r>
          </a:p>
          <a:p>
            <a:endParaRPr lang="es-EC" sz="1400" dirty="0" smtClean="0"/>
          </a:p>
          <a:p>
            <a:endParaRPr lang="es-EC"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 name="6 Imagen"/>
          <p:cNvPicPr/>
          <p:nvPr/>
        </p:nvPicPr>
        <p:blipFill>
          <a:blip r:embed="rId2" cstate="print"/>
          <a:srcRect/>
          <a:stretch>
            <a:fillRect/>
          </a:stretch>
        </p:blipFill>
        <p:spPr bwMode="auto">
          <a:xfrm>
            <a:off x="611560" y="2060848"/>
            <a:ext cx="5328592" cy="3240360"/>
          </a:xfrm>
          <a:prstGeom prst="rect">
            <a:avLst/>
          </a:prstGeom>
          <a:noFill/>
          <a:ln w="9525">
            <a:noFill/>
            <a:miter lim="800000"/>
            <a:headEnd/>
            <a:tailEnd/>
          </a:ln>
        </p:spPr>
      </p:pic>
      <p:sp>
        <p:nvSpPr>
          <p:cNvPr id="8" name="7 CuadroTexto"/>
          <p:cNvSpPr txBox="1"/>
          <p:nvPr/>
        </p:nvSpPr>
        <p:spPr>
          <a:xfrm>
            <a:off x="6084168" y="1916832"/>
            <a:ext cx="2664296" cy="2031325"/>
          </a:xfrm>
          <a:prstGeom prst="rect">
            <a:avLst/>
          </a:prstGeom>
          <a:noFill/>
        </p:spPr>
        <p:txBody>
          <a:bodyPr wrap="square" rtlCol="0">
            <a:spAutoFit/>
          </a:bodyPr>
          <a:lstStyle/>
          <a:p>
            <a:pPr algn="just">
              <a:buFont typeface="Arial" pitchFamily="34" charset="0"/>
              <a:buChar char="•"/>
            </a:pPr>
            <a:r>
              <a:rPr lang="es-EC" dirty="0" smtClean="0"/>
              <a:t>rojo significa que tiene seguridad WEP</a:t>
            </a:r>
          </a:p>
          <a:p>
            <a:pPr algn="just">
              <a:buFont typeface="Arial" pitchFamily="34" charset="0"/>
              <a:buChar char="•"/>
            </a:pPr>
            <a:r>
              <a:rPr lang="es-EC" dirty="0" smtClean="0"/>
              <a:t>color verde indica que no posee ningún tipo de seguridad y</a:t>
            </a:r>
          </a:p>
          <a:p>
            <a:pPr algn="just">
              <a:buFont typeface="Arial" pitchFamily="34" charset="0"/>
              <a:buChar char="•"/>
            </a:pPr>
            <a:r>
              <a:rPr lang="es-EC" dirty="0" smtClean="0"/>
              <a:t>el amarillo WPA. </a:t>
            </a:r>
          </a:p>
          <a:p>
            <a:endParaRPr lang="es-EC" dirty="0"/>
          </a:p>
        </p:txBody>
      </p:sp>
      <p:pic>
        <p:nvPicPr>
          <p:cNvPr id="11" name="10 Imagen"/>
          <p:cNvPicPr/>
          <p:nvPr/>
        </p:nvPicPr>
        <p:blipFill>
          <a:blip r:embed="rId3" cstate="print"/>
          <a:srcRect/>
          <a:stretch>
            <a:fillRect/>
          </a:stretch>
        </p:blipFill>
        <p:spPr bwMode="auto">
          <a:xfrm>
            <a:off x="6732240" y="3861048"/>
            <a:ext cx="2076450" cy="26003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0"/>
            <a:ext cx="7429499" cy="1478570"/>
          </a:xfrm>
        </p:spPr>
        <p:txBody>
          <a:bodyPr/>
          <a:lstStyle/>
          <a:p>
            <a:r>
              <a:rPr lang="es-EC" dirty="0" smtClean="0"/>
              <a:t>CONCLUSIONES</a:t>
            </a:r>
            <a:endParaRPr lang="es-EC" dirty="0"/>
          </a:p>
        </p:txBody>
      </p:sp>
      <p:sp>
        <p:nvSpPr>
          <p:cNvPr id="2" name="1 Marcador de contenido"/>
          <p:cNvSpPr>
            <a:spLocks noGrp="1"/>
          </p:cNvSpPr>
          <p:nvPr>
            <p:ph idx="1"/>
          </p:nvPr>
        </p:nvSpPr>
        <p:spPr>
          <a:xfrm>
            <a:off x="856059" y="1196752"/>
            <a:ext cx="7429499" cy="4594449"/>
          </a:xfrm>
        </p:spPr>
        <p:txBody>
          <a:bodyPr>
            <a:normAutofit fontScale="47500" lnSpcReduction="20000"/>
          </a:bodyPr>
          <a:lstStyle/>
          <a:p>
            <a:pPr lvl="0" algn="just"/>
            <a:r>
              <a:rPr lang="es-EC" sz="2900" dirty="0" smtClean="0"/>
              <a:t>Se concluye que se es capaz de realizar un sistema de análisis de tráfico de redes 802.11 para el monitoreo y administración de la red, con la utilización del software </a:t>
            </a:r>
            <a:r>
              <a:rPr lang="es-EC" sz="2900" dirty="0" err="1" smtClean="0"/>
              <a:t>Kismet</a:t>
            </a:r>
            <a:r>
              <a:rPr lang="es-EC" sz="2900" dirty="0" smtClean="0"/>
              <a:t> y el equipo </a:t>
            </a:r>
            <a:r>
              <a:rPr lang="es-EC" sz="2900" dirty="0" err="1" smtClean="0"/>
              <a:t>Raspberry</a:t>
            </a:r>
            <a:r>
              <a:rPr lang="es-EC" sz="2900" dirty="0" smtClean="0"/>
              <a:t> Pi B+ gracias al bajo consumo de potencia, la portabilidad del dispositivo y los bajos costos de software para su desarrollo, permitiendo así un ahorro significativo frente a los analizadores de tráfico de red existentes en el mercado.</a:t>
            </a:r>
          </a:p>
          <a:p>
            <a:pPr lvl="0" algn="just"/>
            <a:endParaRPr lang="es-EC" sz="2900" dirty="0" smtClean="0"/>
          </a:p>
          <a:p>
            <a:pPr lvl="0" algn="just"/>
            <a:r>
              <a:rPr lang="es-EC" sz="2900" dirty="0" smtClean="0"/>
              <a:t>Al realizar las pruebas con la tarjeta </a:t>
            </a:r>
            <a:r>
              <a:rPr lang="es-EC" sz="2900" dirty="0" err="1" smtClean="0"/>
              <a:t>Raspberry</a:t>
            </a:r>
            <a:r>
              <a:rPr lang="es-EC" sz="2900" dirty="0" smtClean="0"/>
              <a:t> Pi B+ durante 15 minutos en el entorno del Laboratorio de Electrónica de la institución educativa, se evidencia que de 49219 paquetes totales capturados se tiene 11976 paquetes malformados IEEE 802.11, lo cual nos proporciona 24.33% de la trama con error al utilizar el módulo USB inalámbrico TP-LINK TL-WN722N. </a:t>
            </a:r>
          </a:p>
          <a:p>
            <a:pPr lvl="0" algn="just"/>
            <a:endParaRPr lang="es-EC" sz="2900" dirty="0" smtClean="0"/>
          </a:p>
          <a:p>
            <a:pPr lvl="0" algn="just"/>
            <a:r>
              <a:rPr lang="es-EC" sz="2900" dirty="0" smtClean="0"/>
              <a:t>Debido a las múltiples resultados con el mensaje "</a:t>
            </a:r>
            <a:r>
              <a:rPr lang="es-EC" sz="2900" i="1" dirty="0" err="1" smtClean="0"/>
              <a:t>Malformed</a:t>
            </a:r>
            <a:r>
              <a:rPr lang="es-EC" sz="2900" i="1" dirty="0" smtClean="0"/>
              <a:t> </a:t>
            </a:r>
            <a:r>
              <a:rPr lang="es-EC" sz="2900" i="1" dirty="0" err="1" smtClean="0"/>
              <a:t>Packet</a:t>
            </a:r>
            <a:r>
              <a:rPr lang="es-EC" sz="2900" dirty="0" smtClean="0"/>
              <a:t>" se realiza un análisis paralelo del procesamiento y uso del CPU, con lo cual se concluye que el continuo incremento de valores en el parámetro </a:t>
            </a:r>
            <a:r>
              <a:rPr lang="es-EC" sz="2900" i="1" dirty="0" smtClean="0"/>
              <a:t>load</a:t>
            </a:r>
            <a:r>
              <a:rPr lang="es-EC" sz="2900" dirty="0" smtClean="0"/>
              <a:t> </a:t>
            </a:r>
            <a:r>
              <a:rPr lang="es-EC" sz="2900" i="1" dirty="0" err="1" smtClean="0"/>
              <a:t>average</a:t>
            </a:r>
            <a:r>
              <a:rPr lang="es-EC" sz="2900" dirty="0" smtClean="0"/>
              <a:t> de 1 y 5 minutos, sobrepasa el valor de 0,7 recomendable en la teoría, ya que estos valores representan la cantidad de procesos que están esperando en cola para ser ejecutados representan un problema de sobrecarga de la máquina (procesamiento del CPU de la tarjeta) y por ende influyen en la correcta ejecución y funcionamiento de </a:t>
            </a:r>
            <a:r>
              <a:rPr lang="es-EC" sz="2900" dirty="0" err="1" smtClean="0"/>
              <a:t>Kismet</a:t>
            </a:r>
            <a:r>
              <a:rPr lang="es-EC" sz="2900" dirty="0" smtClean="0"/>
              <a:t>.</a:t>
            </a:r>
          </a:p>
          <a:p>
            <a:pPr lvl="0" algn="just"/>
            <a:endParaRPr lang="es-EC" dirty="0" smtClean="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620688"/>
            <a:ext cx="7931224" cy="5746643"/>
          </a:xfrm>
        </p:spPr>
        <p:txBody>
          <a:bodyPr>
            <a:normAutofit fontScale="85000" lnSpcReduction="20000"/>
          </a:bodyPr>
          <a:lstStyle/>
          <a:p>
            <a:pPr lvl="0" algn="just"/>
            <a:r>
              <a:rPr lang="es-EC" sz="2000" dirty="0" smtClean="0"/>
              <a:t>Se realiza nuevas pruebas con la tarjeta </a:t>
            </a:r>
            <a:r>
              <a:rPr lang="es-EC" sz="2000" dirty="0" err="1" smtClean="0"/>
              <a:t>Raspberry</a:t>
            </a:r>
            <a:r>
              <a:rPr lang="es-EC" sz="2000" dirty="0" smtClean="0"/>
              <a:t> Pi 2 modelo B y el módulo USB inalámbrico TP-LINK TL-WN722N, donde se evidencia que este es más óptimo debido a su capacidad de procesamiento al tener 4 núcleos comparado con </a:t>
            </a:r>
            <a:r>
              <a:rPr lang="es-EC" sz="2000" dirty="0" err="1" smtClean="0"/>
              <a:t>Raspberry</a:t>
            </a:r>
            <a:r>
              <a:rPr lang="es-EC" sz="2000" dirty="0" smtClean="0"/>
              <a:t> Pi B+, sin embargo aún se tienen resultados de paquetes malformados.</a:t>
            </a:r>
          </a:p>
          <a:p>
            <a:pPr lvl="0" algn="just"/>
            <a:endParaRPr lang="es-EC" sz="2000" dirty="0" smtClean="0"/>
          </a:p>
          <a:p>
            <a:pPr lvl="0" algn="just"/>
            <a:r>
              <a:rPr lang="es-EC" sz="2000" dirty="0" smtClean="0"/>
              <a:t>Mediante el proceso de análisis del uso y procesamiento del CPU de ambas tarjetas se determina que el procesamiento del CPU de </a:t>
            </a:r>
            <a:r>
              <a:rPr lang="es-EC" sz="2000" dirty="0" err="1" smtClean="0"/>
              <a:t>Raspberry</a:t>
            </a:r>
            <a:r>
              <a:rPr lang="es-EC" sz="2000" dirty="0" smtClean="0"/>
              <a:t> Pi B+ ejecutándose el software </a:t>
            </a:r>
            <a:r>
              <a:rPr lang="es-EC" sz="2000" dirty="0" err="1" smtClean="0"/>
              <a:t>Kismet</a:t>
            </a:r>
            <a:r>
              <a:rPr lang="es-EC" sz="2000" dirty="0" smtClean="0"/>
              <a:t> alcanza el 100% de procesamiento saturando a la tarjeta </a:t>
            </a:r>
            <a:r>
              <a:rPr lang="es-EC" sz="2000" dirty="0" err="1" smtClean="0"/>
              <a:t>Raspberry</a:t>
            </a:r>
            <a:r>
              <a:rPr lang="es-EC" sz="2000" dirty="0" smtClean="0"/>
              <a:t> mientras que la </a:t>
            </a:r>
            <a:r>
              <a:rPr lang="es-EC" sz="2000" dirty="0" err="1" smtClean="0"/>
              <a:t>Raspberry</a:t>
            </a:r>
            <a:r>
              <a:rPr lang="es-EC" sz="2000" dirty="0" smtClean="0"/>
              <a:t> Pi 2 modelo B no ocupa ni el 50%  de uso o procesamiento del CPU de la </a:t>
            </a:r>
            <a:r>
              <a:rPr lang="es-EC" sz="2000" dirty="0" err="1" smtClean="0"/>
              <a:t>Raspberry</a:t>
            </a:r>
            <a:r>
              <a:rPr lang="es-EC" sz="2000" dirty="0" smtClean="0"/>
              <a:t>. </a:t>
            </a:r>
          </a:p>
          <a:p>
            <a:pPr lvl="0" algn="just"/>
            <a:endParaRPr lang="es-EC" sz="2000" dirty="0" smtClean="0"/>
          </a:p>
          <a:p>
            <a:pPr lvl="0" algn="just"/>
            <a:r>
              <a:rPr lang="es-EC" sz="2000" dirty="0" smtClean="0"/>
              <a:t>Con la adquisición de un nuevo módulo USB inalámbrico Alfa AWUS036NH y junto al </a:t>
            </a:r>
            <a:r>
              <a:rPr lang="es-EC" sz="2000" dirty="0" err="1" smtClean="0"/>
              <a:t>Raspberry</a:t>
            </a:r>
            <a:r>
              <a:rPr lang="es-EC" sz="2000" dirty="0" smtClean="0"/>
              <a:t> Pi B+, se tiene 0% paquetes malformados, por lo tanto el inconveniente recae en el dispositivo TP-LINK TL-WN722N ya que a pesar de tener más sensibilidad, el dispositivo ALFA tiene 10 veces más potencia que TP-LINK, además es un dispositivo apto para realizar auditorías ya que soporta modo monitor, es compatible con los estándares 802.11a, 802.11b y 802.11n, mantiene siempre una conexión estable, y es ideal para entornos con mucho ruido, por ejemplo, ambientes que tienen muchas redes.</a:t>
            </a:r>
          </a:p>
          <a:p>
            <a:pPr lvl="0" algn="just"/>
            <a:endParaRPr lang="es-EC" sz="2000" dirty="0" smtClean="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0"/>
            <a:ext cx="7429499" cy="1478570"/>
          </a:xfrm>
        </p:spPr>
        <p:txBody>
          <a:bodyPr/>
          <a:lstStyle/>
          <a:p>
            <a:r>
              <a:rPr lang="es-EC" dirty="0" smtClean="0"/>
              <a:t>Implementación</a:t>
            </a:r>
            <a:endParaRPr lang="es-EC" dirty="0"/>
          </a:p>
        </p:txBody>
      </p:sp>
      <p:sp>
        <p:nvSpPr>
          <p:cNvPr id="2" name="1 Marcador de contenido"/>
          <p:cNvSpPr>
            <a:spLocks noGrp="1"/>
          </p:cNvSpPr>
          <p:nvPr>
            <p:ph idx="1"/>
          </p:nvPr>
        </p:nvSpPr>
        <p:spPr>
          <a:xfrm>
            <a:off x="827584" y="1196752"/>
            <a:ext cx="7429499" cy="3541714"/>
          </a:xfrm>
        </p:spPr>
        <p:txBody>
          <a:bodyPr>
            <a:normAutofit/>
          </a:bodyPr>
          <a:lstStyle/>
          <a:p>
            <a:pPr lvl="0" algn="just"/>
            <a:r>
              <a:rPr lang="pt-BR" sz="2000" dirty="0" err="1" smtClean="0"/>
              <a:t>Raspberry</a:t>
            </a:r>
            <a:r>
              <a:rPr lang="pt-BR" sz="2000" dirty="0" smtClean="0"/>
              <a:t> </a:t>
            </a:r>
            <a:r>
              <a:rPr lang="pt-BR" sz="2000" dirty="0" err="1" smtClean="0"/>
              <a:t>Pi</a:t>
            </a:r>
            <a:r>
              <a:rPr lang="pt-BR" sz="2000" dirty="0" smtClean="0"/>
              <a:t> Modelo B+ 512 MB de RAM</a:t>
            </a:r>
            <a:endParaRPr lang="es-EC" sz="2000" dirty="0" smtClean="0"/>
          </a:p>
          <a:p>
            <a:pPr lvl="0" algn="just"/>
            <a:r>
              <a:rPr lang="es-EC" sz="2000" dirty="0" smtClean="0"/>
              <a:t>Tarjeta de memoria SD de 8 GB </a:t>
            </a:r>
          </a:p>
          <a:p>
            <a:pPr lvl="0" algn="just"/>
            <a:r>
              <a:rPr lang="es-EC" sz="2000" dirty="0" smtClean="0"/>
              <a:t>Adaptador de red inalámbrico USB capaz de inyección de paquetes (</a:t>
            </a:r>
            <a:r>
              <a:rPr lang="es-EC" sz="2000" dirty="0" err="1" smtClean="0"/>
              <a:t>Tp</a:t>
            </a:r>
            <a:r>
              <a:rPr lang="es-EC" sz="2000" dirty="0" smtClean="0"/>
              <a:t>-Link TL-WN722N)</a:t>
            </a:r>
          </a:p>
          <a:p>
            <a:pPr lvl="0" algn="just"/>
            <a:r>
              <a:rPr lang="es-EC" sz="2000" dirty="0" smtClean="0"/>
              <a:t>Receptor GPS USB (</a:t>
            </a:r>
            <a:r>
              <a:rPr lang="es-EC" sz="2000" dirty="0" err="1" smtClean="0"/>
              <a:t>GlobalSat</a:t>
            </a:r>
            <a:r>
              <a:rPr lang="es-EC" sz="2000" dirty="0" smtClean="0"/>
              <a:t> BU-353S4 USB receptor de navegación GPS)</a:t>
            </a:r>
          </a:p>
          <a:p>
            <a:pPr lvl="0" algn="just"/>
            <a:r>
              <a:rPr lang="es-EC" sz="2000" dirty="0" smtClean="0"/>
              <a:t>Adaptador de alimentación USB (</a:t>
            </a:r>
            <a:r>
              <a:rPr lang="es-EC" sz="2000" dirty="0" err="1" smtClean="0"/>
              <a:t>PowerGen</a:t>
            </a:r>
            <a:r>
              <a:rPr lang="es-EC" sz="2000" dirty="0" smtClean="0"/>
              <a:t>® 8400mAh), el cable micro USB</a:t>
            </a:r>
          </a:p>
          <a:p>
            <a:pPr lvl="0" algn="just"/>
            <a:endParaRPr lang="es-EC" sz="2000" dirty="0" smtClean="0"/>
          </a:p>
          <a:p>
            <a:endParaRPr lang="es-EC" dirty="0"/>
          </a:p>
        </p:txBody>
      </p:sp>
      <p:pic>
        <p:nvPicPr>
          <p:cNvPr id="4" name="3 Imagen" descr="DSC_3524"/>
          <p:cNvPicPr/>
          <p:nvPr/>
        </p:nvPicPr>
        <p:blipFill>
          <a:blip r:embed="rId2" cstate="print"/>
          <a:srcRect l="33438" t="25000" r="29520" b="23550"/>
          <a:stretch>
            <a:fillRect/>
          </a:stretch>
        </p:blipFill>
        <p:spPr bwMode="auto">
          <a:xfrm>
            <a:off x="2627784" y="4653136"/>
            <a:ext cx="3456384" cy="2204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692696"/>
            <a:ext cx="7787208" cy="5530619"/>
          </a:xfrm>
        </p:spPr>
        <p:txBody>
          <a:bodyPr>
            <a:normAutofit fontScale="92500"/>
          </a:bodyPr>
          <a:lstStyle/>
          <a:p>
            <a:pPr lvl="0" algn="just"/>
            <a:endParaRPr lang="es-EC" dirty="0" smtClean="0"/>
          </a:p>
          <a:p>
            <a:pPr algn="just"/>
            <a:r>
              <a:rPr lang="es-EC" dirty="0" smtClean="0"/>
              <a:t>Mediante el proceso de triangulación de antenas se puede determinar la ubicación del AP mediante el cálculo de la distancia obteniendo de la potencia de recepción del equipo.</a:t>
            </a:r>
          </a:p>
          <a:p>
            <a:pPr lvl="0" algn="just"/>
            <a:endParaRPr lang="es-EC" dirty="0" smtClean="0"/>
          </a:p>
          <a:p>
            <a:pPr lvl="0" algn="just"/>
            <a:r>
              <a:rPr lang="es-EC" dirty="0" smtClean="0"/>
              <a:t>Como método de solución de análisis inalámbrico, el </a:t>
            </a:r>
            <a:r>
              <a:rPr lang="es-EC" dirty="0" err="1" smtClean="0"/>
              <a:t>Raspberry</a:t>
            </a:r>
            <a:r>
              <a:rPr lang="es-EC" dirty="0" smtClean="0"/>
              <a:t> Pi puede satisfacer las necesidades de los administradores de red como iniciativa de seguridad de la institución o empresa; ya que la capacidad de configuración de hardware y software, bajo costo y la portabilidad del equipo hacen de esta herramienta asequible, para su uso con simplemente encenderlo y salir a caminar, andar o conducir.</a:t>
            </a:r>
          </a:p>
          <a:p>
            <a:pPr lvl="0" algn="just"/>
            <a:endParaRPr lang="es-EC" dirty="0" smtClean="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0"/>
            <a:ext cx="7429499" cy="1478570"/>
          </a:xfrm>
        </p:spPr>
        <p:txBody>
          <a:bodyPr/>
          <a:lstStyle/>
          <a:p>
            <a:r>
              <a:rPr lang="es-EC" dirty="0" smtClean="0"/>
              <a:t>RECOMENDACIONES</a:t>
            </a:r>
            <a:endParaRPr lang="es-EC" dirty="0"/>
          </a:p>
        </p:txBody>
      </p:sp>
      <p:sp>
        <p:nvSpPr>
          <p:cNvPr id="2" name="1 Marcador de contenido"/>
          <p:cNvSpPr>
            <a:spLocks noGrp="1"/>
          </p:cNvSpPr>
          <p:nvPr>
            <p:ph idx="1"/>
          </p:nvPr>
        </p:nvSpPr>
        <p:spPr>
          <a:xfrm>
            <a:off x="856059" y="1196752"/>
            <a:ext cx="7429499" cy="5256584"/>
          </a:xfrm>
        </p:spPr>
        <p:txBody>
          <a:bodyPr>
            <a:normAutofit fontScale="62500" lnSpcReduction="20000"/>
          </a:bodyPr>
          <a:lstStyle/>
          <a:p>
            <a:pPr lvl="0" algn="just"/>
            <a:r>
              <a:rPr lang="es-EC" dirty="0" smtClean="0"/>
              <a:t>Para la instalación de </a:t>
            </a:r>
            <a:r>
              <a:rPr lang="es-EC" dirty="0" err="1" smtClean="0"/>
              <a:t>Kismet</a:t>
            </a:r>
            <a:r>
              <a:rPr lang="es-EC" dirty="0" smtClean="0"/>
              <a:t> es importante tomar en cuenta las últimas versiones del software además verificar cada uno de los dispositivos de red compatibles con las versiones recientes, ya que en las versiones anteriores que muchas fuentes de información aún muestran para la configuración (</a:t>
            </a:r>
            <a:r>
              <a:rPr lang="es-EC" dirty="0" err="1" smtClean="0"/>
              <a:t>source</a:t>
            </a:r>
            <a:r>
              <a:rPr lang="es-EC" dirty="0" smtClean="0"/>
              <a:t> = </a:t>
            </a:r>
            <a:r>
              <a:rPr lang="es-EC" i="1" dirty="0" err="1" smtClean="0"/>
              <a:t>madwifi_g</a:t>
            </a:r>
            <a:r>
              <a:rPr lang="es-EC" dirty="0" smtClean="0"/>
              <a:t>, ath0, internet). </a:t>
            </a:r>
            <a:r>
              <a:rPr lang="es-EC" dirty="0" err="1" smtClean="0"/>
              <a:t>MadWifi</a:t>
            </a:r>
            <a:r>
              <a:rPr lang="es-EC" dirty="0" smtClean="0"/>
              <a:t> ha sido reemplazado por otros drivers ath5k y ath9k, que son parte del núcleo de Linux para dispositivos LAN inalámbricos con chipsets </a:t>
            </a:r>
            <a:r>
              <a:rPr lang="es-EC" dirty="0" err="1" smtClean="0"/>
              <a:t>Atheros</a:t>
            </a:r>
            <a:r>
              <a:rPr lang="es-EC" dirty="0" smtClean="0"/>
              <a:t>.</a:t>
            </a:r>
          </a:p>
          <a:p>
            <a:pPr lvl="0" algn="just"/>
            <a:endParaRPr lang="es-EC" dirty="0" smtClean="0"/>
          </a:p>
          <a:p>
            <a:pPr lvl="0" algn="just"/>
            <a:r>
              <a:rPr lang="es-EC" dirty="0" smtClean="0"/>
              <a:t>Para el análisis de las distancias se debe considerar que el mismo equipo GPS tiene errores de precisión también no se considera obstrucciones como paredes, columnas, vehículos, personas por lo tanto se recomienda hacer una estudio más detallado para el análisis de las distancias ya que se considera un modelo de entorno de red ideal.</a:t>
            </a:r>
          </a:p>
          <a:p>
            <a:pPr lvl="0" algn="just"/>
            <a:endParaRPr lang="es-EC" dirty="0" smtClean="0"/>
          </a:p>
          <a:p>
            <a:pPr lvl="0" algn="just"/>
            <a:r>
              <a:rPr lang="es-EC" dirty="0" smtClean="0"/>
              <a:t>Utilizar el prototipo implementado para que </a:t>
            </a:r>
            <a:r>
              <a:rPr lang="es-EC" dirty="0" err="1" smtClean="0"/>
              <a:t>Kismet</a:t>
            </a:r>
            <a:r>
              <a:rPr lang="es-EC" dirty="0" smtClean="0"/>
              <a:t> aumente su detección de ataques en capas superiores de la arquitectura de red; y continuar con el análisis de red en la Universidad para ayudar al administrador de la red con todos los parámetros y determinar la eficiencia del diseño de la red creada.</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47664" y="2721694"/>
            <a:ext cx="6120680" cy="923330"/>
          </a:xfrm>
          <a:prstGeom prst="rect">
            <a:avLst/>
          </a:prstGeom>
          <a:noFill/>
        </p:spPr>
        <p:txBody>
          <a:bodyPr wrap="squar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GRACIAS</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914400" y="476672"/>
            <a:ext cx="8229600" cy="1143000"/>
          </a:xfrm>
        </p:spPr>
        <p:txBody>
          <a:bodyPr/>
          <a:lstStyle/>
          <a:p>
            <a:r>
              <a:rPr lang="es-EC" dirty="0" err="1" smtClean="0"/>
              <a:t>Raspberry</a:t>
            </a:r>
            <a:r>
              <a:rPr lang="es-EC" dirty="0" smtClean="0"/>
              <a:t> Pi</a:t>
            </a:r>
            <a:endParaRPr lang="es-EC" dirty="0"/>
          </a:p>
        </p:txBody>
      </p:sp>
      <p:sp>
        <p:nvSpPr>
          <p:cNvPr id="2" name="1 Marcador de contenido"/>
          <p:cNvSpPr>
            <a:spLocks noGrp="1"/>
          </p:cNvSpPr>
          <p:nvPr>
            <p:ph idx="1"/>
          </p:nvPr>
        </p:nvSpPr>
        <p:spPr>
          <a:xfrm>
            <a:off x="395536" y="1340769"/>
            <a:ext cx="8291264" cy="1224136"/>
          </a:xfrm>
        </p:spPr>
        <p:txBody>
          <a:bodyPr>
            <a:normAutofit/>
          </a:bodyPr>
          <a:lstStyle/>
          <a:p>
            <a:pPr algn="just"/>
            <a:r>
              <a:rPr lang="es-EC" sz="1600" dirty="0" err="1" smtClean="0"/>
              <a:t>Raspberry</a:t>
            </a:r>
            <a:r>
              <a:rPr lang="es-EC" sz="1600" dirty="0" smtClean="0"/>
              <a:t> Pi es una placa reducida (SBC) de bajo coste desarrollado en Reino Unido por la Fundación </a:t>
            </a:r>
            <a:r>
              <a:rPr lang="es-EC" sz="1600" dirty="0" err="1" smtClean="0"/>
              <a:t>Raspberry</a:t>
            </a:r>
            <a:r>
              <a:rPr lang="es-EC" sz="1600" dirty="0" smtClean="0"/>
              <a:t> Pi. Existen varios modelos: el modelo A, modelo B, B+ y recientemente Pi 2 modelo B.</a:t>
            </a:r>
          </a:p>
          <a:p>
            <a:endParaRPr lang="es-EC" sz="1800" dirty="0"/>
          </a:p>
        </p:txBody>
      </p:sp>
      <p:graphicFrame>
        <p:nvGraphicFramePr>
          <p:cNvPr id="5" name="7 Marcador de contenido"/>
          <p:cNvGraphicFramePr>
            <a:graphicFrameLocks/>
          </p:cNvGraphicFramePr>
          <p:nvPr/>
        </p:nvGraphicFramePr>
        <p:xfrm>
          <a:off x="1115616" y="2564905"/>
          <a:ext cx="6984776" cy="4293095"/>
        </p:xfrm>
        <a:graphic>
          <a:graphicData uri="http://schemas.openxmlformats.org/drawingml/2006/table">
            <a:tbl>
              <a:tblPr>
                <a:tableStyleId>{08FB837D-C827-4EFA-A057-4D05807E0F7C}</a:tableStyleId>
              </a:tblPr>
              <a:tblGrid>
                <a:gridCol w="1177244"/>
                <a:gridCol w="1202702"/>
                <a:gridCol w="1202702"/>
                <a:gridCol w="1093927"/>
                <a:gridCol w="1093155"/>
                <a:gridCol w="1215046"/>
              </a:tblGrid>
              <a:tr h="206768">
                <a:tc>
                  <a:txBody>
                    <a:bodyPr/>
                    <a:lstStyle/>
                    <a:p>
                      <a:pPr>
                        <a:lnSpc>
                          <a:spcPct val="115000"/>
                        </a:lnSpc>
                        <a:spcAft>
                          <a:spcPts val="0"/>
                        </a:spcAft>
                      </a:pPr>
                      <a:endParaRPr lang="es-EC" sz="1100" dirty="0">
                        <a:latin typeface="Calibri"/>
                        <a:ea typeface="Calibri"/>
                        <a:cs typeface="Times New Roman"/>
                      </a:endParaRPr>
                    </a:p>
                  </a:txBody>
                  <a:tcPr marL="68580" marR="68580" marT="0" marB="0"/>
                </a:tc>
                <a:tc>
                  <a:txBody>
                    <a:bodyPr/>
                    <a:lstStyle/>
                    <a:p>
                      <a:pPr algn="ctr">
                        <a:lnSpc>
                          <a:spcPct val="115000"/>
                        </a:lnSpc>
                        <a:spcAft>
                          <a:spcPts val="0"/>
                        </a:spcAft>
                      </a:pPr>
                      <a:r>
                        <a:rPr lang="es-EC" sz="1000"/>
                        <a:t>RPI Model A</a:t>
                      </a:r>
                      <a:endParaRPr lang="es-EC" sz="1100">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t>RPI </a:t>
                      </a:r>
                      <a:r>
                        <a:rPr lang="es-EC" sz="1000" dirty="0" err="1"/>
                        <a:t>Model</a:t>
                      </a:r>
                      <a:r>
                        <a:rPr lang="es-EC" sz="1000" dirty="0"/>
                        <a:t> A</a:t>
                      </a:r>
                      <a:r>
                        <a:rPr lang="en-US" sz="1000" dirty="0"/>
                        <a:t>+</a:t>
                      </a:r>
                      <a:endParaRPr lang="es-EC" sz="1100" dirty="0">
                        <a:latin typeface="Calibri"/>
                        <a:ea typeface="Calibri"/>
                        <a:cs typeface="Times New Roman"/>
                      </a:endParaRPr>
                    </a:p>
                  </a:txBody>
                  <a:tcPr marL="68580" marR="68580" marT="0" marB="0"/>
                </a:tc>
                <a:tc>
                  <a:txBody>
                    <a:bodyPr/>
                    <a:lstStyle/>
                    <a:p>
                      <a:pPr algn="ctr">
                        <a:lnSpc>
                          <a:spcPct val="115000"/>
                        </a:lnSpc>
                        <a:spcAft>
                          <a:spcPts val="0"/>
                        </a:spcAft>
                      </a:pPr>
                      <a:r>
                        <a:rPr lang="es-EC" sz="1000" dirty="0"/>
                        <a:t>RPI </a:t>
                      </a:r>
                      <a:r>
                        <a:rPr lang="es-EC" sz="1000" dirty="0" err="1"/>
                        <a:t>Model</a:t>
                      </a:r>
                      <a:r>
                        <a:rPr lang="es-EC" sz="1000" dirty="0"/>
                        <a:t> B</a:t>
                      </a:r>
                      <a:endParaRPr lang="es-EC" sz="1100" dirty="0">
                        <a:latin typeface="Calibri"/>
                        <a:ea typeface="Calibri"/>
                        <a:cs typeface="Times New Roman"/>
                      </a:endParaRPr>
                    </a:p>
                  </a:txBody>
                  <a:tcPr marL="68580" marR="68580" marT="0" marB="0"/>
                </a:tc>
                <a:tc>
                  <a:txBody>
                    <a:bodyPr/>
                    <a:lstStyle/>
                    <a:p>
                      <a:pPr algn="ctr">
                        <a:lnSpc>
                          <a:spcPct val="115000"/>
                        </a:lnSpc>
                        <a:spcAft>
                          <a:spcPts val="0"/>
                        </a:spcAft>
                      </a:pPr>
                      <a:r>
                        <a:rPr lang="es-EC" sz="1000"/>
                        <a:t>RPI Model B+</a:t>
                      </a:r>
                      <a:endParaRPr lang="es-EC" sz="1100">
                        <a:latin typeface="Calibri"/>
                        <a:ea typeface="Calibri"/>
                        <a:cs typeface="Times New Roman"/>
                      </a:endParaRPr>
                    </a:p>
                  </a:txBody>
                  <a:tcPr marL="68580" marR="68580" marT="0" marB="0"/>
                </a:tc>
                <a:tc>
                  <a:txBody>
                    <a:bodyPr/>
                    <a:lstStyle/>
                    <a:p>
                      <a:pPr algn="ctr">
                        <a:lnSpc>
                          <a:spcPct val="115000"/>
                        </a:lnSpc>
                        <a:spcAft>
                          <a:spcPts val="0"/>
                        </a:spcAft>
                      </a:pPr>
                      <a:r>
                        <a:rPr lang="es-EC" sz="1000"/>
                        <a:t>RPI 2 Model B</a:t>
                      </a:r>
                      <a:endParaRPr lang="es-EC" sz="1100">
                        <a:latin typeface="Calibri"/>
                        <a:ea typeface="Calibri"/>
                        <a:cs typeface="Times New Roman"/>
                      </a:endParaRPr>
                    </a:p>
                  </a:txBody>
                  <a:tcPr marL="68580" marR="68580" marT="0" marB="0"/>
                </a:tc>
              </a:tr>
              <a:tr h="326906">
                <a:tc>
                  <a:txBody>
                    <a:bodyPr/>
                    <a:lstStyle/>
                    <a:p>
                      <a:pPr algn="ctr">
                        <a:spcAft>
                          <a:spcPts val="0"/>
                        </a:spcAft>
                      </a:pPr>
                      <a:r>
                        <a:rPr lang="es-EC" sz="1000"/>
                        <a:t>SoC</a:t>
                      </a:r>
                      <a:endParaRPr lang="es-EC" sz="1100">
                        <a:latin typeface="Calibri"/>
                        <a:ea typeface="Calibri"/>
                        <a:cs typeface="Times New Roman"/>
                      </a:endParaRPr>
                    </a:p>
                  </a:txBody>
                  <a:tcPr marL="68580" marR="68580" marT="0" marB="0"/>
                </a:tc>
                <a:tc>
                  <a:txBody>
                    <a:bodyPr/>
                    <a:lstStyle/>
                    <a:p>
                      <a:pPr>
                        <a:spcAft>
                          <a:spcPts val="0"/>
                        </a:spcAft>
                      </a:pPr>
                      <a:r>
                        <a:rPr lang="es-EC" sz="1000"/>
                        <a:t>Broadcom BCM2835</a:t>
                      </a:r>
                      <a:endParaRPr lang="es-EC" sz="1100">
                        <a:latin typeface="Calibri"/>
                        <a:ea typeface="Calibri"/>
                        <a:cs typeface="Times New Roman"/>
                      </a:endParaRPr>
                    </a:p>
                  </a:txBody>
                  <a:tcPr marL="68580" marR="68580" marT="0" marB="0"/>
                </a:tc>
                <a:tc>
                  <a:txBody>
                    <a:bodyPr/>
                    <a:lstStyle/>
                    <a:p>
                      <a:pPr>
                        <a:spcAft>
                          <a:spcPts val="0"/>
                        </a:spcAft>
                      </a:pPr>
                      <a:r>
                        <a:rPr lang="es-EC" sz="1000"/>
                        <a:t>Broadcom BCM2835</a:t>
                      </a:r>
                      <a:endParaRPr lang="es-EC" sz="1100">
                        <a:latin typeface="Calibri"/>
                        <a:ea typeface="Calibri"/>
                        <a:cs typeface="Times New Roman"/>
                      </a:endParaRPr>
                    </a:p>
                  </a:txBody>
                  <a:tcPr marL="68580" marR="68580" marT="0" marB="0"/>
                </a:tc>
                <a:tc>
                  <a:txBody>
                    <a:bodyPr/>
                    <a:lstStyle/>
                    <a:p>
                      <a:pPr>
                        <a:spcAft>
                          <a:spcPts val="0"/>
                        </a:spcAft>
                      </a:pPr>
                      <a:r>
                        <a:rPr lang="es-EC" sz="1000"/>
                        <a:t>Broadcom BCM2835</a:t>
                      </a:r>
                      <a:endParaRPr lang="es-EC" sz="1100">
                        <a:latin typeface="Calibri"/>
                        <a:ea typeface="Calibri"/>
                        <a:cs typeface="Times New Roman"/>
                      </a:endParaRPr>
                    </a:p>
                  </a:txBody>
                  <a:tcPr marL="68580" marR="68580" marT="0" marB="0"/>
                </a:tc>
                <a:tc>
                  <a:txBody>
                    <a:bodyPr/>
                    <a:lstStyle/>
                    <a:p>
                      <a:pPr>
                        <a:spcAft>
                          <a:spcPts val="0"/>
                        </a:spcAft>
                      </a:pPr>
                      <a:r>
                        <a:rPr lang="es-EC" sz="1000"/>
                        <a:t>Broadcom BCM2835</a:t>
                      </a:r>
                      <a:endParaRPr lang="es-EC" sz="1100">
                        <a:latin typeface="Calibri"/>
                        <a:ea typeface="Calibri"/>
                        <a:cs typeface="Times New Roman"/>
                      </a:endParaRPr>
                    </a:p>
                  </a:txBody>
                  <a:tcPr marL="68580" marR="68580" marT="0" marB="0"/>
                </a:tc>
                <a:tc>
                  <a:txBody>
                    <a:bodyPr/>
                    <a:lstStyle/>
                    <a:p>
                      <a:pPr>
                        <a:spcAft>
                          <a:spcPts val="0"/>
                        </a:spcAft>
                      </a:pPr>
                      <a:r>
                        <a:rPr lang="es-EC" sz="1000"/>
                        <a:t>Broadcom BCM2836</a:t>
                      </a:r>
                      <a:endParaRPr lang="es-EC" sz="1100">
                        <a:latin typeface="Calibri"/>
                        <a:ea typeface="Calibri"/>
                        <a:cs typeface="Times New Roman"/>
                      </a:endParaRPr>
                    </a:p>
                  </a:txBody>
                  <a:tcPr marL="68580" marR="68580" marT="0" marB="0"/>
                </a:tc>
              </a:tr>
              <a:tr h="653813">
                <a:tc>
                  <a:txBody>
                    <a:bodyPr/>
                    <a:lstStyle/>
                    <a:p>
                      <a:pPr algn="ctr">
                        <a:spcAft>
                          <a:spcPts val="0"/>
                        </a:spcAft>
                      </a:pPr>
                      <a:r>
                        <a:rPr lang="es-EC" sz="1000"/>
                        <a:t>CPU</a:t>
                      </a:r>
                      <a:endParaRPr lang="es-EC" sz="1100">
                        <a:latin typeface="Calibri"/>
                        <a:ea typeface="Calibri"/>
                        <a:cs typeface="Times New Roman"/>
                      </a:endParaRPr>
                    </a:p>
                  </a:txBody>
                  <a:tcPr marL="68580" marR="68580" marT="0" marB="0"/>
                </a:tc>
                <a:tc>
                  <a:txBody>
                    <a:bodyPr/>
                    <a:lstStyle/>
                    <a:p>
                      <a:pPr>
                        <a:spcAft>
                          <a:spcPts val="0"/>
                        </a:spcAft>
                      </a:pPr>
                      <a:r>
                        <a:rPr lang="es-EC" sz="1000"/>
                        <a:t>ARM11 ARMv6</a:t>
                      </a:r>
                      <a:br>
                        <a:rPr lang="es-EC" sz="1000"/>
                      </a:br>
                      <a:r>
                        <a:rPr lang="es-EC" sz="1000"/>
                        <a:t>700 MHz.</a:t>
                      </a:r>
                      <a:endParaRPr lang="es-EC" sz="1100">
                        <a:latin typeface="Calibri"/>
                        <a:ea typeface="Calibri"/>
                        <a:cs typeface="Times New Roman"/>
                      </a:endParaRPr>
                    </a:p>
                  </a:txBody>
                  <a:tcPr marL="68580" marR="68580" marT="0" marB="0"/>
                </a:tc>
                <a:tc>
                  <a:txBody>
                    <a:bodyPr/>
                    <a:lstStyle/>
                    <a:p>
                      <a:pPr>
                        <a:spcAft>
                          <a:spcPts val="0"/>
                        </a:spcAft>
                      </a:pPr>
                      <a:r>
                        <a:rPr lang="es-EC" sz="1000" dirty="0"/>
                        <a:t>ARM11 ARMv6</a:t>
                      </a:r>
                      <a:br>
                        <a:rPr lang="es-EC" sz="1000" dirty="0"/>
                      </a:br>
                      <a:r>
                        <a:rPr lang="es-EC" sz="1000" dirty="0"/>
                        <a:t>700 </a:t>
                      </a:r>
                      <a:r>
                        <a:rPr lang="es-EC" sz="1000" dirty="0" err="1"/>
                        <a:t>MHz.</a:t>
                      </a:r>
                      <a:endParaRPr lang="es-EC" sz="1100" dirty="0">
                        <a:latin typeface="Calibri"/>
                        <a:ea typeface="Calibri"/>
                        <a:cs typeface="Times New Roman"/>
                      </a:endParaRPr>
                    </a:p>
                  </a:txBody>
                  <a:tcPr marL="68580" marR="68580" marT="0" marB="0"/>
                </a:tc>
                <a:tc>
                  <a:txBody>
                    <a:bodyPr/>
                    <a:lstStyle/>
                    <a:p>
                      <a:pPr>
                        <a:spcAft>
                          <a:spcPts val="0"/>
                        </a:spcAft>
                      </a:pPr>
                      <a:r>
                        <a:rPr lang="es-EC" sz="1000"/>
                        <a:t>ARM11 ARMv6</a:t>
                      </a:r>
                      <a:br>
                        <a:rPr lang="es-EC" sz="1000"/>
                      </a:br>
                      <a:r>
                        <a:rPr lang="es-EC" sz="1000"/>
                        <a:t>700 MHz.</a:t>
                      </a:r>
                      <a:endParaRPr lang="es-EC" sz="1100">
                        <a:latin typeface="Calibri"/>
                        <a:ea typeface="Calibri"/>
                        <a:cs typeface="Times New Roman"/>
                      </a:endParaRPr>
                    </a:p>
                  </a:txBody>
                  <a:tcPr marL="68580" marR="68580" marT="0" marB="0"/>
                </a:tc>
                <a:tc>
                  <a:txBody>
                    <a:bodyPr/>
                    <a:lstStyle/>
                    <a:p>
                      <a:pPr>
                        <a:spcAft>
                          <a:spcPts val="0"/>
                        </a:spcAft>
                      </a:pPr>
                      <a:r>
                        <a:rPr lang="es-EC" sz="1000"/>
                        <a:t>ARM11 ARMv6</a:t>
                      </a:r>
                      <a:br>
                        <a:rPr lang="es-EC" sz="1000"/>
                      </a:br>
                      <a:r>
                        <a:rPr lang="es-EC" sz="1000"/>
                        <a:t>700 MHz.</a:t>
                      </a:r>
                      <a:endParaRPr lang="es-EC" sz="1100">
                        <a:latin typeface="Calibri"/>
                        <a:ea typeface="Calibri"/>
                        <a:cs typeface="Times New Roman"/>
                      </a:endParaRPr>
                    </a:p>
                  </a:txBody>
                  <a:tcPr marL="68580" marR="68580" marT="0" marB="0"/>
                </a:tc>
                <a:tc>
                  <a:txBody>
                    <a:bodyPr/>
                    <a:lstStyle/>
                    <a:p>
                      <a:pPr>
                        <a:spcAft>
                          <a:spcPts val="0"/>
                        </a:spcAft>
                      </a:pPr>
                      <a:r>
                        <a:rPr lang="pt-BR" sz="1000"/>
                        <a:t>ARM11 ARMv7 ARM Cortex-A7</a:t>
                      </a:r>
                      <a:br>
                        <a:rPr lang="pt-BR" sz="1000"/>
                      </a:br>
                      <a:r>
                        <a:rPr lang="pt-BR" sz="1000"/>
                        <a:t>4 núcleos @ 900 MHz.</a:t>
                      </a:r>
                      <a:endParaRPr lang="es-EC" sz="1100">
                        <a:latin typeface="Calibri"/>
                        <a:ea typeface="Calibri"/>
                        <a:cs typeface="Times New Roman"/>
                      </a:endParaRPr>
                    </a:p>
                  </a:txBody>
                  <a:tcPr marL="68580" marR="68580" marT="0" marB="0"/>
                </a:tc>
              </a:tr>
              <a:tr h="653813">
                <a:tc>
                  <a:txBody>
                    <a:bodyPr/>
                    <a:lstStyle/>
                    <a:p>
                      <a:pPr algn="ctr">
                        <a:spcAft>
                          <a:spcPts val="0"/>
                        </a:spcAft>
                      </a:pPr>
                      <a:r>
                        <a:rPr lang="es-EC" sz="1000"/>
                        <a:t>GPU</a:t>
                      </a:r>
                      <a:endParaRPr lang="es-EC" sz="1100">
                        <a:latin typeface="Calibri"/>
                        <a:ea typeface="Calibri"/>
                        <a:cs typeface="Times New Roman"/>
                      </a:endParaRPr>
                    </a:p>
                  </a:txBody>
                  <a:tcPr marL="68580" marR="68580" marT="0" marB="0"/>
                </a:tc>
                <a:tc>
                  <a:txBody>
                    <a:bodyPr/>
                    <a:lstStyle/>
                    <a:p>
                      <a:pPr>
                        <a:spcAft>
                          <a:spcPts val="0"/>
                        </a:spcAft>
                      </a:pPr>
                      <a:r>
                        <a:rPr lang="pt-BR" sz="1000"/>
                        <a:t>Broadcom VideoCore IV</a:t>
                      </a:r>
                      <a:br>
                        <a:rPr lang="pt-BR" sz="1000"/>
                      </a:br>
                      <a:r>
                        <a:rPr lang="pt-BR" sz="1000"/>
                        <a:t>250 MHz. OpenGL ES 2.0</a:t>
                      </a:r>
                      <a:endParaRPr lang="es-EC" sz="1100">
                        <a:latin typeface="Calibri"/>
                        <a:ea typeface="Calibri"/>
                        <a:cs typeface="Times New Roman"/>
                      </a:endParaRPr>
                    </a:p>
                  </a:txBody>
                  <a:tcPr marL="68580" marR="68580" marT="0" marB="0"/>
                </a:tc>
                <a:tc>
                  <a:txBody>
                    <a:bodyPr/>
                    <a:lstStyle/>
                    <a:p>
                      <a:pPr>
                        <a:spcAft>
                          <a:spcPts val="0"/>
                        </a:spcAft>
                      </a:pPr>
                      <a:r>
                        <a:rPr lang="pt-BR" sz="1000"/>
                        <a:t>Broadcom VideoCore IV</a:t>
                      </a:r>
                      <a:br>
                        <a:rPr lang="pt-BR" sz="1000"/>
                      </a:br>
                      <a:r>
                        <a:rPr lang="pt-BR" sz="1000"/>
                        <a:t>250 MHz. OpenGL ES 2.0</a:t>
                      </a:r>
                      <a:endParaRPr lang="es-EC" sz="1100">
                        <a:latin typeface="Calibri"/>
                        <a:ea typeface="Calibri"/>
                        <a:cs typeface="Times New Roman"/>
                      </a:endParaRPr>
                    </a:p>
                  </a:txBody>
                  <a:tcPr marL="68580" marR="68580" marT="0" marB="0"/>
                </a:tc>
                <a:tc>
                  <a:txBody>
                    <a:bodyPr/>
                    <a:lstStyle/>
                    <a:p>
                      <a:pPr>
                        <a:spcAft>
                          <a:spcPts val="0"/>
                        </a:spcAft>
                      </a:pPr>
                      <a:r>
                        <a:rPr lang="pt-BR" sz="1000"/>
                        <a:t>Broadcom VideoCore IV</a:t>
                      </a:r>
                      <a:br>
                        <a:rPr lang="pt-BR" sz="1000"/>
                      </a:br>
                      <a:r>
                        <a:rPr lang="pt-BR" sz="1000"/>
                        <a:t>250 MHz. OpenGL ES 2.0</a:t>
                      </a:r>
                      <a:endParaRPr lang="es-EC" sz="1100">
                        <a:latin typeface="Calibri"/>
                        <a:ea typeface="Calibri"/>
                        <a:cs typeface="Times New Roman"/>
                      </a:endParaRPr>
                    </a:p>
                  </a:txBody>
                  <a:tcPr marL="68580" marR="68580" marT="0" marB="0"/>
                </a:tc>
                <a:tc>
                  <a:txBody>
                    <a:bodyPr/>
                    <a:lstStyle/>
                    <a:p>
                      <a:pPr>
                        <a:spcAft>
                          <a:spcPts val="0"/>
                        </a:spcAft>
                      </a:pPr>
                      <a:r>
                        <a:rPr lang="pt-BR" sz="1000"/>
                        <a:t>Broadcom VideoCore IV</a:t>
                      </a:r>
                      <a:br>
                        <a:rPr lang="pt-BR" sz="1000"/>
                      </a:br>
                      <a:r>
                        <a:rPr lang="pt-BR" sz="1000"/>
                        <a:t>250 MHz. OpenGL ES 2.0</a:t>
                      </a:r>
                      <a:endParaRPr lang="es-EC" sz="1100">
                        <a:latin typeface="Calibri"/>
                        <a:ea typeface="Calibri"/>
                        <a:cs typeface="Times New Roman"/>
                      </a:endParaRPr>
                    </a:p>
                  </a:txBody>
                  <a:tcPr marL="68580" marR="68580" marT="0" marB="0"/>
                </a:tc>
                <a:tc>
                  <a:txBody>
                    <a:bodyPr/>
                    <a:lstStyle/>
                    <a:p>
                      <a:pPr>
                        <a:spcAft>
                          <a:spcPts val="0"/>
                        </a:spcAft>
                      </a:pPr>
                      <a:r>
                        <a:rPr lang="pt-BR" sz="1000"/>
                        <a:t>Broadcom VideoCore IV</a:t>
                      </a:r>
                      <a:br>
                        <a:rPr lang="pt-BR" sz="1000"/>
                      </a:br>
                      <a:r>
                        <a:rPr lang="pt-BR" sz="1000"/>
                        <a:t>250 MHz. OpenGL ES 2.0</a:t>
                      </a:r>
                      <a:endParaRPr lang="es-EC" sz="1100">
                        <a:latin typeface="Calibri"/>
                        <a:ea typeface="Calibri"/>
                        <a:cs typeface="Times New Roman"/>
                      </a:endParaRPr>
                    </a:p>
                  </a:txBody>
                  <a:tcPr marL="68580" marR="68580" marT="0" marB="0"/>
                </a:tc>
              </a:tr>
              <a:tr h="490359">
                <a:tc>
                  <a:txBody>
                    <a:bodyPr/>
                    <a:lstStyle/>
                    <a:p>
                      <a:pPr algn="ctr">
                        <a:spcAft>
                          <a:spcPts val="0"/>
                        </a:spcAft>
                      </a:pPr>
                      <a:r>
                        <a:rPr lang="es-EC" sz="1000"/>
                        <a:t>RAM</a:t>
                      </a:r>
                      <a:endParaRPr lang="es-EC" sz="1100">
                        <a:latin typeface="Calibri"/>
                        <a:ea typeface="Calibri"/>
                        <a:cs typeface="Times New Roman"/>
                      </a:endParaRPr>
                    </a:p>
                  </a:txBody>
                  <a:tcPr marL="68580" marR="68580" marT="0" marB="0"/>
                </a:tc>
                <a:tc>
                  <a:txBody>
                    <a:bodyPr/>
                    <a:lstStyle/>
                    <a:p>
                      <a:pPr>
                        <a:spcAft>
                          <a:spcPts val="0"/>
                        </a:spcAft>
                      </a:pPr>
                      <a:r>
                        <a:rPr lang="es-EC" sz="1000"/>
                        <a:t>256 MB LPDDR SDRAM</a:t>
                      </a:r>
                      <a:br>
                        <a:rPr lang="es-EC" sz="1000"/>
                      </a:br>
                      <a:r>
                        <a:rPr lang="es-EC" sz="1000"/>
                        <a:t>400 MHz.</a:t>
                      </a:r>
                      <a:endParaRPr lang="es-EC" sz="1100">
                        <a:latin typeface="Calibri"/>
                        <a:ea typeface="Calibri"/>
                        <a:cs typeface="Times New Roman"/>
                      </a:endParaRPr>
                    </a:p>
                  </a:txBody>
                  <a:tcPr marL="68580" marR="68580" marT="0" marB="0"/>
                </a:tc>
                <a:tc>
                  <a:txBody>
                    <a:bodyPr/>
                    <a:lstStyle/>
                    <a:p>
                      <a:pPr>
                        <a:spcAft>
                          <a:spcPts val="0"/>
                        </a:spcAft>
                      </a:pPr>
                      <a:r>
                        <a:rPr lang="es-EC" sz="1000"/>
                        <a:t>256 MB LPDDR SDRAM</a:t>
                      </a:r>
                      <a:br>
                        <a:rPr lang="es-EC" sz="1000"/>
                      </a:br>
                      <a:r>
                        <a:rPr lang="es-EC" sz="1000"/>
                        <a:t>400 MHz.</a:t>
                      </a:r>
                      <a:endParaRPr lang="es-EC" sz="1100">
                        <a:latin typeface="Calibri"/>
                        <a:ea typeface="Calibri"/>
                        <a:cs typeface="Times New Roman"/>
                      </a:endParaRPr>
                    </a:p>
                  </a:txBody>
                  <a:tcPr marL="68580" marR="68580" marT="0" marB="0"/>
                </a:tc>
                <a:tc>
                  <a:txBody>
                    <a:bodyPr/>
                    <a:lstStyle/>
                    <a:p>
                      <a:pPr>
                        <a:spcAft>
                          <a:spcPts val="0"/>
                        </a:spcAft>
                      </a:pPr>
                      <a:r>
                        <a:rPr lang="es-EC" sz="1000"/>
                        <a:t>512 MB LPDDR SDRAM</a:t>
                      </a:r>
                      <a:br>
                        <a:rPr lang="es-EC" sz="1000"/>
                      </a:br>
                      <a:r>
                        <a:rPr lang="es-EC" sz="1000"/>
                        <a:t>400 MHz.</a:t>
                      </a:r>
                      <a:endParaRPr lang="es-EC" sz="1100">
                        <a:latin typeface="Calibri"/>
                        <a:ea typeface="Calibri"/>
                        <a:cs typeface="Times New Roman"/>
                      </a:endParaRPr>
                    </a:p>
                  </a:txBody>
                  <a:tcPr marL="68580" marR="68580" marT="0" marB="0"/>
                </a:tc>
                <a:tc>
                  <a:txBody>
                    <a:bodyPr/>
                    <a:lstStyle/>
                    <a:p>
                      <a:pPr>
                        <a:spcAft>
                          <a:spcPts val="0"/>
                        </a:spcAft>
                      </a:pPr>
                      <a:r>
                        <a:rPr lang="es-EC" sz="1000"/>
                        <a:t>512 MB LPDDR SDRAM</a:t>
                      </a:r>
                      <a:br>
                        <a:rPr lang="es-EC" sz="1000"/>
                      </a:br>
                      <a:r>
                        <a:rPr lang="es-EC" sz="1000"/>
                        <a:t>400 MHz.</a:t>
                      </a:r>
                      <a:endParaRPr lang="es-EC" sz="1100">
                        <a:latin typeface="Calibri"/>
                        <a:ea typeface="Calibri"/>
                        <a:cs typeface="Times New Roman"/>
                      </a:endParaRPr>
                    </a:p>
                  </a:txBody>
                  <a:tcPr marL="68580" marR="68580" marT="0" marB="0"/>
                </a:tc>
                <a:tc>
                  <a:txBody>
                    <a:bodyPr/>
                    <a:lstStyle/>
                    <a:p>
                      <a:pPr>
                        <a:spcAft>
                          <a:spcPts val="0"/>
                        </a:spcAft>
                      </a:pPr>
                      <a:r>
                        <a:rPr lang="es-EC" sz="1000"/>
                        <a:t>1 GB LPDDR2 SDRAM</a:t>
                      </a:r>
                      <a:br>
                        <a:rPr lang="es-EC" sz="1000"/>
                      </a:br>
                      <a:r>
                        <a:rPr lang="es-EC" sz="1000"/>
                        <a:t>450 MHz.</a:t>
                      </a:r>
                      <a:endParaRPr lang="es-EC" sz="1100">
                        <a:latin typeface="Calibri"/>
                        <a:ea typeface="Calibri"/>
                        <a:cs typeface="Times New Roman"/>
                      </a:endParaRPr>
                    </a:p>
                  </a:txBody>
                  <a:tcPr marL="68580" marR="68580" marT="0" marB="0"/>
                </a:tc>
              </a:tr>
              <a:tr h="163453">
                <a:tc>
                  <a:txBody>
                    <a:bodyPr/>
                    <a:lstStyle/>
                    <a:p>
                      <a:pPr algn="ctr">
                        <a:spcAft>
                          <a:spcPts val="0"/>
                        </a:spcAft>
                      </a:pPr>
                      <a:r>
                        <a:rPr lang="es-EC" sz="1000"/>
                        <a:t>USB 2.0</a:t>
                      </a:r>
                      <a:endParaRPr lang="es-EC" sz="1100">
                        <a:latin typeface="Calibri"/>
                        <a:ea typeface="Calibri"/>
                        <a:cs typeface="Times New Roman"/>
                      </a:endParaRPr>
                    </a:p>
                  </a:txBody>
                  <a:tcPr marL="68580" marR="68580" marT="0" marB="0"/>
                </a:tc>
                <a:tc>
                  <a:txBody>
                    <a:bodyPr/>
                    <a:lstStyle/>
                    <a:p>
                      <a:pPr>
                        <a:spcAft>
                          <a:spcPts val="0"/>
                        </a:spcAft>
                      </a:pPr>
                      <a:r>
                        <a:rPr lang="es-EC" sz="1000"/>
                        <a:t>1</a:t>
                      </a:r>
                      <a:endParaRPr lang="es-EC" sz="1100">
                        <a:latin typeface="Calibri"/>
                        <a:ea typeface="Calibri"/>
                        <a:cs typeface="Times New Roman"/>
                      </a:endParaRPr>
                    </a:p>
                  </a:txBody>
                  <a:tcPr marL="68580" marR="68580" marT="0" marB="0"/>
                </a:tc>
                <a:tc>
                  <a:txBody>
                    <a:bodyPr/>
                    <a:lstStyle/>
                    <a:p>
                      <a:pPr>
                        <a:spcAft>
                          <a:spcPts val="0"/>
                        </a:spcAft>
                      </a:pPr>
                      <a:r>
                        <a:rPr lang="es-EC" sz="1000"/>
                        <a:t>1</a:t>
                      </a:r>
                      <a:endParaRPr lang="es-EC" sz="1100">
                        <a:latin typeface="Calibri"/>
                        <a:ea typeface="Calibri"/>
                        <a:cs typeface="Times New Roman"/>
                      </a:endParaRPr>
                    </a:p>
                  </a:txBody>
                  <a:tcPr marL="68580" marR="68580" marT="0" marB="0"/>
                </a:tc>
                <a:tc>
                  <a:txBody>
                    <a:bodyPr/>
                    <a:lstStyle/>
                    <a:p>
                      <a:pPr>
                        <a:spcAft>
                          <a:spcPts val="0"/>
                        </a:spcAft>
                      </a:pPr>
                      <a:r>
                        <a:rPr lang="es-EC" sz="1000"/>
                        <a:t>2</a:t>
                      </a:r>
                      <a:endParaRPr lang="es-EC" sz="1100">
                        <a:latin typeface="Calibri"/>
                        <a:ea typeface="Calibri"/>
                        <a:cs typeface="Times New Roman"/>
                      </a:endParaRPr>
                    </a:p>
                  </a:txBody>
                  <a:tcPr marL="68580" marR="68580" marT="0" marB="0"/>
                </a:tc>
                <a:tc>
                  <a:txBody>
                    <a:bodyPr/>
                    <a:lstStyle/>
                    <a:p>
                      <a:pPr>
                        <a:spcAft>
                          <a:spcPts val="0"/>
                        </a:spcAft>
                      </a:pPr>
                      <a:r>
                        <a:rPr lang="es-EC" sz="1000"/>
                        <a:t>4</a:t>
                      </a:r>
                      <a:endParaRPr lang="es-EC" sz="1100">
                        <a:latin typeface="Calibri"/>
                        <a:ea typeface="Calibri"/>
                        <a:cs typeface="Times New Roman"/>
                      </a:endParaRPr>
                    </a:p>
                  </a:txBody>
                  <a:tcPr marL="68580" marR="68580" marT="0" marB="0"/>
                </a:tc>
                <a:tc>
                  <a:txBody>
                    <a:bodyPr/>
                    <a:lstStyle/>
                    <a:p>
                      <a:pPr>
                        <a:spcAft>
                          <a:spcPts val="0"/>
                        </a:spcAft>
                      </a:pPr>
                      <a:r>
                        <a:rPr lang="es-EC" sz="1000"/>
                        <a:t>4</a:t>
                      </a:r>
                      <a:endParaRPr lang="es-EC" sz="1100">
                        <a:latin typeface="Calibri"/>
                        <a:ea typeface="Calibri"/>
                        <a:cs typeface="Times New Roman"/>
                      </a:endParaRPr>
                    </a:p>
                  </a:txBody>
                  <a:tcPr marL="68580" marR="68580" marT="0" marB="0"/>
                </a:tc>
              </a:tr>
              <a:tr h="490359">
                <a:tc>
                  <a:txBody>
                    <a:bodyPr/>
                    <a:lstStyle/>
                    <a:p>
                      <a:pPr algn="ctr">
                        <a:spcAft>
                          <a:spcPts val="0"/>
                        </a:spcAft>
                      </a:pPr>
                      <a:r>
                        <a:rPr lang="es-EC" sz="1000"/>
                        <a:t>Salidas de vídeo</a:t>
                      </a:r>
                      <a:endParaRPr lang="es-EC" sz="1100">
                        <a:latin typeface="Calibri"/>
                        <a:ea typeface="Calibri"/>
                        <a:cs typeface="Times New Roman"/>
                      </a:endParaRPr>
                    </a:p>
                  </a:txBody>
                  <a:tcPr marL="68580" marR="68580" marT="0" marB="0"/>
                </a:tc>
                <a:tc>
                  <a:txBody>
                    <a:bodyPr/>
                    <a:lstStyle/>
                    <a:p>
                      <a:pPr>
                        <a:spcAft>
                          <a:spcPts val="0"/>
                        </a:spcAft>
                      </a:pPr>
                      <a:r>
                        <a:rPr lang="es-EC" sz="1000"/>
                        <a:t>HDMI 1.4 @ 1920x1200 píxeles</a:t>
                      </a:r>
                      <a:endParaRPr lang="es-EC" sz="1100">
                        <a:latin typeface="Calibri"/>
                        <a:ea typeface="Calibri"/>
                        <a:cs typeface="Times New Roman"/>
                      </a:endParaRPr>
                    </a:p>
                  </a:txBody>
                  <a:tcPr marL="68580" marR="68580" marT="0" marB="0"/>
                </a:tc>
                <a:tc>
                  <a:txBody>
                    <a:bodyPr/>
                    <a:lstStyle/>
                    <a:p>
                      <a:pPr>
                        <a:spcAft>
                          <a:spcPts val="0"/>
                        </a:spcAft>
                      </a:pPr>
                      <a:r>
                        <a:rPr lang="es-EC" sz="1000"/>
                        <a:t>HDMI 1.4 @ 1920x1200 píxeles</a:t>
                      </a:r>
                      <a:endParaRPr lang="es-EC" sz="1100">
                        <a:latin typeface="Calibri"/>
                        <a:ea typeface="Calibri"/>
                        <a:cs typeface="Times New Roman"/>
                      </a:endParaRPr>
                    </a:p>
                  </a:txBody>
                  <a:tcPr marL="68580" marR="68580" marT="0" marB="0"/>
                </a:tc>
                <a:tc>
                  <a:txBody>
                    <a:bodyPr/>
                    <a:lstStyle/>
                    <a:p>
                      <a:pPr>
                        <a:spcAft>
                          <a:spcPts val="0"/>
                        </a:spcAft>
                      </a:pPr>
                      <a:r>
                        <a:rPr lang="es-EC" sz="1000"/>
                        <a:t>HDMI 1.4 @ 1920x1200 píxeles</a:t>
                      </a:r>
                      <a:endParaRPr lang="es-EC" sz="1100">
                        <a:latin typeface="Calibri"/>
                        <a:ea typeface="Calibri"/>
                        <a:cs typeface="Times New Roman"/>
                      </a:endParaRPr>
                    </a:p>
                  </a:txBody>
                  <a:tcPr marL="68580" marR="68580" marT="0" marB="0"/>
                </a:tc>
                <a:tc>
                  <a:txBody>
                    <a:bodyPr/>
                    <a:lstStyle/>
                    <a:p>
                      <a:pPr>
                        <a:spcAft>
                          <a:spcPts val="0"/>
                        </a:spcAft>
                      </a:pPr>
                      <a:r>
                        <a:rPr lang="es-EC" sz="1000"/>
                        <a:t>HDMI 1.4 @ 1920x1200 píxeles</a:t>
                      </a:r>
                      <a:endParaRPr lang="es-EC" sz="1100">
                        <a:latin typeface="Calibri"/>
                        <a:ea typeface="Calibri"/>
                        <a:cs typeface="Times New Roman"/>
                      </a:endParaRPr>
                    </a:p>
                  </a:txBody>
                  <a:tcPr marL="68580" marR="68580" marT="0" marB="0"/>
                </a:tc>
                <a:tc>
                  <a:txBody>
                    <a:bodyPr/>
                    <a:lstStyle/>
                    <a:p>
                      <a:pPr>
                        <a:spcAft>
                          <a:spcPts val="0"/>
                        </a:spcAft>
                      </a:pPr>
                      <a:r>
                        <a:rPr lang="es-EC" sz="1000"/>
                        <a:t>HDMI 1.4 @ 1920x1200 píxeles</a:t>
                      </a:r>
                      <a:endParaRPr lang="es-EC" sz="1100">
                        <a:latin typeface="Calibri"/>
                        <a:ea typeface="Calibri"/>
                        <a:cs typeface="Times New Roman"/>
                      </a:endParaRPr>
                    </a:p>
                  </a:txBody>
                  <a:tcPr marL="68580" marR="68580" marT="0" marB="0"/>
                </a:tc>
              </a:tr>
              <a:tr h="326906">
                <a:tc>
                  <a:txBody>
                    <a:bodyPr/>
                    <a:lstStyle/>
                    <a:p>
                      <a:pPr algn="ctr">
                        <a:spcAft>
                          <a:spcPts val="0"/>
                        </a:spcAft>
                      </a:pPr>
                      <a:r>
                        <a:rPr lang="es-EC" sz="1000"/>
                        <a:t>Almacenamiento</a:t>
                      </a:r>
                      <a:endParaRPr lang="es-EC" sz="1100">
                        <a:latin typeface="Calibri"/>
                        <a:ea typeface="Calibri"/>
                        <a:cs typeface="Times New Roman"/>
                      </a:endParaRPr>
                    </a:p>
                  </a:txBody>
                  <a:tcPr marL="68580" marR="68580" marT="0" marB="0"/>
                </a:tc>
                <a:tc>
                  <a:txBody>
                    <a:bodyPr/>
                    <a:lstStyle/>
                    <a:p>
                      <a:pPr>
                        <a:spcAft>
                          <a:spcPts val="0"/>
                        </a:spcAft>
                      </a:pPr>
                      <a:r>
                        <a:rPr lang="es-EC" sz="1000"/>
                        <a:t>SD/MMC</a:t>
                      </a:r>
                      <a:endParaRPr lang="es-EC" sz="1100">
                        <a:latin typeface="Calibri"/>
                        <a:ea typeface="Calibri"/>
                        <a:cs typeface="Times New Roman"/>
                      </a:endParaRPr>
                    </a:p>
                  </a:txBody>
                  <a:tcPr marL="68580" marR="68580" marT="0" marB="0"/>
                </a:tc>
                <a:tc>
                  <a:txBody>
                    <a:bodyPr/>
                    <a:lstStyle/>
                    <a:p>
                      <a:pPr>
                        <a:spcAft>
                          <a:spcPts val="0"/>
                        </a:spcAft>
                      </a:pPr>
                      <a:r>
                        <a:rPr lang="es-EC" sz="1000"/>
                        <a:t>microSD</a:t>
                      </a:r>
                      <a:endParaRPr lang="es-EC" sz="1100">
                        <a:latin typeface="Calibri"/>
                        <a:ea typeface="Calibri"/>
                        <a:cs typeface="Times New Roman"/>
                      </a:endParaRPr>
                    </a:p>
                  </a:txBody>
                  <a:tcPr marL="68580" marR="68580" marT="0" marB="0"/>
                </a:tc>
                <a:tc>
                  <a:txBody>
                    <a:bodyPr/>
                    <a:lstStyle/>
                    <a:p>
                      <a:pPr>
                        <a:spcAft>
                          <a:spcPts val="0"/>
                        </a:spcAft>
                      </a:pPr>
                      <a:r>
                        <a:rPr lang="es-EC" sz="1000"/>
                        <a:t>SD/MMC</a:t>
                      </a:r>
                      <a:endParaRPr lang="es-EC" sz="1100">
                        <a:latin typeface="Calibri"/>
                        <a:ea typeface="Calibri"/>
                        <a:cs typeface="Times New Roman"/>
                      </a:endParaRPr>
                    </a:p>
                  </a:txBody>
                  <a:tcPr marL="68580" marR="68580" marT="0" marB="0"/>
                </a:tc>
                <a:tc>
                  <a:txBody>
                    <a:bodyPr/>
                    <a:lstStyle/>
                    <a:p>
                      <a:pPr>
                        <a:spcAft>
                          <a:spcPts val="0"/>
                        </a:spcAft>
                      </a:pPr>
                      <a:r>
                        <a:rPr lang="es-EC" sz="1000" dirty="0" err="1"/>
                        <a:t>microSD</a:t>
                      </a:r>
                      <a:endParaRPr lang="es-EC" sz="1100" dirty="0">
                        <a:latin typeface="Calibri"/>
                        <a:ea typeface="Calibri"/>
                        <a:cs typeface="Times New Roman"/>
                      </a:endParaRPr>
                    </a:p>
                  </a:txBody>
                  <a:tcPr marL="68580" marR="68580" marT="0" marB="0"/>
                </a:tc>
                <a:tc>
                  <a:txBody>
                    <a:bodyPr/>
                    <a:lstStyle/>
                    <a:p>
                      <a:pPr>
                        <a:spcAft>
                          <a:spcPts val="0"/>
                        </a:spcAft>
                      </a:pPr>
                      <a:r>
                        <a:rPr lang="es-EC" sz="1000"/>
                        <a:t>microSD</a:t>
                      </a:r>
                      <a:endParaRPr lang="es-EC" sz="1100">
                        <a:latin typeface="Calibri"/>
                        <a:ea typeface="Calibri"/>
                        <a:cs typeface="Times New Roman"/>
                      </a:endParaRPr>
                    </a:p>
                  </a:txBody>
                  <a:tcPr marL="68580" marR="68580" marT="0" marB="0"/>
                </a:tc>
              </a:tr>
              <a:tr h="326906">
                <a:tc>
                  <a:txBody>
                    <a:bodyPr/>
                    <a:lstStyle/>
                    <a:p>
                      <a:pPr algn="ctr">
                        <a:spcAft>
                          <a:spcPts val="0"/>
                        </a:spcAft>
                      </a:pPr>
                      <a:r>
                        <a:rPr lang="es-EC" sz="1000"/>
                        <a:t>Ethernet</a:t>
                      </a:r>
                      <a:endParaRPr lang="es-EC" sz="1100">
                        <a:latin typeface="Calibri"/>
                        <a:ea typeface="Calibri"/>
                        <a:cs typeface="Times New Roman"/>
                      </a:endParaRPr>
                    </a:p>
                  </a:txBody>
                  <a:tcPr marL="68580" marR="68580" marT="0" marB="0"/>
                </a:tc>
                <a:tc>
                  <a:txBody>
                    <a:bodyPr/>
                    <a:lstStyle/>
                    <a:p>
                      <a:pPr>
                        <a:spcAft>
                          <a:spcPts val="0"/>
                        </a:spcAft>
                      </a:pPr>
                      <a:r>
                        <a:rPr lang="es-EC" sz="1000"/>
                        <a:t>No</a:t>
                      </a:r>
                      <a:endParaRPr lang="es-EC" sz="1100">
                        <a:latin typeface="Calibri"/>
                        <a:ea typeface="Calibri"/>
                        <a:cs typeface="Times New Roman"/>
                      </a:endParaRPr>
                    </a:p>
                  </a:txBody>
                  <a:tcPr marL="68580" marR="68580" marT="0" marB="0"/>
                </a:tc>
                <a:tc>
                  <a:txBody>
                    <a:bodyPr/>
                    <a:lstStyle/>
                    <a:p>
                      <a:pPr>
                        <a:spcAft>
                          <a:spcPts val="0"/>
                        </a:spcAft>
                      </a:pPr>
                      <a:r>
                        <a:rPr lang="es-EC" sz="1000"/>
                        <a:t>No</a:t>
                      </a:r>
                      <a:endParaRPr lang="es-EC" sz="1100">
                        <a:latin typeface="Calibri"/>
                        <a:ea typeface="Calibri"/>
                        <a:cs typeface="Times New Roman"/>
                      </a:endParaRPr>
                    </a:p>
                  </a:txBody>
                  <a:tcPr marL="68580" marR="68580" marT="0" marB="0"/>
                </a:tc>
                <a:tc>
                  <a:txBody>
                    <a:bodyPr/>
                    <a:lstStyle/>
                    <a:p>
                      <a:pPr>
                        <a:spcAft>
                          <a:spcPts val="0"/>
                        </a:spcAft>
                      </a:pPr>
                      <a:r>
                        <a:rPr lang="es-EC" sz="1000"/>
                        <a:t>Sí, 10/100 Mbps</a:t>
                      </a:r>
                      <a:endParaRPr lang="es-EC" sz="1100">
                        <a:latin typeface="Calibri"/>
                        <a:ea typeface="Calibri"/>
                        <a:cs typeface="Times New Roman"/>
                      </a:endParaRPr>
                    </a:p>
                  </a:txBody>
                  <a:tcPr marL="68580" marR="68580" marT="0" marB="0"/>
                </a:tc>
                <a:tc>
                  <a:txBody>
                    <a:bodyPr/>
                    <a:lstStyle/>
                    <a:p>
                      <a:pPr>
                        <a:spcAft>
                          <a:spcPts val="0"/>
                        </a:spcAft>
                      </a:pPr>
                      <a:r>
                        <a:rPr lang="es-EC" sz="1000"/>
                        <a:t>Sí, 10/100 Mbps</a:t>
                      </a:r>
                      <a:endParaRPr lang="es-EC" sz="1100">
                        <a:latin typeface="Calibri"/>
                        <a:ea typeface="Calibri"/>
                        <a:cs typeface="Times New Roman"/>
                      </a:endParaRPr>
                    </a:p>
                  </a:txBody>
                  <a:tcPr marL="68580" marR="68580" marT="0" marB="0"/>
                </a:tc>
                <a:tc>
                  <a:txBody>
                    <a:bodyPr/>
                    <a:lstStyle/>
                    <a:p>
                      <a:pPr>
                        <a:spcAft>
                          <a:spcPts val="0"/>
                        </a:spcAft>
                      </a:pPr>
                      <a:r>
                        <a:rPr lang="es-EC" sz="1000"/>
                        <a:t>Sí, 10/100 Mbps</a:t>
                      </a:r>
                      <a:endParaRPr lang="es-EC" sz="1100">
                        <a:latin typeface="Calibri"/>
                        <a:ea typeface="Calibri"/>
                        <a:cs typeface="Times New Roman"/>
                      </a:endParaRPr>
                    </a:p>
                  </a:txBody>
                  <a:tcPr marL="68580" marR="68580" marT="0" marB="0"/>
                </a:tc>
              </a:tr>
              <a:tr h="326906">
                <a:tc>
                  <a:txBody>
                    <a:bodyPr/>
                    <a:lstStyle/>
                    <a:p>
                      <a:pPr algn="ctr">
                        <a:spcAft>
                          <a:spcPts val="0"/>
                        </a:spcAft>
                      </a:pPr>
                      <a:r>
                        <a:rPr lang="es-EC" sz="1000"/>
                        <a:t>Tamaño</a:t>
                      </a:r>
                      <a:endParaRPr lang="es-EC" sz="1100">
                        <a:latin typeface="Calibri"/>
                        <a:ea typeface="Calibri"/>
                        <a:cs typeface="Times New Roman"/>
                      </a:endParaRPr>
                    </a:p>
                  </a:txBody>
                  <a:tcPr marL="68580" marR="68580" marT="0" marB="0"/>
                </a:tc>
                <a:tc>
                  <a:txBody>
                    <a:bodyPr/>
                    <a:lstStyle/>
                    <a:p>
                      <a:pPr>
                        <a:spcAft>
                          <a:spcPts val="0"/>
                        </a:spcAft>
                      </a:pPr>
                      <a:r>
                        <a:rPr lang="es-EC" sz="1000"/>
                        <a:t>85,60x56,5 mm</a:t>
                      </a:r>
                      <a:endParaRPr lang="es-EC" sz="1100">
                        <a:latin typeface="Calibri"/>
                        <a:ea typeface="Calibri"/>
                        <a:cs typeface="Times New Roman"/>
                      </a:endParaRPr>
                    </a:p>
                  </a:txBody>
                  <a:tcPr marL="68580" marR="68580" marT="0" marB="0"/>
                </a:tc>
                <a:tc>
                  <a:txBody>
                    <a:bodyPr/>
                    <a:lstStyle/>
                    <a:p>
                      <a:pPr>
                        <a:spcAft>
                          <a:spcPts val="0"/>
                        </a:spcAft>
                      </a:pPr>
                      <a:r>
                        <a:rPr lang="es-EC" sz="1000"/>
                        <a:t>65x56,5 mm.</a:t>
                      </a:r>
                      <a:endParaRPr lang="es-EC" sz="1100">
                        <a:latin typeface="Calibri"/>
                        <a:ea typeface="Calibri"/>
                        <a:cs typeface="Times New Roman"/>
                      </a:endParaRPr>
                    </a:p>
                  </a:txBody>
                  <a:tcPr marL="68580" marR="68580" marT="0" marB="0"/>
                </a:tc>
                <a:tc>
                  <a:txBody>
                    <a:bodyPr/>
                    <a:lstStyle/>
                    <a:p>
                      <a:pPr>
                        <a:spcAft>
                          <a:spcPts val="0"/>
                        </a:spcAft>
                      </a:pPr>
                      <a:r>
                        <a:rPr lang="es-EC" sz="1000"/>
                        <a:t>85,60x56,5 mm</a:t>
                      </a:r>
                      <a:endParaRPr lang="es-EC" sz="1100">
                        <a:latin typeface="Calibri"/>
                        <a:ea typeface="Calibri"/>
                        <a:cs typeface="Times New Roman"/>
                      </a:endParaRPr>
                    </a:p>
                  </a:txBody>
                  <a:tcPr marL="68580" marR="68580" marT="0" marB="0"/>
                </a:tc>
                <a:tc>
                  <a:txBody>
                    <a:bodyPr/>
                    <a:lstStyle/>
                    <a:p>
                      <a:pPr>
                        <a:spcAft>
                          <a:spcPts val="0"/>
                        </a:spcAft>
                      </a:pPr>
                      <a:r>
                        <a:rPr lang="es-EC" sz="1000"/>
                        <a:t>85,60x56,5 mm</a:t>
                      </a:r>
                      <a:endParaRPr lang="es-EC" sz="1100">
                        <a:latin typeface="Calibri"/>
                        <a:ea typeface="Calibri"/>
                        <a:cs typeface="Times New Roman"/>
                      </a:endParaRPr>
                    </a:p>
                  </a:txBody>
                  <a:tcPr marL="68580" marR="68580" marT="0" marB="0"/>
                </a:tc>
                <a:tc>
                  <a:txBody>
                    <a:bodyPr/>
                    <a:lstStyle/>
                    <a:p>
                      <a:pPr>
                        <a:spcAft>
                          <a:spcPts val="0"/>
                        </a:spcAft>
                      </a:pPr>
                      <a:r>
                        <a:rPr lang="es-EC" sz="1000"/>
                        <a:t>85,60x56,5 mm</a:t>
                      </a:r>
                      <a:endParaRPr lang="es-EC" sz="1100">
                        <a:latin typeface="Calibri"/>
                        <a:ea typeface="Calibri"/>
                        <a:cs typeface="Times New Roman"/>
                      </a:endParaRPr>
                    </a:p>
                  </a:txBody>
                  <a:tcPr marL="68580" marR="68580" marT="0" marB="0"/>
                </a:tc>
              </a:tr>
              <a:tr h="163453">
                <a:tc>
                  <a:txBody>
                    <a:bodyPr/>
                    <a:lstStyle/>
                    <a:p>
                      <a:pPr algn="ctr">
                        <a:spcAft>
                          <a:spcPts val="0"/>
                        </a:spcAft>
                      </a:pPr>
                      <a:r>
                        <a:rPr lang="es-EC" sz="1000"/>
                        <a:t>Peso</a:t>
                      </a:r>
                      <a:endParaRPr lang="es-EC" sz="1100">
                        <a:latin typeface="Calibri"/>
                        <a:ea typeface="Calibri"/>
                        <a:cs typeface="Times New Roman"/>
                      </a:endParaRPr>
                    </a:p>
                  </a:txBody>
                  <a:tcPr marL="68580" marR="68580" marT="0" marB="0"/>
                </a:tc>
                <a:tc>
                  <a:txBody>
                    <a:bodyPr/>
                    <a:lstStyle/>
                    <a:p>
                      <a:pPr>
                        <a:spcAft>
                          <a:spcPts val="0"/>
                        </a:spcAft>
                      </a:pPr>
                      <a:r>
                        <a:rPr lang="es-EC" sz="1000"/>
                        <a:t>45 g.</a:t>
                      </a:r>
                      <a:endParaRPr lang="es-EC" sz="1100">
                        <a:latin typeface="Calibri"/>
                        <a:ea typeface="Calibri"/>
                        <a:cs typeface="Times New Roman"/>
                      </a:endParaRPr>
                    </a:p>
                  </a:txBody>
                  <a:tcPr marL="68580" marR="68580" marT="0" marB="0"/>
                </a:tc>
                <a:tc>
                  <a:txBody>
                    <a:bodyPr/>
                    <a:lstStyle/>
                    <a:p>
                      <a:pPr>
                        <a:spcAft>
                          <a:spcPts val="0"/>
                        </a:spcAft>
                      </a:pPr>
                      <a:r>
                        <a:rPr lang="es-EC" sz="1000"/>
                        <a:t>23 g.</a:t>
                      </a:r>
                      <a:endParaRPr lang="es-EC" sz="1100">
                        <a:latin typeface="Calibri"/>
                        <a:ea typeface="Calibri"/>
                        <a:cs typeface="Times New Roman"/>
                      </a:endParaRPr>
                    </a:p>
                  </a:txBody>
                  <a:tcPr marL="68580" marR="68580" marT="0" marB="0"/>
                </a:tc>
                <a:tc>
                  <a:txBody>
                    <a:bodyPr/>
                    <a:lstStyle/>
                    <a:p>
                      <a:pPr>
                        <a:spcAft>
                          <a:spcPts val="0"/>
                        </a:spcAft>
                      </a:pPr>
                      <a:r>
                        <a:rPr lang="es-EC" sz="1000"/>
                        <a:t>45 g.</a:t>
                      </a:r>
                      <a:endParaRPr lang="es-EC" sz="1100">
                        <a:latin typeface="Calibri"/>
                        <a:ea typeface="Calibri"/>
                        <a:cs typeface="Times New Roman"/>
                      </a:endParaRPr>
                    </a:p>
                  </a:txBody>
                  <a:tcPr marL="68580" marR="68580" marT="0" marB="0"/>
                </a:tc>
                <a:tc>
                  <a:txBody>
                    <a:bodyPr/>
                    <a:lstStyle/>
                    <a:p>
                      <a:pPr>
                        <a:spcAft>
                          <a:spcPts val="0"/>
                        </a:spcAft>
                      </a:pPr>
                      <a:r>
                        <a:rPr lang="es-EC" sz="1000"/>
                        <a:t>45 g.</a:t>
                      </a:r>
                      <a:endParaRPr lang="es-EC" sz="1100">
                        <a:latin typeface="Calibri"/>
                        <a:ea typeface="Calibri"/>
                        <a:cs typeface="Times New Roman"/>
                      </a:endParaRPr>
                    </a:p>
                  </a:txBody>
                  <a:tcPr marL="68580" marR="68580" marT="0" marB="0"/>
                </a:tc>
                <a:tc>
                  <a:txBody>
                    <a:bodyPr/>
                    <a:lstStyle/>
                    <a:p>
                      <a:pPr>
                        <a:spcAft>
                          <a:spcPts val="0"/>
                        </a:spcAft>
                      </a:pPr>
                      <a:r>
                        <a:rPr lang="es-EC" sz="1000"/>
                        <a:t>45 g.</a:t>
                      </a:r>
                      <a:endParaRPr lang="es-EC" sz="1100">
                        <a:latin typeface="Calibri"/>
                        <a:ea typeface="Calibri"/>
                        <a:cs typeface="Times New Roman"/>
                      </a:endParaRPr>
                    </a:p>
                  </a:txBody>
                  <a:tcPr marL="68580" marR="68580" marT="0" marB="0"/>
                </a:tc>
              </a:tr>
              <a:tr h="163453">
                <a:tc>
                  <a:txBody>
                    <a:bodyPr/>
                    <a:lstStyle/>
                    <a:p>
                      <a:pPr algn="ctr">
                        <a:spcAft>
                          <a:spcPts val="0"/>
                        </a:spcAft>
                      </a:pPr>
                      <a:r>
                        <a:rPr lang="es-EC" sz="1000" dirty="0"/>
                        <a:t>Precio</a:t>
                      </a:r>
                      <a:endParaRPr lang="es-EC" sz="1100" dirty="0">
                        <a:latin typeface="Calibri"/>
                        <a:ea typeface="Calibri"/>
                        <a:cs typeface="Times New Roman"/>
                      </a:endParaRPr>
                    </a:p>
                  </a:txBody>
                  <a:tcPr marL="68580" marR="68580" marT="0" marB="0"/>
                </a:tc>
                <a:tc>
                  <a:txBody>
                    <a:bodyPr/>
                    <a:lstStyle/>
                    <a:p>
                      <a:pPr>
                        <a:spcAft>
                          <a:spcPts val="0"/>
                        </a:spcAft>
                      </a:pPr>
                      <a:r>
                        <a:rPr lang="es-EC" sz="1000"/>
                        <a:t>25 dólares</a:t>
                      </a:r>
                      <a:endParaRPr lang="es-EC" sz="1100">
                        <a:latin typeface="Calibri"/>
                        <a:ea typeface="Calibri"/>
                        <a:cs typeface="Times New Roman"/>
                      </a:endParaRPr>
                    </a:p>
                  </a:txBody>
                  <a:tcPr marL="68580" marR="68580" marT="0" marB="0"/>
                </a:tc>
                <a:tc>
                  <a:txBody>
                    <a:bodyPr/>
                    <a:lstStyle/>
                    <a:p>
                      <a:pPr>
                        <a:spcAft>
                          <a:spcPts val="0"/>
                        </a:spcAft>
                      </a:pPr>
                      <a:r>
                        <a:rPr lang="es-EC" sz="1000"/>
                        <a:t>20 dólares</a:t>
                      </a:r>
                      <a:endParaRPr lang="es-EC" sz="1100">
                        <a:latin typeface="Calibri"/>
                        <a:ea typeface="Calibri"/>
                        <a:cs typeface="Times New Roman"/>
                      </a:endParaRPr>
                    </a:p>
                  </a:txBody>
                  <a:tcPr marL="68580" marR="68580" marT="0" marB="0"/>
                </a:tc>
                <a:tc>
                  <a:txBody>
                    <a:bodyPr/>
                    <a:lstStyle/>
                    <a:p>
                      <a:pPr>
                        <a:spcAft>
                          <a:spcPts val="0"/>
                        </a:spcAft>
                      </a:pPr>
                      <a:r>
                        <a:rPr lang="es-EC" sz="1000"/>
                        <a:t>35 dólares</a:t>
                      </a:r>
                      <a:endParaRPr lang="es-EC" sz="1100">
                        <a:latin typeface="Calibri"/>
                        <a:ea typeface="Calibri"/>
                        <a:cs typeface="Times New Roman"/>
                      </a:endParaRPr>
                    </a:p>
                  </a:txBody>
                  <a:tcPr marL="68580" marR="68580" marT="0" marB="0"/>
                </a:tc>
                <a:tc>
                  <a:txBody>
                    <a:bodyPr/>
                    <a:lstStyle/>
                    <a:p>
                      <a:pPr>
                        <a:spcAft>
                          <a:spcPts val="0"/>
                        </a:spcAft>
                      </a:pPr>
                      <a:r>
                        <a:rPr lang="es-EC" sz="1000"/>
                        <a:t>35 dólares</a:t>
                      </a:r>
                      <a:endParaRPr lang="es-EC" sz="1100">
                        <a:latin typeface="Calibri"/>
                        <a:ea typeface="Calibri"/>
                        <a:cs typeface="Times New Roman"/>
                      </a:endParaRPr>
                    </a:p>
                  </a:txBody>
                  <a:tcPr marL="68580" marR="68580" marT="0" marB="0"/>
                </a:tc>
                <a:tc>
                  <a:txBody>
                    <a:bodyPr/>
                    <a:lstStyle/>
                    <a:p>
                      <a:pPr>
                        <a:spcAft>
                          <a:spcPts val="0"/>
                        </a:spcAft>
                      </a:pPr>
                      <a:r>
                        <a:rPr lang="es-EC" sz="1000" dirty="0"/>
                        <a:t>35 dólares</a:t>
                      </a:r>
                      <a:endParaRPr lang="es-EC" sz="1100" dirty="0">
                        <a:latin typeface="Calibri"/>
                        <a:ea typeface="Calibri"/>
                        <a:cs typeface="Times New Roman"/>
                      </a:endParaRPr>
                    </a:p>
                  </a:txBody>
                  <a:tcPr marL="68580" marR="68580" marT="0" marB="0"/>
                </a:tc>
              </a:tr>
            </a:tbl>
          </a:graphicData>
        </a:graphic>
      </p:graphicFrame>
      <p:sp>
        <p:nvSpPr>
          <p:cNvPr id="6" name="2 Título"/>
          <p:cNvSpPr txBox="1">
            <a:spLocks/>
          </p:cNvSpPr>
          <p:nvPr/>
        </p:nvSpPr>
        <p:spPr>
          <a:xfrm>
            <a:off x="914400" y="-24340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Descripción de Hardware</a:t>
            </a:r>
            <a:endParaRPr kumimoji="0" lang="es-EC"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71600" y="188640"/>
            <a:ext cx="7429499" cy="1478570"/>
          </a:xfrm>
        </p:spPr>
        <p:txBody>
          <a:bodyPr/>
          <a:lstStyle/>
          <a:p>
            <a:r>
              <a:rPr lang="es-EC" dirty="0" smtClean="0"/>
              <a:t>Descripción de Hardware</a:t>
            </a:r>
            <a:endParaRPr lang="es-EC" dirty="0"/>
          </a:p>
        </p:txBody>
      </p:sp>
      <p:graphicFrame>
        <p:nvGraphicFramePr>
          <p:cNvPr id="4" name="3 Marcador de contenido"/>
          <p:cNvGraphicFramePr>
            <a:graphicFrameLocks noGrp="1"/>
          </p:cNvGraphicFramePr>
          <p:nvPr>
            <p:ph idx="1"/>
          </p:nvPr>
        </p:nvGraphicFramePr>
        <p:xfrm>
          <a:off x="855663" y="2249488"/>
          <a:ext cx="74295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71600" y="188640"/>
            <a:ext cx="7429499" cy="1478570"/>
          </a:xfrm>
        </p:spPr>
        <p:txBody>
          <a:bodyPr/>
          <a:lstStyle/>
          <a:p>
            <a:r>
              <a:rPr lang="es-EC" dirty="0" smtClean="0"/>
              <a:t>Descripción de Hardware</a:t>
            </a:r>
            <a:endParaRPr lang="es-EC" dirty="0"/>
          </a:p>
        </p:txBody>
      </p:sp>
      <p:graphicFrame>
        <p:nvGraphicFramePr>
          <p:cNvPr id="4" name="3 Marcador de contenido"/>
          <p:cNvGraphicFramePr>
            <a:graphicFrameLocks noGrp="1"/>
          </p:cNvGraphicFramePr>
          <p:nvPr>
            <p:ph idx="1"/>
          </p:nvPr>
        </p:nvGraphicFramePr>
        <p:xfrm>
          <a:off x="827584" y="1916832"/>
          <a:ext cx="763284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243408"/>
            <a:ext cx="7429499" cy="1478570"/>
          </a:xfrm>
        </p:spPr>
        <p:txBody>
          <a:bodyPr/>
          <a:lstStyle/>
          <a:p>
            <a:r>
              <a:rPr lang="es-EC" dirty="0" smtClean="0"/>
              <a:t>Descripción de Software</a:t>
            </a:r>
            <a:endParaRPr lang="es-EC" dirty="0"/>
          </a:p>
        </p:txBody>
      </p:sp>
      <p:sp>
        <p:nvSpPr>
          <p:cNvPr id="2" name="1 Marcador de contenido"/>
          <p:cNvSpPr>
            <a:spLocks noGrp="1"/>
          </p:cNvSpPr>
          <p:nvPr>
            <p:ph idx="1"/>
          </p:nvPr>
        </p:nvSpPr>
        <p:spPr>
          <a:xfrm>
            <a:off x="683568" y="692696"/>
            <a:ext cx="7992888" cy="3541714"/>
          </a:xfrm>
        </p:spPr>
        <p:txBody>
          <a:bodyPr>
            <a:normAutofit/>
          </a:bodyPr>
          <a:lstStyle/>
          <a:p>
            <a:r>
              <a:rPr lang="es-EC" dirty="0" err="1" smtClean="0"/>
              <a:t>Raspbian</a:t>
            </a:r>
            <a:endParaRPr lang="es-EC" dirty="0" smtClean="0"/>
          </a:p>
          <a:p>
            <a:pPr lvl="1" algn="just"/>
            <a:endParaRPr lang="es-EC" dirty="0" smtClean="0"/>
          </a:p>
          <a:p>
            <a:pPr lvl="1"/>
            <a:endParaRPr lang="es-EC" dirty="0"/>
          </a:p>
        </p:txBody>
      </p:sp>
      <p:pic>
        <p:nvPicPr>
          <p:cNvPr id="4" name="3 Imagen" descr="http://distrowatch.com/images/cgfjoewdlbc/raspbian-small.png"/>
          <p:cNvPicPr/>
          <p:nvPr/>
        </p:nvPicPr>
        <p:blipFill>
          <a:blip r:embed="rId2" cstate="print"/>
          <a:srcRect/>
          <a:stretch>
            <a:fillRect/>
          </a:stretch>
        </p:blipFill>
        <p:spPr bwMode="auto">
          <a:xfrm>
            <a:off x="1979712" y="4005064"/>
            <a:ext cx="5328592" cy="2852936"/>
          </a:xfrm>
          <a:prstGeom prst="rect">
            <a:avLst/>
          </a:prstGeom>
          <a:noFill/>
          <a:ln w="9525">
            <a:noFill/>
            <a:miter lim="800000"/>
            <a:headEnd/>
            <a:tailEnd/>
          </a:ln>
        </p:spPr>
      </p:pic>
      <p:graphicFrame>
        <p:nvGraphicFramePr>
          <p:cNvPr id="5" name="4 Diagrama"/>
          <p:cNvGraphicFramePr/>
          <p:nvPr/>
        </p:nvGraphicFramePr>
        <p:xfrm>
          <a:off x="1259632" y="1124744"/>
          <a:ext cx="6720408"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9179</TotalTime>
  <Words>4084</Words>
  <Application>Microsoft Office PowerPoint</Application>
  <PresentationFormat>Presentación en pantalla (4:3)</PresentationFormat>
  <Paragraphs>442</Paragraphs>
  <Slides>52</Slides>
  <Notes>1</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Tema2</vt:lpstr>
      <vt:lpstr>DEPARTAMENTO DE ELÉCTRICA Y ELECTRÓNICA  CARRERA DE INGENIERÍA ELECTRÓNICA, REDES Y COMUNICACIÓN DE DATOS </vt:lpstr>
      <vt:lpstr>INTRODUCCIÓN</vt:lpstr>
      <vt:lpstr>OBJETIVO GENERAL </vt:lpstr>
      <vt:lpstr>Analizador de tráfico</vt:lpstr>
      <vt:lpstr>Implementación</vt:lpstr>
      <vt:lpstr>Raspberry Pi</vt:lpstr>
      <vt:lpstr>Descripción de Hardware</vt:lpstr>
      <vt:lpstr>Descripción de Hardware</vt:lpstr>
      <vt:lpstr>Descripción de Software</vt:lpstr>
      <vt:lpstr>Kismet</vt:lpstr>
      <vt:lpstr>Kismet</vt:lpstr>
      <vt:lpstr>Kismet</vt:lpstr>
      <vt:lpstr>Kismet</vt:lpstr>
      <vt:lpstr>Kismet</vt:lpstr>
      <vt:lpstr>Descripción de Software</vt:lpstr>
      <vt:lpstr>Descripción de Software</vt:lpstr>
      <vt:lpstr>Estándar 802.11</vt:lpstr>
      <vt:lpstr>Roaming</vt:lpstr>
      <vt:lpstr>Diapositiva 19</vt:lpstr>
      <vt:lpstr>ESCENARIO DE PRUEBAS</vt:lpstr>
      <vt:lpstr>ESCENARIO DE PRUEBAS</vt:lpstr>
      <vt:lpstr>Escenario de Pruebas</vt:lpstr>
      <vt:lpstr>Escenario de Pruebas</vt:lpstr>
      <vt:lpstr>Escenario de Pruebas</vt:lpstr>
      <vt:lpstr>RESULTADOS EMITIDOS POR KISMET</vt:lpstr>
      <vt:lpstr>RESULTADOS EMITIDOS POR KISMET</vt:lpstr>
      <vt:lpstr>RESULTADOS EMITIDOS POR KISMET</vt:lpstr>
      <vt:lpstr>RESULTADOS EMITIDOS POR KISMET</vt:lpstr>
      <vt:lpstr>RESULTADOS EMITIDOS POR KISMET</vt:lpstr>
      <vt:lpstr>RESULTADOS archivo .pcapdump - wireshark</vt:lpstr>
      <vt:lpstr>RESULTADOS archivo .pcapdump - wireshark</vt:lpstr>
      <vt:lpstr>RESULTADOS archivo .pcapdump - wireshark</vt:lpstr>
      <vt:lpstr>RESULTADOS archivo .pcapdump - wireshark</vt:lpstr>
      <vt:lpstr>RESULTADOS archivo .pcapdump - wireshark</vt:lpstr>
      <vt:lpstr>ANÁLISIS DE RESULTADOS</vt:lpstr>
      <vt:lpstr>ANÁLISIS DE RESULTADOS</vt:lpstr>
      <vt:lpstr>ANÁLISIS DE RESULTADOS</vt:lpstr>
      <vt:lpstr>ANÁLISIS DE RESULTADOS</vt:lpstr>
      <vt:lpstr>ANÁLISIS DE RESULTADOS</vt:lpstr>
      <vt:lpstr>ANÁLISIS GEOREFERENCIAL DE LOS EQUIPOS ACCESS POINT</vt:lpstr>
      <vt:lpstr>ANÁLISIS GEOREFERENCIAL DE LOS EQUIPOS ACCESS POINT</vt:lpstr>
      <vt:lpstr>ANÁLISIS GEOREFERENCIAL DE LOS EQUIPOS ACCESS POINT</vt:lpstr>
      <vt:lpstr>ANÁLISIS GEOREFERENCIAL DE LOS EQUIPOS ACCESS POINT</vt:lpstr>
      <vt:lpstr>ANÁLISIS GEOREFERENCIAL DE LOS EQUIPOS ACCESS POINT</vt:lpstr>
      <vt:lpstr>ANÁLISIS GEOREFERENCIAL DE LOS EQUIPOS ACCESS POINT</vt:lpstr>
      <vt:lpstr>ANÁLISIS GEOREFERENCIAL DE LOS EQUIPOS ACCESS POINT</vt:lpstr>
      <vt:lpstr>ANÁLISIS GEOREFERENCIAL DE LOS EQUIPOS ACCESS POINT</vt:lpstr>
      <vt:lpstr>CONCLUSIONES</vt:lpstr>
      <vt:lpstr>Diapositiva 49</vt:lpstr>
      <vt:lpstr>Diapositiva 50</vt:lpstr>
      <vt:lpstr>RECOMENDACIONES</vt:lpstr>
      <vt:lpstr>Diapositiva 52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reglas militares son cinco: medición, valoración, cálculo, comparación y victoria. El terreno da lugar a las mediciones, éstas dan lugar a las valoraciones, las valoraciones a los cálculos, éstos a las comparaciones, y las comparaciones dan lugar a las victorias.</dc:title>
  <dc:creator>Anita</dc:creator>
  <cp:lastModifiedBy>hfpaez</cp:lastModifiedBy>
  <cp:revision>221</cp:revision>
  <dcterms:created xsi:type="dcterms:W3CDTF">2014-02-23T22:32:09Z</dcterms:created>
  <dcterms:modified xsi:type="dcterms:W3CDTF">2015-06-24T03:22:51Z</dcterms:modified>
</cp:coreProperties>
</file>