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7"/>
  </p:notesMasterIdLst>
  <p:sldIdLst>
    <p:sldId id="282" r:id="rId2"/>
    <p:sldId id="256" r:id="rId3"/>
    <p:sldId id="269" r:id="rId4"/>
    <p:sldId id="258" r:id="rId5"/>
    <p:sldId id="259" r:id="rId6"/>
    <p:sldId id="261" r:id="rId7"/>
    <p:sldId id="262" r:id="rId8"/>
    <p:sldId id="264" r:id="rId9"/>
    <p:sldId id="283" r:id="rId10"/>
    <p:sldId id="284" r:id="rId11"/>
    <p:sldId id="270" r:id="rId12"/>
    <p:sldId id="273" r:id="rId13"/>
    <p:sldId id="272" r:id="rId14"/>
    <p:sldId id="281" r:id="rId15"/>
    <p:sldId id="265" r:id="rId16"/>
    <p:sldId id="285" r:id="rId17"/>
    <p:sldId id="286" r:id="rId18"/>
    <p:sldId id="275" r:id="rId19"/>
    <p:sldId id="288" r:id="rId20"/>
    <p:sldId id="276" r:id="rId21"/>
    <p:sldId id="266" r:id="rId22"/>
    <p:sldId id="287" r:id="rId23"/>
    <p:sldId id="267" r:id="rId24"/>
    <p:sldId id="268" r:id="rId25"/>
    <p:sldId id="279" r:id="rId2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329643"/>
    <a:srgbClr val="E6371A"/>
    <a:srgbClr val="51C564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3073" autoAdjust="0"/>
  </p:normalViewPr>
  <p:slideViewPr>
    <p:cSldViewPr>
      <p:cViewPr>
        <p:scale>
          <a:sx n="86" d="100"/>
          <a:sy n="86" d="100"/>
        </p:scale>
        <p:origin x="-91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ABC1D-5186-4908-BAE5-7692D55FE486}" type="datetimeFigureOut">
              <a:rPr lang="es-EC" smtClean="0"/>
              <a:t>02/07/2015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F9CD2-8C5A-457B-BA24-FA41C90FDB0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070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F9CD2-8C5A-457B-BA24-FA41C90FDB02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7809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 smtClean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F9CD2-8C5A-457B-BA24-FA41C90FDB02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9077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F9CD2-8C5A-457B-BA24-FA41C90FDB02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6463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F9CD2-8C5A-457B-BA24-FA41C90FDB02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43022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F9CD2-8C5A-457B-BA24-FA41C90FDB02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909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BD5A-21E2-437A-9D24-B6430F9751BA}" type="datetimeFigureOut">
              <a:rPr lang="es-EC" smtClean="0"/>
              <a:t>02/07/2015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BE11-198F-4A13-AB02-80C5ADC4E0F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0927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BD5A-21E2-437A-9D24-B6430F9751BA}" type="datetimeFigureOut">
              <a:rPr lang="es-EC" smtClean="0"/>
              <a:t>02/07/2015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BE11-198F-4A13-AB02-80C5ADC4E0F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673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BD5A-21E2-437A-9D24-B6430F9751BA}" type="datetimeFigureOut">
              <a:rPr lang="es-EC" smtClean="0"/>
              <a:t>02/07/2015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BE11-198F-4A13-AB02-80C5ADC4E0F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413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BD5A-21E2-437A-9D24-B6430F9751BA}" type="datetimeFigureOut">
              <a:rPr lang="es-EC" smtClean="0"/>
              <a:t>02/07/2015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BE11-198F-4A13-AB02-80C5ADC4E0F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4778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BD5A-21E2-437A-9D24-B6430F9751BA}" type="datetimeFigureOut">
              <a:rPr lang="es-EC" smtClean="0"/>
              <a:t>02/07/2015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BE11-198F-4A13-AB02-80C5ADC4E0F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6704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BD5A-21E2-437A-9D24-B6430F9751BA}" type="datetimeFigureOut">
              <a:rPr lang="es-EC" smtClean="0"/>
              <a:t>02/07/2015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BE11-198F-4A13-AB02-80C5ADC4E0F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926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BD5A-21E2-437A-9D24-B6430F9751BA}" type="datetimeFigureOut">
              <a:rPr lang="es-EC" smtClean="0"/>
              <a:t>02/07/2015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BE11-198F-4A13-AB02-80C5ADC4E0F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079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BD5A-21E2-437A-9D24-B6430F9751BA}" type="datetimeFigureOut">
              <a:rPr lang="es-EC" smtClean="0"/>
              <a:t>02/07/2015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BE11-198F-4A13-AB02-80C5ADC4E0F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578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BD5A-21E2-437A-9D24-B6430F9751BA}" type="datetimeFigureOut">
              <a:rPr lang="es-EC" smtClean="0"/>
              <a:t>02/07/2015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BE11-198F-4A13-AB02-80C5ADC4E0F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0118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BD5A-21E2-437A-9D24-B6430F9751BA}" type="datetimeFigureOut">
              <a:rPr lang="es-EC" smtClean="0"/>
              <a:t>02/07/2015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BE11-198F-4A13-AB02-80C5ADC4E0F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5419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BD5A-21E2-437A-9D24-B6430F9751BA}" type="datetimeFigureOut">
              <a:rPr lang="es-EC" smtClean="0"/>
              <a:t>02/07/2015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BE11-198F-4A13-AB02-80C5ADC4E0F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66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CBD5A-21E2-437A-9D24-B6430F9751BA}" type="datetimeFigureOut">
              <a:rPr lang="es-EC" smtClean="0"/>
              <a:t>02/07/2015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EBE11-198F-4A13-AB02-80C5ADC4E0F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68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wmf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5.wmf"/><Relationship Id="rId10" Type="http://schemas.openxmlformats.org/officeDocument/2006/relationships/image" Target="../media/image8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608512" cy="140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87624" y="3053859"/>
            <a:ext cx="727280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TEMA: DISEÑO E IMPLEMENTACIÓN DEL MANUAL DE PROCESOS MEJORADOS PARA LA PLANTA PISCICOLA DE LA GRANJA DON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BOSCO</a:t>
            </a:r>
          </a:p>
          <a:p>
            <a:pPr algn="just"/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Maestría en Gestión de la Calidad y la Productividad</a:t>
            </a:r>
          </a:p>
          <a:p>
            <a:pPr algn="ctr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PROMOCIÓN X</a:t>
            </a:r>
          </a:p>
          <a:p>
            <a:pPr algn="just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87924" y="53012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tx2">
                    <a:lumMod val="75000"/>
                  </a:schemeClr>
                </a:solidFill>
              </a:rPr>
              <a:t>Julio 2015</a:t>
            </a:r>
            <a:endParaRPr lang="es-EC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547664" y="565860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AUTOR: Ing. César Chacha Bolaños</a:t>
            </a:r>
          </a:p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ASESOR: Ing. Jaime Cadena, 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120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264696" cy="576064"/>
          </a:xfrm>
        </p:spPr>
        <p:txBody>
          <a:bodyPr>
            <a:normAutofit/>
          </a:bodyPr>
          <a:lstStyle/>
          <a:p>
            <a:r>
              <a:rPr lang="es-EC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DESARROLLO DE LA INVESTIGACIÓN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381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15616" y="1196752"/>
            <a:ext cx="603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Diagnóstico de la planta piscícola</a:t>
            </a:r>
            <a:endParaRPr lang="es-EC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03648" y="1628800"/>
            <a:ext cx="552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FODA y las 5 fuerzas de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C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orter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03648" y="2056780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Aspectos internos: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Infraestructura piscícola importante para la producción local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capacitado en piscicultura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Amplia aceptación de productos del proceso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Limitada gestión administrativa 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 capacidad de distribución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dispone de un manual de procesos</a:t>
            </a:r>
          </a:p>
          <a:p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1403648" y="4205987"/>
            <a:ext cx="6048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Aspectos externos: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Mercado local favorable para la producción piscícola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Presión urbana hacia la granja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Exigencia de requisitos para otorgar permisos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existen fuerzas competitivas negativas para la producción de peces</a:t>
            </a:r>
          </a:p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06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41343" y="1268760"/>
            <a:ext cx="5962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C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Levantamiento del proceso actual</a:t>
            </a:r>
            <a:endParaRPr lang="es-EC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253704" y="2739906"/>
            <a:ext cx="654000" cy="2862322"/>
          </a:xfrm>
          <a:prstGeom prst="rect">
            <a:avLst/>
          </a:prstGeom>
          <a:solidFill>
            <a:srgbClr val="51C564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endParaRPr lang="es-EC" sz="1000" dirty="0" smtClean="0"/>
          </a:p>
          <a:p>
            <a:endParaRPr lang="es-EC" sz="800" dirty="0" smtClean="0"/>
          </a:p>
          <a:p>
            <a:endParaRPr lang="es-EC" sz="800" dirty="0" smtClean="0"/>
          </a:p>
          <a:p>
            <a:endParaRPr lang="es-EC" sz="800" dirty="0" smtClean="0"/>
          </a:p>
          <a:p>
            <a:endParaRPr lang="es-EC" sz="800" dirty="0"/>
          </a:p>
          <a:p>
            <a:endParaRPr lang="es-EC" sz="800" dirty="0" smtClean="0"/>
          </a:p>
          <a:p>
            <a:endParaRPr lang="es-EC" sz="1000" dirty="0" smtClean="0"/>
          </a:p>
          <a:p>
            <a:endParaRPr lang="es-EC" sz="1000" dirty="0"/>
          </a:p>
          <a:p>
            <a:r>
              <a:rPr lang="es-EC" sz="1000" dirty="0" smtClean="0">
                <a:latin typeface="Arial Narrow" pitchFamily="34" charset="0"/>
              </a:rPr>
              <a:t>Misión</a:t>
            </a:r>
          </a:p>
          <a:p>
            <a:r>
              <a:rPr lang="es-EC" sz="1000" dirty="0" smtClean="0">
                <a:latin typeface="Arial Narrow" pitchFamily="34" charset="0"/>
              </a:rPr>
              <a:t>Visión</a:t>
            </a:r>
          </a:p>
          <a:p>
            <a:r>
              <a:rPr lang="es-EC" sz="1000" dirty="0" smtClean="0">
                <a:latin typeface="Arial Narrow" pitchFamily="34" charset="0"/>
              </a:rPr>
              <a:t>Objetivos</a:t>
            </a:r>
          </a:p>
          <a:p>
            <a:r>
              <a:rPr lang="es-EC" sz="1000" dirty="0" smtClean="0">
                <a:latin typeface="Arial Narrow" pitchFamily="34" charset="0"/>
              </a:rPr>
              <a:t>Políticas</a:t>
            </a:r>
          </a:p>
          <a:p>
            <a:r>
              <a:rPr lang="es-EC" sz="1000" dirty="0" smtClean="0">
                <a:latin typeface="Arial Narrow" pitchFamily="34" charset="0"/>
              </a:rPr>
              <a:t>Valores</a:t>
            </a:r>
          </a:p>
          <a:p>
            <a:endParaRPr lang="es-EC" sz="1000" dirty="0"/>
          </a:p>
          <a:p>
            <a:endParaRPr lang="es-EC" sz="800" dirty="0" smtClean="0"/>
          </a:p>
          <a:p>
            <a:endParaRPr lang="es-EC" sz="800" dirty="0" smtClean="0"/>
          </a:p>
          <a:p>
            <a:endParaRPr lang="es-EC" sz="800" dirty="0"/>
          </a:p>
          <a:p>
            <a:endParaRPr lang="es-EC" sz="800" dirty="0"/>
          </a:p>
          <a:p>
            <a:endParaRPr lang="es-EC" sz="800" dirty="0" smtClean="0"/>
          </a:p>
          <a:p>
            <a:endParaRPr lang="es-EC" sz="1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979712" y="2730986"/>
            <a:ext cx="5256584" cy="5539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>
                <a:latin typeface="Stencil" pitchFamily="82" charset="0"/>
                <a:cs typeface="Times New Roman" pitchFamily="18" charset="0"/>
              </a:rPr>
              <a:t>PROCESOS ESTRATÉGICOS</a:t>
            </a:r>
          </a:p>
          <a:p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3203847" y="2960077"/>
            <a:ext cx="2808313" cy="2528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 GESTION INSTITUCIONAL</a:t>
            </a:r>
            <a:endParaRPr lang="es-EC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979712" y="3429000"/>
            <a:ext cx="5256584" cy="127727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>
                <a:latin typeface="Stencil" pitchFamily="82" charset="0"/>
                <a:cs typeface="Times New Roman" pitchFamily="18" charset="0"/>
              </a:rPr>
              <a:t>PROCESOS PRODUCTIVOS</a:t>
            </a:r>
          </a:p>
          <a:p>
            <a:pPr algn="ctr"/>
            <a:endParaRPr lang="es-EC" sz="11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C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C" sz="11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C" sz="11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C" sz="1100" dirty="0" smtClean="0"/>
          </a:p>
          <a:p>
            <a:endParaRPr lang="es-EC" sz="1100" dirty="0"/>
          </a:p>
        </p:txBody>
      </p:sp>
      <p:sp>
        <p:nvSpPr>
          <p:cNvPr id="11" name="10 Rectángulo"/>
          <p:cNvSpPr/>
          <p:nvPr/>
        </p:nvSpPr>
        <p:spPr>
          <a:xfrm>
            <a:off x="2123728" y="3645024"/>
            <a:ext cx="1620179" cy="96572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RECEPCIÓN DE REQUERIMIENTOS Y NECESIDADES</a:t>
            </a:r>
            <a:endParaRPr lang="es-EC" sz="10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923928" y="3645024"/>
            <a:ext cx="1419087" cy="461665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PRODUCCIÓN AGROPECUARIA</a:t>
            </a:r>
            <a:endParaRPr lang="es-EC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923928" y="4149080"/>
            <a:ext cx="1417025" cy="461665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EC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CAPACITACIÓN AGROPECUARIA</a:t>
            </a:r>
            <a:endParaRPr lang="es-EC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508104" y="3645024"/>
            <a:ext cx="1620179" cy="96572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s-EC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GESTIÓN DE VENTAS</a:t>
            </a:r>
            <a:endParaRPr lang="es-EC" sz="10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979712" y="4797152"/>
            <a:ext cx="5256584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endParaRPr lang="es-EC" dirty="0"/>
          </a:p>
          <a:p>
            <a:pPr algn="ctr"/>
            <a:r>
              <a:rPr lang="es-EC" sz="1200" dirty="0" smtClean="0">
                <a:latin typeface="Stencil" pitchFamily="82" charset="0"/>
                <a:cs typeface="Times New Roman" pitchFamily="18" charset="0"/>
              </a:rPr>
              <a:t>PROCESOS DE APOYO</a:t>
            </a:r>
            <a:endParaRPr lang="es-EC" sz="1200" dirty="0">
              <a:latin typeface="Stencil" pitchFamily="82" charset="0"/>
              <a:cs typeface="Times New Roman" pitchFamily="18" charset="0"/>
            </a:endParaRPr>
          </a:p>
        </p:txBody>
      </p:sp>
      <p:sp>
        <p:nvSpPr>
          <p:cNvPr id="16" name="15 Flecha derecha"/>
          <p:cNvSpPr/>
          <p:nvPr/>
        </p:nvSpPr>
        <p:spPr>
          <a:xfrm>
            <a:off x="3779912" y="3900273"/>
            <a:ext cx="144016" cy="104791"/>
          </a:xfrm>
          <a:prstGeom prst="rightArrow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8" name="17 Flecha derecha"/>
          <p:cNvSpPr/>
          <p:nvPr/>
        </p:nvSpPr>
        <p:spPr>
          <a:xfrm>
            <a:off x="5364088" y="3865493"/>
            <a:ext cx="144016" cy="104791"/>
          </a:xfrm>
          <a:prstGeom prst="rightArrow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9" name="18 Flecha derecha"/>
          <p:cNvSpPr/>
          <p:nvPr/>
        </p:nvSpPr>
        <p:spPr>
          <a:xfrm>
            <a:off x="3768271" y="4323058"/>
            <a:ext cx="144016" cy="104791"/>
          </a:xfrm>
          <a:prstGeom prst="rightArrow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7" name="16 Rectángulo"/>
          <p:cNvSpPr/>
          <p:nvPr/>
        </p:nvSpPr>
        <p:spPr>
          <a:xfrm>
            <a:off x="2051721" y="4875493"/>
            <a:ext cx="1224135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F. GESTIÓN DE TALENTO HUMANO</a:t>
            </a:r>
            <a:endParaRPr lang="es-EC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3347864" y="4875493"/>
            <a:ext cx="129614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G. GESTIÓN DE COMPRAS Y ADQUISICIONES</a:t>
            </a:r>
            <a:endParaRPr lang="es-EC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4698016" y="4869160"/>
            <a:ext cx="1386152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s-EC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GESTIÓN DE MANTENIMIENTO</a:t>
            </a:r>
            <a:endParaRPr lang="es-EC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23 Flecha abajo"/>
          <p:cNvSpPr/>
          <p:nvPr/>
        </p:nvSpPr>
        <p:spPr>
          <a:xfrm rot="10800000">
            <a:off x="4355976" y="4660796"/>
            <a:ext cx="504056" cy="13635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25 CuadroTexto"/>
          <p:cNvSpPr txBox="1"/>
          <p:nvPr/>
        </p:nvSpPr>
        <p:spPr>
          <a:xfrm>
            <a:off x="7308304" y="2739906"/>
            <a:ext cx="648072" cy="2908489"/>
          </a:xfrm>
          <a:prstGeom prst="rect">
            <a:avLst/>
          </a:prstGeom>
          <a:solidFill>
            <a:srgbClr val="51C564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endParaRPr lang="es-EC" sz="1000" dirty="0" smtClean="0"/>
          </a:p>
          <a:p>
            <a:endParaRPr lang="es-EC" sz="1000" dirty="0" smtClean="0"/>
          </a:p>
          <a:p>
            <a:endParaRPr lang="es-EC" sz="800" dirty="0" smtClean="0"/>
          </a:p>
          <a:p>
            <a:endParaRPr lang="es-EC" sz="800" dirty="0" smtClean="0"/>
          </a:p>
          <a:p>
            <a:endParaRPr lang="es-EC" sz="1000" dirty="0" smtClean="0"/>
          </a:p>
          <a:p>
            <a:endParaRPr lang="es-EC" sz="1000" dirty="0"/>
          </a:p>
          <a:p>
            <a:endParaRPr lang="es-EC" sz="1000" dirty="0" smtClean="0"/>
          </a:p>
          <a:p>
            <a:endParaRPr lang="es-EC" sz="1000" dirty="0"/>
          </a:p>
          <a:p>
            <a:r>
              <a:rPr lang="es-EC" sz="1000" dirty="0" smtClean="0">
                <a:latin typeface="Arial Narrow" pitchFamily="34" charset="0"/>
              </a:rPr>
              <a:t>Clientes</a:t>
            </a:r>
          </a:p>
          <a:p>
            <a:r>
              <a:rPr lang="es-EC" sz="1000" dirty="0" smtClean="0">
                <a:latin typeface="Arial Narrow" pitchFamily="34" charset="0"/>
              </a:rPr>
              <a:t>Alumnos</a:t>
            </a:r>
          </a:p>
          <a:p>
            <a:r>
              <a:rPr lang="es-EC" sz="1000" dirty="0" smtClean="0">
                <a:latin typeface="Arial Narrow" pitchFamily="34" charset="0"/>
              </a:rPr>
              <a:t>Usuarios</a:t>
            </a:r>
          </a:p>
          <a:p>
            <a:endParaRPr lang="es-EC" sz="1000" dirty="0"/>
          </a:p>
          <a:p>
            <a:endParaRPr lang="es-EC" sz="1000" dirty="0" smtClean="0"/>
          </a:p>
          <a:p>
            <a:endParaRPr lang="es-EC" sz="700" dirty="0" smtClean="0"/>
          </a:p>
          <a:p>
            <a:endParaRPr lang="es-EC" sz="1000" dirty="0"/>
          </a:p>
          <a:p>
            <a:endParaRPr lang="es-EC" sz="1000" dirty="0" smtClean="0"/>
          </a:p>
          <a:p>
            <a:endParaRPr lang="es-EC" sz="1000" dirty="0"/>
          </a:p>
          <a:p>
            <a:endParaRPr lang="es-EC" sz="1000" dirty="0" smtClean="0"/>
          </a:p>
          <a:p>
            <a:endParaRPr lang="es-EC" sz="1000" dirty="0"/>
          </a:p>
        </p:txBody>
      </p:sp>
      <p:sp>
        <p:nvSpPr>
          <p:cNvPr id="27" name="26 Flecha abajo"/>
          <p:cNvSpPr/>
          <p:nvPr/>
        </p:nvSpPr>
        <p:spPr>
          <a:xfrm>
            <a:off x="4380412" y="3284984"/>
            <a:ext cx="504056" cy="13635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24 Rectángulo"/>
          <p:cNvSpPr/>
          <p:nvPr/>
        </p:nvSpPr>
        <p:spPr>
          <a:xfrm>
            <a:off x="6156176" y="4875493"/>
            <a:ext cx="1008112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s-EC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GESTIÓN  FINANCIERA</a:t>
            </a:r>
            <a:endParaRPr lang="es-EC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187624" y="220486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Mapa de procesos de la Granja Don Bosco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9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33264" y="620688"/>
            <a:ext cx="4186808" cy="562074"/>
          </a:xfrm>
        </p:spPr>
        <p:txBody>
          <a:bodyPr>
            <a:normAutofit/>
          </a:bodyPr>
          <a:lstStyle/>
          <a:p>
            <a:pPr algn="l"/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Inventario de procesos</a:t>
            </a:r>
            <a:endParaRPr lang="es-EC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3"/>
            <a:ext cx="6912768" cy="387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043608" y="544522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Levantamiento de información de procesos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43608" y="594928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Diseño de procesos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6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208" y="274638"/>
            <a:ext cx="4834880" cy="490066"/>
          </a:xfrm>
        </p:spPr>
        <p:txBody>
          <a:bodyPr>
            <a:normAutofit/>
          </a:bodyPr>
          <a:lstStyle/>
          <a:p>
            <a:pPr algn="l"/>
            <a:r>
              <a:rPr lang="es-EC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C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Análisis de procesos</a:t>
            </a:r>
            <a:endParaRPr lang="es-EC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9685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C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Desde los clientes</a:t>
            </a:r>
          </a:p>
          <a:p>
            <a:pPr marL="0" indent="0">
              <a:buNone/>
            </a:pP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indent="0">
              <a:buNone/>
            </a:pP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Subproceso: producción de alevines de tilapia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sz="1800" dirty="0" smtClean="0"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s-EC" sz="1800" dirty="0">
              <a:latin typeface="Arial Narrow" pitchFamily="34" charset="0"/>
            </a:endParaRPr>
          </a:p>
          <a:p>
            <a:pPr marL="0" indent="0">
              <a:buNone/>
            </a:pPr>
            <a:endParaRPr lang="es-EC" sz="18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s-EC" sz="1800" dirty="0" smtClean="0"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s-EC" sz="1800" dirty="0"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s-EC" sz="14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s-EC" sz="18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s-EC" sz="1400" dirty="0">
              <a:latin typeface="Arial Narrow" pitchFamily="34" charset="0"/>
            </a:endParaRPr>
          </a:p>
          <a:p>
            <a:pPr marL="0" indent="0">
              <a:buNone/>
            </a:pPr>
            <a:endParaRPr lang="es-EC" sz="14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s-EC" sz="14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s-EC" sz="1400" dirty="0">
              <a:latin typeface="Arial Narrow" pitchFamily="34" charset="0"/>
            </a:endParaRPr>
          </a:p>
          <a:p>
            <a:pPr marL="0" indent="0">
              <a:buNone/>
            </a:pPr>
            <a:endParaRPr lang="es-EC" sz="14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s-EC" sz="1400" dirty="0">
              <a:latin typeface="Arial Narrow" pitchFamily="34" charset="0"/>
            </a:endParaRPr>
          </a:p>
          <a:p>
            <a:pPr marL="0" indent="0">
              <a:buNone/>
            </a:pPr>
            <a:endParaRPr lang="es-EC" sz="1400" dirty="0" smtClean="0"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s-EC" sz="1800" dirty="0"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s-EC" sz="1800" dirty="0">
              <a:latin typeface="Arial Narrow" pitchFamily="34" charset="0"/>
            </a:endParaRPr>
          </a:p>
          <a:p>
            <a:pPr marL="0" indent="0">
              <a:buNone/>
            </a:pPr>
            <a:endParaRPr lang="es-EC" sz="1800" dirty="0">
              <a:latin typeface="Arial Narrow" pitchFamily="34" charset="0"/>
            </a:endParaRPr>
          </a:p>
          <a:p>
            <a:endParaRPr lang="es-EC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b="5449"/>
          <a:stretch/>
        </p:blipFill>
        <p:spPr bwMode="auto">
          <a:xfrm>
            <a:off x="733492" y="4026650"/>
            <a:ext cx="3910516" cy="207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b="8762"/>
          <a:stretch/>
        </p:blipFill>
        <p:spPr bwMode="auto">
          <a:xfrm>
            <a:off x="5292080" y="1700808"/>
            <a:ext cx="3391334" cy="176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6" b="14905"/>
          <a:stretch/>
        </p:blipFill>
        <p:spPr bwMode="auto">
          <a:xfrm>
            <a:off x="966951" y="1812115"/>
            <a:ext cx="3534007" cy="173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292080" y="4419109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DE CALIDAD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Alevines rojos igual tamaño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Reversados</a:t>
            </a:r>
          </a:p>
          <a:p>
            <a:endParaRPr lang="es-EC" sz="1400" b="1" dirty="0"/>
          </a:p>
        </p:txBody>
      </p:sp>
    </p:spTree>
    <p:extLst>
      <p:ext uri="{BB962C8B-B14F-4D97-AF65-F5344CB8AC3E}">
        <p14:creationId xmlns:p14="http://schemas.microsoft.com/office/powerpoint/2010/main" val="185810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634082"/>
          </a:xfrm>
        </p:spPr>
        <p:txBody>
          <a:bodyPr>
            <a:noAutofit/>
          </a:bodyPr>
          <a:lstStyle/>
          <a:p>
            <a:pPr algn="l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Subproceso: producción de peces para engorde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b="10613"/>
          <a:stretch/>
        </p:blipFill>
        <p:spPr bwMode="auto">
          <a:xfrm>
            <a:off x="827584" y="905837"/>
            <a:ext cx="3672408" cy="233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 b="17244"/>
          <a:stretch/>
        </p:blipFill>
        <p:spPr bwMode="auto">
          <a:xfrm>
            <a:off x="755576" y="3501008"/>
            <a:ext cx="436353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 b="16885"/>
          <a:stretch/>
        </p:blipFill>
        <p:spPr bwMode="auto">
          <a:xfrm>
            <a:off x="4932040" y="948722"/>
            <a:ext cx="3600400" cy="226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292080" y="4419109"/>
            <a:ext cx="33123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DE CALIDAD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Tilapia roja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media libra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Fresca</a:t>
            </a:r>
          </a:p>
          <a:p>
            <a:endParaRPr lang="es-EC" sz="1400" b="1" dirty="0"/>
          </a:p>
        </p:txBody>
      </p:sp>
    </p:spTree>
    <p:extLst>
      <p:ext uri="{BB962C8B-B14F-4D97-AF65-F5344CB8AC3E}">
        <p14:creationId xmlns:p14="http://schemas.microsoft.com/office/powerpoint/2010/main" val="337796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17760" y="381163"/>
            <a:ext cx="8229600" cy="743581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s-EC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Desde los colaboradores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Subproceso: producción de alevines de tilapia</a:t>
            </a:r>
            <a:endParaRPr lang="es-EC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45422" y="2802414"/>
            <a:ext cx="5454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 proceso: producción de peces de engorde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514427"/>
              </p:ext>
            </p:extLst>
          </p:nvPr>
        </p:nvGraphicFramePr>
        <p:xfrm>
          <a:off x="1187624" y="1340768"/>
          <a:ext cx="6096000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PROBLEMA VISIBLE</a:t>
                      </a:r>
                      <a:endParaRPr lang="es-EC" sz="16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CAUSA</a:t>
                      </a:r>
                      <a:endParaRPr lang="es-EC" sz="16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CONSECUENCIA</a:t>
                      </a:r>
                      <a:endParaRPr lang="es-EC" sz="16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endParaRPr lang="es-EC" sz="1200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es-EC" sz="1200" dirty="0" smtClean="0">
                          <a:latin typeface="Arial Narrow" panose="020B0606020202030204" pitchFamily="34" charset="0"/>
                        </a:rPr>
                        <a:t>Planta de producción de alevines sub</a:t>
                      </a:r>
                      <a:r>
                        <a:rPr lang="es-EC" sz="1200" baseline="0" dirty="0" smtClean="0">
                          <a:latin typeface="Arial Narrow" panose="020B0606020202030204" pitchFamily="34" charset="0"/>
                        </a:rPr>
                        <a:t> utilizada</a:t>
                      </a:r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 smtClean="0">
                          <a:latin typeface="Arial Narrow" panose="020B0606020202030204" pitchFamily="34" charset="0"/>
                        </a:rPr>
                        <a:t>Recambio</a:t>
                      </a:r>
                      <a:r>
                        <a:rPr lang="es-EC" sz="1200" baseline="0" dirty="0" smtClean="0">
                          <a:latin typeface="Arial Narrow" panose="020B0606020202030204" pitchFamily="34" charset="0"/>
                        </a:rPr>
                        <a:t> tardío de reproductores</a:t>
                      </a:r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EC" sz="12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s-EC" sz="1200" dirty="0" smtClean="0">
                          <a:latin typeface="Arial Narrow" panose="020B0606020202030204" pitchFamily="34" charset="0"/>
                        </a:rPr>
                        <a:t>Alevines</a:t>
                      </a:r>
                      <a:r>
                        <a:rPr lang="es-EC" sz="1200" baseline="0" dirty="0" smtClean="0">
                          <a:latin typeface="Arial Narrow" panose="020B0606020202030204" pitchFamily="34" charset="0"/>
                        </a:rPr>
                        <a:t> con características heterogéneas</a:t>
                      </a:r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 smtClean="0">
                          <a:latin typeface="Arial Narrow" panose="020B0606020202030204" pitchFamily="34" charset="0"/>
                        </a:rPr>
                        <a:t>Hormona con 50% de efectividad</a:t>
                      </a:r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191172"/>
              </p:ext>
            </p:extLst>
          </p:nvPr>
        </p:nvGraphicFramePr>
        <p:xfrm>
          <a:off x="1115616" y="3339048"/>
          <a:ext cx="60960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latin typeface="Arial Narrow" panose="020B0606020202030204" pitchFamily="34" charset="0"/>
                        </a:rPr>
                        <a:t>PROBLEMA VISIBLE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latin typeface="Arial Narrow" panose="020B0606020202030204" pitchFamily="34" charset="0"/>
                        </a:rPr>
                        <a:t>CAUSA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latin typeface="Arial Narrow" panose="020B0606020202030204" pitchFamily="34" charset="0"/>
                        </a:rPr>
                        <a:t>CONSECUENCIA</a:t>
                      </a:r>
                      <a:endParaRPr lang="es-EC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endParaRPr lang="es-EC" sz="1200" dirty="0" smtClean="0">
                        <a:latin typeface="Arial Narrow" panose="020B0606020202030204" pitchFamily="34" charset="0"/>
                      </a:endParaRPr>
                    </a:p>
                    <a:p>
                      <a:endParaRPr lang="es-EC" sz="1200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es-EC" sz="1200" dirty="0" smtClean="0">
                          <a:latin typeface="Arial Narrow" panose="020B0606020202030204" pitchFamily="34" charset="0"/>
                        </a:rPr>
                        <a:t>Peces</a:t>
                      </a:r>
                      <a:r>
                        <a:rPr lang="es-EC" sz="1200" baseline="0" dirty="0" smtClean="0">
                          <a:latin typeface="Arial Narrow" panose="020B0606020202030204" pitchFamily="34" charset="0"/>
                        </a:rPr>
                        <a:t> muestran deficiencia de oxígeno en el agua</a:t>
                      </a:r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 smtClean="0">
                          <a:latin typeface="Arial Narrow" panose="020B0606020202030204" pitchFamily="34" charset="0"/>
                        </a:rPr>
                        <a:t>Alta</a:t>
                      </a:r>
                      <a:r>
                        <a:rPr lang="es-EC" sz="1200" baseline="0" dirty="0" smtClean="0">
                          <a:latin typeface="Arial Narrow" panose="020B0606020202030204" pitchFamily="34" charset="0"/>
                        </a:rPr>
                        <a:t> densidad de siembra</a:t>
                      </a:r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s-EC" sz="1200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es-EC" sz="1200" dirty="0" smtClean="0">
                          <a:latin typeface="Arial Narrow" panose="020B0606020202030204" pitchFamily="34" charset="0"/>
                        </a:rPr>
                        <a:t>Aumenta el ciclo de producción</a:t>
                      </a:r>
                    </a:p>
                    <a:p>
                      <a:r>
                        <a:rPr lang="es-EC" sz="1200" dirty="0" smtClean="0">
                          <a:latin typeface="Arial Narrow" panose="020B0606020202030204" pitchFamily="34" charset="0"/>
                        </a:rPr>
                        <a:t>Incremento</a:t>
                      </a:r>
                      <a:r>
                        <a:rPr lang="es-EC" sz="1200" baseline="0" dirty="0" smtClean="0">
                          <a:latin typeface="Arial Narrow" panose="020B0606020202030204" pitchFamily="34" charset="0"/>
                        </a:rPr>
                        <a:t> de costos</a:t>
                      </a:r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 smtClean="0">
                          <a:latin typeface="Arial Narrow" panose="020B0606020202030204" pitchFamily="34" charset="0"/>
                        </a:rPr>
                        <a:t>Baja calidad</a:t>
                      </a:r>
                      <a:r>
                        <a:rPr lang="es-EC" sz="1200" baseline="0" dirty="0" smtClean="0">
                          <a:latin typeface="Arial Narrow" panose="020B0606020202030204" pitchFamily="34" charset="0"/>
                        </a:rPr>
                        <a:t> de agua</a:t>
                      </a:r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 smtClean="0">
                          <a:latin typeface="Arial Narrow" panose="020B0606020202030204" pitchFamily="34" charset="0"/>
                        </a:rPr>
                        <a:t>Fallas en la alimentación y fertilización</a:t>
                      </a:r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200" dirty="0" smtClean="0">
                          <a:latin typeface="Arial Narrow" panose="020B0606020202030204" pitchFamily="34" charset="0"/>
                        </a:rPr>
                        <a:t>Presencia de larvas</a:t>
                      </a:r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 smtClean="0">
                          <a:latin typeface="Arial Narrow" panose="020B0606020202030204" pitchFamily="34" charset="0"/>
                        </a:rPr>
                        <a:t>Alevines no fueron  reversado</a:t>
                      </a:r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 smtClean="0">
                          <a:latin typeface="Arial Narrow" panose="020B0606020202030204" pitchFamily="34" charset="0"/>
                        </a:rPr>
                        <a:t>Sobrepoblación , lotes </a:t>
                      </a:r>
                      <a:r>
                        <a:rPr lang="es-EC" sz="1200" dirty="0" err="1" smtClean="0">
                          <a:latin typeface="Arial Narrow" panose="020B0606020202030204" pitchFamily="34" charset="0"/>
                        </a:rPr>
                        <a:t>heterogeneos</a:t>
                      </a:r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endParaRPr lang="es-EC" sz="1200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es-EC" sz="1200" dirty="0" smtClean="0">
                          <a:latin typeface="Arial Narrow" panose="020B0606020202030204" pitchFamily="34" charset="0"/>
                        </a:rPr>
                        <a:t>Alto porcentaje de pérdidas</a:t>
                      </a:r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 smtClean="0">
                          <a:latin typeface="Arial Narrow" panose="020B0606020202030204" pitchFamily="34" charset="0"/>
                        </a:rPr>
                        <a:t>Presencia de depredadores</a:t>
                      </a:r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s-EC" sz="1200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es-EC" sz="1200" dirty="0" smtClean="0">
                          <a:latin typeface="Arial Narrow" panose="020B0606020202030204" pitchFamily="34" charset="0"/>
                        </a:rPr>
                        <a:t>Reducción de utilidades</a:t>
                      </a:r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 smtClean="0">
                          <a:latin typeface="Arial Narrow" panose="020B0606020202030204" pitchFamily="34" charset="0"/>
                        </a:rPr>
                        <a:t>Deficiente guardianía</a:t>
                      </a:r>
                      <a:r>
                        <a:rPr lang="es-EC" sz="1200" baseline="0" dirty="0" smtClean="0">
                          <a:latin typeface="Arial Narrow" panose="020B0606020202030204" pitchFamily="34" charset="0"/>
                        </a:rPr>
                        <a:t> nocturna</a:t>
                      </a:r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67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83568" y="61139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valor agregado</a:t>
            </a:r>
            <a:endParaRPr lang="es-EC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13" y="1740520"/>
            <a:ext cx="4206875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844175" y="2566645"/>
            <a:ext cx="1680153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 smtClean="0">
                <a:latin typeface="Arial Narrow" panose="020B0606020202030204" pitchFamily="34" charset="0"/>
              </a:rPr>
              <a:t>Tiempo total: </a:t>
            </a:r>
          </a:p>
          <a:p>
            <a:r>
              <a:rPr lang="es-EC" dirty="0" smtClean="0">
                <a:latin typeface="Arial Narrow" panose="020B0606020202030204" pitchFamily="34" charset="0"/>
              </a:rPr>
              <a:t>54, 94 días</a:t>
            </a:r>
            <a:endParaRPr lang="es-EC" dirty="0">
              <a:latin typeface="Arial Narrow" panose="020B060602020203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971600" y="1196752"/>
            <a:ext cx="4706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 proceso: producción de alevines de tilapia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" t="4699"/>
          <a:stretch/>
        </p:blipFill>
        <p:spPr bwMode="auto">
          <a:xfrm>
            <a:off x="2051720" y="4599604"/>
            <a:ext cx="5037845" cy="199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52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71600" y="620688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Subproceso: producción de peces de engorde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606512"/>
              </p:ext>
            </p:extLst>
          </p:nvPr>
        </p:nvGraphicFramePr>
        <p:xfrm>
          <a:off x="1115616" y="1124744"/>
          <a:ext cx="4200128" cy="3040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/>
                <a:gridCol w="1982688"/>
                <a:gridCol w="609600"/>
                <a:gridCol w="576064"/>
                <a:gridCol w="576064"/>
              </a:tblGrid>
              <a:tr h="253343">
                <a:tc rowSpan="2" gridSpan="2"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COMPOSICIÓN DE ACTIVIDADES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Método Actual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53343">
                <a:tc gridSpan="2" vMerge="1">
                  <a:txBody>
                    <a:bodyPr/>
                    <a:lstStyle/>
                    <a:p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N°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Tiempo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%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53343"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VAC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VALOR AGREGADO CLIENTE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94140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93%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53343"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VAE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VALOR AGREGADO EMPRESA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6630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7%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53343"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P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PREPARACIÓN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0%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53343"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E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ESPERA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0%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53343"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M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MOVIMIENTO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420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0%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53343"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I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INSPECCIÓN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0%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53343"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A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ARCHIVO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0%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53343"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TT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TOTAL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101190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100%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53343"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TVA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TIEMPO VALOR AGREGADO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100770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53343"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IVA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INDICE DE VALOR AGREGADO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 smtClean="0">
                          <a:latin typeface="Arial Narrow" panose="020B0606020202030204" pitchFamily="34" charset="0"/>
                        </a:rPr>
                        <a:t>99,58%</a:t>
                      </a:r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408204" y="2060848"/>
            <a:ext cx="1512168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 smtClean="0">
                <a:latin typeface="Arial Narrow" panose="020B0606020202030204" pitchFamily="34" charset="0"/>
              </a:rPr>
              <a:t>Tiempo total: 210,81 días</a:t>
            </a:r>
            <a:endParaRPr lang="es-EC" dirty="0">
              <a:latin typeface="Arial Narrow" panose="020B060602020203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699" y="4292787"/>
            <a:ext cx="5258593" cy="187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94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47667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Propuesta de mejora</a:t>
            </a:r>
            <a:endParaRPr lang="es-EC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795707"/>
              </p:ext>
            </p:extLst>
          </p:nvPr>
        </p:nvGraphicFramePr>
        <p:xfrm>
          <a:off x="1524000" y="1124744"/>
          <a:ext cx="6216352" cy="5416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013"/>
                <a:gridCol w="2431222"/>
                <a:gridCol w="2072117"/>
              </a:tblGrid>
              <a:tr h="339729"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Arial Narrow" panose="020B0606020202030204" pitchFamily="34" charset="0"/>
                        </a:rPr>
                        <a:t>PROBLEMA</a:t>
                      </a:r>
                      <a:endParaRPr lang="es-EC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Arial Narrow" panose="020B0606020202030204" pitchFamily="34" charset="0"/>
                        </a:rPr>
                        <a:t>ACTIVIDAD</a:t>
                      </a:r>
                      <a:endParaRPr lang="es-EC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Arial Narrow" panose="020B0606020202030204" pitchFamily="34" charset="0"/>
                        </a:rPr>
                        <a:t>PROCESO</a:t>
                      </a:r>
                      <a:r>
                        <a:rPr lang="es-EC" sz="14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es-EC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74690">
                <a:tc rowSpan="3">
                  <a:txBody>
                    <a:bodyPr/>
                    <a:lstStyle/>
                    <a:p>
                      <a:endParaRPr lang="es-EC" sz="1400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es-EC" sz="1400" dirty="0" smtClean="0">
                          <a:latin typeface="Arial Narrow" panose="020B0606020202030204" pitchFamily="34" charset="0"/>
                        </a:rPr>
                        <a:t>Planta de producción de alevines subutilizada</a:t>
                      </a:r>
                      <a:endParaRPr lang="es-EC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Arial Narrow" panose="020B0606020202030204" pitchFamily="34" charset="0"/>
                        </a:rPr>
                        <a:t>Identificar y documentar cada lote de reproductores</a:t>
                      </a:r>
                      <a:endParaRPr lang="es-EC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C" sz="1400" dirty="0" smtClean="0">
                          <a:latin typeface="Arial Narrow" panose="020B0606020202030204" pitchFamily="34" charset="0"/>
                        </a:rPr>
                        <a:t>Producción de alevines de tilapia (B.4.1)</a:t>
                      </a:r>
                      <a:endParaRPr lang="es-EC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74690">
                <a:tc vMerge="1">
                  <a:txBody>
                    <a:bodyPr/>
                    <a:lstStyle/>
                    <a:p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Arial Narrow" panose="020B0606020202030204" pitchFamily="34" charset="0"/>
                        </a:rPr>
                        <a:t>Verificar la</a:t>
                      </a:r>
                      <a:r>
                        <a:rPr lang="es-EC" sz="1400" baseline="0" dirty="0" smtClean="0">
                          <a:latin typeface="Arial Narrow" panose="020B0606020202030204" pitchFamily="34" charset="0"/>
                        </a:rPr>
                        <a:t> fecha de caducidad de la hormona</a:t>
                      </a:r>
                      <a:endParaRPr lang="es-EC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74690">
                <a:tc vMerge="1">
                  <a:txBody>
                    <a:bodyPr/>
                    <a:lstStyle/>
                    <a:p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Arial Narrow" panose="020B0606020202030204" pitchFamily="34" charset="0"/>
                        </a:rPr>
                        <a:t>Buscar</a:t>
                      </a:r>
                      <a:r>
                        <a:rPr lang="es-EC" sz="1400" baseline="0" dirty="0" smtClean="0">
                          <a:latin typeface="Arial Narrow" panose="020B0606020202030204" pitchFamily="34" charset="0"/>
                        </a:rPr>
                        <a:t> a proveedor certificado</a:t>
                      </a:r>
                      <a:endParaRPr lang="es-EC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Arial Narrow" panose="020B0606020202030204" pitchFamily="34" charset="0"/>
                        </a:rPr>
                        <a:t>Gestión de compras y adquisiciones (G)</a:t>
                      </a:r>
                      <a:endParaRPr lang="es-EC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74690">
                <a:tc rowSpan="3">
                  <a:txBody>
                    <a:bodyPr/>
                    <a:lstStyle/>
                    <a:p>
                      <a:endParaRPr lang="es-EC" sz="1400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es-EC" sz="1400" dirty="0" smtClean="0">
                          <a:latin typeface="Arial Narrow" panose="020B0606020202030204" pitchFamily="34" charset="0"/>
                        </a:rPr>
                        <a:t>Peces presentan síntomas de estar en agua de mala calidad</a:t>
                      </a:r>
                      <a:endParaRPr lang="es-EC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Arial Narrow" panose="020B0606020202030204" pitchFamily="34" charset="0"/>
                        </a:rPr>
                        <a:t>Estandarizar</a:t>
                      </a:r>
                      <a:r>
                        <a:rPr lang="es-EC" sz="1400" baseline="0" dirty="0" smtClean="0">
                          <a:latin typeface="Arial Narrow" panose="020B0606020202030204" pitchFamily="34" charset="0"/>
                        </a:rPr>
                        <a:t> la densidad de siembra a 4 peces / m</a:t>
                      </a:r>
                      <a:r>
                        <a:rPr lang="es-EC" sz="1400" baseline="300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es-EC" sz="1400" baseline="30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s-EC" sz="1400" dirty="0" smtClean="0">
                        <a:latin typeface="Arial Narrow" panose="020B0606020202030204" pitchFamily="34" charset="0"/>
                      </a:endParaRPr>
                    </a:p>
                    <a:p>
                      <a:endParaRPr lang="es-EC" sz="1400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es-EC" sz="1400" dirty="0" smtClean="0">
                          <a:latin typeface="Arial Narrow" panose="020B0606020202030204" pitchFamily="34" charset="0"/>
                        </a:rPr>
                        <a:t>Producción de peces de</a:t>
                      </a:r>
                      <a:r>
                        <a:rPr lang="es-EC" sz="1400" baseline="0" dirty="0" smtClean="0">
                          <a:latin typeface="Arial Narrow" panose="020B0606020202030204" pitchFamily="34" charset="0"/>
                        </a:rPr>
                        <a:t> engorde (B.4.2)</a:t>
                      </a:r>
                      <a:endParaRPr lang="es-EC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670151">
                <a:tc vMerge="1">
                  <a:txBody>
                    <a:bodyPr/>
                    <a:lstStyle/>
                    <a:p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Arial Narrow" panose="020B0606020202030204" pitchFamily="34" charset="0"/>
                        </a:rPr>
                        <a:t>Revisar periódicamente</a:t>
                      </a:r>
                      <a:r>
                        <a:rPr lang="es-EC" sz="1400" baseline="0" dirty="0" smtClean="0">
                          <a:latin typeface="Arial Narrow" panose="020B0606020202030204" pitchFamily="34" charset="0"/>
                        </a:rPr>
                        <a:t> la calidad del agua y documentar</a:t>
                      </a:r>
                      <a:endParaRPr lang="es-EC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40127">
                <a:tc vMerge="1">
                  <a:txBody>
                    <a:bodyPr/>
                    <a:lstStyle/>
                    <a:p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Arial Narrow" panose="020B0606020202030204" pitchFamily="34" charset="0"/>
                        </a:rPr>
                        <a:t>Documentar </a:t>
                      </a:r>
                      <a:endParaRPr lang="es-EC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74690">
                <a:tc rowSpan="4">
                  <a:txBody>
                    <a:bodyPr/>
                    <a:lstStyle/>
                    <a:p>
                      <a:endParaRPr lang="es-EC" sz="1400" dirty="0" smtClean="0">
                        <a:latin typeface="Arial Narrow" panose="020B0606020202030204" pitchFamily="34" charset="0"/>
                      </a:endParaRPr>
                    </a:p>
                    <a:p>
                      <a:endParaRPr lang="es-EC" sz="1400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es-EC" sz="1400" dirty="0" smtClean="0">
                          <a:latin typeface="Arial Narrow" panose="020B0606020202030204" pitchFamily="34" charset="0"/>
                        </a:rPr>
                        <a:t>Alto porcentaje de pérdidas</a:t>
                      </a:r>
                      <a:endParaRPr lang="es-EC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Arial Narrow" panose="020B0606020202030204" pitchFamily="34" charset="0"/>
                        </a:rPr>
                        <a:t>Limpiar vegetación de los alrededores</a:t>
                      </a:r>
                      <a:endParaRPr lang="es-EC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C" sz="1400" dirty="0" smtClean="0">
                          <a:latin typeface="Arial Narrow" panose="020B0606020202030204" pitchFamily="34" charset="0"/>
                        </a:rPr>
                        <a:t>Gestión de mantenimiento (H)</a:t>
                      </a:r>
                      <a:endParaRPr lang="es-EC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39729">
                <a:tc vMerge="1">
                  <a:txBody>
                    <a:bodyPr/>
                    <a:lstStyle/>
                    <a:p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Arial Narrow" panose="020B0606020202030204" pitchFamily="34" charset="0"/>
                        </a:rPr>
                        <a:t>Controlar depredadores</a:t>
                      </a:r>
                      <a:endParaRPr lang="es-EC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74690">
                <a:tc vMerge="1">
                  <a:txBody>
                    <a:bodyPr/>
                    <a:lstStyle/>
                    <a:p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Arial Narrow" panose="020B0606020202030204" pitchFamily="34" charset="0"/>
                        </a:rPr>
                        <a:t>Verificar</a:t>
                      </a:r>
                      <a:r>
                        <a:rPr lang="es-EC" sz="1400" baseline="0" dirty="0" smtClean="0">
                          <a:latin typeface="Arial Narrow" panose="020B0606020202030204" pitchFamily="34" charset="0"/>
                        </a:rPr>
                        <a:t> trabajo de guardianía</a:t>
                      </a:r>
                      <a:endParaRPr lang="es-EC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Arial Narrow" panose="020B0606020202030204" pitchFamily="34" charset="0"/>
                        </a:rPr>
                        <a:t>Gestión de talento humano (H)</a:t>
                      </a:r>
                      <a:endParaRPr lang="es-EC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74690">
                <a:tc vMerge="1">
                  <a:txBody>
                    <a:bodyPr/>
                    <a:lstStyle/>
                    <a:p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Arial Narrow" panose="020B0606020202030204" pitchFamily="34" charset="0"/>
                        </a:rPr>
                        <a:t>Medir pérdidas y documentar</a:t>
                      </a:r>
                      <a:endParaRPr lang="es-EC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Arial Narrow" panose="020B0606020202030204" pitchFamily="34" charset="0"/>
                        </a:rPr>
                        <a:t>Producción de peces de engorde (B.4.2)</a:t>
                      </a:r>
                      <a:endParaRPr lang="es-EC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98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C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Aplicación:</a:t>
            </a:r>
            <a:endParaRPr lang="es-EC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005" y="908720"/>
            <a:ext cx="4950331" cy="582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99592" y="6309320"/>
            <a:ext cx="7416824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3131842" y="908720"/>
            <a:ext cx="2646878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endParaRPr lang="es-E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540315" y="4932457"/>
            <a:ext cx="393056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6</a:t>
            </a:r>
            <a:endParaRPr lang="es-ES" sz="32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552732" y="1772816"/>
            <a:ext cx="38064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ES" sz="4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547665" y="2348880"/>
            <a:ext cx="395326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ES" sz="32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530698" y="2996952"/>
            <a:ext cx="412292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ES" sz="32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540317" y="3645024"/>
            <a:ext cx="393056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endParaRPr lang="es-ES" sz="32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339752" y="184482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 DE LA ORGANIZACIÓN</a:t>
            </a:r>
            <a:endParaRPr lang="es-EC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339752" y="306896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C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339752" y="249289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PLANTEAMIENTO DEL PROBLEMA</a:t>
            </a:r>
            <a:endParaRPr lang="es-EC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339752" y="378904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LEGAL Y MARCO TEÓRICO</a:t>
            </a:r>
            <a:endParaRPr lang="es-EC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339752" y="501317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INVESTIGACIÓN</a:t>
            </a:r>
            <a:endParaRPr lang="es-EC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530698" y="5580529"/>
            <a:ext cx="393056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7</a:t>
            </a:r>
            <a:endParaRPr lang="es-ES" sz="32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2339752" y="5763765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 Y RECOMENDACIONES</a:t>
            </a:r>
            <a:endParaRPr lang="es-EC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1540315" y="4293802"/>
            <a:ext cx="393056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5</a:t>
            </a:r>
            <a:endParaRPr lang="es-ES" sz="32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339752" y="4401523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 DE LA INVESTIGACIÓN</a:t>
            </a:r>
            <a:endParaRPr lang="es-EC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886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47667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esperados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961262"/>
              </p:ext>
            </p:extLst>
          </p:nvPr>
        </p:nvGraphicFramePr>
        <p:xfrm>
          <a:off x="1331640" y="1196752"/>
          <a:ext cx="60960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512168"/>
                <a:gridCol w="864096"/>
                <a:gridCol w="1060376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SUBPROCESOS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INDICADOR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AHORA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DESPUES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BENEFICIO</a:t>
                      </a:r>
                      <a:endParaRPr lang="es-EC" sz="16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endParaRPr lang="es-EC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C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PRODUCCIÓN DE ALEVINES DE TILAPIA</a:t>
                      </a:r>
                      <a:endParaRPr lang="es-EC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 smtClean="0">
                          <a:latin typeface="Arial Narrow" panose="020B0606020202030204" pitchFamily="34" charset="0"/>
                        </a:rPr>
                        <a:t>Producción mensual promedio.</a:t>
                      </a:r>
                      <a:r>
                        <a:rPr lang="es-EC" sz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 smtClean="0">
                          <a:latin typeface="Arial Narrow" panose="020B0606020202030204" pitchFamily="34" charset="0"/>
                        </a:rPr>
                        <a:t>15000 alevines</a:t>
                      </a:r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 smtClean="0">
                          <a:latin typeface="Arial Narrow" panose="020B0606020202030204" pitchFamily="34" charset="0"/>
                        </a:rPr>
                        <a:t>2000 alevines</a:t>
                      </a:r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s-EC" sz="1200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es-EC" sz="1200" dirty="0" smtClean="0">
                          <a:latin typeface="Arial Narrow" panose="020B0606020202030204" pitchFamily="34" charset="0"/>
                        </a:rPr>
                        <a:t>300 dólares</a:t>
                      </a:r>
                      <a:r>
                        <a:rPr lang="es-EC" sz="1200" baseline="0" dirty="0" smtClean="0">
                          <a:latin typeface="Arial Narrow" panose="020B0606020202030204" pitchFamily="34" charset="0"/>
                        </a:rPr>
                        <a:t> por cada lote</a:t>
                      </a:r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 smtClean="0">
                          <a:latin typeface="Arial Narrow" panose="020B0606020202030204" pitchFamily="34" charset="0"/>
                        </a:rPr>
                        <a:t>Porcentaje</a:t>
                      </a:r>
                      <a:r>
                        <a:rPr lang="es-EC" sz="1200" baseline="0" dirty="0" smtClean="0">
                          <a:latin typeface="Arial Narrow" panose="020B0606020202030204" pitchFamily="34" charset="0"/>
                        </a:rPr>
                        <a:t> de reversión</a:t>
                      </a:r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 smtClean="0">
                          <a:latin typeface="Arial Narrow" panose="020B0606020202030204" pitchFamily="34" charset="0"/>
                        </a:rPr>
                        <a:t>50%</a:t>
                      </a:r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 smtClean="0">
                          <a:latin typeface="Arial Narrow" panose="020B0606020202030204" pitchFamily="34" charset="0"/>
                        </a:rPr>
                        <a:t>90%  min</a:t>
                      </a:r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sz="14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endParaRPr lang="es-EC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C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PRODUCCIÓN DE PECES</a:t>
                      </a:r>
                      <a:r>
                        <a:rPr lang="es-EC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ENGORDE</a:t>
                      </a:r>
                      <a:endParaRPr lang="es-EC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 smtClean="0">
                          <a:latin typeface="Arial Narrow" panose="020B0606020202030204" pitchFamily="34" charset="0"/>
                        </a:rPr>
                        <a:t>Ciclo de engorde de peces</a:t>
                      </a:r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 smtClean="0">
                          <a:latin typeface="Arial Narrow" panose="020B0606020202030204" pitchFamily="34" charset="0"/>
                        </a:rPr>
                        <a:t>210 días</a:t>
                      </a:r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 smtClean="0">
                          <a:latin typeface="Arial Narrow" panose="020B0606020202030204" pitchFamily="34" charset="0"/>
                        </a:rPr>
                        <a:t>180 días</a:t>
                      </a:r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s-EC" sz="1200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es-EC" sz="1200" dirty="0" smtClean="0">
                          <a:latin typeface="Arial Narrow" panose="020B0606020202030204" pitchFamily="34" charset="0"/>
                        </a:rPr>
                        <a:t>Mas de 300 dólares por cada lote</a:t>
                      </a:r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 smtClean="0">
                          <a:latin typeface="Arial Narrow" panose="020B0606020202030204" pitchFamily="34" charset="0"/>
                        </a:rPr>
                        <a:t>Alevines</a:t>
                      </a:r>
                      <a:r>
                        <a:rPr lang="es-EC" sz="1200" baseline="0" dirty="0" smtClean="0">
                          <a:latin typeface="Arial Narrow" panose="020B0606020202030204" pitchFamily="34" charset="0"/>
                        </a:rPr>
                        <a:t> por </a:t>
                      </a:r>
                      <a:r>
                        <a:rPr lang="es-EC" sz="1200" dirty="0" smtClean="0">
                          <a:latin typeface="Arial Narrow" panose="020B0606020202030204" pitchFamily="34" charset="0"/>
                        </a:rPr>
                        <a:t>estanque</a:t>
                      </a:r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 smtClean="0">
                          <a:latin typeface="Arial Narrow" panose="020B0606020202030204" pitchFamily="34" charset="0"/>
                        </a:rPr>
                        <a:t>3000</a:t>
                      </a:r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 smtClean="0">
                          <a:latin typeface="Arial Narrow" panose="020B0606020202030204" pitchFamily="34" charset="0"/>
                        </a:rPr>
                        <a:t>2500</a:t>
                      </a:r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 smtClean="0">
                          <a:latin typeface="Arial Narrow" panose="020B0606020202030204" pitchFamily="34" charset="0"/>
                        </a:rPr>
                        <a:t>Ahorro de alimento</a:t>
                      </a:r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 smtClean="0">
                          <a:latin typeface="Arial Narrow" panose="020B0606020202030204" pitchFamily="34" charset="0"/>
                        </a:rPr>
                        <a:t>15 sacos</a:t>
                      </a:r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 smtClean="0">
                          <a:latin typeface="Arial Narrow" panose="020B0606020202030204" pitchFamily="34" charset="0"/>
                        </a:rPr>
                        <a:t>10.4sacos</a:t>
                      </a:r>
                      <a:endParaRPr lang="es-EC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771800" y="3861048"/>
            <a:ext cx="309634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Ahorro anual de 7000 dólares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657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83568" y="40466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Manual de procesos</a:t>
            </a:r>
            <a:endParaRPr lang="es-EC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43608" y="836712"/>
            <a:ext cx="39583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Manual de procesos mejorado</a:t>
            </a:r>
          </a:p>
          <a:p>
            <a:pPr marL="342900" indent="-342900">
              <a:buAutoNum type="arabicPeriod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</a:p>
          <a:p>
            <a:pPr marL="342900" indent="-342900">
              <a:buAutoNum type="arabicPeriod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del manual</a:t>
            </a:r>
          </a:p>
          <a:p>
            <a:pPr marL="342900" indent="-342900">
              <a:buAutoNum type="arabicPeriod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Alcance del manual</a:t>
            </a:r>
          </a:p>
          <a:p>
            <a:pPr marL="342900" indent="-342900">
              <a:buAutoNum type="arabicPeriod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Glosario de términos</a:t>
            </a:r>
          </a:p>
          <a:p>
            <a:pPr marL="342900" indent="-342900">
              <a:buAutoNum type="arabicPeriod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Mapa de procesos</a:t>
            </a:r>
          </a:p>
          <a:p>
            <a:pPr marL="342900" indent="-342900">
              <a:buAutoNum type="arabicPeriod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Inventario de procesos</a:t>
            </a:r>
          </a:p>
          <a:p>
            <a:pPr marL="342900" indent="-342900">
              <a:buAutoNum type="arabicPeriod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Diagramas de flujo de procesos</a:t>
            </a:r>
          </a:p>
          <a:p>
            <a:pPr marL="342900" indent="-342900">
              <a:buAutoNum type="arabicPeriod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Caracterización del procesos</a:t>
            </a:r>
          </a:p>
          <a:p>
            <a:pPr marL="342900" indent="-342900">
              <a:buAutoNum type="arabicPeriod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Descripción de actividades</a:t>
            </a:r>
          </a:p>
          <a:p>
            <a:pPr marL="342900" indent="-342900">
              <a:buAutoNum type="arabicPeriod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 de medición</a:t>
            </a:r>
          </a:p>
          <a:p>
            <a:pPr marL="342900" indent="-342900">
              <a:buAutoNum type="arabicPeriod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Procedimientos</a:t>
            </a:r>
          </a:p>
          <a:p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cuments"/>
          <p:cNvSpPr>
            <a:spLocks noEditPoints="1" noChangeArrowheads="1"/>
          </p:cNvSpPr>
          <p:nvPr/>
        </p:nvSpPr>
        <p:spPr bwMode="auto">
          <a:xfrm>
            <a:off x="5158742" y="1187202"/>
            <a:ext cx="2000622" cy="2745854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5091658" y="2655203"/>
            <a:ext cx="185660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800" b="1" dirty="0" smtClean="0">
                <a:latin typeface="Arial Narrow" panose="020B0606020202030204" pitchFamily="34" charset="0"/>
              </a:rPr>
              <a:t>  GRANJA AGROPECUARIA DON BOSCO</a:t>
            </a:r>
          </a:p>
          <a:p>
            <a:endParaRPr lang="es-EC" sz="1100" dirty="0" smtClean="0"/>
          </a:p>
          <a:p>
            <a:r>
              <a:rPr lang="es-EC" sz="1100" dirty="0"/>
              <a:t> </a:t>
            </a:r>
            <a:r>
              <a:rPr lang="es-EC" sz="1100" dirty="0" smtClean="0"/>
              <a:t>   Manual de procesos para</a:t>
            </a:r>
          </a:p>
          <a:p>
            <a:r>
              <a:rPr lang="es-EC" sz="1100" dirty="0" smtClean="0"/>
              <a:t>      la Planta Piscícola</a:t>
            </a:r>
          </a:p>
          <a:p>
            <a:endParaRPr lang="es-EC" sz="1100" dirty="0"/>
          </a:p>
          <a:p>
            <a:pPr algn="ctr"/>
            <a:r>
              <a:rPr lang="es-EC" sz="1000" dirty="0" smtClean="0">
                <a:latin typeface="Arial Narrow" panose="020B0606020202030204" pitchFamily="34" charset="0"/>
              </a:rPr>
              <a:t>Junio 2015</a:t>
            </a:r>
            <a:endParaRPr lang="es-EC" sz="1000" dirty="0">
              <a:latin typeface="Arial Narrow" panose="020B0606020202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243" y="1766955"/>
            <a:ext cx="650949" cy="655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681436" y="443711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s-EC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Plan de implementación</a:t>
            </a:r>
            <a:endParaRPr lang="es-EC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43608" y="508518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Sincronizado para iniciar en el mes de octubre con el inicio de actividades escolares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1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31200693"/>
              </p:ext>
            </p:extLst>
          </p:nvPr>
        </p:nvGraphicFramePr>
        <p:xfrm>
          <a:off x="1259632" y="1628800"/>
          <a:ext cx="6707088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/>
                <a:gridCol w="3312368"/>
                <a:gridCol w="2736304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C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APORTES</a:t>
                      </a:r>
                      <a:r>
                        <a:rPr lang="es-EC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LA INVESTIGACIÓN A LA GRANJA DON BOSCO</a:t>
                      </a:r>
                      <a:endParaRPr lang="es-EC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N°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ANTES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LUEGO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Proceso establecido de forma verbal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Proceso documentado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 indicadores definidos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Indicadores definidos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Cumplimiento de tareas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Cumplimiento de objetivos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Limitado uso de registros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Información documentada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Evaluaciones subjetivas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Evaluaciones objetivas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Rentabilidad mínima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Rentabilidad incrementada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Quejas</a:t>
                      </a:r>
                      <a:r>
                        <a:rPr lang="es-EC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clientes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Clientes satisfechos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Apreciación estática de la Granja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Visión dinámica</a:t>
                      </a:r>
                      <a:r>
                        <a:rPr lang="es-EC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la Granja</a:t>
                      </a:r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90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764704"/>
            <a:ext cx="2458616" cy="504056"/>
          </a:xfrm>
        </p:spPr>
        <p:txBody>
          <a:bodyPr>
            <a:normAutofit fontScale="90000"/>
          </a:bodyPr>
          <a:lstStyle/>
          <a:p>
            <a:pPr algn="l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303039"/>
            <a:ext cx="6228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CONCLUSIONES Y RECOMENDACIONES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2792"/>
            <a:ext cx="7381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79512" y="1375672"/>
            <a:ext cx="84969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Planta Piscícola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años, el 50% de sus colaboradores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profesionales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una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administración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centralizada.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el aspecto externo, no se visualizan amenazas en el mediano plazo.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Ambos subprocesos son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estables con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de IVA;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pero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tienen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actividades de control y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documentación.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se puede eliminar o unificar actividades. El tiempo de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ciclo excede en 30 días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 producción de peces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engorde.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 producción de alevines, la hormona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eficaz en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 y los reproductores exceden en tiempo de vida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útil.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 producción de peces de engorde,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agua presenta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parámetros físicos y químicos fuera de los rangos recomendados; existe abundante presencia de larvas y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pérdidas superan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ampliamente el 25% de peces sembrados.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mejoras propuestas,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basan en actividades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control (calidad de agua, calidad de insumos); uso de equipos de evaluación y tablas con parámetros que exige la industria. Así como la documentación durante y al finalizar un proceso de producción.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implementación de actividades de control no incrementa el tiempo de ciclo ni el costo de producción.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implementación de actividades de mejora se iniciará en octubre junto con el período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académicas2015-2016.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69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05272"/>
            <a:ext cx="8229600" cy="619472"/>
          </a:xfrm>
        </p:spPr>
        <p:txBody>
          <a:bodyPr/>
          <a:lstStyle/>
          <a:p>
            <a:pPr algn="l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23528" y="1379592"/>
            <a:ext cx="8310696" cy="5001736"/>
          </a:xfrm>
        </p:spPr>
        <p:txBody>
          <a:bodyPr>
            <a:normAutofit fontScale="70000" lnSpcReduction="20000"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Proponer el desarrollo de un plan estratégico para la Granja Bon Bosco, con el fin de definir, principios, valores, misión, visión que facilite una gestión administrativa incluyente,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participativa para aprovechar las bondades del mercado.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Cumplir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todas las actividades de control; la correcta implementación puede permitir un ahorro de 7000 dólares anuales en los costos de producción.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Comprar la 17 ∞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metil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testosterona,  a las empresas: Moléculas finas de México, S.A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Grupo Pujol. San José C.P. Costa Rica. Hacer alianzas con otros laboratorios para estas adquisiciones.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Usar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todos los equipos disponibles para medir las características del agua, recopilar datos y procesar información.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manual de procesos debe ser socializado e implementado con el respaldo de las principales autoridades de la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Institución. 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administración debe vigilar por el cumplimiento de las actividades de control y documentación.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decisiones de carácter técnico en la planta piscícola deberán ser tomadas en función de los indicadores y su comportamiento en el transcurso del tiempo.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83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82144"/>
            <a:ext cx="8229600" cy="1143000"/>
          </a:xfrm>
        </p:spPr>
        <p:txBody>
          <a:bodyPr>
            <a:normAutofit/>
          </a:bodyPr>
          <a:lstStyle/>
          <a:p>
            <a:r>
              <a:rPr lang="es-EC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GRACIAS POR SU ATENCIÓN</a:t>
            </a:r>
            <a:endParaRPr lang="es-EC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UARIO\Documents\PROYECTO 2\Peces\Dsc099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47465"/>
            <a:ext cx="1927242" cy="144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UARIO\Documents\PROYECTO 2\Peces\Dsc000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6" t="10448" b="14782"/>
          <a:stretch/>
        </p:blipFill>
        <p:spPr bwMode="auto">
          <a:xfrm>
            <a:off x="3563888" y="1658663"/>
            <a:ext cx="2264528" cy="141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UARIO\Documents\PROYECTO 2\Peces\Dsc000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9" r="10875" b="13526"/>
          <a:stretch/>
        </p:blipFill>
        <p:spPr bwMode="auto">
          <a:xfrm>
            <a:off x="5940152" y="985109"/>
            <a:ext cx="2406180" cy="150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46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467544" y="1124744"/>
            <a:ext cx="5508167" cy="5400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83768" y="1591632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C" b="1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algn="ctr"/>
            <a:r>
              <a:rPr lang="es-EC" b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UNIDAD EDUCATIVA</a:t>
            </a:r>
          </a:p>
          <a:p>
            <a:pPr algn="ctr"/>
            <a:r>
              <a:rPr lang="es-EC" b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DOMINGO SAVIO</a:t>
            </a:r>
          </a:p>
          <a:p>
            <a:pPr algn="ctr"/>
            <a:endParaRPr lang="es-EC" b="1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algn="ctr"/>
            <a:endParaRPr lang="es-EC" b="1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187624" y="3356992"/>
            <a:ext cx="1264342" cy="2094318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BACHILLERATO AGROPECUARIA</a:t>
            </a:r>
          </a:p>
          <a:p>
            <a:pPr algn="ctr"/>
            <a:endParaRPr lang="es-EC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C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C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C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C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C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C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555776" y="3356992"/>
            <a:ext cx="1224136" cy="20882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BACHILLERATO INDUSTRIA DEL VESTIDO</a:t>
            </a:r>
          </a:p>
          <a:p>
            <a:pPr algn="ctr"/>
            <a:endParaRPr lang="es-EC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C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C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C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C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C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1259632" y="3861048"/>
            <a:ext cx="1120327" cy="1512168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200" dirty="0" smtClean="0">
              <a:latin typeface="Arial Narrow" pitchFamily="34" charset="0"/>
              <a:cs typeface="Times New Roman" pitchFamily="18" charset="0"/>
            </a:endParaRPr>
          </a:p>
          <a:p>
            <a:pPr algn="ctr"/>
            <a:r>
              <a:rPr lang="es-EC" sz="1200" dirty="0" smtClean="0">
                <a:latin typeface="Arial Narrow" pitchFamily="34" charset="0"/>
                <a:cs typeface="Times New Roman" pitchFamily="18" charset="0"/>
              </a:rPr>
              <a:t>Granja Don Bosco</a:t>
            </a:r>
          </a:p>
          <a:p>
            <a:r>
              <a:rPr lang="es-EC" sz="800" dirty="0" smtClean="0">
                <a:latin typeface="Arial Narrow" pitchFamily="34" charset="0"/>
                <a:cs typeface="Times New Roman" pitchFamily="18" charset="0"/>
              </a:rPr>
              <a:t>Apicultura</a:t>
            </a:r>
          </a:p>
          <a:p>
            <a:r>
              <a:rPr lang="es-EC" sz="800" dirty="0" smtClean="0">
                <a:latin typeface="Arial Narrow" pitchFamily="34" charset="0"/>
                <a:cs typeface="Times New Roman" pitchFamily="18" charset="0"/>
              </a:rPr>
              <a:t>Avicultura</a:t>
            </a:r>
          </a:p>
          <a:p>
            <a:r>
              <a:rPr lang="es-EC" sz="800" dirty="0" smtClean="0">
                <a:latin typeface="Arial Narrow" pitchFamily="34" charset="0"/>
                <a:cs typeface="Times New Roman" pitchFamily="18" charset="0"/>
              </a:rPr>
              <a:t>Bovinos</a:t>
            </a:r>
          </a:p>
          <a:p>
            <a:r>
              <a:rPr lang="es-EC" sz="800" dirty="0" smtClean="0">
                <a:latin typeface="Arial Narrow" pitchFamily="34" charset="0"/>
                <a:cs typeface="Times New Roman" pitchFamily="18" charset="0"/>
              </a:rPr>
              <a:t>Cuyes</a:t>
            </a:r>
          </a:p>
          <a:p>
            <a:r>
              <a:rPr lang="es-EC" sz="800" dirty="0" smtClean="0">
                <a:latin typeface="Arial Narrow" pitchFamily="34" charset="0"/>
                <a:cs typeface="Times New Roman" pitchFamily="18" charset="0"/>
              </a:rPr>
              <a:t>Piscicultura</a:t>
            </a:r>
          </a:p>
          <a:p>
            <a:r>
              <a:rPr lang="es-EC" sz="800" dirty="0" smtClean="0">
                <a:latin typeface="Arial Narrow" pitchFamily="34" charset="0"/>
                <a:cs typeface="Times New Roman" pitchFamily="18" charset="0"/>
              </a:rPr>
              <a:t>Porcicultura</a:t>
            </a:r>
          </a:p>
          <a:p>
            <a:r>
              <a:rPr lang="es-EC" sz="800" dirty="0" smtClean="0">
                <a:latin typeface="Arial Narrow" pitchFamily="34" charset="0"/>
                <a:cs typeface="Times New Roman" pitchFamily="18" charset="0"/>
              </a:rPr>
              <a:t>Cultivos</a:t>
            </a:r>
          </a:p>
          <a:p>
            <a:pPr algn="ctr"/>
            <a:endParaRPr lang="es-EC" sz="12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2595982" y="4134272"/>
            <a:ext cx="1111921" cy="1166936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i="1" dirty="0" smtClean="0">
                <a:latin typeface="Arial Narrow" pitchFamily="34" charset="0"/>
                <a:cs typeface="Arial" pitchFamily="34" charset="0"/>
              </a:rPr>
              <a:t>Talleres de confección</a:t>
            </a:r>
            <a:endParaRPr lang="es-EC" sz="1200" i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156176" y="126876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latin typeface="Arial" pitchFamily="34" charset="0"/>
                <a:cs typeface="Arial" pitchFamily="34" charset="0"/>
              </a:rPr>
              <a:t>1972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s-EC" sz="1200" dirty="0" smtClean="0">
                <a:latin typeface="Arial" pitchFamily="34" charset="0"/>
                <a:cs typeface="Arial" pitchFamily="34" charset="0"/>
              </a:rPr>
              <a:t>  Crea como Colegio Particular Velasco Ibarra</a:t>
            </a:r>
            <a:endParaRPr lang="es-EC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156176" y="177281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latin typeface="Arial" pitchFamily="34" charset="0"/>
                <a:cs typeface="Arial" pitchFamily="34" charset="0"/>
              </a:rPr>
              <a:t>1973</a:t>
            </a:r>
            <a:r>
              <a:rPr lang="es-EC" sz="1200" dirty="0" smtClean="0">
                <a:latin typeface="Arial" pitchFamily="34" charset="0"/>
                <a:cs typeface="Arial" pitchFamily="34" charset="0"/>
              </a:rPr>
              <a:t>.  Fisco </a:t>
            </a:r>
            <a:r>
              <a:rPr lang="es-EC" sz="1200" dirty="0" err="1" smtClean="0">
                <a:latin typeface="Arial" pitchFamily="34" charset="0"/>
                <a:cs typeface="Arial" pitchFamily="34" charset="0"/>
              </a:rPr>
              <a:t>misionalisa</a:t>
            </a:r>
            <a:r>
              <a:rPr lang="es-EC" sz="1200" dirty="0" smtClean="0">
                <a:latin typeface="Arial" pitchFamily="34" charset="0"/>
                <a:cs typeface="Arial" pitchFamily="34" charset="0"/>
              </a:rPr>
              <a:t> con el nombre de </a:t>
            </a:r>
            <a:r>
              <a:rPr lang="es-EC" sz="1200" dirty="0" err="1" smtClean="0">
                <a:latin typeface="Arial" pitchFamily="34" charset="0"/>
                <a:cs typeface="Arial" pitchFamily="34" charset="0"/>
              </a:rPr>
              <a:t>Yanuncay</a:t>
            </a:r>
            <a:r>
              <a:rPr lang="es-EC" sz="1200" dirty="0" smtClean="0">
                <a:latin typeface="Arial" pitchFamily="34" charset="0"/>
                <a:cs typeface="Arial" pitchFamily="34" charset="0"/>
              </a:rPr>
              <a:t> de M.S.</a:t>
            </a:r>
            <a:endParaRPr lang="es-EC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19 Conector recto"/>
          <p:cNvCxnSpPr/>
          <p:nvPr/>
        </p:nvCxnSpPr>
        <p:spPr>
          <a:xfrm>
            <a:off x="6156176" y="1196752"/>
            <a:ext cx="0" cy="504056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6156176" y="256490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latin typeface="Arial" pitchFamily="34" charset="0"/>
                <a:cs typeface="Arial" pitchFamily="34" charset="0"/>
              </a:rPr>
              <a:t>1977 </a:t>
            </a:r>
            <a:r>
              <a:rPr lang="es-EC" sz="1200" dirty="0" smtClean="0">
                <a:latin typeface="Arial" pitchFamily="34" charset="0"/>
                <a:cs typeface="Arial" pitchFamily="34" charset="0"/>
              </a:rPr>
              <a:t>  Inicia el Bachillerato en Agropecuaria</a:t>
            </a:r>
            <a:endParaRPr lang="es-EC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156176" y="4335487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latin typeface="Arial" pitchFamily="34" charset="0"/>
                <a:cs typeface="Arial" pitchFamily="34" charset="0"/>
              </a:rPr>
              <a:t>1998  </a:t>
            </a:r>
            <a:r>
              <a:rPr lang="es-EC" sz="1200" dirty="0" smtClean="0">
                <a:latin typeface="Arial" pitchFamily="34" charset="0"/>
                <a:cs typeface="Arial" pitchFamily="34" charset="0"/>
              </a:rPr>
              <a:t>  Eleva a la categoría de Instituto Tecnológico Salesiano</a:t>
            </a:r>
            <a:endParaRPr lang="es-EC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87624" y="2708920"/>
            <a:ext cx="4089126" cy="5908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Arial Narrow" pitchFamily="34" charset="0"/>
                <a:cs typeface="Arial" pitchFamily="34" charset="0"/>
              </a:rPr>
              <a:t>EGB SUPERIOR </a:t>
            </a:r>
            <a:r>
              <a:rPr lang="es-EC" sz="1400" dirty="0" smtClean="0">
                <a:latin typeface="Arial Narrow" pitchFamily="34" charset="0"/>
                <a:cs typeface="Arial" pitchFamily="34" charset="0"/>
              </a:rPr>
              <a:t>(8vo, 9no, 10mo año)</a:t>
            </a:r>
            <a:endParaRPr lang="es-EC" sz="14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156176" y="350100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latin typeface="Arial" pitchFamily="34" charset="0"/>
                <a:cs typeface="Arial" pitchFamily="34" charset="0"/>
              </a:rPr>
              <a:t>1988  </a:t>
            </a:r>
            <a:r>
              <a:rPr lang="es-EC" sz="1200" dirty="0" smtClean="0">
                <a:latin typeface="Arial" pitchFamily="34" charset="0"/>
                <a:cs typeface="Arial" pitchFamily="34" charset="0"/>
              </a:rPr>
              <a:t>  Se inicia la Granja Don           Bosco</a:t>
            </a:r>
            <a:endParaRPr lang="es-EC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691680" y="290587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DESCRIPCCIÓN DE LA ORGANIZACIÓN</a:t>
            </a:r>
            <a:endParaRPr lang="es-EC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74812"/>
            <a:ext cx="904303" cy="123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6156176" y="5230941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latin typeface="Arial" pitchFamily="34" charset="0"/>
                <a:cs typeface="Arial" pitchFamily="34" charset="0"/>
              </a:rPr>
              <a:t>2013  </a:t>
            </a:r>
            <a:r>
              <a:rPr lang="es-EC" sz="1200" dirty="0" smtClean="0">
                <a:latin typeface="Arial" pitchFamily="34" charset="0"/>
                <a:cs typeface="Arial" pitchFamily="34" charset="0"/>
              </a:rPr>
              <a:t> Recibe la denominación de Unidad Educativa Domingo </a:t>
            </a:r>
            <a:r>
              <a:rPr lang="es-EC" sz="1200" dirty="0" err="1">
                <a:latin typeface="Arial" pitchFamily="34" charset="0"/>
                <a:cs typeface="Arial" pitchFamily="34" charset="0"/>
              </a:rPr>
              <a:t>S</a:t>
            </a:r>
            <a:r>
              <a:rPr lang="es-EC" sz="1200" dirty="0" err="1" smtClean="0">
                <a:latin typeface="Arial" pitchFamily="34" charset="0"/>
                <a:cs typeface="Arial" pitchFamily="34" charset="0"/>
              </a:rPr>
              <a:t>avio</a:t>
            </a:r>
            <a:r>
              <a:rPr lang="es-EC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s-EC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923928" y="3363078"/>
            <a:ext cx="1352822" cy="208823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BACHILLERATO INFORMATICA</a:t>
            </a:r>
          </a:p>
          <a:p>
            <a:pPr algn="ctr"/>
            <a:endParaRPr lang="es-EC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C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C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C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C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C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197501" y="290587"/>
            <a:ext cx="412293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ES" sz="4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25 Elipse"/>
          <p:cNvSpPr/>
          <p:nvPr/>
        </p:nvSpPr>
        <p:spPr>
          <a:xfrm>
            <a:off x="3944932" y="4069668"/>
            <a:ext cx="1275140" cy="1015516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i="1" dirty="0" smtClean="0">
                <a:latin typeface="Arial Narrow" pitchFamily="34" charset="0"/>
                <a:cs typeface="Arial" pitchFamily="34" charset="0"/>
              </a:rPr>
              <a:t>Laboratorios de informática</a:t>
            </a:r>
            <a:endParaRPr lang="es-EC" sz="1200" i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609794" y="752252"/>
            <a:ext cx="6418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Localización: Morona Santiago-Morona-Sevilla Don Bosco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5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3" grpId="0"/>
      <p:bldP spid="24" grpId="0"/>
      <p:bldP spid="21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476673"/>
            <a:ext cx="5976664" cy="648071"/>
          </a:xfrm>
        </p:spPr>
        <p:txBody>
          <a:bodyPr>
            <a:noAutofit/>
          </a:bodyPr>
          <a:lstStyle/>
          <a:p>
            <a:r>
              <a:rPr lang="es-EC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PLANTEAMIENTO DEL PROBLEMA</a:t>
            </a:r>
            <a:endParaRPr lang="es-EC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220072" y="4347101"/>
            <a:ext cx="3456384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latin typeface="Arial Narrow" pitchFamily="34" charset="0"/>
                <a:cs typeface="Times New Roman" pitchFamily="18" charset="0"/>
              </a:rPr>
              <a:t>Inexistencia de Manual de Procesos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dirty="0" smtClean="0">
                <a:latin typeface="Arial Narrow" pitchFamily="34" charset="0"/>
                <a:cs typeface="Times New Roman" pitchFamily="18" charset="0"/>
              </a:rPr>
              <a:t>Escases de producción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dirty="0" smtClean="0">
                <a:latin typeface="Arial Narrow" pitchFamily="34" charset="0"/>
                <a:cs typeface="Times New Roman" pitchFamily="18" charset="0"/>
              </a:rPr>
              <a:t>Alta variabilidad de indicadores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dirty="0" smtClean="0">
                <a:latin typeface="Arial Narrow" pitchFamily="34" charset="0"/>
                <a:cs typeface="Times New Roman" pitchFamily="18" charset="0"/>
              </a:rPr>
              <a:t>Reclamos de los clientes</a:t>
            </a:r>
          </a:p>
        </p:txBody>
      </p:sp>
      <p:sp>
        <p:nvSpPr>
          <p:cNvPr id="7" name="6 Flecha abajo"/>
          <p:cNvSpPr/>
          <p:nvPr/>
        </p:nvSpPr>
        <p:spPr>
          <a:xfrm>
            <a:off x="6588224" y="3523383"/>
            <a:ext cx="540060" cy="553689"/>
          </a:xfrm>
          <a:prstGeom prst="downArrow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91701" y="476672"/>
            <a:ext cx="412293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ES" sz="32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1"/>
          <a:stretch/>
        </p:blipFill>
        <p:spPr bwMode="auto">
          <a:xfrm>
            <a:off x="971600" y="3890600"/>
            <a:ext cx="3240360" cy="227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55575" y="1340768"/>
            <a:ext cx="4363177" cy="240065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PLANTA PISCÍCOLA</a:t>
            </a:r>
          </a:p>
          <a:p>
            <a:pPr algn="ctr"/>
            <a:endParaRPr lang="es-EC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Propósito académico y productivo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organización empresarial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Deficiente manejo de información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Presión demográfica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Oferta </a:t>
            </a:r>
            <a:r>
              <a:rPr lang="es-EC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productos de gran demanda </a:t>
            </a:r>
            <a:r>
              <a:rPr lang="es-EC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(cualidades alimenticias </a:t>
            </a:r>
            <a:r>
              <a:rPr lang="es-EC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C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genéticas)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Construcción de tres estanques (1800 </a:t>
            </a:r>
            <a:r>
              <a:rPr lang="es-EC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C" sz="1400" baseline="30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C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C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C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b="14998"/>
          <a:stretch/>
        </p:blipFill>
        <p:spPr bwMode="auto">
          <a:xfrm>
            <a:off x="5148063" y="1412776"/>
            <a:ext cx="372400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878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2952328" cy="2952328"/>
          </a:xfrm>
        </p:spPr>
        <p:txBody>
          <a:bodyPr>
            <a:normAutofit fontScale="90000"/>
          </a:bodyPr>
          <a:lstStyle/>
          <a:p>
            <a:pPr algn="just"/>
            <a:r>
              <a:rPr lang="es-EC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br>
              <a:rPr lang="es-EC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Elaborar un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manual de procesos </a:t>
            </a:r>
            <a:r>
              <a:rPr lang="es-ES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mejorados </a:t>
            </a:r>
            <a:r>
              <a:rPr lang="es-E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es-ES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planta piscícola de la Granja Don Bosco, con el fin de cumplir con estándares e indicadores de producción.</a:t>
            </a:r>
            <a:r>
              <a:rPr lang="es-EC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139952" y="1268760"/>
            <a:ext cx="4608512" cy="3888432"/>
          </a:xfrm>
        </p:spPr>
        <p:txBody>
          <a:bodyPr>
            <a:normAutofit/>
          </a:bodyPr>
          <a:lstStyle/>
          <a:p>
            <a:pPr lvl="0" algn="l"/>
            <a:endParaRPr lang="es-ES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es-ES" sz="19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ESPECÍFICOS</a:t>
            </a:r>
            <a:endParaRPr lang="es-ES" sz="19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es-ES" sz="1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 </a:t>
            </a:r>
            <a:r>
              <a:rPr lang="es-ES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diagnóstico del estado actual de la planta piscícola.</a:t>
            </a:r>
            <a:endParaRPr lang="es-EC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es-ES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Levantar la información </a:t>
            </a:r>
            <a:r>
              <a:rPr lang="es-ES" sz="1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diseñar </a:t>
            </a:r>
            <a:r>
              <a:rPr lang="es-ES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procesos actuales.</a:t>
            </a:r>
            <a:endParaRPr lang="es-EC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es-EC" sz="1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Analizar los procesos actuales.</a:t>
            </a:r>
            <a:endParaRPr lang="es-EC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es-ES" sz="1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 una propuesta de mejora.</a:t>
            </a:r>
            <a:endParaRPr lang="es-EC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es-ES" sz="1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Elaborar un manual de procesos.</a:t>
            </a:r>
            <a:endParaRPr lang="es-EC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es-ES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Definir un plan de implementación.</a:t>
            </a:r>
            <a:endParaRPr lang="es-EC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s-EC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71600" y="38550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OBJETIVOS</a:t>
            </a:r>
            <a:endParaRPr lang="es-EC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9552" y="315205"/>
            <a:ext cx="412292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ES" sz="32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6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5482" y="260648"/>
            <a:ext cx="4950694" cy="763488"/>
          </a:xfrm>
        </p:spPr>
        <p:txBody>
          <a:bodyPr>
            <a:normAutofit fontScale="90000"/>
          </a:bodyPr>
          <a:lstStyle/>
          <a:p>
            <a:r>
              <a:rPr lang="es-EC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MARCO LEGAL Y TEÓRICO</a:t>
            </a:r>
            <a:endParaRPr lang="es-EC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268761"/>
            <a:ext cx="8229600" cy="4586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LA ORGANIZACIÓN</a:t>
            </a:r>
          </a:p>
          <a:p>
            <a:pPr marL="0" indent="0">
              <a:buNone/>
            </a:pPr>
            <a:endParaRPr lang="es-EC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593372" y="2204864"/>
            <a:ext cx="5714932" cy="31393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/>
          </a:p>
        </p:txBody>
      </p:sp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2540545" y="2599721"/>
            <a:ext cx="3577554" cy="2076450"/>
            <a:chOff x="1957" y="2652"/>
            <a:chExt cx="2256" cy="1308"/>
          </a:xfrm>
        </p:grpSpPr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2059" y="2832"/>
              <a:ext cx="2064" cy="912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graphicFrame>
          <p:nvGraphicFramePr>
            <p:cNvPr id="2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1500065"/>
                </p:ext>
              </p:extLst>
            </p:nvPr>
          </p:nvGraphicFramePr>
          <p:xfrm>
            <a:off x="2122" y="2976"/>
            <a:ext cx="912" cy="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3" name="Dibujo" r:id="rId4" imgW="1832400" imgH="1429200" progId="FLW3Drawing">
                    <p:embed/>
                  </p:oleObj>
                </mc:Choice>
                <mc:Fallback>
                  <p:oleObj name="Dibujo" r:id="rId4" imgW="1832400" imgH="1429200" progId="FLW3Drawing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2" y="2976"/>
                          <a:ext cx="912" cy="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7"/>
            <p:cNvGraphicFramePr>
              <a:graphicFrameLocks noChangeAspect="1"/>
            </p:cNvGraphicFramePr>
            <p:nvPr/>
          </p:nvGraphicFramePr>
          <p:xfrm>
            <a:off x="3072" y="2976"/>
            <a:ext cx="768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4" name="Clip" r:id="rId6" imgW="3709440" imgH="2963520" progId="MS_ClipArt_Gallery.5">
                    <p:embed/>
                  </p:oleObj>
                </mc:Choice>
                <mc:Fallback>
                  <p:oleObj name="Clip" r:id="rId6" imgW="3709440" imgH="2963520" progId="MS_ClipArt_Gallery.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2976"/>
                          <a:ext cx="768" cy="6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1957" y="3786"/>
              <a:ext cx="225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1200" b="1" dirty="0" smtClean="0">
                  <a:solidFill>
                    <a:srgbClr val="FF0000"/>
                  </a:solidFill>
                  <a:latin typeface="Arial Narrow" pitchFamily="34" charset="0"/>
                </a:rPr>
                <a:t>FLUJO DE ENERGÍA, RECURSOS Y CAPACIDADES</a:t>
              </a:r>
              <a:endParaRPr lang="es-ES_tradnl" sz="1200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2667" y="2652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16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PROCESOS</a:t>
              </a:r>
              <a:endParaRPr lang="es-ES_tradnl" sz="16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2791907" y="1835532"/>
            <a:ext cx="332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pc="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ENTORNO SOCIAL</a:t>
            </a:r>
            <a:endParaRPr lang="es-EC" spc="600" dirty="0">
              <a:solidFill>
                <a:schemeClr val="tx2">
                  <a:lumMod val="60000"/>
                  <a:lumOff val="40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629089" y="3020185"/>
            <a:ext cx="1116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solidFill>
                  <a:srgbClr val="329643"/>
                </a:solidFill>
                <a:latin typeface="Arial Narrow" pitchFamily="34" charset="0"/>
                <a:cs typeface="Times New Roman" pitchFamily="18" charset="0"/>
              </a:rPr>
              <a:t>INSUMOS</a:t>
            </a:r>
            <a:endParaRPr lang="es-EC" sz="1400" b="1" dirty="0">
              <a:solidFill>
                <a:srgbClr val="329643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" name="3 Flecha abajo"/>
          <p:cNvSpPr/>
          <p:nvPr/>
        </p:nvSpPr>
        <p:spPr>
          <a:xfrm rot="16200000">
            <a:off x="2006726" y="3154180"/>
            <a:ext cx="264486" cy="80315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Flecha abajo"/>
          <p:cNvSpPr/>
          <p:nvPr/>
        </p:nvSpPr>
        <p:spPr>
          <a:xfrm rot="16200000">
            <a:off x="2006724" y="3514220"/>
            <a:ext cx="264486" cy="80315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6036927" y="3000320"/>
            <a:ext cx="110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solidFill>
                  <a:srgbClr val="0033CC"/>
                </a:solidFill>
              </a:rPr>
              <a:t>BIENES Y SERVICIOS</a:t>
            </a:r>
            <a:endParaRPr lang="es-EC" sz="1400" b="1" dirty="0">
              <a:solidFill>
                <a:srgbClr val="0033CC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6118099" y="3504376"/>
            <a:ext cx="1019889" cy="68768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Rectángulo"/>
          <p:cNvSpPr/>
          <p:nvPr/>
        </p:nvSpPr>
        <p:spPr>
          <a:xfrm>
            <a:off x="718599" y="395953"/>
            <a:ext cx="393056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endParaRPr lang="es-ES" sz="32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344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2538256" y="2036161"/>
            <a:ext cx="3108900" cy="2040911"/>
            <a:chOff x="2059" y="2652"/>
            <a:chExt cx="2064" cy="1305"/>
          </a:xfrm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2059" y="2832"/>
              <a:ext cx="2064" cy="912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C"/>
            </a:p>
          </p:txBody>
        </p:sp>
        <p:graphicFrame>
          <p:nvGraphicFramePr>
            <p:cNvPr id="1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7255643"/>
                </p:ext>
              </p:extLst>
            </p:nvPr>
          </p:nvGraphicFramePr>
          <p:xfrm>
            <a:off x="2122" y="2976"/>
            <a:ext cx="912" cy="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7" name="Dibujo" r:id="rId4" imgW="1832400" imgH="1429200" progId="FLW3Drawing">
                    <p:embed/>
                  </p:oleObj>
                </mc:Choice>
                <mc:Fallback>
                  <p:oleObj name="Dibujo" r:id="rId4" imgW="1832400" imgH="1429200" progId="FLW3Drawing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2" y="2976"/>
                          <a:ext cx="912" cy="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7"/>
            <p:cNvGraphicFramePr>
              <a:graphicFrameLocks noChangeAspect="1"/>
            </p:cNvGraphicFramePr>
            <p:nvPr/>
          </p:nvGraphicFramePr>
          <p:xfrm>
            <a:off x="3072" y="2976"/>
            <a:ext cx="768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8" name="Clip" r:id="rId6" imgW="3709440" imgH="2963520" progId="MS_ClipArt_Gallery.5">
                    <p:embed/>
                  </p:oleObj>
                </mc:Choice>
                <mc:Fallback>
                  <p:oleObj name="Clip" r:id="rId6" imgW="3709440" imgH="2963520" progId="MS_ClipArt_Gallery.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2976"/>
                          <a:ext cx="768" cy="6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2594" y="3744"/>
              <a:ext cx="119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1600" b="1" dirty="0" smtClean="0">
                  <a:solidFill>
                    <a:srgbClr val="0070C0"/>
                  </a:solidFill>
                  <a:latin typeface="Arial Narrow" pitchFamily="34" charset="0"/>
                </a:rPr>
                <a:t>MECANISMOS</a:t>
              </a:r>
              <a:endParaRPr lang="es-ES_tradnl" sz="1600" b="1" dirty="0">
                <a:solidFill>
                  <a:srgbClr val="0070C0"/>
                </a:solidFill>
                <a:latin typeface="Arial Narrow" pitchFamily="34" charset="0"/>
              </a:endParaRPr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2594" y="2652"/>
              <a:ext cx="1193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Narrow" pitchFamily="34" charset="0"/>
                </a:rPr>
                <a:t>CONTROLES</a:t>
              </a:r>
              <a:endParaRPr lang="es-ES_tradnl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endParaRPr>
            </a:p>
          </p:txBody>
        </p:sp>
      </p:grpSp>
      <p:sp>
        <p:nvSpPr>
          <p:cNvPr id="21" name="20 CuadroTexto"/>
          <p:cNvSpPr txBox="1"/>
          <p:nvPr/>
        </p:nvSpPr>
        <p:spPr>
          <a:xfrm>
            <a:off x="1397091" y="2404096"/>
            <a:ext cx="1116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solidFill>
                  <a:srgbClr val="00B050"/>
                </a:solidFill>
                <a:latin typeface="Arial Narrow" pitchFamily="34" charset="0"/>
                <a:cs typeface="Times New Roman" pitchFamily="18" charset="0"/>
              </a:rPr>
              <a:t>INSUMOS</a:t>
            </a:r>
            <a:endParaRPr lang="es-EC" sz="1400" b="1" dirty="0">
              <a:solidFill>
                <a:srgbClr val="00B050"/>
              </a:solidFill>
              <a:latin typeface="Arial Narrow" pitchFamily="34" charset="0"/>
              <a:cs typeface="Times New Roman" pitchFamily="18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536514"/>
              </p:ext>
            </p:extLst>
          </p:nvPr>
        </p:nvGraphicFramePr>
        <p:xfrm>
          <a:off x="1429039" y="2737793"/>
          <a:ext cx="1052513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" name="Imagen" r:id="rId8" imgW="4590107" imgH="2174341" progId="MS_ClipArt_Gallery.2">
                  <p:embed/>
                </p:oleObj>
              </mc:Choice>
              <mc:Fallback>
                <p:oleObj name="Imagen" r:id="rId8" imgW="4590107" imgH="2174341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9039" y="2737793"/>
                        <a:ext cx="1052513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683568" y="476672"/>
            <a:ext cx="4734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GESTÓN POR PROCESOS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861080" y="980728"/>
            <a:ext cx="78153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Conjunto de actividades que convierten insumos en productos o servicios de mayor valor </a:t>
            </a:r>
            <a:r>
              <a:rPr lang="es-EC" sz="2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para</a:t>
            </a:r>
            <a:r>
              <a:rPr lang="es-EC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el cliente. (</a:t>
            </a:r>
            <a:r>
              <a:rPr lang="es-EC" dirty="0" err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Harringtong</a:t>
            </a:r>
            <a:r>
              <a:rPr lang="es-EC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, 1998).</a:t>
            </a:r>
            <a:endParaRPr lang="es-EC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959518" y="4293096"/>
            <a:ext cx="1684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Mapa de procesos:</a:t>
            </a:r>
            <a:r>
              <a:rPr lang="es-EC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EC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408" y="264604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7092280" y="244237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solidFill>
                  <a:srgbClr val="E6371A"/>
                </a:solidFill>
                <a:latin typeface="Arial Narrow" pitchFamily="34" charset="0"/>
              </a:rPr>
              <a:t>CLIENTE</a:t>
            </a:r>
            <a:endParaRPr lang="es-EC" sz="1600" b="1" dirty="0">
              <a:solidFill>
                <a:srgbClr val="E6371A"/>
              </a:solidFill>
              <a:latin typeface="Arial Narrow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77262" y="4797152"/>
            <a:ext cx="338554" cy="104658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s-EC" sz="1000" b="1" dirty="0" smtClean="0"/>
              <a:t>INSUMOS</a:t>
            </a:r>
            <a:endParaRPr lang="es-EC" sz="1000" b="1" dirty="0"/>
          </a:p>
        </p:txBody>
      </p:sp>
      <p:sp>
        <p:nvSpPr>
          <p:cNvPr id="42" name="41 CuadroTexto"/>
          <p:cNvSpPr txBox="1"/>
          <p:nvPr/>
        </p:nvSpPr>
        <p:spPr>
          <a:xfrm>
            <a:off x="4881518" y="4797152"/>
            <a:ext cx="338554" cy="104658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s-EC" sz="1000" b="1" dirty="0" smtClean="0"/>
              <a:t>PRODUCTOS</a:t>
            </a:r>
            <a:endParaRPr lang="es-EC" sz="10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018552" y="4797152"/>
            <a:ext cx="1718950" cy="24622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000" b="1" dirty="0" smtClean="0"/>
              <a:t>PROCESOS GOBERNANTES</a:t>
            </a:r>
            <a:endParaRPr lang="es-EC" sz="1000" b="1" dirty="0"/>
          </a:p>
        </p:txBody>
      </p:sp>
      <p:sp>
        <p:nvSpPr>
          <p:cNvPr id="43" name="42 CuadroTexto"/>
          <p:cNvSpPr txBox="1"/>
          <p:nvPr/>
        </p:nvSpPr>
        <p:spPr>
          <a:xfrm>
            <a:off x="3081318" y="5201882"/>
            <a:ext cx="1562690" cy="24622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000" b="1" dirty="0" smtClean="0"/>
              <a:t>PROCESOS PRODUCTIVOS</a:t>
            </a:r>
            <a:endParaRPr lang="es-EC" sz="1000" b="1" dirty="0"/>
          </a:p>
        </p:txBody>
      </p:sp>
      <p:sp>
        <p:nvSpPr>
          <p:cNvPr id="44" name="43 CuadroTexto"/>
          <p:cNvSpPr txBox="1"/>
          <p:nvPr/>
        </p:nvSpPr>
        <p:spPr>
          <a:xfrm>
            <a:off x="3009310" y="5597517"/>
            <a:ext cx="1728192" cy="24622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000" b="1" dirty="0" smtClean="0"/>
              <a:t>PROCESOS DE APOYO</a:t>
            </a:r>
            <a:endParaRPr lang="es-EC" sz="1000" b="1" dirty="0"/>
          </a:p>
        </p:txBody>
      </p:sp>
      <p:sp>
        <p:nvSpPr>
          <p:cNvPr id="9" name="8 Flecha abajo"/>
          <p:cNvSpPr/>
          <p:nvPr/>
        </p:nvSpPr>
        <p:spPr>
          <a:xfrm>
            <a:off x="3682251" y="5046343"/>
            <a:ext cx="270512" cy="134025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5" name="44 Flecha abajo"/>
          <p:cNvSpPr/>
          <p:nvPr/>
        </p:nvSpPr>
        <p:spPr>
          <a:xfrm rot="10800000">
            <a:off x="3682251" y="5463492"/>
            <a:ext cx="270512" cy="134025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6" name="45 Flecha abajo"/>
          <p:cNvSpPr/>
          <p:nvPr/>
        </p:nvSpPr>
        <p:spPr>
          <a:xfrm rot="16357454">
            <a:off x="2851441" y="5265674"/>
            <a:ext cx="270512" cy="134025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7" name="46 Flecha abajo"/>
          <p:cNvSpPr/>
          <p:nvPr/>
        </p:nvSpPr>
        <p:spPr>
          <a:xfrm rot="16200000">
            <a:off x="4647773" y="5262747"/>
            <a:ext cx="270512" cy="134025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CuadroTexto"/>
          <p:cNvSpPr txBox="1"/>
          <p:nvPr/>
        </p:nvSpPr>
        <p:spPr>
          <a:xfrm>
            <a:off x="5724128" y="2430016"/>
            <a:ext cx="1161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solidFill>
                  <a:schemeClr val="tx2"/>
                </a:solidFill>
                <a:latin typeface="Arial Narrow" pitchFamily="34" charset="0"/>
              </a:rPr>
              <a:t>PRODUCTOS</a:t>
            </a:r>
            <a:endParaRPr lang="es-EC" sz="1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689501"/>
              </p:ext>
            </p:extLst>
          </p:nvPr>
        </p:nvGraphicFramePr>
        <p:xfrm>
          <a:off x="5796136" y="2819971"/>
          <a:ext cx="1052513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0" name="Imagen" r:id="rId11" imgW="4590107" imgH="2174341" progId="MS_ClipArt_Gallery.2">
                  <p:embed/>
                </p:oleObj>
              </mc:Choice>
              <mc:Fallback>
                <p:oleObj name="Imagen" r:id="rId11" imgW="4590107" imgH="2174341" progId="MS_ClipArt_Gallery.2">
                  <p:embed/>
                  <p:pic>
                    <p:nvPicPr>
                      <p:cNvPr id="0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2819971"/>
                        <a:ext cx="1052513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36 CuadroTexto"/>
          <p:cNvSpPr txBox="1"/>
          <p:nvPr/>
        </p:nvSpPr>
        <p:spPr>
          <a:xfrm>
            <a:off x="5220072" y="4293096"/>
            <a:ext cx="1839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Diseño de procesos</a:t>
            </a:r>
            <a:r>
              <a:rPr lang="es-EC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EC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798012" y="4295998"/>
            <a:ext cx="182850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Gestión de procesos :</a:t>
            </a:r>
          </a:p>
          <a:p>
            <a:endParaRPr lang="es-EC" sz="1600" dirty="0" smtClean="0">
              <a:latin typeface="Arial Narrow" pitchFamily="34" charset="0"/>
            </a:endParaRPr>
          </a:p>
          <a:p>
            <a:r>
              <a:rPr lang="es-EC" sz="1400" dirty="0" smtClean="0">
                <a:latin typeface="Arial Narrow" pitchFamily="34" charset="0"/>
              </a:rPr>
              <a:t>Nivel </a:t>
            </a:r>
            <a:r>
              <a:rPr lang="es-EC" sz="1400" dirty="0">
                <a:latin typeface="Arial Narrow" pitchFamily="34" charset="0"/>
              </a:rPr>
              <a:t>e</a:t>
            </a:r>
            <a:r>
              <a:rPr lang="es-EC" sz="1400" dirty="0" smtClean="0">
                <a:latin typeface="Arial Narrow" pitchFamily="34" charset="0"/>
              </a:rPr>
              <a:t>stratégico</a:t>
            </a:r>
          </a:p>
          <a:p>
            <a:r>
              <a:rPr lang="es-EC" sz="1400" dirty="0" smtClean="0">
                <a:latin typeface="Arial Narrow" pitchFamily="34" charset="0"/>
              </a:rPr>
              <a:t>Nivel organizacional</a:t>
            </a:r>
          </a:p>
          <a:p>
            <a:r>
              <a:rPr lang="es-EC" sz="1400" dirty="0" smtClean="0">
                <a:latin typeface="Arial Narrow" pitchFamily="34" charset="0"/>
              </a:rPr>
              <a:t>Nivel operativo</a:t>
            </a:r>
            <a:endParaRPr lang="es-EC" sz="1400" dirty="0">
              <a:latin typeface="Arial Narrow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7092280" y="4293096"/>
            <a:ext cx="183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Documentación de procesos:</a:t>
            </a:r>
            <a:r>
              <a:rPr lang="es-EC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Document"/>
          <p:cNvSpPr>
            <a:spLocks noEditPoints="1" noChangeArrowheads="1"/>
          </p:cNvSpPr>
          <p:nvPr/>
        </p:nvSpPr>
        <p:spPr bwMode="auto">
          <a:xfrm>
            <a:off x="7468798" y="5061581"/>
            <a:ext cx="631594" cy="876219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424" name="Picture 35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64" t="16323" r="16072" b="46313"/>
          <a:stretch/>
        </p:blipFill>
        <p:spPr bwMode="auto">
          <a:xfrm>
            <a:off x="5724128" y="4682983"/>
            <a:ext cx="809753" cy="162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7596336" y="5241828"/>
            <a:ext cx="4320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Manual</a:t>
            </a:r>
            <a:endParaRPr lang="es-EC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328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55576" y="724633"/>
            <a:ext cx="5492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LA TILAPIA (</a:t>
            </a:r>
            <a:r>
              <a:rPr lang="es-EC" sz="2400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Oreochromis</a:t>
            </a:r>
            <a:r>
              <a:rPr lang="es-EC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niloticus</a:t>
            </a:r>
            <a:r>
              <a:rPr lang="es-EC" sz="2400" i="1" u="sng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s-EC" sz="2400" i="1" dirty="0" smtClean="0"/>
              <a:t> </a:t>
            </a:r>
            <a:endParaRPr lang="es-EC" sz="2400" dirty="0">
              <a:latin typeface="Arial Narrow" pitchFamily="34" charset="0"/>
            </a:endParaRPr>
          </a:p>
          <a:p>
            <a:r>
              <a:rPr lang="es-EC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C:\Users\USUARIO\Documents\PROYECTO 2\Peces\Dsc00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 t="25730" r="14820" b="18485"/>
          <a:stretch/>
        </p:blipFill>
        <p:spPr bwMode="auto">
          <a:xfrm>
            <a:off x="5924864" y="4725144"/>
            <a:ext cx="2607576" cy="154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UARIO\Documents\PROYECTO 2\Peces\Peces_nativos\DSC035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2" t="18223" r="9651" b="20722"/>
          <a:stretch/>
        </p:blipFill>
        <p:spPr bwMode="auto">
          <a:xfrm>
            <a:off x="3399835" y="4725144"/>
            <a:ext cx="2460812" cy="154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755575" y="1340768"/>
            <a:ext cx="46805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Origen: Egipto</a:t>
            </a:r>
          </a:p>
          <a:p>
            <a:r>
              <a:rPr lang="es-EC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Clima: trópico y </a:t>
            </a:r>
            <a:r>
              <a:rPr lang="es-EC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subtrópico</a:t>
            </a:r>
            <a:endParaRPr lang="es-EC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Aguas: Tranquilas 20 – 26 °C.</a:t>
            </a:r>
          </a:p>
          <a:p>
            <a:r>
              <a:rPr lang="es-EC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Alimento: omnívoro</a:t>
            </a:r>
          </a:p>
          <a:p>
            <a:r>
              <a:rPr lang="es-EC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Reproducción: precoz y prolífico</a:t>
            </a:r>
          </a:p>
          <a:p>
            <a:r>
              <a:rPr lang="es-EC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Postura: 1500 – 3000 ovas</a:t>
            </a:r>
          </a:p>
          <a:p>
            <a:r>
              <a:rPr lang="es-EC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Cosecha: 6-8 meses</a:t>
            </a:r>
          </a:p>
          <a:p>
            <a:r>
              <a:rPr lang="es-EC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Estructura ósea: espinas principales</a:t>
            </a:r>
          </a:p>
          <a:p>
            <a:r>
              <a:rPr lang="es-EC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Sabor carne: muy agradable</a:t>
            </a:r>
          </a:p>
          <a:p>
            <a:r>
              <a:rPr lang="es-EC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Contiene: proteínas de alto valor biológico, minerales.</a:t>
            </a:r>
          </a:p>
          <a:p>
            <a:endParaRPr lang="es-EC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7" r="24774" b="18258"/>
          <a:stretch/>
        </p:blipFill>
        <p:spPr bwMode="auto">
          <a:xfrm>
            <a:off x="755576" y="4725144"/>
            <a:ext cx="2583293" cy="156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USUARIO\Documents\PROYECTO 2\Peces\Dsc000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2060848"/>
            <a:ext cx="2958075" cy="221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8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C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de investigación: descriptiva </a:t>
            </a:r>
          </a:p>
          <a:p>
            <a:endParaRPr lang="es-EC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Método de investigación: deductivo</a:t>
            </a:r>
          </a:p>
          <a:p>
            <a:endParaRPr lang="es-EC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Fuentes de información: primarias y secundarias</a:t>
            </a:r>
          </a:p>
          <a:p>
            <a:endParaRPr lang="es-EC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Técnicas de recolección de información: entrevistas y encuestas</a:t>
            </a:r>
            <a:endParaRPr lang="es-EC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381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03648" y="591071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 DE LA INVESTIGACIÓN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76465"/>
            <a:ext cx="1461787" cy="12474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72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3342</TotalTime>
  <Words>1620</Words>
  <Application>Microsoft Office PowerPoint</Application>
  <PresentationFormat>Presentación en pantalla (4:3)</PresentationFormat>
  <Paragraphs>469</Paragraphs>
  <Slides>25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Tema de Office</vt:lpstr>
      <vt:lpstr>Dibujo</vt:lpstr>
      <vt:lpstr>Clip</vt:lpstr>
      <vt:lpstr>Imagen</vt:lpstr>
      <vt:lpstr>Presentación de PowerPoint</vt:lpstr>
      <vt:lpstr>Presentación de PowerPoint</vt:lpstr>
      <vt:lpstr>Presentación de PowerPoint</vt:lpstr>
      <vt:lpstr>PLANTEAMIENTO DEL PROBLEMA</vt:lpstr>
      <vt:lpstr>GENERAL Elaborar un manual de procesos mejorados para la planta piscícola de la Granja Don Bosco, con el fin de cumplir con estándares e indicadores de producción. </vt:lpstr>
      <vt:lpstr> MARCO LEGAL Y TEÓRICO</vt:lpstr>
      <vt:lpstr>Presentación de PowerPoint</vt:lpstr>
      <vt:lpstr>Presentación de PowerPoint</vt:lpstr>
      <vt:lpstr>Presentación de PowerPoint</vt:lpstr>
      <vt:lpstr>DESARROLLO DE LA INVESTIGACIÓN</vt:lpstr>
      <vt:lpstr>Presentación de PowerPoint</vt:lpstr>
      <vt:lpstr>Inventario de procesos</vt:lpstr>
      <vt:lpstr>3. Análisis de procesos</vt:lpstr>
      <vt:lpstr> Subproceso: producción de peces para engorde</vt:lpstr>
      <vt:lpstr>Desde los colaboradores Subproceso: producción de alevines de tilapia</vt:lpstr>
      <vt:lpstr>Presentación de PowerPoint</vt:lpstr>
      <vt:lpstr>Presentación de PowerPoint</vt:lpstr>
      <vt:lpstr>Presentación de PowerPoint</vt:lpstr>
      <vt:lpstr>Aplicación:</vt:lpstr>
      <vt:lpstr>Presentación de PowerPoint</vt:lpstr>
      <vt:lpstr>Presentación de PowerPoint</vt:lpstr>
      <vt:lpstr>Presentación de PowerPoint</vt:lpstr>
      <vt:lpstr>CONCLUSIONES</vt:lpstr>
      <vt:lpstr>RECOMENDACIONES</vt:lpstr>
      <vt:lpstr>GRACIAS POR SU ATENCIÓN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MEJORAMIENTO DE LOS PROCESOS PRODUCTIVOS EN LA PLANTA AVÍCOLA DE LA GRANJA DON BOSCO</dc:title>
  <dc:creator>USUARIO</dc:creator>
  <cp:lastModifiedBy>USUARIO</cp:lastModifiedBy>
  <cp:revision>276</cp:revision>
  <dcterms:created xsi:type="dcterms:W3CDTF">2012-09-18T03:00:40Z</dcterms:created>
  <dcterms:modified xsi:type="dcterms:W3CDTF">2015-07-02T13:57:25Z</dcterms:modified>
</cp:coreProperties>
</file>