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0" r:id="rId5"/>
    <p:sldId id="259" r:id="rId6"/>
    <p:sldId id="337" r:id="rId7"/>
    <p:sldId id="263" r:id="rId8"/>
    <p:sldId id="338" r:id="rId9"/>
    <p:sldId id="261" r:id="rId10"/>
    <p:sldId id="271" r:id="rId11"/>
    <p:sldId id="328" r:id="rId12"/>
    <p:sldId id="340" r:id="rId13"/>
    <p:sldId id="341" r:id="rId14"/>
    <p:sldId id="343" r:id="rId15"/>
    <p:sldId id="362" r:id="rId16"/>
    <p:sldId id="344" r:id="rId17"/>
    <p:sldId id="276" r:id="rId18"/>
    <p:sldId id="345" r:id="rId19"/>
    <p:sldId id="346" r:id="rId20"/>
    <p:sldId id="347" r:id="rId21"/>
    <p:sldId id="348" r:id="rId22"/>
    <p:sldId id="349" r:id="rId23"/>
    <p:sldId id="351" r:id="rId24"/>
    <p:sldId id="352" r:id="rId25"/>
    <p:sldId id="350" r:id="rId26"/>
    <p:sldId id="353" r:id="rId27"/>
    <p:sldId id="329" r:id="rId28"/>
    <p:sldId id="287" r:id="rId29"/>
    <p:sldId id="355" r:id="rId30"/>
    <p:sldId id="275" r:id="rId31"/>
    <p:sldId id="356" r:id="rId32"/>
    <p:sldId id="357" r:id="rId33"/>
    <p:sldId id="274" r:id="rId34"/>
    <p:sldId id="354" r:id="rId35"/>
    <p:sldId id="330" r:id="rId36"/>
    <p:sldId id="312" r:id="rId37"/>
    <p:sldId id="311" r:id="rId38"/>
    <p:sldId id="314" r:id="rId39"/>
    <p:sldId id="358" r:id="rId40"/>
    <p:sldId id="359" r:id="rId41"/>
    <p:sldId id="315" r:id="rId42"/>
    <p:sldId id="331" r:id="rId43"/>
    <p:sldId id="361" r:id="rId44"/>
    <p:sldId id="360" r:id="rId45"/>
    <p:sldId id="320" r:id="rId46"/>
    <p:sldId id="327"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94" autoAdjust="0"/>
  </p:normalViewPr>
  <p:slideViewPr>
    <p:cSldViewPr>
      <p:cViewPr>
        <p:scale>
          <a:sx n="68" d="100"/>
          <a:sy n="68"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INSUMOS/4.-%20Referencias%20Web/DEFINICIONES%20TEC/Definici&#243;n%20de%20semi&#243;tica%20-%20Qu&#233;%20es,%20Significado%20y%20Concepto.ht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2E4DD-A9D2-41EF-B731-18B541E19FED}" type="doc">
      <dgm:prSet loTypeId="urn:microsoft.com/office/officeart/2005/8/layout/radial1" loCatId="cycle" qsTypeId="urn:microsoft.com/office/officeart/2005/8/quickstyle/3d1" qsCatId="3D" csTypeId="urn:microsoft.com/office/officeart/2005/8/colors/colorful5" csCatId="colorful" phldr="1"/>
      <dgm:spPr/>
      <dgm:t>
        <a:bodyPr/>
        <a:lstStyle/>
        <a:p>
          <a:endParaRPr lang="es-EC"/>
        </a:p>
      </dgm:t>
    </dgm:pt>
    <dgm:pt modelId="{5598F3F0-6B22-420B-B48F-DF160C35AE9B}">
      <dgm:prSet phldrT="[Texto]" custT="1"/>
      <dgm:spPr/>
      <dgm:t>
        <a:bodyPr/>
        <a:lstStyle/>
        <a:p>
          <a:r>
            <a:rPr lang="es-EC" sz="1800" b="1" dirty="0" smtClean="0">
              <a:effectLst/>
            </a:rPr>
            <a:t>SUMARIO</a:t>
          </a:r>
          <a:endParaRPr lang="es-EC" sz="1800" b="1" dirty="0">
            <a:effectLst/>
          </a:endParaRPr>
        </a:p>
      </dgm:t>
    </dgm:pt>
    <dgm:pt modelId="{9909E07B-414D-416F-AD21-0BFB3B2F27BD}" type="parTrans" cxnId="{B18FCB05-E1F2-4C40-94D9-427567B0CD29}">
      <dgm:prSet/>
      <dgm:spPr/>
      <dgm:t>
        <a:bodyPr/>
        <a:lstStyle/>
        <a:p>
          <a:endParaRPr lang="es-EC" sz="1800" b="1">
            <a:effectLst/>
          </a:endParaRPr>
        </a:p>
      </dgm:t>
    </dgm:pt>
    <dgm:pt modelId="{EC956CA7-5F4D-470E-8449-46F3F0521625}" type="sibTrans" cxnId="{B18FCB05-E1F2-4C40-94D9-427567B0CD29}">
      <dgm:prSet/>
      <dgm:spPr/>
      <dgm:t>
        <a:bodyPr/>
        <a:lstStyle/>
        <a:p>
          <a:endParaRPr lang="es-EC" sz="1800" b="1">
            <a:effectLst/>
          </a:endParaRPr>
        </a:p>
      </dgm:t>
    </dgm:pt>
    <dgm:pt modelId="{F1AC0217-F02F-4C26-BA69-971D70571E00}">
      <dgm:prSet phldrT="[Texto]" custT="1"/>
      <dgm:spPr/>
      <dgm:t>
        <a:bodyPr/>
        <a:lstStyle/>
        <a:p>
          <a:r>
            <a:rPr lang="es-EC" sz="1800" b="1" dirty="0" smtClean="0">
              <a:solidFill>
                <a:schemeClr val="tx1"/>
              </a:solidFill>
              <a:effectLst/>
            </a:rPr>
            <a:t>EL PROBLEMA</a:t>
          </a:r>
        </a:p>
      </dgm:t>
    </dgm:pt>
    <dgm:pt modelId="{C8743876-CF7A-47B2-820F-6F2E6ED81072}" type="parTrans" cxnId="{6F523772-02DB-4717-BED2-D5ED4740C675}">
      <dgm:prSet custT="1">
        <dgm:style>
          <a:lnRef idx="3">
            <a:schemeClr val="dk1"/>
          </a:lnRef>
          <a:fillRef idx="0">
            <a:schemeClr val="dk1"/>
          </a:fillRef>
          <a:effectRef idx="2">
            <a:schemeClr val="dk1"/>
          </a:effectRef>
          <a:fontRef idx="minor">
            <a:schemeClr val="tx1"/>
          </a:fontRef>
        </dgm:style>
      </dgm:prSet>
      <dgm:spPr/>
      <dgm:t>
        <a:bodyPr/>
        <a:lstStyle/>
        <a:p>
          <a:endParaRPr lang="es-EC" sz="1800" b="1">
            <a:effectLst/>
          </a:endParaRPr>
        </a:p>
      </dgm:t>
    </dgm:pt>
    <dgm:pt modelId="{259128DB-BE9A-4D48-9A9D-EFFC2885CCF2}" type="sibTrans" cxnId="{6F523772-02DB-4717-BED2-D5ED4740C675}">
      <dgm:prSet/>
      <dgm:spPr/>
      <dgm:t>
        <a:bodyPr/>
        <a:lstStyle/>
        <a:p>
          <a:endParaRPr lang="es-EC" sz="1800" b="1">
            <a:effectLst/>
          </a:endParaRPr>
        </a:p>
      </dgm:t>
    </dgm:pt>
    <dgm:pt modelId="{FB4C8E96-D1F2-44F5-BA9B-BC95D7351A10}">
      <dgm:prSet phldrT="[Texto]" custT="1"/>
      <dgm:spPr/>
      <dgm:t>
        <a:bodyPr/>
        <a:lstStyle/>
        <a:p>
          <a:r>
            <a:rPr lang="es-EC" sz="1800" b="1" dirty="0" smtClean="0">
              <a:solidFill>
                <a:schemeClr val="tx1"/>
              </a:solidFill>
              <a:effectLst/>
            </a:rPr>
            <a:t>ANÁLISIS E INTERPRETACIÓN DE RESULTADOS</a:t>
          </a:r>
          <a:endParaRPr lang="es-EC" sz="1800" b="1" dirty="0">
            <a:solidFill>
              <a:schemeClr val="tx1"/>
            </a:solidFill>
            <a:effectLst/>
          </a:endParaRPr>
        </a:p>
      </dgm:t>
    </dgm:pt>
    <dgm:pt modelId="{EFE57BEA-AC22-45EC-8DCA-1D3C2F1712AD}" type="parTrans" cxnId="{C3DA2245-4FFD-4325-B5AF-D2C53B9B27B2}">
      <dgm:prSet custT="1">
        <dgm:style>
          <a:lnRef idx="3">
            <a:schemeClr val="dk1"/>
          </a:lnRef>
          <a:fillRef idx="0">
            <a:schemeClr val="dk1"/>
          </a:fillRef>
          <a:effectRef idx="2">
            <a:schemeClr val="dk1"/>
          </a:effectRef>
          <a:fontRef idx="minor">
            <a:schemeClr val="tx1"/>
          </a:fontRef>
        </dgm:style>
      </dgm:prSet>
      <dgm:spPr/>
      <dgm:t>
        <a:bodyPr/>
        <a:lstStyle/>
        <a:p>
          <a:endParaRPr lang="es-EC" sz="1800" b="1">
            <a:effectLst/>
          </a:endParaRPr>
        </a:p>
      </dgm:t>
    </dgm:pt>
    <dgm:pt modelId="{168D7384-94F1-4459-868A-B542C5054247}" type="sibTrans" cxnId="{C3DA2245-4FFD-4325-B5AF-D2C53B9B27B2}">
      <dgm:prSet/>
      <dgm:spPr/>
      <dgm:t>
        <a:bodyPr/>
        <a:lstStyle/>
        <a:p>
          <a:endParaRPr lang="es-EC" sz="1800" b="1">
            <a:effectLst/>
          </a:endParaRPr>
        </a:p>
      </dgm:t>
    </dgm:pt>
    <dgm:pt modelId="{D0497AD3-E351-44E0-A279-00DD8A874BE0}">
      <dgm:prSet phldrT="[Texto]" custT="1"/>
      <dgm:spPr/>
      <dgm:t>
        <a:bodyPr/>
        <a:lstStyle/>
        <a:p>
          <a:r>
            <a:rPr lang="es-EC" sz="1800" b="1" dirty="0" smtClean="0">
              <a:solidFill>
                <a:schemeClr val="tx1"/>
              </a:solidFill>
              <a:effectLst/>
            </a:rPr>
            <a:t>CONCLUSIONES</a:t>
          </a:r>
          <a:endParaRPr lang="es-EC" sz="1800" b="1" dirty="0">
            <a:solidFill>
              <a:schemeClr val="tx1"/>
            </a:solidFill>
            <a:effectLst/>
          </a:endParaRPr>
        </a:p>
      </dgm:t>
    </dgm:pt>
    <dgm:pt modelId="{12F9C553-73E6-4F6F-A10C-8D61A37DA25D}" type="parTrans" cxnId="{C0B3265E-1227-454A-BEFD-96C8C9E2FF5A}">
      <dgm:prSet custT="1">
        <dgm:style>
          <a:lnRef idx="3">
            <a:schemeClr val="dk1"/>
          </a:lnRef>
          <a:fillRef idx="0">
            <a:schemeClr val="dk1"/>
          </a:fillRef>
          <a:effectRef idx="2">
            <a:schemeClr val="dk1"/>
          </a:effectRef>
          <a:fontRef idx="minor">
            <a:schemeClr val="tx1"/>
          </a:fontRef>
        </dgm:style>
      </dgm:prSet>
      <dgm:spPr/>
      <dgm:t>
        <a:bodyPr/>
        <a:lstStyle/>
        <a:p>
          <a:endParaRPr lang="es-EC" sz="1800" b="1">
            <a:effectLst/>
          </a:endParaRPr>
        </a:p>
      </dgm:t>
    </dgm:pt>
    <dgm:pt modelId="{03B04963-E080-4A68-A5DE-1CDF285120B7}" type="sibTrans" cxnId="{C0B3265E-1227-454A-BEFD-96C8C9E2FF5A}">
      <dgm:prSet/>
      <dgm:spPr/>
      <dgm:t>
        <a:bodyPr/>
        <a:lstStyle/>
        <a:p>
          <a:endParaRPr lang="es-EC" sz="1800" b="1">
            <a:effectLst/>
          </a:endParaRPr>
        </a:p>
      </dgm:t>
    </dgm:pt>
    <dgm:pt modelId="{489891EB-61D4-49E6-8E90-BA4AE0F9377D}">
      <dgm:prSet phldrT="[Texto]" custT="1"/>
      <dgm:spPr/>
      <dgm:t>
        <a:bodyPr/>
        <a:lstStyle/>
        <a:p>
          <a:r>
            <a:rPr lang="es-EC" sz="1800" b="1" dirty="0" smtClean="0">
              <a:solidFill>
                <a:schemeClr val="tx1"/>
              </a:solidFill>
              <a:effectLst/>
            </a:rPr>
            <a:t>MARCO TEÓRICO</a:t>
          </a:r>
          <a:endParaRPr lang="es-EC" sz="1800" b="1" dirty="0">
            <a:solidFill>
              <a:schemeClr val="tx1"/>
            </a:solidFill>
            <a:effectLst/>
          </a:endParaRPr>
        </a:p>
      </dgm:t>
    </dgm:pt>
    <dgm:pt modelId="{C151F64C-AE4C-4454-A0EC-10A23E8F57DC}" type="parTrans" cxnId="{3A97B0A9-E215-40FF-AE5E-097006AA6242}">
      <dgm:prSet custT="1">
        <dgm:style>
          <a:lnRef idx="3">
            <a:schemeClr val="dk1"/>
          </a:lnRef>
          <a:fillRef idx="0">
            <a:schemeClr val="dk1"/>
          </a:fillRef>
          <a:effectRef idx="2">
            <a:schemeClr val="dk1"/>
          </a:effectRef>
          <a:fontRef idx="minor">
            <a:schemeClr val="tx1"/>
          </a:fontRef>
        </dgm:style>
      </dgm:prSet>
      <dgm:spPr/>
      <dgm:t>
        <a:bodyPr/>
        <a:lstStyle/>
        <a:p>
          <a:endParaRPr lang="es-EC" sz="1800" b="1">
            <a:effectLst/>
          </a:endParaRPr>
        </a:p>
      </dgm:t>
    </dgm:pt>
    <dgm:pt modelId="{64E6E45D-4A4A-4C16-A0BC-9C4C20FE8D54}" type="sibTrans" cxnId="{3A97B0A9-E215-40FF-AE5E-097006AA6242}">
      <dgm:prSet/>
      <dgm:spPr/>
      <dgm:t>
        <a:bodyPr/>
        <a:lstStyle/>
        <a:p>
          <a:endParaRPr lang="es-EC" sz="1800" b="1">
            <a:effectLst/>
          </a:endParaRPr>
        </a:p>
      </dgm:t>
    </dgm:pt>
    <dgm:pt modelId="{B6EB93AB-F612-4AA5-96FC-1F1FA3FE91B1}">
      <dgm:prSet phldrT="[Texto]" custT="1"/>
      <dgm:spPr/>
      <dgm:t>
        <a:bodyPr/>
        <a:lstStyle/>
        <a:p>
          <a:r>
            <a:rPr lang="es-EC" sz="1800" b="1" dirty="0" smtClean="0">
              <a:solidFill>
                <a:schemeClr val="tx1"/>
              </a:solidFill>
              <a:effectLst/>
            </a:rPr>
            <a:t>PREGUNTAS</a:t>
          </a:r>
          <a:endParaRPr lang="es-EC" sz="1800" b="1" dirty="0">
            <a:solidFill>
              <a:schemeClr val="tx1"/>
            </a:solidFill>
            <a:effectLst/>
          </a:endParaRPr>
        </a:p>
      </dgm:t>
      <dgm:extLst>
        <a:ext uri="{E40237B7-FDA0-4F09-8148-C483321AD2D9}">
          <dgm14:cNvPr xmlns:dgm14="http://schemas.microsoft.com/office/drawing/2010/diagram" xmlns="" id="0" name="">
            <a:hlinkClick xmlns:r="http://schemas.openxmlformats.org/officeDocument/2006/relationships" r:id="rId1" action="ppaction://hlinkfile"/>
          </dgm14:cNvPr>
        </a:ext>
      </dgm:extLst>
    </dgm:pt>
    <dgm:pt modelId="{ABB74BDA-3583-4DF5-9FA2-F7959DC23C3C}" type="parTrans" cxnId="{396A1F34-5D4F-47D2-AB26-D8BFB5E026C4}">
      <dgm:prSet custT="1">
        <dgm:style>
          <a:lnRef idx="3">
            <a:schemeClr val="dk1"/>
          </a:lnRef>
          <a:fillRef idx="0">
            <a:schemeClr val="dk1"/>
          </a:fillRef>
          <a:effectRef idx="2">
            <a:schemeClr val="dk1"/>
          </a:effectRef>
          <a:fontRef idx="minor">
            <a:schemeClr val="tx1"/>
          </a:fontRef>
        </dgm:style>
      </dgm:prSet>
      <dgm:spPr/>
      <dgm:t>
        <a:bodyPr/>
        <a:lstStyle/>
        <a:p>
          <a:endParaRPr lang="es-EC" sz="1800" b="1">
            <a:effectLst/>
          </a:endParaRPr>
        </a:p>
      </dgm:t>
    </dgm:pt>
    <dgm:pt modelId="{EB93CAF8-21DF-4341-98E1-E69E6A5AA62E}" type="sibTrans" cxnId="{396A1F34-5D4F-47D2-AB26-D8BFB5E026C4}">
      <dgm:prSet/>
      <dgm:spPr/>
      <dgm:t>
        <a:bodyPr/>
        <a:lstStyle/>
        <a:p>
          <a:endParaRPr lang="es-EC" sz="1800" b="1">
            <a:effectLst/>
          </a:endParaRPr>
        </a:p>
      </dgm:t>
    </dgm:pt>
    <dgm:pt modelId="{161C5A40-D7EC-41EF-855B-43241CDFBF0B}">
      <dgm:prSet phldrT="[Texto]" custT="1"/>
      <dgm:spPr/>
      <dgm:t>
        <a:bodyPr/>
        <a:lstStyle/>
        <a:p>
          <a:r>
            <a:rPr lang="es-EC" sz="1800" b="1" dirty="0" smtClean="0">
              <a:solidFill>
                <a:schemeClr val="tx1"/>
              </a:solidFill>
              <a:effectLst/>
            </a:rPr>
            <a:t>METODOLOGÍA</a:t>
          </a:r>
          <a:endParaRPr lang="es-EC" sz="1800" b="1" dirty="0">
            <a:solidFill>
              <a:schemeClr val="tx1"/>
            </a:solidFill>
            <a:effectLst/>
          </a:endParaRPr>
        </a:p>
      </dgm:t>
    </dgm:pt>
    <dgm:pt modelId="{9F6931A0-37B4-42D2-9140-82E1CA961B71}" type="sibTrans" cxnId="{7C885C66-65CE-49C5-9583-889B28554791}">
      <dgm:prSet/>
      <dgm:spPr/>
      <dgm:t>
        <a:bodyPr/>
        <a:lstStyle/>
        <a:p>
          <a:endParaRPr lang="es-EC" sz="1800" b="1">
            <a:effectLst/>
          </a:endParaRPr>
        </a:p>
      </dgm:t>
    </dgm:pt>
    <dgm:pt modelId="{B0C97A7C-EA38-4210-8E14-FC1196B312CE}" type="parTrans" cxnId="{7C885C66-65CE-49C5-9583-889B28554791}">
      <dgm:prSet custT="1">
        <dgm:style>
          <a:lnRef idx="3">
            <a:schemeClr val="dk1"/>
          </a:lnRef>
          <a:fillRef idx="0">
            <a:schemeClr val="dk1"/>
          </a:fillRef>
          <a:effectRef idx="2">
            <a:schemeClr val="dk1"/>
          </a:effectRef>
          <a:fontRef idx="minor">
            <a:schemeClr val="tx1"/>
          </a:fontRef>
        </dgm:style>
      </dgm:prSet>
      <dgm:spPr/>
      <dgm:t>
        <a:bodyPr/>
        <a:lstStyle/>
        <a:p>
          <a:endParaRPr lang="es-EC" sz="1800" b="1">
            <a:effectLst/>
          </a:endParaRPr>
        </a:p>
      </dgm:t>
    </dgm:pt>
    <dgm:pt modelId="{38584888-CA94-4C9B-8FE8-E88631D0016F}" type="pres">
      <dgm:prSet presAssocID="{F062E4DD-A9D2-41EF-B731-18B541E19FED}" presName="cycle" presStyleCnt="0">
        <dgm:presLayoutVars>
          <dgm:chMax val="1"/>
          <dgm:dir/>
          <dgm:animLvl val="ctr"/>
          <dgm:resizeHandles val="exact"/>
        </dgm:presLayoutVars>
      </dgm:prSet>
      <dgm:spPr/>
      <dgm:t>
        <a:bodyPr/>
        <a:lstStyle/>
        <a:p>
          <a:endParaRPr lang="es-EC"/>
        </a:p>
      </dgm:t>
    </dgm:pt>
    <dgm:pt modelId="{60355B56-AF6F-485F-A315-5A8971CC5749}" type="pres">
      <dgm:prSet presAssocID="{5598F3F0-6B22-420B-B48F-DF160C35AE9B}" presName="centerShape" presStyleLbl="node0" presStyleIdx="0" presStyleCnt="1" custScaleX="156610" custScaleY="144370"/>
      <dgm:spPr/>
      <dgm:t>
        <a:bodyPr/>
        <a:lstStyle/>
        <a:p>
          <a:endParaRPr lang="es-EC"/>
        </a:p>
      </dgm:t>
    </dgm:pt>
    <dgm:pt modelId="{1E4C3922-76C6-47D8-87D8-CC8EC1AD32DC}" type="pres">
      <dgm:prSet presAssocID="{C8743876-CF7A-47B2-820F-6F2E6ED81072}" presName="Name9" presStyleLbl="parChTrans1D2" presStyleIdx="0" presStyleCnt="6"/>
      <dgm:spPr/>
      <dgm:t>
        <a:bodyPr/>
        <a:lstStyle/>
        <a:p>
          <a:endParaRPr lang="es-EC"/>
        </a:p>
      </dgm:t>
    </dgm:pt>
    <dgm:pt modelId="{2421F0D2-9D07-440E-A9B2-42E94832FF3C}" type="pres">
      <dgm:prSet presAssocID="{C8743876-CF7A-47B2-820F-6F2E6ED81072}" presName="connTx" presStyleLbl="parChTrans1D2" presStyleIdx="0" presStyleCnt="6"/>
      <dgm:spPr/>
      <dgm:t>
        <a:bodyPr/>
        <a:lstStyle/>
        <a:p>
          <a:endParaRPr lang="es-EC"/>
        </a:p>
      </dgm:t>
    </dgm:pt>
    <dgm:pt modelId="{96DB88E1-BDED-4555-8947-41F2B5114120}" type="pres">
      <dgm:prSet presAssocID="{F1AC0217-F02F-4C26-BA69-971D70571E00}" presName="node" presStyleLbl="node1" presStyleIdx="0" presStyleCnt="6" custScaleX="240346" custScaleY="70972" custRadScaleRad="113042" custRadScaleInc="-2135">
        <dgm:presLayoutVars>
          <dgm:bulletEnabled val="1"/>
        </dgm:presLayoutVars>
      </dgm:prSet>
      <dgm:spPr/>
      <dgm:t>
        <a:bodyPr/>
        <a:lstStyle/>
        <a:p>
          <a:endParaRPr lang="es-EC"/>
        </a:p>
      </dgm:t>
    </dgm:pt>
    <dgm:pt modelId="{B06217B5-EBB2-456C-9506-D3A0DDE4B57A}" type="pres">
      <dgm:prSet presAssocID="{C151F64C-AE4C-4454-A0EC-10A23E8F57DC}" presName="Name9" presStyleLbl="parChTrans1D2" presStyleIdx="1" presStyleCnt="6"/>
      <dgm:spPr/>
      <dgm:t>
        <a:bodyPr/>
        <a:lstStyle/>
        <a:p>
          <a:endParaRPr lang="es-EC"/>
        </a:p>
      </dgm:t>
    </dgm:pt>
    <dgm:pt modelId="{A397028D-EC03-475E-9D21-40B5895EFE02}" type="pres">
      <dgm:prSet presAssocID="{C151F64C-AE4C-4454-A0EC-10A23E8F57DC}" presName="connTx" presStyleLbl="parChTrans1D2" presStyleIdx="1" presStyleCnt="6"/>
      <dgm:spPr/>
      <dgm:t>
        <a:bodyPr/>
        <a:lstStyle/>
        <a:p>
          <a:endParaRPr lang="es-EC"/>
        </a:p>
      </dgm:t>
    </dgm:pt>
    <dgm:pt modelId="{E482007B-C672-4F05-A09A-2EC8068D5208}" type="pres">
      <dgm:prSet presAssocID="{489891EB-61D4-49E6-8E90-BA4AE0F9377D}" presName="node" presStyleLbl="node1" presStyleIdx="1" presStyleCnt="6" custScaleX="137296" custScaleY="81070" custRadScaleRad="132122" custRadScaleInc="27761">
        <dgm:presLayoutVars>
          <dgm:bulletEnabled val="1"/>
        </dgm:presLayoutVars>
      </dgm:prSet>
      <dgm:spPr/>
      <dgm:t>
        <a:bodyPr/>
        <a:lstStyle/>
        <a:p>
          <a:endParaRPr lang="es-EC"/>
        </a:p>
      </dgm:t>
    </dgm:pt>
    <dgm:pt modelId="{E0630A64-278D-4099-9603-5557DC9EEF2F}" type="pres">
      <dgm:prSet presAssocID="{B0C97A7C-EA38-4210-8E14-FC1196B312CE}" presName="Name9" presStyleLbl="parChTrans1D2" presStyleIdx="2" presStyleCnt="6"/>
      <dgm:spPr/>
      <dgm:t>
        <a:bodyPr/>
        <a:lstStyle/>
        <a:p>
          <a:endParaRPr lang="es-EC"/>
        </a:p>
      </dgm:t>
    </dgm:pt>
    <dgm:pt modelId="{33EE3D17-0A6F-4219-B883-BDFB3BF63841}" type="pres">
      <dgm:prSet presAssocID="{B0C97A7C-EA38-4210-8E14-FC1196B312CE}" presName="connTx" presStyleLbl="parChTrans1D2" presStyleIdx="2" presStyleCnt="6"/>
      <dgm:spPr/>
      <dgm:t>
        <a:bodyPr/>
        <a:lstStyle/>
        <a:p>
          <a:endParaRPr lang="es-EC"/>
        </a:p>
      </dgm:t>
    </dgm:pt>
    <dgm:pt modelId="{F93EFA03-EC10-4C41-B616-0336A4C4DF9B}" type="pres">
      <dgm:prSet presAssocID="{161C5A40-D7EC-41EF-855B-43241CDFBF0B}" presName="node" presStyleLbl="node1" presStyleIdx="2" presStyleCnt="6" custScaleX="172202" custScaleY="98753" custRadScaleRad="144771" custRadScaleInc="-26091">
        <dgm:presLayoutVars>
          <dgm:bulletEnabled val="1"/>
        </dgm:presLayoutVars>
      </dgm:prSet>
      <dgm:spPr/>
      <dgm:t>
        <a:bodyPr/>
        <a:lstStyle/>
        <a:p>
          <a:endParaRPr lang="es-EC"/>
        </a:p>
      </dgm:t>
    </dgm:pt>
    <dgm:pt modelId="{C1B66CAB-24F1-4DA5-82B5-7CD90AE15C01}" type="pres">
      <dgm:prSet presAssocID="{EFE57BEA-AC22-45EC-8DCA-1D3C2F1712AD}" presName="Name9" presStyleLbl="parChTrans1D2" presStyleIdx="3" presStyleCnt="6"/>
      <dgm:spPr/>
      <dgm:t>
        <a:bodyPr/>
        <a:lstStyle/>
        <a:p>
          <a:endParaRPr lang="es-EC"/>
        </a:p>
      </dgm:t>
    </dgm:pt>
    <dgm:pt modelId="{D1776C1C-7B5A-40CF-854C-8B154A8FE3E0}" type="pres">
      <dgm:prSet presAssocID="{EFE57BEA-AC22-45EC-8DCA-1D3C2F1712AD}" presName="connTx" presStyleLbl="parChTrans1D2" presStyleIdx="3" presStyleCnt="6"/>
      <dgm:spPr/>
      <dgm:t>
        <a:bodyPr/>
        <a:lstStyle/>
        <a:p>
          <a:endParaRPr lang="es-EC"/>
        </a:p>
      </dgm:t>
    </dgm:pt>
    <dgm:pt modelId="{96833B22-8839-454C-A449-7F4962E39EB1}" type="pres">
      <dgm:prSet presAssocID="{FB4C8E96-D1F2-44F5-BA9B-BC95D7351A10}" presName="node" presStyleLbl="node1" presStyleIdx="3" presStyleCnt="6" custScaleX="204329" custScaleY="62093" custRadScaleRad="107475" custRadScaleInc="2359">
        <dgm:presLayoutVars>
          <dgm:bulletEnabled val="1"/>
        </dgm:presLayoutVars>
      </dgm:prSet>
      <dgm:spPr/>
      <dgm:t>
        <a:bodyPr/>
        <a:lstStyle/>
        <a:p>
          <a:endParaRPr lang="es-EC"/>
        </a:p>
      </dgm:t>
    </dgm:pt>
    <dgm:pt modelId="{BA967B66-CCA1-4358-8E72-5FBAF2EEB213}" type="pres">
      <dgm:prSet presAssocID="{12F9C553-73E6-4F6F-A10C-8D61A37DA25D}" presName="Name9" presStyleLbl="parChTrans1D2" presStyleIdx="4" presStyleCnt="6"/>
      <dgm:spPr/>
      <dgm:t>
        <a:bodyPr/>
        <a:lstStyle/>
        <a:p>
          <a:endParaRPr lang="es-EC"/>
        </a:p>
      </dgm:t>
    </dgm:pt>
    <dgm:pt modelId="{67F89DD7-8644-4322-AFDC-F67933D3DA1B}" type="pres">
      <dgm:prSet presAssocID="{12F9C553-73E6-4F6F-A10C-8D61A37DA25D}" presName="connTx" presStyleLbl="parChTrans1D2" presStyleIdx="4" presStyleCnt="6"/>
      <dgm:spPr/>
      <dgm:t>
        <a:bodyPr/>
        <a:lstStyle/>
        <a:p>
          <a:endParaRPr lang="es-EC"/>
        </a:p>
      </dgm:t>
    </dgm:pt>
    <dgm:pt modelId="{F1D91318-86FA-4364-B7BA-127C4E7F0845}" type="pres">
      <dgm:prSet presAssocID="{D0497AD3-E351-44E0-A279-00DD8A874BE0}" presName="node" presStyleLbl="node1" presStyleIdx="4" presStyleCnt="6" custScaleX="165805" custScaleY="73428" custRadScaleRad="145286" custRadScaleInc="45960">
        <dgm:presLayoutVars>
          <dgm:bulletEnabled val="1"/>
        </dgm:presLayoutVars>
      </dgm:prSet>
      <dgm:spPr/>
      <dgm:t>
        <a:bodyPr/>
        <a:lstStyle/>
        <a:p>
          <a:endParaRPr lang="es-EC"/>
        </a:p>
      </dgm:t>
    </dgm:pt>
    <dgm:pt modelId="{E0ADF7D8-BFCA-497C-8C47-2CB87BE6B681}" type="pres">
      <dgm:prSet presAssocID="{ABB74BDA-3583-4DF5-9FA2-F7959DC23C3C}" presName="Name9" presStyleLbl="parChTrans1D2" presStyleIdx="5" presStyleCnt="6"/>
      <dgm:spPr/>
      <dgm:t>
        <a:bodyPr/>
        <a:lstStyle/>
        <a:p>
          <a:endParaRPr lang="es-EC"/>
        </a:p>
      </dgm:t>
    </dgm:pt>
    <dgm:pt modelId="{B3D8C3A5-AB35-465E-8F22-6AE2BCA65BDD}" type="pres">
      <dgm:prSet presAssocID="{ABB74BDA-3583-4DF5-9FA2-F7959DC23C3C}" presName="connTx" presStyleLbl="parChTrans1D2" presStyleIdx="5" presStyleCnt="6"/>
      <dgm:spPr/>
      <dgm:t>
        <a:bodyPr/>
        <a:lstStyle/>
        <a:p>
          <a:endParaRPr lang="es-EC"/>
        </a:p>
      </dgm:t>
    </dgm:pt>
    <dgm:pt modelId="{4C636582-F67A-474D-93FC-48261C09936E}" type="pres">
      <dgm:prSet presAssocID="{B6EB93AB-F612-4AA5-96FC-1F1FA3FE91B1}" presName="node" presStyleLbl="node1" presStyleIdx="5" presStyleCnt="6" custScaleX="137187" custScaleY="69240" custRadScaleRad="126635" custRadScaleInc="-12417">
        <dgm:presLayoutVars>
          <dgm:bulletEnabled val="1"/>
        </dgm:presLayoutVars>
      </dgm:prSet>
      <dgm:spPr/>
      <dgm:t>
        <a:bodyPr/>
        <a:lstStyle/>
        <a:p>
          <a:endParaRPr lang="es-EC"/>
        </a:p>
      </dgm:t>
    </dgm:pt>
  </dgm:ptLst>
  <dgm:cxnLst>
    <dgm:cxn modelId="{7BD8FF4A-CC21-417E-A3C5-92B709EB6951}" type="presOf" srcId="{5598F3F0-6B22-420B-B48F-DF160C35AE9B}" destId="{60355B56-AF6F-485F-A315-5A8971CC5749}" srcOrd="0" destOrd="0" presId="urn:microsoft.com/office/officeart/2005/8/layout/radial1"/>
    <dgm:cxn modelId="{2759B634-AE23-4A4D-9459-19B314B29717}" type="presOf" srcId="{EFE57BEA-AC22-45EC-8DCA-1D3C2F1712AD}" destId="{D1776C1C-7B5A-40CF-854C-8B154A8FE3E0}" srcOrd="1" destOrd="0" presId="urn:microsoft.com/office/officeart/2005/8/layout/radial1"/>
    <dgm:cxn modelId="{959BF77F-8C86-4315-896E-200BECDF5D82}" type="presOf" srcId="{FB4C8E96-D1F2-44F5-BA9B-BC95D7351A10}" destId="{96833B22-8839-454C-A449-7F4962E39EB1}" srcOrd="0" destOrd="0" presId="urn:microsoft.com/office/officeart/2005/8/layout/radial1"/>
    <dgm:cxn modelId="{207D20AA-EF0C-49F4-B2D0-5FADA1A524A9}" type="presOf" srcId="{12F9C553-73E6-4F6F-A10C-8D61A37DA25D}" destId="{BA967B66-CCA1-4358-8E72-5FBAF2EEB213}" srcOrd="0" destOrd="0" presId="urn:microsoft.com/office/officeart/2005/8/layout/radial1"/>
    <dgm:cxn modelId="{DC7EE5E3-2AF4-4F89-B6B0-2CBEA5E6B907}" type="presOf" srcId="{B6EB93AB-F612-4AA5-96FC-1F1FA3FE91B1}" destId="{4C636582-F67A-474D-93FC-48261C09936E}" srcOrd="0" destOrd="0" presId="urn:microsoft.com/office/officeart/2005/8/layout/radial1"/>
    <dgm:cxn modelId="{3E2D6F67-03E8-4259-84F7-11D0090DD4C8}" type="presOf" srcId="{B0C97A7C-EA38-4210-8E14-FC1196B312CE}" destId="{33EE3D17-0A6F-4219-B883-BDFB3BF63841}" srcOrd="1" destOrd="0" presId="urn:microsoft.com/office/officeart/2005/8/layout/radial1"/>
    <dgm:cxn modelId="{5AE726AA-E7A0-42E8-AA1B-7DE408ED7143}" type="presOf" srcId="{161C5A40-D7EC-41EF-855B-43241CDFBF0B}" destId="{F93EFA03-EC10-4C41-B616-0336A4C4DF9B}" srcOrd="0" destOrd="0" presId="urn:microsoft.com/office/officeart/2005/8/layout/radial1"/>
    <dgm:cxn modelId="{89BAEB8B-5328-42B3-AEEC-A0230E1E6F71}" type="presOf" srcId="{C8743876-CF7A-47B2-820F-6F2E6ED81072}" destId="{2421F0D2-9D07-440E-A9B2-42E94832FF3C}" srcOrd="1" destOrd="0" presId="urn:microsoft.com/office/officeart/2005/8/layout/radial1"/>
    <dgm:cxn modelId="{B2DEEA8A-3D43-44B1-AF04-8ECA4ACDF664}" type="presOf" srcId="{ABB74BDA-3583-4DF5-9FA2-F7959DC23C3C}" destId="{E0ADF7D8-BFCA-497C-8C47-2CB87BE6B681}" srcOrd="0" destOrd="0" presId="urn:microsoft.com/office/officeart/2005/8/layout/radial1"/>
    <dgm:cxn modelId="{C3DA2245-4FFD-4325-B5AF-D2C53B9B27B2}" srcId="{5598F3F0-6B22-420B-B48F-DF160C35AE9B}" destId="{FB4C8E96-D1F2-44F5-BA9B-BC95D7351A10}" srcOrd="3" destOrd="0" parTransId="{EFE57BEA-AC22-45EC-8DCA-1D3C2F1712AD}" sibTransId="{168D7384-94F1-4459-868A-B542C5054247}"/>
    <dgm:cxn modelId="{6F523772-02DB-4717-BED2-D5ED4740C675}" srcId="{5598F3F0-6B22-420B-B48F-DF160C35AE9B}" destId="{F1AC0217-F02F-4C26-BA69-971D70571E00}" srcOrd="0" destOrd="0" parTransId="{C8743876-CF7A-47B2-820F-6F2E6ED81072}" sibTransId="{259128DB-BE9A-4D48-9A9D-EFFC2885CCF2}"/>
    <dgm:cxn modelId="{B18FCB05-E1F2-4C40-94D9-427567B0CD29}" srcId="{F062E4DD-A9D2-41EF-B731-18B541E19FED}" destId="{5598F3F0-6B22-420B-B48F-DF160C35AE9B}" srcOrd="0" destOrd="0" parTransId="{9909E07B-414D-416F-AD21-0BFB3B2F27BD}" sibTransId="{EC956CA7-5F4D-470E-8449-46F3F0521625}"/>
    <dgm:cxn modelId="{EA62F8BA-13A3-4DED-80CF-DF15D0A6E5C8}" type="presOf" srcId="{F062E4DD-A9D2-41EF-B731-18B541E19FED}" destId="{38584888-CA94-4C9B-8FE8-E88631D0016F}" srcOrd="0" destOrd="0" presId="urn:microsoft.com/office/officeart/2005/8/layout/radial1"/>
    <dgm:cxn modelId="{EA3D2C0A-5447-4044-9912-96DAB1778DFC}" type="presOf" srcId="{C8743876-CF7A-47B2-820F-6F2E6ED81072}" destId="{1E4C3922-76C6-47D8-87D8-CC8EC1AD32DC}" srcOrd="0" destOrd="0" presId="urn:microsoft.com/office/officeart/2005/8/layout/radial1"/>
    <dgm:cxn modelId="{62ED0C92-1F07-43F0-BC48-A3765F170E4B}" type="presOf" srcId="{F1AC0217-F02F-4C26-BA69-971D70571E00}" destId="{96DB88E1-BDED-4555-8947-41F2B5114120}" srcOrd="0" destOrd="0" presId="urn:microsoft.com/office/officeart/2005/8/layout/radial1"/>
    <dgm:cxn modelId="{7C885C66-65CE-49C5-9583-889B28554791}" srcId="{5598F3F0-6B22-420B-B48F-DF160C35AE9B}" destId="{161C5A40-D7EC-41EF-855B-43241CDFBF0B}" srcOrd="2" destOrd="0" parTransId="{B0C97A7C-EA38-4210-8E14-FC1196B312CE}" sibTransId="{9F6931A0-37B4-42D2-9140-82E1CA961B71}"/>
    <dgm:cxn modelId="{048392D4-D413-414A-B2AA-800FC3D099E2}" type="presOf" srcId="{ABB74BDA-3583-4DF5-9FA2-F7959DC23C3C}" destId="{B3D8C3A5-AB35-465E-8F22-6AE2BCA65BDD}" srcOrd="1" destOrd="0" presId="urn:microsoft.com/office/officeart/2005/8/layout/radial1"/>
    <dgm:cxn modelId="{2ADF45CC-4E63-4796-9F11-0B277A0D4A0D}" type="presOf" srcId="{B0C97A7C-EA38-4210-8E14-FC1196B312CE}" destId="{E0630A64-278D-4099-9603-5557DC9EEF2F}" srcOrd="0" destOrd="0" presId="urn:microsoft.com/office/officeart/2005/8/layout/radial1"/>
    <dgm:cxn modelId="{751947D9-5514-4E45-87E4-D40BFCAC8947}" type="presOf" srcId="{D0497AD3-E351-44E0-A279-00DD8A874BE0}" destId="{F1D91318-86FA-4364-B7BA-127C4E7F0845}" srcOrd="0" destOrd="0" presId="urn:microsoft.com/office/officeart/2005/8/layout/radial1"/>
    <dgm:cxn modelId="{3CB72EA5-4F99-401C-B3CD-80DD0DF8BCBD}" type="presOf" srcId="{C151F64C-AE4C-4454-A0EC-10A23E8F57DC}" destId="{A397028D-EC03-475E-9D21-40B5895EFE02}" srcOrd="1" destOrd="0" presId="urn:microsoft.com/office/officeart/2005/8/layout/radial1"/>
    <dgm:cxn modelId="{3A97B0A9-E215-40FF-AE5E-097006AA6242}" srcId="{5598F3F0-6B22-420B-B48F-DF160C35AE9B}" destId="{489891EB-61D4-49E6-8E90-BA4AE0F9377D}" srcOrd="1" destOrd="0" parTransId="{C151F64C-AE4C-4454-A0EC-10A23E8F57DC}" sibTransId="{64E6E45D-4A4A-4C16-A0BC-9C4C20FE8D54}"/>
    <dgm:cxn modelId="{7E647426-0B19-4086-B0BD-5493485325A2}" type="presOf" srcId="{489891EB-61D4-49E6-8E90-BA4AE0F9377D}" destId="{E482007B-C672-4F05-A09A-2EC8068D5208}" srcOrd="0" destOrd="0" presId="urn:microsoft.com/office/officeart/2005/8/layout/radial1"/>
    <dgm:cxn modelId="{FCBD0BFA-7D67-4909-876F-8273DDB83BAD}" type="presOf" srcId="{EFE57BEA-AC22-45EC-8DCA-1D3C2F1712AD}" destId="{C1B66CAB-24F1-4DA5-82B5-7CD90AE15C01}" srcOrd="0" destOrd="0" presId="urn:microsoft.com/office/officeart/2005/8/layout/radial1"/>
    <dgm:cxn modelId="{396A1F34-5D4F-47D2-AB26-D8BFB5E026C4}" srcId="{5598F3F0-6B22-420B-B48F-DF160C35AE9B}" destId="{B6EB93AB-F612-4AA5-96FC-1F1FA3FE91B1}" srcOrd="5" destOrd="0" parTransId="{ABB74BDA-3583-4DF5-9FA2-F7959DC23C3C}" sibTransId="{EB93CAF8-21DF-4341-98E1-E69E6A5AA62E}"/>
    <dgm:cxn modelId="{DAD2C876-0881-49D5-9C9E-4A12B33EAF89}" type="presOf" srcId="{12F9C553-73E6-4F6F-A10C-8D61A37DA25D}" destId="{67F89DD7-8644-4322-AFDC-F67933D3DA1B}" srcOrd="1" destOrd="0" presId="urn:microsoft.com/office/officeart/2005/8/layout/radial1"/>
    <dgm:cxn modelId="{79FB8600-4E1F-4023-9636-046E64579E58}" type="presOf" srcId="{C151F64C-AE4C-4454-A0EC-10A23E8F57DC}" destId="{B06217B5-EBB2-456C-9506-D3A0DDE4B57A}" srcOrd="0" destOrd="0" presId="urn:microsoft.com/office/officeart/2005/8/layout/radial1"/>
    <dgm:cxn modelId="{C0B3265E-1227-454A-BEFD-96C8C9E2FF5A}" srcId="{5598F3F0-6B22-420B-B48F-DF160C35AE9B}" destId="{D0497AD3-E351-44E0-A279-00DD8A874BE0}" srcOrd="4" destOrd="0" parTransId="{12F9C553-73E6-4F6F-A10C-8D61A37DA25D}" sibTransId="{03B04963-E080-4A68-A5DE-1CDF285120B7}"/>
    <dgm:cxn modelId="{4391EC29-10E1-48F9-B972-D1F3AA2DCCC7}" type="presParOf" srcId="{38584888-CA94-4C9B-8FE8-E88631D0016F}" destId="{60355B56-AF6F-485F-A315-5A8971CC5749}" srcOrd="0" destOrd="0" presId="urn:microsoft.com/office/officeart/2005/8/layout/radial1"/>
    <dgm:cxn modelId="{30713150-DED5-4E95-8A63-4D649DC01113}" type="presParOf" srcId="{38584888-CA94-4C9B-8FE8-E88631D0016F}" destId="{1E4C3922-76C6-47D8-87D8-CC8EC1AD32DC}" srcOrd="1" destOrd="0" presId="urn:microsoft.com/office/officeart/2005/8/layout/radial1"/>
    <dgm:cxn modelId="{7D4630F2-1D78-4B9A-8C1C-5BF525BB0F8E}" type="presParOf" srcId="{1E4C3922-76C6-47D8-87D8-CC8EC1AD32DC}" destId="{2421F0D2-9D07-440E-A9B2-42E94832FF3C}" srcOrd="0" destOrd="0" presId="urn:microsoft.com/office/officeart/2005/8/layout/radial1"/>
    <dgm:cxn modelId="{B9C0C5B1-B3E1-48C7-A5C1-3F4098265EC5}" type="presParOf" srcId="{38584888-CA94-4C9B-8FE8-E88631D0016F}" destId="{96DB88E1-BDED-4555-8947-41F2B5114120}" srcOrd="2" destOrd="0" presId="urn:microsoft.com/office/officeart/2005/8/layout/radial1"/>
    <dgm:cxn modelId="{0C0A0FDF-043F-4A41-A9EE-8D6F215A7417}" type="presParOf" srcId="{38584888-CA94-4C9B-8FE8-E88631D0016F}" destId="{B06217B5-EBB2-456C-9506-D3A0DDE4B57A}" srcOrd="3" destOrd="0" presId="urn:microsoft.com/office/officeart/2005/8/layout/radial1"/>
    <dgm:cxn modelId="{AF69C840-3A48-47BE-8C33-58FABD18663F}" type="presParOf" srcId="{B06217B5-EBB2-456C-9506-D3A0DDE4B57A}" destId="{A397028D-EC03-475E-9D21-40B5895EFE02}" srcOrd="0" destOrd="0" presId="urn:microsoft.com/office/officeart/2005/8/layout/radial1"/>
    <dgm:cxn modelId="{6EE5EDF1-7FB5-43EC-A2B9-89181DB82B8B}" type="presParOf" srcId="{38584888-CA94-4C9B-8FE8-E88631D0016F}" destId="{E482007B-C672-4F05-A09A-2EC8068D5208}" srcOrd="4" destOrd="0" presId="urn:microsoft.com/office/officeart/2005/8/layout/radial1"/>
    <dgm:cxn modelId="{AE5CCA31-F657-4F0C-B07D-066AAC6E014E}" type="presParOf" srcId="{38584888-CA94-4C9B-8FE8-E88631D0016F}" destId="{E0630A64-278D-4099-9603-5557DC9EEF2F}" srcOrd="5" destOrd="0" presId="urn:microsoft.com/office/officeart/2005/8/layout/radial1"/>
    <dgm:cxn modelId="{E3768AA4-D15C-43EE-B0D1-2AA3C1190470}" type="presParOf" srcId="{E0630A64-278D-4099-9603-5557DC9EEF2F}" destId="{33EE3D17-0A6F-4219-B883-BDFB3BF63841}" srcOrd="0" destOrd="0" presId="urn:microsoft.com/office/officeart/2005/8/layout/radial1"/>
    <dgm:cxn modelId="{B144149B-5AC1-496A-8DCF-70A3C4CB7436}" type="presParOf" srcId="{38584888-CA94-4C9B-8FE8-E88631D0016F}" destId="{F93EFA03-EC10-4C41-B616-0336A4C4DF9B}" srcOrd="6" destOrd="0" presId="urn:microsoft.com/office/officeart/2005/8/layout/radial1"/>
    <dgm:cxn modelId="{58439496-61BF-4C9F-9A6E-D60E45B34D7C}" type="presParOf" srcId="{38584888-CA94-4C9B-8FE8-E88631D0016F}" destId="{C1B66CAB-24F1-4DA5-82B5-7CD90AE15C01}" srcOrd="7" destOrd="0" presId="urn:microsoft.com/office/officeart/2005/8/layout/radial1"/>
    <dgm:cxn modelId="{47C5A67A-2D25-42BE-A68E-7CF3DE05B274}" type="presParOf" srcId="{C1B66CAB-24F1-4DA5-82B5-7CD90AE15C01}" destId="{D1776C1C-7B5A-40CF-854C-8B154A8FE3E0}" srcOrd="0" destOrd="0" presId="urn:microsoft.com/office/officeart/2005/8/layout/radial1"/>
    <dgm:cxn modelId="{B35291F1-C5F7-4B42-B168-498390B5B5E7}" type="presParOf" srcId="{38584888-CA94-4C9B-8FE8-E88631D0016F}" destId="{96833B22-8839-454C-A449-7F4962E39EB1}" srcOrd="8" destOrd="0" presId="urn:microsoft.com/office/officeart/2005/8/layout/radial1"/>
    <dgm:cxn modelId="{987E9C73-78CE-41EA-8220-4F154A6C6607}" type="presParOf" srcId="{38584888-CA94-4C9B-8FE8-E88631D0016F}" destId="{BA967B66-CCA1-4358-8E72-5FBAF2EEB213}" srcOrd="9" destOrd="0" presId="urn:microsoft.com/office/officeart/2005/8/layout/radial1"/>
    <dgm:cxn modelId="{0DC8BC71-5E98-4F44-9146-BF1A66C4E776}" type="presParOf" srcId="{BA967B66-CCA1-4358-8E72-5FBAF2EEB213}" destId="{67F89DD7-8644-4322-AFDC-F67933D3DA1B}" srcOrd="0" destOrd="0" presId="urn:microsoft.com/office/officeart/2005/8/layout/radial1"/>
    <dgm:cxn modelId="{F0779DAB-1597-4C18-9085-131C3AB0E7EC}" type="presParOf" srcId="{38584888-CA94-4C9B-8FE8-E88631D0016F}" destId="{F1D91318-86FA-4364-B7BA-127C4E7F0845}" srcOrd="10" destOrd="0" presId="urn:microsoft.com/office/officeart/2005/8/layout/radial1"/>
    <dgm:cxn modelId="{EF614EB5-2A88-45E9-95FF-FBF033BCF3EB}" type="presParOf" srcId="{38584888-CA94-4C9B-8FE8-E88631D0016F}" destId="{E0ADF7D8-BFCA-497C-8C47-2CB87BE6B681}" srcOrd="11" destOrd="0" presId="urn:microsoft.com/office/officeart/2005/8/layout/radial1"/>
    <dgm:cxn modelId="{4D75D3CE-DCCF-4591-87DE-37A35438DF42}" type="presParOf" srcId="{E0ADF7D8-BFCA-497C-8C47-2CB87BE6B681}" destId="{B3D8C3A5-AB35-465E-8F22-6AE2BCA65BDD}" srcOrd="0" destOrd="0" presId="urn:microsoft.com/office/officeart/2005/8/layout/radial1"/>
    <dgm:cxn modelId="{29D6DACA-8509-4387-9183-059514F680B7}" type="presParOf" srcId="{38584888-CA94-4C9B-8FE8-E88631D0016F}" destId="{4C636582-F67A-474D-93FC-48261C09936E}"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355B56-AF6F-485F-A315-5A8971CC5749}">
      <dsp:nvSpPr>
        <dsp:cNvPr id="0" name=""/>
        <dsp:cNvSpPr/>
      </dsp:nvSpPr>
      <dsp:spPr>
        <a:xfrm>
          <a:off x="2152640" y="1572336"/>
          <a:ext cx="2202465" cy="203032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effectLst/>
            </a:rPr>
            <a:t>SUMARIO</a:t>
          </a:r>
          <a:endParaRPr lang="es-EC" sz="1800" b="1" kern="1200" dirty="0">
            <a:effectLst/>
          </a:endParaRPr>
        </a:p>
      </dsp:txBody>
      <dsp:txXfrm>
        <a:off x="2152640" y="1572336"/>
        <a:ext cx="2202465" cy="2030329"/>
      </dsp:txXfrm>
    </dsp:sp>
    <dsp:sp modelId="{1E4C3922-76C6-47D8-87D8-CC8EC1AD32DC}">
      <dsp:nvSpPr>
        <dsp:cNvPr id="0" name=""/>
        <dsp:cNvSpPr/>
      </dsp:nvSpPr>
      <dsp:spPr>
        <a:xfrm rot="16161570">
          <a:off x="2961254" y="1274930"/>
          <a:ext cx="556321" cy="38631"/>
        </a:xfrm>
        <a:custGeom>
          <a:avLst/>
          <a:gdLst/>
          <a:ahLst/>
          <a:cxnLst/>
          <a:rect l="0" t="0" r="0" b="0"/>
          <a:pathLst>
            <a:path>
              <a:moveTo>
                <a:pt x="0" y="19315"/>
              </a:moveTo>
              <a:lnTo>
                <a:pt x="556321" y="19315"/>
              </a:lnTo>
            </a:path>
          </a:pathLst>
        </a:custGeom>
        <a:noFill/>
        <a:ln w="38100" cap="flat" cmpd="sng" algn="ctr">
          <a:solidFill>
            <a:schemeClr val="dk1"/>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b="1" kern="1200">
            <a:effectLst/>
          </a:endParaRPr>
        </a:p>
      </dsp:txBody>
      <dsp:txXfrm rot="16161570">
        <a:off x="3225507" y="1280338"/>
        <a:ext cx="27816" cy="27816"/>
      </dsp:txXfrm>
    </dsp:sp>
    <dsp:sp modelId="{96DB88E1-BDED-4555-8947-41F2B5114120}">
      <dsp:nvSpPr>
        <dsp:cNvPr id="0" name=""/>
        <dsp:cNvSpPr/>
      </dsp:nvSpPr>
      <dsp:spPr>
        <a:xfrm>
          <a:off x="1540688" y="17999"/>
          <a:ext cx="3380076" cy="99810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EL PROBLEMA</a:t>
          </a:r>
        </a:p>
      </dsp:txBody>
      <dsp:txXfrm>
        <a:off x="1540688" y="17999"/>
        <a:ext cx="3380076" cy="998106"/>
      </dsp:txXfrm>
    </dsp:sp>
    <dsp:sp modelId="{B06217B5-EBB2-456C-9506-D3A0DDE4B57A}">
      <dsp:nvSpPr>
        <dsp:cNvPr id="0" name=""/>
        <dsp:cNvSpPr/>
      </dsp:nvSpPr>
      <dsp:spPr>
        <a:xfrm rot="20299698">
          <a:off x="4248538" y="2079544"/>
          <a:ext cx="470007" cy="38631"/>
        </a:xfrm>
        <a:custGeom>
          <a:avLst/>
          <a:gdLst/>
          <a:ahLst/>
          <a:cxnLst/>
          <a:rect l="0" t="0" r="0" b="0"/>
          <a:pathLst>
            <a:path>
              <a:moveTo>
                <a:pt x="0" y="19315"/>
              </a:moveTo>
              <a:lnTo>
                <a:pt x="470007" y="19315"/>
              </a:lnTo>
            </a:path>
          </a:pathLst>
        </a:custGeom>
        <a:noFill/>
        <a:ln w="38100" cap="flat" cmpd="sng" algn="ctr">
          <a:solidFill>
            <a:schemeClr val="dk1"/>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b="1" kern="1200">
            <a:effectLst/>
          </a:endParaRPr>
        </a:p>
      </dsp:txBody>
      <dsp:txXfrm rot="20299698">
        <a:off x="4471792" y="2087109"/>
        <a:ext cx="23500" cy="23500"/>
      </dsp:txXfrm>
    </dsp:sp>
    <dsp:sp modelId="{E482007B-C672-4F05-A09A-2EC8068D5208}">
      <dsp:nvSpPr>
        <dsp:cNvPr id="0" name=""/>
        <dsp:cNvSpPr/>
      </dsp:nvSpPr>
      <dsp:spPr>
        <a:xfrm>
          <a:off x="4537452" y="1123742"/>
          <a:ext cx="1930845" cy="1140118"/>
        </a:xfrm>
        <a:prstGeom prst="ellipse">
          <a:avLst/>
        </a:prstGeom>
        <a:gradFill rotWithShape="0">
          <a:gsLst>
            <a:gs pos="0">
              <a:schemeClr val="accent5">
                <a:hueOff val="-1996349"/>
                <a:satOff val="-3091"/>
                <a:lumOff val="0"/>
                <a:alphaOff val="0"/>
                <a:shade val="51000"/>
                <a:satMod val="130000"/>
              </a:schemeClr>
            </a:gs>
            <a:gs pos="80000">
              <a:schemeClr val="accent5">
                <a:hueOff val="-1996349"/>
                <a:satOff val="-3091"/>
                <a:lumOff val="0"/>
                <a:alphaOff val="0"/>
                <a:shade val="93000"/>
                <a:satMod val="130000"/>
              </a:schemeClr>
            </a:gs>
            <a:gs pos="100000">
              <a:schemeClr val="accent5">
                <a:hueOff val="-1996349"/>
                <a:satOff val="-3091"/>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MARCO TEÓRICO</a:t>
          </a:r>
          <a:endParaRPr lang="es-EC" sz="1800" b="1" kern="1200" dirty="0">
            <a:solidFill>
              <a:schemeClr val="tx1"/>
            </a:solidFill>
            <a:effectLst/>
          </a:endParaRPr>
        </a:p>
      </dsp:txBody>
      <dsp:txXfrm>
        <a:off x="4537452" y="1123742"/>
        <a:ext cx="1930845" cy="1140118"/>
      </dsp:txXfrm>
    </dsp:sp>
    <dsp:sp modelId="{E0630A64-278D-4099-9603-5557DC9EEF2F}">
      <dsp:nvSpPr>
        <dsp:cNvPr id="0" name=""/>
        <dsp:cNvSpPr/>
      </dsp:nvSpPr>
      <dsp:spPr>
        <a:xfrm rot="1536504">
          <a:off x="4221027" y="3080065"/>
          <a:ext cx="201638" cy="38631"/>
        </a:xfrm>
        <a:custGeom>
          <a:avLst/>
          <a:gdLst/>
          <a:ahLst/>
          <a:cxnLst/>
          <a:rect l="0" t="0" r="0" b="0"/>
          <a:pathLst>
            <a:path>
              <a:moveTo>
                <a:pt x="0" y="19315"/>
              </a:moveTo>
              <a:lnTo>
                <a:pt x="201638" y="19315"/>
              </a:lnTo>
            </a:path>
          </a:pathLst>
        </a:custGeom>
        <a:noFill/>
        <a:ln w="38100" cap="flat" cmpd="sng" algn="ctr">
          <a:solidFill>
            <a:schemeClr val="dk1"/>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b="1" kern="1200">
            <a:effectLst/>
          </a:endParaRPr>
        </a:p>
      </dsp:txBody>
      <dsp:txXfrm rot="1536504">
        <a:off x="4316805" y="3094340"/>
        <a:ext cx="10081" cy="10081"/>
      </dsp:txXfrm>
    </dsp:sp>
    <dsp:sp modelId="{F93EFA03-EC10-4C41-B616-0336A4C4DF9B}">
      <dsp:nvSpPr>
        <dsp:cNvPr id="0" name=""/>
        <dsp:cNvSpPr/>
      </dsp:nvSpPr>
      <dsp:spPr>
        <a:xfrm>
          <a:off x="4130986" y="2893871"/>
          <a:ext cx="2421741" cy="1388800"/>
        </a:xfrm>
        <a:prstGeom prst="ellipse">
          <a:avLst/>
        </a:prstGeom>
        <a:gradFill rotWithShape="0">
          <a:gsLst>
            <a:gs pos="0">
              <a:schemeClr val="accent5">
                <a:hueOff val="-3992698"/>
                <a:satOff val="-6182"/>
                <a:lumOff val="0"/>
                <a:alphaOff val="0"/>
                <a:shade val="51000"/>
                <a:satMod val="130000"/>
              </a:schemeClr>
            </a:gs>
            <a:gs pos="80000">
              <a:schemeClr val="accent5">
                <a:hueOff val="-3992698"/>
                <a:satOff val="-6182"/>
                <a:lumOff val="0"/>
                <a:alphaOff val="0"/>
                <a:shade val="93000"/>
                <a:satMod val="130000"/>
              </a:schemeClr>
            </a:gs>
            <a:gs pos="100000">
              <a:schemeClr val="accent5">
                <a:hueOff val="-3992698"/>
                <a:satOff val="-6182"/>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METODOLOGÍA</a:t>
          </a:r>
          <a:endParaRPr lang="es-EC" sz="1800" b="1" kern="1200" dirty="0">
            <a:solidFill>
              <a:schemeClr val="tx1"/>
            </a:solidFill>
            <a:effectLst/>
          </a:endParaRPr>
        </a:p>
      </dsp:txBody>
      <dsp:txXfrm>
        <a:off x="4130986" y="2893871"/>
        <a:ext cx="2421741" cy="1388800"/>
      </dsp:txXfrm>
    </dsp:sp>
    <dsp:sp modelId="{C1B66CAB-24F1-4DA5-82B5-7CD90AE15C01}">
      <dsp:nvSpPr>
        <dsp:cNvPr id="0" name=""/>
        <dsp:cNvSpPr/>
      </dsp:nvSpPr>
      <dsp:spPr>
        <a:xfrm rot="5442462">
          <a:off x="2979751" y="3841656"/>
          <a:ext cx="516782" cy="38631"/>
        </a:xfrm>
        <a:custGeom>
          <a:avLst/>
          <a:gdLst/>
          <a:ahLst/>
          <a:cxnLst/>
          <a:rect l="0" t="0" r="0" b="0"/>
          <a:pathLst>
            <a:path>
              <a:moveTo>
                <a:pt x="0" y="19315"/>
              </a:moveTo>
              <a:lnTo>
                <a:pt x="516782" y="19315"/>
              </a:lnTo>
            </a:path>
          </a:pathLst>
        </a:custGeom>
        <a:noFill/>
        <a:ln w="38100" cap="flat" cmpd="sng" algn="ctr">
          <a:solidFill>
            <a:schemeClr val="dk1"/>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b="1" kern="1200">
            <a:effectLst/>
          </a:endParaRPr>
        </a:p>
      </dsp:txBody>
      <dsp:txXfrm rot="5442462">
        <a:off x="3225223" y="3848052"/>
        <a:ext cx="25839" cy="25839"/>
      </dsp:txXfrm>
    </dsp:sp>
    <dsp:sp modelId="{96833B22-8839-454C-A449-7F4962E39EB1}">
      <dsp:nvSpPr>
        <dsp:cNvPr id="0" name=""/>
        <dsp:cNvSpPr/>
      </dsp:nvSpPr>
      <dsp:spPr>
        <a:xfrm>
          <a:off x="1792780" y="4119340"/>
          <a:ext cx="2873556" cy="873237"/>
        </a:xfrm>
        <a:prstGeom prst="ellipse">
          <a:avLst/>
        </a:prstGeom>
        <a:gradFill rotWithShape="0">
          <a:gsLst>
            <a:gs pos="0">
              <a:schemeClr val="accent5">
                <a:hueOff val="-5989047"/>
                <a:satOff val="-9272"/>
                <a:lumOff val="0"/>
                <a:alphaOff val="0"/>
                <a:shade val="51000"/>
                <a:satMod val="130000"/>
              </a:schemeClr>
            </a:gs>
            <a:gs pos="80000">
              <a:schemeClr val="accent5">
                <a:hueOff val="-5989047"/>
                <a:satOff val="-9272"/>
                <a:lumOff val="0"/>
                <a:alphaOff val="0"/>
                <a:shade val="93000"/>
                <a:satMod val="130000"/>
              </a:schemeClr>
            </a:gs>
            <a:gs pos="100000">
              <a:schemeClr val="accent5">
                <a:hueOff val="-5989047"/>
                <a:satOff val="-9272"/>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ANÁLISIS E INTERPRETACIÓN DE RESULTADOS</a:t>
          </a:r>
          <a:endParaRPr lang="es-EC" sz="1800" b="1" kern="1200" dirty="0">
            <a:solidFill>
              <a:schemeClr val="tx1"/>
            </a:solidFill>
            <a:effectLst/>
          </a:endParaRPr>
        </a:p>
      </dsp:txBody>
      <dsp:txXfrm>
        <a:off x="1792780" y="4119340"/>
        <a:ext cx="2873556" cy="873237"/>
      </dsp:txXfrm>
    </dsp:sp>
    <dsp:sp modelId="{BA967B66-CCA1-4358-8E72-5FBAF2EEB213}">
      <dsp:nvSpPr>
        <dsp:cNvPr id="0" name=""/>
        <dsp:cNvSpPr/>
      </dsp:nvSpPr>
      <dsp:spPr>
        <a:xfrm rot="9624752">
          <a:off x="2070079" y="2960760"/>
          <a:ext cx="161104" cy="38631"/>
        </a:xfrm>
        <a:custGeom>
          <a:avLst/>
          <a:gdLst/>
          <a:ahLst/>
          <a:cxnLst/>
          <a:rect l="0" t="0" r="0" b="0"/>
          <a:pathLst>
            <a:path>
              <a:moveTo>
                <a:pt x="0" y="19315"/>
              </a:moveTo>
              <a:lnTo>
                <a:pt x="161104" y="19315"/>
              </a:lnTo>
            </a:path>
          </a:pathLst>
        </a:custGeom>
        <a:noFill/>
        <a:ln w="38100" cap="flat" cmpd="sng" algn="ctr">
          <a:solidFill>
            <a:schemeClr val="dk1"/>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b="1" kern="1200">
            <a:effectLst/>
          </a:endParaRPr>
        </a:p>
      </dsp:txBody>
      <dsp:txXfrm rot="9624752">
        <a:off x="2146603" y="2976048"/>
        <a:ext cx="8055" cy="8055"/>
      </dsp:txXfrm>
    </dsp:sp>
    <dsp:sp modelId="{F1D91318-86FA-4364-B7BA-127C4E7F0845}">
      <dsp:nvSpPr>
        <dsp:cNvPr id="0" name=""/>
        <dsp:cNvSpPr/>
      </dsp:nvSpPr>
      <dsp:spPr>
        <a:xfrm>
          <a:off x="0" y="2814161"/>
          <a:ext cx="2331778" cy="1032645"/>
        </a:xfrm>
        <a:prstGeom prst="ellipse">
          <a:avLst/>
        </a:prstGeom>
        <a:gradFill rotWithShape="0">
          <a:gsLst>
            <a:gs pos="0">
              <a:schemeClr val="accent5">
                <a:hueOff val="-7985396"/>
                <a:satOff val="-12363"/>
                <a:lumOff val="0"/>
                <a:alphaOff val="0"/>
                <a:shade val="51000"/>
                <a:satMod val="130000"/>
              </a:schemeClr>
            </a:gs>
            <a:gs pos="80000">
              <a:schemeClr val="accent5">
                <a:hueOff val="-7985396"/>
                <a:satOff val="-12363"/>
                <a:lumOff val="0"/>
                <a:alphaOff val="0"/>
                <a:shade val="93000"/>
                <a:satMod val="130000"/>
              </a:schemeClr>
            </a:gs>
            <a:gs pos="100000">
              <a:schemeClr val="accent5">
                <a:hueOff val="-7985396"/>
                <a:satOff val="-1236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CONCLUSIONES</a:t>
          </a:r>
          <a:endParaRPr lang="es-EC" sz="1800" b="1" kern="1200" dirty="0">
            <a:solidFill>
              <a:schemeClr val="tx1"/>
            </a:solidFill>
            <a:effectLst/>
          </a:endParaRPr>
        </a:p>
      </dsp:txBody>
      <dsp:txXfrm>
        <a:off x="0" y="2814161"/>
        <a:ext cx="2331778" cy="1032645"/>
      </dsp:txXfrm>
    </dsp:sp>
    <dsp:sp modelId="{E0ADF7D8-BFCA-497C-8C47-2CB87BE6B681}">
      <dsp:nvSpPr>
        <dsp:cNvPr id="0" name=""/>
        <dsp:cNvSpPr/>
      </dsp:nvSpPr>
      <dsp:spPr>
        <a:xfrm rot="12376494">
          <a:off x="1839407" y="1985369"/>
          <a:ext cx="467850" cy="38631"/>
        </a:xfrm>
        <a:custGeom>
          <a:avLst/>
          <a:gdLst/>
          <a:ahLst/>
          <a:cxnLst/>
          <a:rect l="0" t="0" r="0" b="0"/>
          <a:pathLst>
            <a:path>
              <a:moveTo>
                <a:pt x="0" y="19315"/>
              </a:moveTo>
              <a:lnTo>
                <a:pt x="467850" y="19315"/>
              </a:lnTo>
            </a:path>
          </a:pathLst>
        </a:custGeom>
        <a:noFill/>
        <a:ln w="38100" cap="flat" cmpd="sng" algn="ctr">
          <a:solidFill>
            <a:schemeClr val="dk1"/>
          </a:solidFill>
          <a:prstDash val="solid"/>
        </a:ln>
        <a:effectLst>
          <a:outerShdw blurRad="40000" dist="23000" dir="5400000" rotWithShape="0">
            <a:srgbClr val="000000">
              <a:alpha val="35000"/>
            </a:srgbClr>
          </a:outerShdw>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b="1" kern="1200">
            <a:effectLst/>
          </a:endParaRPr>
        </a:p>
      </dsp:txBody>
      <dsp:txXfrm rot="12376494">
        <a:off x="2061636" y="1992988"/>
        <a:ext cx="23392" cy="23392"/>
      </dsp:txXfrm>
    </dsp:sp>
    <dsp:sp modelId="{4C636582-F67A-474D-93FC-48261C09936E}">
      <dsp:nvSpPr>
        <dsp:cNvPr id="0" name=""/>
        <dsp:cNvSpPr/>
      </dsp:nvSpPr>
      <dsp:spPr>
        <a:xfrm>
          <a:off x="209313" y="1073808"/>
          <a:ext cx="1929312" cy="973748"/>
        </a:xfrm>
        <a:prstGeom prst="ellipse">
          <a:avLst/>
        </a:prstGeom>
        <a:gradFill rotWithShape="0">
          <a:gsLst>
            <a:gs pos="0">
              <a:schemeClr val="accent5">
                <a:hueOff val="-9981745"/>
                <a:satOff val="-15454"/>
                <a:lumOff val="0"/>
                <a:alphaOff val="0"/>
                <a:shade val="51000"/>
                <a:satMod val="130000"/>
              </a:schemeClr>
            </a:gs>
            <a:gs pos="80000">
              <a:schemeClr val="accent5">
                <a:hueOff val="-9981745"/>
                <a:satOff val="-15454"/>
                <a:lumOff val="0"/>
                <a:alphaOff val="0"/>
                <a:shade val="93000"/>
                <a:satMod val="130000"/>
              </a:schemeClr>
            </a:gs>
            <a:gs pos="100000">
              <a:schemeClr val="accent5">
                <a:hueOff val="-9981745"/>
                <a:satOff val="-15454"/>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PREGUNTAS</a:t>
          </a:r>
          <a:endParaRPr lang="es-EC" sz="1800" b="1" kern="1200" dirty="0">
            <a:solidFill>
              <a:schemeClr val="tx1"/>
            </a:solidFill>
            <a:effectLst/>
          </a:endParaRPr>
        </a:p>
      </dsp:txBody>
      <dsp:txXfrm>
        <a:off x="209313" y="1073808"/>
        <a:ext cx="1929312" cy="97374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1E5F18-F5FD-47F3-BD1B-1F6D8DD03894}" type="datetimeFigureOut">
              <a:rPr lang="es-EC" smtClean="0"/>
              <a:pPr/>
              <a:t>24/04/2015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747130-E3A7-43C3-BE9F-589997C17B74}"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lumMod val="8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E5F18-F5FD-47F3-BD1B-1F6D8DD03894}" type="datetimeFigureOut">
              <a:rPr lang="es-EC" smtClean="0"/>
              <a:pPr/>
              <a:t>24/04/2015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47130-E3A7-43C3-BE9F-589997C17B74}"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gif"/><Relationship Id="rId5" Type="http://schemas.openxmlformats.org/officeDocument/2006/relationships/image" Target="../media/image24.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67028" y="404664"/>
            <a:ext cx="8969468" cy="6366901"/>
            <a:chOff x="-4980" y="404664"/>
            <a:chExt cx="8969468" cy="6366901"/>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14"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6" name="15 CuadroTexto"/>
            <p:cNvSpPr txBox="1"/>
            <p:nvPr/>
          </p:nvSpPr>
          <p:spPr>
            <a:xfrm>
              <a:off x="2051720"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29" name="28 Grupo"/>
          <p:cNvGrpSpPr/>
          <p:nvPr/>
        </p:nvGrpSpPr>
        <p:grpSpPr>
          <a:xfrm>
            <a:off x="1259632" y="1988840"/>
            <a:ext cx="144016" cy="216024"/>
            <a:chOff x="1763688" y="1700808"/>
            <a:chExt cx="144016" cy="504056"/>
          </a:xfrm>
        </p:grpSpPr>
        <p:cxnSp>
          <p:nvCxnSpPr>
            <p:cNvPr id="21" name="20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cstate="print"/>
          <a:srcRect l="20196" t="22266" r="54346" b="8829"/>
          <a:stretch>
            <a:fillRect/>
          </a:stretch>
        </p:blipFill>
        <p:spPr bwMode="auto">
          <a:xfrm>
            <a:off x="3131840" y="398402"/>
            <a:ext cx="4026276" cy="612694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8 Rectángulo"/>
          <p:cNvSpPr/>
          <p:nvPr/>
        </p:nvSpPr>
        <p:spPr>
          <a:xfrm>
            <a:off x="2051720" y="1743199"/>
            <a:ext cx="3024336" cy="461665"/>
          </a:xfrm>
          <a:prstGeom prst="rect">
            <a:avLst/>
          </a:prstGeom>
        </p:spPr>
        <p:txBody>
          <a:bodyPr wrap="square">
            <a:spAutoFit/>
          </a:bodyPr>
          <a:lstStyle/>
          <a:p>
            <a:pPr algn="just"/>
            <a:r>
              <a:rPr lang="es-ES" sz="2400" b="1" u="sng" dirty="0"/>
              <a:t>Objetivos </a:t>
            </a:r>
            <a:r>
              <a:rPr lang="es-ES" sz="2400" b="1" u="sng" dirty="0" smtClean="0"/>
              <a:t>Específicos</a:t>
            </a:r>
            <a:r>
              <a:rPr lang="es-ES" sz="2400" dirty="0" smtClean="0"/>
              <a:t>:</a:t>
            </a:r>
            <a:endParaRPr lang="es-ES" sz="2400" dirty="0"/>
          </a:p>
        </p:txBody>
      </p:sp>
      <p:grpSp>
        <p:nvGrpSpPr>
          <p:cNvPr id="21" name="20 Grupo"/>
          <p:cNvGrpSpPr/>
          <p:nvPr/>
        </p:nvGrpSpPr>
        <p:grpSpPr>
          <a:xfrm>
            <a:off x="2987824" y="476672"/>
            <a:ext cx="5457401" cy="1005900"/>
            <a:chOff x="2714999" y="4424566"/>
            <a:chExt cx="5457401" cy="1005900"/>
          </a:xfrm>
        </p:grpSpPr>
        <p:sp>
          <p:nvSpPr>
            <p:cNvPr id="22" name="21 Redondear rectángulo de esquina del mismo lado"/>
            <p:cNvSpPr/>
            <p:nvPr/>
          </p:nvSpPr>
          <p:spPr>
            <a:xfrm flipH="1">
              <a:off x="4211960" y="4711955"/>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23" name="22 Rectángulo redondeado"/>
            <p:cNvSpPr/>
            <p:nvPr/>
          </p:nvSpPr>
          <p:spPr>
            <a:xfrm flipH="1">
              <a:off x="4355975" y="4739546"/>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noProof="0" dirty="0" smtClean="0">
                  <a:solidFill>
                    <a:sysClr val="window" lastClr="FFFFFF"/>
                  </a:solidFill>
                  <a:effectLst>
                    <a:outerShdw blurRad="38100" dist="38100" dir="2700000" algn="tl">
                      <a:srgbClr val="000000">
                        <a:alpha val="43137"/>
                      </a:srgbClr>
                    </a:outerShdw>
                  </a:effectLst>
                  <a:latin typeface="Arial Black" pitchFamily="34" charset="0"/>
                  <a:cs typeface="Arial"/>
                </a:rPr>
                <a:t>OBJETIVOS</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pic>
          <p:nvPicPr>
            <p:cNvPr id="24" name="Picture 4" descr="http://4.bp.blogspot.com/_LUxHU-ZniZA/S-9blGi2puI/AAAAAAAAABQ/kMo4Frrggvw/s400/foto-objetivos%5B1%5D.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4999" y="4424566"/>
              <a:ext cx="1005900" cy="10059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5" name="24 Grupo"/>
          <p:cNvGrpSpPr/>
          <p:nvPr/>
        </p:nvGrpSpPr>
        <p:grpSpPr>
          <a:xfrm>
            <a:off x="1259632" y="2420888"/>
            <a:ext cx="144016" cy="216024"/>
            <a:chOff x="1763688" y="1700808"/>
            <a:chExt cx="144016" cy="504056"/>
          </a:xfrm>
        </p:grpSpPr>
        <p:cxnSp>
          <p:nvCxnSpPr>
            <p:cNvPr id="26" name="25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27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44033" name="Rectangle 1"/>
          <p:cNvSpPr>
            <a:spLocks noChangeArrowheads="1"/>
          </p:cNvSpPr>
          <p:nvPr/>
        </p:nvSpPr>
        <p:spPr bwMode="auto">
          <a:xfrm>
            <a:off x="1979712" y="2804442"/>
            <a:ext cx="651621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Establecer en qué grado los objetivos de la Defensa del CDS, influyen en las Políticas de la Defensa Nacional del Ecuador.</a:t>
            </a:r>
          </a:p>
          <a:p>
            <a:pPr marL="0" marR="0" lvl="0" indent="0" algn="just" defTabSz="914400" rtl="0" eaLnBrk="1" fontAlgn="base" latinLnBrk="0" hangingPunct="1">
              <a:lnSpc>
                <a:spcPct val="100000"/>
              </a:lnSpc>
              <a:spcBef>
                <a:spcPct val="0"/>
              </a:spcBef>
              <a:spcAft>
                <a:spcPct val="0"/>
              </a:spcAft>
              <a:buClrTx/>
              <a:buSzTx/>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Definir mediante un estudio comparativo el relacionamiento entre los Objetivos de Defensa del CDS con las políticas de Defensa del Ecuador en el año 2014.</a:t>
            </a:r>
          </a:p>
          <a:p>
            <a:pPr marL="0" marR="0" lvl="0" indent="0" algn="just" defTabSz="914400" rtl="0" eaLnBrk="0" fontAlgn="base" latinLnBrk="0" hangingPunct="0">
              <a:lnSpc>
                <a:spcPct val="100000"/>
              </a:lnSpc>
              <a:spcBef>
                <a:spcPct val="0"/>
              </a:spcBef>
              <a:spcAft>
                <a:spcPct val="0"/>
              </a:spcAft>
              <a:buClrTx/>
              <a:buSzTx/>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Determinar si el  MDN a través del empleo del Comando Conjunto de las FF.AA.</a:t>
            </a:r>
            <a:r>
              <a:rPr kumimoji="0" lang="es-ES"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del Ecuador se orientan hacia el cumplimiento de los objetivos de defensa del CDS.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8" name="27 Rectángulo"/>
          <p:cNvSpPr/>
          <p:nvPr/>
        </p:nvSpPr>
        <p:spPr>
          <a:xfrm>
            <a:off x="2686995" y="2721694"/>
            <a:ext cx="5123710"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MARCO TEÓRICO</a:t>
            </a:r>
            <a:endPar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18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3 Grupo"/>
          <p:cNvGrpSpPr/>
          <p:nvPr/>
        </p:nvGrpSpPr>
        <p:grpSpPr>
          <a:xfrm>
            <a:off x="1259632" y="2852936"/>
            <a:ext cx="144016" cy="216024"/>
            <a:chOff x="1763688" y="1700808"/>
            <a:chExt cx="144016" cy="504056"/>
          </a:xfrm>
        </p:grpSpPr>
        <p:cxnSp>
          <p:nvCxnSpPr>
            <p:cNvPr id="25" name="24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 name="26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3698" t="44905" r="34277" b="38087"/>
          <a:stretch/>
        </p:blipFill>
        <p:spPr bwMode="auto">
          <a:xfrm>
            <a:off x="1907704" y="1067571"/>
            <a:ext cx="1294378" cy="1029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702" t="21430" r="41475" b="66695"/>
          <a:stretch/>
        </p:blipFill>
        <p:spPr bwMode="auto">
          <a:xfrm>
            <a:off x="3691767" y="1031998"/>
            <a:ext cx="1074000" cy="1050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542" t="46063" r="55484" b="26046"/>
          <a:stretch/>
        </p:blipFill>
        <p:spPr bwMode="auto">
          <a:xfrm>
            <a:off x="5357145" y="1169857"/>
            <a:ext cx="1163055" cy="913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descr="http://www.cubadebate.cu/wp-content/uploads/2013/04/Logo_celac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3729" y="2670839"/>
            <a:ext cx="1078354" cy="116102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56392" y="1031998"/>
            <a:ext cx="1209301" cy="1029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descr="https://encrypted-tbn3.gstatic.com/images?q=tbn:ANd9GcTP_wC0T-yNjbbjUArL3840ExFMNWfY0MIt59JWe4ILr1oXGlsWzw"/>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86223" y="2789380"/>
            <a:ext cx="979544" cy="783636"/>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http://lamula.pe/media/uploads/404ab12eed63488cb2e9ce14dda4c398.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70184" y="2707002"/>
            <a:ext cx="1336976" cy="101194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75701" y="2670839"/>
            <a:ext cx="1511986" cy="1134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39752" y="4497677"/>
            <a:ext cx="2119755" cy="148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17317" y="4388944"/>
            <a:ext cx="1882816" cy="1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arn(inVertical)">
                                      <p:cBhvr>
                                        <p:cTn id="17" dur="1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arn(inVertical)">
                                      <p:cBhvr>
                                        <p:cTn id="22" dur="10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barn(inVertical)">
                                      <p:cBhvr>
                                        <p:cTn id="27" dur="1000"/>
                                        <p:tgtEl>
                                          <p:spTgt spid="410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barn(inVertical)">
                                      <p:cBhvr>
                                        <p:cTn id="32" dur="1000"/>
                                        <p:tgtEl>
                                          <p:spTgt spid="410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barn(inVertical)">
                                      <p:cBhvr>
                                        <p:cTn id="37" dur="1000"/>
                                        <p:tgtEl>
                                          <p:spTgt spid="410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barn(inVertical)">
                                      <p:cBhvr>
                                        <p:cTn id="42" dur="1000"/>
                                        <p:tgtEl>
                                          <p:spTgt spid="20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barn(inVertical)">
                                      <p:cBhvr>
                                        <p:cTn id="47" dur="1000"/>
                                        <p:tgtEl>
                                          <p:spTgt spid="205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circle(in)">
                                      <p:cBhvr>
                                        <p:cTn id="52" dur="27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3 Grupo"/>
          <p:cNvGrpSpPr/>
          <p:nvPr/>
        </p:nvGrpSpPr>
        <p:grpSpPr>
          <a:xfrm>
            <a:off x="1259632" y="2852936"/>
            <a:ext cx="144016" cy="216024"/>
            <a:chOff x="1763688" y="1700808"/>
            <a:chExt cx="144016" cy="504056"/>
          </a:xfrm>
        </p:grpSpPr>
        <p:cxnSp>
          <p:nvCxnSpPr>
            <p:cNvPr id="25" name="24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 name="26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363" t="10257" r="22884" b="16298"/>
          <a:stretch/>
        </p:blipFill>
        <p:spPr bwMode="auto">
          <a:xfrm>
            <a:off x="1860183" y="750277"/>
            <a:ext cx="6993924" cy="5372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Rectángulo"/>
          <p:cNvSpPr/>
          <p:nvPr/>
        </p:nvSpPr>
        <p:spPr>
          <a:xfrm>
            <a:off x="1547664" y="4904000"/>
            <a:ext cx="2592288" cy="1477328"/>
          </a:xfrm>
          <a:prstGeom prst="rect">
            <a:avLst/>
          </a:prstGeom>
        </p:spPr>
        <p:txBody>
          <a:bodyPr wrap="square">
            <a:spAutoFit/>
          </a:bodyPr>
          <a:lstStyle/>
          <a:p>
            <a:r>
              <a:rPr lang="es-EC" dirty="0"/>
              <a:t>Los países latinoamericanos y las organizaciones de integración de Latinoamérica y Caribe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8144" y="6227636"/>
            <a:ext cx="3672408" cy="22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3 Grupo"/>
          <p:cNvGrpSpPr/>
          <p:nvPr/>
        </p:nvGrpSpPr>
        <p:grpSpPr>
          <a:xfrm>
            <a:off x="1259632" y="2852936"/>
            <a:ext cx="144016" cy="216024"/>
            <a:chOff x="1763688" y="1700808"/>
            <a:chExt cx="144016" cy="504056"/>
          </a:xfrm>
        </p:grpSpPr>
        <p:cxnSp>
          <p:nvCxnSpPr>
            <p:cNvPr id="25" name="24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 name="26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6146" name="Picture 2" descr="http://4.bp.blogspot.com/-TF7qaU8vc1Q/ULTZO9jCcSI/AAAAAAAAACo/L1iRgh488Xw/s1600/MAP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836712"/>
            <a:ext cx="7488832" cy="54006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6405946" y="646729"/>
            <a:ext cx="2646040" cy="2862322"/>
          </a:xfrm>
          <a:prstGeom prst="rect">
            <a:avLst/>
          </a:prstGeom>
        </p:spPr>
        <p:txBody>
          <a:bodyPr wrap="square">
            <a:spAutoFit/>
          </a:bodyPr>
          <a:lstStyle/>
          <a:p>
            <a:endParaRPr lang="es-EC" sz="1200" dirty="0"/>
          </a:p>
          <a:p>
            <a:r>
              <a:rPr lang="es-EC" sz="1200" dirty="0" smtClean="0"/>
              <a:t>Consejo </a:t>
            </a:r>
            <a:r>
              <a:rPr lang="es-EC" sz="1200" dirty="0"/>
              <a:t>Energético Suramericano</a:t>
            </a:r>
          </a:p>
          <a:p>
            <a:r>
              <a:rPr lang="es-EC" sz="1200" b="1" dirty="0" smtClean="0">
                <a:solidFill>
                  <a:srgbClr val="FF0000"/>
                </a:solidFill>
              </a:rPr>
              <a:t>Consejo </a:t>
            </a:r>
            <a:r>
              <a:rPr lang="es-EC" sz="1200" b="1" dirty="0">
                <a:solidFill>
                  <a:srgbClr val="FF0000"/>
                </a:solidFill>
              </a:rPr>
              <a:t>de Defensa Suramericano</a:t>
            </a:r>
          </a:p>
          <a:p>
            <a:r>
              <a:rPr lang="es-EC" sz="1200" dirty="0" smtClean="0"/>
              <a:t>Consejo </a:t>
            </a:r>
            <a:r>
              <a:rPr lang="es-EC" sz="1200" dirty="0"/>
              <a:t>de Salud Suramericano</a:t>
            </a:r>
          </a:p>
          <a:p>
            <a:r>
              <a:rPr lang="es-EC" sz="1200" dirty="0" smtClean="0"/>
              <a:t>Consejo </a:t>
            </a:r>
            <a:r>
              <a:rPr lang="es-EC" sz="1200" dirty="0"/>
              <a:t>Suramericano de Desarrollo Social</a:t>
            </a:r>
          </a:p>
          <a:p>
            <a:r>
              <a:rPr lang="es-EC" sz="1200" dirty="0" smtClean="0"/>
              <a:t>Consejo </a:t>
            </a:r>
            <a:r>
              <a:rPr lang="es-EC" sz="1200" dirty="0"/>
              <a:t>Suramericano de Infraestructura y Planeamiento</a:t>
            </a:r>
          </a:p>
          <a:p>
            <a:r>
              <a:rPr lang="es-EC" sz="1200" dirty="0" smtClean="0"/>
              <a:t>Consejo </a:t>
            </a:r>
            <a:r>
              <a:rPr lang="es-EC" sz="1200" dirty="0"/>
              <a:t>Suramericano sobre el Problema Mundial de las       Drogas</a:t>
            </a:r>
          </a:p>
          <a:p>
            <a:r>
              <a:rPr lang="es-EC" sz="1200" dirty="0" smtClean="0"/>
              <a:t>Consejo </a:t>
            </a:r>
            <a:r>
              <a:rPr lang="es-EC" sz="1200" dirty="0"/>
              <a:t>Suramericano de Economía y Finanzas</a:t>
            </a:r>
          </a:p>
          <a:p>
            <a:r>
              <a:rPr lang="es-EC" sz="1200" dirty="0" smtClean="0"/>
              <a:t>Consejo </a:t>
            </a:r>
            <a:r>
              <a:rPr lang="es-EC" sz="1200" dirty="0"/>
              <a:t>Electoral de UNASUR</a:t>
            </a:r>
          </a:p>
          <a:p>
            <a:r>
              <a:rPr lang="es-EC" sz="1200" dirty="0" smtClean="0"/>
              <a:t>Consejo </a:t>
            </a:r>
            <a:r>
              <a:rPr lang="es-EC" sz="1200" dirty="0"/>
              <a:t>Suramericano de Educación</a:t>
            </a:r>
          </a:p>
          <a:p>
            <a:r>
              <a:rPr lang="es-EC" sz="1200" dirty="0" smtClean="0"/>
              <a:t>Consejo </a:t>
            </a:r>
            <a:r>
              <a:rPr lang="es-EC" sz="1200" dirty="0"/>
              <a:t>Suramericano de Cultura</a:t>
            </a:r>
          </a:p>
        </p:txBody>
      </p:sp>
    </p:spTree>
    <p:extLst>
      <p:ext uri="{BB962C8B-B14F-4D97-AF65-F5344CB8AC3E}">
        <p14:creationId xmlns:p14="http://schemas.microsoft.com/office/powerpoint/2010/main" xmlns="" val="2248737862"/>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3 Grupo"/>
          <p:cNvGrpSpPr/>
          <p:nvPr/>
        </p:nvGrpSpPr>
        <p:grpSpPr>
          <a:xfrm>
            <a:off x="1259632" y="2852936"/>
            <a:ext cx="144016" cy="216024"/>
            <a:chOff x="1763688" y="1700808"/>
            <a:chExt cx="144016" cy="504056"/>
          </a:xfrm>
        </p:grpSpPr>
        <p:cxnSp>
          <p:nvCxnSpPr>
            <p:cNvPr id="25" name="24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 name="26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7170" name="Picture 2" descr="http://2.bp.blogspot.com/-jYTyAj1cqVk/UilCIQZtTLI/AAAAAAAABpQ/jTwlj5HX9wo/s1600/Concejo+Sudamericano+de+Defens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843541"/>
            <a:ext cx="2366020" cy="157734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1835696" y="2852936"/>
            <a:ext cx="7056784" cy="1569660"/>
          </a:xfrm>
          <a:prstGeom prst="rect">
            <a:avLst/>
          </a:prstGeom>
        </p:spPr>
        <p:txBody>
          <a:bodyPr wrap="square">
            <a:spAutoFit/>
          </a:bodyPr>
          <a:lstStyle/>
          <a:p>
            <a:pPr algn="ctr"/>
            <a:r>
              <a:rPr lang="es-EC" sz="2400" dirty="0" smtClean="0"/>
              <a:t>Avanzar </a:t>
            </a:r>
            <a:r>
              <a:rPr lang="es-EC" sz="2400" dirty="0"/>
              <a:t>gradualmente en el análisis y discusión de los elementos comunes de una visión conjunta en materia de defensa.</a:t>
            </a:r>
          </a:p>
          <a:p>
            <a:pPr algn="ctr"/>
            <a:endParaRPr lang="es-EC" sz="2400" dirty="0"/>
          </a:p>
        </p:txBody>
      </p:sp>
      <p:sp>
        <p:nvSpPr>
          <p:cNvPr id="19" name="18 Rectángulo"/>
          <p:cNvSpPr/>
          <p:nvPr/>
        </p:nvSpPr>
        <p:spPr>
          <a:xfrm>
            <a:off x="1907704" y="4595644"/>
            <a:ext cx="6804756" cy="1569660"/>
          </a:xfrm>
          <a:prstGeom prst="rect">
            <a:avLst/>
          </a:prstGeom>
        </p:spPr>
        <p:txBody>
          <a:bodyPr wrap="square">
            <a:spAutoFit/>
          </a:bodyPr>
          <a:lstStyle/>
          <a:p>
            <a:pPr algn="ctr"/>
            <a:r>
              <a:rPr lang="es-EC" sz="2400" dirty="0" smtClean="0"/>
              <a:t>Avanzar </a:t>
            </a:r>
            <a:r>
              <a:rPr lang="es-EC" sz="2400" dirty="0"/>
              <a:t>en la construcción de una visión compartida respecto de las tareas de defensa y promover el diálogo y la cooperación preferente con otros países de América Latina y el Caribe</a:t>
            </a:r>
          </a:p>
        </p:txBody>
      </p:sp>
      <p:sp>
        <p:nvSpPr>
          <p:cNvPr id="20" name="19 Rectángulo"/>
          <p:cNvSpPr/>
          <p:nvPr/>
        </p:nvSpPr>
        <p:spPr>
          <a:xfrm>
            <a:off x="1331640" y="764704"/>
            <a:ext cx="4660058" cy="923330"/>
          </a:xfrm>
          <a:prstGeom prst="rect">
            <a:avLst/>
          </a:prstGeom>
          <a:noFill/>
        </p:spPr>
        <p:txBody>
          <a:bodyPr wrap="none" lIns="91440" tIns="45720" rIns="91440" bIns="45720">
            <a:spAutoFit/>
          </a:bodyPr>
          <a:lstStyle/>
          <a:p>
            <a:pPr algn="ctr"/>
            <a:r>
              <a:rPr lang="es-E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Obj</a:t>
            </a: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Específicos</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91424896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3 Grupo"/>
          <p:cNvGrpSpPr/>
          <p:nvPr/>
        </p:nvGrpSpPr>
        <p:grpSpPr>
          <a:xfrm>
            <a:off x="1259632" y="2852936"/>
            <a:ext cx="144016" cy="216024"/>
            <a:chOff x="1763688" y="1700808"/>
            <a:chExt cx="144016" cy="504056"/>
          </a:xfrm>
        </p:grpSpPr>
        <p:cxnSp>
          <p:nvCxnSpPr>
            <p:cNvPr id="25" name="24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7" name="26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7170" name="Picture 2" descr="http://2.bp.blogspot.com/-jYTyAj1cqVk/UilCIQZtTLI/AAAAAAAABpQ/jTwlj5HX9wo/s1600/Concejo+Sudamericano+de+Defens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404664"/>
            <a:ext cx="2366020" cy="157734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1835696" y="2410430"/>
            <a:ext cx="7056784" cy="3754874"/>
          </a:xfrm>
          <a:prstGeom prst="rect">
            <a:avLst/>
          </a:prstGeom>
        </p:spPr>
        <p:txBody>
          <a:bodyPr wrap="square">
            <a:spAutoFit/>
          </a:bodyPr>
          <a:lstStyle/>
          <a:p>
            <a:pPr algn="just"/>
            <a:r>
              <a:rPr lang="es-EC" sz="1400" dirty="0" smtClean="0"/>
              <a:t>--Promover </a:t>
            </a:r>
            <a:r>
              <a:rPr lang="es-EC" sz="1400" dirty="0"/>
              <a:t>el intercambio de información y análisis sobre la situación regional e internacional, con el propósito de identificar los factores de riesgo y amenaza que puedan afectar la paz regional y mundial.</a:t>
            </a:r>
          </a:p>
          <a:p>
            <a:pPr algn="just"/>
            <a:r>
              <a:rPr lang="es-EC" sz="1400" dirty="0" smtClean="0"/>
              <a:t>-Contribuir </a:t>
            </a:r>
            <a:r>
              <a:rPr lang="es-EC" sz="1400" dirty="0"/>
              <a:t>a la articulación de posiciones conjuntas de la región en foros multilaterales sobre defensa, dentro del marco del artículo 14º del Tratado Constitutivo de UNASUR.</a:t>
            </a:r>
          </a:p>
          <a:p>
            <a:pPr algn="just"/>
            <a:r>
              <a:rPr lang="es-EC" sz="1400" dirty="0" smtClean="0"/>
              <a:t>--Fortalecer </a:t>
            </a:r>
            <a:r>
              <a:rPr lang="es-EC" sz="1400" dirty="0"/>
              <a:t>la adopción de medidas de fomento de la confianza y difundir las lecciones aprendidas.</a:t>
            </a:r>
          </a:p>
          <a:p>
            <a:pPr algn="just"/>
            <a:r>
              <a:rPr lang="es-EC" sz="1400" dirty="0" smtClean="0"/>
              <a:t>-Promover </a:t>
            </a:r>
            <a:r>
              <a:rPr lang="es-EC" sz="1400" dirty="0"/>
              <a:t>el intercambio y la cooperación en el ámbito de la industria de defensa.</a:t>
            </a:r>
          </a:p>
          <a:p>
            <a:pPr algn="just"/>
            <a:r>
              <a:rPr lang="es-EC" sz="1400" dirty="0" smtClean="0"/>
              <a:t>-Fomentar </a:t>
            </a:r>
            <a:r>
              <a:rPr lang="es-EC" sz="1400" dirty="0"/>
              <a:t>el intercambio en materia de formación y capacitación militar, facilitar procesos de entrenamiento entre las Fuerzas Armadas y promover la cooperación académica de los centros de estudio de defensa.</a:t>
            </a:r>
          </a:p>
          <a:p>
            <a:pPr algn="just"/>
            <a:r>
              <a:rPr lang="es-EC" sz="1400" dirty="0" smtClean="0"/>
              <a:t>-Compartir </a:t>
            </a:r>
            <a:r>
              <a:rPr lang="es-EC" sz="1400" dirty="0"/>
              <a:t>experiencias y apoyar acciones humanitarias tales como desminado, prevención, mitigación y asistencia a las víctimas de los desastres naturales.</a:t>
            </a:r>
          </a:p>
          <a:p>
            <a:pPr algn="just"/>
            <a:r>
              <a:rPr lang="es-EC" sz="1400" dirty="0" smtClean="0"/>
              <a:t>-Compartir </a:t>
            </a:r>
            <a:r>
              <a:rPr lang="es-EC" sz="1400" dirty="0"/>
              <a:t>experiencias en operaciones de mantenimiento de la paz de Naciones Unidas.</a:t>
            </a:r>
          </a:p>
          <a:p>
            <a:pPr algn="just"/>
            <a:r>
              <a:rPr lang="es-EC" sz="1400" dirty="0" smtClean="0"/>
              <a:t>-Intercambiar </a:t>
            </a:r>
            <a:r>
              <a:rPr lang="es-EC" sz="1400" dirty="0"/>
              <a:t>experiencias sobre los procesos de modernización de los Ministerios de Defensa y de las Fuerzas Armadas.</a:t>
            </a:r>
          </a:p>
          <a:p>
            <a:pPr algn="just"/>
            <a:r>
              <a:rPr lang="es-EC" sz="1400" dirty="0" smtClean="0"/>
              <a:t>-Promover </a:t>
            </a:r>
            <a:r>
              <a:rPr lang="es-EC" sz="1400" dirty="0"/>
              <a:t>la incorporación de la perspectiva de género en el ámbito de la defensa.</a:t>
            </a:r>
          </a:p>
        </p:txBody>
      </p:sp>
      <p:sp>
        <p:nvSpPr>
          <p:cNvPr id="23" name="22 Rectángulo"/>
          <p:cNvSpPr/>
          <p:nvPr/>
        </p:nvSpPr>
        <p:spPr>
          <a:xfrm>
            <a:off x="1691680" y="476672"/>
            <a:ext cx="3960440" cy="1754326"/>
          </a:xfrm>
          <a:prstGeom prst="rect">
            <a:avLst/>
          </a:prstGeom>
          <a:noFill/>
        </p:spPr>
        <p:txBody>
          <a:bodyPr wrap="square" lIns="91440" tIns="45720" rIns="91440" bIns="45720">
            <a:spAutoFit/>
          </a:bodyPr>
          <a:lstStyle/>
          <a:p>
            <a:pPr algn="ctr"/>
            <a:r>
              <a:rPr lang="es-E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Obj</a:t>
            </a: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Específicos</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1183001632"/>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8194" name="Picture 2" descr="http://i774.photobucket.com/albums/yy24/zonaw/agenda-defensa.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35"/>
          <a:stretch/>
        </p:blipFill>
        <p:spPr bwMode="auto">
          <a:xfrm>
            <a:off x="2815100" y="1916832"/>
            <a:ext cx="4286250" cy="37912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Preguntas</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8194" name="Picture 2" descr="http://i774.photobucket.com/albums/yy24/zonaw/agenda-defensa.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35"/>
          <a:stretch/>
        </p:blipFill>
        <p:spPr bwMode="auto">
          <a:xfrm>
            <a:off x="2123728" y="1677407"/>
            <a:ext cx="2143125" cy="189560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4355976" y="2492896"/>
            <a:ext cx="4572000" cy="3693319"/>
          </a:xfrm>
          <a:prstGeom prst="rect">
            <a:avLst/>
          </a:prstGeom>
        </p:spPr>
        <p:txBody>
          <a:bodyPr>
            <a:spAutoFit/>
          </a:bodyPr>
          <a:lstStyle/>
          <a:p>
            <a:pPr marL="342900" indent="-342900" algn="just">
              <a:buAutoNum type="arabicParenR"/>
            </a:pPr>
            <a:r>
              <a:rPr lang="es-EC" b="1" dirty="0"/>
              <a:t>L</a:t>
            </a:r>
            <a:r>
              <a:rPr lang="es-EC" b="1" dirty="0" smtClean="0"/>
              <a:t>a </a:t>
            </a:r>
            <a:r>
              <a:rPr lang="es-EC" b="1" dirty="0"/>
              <a:t>protección de los derechos, libertades y garantías de los y las ciudadanas, en el marco de la misión fundamental, pero no exclusiva de la defensa de la soberanía e integridad territorial; </a:t>
            </a:r>
            <a:endParaRPr lang="es-EC" b="1" dirty="0" smtClean="0"/>
          </a:p>
          <a:p>
            <a:pPr marL="342900" indent="-342900" algn="just">
              <a:buAutoNum type="arabicParenR"/>
            </a:pPr>
            <a:endParaRPr lang="es-EC" b="1" dirty="0" smtClean="0"/>
          </a:p>
          <a:p>
            <a:pPr marL="342900" indent="-342900" algn="just">
              <a:buAutoNum type="arabicParenR"/>
            </a:pPr>
            <a:r>
              <a:rPr lang="es-EC" b="1" dirty="0"/>
              <a:t>L</a:t>
            </a:r>
            <a:r>
              <a:rPr lang="es-EC" b="1" dirty="0" smtClean="0"/>
              <a:t>a </a:t>
            </a:r>
            <a:r>
              <a:rPr lang="es-EC" b="1" dirty="0"/>
              <a:t>participación en la seguridad integral</a:t>
            </a:r>
            <a:r>
              <a:rPr lang="es-EC" b="1" dirty="0" smtClean="0"/>
              <a:t>;</a:t>
            </a:r>
          </a:p>
          <a:p>
            <a:pPr marL="342900" indent="-342900" algn="just">
              <a:buAutoNum type="arabicParenR"/>
            </a:pPr>
            <a:endParaRPr lang="es-EC" b="1" dirty="0" smtClean="0"/>
          </a:p>
          <a:p>
            <a:pPr marL="342900" indent="-342900" algn="just">
              <a:buAutoNum type="arabicParenR"/>
            </a:pPr>
            <a:r>
              <a:rPr lang="es-EC" b="1" dirty="0"/>
              <a:t>L</a:t>
            </a:r>
            <a:r>
              <a:rPr lang="es-EC" b="1" dirty="0" smtClean="0"/>
              <a:t>a </a:t>
            </a:r>
            <a:r>
              <a:rPr lang="es-EC" b="1" dirty="0"/>
              <a:t>garantía del ejercicio de las soberanías y apoyo al desarrollo; </a:t>
            </a:r>
            <a:r>
              <a:rPr lang="es-EC" b="1" dirty="0" smtClean="0"/>
              <a:t> </a:t>
            </a:r>
          </a:p>
          <a:p>
            <a:pPr marL="342900" indent="-342900" algn="just">
              <a:buAutoNum type="arabicParenR"/>
            </a:pPr>
            <a:endParaRPr lang="es-EC" b="1" dirty="0" smtClean="0"/>
          </a:p>
          <a:p>
            <a:pPr marL="342900" indent="-342900" algn="just">
              <a:buAutoNum type="arabicParenR"/>
            </a:pPr>
            <a:r>
              <a:rPr lang="es-EC" b="1" dirty="0"/>
              <a:t>L</a:t>
            </a:r>
            <a:r>
              <a:rPr lang="es-EC" b="1" dirty="0" smtClean="0"/>
              <a:t>a </a:t>
            </a:r>
            <a:r>
              <a:rPr lang="es-EC" b="1" dirty="0"/>
              <a:t>construcción de la paz regional y mundial. </a:t>
            </a:r>
          </a:p>
        </p:txBody>
      </p:sp>
      <p:sp>
        <p:nvSpPr>
          <p:cNvPr id="16" name="15 Rectángulo"/>
          <p:cNvSpPr/>
          <p:nvPr/>
        </p:nvSpPr>
        <p:spPr>
          <a:xfrm>
            <a:off x="4134356" y="1353542"/>
            <a:ext cx="4793620" cy="923330"/>
          </a:xfrm>
          <a:prstGeom prst="rect">
            <a:avLst/>
          </a:prstGeom>
          <a:noFill/>
        </p:spPr>
        <p:txBody>
          <a:bodyPr wrap="non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Misión de FF.AA</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xmlns="" val="228577787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8194" name="Picture 2" descr="http://i774.photobucket.com/albums/yy24/zonaw/agenda-defensa.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35"/>
          <a:stretch/>
        </p:blipFill>
        <p:spPr bwMode="auto">
          <a:xfrm>
            <a:off x="1907704" y="1329067"/>
            <a:ext cx="2143125" cy="189560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2089408" y="3069435"/>
            <a:ext cx="1101968" cy="461665"/>
          </a:xfrm>
          <a:prstGeom prst="rect">
            <a:avLst/>
          </a:prstGeom>
          <a:noFill/>
        </p:spPr>
        <p:txBody>
          <a:bodyPr wrap="none" lIns="91440" tIns="45720" rIns="91440" bIns="45720">
            <a:spAutoFit/>
          </a:bodyPr>
          <a:lstStyle/>
          <a:p>
            <a:pPr algn="ctr"/>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Pág. 22</a:t>
            </a:r>
            <a:endParaRPr lang="es-E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9" name="18 Rectángulo"/>
          <p:cNvSpPr/>
          <p:nvPr/>
        </p:nvSpPr>
        <p:spPr>
          <a:xfrm>
            <a:off x="4104456" y="2748984"/>
            <a:ext cx="4572000" cy="3416320"/>
          </a:xfrm>
          <a:prstGeom prst="rect">
            <a:avLst/>
          </a:prstGeom>
        </p:spPr>
        <p:txBody>
          <a:bodyPr>
            <a:spAutoFit/>
          </a:bodyPr>
          <a:lstStyle/>
          <a:p>
            <a:pPr algn="just"/>
            <a:r>
              <a:rPr lang="es-EC" dirty="0"/>
              <a:t>La constitución del Consejo de Defensa </a:t>
            </a:r>
            <a:r>
              <a:rPr lang="es-EC" dirty="0" smtClean="0"/>
              <a:t>Suramericano de UNASUR, </a:t>
            </a:r>
            <a:r>
              <a:rPr lang="es-EC" dirty="0"/>
              <a:t>muestra un claro compromiso por desarrollar una visión conjunta y construir una identidad suramericana en materia de Defensa, al tiempo de fortalecer la capacidad de la región en este campo. Por otra parte, y en el seno del CDS, existe la voluntad política de generar un pensamiento estratégico común, que actualmente se está desarrollando en el Centro de Estudios Estratégicos de la Defensa del Consejo de Defensa Suramericano (CEED-CDS).</a:t>
            </a:r>
          </a:p>
        </p:txBody>
      </p:sp>
    </p:spTree>
    <p:extLst>
      <p:ext uri="{BB962C8B-B14F-4D97-AF65-F5344CB8AC3E}">
        <p14:creationId xmlns:p14="http://schemas.microsoft.com/office/powerpoint/2010/main" xmlns="" val="292455649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ln>
                    <a:solidFill>
                      <a:schemeClr val="bg1"/>
                    </a:solidFill>
                  </a:ln>
                  <a:solidFill>
                    <a:schemeClr val="tx1"/>
                  </a:solidFill>
                </a:rPr>
                <a:t> </a:t>
              </a:r>
              <a:endParaRPr lang="es-EC" sz="1600" dirty="0">
                <a:ln>
                  <a:solidFill>
                    <a:schemeClr val="bg1"/>
                  </a:solidFill>
                </a:ln>
                <a:solidFill>
                  <a:schemeClr val="tx1"/>
                </a:solid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46" name="45 Grupo"/>
          <p:cNvGrpSpPr/>
          <p:nvPr/>
        </p:nvGrpSpPr>
        <p:grpSpPr>
          <a:xfrm>
            <a:off x="1259632" y="1988840"/>
            <a:ext cx="144016" cy="216024"/>
            <a:chOff x="1763688" y="1700808"/>
            <a:chExt cx="144016" cy="504056"/>
          </a:xfrm>
        </p:grpSpPr>
        <p:cxnSp>
          <p:nvCxnSpPr>
            <p:cNvPr id="47" name="46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1026" name="Picture 2"/>
          <p:cNvPicPr>
            <a:picLocks noChangeAspect="1" noChangeArrowheads="1"/>
          </p:cNvPicPr>
          <p:nvPr/>
        </p:nvPicPr>
        <p:blipFill>
          <a:blip r:embed="rId3" cstate="print"/>
          <a:srcRect l="29070" t="42070" r="16614" b="23833"/>
          <a:stretch>
            <a:fillRect/>
          </a:stretch>
        </p:blipFill>
        <p:spPr bwMode="auto">
          <a:xfrm>
            <a:off x="2195736" y="3501008"/>
            <a:ext cx="6120680" cy="216024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8194" name="Picture 2" descr="http://i774.photobucket.com/albums/yy24/zonaw/agenda-defensa.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35"/>
          <a:stretch/>
        </p:blipFill>
        <p:spPr bwMode="auto">
          <a:xfrm>
            <a:off x="1907704" y="1329067"/>
            <a:ext cx="2143125" cy="189560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2089408" y="3069435"/>
            <a:ext cx="1101968" cy="461665"/>
          </a:xfrm>
          <a:prstGeom prst="rect">
            <a:avLst/>
          </a:prstGeom>
          <a:noFill/>
        </p:spPr>
        <p:txBody>
          <a:bodyPr wrap="none" lIns="91440" tIns="45720" rIns="91440" bIns="45720">
            <a:spAutoFit/>
          </a:bodyPr>
          <a:lstStyle/>
          <a:p>
            <a:pPr algn="ctr"/>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Pág. 33</a:t>
            </a:r>
            <a:endParaRPr lang="es-E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4" name="13 Rectángulo"/>
          <p:cNvSpPr/>
          <p:nvPr/>
        </p:nvSpPr>
        <p:spPr>
          <a:xfrm>
            <a:off x="4139952" y="1929021"/>
            <a:ext cx="4572000" cy="4524315"/>
          </a:xfrm>
          <a:prstGeom prst="rect">
            <a:avLst/>
          </a:prstGeom>
        </p:spPr>
        <p:txBody>
          <a:bodyPr>
            <a:spAutoFit/>
          </a:bodyPr>
          <a:lstStyle/>
          <a:p>
            <a:pPr algn="just"/>
            <a:r>
              <a:rPr lang="es-EC" dirty="0"/>
              <a:t>Para el Ecuador, </a:t>
            </a:r>
            <a:r>
              <a:rPr lang="es-EC" b="1" dirty="0">
                <a:solidFill>
                  <a:srgbClr val="FF0000"/>
                </a:solidFill>
              </a:rPr>
              <a:t>la arquitectura de seguridad y de defensa del siglo XXI debe estructurarse y fundamentarse en los nuevos mecanismos regionales como el Consejo de Defensa Suramericano y la Escuela Suramericana de Defensa de UNASUR</a:t>
            </a:r>
            <a:r>
              <a:rPr lang="es-EC" dirty="0"/>
              <a:t>, promovida por Ecuador, que se conformará como un centro de altos estudios del CDS y de articulación de los centros académicos de los países miembros, para la formación y capacitación de civiles y militares en materia de defensa y seguridad regional. También considera importante impulsar el Consejo de Defensa y la Escuela de Defensa del ALBA, así como también la conformación de un Foro de Ministros y Ministras de Defensa de la CELAC</a:t>
            </a:r>
          </a:p>
        </p:txBody>
      </p:sp>
    </p:spTree>
    <p:extLst>
      <p:ext uri="{BB962C8B-B14F-4D97-AF65-F5344CB8AC3E}">
        <p14:creationId xmlns:p14="http://schemas.microsoft.com/office/powerpoint/2010/main" xmlns="" val="112101828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34861"/>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8194" name="Picture 2" descr="http://i774.photobucket.com/albums/yy24/zonaw/agenda-defensa.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35"/>
          <a:stretch/>
        </p:blipFill>
        <p:spPr bwMode="auto">
          <a:xfrm>
            <a:off x="1907704" y="1329067"/>
            <a:ext cx="2143125" cy="1895609"/>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26 Rectángulo"/>
          <p:cNvSpPr/>
          <p:nvPr/>
        </p:nvSpPr>
        <p:spPr>
          <a:xfrm>
            <a:off x="4368335" y="1353542"/>
            <a:ext cx="4325671" cy="461665"/>
          </a:xfrm>
          <a:prstGeom prst="rect">
            <a:avLst/>
          </a:prstGeom>
          <a:noFill/>
        </p:spPr>
        <p:txBody>
          <a:bodyPr wrap="none" lIns="91440" tIns="45720" rIns="91440" bIns="45720">
            <a:spAutoFit/>
          </a:bodyPr>
          <a:lstStyle/>
          <a:p>
            <a:pPr algn="ctr"/>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Políticas y estrategias 2013-2017</a:t>
            </a:r>
          </a:p>
        </p:txBody>
      </p:sp>
      <p:sp>
        <p:nvSpPr>
          <p:cNvPr id="19" name="18 Rectángulo"/>
          <p:cNvSpPr/>
          <p:nvPr/>
        </p:nvSpPr>
        <p:spPr>
          <a:xfrm>
            <a:off x="4320480" y="1772816"/>
            <a:ext cx="4572000" cy="830997"/>
          </a:xfrm>
          <a:prstGeom prst="rect">
            <a:avLst/>
          </a:prstGeom>
        </p:spPr>
        <p:txBody>
          <a:bodyPr>
            <a:spAutoFit/>
          </a:bodyPr>
          <a:lstStyle/>
          <a:p>
            <a:pPr algn="just"/>
            <a:r>
              <a:rPr lang="es-EC" sz="1600" b="1" dirty="0" smtClean="0">
                <a:solidFill>
                  <a:srgbClr val="FF0000"/>
                </a:solidFill>
              </a:rPr>
              <a:t>Política </a:t>
            </a:r>
            <a:r>
              <a:rPr lang="es-EC" sz="1600" b="1" dirty="0">
                <a:solidFill>
                  <a:srgbClr val="FF0000"/>
                </a:solidFill>
              </a:rPr>
              <a:t>No. 1</a:t>
            </a:r>
            <a:r>
              <a:rPr lang="es-EC" sz="1600" dirty="0"/>
              <a:t>: Garantizar la soberanía e integridad territorial para la consecución del buen vivir, en el marco de los DD.HH</a:t>
            </a:r>
          </a:p>
        </p:txBody>
      </p:sp>
      <p:sp>
        <p:nvSpPr>
          <p:cNvPr id="20" name="19 Rectángulo"/>
          <p:cNvSpPr/>
          <p:nvPr/>
        </p:nvSpPr>
        <p:spPr>
          <a:xfrm>
            <a:off x="1619671" y="2996952"/>
            <a:ext cx="3338553" cy="1077218"/>
          </a:xfrm>
          <a:prstGeom prst="rect">
            <a:avLst/>
          </a:prstGeom>
        </p:spPr>
        <p:txBody>
          <a:bodyPr wrap="square">
            <a:spAutoFit/>
          </a:bodyPr>
          <a:lstStyle/>
          <a:p>
            <a:pPr algn="just"/>
            <a:r>
              <a:rPr lang="es-EC" sz="1600" b="1" dirty="0" smtClean="0">
                <a:solidFill>
                  <a:srgbClr val="FF0000"/>
                </a:solidFill>
              </a:rPr>
              <a:t>Política </a:t>
            </a:r>
            <a:r>
              <a:rPr lang="es-EC" sz="1600" b="1" dirty="0">
                <a:solidFill>
                  <a:srgbClr val="FF0000"/>
                </a:solidFill>
              </a:rPr>
              <a:t>No. 2</a:t>
            </a:r>
            <a:r>
              <a:rPr lang="es-EC" sz="1600" dirty="0"/>
              <a:t>: Participar en la seguridad integral y protección de los derechos, libertades y garantías de las personas</a:t>
            </a:r>
          </a:p>
        </p:txBody>
      </p:sp>
      <p:sp>
        <p:nvSpPr>
          <p:cNvPr id="22" name="21 Rectángulo"/>
          <p:cNvSpPr/>
          <p:nvPr/>
        </p:nvSpPr>
        <p:spPr>
          <a:xfrm>
            <a:off x="5230804" y="3011020"/>
            <a:ext cx="3870176" cy="584775"/>
          </a:xfrm>
          <a:prstGeom prst="rect">
            <a:avLst/>
          </a:prstGeom>
        </p:spPr>
        <p:txBody>
          <a:bodyPr wrap="square">
            <a:spAutoFit/>
          </a:bodyPr>
          <a:lstStyle/>
          <a:p>
            <a:pPr algn="just"/>
            <a:r>
              <a:rPr lang="es-EC" sz="1600" b="1" dirty="0" smtClean="0">
                <a:solidFill>
                  <a:srgbClr val="FF0000"/>
                </a:solidFill>
              </a:rPr>
              <a:t>Política No. 3</a:t>
            </a:r>
            <a:r>
              <a:rPr lang="es-EC" sz="1600" dirty="0" smtClean="0"/>
              <a:t>: Proteger </a:t>
            </a:r>
            <a:r>
              <a:rPr lang="es-EC" sz="1600" dirty="0"/>
              <a:t>y defender los recursos estratégicos del estado.</a:t>
            </a:r>
          </a:p>
        </p:txBody>
      </p:sp>
      <p:sp>
        <p:nvSpPr>
          <p:cNvPr id="28" name="27 Rectángulo"/>
          <p:cNvSpPr/>
          <p:nvPr/>
        </p:nvSpPr>
        <p:spPr>
          <a:xfrm>
            <a:off x="1619672" y="4149080"/>
            <a:ext cx="3095203" cy="830997"/>
          </a:xfrm>
          <a:prstGeom prst="rect">
            <a:avLst/>
          </a:prstGeom>
        </p:spPr>
        <p:txBody>
          <a:bodyPr wrap="square">
            <a:spAutoFit/>
          </a:bodyPr>
          <a:lstStyle/>
          <a:p>
            <a:pPr algn="just"/>
            <a:r>
              <a:rPr lang="es-EC" sz="1600" b="1" dirty="0" smtClean="0">
                <a:solidFill>
                  <a:srgbClr val="FF0000"/>
                </a:solidFill>
              </a:rPr>
              <a:t>Política No. 4</a:t>
            </a:r>
            <a:r>
              <a:rPr lang="es-EC" sz="1600" dirty="0" smtClean="0"/>
              <a:t>: </a:t>
            </a:r>
            <a:r>
              <a:rPr lang="es-EC" sz="1600" dirty="0"/>
              <a:t>Proteger la información estratégica del estado, en materia de defensa</a:t>
            </a:r>
          </a:p>
        </p:txBody>
      </p:sp>
      <p:sp>
        <p:nvSpPr>
          <p:cNvPr id="29" name="28 Rectángulo"/>
          <p:cNvSpPr/>
          <p:nvPr/>
        </p:nvSpPr>
        <p:spPr>
          <a:xfrm>
            <a:off x="5302812" y="4104144"/>
            <a:ext cx="3726160" cy="584775"/>
          </a:xfrm>
          <a:prstGeom prst="rect">
            <a:avLst/>
          </a:prstGeom>
        </p:spPr>
        <p:txBody>
          <a:bodyPr wrap="square">
            <a:spAutoFit/>
          </a:bodyPr>
          <a:lstStyle/>
          <a:p>
            <a:pPr algn="just"/>
            <a:r>
              <a:rPr lang="es-EC" sz="1600" b="1" dirty="0" smtClean="0">
                <a:solidFill>
                  <a:srgbClr val="FF0000"/>
                </a:solidFill>
              </a:rPr>
              <a:t>Política No. 5</a:t>
            </a:r>
            <a:r>
              <a:rPr lang="es-EC" sz="1600" dirty="0" smtClean="0"/>
              <a:t>:  </a:t>
            </a:r>
            <a:r>
              <a:rPr lang="es-EC" sz="1600" dirty="0"/>
              <a:t>Impulsar la construcción de la defensa como bien público.</a:t>
            </a:r>
          </a:p>
        </p:txBody>
      </p:sp>
      <p:sp>
        <p:nvSpPr>
          <p:cNvPr id="30" name="29 Rectángulo"/>
          <p:cNvSpPr/>
          <p:nvPr/>
        </p:nvSpPr>
        <p:spPr>
          <a:xfrm>
            <a:off x="1619672" y="5157192"/>
            <a:ext cx="3095203" cy="1077218"/>
          </a:xfrm>
          <a:prstGeom prst="rect">
            <a:avLst/>
          </a:prstGeom>
        </p:spPr>
        <p:txBody>
          <a:bodyPr wrap="square">
            <a:spAutoFit/>
          </a:bodyPr>
          <a:lstStyle/>
          <a:p>
            <a:pPr algn="just"/>
            <a:r>
              <a:rPr lang="es-EC" sz="1600" b="1" dirty="0" smtClean="0">
                <a:solidFill>
                  <a:srgbClr val="FF0000"/>
                </a:solidFill>
              </a:rPr>
              <a:t>Política </a:t>
            </a:r>
            <a:r>
              <a:rPr lang="es-EC" sz="1600" b="1" dirty="0">
                <a:solidFill>
                  <a:srgbClr val="FF0000"/>
                </a:solidFill>
              </a:rPr>
              <a:t>No. </a:t>
            </a:r>
            <a:r>
              <a:rPr lang="es-EC" sz="1600" b="1" dirty="0" smtClean="0">
                <a:solidFill>
                  <a:srgbClr val="FF0000"/>
                </a:solidFill>
              </a:rPr>
              <a:t>6</a:t>
            </a:r>
            <a:r>
              <a:rPr lang="es-EC" sz="1600" dirty="0" smtClean="0"/>
              <a:t>: Fomentar </a:t>
            </a:r>
            <a:r>
              <a:rPr lang="es-EC" sz="1600" dirty="0"/>
              <a:t>a nivel nacional la cultura de paz, el desarme y la resolución pacífica de los conflictos.</a:t>
            </a:r>
          </a:p>
        </p:txBody>
      </p:sp>
      <p:sp>
        <p:nvSpPr>
          <p:cNvPr id="31" name="30 Rectángulo"/>
          <p:cNvSpPr/>
          <p:nvPr/>
        </p:nvSpPr>
        <p:spPr>
          <a:xfrm>
            <a:off x="5218691" y="5157192"/>
            <a:ext cx="3673789" cy="830997"/>
          </a:xfrm>
          <a:prstGeom prst="rect">
            <a:avLst/>
          </a:prstGeom>
        </p:spPr>
        <p:txBody>
          <a:bodyPr wrap="square">
            <a:spAutoFit/>
          </a:bodyPr>
          <a:lstStyle/>
          <a:p>
            <a:pPr algn="just"/>
            <a:r>
              <a:rPr lang="es-EC" sz="1600" b="1" dirty="0" smtClean="0">
                <a:solidFill>
                  <a:srgbClr val="FF0000"/>
                </a:solidFill>
              </a:rPr>
              <a:t>Política </a:t>
            </a:r>
            <a:r>
              <a:rPr lang="es-EC" sz="1600" b="1" dirty="0">
                <a:solidFill>
                  <a:srgbClr val="FF0000"/>
                </a:solidFill>
              </a:rPr>
              <a:t>No. 7: </a:t>
            </a:r>
            <a:r>
              <a:rPr lang="es-EC" sz="1600" dirty="0"/>
              <a:t>Fortalecer la estructura de la defensa en el marco de la institucionalidad del estado democrático.</a:t>
            </a:r>
          </a:p>
        </p:txBody>
      </p:sp>
    </p:spTree>
    <p:extLst>
      <p:ext uri="{BB962C8B-B14F-4D97-AF65-F5344CB8AC3E}">
        <p14:creationId xmlns:p14="http://schemas.microsoft.com/office/powerpoint/2010/main" xmlns="" val="43642104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34861"/>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OPERACIONES DE FF.AA.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9218" name="Picture 2" descr="http://www.defensa.gob.ec/wp-content/uploads/2014/04/Nuevo-Mando-en-las-Fuerzas-Armadas-del-Ecuad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125" y="1196752"/>
            <a:ext cx="3886200" cy="204642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1763688" y="3284984"/>
            <a:ext cx="7128791" cy="3139321"/>
          </a:xfrm>
          <a:prstGeom prst="rect">
            <a:avLst/>
          </a:prstGeom>
        </p:spPr>
        <p:txBody>
          <a:bodyPr wrap="square">
            <a:spAutoFit/>
          </a:bodyPr>
          <a:lstStyle/>
          <a:p>
            <a:pPr algn="just"/>
            <a:r>
              <a:rPr lang="es-EC" b="1" u="sng" dirty="0"/>
              <a:t>En apoyo de la seguridad interna  </a:t>
            </a:r>
            <a:endParaRPr lang="es-EC" b="1" u="sng" dirty="0" smtClean="0"/>
          </a:p>
          <a:p>
            <a:pPr algn="just"/>
            <a:endParaRPr lang="es-EC" b="1" u="sng" dirty="0"/>
          </a:p>
          <a:p>
            <a:pPr algn="just"/>
            <a:r>
              <a:rPr lang="es-EC" dirty="0" smtClean="0"/>
              <a:t>Apoyo </a:t>
            </a:r>
            <a:r>
              <a:rPr lang="es-EC" dirty="0"/>
              <a:t>a la Policía Nacional para el control anti delincuencial </a:t>
            </a:r>
          </a:p>
          <a:p>
            <a:pPr algn="just"/>
            <a:r>
              <a:rPr lang="es-EC" dirty="0" smtClean="0"/>
              <a:t>Control </a:t>
            </a:r>
            <a:r>
              <a:rPr lang="es-EC" dirty="0"/>
              <a:t>de Áreas Estratégicas</a:t>
            </a:r>
          </a:p>
          <a:p>
            <a:pPr algn="just"/>
            <a:r>
              <a:rPr lang="es-EC" dirty="0" smtClean="0"/>
              <a:t>Control </a:t>
            </a:r>
            <a:r>
              <a:rPr lang="es-EC" dirty="0"/>
              <a:t>de Armas, municiones y explosivos (propia de </a:t>
            </a:r>
            <a:r>
              <a:rPr lang="es-EC" dirty="0" smtClean="0"/>
              <a:t>Fuerzas Armadas</a:t>
            </a:r>
            <a:r>
              <a:rPr lang="es-EC" dirty="0"/>
              <a:t>)</a:t>
            </a:r>
          </a:p>
          <a:p>
            <a:pPr algn="just"/>
            <a:r>
              <a:rPr lang="es-EC" dirty="0" smtClean="0"/>
              <a:t>Apoyo </a:t>
            </a:r>
            <a:r>
              <a:rPr lang="es-EC" dirty="0"/>
              <a:t>a la Policía Nacional para el Control del Narcotráfico</a:t>
            </a:r>
          </a:p>
          <a:p>
            <a:pPr algn="just"/>
            <a:r>
              <a:rPr lang="es-EC" dirty="0" smtClean="0"/>
              <a:t>Apoyo </a:t>
            </a:r>
            <a:r>
              <a:rPr lang="es-EC" dirty="0"/>
              <a:t>al Ministerio de Recursos No Renovables en el Plan de Seguridad </a:t>
            </a:r>
            <a:r>
              <a:rPr lang="es-EC" dirty="0" err="1"/>
              <a:t>Hidrocarburífera</a:t>
            </a:r>
            <a:endParaRPr lang="es-EC" dirty="0"/>
          </a:p>
          <a:p>
            <a:pPr algn="just"/>
            <a:r>
              <a:rPr lang="es-EC" dirty="0" smtClean="0"/>
              <a:t>Apoyo </a:t>
            </a:r>
            <a:r>
              <a:rPr lang="es-EC" dirty="0"/>
              <a:t>al Ministerio de Recursos No Renovables en el Plan de Soberanía Energética (ARCH.) </a:t>
            </a:r>
          </a:p>
          <a:p>
            <a:pPr algn="just"/>
            <a:r>
              <a:rPr lang="es-EC" dirty="0" smtClean="0"/>
              <a:t>Control </a:t>
            </a:r>
            <a:r>
              <a:rPr lang="es-EC" dirty="0"/>
              <a:t>de Centros de Rehabilitación Social</a:t>
            </a:r>
          </a:p>
        </p:txBody>
      </p:sp>
    </p:spTree>
    <p:extLst>
      <p:ext uri="{BB962C8B-B14F-4D97-AF65-F5344CB8AC3E}">
        <p14:creationId xmlns:p14="http://schemas.microsoft.com/office/powerpoint/2010/main" xmlns="" val="292622751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34861"/>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OPERACIONES DE FF.AA.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9218" name="Picture 2" descr="http://www.defensa.gob.ec/wp-content/uploads/2014/04/Nuevo-Mando-en-las-Fuerzas-Armadas-del-Ecuad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125" y="1196752"/>
            <a:ext cx="3886200" cy="204642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2286000" y="3607856"/>
            <a:ext cx="5742384" cy="1477328"/>
          </a:xfrm>
          <a:prstGeom prst="rect">
            <a:avLst/>
          </a:prstGeom>
        </p:spPr>
        <p:txBody>
          <a:bodyPr wrap="square">
            <a:spAutoFit/>
          </a:bodyPr>
          <a:lstStyle/>
          <a:p>
            <a:pPr algn="just"/>
            <a:r>
              <a:rPr lang="es-EC" b="1" u="sng" dirty="0"/>
              <a:t>En apoyo a la preservación del medio </a:t>
            </a:r>
            <a:r>
              <a:rPr lang="es-EC" b="1" u="sng" dirty="0" smtClean="0"/>
              <a:t>ambiente:</a:t>
            </a:r>
          </a:p>
          <a:p>
            <a:pPr algn="just"/>
            <a:endParaRPr lang="es-EC" dirty="0"/>
          </a:p>
          <a:p>
            <a:pPr algn="just"/>
            <a:r>
              <a:rPr lang="es-EC" dirty="0" smtClean="0"/>
              <a:t>Apoyo </a:t>
            </a:r>
            <a:r>
              <a:rPr lang="es-EC" dirty="0"/>
              <a:t>al Ministerio de Recursos No Renovables en el Control de la Minería Ilegal (ARCOM) </a:t>
            </a:r>
          </a:p>
          <a:p>
            <a:pPr algn="just"/>
            <a:r>
              <a:rPr lang="es-EC" dirty="0" smtClean="0"/>
              <a:t>Apoyo </a:t>
            </a:r>
            <a:r>
              <a:rPr lang="es-EC" dirty="0"/>
              <a:t>al Ministerio del Ambiente en el control forestal</a:t>
            </a:r>
          </a:p>
        </p:txBody>
      </p:sp>
    </p:spTree>
    <p:extLst>
      <p:ext uri="{BB962C8B-B14F-4D97-AF65-F5344CB8AC3E}">
        <p14:creationId xmlns:p14="http://schemas.microsoft.com/office/powerpoint/2010/main" xmlns="" val="37070055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34861"/>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OPERACIONES DE FF.AA.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9218" name="Picture 2" descr="http://www.defensa.gob.ec/wp-content/uploads/2014/04/Nuevo-Mando-en-las-Fuerzas-Armadas-del-Ecuad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125" y="1196752"/>
            <a:ext cx="3886200" cy="204642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1835696" y="3374990"/>
            <a:ext cx="7128792" cy="2862322"/>
          </a:xfrm>
          <a:prstGeom prst="rect">
            <a:avLst/>
          </a:prstGeom>
        </p:spPr>
        <p:txBody>
          <a:bodyPr wrap="square">
            <a:spAutoFit/>
          </a:bodyPr>
          <a:lstStyle/>
          <a:p>
            <a:r>
              <a:rPr lang="es-EC" b="1" dirty="0"/>
              <a:t>En apoyo al sector </a:t>
            </a:r>
            <a:r>
              <a:rPr lang="es-EC" b="1" dirty="0" smtClean="0"/>
              <a:t>social:</a:t>
            </a:r>
          </a:p>
          <a:p>
            <a:endParaRPr lang="es-EC" dirty="0"/>
          </a:p>
          <a:p>
            <a:r>
              <a:rPr lang="es-EC" dirty="0" smtClean="0"/>
              <a:t>Apoyo </a:t>
            </a:r>
            <a:r>
              <a:rPr lang="es-EC" dirty="0"/>
              <a:t>a la Secretaría Técnica de prevención de asentamientos irregulares </a:t>
            </a:r>
          </a:p>
          <a:p>
            <a:r>
              <a:rPr lang="es-EC" dirty="0" smtClean="0"/>
              <a:t>Apoyo </a:t>
            </a:r>
            <a:r>
              <a:rPr lang="es-EC" dirty="0"/>
              <a:t>a las Misiones Manuela Espejo y Joaquín Gallegos Lara</a:t>
            </a:r>
          </a:p>
          <a:p>
            <a:r>
              <a:rPr lang="es-EC" dirty="0" smtClean="0"/>
              <a:t>Apoyo </a:t>
            </a:r>
            <a:r>
              <a:rPr lang="es-EC" dirty="0"/>
              <a:t>a la SENAE.</a:t>
            </a:r>
          </a:p>
          <a:p>
            <a:r>
              <a:rPr lang="es-EC" dirty="0" smtClean="0"/>
              <a:t>Apoyo </a:t>
            </a:r>
            <a:r>
              <a:rPr lang="es-EC" dirty="0"/>
              <a:t>en Campañas de Acción Cívica a diferentes Ministerios</a:t>
            </a:r>
          </a:p>
          <a:p>
            <a:r>
              <a:rPr lang="es-EC" dirty="0" smtClean="0"/>
              <a:t>Apoyo </a:t>
            </a:r>
            <a:r>
              <a:rPr lang="es-EC" dirty="0"/>
              <a:t>al MAGAP. </a:t>
            </a:r>
            <a:r>
              <a:rPr lang="es-EC" dirty="0" smtClean="0"/>
              <a:t>Apoyo </a:t>
            </a:r>
            <a:r>
              <a:rPr lang="es-EC" dirty="0"/>
              <a:t>al Consejo Nacional Electoral</a:t>
            </a:r>
          </a:p>
          <a:p>
            <a:r>
              <a:rPr lang="es-EC" dirty="0" smtClean="0"/>
              <a:t>Apoyo </a:t>
            </a:r>
            <a:r>
              <a:rPr lang="es-EC" dirty="0"/>
              <a:t>al Ministerio de Educación</a:t>
            </a:r>
          </a:p>
          <a:p>
            <a:r>
              <a:rPr lang="es-EC" dirty="0" smtClean="0"/>
              <a:t>Apoyo </a:t>
            </a:r>
            <a:r>
              <a:rPr lang="es-EC" dirty="0"/>
              <a:t>al Ministerio de Salud en campañas de vacunación</a:t>
            </a:r>
          </a:p>
          <a:p>
            <a:r>
              <a:rPr lang="es-EC" dirty="0" smtClean="0"/>
              <a:t>Apoyo </a:t>
            </a:r>
            <a:r>
              <a:rPr lang="es-EC" dirty="0"/>
              <a:t>a las acciones dispuestas por la Secretaria </a:t>
            </a:r>
            <a:r>
              <a:rPr lang="es-EC" dirty="0" smtClean="0"/>
              <a:t>de </a:t>
            </a:r>
            <a:r>
              <a:rPr lang="es-EC" dirty="0"/>
              <a:t>Gestión de </a:t>
            </a:r>
            <a:r>
              <a:rPr lang="es-EC" dirty="0" smtClean="0"/>
              <a:t>Riesgos  </a:t>
            </a:r>
            <a:endParaRPr lang="es-EC" dirty="0"/>
          </a:p>
        </p:txBody>
      </p:sp>
    </p:spTree>
    <p:extLst>
      <p:ext uri="{BB962C8B-B14F-4D97-AF65-F5344CB8AC3E}">
        <p14:creationId xmlns:p14="http://schemas.microsoft.com/office/powerpoint/2010/main" xmlns="" val="31777487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34861"/>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OPERACIONES DE FF.AA.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9218" name="Picture 2" descr="http://www.defensa.gob.ec/wp-content/uploads/2014/04/Nuevo-Mando-en-las-Fuerzas-Armadas-del-Ecuad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125" y="1196752"/>
            <a:ext cx="3886200" cy="204642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2286000" y="3945830"/>
            <a:ext cx="5382344" cy="923330"/>
          </a:xfrm>
          <a:prstGeom prst="rect">
            <a:avLst/>
          </a:prstGeom>
        </p:spPr>
        <p:txBody>
          <a:bodyPr wrap="square">
            <a:spAutoFit/>
          </a:bodyPr>
          <a:lstStyle/>
          <a:p>
            <a:r>
              <a:rPr lang="es-EC" b="1" u="sng" dirty="0"/>
              <a:t>En apoyo al sector </a:t>
            </a:r>
            <a:r>
              <a:rPr lang="es-EC" b="1" u="sng" dirty="0" smtClean="0"/>
              <a:t>económico</a:t>
            </a:r>
            <a:r>
              <a:rPr lang="es-EC" b="1" dirty="0" smtClean="0"/>
              <a:t>:</a:t>
            </a:r>
            <a:endParaRPr lang="es-EC" b="1" dirty="0"/>
          </a:p>
          <a:p>
            <a:r>
              <a:rPr lang="es-EC" dirty="0"/>
              <a:t>	</a:t>
            </a:r>
            <a:endParaRPr lang="es-EC" dirty="0" smtClean="0"/>
          </a:p>
          <a:p>
            <a:r>
              <a:rPr lang="es-EC" dirty="0" smtClean="0"/>
              <a:t>Apoyo </a:t>
            </a:r>
            <a:r>
              <a:rPr lang="es-EC" dirty="0"/>
              <a:t>al servicio de rentas Internas SRI. (Fedatarios)</a:t>
            </a:r>
          </a:p>
        </p:txBody>
      </p:sp>
    </p:spTree>
    <p:extLst>
      <p:ext uri="{BB962C8B-B14F-4D97-AF65-F5344CB8AC3E}">
        <p14:creationId xmlns:p14="http://schemas.microsoft.com/office/powerpoint/2010/main" xmlns="" val="263858462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34861"/>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1" name="15 Marcador de contenido"/>
          <p:cNvSpPr txBox="1">
            <a:spLocks/>
          </p:cNvSpPr>
          <p:nvPr/>
        </p:nvSpPr>
        <p:spPr bwMode="auto">
          <a:xfrm>
            <a:off x="2411760" y="495482"/>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OPERACIONES DE FF.AA.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285293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9218" name="Picture 2" descr="http://www.defensa.gob.ec/wp-content/uploads/2014/04/Nuevo-Mando-en-las-Fuerzas-Armadas-del-Ecuad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125" y="1196752"/>
            <a:ext cx="3886200" cy="204642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Rectángulo"/>
          <p:cNvSpPr/>
          <p:nvPr/>
        </p:nvSpPr>
        <p:spPr>
          <a:xfrm>
            <a:off x="1907704" y="3784972"/>
            <a:ext cx="6912768" cy="2308324"/>
          </a:xfrm>
          <a:prstGeom prst="rect">
            <a:avLst/>
          </a:prstGeom>
        </p:spPr>
        <p:txBody>
          <a:bodyPr wrap="square">
            <a:spAutoFit/>
          </a:bodyPr>
          <a:lstStyle/>
          <a:p>
            <a:pPr algn="just"/>
            <a:r>
              <a:rPr lang="es-EC" dirty="0"/>
              <a:t>En Argentina, Bolivia,  Colombia, Chile, Perú,  Paraguay, Uruguay las Fuerzas Armadas no participan en acciones de apoyo a la gestión del Estado, similares a las dispuestas en nuestro país y su intervención se da en circunstancias excepcionales, y para el efecto se emite el documento habilitante de parte del Ejecutivo, delimitando factores como tiempo y espacio, tal es el ejemplo de las Fuerzas Armadas empleadas para el control de la seguridad interna en el pasado campeonato mundial de futbol llevado a cabo en Brasil (2014). </a:t>
            </a:r>
          </a:p>
        </p:txBody>
      </p:sp>
    </p:spTree>
    <p:extLst>
      <p:ext uri="{BB962C8B-B14F-4D97-AF65-F5344CB8AC3E}">
        <p14:creationId xmlns:p14="http://schemas.microsoft.com/office/powerpoint/2010/main" xmlns="" val="2149605318"/>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5" name="24 Rectángulo"/>
          <p:cNvSpPr/>
          <p:nvPr/>
        </p:nvSpPr>
        <p:spPr>
          <a:xfrm>
            <a:off x="2774295" y="2721694"/>
            <a:ext cx="4619854"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METODOLOGÍA</a:t>
            </a:r>
            <a:endPar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18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601948" y="2204864"/>
            <a:ext cx="5138404" cy="900100"/>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FACTORES DETERMINANTES DE LA INVESTIGACIÓN</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3284984"/>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14338" name="Picture 2" descr="http://www.defensa.gob.ec/wp-content/uploads/2013/01/lmdn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563" r="11169"/>
          <a:stretch/>
        </p:blipFill>
        <p:spPr bwMode="auto">
          <a:xfrm>
            <a:off x="1702190" y="3748925"/>
            <a:ext cx="2797801" cy="2056339"/>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s://pbs.twimg.com/profile_images/2852861267/f2e6ab79159122290468b46143e94137_400x400.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216896"/>
            <a:ext cx="1156320" cy="115632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http://www.defensa.gob.ec/wp-content/uploads/2014/04/Nuevo-Mando-en-las-Fuerzas-Armadas-del-Ecuado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4133038"/>
            <a:ext cx="1851270" cy="11978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601948" y="1052736"/>
            <a:ext cx="5138404" cy="900100"/>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FACTORES DETERMINANTES DE LA INVESTIGACIÓN</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3284984"/>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14338" name="Picture 2" descr="http://www.defensa.gob.ec/wp-content/uploads/2013/01/lmdn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563" r="11169"/>
          <a:stretch/>
        </p:blipFill>
        <p:spPr bwMode="auto">
          <a:xfrm>
            <a:off x="1702190" y="3748925"/>
            <a:ext cx="2797801" cy="2056339"/>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s://pbs.twimg.com/profile_images/2852861267/f2e6ab79159122290468b46143e94137_400x400.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216896"/>
            <a:ext cx="1156320" cy="115632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http://www.defensa.gob.ec/wp-content/uploads/2014/04/Nuevo-Mando-en-las-Fuerzas-Armadas-del-Ecuado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4133038"/>
            <a:ext cx="1851270" cy="119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2530" name="Picture 2" descr="Equateur.gif (62862 bytes)"/>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4426" y="2303812"/>
            <a:ext cx="2571750" cy="1409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047091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aphicFrame>
        <p:nvGraphicFramePr>
          <p:cNvPr id="19" name="18 Diagrama"/>
          <p:cNvGraphicFramePr/>
          <p:nvPr>
            <p:extLst>
              <p:ext uri="{D42A27DB-BD31-4B8C-83A1-F6EECF244321}">
                <p14:modId xmlns:p14="http://schemas.microsoft.com/office/powerpoint/2010/main" xmlns="" val="3081845219"/>
              </p:ext>
            </p:extLst>
          </p:nvPr>
        </p:nvGraphicFramePr>
        <p:xfrm>
          <a:off x="2267744" y="980728"/>
          <a:ext cx="65527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19 Grupo"/>
          <p:cNvGrpSpPr/>
          <p:nvPr/>
        </p:nvGrpSpPr>
        <p:grpSpPr>
          <a:xfrm>
            <a:off x="1259632" y="1988840"/>
            <a:ext cx="144016" cy="216024"/>
            <a:chOff x="1763688" y="1700808"/>
            <a:chExt cx="144016" cy="504056"/>
          </a:xfrm>
        </p:grpSpPr>
        <p:cxnSp>
          <p:nvCxnSpPr>
            <p:cNvPr id="21" name="20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3" name="22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ln>
                    <a:solidFill>
                      <a:schemeClr val="bg1"/>
                    </a:solidFill>
                  </a:ln>
                  <a:noFill/>
                </a:rPr>
                <a:t>- </a:t>
              </a: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791437" y="567490"/>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Población de estudio</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321297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8111" y="1412777"/>
            <a:ext cx="6310313" cy="1980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CuadroTexto"/>
          <p:cNvSpPr txBox="1"/>
          <p:nvPr/>
        </p:nvSpPr>
        <p:spPr>
          <a:xfrm>
            <a:off x="1835696" y="3635732"/>
            <a:ext cx="2797112" cy="369332"/>
          </a:xfrm>
          <a:prstGeom prst="rect">
            <a:avLst/>
          </a:prstGeom>
          <a:noFill/>
        </p:spPr>
        <p:txBody>
          <a:bodyPr wrap="none" rtlCol="0">
            <a:spAutoFit/>
          </a:bodyPr>
          <a:lstStyle/>
          <a:p>
            <a:r>
              <a:rPr lang="es-EC" dirty="0" smtClean="0"/>
              <a:t>Sr. Vice Ministro de Defensa</a:t>
            </a:r>
            <a:endParaRPr lang="es-EC" dirty="0"/>
          </a:p>
        </p:txBody>
      </p:sp>
      <p:sp>
        <p:nvSpPr>
          <p:cNvPr id="27" name="26 CuadroTexto"/>
          <p:cNvSpPr txBox="1"/>
          <p:nvPr/>
        </p:nvSpPr>
        <p:spPr>
          <a:xfrm>
            <a:off x="1835696" y="4150821"/>
            <a:ext cx="4123886" cy="646331"/>
          </a:xfrm>
          <a:prstGeom prst="rect">
            <a:avLst/>
          </a:prstGeom>
          <a:noFill/>
        </p:spPr>
        <p:txBody>
          <a:bodyPr wrap="none" rtlCol="0">
            <a:spAutoFit/>
          </a:bodyPr>
          <a:lstStyle/>
          <a:p>
            <a:r>
              <a:rPr lang="es-EC" dirty="0" smtClean="0"/>
              <a:t>Srta. Directora de Asuntos Internacionales</a:t>
            </a:r>
          </a:p>
          <a:p>
            <a:r>
              <a:rPr lang="es-EC" dirty="0" smtClean="0"/>
              <a:t>(UNASUR)</a:t>
            </a:r>
            <a:endParaRPr lang="es-EC" dirty="0"/>
          </a:p>
        </p:txBody>
      </p:sp>
      <p:sp>
        <p:nvSpPr>
          <p:cNvPr id="28" name="27 CuadroTexto"/>
          <p:cNvSpPr txBox="1"/>
          <p:nvPr/>
        </p:nvSpPr>
        <p:spPr>
          <a:xfrm>
            <a:off x="1835696" y="4931876"/>
            <a:ext cx="2981137" cy="369332"/>
          </a:xfrm>
          <a:prstGeom prst="rect">
            <a:avLst/>
          </a:prstGeom>
          <a:noFill/>
        </p:spPr>
        <p:txBody>
          <a:bodyPr wrap="none" rtlCol="0">
            <a:spAutoFit/>
          </a:bodyPr>
          <a:lstStyle/>
          <a:p>
            <a:r>
              <a:rPr lang="es-EC" dirty="0" smtClean="0"/>
              <a:t>Sr. </a:t>
            </a:r>
            <a:r>
              <a:rPr lang="es-EC" dirty="0" err="1" smtClean="0"/>
              <a:t>Crnl</a:t>
            </a:r>
            <a:r>
              <a:rPr lang="es-EC" dirty="0" smtClean="0"/>
              <a:t>. EMC. Asesor UNASUR</a:t>
            </a:r>
            <a:endParaRPr lang="es-EC" dirty="0"/>
          </a:p>
        </p:txBody>
      </p:sp>
      <p:sp>
        <p:nvSpPr>
          <p:cNvPr id="16" name="15 Flecha abajo"/>
          <p:cNvSpPr/>
          <p:nvPr/>
        </p:nvSpPr>
        <p:spPr>
          <a:xfrm>
            <a:off x="2195736" y="299695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ln>
                    <a:solidFill>
                      <a:prstClr val="white"/>
                    </a:solidFill>
                  </a:ln>
                  <a:noFill/>
                </a:rPr>
                <a:t>- </a:t>
              </a: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791437" y="567490"/>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Población de estudio</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321297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8111" y="1412777"/>
            <a:ext cx="6310313" cy="1980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CuadroTexto"/>
          <p:cNvSpPr txBox="1"/>
          <p:nvPr/>
        </p:nvSpPr>
        <p:spPr>
          <a:xfrm>
            <a:off x="4079144" y="3851756"/>
            <a:ext cx="3039486" cy="369332"/>
          </a:xfrm>
          <a:prstGeom prst="rect">
            <a:avLst/>
          </a:prstGeom>
          <a:noFill/>
        </p:spPr>
        <p:txBody>
          <a:bodyPr wrap="none" rtlCol="0">
            <a:spAutoFit/>
          </a:bodyPr>
          <a:lstStyle/>
          <a:p>
            <a:r>
              <a:rPr lang="es-EC" dirty="0" smtClean="0">
                <a:solidFill>
                  <a:prstClr val="black"/>
                </a:solidFill>
              </a:rPr>
              <a:t>Sr. Jefe del Comando Conjunto</a:t>
            </a:r>
            <a:endParaRPr lang="es-EC" dirty="0">
              <a:solidFill>
                <a:prstClr val="black"/>
              </a:solidFill>
            </a:endParaRPr>
          </a:p>
        </p:txBody>
      </p:sp>
      <p:sp>
        <p:nvSpPr>
          <p:cNvPr id="27" name="26 CuadroTexto"/>
          <p:cNvSpPr txBox="1"/>
          <p:nvPr/>
        </p:nvSpPr>
        <p:spPr>
          <a:xfrm>
            <a:off x="4048514" y="4366845"/>
            <a:ext cx="3963970" cy="369332"/>
          </a:xfrm>
          <a:prstGeom prst="rect">
            <a:avLst/>
          </a:prstGeom>
          <a:noFill/>
        </p:spPr>
        <p:txBody>
          <a:bodyPr wrap="none" rtlCol="0">
            <a:spAutoFit/>
          </a:bodyPr>
          <a:lstStyle/>
          <a:p>
            <a:r>
              <a:rPr lang="es-EC" dirty="0" smtClean="0">
                <a:solidFill>
                  <a:prstClr val="black"/>
                </a:solidFill>
              </a:rPr>
              <a:t>Sr. </a:t>
            </a:r>
            <a:r>
              <a:rPr lang="es-EC" dirty="0" err="1" smtClean="0">
                <a:solidFill>
                  <a:prstClr val="black"/>
                </a:solidFill>
              </a:rPr>
              <a:t>Crnl</a:t>
            </a:r>
            <a:r>
              <a:rPr lang="es-EC" dirty="0" smtClean="0">
                <a:solidFill>
                  <a:prstClr val="black"/>
                </a:solidFill>
              </a:rPr>
              <a:t>. Asesor de UNASUR ante el MDN</a:t>
            </a:r>
          </a:p>
        </p:txBody>
      </p:sp>
      <p:sp>
        <p:nvSpPr>
          <p:cNvPr id="16" name="15 Flecha abajo"/>
          <p:cNvSpPr/>
          <p:nvPr/>
        </p:nvSpPr>
        <p:spPr>
          <a:xfrm>
            <a:off x="4788024" y="3068960"/>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Tree>
    <p:extLst>
      <p:ext uri="{BB962C8B-B14F-4D97-AF65-F5344CB8AC3E}">
        <p14:creationId xmlns:p14="http://schemas.microsoft.com/office/powerpoint/2010/main" xmlns="" val="2886614629"/>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ln>
                    <a:solidFill>
                      <a:prstClr val="white"/>
                    </a:solidFill>
                  </a:ln>
                  <a:noFill/>
                </a:rPr>
                <a:t>- </a:t>
              </a: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791437" y="567490"/>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Población de estudio</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3212976"/>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8111" y="1412777"/>
            <a:ext cx="6310313" cy="1980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CuadroTexto"/>
          <p:cNvSpPr txBox="1"/>
          <p:nvPr/>
        </p:nvSpPr>
        <p:spPr>
          <a:xfrm>
            <a:off x="5076056" y="3851756"/>
            <a:ext cx="2716193" cy="369332"/>
          </a:xfrm>
          <a:prstGeom prst="rect">
            <a:avLst/>
          </a:prstGeom>
          <a:noFill/>
        </p:spPr>
        <p:txBody>
          <a:bodyPr wrap="none" rtlCol="0">
            <a:spAutoFit/>
          </a:bodyPr>
          <a:lstStyle/>
          <a:p>
            <a:r>
              <a:rPr lang="es-EC" dirty="0" smtClean="0">
                <a:solidFill>
                  <a:prstClr val="black"/>
                </a:solidFill>
              </a:rPr>
              <a:t>Sr. Comandantes de Fuerza</a:t>
            </a:r>
            <a:endParaRPr lang="es-EC" dirty="0">
              <a:solidFill>
                <a:prstClr val="black"/>
              </a:solidFill>
            </a:endParaRPr>
          </a:p>
        </p:txBody>
      </p:sp>
      <p:sp>
        <p:nvSpPr>
          <p:cNvPr id="27" name="26 CuadroTexto"/>
          <p:cNvSpPr txBox="1"/>
          <p:nvPr/>
        </p:nvSpPr>
        <p:spPr>
          <a:xfrm>
            <a:off x="4984618" y="4366845"/>
            <a:ext cx="4240520" cy="369332"/>
          </a:xfrm>
          <a:prstGeom prst="rect">
            <a:avLst/>
          </a:prstGeom>
          <a:noFill/>
        </p:spPr>
        <p:txBody>
          <a:bodyPr wrap="none" rtlCol="0">
            <a:spAutoFit/>
          </a:bodyPr>
          <a:lstStyle/>
          <a:p>
            <a:r>
              <a:rPr lang="es-EC" dirty="0" err="1" smtClean="0">
                <a:solidFill>
                  <a:prstClr val="black"/>
                </a:solidFill>
              </a:rPr>
              <a:t>Srs</a:t>
            </a:r>
            <a:r>
              <a:rPr lang="es-EC" dirty="0" smtClean="0">
                <a:solidFill>
                  <a:prstClr val="black"/>
                </a:solidFill>
              </a:rPr>
              <a:t>. Oficiales de Operaciones de las Fuerzas</a:t>
            </a:r>
          </a:p>
        </p:txBody>
      </p:sp>
      <p:sp>
        <p:nvSpPr>
          <p:cNvPr id="16" name="15 Flecha abajo"/>
          <p:cNvSpPr/>
          <p:nvPr/>
        </p:nvSpPr>
        <p:spPr>
          <a:xfrm>
            <a:off x="6444208" y="3068960"/>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Tree>
    <p:extLst>
      <p:ext uri="{BB962C8B-B14F-4D97-AF65-F5344CB8AC3E}">
        <p14:creationId xmlns:p14="http://schemas.microsoft.com/office/powerpoint/2010/main" xmlns="" val="1079592613"/>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20" name="19 Grupo"/>
          <p:cNvGrpSpPr/>
          <p:nvPr/>
        </p:nvGrpSpPr>
        <p:grpSpPr>
          <a:xfrm>
            <a:off x="1259632" y="3212976"/>
            <a:ext cx="144016" cy="216024"/>
            <a:chOff x="1763688" y="1700808"/>
            <a:chExt cx="144016" cy="504056"/>
          </a:xfrm>
        </p:grpSpPr>
        <p:cxnSp>
          <p:nvCxnSpPr>
            <p:cNvPr id="21" name="20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3" name="22 Rectángulo"/>
          <p:cNvSpPr/>
          <p:nvPr/>
        </p:nvSpPr>
        <p:spPr>
          <a:xfrm rot="18987789">
            <a:off x="1422194" y="2967335"/>
            <a:ext cx="6873485"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Entrevista estructurada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4" name="23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14" name="13 Rectángulo"/>
          <p:cNvSpPr/>
          <p:nvPr/>
        </p:nvSpPr>
        <p:spPr>
          <a:xfrm>
            <a:off x="1547664" y="1190357"/>
            <a:ext cx="7488832" cy="5262979"/>
          </a:xfrm>
          <a:prstGeom prst="rect">
            <a:avLst/>
          </a:prstGeom>
        </p:spPr>
        <p:txBody>
          <a:bodyPr wrap="square">
            <a:spAutoFit/>
          </a:bodyPr>
          <a:lstStyle/>
          <a:p>
            <a:pPr algn="ctr"/>
            <a:r>
              <a:rPr lang="es-EC" sz="1400" b="1" u="sng" dirty="0"/>
              <a:t>ENTREVISTA  ESTRUCTURADA 01</a:t>
            </a:r>
          </a:p>
          <a:p>
            <a:pPr algn="just"/>
            <a:endParaRPr lang="es-EC" sz="1400" dirty="0"/>
          </a:p>
          <a:p>
            <a:pPr algn="just"/>
            <a:r>
              <a:rPr lang="es-EC" sz="1400" dirty="0"/>
              <a:t>TEMA: 	</a:t>
            </a:r>
            <a:r>
              <a:rPr lang="es-EC" sz="1400" dirty="0" smtClean="0"/>
              <a:t>	El </a:t>
            </a:r>
            <a:r>
              <a:rPr lang="es-EC" sz="1400" dirty="0"/>
              <a:t>Consejo de Defensa Sudamericano y su incidencia en la Defensa Nacional </a:t>
            </a:r>
            <a:r>
              <a:rPr lang="es-EC" sz="1400" dirty="0" smtClean="0"/>
              <a:t>		del </a:t>
            </a:r>
            <a:r>
              <a:rPr lang="es-EC" sz="1400" dirty="0"/>
              <a:t>Ecuador</a:t>
            </a:r>
          </a:p>
          <a:p>
            <a:pPr algn="just"/>
            <a:r>
              <a:rPr lang="es-EC" sz="1400" dirty="0"/>
              <a:t>Autoridad:	</a:t>
            </a:r>
            <a:r>
              <a:rPr lang="es-EC" sz="1400" dirty="0" smtClean="0"/>
              <a:t>	Sr</a:t>
            </a:r>
            <a:r>
              <a:rPr lang="es-EC" sz="1400" dirty="0"/>
              <a:t>. Vice Ministro de Defensa Nacional Iván </a:t>
            </a:r>
            <a:r>
              <a:rPr lang="es-EC" sz="1400" dirty="0" err="1"/>
              <a:t>Sempértegui</a:t>
            </a:r>
            <a:r>
              <a:rPr lang="es-EC" sz="1400" dirty="0"/>
              <a:t>, </a:t>
            </a:r>
          </a:p>
          <a:p>
            <a:pPr algn="just"/>
            <a:endParaRPr lang="es-EC" sz="1400" dirty="0"/>
          </a:p>
          <a:p>
            <a:pPr algn="just"/>
            <a:r>
              <a:rPr lang="es-EC" sz="1400" dirty="0"/>
              <a:t>Encuestador:	</a:t>
            </a:r>
            <a:r>
              <a:rPr lang="es-EC" sz="1400" dirty="0" err="1"/>
              <a:t>Crnl</a:t>
            </a:r>
            <a:r>
              <a:rPr lang="es-EC" sz="1400" dirty="0"/>
              <a:t>. José Vásquez, Egresado de la Especialización Estudios estratégicos de </a:t>
            </a:r>
            <a:r>
              <a:rPr lang="es-EC" sz="1400" dirty="0" smtClean="0"/>
              <a:t>l		a </a:t>
            </a:r>
            <a:r>
              <a:rPr lang="es-EC" sz="1400" dirty="0"/>
              <a:t>Defensa – UFA ESPE - INADE</a:t>
            </a:r>
          </a:p>
          <a:p>
            <a:pPr algn="just"/>
            <a:r>
              <a:rPr lang="es-EC" sz="1400" dirty="0"/>
              <a:t>Fecha:		</a:t>
            </a:r>
            <a:r>
              <a:rPr lang="es-EC" sz="1400" dirty="0" smtClean="0"/>
              <a:t>Enero</a:t>
            </a:r>
            <a:r>
              <a:rPr lang="es-EC" sz="1400" dirty="0"/>
              <a:t>, 2015</a:t>
            </a:r>
            <a:r>
              <a:rPr lang="es-EC" sz="1400" dirty="0" smtClean="0"/>
              <a:t>.</a:t>
            </a:r>
          </a:p>
          <a:p>
            <a:pPr algn="just"/>
            <a:endParaRPr lang="es-EC" sz="1400" dirty="0"/>
          </a:p>
          <a:p>
            <a:pPr algn="just"/>
            <a:r>
              <a:rPr lang="es-EC" sz="1400" dirty="0"/>
              <a:t>Interrogantes:	 </a:t>
            </a:r>
          </a:p>
          <a:p>
            <a:pPr algn="just"/>
            <a:r>
              <a:rPr lang="es-EC" sz="1400" dirty="0" smtClean="0"/>
              <a:t>-¿</a:t>
            </a:r>
            <a:r>
              <a:rPr lang="es-EC" sz="1400" dirty="0"/>
              <a:t>Cómo inciden las políticas de defensa del CDS, en las políticas de Defensa de nuestro País?</a:t>
            </a:r>
          </a:p>
          <a:p>
            <a:pPr algn="just"/>
            <a:endParaRPr lang="es-EC" sz="1400" dirty="0"/>
          </a:p>
          <a:p>
            <a:pPr algn="just"/>
            <a:r>
              <a:rPr lang="es-EC" sz="1400" dirty="0" smtClean="0"/>
              <a:t>-De </a:t>
            </a:r>
            <a:r>
              <a:rPr lang="es-EC" sz="1400" dirty="0"/>
              <a:t>los cuatro bloques de trabajo del CDS, ¿con cuál de ellos se relaciona con más fuerza  las políticas de defensa del país?  </a:t>
            </a:r>
          </a:p>
          <a:p>
            <a:pPr algn="just"/>
            <a:endParaRPr lang="es-EC" sz="1400" dirty="0"/>
          </a:p>
          <a:p>
            <a:pPr algn="just"/>
            <a:r>
              <a:rPr lang="es-EC" sz="1400" dirty="0"/>
              <a:t>Eje Nro. 1: Políticas de Defensa; Eje Nro. 2: Cooperación Militar, Operaciones de Paz y Asistencia Humanitaria; Eje Nro. 3: Industria y Tecnología de la Defensa y; Eje Nro. 4: Formación y Capacitación</a:t>
            </a:r>
          </a:p>
          <a:p>
            <a:pPr algn="just"/>
            <a:endParaRPr lang="es-EC" sz="1400" dirty="0"/>
          </a:p>
          <a:p>
            <a:pPr algn="just"/>
            <a:r>
              <a:rPr lang="es-EC" sz="1400" dirty="0" smtClean="0"/>
              <a:t>-Piensa </a:t>
            </a:r>
            <a:r>
              <a:rPr lang="es-EC" sz="1400" dirty="0"/>
              <a:t>usted que existe otro organismo que impulse una integración en el ámbito de la defensa en Sud América?</a:t>
            </a:r>
          </a:p>
          <a:p>
            <a:pPr algn="just"/>
            <a:endParaRPr lang="es-EC" sz="1400" dirty="0"/>
          </a:p>
          <a:p>
            <a:pPr algn="just"/>
            <a:r>
              <a:rPr lang="es-EC" sz="1400" dirty="0" smtClean="0"/>
              <a:t>-La </a:t>
            </a:r>
            <a:r>
              <a:rPr lang="es-EC" sz="1400" dirty="0"/>
              <a:t>integración que persigue el CDS, ¿es duradera y de beneficio para la sociedad latino americana y específicamente para nuestras FF.AA</a:t>
            </a:r>
            <a:r>
              <a:rPr lang="es-EC" sz="1400" dirty="0" smtClean="0"/>
              <a:t>?</a:t>
            </a:r>
            <a:endParaRPr lang="es-EC" sz="1400" dirty="0"/>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20" name="19 Grupo"/>
          <p:cNvGrpSpPr/>
          <p:nvPr/>
        </p:nvGrpSpPr>
        <p:grpSpPr>
          <a:xfrm>
            <a:off x="1259632" y="3212976"/>
            <a:ext cx="144016" cy="216024"/>
            <a:chOff x="1763688" y="1700808"/>
            <a:chExt cx="144016" cy="504056"/>
          </a:xfrm>
        </p:grpSpPr>
        <p:cxnSp>
          <p:nvCxnSpPr>
            <p:cNvPr id="21" name="20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sp>
        <p:nvSpPr>
          <p:cNvPr id="16" name="15 Rectángulo"/>
          <p:cNvSpPr/>
          <p:nvPr/>
        </p:nvSpPr>
        <p:spPr>
          <a:xfrm>
            <a:off x="2286000" y="908720"/>
            <a:ext cx="6606480" cy="4801314"/>
          </a:xfrm>
          <a:prstGeom prst="rect">
            <a:avLst/>
          </a:prstGeom>
        </p:spPr>
        <p:txBody>
          <a:bodyPr wrap="square">
            <a:spAutoFit/>
          </a:bodyPr>
          <a:lstStyle/>
          <a:p>
            <a:pPr algn="ctr"/>
            <a:r>
              <a:rPr lang="es-EC" b="1" u="sng" dirty="0" smtClean="0"/>
              <a:t>Procedimientos </a:t>
            </a:r>
            <a:r>
              <a:rPr lang="es-EC" b="1" u="sng" dirty="0"/>
              <a:t>de la Investigación</a:t>
            </a:r>
          </a:p>
          <a:p>
            <a:endParaRPr lang="es-EC" dirty="0"/>
          </a:p>
          <a:p>
            <a:pPr marL="904875" indent="-904875">
              <a:buFontTx/>
              <a:buChar char="-"/>
            </a:pPr>
            <a:r>
              <a:rPr lang="es-EC" dirty="0" smtClean="0"/>
              <a:t>Elaboración </a:t>
            </a:r>
            <a:r>
              <a:rPr lang="es-EC" dirty="0"/>
              <a:t>y validación de la </a:t>
            </a:r>
            <a:r>
              <a:rPr lang="es-EC" dirty="0" smtClean="0"/>
              <a:t>Entrevista Estructurada.</a:t>
            </a:r>
          </a:p>
          <a:p>
            <a:endParaRPr lang="es-EC" dirty="0"/>
          </a:p>
          <a:p>
            <a:pPr marL="900113" indent="-900113">
              <a:buFontTx/>
              <a:buChar char="-"/>
            </a:pPr>
            <a:r>
              <a:rPr lang="es-EC" dirty="0" smtClean="0"/>
              <a:t>Acercamiento </a:t>
            </a:r>
            <a:r>
              <a:rPr lang="es-EC" dirty="0"/>
              <a:t>hacia las autoridades y </a:t>
            </a:r>
            <a:r>
              <a:rPr lang="es-EC" dirty="0" smtClean="0"/>
              <a:t>	confirmación 	de </a:t>
            </a:r>
            <a:r>
              <a:rPr lang="es-EC" dirty="0"/>
              <a:t>entrevista</a:t>
            </a:r>
            <a:r>
              <a:rPr lang="es-EC" dirty="0" smtClean="0"/>
              <a:t>.</a:t>
            </a:r>
          </a:p>
          <a:p>
            <a:endParaRPr lang="es-EC" dirty="0"/>
          </a:p>
          <a:p>
            <a:pPr marL="900113" indent="-900113">
              <a:buFontTx/>
              <a:buChar char="-"/>
            </a:pPr>
            <a:r>
              <a:rPr lang="es-EC" dirty="0" smtClean="0"/>
              <a:t>Ensayo</a:t>
            </a:r>
          </a:p>
          <a:p>
            <a:endParaRPr lang="es-EC" dirty="0"/>
          </a:p>
          <a:p>
            <a:pPr marL="900113" indent="-900113">
              <a:buFontTx/>
              <a:buChar char="-"/>
            </a:pPr>
            <a:r>
              <a:rPr lang="es-EC" dirty="0" smtClean="0"/>
              <a:t>Entrevista</a:t>
            </a:r>
          </a:p>
          <a:p>
            <a:endParaRPr lang="es-EC" dirty="0"/>
          </a:p>
          <a:p>
            <a:pPr marL="900113" indent="-900113">
              <a:buFontTx/>
              <a:buChar char="-"/>
            </a:pPr>
            <a:r>
              <a:rPr lang="es-EC" dirty="0" smtClean="0"/>
              <a:t>Análisis </a:t>
            </a:r>
            <a:r>
              <a:rPr lang="es-EC" dirty="0"/>
              <a:t>de </a:t>
            </a:r>
            <a:r>
              <a:rPr lang="es-EC" dirty="0" smtClean="0"/>
              <a:t>datos</a:t>
            </a:r>
          </a:p>
          <a:p>
            <a:endParaRPr lang="es-EC" dirty="0"/>
          </a:p>
          <a:p>
            <a:pPr marL="900113" indent="-900113">
              <a:buFontTx/>
              <a:buChar char="-"/>
            </a:pPr>
            <a:r>
              <a:rPr lang="es-EC" dirty="0" smtClean="0"/>
              <a:t>Elaboración </a:t>
            </a:r>
            <a:r>
              <a:rPr lang="es-EC" dirty="0"/>
              <a:t>del Estudio </a:t>
            </a:r>
            <a:r>
              <a:rPr lang="es-EC" dirty="0" smtClean="0"/>
              <a:t>Prospectivo</a:t>
            </a:r>
          </a:p>
          <a:p>
            <a:endParaRPr lang="es-EC" dirty="0"/>
          </a:p>
          <a:p>
            <a:r>
              <a:rPr lang="es-EC" dirty="0"/>
              <a:t>-	Elaboración del cuadro comparativo  de objetivos </a:t>
            </a:r>
            <a:r>
              <a:rPr lang="es-EC" dirty="0" smtClean="0"/>
              <a:t>	y </a:t>
            </a:r>
            <a:r>
              <a:rPr lang="es-EC" dirty="0"/>
              <a:t>políticas del CDS y de la Agenda Política de la </a:t>
            </a:r>
            <a:r>
              <a:rPr lang="es-EC" dirty="0" smtClean="0"/>
              <a:t>Defensa</a:t>
            </a:r>
            <a:r>
              <a:rPr lang="es-EC" dirty="0"/>
              <a:t>.</a:t>
            </a:r>
          </a:p>
        </p:txBody>
      </p:sp>
    </p:spTree>
    <p:extLst>
      <p:ext uri="{BB962C8B-B14F-4D97-AF65-F5344CB8AC3E}">
        <p14:creationId xmlns:p14="http://schemas.microsoft.com/office/powerpoint/2010/main" xmlns="" val="1796153204"/>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2" name="21 Rectángulo"/>
          <p:cNvSpPr/>
          <p:nvPr/>
        </p:nvSpPr>
        <p:spPr>
          <a:xfrm>
            <a:off x="2126361" y="2492896"/>
            <a:ext cx="6401240" cy="1323439"/>
          </a:xfrm>
          <a:prstGeom prst="rect">
            <a:avLst/>
          </a:prstGeom>
          <a:noFill/>
        </p:spPr>
        <p:txBody>
          <a:bodyPr wrap="none" lIns="91440" tIns="45720" rIns="91440" bIns="45720">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E INTERPRETACIÓN </a:t>
            </a:r>
          </a:p>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LOS RESULTADOS</a:t>
            </a:r>
            <a:endParaRPr lang="es-E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18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483769" y="639498"/>
            <a:ext cx="5616624"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Resultados de la Entrevista Estructurada</a:t>
            </a:r>
          </a:p>
        </p:txBody>
      </p:sp>
      <p:grpSp>
        <p:nvGrpSpPr>
          <p:cNvPr id="21" name="20 Grupo"/>
          <p:cNvGrpSpPr/>
          <p:nvPr/>
        </p:nvGrpSpPr>
        <p:grpSpPr>
          <a:xfrm>
            <a:off x="1259632" y="3789040"/>
            <a:ext cx="144016" cy="216024"/>
            <a:chOff x="1763688" y="1700808"/>
            <a:chExt cx="144016" cy="504056"/>
          </a:xfrm>
        </p:grpSpPr>
        <p:cxnSp>
          <p:nvCxnSpPr>
            <p:cNvPr id="22" name="21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14" name="13 Rectángulo"/>
          <p:cNvSpPr/>
          <p:nvPr/>
        </p:nvSpPr>
        <p:spPr>
          <a:xfrm>
            <a:off x="2123728" y="1823913"/>
            <a:ext cx="6588732" cy="4524315"/>
          </a:xfrm>
          <a:prstGeom prst="rect">
            <a:avLst/>
          </a:prstGeom>
        </p:spPr>
        <p:txBody>
          <a:bodyPr wrap="square">
            <a:spAutoFit/>
          </a:bodyPr>
          <a:lstStyle/>
          <a:p>
            <a:pPr algn="just"/>
            <a:r>
              <a:rPr lang="es-EC" b="1" dirty="0"/>
              <a:t>PREGUNTA 1: </a:t>
            </a:r>
            <a:endParaRPr lang="es-EC" b="1" dirty="0" smtClean="0"/>
          </a:p>
          <a:p>
            <a:pPr algn="just"/>
            <a:r>
              <a:rPr lang="es-EC" dirty="0" smtClean="0"/>
              <a:t>El </a:t>
            </a:r>
            <a:r>
              <a:rPr lang="es-EC" dirty="0"/>
              <a:t>66 % de los entrevistados afirman que la influencia del CDS hacia las políticas de defensa del Ecuador es alta. El 33% afirma que la influencia es media.</a:t>
            </a:r>
          </a:p>
          <a:p>
            <a:pPr algn="just"/>
            <a:r>
              <a:rPr lang="es-EC" b="1" dirty="0"/>
              <a:t>PREGUINTA 2: </a:t>
            </a:r>
            <a:endParaRPr lang="es-EC" b="1" dirty="0" smtClean="0"/>
          </a:p>
          <a:p>
            <a:pPr algn="just"/>
            <a:r>
              <a:rPr lang="es-EC" dirty="0" smtClean="0"/>
              <a:t>El </a:t>
            </a:r>
            <a:r>
              <a:rPr lang="es-EC" dirty="0"/>
              <a:t>100% de los entrevistados afirman que el eje Políticas de la Defensa es en lo que mas se ha avanzado, a continuación el Bloque formación y capacitación.</a:t>
            </a:r>
          </a:p>
          <a:p>
            <a:pPr algn="just"/>
            <a:r>
              <a:rPr lang="es-EC" b="1" dirty="0"/>
              <a:t>PREGUNTA 3: </a:t>
            </a:r>
            <a:endParaRPr lang="es-EC" b="1" dirty="0" smtClean="0"/>
          </a:p>
          <a:p>
            <a:pPr algn="just"/>
            <a:r>
              <a:rPr lang="es-EC" dirty="0" smtClean="0"/>
              <a:t>El </a:t>
            </a:r>
            <a:r>
              <a:rPr lang="es-EC" dirty="0"/>
              <a:t>100% de los entrevistados afirman que el CDS, es el organismo internacional </a:t>
            </a:r>
            <a:r>
              <a:rPr lang="es-EC" dirty="0" smtClean="0"/>
              <a:t>actualmente único </a:t>
            </a:r>
            <a:r>
              <a:rPr lang="es-EC" dirty="0"/>
              <a:t>que trata sobre defensa en la región.</a:t>
            </a:r>
          </a:p>
          <a:p>
            <a:pPr algn="just"/>
            <a:r>
              <a:rPr lang="es-EC" b="1" dirty="0"/>
              <a:t>PREGUNTA 4: </a:t>
            </a:r>
            <a:endParaRPr lang="es-EC" b="1" dirty="0" smtClean="0"/>
          </a:p>
          <a:p>
            <a:pPr algn="just"/>
            <a:r>
              <a:rPr lang="es-EC" dirty="0" smtClean="0"/>
              <a:t>El </a:t>
            </a:r>
            <a:r>
              <a:rPr lang="es-EC" dirty="0"/>
              <a:t>33% de los entrevistados afirman que la proyección del CDS, es duradero, el 66% afirma que es su influencia es media dependiendo de la voluntad política de los pueblos.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719429" y="599777"/>
            <a:ext cx="5092931"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LA ORGANIZACIÓN Y EL INSTITUTO</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0" name="19 Rectángulo"/>
          <p:cNvSpPr/>
          <p:nvPr/>
        </p:nvSpPr>
        <p:spPr>
          <a:xfrm>
            <a:off x="2401623" y="1823913"/>
            <a:ext cx="4537139" cy="369332"/>
          </a:xfrm>
          <a:prstGeom prst="rect">
            <a:avLst/>
          </a:prstGeom>
        </p:spPr>
        <p:txBody>
          <a:bodyPr wrap="none">
            <a:spAutoFit/>
          </a:bodyPr>
          <a:lstStyle/>
          <a:p>
            <a:pPr lvl="1"/>
            <a:r>
              <a:rPr lang="es-ES" b="1" u="sng" dirty="0"/>
              <a:t>Características de la Organización  (</a:t>
            </a:r>
            <a:r>
              <a:rPr lang="es-ES" b="1" u="sng" dirty="0" err="1"/>
              <a:t>EPTE</a:t>
            </a:r>
            <a:r>
              <a:rPr lang="es-ES" b="1" u="sng" dirty="0"/>
              <a:t>)</a:t>
            </a:r>
            <a:endParaRPr lang="es-ES" sz="1600" dirty="0"/>
          </a:p>
        </p:txBody>
      </p:sp>
      <p:sp>
        <p:nvSpPr>
          <p:cNvPr id="21" name="20 Rectángulo"/>
          <p:cNvSpPr/>
          <p:nvPr/>
        </p:nvSpPr>
        <p:spPr>
          <a:xfrm>
            <a:off x="1979712" y="2471985"/>
            <a:ext cx="6552728" cy="3416320"/>
          </a:xfrm>
          <a:prstGeom prst="rect">
            <a:avLst/>
          </a:prstGeom>
        </p:spPr>
        <p:txBody>
          <a:bodyPr wrap="square">
            <a:spAutoFit/>
          </a:bodyPr>
          <a:lstStyle/>
          <a:p>
            <a:pPr lvl="2"/>
            <a:r>
              <a:rPr lang="es-ES" dirty="0"/>
              <a:t>Dirección: 		</a:t>
            </a:r>
            <a:endParaRPr lang="es-ES" dirty="0" smtClean="0"/>
          </a:p>
          <a:p>
            <a:pPr lvl="2"/>
            <a:endParaRPr lang="es-ES" dirty="0" smtClean="0"/>
          </a:p>
          <a:p>
            <a:pPr lvl="2"/>
            <a:r>
              <a:rPr lang="es-ES" dirty="0" smtClean="0"/>
              <a:t>PAÍS </a:t>
            </a:r>
            <a:r>
              <a:rPr lang="es-ES" dirty="0"/>
              <a:t>ECUADOR – PROVINCIA TUNGURAHUA – CIUDAD AMBATO - PARROQUIA EL PISQUE, PANAMERICANA NORTE KM 4,5</a:t>
            </a:r>
            <a:endParaRPr lang="es-ES" sz="1600" dirty="0"/>
          </a:p>
          <a:p>
            <a:pPr lvl="2"/>
            <a:endParaRPr lang="es-ES" dirty="0" smtClean="0"/>
          </a:p>
          <a:p>
            <a:pPr lvl="2"/>
            <a:r>
              <a:rPr lang="es-ES" dirty="0" smtClean="0"/>
              <a:t>Dimensión</a:t>
            </a:r>
            <a:r>
              <a:rPr lang="es-ES" dirty="0"/>
              <a:t>:		</a:t>
            </a:r>
            <a:r>
              <a:rPr lang="es-ES" dirty="0" smtClean="0"/>
              <a:t>69,229 </a:t>
            </a:r>
            <a:r>
              <a:rPr lang="es-ES" dirty="0"/>
              <a:t>Has.</a:t>
            </a:r>
            <a:endParaRPr lang="es-ES" sz="1600" dirty="0"/>
          </a:p>
          <a:p>
            <a:pPr lvl="2"/>
            <a:endParaRPr lang="es-ES" dirty="0" smtClean="0"/>
          </a:p>
          <a:p>
            <a:pPr lvl="2"/>
            <a:r>
              <a:rPr lang="es-ES" dirty="0" smtClean="0"/>
              <a:t>Capacidad </a:t>
            </a:r>
            <a:r>
              <a:rPr lang="es-ES" dirty="0"/>
              <a:t>Instalada:	1.172 estudiantes </a:t>
            </a:r>
            <a:endParaRPr lang="es-ES" sz="1600" dirty="0"/>
          </a:p>
          <a:p>
            <a:pPr lvl="2"/>
            <a:r>
              <a:rPr lang="es-ES" dirty="0"/>
              <a:t>Aulas:			40</a:t>
            </a:r>
            <a:endParaRPr lang="es-ES" sz="1600" dirty="0"/>
          </a:p>
          <a:p>
            <a:pPr lvl="2"/>
            <a:r>
              <a:rPr lang="es-ES" dirty="0"/>
              <a:t>Oficinas:			Dos bloques con 16 oficinas</a:t>
            </a:r>
            <a:endParaRPr lang="es-ES" sz="1600" dirty="0"/>
          </a:p>
          <a:p>
            <a:pPr lvl="2"/>
            <a:r>
              <a:rPr lang="es-ES" dirty="0"/>
              <a:t>Dormitorios generales:	8</a:t>
            </a:r>
            <a:endParaRPr lang="es-ES" sz="1600" dirty="0"/>
          </a:p>
        </p:txBody>
      </p:sp>
      <p:grpSp>
        <p:nvGrpSpPr>
          <p:cNvPr id="22" name="21 Grupo"/>
          <p:cNvGrpSpPr/>
          <p:nvPr/>
        </p:nvGrpSpPr>
        <p:grpSpPr>
          <a:xfrm>
            <a:off x="1259632" y="3789040"/>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1979712" y="711506"/>
            <a:ext cx="6048673"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Análisis de variables del estudio prospectivo</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3789040"/>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xmlns="" val="755984542"/>
              </p:ext>
            </p:extLst>
          </p:nvPr>
        </p:nvGraphicFramePr>
        <p:xfrm>
          <a:off x="2123728" y="1549750"/>
          <a:ext cx="6264696" cy="4525962"/>
        </p:xfrm>
        <a:graphic>
          <a:graphicData uri="http://schemas.openxmlformats.org/drawingml/2006/table">
            <a:tbl>
              <a:tblPr firstRow="1" firstCol="1" bandRow="1">
                <a:tableStyleId>{5C22544A-7EE6-4342-B048-85BDC9FD1C3A}</a:tableStyleId>
              </a:tblPr>
              <a:tblGrid>
                <a:gridCol w="3108517"/>
                <a:gridCol w="3156179"/>
              </a:tblGrid>
              <a:tr h="1508654">
                <a:tc>
                  <a:txBody>
                    <a:bodyPr/>
                    <a:lstStyle/>
                    <a:p>
                      <a:pPr algn="just">
                        <a:lnSpc>
                          <a:spcPct val="115000"/>
                        </a:lnSpc>
                        <a:spcAft>
                          <a:spcPts val="1000"/>
                        </a:spcAft>
                      </a:pPr>
                      <a:r>
                        <a:rPr lang="es-EC" sz="1200">
                          <a:effectLst/>
                        </a:rPr>
                        <a:t>Posicionamiento estratégico del CDS en la región.</a:t>
                      </a:r>
                    </a:p>
                    <a:p>
                      <a:pPr marL="449580" indent="449580" algn="just">
                        <a:lnSpc>
                          <a:spcPct val="115000"/>
                        </a:lnSpc>
                        <a:spcAft>
                          <a:spcPts val="1000"/>
                        </a:spcAft>
                      </a:pPr>
                      <a:r>
                        <a:rPr lang="es-EC" sz="1200">
                          <a:effectLst/>
                        </a:rPr>
                        <a:t> </a:t>
                      </a:r>
                      <a:endParaRPr lang="es-EC" sz="1200">
                        <a:effectLst/>
                        <a:latin typeface="Calibri"/>
                        <a:ea typeface="Calibri"/>
                        <a:cs typeface="Times New Roman"/>
                      </a:endParaRPr>
                    </a:p>
                  </a:txBody>
                  <a:tcPr marL="61494" marR="61494" marT="0" marB="0"/>
                </a:tc>
                <a:tc>
                  <a:txBody>
                    <a:bodyPr/>
                    <a:lstStyle/>
                    <a:p>
                      <a:pPr algn="just">
                        <a:lnSpc>
                          <a:spcPct val="115000"/>
                        </a:lnSpc>
                        <a:spcAft>
                          <a:spcPts val="1000"/>
                        </a:spcAft>
                      </a:pPr>
                      <a:r>
                        <a:rPr lang="es-EC" sz="1200">
                          <a:effectLst/>
                        </a:rPr>
                        <a:t>Se refiere a que quienes no se interesan por la política están condenados a ser gobernados por quienes sí se interesan en ella; y además, quienes se mantienen al margen de la estrategia estarán en manos de otras estrategias. </a:t>
                      </a:r>
                      <a:endParaRPr lang="es-EC" sz="1200">
                        <a:effectLst/>
                        <a:latin typeface="Calibri"/>
                        <a:ea typeface="Calibri"/>
                        <a:cs typeface="Times New Roman"/>
                      </a:endParaRPr>
                    </a:p>
                  </a:txBody>
                  <a:tcPr marL="61494" marR="61494" marT="0" marB="0"/>
                </a:tc>
              </a:tr>
              <a:tr h="1697236">
                <a:tc>
                  <a:txBody>
                    <a:bodyPr/>
                    <a:lstStyle/>
                    <a:p>
                      <a:pPr algn="just">
                        <a:lnSpc>
                          <a:spcPct val="115000"/>
                        </a:lnSpc>
                        <a:spcAft>
                          <a:spcPts val="1000"/>
                        </a:spcAft>
                      </a:pPr>
                      <a:r>
                        <a:rPr lang="es-EC" sz="1200">
                          <a:effectLst/>
                        </a:rPr>
                        <a:t>Apoyo militar que da Estados Unidos a Colombia, Perú y Chile</a:t>
                      </a:r>
                    </a:p>
                    <a:p>
                      <a:pPr marL="449580" indent="449580" algn="just">
                        <a:lnSpc>
                          <a:spcPct val="115000"/>
                        </a:lnSpc>
                        <a:spcAft>
                          <a:spcPts val="1000"/>
                        </a:spcAft>
                      </a:pPr>
                      <a:r>
                        <a:rPr lang="es-EC" sz="1200">
                          <a:effectLst/>
                        </a:rPr>
                        <a:t> </a:t>
                      </a:r>
                      <a:endParaRPr lang="es-EC" sz="1200">
                        <a:effectLst/>
                        <a:latin typeface="Calibri"/>
                        <a:ea typeface="Calibri"/>
                        <a:cs typeface="Times New Roman"/>
                      </a:endParaRPr>
                    </a:p>
                  </a:txBody>
                  <a:tcPr marL="61494" marR="61494" marT="0" marB="0"/>
                </a:tc>
                <a:tc>
                  <a:txBody>
                    <a:bodyPr/>
                    <a:lstStyle/>
                    <a:p>
                      <a:pPr algn="just">
                        <a:lnSpc>
                          <a:spcPct val="115000"/>
                        </a:lnSpc>
                        <a:spcAft>
                          <a:spcPts val="1000"/>
                        </a:spcAft>
                      </a:pPr>
                      <a:r>
                        <a:rPr lang="es-EC" sz="1200">
                          <a:effectLst/>
                        </a:rPr>
                        <a:t>El apoyo militar que brinda EE.UU a estos países, podría en algún momento influir en la percepción de la seguridad cooperativa de la región, ajena a los intereses de los EE.UU., debilitando la representatividad del CDS en el contexto regional sudamericano.</a:t>
                      </a:r>
                      <a:endParaRPr lang="es-EC" sz="1200">
                        <a:effectLst/>
                        <a:latin typeface="Calibri"/>
                        <a:ea typeface="Calibri"/>
                        <a:cs typeface="Times New Roman"/>
                      </a:endParaRPr>
                    </a:p>
                  </a:txBody>
                  <a:tcPr marL="61494" marR="61494" marT="0" marB="0"/>
                </a:tc>
              </a:tr>
              <a:tr h="1320072">
                <a:tc>
                  <a:txBody>
                    <a:bodyPr/>
                    <a:lstStyle/>
                    <a:p>
                      <a:pPr algn="just">
                        <a:lnSpc>
                          <a:spcPct val="115000"/>
                        </a:lnSpc>
                        <a:spcAft>
                          <a:spcPts val="1000"/>
                        </a:spcAft>
                      </a:pPr>
                      <a:r>
                        <a:rPr lang="es-EC" sz="1200">
                          <a:effectLst/>
                        </a:rPr>
                        <a:t>Posibilidad dentro del CDS de una cooperación ‘reforzada’ entre determinados países más afines.</a:t>
                      </a:r>
                    </a:p>
                    <a:p>
                      <a:pPr marL="449580" indent="449580" algn="just">
                        <a:lnSpc>
                          <a:spcPct val="115000"/>
                        </a:lnSpc>
                        <a:spcAft>
                          <a:spcPts val="1000"/>
                        </a:spcAft>
                      </a:pPr>
                      <a:r>
                        <a:rPr lang="es-EC" sz="1200">
                          <a:effectLst/>
                        </a:rPr>
                        <a:t> </a:t>
                      </a:r>
                      <a:endParaRPr lang="es-EC" sz="1200">
                        <a:effectLst/>
                        <a:latin typeface="Calibri"/>
                        <a:ea typeface="Calibri"/>
                        <a:cs typeface="Times New Roman"/>
                      </a:endParaRPr>
                    </a:p>
                  </a:txBody>
                  <a:tcPr marL="61494" marR="61494" marT="0" marB="0"/>
                </a:tc>
                <a:tc>
                  <a:txBody>
                    <a:bodyPr/>
                    <a:lstStyle/>
                    <a:p>
                      <a:pPr algn="just">
                        <a:lnSpc>
                          <a:spcPct val="115000"/>
                        </a:lnSpc>
                        <a:spcAft>
                          <a:spcPts val="1000"/>
                        </a:spcAft>
                      </a:pPr>
                      <a:r>
                        <a:rPr lang="es-EC" sz="1200" dirty="0">
                          <a:effectLst/>
                        </a:rPr>
                        <a:t>Posibilidad de una mayor cooperación bilateral o multilateral entre determinados países miembros, sin que ello implique plantear expectativas no acordes con los objetivos del CDS.</a:t>
                      </a:r>
                      <a:endParaRPr lang="es-EC" sz="1200" dirty="0">
                        <a:effectLst/>
                        <a:latin typeface="Calibri"/>
                        <a:ea typeface="Calibri"/>
                        <a:cs typeface="Times New Roman"/>
                      </a:endParaRPr>
                    </a:p>
                  </a:txBody>
                  <a:tcPr marL="61494" marR="61494" marT="0" marB="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1835696" y="476672"/>
            <a:ext cx="6480720"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Conclusiones parciales del estudio prospectivo</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3789040"/>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sp>
        <p:nvSpPr>
          <p:cNvPr id="16" name="15 Rectángulo"/>
          <p:cNvSpPr/>
          <p:nvPr/>
        </p:nvSpPr>
        <p:spPr>
          <a:xfrm>
            <a:off x="1835696" y="1196752"/>
            <a:ext cx="6696744" cy="1477328"/>
          </a:xfrm>
          <a:prstGeom prst="rect">
            <a:avLst/>
          </a:prstGeom>
        </p:spPr>
        <p:txBody>
          <a:bodyPr wrap="square">
            <a:spAutoFit/>
          </a:bodyPr>
          <a:lstStyle/>
          <a:p>
            <a:pPr algn="just"/>
            <a:r>
              <a:rPr lang="es-EC" dirty="0"/>
              <a:t>La UNASUR y el CDS tratan de sobresalir ante la Política de Defensa de los EEUU, de tal manera que tenga un peso y representatividad importante en la región como un organismo, que consolide a Suramérica como una zona de paz, construyendo una identidad suramericana en materia de </a:t>
            </a:r>
            <a:r>
              <a:rPr lang="es-EC" dirty="0" smtClean="0"/>
              <a:t>defensa.</a:t>
            </a:r>
            <a:endParaRPr lang="es-EC" dirty="0"/>
          </a:p>
        </p:txBody>
      </p:sp>
      <p:sp>
        <p:nvSpPr>
          <p:cNvPr id="20" name="19 Rectángulo"/>
          <p:cNvSpPr/>
          <p:nvPr/>
        </p:nvSpPr>
        <p:spPr>
          <a:xfrm>
            <a:off x="1835696" y="2780928"/>
            <a:ext cx="6624736" cy="1754326"/>
          </a:xfrm>
          <a:prstGeom prst="rect">
            <a:avLst/>
          </a:prstGeom>
        </p:spPr>
        <p:txBody>
          <a:bodyPr wrap="square">
            <a:spAutoFit/>
          </a:bodyPr>
          <a:lstStyle/>
          <a:p>
            <a:pPr algn="just"/>
            <a:r>
              <a:rPr lang="es-EC" dirty="0"/>
              <a:t>La Organización de los Estados Americanos, específicamente el TIAR, va perdiendo espacio en la región debido a que se considera que este organismo comulga con los intereses de EEUU, los cuales son contrapuestos a los de la UNASUR, por consiguiente la idea es que el CDS se posicione de tal manera que deje sin espacio al Sistema Interamericano</a:t>
            </a:r>
          </a:p>
        </p:txBody>
      </p:sp>
      <p:sp>
        <p:nvSpPr>
          <p:cNvPr id="21" name="20 Rectángulo"/>
          <p:cNvSpPr/>
          <p:nvPr/>
        </p:nvSpPr>
        <p:spPr>
          <a:xfrm>
            <a:off x="1835696" y="4725144"/>
            <a:ext cx="6624736" cy="1754326"/>
          </a:xfrm>
          <a:prstGeom prst="rect">
            <a:avLst/>
          </a:prstGeom>
        </p:spPr>
        <p:txBody>
          <a:bodyPr wrap="square">
            <a:spAutoFit/>
          </a:bodyPr>
          <a:lstStyle/>
          <a:p>
            <a:pPr algn="just"/>
            <a:r>
              <a:rPr lang="es-EC" dirty="0"/>
              <a:t>La OEA no tiene un buen manejo de prensa especialmente en Latinoamérica, lo que dificultaría un mayor relacionamiento y promoción con los países de la UNASUR, adicionalmente países como Venezuela, Ecuador y Bolivia tienen el control de los medios de comunicación, lo que dificultaría aún más el relacionamiento con la prensa. </a:t>
            </a:r>
          </a:p>
        </p:txBody>
      </p:sp>
      <p:sp>
        <p:nvSpPr>
          <p:cNvPr id="26" name="25 Flecha derecha"/>
          <p:cNvSpPr/>
          <p:nvPr/>
        </p:nvSpPr>
        <p:spPr>
          <a:xfrm>
            <a:off x="1547664" y="1412776"/>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2950202"/>
            <a:ext cx="317500"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2684" y="4855944"/>
            <a:ext cx="317500"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597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23" name="22 Grupo"/>
          <p:cNvGrpSpPr/>
          <p:nvPr/>
        </p:nvGrpSpPr>
        <p:grpSpPr>
          <a:xfrm>
            <a:off x="1259632" y="2420888"/>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49154" name="AutoShape 2" descr="http://www.tctelevision.com/elnoticiero/sites/default/files/img-articulo/sede_unasur.jpg"/>
          <p:cNvSpPr>
            <a:spLocks noChangeAspect="1" noChangeArrowheads="1"/>
          </p:cNvSpPr>
          <p:nvPr/>
        </p:nvSpPr>
        <p:spPr bwMode="auto">
          <a:xfrm>
            <a:off x="155575" y="-1790700"/>
            <a:ext cx="6657975"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9155" name="Picture 3"/>
          <p:cNvPicPr>
            <a:picLocks noChangeAspect="1" noChangeArrowheads="1"/>
          </p:cNvPicPr>
          <p:nvPr/>
        </p:nvPicPr>
        <p:blipFill>
          <a:blip r:embed="rId3" cstate="print"/>
          <a:srcRect l="8021" t="37031" r="41617" b="18672"/>
          <a:stretch>
            <a:fillRect/>
          </a:stretch>
        </p:blipFill>
        <p:spPr bwMode="auto">
          <a:xfrm>
            <a:off x="2051720" y="2708920"/>
            <a:ext cx="6552728" cy="3240360"/>
          </a:xfrm>
          <a:prstGeom prst="rect">
            <a:avLst/>
          </a:prstGeom>
          <a:noFill/>
          <a:ln w="9525">
            <a:noFill/>
            <a:miter lim="800000"/>
            <a:headEnd/>
            <a:tailEnd/>
          </a:ln>
        </p:spPr>
      </p:pic>
      <p:sp>
        <p:nvSpPr>
          <p:cNvPr id="27" name="26 Rectángulo"/>
          <p:cNvSpPr/>
          <p:nvPr/>
        </p:nvSpPr>
        <p:spPr>
          <a:xfrm>
            <a:off x="2051720" y="692696"/>
            <a:ext cx="6552728" cy="1754326"/>
          </a:xfrm>
          <a:prstGeom prst="rect">
            <a:avLst/>
          </a:prstGeom>
        </p:spPr>
        <p:txBody>
          <a:bodyPr wrap="square">
            <a:spAutoFit/>
          </a:bodyPr>
          <a:lstStyle/>
          <a:p>
            <a:pPr algn="just"/>
            <a:r>
              <a:rPr lang="es-ES" dirty="0" smtClean="0">
                <a:latin typeface="Arial" pitchFamily="34" charset="0"/>
                <a:cs typeface="Arial" pitchFamily="34" charset="0"/>
              </a:rPr>
              <a:t> “La Unión de Naciones Suramericanas es un bloque de cooperación regional en el que los estados partes, han fijado las metas a alcanzar, para concretar una integración sudamericana sustentable en el tiempo con las características propias de ésta región, contribuyendo así a mejorar las realidades que se viven en cada una de las doce naciones”</a:t>
            </a:r>
            <a:endParaRPr lang="es-EC"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Anexos</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VI</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555776" y="548680"/>
            <a:ext cx="5092931" cy="1061310"/>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Relacionamiento de los Objetivos del CDS con los de la 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3789040"/>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xmlns="" val="572721249"/>
              </p:ext>
            </p:extLst>
          </p:nvPr>
        </p:nvGraphicFramePr>
        <p:xfrm>
          <a:off x="1835696" y="2095168"/>
          <a:ext cx="6876764" cy="3782104"/>
        </p:xfrm>
        <a:graphic>
          <a:graphicData uri="http://schemas.openxmlformats.org/drawingml/2006/table">
            <a:tbl>
              <a:tblPr firstRow="1" firstCol="1" bandRow="1">
                <a:tableStyleId>{5C22544A-7EE6-4342-B048-85BDC9FD1C3A}</a:tableStyleId>
              </a:tblPr>
              <a:tblGrid>
                <a:gridCol w="3438822"/>
                <a:gridCol w="3437942"/>
              </a:tblGrid>
              <a:tr h="522226">
                <a:tc>
                  <a:txBody>
                    <a:bodyPr/>
                    <a:lstStyle/>
                    <a:p>
                      <a:pPr marL="457200" algn="ctr">
                        <a:lnSpc>
                          <a:spcPct val="115000"/>
                        </a:lnSpc>
                        <a:spcAft>
                          <a:spcPts val="0"/>
                        </a:spcAft>
                      </a:pPr>
                      <a:r>
                        <a:rPr lang="es-ES" sz="1400" b="1" dirty="0">
                          <a:effectLst/>
                        </a:rPr>
                        <a:t>OBJETIVOS GENERALES DEL CDS</a:t>
                      </a:r>
                      <a:endParaRPr lang="es-EC" sz="1400" b="1" dirty="0">
                        <a:effectLst/>
                        <a:latin typeface="Calibri"/>
                        <a:ea typeface="Calibri"/>
                        <a:cs typeface="Times New Roman"/>
                      </a:endParaRPr>
                    </a:p>
                  </a:txBody>
                  <a:tcPr marL="56764" marR="56764" marT="0" marB="0"/>
                </a:tc>
                <a:tc>
                  <a:txBody>
                    <a:bodyPr/>
                    <a:lstStyle/>
                    <a:p>
                      <a:pPr marL="457200" algn="ctr">
                        <a:lnSpc>
                          <a:spcPct val="115000"/>
                        </a:lnSpc>
                        <a:spcAft>
                          <a:spcPts val="1000"/>
                        </a:spcAft>
                      </a:pPr>
                      <a:r>
                        <a:rPr lang="es-ES" sz="1400" b="1" dirty="0">
                          <a:effectLst/>
                        </a:rPr>
                        <a:t>OBJETIVOS DE LA AGENDA POLÍTICA DE LA DEFENSA</a:t>
                      </a:r>
                      <a:endParaRPr lang="es-EC" sz="1400" b="1" dirty="0">
                        <a:effectLst/>
                        <a:latin typeface="Calibri"/>
                        <a:ea typeface="Calibri"/>
                        <a:cs typeface="Times New Roman"/>
                      </a:endParaRPr>
                    </a:p>
                  </a:txBody>
                  <a:tcPr marL="56764" marR="56764" marT="0" marB="0"/>
                </a:tc>
              </a:tr>
              <a:tr h="1123416">
                <a:tc>
                  <a:txBody>
                    <a:bodyPr/>
                    <a:lstStyle/>
                    <a:p>
                      <a:pPr marL="457200" algn="just">
                        <a:lnSpc>
                          <a:spcPct val="115000"/>
                        </a:lnSpc>
                        <a:spcAft>
                          <a:spcPts val="0"/>
                        </a:spcAft>
                      </a:pPr>
                      <a:r>
                        <a:rPr lang="es-ES" sz="1200" dirty="0">
                          <a:effectLst/>
                        </a:rPr>
                        <a:t>Consolidar Suramérica como una zona de paz, base para la estabilidad democrática y el desarrollo integral de nuestros pueblos, y como contribución a la paz mundial</a:t>
                      </a:r>
                      <a:endParaRPr lang="es-EC" sz="1200" dirty="0">
                        <a:effectLst/>
                      </a:endParaRPr>
                    </a:p>
                    <a:p>
                      <a:pPr marL="457200" algn="just">
                        <a:lnSpc>
                          <a:spcPct val="115000"/>
                        </a:lnSpc>
                        <a:spcAft>
                          <a:spcPts val="0"/>
                        </a:spcAft>
                      </a:pPr>
                      <a:r>
                        <a:rPr lang="es-ES" sz="1200" dirty="0">
                          <a:effectLst/>
                        </a:rPr>
                        <a:t> </a:t>
                      </a:r>
                      <a:endParaRPr lang="es-EC" sz="1200" dirty="0">
                        <a:effectLst/>
                        <a:latin typeface="Calibri"/>
                        <a:ea typeface="Calibri"/>
                        <a:cs typeface="Times New Roman"/>
                      </a:endParaRPr>
                    </a:p>
                  </a:txBody>
                  <a:tcPr marL="56764" marR="56764" marT="0" marB="0"/>
                </a:tc>
                <a:tc>
                  <a:txBody>
                    <a:bodyPr/>
                    <a:lstStyle/>
                    <a:p>
                      <a:pPr marL="457200">
                        <a:lnSpc>
                          <a:spcPct val="115000"/>
                        </a:lnSpc>
                        <a:spcAft>
                          <a:spcPts val="1000"/>
                        </a:spcAft>
                      </a:pPr>
                      <a:r>
                        <a:rPr lang="es-ES" sz="1200" dirty="0">
                          <a:effectLst/>
                        </a:rPr>
                        <a:t>Garantizar la Defensa de la Soberanía y Participar en la Seguridad Integral</a:t>
                      </a:r>
                      <a:endParaRPr lang="es-EC" sz="1200" dirty="0">
                        <a:effectLst/>
                        <a:latin typeface="Calibri"/>
                        <a:ea typeface="Calibri"/>
                        <a:cs typeface="Times New Roman"/>
                      </a:endParaRPr>
                    </a:p>
                  </a:txBody>
                  <a:tcPr marL="56764" marR="56764" marT="0" marB="0"/>
                </a:tc>
              </a:tr>
              <a:tr h="1440160">
                <a:tc>
                  <a:txBody>
                    <a:bodyPr/>
                    <a:lstStyle/>
                    <a:p>
                      <a:pPr marL="457200" algn="just">
                        <a:lnSpc>
                          <a:spcPct val="115000"/>
                        </a:lnSpc>
                        <a:spcAft>
                          <a:spcPts val="0"/>
                        </a:spcAft>
                      </a:pPr>
                      <a:r>
                        <a:rPr lang="es-ES" sz="1200">
                          <a:effectLst/>
                        </a:rPr>
                        <a:t>Construir una identidad suramericana en materia de defensa, que tome en cuenta las características subregionales y nacionales, y que contribuya al fortalecimiento de la unidad de América Latina y el Caribe.</a:t>
                      </a:r>
                      <a:endParaRPr lang="es-EC" sz="1200">
                        <a:effectLst/>
                      </a:endParaRPr>
                    </a:p>
                    <a:p>
                      <a:pPr marL="457200" algn="just">
                        <a:lnSpc>
                          <a:spcPct val="115000"/>
                        </a:lnSpc>
                        <a:spcAft>
                          <a:spcPts val="0"/>
                        </a:spcAft>
                      </a:pPr>
                      <a:r>
                        <a:rPr lang="es-ES" sz="1200" u="none" strike="noStrike">
                          <a:effectLst/>
                        </a:rPr>
                        <a:t> </a:t>
                      </a:r>
                      <a:endParaRPr lang="es-EC" sz="1200">
                        <a:effectLst/>
                        <a:latin typeface="Calibri"/>
                        <a:ea typeface="Calibri"/>
                        <a:cs typeface="Times New Roman"/>
                      </a:endParaRPr>
                    </a:p>
                  </a:txBody>
                  <a:tcPr marL="56764" marR="56764" marT="0" marB="0"/>
                </a:tc>
                <a:tc>
                  <a:txBody>
                    <a:bodyPr/>
                    <a:lstStyle/>
                    <a:p>
                      <a:pPr marL="457200">
                        <a:lnSpc>
                          <a:spcPct val="115000"/>
                        </a:lnSpc>
                        <a:spcAft>
                          <a:spcPts val="1000"/>
                        </a:spcAft>
                      </a:pPr>
                      <a:r>
                        <a:rPr lang="es-ES" sz="1200">
                          <a:effectLst/>
                        </a:rPr>
                        <a:t>Apoyar al desarrollo nacional en el ejercicio de las soberanías.</a:t>
                      </a:r>
                      <a:endParaRPr lang="es-EC" sz="1200">
                        <a:effectLst/>
                        <a:latin typeface="Calibri"/>
                        <a:ea typeface="Calibri"/>
                        <a:cs typeface="Times New Roman"/>
                      </a:endParaRPr>
                    </a:p>
                  </a:txBody>
                  <a:tcPr marL="56764" marR="56764" marT="0" marB="0"/>
                </a:tc>
              </a:tr>
              <a:tr h="696302">
                <a:tc>
                  <a:txBody>
                    <a:bodyPr/>
                    <a:lstStyle/>
                    <a:p>
                      <a:pPr marL="457200" algn="just">
                        <a:lnSpc>
                          <a:spcPct val="115000"/>
                        </a:lnSpc>
                        <a:spcAft>
                          <a:spcPts val="0"/>
                        </a:spcAft>
                      </a:pPr>
                      <a:r>
                        <a:rPr lang="es-ES" sz="1200">
                          <a:effectLst/>
                        </a:rPr>
                        <a:t>Generar consensos para fortalecer la cooperación regional en materia de defensa</a:t>
                      </a:r>
                      <a:endParaRPr lang="es-EC" sz="1200">
                        <a:effectLst/>
                        <a:latin typeface="Calibri"/>
                        <a:ea typeface="Calibri"/>
                        <a:cs typeface="Times New Roman"/>
                      </a:endParaRPr>
                    </a:p>
                  </a:txBody>
                  <a:tcPr marL="56764" marR="56764" marT="0" marB="0"/>
                </a:tc>
                <a:tc>
                  <a:txBody>
                    <a:bodyPr/>
                    <a:lstStyle/>
                    <a:p>
                      <a:pPr marL="457200">
                        <a:lnSpc>
                          <a:spcPct val="115000"/>
                        </a:lnSpc>
                        <a:spcAft>
                          <a:spcPts val="1000"/>
                        </a:spcAft>
                      </a:pPr>
                      <a:r>
                        <a:rPr lang="es-ES" sz="1200" dirty="0">
                          <a:effectLst/>
                        </a:rPr>
                        <a:t>Contribuir a la paz regional y mundial</a:t>
                      </a:r>
                      <a:endParaRPr lang="es-EC" sz="1200" dirty="0">
                        <a:effectLst/>
                        <a:latin typeface="Calibri"/>
                        <a:ea typeface="Calibri"/>
                        <a:cs typeface="Times New Roman"/>
                      </a:endParaRPr>
                    </a:p>
                  </a:txBody>
                  <a:tcPr marL="56764" marR="56764" marT="0" marB="0"/>
                </a:tc>
              </a:tr>
            </a:tbl>
          </a:graphicData>
        </a:graphic>
      </p:graphicFrame>
    </p:spTree>
    <p:extLst>
      <p:ext uri="{BB962C8B-B14F-4D97-AF65-F5344CB8AC3E}">
        <p14:creationId xmlns:p14="http://schemas.microsoft.com/office/powerpoint/2010/main" xmlns="" val="4082441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5 Marcador de contenido"/>
          <p:cNvSpPr txBox="1">
            <a:spLocks/>
          </p:cNvSpPr>
          <p:nvPr/>
        </p:nvSpPr>
        <p:spPr bwMode="auto">
          <a:xfrm>
            <a:off x="2555776" y="567490"/>
            <a:ext cx="5092931" cy="1061310"/>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Relacionamiento de las Políticas del CDS con los de la Agenda Política de la Defensa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3" name="22 Grupo"/>
          <p:cNvGrpSpPr/>
          <p:nvPr/>
        </p:nvGrpSpPr>
        <p:grpSpPr>
          <a:xfrm>
            <a:off x="1259632" y="3789040"/>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14" name="13 Rectángulo"/>
          <p:cNvSpPr/>
          <p:nvPr/>
        </p:nvSpPr>
        <p:spPr>
          <a:xfrm>
            <a:off x="2286000" y="2499861"/>
            <a:ext cx="5598368" cy="3170099"/>
          </a:xfrm>
          <a:prstGeom prst="rect">
            <a:avLst/>
          </a:prstGeom>
        </p:spPr>
        <p:txBody>
          <a:bodyPr wrap="square">
            <a:spAutoFit/>
          </a:bodyPr>
          <a:lstStyle/>
          <a:p>
            <a:pPr algn="just"/>
            <a:r>
              <a:rPr lang="es-EC" sz="2000" b="1" dirty="0"/>
              <a:t>Las políticas del CDS, están orientadas hacia una integración total en materia de defensa, referente a capacitación común, industria de la defensa común, acciones humanitarias y factores de riesgo. La Agenda Política de la Defensa en relación a sus políticas destaca; la aplicación de los Derechos Humanos, la integración regional, la solución pacífica de los conflictos, coincidiendo en muchos aspectos con el CDS, sobre todo en lo que tiene que ver en la integración regional.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456384"/>
              <a:chOff x="35496" y="1916832"/>
              <a:chExt cx="1080120" cy="345638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7" name="6 Rectángulo redondeado"/>
              <p:cNvSpPr/>
              <p:nvPr/>
            </p:nvSpPr>
            <p:spPr>
              <a:xfrm>
                <a:off x="35496" y="4989294"/>
                <a:ext cx="1080120" cy="38392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Anexos</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VI</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2" name="21 Rectángulo"/>
          <p:cNvSpPr/>
          <p:nvPr/>
        </p:nvSpPr>
        <p:spPr>
          <a:xfrm>
            <a:off x="2902917" y="2636912"/>
            <a:ext cx="4661982"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18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Preguntas</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0" name="15 Marcador de contenido"/>
          <p:cNvSpPr txBox="1">
            <a:spLocks/>
          </p:cNvSpPr>
          <p:nvPr/>
        </p:nvSpPr>
        <p:spPr bwMode="auto">
          <a:xfrm>
            <a:off x="2627785" y="711506"/>
            <a:ext cx="5688632" cy="48524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CONCLUSIONES EN EL ÁMBITO MILITAR</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4221088"/>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sp>
        <p:nvSpPr>
          <p:cNvPr id="7" name="6 Rectángulo"/>
          <p:cNvSpPr/>
          <p:nvPr/>
        </p:nvSpPr>
        <p:spPr>
          <a:xfrm>
            <a:off x="2430015" y="1879664"/>
            <a:ext cx="6030417" cy="1477328"/>
          </a:xfrm>
          <a:prstGeom prst="rect">
            <a:avLst/>
          </a:prstGeom>
        </p:spPr>
        <p:txBody>
          <a:bodyPr wrap="square">
            <a:spAutoFit/>
          </a:bodyPr>
          <a:lstStyle/>
          <a:p>
            <a:pPr algn="just"/>
            <a:r>
              <a:rPr lang="es-EC" dirty="0"/>
              <a:t>La Agenda Política de la Defensa como documento de gobierno tiene una visualización política, que guarda relación con las políticas internacionales, siendo ahí donde se enlaza perfectamente con los objetivos y políticas que persigue el Consejo de Defensa Suramericana.</a:t>
            </a:r>
          </a:p>
        </p:txBody>
      </p:sp>
      <p:sp>
        <p:nvSpPr>
          <p:cNvPr id="14" name="13 Rectángulo"/>
          <p:cNvSpPr/>
          <p:nvPr/>
        </p:nvSpPr>
        <p:spPr>
          <a:xfrm>
            <a:off x="2430015" y="3762906"/>
            <a:ext cx="5886402" cy="1754326"/>
          </a:xfrm>
          <a:prstGeom prst="rect">
            <a:avLst/>
          </a:prstGeom>
        </p:spPr>
        <p:txBody>
          <a:bodyPr wrap="square">
            <a:spAutoFit/>
          </a:bodyPr>
          <a:lstStyle/>
          <a:p>
            <a:pPr algn="just"/>
            <a:r>
              <a:rPr lang="es-EC" dirty="0"/>
              <a:t>La política militar abstraída de ideologías, debe ocuparse de analizar y definir aspectos tan importantes como definir la dimensión de la fuerza militar, su estructura y su capacidad técnico profesional, redunda en el nivel de alistamiento y equipamiento de las fuerzas, el desarrollo y mantención de las reservas humanas y </a:t>
            </a:r>
            <a:r>
              <a:rPr lang="es-EC" dirty="0" smtClean="0"/>
              <a:t>materiales. </a:t>
            </a:r>
            <a:endParaRPr lang="es-EC" dirty="0"/>
          </a:p>
        </p:txBody>
      </p:sp>
    </p:spTree>
    <p:extLst>
      <p:ext uri="{BB962C8B-B14F-4D97-AF65-F5344CB8AC3E}">
        <p14:creationId xmlns:p14="http://schemas.microsoft.com/office/powerpoint/2010/main" xmlns="" val="16204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prstClr val="white"/>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prstClr val="black"/>
                  </a:solidFill>
                </a:rPr>
                <a:t>Contenido</a:t>
              </a:r>
              <a:endParaRPr lang="es-EC" sz="1400" b="1" dirty="0">
                <a:solidFill>
                  <a:prstClr val="black"/>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Presentación</a:t>
                </a:r>
                <a:endParaRPr lang="es-EC" sz="1200" dirty="0">
                  <a:solidFill>
                    <a:prstClr val="white"/>
                  </a:solidFill>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IV</a:t>
                </a:r>
                <a:endParaRPr lang="es-EC" sz="1200" dirty="0">
                  <a:solidFill>
                    <a:prstClr val="white"/>
                  </a:solidFill>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a:t>
                </a:r>
                <a:endParaRPr lang="es-EC" sz="1200" dirty="0">
                  <a:solidFill>
                    <a:prstClr val="white"/>
                  </a:solidFill>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Preguntas</a:t>
                </a:r>
                <a:endParaRPr lang="es-EC" sz="1200" dirty="0">
                  <a:solidFill>
                    <a:prstClr val="white"/>
                  </a:solidFill>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V</a:t>
                </a:r>
                <a:endParaRPr lang="es-EC" sz="1200" dirty="0">
                  <a:solidFill>
                    <a:prstClr val="white"/>
                  </a:solidFill>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a:t>
                </a:r>
                <a:endParaRPr lang="es-EC" sz="1200" dirty="0">
                  <a:solidFill>
                    <a:prstClr val="white"/>
                  </a:solidFill>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prstClr val="white"/>
                    </a:solidFill>
                    <a:latin typeface="Times New Roman" pitchFamily="18" charset="0"/>
                    <a:cs typeface="Times New Roman" pitchFamily="18" charset="0"/>
                  </a:rPr>
                  <a:t>Capítulo III</a:t>
                </a:r>
                <a:endParaRPr lang="es-EC" sz="1200" dirty="0">
                  <a:solidFill>
                    <a:prstClr val="white"/>
                  </a:solidFill>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0" name="15 Marcador de contenido"/>
          <p:cNvSpPr txBox="1">
            <a:spLocks/>
          </p:cNvSpPr>
          <p:nvPr/>
        </p:nvSpPr>
        <p:spPr bwMode="auto">
          <a:xfrm>
            <a:off x="2267744" y="476672"/>
            <a:ext cx="6264696" cy="1205326"/>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sz="14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CONCLUSIONES EN LAS RELACIONES SOBRE LA AGENDA POLÍTICA DE LA DEFENSA CON LAS POLÍTICAS Y OBJETIVOS DEL CONSEJO DE DEFENSA SURAMERICANA</a:t>
            </a:r>
            <a:endParaRPr lang="es-ES" sz="14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4221088"/>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sp>
        <p:nvSpPr>
          <p:cNvPr id="7" name="6 Rectángulo"/>
          <p:cNvSpPr/>
          <p:nvPr/>
        </p:nvSpPr>
        <p:spPr>
          <a:xfrm>
            <a:off x="2286000" y="1988840"/>
            <a:ext cx="6102424" cy="923330"/>
          </a:xfrm>
          <a:prstGeom prst="rect">
            <a:avLst/>
          </a:prstGeom>
        </p:spPr>
        <p:txBody>
          <a:bodyPr wrap="square">
            <a:spAutoFit/>
          </a:bodyPr>
          <a:lstStyle/>
          <a:p>
            <a:pPr algn="just"/>
            <a:r>
              <a:rPr lang="es-EC" dirty="0"/>
              <a:t>Las misiones a elementos de FF.AA. en el campo de capacitación se alinean de manera progresiva a la intención de los objetivos del CDS.</a:t>
            </a:r>
          </a:p>
        </p:txBody>
      </p:sp>
      <p:sp>
        <p:nvSpPr>
          <p:cNvPr id="14" name="13 Rectángulo"/>
          <p:cNvSpPr/>
          <p:nvPr/>
        </p:nvSpPr>
        <p:spPr>
          <a:xfrm>
            <a:off x="2286000" y="3068960"/>
            <a:ext cx="5958408" cy="1200329"/>
          </a:xfrm>
          <a:prstGeom prst="rect">
            <a:avLst/>
          </a:prstGeom>
        </p:spPr>
        <p:txBody>
          <a:bodyPr wrap="square">
            <a:spAutoFit/>
          </a:bodyPr>
          <a:lstStyle/>
          <a:p>
            <a:pPr algn="just"/>
            <a:r>
              <a:rPr lang="es-EC" dirty="0"/>
              <a:t>Las misiones de paz y de apoyo a comunidades internacionales, están sujetas a políticas establecidas en las reuniones de UNASUR, llevando la intención de ejes establecidos como propuestas comunes en el seno del CDS.</a:t>
            </a:r>
          </a:p>
        </p:txBody>
      </p:sp>
      <p:sp>
        <p:nvSpPr>
          <p:cNvPr id="16" name="15 Rectángulo"/>
          <p:cNvSpPr/>
          <p:nvPr/>
        </p:nvSpPr>
        <p:spPr>
          <a:xfrm>
            <a:off x="2286000" y="4494019"/>
            <a:ext cx="6102424" cy="2031325"/>
          </a:xfrm>
          <a:prstGeom prst="rect">
            <a:avLst/>
          </a:prstGeom>
        </p:spPr>
        <p:txBody>
          <a:bodyPr wrap="square">
            <a:spAutoFit/>
          </a:bodyPr>
          <a:lstStyle/>
          <a:p>
            <a:pPr algn="just"/>
            <a:r>
              <a:rPr lang="es-EC" dirty="0"/>
              <a:t>La Soberanía del país y su defensa no puede ser objeto de discusión ni análisis, sino de cumplimiento, es un mandato </a:t>
            </a:r>
            <a:r>
              <a:rPr lang="es-EC" dirty="0" smtClean="0"/>
              <a:t>permanente. Está </a:t>
            </a:r>
            <a:r>
              <a:rPr lang="es-EC" dirty="0"/>
              <a:t>por encima de las aspiraciones particulares de un individuo o personas pertenecientes a un grupo social constituido,  de la naturaleza que </a:t>
            </a:r>
            <a:r>
              <a:rPr lang="es-EC" dirty="0" smtClean="0"/>
              <a:t>fuere. </a:t>
            </a:r>
            <a:r>
              <a:rPr lang="es-EC" dirty="0"/>
              <a:t>Si bien el concepto de soberanía es abstracto en su naturaleza, este se materializa a través de acciones específicas que desarrolla el Estado.</a:t>
            </a:r>
          </a:p>
        </p:txBody>
      </p:sp>
    </p:spTree>
    <p:extLst>
      <p:ext uri="{BB962C8B-B14F-4D97-AF65-F5344CB8AC3E}">
        <p14:creationId xmlns:p14="http://schemas.microsoft.com/office/powerpoint/2010/main" xmlns="" val="1620445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4"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0" name="15 Marcador de contenido"/>
          <p:cNvSpPr txBox="1">
            <a:spLocks/>
          </p:cNvSpPr>
          <p:nvPr/>
        </p:nvSpPr>
        <p:spPr bwMode="auto">
          <a:xfrm>
            <a:off x="2627785" y="711506"/>
            <a:ext cx="5688632" cy="773278"/>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CONCLUSIONES EN LAS OPERACIONES DE COOPERACIÓN INTERNACIONAL</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2" name="21 Grupo"/>
          <p:cNvGrpSpPr/>
          <p:nvPr/>
        </p:nvGrpSpPr>
        <p:grpSpPr>
          <a:xfrm>
            <a:off x="1259632" y="4221088"/>
            <a:ext cx="144016" cy="216024"/>
            <a:chOff x="1763688" y="1700808"/>
            <a:chExt cx="144016" cy="504056"/>
          </a:xfrm>
        </p:grpSpPr>
        <p:cxnSp>
          <p:nvCxnSpPr>
            <p:cNvPr id="23" name="22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14" name="13 Rectángulo"/>
          <p:cNvSpPr/>
          <p:nvPr/>
        </p:nvSpPr>
        <p:spPr>
          <a:xfrm>
            <a:off x="1979713" y="2060848"/>
            <a:ext cx="6732748" cy="3416320"/>
          </a:xfrm>
          <a:prstGeom prst="rect">
            <a:avLst/>
          </a:prstGeom>
        </p:spPr>
        <p:txBody>
          <a:bodyPr wrap="square">
            <a:spAutoFit/>
          </a:bodyPr>
          <a:lstStyle/>
          <a:p>
            <a:pPr algn="just"/>
            <a:r>
              <a:rPr lang="es-EC" sz="2400" b="1" dirty="0"/>
              <a:t>La realidad ineludible de un mundo globalizado, nos conduce a pensar que si bien la seguridad de nuestro país, depende esencialmente de su entorno estratégico inmediato, la importancia de sus relaciones de seguridad con otros actores internacionales y la importancia o gravitación de una agenda internacional menos ligada a una definición exclusivamente territorial de la seguridad se han incrementado.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19" name="18 CuadroTexto"/>
          <p:cNvSpPr txBox="1"/>
          <p:nvPr/>
        </p:nvSpPr>
        <p:spPr>
          <a:xfrm>
            <a:off x="2123728" y="6495147"/>
            <a:ext cx="6466835" cy="246221"/>
          </a:xfrm>
          <a:prstGeom prst="rect">
            <a:avLst/>
          </a:prstGeom>
          <a:noFill/>
        </p:spPr>
        <p:txBody>
          <a:bodyPr wrap="none" rtlCol="0">
            <a:spAutoFit/>
          </a:bodyPr>
          <a:lstStyle/>
          <a:p>
            <a:r>
              <a:rPr lang="es-EC" sz="1000" b="1" dirty="0" smtClean="0">
                <a:solidFill>
                  <a:prstClr val="white">
                    <a:lumMod val="50000"/>
                  </a:prstClr>
                </a:solidFill>
              </a:rPr>
              <a:t>Tesis de Grado, “El C.D.S. y su incidencia en la Defensa Nacional del Ecuador”,  José Vásquez, jrvasquezc.ejercito.mil.ec</a:t>
            </a:r>
            <a:endParaRPr lang="es-EC" sz="1000" b="1" dirty="0">
              <a:solidFill>
                <a:prstClr val="white">
                  <a:lumMod val="50000"/>
                </a:prstClr>
              </a:solidFill>
            </a:endParaRPr>
          </a:p>
        </p:txBody>
      </p:sp>
      <p:grpSp>
        <p:nvGrpSpPr>
          <p:cNvPr id="20" name="19 Grupo"/>
          <p:cNvGrpSpPr/>
          <p:nvPr/>
        </p:nvGrpSpPr>
        <p:grpSpPr>
          <a:xfrm>
            <a:off x="1259632" y="4581128"/>
            <a:ext cx="144016" cy="216024"/>
            <a:chOff x="1763688" y="1700808"/>
            <a:chExt cx="144016" cy="504056"/>
          </a:xfrm>
        </p:grpSpPr>
        <p:cxnSp>
          <p:nvCxnSpPr>
            <p:cNvPr id="21" name="20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23" name="Picture 2"/>
          <p:cNvPicPr>
            <a:picLocks noChangeAspect="1" noChangeArrowheads="1"/>
          </p:cNvPicPr>
          <p:nvPr/>
        </p:nvPicPr>
        <p:blipFill>
          <a:blip r:embed="rId3" cstate="print"/>
          <a:srcRect l="20196" t="22266" r="54346" b="8829"/>
          <a:stretch>
            <a:fillRect/>
          </a:stretch>
        </p:blipFill>
        <p:spPr bwMode="auto">
          <a:xfrm>
            <a:off x="3131840" y="398402"/>
            <a:ext cx="4026276" cy="6126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72008" y="404664"/>
            <a:ext cx="8964488" cy="6422729"/>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0" name="139 Grupo"/>
          <p:cNvGrpSpPr/>
          <p:nvPr/>
        </p:nvGrpSpPr>
        <p:grpSpPr>
          <a:xfrm>
            <a:off x="1259632" y="2420888"/>
            <a:ext cx="144016" cy="216024"/>
            <a:chOff x="1763688" y="1700808"/>
            <a:chExt cx="144016" cy="504056"/>
          </a:xfrm>
        </p:grpSpPr>
        <p:cxnSp>
          <p:nvCxnSpPr>
            <p:cNvPr id="141" name="140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2" name="141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6" name="13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137" name="15 Marcador de contenido"/>
          <p:cNvSpPr txBox="1">
            <a:spLocks/>
          </p:cNvSpPr>
          <p:nvPr/>
        </p:nvSpPr>
        <p:spPr bwMode="auto">
          <a:xfrm>
            <a:off x="2545907" y="980728"/>
            <a:ext cx="4033941" cy="400798"/>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EL PROBLEMA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8129" name="Picture 1"/>
          <p:cNvPicPr>
            <a:picLocks noChangeAspect="1" noChangeArrowheads="1"/>
          </p:cNvPicPr>
          <p:nvPr/>
        </p:nvPicPr>
        <p:blipFill>
          <a:blip r:embed="rId3" cstate="print"/>
          <a:srcRect l="24071" t="38016" r="57666" b="11782"/>
          <a:stretch>
            <a:fillRect/>
          </a:stretch>
        </p:blipFill>
        <p:spPr bwMode="auto">
          <a:xfrm>
            <a:off x="5940152" y="1988840"/>
            <a:ext cx="2376264" cy="3672408"/>
          </a:xfrm>
          <a:prstGeom prst="rect">
            <a:avLst/>
          </a:prstGeom>
          <a:noFill/>
          <a:ln w="9525">
            <a:noFill/>
            <a:miter lim="800000"/>
            <a:headEnd/>
            <a:tailEnd/>
          </a:ln>
        </p:spPr>
      </p:pic>
      <p:sp>
        <p:nvSpPr>
          <p:cNvPr id="138" name="137 Rectángulo"/>
          <p:cNvSpPr/>
          <p:nvPr/>
        </p:nvSpPr>
        <p:spPr>
          <a:xfrm>
            <a:off x="2195736" y="2060848"/>
            <a:ext cx="2952328" cy="3528392"/>
          </a:xfrm>
          <a:prstGeom prst="rect">
            <a:avLst/>
          </a:prstGeom>
        </p:spPr>
        <p:txBody>
          <a:bodyPr wrap="square">
            <a:spAutoFit/>
          </a:bodyPr>
          <a:lstStyle/>
          <a:p>
            <a:pPr algn="just"/>
            <a:r>
              <a:rPr lang="es-ES" dirty="0" smtClean="0">
                <a:latin typeface="Arial" pitchFamily="34" charset="0"/>
                <a:cs typeface="Arial" pitchFamily="34" charset="0"/>
              </a:rPr>
              <a:t>Uno de los consejos en los cuales se organiza la UNASUR, es el Consejo de Defensa Suramericano (CDS) que promulga los lineamientos generales o el sentir de los países miembros con respecto a las políticas de defensa suramericanas, a las cuales los países de la región deberían allanarse.</a:t>
            </a:r>
            <a:endParaRPr lang="es-EC"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2 Grupo"/>
          <p:cNvGrpSpPr/>
          <p:nvPr/>
        </p:nvGrpSpPr>
        <p:grpSpPr>
          <a:xfrm>
            <a:off x="1259632" y="2420888"/>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49154" name="AutoShape 2" descr="http://www.tctelevision.com/elnoticiero/sites/default/files/img-articulo/sede_unasur.jpg"/>
          <p:cNvSpPr>
            <a:spLocks noChangeAspect="1" noChangeArrowheads="1"/>
          </p:cNvSpPr>
          <p:nvPr/>
        </p:nvSpPr>
        <p:spPr bwMode="auto">
          <a:xfrm>
            <a:off x="155575" y="-1790700"/>
            <a:ext cx="6657975"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4514" name="Picture 2"/>
          <p:cNvPicPr>
            <a:picLocks noChangeAspect="1" noChangeArrowheads="1"/>
          </p:cNvPicPr>
          <p:nvPr/>
        </p:nvPicPr>
        <p:blipFill>
          <a:blip r:embed="rId3" cstate="print"/>
          <a:srcRect l="12448" t="39000" r="46044" b="13751"/>
          <a:stretch>
            <a:fillRect/>
          </a:stretch>
        </p:blipFill>
        <p:spPr bwMode="auto">
          <a:xfrm>
            <a:off x="2267744" y="3284984"/>
            <a:ext cx="5832648" cy="2952328"/>
          </a:xfrm>
          <a:prstGeom prst="rect">
            <a:avLst/>
          </a:prstGeom>
          <a:noFill/>
          <a:ln w="9525">
            <a:noFill/>
            <a:miter lim="800000"/>
            <a:headEnd/>
            <a:tailEnd/>
          </a:ln>
        </p:spPr>
      </p:pic>
      <p:sp>
        <p:nvSpPr>
          <p:cNvPr id="64515" name="Rectangle 3"/>
          <p:cNvSpPr>
            <a:spLocks noChangeArrowheads="1"/>
          </p:cNvSpPr>
          <p:nvPr/>
        </p:nvSpPr>
        <p:spPr bwMode="auto">
          <a:xfrm>
            <a:off x="2195736" y="1098610"/>
            <a:ext cx="59046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Los países de la región han puesto de manifiesto su conformidad para pertenecer a la UNASUR y estar de acuerdo con los lineamientos planteados por el CDS así, con este trabajo de investigación  determinamos en qué grado las políticas de defensa de este organismo influyen en los objetivos de la defensa del Ecuador.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76672"/>
            <a:ext cx="8969468" cy="6264696"/>
            <a:chOff x="-4980" y="476672"/>
            <a:chExt cx="8969468" cy="6264696"/>
          </a:xfrm>
        </p:grpSpPr>
        <p:sp>
          <p:nvSpPr>
            <p:cNvPr id="4" name="3 Rectángulo redondeado"/>
            <p:cNvSpPr/>
            <p:nvPr/>
          </p:nvSpPr>
          <p:spPr>
            <a:xfrm>
              <a:off x="251520" y="476672"/>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54" name="53 Rectángulo redondeado"/>
          <p:cNvSpPr/>
          <p:nvPr/>
        </p:nvSpPr>
        <p:spPr>
          <a:xfrm flipH="1">
            <a:off x="2770086" y="620688"/>
            <a:ext cx="4322194" cy="237136"/>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dirty="0" smtClean="0">
                <a:solidFill>
                  <a:sysClr val="window" lastClr="FFFFFF"/>
                </a:solidFill>
                <a:effectLst>
                  <a:outerShdw blurRad="38100" dist="38100" dir="2700000" algn="tl">
                    <a:srgbClr val="000000">
                      <a:alpha val="43137"/>
                    </a:srgbClr>
                  </a:outerShdw>
                </a:effectLst>
                <a:latin typeface="Arial Black" pitchFamily="34" charset="0"/>
                <a:cs typeface="Arial"/>
              </a:rPr>
              <a:t>PLANTEAMIENTO DEL PROBLEMA</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sp>
        <p:nvSpPr>
          <p:cNvPr id="55" name="54 Elipse"/>
          <p:cNvSpPr/>
          <p:nvPr/>
        </p:nvSpPr>
        <p:spPr>
          <a:xfrm>
            <a:off x="7812360" y="620688"/>
            <a:ext cx="720080" cy="720080"/>
          </a:xfrm>
          <a:prstGeom prst="ellipse">
            <a:avLst/>
          </a:prstGeom>
          <a:blipFill>
            <a:blip r:embed="rId3" cstate="print"/>
            <a:stretch>
              <a:fillRect/>
            </a:stretch>
          </a:blipFill>
          <a:effectLst>
            <a:outerShdw blurRad="139700" dist="63500" dir="3000000" algn="ctr" rotWithShape="0">
              <a:schemeClr val="tx1">
                <a:alpha val="52000"/>
              </a:scheme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Rectángulo"/>
          <p:cNvSpPr/>
          <p:nvPr/>
        </p:nvSpPr>
        <p:spPr>
          <a:xfrm>
            <a:off x="1691680" y="6063679"/>
            <a:ext cx="2160240" cy="461665"/>
          </a:xfrm>
          <a:prstGeom prst="rect">
            <a:avLst/>
          </a:prstGeom>
        </p:spPr>
        <p:txBody>
          <a:bodyPr wrap="square">
            <a:spAutoFit/>
          </a:bodyPr>
          <a:lstStyle/>
          <a:p>
            <a:r>
              <a:rPr lang="es-ES" sz="800" b="1" i="1" dirty="0">
                <a:latin typeface="Arial" pitchFamily="34" charset="0"/>
                <a:cs typeface="Arial" pitchFamily="34" charset="0"/>
              </a:rPr>
              <a:t>Gráfico 1. </a:t>
            </a:r>
            <a:r>
              <a:rPr lang="es-ES" sz="800" b="1" dirty="0">
                <a:latin typeface="Arial" pitchFamily="34" charset="0"/>
                <a:cs typeface="Arial" pitchFamily="34" charset="0"/>
              </a:rPr>
              <a:t>Diagrama de Ishikawa. </a:t>
            </a:r>
            <a:endParaRPr lang="es-ES" sz="800" dirty="0">
              <a:latin typeface="Arial" pitchFamily="34" charset="0"/>
              <a:cs typeface="Arial" pitchFamily="34" charset="0"/>
            </a:endParaRPr>
          </a:p>
          <a:p>
            <a:r>
              <a:rPr lang="es-ES" sz="800" dirty="0" smtClean="0">
                <a:latin typeface="Arial" pitchFamily="34" charset="0"/>
                <a:cs typeface="Arial" pitchFamily="34" charset="0"/>
              </a:rPr>
              <a:t>Fuente</a:t>
            </a:r>
            <a:r>
              <a:rPr lang="es-ES" sz="800" dirty="0">
                <a:latin typeface="Arial" pitchFamily="34" charset="0"/>
                <a:cs typeface="Arial" pitchFamily="34" charset="0"/>
              </a:rPr>
              <a:t>: Marco Teórico</a:t>
            </a:r>
          </a:p>
          <a:p>
            <a:r>
              <a:rPr lang="es-ES" sz="800" dirty="0" smtClean="0">
                <a:latin typeface="Arial" pitchFamily="34" charset="0"/>
                <a:cs typeface="Arial" pitchFamily="34" charset="0"/>
              </a:rPr>
              <a:t>Elaborado</a:t>
            </a:r>
            <a:r>
              <a:rPr lang="es-ES" sz="800" dirty="0">
                <a:latin typeface="Arial" pitchFamily="34" charset="0"/>
                <a:cs typeface="Arial" pitchFamily="34" charset="0"/>
              </a:rPr>
              <a:t>: José Vásquez</a:t>
            </a:r>
          </a:p>
        </p:txBody>
      </p:sp>
      <p:grpSp>
        <p:nvGrpSpPr>
          <p:cNvPr id="57" name="56 Grupo"/>
          <p:cNvGrpSpPr/>
          <p:nvPr/>
        </p:nvGrpSpPr>
        <p:grpSpPr>
          <a:xfrm>
            <a:off x="1259632" y="2420888"/>
            <a:ext cx="144016" cy="216024"/>
            <a:chOff x="1763688" y="1700808"/>
            <a:chExt cx="144016" cy="504056"/>
          </a:xfrm>
        </p:grpSpPr>
        <p:cxnSp>
          <p:nvCxnSpPr>
            <p:cNvPr id="58" name="57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0" name="59 Rectángulo"/>
          <p:cNvSpPr/>
          <p:nvPr/>
        </p:nvSpPr>
        <p:spPr>
          <a:xfrm>
            <a:off x="1619672" y="1052736"/>
            <a:ext cx="2723823" cy="369332"/>
          </a:xfrm>
          <a:prstGeom prst="rect">
            <a:avLst/>
          </a:prstGeom>
        </p:spPr>
        <p:txBody>
          <a:bodyPr wrap="none">
            <a:spAutoFit/>
          </a:bodyPr>
          <a:lstStyle/>
          <a:p>
            <a:r>
              <a:rPr lang="es-ES" b="1" dirty="0" smtClean="0">
                <a:latin typeface="Arial" pitchFamily="34" charset="0"/>
                <a:cs typeface="Arial" pitchFamily="34" charset="0"/>
              </a:rPr>
              <a:t>Diagrama </a:t>
            </a:r>
            <a:r>
              <a:rPr lang="es-ES" b="1" dirty="0">
                <a:latin typeface="Arial" pitchFamily="34" charset="0"/>
                <a:cs typeface="Arial" pitchFamily="34" charset="0"/>
              </a:rPr>
              <a:t>de Ishikawa. </a:t>
            </a:r>
            <a:endParaRPr lang="es-ES" dirty="0">
              <a:latin typeface="Arial" pitchFamily="34" charset="0"/>
              <a:cs typeface="Arial" pitchFamily="34" charset="0"/>
            </a:endParaRPr>
          </a:p>
        </p:txBody>
      </p:sp>
      <p:sp>
        <p:nvSpPr>
          <p:cNvPr id="61" name="60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grpSp>
        <p:nvGrpSpPr>
          <p:cNvPr id="47105" name="Group 1"/>
          <p:cNvGrpSpPr>
            <a:grpSpLocks/>
          </p:cNvGrpSpPr>
          <p:nvPr/>
        </p:nvGrpSpPr>
        <p:grpSpPr bwMode="auto">
          <a:xfrm>
            <a:off x="1187624" y="1883271"/>
            <a:ext cx="7812360" cy="4138017"/>
            <a:chOff x="1889" y="2110"/>
            <a:chExt cx="13016" cy="7361"/>
          </a:xfrm>
        </p:grpSpPr>
        <p:grpSp>
          <p:nvGrpSpPr>
            <p:cNvPr id="47106" name="Group 2"/>
            <p:cNvGrpSpPr>
              <a:grpSpLocks/>
            </p:cNvGrpSpPr>
            <p:nvPr/>
          </p:nvGrpSpPr>
          <p:grpSpPr bwMode="auto">
            <a:xfrm>
              <a:off x="3026" y="2865"/>
              <a:ext cx="9238" cy="5746"/>
              <a:chOff x="2263" y="3359"/>
              <a:chExt cx="9743" cy="5749"/>
            </a:xfrm>
          </p:grpSpPr>
          <p:cxnSp>
            <p:nvCxnSpPr>
              <p:cNvPr id="47107" name="AutoShape 3"/>
              <p:cNvCxnSpPr>
                <a:cxnSpLocks noChangeShapeType="1"/>
              </p:cNvCxnSpPr>
              <p:nvPr/>
            </p:nvCxnSpPr>
            <p:spPr bwMode="auto">
              <a:xfrm flipV="1">
                <a:off x="2263" y="6003"/>
                <a:ext cx="9743" cy="206"/>
              </a:xfrm>
              <a:prstGeom prst="straightConnector1">
                <a:avLst/>
              </a:prstGeom>
              <a:noFill/>
              <a:ln w="76200">
                <a:solidFill>
                  <a:srgbClr val="FFC000"/>
                </a:solidFill>
                <a:round/>
                <a:headEnd/>
                <a:tailEnd type="triangle" w="med" len="med"/>
              </a:ln>
              <a:effectLst/>
            </p:spPr>
          </p:cxnSp>
          <p:cxnSp>
            <p:nvCxnSpPr>
              <p:cNvPr id="47108" name="AutoShape 4"/>
              <p:cNvCxnSpPr>
                <a:cxnSpLocks noChangeShapeType="1"/>
              </p:cNvCxnSpPr>
              <p:nvPr/>
            </p:nvCxnSpPr>
            <p:spPr bwMode="auto">
              <a:xfrm>
                <a:off x="3348" y="3385"/>
                <a:ext cx="2655" cy="2618"/>
              </a:xfrm>
              <a:prstGeom prst="straightConnector1">
                <a:avLst/>
              </a:prstGeom>
              <a:noFill/>
              <a:ln w="9525">
                <a:solidFill>
                  <a:srgbClr val="C0504D"/>
                </a:solidFill>
                <a:round/>
                <a:headEnd/>
                <a:tailEnd type="triangle" w="med" len="med"/>
              </a:ln>
            </p:spPr>
          </p:cxnSp>
          <p:cxnSp>
            <p:nvCxnSpPr>
              <p:cNvPr id="47109" name="AutoShape 5"/>
              <p:cNvCxnSpPr>
                <a:cxnSpLocks noChangeShapeType="1"/>
              </p:cNvCxnSpPr>
              <p:nvPr/>
            </p:nvCxnSpPr>
            <p:spPr bwMode="auto">
              <a:xfrm>
                <a:off x="7293" y="3359"/>
                <a:ext cx="2655" cy="2618"/>
              </a:xfrm>
              <a:prstGeom prst="straightConnector1">
                <a:avLst/>
              </a:prstGeom>
              <a:noFill/>
              <a:ln w="9525">
                <a:solidFill>
                  <a:srgbClr val="C0504D"/>
                </a:solidFill>
                <a:round/>
                <a:headEnd/>
                <a:tailEnd type="triangle" w="med" len="med"/>
              </a:ln>
            </p:spPr>
          </p:cxnSp>
          <p:cxnSp>
            <p:nvCxnSpPr>
              <p:cNvPr id="47110" name="AutoShape 6"/>
              <p:cNvCxnSpPr>
                <a:cxnSpLocks noChangeShapeType="1"/>
              </p:cNvCxnSpPr>
              <p:nvPr/>
            </p:nvCxnSpPr>
            <p:spPr bwMode="auto">
              <a:xfrm flipV="1">
                <a:off x="4225" y="6264"/>
                <a:ext cx="1702" cy="2844"/>
              </a:xfrm>
              <a:prstGeom prst="straightConnector1">
                <a:avLst/>
              </a:prstGeom>
              <a:noFill/>
              <a:ln w="9525">
                <a:solidFill>
                  <a:srgbClr val="C0504D"/>
                </a:solidFill>
                <a:round/>
                <a:headEnd/>
                <a:tailEnd type="triangle" w="med" len="med"/>
              </a:ln>
            </p:spPr>
          </p:cxnSp>
          <p:cxnSp>
            <p:nvCxnSpPr>
              <p:cNvPr id="47111" name="AutoShape 7"/>
              <p:cNvCxnSpPr>
                <a:cxnSpLocks noChangeShapeType="1"/>
              </p:cNvCxnSpPr>
              <p:nvPr/>
            </p:nvCxnSpPr>
            <p:spPr bwMode="auto">
              <a:xfrm flipV="1">
                <a:off x="8227" y="6162"/>
                <a:ext cx="1702" cy="2844"/>
              </a:xfrm>
              <a:prstGeom prst="straightConnector1">
                <a:avLst/>
              </a:prstGeom>
              <a:noFill/>
              <a:ln w="9525">
                <a:solidFill>
                  <a:srgbClr val="C0504D"/>
                </a:solidFill>
                <a:round/>
                <a:headEnd/>
                <a:tailEnd type="triangle" w="med" len="med"/>
              </a:ln>
            </p:spPr>
          </p:cxnSp>
          <p:cxnSp>
            <p:nvCxnSpPr>
              <p:cNvPr id="47112" name="AutoShape 8"/>
              <p:cNvCxnSpPr>
                <a:cxnSpLocks noChangeShapeType="1"/>
              </p:cNvCxnSpPr>
              <p:nvPr/>
            </p:nvCxnSpPr>
            <p:spPr bwMode="auto">
              <a:xfrm>
                <a:off x="3243" y="3927"/>
                <a:ext cx="692" cy="0"/>
              </a:xfrm>
              <a:prstGeom prst="straightConnector1">
                <a:avLst/>
              </a:prstGeom>
              <a:noFill/>
              <a:ln w="9525">
                <a:solidFill>
                  <a:srgbClr val="C0504D"/>
                </a:solidFill>
                <a:round/>
                <a:headEnd/>
                <a:tailEnd type="triangle" w="med" len="med"/>
              </a:ln>
            </p:spPr>
          </p:cxnSp>
          <p:cxnSp>
            <p:nvCxnSpPr>
              <p:cNvPr id="47113" name="AutoShape 9"/>
              <p:cNvCxnSpPr>
                <a:cxnSpLocks noChangeShapeType="1"/>
              </p:cNvCxnSpPr>
              <p:nvPr/>
            </p:nvCxnSpPr>
            <p:spPr bwMode="auto">
              <a:xfrm>
                <a:off x="4865" y="6770"/>
                <a:ext cx="692" cy="0"/>
              </a:xfrm>
              <a:prstGeom prst="straightConnector1">
                <a:avLst/>
              </a:prstGeom>
              <a:noFill/>
              <a:ln w="9525">
                <a:solidFill>
                  <a:srgbClr val="C0504D"/>
                </a:solidFill>
                <a:round/>
                <a:headEnd/>
                <a:tailEnd type="triangle" w="med" len="med"/>
              </a:ln>
            </p:spPr>
          </p:cxnSp>
          <p:cxnSp>
            <p:nvCxnSpPr>
              <p:cNvPr id="47114" name="AutoShape 10"/>
              <p:cNvCxnSpPr>
                <a:cxnSpLocks noChangeShapeType="1"/>
              </p:cNvCxnSpPr>
              <p:nvPr/>
            </p:nvCxnSpPr>
            <p:spPr bwMode="auto">
              <a:xfrm>
                <a:off x="3647" y="8771"/>
                <a:ext cx="692" cy="0"/>
              </a:xfrm>
              <a:prstGeom prst="straightConnector1">
                <a:avLst/>
              </a:prstGeom>
              <a:noFill/>
              <a:ln w="9525">
                <a:solidFill>
                  <a:srgbClr val="C0504D"/>
                </a:solidFill>
                <a:round/>
                <a:headEnd/>
                <a:tailEnd type="triangle" w="med" len="med"/>
              </a:ln>
            </p:spPr>
          </p:cxnSp>
          <p:cxnSp>
            <p:nvCxnSpPr>
              <p:cNvPr id="47115" name="AutoShape 11"/>
              <p:cNvCxnSpPr>
                <a:cxnSpLocks noChangeShapeType="1"/>
              </p:cNvCxnSpPr>
              <p:nvPr/>
            </p:nvCxnSpPr>
            <p:spPr bwMode="auto">
              <a:xfrm>
                <a:off x="4873" y="5592"/>
                <a:ext cx="692" cy="0"/>
              </a:xfrm>
              <a:prstGeom prst="straightConnector1">
                <a:avLst/>
              </a:prstGeom>
              <a:noFill/>
              <a:ln w="9525">
                <a:solidFill>
                  <a:srgbClr val="C0504D"/>
                </a:solidFill>
                <a:round/>
                <a:headEnd/>
                <a:tailEnd type="triangle" w="med" len="med"/>
              </a:ln>
            </p:spPr>
          </p:cxnSp>
          <p:cxnSp>
            <p:nvCxnSpPr>
              <p:cNvPr id="47116" name="AutoShape 12"/>
              <p:cNvCxnSpPr>
                <a:cxnSpLocks noChangeShapeType="1"/>
              </p:cNvCxnSpPr>
              <p:nvPr/>
            </p:nvCxnSpPr>
            <p:spPr bwMode="auto">
              <a:xfrm>
                <a:off x="8691" y="5453"/>
                <a:ext cx="692" cy="0"/>
              </a:xfrm>
              <a:prstGeom prst="straightConnector1">
                <a:avLst/>
              </a:prstGeom>
              <a:noFill/>
              <a:ln w="9525">
                <a:solidFill>
                  <a:srgbClr val="C0504D"/>
                </a:solidFill>
                <a:round/>
                <a:headEnd/>
                <a:tailEnd type="triangle" w="med" len="med"/>
              </a:ln>
            </p:spPr>
          </p:cxnSp>
          <p:cxnSp>
            <p:nvCxnSpPr>
              <p:cNvPr id="47117" name="AutoShape 13"/>
              <p:cNvCxnSpPr>
                <a:cxnSpLocks noChangeShapeType="1"/>
              </p:cNvCxnSpPr>
              <p:nvPr/>
            </p:nvCxnSpPr>
            <p:spPr bwMode="auto">
              <a:xfrm>
                <a:off x="8650" y="7163"/>
                <a:ext cx="692" cy="0"/>
              </a:xfrm>
              <a:prstGeom prst="straightConnector1">
                <a:avLst/>
              </a:prstGeom>
              <a:noFill/>
              <a:ln w="9525">
                <a:solidFill>
                  <a:srgbClr val="C0504D"/>
                </a:solidFill>
                <a:round/>
                <a:headEnd/>
                <a:tailEnd type="triangle" w="med" len="med"/>
              </a:ln>
            </p:spPr>
          </p:cxnSp>
          <p:cxnSp>
            <p:nvCxnSpPr>
              <p:cNvPr id="47118" name="AutoShape 14"/>
              <p:cNvCxnSpPr>
                <a:cxnSpLocks noChangeShapeType="1"/>
              </p:cNvCxnSpPr>
              <p:nvPr/>
            </p:nvCxnSpPr>
            <p:spPr bwMode="auto">
              <a:xfrm>
                <a:off x="7707" y="8659"/>
                <a:ext cx="692" cy="0"/>
              </a:xfrm>
              <a:prstGeom prst="straightConnector1">
                <a:avLst/>
              </a:prstGeom>
              <a:noFill/>
              <a:ln w="9525">
                <a:solidFill>
                  <a:srgbClr val="C0504D"/>
                </a:solidFill>
                <a:round/>
                <a:headEnd/>
                <a:tailEnd type="triangle" w="med" len="med"/>
              </a:ln>
            </p:spPr>
          </p:cxnSp>
          <p:cxnSp>
            <p:nvCxnSpPr>
              <p:cNvPr id="47119" name="AutoShape 15"/>
              <p:cNvCxnSpPr>
                <a:cxnSpLocks noChangeShapeType="1"/>
              </p:cNvCxnSpPr>
              <p:nvPr/>
            </p:nvCxnSpPr>
            <p:spPr bwMode="auto">
              <a:xfrm flipH="1">
                <a:off x="4799" y="4788"/>
                <a:ext cx="673" cy="0"/>
              </a:xfrm>
              <a:prstGeom prst="straightConnector1">
                <a:avLst/>
              </a:prstGeom>
              <a:noFill/>
              <a:ln w="9525">
                <a:solidFill>
                  <a:srgbClr val="C0504D"/>
                </a:solidFill>
                <a:round/>
                <a:headEnd/>
                <a:tailEnd type="triangle" w="med" len="med"/>
              </a:ln>
            </p:spPr>
          </p:cxnSp>
          <p:cxnSp>
            <p:nvCxnSpPr>
              <p:cNvPr id="47120" name="AutoShape 16"/>
              <p:cNvCxnSpPr>
                <a:cxnSpLocks noChangeShapeType="1"/>
              </p:cNvCxnSpPr>
              <p:nvPr/>
            </p:nvCxnSpPr>
            <p:spPr bwMode="auto">
              <a:xfrm flipH="1">
                <a:off x="8519" y="4545"/>
                <a:ext cx="673" cy="0"/>
              </a:xfrm>
              <a:prstGeom prst="straightConnector1">
                <a:avLst/>
              </a:prstGeom>
              <a:noFill/>
              <a:ln w="9525">
                <a:solidFill>
                  <a:srgbClr val="C0504D"/>
                </a:solidFill>
                <a:round/>
                <a:headEnd/>
                <a:tailEnd type="triangle" w="med" len="med"/>
              </a:ln>
            </p:spPr>
          </p:cxnSp>
          <p:cxnSp>
            <p:nvCxnSpPr>
              <p:cNvPr id="47121" name="AutoShape 17"/>
              <p:cNvCxnSpPr>
                <a:cxnSpLocks noChangeShapeType="1"/>
              </p:cNvCxnSpPr>
              <p:nvPr/>
            </p:nvCxnSpPr>
            <p:spPr bwMode="auto">
              <a:xfrm flipH="1">
                <a:off x="5189" y="7555"/>
                <a:ext cx="673" cy="0"/>
              </a:xfrm>
              <a:prstGeom prst="straightConnector1">
                <a:avLst/>
              </a:prstGeom>
              <a:noFill/>
              <a:ln w="9525">
                <a:solidFill>
                  <a:srgbClr val="C0504D"/>
                </a:solidFill>
                <a:round/>
                <a:headEnd/>
                <a:tailEnd type="triangle" w="med" len="med"/>
              </a:ln>
            </p:spPr>
          </p:cxnSp>
          <p:cxnSp>
            <p:nvCxnSpPr>
              <p:cNvPr id="47122" name="AutoShape 18"/>
              <p:cNvCxnSpPr>
                <a:cxnSpLocks noChangeShapeType="1"/>
              </p:cNvCxnSpPr>
              <p:nvPr/>
            </p:nvCxnSpPr>
            <p:spPr bwMode="auto">
              <a:xfrm flipH="1">
                <a:off x="9006" y="7742"/>
                <a:ext cx="673" cy="0"/>
              </a:xfrm>
              <a:prstGeom prst="straightConnector1">
                <a:avLst/>
              </a:prstGeom>
              <a:noFill/>
              <a:ln w="9525">
                <a:solidFill>
                  <a:srgbClr val="C0504D"/>
                </a:solidFill>
                <a:round/>
                <a:headEnd/>
                <a:tailEnd type="triangle" w="med" len="med"/>
              </a:ln>
            </p:spPr>
          </p:cxnSp>
          <p:cxnSp>
            <p:nvCxnSpPr>
              <p:cNvPr id="47123" name="AutoShape 19"/>
              <p:cNvCxnSpPr>
                <a:cxnSpLocks noChangeShapeType="1"/>
              </p:cNvCxnSpPr>
              <p:nvPr/>
            </p:nvCxnSpPr>
            <p:spPr bwMode="auto">
              <a:xfrm>
                <a:off x="7034" y="3796"/>
                <a:ext cx="692" cy="0"/>
              </a:xfrm>
              <a:prstGeom prst="straightConnector1">
                <a:avLst/>
              </a:prstGeom>
              <a:noFill/>
              <a:ln w="9525">
                <a:solidFill>
                  <a:srgbClr val="C0504D"/>
                </a:solidFill>
                <a:round/>
                <a:headEnd/>
                <a:tailEnd type="triangle" w="med" len="med"/>
              </a:ln>
            </p:spPr>
          </p:cxnSp>
        </p:grpSp>
        <p:sp>
          <p:nvSpPr>
            <p:cNvPr id="47124" name="AutoShape 20"/>
            <p:cNvSpPr>
              <a:spLocks noChangeArrowheads="1"/>
            </p:cNvSpPr>
            <p:nvPr/>
          </p:nvSpPr>
          <p:spPr bwMode="auto">
            <a:xfrm>
              <a:off x="3127" y="2136"/>
              <a:ext cx="2164" cy="636"/>
            </a:xfrm>
            <a:prstGeom prst="roundRect">
              <a:avLst>
                <a:gd name="adj" fmla="val 16667"/>
              </a:avLst>
            </a:prstGeom>
            <a:solidFill>
              <a:srgbClr val="FFFFFF"/>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Influencia de países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25" name="AutoShape 21"/>
            <p:cNvSpPr>
              <a:spLocks noChangeArrowheads="1"/>
            </p:cNvSpPr>
            <p:nvPr/>
          </p:nvSpPr>
          <p:spPr bwMode="auto">
            <a:xfrm>
              <a:off x="6886" y="2110"/>
              <a:ext cx="2072" cy="662"/>
            </a:xfrm>
            <a:prstGeom prst="roundRect">
              <a:avLst>
                <a:gd name="adj" fmla="val 16667"/>
              </a:avLst>
            </a:prstGeom>
            <a:solidFill>
              <a:srgbClr val="FFFFFF"/>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Gobierno alineado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26" name="AutoShape 22"/>
            <p:cNvSpPr>
              <a:spLocks noChangeArrowheads="1"/>
            </p:cNvSpPr>
            <p:nvPr/>
          </p:nvSpPr>
          <p:spPr bwMode="auto">
            <a:xfrm>
              <a:off x="3858" y="8741"/>
              <a:ext cx="2003" cy="730"/>
            </a:xfrm>
            <a:prstGeom prst="roundRect">
              <a:avLst>
                <a:gd name="adj" fmla="val 16667"/>
              </a:avLst>
            </a:prstGeom>
            <a:solidFill>
              <a:srgbClr val="FFFFFF"/>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Región de Paz</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27" name="AutoShape 23"/>
            <p:cNvSpPr>
              <a:spLocks noChangeArrowheads="1"/>
            </p:cNvSpPr>
            <p:nvPr/>
          </p:nvSpPr>
          <p:spPr bwMode="auto">
            <a:xfrm>
              <a:off x="7735" y="8611"/>
              <a:ext cx="2003" cy="766"/>
            </a:xfrm>
            <a:prstGeom prst="roundRect">
              <a:avLst>
                <a:gd name="adj" fmla="val 16667"/>
              </a:avLst>
            </a:prstGeom>
            <a:solidFill>
              <a:srgbClr val="FFFFFF"/>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No existen políticas propias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28" name="AutoShape 24"/>
            <p:cNvSpPr>
              <a:spLocks noChangeArrowheads="1"/>
            </p:cNvSpPr>
            <p:nvPr/>
          </p:nvSpPr>
          <p:spPr bwMode="auto">
            <a:xfrm>
              <a:off x="12326" y="4988"/>
              <a:ext cx="2579" cy="745"/>
            </a:xfrm>
            <a:prstGeom prst="roundRect">
              <a:avLst>
                <a:gd name="adj" fmla="val 16667"/>
              </a:avLst>
            </a:prstGeom>
            <a:solidFill>
              <a:srgbClr val="FFFFFF"/>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1" i="0" u="none" strike="noStrike" cap="none" normalizeH="0" baseline="0" dirty="0" smtClean="0">
                  <a:ln>
                    <a:noFill/>
                  </a:ln>
                  <a:solidFill>
                    <a:schemeClr val="tx1"/>
                  </a:solidFill>
                  <a:effectLst/>
                  <a:latin typeface="Calibri" pitchFamily="34" charset="0"/>
                  <a:cs typeface="Arial" pitchFamily="34" charset="0"/>
                </a:rPr>
                <a:t>¿Hay incidencia del CDS en la Defensa Nacional?</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29" name="Rectangle 25"/>
            <p:cNvSpPr>
              <a:spLocks noChangeArrowheads="1"/>
            </p:cNvSpPr>
            <p:nvPr/>
          </p:nvSpPr>
          <p:spPr bwMode="auto">
            <a:xfrm>
              <a:off x="1889" y="3601"/>
              <a:ext cx="2589"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Brasil lidera región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0" name="Rectangle 26"/>
            <p:cNvSpPr>
              <a:spLocks noChangeArrowheads="1"/>
            </p:cNvSpPr>
            <p:nvPr/>
          </p:nvSpPr>
          <p:spPr bwMode="auto">
            <a:xfrm>
              <a:off x="2702" y="4958"/>
              <a:ext cx="2589"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Auge económico de región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1" name="Rectangle 27"/>
            <p:cNvSpPr>
              <a:spLocks noChangeArrowheads="1"/>
            </p:cNvSpPr>
            <p:nvPr/>
          </p:nvSpPr>
          <p:spPr bwMode="auto">
            <a:xfrm>
              <a:off x="6069" y="3920"/>
              <a:ext cx="2589" cy="5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Independencia del Capitalismo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32" name="Rectangle 28"/>
            <p:cNvSpPr>
              <a:spLocks noChangeArrowheads="1"/>
            </p:cNvSpPr>
            <p:nvPr/>
          </p:nvSpPr>
          <p:spPr bwMode="auto">
            <a:xfrm>
              <a:off x="4886" y="3096"/>
              <a:ext cx="2590"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No intervencionismo USA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3" name="Rectangle 29"/>
            <p:cNvSpPr>
              <a:spLocks noChangeArrowheads="1"/>
            </p:cNvSpPr>
            <p:nvPr/>
          </p:nvSpPr>
          <p:spPr bwMode="auto">
            <a:xfrm>
              <a:off x="6368" y="4854"/>
              <a:ext cx="2590"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Ecuador impulsa región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4" name="Rectangle 30"/>
            <p:cNvSpPr>
              <a:spLocks noChangeArrowheads="1"/>
            </p:cNvSpPr>
            <p:nvPr/>
          </p:nvSpPr>
          <p:spPr bwMode="auto">
            <a:xfrm>
              <a:off x="9738" y="3920"/>
              <a:ext cx="2590" cy="3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Corriente socialista en la reg.</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5" name="Rectangle 31"/>
            <p:cNvSpPr>
              <a:spLocks noChangeArrowheads="1"/>
            </p:cNvSpPr>
            <p:nvPr/>
          </p:nvSpPr>
          <p:spPr bwMode="auto">
            <a:xfrm>
              <a:off x="6572" y="6909"/>
              <a:ext cx="2590"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Innovaciones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6" name="Rectangle 32"/>
            <p:cNvSpPr>
              <a:spLocks noChangeArrowheads="1"/>
            </p:cNvSpPr>
            <p:nvPr/>
          </p:nvSpPr>
          <p:spPr bwMode="auto">
            <a:xfrm>
              <a:off x="2841" y="6049"/>
              <a:ext cx="2589"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Buscan Desarrollo Común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7" name="Rectangle 33"/>
            <p:cNvSpPr>
              <a:spLocks noChangeArrowheads="1"/>
            </p:cNvSpPr>
            <p:nvPr/>
          </p:nvSpPr>
          <p:spPr bwMode="auto">
            <a:xfrm>
              <a:off x="2022" y="7825"/>
              <a:ext cx="2589"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Potencias de consolidan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8" name="Rectangle 34"/>
            <p:cNvSpPr>
              <a:spLocks noChangeArrowheads="1"/>
            </p:cNvSpPr>
            <p:nvPr/>
          </p:nvSpPr>
          <p:spPr bwMode="auto">
            <a:xfrm>
              <a:off x="6368" y="6386"/>
              <a:ext cx="2590"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Traducen aspiraciones región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39" name="Rectangle 35"/>
            <p:cNvSpPr>
              <a:spLocks noChangeArrowheads="1"/>
            </p:cNvSpPr>
            <p:nvPr/>
          </p:nvSpPr>
          <p:spPr bwMode="auto">
            <a:xfrm>
              <a:off x="5493" y="7937"/>
              <a:ext cx="2590"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smtClean="0">
                  <a:ln>
                    <a:noFill/>
                  </a:ln>
                  <a:solidFill>
                    <a:schemeClr val="tx1"/>
                  </a:solidFill>
                  <a:effectLst/>
                  <a:latin typeface="Calibri" pitchFamily="34" charset="0"/>
                  <a:cs typeface="Arial" pitchFamily="34" charset="0"/>
                </a:rPr>
                <a:t>Nuevos Retos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7140" name="Rectangle 36"/>
            <p:cNvSpPr>
              <a:spLocks noChangeArrowheads="1"/>
            </p:cNvSpPr>
            <p:nvPr/>
          </p:nvSpPr>
          <p:spPr bwMode="auto">
            <a:xfrm>
              <a:off x="10206" y="7059"/>
              <a:ext cx="2589" cy="6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Nuevo orden militar en región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plus(out)">
                                      <p:cBhvr>
                                        <p:cTn id="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14" name="22 Grupo"/>
          <p:cNvGrpSpPr/>
          <p:nvPr/>
        </p:nvGrpSpPr>
        <p:grpSpPr>
          <a:xfrm>
            <a:off x="1259632" y="2420888"/>
            <a:ext cx="144016" cy="216024"/>
            <a:chOff x="1763688" y="1700808"/>
            <a:chExt cx="144016" cy="504056"/>
          </a:xfrm>
        </p:grpSpPr>
        <p:cxnSp>
          <p:nvCxnSpPr>
            <p:cNvPr id="24" name="23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49154" name="AutoShape 2" descr="http://www.tctelevision.com/elnoticiero/sites/default/files/img-articulo/sede_unasur.jpg"/>
          <p:cNvSpPr>
            <a:spLocks noChangeAspect="1" noChangeArrowheads="1"/>
          </p:cNvSpPr>
          <p:nvPr/>
        </p:nvSpPr>
        <p:spPr bwMode="auto">
          <a:xfrm>
            <a:off x="155575" y="-1790700"/>
            <a:ext cx="6657975"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5537" name="Rectangle 1"/>
          <p:cNvSpPr>
            <a:spLocks noChangeArrowheads="1"/>
          </p:cNvSpPr>
          <p:nvPr/>
        </p:nvSpPr>
        <p:spPr bwMode="auto">
          <a:xfrm>
            <a:off x="1763688" y="1700808"/>
            <a:ext cx="712879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qué manera los objetivos y los ejes que persigue el Consejo de Defensa Suramericano influyen en las políticas de Defensa Nacional del Ecuador planteadas en la Agenda Política de la Defensa 2013-2017?</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¿Cuál es la relación que existe entre la formulación de los objetivos del CDS y las políticas, objetivos y estrategias que constan en la Agenda Política de la Defensa del Ecuador?</a:t>
            </a:r>
          </a:p>
          <a:p>
            <a:pPr marL="0" marR="0" lvl="0" indent="0" algn="just" defTabSz="914400" rtl="0" eaLnBrk="0" fontAlgn="base" latinLnBrk="0" hangingPunct="0">
              <a:lnSpc>
                <a:spcPct val="100000"/>
              </a:lnSpc>
              <a:spcBef>
                <a:spcPct val="0"/>
              </a:spcBef>
              <a:spcAft>
                <a:spcPct val="0"/>
              </a:spcAft>
              <a:buClrTx/>
              <a:buSzTx/>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¿Cómo se reflejan las misiones y tareas de las FF.AA. del Ecuador en el cumplimiento de los objetivos del CDS?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15 Marcador de contenido"/>
          <p:cNvSpPr txBox="1">
            <a:spLocks/>
          </p:cNvSpPr>
          <p:nvPr/>
        </p:nvSpPr>
        <p:spPr bwMode="auto">
          <a:xfrm>
            <a:off x="2761931" y="980728"/>
            <a:ext cx="4618381" cy="400798"/>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FORMULACIÓN DEL PROBLEMA</a:t>
            </a:r>
            <a:endParaRPr lang="es-ES"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8" name="15 Marcador de contenido"/>
          <p:cNvSpPr txBox="1">
            <a:spLocks/>
          </p:cNvSpPr>
          <p:nvPr/>
        </p:nvSpPr>
        <p:spPr bwMode="auto">
          <a:xfrm>
            <a:off x="1835697" y="2996952"/>
            <a:ext cx="2664295" cy="360040"/>
          </a:xfrm>
          <a:prstGeom prst="roundRect">
            <a:avLst>
              <a:gd name="adj" fmla="val 50000"/>
            </a:avLst>
          </a:prstGeom>
          <a:gradFill flip="none" rotWithShape="1">
            <a:gsLst>
              <a:gs pos="0">
                <a:srgbClr val="864646">
                  <a:shade val="30000"/>
                  <a:satMod val="115000"/>
                </a:srgbClr>
              </a:gs>
              <a:gs pos="50000">
                <a:srgbClr val="864646">
                  <a:shade val="67500"/>
                  <a:satMod val="115000"/>
                </a:srgbClr>
              </a:gs>
              <a:gs pos="100000">
                <a:srgbClr val="B25A5A"/>
              </a:gs>
            </a:gsLst>
            <a:lin ang="2700000" scaled="1"/>
            <a:tileRect/>
          </a:gradFill>
          <a:ln w="6350" algn="ctr">
            <a:solidFill>
              <a:srgbClr val="663434">
                <a:alpha val="46001"/>
              </a:srgbClr>
            </a:solidFill>
            <a:round/>
            <a:headEnd/>
            <a:tailEnd/>
          </a:ln>
          <a:effectLst>
            <a:glow rad="101600">
              <a:srgbClr val="FFFFFF">
                <a:alpha val="60000"/>
              </a:srgbClr>
            </a:glow>
            <a:outerShdw blurRad="114300" dist="63500" dir="3600000" algn="ctr" rotWithShape="0">
              <a:schemeClr val="tx1"/>
            </a:outerShdw>
          </a:effectLst>
          <a:scene3d>
            <a:camera prst="orthographicFront"/>
            <a:lightRig rig="threePt" dir="t"/>
          </a:scene3d>
          <a:sp3d>
            <a:bevelT w="114300" prst="artDeco"/>
          </a:sp3d>
        </p:spPr>
        <p:txBody>
          <a:bodyPr/>
          <a:lstStyle/>
          <a:p>
            <a:pPr algn="ctr" eaLnBrk="0" hangingPunct="0">
              <a:buClr>
                <a:srgbClr val="FFC000"/>
              </a:buClr>
              <a:defRPr/>
            </a:pPr>
            <a:r>
              <a:rPr lang="es-ES_tradnl" sz="14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SUB PROBLEMAS</a:t>
            </a:r>
            <a:endParaRPr lang="es-ES" sz="14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67028" y="404664"/>
            <a:ext cx="8969468" cy="6336704"/>
            <a:chOff x="-4980" y="404664"/>
            <a:chExt cx="8969468" cy="6336704"/>
          </a:xfrm>
        </p:grpSpPr>
        <p:sp>
          <p:nvSpPr>
            <p:cNvPr id="4" name="3 Rectángulo redondeado"/>
            <p:cNvSpPr/>
            <p:nvPr/>
          </p:nvSpPr>
          <p:spPr>
            <a:xfrm>
              <a:off x="251520" y="404664"/>
              <a:ext cx="8712968" cy="6048672"/>
            </a:xfrm>
            <a:prstGeom prst="roundRect">
              <a:avLst>
                <a:gd name="adj" fmla="val 52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a:ln>
                  <a:solidFill>
                    <a:schemeClr val="bg1"/>
                  </a:solidFill>
                </a:ln>
                <a:noFill/>
              </a:endParaRPr>
            </a:p>
          </p:txBody>
        </p:sp>
        <p:sp>
          <p:nvSpPr>
            <p:cNvPr id="13" name="12 Rectángulo"/>
            <p:cNvSpPr/>
            <p:nvPr/>
          </p:nvSpPr>
          <p:spPr>
            <a:xfrm>
              <a:off x="-4980" y="1484784"/>
              <a:ext cx="1475656" cy="4752528"/>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b="1" dirty="0" smtClean="0">
                  <a:solidFill>
                    <a:schemeClr val="tx1"/>
                  </a:solidFill>
                </a:rPr>
                <a:t>Contenido</a:t>
              </a:r>
              <a:endParaRPr lang="es-EC" sz="1400" b="1" dirty="0">
                <a:solidFill>
                  <a:schemeClr val="tx1"/>
                </a:solidFill>
              </a:endParaRPr>
            </a:p>
          </p:txBody>
        </p:sp>
        <p:grpSp>
          <p:nvGrpSpPr>
            <p:cNvPr id="3" name="13 Grupo"/>
            <p:cNvGrpSpPr/>
            <p:nvPr/>
          </p:nvGrpSpPr>
          <p:grpSpPr>
            <a:xfrm>
              <a:off x="35496" y="1916832"/>
              <a:ext cx="1080120" cy="3000454"/>
              <a:chOff x="35496" y="1916832"/>
              <a:chExt cx="1080120" cy="3000454"/>
            </a:xfrm>
          </p:grpSpPr>
          <p:sp>
            <p:nvSpPr>
              <p:cNvPr id="6" name="5 Rectángulo redondeado"/>
              <p:cNvSpPr/>
              <p:nvPr/>
            </p:nvSpPr>
            <p:spPr>
              <a:xfrm>
                <a:off x="55966" y="1916832"/>
                <a:ext cx="1043608"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Presentación</a:t>
                </a:r>
                <a:endParaRPr lang="es-EC" sz="1200" dirty="0">
                  <a:latin typeface="Times New Roman" pitchFamily="18" charset="0"/>
                  <a:cs typeface="Times New Roman" pitchFamily="18" charset="0"/>
                </a:endParaRPr>
              </a:p>
            </p:txBody>
          </p:sp>
          <p:sp>
            <p:nvSpPr>
              <p:cNvPr id="5" name="4 Rectángulo redondeado"/>
              <p:cNvSpPr/>
              <p:nvPr/>
            </p:nvSpPr>
            <p:spPr>
              <a:xfrm>
                <a:off x="35496" y="3645024"/>
                <a:ext cx="1080120" cy="4320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IV</a:t>
                </a:r>
                <a:endParaRPr lang="es-EC" sz="1200" dirty="0">
                  <a:latin typeface="Times New Roman" pitchFamily="18" charset="0"/>
                  <a:cs typeface="Times New Roman" pitchFamily="18" charset="0"/>
                </a:endParaRPr>
              </a:p>
            </p:txBody>
          </p:sp>
          <p:sp>
            <p:nvSpPr>
              <p:cNvPr id="8" name="7 Rectángulo redondeado"/>
              <p:cNvSpPr/>
              <p:nvPr/>
            </p:nvSpPr>
            <p:spPr>
              <a:xfrm>
                <a:off x="35496" y="2348880"/>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a:t>
                </a:r>
                <a:endParaRPr lang="es-EC" sz="1200" dirty="0">
                  <a:latin typeface="Times New Roman" pitchFamily="18" charset="0"/>
                  <a:cs typeface="Times New Roman" pitchFamily="18" charset="0"/>
                </a:endParaRPr>
              </a:p>
            </p:txBody>
          </p:sp>
          <p:sp>
            <p:nvSpPr>
              <p:cNvPr id="9" name="8 Rectángulo redondeado"/>
              <p:cNvSpPr/>
              <p:nvPr/>
            </p:nvSpPr>
            <p:spPr>
              <a:xfrm>
                <a:off x="35496" y="455724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Preguntas</a:t>
                </a:r>
                <a:endParaRPr lang="es-EC" sz="1200" dirty="0">
                  <a:latin typeface="Times New Roman" pitchFamily="18" charset="0"/>
                  <a:cs typeface="Times New Roman" pitchFamily="18" charset="0"/>
                </a:endParaRPr>
              </a:p>
            </p:txBody>
          </p:sp>
          <p:sp>
            <p:nvSpPr>
              <p:cNvPr id="10" name="9 Rectángulo redondeado"/>
              <p:cNvSpPr/>
              <p:nvPr/>
            </p:nvSpPr>
            <p:spPr>
              <a:xfrm>
                <a:off x="35496" y="413303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V</a:t>
                </a:r>
                <a:endParaRPr lang="es-EC" sz="1200" dirty="0">
                  <a:latin typeface="Times New Roman" pitchFamily="18" charset="0"/>
                  <a:cs typeface="Times New Roman" pitchFamily="18" charset="0"/>
                </a:endParaRPr>
              </a:p>
            </p:txBody>
          </p:sp>
          <p:sp>
            <p:nvSpPr>
              <p:cNvPr id="11" name="10 Rectángulo redondeado"/>
              <p:cNvSpPr/>
              <p:nvPr/>
            </p:nvSpPr>
            <p:spPr>
              <a:xfrm>
                <a:off x="35496" y="2780928"/>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a:t>
                </a:r>
                <a:endParaRPr lang="es-EC" sz="1200" dirty="0">
                  <a:latin typeface="Times New Roman" pitchFamily="18" charset="0"/>
                  <a:cs typeface="Times New Roman" pitchFamily="18" charset="0"/>
                </a:endParaRPr>
              </a:p>
            </p:txBody>
          </p:sp>
          <p:sp>
            <p:nvSpPr>
              <p:cNvPr id="12" name="11 Rectángulo redondeado"/>
              <p:cNvSpPr/>
              <p:nvPr/>
            </p:nvSpPr>
            <p:spPr>
              <a:xfrm>
                <a:off x="35496" y="3212976"/>
                <a:ext cx="1080120" cy="3600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Times New Roman" pitchFamily="18" charset="0"/>
                    <a:cs typeface="Times New Roman" pitchFamily="18" charset="0"/>
                  </a:rPr>
                  <a:t>Capítulo III</a:t>
                </a:r>
                <a:endParaRPr lang="es-EC" sz="1200" dirty="0">
                  <a:latin typeface="Times New Roman" pitchFamily="18" charset="0"/>
                  <a:cs typeface="Times New Roman" pitchFamily="18" charset="0"/>
                </a:endParaRPr>
              </a:p>
            </p:txBody>
          </p:sp>
        </p:grpSp>
        <p:pic>
          <p:nvPicPr>
            <p:cNvPr id="15" name="0 Imagen"/>
            <p:cNvPicPr/>
            <p:nvPr/>
          </p:nvPicPr>
          <p:blipFill>
            <a:blip r:embed="rId2" cstate="print">
              <a:extLst>
                <a:ext uri="{28A0092B-C50C-407E-A947-70E740481C1C}">
                  <a14:useLocalDpi xmlns:a14="http://schemas.microsoft.com/office/drawing/2010/main" xmlns="" val="0"/>
                </a:ext>
              </a:extLst>
            </a:blip>
            <a:stretch>
              <a:fillRect/>
            </a:stretch>
          </p:blipFill>
          <p:spPr>
            <a:xfrm>
              <a:off x="323528" y="620688"/>
              <a:ext cx="1152128" cy="432048"/>
            </a:xfrm>
            <a:prstGeom prst="rect">
              <a:avLst/>
            </a:prstGeom>
          </p:spPr>
        </p:pic>
        <p:sp>
          <p:nvSpPr>
            <p:cNvPr id="17" name="16 Flecha derecha"/>
            <p:cNvSpPr/>
            <p:nvPr/>
          </p:nvSpPr>
          <p:spPr>
            <a:xfrm>
              <a:off x="8460432" y="6552728"/>
              <a:ext cx="360040" cy="188640"/>
            </a:xfrm>
            <a:prstGeom prst="rightArrow">
              <a:avLst/>
            </a:prstGeom>
            <a:solidFill>
              <a:schemeClr val="bg1">
                <a:lumMod val="75000"/>
              </a:schemeClr>
            </a:solidFill>
            <a:ln w="3175"/>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323528" y="5661248"/>
              <a:ext cx="936104"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EEED</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20" name="19 Rectángulo"/>
          <p:cNvSpPr/>
          <p:nvPr/>
        </p:nvSpPr>
        <p:spPr>
          <a:xfrm>
            <a:off x="1997968" y="2206605"/>
            <a:ext cx="2934072" cy="954107"/>
          </a:xfrm>
          <a:prstGeom prst="rect">
            <a:avLst/>
          </a:prstGeom>
        </p:spPr>
        <p:txBody>
          <a:bodyPr wrap="square">
            <a:spAutoFit/>
          </a:bodyPr>
          <a:lstStyle/>
          <a:p>
            <a:r>
              <a:rPr lang="es-ES" sz="2800" b="1" u="sng" dirty="0" smtClean="0"/>
              <a:t>Objetivo general:</a:t>
            </a:r>
          </a:p>
          <a:p>
            <a:endParaRPr lang="es-ES" sz="2800" dirty="0"/>
          </a:p>
        </p:txBody>
      </p:sp>
      <p:grpSp>
        <p:nvGrpSpPr>
          <p:cNvPr id="21" name="20 Grupo"/>
          <p:cNvGrpSpPr/>
          <p:nvPr/>
        </p:nvGrpSpPr>
        <p:grpSpPr>
          <a:xfrm>
            <a:off x="2931023" y="476672"/>
            <a:ext cx="5457401" cy="1005900"/>
            <a:chOff x="2714999" y="4424566"/>
            <a:chExt cx="5457401" cy="1005900"/>
          </a:xfrm>
        </p:grpSpPr>
        <p:sp>
          <p:nvSpPr>
            <p:cNvPr id="22" name="21 Redondear rectángulo de esquina del mismo lado"/>
            <p:cNvSpPr/>
            <p:nvPr/>
          </p:nvSpPr>
          <p:spPr>
            <a:xfrm flipH="1">
              <a:off x="4211960" y="4711955"/>
              <a:ext cx="3960440" cy="431122"/>
            </a:xfrm>
            <a:prstGeom prst="round2SameRect">
              <a:avLst>
                <a:gd name="adj1" fmla="val 0"/>
                <a:gd name="adj2" fmla="val 47791"/>
              </a:avLst>
            </a:prstGeom>
            <a:gradFill flip="none" rotWithShape="1">
              <a:gsLst>
                <a:gs pos="0">
                  <a:srgbClr val="604500"/>
                </a:gs>
                <a:gs pos="50000">
                  <a:srgbClr val="E6E23E"/>
                </a:gs>
                <a:gs pos="100000">
                  <a:srgbClr val="866900"/>
                </a:gs>
              </a:gsLst>
              <a:lin ang="2700000" scaled="1"/>
              <a:tileRect/>
            </a:gradFill>
            <a:ln w="5715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nchor="ctr"/>
            <a:lstStyle/>
            <a:p>
              <a:pPr marL="3586163" marR="0" lvl="0" indent="-273050" algn="ctr" defTabSz="914400" eaLnBrk="1" fontAlgn="auto" latinLnBrk="0" hangingPunct="1">
                <a:lnSpc>
                  <a:spcPct val="150000"/>
                </a:lnSpc>
                <a:spcBef>
                  <a:spcPts val="0"/>
                </a:spcBef>
                <a:spcAft>
                  <a:spcPts val="0"/>
                </a:spcAft>
                <a:buClrTx/>
                <a:buSzTx/>
                <a:tabLst/>
                <a:defRPr/>
              </a:pPr>
              <a:endParaRPr kumimoji="0" lang="es-HN" sz="1400" b="0" i="0" u="none" strike="noStrike" kern="0" cap="none" spc="0" normalizeH="0" baseline="0" noProof="0" dirty="0" smtClean="0">
                <a:ln>
                  <a:noFill/>
                </a:ln>
                <a:solidFill>
                  <a:sysClr val="windowText" lastClr="000000"/>
                </a:solidFill>
                <a:effectLst/>
                <a:uLnTx/>
                <a:uFillTx/>
                <a:latin typeface="Arial Black" pitchFamily="34" charset="0"/>
                <a:ea typeface="+mn-ea"/>
                <a:cs typeface="Arial"/>
              </a:endParaRPr>
            </a:p>
          </p:txBody>
        </p:sp>
        <p:sp>
          <p:nvSpPr>
            <p:cNvPr id="23" name="22 Rectángulo redondeado"/>
            <p:cNvSpPr/>
            <p:nvPr/>
          </p:nvSpPr>
          <p:spPr>
            <a:xfrm flipH="1">
              <a:off x="4355975" y="4739546"/>
              <a:ext cx="3672408" cy="383065"/>
            </a:xfrm>
            <a:prstGeom prst="roundRect">
              <a:avLst>
                <a:gd name="adj" fmla="val 50000"/>
              </a:avLst>
            </a:prstGeom>
            <a:gradFill flip="none" rotWithShape="1">
              <a:gsLst>
                <a:gs pos="0">
                  <a:srgbClr val="254061">
                    <a:shade val="30000"/>
                    <a:satMod val="115000"/>
                    <a:alpha val="66000"/>
                  </a:srgbClr>
                </a:gs>
                <a:gs pos="50000">
                  <a:srgbClr val="254061">
                    <a:shade val="67500"/>
                    <a:satMod val="115000"/>
                  </a:srgbClr>
                </a:gs>
                <a:gs pos="100000">
                  <a:srgbClr val="254061">
                    <a:shade val="100000"/>
                    <a:satMod val="115000"/>
                    <a:alpha val="57000"/>
                  </a:srgbClr>
                </a:gs>
              </a:gsLst>
              <a:lin ang="2700000" scaled="1"/>
              <a:tileRect/>
            </a:gradFill>
            <a:ln w="57150" cap="flat" cmpd="sng" algn="ctr">
              <a:noFill/>
              <a:prstDash val="solid"/>
            </a:ln>
            <a:effectLst/>
            <a:scene3d>
              <a:camera prst="orthographicFront"/>
              <a:lightRig rig="threePt" dir="t"/>
            </a:scene3d>
            <a:sp3d>
              <a:bevelT w="44450" h="63500"/>
            </a:sp3d>
          </p:spPr>
          <p:txBody>
            <a:bodyPr anchor="ctr"/>
            <a:lstStyle/>
            <a:p>
              <a:pPr marL="228600" marR="0" lvl="0" indent="-228600" algn="ctr" defTabSz="914400" eaLnBrk="1" fontAlgn="auto" latinLnBrk="0" hangingPunct="1">
                <a:lnSpc>
                  <a:spcPct val="100000"/>
                </a:lnSpc>
                <a:spcBef>
                  <a:spcPts val="0"/>
                </a:spcBef>
                <a:spcAft>
                  <a:spcPts val="0"/>
                </a:spcAft>
                <a:buClrTx/>
                <a:buSzTx/>
                <a:buFontTx/>
                <a:buNone/>
                <a:tabLst/>
                <a:defRPr/>
              </a:pPr>
              <a:r>
                <a:rPr lang="es-HN" sz="1600" kern="0" noProof="0" dirty="0" smtClean="0">
                  <a:solidFill>
                    <a:sysClr val="window" lastClr="FFFFFF"/>
                  </a:solidFill>
                  <a:effectLst>
                    <a:outerShdw blurRad="38100" dist="38100" dir="2700000" algn="tl">
                      <a:srgbClr val="000000">
                        <a:alpha val="43137"/>
                      </a:srgbClr>
                    </a:outerShdw>
                  </a:effectLst>
                  <a:latin typeface="Arial Black" pitchFamily="34" charset="0"/>
                  <a:cs typeface="Arial"/>
                </a:rPr>
                <a:t>OBJETIVOS</a:t>
              </a:r>
              <a:endParaRPr kumimoji="0" lang="es-HN" sz="160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Black" pitchFamily="34" charset="0"/>
                <a:cs typeface="Arial"/>
              </a:endParaRPr>
            </a:p>
          </p:txBody>
        </p:sp>
        <p:pic>
          <p:nvPicPr>
            <p:cNvPr id="24" name="Picture 4" descr="http://4.bp.blogspot.com/_LUxHU-ZniZA/S-9blGi2puI/AAAAAAAAABQ/kMo4Frrggvw/s400/foto-objetivos%5B1%5D.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4999" y="4424566"/>
              <a:ext cx="1005900" cy="10059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7" name="26 Grupo"/>
          <p:cNvGrpSpPr/>
          <p:nvPr/>
        </p:nvGrpSpPr>
        <p:grpSpPr>
          <a:xfrm>
            <a:off x="1259632" y="2420888"/>
            <a:ext cx="144016" cy="216024"/>
            <a:chOff x="1763688" y="1700808"/>
            <a:chExt cx="144016" cy="504056"/>
          </a:xfrm>
        </p:grpSpPr>
        <p:cxnSp>
          <p:nvCxnSpPr>
            <p:cNvPr id="28" name="27 Conector recto"/>
            <p:cNvCxnSpPr/>
            <p:nvPr/>
          </p:nvCxnSpPr>
          <p:spPr>
            <a:xfrm>
              <a:off x="1763688" y="1988840"/>
              <a:ext cx="72008" cy="21602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V="1">
              <a:off x="1835696" y="1700808"/>
              <a:ext cx="72008"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29 CuadroTexto"/>
          <p:cNvSpPr txBox="1"/>
          <p:nvPr/>
        </p:nvSpPr>
        <p:spPr>
          <a:xfrm>
            <a:off x="2123728" y="6525344"/>
            <a:ext cx="6466835" cy="246221"/>
          </a:xfrm>
          <a:prstGeom prst="rect">
            <a:avLst/>
          </a:prstGeom>
          <a:noFill/>
        </p:spPr>
        <p:txBody>
          <a:bodyPr wrap="none" rtlCol="0">
            <a:spAutoFit/>
          </a:bodyPr>
          <a:lstStyle/>
          <a:p>
            <a:r>
              <a:rPr lang="es-EC" sz="1000" b="1" dirty="0" smtClean="0">
                <a:solidFill>
                  <a:schemeClr val="bg1">
                    <a:lumMod val="50000"/>
                  </a:schemeClr>
                </a:solidFill>
              </a:rPr>
              <a:t>Tesis de Grado, “El C.D.S. y su incidencia en la Defensa Nacional del Ecuador”,  José Vásquez, jrvasquezc.ejercito.mil.ec</a:t>
            </a:r>
            <a:endParaRPr lang="es-EC" sz="1000" b="1" dirty="0">
              <a:solidFill>
                <a:schemeClr val="bg1">
                  <a:lumMod val="50000"/>
                </a:schemeClr>
              </a:solidFill>
            </a:endParaRPr>
          </a:p>
        </p:txBody>
      </p:sp>
      <p:sp>
        <p:nvSpPr>
          <p:cNvPr id="45057" name="Rectangle 1"/>
          <p:cNvSpPr>
            <a:spLocks noChangeArrowheads="1"/>
          </p:cNvSpPr>
          <p:nvPr/>
        </p:nvSpPr>
        <p:spPr bwMode="auto">
          <a:xfrm>
            <a:off x="2483768" y="3349441"/>
            <a:ext cx="56886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1325"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Establecer el grado de influencia del Consejo de Defensa Suramericano en la Defensa Nacional del Ecuador.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5057"/>
                                        </p:tgtEl>
                                        <p:attrNameLst>
                                          <p:attrName>style.visibility</p:attrName>
                                        </p:attrNameLst>
                                      </p:cBhvr>
                                      <p:to>
                                        <p:strVal val="visible"/>
                                      </p:to>
                                    </p:set>
                                    <p:animEffect transition="in" filter="wipe(down)">
                                      <p:cBhvr>
                                        <p:cTn id="11" dur="20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5057" grpId="0"/>
    </p:bld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4411</Words>
  <Application>Microsoft Office PowerPoint</Application>
  <PresentationFormat>Presentación en pantalla (4:3)</PresentationFormat>
  <Paragraphs>736</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Toshiba</dc:creator>
  <cp:lastModifiedBy>Toshiba</cp:lastModifiedBy>
  <cp:revision>195</cp:revision>
  <dcterms:created xsi:type="dcterms:W3CDTF">2014-07-23T03:50:23Z</dcterms:created>
  <dcterms:modified xsi:type="dcterms:W3CDTF">2015-04-24T16:26:26Z</dcterms:modified>
</cp:coreProperties>
</file>