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1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59" r:id="rId4"/>
    <p:sldId id="263" r:id="rId5"/>
    <p:sldId id="258" r:id="rId6"/>
    <p:sldId id="283" r:id="rId7"/>
    <p:sldId id="284" r:id="rId8"/>
    <p:sldId id="285" r:id="rId9"/>
    <p:sldId id="286" r:id="rId10"/>
    <p:sldId id="294" r:id="rId11"/>
    <p:sldId id="295" r:id="rId12"/>
    <p:sldId id="296" r:id="rId13"/>
    <p:sldId id="297" r:id="rId14"/>
    <p:sldId id="298" r:id="rId15"/>
    <p:sldId id="288" r:id="rId16"/>
    <p:sldId id="289" r:id="rId17"/>
    <p:sldId id="301" r:id="rId18"/>
    <p:sldId id="299" r:id="rId19"/>
    <p:sldId id="300" r:id="rId20"/>
    <p:sldId id="290" r:id="rId21"/>
    <p:sldId id="303" r:id="rId22"/>
    <p:sldId id="291" r:id="rId23"/>
    <p:sldId id="302" r:id="rId24"/>
    <p:sldId id="293" r:id="rId25"/>
    <p:sldId id="304" r:id="rId26"/>
    <p:sldId id="305" r:id="rId27"/>
    <p:sldId id="306" r:id="rId28"/>
    <p:sldId id="275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Verdezoto" initials="JV" lastIdx="45" clrIdx="0">
    <p:extLst>
      <p:ext uri="{19B8F6BF-5375-455C-9EA6-DF929625EA0E}">
        <p15:presenceInfo xmlns:p15="http://schemas.microsoft.com/office/powerpoint/2012/main" userId="c0d972f773bc9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9" autoAdjust="0"/>
    <p:restoredTop sz="94660"/>
  </p:normalViewPr>
  <p:slideViewPr>
    <p:cSldViewPr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5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33:59.813" idx="1">
    <p:pos x="5376" y="960"/>
    <p:text>Diseno de una carroceria inen 1323 y validad mediante el adina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34:50.480" idx="2">
    <p:pos x="10" y="10"/>
    <p:text>Mencionar la empresa que esta validando. sae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37:03.151" idx="4">
    <p:pos x="10" y="106"/>
    <p:text>auspiciante</p:text>
    <p:extLst>
      <p:ext uri="{C676402C-5697-4E1C-873F-D02D1690AC5C}">
        <p15:threadingInfo xmlns:p15="http://schemas.microsoft.com/office/powerpoint/2012/main" timeZoneBias="300">
          <p15:parentCm authorId="1" idx="2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1:54.694" idx="29">
    <p:pos x="10" y="10"/>
    <p:text>GEOMETRIA DEL ELEMENTO</p:text>
    <p:extLst>
      <p:ext uri="{C676402C-5697-4E1C-873F-D02D1690AC5C}">
        <p15:threadingInfo xmlns:p15="http://schemas.microsoft.com/office/powerpoint/2012/main" timeZoneBias="300"/>
      </p:ext>
    </p:extLst>
  </p:cm>
  <p:cm authorId="1" dt="2015-08-16T20:06:07.895" idx="45">
    <p:pos x="106" y="10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2:32.583" idx="30">
    <p:pos x="10" y="10"/>
    <p:text>RESULTADOS CALCULADOS A MANO PRIMERO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3:31.220" idx="31">
    <p:pos x="10" y="106"/>
    <p:text>EXPLICAR PARAMETROS DE VIGA Y COLUMNA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3:39.910" idx="32">
    <p:pos x="10" y="202"/>
    <p:text>SUSTENTAR CALCULOS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05.386" idx="33">
    <p:pos x="10" y="298"/>
    <p:text>VALIDACION DE LA CARROCERIA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4:48.813" idx="34">
    <p:pos x="10" y="394"/>
    <p:text>SE VALIDO EN ADINA MEDIANTE FEM, VALIDACION ESTATICA Y DINAMICA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12.865" idx="35">
    <p:pos x="10" y="490"/>
    <p:text>ANTES DE LA VALIDACION COLOR USO DE FEM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5:33.163" idx="36">
    <p:pos x="10" y="586"/>
    <p:text>ELEMENTOS TIPO SHELL,  QUE SE LLAMAN MIT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6:12.621" idx="37">
    <p:pos x="10" y="682"/>
    <p:text>SE APLICA RESOLUCION IMPLICITA CON EL METODO DE BATHE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7:11.884" idx="38">
    <p:pos x="10" y="778"/>
    <p:text>CON ELEMENTOS TIPO SHELL DE MODELO TODOS ESPESOR DELGADOS: RECIPIENTES, LAMINANAS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00.681" idx="39">
    <p:pos x="10" y="874"/>
    <p:text>CREADOR DE ELEMENTOS TIPO SHELL: CREADOR DE ADINA, ELEMENTOS TIPO SHELL. METODO IMPLICITO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  <p:cm authorId="1" dt="2015-08-10T15:58:36.109" idx="40">
    <p:pos x="10" y="970"/>
    <p:text>CRITERIO DE CONVERGENCIA DE LA ENERGIA, SE UTILIZA 10 PASOS DE TIEMPO, # INTERRACION 30</p:text>
    <p:extLst>
      <p:ext uri="{C676402C-5697-4E1C-873F-D02D1690AC5C}">
        <p15:threadingInfo xmlns:p15="http://schemas.microsoft.com/office/powerpoint/2012/main" timeZoneBias="300">
          <p15:parentCm authorId="1" idx="30"/>
        </p15:threadingInfo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6:00:12.194" idx="41">
    <p:pos x="10" y="10"/>
    <p:text>USO DE MATERIAL, TIPO DE GEOMETRIA Y LAS CERCHAS CADA QUE DISTANCIA</p:text>
    <p:extLst>
      <p:ext uri="{C676402C-5697-4E1C-873F-D02D1690AC5C}">
        <p15:threadingInfo xmlns:p15="http://schemas.microsoft.com/office/powerpoint/2012/main" timeZoneBias="300"/>
      </p:ext>
    </p:extLst>
  </p:cm>
  <p:cm authorId="1" dt="2015-08-10T16:02:14.812" idx="42">
    <p:pos x="10" y="106"/>
    <p:text>SUSTENTAR EL FACTOR DE SEGURIDAD</p:text>
    <p:extLst>
      <p:ext uri="{C676402C-5697-4E1C-873F-D02D1690AC5C}">
        <p15:threadingInfo xmlns:p15="http://schemas.microsoft.com/office/powerpoint/2012/main" timeZoneBias="300">
          <p15:parentCm authorId="1" idx="41"/>
        </p15:threadingInfo>
      </p:ext>
    </p:extLst>
  </p:cm>
  <p:cm authorId="1" dt="2015-08-10T16:02:26.985" idx="43">
    <p:pos x="10" y="202"/>
    <p:text>ENERGIA POTENCIAL DEL CHOQUE TRANSFORMADO EN DEFORMACION</p:text>
    <p:extLst>
      <p:ext uri="{C676402C-5697-4E1C-873F-D02D1690AC5C}">
        <p15:threadingInfo xmlns:p15="http://schemas.microsoft.com/office/powerpoint/2012/main" timeZoneBias="300">
          <p15:parentCm authorId="1" idx="41"/>
        </p15:threadingInfo>
      </p:ext>
    </p:extLst>
  </p:cm>
  <p:cm authorId="1" dt="2015-08-10T16:03:23.423" idx="44">
    <p:pos x="10" y="298"/>
    <p:text>ENERGIA CINETICA ABSORBIDA POR LOS PASAJEROS</p:text>
    <p:extLst>
      <p:ext uri="{C676402C-5697-4E1C-873F-D02D1690AC5C}">
        <p15:threadingInfo xmlns:p15="http://schemas.microsoft.com/office/powerpoint/2012/main" timeZoneBias="300">
          <p15:parentCm authorId="1" idx="4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36:46.639" idx="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37:50.703" idx="5">
    <p:pos x="4608" y="1152"/>
    <p:text>NO INVADIR LOS LIMITES DE DIAPOSITIVA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38:51.023" idx="6">
    <p:pos x="10" y="10"/>
    <p:text>DISENO MEDIANTE 1323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39:06.647" idx="7">
    <p:pos x="10" y="106"/>
    <p:text>VALIDA MEDIANTE ADINA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  <p:cm authorId="1" dt="2015-08-10T15:39:09.962" idx="8">
    <p:pos x="10" y="202"/>
    <p:text>PLANOS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  <p:cm authorId="1" dt="2015-08-10T15:39:14.117" idx="9">
    <p:pos x="10" y="298"/>
    <p:text>ADINA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  <p:cm authorId="1" dt="2015-08-10T15:39:25.828" idx="10">
    <p:pos x="10" y="394"/>
    <p:text>LOGO DE EVA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39:54.373" idx="11">
    <p:pos x="10" y="10"/>
    <p:text>PROBLEMA DEL TRANSPORTE EUROPA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40:49.561" idx="12">
    <p:pos x="10" y="106"/>
    <p:text>NO EXISTES MODELOS NACIONES QUE SLAVAGUARDAN LAS VIDA HUMANAS</p:text>
    <p:extLst>
      <p:ext uri="{C676402C-5697-4E1C-873F-D02D1690AC5C}">
        <p15:threadingInfo xmlns:p15="http://schemas.microsoft.com/office/powerpoint/2012/main" timeZoneBias="300">
          <p15:parentCm authorId="1" idx="11"/>
        </p15:threadingInfo>
      </p:ext>
    </p:extLst>
  </p:cm>
  <p:cm authorId="1" dt="2015-08-10T15:41:37.082" idx="13">
    <p:pos x="10" y="202"/>
    <p:text>FOTOS DE TRANS Y FOTOS DE CARROCERIA NACIONAL</p:text>
    <p:extLst>
      <p:ext uri="{C676402C-5697-4E1C-873F-D02D1690AC5C}">
        <p15:threadingInfo xmlns:p15="http://schemas.microsoft.com/office/powerpoint/2012/main" timeZoneBias="300">
          <p15:parentCm authorId="1" idx="11"/>
        </p15:threadingInfo>
      </p:ext>
    </p:extLst>
  </p:cm>
  <p:cm authorId="1" dt="2015-08-10T15:42:36.543" idx="14">
    <p:pos x="10" y="298"/>
    <p:text>PRIMERA PREGUNTA SALVAGUARDA LA VIDA</p:text>
    <p:extLst>
      <p:ext uri="{C676402C-5697-4E1C-873F-D02D1690AC5C}">
        <p15:threadingInfo xmlns:p15="http://schemas.microsoft.com/office/powerpoint/2012/main" timeZoneBias="300">
          <p15:parentCm authorId="1" idx="1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43:12.163" idx="15">
    <p:pos x="10" y="10"/>
    <p:text>PALABRAS CLAVE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43:56.888" idx="16">
    <p:pos x="10" y="106"/>
    <p:text>OBJETIVO DE EMPRESA: MODELO CERTIFICADO POR LA SAE</p:text>
    <p:extLst>
      <p:ext uri="{C676402C-5697-4E1C-873F-D02D1690AC5C}">
        <p15:threadingInfo xmlns:p15="http://schemas.microsoft.com/office/powerpoint/2012/main" timeZoneBias="300">
          <p15:parentCm authorId="1" idx="15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45:13.499" idx="20">
    <p:pos x="10" y="10"/>
    <p:text>ANALISIS DE LA NORMA 1323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46:02.802" idx="21">
    <p:pos x="10" y="106"/>
    <p:text>REEMPLAZAR: FALLO DE CONCEPTO DE NORMA</p:text>
    <p:extLst>
      <p:ext uri="{C676402C-5697-4E1C-873F-D02D1690AC5C}">
        <p15:threadingInfo xmlns:p15="http://schemas.microsoft.com/office/powerpoint/2012/main" timeZoneBias="300">
          <p15:parentCm authorId="1" idx="20"/>
        </p15:threadingInfo>
      </p:ext>
    </p:extLst>
  </p:cm>
  <p:cm authorId="1" dt="2015-08-10T15:47:44.127" idx="22">
    <p:pos x="10" y="202"/>
    <p:text>MOSTRAR CONCLUSIONES</p:text>
    <p:extLst>
      <p:ext uri="{C676402C-5697-4E1C-873F-D02D1690AC5C}">
        <p15:threadingInfo xmlns:p15="http://schemas.microsoft.com/office/powerpoint/2012/main" timeZoneBias="300">
          <p15:parentCm authorId="1" idx="20"/>
        </p15:threadingInfo>
      </p:ext>
    </p:extLst>
  </p:cm>
  <p:cm authorId="1" dt="2015-08-10T15:48:07.255" idx="23">
    <p:pos x="10" y="298"/>
    <p:text>TACHAR LRFD: NORMA 1323</p:text>
    <p:extLst>
      <p:ext uri="{C676402C-5697-4E1C-873F-D02D1690AC5C}">
        <p15:threadingInfo xmlns:p15="http://schemas.microsoft.com/office/powerpoint/2012/main" timeZoneBias="300">
          <p15:parentCm authorId="1" idx="20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48:30.337" idx="24">
    <p:pos x="10" y="10"/>
    <p:text>RETOMANDO CRITERIOS DE RESISTENCIA DE MATERIALES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48:58.787" idx="25">
    <p:pos x="10" y="106"/>
    <p:text>SE DISENAN VIGAS Y COLUMNAS</p:text>
    <p:extLst>
      <p:ext uri="{C676402C-5697-4E1C-873F-D02D1690AC5C}">
        <p15:threadingInfo xmlns:p15="http://schemas.microsoft.com/office/powerpoint/2012/main" timeZoneBias="300">
          <p15:parentCm authorId="1" idx="24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49:44.896" idx="26">
    <p:pos x="10" y="10"/>
    <p:text>EXPLICACION SUSTANCIAL DEL FLUJOGRAMA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0T15:50:09.271" idx="27">
    <p:pos x="10" y="10"/>
    <p:text>COLOCAR TODAS LAS CARGAS</p:text>
    <p:extLst>
      <p:ext uri="{C676402C-5697-4E1C-873F-D02D1690AC5C}">
        <p15:threadingInfo xmlns:p15="http://schemas.microsoft.com/office/powerpoint/2012/main" timeZoneBias="300"/>
      </p:ext>
    </p:extLst>
  </p:cm>
  <p:cm authorId="1" dt="2015-08-10T15:51:26.508" idx="28">
    <p:pos x="10" y="106"/>
    <p:text>CONCLUSION CON ESO VALORES SE REALIZA LA COMBINACION</p:text>
    <p:extLst>
      <p:ext uri="{C676402C-5697-4E1C-873F-D02D1690AC5C}">
        <p15:threadingInfo xmlns:p15="http://schemas.microsoft.com/office/powerpoint/2012/main" timeZoneBias="300">
          <p15:parentCm authorId="1" idx="27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9C57-685A-4426-BEDD-9C0A7ED3253C}" type="datetimeFigureOut">
              <a:rPr lang="en-US" smtClean="0"/>
              <a:t>17-Aug-15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ADB4-A7C5-418C-BF89-2914ED040B4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E1BC2E-0450-4B6A-A739-559FDAD5101D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4E2B19-0B16-4A49-BB52-0D901173CB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6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E2B19-0B16-4A49-BB52-0D901173CBF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225425"/>
            <a:ext cx="96329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pic>
        <p:nvPicPr>
          <p:cNvPr id="5" name="4 Imagen"/>
          <p:cNvPicPr/>
          <p:nvPr userDrawn="1"/>
        </p:nvPicPr>
        <p:blipFill rotWithShape="1">
          <a:blip r:embed="rId3"/>
          <a:srcRect l="9512" t="36413" r="39535" b="40217"/>
          <a:stretch/>
        </p:blipFill>
        <p:spPr bwMode="auto">
          <a:xfrm>
            <a:off x="58615" y="0"/>
            <a:ext cx="344658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4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819B-40C3-40C5-A69E-172619A360EF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064-C915-4A4B-9869-6F62FAE6A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8AEE-AC91-4C09-94C1-288F130DA6DB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650E-9679-441F-B274-0CDDC7B5F9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pic>
        <p:nvPicPr>
          <p:cNvPr id="5" name="4 Imagen"/>
          <p:cNvPicPr/>
          <p:nvPr userDrawn="1"/>
        </p:nvPicPr>
        <p:blipFill rotWithShape="1">
          <a:blip r:embed="rId3"/>
          <a:srcRect l="9512" t="36413" r="39535" b="40217"/>
          <a:stretch/>
        </p:blipFill>
        <p:spPr bwMode="auto">
          <a:xfrm>
            <a:off x="6629400" y="5867400"/>
            <a:ext cx="23622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679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F8FC-BBFC-469E-8BEF-7F2DE8CA25C6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854E-740C-4F36-A67C-0A7CE3DD1F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91D8-9DA7-4442-9FA1-895DB6C7441C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E694-6859-44F1-8472-F4062616D7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2618-63DA-4D87-8070-CCE15AAE539A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9215-2583-46AA-A8EA-052467C11B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FE85-A197-4E85-AC8E-38AC7836AFD6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1B9E-FF4A-497D-AB2C-E191199B4E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D0F2-EF0C-42C7-A17C-CA24B5753865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F0AD-0E19-4C31-84FB-B2842896540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87B8-8717-44DB-B7C4-9E3102D79E0E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4320-D5E8-4BC0-B41C-00646ED43F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E032-7DF8-4F46-90F0-8358ED322E0F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2091-B426-431E-A5E0-31940666F9D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3CD47-A53A-4F3F-9DC6-2D1B7C601DB5}" type="datetimeFigureOut">
              <a:rPr lang="es-ES"/>
              <a:pPr>
                <a:defRPr/>
              </a:pPr>
              <a:t>17/08/2015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ECB0FB-807C-4427-B1C7-0FC3396A8A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6.xml"/><Relationship Id="rId5" Type="http://schemas.openxmlformats.org/officeDocument/2006/relationships/image" Target="../media/image10.emf"/><Relationship Id="rId4" Type="http://schemas.openxmlformats.org/officeDocument/2006/relationships/package" Target="../embeddings/Dibujo_de_Microsoft_Visio1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Dibujo_de_Microsoft_Visio2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omments" Target="../comments/comment8.xml"/><Relationship Id="rId5" Type="http://schemas.openxmlformats.org/officeDocument/2006/relationships/image" Target="../media/image14.emf"/><Relationship Id="rId4" Type="http://schemas.openxmlformats.org/officeDocument/2006/relationships/package" Target="../embeddings/Dibujo_de_Microsoft_Visio3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8305800" cy="2819400"/>
          </a:xfrm>
        </p:spPr>
        <p:txBody>
          <a:bodyPr/>
          <a:lstStyle/>
          <a:p>
            <a:pPr algn="just"/>
            <a:r>
              <a:rPr lang="es-EC" sz="2500" dirty="0"/>
              <a:t>DISEÑO DE UNA CARROCERÍA DE UN BUS INTERPROVINCIAL EN CONFORMIDAD CON </a:t>
            </a:r>
            <a:r>
              <a:rPr lang="es-EC" sz="2500" dirty="0" smtClean="0"/>
              <a:t>EL I.N.E.N Y </a:t>
            </a:r>
            <a:r>
              <a:rPr lang="es-EC" sz="2500" dirty="0"/>
              <a:t>VALIDACIÓN MEDIANTE MECÁNICA COMPUTACIONAL</a:t>
            </a:r>
            <a:endParaRPr lang="en-US" sz="2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29000" y="4953000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Por: Jose Verdezoto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762000" y="1524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3600" b="1" u="sng" dirty="0" smtClean="0">
                <a:latin typeface="Baskerville Old Face" panose="02020602080505020303" pitchFamily="18" charset="0"/>
              </a:rPr>
              <a:t>PROYECTO :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n-U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33350"/>
            <a:ext cx="3133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Datos de Entrada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76181"/>
              </p:ext>
            </p:extLst>
          </p:nvPr>
        </p:nvGraphicFramePr>
        <p:xfrm>
          <a:off x="457199" y="2413000"/>
          <a:ext cx="8229601" cy="139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1"/>
                <a:gridCol w="1335698"/>
                <a:gridCol w="1291769"/>
                <a:gridCol w="2483855"/>
                <a:gridCol w="98467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SERVICIO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[kg/pasajero]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DE OCUPANTES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DE EQUIPAJE EN BODEGA [kg/pasajero]</a:t>
                      </a:r>
                      <a:endParaRPr lang="en-US" sz="14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TOTAL [kg]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Larga Distancia (Interprovincial y turismo)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199" y="159226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VIVA</a:t>
            </a:r>
            <a:endParaRPr lang="es-E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3704583" y="4292769"/>
                <a:ext cx="173483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7345" indent="255905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83" y="4292769"/>
                <a:ext cx="1734834" cy="507831"/>
              </a:xfrm>
              <a:prstGeom prst="rect">
                <a:avLst/>
              </a:prstGeom>
              <a:blipFill rotWithShape="0">
                <a:blip r:embed="rId2"/>
                <a:stretch>
                  <a:fillRect r="-4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447429" y="4826169"/>
                <a:ext cx="224914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7345" indent="255905" algn="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=39141.9 [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29" y="4826169"/>
                <a:ext cx="2249142" cy="507831"/>
              </a:xfrm>
              <a:prstGeom prst="rect">
                <a:avLst/>
              </a:prstGeom>
              <a:blipFill rotWithShape="0">
                <a:blip r:embed="rId3"/>
                <a:stretch>
                  <a:fillRect r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9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Datos de Entrada</a:t>
            </a:r>
            <a:endParaRPr lang="en-U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199" y="1592263"/>
            <a:ext cx="838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MUERTA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000" dirty="0" smtClean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7140"/>
              </p:ext>
            </p:extLst>
          </p:nvPr>
        </p:nvGraphicFramePr>
        <p:xfrm>
          <a:off x="761997" y="2133600"/>
          <a:ext cx="7924802" cy="342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798"/>
                <a:gridCol w="1109569"/>
                <a:gridCol w="1605293"/>
                <a:gridCol w="1467809"/>
                <a:gridCol w="1039856"/>
                <a:gridCol w="1051477"/>
              </a:tblGrid>
              <a:tr h="533400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 [mm]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[kg/mm]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TOTAL [kg]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  <a:tr h="596900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HSS CUADRADA 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A36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75x75x2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[m]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4.52*10-3 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1356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  <a:tr h="574792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CUADRADA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A36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100x100x2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[m]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6.17*10-3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431.5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  <a:tr h="574792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ANGULO SIMPLE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A36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50x50x3 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[m]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2.24*10-3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  <a:tr h="508470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PERFIL C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A36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100x50x15 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[m]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.31*10-3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82.75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  <a:tr h="464255">
                <a:tc gridSpan="5"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1915.05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9" marR="353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2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Datos de Entrada</a:t>
            </a:r>
            <a:endParaRPr lang="en-U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199" y="1295400"/>
            <a:ext cx="838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MUERTA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000" dirty="0" smtClean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87876"/>
              </p:ext>
            </p:extLst>
          </p:nvPr>
        </p:nvGraphicFramePr>
        <p:xfrm>
          <a:off x="533401" y="1752600"/>
          <a:ext cx="8153399" cy="3071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968"/>
                <a:gridCol w="1389437"/>
                <a:gridCol w="1402798"/>
                <a:gridCol w="1522083"/>
                <a:gridCol w="989591"/>
                <a:gridCol w="1408522"/>
              </a:tblGrid>
              <a:tr h="73944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[kg/m3]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MASA TOTAL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/>
                </a:tc>
              </a:tr>
              <a:tr h="46792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Ventanas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Vidrio automotriz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 x </a:t>
                      </a:r>
                      <a:r>
                        <a:rPr lang="es-EC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12000 </a:t>
                      </a: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4 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2457.6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527.52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</a:tr>
              <a:tr h="46792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Parabrisas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Vidrio automotriz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 x 2500 x 4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2457.6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49.15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</a:tr>
              <a:tr h="40004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Laminas metálicas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ASTM A36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1200x 2500 x 2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</a:tr>
              <a:tr h="33216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Asiento doble</a:t>
                      </a:r>
                      <a:endParaRPr lang="en-US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VARIOS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</a:tr>
              <a:tr h="215117">
                <a:tc gridSpan="5"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2389.67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60" marR="4526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259204" y="4876800"/>
                <a:ext cx="2625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=1.1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04" y="4876800"/>
                <a:ext cx="2625591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529855" y="5421868"/>
                <a:ext cx="208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=46452.23[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55" y="5421868"/>
                <a:ext cx="208428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Datos de Entrada</a:t>
            </a:r>
            <a:endParaRPr lang="en-U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199" y="1295400"/>
            <a:ext cx="838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GIRO 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057354" y="1905000"/>
                <a:ext cx="3029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𝑁𝐸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54" y="1905000"/>
                <a:ext cx="3029291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489236" y="2514600"/>
                <a:ext cx="2165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15453.9 [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36" y="2514600"/>
                <a:ext cx="216552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26667" r="-19663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830034" y="4791466"/>
                <a:ext cx="1483932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34" y="4791466"/>
                <a:ext cx="1483932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617059" y="5498068"/>
                <a:ext cx="1909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=27596.2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59" y="5498068"/>
                <a:ext cx="19098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24590" r="-22293" b="-190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18547"/>
              </p:ext>
            </p:extLst>
          </p:nvPr>
        </p:nvGraphicFramePr>
        <p:xfrm>
          <a:off x="2030412" y="3154204"/>
          <a:ext cx="5083175" cy="1280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175"/>
                <a:gridCol w="22860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 DEL VEHICULO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[km/h]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 DE CURVATURA DE LA CARRETERA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PERALTE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067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Datos de Entrada</a:t>
            </a:r>
            <a:endParaRPr lang="en-US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199" y="1295400"/>
            <a:ext cx="838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DE RESISTENCIA DE AIRE FRONTAL 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116024" y="2057400"/>
                <a:ext cx="291195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𝑅𝑎𝑓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24" y="2057400"/>
                <a:ext cx="2911951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490518" y="2819400"/>
                <a:ext cx="2162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𝑅𝑎𝑓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=3755.16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8" y="2819400"/>
                <a:ext cx="216296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26667" r="-20056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609599" y="3497262"/>
            <a:ext cx="838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CARGA DE FRENADO Y ACELERACION BRUSCA</a:t>
            </a:r>
          </a:p>
          <a:p>
            <a:endParaRPr lang="es-ES" sz="2400" dirty="0"/>
          </a:p>
          <a:p>
            <a:endParaRPr lang="es-E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788131" y="4126468"/>
                <a:ext cx="1567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31" y="4126468"/>
                <a:ext cx="156773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3559447" y="4583668"/>
                <a:ext cx="2025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=69697.1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47" y="4583668"/>
                <a:ext cx="202510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24590" r="-21084" b="-190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3478046" y="5117068"/>
                <a:ext cx="2187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=−69697.1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046" y="5117068"/>
                <a:ext cx="218790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24590" r="-19832" b="-190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7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Entrada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A continuación se muestra los datos de entrada para el diseño.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57673"/>
              </p:ext>
            </p:extLst>
          </p:nvPr>
        </p:nvGraphicFramePr>
        <p:xfrm>
          <a:off x="1066800" y="2383030"/>
          <a:ext cx="7086600" cy="3684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617"/>
                <a:gridCol w="3837229"/>
                <a:gridCol w="1976754"/>
              </a:tblGrid>
              <a:tr h="392174">
                <a:tc>
                  <a:txBody>
                    <a:bodyPr/>
                    <a:lstStyle/>
                    <a:p>
                      <a:pPr marL="347345" indent="2559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COMBINACION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VALOR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[N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1.4M + 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1.417·10</a:t>
                      </a:r>
                      <a:r>
                        <a:rPr lang="es-EC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1.2M + 1.6V + 0.5G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2.632·10</a:t>
                      </a:r>
                      <a:r>
                        <a:rPr lang="es-EC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1.2M + 0.5V + 1.6G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5.168·10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1.2M + 1.6V + 0.8Raf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1.213·10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1.2M + 0.5V + 0.5F + 1.3Raf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1.150·10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1.2M + 1.5Ab + 0.5V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1.798·10</a:t>
                      </a:r>
                      <a:r>
                        <a:rPr lang="es-EC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0.9M – 1.3Raf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5.086·10</a:t>
                      </a:r>
                      <a:r>
                        <a:rPr lang="es-EC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0.9M + 1.3Raf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4.668·10</a:t>
                      </a:r>
                      <a:r>
                        <a:rPr lang="es-EC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0.5Cc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6.965·10</a:t>
                      </a:r>
                      <a:r>
                        <a:rPr lang="es-EC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1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Entrada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Propiedades del material Acero ASTM A36.</a:t>
            </a:r>
          </a:p>
          <a:p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HSS Cuadrada 75 x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HSS Cuadrada 100 x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Material: Elástico Isotrópico.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Modulo de Young: 2.07e11 [</a:t>
            </a:r>
            <a:r>
              <a:rPr lang="es-ES" sz="2400" dirty="0" err="1" smtClean="0"/>
              <a:t>Pa</a:t>
            </a:r>
            <a:r>
              <a:rPr lang="es-ES" sz="2400" dirty="0" smtClean="0"/>
              <a:t>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err="1" smtClean="0"/>
              <a:t>Poisson</a:t>
            </a:r>
            <a:r>
              <a:rPr lang="es-ES" sz="2400" dirty="0" smtClean="0"/>
              <a:t>: 0.27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Densidad: 7850 [kg/m3]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Validación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ADINA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El </a:t>
            </a:r>
            <a:r>
              <a:rPr lang="es-ES" sz="2400" dirty="0"/>
              <a:t>análisis dinámico de los puentes para </a:t>
            </a:r>
            <a:r>
              <a:rPr lang="es-ES" sz="2400" dirty="0" smtClean="0"/>
              <a:t>terremoto.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Aplicaciones biomédicas.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Diseño </a:t>
            </a:r>
            <a:r>
              <a:rPr lang="es-ES" sz="2400" dirty="0"/>
              <a:t>de reactores </a:t>
            </a:r>
            <a:r>
              <a:rPr lang="es-ES" sz="2400" dirty="0" smtClean="0"/>
              <a:t>nucleares.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Estudios </a:t>
            </a:r>
            <a:r>
              <a:rPr lang="es-ES" sz="2400" dirty="0"/>
              <a:t>de </a:t>
            </a:r>
            <a:r>
              <a:rPr lang="es-ES" sz="2400" dirty="0" smtClean="0"/>
              <a:t>seguridad. 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792537"/>
            <a:ext cx="74961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Comprobación de Cálculos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Elemento CR1-Viga </a:t>
            </a:r>
          </a:p>
          <a:p>
            <a:endParaRPr lang="es-ES" sz="2400" dirty="0" smtClean="0"/>
          </a:p>
          <a:p>
            <a:r>
              <a:rPr lang="es-ES" sz="2800" dirty="0" smtClean="0"/>
              <a:t>Hojas de cálculo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 descr="C:\Users\JOSE\Desktop\EJEMPLOS CALCULOS\AU10-EVA-0202-VIGAPISO\ESFUERZO VON MISS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915"/>
          <a:stretch/>
        </p:blipFill>
        <p:spPr bwMode="auto">
          <a:xfrm>
            <a:off x="1752600" y="30480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1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Comprobación de Cálculos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Elemento CR1-Columna </a:t>
            </a:r>
          </a:p>
          <a:p>
            <a:endParaRPr lang="es-ES" sz="2400" dirty="0" smtClean="0"/>
          </a:p>
          <a:p>
            <a:r>
              <a:rPr lang="es-ES" sz="2800" dirty="0" smtClean="0"/>
              <a:t>Hojas de cálculo </a:t>
            </a:r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Imagen 5" descr="E:\AU10-EVA-0202-EJERCICIOS-DEMOSTRACION\AU10-EVA-0202-COLUMNA-IMAGE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1949" r="68608" b="11563"/>
          <a:stretch/>
        </p:blipFill>
        <p:spPr bwMode="auto">
          <a:xfrm>
            <a:off x="4601845" y="1952625"/>
            <a:ext cx="3856355" cy="3838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1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r>
              <a:rPr lang="es-ES" sz="2800" dirty="0" smtClean="0"/>
              <a:t>Introducción</a:t>
            </a:r>
          </a:p>
          <a:p>
            <a:pPr>
              <a:tabLst>
                <a:tab pos="5475288" algn="l"/>
              </a:tabLst>
            </a:pPr>
            <a:r>
              <a:rPr lang="es-ES" sz="2800" dirty="0" smtClean="0"/>
              <a:t>Definición del Problema </a:t>
            </a:r>
            <a:endParaRPr lang="es-ES" sz="2800" dirty="0"/>
          </a:p>
          <a:p>
            <a:r>
              <a:rPr lang="es-ES" sz="2800" dirty="0" smtClean="0"/>
              <a:t>Objetivos </a:t>
            </a:r>
          </a:p>
          <a:p>
            <a:r>
              <a:rPr lang="es-ES" sz="2800" dirty="0" smtClean="0"/>
              <a:t>Diseño Mecánico</a:t>
            </a:r>
          </a:p>
          <a:p>
            <a:r>
              <a:rPr lang="es-ES" sz="2800" dirty="0" smtClean="0"/>
              <a:t>Datos de entrada de diseño / NORMA </a:t>
            </a:r>
          </a:p>
          <a:p>
            <a:r>
              <a:rPr lang="es-ES" sz="2800" dirty="0" smtClean="0"/>
              <a:t>Resultados</a:t>
            </a:r>
          </a:p>
          <a:p>
            <a:r>
              <a:rPr lang="es-ES" sz="2800" dirty="0" smtClean="0"/>
              <a:t>Simulaciones y Validación del Modelo Estructural / FEM</a:t>
            </a:r>
          </a:p>
          <a:p>
            <a:r>
              <a:rPr lang="es-ES" sz="2800" dirty="0" smtClean="0"/>
              <a:t>Conclusiones y Recomendaciones</a:t>
            </a:r>
            <a:endParaRPr lang="es-ES" sz="2800" dirty="0"/>
          </a:p>
          <a:p>
            <a:r>
              <a:rPr lang="es-ES" sz="2800" dirty="0" smtClean="0"/>
              <a:t>Preguntas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1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Simulación para la deformación máxima permitida.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 descr="E:\fotos validCion\CARGA ESTATIC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895" r="13321"/>
          <a:stretch/>
        </p:blipFill>
        <p:spPr bwMode="auto">
          <a:xfrm>
            <a:off x="1218565" y="3048000"/>
            <a:ext cx="5334635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31869"/>
              </p:ext>
            </p:extLst>
          </p:nvPr>
        </p:nvGraphicFramePr>
        <p:xfrm>
          <a:off x="1066800" y="2133600"/>
          <a:ext cx="7086600" cy="757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617"/>
                <a:gridCol w="3837229"/>
                <a:gridCol w="1976754"/>
              </a:tblGrid>
              <a:tr h="392174">
                <a:tc>
                  <a:txBody>
                    <a:bodyPr/>
                    <a:lstStyle/>
                    <a:p>
                      <a:pPr marL="347345" indent="25590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COMBINACION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VALOR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[N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  <a:tr h="312025"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0.5Cc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  <a:tc>
                  <a:txBody>
                    <a:bodyPr/>
                    <a:lstStyle/>
                    <a:p>
                      <a:pPr marL="347345" indent="25590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6.965·10</a:t>
                      </a:r>
                      <a:r>
                        <a:rPr lang="es-EC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7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Simulación para la deformación máxima permitida.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Imagen 4" descr="C:\Users\JOSE\Desktop\EVA Engineering\CALCULOS TESIS\FOTOS\AU10-EVA-0201-DESPLAZAMIENTO-FRONT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3076" b="3728"/>
          <a:stretch/>
        </p:blipFill>
        <p:spPr bwMode="auto">
          <a:xfrm>
            <a:off x="228600" y="2133600"/>
            <a:ext cx="5003800" cy="381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491489"/>
                  </p:ext>
                </p:extLst>
              </p:nvPr>
            </p:nvGraphicFramePr>
            <p:xfrm>
              <a:off x="5232399" y="3048000"/>
              <a:ext cx="3606801" cy="1417320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016001"/>
                    <a:gridCol w="1089591"/>
                    <a:gridCol w="1501209"/>
                  </a:tblGrid>
                  <a:tr h="297339"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RESULTADOS DEFORMACION MAXIMA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</a:rPr>
                            <a:t>ITEM</a:t>
                          </a:r>
                          <a:endParaRPr lang="en-US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</a:rPr>
                            <a:t>DEFORMACION MAXIMA PERMITIDA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</a:rPr>
                            <a:t>DEFORMACION MAXIMA RESULTANTE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CARROCERIA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70 [</m:t>
                                </m:r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51 [</m:t>
                                </m:r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s-EC" sz="12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491489"/>
                  </p:ext>
                </p:extLst>
              </p:nvPr>
            </p:nvGraphicFramePr>
            <p:xfrm>
              <a:off x="5232399" y="3048000"/>
              <a:ext cx="3606801" cy="1366298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1016001"/>
                    <a:gridCol w="1089591"/>
                    <a:gridCol w="1501209"/>
                  </a:tblGrid>
                  <a:tr h="297339"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</a:rPr>
                            <a:t>RESULTADOS DEFORMACION MAXIMA</a:t>
                          </a:r>
                          <a:endPara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94639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effectLst/>
                            </a:rPr>
                            <a:t>ITEM</a:t>
                          </a:r>
                          <a:endParaRPr lang="en-US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</a:rPr>
                            <a:t>DEFORMACION MAXIMA PERMITIDA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</a:rPr>
                            <a:t>DEFORMACION MAXIMA RESULTANTE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CARROCERIA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93855" t="-404444" r="-139106" b="-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41057" t="-404444" r="-1220" b="-288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7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Simulación para la deformación máxima permitida.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879228"/>
                  </p:ext>
                </p:extLst>
              </p:nvPr>
            </p:nvGraphicFramePr>
            <p:xfrm>
              <a:off x="5460999" y="3048000"/>
              <a:ext cx="3606801" cy="1303179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016001"/>
                    <a:gridCol w="1089591"/>
                    <a:gridCol w="1501209"/>
                  </a:tblGrid>
                  <a:tr h="297339"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RESULTADOS DEFORMACION MAXIMA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>
                              <a:effectLst/>
                            </a:rPr>
                            <a:t>ITEM</a:t>
                          </a:r>
                          <a:endParaRPr lang="en-US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 dirty="0">
                              <a:effectLst/>
                            </a:rPr>
                            <a:t>DEFORMACION MAXIMA PERMITIDA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 dirty="0">
                              <a:effectLst/>
                            </a:rPr>
                            <a:t>DEFORMACION MAXIMA RESULTANTE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CARROCERIA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70 [</m:t>
                                </m:r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51 [</m:t>
                                </m:r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s-EC" sz="1100"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879228"/>
                  </p:ext>
                </p:extLst>
              </p:nvPr>
            </p:nvGraphicFramePr>
            <p:xfrm>
              <a:off x="5460999" y="3048000"/>
              <a:ext cx="3606801" cy="1277208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016001"/>
                    <a:gridCol w="1089591"/>
                    <a:gridCol w="1501209"/>
                  </a:tblGrid>
                  <a:tr h="297339"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RESULTADOS DEFORMACION MAXIMA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28409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>
                              <a:effectLst/>
                            </a:rPr>
                            <a:t>ITEM</a:t>
                          </a:r>
                          <a:endParaRPr lang="en-US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 dirty="0">
                              <a:effectLst/>
                            </a:rPr>
                            <a:t>DEFORMACION MAXIMA PERMITIDA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 b="1" dirty="0">
                              <a:effectLst/>
                            </a:rPr>
                            <a:t>DEFORMACION MAXIMA RESULTANTE</a:t>
                          </a:r>
                          <a:endParaRPr lang="en-US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 marL="0" marR="0" indent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CARROCERIA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3296" t="-414634" r="-139106" b="-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40081" t="-414634" r="-810" b="-292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Imagen 6" descr="C:\Users\JOSE\Desktop\EVA Engineering\CALCULOS TESIS\FOTOS\AU10-EVA-0201-DESPLAZAMIENTO-IS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63482"/>
            <a:ext cx="5162550" cy="343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8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Parámetros de entrada Simulación de Volcamiento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 descr="E:\fotos validCion\VOLCAMIENT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092"/>
          <a:stretch/>
        </p:blipFill>
        <p:spPr bwMode="auto">
          <a:xfrm>
            <a:off x="838200" y="2133600"/>
            <a:ext cx="53721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88090"/>
              </p:ext>
            </p:extLst>
          </p:nvPr>
        </p:nvGraphicFramePr>
        <p:xfrm>
          <a:off x="5029200" y="2255837"/>
          <a:ext cx="3810000" cy="10058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3240"/>
                <a:gridCol w="1150976"/>
                <a:gridCol w="1585784"/>
              </a:tblGrid>
              <a:tr h="297339"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PARAMETRO</a:t>
                      </a:r>
                      <a:r>
                        <a:rPr lang="es-EC" sz="1600" baseline="0" dirty="0" smtClean="0">
                          <a:effectLst/>
                        </a:rPr>
                        <a:t> DE ENTRADA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ITEM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DESCRIPCION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VALOR [N]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14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Carga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Muerta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46452.23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6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Simulación de volcamiento.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/>
          <a:stretch/>
        </p:blipFill>
        <p:spPr bwMode="auto">
          <a:xfrm>
            <a:off x="304800" y="2039620"/>
            <a:ext cx="5311775" cy="3827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r="41111"/>
          <a:stretch/>
        </p:blipFill>
        <p:spPr bwMode="auto">
          <a:xfrm>
            <a:off x="5429250" y="2819400"/>
            <a:ext cx="302895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r>
              <a:rPr lang="es-ES" sz="2800" dirty="0" smtClean="0"/>
              <a:t>Simulación de choque frontal.</a:t>
            </a:r>
          </a:p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Imagen 7" descr="E:\fotos validCion\CHOQUE FRONT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 bwMode="auto">
          <a:xfrm>
            <a:off x="381000" y="2133600"/>
            <a:ext cx="5220335" cy="3886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79732"/>
              </p:ext>
            </p:extLst>
          </p:nvPr>
        </p:nvGraphicFramePr>
        <p:xfrm>
          <a:off x="4876800" y="4368307"/>
          <a:ext cx="3810000" cy="13258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3240"/>
                <a:gridCol w="1150976"/>
                <a:gridCol w="1585784"/>
              </a:tblGrid>
              <a:tr h="297339"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PARAMETRO</a:t>
                      </a:r>
                      <a:r>
                        <a:rPr lang="es-EC" sz="1600" baseline="0" dirty="0" smtClean="0">
                          <a:effectLst/>
                        </a:rPr>
                        <a:t> DE ENTRADA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ITEM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DESCRIPCION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</a:rPr>
                        <a:t>VALOR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14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0" dirty="0" smtClean="0">
                          <a:effectLst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50 [Km/h]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14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fija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 descr="E:\CHOQUE\AU10-EVA-0202-CHOQUE-FRONTAL-VISTA-LATER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" y="1066800"/>
            <a:ext cx="8266430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267200"/>
          </a:xfrm>
        </p:spPr>
        <p:txBody>
          <a:bodyPr/>
          <a:lstStyle/>
          <a:p>
            <a:endParaRPr lang="es-ES" sz="24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Imagen 5" descr="E:\CHOQUE\AU10-EVA-0202-CHOQUE-FRONTAL-VISTA-SUPERIO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" y="1724025"/>
            <a:ext cx="8266430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Comentarios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r>
              <a:rPr lang="es-ES" dirty="0" smtClean="0"/>
              <a:t>Material, tipo de Geometría</a:t>
            </a:r>
          </a:p>
          <a:p>
            <a:r>
              <a:rPr lang="es-ES" dirty="0" smtClean="0"/>
              <a:t>Factor de Seguridad.</a:t>
            </a:r>
          </a:p>
          <a:p>
            <a:r>
              <a:rPr lang="es-ES" dirty="0" smtClean="0"/>
              <a:t>Energía cinética transformado en deformación.</a:t>
            </a:r>
          </a:p>
          <a:p>
            <a:r>
              <a:rPr lang="es-ES" dirty="0" smtClean="0"/>
              <a:t>Energía transferida a los pasajeros.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723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r="40741"/>
          <a:stretch/>
        </p:blipFill>
        <p:spPr bwMode="auto">
          <a:xfrm>
            <a:off x="307075" y="3581400"/>
            <a:ext cx="304800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JOSE\Desktop\EJEMPLOS CALCULOS\AU10-EVA-0202-VIGAPISO\ESFUERZO VON MISSE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915"/>
          <a:stretch/>
        </p:blipFill>
        <p:spPr bwMode="auto">
          <a:xfrm>
            <a:off x="3657600" y="3581400"/>
            <a:ext cx="5381625" cy="223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17637"/>
            <a:ext cx="7477125" cy="2133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44110"/>
            <a:ext cx="2895600" cy="6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del Problema</a:t>
            </a:r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838200" y="1524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/>
              <a:t>Salvaguardar las vidas humanas.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/>
              <a:t>Importación de buses provenientes de Brasil - China -  Europa.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/>
              <a:t>Modelos Nacionales con comportamiento rígido en una colisión. </a:t>
            </a:r>
          </a:p>
          <a:p>
            <a:endParaRPr lang="es-419" dirty="0" smtClean="0"/>
          </a:p>
        </p:txBody>
      </p:sp>
      <p:pic>
        <p:nvPicPr>
          <p:cNvPr id="5122" name="Picture 2" descr="http://i.ytimg.com/vi/jPl6S_HxL_g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666"/>
          <a:stretch/>
        </p:blipFill>
        <p:spPr bwMode="auto">
          <a:xfrm>
            <a:off x="381000" y="2971799"/>
            <a:ext cx="4103078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vozdezamora.com.ec/antes/images/kjsdghskdgghg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/>
          <a:stretch/>
        </p:blipFill>
        <p:spPr bwMode="auto">
          <a:xfrm>
            <a:off x="4572001" y="2971800"/>
            <a:ext cx="4495800" cy="27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ES" dirty="0" smtClean="0"/>
              <a:t>General: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sz="2400" dirty="0" smtClean="0"/>
              <a:t>Diseño de una carrocería</a:t>
            </a:r>
          </a:p>
          <a:p>
            <a:r>
              <a:rPr lang="es-ES" dirty="0" smtClean="0"/>
              <a:t>Específicos: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Parámetros </a:t>
            </a:r>
            <a:r>
              <a:rPr lang="es-ES" sz="2400" dirty="0"/>
              <a:t>de </a:t>
            </a:r>
            <a:r>
              <a:rPr lang="es-ES" sz="2400" dirty="0" smtClean="0"/>
              <a:t>Diseño.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Diseño estructural.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Análisis mediante FEM.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Validación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Optimización</a:t>
            </a:r>
          </a:p>
          <a:p>
            <a:r>
              <a:rPr lang="es-ES" dirty="0"/>
              <a:t>Empresarial</a:t>
            </a:r>
            <a:r>
              <a:rPr lang="es-ES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Certificación </a:t>
            </a:r>
            <a:r>
              <a:rPr lang="es-ES" sz="2400" dirty="0"/>
              <a:t>de Modelos </a:t>
            </a:r>
            <a:r>
              <a:rPr lang="es-ES" sz="2400" dirty="0" smtClean="0"/>
              <a:t>- SAE</a:t>
            </a:r>
            <a:endParaRPr lang="es-E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Mecánico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s-ES" sz="2400" dirty="0" smtClean="0"/>
              <a:t>Análisis de la norma INEN 1323</a:t>
            </a:r>
            <a:r>
              <a:rPr lang="es-ES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Uso incorrecto del método </a:t>
            </a:r>
            <a:r>
              <a:rPr lang="es-ES" sz="2400" dirty="0" smtClean="0"/>
              <a:t>LRFD.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Inexistente sustentación científica de  los coeficientes de aumento o decremento en combinaciones de carga.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400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57195"/>
              </p:ext>
            </p:extLst>
          </p:nvPr>
        </p:nvGraphicFramePr>
        <p:xfrm>
          <a:off x="5486400" y="228600"/>
          <a:ext cx="1371600" cy="56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1609752" imgH="6724705" progId="Visio.Drawing.15">
                  <p:embed/>
                </p:oleObj>
              </mc:Choice>
              <mc:Fallback>
                <p:oleObj name="Visio" r:id="rId4" imgW="1609752" imgH="672470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"/>
                        <a:ext cx="1371600" cy="563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1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Mecánico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267200"/>
          </a:xfrm>
        </p:spPr>
        <p:txBody>
          <a:bodyPr/>
          <a:lstStyle/>
          <a:p>
            <a:r>
              <a:rPr lang="es-ES" dirty="0" smtClean="0"/>
              <a:t>Criterio de diseño en base a Resistencia de Materiales.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800" dirty="0" smtClean="0"/>
              <a:t>Diseño de Vigas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800" dirty="0" smtClean="0"/>
              <a:t>Diseño de Columnas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Imagen 7" descr="C:\Users\JOSE\Desktop\EJEMPLOS CALCULOS\AU10-EVA-0202-VIGAPISO\ESFUERZO VON MISS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8" t="2915"/>
          <a:stretch/>
        </p:blipFill>
        <p:spPr bwMode="auto">
          <a:xfrm>
            <a:off x="4800600" y="2184427"/>
            <a:ext cx="2790825" cy="1653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E:\AU10-EVA-0202-EJERCICIOS-DEMOSTRACION\AU10-EVA-0202-COLUMNA-IMAGEN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1" t="1949" r="68608" b="11563"/>
          <a:stretch/>
        </p:blipFill>
        <p:spPr bwMode="auto">
          <a:xfrm>
            <a:off x="8151263" y="2332038"/>
            <a:ext cx="975677" cy="3381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49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dirty="0" smtClean="0"/>
              <a:t>Diseño de Vigas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29000" y="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1285"/>
              </p:ext>
            </p:extLst>
          </p:nvPr>
        </p:nvGraphicFramePr>
        <p:xfrm>
          <a:off x="6096000" y="711371"/>
          <a:ext cx="2209800" cy="513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4" imgW="2800367" imgH="6619851" progId="Visio.Drawing.15">
                  <p:embed/>
                </p:oleObj>
              </mc:Choice>
              <mc:Fallback>
                <p:oleObj name="Visio" r:id="rId4" imgW="2800367" imgH="66198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711371"/>
                        <a:ext cx="2209800" cy="51314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3" y="2895600"/>
            <a:ext cx="6361402" cy="17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err="1" smtClean="0"/>
              <a:t>Diseño</a:t>
            </a:r>
            <a:r>
              <a:rPr lang="en-US" sz="3600" dirty="0" smtClean="0"/>
              <a:t> de </a:t>
            </a:r>
            <a:r>
              <a:rPr lang="en-US" sz="3600" dirty="0" err="1" smtClean="0"/>
              <a:t>Columnas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29000" y="7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956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79737"/>
              </p:ext>
            </p:extLst>
          </p:nvPr>
        </p:nvGraphicFramePr>
        <p:xfrm>
          <a:off x="2743200" y="561976"/>
          <a:ext cx="4648200" cy="53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Visio" r:id="rId4" imgW="7819928" imgH="7562936" progId="Visio.Drawing.15">
                  <p:embed/>
                </p:oleObj>
              </mc:Choice>
              <mc:Fallback>
                <p:oleObj name="Visio" r:id="rId4" imgW="7819928" imgH="756293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1976"/>
                        <a:ext cx="4648200" cy="53626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7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704</Words>
  <Application>Microsoft Office PowerPoint</Application>
  <PresentationFormat>Presentación en pantalla (4:3)</PresentationFormat>
  <Paragraphs>301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Baskerville Old Face</vt:lpstr>
      <vt:lpstr>Calibri</vt:lpstr>
      <vt:lpstr>Cambria Math</vt:lpstr>
      <vt:lpstr>Times New Roman</vt:lpstr>
      <vt:lpstr>Wingdings</vt:lpstr>
      <vt:lpstr>Office Theme</vt:lpstr>
      <vt:lpstr>Visio</vt:lpstr>
      <vt:lpstr>DISEÑO DE UNA CARROCERÍA DE UN BUS INTERPROVINCIAL EN CONFORMIDAD CON EL I.N.E.N Y VALIDACIÓN MEDIANTE MECÁNICA COMPUTACIONAL</vt:lpstr>
      <vt:lpstr>Contenido</vt:lpstr>
      <vt:lpstr>Introducción </vt:lpstr>
      <vt:lpstr>Definición del Problema</vt:lpstr>
      <vt:lpstr>Objetivos</vt:lpstr>
      <vt:lpstr>Diseño Mecánico</vt:lpstr>
      <vt:lpstr>Diseño Mecánico</vt:lpstr>
      <vt:lpstr>Diseño de Vigas</vt:lpstr>
      <vt:lpstr>Diseño de Columnas</vt:lpstr>
      <vt:lpstr>Datos de Entrada</vt:lpstr>
      <vt:lpstr>Datos de Entrada</vt:lpstr>
      <vt:lpstr>Datos de Entrada</vt:lpstr>
      <vt:lpstr>Datos de Entrada</vt:lpstr>
      <vt:lpstr>Datos de Entrada</vt:lpstr>
      <vt:lpstr>Datos de Entrada</vt:lpstr>
      <vt:lpstr>Datos de Entrada</vt:lpstr>
      <vt:lpstr>Validación</vt:lpstr>
      <vt:lpstr>Comprobación de Cálculos</vt:lpstr>
      <vt:lpstr>Comprobación de Cálculos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Comentarios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una Compactadora Hidráulica de chatarra CON CAPACIDAD DE 70 TONELADAS, de MOVIMIENTO ANGULAR, para la empresa “Recicladora Mejía”  Carlos Alberto rivera rosas Oscar David Mejía Zambrano   Director: Ing. Fernando Montenegro Codirector: Ing. Carlos SuntaxI………….</dc:title>
  <dc:creator>Charly</dc:creator>
  <cp:lastModifiedBy>Jose Verdezoto</cp:lastModifiedBy>
  <cp:revision>109</cp:revision>
  <dcterms:created xsi:type="dcterms:W3CDTF">2009-11-10T19:49:23Z</dcterms:created>
  <dcterms:modified xsi:type="dcterms:W3CDTF">2015-08-17T19:06:20Z</dcterms:modified>
</cp:coreProperties>
</file>