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316" r:id="rId2"/>
    <p:sldId id="256" r:id="rId3"/>
    <p:sldId id="258" r:id="rId4"/>
    <p:sldId id="260" r:id="rId5"/>
    <p:sldId id="259" r:id="rId6"/>
    <p:sldId id="261" r:id="rId7"/>
    <p:sldId id="262" r:id="rId8"/>
    <p:sldId id="303" r:id="rId9"/>
    <p:sldId id="305" r:id="rId10"/>
    <p:sldId id="307" r:id="rId11"/>
    <p:sldId id="308" r:id="rId12"/>
    <p:sldId id="309" r:id="rId13"/>
    <p:sldId id="310" r:id="rId14"/>
    <p:sldId id="311" r:id="rId15"/>
    <p:sldId id="306" r:id="rId16"/>
    <p:sldId id="304" r:id="rId17"/>
    <p:sldId id="312" r:id="rId18"/>
    <p:sldId id="314" r:id="rId19"/>
    <p:sldId id="315" r:id="rId20"/>
    <p:sldId id="313" r:id="rId21"/>
    <p:sldId id="263" r:id="rId22"/>
    <p:sldId id="264" r:id="rId23"/>
    <p:sldId id="284" r:id="rId24"/>
    <p:sldId id="287" r:id="rId25"/>
    <p:sldId id="286" r:id="rId26"/>
    <p:sldId id="285" r:id="rId27"/>
    <p:sldId id="265" r:id="rId28"/>
    <p:sldId id="266" r:id="rId29"/>
    <p:sldId id="268" r:id="rId30"/>
    <p:sldId id="269" r:id="rId31"/>
    <p:sldId id="267" r:id="rId32"/>
    <p:sldId id="270" r:id="rId33"/>
    <p:sldId id="271" r:id="rId34"/>
    <p:sldId id="291" r:id="rId35"/>
    <p:sldId id="290" r:id="rId36"/>
    <p:sldId id="289" r:id="rId37"/>
    <p:sldId id="293" r:id="rId38"/>
    <p:sldId id="294" r:id="rId39"/>
    <p:sldId id="272" r:id="rId40"/>
    <p:sldId id="295" r:id="rId41"/>
    <p:sldId id="274" r:id="rId42"/>
    <p:sldId id="273" r:id="rId43"/>
    <p:sldId id="275" r:id="rId44"/>
    <p:sldId id="276" r:id="rId45"/>
    <p:sldId id="277" r:id="rId46"/>
    <p:sldId id="278" r:id="rId47"/>
    <p:sldId id="299" r:id="rId48"/>
    <p:sldId id="298" r:id="rId49"/>
    <p:sldId id="300" r:id="rId50"/>
    <p:sldId id="301" r:id="rId51"/>
    <p:sldId id="302" r:id="rId52"/>
    <p:sldId id="279" r:id="rId53"/>
    <p:sldId id="280" r:id="rId54"/>
    <p:sldId id="297" r:id="rId55"/>
    <p:sldId id="283" r:id="rId56"/>
    <p:sldId id="296" r:id="rId57"/>
    <p:sldId id="282" r:id="rId58"/>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566" autoAdjust="0"/>
  </p:normalViewPr>
  <p:slideViewPr>
    <p:cSldViewPr>
      <p:cViewPr>
        <p:scale>
          <a:sx n="70" d="100"/>
          <a:sy n="70" d="100"/>
        </p:scale>
        <p:origin x="-108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slide" Target="../slides/slide8.xml"/><Relationship Id="rId1" Type="http://schemas.openxmlformats.org/officeDocument/2006/relationships/slide" Target="../slides/slide6.xml"/><Relationship Id="rId5" Type="http://schemas.openxmlformats.org/officeDocument/2006/relationships/slide" Target="../slides/slide21.xml"/><Relationship Id="rId4"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FB690A-6064-407E-8787-20663E373C1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C"/>
        </a:p>
      </dgm:t>
    </dgm:pt>
    <dgm:pt modelId="{26E74C77-7741-4942-825B-E2DB7F68B4A8}">
      <dgm:prSet phldrT="[Text]"/>
      <dgm:spPr/>
      <dgm:t>
        <a:bodyPr/>
        <a:lstStyle/>
        <a:p>
          <a:r>
            <a:rPr lang="es-EC" dirty="0" smtClean="0"/>
            <a:t>ANÁLISIS INTERNO</a:t>
          </a:r>
          <a:endParaRPr lang="es-EC" dirty="0"/>
        </a:p>
      </dgm:t>
    </dgm:pt>
    <dgm:pt modelId="{437DD8C6-E05E-43EB-BC2D-56E1D4822AE3}" type="parTrans" cxnId="{8AF0E6E9-9747-413B-8C37-8903C8A62BF8}">
      <dgm:prSet/>
      <dgm:spPr/>
      <dgm:t>
        <a:bodyPr/>
        <a:lstStyle/>
        <a:p>
          <a:endParaRPr lang="es-EC"/>
        </a:p>
      </dgm:t>
    </dgm:pt>
    <dgm:pt modelId="{72AE0CF3-147F-444B-B891-36309A5A01E5}" type="sibTrans" cxnId="{8AF0E6E9-9747-413B-8C37-8903C8A62BF8}">
      <dgm:prSet/>
      <dgm:spPr/>
      <dgm:t>
        <a:bodyPr/>
        <a:lstStyle/>
        <a:p>
          <a:endParaRPr lang="es-EC"/>
        </a:p>
      </dgm:t>
    </dgm:pt>
    <dgm:pt modelId="{D7C613B1-F023-400B-8BDF-76759BAC2982}">
      <dgm:prSet phldrT="[Text]"/>
      <dgm:spPr/>
      <dgm:t>
        <a:bodyPr/>
        <a:lstStyle/>
        <a:p>
          <a:r>
            <a:rPr lang="es-EC" dirty="0" smtClean="0"/>
            <a:t>LA EMPRESA</a:t>
          </a:r>
          <a:endParaRPr lang="es-EC" dirty="0"/>
        </a:p>
      </dgm:t>
    </dgm:pt>
    <dgm:pt modelId="{DA998872-8832-47AE-84CA-E7159576B13F}" type="parTrans" cxnId="{E583BD4C-4467-4E9E-9C5E-174A98C39519}">
      <dgm:prSet/>
      <dgm:spPr/>
      <dgm:t>
        <a:bodyPr/>
        <a:lstStyle/>
        <a:p>
          <a:endParaRPr lang="es-EC"/>
        </a:p>
      </dgm:t>
    </dgm:pt>
    <dgm:pt modelId="{A5F2B655-4267-4CAD-B634-00D48FDFF281}" type="sibTrans" cxnId="{E583BD4C-4467-4E9E-9C5E-174A98C39519}">
      <dgm:prSet/>
      <dgm:spPr/>
      <dgm:t>
        <a:bodyPr/>
        <a:lstStyle/>
        <a:p>
          <a:endParaRPr lang="es-EC"/>
        </a:p>
      </dgm:t>
    </dgm:pt>
    <dgm:pt modelId="{D033943D-F533-4713-8232-656D1E1B4E21}">
      <dgm:prSet phldrT="[Text]"/>
      <dgm:spPr/>
      <dgm:t>
        <a:bodyPr/>
        <a:lstStyle/>
        <a:p>
          <a:r>
            <a:rPr lang="es-EC" dirty="0" smtClean="0">
              <a:hlinkClick xmlns:r="http://schemas.openxmlformats.org/officeDocument/2006/relationships" r:id="rId1" action="ppaction://hlinksldjump"/>
            </a:rPr>
            <a:t>ORGANIGRAMA ESTRUCTURAL</a:t>
          </a:r>
          <a:endParaRPr lang="es-EC" dirty="0"/>
        </a:p>
      </dgm:t>
    </dgm:pt>
    <dgm:pt modelId="{7535249D-F837-43C0-837A-C786778503D3}" type="parTrans" cxnId="{AA82ACD7-7CD8-4D02-987F-544EC51116B1}">
      <dgm:prSet/>
      <dgm:spPr/>
      <dgm:t>
        <a:bodyPr/>
        <a:lstStyle/>
        <a:p>
          <a:endParaRPr lang="es-EC"/>
        </a:p>
      </dgm:t>
    </dgm:pt>
    <dgm:pt modelId="{3F4280C6-B584-4DFE-85D4-11D6F0D84D10}" type="sibTrans" cxnId="{AA82ACD7-7CD8-4D02-987F-544EC51116B1}">
      <dgm:prSet/>
      <dgm:spPr/>
      <dgm:t>
        <a:bodyPr/>
        <a:lstStyle/>
        <a:p>
          <a:endParaRPr lang="es-EC"/>
        </a:p>
      </dgm:t>
    </dgm:pt>
    <dgm:pt modelId="{F32490BC-12D3-4764-A630-999DC8474C07}">
      <dgm:prSet phldrT="[Text]"/>
      <dgm:spPr/>
      <dgm:t>
        <a:bodyPr/>
        <a:lstStyle/>
        <a:p>
          <a:r>
            <a:rPr lang="es-EC" dirty="0" smtClean="0"/>
            <a:t>ANÁLISIS EXTERNO</a:t>
          </a:r>
          <a:endParaRPr lang="es-EC" dirty="0"/>
        </a:p>
      </dgm:t>
    </dgm:pt>
    <dgm:pt modelId="{665F42B3-0882-48D8-AF37-B887671854A5}" type="parTrans" cxnId="{EC3B53AE-BFAE-4758-9613-D8F92EEB72F0}">
      <dgm:prSet/>
      <dgm:spPr/>
      <dgm:t>
        <a:bodyPr/>
        <a:lstStyle/>
        <a:p>
          <a:endParaRPr lang="es-EC"/>
        </a:p>
      </dgm:t>
    </dgm:pt>
    <dgm:pt modelId="{4A9C8AFD-55B6-424E-A38A-13AB704E4897}" type="sibTrans" cxnId="{EC3B53AE-BFAE-4758-9613-D8F92EEB72F0}">
      <dgm:prSet/>
      <dgm:spPr/>
      <dgm:t>
        <a:bodyPr/>
        <a:lstStyle/>
        <a:p>
          <a:endParaRPr lang="es-EC"/>
        </a:p>
      </dgm:t>
    </dgm:pt>
    <dgm:pt modelId="{22487B82-BA7B-4051-A413-1A1CD1E604F0}">
      <dgm:prSet phldrT="[Text]"/>
      <dgm:spPr/>
      <dgm:t>
        <a:bodyPr/>
        <a:lstStyle/>
        <a:p>
          <a:r>
            <a:rPr lang="es-EC" dirty="0" smtClean="0">
              <a:hlinkClick xmlns:r="http://schemas.openxmlformats.org/officeDocument/2006/relationships" r:id="rId2" action="ppaction://hlinksldjump"/>
            </a:rPr>
            <a:t>INFLUENCIAS MACROECONOMICAS</a:t>
          </a:r>
          <a:endParaRPr lang="es-EC" dirty="0"/>
        </a:p>
      </dgm:t>
    </dgm:pt>
    <dgm:pt modelId="{0A4BA720-9A0E-438A-89C4-D1F3A3EDF423}" type="parTrans" cxnId="{05399221-4CCE-4547-B696-24532CD67D9E}">
      <dgm:prSet/>
      <dgm:spPr/>
      <dgm:t>
        <a:bodyPr/>
        <a:lstStyle/>
        <a:p>
          <a:endParaRPr lang="es-EC"/>
        </a:p>
      </dgm:t>
    </dgm:pt>
    <dgm:pt modelId="{E2B6B14E-F9DA-4461-996C-4EAA84AE5058}" type="sibTrans" cxnId="{05399221-4CCE-4547-B696-24532CD67D9E}">
      <dgm:prSet/>
      <dgm:spPr/>
      <dgm:t>
        <a:bodyPr/>
        <a:lstStyle/>
        <a:p>
          <a:endParaRPr lang="es-EC"/>
        </a:p>
      </dgm:t>
    </dgm:pt>
    <dgm:pt modelId="{F2216F25-C8FF-4826-9879-13076FB6350C}">
      <dgm:prSet phldrT="[Text]"/>
      <dgm:spPr/>
      <dgm:t>
        <a:bodyPr/>
        <a:lstStyle/>
        <a:p>
          <a:r>
            <a:rPr lang="es-EC" dirty="0" smtClean="0">
              <a:hlinkClick xmlns:r="http://schemas.openxmlformats.org/officeDocument/2006/relationships" r:id="rId3" action="ppaction://hlinksldjump"/>
            </a:rPr>
            <a:t>INLFUENCIAS MICROAMBIENTALES</a:t>
          </a:r>
          <a:endParaRPr lang="es-EC" dirty="0"/>
        </a:p>
      </dgm:t>
    </dgm:pt>
    <dgm:pt modelId="{81ADFEAC-7679-4FB3-BADF-57C95378C191}" type="parTrans" cxnId="{A056593F-3AED-413C-BBE8-C3814591A787}">
      <dgm:prSet/>
      <dgm:spPr/>
      <dgm:t>
        <a:bodyPr/>
        <a:lstStyle/>
        <a:p>
          <a:endParaRPr lang="es-EC"/>
        </a:p>
      </dgm:t>
    </dgm:pt>
    <dgm:pt modelId="{21FA2700-3788-463D-956E-62E5CD3F4F3E}" type="sibTrans" cxnId="{A056593F-3AED-413C-BBE8-C3814591A787}">
      <dgm:prSet/>
      <dgm:spPr/>
      <dgm:t>
        <a:bodyPr/>
        <a:lstStyle/>
        <a:p>
          <a:endParaRPr lang="es-EC"/>
        </a:p>
      </dgm:t>
    </dgm:pt>
    <dgm:pt modelId="{304FACDF-116A-4B82-B502-E6E409441F2C}">
      <dgm:prSet phldrT="[Text]"/>
      <dgm:spPr/>
      <dgm:t>
        <a:bodyPr/>
        <a:lstStyle/>
        <a:p>
          <a:r>
            <a:rPr lang="es-EC" dirty="0" smtClean="0">
              <a:hlinkClick xmlns:r="http://schemas.openxmlformats.org/officeDocument/2006/relationships" r:id="rId4" action="ppaction://hlinksldjump"/>
            </a:rPr>
            <a:t>DESCRIPCIÓN DE PROCESOS</a:t>
          </a:r>
          <a:endParaRPr lang="es-EC" dirty="0"/>
        </a:p>
      </dgm:t>
    </dgm:pt>
    <dgm:pt modelId="{B1958511-BCAB-492A-BB53-796279037983}" type="parTrans" cxnId="{CD362888-353B-4BCF-B05A-5BF777C8B1DF}">
      <dgm:prSet/>
      <dgm:spPr/>
      <dgm:t>
        <a:bodyPr/>
        <a:lstStyle/>
        <a:p>
          <a:endParaRPr lang="es-EC"/>
        </a:p>
      </dgm:t>
    </dgm:pt>
    <dgm:pt modelId="{60DEC526-937D-4D2B-8CBA-D046CB19FBA3}" type="sibTrans" cxnId="{CD362888-353B-4BCF-B05A-5BF777C8B1DF}">
      <dgm:prSet/>
      <dgm:spPr/>
      <dgm:t>
        <a:bodyPr/>
        <a:lstStyle/>
        <a:p>
          <a:endParaRPr lang="es-EC"/>
        </a:p>
      </dgm:t>
    </dgm:pt>
    <dgm:pt modelId="{D3F2A99A-E20B-4FA1-86DC-69BA3A4A4AA8}">
      <dgm:prSet phldrT="[Text]"/>
      <dgm:spPr/>
      <dgm:t>
        <a:bodyPr/>
        <a:lstStyle/>
        <a:p>
          <a:r>
            <a:rPr lang="es-EC" dirty="0" smtClean="0"/>
            <a:t>ANÁLISIS FODA</a:t>
          </a:r>
          <a:endParaRPr lang="es-EC" dirty="0"/>
        </a:p>
      </dgm:t>
    </dgm:pt>
    <dgm:pt modelId="{6590B5BC-A3B0-40F9-BC39-62446BE91975}" type="sibTrans" cxnId="{E860D94A-D3F1-43CD-BD9F-473301C865AD}">
      <dgm:prSet/>
      <dgm:spPr/>
      <dgm:t>
        <a:bodyPr/>
        <a:lstStyle/>
        <a:p>
          <a:endParaRPr lang="es-EC"/>
        </a:p>
      </dgm:t>
    </dgm:pt>
    <dgm:pt modelId="{165A2E58-EBCB-4451-AED9-BBE9B0C0300F}" type="parTrans" cxnId="{E860D94A-D3F1-43CD-BD9F-473301C865AD}">
      <dgm:prSet/>
      <dgm:spPr/>
      <dgm:t>
        <a:bodyPr/>
        <a:lstStyle/>
        <a:p>
          <a:endParaRPr lang="es-EC"/>
        </a:p>
      </dgm:t>
    </dgm:pt>
    <dgm:pt modelId="{39038EC0-6DFF-4A04-84DF-FCEC9B859147}">
      <dgm:prSet phldrT="[Text]"/>
      <dgm:spPr/>
      <dgm:t>
        <a:bodyPr/>
        <a:lstStyle/>
        <a:p>
          <a:r>
            <a:rPr lang="es-EC" dirty="0" smtClean="0">
              <a:hlinkClick xmlns:r="http://schemas.openxmlformats.org/officeDocument/2006/relationships" r:id="rId5" action="ppaction://hlinksldjump"/>
            </a:rPr>
            <a:t>ANALISIS EMPRESARIAL</a:t>
          </a:r>
          <a:endParaRPr lang="es-EC" dirty="0"/>
        </a:p>
      </dgm:t>
    </dgm:pt>
    <dgm:pt modelId="{6F9CA39F-58FE-4126-A4BF-490D0F6F44FE}" type="sibTrans" cxnId="{5AAF20C4-DC8D-4410-99EF-FDD3F3A62280}">
      <dgm:prSet/>
      <dgm:spPr/>
      <dgm:t>
        <a:bodyPr/>
        <a:lstStyle/>
        <a:p>
          <a:endParaRPr lang="es-EC"/>
        </a:p>
      </dgm:t>
    </dgm:pt>
    <dgm:pt modelId="{8180A120-14CA-4803-A1C7-50126E89236C}" type="parTrans" cxnId="{5AAF20C4-DC8D-4410-99EF-FDD3F3A62280}">
      <dgm:prSet/>
      <dgm:spPr/>
      <dgm:t>
        <a:bodyPr/>
        <a:lstStyle/>
        <a:p>
          <a:endParaRPr lang="es-EC"/>
        </a:p>
      </dgm:t>
    </dgm:pt>
    <dgm:pt modelId="{82C8E1C3-080E-4C78-B3E4-EAD2E5BFD78A}" type="pres">
      <dgm:prSet presAssocID="{2AFB690A-6064-407E-8787-20663E373C19}" presName="Name0" presStyleCnt="0">
        <dgm:presLayoutVars>
          <dgm:dir/>
          <dgm:animLvl val="lvl"/>
          <dgm:resizeHandles val="exact"/>
        </dgm:presLayoutVars>
      </dgm:prSet>
      <dgm:spPr/>
      <dgm:t>
        <a:bodyPr/>
        <a:lstStyle/>
        <a:p>
          <a:endParaRPr lang="es-EC"/>
        </a:p>
      </dgm:t>
    </dgm:pt>
    <dgm:pt modelId="{A013A475-E804-49C8-94CC-009125CCACF9}" type="pres">
      <dgm:prSet presAssocID="{26E74C77-7741-4942-825B-E2DB7F68B4A8}" presName="linNode" presStyleCnt="0"/>
      <dgm:spPr/>
    </dgm:pt>
    <dgm:pt modelId="{2BE2D67D-D461-462A-B7BA-E8C6F144AAE9}" type="pres">
      <dgm:prSet presAssocID="{26E74C77-7741-4942-825B-E2DB7F68B4A8}" presName="parentText" presStyleLbl="node1" presStyleIdx="0" presStyleCnt="3">
        <dgm:presLayoutVars>
          <dgm:chMax val="1"/>
          <dgm:bulletEnabled val="1"/>
        </dgm:presLayoutVars>
      </dgm:prSet>
      <dgm:spPr/>
      <dgm:t>
        <a:bodyPr/>
        <a:lstStyle/>
        <a:p>
          <a:endParaRPr lang="es-EC"/>
        </a:p>
      </dgm:t>
    </dgm:pt>
    <dgm:pt modelId="{515B3D29-2685-43BF-94BC-633A976DE32D}" type="pres">
      <dgm:prSet presAssocID="{26E74C77-7741-4942-825B-E2DB7F68B4A8}" presName="descendantText" presStyleLbl="alignAccFollowNode1" presStyleIdx="0" presStyleCnt="3">
        <dgm:presLayoutVars>
          <dgm:bulletEnabled val="1"/>
        </dgm:presLayoutVars>
      </dgm:prSet>
      <dgm:spPr/>
      <dgm:t>
        <a:bodyPr/>
        <a:lstStyle/>
        <a:p>
          <a:endParaRPr lang="es-EC"/>
        </a:p>
      </dgm:t>
    </dgm:pt>
    <dgm:pt modelId="{311B7B5F-E89D-47C3-A424-69F507C31A89}" type="pres">
      <dgm:prSet presAssocID="{72AE0CF3-147F-444B-B891-36309A5A01E5}" presName="sp" presStyleCnt="0"/>
      <dgm:spPr/>
    </dgm:pt>
    <dgm:pt modelId="{58550E0E-2264-4ED7-AAA5-18BEFBD361F0}" type="pres">
      <dgm:prSet presAssocID="{F32490BC-12D3-4764-A630-999DC8474C07}" presName="linNode" presStyleCnt="0"/>
      <dgm:spPr/>
    </dgm:pt>
    <dgm:pt modelId="{D192FA67-8F26-4B46-950D-0E66A6E070BC}" type="pres">
      <dgm:prSet presAssocID="{F32490BC-12D3-4764-A630-999DC8474C07}" presName="parentText" presStyleLbl="node1" presStyleIdx="1" presStyleCnt="3">
        <dgm:presLayoutVars>
          <dgm:chMax val="1"/>
          <dgm:bulletEnabled val="1"/>
        </dgm:presLayoutVars>
      </dgm:prSet>
      <dgm:spPr/>
      <dgm:t>
        <a:bodyPr/>
        <a:lstStyle/>
        <a:p>
          <a:endParaRPr lang="es-EC"/>
        </a:p>
      </dgm:t>
    </dgm:pt>
    <dgm:pt modelId="{CCA32E5F-5BE3-4056-83AD-8CD6A918462C}" type="pres">
      <dgm:prSet presAssocID="{F32490BC-12D3-4764-A630-999DC8474C07}" presName="descendantText" presStyleLbl="alignAccFollowNode1" presStyleIdx="1" presStyleCnt="3">
        <dgm:presLayoutVars>
          <dgm:bulletEnabled val="1"/>
        </dgm:presLayoutVars>
      </dgm:prSet>
      <dgm:spPr/>
      <dgm:t>
        <a:bodyPr/>
        <a:lstStyle/>
        <a:p>
          <a:endParaRPr lang="es-EC"/>
        </a:p>
      </dgm:t>
    </dgm:pt>
    <dgm:pt modelId="{4A06EA32-18A4-4D69-A0D5-32A7DB5395DB}" type="pres">
      <dgm:prSet presAssocID="{4A9C8AFD-55B6-424E-A38A-13AB704E4897}" presName="sp" presStyleCnt="0"/>
      <dgm:spPr/>
    </dgm:pt>
    <dgm:pt modelId="{4F3FCA4E-F8BC-40F2-ADC3-4B84F57CDE63}" type="pres">
      <dgm:prSet presAssocID="{D3F2A99A-E20B-4FA1-86DC-69BA3A4A4AA8}" presName="linNode" presStyleCnt="0"/>
      <dgm:spPr/>
    </dgm:pt>
    <dgm:pt modelId="{7DB0BBE9-1653-4CA7-8961-56870541C8B2}" type="pres">
      <dgm:prSet presAssocID="{D3F2A99A-E20B-4FA1-86DC-69BA3A4A4AA8}" presName="parentText" presStyleLbl="node1" presStyleIdx="2" presStyleCnt="3">
        <dgm:presLayoutVars>
          <dgm:chMax val="1"/>
          <dgm:bulletEnabled val="1"/>
        </dgm:presLayoutVars>
      </dgm:prSet>
      <dgm:spPr/>
      <dgm:t>
        <a:bodyPr/>
        <a:lstStyle/>
        <a:p>
          <a:endParaRPr lang="es-EC"/>
        </a:p>
      </dgm:t>
    </dgm:pt>
    <dgm:pt modelId="{EC2AAC25-4E07-4628-8E50-DAFE9D85464B}" type="pres">
      <dgm:prSet presAssocID="{D3F2A99A-E20B-4FA1-86DC-69BA3A4A4AA8}" presName="descendantText" presStyleLbl="alignAccFollowNode1" presStyleIdx="2" presStyleCnt="3">
        <dgm:presLayoutVars>
          <dgm:bulletEnabled val="1"/>
        </dgm:presLayoutVars>
      </dgm:prSet>
      <dgm:spPr/>
      <dgm:t>
        <a:bodyPr/>
        <a:lstStyle/>
        <a:p>
          <a:endParaRPr lang="es-EC"/>
        </a:p>
      </dgm:t>
    </dgm:pt>
  </dgm:ptLst>
  <dgm:cxnLst>
    <dgm:cxn modelId="{CD362888-353B-4BCF-B05A-5BF777C8B1DF}" srcId="{26E74C77-7741-4942-825B-E2DB7F68B4A8}" destId="{304FACDF-116A-4B82-B502-E6E409441F2C}" srcOrd="2" destOrd="0" parTransId="{B1958511-BCAB-492A-BB53-796279037983}" sibTransId="{60DEC526-937D-4D2B-8CBA-D046CB19FBA3}"/>
    <dgm:cxn modelId="{6E2044D6-1D48-40A5-9895-22652E53AD16}" type="presOf" srcId="{D033943D-F533-4713-8232-656D1E1B4E21}" destId="{515B3D29-2685-43BF-94BC-633A976DE32D}" srcOrd="0" destOrd="1" presId="urn:microsoft.com/office/officeart/2005/8/layout/vList5"/>
    <dgm:cxn modelId="{05399221-4CCE-4547-B696-24532CD67D9E}" srcId="{F32490BC-12D3-4764-A630-999DC8474C07}" destId="{22487B82-BA7B-4051-A413-1A1CD1E604F0}" srcOrd="0" destOrd="0" parTransId="{0A4BA720-9A0E-438A-89C4-D1F3A3EDF423}" sibTransId="{E2B6B14E-F9DA-4461-996C-4EAA84AE5058}"/>
    <dgm:cxn modelId="{6B307DF1-C31A-4982-AD8C-86C777320066}" type="presOf" srcId="{22487B82-BA7B-4051-A413-1A1CD1E604F0}" destId="{CCA32E5F-5BE3-4056-83AD-8CD6A918462C}" srcOrd="0" destOrd="0" presId="urn:microsoft.com/office/officeart/2005/8/layout/vList5"/>
    <dgm:cxn modelId="{8AF0E6E9-9747-413B-8C37-8903C8A62BF8}" srcId="{2AFB690A-6064-407E-8787-20663E373C19}" destId="{26E74C77-7741-4942-825B-E2DB7F68B4A8}" srcOrd="0" destOrd="0" parTransId="{437DD8C6-E05E-43EB-BC2D-56E1D4822AE3}" sibTransId="{72AE0CF3-147F-444B-B891-36309A5A01E5}"/>
    <dgm:cxn modelId="{E860D94A-D3F1-43CD-BD9F-473301C865AD}" srcId="{2AFB690A-6064-407E-8787-20663E373C19}" destId="{D3F2A99A-E20B-4FA1-86DC-69BA3A4A4AA8}" srcOrd="2" destOrd="0" parTransId="{165A2E58-EBCB-4451-AED9-BBE9B0C0300F}" sibTransId="{6590B5BC-A3B0-40F9-BC39-62446BE91975}"/>
    <dgm:cxn modelId="{AA82ACD7-7CD8-4D02-987F-544EC51116B1}" srcId="{26E74C77-7741-4942-825B-E2DB7F68B4A8}" destId="{D033943D-F533-4713-8232-656D1E1B4E21}" srcOrd="1" destOrd="0" parTransId="{7535249D-F837-43C0-837A-C786778503D3}" sibTransId="{3F4280C6-B584-4DFE-85D4-11D6F0D84D10}"/>
    <dgm:cxn modelId="{C51E9791-006A-4725-9698-518484E3140D}" type="presOf" srcId="{2AFB690A-6064-407E-8787-20663E373C19}" destId="{82C8E1C3-080E-4C78-B3E4-EAD2E5BFD78A}" srcOrd="0" destOrd="0" presId="urn:microsoft.com/office/officeart/2005/8/layout/vList5"/>
    <dgm:cxn modelId="{7B82711A-BAE0-4A00-BB30-96937A49E44A}" type="presOf" srcId="{26E74C77-7741-4942-825B-E2DB7F68B4A8}" destId="{2BE2D67D-D461-462A-B7BA-E8C6F144AAE9}" srcOrd="0" destOrd="0" presId="urn:microsoft.com/office/officeart/2005/8/layout/vList5"/>
    <dgm:cxn modelId="{E583BD4C-4467-4E9E-9C5E-174A98C39519}" srcId="{26E74C77-7741-4942-825B-E2DB7F68B4A8}" destId="{D7C613B1-F023-400B-8BDF-76759BAC2982}" srcOrd="0" destOrd="0" parTransId="{DA998872-8832-47AE-84CA-E7159576B13F}" sibTransId="{A5F2B655-4267-4CAD-B634-00D48FDFF281}"/>
    <dgm:cxn modelId="{A056593F-3AED-413C-BBE8-C3814591A787}" srcId="{F32490BC-12D3-4764-A630-999DC8474C07}" destId="{F2216F25-C8FF-4826-9879-13076FB6350C}" srcOrd="1" destOrd="0" parTransId="{81ADFEAC-7679-4FB3-BADF-57C95378C191}" sibTransId="{21FA2700-3788-463D-956E-62E5CD3F4F3E}"/>
    <dgm:cxn modelId="{5AAF20C4-DC8D-4410-99EF-FDD3F3A62280}" srcId="{D3F2A99A-E20B-4FA1-86DC-69BA3A4A4AA8}" destId="{39038EC0-6DFF-4A04-84DF-FCEC9B859147}" srcOrd="0" destOrd="0" parTransId="{8180A120-14CA-4803-A1C7-50126E89236C}" sibTransId="{6F9CA39F-58FE-4126-A4BF-490D0F6F44FE}"/>
    <dgm:cxn modelId="{A96DF0DD-4BCA-44BB-AFC6-421901A6332C}" type="presOf" srcId="{F32490BC-12D3-4764-A630-999DC8474C07}" destId="{D192FA67-8F26-4B46-950D-0E66A6E070BC}" srcOrd="0" destOrd="0" presId="urn:microsoft.com/office/officeart/2005/8/layout/vList5"/>
    <dgm:cxn modelId="{B3A55E2B-85A1-44D7-B3EF-368FA209D9BC}" type="presOf" srcId="{D7C613B1-F023-400B-8BDF-76759BAC2982}" destId="{515B3D29-2685-43BF-94BC-633A976DE32D}" srcOrd="0" destOrd="0" presId="urn:microsoft.com/office/officeart/2005/8/layout/vList5"/>
    <dgm:cxn modelId="{EC3B53AE-BFAE-4758-9613-D8F92EEB72F0}" srcId="{2AFB690A-6064-407E-8787-20663E373C19}" destId="{F32490BC-12D3-4764-A630-999DC8474C07}" srcOrd="1" destOrd="0" parTransId="{665F42B3-0882-48D8-AF37-B887671854A5}" sibTransId="{4A9C8AFD-55B6-424E-A38A-13AB704E4897}"/>
    <dgm:cxn modelId="{16C202D4-3529-4C07-B7FF-65AE978D7FF4}" type="presOf" srcId="{D3F2A99A-E20B-4FA1-86DC-69BA3A4A4AA8}" destId="{7DB0BBE9-1653-4CA7-8961-56870541C8B2}" srcOrd="0" destOrd="0" presId="urn:microsoft.com/office/officeart/2005/8/layout/vList5"/>
    <dgm:cxn modelId="{1FBDFF51-590B-4CA4-AE6B-4063F0C8F991}" type="presOf" srcId="{39038EC0-6DFF-4A04-84DF-FCEC9B859147}" destId="{EC2AAC25-4E07-4628-8E50-DAFE9D85464B}" srcOrd="0" destOrd="0" presId="urn:microsoft.com/office/officeart/2005/8/layout/vList5"/>
    <dgm:cxn modelId="{42E18FD2-D995-4069-9853-019B845728C5}" type="presOf" srcId="{304FACDF-116A-4B82-B502-E6E409441F2C}" destId="{515B3D29-2685-43BF-94BC-633A976DE32D}" srcOrd="0" destOrd="2" presId="urn:microsoft.com/office/officeart/2005/8/layout/vList5"/>
    <dgm:cxn modelId="{0BD31005-2795-4F3A-9155-A859CF9FAD62}" type="presOf" srcId="{F2216F25-C8FF-4826-9879-13076FB6350C}" destId="{CCA32E5F-5BE3-4056-83AD-8CD6A918462C}" srcOrd="0" destOrd="1" presId="urn:microsoft.com/office/officeart/2005/8/layout/vList5"/>
    <dgm:cxn modelId="{B4675459-208F-4A53-8DC2-B7C8CF6E4AE0}" type="presParOf" srcId="{82C8E1C3-080E-4C78-B3E4-EAD2E5BFD78A}" destId="{A013A475-E804-49C8-94CC-009125CCACF9}" srcOrd="0" destOrd="0" presId="urn:microsoft.com/office/officeart/2005/8/layout/vList5"/>
    <dgm:cxn modelId="{7AFCB170-05F2-4117-BFD5-A0BA4F82A736}" type="presParOf" srcId="{A013A475-E804-49C8-94CC-009125CCACF9}" destId="{2BE2D67D-D461-462A-B7BA-E8C6F144AAE9}" srcOrd="0" destOrd="0" presId="urn:microsoft.com/office/officeart/2005/8/layout/vList5"/>
    <dgm:cxn modelId="{065C779B-C2B7-40E7-AD14-2FF328ED839D}" type="presParOf" srcId="{A013A475-E804-49C8-94CC-009125CCACF9}" destId="{515B3D29-2685-43BF-94BC-633A976DE32D}" srcOrd="1" destOrd="0" presId="urn:microsoft.com/office/officeart/2005/8/layout/vList5"/>
    <dgm:cxn modelId="{9D283BB3-7640-42E0-A990-DDCE863A8147}" type="presParOf" srcId="{82C8E1C3-080E-4C78-B3E4-EAD2E5BFD78A}" destId="{311B7B5F-E89D-47C3-A424-69F507C31A89}" srcOrd="1" destOrd="0" presId="urn:microsoft.com/office/officeart/2005/8/layout/vList5"/>
    <dgm:cxn modelId="{FAA19573-D27B-4545-B537-3A78638CA86F}" type="presParOf" srcId="{82C8E1C3-080E-4C78-B3E4-EAD2E5BFD78A}" destId="{58550E0E-2264-4ED7-AAA5-18BEFBD361F0}" srcOrd="2" destOrd="0" presId="urn:microsoft.com/office/officeart/2005/8/layout/vList5"/>
    <dgm:cxn modelId="{A01F72C1-D34C-4F03-A5D8-3D54708CE612}" type="presParOf" srcId="{58550E0E-2264-4ED7-AAA5-18BEFBD361F0}" destId="{D192FA67-8F26-4B46-950D-0E66A6E070BC}" srcOrd="0" destOrd="0" presId="urn:microsoft.com/office/officeart/2005/8/layout/vList5"/>
    <dgm:cxn modelId="{75F8C84C-E64F-42FA-813F-AA8CAC52C61A}" type="presParOf" srcId="{58550E0E-2264-4ED7-AAA5-18BEFBD361F0}" destId="{CCA32E5F-5BE3-4056-83AD-8CD6A918462C}" srcOrd="1" destOrd="0" presId="urn:microsoft.com/office/officeart/2005/8/layout/vList5"/>
    <dgm:cxn modelId="{97996948-500F-4031-BC11-2ED514167B06}" type="presParOf" srcId="{82C8E1C3-080E-4C78-B3E4-EAD2E5BFD78A}" destId="{4A06EA32-18A4-4D69-A0D5-32A7DB5395DB}" srcOrd="3" destOrd="0" presId="urn:microsoft.com/office/officeart/2005/8/layout/vList5"/>
    <dgm:cxn modelId="{FD18BDE3-2B34-4C7F-A019-F9E4F55DCCD8}" type="presParOf" srcId="{82C8E1C3-080E-4C78-B3E4-EAD2E5BFD78A}" destId="{4F3FCA4E-F8BC-40F2-ADC3-4B84F57CDE63}" srcOrd="4" destOrd="0" presId="urn:microsoft.com/office/officeart/2005/8/layout/vList5"/>
    <dgm:cxn modelId="{D8A0FA78-3E08-4C96-97D7-7385F4CC5D78}" type="presParOf" srcId="{4F3FCA4E-F8BC-40F2-ADC3-4B84F57CDE63}" destId="{7DB0BBE9-1653-4CA7-8961-56870541C8B2}" srcOrd="0" destOrd="0" presId="urn:microsoft.com/office/officeart/2005/8/layout/vList5"/>
    <dgm:cxn modelId="{FC67AD83-3881-4252-9EB9-1A70CA182D54}" type="presParOf" srcId="{4F3FCA4E-F8BC-40F2-ADC3-4B84F57CDE63}" destId="{EC2AAC25-4E07-4628-8E50-DAFE9D85464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5B3D29-2685-43BF-94BC-633A976DE32D}">
      <dsp:nvSpPr>
        <dsp:cNvPr id="0" name=""/>
        <dsp:cNvSpPr/>
      </dsp:nvSpPr>
      <dsp:spPr>
        <a:xfrm rot="5400000">
          <a:off x="5012703" y="-1901981"/>
          <a:ext cx="1166849"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t>LA EMPRESA</a:t>
          </a:r>
          <a:endParaRPr lang="es-EC" sz="1600" kern="1200" dirty="0"/>
        </a:p>
        <a:p>
          <a:pPr marL="171450" lvl="1" indent="-171450" algn="l" defTabSz="711200">
            <a:lnSpc>
              <a:spcPct val="90000"/>
            </a:lnSpc>
            <a:spcBef>
              <a:spcPct val="0"/>
            </a:spcBef>
            <a:spcAft>
              <a:spcPct val="15000"/>
            </a:spcAft>
            <a:buChar char="••"/>
          </a:pPr>
          <a:r>
            <a:rPr lang="es-EC" sz="1600" kern="1200" dirty="0" smtClean="0">
              <a:hlinkClick xmlns:r="http://schemas.openxmlformats.org/officeDocument/2006/relationships" r:id="" action="ppaction://hlinksldjump"/>
            </a:rPr>
            <a:t>ORGANIGRAMA ESTRUCTURAL</a:t>
          </a:r>
          <a:endParaRPr lang="es-EC" sz="1600" kern="1200" dirty="0"/>
        </a:p>
        <a:p>
          <a:pPr marL="171450" lvl="1" indent="-171450" algn="l" defTabSz="711200">
            <a:lnSpc>
              <a:spcPct val="90000"/>
            </a:lnSpc>
            <a:spcBef>
              <a:spcPct val="0"/>
            </a:spcBef>
            <a:spcAft>
              <a:spcPct val="15000"/>
            </a:spcAft>
            <a:buChar char="••"/>
          </a:pPr>
          <a:r>
            <a:rPr lang="es-EC" sz="1600" kern="1200" dirty="0" smtClean="0">
              <a:hlinkClick xmlns:r="http://schemas.openxmlformats.org/officeDocument/2006/relationships" r:id="" action="ppaction://hlinksldjump"/>
            </a:rPr>
            <a:t>DESCRIPCIÓN DE PROCESOS</a:t>
          </a:r>
          <a:endParaRPr lang="es-EC" sz="1600" kern="1200" dirty="0"/>
        </a:p>
      </dsp:txBody>
      <dsp:txXfrm rot="-5400000">
        <a:off x="2962656" y="205027"/>
        <a:ext cx="5209983" cy="1052927"/>
      </dsp:txXfrm>
    </dsp:sp>
    <dsp:sp modelId="{2BE2D67D-D461-462A-B7BA-E8C6F144AAE9}">
      <dsp:nvSpPr>
        <dsp:cNvPr id="0" name=""/>
        <dsp:cNvSpPr/>
      </dsp:nvSpPr>
      <dsp:spPr>
        <a:xfrm>
          <a:off x="0" y="2209"/>
          <a:ext cx="2962656" cy="145856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EC" sz="3300" kern="1200" dirty="0" smtClean="0"/>
            <a:t>ANÁLISIS INTERNO</a:t>
          </a:r>
          <a:endParaRPr lang="es-EC" sz="3300" kern="1200" dirty="0"/>
        </a:p>
      </dsp:txBody>
      <dsp:txXfrm>
        <a:off x="71201" y="73410"/>
        <a:ext cx="2820254" cy="1316159"/>
      </dsp:txXfrm>
    </dsp:sp>
    <dsp:sp modelId="{CCA32E5F-5BE3-4056-83AD-8CD6A918462C}">
      <dsp:nvSpPr>
        <dsp:cNvPr id="0" name=""/>
        <dsp:cNvSpPr/>
      </dsp:nvSpPr>
      <dsp:spPr>
        <a:xfrm rot="5400000">
          <a:off x="5012703" y="-370491"/>
          <a:ext cx="1166849"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hlinkClick xmlns:r="http://schemas.openxmlformats.org/officeDocument/2006/relationships" r:id="" action="ppaction://hlinksldjump"/>
            </a:rPr>
            <a:t>INFLUENCIAS MACROECONOMICAS</a:t>
          </a:r>
          <a:endParaRPr lang="es-EC" sz="1600" kern="1200" dirty="0"/>
        </a:p>
        <a:p>
          <a:pPr marL="171450" lvl="1" indent="-171450" algn="l" defTabSz="711200">
            <a:lnSpc>
              <a:spcPct val="90000"/>
            </a:lnSpc>
            <a:spcBef>
              <a:spcPct val="0"/>
            </a:spcBef>
            <a:spcAft>
              <a:spcPct val="15000"/>
            </a:spcAft>
            <a:buChar char="••"/>
          </a:pPr>
          <a:r>
            <a:rPr lang="es-EC" sz="1600" kern="1200" dirty="0" smtClean="0">
              <a:hlinkClick xmlns:r="http://schemas.openxmlformats.org/officeDocument/2006/relationships" r:id="" action="ppaction://hlinksldjump"/>
            </a:rPr>
            <a:t>INLFUENCIAS MICROAMBIENTALES</a:t>
          </a:r>
          <a:endParaRPr lang="es-EC" sz="1600" kern="1200" dirty="0"/>
        </a:p>
      </dsp:txBody>
      <dsp:txXfrm rot="-5400000">
        <a:off x="2962656" y="1736517"/>
        <a:ext cx="5209983" cy="1052927"/>
      </dsp:txXfrm>
    </dsp:sp>
    <dsp:sp modelId="{D192FA67-8F26-4B46-950D-0E66A6E070BC}">
      <dsp:nvSpPr>
        <dsp:cNvPr id="0" name=""/>
        <dsp:cNvSpPr/>
      </dsp:nvSpPr>
      <dsp:spPr>
        <a:xfrm>
          <a:off x="0" y="1533700"/>
          <a:ext cx="2962656" cy="145856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EC" sz="3300" kern="1200" dirty="0" smtClean="0"/>
            <a:t>ANÁLISIS EXTERNO</a:t>
          </a:r>
          <a:endParaRPr lang="es-EC" sz="3300" kern="1200" dirty="0"/>
        </a:p>
      </dsp:txBody>
      <dsp:txXfrm>
        <a:off x="71201" y="1604901"/>
        <a:ext cx="2820254" cy="1316159"/>
      </dsp:txXfrm>
    </dsp:sp>
    <dsp:sp modelId="{EC2AAC25-4E07-4628-8E50-DAFE9D85464B}">
      <dsp:nvSpPr>
        <dsp:cNvPr id="0" name=""/>
        <dsp:cNvSpPr/>
      </dsp:nvSpPr>
      <dsp:spPr>
        <a:xfrm rot="5400000">
          <a:off x="5012703" y="1160999"/>
          <a:ext cx="1166849"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es-EC" sz="1600" kern="1200" dirty="0" smtClean="0">
              <a:hlinkClick xmlns:r="http://schemas.openxmlformats.org/officeDocument/2006/relationships" r:id="" action="ppaction://hlinksldjump"/>
            </a:rPr>
            <a:t>ANALISIS EMPRESARIAL</a:t>
          </a:r>
          <a:endParaRPr lang="es-EC" sz="1600" kern="1200" dirty="0"/>
        </a:p>
      </dsp:txBody>
      <dsp:txXfrm rot="-5400000">
        <a:off x="2962656" y="3268008"/>
        <a:ext cx="5209983" cy="1052927"/>
      </dsp:txXfrm>
    </dsp:sp>
    <dsp:sp modelId="{7DB0BBE9-1653-4CA7-8961-56870541C8B2}">
      <dsp:nvSpPr>
        <dsp:cNvPr id="0" name=""/>
        <dsp:cNvSpPr/>
      </dsp:nvSpPr>
      <dsp:spPr>
        <a:xfrm>
          <a:off x="0" y="3065190"/>
          <a:ext cx="2962656" cy="145856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es-EC" sz="3300" kern="1200" dirty="0" smtClean="0"/>
            <a:t>ANÁLISIS FODA</a:t>
          </a:r>
          <a:endParaRPr lang="es-EC" sz="3300" kern="1200" dirty="0"/>
        </a:p>
      </dsp:txBody>
      <dsp:txXfrm>
        <a:off x="71201" y="3136391"/>
        <a:ext cx="2820254" cy="1316159"/>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27D2C10-EF51-4153-8064-C00B6A65AECB}" type="datetimeFigureOut">
              <a:rPr lang="es-EC" smtClean="0"/>
              <a:pPr/>
              <a:t>02/03/2015</a:t>
            </a:fld>
            <a:endParaRPr lang="es-EC"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s-EC"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08A2307-360A-44F4-B766-107E062696F5}" type="slidenum">
              <a:rPr lang="es-EC" smtClean="0"/>
              <a:pPr/>
              <a:t>‹Nº›</a:t>
            </a:fld>
            <a:endParaRPr lang="es-EC" dirty="0"/>
          </a:p>
        </p:txBody>
      </p:sp>
    </p:spTree>
  </p:cSld>
  <p:clrMapOvr>
    <a:masterClrMapping/>
  </p:clrMapOvr>
  <p:transition>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7D2C10-EF51-4153-8064-C00B6A65AECB}" type="datetimeFigureOut">
              <a:rPr lang="es-EC" smtClean="0"/>
              <a:pPr/>
              <a:t>02/03/2015</a:t>
            </a:fld>
            <a:endParaRPr lang="es-EC" dirty="0"/>
          </a:p>
        </p:txBody>
      </p:sp>
      <p:sp>
        <p:nvSpPr>
          <p:cNvPr id="5" name="Footer Placeholder 4"/>
          <p:cNvSpPr>
            <a:spLocks noGrp="1"/>
          </p:cNvSpPr>
          <p:nvPr>
            <p:ph type="ftr" sz="quarter" idx="11"/>
          </p:nvPr>
        </p:nvSpPr>
        <p:spPr/>
        <p:txBody>
          <a:bodyPr/>
          <a:lstStyle>
            <a:extLst/>
          </a:lstStyle>
          <a:p>
            <a:endParaRPr lang="es-EC" dirty="0"/>
          </a:p>
        </p:txBody>
      </p:sp>
      <p:sp>
        <p:nvSpPr>
          <p:cNvPr id="6" name="Slide Number Placeholder 5"/>
          <p:cNvSpPr>
            <a:spLocks noGrp="1"/>
          </p:cNvSpPr>
          <p:nvPr>
            <p:ph type="sldNum" sz="quarter" idx="12"/>
          </p:nvPr>
        </p:nvSpPr>
        <p:spPr/>
        <p:txBody>
          <a:bodyPr/>
          <a:lstStyle>
            <a:extLst/>
          </a:lstStyle>
          <a:p>
            <a:fld id="{108A2307-360A-44F4-B766-107E062696F5}" type="slidenum">
              <a:rPr lang="es-EC" smtClean="0"/>
              <a:pPr/>
              <a:t>‹Nº›</a:t>
            </a:fld>
            <a:endParaRPr lang="es-EC" dirty="0"/>
          </a:p>
        </p:txBody>
      </p:sp>
    </p:spTree>
  </p:cSld>
  <p:clrMapOvr>
    <a:masterClrMapping/>
  </p:clrMapOvr>
  <p:transition>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7D2C10-EF51-4153-8064-C00B6A65AECB}" type="datetimeFigureOut">
              <a:rPr lang="es-EC" smtClean="0"/>
              <a:pPr/>
              <a:t>02/03/2015</a:t>
            </a:fld>
            <a:endParaRPr lang="es-EC" dirty="0"/>
          </a:p>
        </p:txBody>
      </p:sp>
      <p:sp>
        <p:nvSpPr>
          <p:cNvPr id="5" name="Footer Placeholder 4"/>
          <p:cNvSpPr>
            <a:spLocks noGrp="1"/>
          </p:cNvSpPr>
          <p:nvPr>
            <p:ph type="ftr" sz="quarter" idx="11"/>
          </p:nvPr>
        </p:nvSpPr>
        <p:spPr/>
        <p:txBody>
          <a:bodyPr/>
          <a:lstStyle>
            <a:extLst/>
          </a:lstStyle>
          <a:p>
            <a:endParaRPr lang="es-EC" dirty="0"/>
          </a:p>
        </p:txBody>
      </p:sp>
      <p:sp>
        <p:nvSpPr>
          <p:cNvPr id="6" name="Slide Number Placeholder 5"/>
          <p:cNvSpPr>
            <a:spLocks noGrp="1"/>
          </p:cNvSpPr>
          <p:nvPr>
            <p:ph type="sldNum" sz="quarter" idx="12"/>
          </p:nvPr>
        </p:nvSpPr>
        <p:spPr/>
        <p:txBody>
          <a:bodyPr/>
          <a:lstStyle>
            <a:extLst/>
          </a:lstStyle>
          <a:p>
            <a:fld id="{108A2307-360A-44F4-B766-107E062696F5}" type="slidenum">
              <a:rPr lang="es-EC" smtClean="0"/>
              <a:pPr/>
              <a:t>‹Nº›</a:t>
            </a:fld>
            <a:endParaRPr lang="es-EC" dirty="0"/>
          </a:p>
        </p:txBody>
      </p:sp>
    </p:spTree>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7D2C10-EF51-4153-8064-C00B6A65AECB}" type="datetimeFigureOut">
              <a:rPr lang="es-EC" smtClean="0"/>
              <a:pPr/>
              <a:t>02/03/2015</a:t>
            </a:fld>
            <a:endParaRPr lang="es-EC" dirty="0"/>
          </a:p>
        </p:txBody>
      </p:sp>
      <p:sp>
        <p:nvSpPr>
          <p:cNvPr id="5" name="Footer Placeholder 4"/>
          <p:cNvSpPr>
            <a:spLocks noGrp="1"/>
          </p:cNvSpPr>
          <p:nvPr>
            <p:ph type="ftr" sz="quarter" idx="11"/>
          </p:nvPr>
        </p:nvSpPr>
        <p:spPr/>
        <p:txBody>
          <a:bodyPr/>
          <a:lstStyle>
            <a:extLst/>
          </a:lstStyle>
          <a:p>
            <a:endParaRPr lang="es-EC" dirty="0"/>
          </a:p>
        </p:txBody>
      </p:sp>
      <p:sp>
        <p:nvSpPr>
          <p:cNvPr id="6" name="Slide Number Placeholder 5"/>
          <p:cNvSpPr>
            <a:spLocks noGrp="1"/>
          </p:cNvSpPr>
          <p:nvPr>
            <p:ph type="sldNum" sz="quarter" idx="12"/>
          </p:nvPr>
        </p:nvSpPr>
        <p:spPr/>
        <p:txBody>
          <a:bodyPr/>
          <a:lstStyle>
            <a:extLst/>
          </a:lstStyle>
          <a:p>
            <a:fld id="{108A2307-360A-44F4-B766-107E062696F5}" type="slidenum">
              <a:rPr lang="es-EC" smtClean="0"/>
              <a:pPr/>
              <a:t>‹Nº›</a:t>
            </a:fld>
            <a:endParaRPr lang="es-EC"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27D2C10-EF51-4153-8064-C00B6A65AECB}" type="datetimeFigureOut">
              <a:rPr lang="es-EC" smtClean="0"/>
              <a:pPr/>
              <a:t>02/03/2015</a:t>
            </a:fld>
            <a:endParaRPr lang="es-EC" dirty="0"/>
          </a:p>
        </p:txBody>
      </p:sp>
      <p:sp>
        <p:nvSpPr>
          <p:cNvPr id="5" name="Footer Placeholder 4"/>
          <p:cNvSpPr>
            <a:spLocks noGrp="1"/>
          </p:cNvSpPr>
          <p:nvPr>
            <p:ph type="ftr" sz="quarter" idx="11"/>
          </p:nvPr>
        </p:nvSpPr>
        <p:spPr/>
        <p:txBody>
          <a:bodyPr/>
          <a:lstStyle>
            <a:extLst/>
          </a:lstStyle>
          <a:p>
            <a:endParaRPr lang="es-EC" dirty="0"/>
          </a:p>
        </p:txBody>
      </p:sp>
      <p:sp>
        <p:nvSpPr>
          <p:cNvPr id="6" name="Slide Number Placeholder 5"/>
          <p:cNvSpPr>
            <a:spLocks noGrp="1"/>
          </p:cNvSpPr>
          <p:nvPr>
            <p:ph type="sldNum" sz="quarter" idx="12"/>
          </p:nvPr>
        </p:nvSpPr>
        <p:spPr/>
        <p:txBody>
          <a:bodyPr/>
          <a:lstStyle>
            <a:extLst/>
          </a:lstStyle>
          <a:p>
            <a:fld id="{108A2307-360A-44F4-B766-107E062696F5}" type="slidenum">
              <a:rPr lang="es-EC" smtClean="0"/>
              <a:pPr/>
              <a:t>‹Nº›</a:t>
            </a:fld>
            <a:endParaRPr lang="es-EC"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27D2C10-EF51-4153-8064-C00B6A65AECB}" type="datetimeFigureOut">
              <a:rPr lang="es-EC" smtClean="0"/>
              <a:pPr/>
              <a:t>02/03/2015</a:t>
            </a:fld>
            <a:endParaRPr lang="es-EC" dirty="0"/>
          </a:p>
        </p:txBody>
      </p:sp>
      <p:sp>
        <p:nvSpPr>
          <p:cNvPr id="6" name="Footer Placeholder 5"/>
          <p:cNvSpPr>
            <a:spLocks noGrp="1"/>
          </p:cNvSpPr>
          <p:nvPr>
            <p:ph type="ftr" sz="quarter" idx="11"/>
          </p:nvPr>
        </p:nvSpPr>
        <p:spPr/>
        <p:txBody>
          <a:bodyPr/>
          <a:lstStyle>
            <a:extLst/>
          </a:lstStyle>
          <a:p>
            <a:endParaRPr lang="es-EC" dirty="0"/>
          </a:p>
        </p:txBody>
      </p:sp>
      <p:sp>
        <p:nvSpPr>
          <p:cNvPr id="7" name="Slide Number Placeholder 6"/>
          <p:cNvSpPr>
            <a:spLocks noGrp="1"/>
          </p:cNvSpPr>
          <p:nvPr>
            <p:ph type="sldNum" sz="quarter" idx="12"/>
          </p:nvPr>
        </p:nvSpPr>
        <p:spPr/>
        <p:txBody>
          <a:bodyPr/>
          <a:lstStyle>
            <a:extLst/>
          </a:lstStyle>
          <a:p>
            <a:fld id="{108A2307-360A-44F4-B766-107E062696F5}" type="slidenum">
              <a:rPr lang="es-EC" smtClean="0"/>
              <a:pPr/>
              <a:t>‹Nº›</a:t>
            </a:fld>
            <a:endParaRPr lang="es-EC"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27D2C10-EF51-4153-8064-C00B6A65AECB}" type="datetimeFigureOut">
              <a:rPr lang="es-EC" smtClean="0"/>
              <a:pPr/>
              <a:t>02/03/2015</a:t>
            </a:fld>
            <a:endParaRPr lang="es-EC" dirty="0"/>
          </a:p>
        </p:txBody>
      </p:sp>
      <p:sp>
        <p:nvSpPr>
          <p:cNvPr id="8" name="Footer Placeholder 7"/>
          <p:cNvSpPr>
            <a:spLocks noGrp="1"/>
          </p:cNvSpPr>
          <p:nvPr>
            <p:ph type="ftr" sz="quarter" idx="11"/>
          </p:nvPr>
        </p:nvSpPr>
        <p:spPr/>
        <p:txBody>
          <a:bodyPr/>
          <a:lstStyle>
            <a:extLst/>
          </a:lstStyle>
          <a:p>
            <a:endParaRPr lang="es-EC" dirty="0"/>
          </a:p>
        </p:txBody>
      </p:sp>
      <p:sp>
        <p:nvSpPr>
          <p:cNvPr id="9" name="Slide Number Placeholder 8"/>
          <p:cNvSpPr>
            <a:spLocks noGrp="1"/>
          </p:cNvSpPr>
          <p:nvPr>
            <p:ph type="sldNum" sz="quarter" idx="12"/>
          </p:nvPr>
        </p:nvSpPr>
        <p:spPr/>
        <p:txBody>
          <a:bodyPr/>
          <a:lstStyle>
            <a:extLst/>
          </a:lstStyle>
          <a:p>
            <a:fld id="{108A2307-360A-44F4-B766-107E062696F5}" type="slidenum">
              <a:rPr lang="es-EC" smtClean="0"/>
              <a:pPr/>
              <a:t>‹Nº›</a:t>
            </a:fld>
            <a:endParaRPr lang="es-EC"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27D2C10-EF51-4153-8064-C00B6A65AECB}" type="datetimeFigureOut">
              <a:rPr lang="es-EC" smtClean="0"/>
              <a:pPr/>
              <a:t>02/03/2015</a:t>
            </a:fld>
            <a:endParaRPr lang="es-EC" dirty="0"/>
          </a:p>
        </p:txBody>
      </p:sp>
      <p:sp>
        <p:nvSpPr>
          <p:cNvPr id="4" name="Footer Placeholder 3"/>
          <p:cNvSpPr>
            <a:spLocks noGrp="1"/>
          </p:cNvSpPr>
          <p:nvPr>
            <p:ph type="ftr" sz="quarter" idx="11"/>
          </p:nvPr>
        </p:nvSpPr>
        <p:spPr/>
        <p:txBody>
          <a:bodyPr/>
          <a:lstStyle>
            <a:extLst/>
          </a:lstStyle>
          <a:p>
            <a:endParaRPr lang="es-EC" dirty="0"/>
          </a:p>
        </p:txBody>
      </p:sp>
      <p:sp>
        <p:nvSpPr>
          <p:cNvPr id="5" name="Slide Number Placeholder 4"/>
          <p:cNvSpPr>
            <a:spLocks noGrp="1"/>
          </p:cNvSpPr>
          <p:nvPr>
            <p:ph type="sldNum" sz="quarter" idx="12"/>
          </p:nvPr>
        </p:nvSpPr>
        <p:spPr/>
        <p:txBody>
          <a:bodyPr/>
          <a:lstStyle>
            <a:extLst/>
          </a:lstStyle>
          <a:p>
            <a:fld id="{108A2307-360A-44F4-B766-107E062696F5}" type="slidenum">
              <a:rPr lang="es-EC" smtClean="0"/>
              <a:pPr/>
              <a:t>‹Nº›</a:t>
            </a:fld>
            <a:endParaRPr lang="es-EC"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27D2C10-EF51-4153-8064-C00B6A65AECB}" type="datetimeFigureOut">
              <a:rPr lang="es-EC" smtClean="0"/>
              <a:pPr/>
              <a:t>02/03/2015</a:t>
            </a:fld>
            <a:endParaRPr lang="es-EC" dirty="0"/>
          </a:p>
        </p:txBody>
      </p:sp>
      <p:sp>
        <p:nvSpPr>
          <p:cNvPr id="3" name="Footer Placeholder 2"/>
          <p:cNvSpPr>
            <a:spLocks noGrp="1"/>
          </p:cNvSpPr>
          <p:nvPr>
            <p:ph type="ftr" sz="quarter" idx="11"/>
          </p:nvPr>
        </p:nvSpPr>
        <p:spPr/>
        <p:txBody>
          <a:bodyPr/>
          <a:lstStyle>
            <a:extLst/>
          </a:lstStyle>
          <a:p>
            <a:endParaRPr lang="es-EC" dirty="0"/>
          </a:p>
        </p:txBody>
      </p:sp>
      <p:sp>
        <p:nvSpPr>
          <p:cNvPr id="4" name="Slide Number Placeholder 3"/>
          <p:cNvSpPr>
            <a:spLocks noGrp="1"/>
          </p:cNvSpPr>
          <p:nvPr>
            <p:ph type="sldNum" sz="quarter" idx="12"/>
          </p:nvPr>
        </p:nvSpPr>
        <p:spPr/>
        <p:txBody>
          <a:bodyPr/>
          <a:lstStyle>
            <a:extLst/>
          </a:lstStyle>
          <a:p>
            <a:fld id="{108A2307-360A-44F4-B766-107E062696F5}" type="slidenum">
              <a:rPr lang="es-EC" smtClean="0"/>
              <a:pPr/>
              <a:t>‹Nº›</a:t>
            </a:fld>
            <a:endParaRPr lang="es-EC" dirty="0"/>
          </a:p>
        </p:txBody>
      </p:sp>
    </p:spTree>
  </p:cSld>
  <p:clrMapOvr>
    <a:masterClrMapping/>
  </p:clrMapOvr>
  <p:transition>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27D2C10-EF51-4153-8064-C00B6A65AECB}" type="datetimeFigureOut">
              <a:rPr lang="es-EC" smtClean="0"/>
              <a:pPr/>
              <a:t>02/03/2015</a:t>
            </a:fld>
            <a:endParaRPr lang="es-EC" dirty="0"/>
          </a:p>
        </p:txBody>
      </p:sp>
      <p:sp>
        <p:nvSpPr>
          <p:cNvPr id="6" name="Footer Placeholder 5"/>
          <p:cNvSpPr>
            <a:spLocks noGrp="1"/>
          </p:cNvSpPr>
          <p:nvPr>
            <p:ph type="ftr" sz="quarter" idx="11"/>
          </p:nvPr>
        </p:nvSpPr>
        <p:spPr/>
        <p:txBody>
          <a:bodyPr/>
          <a:lstStyle>
            <a:extLst/>
          </a:lstStyle>
          <a:p>
            <a:endParaRPr lang="es-EC" dirty="0"/>
          </a:p>
        </p:txBody>
      </p:sp>
      <p:sp>
        <p:nvSpPr>
          <p:cNvPr id="7" name="Slide Number Placeholder 6"/>
          <p:cNvSpPr>
            <a:spLocks noGrp="1"/>
          </p:cNvSpPr>
          <p:nvPr>
            <p:ph type="sldNum" sz="quarter" idx="12"/>
          </p:nvPr>
        </p:nvSpPr>
        <p:spPr/>
        <p:txBody>
          <a:bodyPr/>
          <a:lstStyle>
            <a:extLst/>
          </a:lstStyle>
          <a:p>
            <a:fld id="{108A2307-360A-44F4-B766-107E062696F5}" type="slidenum">
              <a:rPr lang="es-EC" smtClean="0"/>
              <a:pPr/>
              <a:t>‹Nº›</a:t>
            </a:fld>
            <a:endParaRPr lang="es-EC" dirty="0"/>
          </a:p>
        </p:txBody>
      </p:sp>
    </p:spTree>
  </p:cSld>
  <p:clrMapOvr>
    <a:overrideClrMapping bg1="lt1" tx1="dk1" bg2="lt2" tx2="dk2" accent1="accent1" accent2="accent2" accent3="accent3" accent4="accent4" accent5="accent5" accent6="accent6" hlink="hlink" folHlink="folHlink"/>
  </p:clrMapOvr>
  <p:transition>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27D2C10-EF51-4153-8064-C00B6A65AECB}" type="datetimeFigureOut">
              <a:rPr lang="es-EC" smtClean="0"/>
              <a:pPr/>
              <a:t>02/03/2015</a:t>
            </a:fld>
            <a:endParaRPr lang="es-EC"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C"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08A2307-360A-44F4-B766-107E062696F5}" type="slidenum">
              <a:rPr lang="es-EC" smtClean="0"/>
              <a:pPr/>
              <a:t>‹Nº›</a:t>
            </a:fld>
            <a:endParaRPr lang="es-EC"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27D2C10-EF51-4153-8064-C00B6A65AECB}" type="datetimeFigureOut">
              <a:rPr lang="es-EC" smtClean="0"/>
              <a:pPr/>
              <a:t>02/03/2015</a:t>
            </a:fld>
            <a:endParaRPr lang="es-EC"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C"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8A2307-360A-44F4-B766-107E062696F5}" type="slidenum">
              <a:rPr lang="es-EC" smtClean="0"/>
              <a:pPr/>
              <a:t>‹Nº›</a:t>
            </a:fld>
            <a:endParaRPr lang="es-EC"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p:split orient="ver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0.xml"/><Relationship Id="rId4" Type="http://schemas.openxmlformats.org/officeDocument/2006/relationships/slide" Target="slide19.xml"/></Relationships>
</file>

<file path=ppt/slides/_rels/slide17.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7.xml"/><Relationship Id="rId5" Type="http://schemas.openxmlformats.org/officeDocument/2006/relationships/slide" Target="slide26.xml"/><Relationship Id="rId4" Type="http://schemas.openxmlformats.org/officeDocument/2006/relationships/slide" Target="slide25.xml"/></Relationships>
</file>

<file path=ppt/slides/_rels/slide23.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3.xml"/><Relationship Id="rId1" Type="http://schemas.openxmlformats.org/officeDocument/2006/relationships/slideLayout" Target="../slideLayouts/slideLayout2.xml"/><Relationship Id="rId5" Type="http://schemas.openxmlformats.org/officeDocument/2006/relationships/slide" Target="slide41.xml"/><Relationship Id="rId4" Type="http://schemas.openxmlformats.org/officeDocument/2006/relationships/slide" Target="slide39.xml"/></Relationships>
</file>

<file path=ppt/slides/_rels/slide32.xml.rels><?xml version="1.0" encoding="UTF-8" standalone="yes"?>
<Relationships xmlns="http://schemas.openxmlformats.org/package/2006/relationships"><Relationship Id="rId8" Type="http://schemas.openxmlformats.org/officeDocument/2006/relationships/slide" Target="slide52.xml"/><Relationship Id="rId3" Type="http://schemas.openxmlformats.org/officeDocument/2006/relationships/slide" Target="slide47.xml"/><Relationship Id="rId7" Type="http://schemas.openxmlformats.org/officeDocument/2006/relationships/slide" Target="slide51.xml"/><Relationship Id="rId2" Type="http://schemas.openxmlformats.org/officeDocument/2006/relationships/slide" Target="slide45.xml"/><Relationship Id="rId1" Type="http://schemas.openxmlformats.org/officeDocument/2006/relationships/slideLayout" Target="../slideLayouts/slideLayout2.xml"/><Relationship Id="rId6" Type="http://schemas.openxmlformats.org/officeDocument/2006/relationships/slide" Target="slide50.xml"/><Relationship Id="rId5" Type="http://schemas.openxmlformats.org/officeDocument/2006/relationships/slide" Target="slide49.xml"/><Relationship Id="rId4" Type="http://schemas.openxmlformats.org/officeDocument/2006/relationships/slide" Target="slide48.xml"/></Relationships>
</file>

<file path=ppt/slides/_rels/slide33.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10.xml"/><Relationship Id="rId7" Type="http://schemas.openxmlformats.org/officeDocument/2006/relationships/slide" Target="slide14.xml"/><Relationship Id="rId2" Type="http://schemas.openxmlformats.org/officeDocument/2006/relationships/slide" Target="slide9.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2.xml"/><Relationship Id="rId4" Type="http://schemas.openxmlformats.org/officeDocument/2006/relationships/slide" Target="slide11.xml"/><Relationship Id="rId9" Type="http://schemas.openxmlformats.org/officeDocument/2006/relationships/slide" Target="slide5.xml"/></Relationships>
</file>

<file path=ppt/slides/_rels/slide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04772"/>
            <a:ext cx="8699785" cy="3813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8284917"/>
      </p:ext>
    </p:extLst>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s-ES" dirty="0" smtClean="0"/>
              <a:t>El entorno económico afecta de manera notable la capacidad de las compañías para funcionar en forma eficaz e influye en sus selecciones estratégicas. Las tasas de interés y de inflación influyen en la disponibilidad y en el costo de capital, en la capacidad para expandirse, en los precios, en los costos y en la demanda de los consumidores de los productos. Las tasas de desempleo afectan la disponibilidad de la mano de obra y los salarios que la compañía debe pagar, así como la demanda de productos.  (Bateman Thomas, 2000)</a:t>
            </a:r>
            <a:endParaRPr lang="es-EC" dirty="0" smtClean="0"/>
          </a:p>
          <a:p>
            <a:endParaRPr lang="es-EC" dirty="0"/>
          </a:p>
        </p:txBody>
      </p:sp>
      <p:sp>
        <p:nvSpPr>
          <p:cNvPr id="3" name="Title 2"/>
          <p:cNvSpPr>
            <a:spLocks noGrp="1"/>
          </p:cNvSpPr>
          <p:nvPr>
            <p:ph type="title"/>
          </p:nvPr>
        </p:nvSpPr>
        <p:spPr/>
        <p:txBody>
          <a:bodyPr/>
          <a:lstStyle/>
          <a:p>
            <a:r>
              <a:rPr lang="es-EC" dirty="0" smtClean="0"/>
              <a:t>FACTOR ECONOMICO</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smtClean="0"/>
              <a:t>En nuestra región, América Latina, en el año 2013 se produjo un PIB del 3.5%, mientras que nuestro país obtuvo un PIB del 4.3%, lo que significa que hemos tenido un crecimiento productivo del 0.8% más que el promedio de los países de la región.</a:t>
            </a:r>
            <a:endParaRPr lang="es-EC" dirty="0" smtClean="0"/>
          </a:p>
          <a:p>
            <a:endParaRPr lang="es-EC" dirty="0"/>
          </a:p>
        </p:txBody>
      </p:sp>
      <p:sp>
        <p:nvSpPr>
          <p:cNvPr id="3" name="Title 2"/>
          <p:cNvSpPr>
            <a:spLocks noGrp="1"/>
          </p:cNvSpPr>
          <p:nvPr>
            <p:ph type="title"/>
          </p:nvPr>
        </p:nvSpPr>
        <p:spPr/>
        <p:txBody>
          <a:bodyPr/>
          <a:lstStyle/>
          <a:p>
            <a:r>
              <a:rPr lang="es-EC" dirty="0" smtClean="0"/>
              <a:t>PRODUCTO INTERNO BRUTO</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s-ES" dirty="0" smtClean="0"/>
              <a:t>La inflación se mide estadísticamente teniendo como base el Índice de Precios al consumidor (IPC), la misma que parte de la medición de canasta de básica de bienes y servicios que demanda el pueblo de los estratos sociales medio y bajo, establecida a través de encuestas en hogares y censos.</a:t>
            </a:r>
            <a:endParaRPr lang="es-EC" dirty="0" smtClean="0"/>
          </a:p>
          <a:p>
            <a:pPr>
              <a:buNone/>
            </a:pPr>
            <a:endParaRPr lang="es-EC" dirty="0" smtClean="0"/>
          </a:p>
          <a:p>
            <a:r>
              <a:rPr lang="es-ES" dirty="0" smtClean="0"/>
              <a:t>Este mismo estudio del FMI, señala que para este año la inflación que estuvo fijada en 2,4% aumentará a 2,8%, y que los precios de los productos tendrá un incremento del 2,6% en el año 2015.</a:t>
            </a:r>
            <a:endParaRPr lang="es-EC" dirty="0" smtClean="0"/>
          </a:p>
          <a:p>
            <a:endParaRPr lang="es-EC" dirty="0"/>
          </a:p>
        </p:txBody>
      </p:sp>
      <p:sp>
        <p:nvSpPr>
          <p:cNvPr id="3" name="Title 2"/>
          <p:cNvSpPr>
            <a:spLocks noGrp="1"/>
          </p:cNvSpPr>
          <p:nvPr>
            <p:ph type="title"/>
          </p:nvPr>
        </p:nvSpPr>
        <p:spPr/>
        <p:txBody>
          <a:bodyPr/>
          <a:lstStyle/>
          <a:p>
            <a:r>
              <a:rPr lang="es-EC" dirty="0" smtClean="0"/>
              <a:t>INFLACION</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smtClean="0"/>
              <a:t>Según datos publicados por Instituto Ecuatoriano de Estadísticas y Censos (INEC) durante el año 2013 el desempleo urbano se ubicó en el 4.6%, frente al 4.9% del año anterior, este estudio revela que aproximadamente 8 de cada 10 empleado del área urbana son generadas por el sector privado, una tendencia que se ha mantenido en los últimos años. </a:t>
            </a:r>
            <a:endParaRPr lang="es-EC" dirty="0" smtClean="0"/>
          </a:p>
        </p:txBody>
      </p:sp>
      <p:sp>
        <p:nvSpPr>
          <p:cNvPr id="3" name="Title 2"/>
          <p:cNvSpPr>
            <a:spLocks noGrp="1"/>
          </p:cNvSpPr>
          <p:nvPr>
            <p:ph type="title"/>
          </p:nvPr>
        </p:nvSpPr>
        <p:spPr/>
        <p:txBody>
          <a:bodyPr/>
          <a:lstStyle/>
          <a:p>
            <a:r>
              <a:rPr lang="es-EC" dirty="0" smtClean="0"/>
              <a:t>DESEMPLEO</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s-ES" dirty="0" smtClean="0"/>
              <a:t>El factor social, de un país poco desarrollado, el cual ha definido su economía como pobre es un tema que puede generar controversia en su crecimiento y creación de riqueza relacionada con la población que aún queda sumida en la miseria.</a:t>
            </a:r>
            <a:endParaRPr lang="es-EC" dirty="0" smtClean="0"/>
          </a:p>
          <a:p>
            <a:r>
              <a:rPr lang="es-ES" dirty="0" smtClean="0"/>
              <a:t>En temas sociales la “economía en desarrollo” se ha dedicado a estudiar las soluciones que pueden ser aplicables a estos países subdesarrollados para disminuir sus índices de pobreza.</a:t>
            </a:r>
            <a:endParaRPr lang="es-EC" dirty="0" smtClean="0"/>
          </a:p>
          <a:p>
            <a:endParaRPr lang="es-EC" dirty="0"/>
          </a:p>
        </p:txBody>
      </p:sp>
      <p:sp>
        <p:nvSpPr>
          <p:cNvPr id="3" name="Title 2"/>
          <p:cNvSpPr>
            <a:spLocks noGrp="1"/>
          </p:cNvSpPr>
          <p:nvPr>
            <p:ph type="title"/>
          </p:nvPr>
        </p:nvSpPr>
        <p:spPr/>
        <p:txBody>
          <a:bodyPr/>
          <a:lstStyle/>
          <a:p>
            <a:r>
              <a:rPr lang="es-EC" dirty="0" smtClean="0"/>
              <a:t>FACTOR SOCIAL</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smtClean="0"/>
              <a:t>El surgimiento de nueva tecnología y el crecimiento de la difusión a través de medios digitales han reducido la capacidad de generación de empleo productivo en el sector de la economía; además el impacto de la apertura comercial ha sido severo entre las pequeñas y medianas empresas que se han encontrado con reducidas posibilidades para sobrevivir y competir internacionalmente. </a:t>
            </a:r>
            <a:endParaRPr lang="es-EC" dirty="0" smtClean="0"/>
          </a:p>
          <a:p>
            <a:endParaRPr lang="es-EC" dirty="0"/>
          </a:p>
        </p:txBody>
      </p:sp>
      <p:sp>
        <p:nvSpPr>
          <p:cNvPr id="3" name="Title 2"/>
          <p:cNvSpPr>
            <a:spLocks noGrp="1"/>
          </p:cNvSpPr>
          <p:nvPr>
            <p:ph type="title"/>
          </p:nvPr>
        </p:nvSpPr>
        <p:spPr/>
        <p:txBody>
          <a:bodyPr/>
          <a:lstStyle/>
          <a:p>
            <a:r>
              <a:rPr lang="es-EC" dirty="0" smtClean="0"/>
              <a:t>FACTOR TECNOLOGICO</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smtClean="0">
                <a:hlinkClick r:id="rId2" action="ppaction://hlinksldjump"/>
              </a:rPr>
              <a:t>Clientes</a:t>
            </a:r>
            <a:endParaRPr lang="es-EC" dirty="0" smtClean="0"/>
          </a:p>
          <a:p>
            <a:r>
              <a:rPr lang="es-ES" dirty="0" smtClean="0">
                <a:hlinkClick r:id="rId3" action="ppaction://hlinksldjump"/>
              </a:rPr>
              <a:t>Proveedores</a:t>
            </a:r>
            <a:endParaRPr lang="es-EC" dirty="0" smtClean="0"/>
          </a:p>
          <a:p>
            <a:r>
              <a:rPr lang="es-ES" dirty="0" smtClean="0">
                <a:hlinkClick r:id="rId4" action="ppaction://hlinksldjump"/>
              </a:rPr>
              <a:t>Competencia</a:t>
            </a:r>
            <a:endParaRPr lang="es-EC" dirty="0" smtClean="0"/>
          </a:p>
          <a:p>
            <a:r>
              <a:rPr lang="es-ES" dirty="0" smtClean="0">
                <a:hlinkClick r:id="rId5" action="ppaction://hlinksldjump"/>
              </a:rPr>
              <a:t>Precios</a:t>
            </a:r>
            <a:endParaRPr lang="es-EC" dirty="0" smtClean="0"/>
          </a:p>
          <a:p>
            <a:endParaRPr lang="es-EC" dirty="0"/>
          </a:p>
        </p:txBody>
      </p:sp>
      <p:sp>
        <p:nvSpPr>
          <p:cNvPr id="3" name="Title 2"/>
          <p:cNvSpPr>
            <a:spLocks noGrp="1"/>
          </p:cNvSpPr>
          <p:nvPr>
            <p:ph type="title"/>
          </p:nvPr>
        </p:nvSpPr>
        <p:spPr/>
        <p:txBody>
          <a:bodyPr>
            <a:normAutofit fontScale="90000"/>
          </a:bodyPr>
          <a:lstStyle/>
          <a:p>
            <a:r>
              <a:rPr lang="es-EC" dirty="0" smtClean="0"/>
              <a:t>INFLUENCIAS MICROAMBIENTALES</a:t>
            </a:r>
            <a:endParaRPr lang="es-EC" dirty="0"/>
          </a:p>
        </p:txBody>
      </p:sp>
      <p:sp>
        <p:nvSpPr>
          <p:cNvPr id="4" name="Up Arrow 3">
            <a:hlinkClick r:id="rId6"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s-ES" dirty="0" smtClean="0"/>
              <a:t>HARO LLANTAS  opera con el mercado de consumidores finales, formado por personas naturales, y por personas jurídicas que compran los productos y servicios para su consumo personal o institucional. Actualmente se trabaja con un gran portafolio de clientes, de ellos la gran mayoría son personas naturales, pero las empresas e industrias que compran los productos a pesar de ser pequeñas en número representan un volumen de ventas significativo. </a:t>
            </a:r>
            <a:endParaRPr lang="es-EC" dirty="0" smtClean="0"/>
          </a:p>
          <a:p>
            <a:endParaRPr lang="es-EC" dirty="0"/>
          </a:p>
        </p:txBody>
      </p:sp>
      <p:sp>
        <p:nvSpPr>
          <p:cNvPr id="3" name="Title 2"/>
          <p:cNvSpPr>
            <a:spLocks noGrp="1"/>
          </p:cNvSpPr>
          <p:nvPr>
            <p:ph type="title"/>
          </p:nvPr>
        </p:nvSpPr>
        <p:spPr/>
        <p:txBody>
          <a:bodyPr/>
          <a:lstStyle/>
          <a:p>
            <a:r>
              <a:rPr lang="es-EC" dirty="0" smtClean="0"/>
              <a:t>CLIENTES</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s-ES" dirty="0" smtClean="0"/>
              <a:t>Los proveedores más importantes son Importadora Tomebamba que distribuye llantas Double Coin, CONAUTO, con la marca Michelin, Maxximundo y Ferremundo. Además se trabaja con alrededor de 15 proveedores fijos de repuestos y productos complementarios, así como aquellos que dotan a la empresa de servicios y suministros. Alrededor del 50% de los proveedores tienen su domicilio en la ciudad de Quito, otros se localizan en Guayaquil y Ambato. El 50% restante son proveedores del exterior. </a:t>
            </a:r>
            <a:endParaRPr lang="es-EC" dirty="0" smtClean="0"/>
          </a:p>
          <a:p>
            <a:endParaRPr lang="es-EC" dirty="0"/>
          </a:p>
        </p:txBody>
      </p:sp>
      <p:sp>
        <p:nvSpPr>
          <p:cNvPr id="3" name="Title 2"/>
          <p:cNvSpPr>
            <a:spLocks noGrp="1"/>
          </p:cNvSpPr>
          <p:nvPr>
            <p:ph type="title"/>
          </p:nvPr>
        </p:nvSpPr>
        <p:spPr/>
        <p:txBody>
          <a:bodyPr/>
          <a:lstStyle/>
          <a:p>
            <a:r>
              <a:rPr lang="es-EC" dirty="0" smtClean="0"/>
              <a:t>PROVEEDORES</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s-ES" dirty="0" smtClean="0"/>
              <a:t>Los competidores son empresas que satisfacen la misma necesidad. Todas las empresas se enfrentan en el mercado a una gran diversidad de competidores. La empresa compite con las empresas en el mercado local de Riobamba. La calidad y precios que ofrecen son similares, sin embargo una ventaja indudable frente a la competencia es el servicio de excelencia que está dado por la atención cordial al cliente y por la asistencia técnica respaldada en años de experiencia.</a:t>
            </a:r>
            <a:endParaRPr lang="es-EC" dirty="0" smtClean="0"/>
          </a:p>
          <a:p>
            <a:endParaRPr lang="es-EC" dirty="0"/>
          </a:p>
        </p:txBody>
      </p:sp>
      <p:sp>
        <p:nvSpPr>
          <p:cNvPr id="3" name="Title 2"/>
          <p:cNvSpPr>
            <a:spLocks noGrp="1"/>
          </p:cNvSpPr>
          <p:nvPr>
            <p:ph type="title"/>
          </p:nvPr>
        </p:nvSpPr>
        <p:spPr/>
        <p:txBody>
          <a:bodyPr/>
          <a:lstStyle/>
          <a:p>
            <a:r>
              <a:rPr lang="es-EC" dirty="0" smtClean="0"/>
              <a:t>COMPETENCIA</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873442"/>
          </a:xfrm>
        </p:spPr>
        <p:txBody>
          <a:bodyPr/>
          <a:lstStyle/>
          <a:p>
            <a:pPr algn="ctr"/>
            <a:r>
              <a:rPr lang="es-EC" dirty="0" smtClean="0"/>
              <a:t>ESTRUCTURA</a:t>
            </a:r>
            <a:endParaRPr lang="es-EC" dirty="0"/>
          </a:p>
        </p:txBody>
      </p:sp>
      <p:sp>
        <p:nvSpPr>
          <p:cNvPr id="3" name="Subtitle 2"/>
          <p:cNvSpPr>
            <a:spLocks noGrp="1"/>
          </p:cNvSpPr>
          <p:nvPr>
            <p:ph type="subTitle" idx="1"/>
          </p:nvPr>
        </p:nvSpPr>
        <p:spPr>
          <a:xfrm>
            <a:off x="685800" y="1340768"/>
            <a:ext cx="7772400" cy="3816424"/>
          </a:xfrm>
        </p:spPr>
        <p:txBody>
          <a:bodyPr>
            <a:normAutofit fontScale="92500" lnSpcReduction="10000"/>
          </a:bodyPr>
          <a:lstStyle/>
          <a:p>
            <a:pPr algn="ctr"/>
            <a:r>
              <a:rPr lang="es-EC" dirty="0" smtClean="0"/>
              <a:t>CAPÍTULO I: Capitulo Introductorio</a:t>
            </a:r>
          </a:p>
          <a:p>
            <a:pPr algn="ctr"/>
            <a:r>
              <a:rPr lang="es-ES" dirty="0" smtClean="0"/>
              <a:t>Capítulo  II: Situación Actual de HARO LLANTAS</a:t>
            </a:r>
            <a:endParaRPr lang="es-EC" dirty="0" smtClean="0"/>
          </a:p>
          <a:p>
            <a:pPr algn="ctr"/>
            <a:r>
              <a:rPr lang="es-ES" dirty="0" smtClean="0"/>
              <a:t>Capítulo III: Instrumentos y Técnicas que se utilizarán para la aplicación de la propuesta</a:t>
            </a:r>
            <a:endParaRPr lang="es-EC" dirty="0" smtClean="0"/>
          </a:p>
          <a:p>
            <a:pPr algn="ctr"/>
            <a:r>
              <a:rPr lang="es-ES" dirty="0" smtClean="0"/>
              <a:t>Capítulo  IV: Modelo Aplicado al área de Inventario</a:t>
            </a:r>
          </a:p>
          <a:p>
            <a:pPr algn="ctr"/>
            <a:r>
              <a:rPr lang="es-ES" dirty="0" smtClean="0"/>
              <a:t>Capítulo  V: Diseño del Modelo de Gestión Financiera Aplicado al Área de Inventarios de HARO LLANTAS</a:t>
            </a:r>
            <a:endParaRPr lang="es-EC" dirty="0" smtClean="0"/>
          </a:p>
          <a:p>
            <a:pPr algn="ctr"/>
            <a:r>
              <a:rPr lang="es-ES" dirty="0" smtClean="0"/>
              <a:t>Capítulo  VI: Conclusiones y Recomendaciones</a:t>
            </a:r>
            <a:endParaRPr lang="es-EC" dirty="0" smtClean="0"/>
          </a:p>
        </p:txBody>
      </p:sp>
    </p:spTree>
  </p:cSld>
  <p:clrMapOvr>
    <a:masterClrMapping/>
  </p:clrMapOvr>
  <p:transition>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smtClean="0"/>
              <a:t>La empresa trata de mantener un nivel de precios similar e incluso inferior al ofrecido por la competencia dando prioridad a las ventas al por mayor, lo cual se logra con los descuentos recibidos por volúmenes de compra superiores, por lo que se está en la capacidad de disminuir el precio de venta sin afectar mayormente al margen de utilidad.</a:t>
            </a:r>
            <a:endParaRPr lang="es-EC" dirty="0" smtClean="0"/>
          </a:p>
        </p:txBody>
      </p:sp>
      <p:sp>
        <p:nvSpPr>
          <p:cNvPr id="3" name="Title 2"/>
          <p:cNvSpPr>
            <a:spLocks noGrp="1"/>
          </p:cNvSpPr>
          <p:nvPr>
            <p:ph type="title"/>
          </p:nvPr>
        </p:nvSpPr>
        <p:spPr/>
        <p:txBody>
          <a:bodyPr/>
          <a:lstStyle/>
          <a:p>
            <a:r>
              <a:rPr lang="es-EC" dirty="0" smtClean="0"/>
              <a:t>PRECIOS</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67544" y="332656"/>
          <a:ext cx="7992888" cy="5976664"/>
        </p:xfrm>
        <a:graphic>
          <a:graphicData uri="http://schemas.openxmlformats.org/drawingml/2006/table">
            <a:tbl>
              <a:tblPr/>
              <a:tblGrid>
                <a:gridCol w="2664296"/>
                <a:gridCol w="2664296"/>
                <a:gridCol w="2664296"/>
              </a:tblGrid>
              <a:tr h="314561">
                <a:tc rowSpan="2">
                  <a:txBody>
                    <a:bodyPr/>
                    <a:lstStyle/>
                    <a:p>
                      <a:pPr algn="just">
                        <a:lnSpc>
                          <a:spcPct val="100000"/>
                        </a:lnSpc>
                        <a:spcAft>
                          <a:spcPts val="0"/>
                        </a:spcAft>
                      </a:pPr>
                      <a:r>
                        <a:rPr lang="es-ES" sz="2000" b="1" dirty="0">
                          <a:latin typeface="Times New Roman"/>
                          <a:ea typeface="Times New Roman"/>
                          <a:cs typeface="Times New Roman"/>
                        </a:rPr>
                        <a:t>ANALISIS INTERNO</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s-ES" sz="2000" b="1" dirty="0">
                          <a:latin typeface="Times New Roman"/>
                          <a:ea typeface="Times New Roman"/>
                          <a:cs typeface="Times New Roman"/>
                        </a:rPr>
                        <a:t>FORTALEZAS</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s-ES" sz="2000" b="1" dirty="0">
                          <a:latin typeface="Times New Roman"/>
                          <a:ea typeface="Times New Roman"/>
                          <a:cs typeface="Times New Roman"/>
                        </a:rPr>
                        <a:t>DEBILIDADES</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6490">
                <a:tc vMerge="1">
                  <a:txBody>
                    <a:bodyPr/>
                    <a:lstStyle/>
                    <a:p>
                      <a:endParaRPr lang="es-EC"/>
                    </a:p>
                  </a:txBody>
                  <a:tcPr/>
                </a:tc>
                <a:tc>
                  <a:txBody>
                    <a:bodyPr/>
                    <a:lstStyle/>
                    <a:p>
                      <a:pPr algn="just">
                        <a:lnSpc>
                          <a:spcPct val="100000"/>
                        </a:lnSpc>
                        <a:spcAft>
                          <a:spcPts val="0"/>
                        </a:spcAft>
                      </a:pPr>
                      <a:r>
                        <a:rPr lang="es-ES" sz="2000" dirty="0">
                          <a:latin typeface="Times New Roman"/>
                          <a:ea typeface="Times New Roman"/>
                          <a:cs typeface="Times New Roman"/>
                        </a:rPr>
                        <a:t>1. Gran experiencia técnica y conocimientos en la rama comercial.</a:t>
                      </a:r>
                      <a:endParaRPr lang="es-EC" sz="1800" dirty="0">
                        <a:latin typeface="Calibri"/>
                        <a:ea typeface="Calibri"/>
                        <a:cs typeface="Times New Roman"/>
                      </a:endParaRPr>
                    </a:p>
                    <a:p>
                      <a:pPr algn="just">
                        <a:lnSpc>
                          <a:spcPct val="100000"/>
                        </a:lnSpc>
                        <a:spcAft>
                          <a:spcPts val="0"/>
                        </a:spcAft>
                      </a:pPr>
                      <a:r>
                        <a:rPr lang="es-ES" sz="2000" dirty="0">
                          <a:latin typeface="Times New Roman"/>
                          <a:ea typeface="Times New Roman"/>
                          <a:cs typeface="Times New Roman"/>
                        </a:rPr>
                        <a:t>2. Calidad de los productos que se comercializa.</a:t>
                      </a:r>
                      <a:endParaRPr lang="es-EC" sz="1800" dirty="0">
                        <a:latin typeface="Calibri"/>
                        <a:ea typeface="Calibri"/>
                        <a:cs typeface="Times New Roman"/>
                      </a:endParaRPr>
                    </a:p>
                    <a:p>
                      <a:pPr algn="just">
                        <a:lnSpc>
                          <a:spcPct val="100000"/>
                        </a:lnSpc>
                        <a:spcAft>
                          <a:spcPts val="0"/>
                        </a:spcAft>
                      </a:pPr>
                      <a:r>
                        <a:rPr lang="es-ES" sz="2000" dirty="0">
                          <a:latin typeface="Times New Roman"/>
                          <a:ea typeface="Times New Roman"/>
                          <a:cs typeface="Times New Roman"/>
                        </a:rPr>
                        <a:t>3. Nivel de precios adecuado.</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s-ES" sz="2000" dirty="0">
                          <a:latin typeface="Times New Roman"/>
                          <a:ea typeface="Times New Roman"/>
                          <a:cs typeface="Times New Roman"/>
                        </a:rPr>
                        <a:t>1. Deficiente estructura administrativa.</a:t>
                      </a:r>
                      <a:endParaRPr lang="es-EC" sz="1800" dirty="0">
                        <a:latin typeface="Calibri"/>
                        <a:ea typeface="Calibri"/>
                        <a:cs typeface="Times New Roman"/>
                      </a:endParaRPr>
                    </a:p>
                    <a:p>
                      <a:pPr algn="just">
                        <a:lnSpc>
                          <a:spcPct val="100000"/>
                        </a:lnSpc>
                        <a:spcAft>
                          <a:spcPts val="0"/>
                        </a:spcAft>
                      </a:pPr>
                      <a:r>
                        <a:rPr lang="es-ES" sz="2000" dirty="0">
                          <a:latin typeface="Times New Roman"/>
                          <a:ea typeface="Times New Roman"/>
                          <a:cs typeface="Times New Roman"/>
                        </a:rPr>
                        <a:t>2. Deficiente de estructura contable.</a:t>
                      </a:r>
                      <a:endParaRPr lang="es-EC" sz="1800" dirty="0">
                        <a:latin typeface="Calibri"/>
                        <a:ea typeface="Calibri"/>
                        <a:cs typeface="Times New Roman"/>
                      </a:endParaRPr>
                    </a:p>
                    <a:p>
                      <a:pPr algn="just">
                        <a:lnSpc>
                          <a:spcPct val="100000"/>
                        </a:lnSpc>
                        <a:spcAft>
                          <a:spcPts val="0"/>
                        </a:spcAft>
                      </a:pPr>
                      <a:r>
                        <a:rPr lang="es-ES" sz="2000" dirty="0">
                          <a:latin typeface="Times New Roman"/>
                          <a:ea typeface="Times New Roman"/>
                          <a:cs typeface="Times New Roman"/>
                        </a:rPr>
                        <a:t>3. Limitada gestión de inventarios.</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4561">
                <a:tc rowSpan="2">
                  <a:txBody>
                    <a:bodyPr/>
                    <a:lstStyle/>
                    <a:p>
                      <a:pPr algn="just">
                        <a:lnSpc>
                          <a:spcPct val="100000"/>
                        </a:lnSpc>
                        <a:spcAft>
                          <a:spcPts val="0"/>
                        </a:spcAft>
                      </a:pPr>
                      <a:r>
                        <a:rPr lang="es-ES" sz="2000" b="1" dirty="0">
                          <a:latin typeface="Times New Roman"/>
                          <a:ea typeface="Times New Roman"/>
                          <a:cs typeface="Times New Roman"/>
                        </a:rPr>
                        <a:t>ANALISIS EXTERNO</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s-ES" sz="2000" b="1" dirty="0">
                          <a:latin typeface="Times New Roman"/>
                          <a:ea typeface="Times New Roman"/>
                          <a:cs typeface="Times New Roman"/>
                        </a:rPr>
                        <a:t>OPORTUNIDADES</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es-ES" sz="2000" b="1" dirty="0">
                          <a:latin typeface="Times New Roman"/>
                          <a:ea typeface="Times New Roman"/>
                          <a:cs typeface="Times New Roman"/>
                        </a:rPr>
                        <a:t>AMENAZAS</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1052">
                <a:tc vMerge="1">
                  <a:txBody>
                    <a:bodyPr/>
                    <a:lstStyle/>
                    <a:p>
                      <a:endParaRPr lang="es-EC"/>
                    </a:p>
                  </a:txBody>
                  <a:tcPr/>
                </a:tc>
                <a:tc>
                  <a:txBody>
                    <a:bodyPr/>
                    <a:lstStyle/>
                    <a:p>
                      <a:pPr algn="just">
                        <a:lnSpc>
                          <a:spcPct val="100000"/>
                        </a:lnSpc>
                        <a:spcAft>
                          <a:spcPts val="0"/>
                        </a:spcAft>
                      </a:pPr>
                      <a:r>
                        <a:rPr lang="es-ES" sz="2000" dirty="0">
                          <a:latin typeface="Times New Roman"/>
                          <a:ea typeface="Times New Roman"/>
                          <a:cs typeface="Times New Roman"/>
                        </a:rPr>
                        <a:t>1. Crecimiento de las importaciones</a:t>
                      </a:r>
                      <a:endParaRPr lang="es-EC" sz="1800" dirty="0">
                        <a:latin typeface="Calibri"/>
                        <a:ea typeface="Calibri"/>
                        <a:cs typeface="Times New Roman"/>
                      </a:endParaRPr>
                    </a:p>
                    <a:p>
                      <a:pPr algn="just">
                        <a:lnSpc>
                          <a:spcPct val="100000"/>
                        </a:lnSpc>
                        <a:spcAft>
                          <a:spcPts val="0"/>
                        </a:spcAft>
                      </a:pPr>
                      <a:r>
                        <a:rPr lang="es-ES" sz="2000" dirty="0">
                          <a:latin typeface="Times New Roman"/>
                          <a:ea typeface="Times New Roman"/>
                          <a:cs typeface="Times New Roman"/>
                        </a:rPr>
                        <a:t>2. Existencia de varias alternativas de adquisiciones en el mercado. </a:t>
                      </a:r>
                      <a:endParaRPr lang="es-EC" sz="1800" dirty="0">
                        <a:latin typeface="Calibri"/>
                        <a:ea typeface="Calibri"/>
                        <a:cs typeface="Times New Roman"/>
                      </a:endParaRPr>
                    </a:p>
                    <a:p>
                      <a:pPr algn="just">
                        <a:lnSpc>
                          <a:spcPct val="100000"/>
                        </a:lnSpc>
                        <a:spcAft>
                          <a:spcPts val="0"/>
                        </a:spcAft>
                      </a:pPr>
                      <a:r>
                        <a:rPr lang="es-ES" sz="2000" dirty="0">
                          <a:latin typeface="Times New Roman"/>
                          <a:ea typeface="Times New Roman"/>
                          <a:cs typeface="Times New Roman"/>
                        </a:rPr>
                        <a:t>3. Crecimiento del sector industrial en el entorno del cantón.</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es-ES" sz="2000" dirty="0">
                          <a:latin typeface="Times New Roman"/>
                          <a:ea typeface="Times New Roman"/>
                          <a:cs typeface="Times New Roman"/>
                        </a:rPr>
                        <a:t>1. Fuertes restricciones y aranceles a las importaciones del sector automotriz.</a:t>
                      </a:r>
                      <a:endParaRPr lang="es-EC" sz="1800" dirty="0">
                        <a:latin typeface="Calibri"/>
                        <a:ea typeface="Calibri"/>
                        <a:cs typeface="Times New Roman"/>
                      </a:endParaRPr>
                    </a:p>
                    <a:p>
                      <a:pPr algn="just">
                        <a:lnSpc>
                          <a:spcPct val="100000"/>
                        </a:lnSpc>
                        <a:spcAft>
                          <a:spcPts val="0"/>
                        </a:spcAft>
                      </a:pPr>
                      <a:r>
                        <a:rPr lang="es-ES" sz="2000" dirty="0">
                          <a:latin typeface="Times New Roman"/>
                          <a:ea typeface="Times New Roman"/>
                          <a:cs typeface="Times New Roman"/>
                        </a:rPr>
                        <a:t>2. Inestabilidad política que genera desconfianza en la economía. </a:t>
                      </a:r>
                      <a:endParaRPr lang="es-EC" sz="1800" dirty="0">
                        <a:latin typeface="Calibri"/>
                        <a:ea typeface="Calibri"/>
                        <a:cs typeface="Times New Roman"/>
                      </a:endParaRPr>
                    </a:p>
                    <a:p>
                      <a:pPr algn="just">
                        <a:lnSpc>
                          <a:spcPct val="100000"/>
                        </a:lnSpc>
                        <a:spcAft>
                          <a:spcPts val="0"/>
                        </a:spcAft>
                      </a:pPr>
                      <a:r>
                        <a:rPr lang="es-ES" sz="2000" dirty="0">
                          <a:latin typeface="Times New Roman"/>
                          <a:ea typeface="Times New Roman"/>
                          <a:cs typeface="Times New Roman"/>
                        </a:rPr>
                        <a:t>3. Gran competencia en la rama comercial.</a:t>
                      </a:r>
                      <a:endParaRPr lang="es-EC" sz="1800" dirty="0">
                        <a:latin typeface="Calibri"/>
                        <a:ea typeface="Calibri"/>
                        <a:cs typeface="Times New Roman"/>
                      </a:endParaRPr>
                    </a:p>
                  </a:txBody>
                  <a:tcPr marL="40105" marR="401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Up Arrow 4">
            <a:hlinkClick r:id="rId2" action="ppaction://hlinksldjump"/>
          </p:cNvPr>
          <p:cNvSpPr/>
          <p:nvPr/>
        </p:nvSpPr>
        <p:spPr>
          <a:xfrm>
            <a:off x="8676456"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348880"/>
            <a:ext cx="8229600" cy="3658411"/>
          </a:xfrm>
        </p:spPr>
        <p:txBody>
          <a:bodyPr/>
          <a:lstStyle/>
          <a:p>
            <a:pPr>
              <a:buNone/>
            </a:pPr>
            <a:r>
              <a:rPr lang="es-ES" dirty="0" smtClean="0"/>
              <a:t>Análisis financiero</a:t>
            </a:r>
            <a:endParaRPr lang="es-EC" dirty="0" smtClean="0"/>
          </a:p>
          <a:p>
            <a:r>
              <a:rPr lang="es-ES" dirty="0" smtClean="0">
                <a:hlinkClick r:id="rId2" action="ppaction://hlinksldjump"/>
              </a:rPr>
              <a:t>Método horizontal</a:t>
            </a:r>
            <a:endParaRPr lang="es-EC" dirty="0" smtClean="0"/>
          </a:p>
          <a:p>
            <a:r>
              <a:rPr lang="es-ES" dirty="0" smtClean="0">
                <a:hlinkClick r:id="rId3" action="ppaction://hlinksldjump"/>
              </a:rPr>
              <a:t>Método vertical</a:t>
            </a:r>
            <a:endParaRPr lang="es-EC" dirty="0" smtClean="0"/>
          </a:p>
          <a:p>
            <a:pPr>
              <a:buNone/>
            </a:pPr>
            <a:r>
              <a:rPr lang="es-ES" dirty="0" smtClean="0"/>
              <a:t>Indicadores financieros</a:t>
            </a:r>
            <a:endParaRPr lang="es-EC" dirty="0" smtClean="0"/>
          </a:p>
          <a:p>
            <a:r>
              <a:rPr lang="es-ES" dirty="0" smtClean="0">
                <a:hlinkClick r:id="rId4" action="ppaction://hlinksldjump"/>
              </a:rPr>
              <a:t>Rentabilidad</a:t>
            </a:r>
            <a:endParaRPr lang="es-EC" dirty="0" smtClean="0"/>
          </a:p>
          <a:p>
            <a:r>
              <a:rPr lang="es-ES" dirty="0" smtClean="0">
                <a:hlinkClick r:id="rId5" action="ppaction://hlinksldjump"/>
              </a:rPr>
              <a:t>Liquidez</a:t>
            </a:r>
            <a:endParaRPr lang="es-ES" dirty="0" smtClean="0"/>
          </a:p>
          <a:p>
            <a:pPr>
              <a:buNone/>
            </a:pPr>
            <a:r>
              <a:rPr lang="es-ES" dirty="0" smtClean="0">
                <a:hlinkClick r:id="rId6" action="ppaction://hlinksldjump"/>
              </a:rPr>
              <a:t>Análisis de Fuerzas de PORTER</a:t>
            </a:r>
            <a:endParaRPr lang="es-EC" dirty="0" smtClean="0"/>
          </a:p>
          <a:p>
            <a:endParaRPr lang="es-EC" dirty="0" smtClean="0"/>
          </a:p>
          <a:p>
            <a:endParaRPr lang="es-EC" dirty="0"/>
          </a:p>
        </p:txBody>
      </p:sp>
      <p:sp>
        <p:nvSpPr>
          <p:cNvPr id="3" name="Title 2"/>
          <p:cNvSpPr>
            <a:spLocks noGrp="1"/>
          </p:cNvSpPr>
          <p:nvPr>
            <p:ph type="title"/>
          </p:nvPr>
        </p:nvSpPr>
        <p:spPr>
          <a:xfrm>
            <a:off x="457200" y="274638"/>
            <a:ext cx="8229600" cy="1930226"/>
          </a:xfrm>
        </p:spPr>
        <p:txBody>
          <a:bodyPr>
            <a:normAutofit fontScale="90000"/>
          </a:bodyPr>
          <a:lstStyle/>
          <a:p>
            <a:r>
              <a:rPr lang="es-ES" u="sng" dirty="0" smtClean="0"/>
              <a:t>Capítulo III: Instrumentos y Técnicas que se utilizarán para la aplicación de la propuesta</a:t>
            </a:r>
            <a:endParaRPr lang="es-EC" dirty="0"/>
          </a:p>
        </p:txBody>
      </p:sp>
    </p:spTree>
  </p:cSld>
  <p:clrMapOvr>
    <a:masterClrMapping/>
  </p:clrMapOvr>
  <p:transition>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smtClean="0"/>
              <a:t>Con el método de Análisis Financiero Horizontal lo que se busca es determinar la variación  absoluta o relativa que hayan  resultado de los dos últimos periodos comparados.</a:t>
            </a:r>
            <a:endParaRPr lang="es-EC" dirty="0" smtClean="0"/>
          </a:p>
          <a:p>
            <a:endParaRPr lang="es-EC" dirty="0"/>
          </a:p>
        </p:txBody>
      </p:sp>
      <p:sp>
        <p:nvSpPr>
          <p:cNvPr id="3" name="Title 2"/>
          <p:cNvSpPr>
            <a:spLocks noGrp="1"/>
          </p:cNvSpPr>
          <p:nvPr>
            <p:ph type="title"/>
          </p:nvPr>
        </p:nvSpPr>
        <p:spPr/>
        <p:txBody>
          <a:bodyPr/>
          <a:lstStyle/>
          <a:p>
            <a:r>
              <a:rPr lang="es-EC" dirty="0" smtClean="0"/>
              <a:t>MÉTODO HORIZONTAL</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smtClean="0"/>
              <a:t>También conocido como el método porcentual, este método compara los datos financieros correspondientes a un solo periodo contable. </a:t>
            </a:r>
            <a:endParaRPr lang="es-EC" dirty="0" smtClean="0"/>
          </a:p>
          <a:p>
            <a:endParaRPr lang="es-EC" dirty="0"/>
          </a:p>
        </p:txBody>
      </p:sp>
      <p:sp>
        <p:nvSpPr>
          <p:cNvPr id="3" name="Title 2"/>
          <p:cNvSpPr>
            <a:spLocks noGrp="1"/>
          </p:cNvSpPr>
          <p:nvPr>
            <p:ph type="title"/>
          </p:nvPr>
        </p:nvSpPr>
        <p:spPr/>
        <p:txBody>
          <a:bodyPr/>
          <a:lstStyle/>
          <a:p>
            <a:r>
              <a:rPr lang="es-EC" dirty="0" smtClean="0"/>
              <a:t>MÉTODO VERTICAL</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s-ES" dirty="0" smtClean="0"/>
              <a:t>La rentabilidad es un beneficio expresando en porcentaje de la división de la utilidad obtenida contra los activos de la empresa. La rentabilidad es una generalidad que se aplica a toda acción económica en la que se mueven unos medios, materiales, humanos y financieros con el fin de obtener resultados que los multipliquen. Relacionando a los términos económicos, la palabra rentabilidad es utilizada de forma versátil aunque todas concuerdan con la misma base en la que</a:t>
            </a:r>
            <a:r>
              <a:rPr lang="en-US" dirty="0" smtClean="0"/>
              <a:t> </a:t>
            </a:r>
            <a:r>
              <a:rPr lang="en-US" dirty="0" err="1" smtClean="0"/>
              <a:t>determinan</a:t>
            </a:r>
            <a:r>
              <a:rPr lang="en-US" dirty="0" smtClean="0"/>
              <a:t> </a:t>
            </a:r>
            <a:r>
              <a:rPr lang="en-US" dirty="0" err="1" smtClean="0"/>
              <a:t>que</a:t>
            </a:r>
            <a:r>
              <a:rPr lang="en-US" dirty="0" smtClean="0"/>
              <a:t> la </a:t>
            </a:r>
            <a:r>
              <a:rPr lang="en-US" dirty="0" err="1" smtClean="0"/>
              <a:t>rentabilidad</a:t>
            </a:r>
            <a:r>
              <a:rPr lang="en-US" dirty="0" smtClean="0"/>
              <a:t> </a:t>
            </a:r>
            <a:r>
              <a:rPr lang="en-US" dirty="0" err="1" smtClean="0"/>
              <a:t>es</a:t>
            </a:r>
            <a:r>
              <a:rPr lang="en-US" dirty="0" smtClean="0"/>
              <a:t> un </a:t>
            </a:r>
            <a:r>
              <a:rPr lang="en-US" dirty="0" err="1" smtClean="0"/>
              <a:t>rendimiento</a:t>
            </a:r>
            <a:r>
              <a:rPr lang="en-US" dirty="0" smtClean="0"/>
              <a:t> </a:t>
            </a:r>
            <a:r>
              <a:rPr lang="en-US" dirty="0" err="1" smtClean="0"/>
              <a:t>monetario</a:t>
            </a:r>
            <a:r>
              <a:rPr lang="en-US" dirty="0" smtClean="0"/>
              <a:t> en un </a:t>
            </a:r>
            <a:r>
              <a:rPr lang="en-US" dirty="0" err="1" smtClean="0"/>
              <a:t>periodo</a:t>
            </a:r>
            <a:r>
              <a:rPr lang="en-US" dirty="0" smtClean="0"/>
              <a:t> de </a:t>
            </a:r>
            <a:r>
              <a:rPr lang="en-US" dirty="0" err="1" smtClean="0"/>
              <a:t>tiempo</a:t>
            </a:r>
            <a:r>
              <a:rPr lang="en-US" dirty="0" smtClean="0"/>
              <a:t> </a:t>
            </a:r>
            <a:r>
              <a:rPr lang="en-US" dirty="0" err="1" smtClean="0"/>
              <a:t>determinado</a:t>
            </a:r>
            <a:r>
              <a:rPr lang="en-US" dirty="0" smtClean="0"/>
              <a:t> </a:t>
            </a:r>
            <a:r>
              <a:rPr lang="en-US" dirty="0" err="1" smtClean="0"/>
              <a:t>producto</a:t>
            </a:r>
            <a:r>
              <a:rPr lang="en-US" dirty="0" smtClean="0"/>
              <a:t> del </a:t>
            </a:r>
            <a:r>
              <a:rPr lang="en-US" dirty="0" err="1" smtClean="0"/>
              <a:t>uso</a:t>
            </a:r>
            <a:r>
              <a:rPr lang="en-US" dirty="0" smtClean="0"/>
              <a:t> del capital.</a:t>
            </a:r>
            <a:endParaRPr lang="es-EC" dirty="0" smtClean="0"/>
          </a:p>
          <a:p>
            <a:endParaRPr lang="es-EC" b="1" dirty="0"/>
          </a:p>
        </p:txBody>
      </p:sp>
      <p:sp>
        <p:nvSpPr>
          <p:cNvPr id="3" name="Title 2"/>
          <p:cNvSpPr>
            <a:spLocks noGrp="1"/>
          </p:cNvSpPr>
          <p:nvPr>
            <p:ph type="title"/>
          </p:nvPr>
        </p:nvSpPr>
        <p:spPr/>
        <p:txBody>
          <a:bodyPr/>
          <a:lstStyle/>
          <a:p>
            <a:r>
              <a:rPr lang="es-EC" dirty="0" smtClean="0"/>
              <a:t>RENTABILIDAD</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smtClean="0"/>
              <a:t>La liquidez, visto desde un punto de vista más general es la respuesta a la rentabilidad de un activo representado en dinero, mientras mas rápida sea esta repuesta mayor liquides representa.</a:t>
            </a:r>
            <a:endParaRPr lang="es-EC" dirty="0" smtClean="0"/>
          </a:p>
          <a:p>
            <a:endParaRPr lang="es-EC" dirty="0"/>
          </a:p>
        </p:txBody>
      </p:sp>
      <p:sp>
        <p:nvSpPr>
          <p:cNvPr id="3" name="Title 2"/>
          <p:cNvSpPr>
            <a:spLocks noGrp="1"/>
          </p:cNvSpPr>
          <p:nvPr>
            <p:ph type="title"/>
          </p:nvPr>
        </p:nvSpPr>
        <p:spPr/>
        <p:txBody>
          <a:bodyPr/>
          <a:lstStyle/>
          <a:p>
            <a:r>
              <a:rPr lang="es-EC" dirty="0" smtClean="0"/>
              <a:t>LIQUIDEZ</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8673" name="Picture 1" descr="xerox_new_logo"/>
          <p:cNvPicPr>
            <a:picLocks noChangeAspect="1" noChangeArrowheads="1"/>
          </p:cNvPicPr>
          <p:nvPr/>
        </p:nvPicPr>
        <p:blipFill>
          <a:blip r:embed="rId2" cstate="print"/>
          <a:srcRect/>
          <a:stretch>
            <a:fillRect/>
          </a:stretch>
        </p:blipFill>
        <p:spPr bwMode="auto">
          <a:xfrm>
            <a:off x="1763688" y="764704"/>
            <a:ext cx="5400600" cy="5400600"/>
          </a:xfrm>
          <a:prstGeom prst="rect">
            <a:avLst/>
          </a:prstGeom>
          <a:noFill/>
          <a:ln w="9525">
            <a:noFill/>
            <a:miter lim="800000"/>
            <a:headEnd/>
            <a:tailEnd/>
          </a:ln>
        </p:spPr>
      </p:pic>
      <p:sp>
        <p:nvSpPr>
          <p:cNvPr id="5" name="Up Arrow 4">
            <a:hlinkClick r:id="rId3" action="ppaction://hlinksldjump"/>
          </p:cNvPr>
          <p:cNvSpPr/>
          <p:nvPr/>
        </p:nvSpPr>
        <p:spPr>
          <a:xfrm>
            <a:off x="8676456"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39341"/>
            <a:ext cx="8229600" cy="4525963"/>
          </a:xfrm>
        </p:spPr>
        <p:txBody>
          <a:bodyPr>
            <a:normAutofit/>
          </a:bodyPr>
          <a:lstStyle/>
          <a:p>
            <a:r>
              <a:rPr lang="es-ES" dirty="0" smtClean="0"/>
              <a:t>Administración de Inventarios</a:t>
            </a:r>
            <a:endParaRPr lang="es-EC" dirty="0" smtClean="0"/>
          </a:p>
          <a:p>
            <a:r>
              <a:rPr lang="es-ES" dirty="0" smtClean="0"/>
              <a:t>Análisis del Inventario</a:t>
            </a:r>
            <a:endParaRPr lang="es-EC" dirty="0" smtClean="0"/>
          </a:p>
          <a:p>
            <a:r>
              <a:rPr lang="es-ES" dirty="0" smtClean="0"/>
              <a:t>Políticas de Inventarios</a:t>
            </a:r>
            <a:endParaRPr lang="es-EC" dirty="0" smtClean="0"/>
          </a:p>
          <a:p>
            <a:r>
              <a:rPr lang="es-ES" dirty="0" smtClean="0"/>
              <a:t>Capacidad de Bodega</a:t>
            </a:r>
            <a:endParaRPr lang="es-EC" dirty="0" smtClean="0"/>
          </a:p>
          <a:p>
            <a:r>
              <a:rPr lang="es-ES" dirty="0" smtClean="0"/>
              <a:t>Obsolescencia de los inventarios</a:t>
            </a:r>
            <a:endParaRPr lang="es-EC" dirty="0" smtClean="0"/>
          </a:p>
        </p:txBody>
      </p:sp>
      <p:sp>
        <p:nvSpPr>
          <p:cNvPr id="3" name="Title 2"/>
          <p:cNvSpPr>
            <a:spLocks noGrp="1"/>
          </p:cNvSpPr>
          <p:nvPr>
            <p:ph type="title"/>
          </p:nvPr>
        </p:nvSpPr>
        <p:spPr/>
        <p:txBody>
          <a:bodyPr>
            <a:normAutofit fontScale="90000"/>
          </a:bodyPr>
          <a:lstStyle/>
          <a:p>
            <a:r>
              <a:rPr lang="es-ES" u="sng" dirty="0" smtClean="0"/>
              <a:t>Capítulo  IV: Modelo Aplicado al área de Inventario</a:t>
            </a:r>
            <a:endParaRPr lang="es-EC" dirty="0"/>
          </a:p>
        </p:txBody>
      </p:sp>
      <p:pic>
        <p:nvPicPr>
          <p:cNvPr id="27650" name="Picture 2" descr="http://1.bp.blogspot.com/-WKOeKdyfB0k/Uiyv62BKfNI/AAAAAAAAADM/VhvqX8OGHFU/s1600/10337602-ruedas-de-la-imagen-deportiva-con-llantas-de-aleacion-sobre-un-fondo-blanco.jpg"/>
          <p:cNvPicPr>
            <a:picLocks noChangeAspect="1" noChangeArrowheads="1"/>
          </p:cNvPicPr>
          <p:nvPr/>
        </p:nvPicPr>
        <p:blipFill>
          <a:blip r:embed="rId2" cstate="print"/>
          <a:srcRect/>
          <a:stretch>
            <a:fillRect/>
          </a:stretch>
        </p:blipFill>
        <p:spPr bwMode="auto">
          <a:xfrm>
            <a:off x="4607496" y="4149080"/>
            <a:ext cx="3168352" cy="2376264"/>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smtClean="0"/>
              <a:t>Técnicas de Administración de Inventarios</a:t>
            </a:r>
            <a:endParaRPr lang="es-EC" dirty="0" smtClean="0"/>
          </a:p>
          <a:p>
            <a:r>
              <a:rPr lang="es-ES" dirty="0" smtClean="0"/>
              <a:t>Modelo de Lote óptimo de Importe o Modelo de cantidad económica de pedido</a:t>
            </a:r>
            <a:endParaRPr lang="es-EC" dirty="0" smtClean="0"/>
          </a:p>
          <a:p>
            <a:r>
              <a:rPr lang="es-ES" dirty="0" smtClean="0"/>
              <a:t>Costo de mantenimiento inventario</a:t>
            </a:r>
            <a:endParaRPr lang="es-EC" dirty="0" smtClean="0"/>
          </a:p>
          <a:p>
            <a:r>
              <a:rPr lang="es-ES" dirty="0" smtClean="0"/>
              <a:t>Proceso logístico de entrada y salida de inventarios en una empresa comercial</a:t>
            </a:r>
            <a:endParaRPr lang="es-EC" dirty="0" smtClean="0"/>
          </a:p>
          <a:p>
            <a:r>
              <a:rPr lang="es-ES" dirty="0" smtClean="0">
                <a:hlinkClick r:id="rId2" action="ppaction://hlinksldjump"/>
              </a:rPr>
              <a:t>Necesidades operativas de Fondos (NOF)</a:t>
            </a:r>
            <a:endParaRPr lang="es-EC" dirty="0" smtClean="0"/>
          </a:p>
          <a:p>
            <a:endParaRPr lang="es-EC" dirty="0"/>
          </a:p>
        </p:txBody>
      </p:sp>
      <p:sp>
        <p:nvSpPr>
          <p:cNvPr id="3" name="Title 2"/>
          <p:cNvSpPr>
            <a:spLocks noGrp="1"/>
          </p:cNvSpPr>
          <p:nvPr>
            <p:ph type="title"/>
          </p:nvPr>
        </p:nvSpPr>
        <p:spPr/>
        <p:txBody>
          <a:bodyPr/>
          <a:lstStyle/>
          <a:p>
            <a:endParaRPr lang="es-EC" dirty="0"/>
          </a:p>
        </p:txBody>
      </p:sp>
    </p:spTree>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1011568"/>
          </a:xfrm>
        </p:spPr>
        <p:txBody>
          <a:bodyPr/>
          <a:lstStyle/>
          <a:p>
            <a:r>
              <a:rPr lang="es-EC" dirty="0" smtClean="0"/>
              <a:t>PLANTEAMIENTO DEL PROBLEMA</a:t>
            </a:r>
          </a:p>
          <a:p>
            <a:pPr algn="just"/>
            <a:r>
              <a:rPr lang="es-EC" dirty="0" smtClean="0"/>
              <a:t>DELIMITACION</a:t>
            </a:r>
            <a:endParaRPr lang="es-EC" dirty="0"/>
          </a:p>
        </p:txBody>
      </p:sp>
      <p:sp>
        <p:nvSpPr>
          <p:cNvPr id="3" name="Title 2"/>
          <p:cNvSpPr>
            <a:spLocks noGrp="1"/>
          </p:cNvSpPr>
          <p:nvPr>
            <p:ph type="title"/>
          </p:nvPr>
        </p:nvSpPr>
        <p:spPr/>
        <p:txBody>
          <a:bodyPr>
            <a:normAutofit fontScale="90000"/>
          </a:bodyPr>
          <a:lstStyle/>
          <a:p>
            <a:pPr algn="ctr"/>
            <a:r>
              <a:rPr lang="es-EC" dirty="0" smtClean="0"/>
              <a:t>CAPITULO I.- CAPÍTULO INTRODUCTORIO</a:t>
            </a:r>
            <a:endParaRPr lang="es-EC" dirty="0"/>
          </a:p>
        </p:txBody>
      </p:sp>
      <p:pic>
        <p:nvPicPr>
          <p:cNvPr id="35842" name="Picture 2" descr="http://www.todoautos.com.pe/attachments/f17/295288d1266938318-ruff-racing-tire-shop-nuevos-modelos-de-aros-nakayama_schumacher_r8_black-red.jpg"/>
          <p:cNvPicPr>
            <a:picLocks noChangeAspect="1" noChangeArrowheads="1"/>
          </p:cNvPicPr>
          <p:nvPr/>
        </p:nvPicPr>
        <p:blipFill>
          <a:blip r:embed="rId2" cstate="print"/>
          <a:srcRect/>
          <a:stretch>
            <a:fillRect/>
          </a:stretch>
        </p:blipFill>
        <p:spPr bwMode="auto">
          <a:xfrm>
            <a:off x="2843808" y="2852936"/>
            <a:ext cx="3168352" cy="3068719"/>
          </a:xfrm>
          <a:prstGeom prst="rect">
            <a:avLst/>
          </a:prstGeom>
          <a:noFill/>
        </p:spPr>
      </p:pic>
    </p:spTree>
  </p:cSld>
  <p:clrMapOvr>
    <a:masterClrMapping/>
  </p:clrMapOvr>
  <p:transition>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1202" name="Picture 2" descr="balance+nof"/>
          <p:cNvPicPr>
            <a:picLocks noChangeAspect="1" noChangeArrowheads="1"/>
          </p:cNvPicPr>
          <p:nvPr/>
        </p:nvPicPr>
        <p:blipFill>
          <a:blip r:embed="rId2" cstate="print"/>
          <a:srcRect/>
          <a:stretch>
            <a:fillRect/>
          </a:stretch>
        </p:blipFill>
        <p:spPr bwMode="auto">
          <a:xfrm>
            <a:off x="467543" y="908720"/>
            <a:ext cx="8459877" cy="4680520"/>
          </a:xfrm>
          <a:prstGeom prst="rect">
            <a:avLst/>
          </a:prstGeom>
          <a:noFill/>
          <a:ln w="9525">
            <a:noFill/>
            <a:miter lim="800000"/>
            <a:headEnd/>
            <a:tailEnd/>
          </a:ln>
        </p:spPr>
      </p:pic>
      <p:sp>
        <p:nvSpPr>
          <p:cNvPr id="5" name="Up Arrow 4">
            <a:hlinkClick r:id="rId3" action="ppaction://hlinksldjump"/>
          </p:cNvPr>
          <p:cNvSpPr/>
          <p:nvPr/>
        </p:nvSpPr>
        <p:spPr>
          <a:xfrm>
            <a:off x="8676456"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52936"/>
            <a:ext cx="8229600" cy="3154355"/>
          </a:xfrm>
        </p:spPr>
        <p:txBody>
          <a:bodyPr>
            <a:normAutofit/>
          </a:bodyPr>
          <a:lstStyle/>
          <a:p>
            <a:r>
              <a:rPr lang="es-ES" dirty="0" smtClean="0">
                <a:hlinkClick r:id="rId2" action="ppaction://hlinksldjump"/>
              </a:rPr>
              <a:t>Análisis de estados Financieros</a:t>
            </a:r>
            <a:endParaRPr lang="es-EC" dirty="0" smtClean="0"/>
          </a:p>
          <a:p>
            <a:pPr lvl="1"/>
            <a:r>
              <a:rPr lang="es-ES" dirty="0" smtClean="0"/>
              <a:t>Análisis Vertical</a:t>
            </a:r>
            <a:endParaRPr lang="es-EC" dirty="0" smtClean="0"/>
          </a:p>
          <a:p>
            <a:pPr lvl="1"/>
            <a:r>
              <a:rPr lang="es-ES" dirty="0" smtClean="0"/>
              <a:t>Análisis Horizontal</a:t>
            </a:r>
            <a:endParaRPr lang="es-EC" dirty="0" smtClean="0"/>
          </a:p>
          <a:p>
            <a:r>
              <a:rPr lang="es-ES" dirty="0" smtClean="0">
                <a:hlinkClick r:id="rId3" action="ppaction://hlinksldjump"/>
              </a:rPr>
              <a:t>Indicadores Financieros</a:t>
            </a:r>
            <a:endParaRPr lang="es-EC" dirty="0" smtClean="0"/>
          </a:p>
          <a:p>
            <a:r>
              <a:rPr lang="es-ES" dirty="0" smtClean="0">
                <a:hlinkClick r:id="rId4" action="ppaction://hlinksldjump"/>
              </a:rPr>
              <a:t>Calculo del ciclo de caja</a:t>
            </a:r>
            <a:endParaRPr lang="es-EC" dirty="0" smtClean="0"/>
          </a:p>
          <a:p>
            <a:r>
              <a:rPr lang="es-ES" dirty="0" smtClean="0">
                <a:hlinkClick r:id="rId5" action="ppaction://hlinksldjump"/>
              </a:rPr>
              <a:t>Aplicación del modelo de lote óptimo de pedido</a:t>
            </a:r>
            <a:endParaRPr lang="es-EC" dirty="0" smtClean="0"/>
          </a:p>
        </p:txBody>
      </p:sp>
      <p:sp>
        <p:nvSpPr>
          <p:cNvPr id="3" name="Title 2"/>
          <p:cNvSpPr>
            <a:spLocks noGrp="1"/>
          </p:cNvSpPr>
          <p:nvPr>
            <p:ph type="title"/>
          </p:nvPr>
        </p:nvSpPr>
        <p:spPr>
          <a:xfrm>
            <a:off x="457200" y="274638"/>
            <a:ext cx="8229600" cy="2362274"/>
          </a:xfrm>
        </p:spPr>
        <p:txBody>
          <a:bodyPr>
            <a:normAutofit fontScale="90000"/>
          </a:bodyPr>
          <a:lstStyle/>
          <a:p>
            <a:r>
              <a:rPr lang="es-ES" u="sng" dirty="0" smtClean="0"/>
              <a:t>Capítulo  V: Diseño del Modelo de Gestión Financiera Aplicado al Área de Inventarios de HARO LLANTAS</a:t>
            </a:r>
            <a:endParaRPr lang="es-EC" dirty="0"/>
          </a:p>
        </p:txBody>
      </p:sp>
    </p:spTree>
  </p:cSld>
  <p:clrMapOvr>
    <a:masterClrMapping/>
  </p:clrMapOvr>
  <p:transition>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4525963"/>
          </a:xfrm>
        </p:spPr>
        <p:txBody>
          <a:bodyPr/>
          <a:lstStyle/>
          <a:p>
            <a:r>
              <a:rPr lang="es-ES" dirty="0" smtClean="0">
                <a:hlinkClick r:id="rId2" action="ppaction://hlinksldjump"/>
              </a:rPr>
              <a:t>Comparación de la situación propuesta con la situación inicial</a:t>
            </a:r>
            <a:endParaRPr lang="es-EC" dirty="0" smtClean="0"/>
          </a:p>
          <a:p>
            <a:r>
              <a:rPr lang="es-ES" dirty="0" smtClean="0">
                <a:hlinkClick r:id="rId3" action="ppaction://hlinksldjump"/>
              </a:rPr>
              <a:t>Propuesta de Políticas</a:t>
            </a:r>
            <a:endParaRPr lang="es-EC" dirty="0" smtClean="0"/>
          </a:p>
          <a:p>
            <a:r>
              <a:rPr lang="es-ES" dirty="0" smtClean="0">
                <a:hlinkClick r:id="rId4" action="ppaction://hlinksldjump"/>
              </a:rPr>
              <a:t>Política de Pedido</a:t>
            </a:r>
            <a:endParaRPr lang="es-EC" dirty="0" smtClean="0"/>
          </a:p>
          <a:p>
            <a:r>
              <a:rPr lang="es-ES" dirty="0" smtClean="0">
                <a:hlinkClick r:id="rId5" action="ppaction://hlinksldjump"/>
              </a:rPr>
              <a:t>Política de compras</a:t>
            </a:r>
            <a:endParaRPr lang="es-EC" dirty="0" smtClean="0"/>
          </a:p>
          <a:p>
            <a:r>
              <a:rPr lang="es-ES" dirty="0" smtClean="0">
                <a:hlinkClick r:id="rId6" action="ppaction://hlinksldjump"/>
              </a:rPr>
              <a:t>Política de ventas</a:t>
            </a:r>
            <a:endParaRPr lang="es-EC" dirty="0" smtClean="0"/>
          </a:p>
          <a:p>
            <a:r>
              <a:rPr lang="es-ES" dirty="0" smtClean="0">
                <a:hlinkClick r:id="rId7" action="ppaction://hlinksldjump"/>
              </a:rPr>
              <a:t>Políticas de bodega</a:t>
            </a:r>
            <a:endParaRPr lang="es-EC" dirty="0" smtClean="0"/>
          </a:p>
          <a:p>
            <a:r>
              <a:rPr lang="es-ES" dirty="0" smtClean="0">
                <a:hlinkClick r:id="rId8" action="ppaction://hlinksldjump"/>
              </a:rPr>
              <a:t>Necesidades Operativas de Fondos (NOF)</a:t>
            </a:r>
            <a:endParaRPr lang="es-EC" dirty="0" smtClean="0"/>
          </a:p>
        </p:txBody>
      </p:sp>
    </p:spTree>
  </p:cSld>
  <p:clrMapOvr>
    <a:masterClrMapping/>
  </p:clrMapOvr>
  <p:transition>
    <p:split orient="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s-EC" dirty="0" smtClean="0"/>
              <a:t>Uno de los aspectos principales a tomar en cuenta es el crecimiento significativo que ha tenido la empresa con relación al año 2012 y 2013, en primer lugar nos enfocaremos en el incremento en las ventas del 224%, es decir 1´000.000,00 que tiene una relación proporcional al Costo de Ventas que se incremento en un 264%. Este incremento en las ventas nos indica la correcta utilización de los recursos.</a:t>
            </a:r>
          </a:p>
          <a:p>
            <a:r>
              <a:rPr lang="es-EC" dirty="0" smtClean="0"/>
              <a:t>Se observa que a la par con el incremento en Ventas también se ha producido un incremento de Gastos Operacionales, Administrativos y de Ventas, que han permitido obtener un incremento en la Utilidad del Ejercicio del año 2013 en un 209% o 21.081,62.  </a:t>
            </a:r>
          </a:p>
          <a:p>
            <a:endParaRPr lang="es-EC" dirty="0"/>
          </a:p>
        </p:txBody>
      </p:sp>
      <p:sp>
        <p:nvSpPr>
          <p:cNvPr id="3" name="Title 2"/>
          <p:cNvSpPr>
            <a:spLocks noGrp="1"/>
          </p:cNvSpPr>
          <p:nvPr>
            <p:ph type="title"/>
          </p:nvPr>
        </p:nvSpPr>
        <p:spPr/>
        <p:txBody>
          <a:bodyPr>
            <a:normAutofit fontScale="90000"/>
          </a:bodyPr>
          <a:lstStyle/>
          <a:p>
            <a:r>
              <a:rPr lang="es-EC" dirty="0" smtClean="0"/>
              <a:t>INTERPRETACIÓN DE RESULTADOS</a:t>
            </a:r>
            <a:endParaRPr lang="es-EC" dirty="0"/>
          </a:p>
        </p:txBody>
      </p:sp>
      <p:sp>
        <p:nvSpPr>
          <p:cNvPr id="4" name="Up Arrow 3">
            <a:hlinkClick r:id="rId2"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s-EC" sz="1800" dirty="0" smtClean="0"/>
              <a:t>CAPITAL DE TRABAJO</a:t>
            </a:r>
          </a:p>
          <a:p>
            <a:pPr>
              <a:buNone/>
            </a:pPr>
            <a:endParaRPr lang="es-EC" sz="1800" dirty="0" smtClean="0"/>
          </a:p>
          <a:p>
            <a:pPr>
              <a:buNone/>
            </a:pPr>
            <a:r>
              <a:rPr lang="es-EC" sz="1800" dirty="0" smtClean="0"/>
              <a:t>CAPITAL DE TRABAJO = ACTIVO CORRIENTE – PASIVO CORRIENTE</a:t>
            </a:r>
          </a:p>
          <a:p>
            <a:pPr>
              <a:buNone/>
            </a:pPr>
            <a:r>
              <a:rPr lang="es-EC" sz="1800" dirty="0" smtClean="0"/>
              <a:t>CAPITAL DE TRABAJO = 1´056.855,64 – 936.412,85</a:t>
            </a:r>
          </a:p>
          <a:p>
            <a:pPr>
              <a:buNone/>
            </a:pPr>
            <a:r>
              <a:rPr lang="es-EC" sz="1800" dirty="0" smtClean="0"/>
              <a:t>CAPITAL DE TRABAJO = 120.442,79</a:t>
            </a:r>
          </a:p>
          <a:p>
            <a:pPr>
              <a:buNone/>
            </a:pPr>
            <a:endParaRPr lang="es-EC" sz="1800" dirty="0" smtClean="0"/>
          </a:p>
          <a:p>
            <a:pPr lvl="0"/>
            <a:r>
              <a:rPr lang="es-EC" sz="1800" dirty="0" smtClean="0"/>
              <a:t>RAZON DE LIQUIDEZ</a:t>
            </a:r>
          </a:p>
          <a:p>
            <a:pPr>
              <a:buNone/>
            </a:pPr>
            <a:endParaRPr lang="es-EC" sz="1800" dirty="0" smtClean="0"/>
          </a:p>
          <a:p>
            <a:pPr>
              <a:buNone/>
            </a:pPr>
            <a:r>
              <a:rPr lang="es-EC" sz="1800" dirty="0" smtClean="0"/>
              <a:t>Razón de Liquidez = (Activo Corriente)/(Pasivo Corriente)</a:t>
            </a:r>
          </a:p>
          <a:p>
            <a:pPr>
              <a:buNone/>
            </a:pPr>
            <a:r>
              <a:rPr lang="es-EC" sz="1800" dirty="0" smtClean="0"/>
              <a:t>Razón de Liquidez = (1´056.855,64)/( 936.412,85)</a:t>
            </a:r>
          </a:p>
          <a:p>
            <a:pPr>
              <a:buNone/>
            </a:pPr>
            <a:r>
              <a:rPr lang="es-EC" sz="1800" dirty="0" smtClean="0"/>
              <a:t>Razón de Liquidez = 1,1286</a:t>
            </a:r>
          </a:p>
          <a:p>
            <a:endParaRPr lang="es-EC" dirty="0"/>
          </a:p>
        </p:txBody>
      </p:sp>
      <p:sp>
        <p:nvSpPr>
          <p:cNvPr id="3" name="Title 2"/>
          <p:cNvSpPr>
            <a:spLocks noGrp="1"/>
          </p:cNvSpPr>
          <p:nvPr>
            <p:ph type="title"/>
          </p:nvPr>
        </p:nvSpPr>
        <p:spPr/>
        <p:txBody>
          <a:bodyPr/>
          <a:lstStyle/>
          <a:p>
            <a:r>
              <a:rPr lang="es-EC" dirty="0" smtClean="0"/>
              <a:t>INDICADORES FINANCIEROS</a:t>
            </a:r>
            <a:endParaRPr lang="es-EC" dirty="0"/>
          </a:p>
        </p:txBody>
      </p:sp>
    </p:spTree>
  </p:cSld>
  <p:clrMapOvr>
    <a:masterClrMapping/>
  </p:clrMapOvr>
  <p:transition>
    <p:split orient="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s-EC" sz="1800" dirty="0" smtClean="0"/>
              <a:t>PRUEBA ÁCIDA</a:t>
            </a:r>
          </a:p>
          <a:p>
            <a:pPr>
              <a:buNone/>
            </a:pPr>
            <a:endParaRPr lang="es-EC" sz="1800" dirty="0" smtClean="0"/>
          </a:p>
          <a:p>
            <a:pPr>
              <a:buNone/>
            </a:pPr>
            <a:r>
              <a:rPr lang="es-EC" sz="1800" dirty="0" smtClean="0"/>
              <a:t>Prueba Ácida = (Activo Corriente – Inventario)/Pasivo Corriente</a:t>
            </a:r>
          </a:p>
          <a:p>
            <a:pPr>
              <a:buNone/>
            </a:pPr>
            <a:r>
              <a:rPr lang="es-EC" sz="1800" dirty="0" smtClean="0"/>
              <a:t>Prueba Ácida = (1´056.855,64 – 603.129,32)/ 936.412,85</a:t>
            </a:r>
          </a:p>
          <a:p>
            <a:pPr>
              <a:buNone/>
            </a:pPr>
            <a:r>
              <a:rPr lang="es-EC" sz="1800" dirty="0" smtClean="0"/>
              <a:t>Prueba Ácida = 0,4845</a:t>
            </a:r>
          </a:p>
          <a:p>
            <a:endParaRPr lang="es-EC" sz="1800" dirty="0" smtClean="0"/>
          </a:p>
          <a:p>
            <a:pPr lvl="0"/>
            <a:r>
              <a:rPr lang="es-EC" sz="1800" dirty="0" smtClean="0"/>
              <a:t>ROTACION DE CUENTAS POR COBRAR</a:t>
            </a:r>
          </a:p>
          <a:p>
            <a:pPr>
              <a:buNone/>
            </a:pPr>
            <a:endParaRPr lang="es-EC" sz="1800" dirty="0" smtClean="0"/>
          </a:p>
          <a:p>
            <a:pPr>
              <a:buNone/>
            </a:pPr>
            <a:r>
              <a:rPr lang="es-EC" sz="1800" dirty="0" smtClean="0"/>
              <a:t>Rotación Cuentas por Cobrar = Ventas a Crédito / Cuentas por Cobrar</a:t>
            </a:r>
          </a:p>
          <a:p>
            <a:pPr>
              <a:buNone/>
            </a:pPr>
            <a:r>
              <a:rPr lang="es-EC" sz="1800" dirty="0" smtClean="0"/>
              <a:t>Rotación Cuentas por Cobrar =   1.445.943,11 / 360.530,38 </a:t>
            </a:r>
          </a:p>
          <a:p>
            <a:pPr>
              <a:buNone/>
            </a:pPr>
            <a:r>
              <a:rPr lang="es-EC" sz="1800" dirty="0" smtClean="0"/>
              <a:t>Rotación Cuentas por Cobrar = 4,010599</a:t>
            </a:r>
          </a:p>
          <a:p>
            <a:endParaRPr lang="es-EC" dirty="0"/>
          </a:p>
        </p:txBody>
      </p:sp>
      <p:sp>
        <p:nvSpPr>
          <p:cNvPr id="3" name="Title 2"/>
          <p:cNvSpPr>
            <a:spLocks noGrp="1"/>
          </p:cNvSpPr>
          <p:nvPr>
            <p:ph type="title"/>
          </p:nvPr>
        </p:nvSpPr>
        <p:spPr/>
        <p:txBody>
          <a:bodyPr/>
          <a:lstStyle/>
          <a:p>
            <a:r>
              <a:rPr lang="es-EC" dirty="0" smtClean="0"/>
              <a:t>INDICADORES FINANCIEROS</a:t>
            </a:r>
            <a:endParaRPr lang="es-EC" dirty="0"/>
          </a:p>
        </p:txBody>
      </p:sp>
    </p:spTree>
  </p:cSld>
  <p:clrMapOvr>
    <a:masterClrMapping/>
  </p:clrMapOvr>
  <p:transition>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endParaRPr lang="es-EC" sz="1600" dirty="0" smtClean="0"/>
          </a:p>
          <a:p>
            <a:pPr lvl="0"/>
            <a:r>
              <a:rPr lang="es-EC" sz="1600" dirty="0" smtClean="0"/>
              <a:t>DIAS CUENTAS POR COBRAR</a:t>
            </a:r>
          </a:p>
          <a:p>
            <a:pPr>
              <a:buNone/>
            </a:pPr>
            <a:r>
              <a:rPr lang="es-EC" sz="1600" dirty="0" smtClean="0"/>
              <a:t> </a:t>
            </a:r>
          </a:p>
          <a:p>
            <a:pPr>
              <a:buNone/>
            </a:pPr>
            <a:r>
              <a:rPr lang="es-EC" sz="1600" dirty="0" smtClean="0"/>
              <a:t>Días Cuentas por Cobrar = 360 / Rotación Cuentas por Cobrar</a:t>
            </a:r>
          </a:p>
          <a:p>
            <a:pPr>
              <a:buNone/>
            </a:pPr>
            <a:r>
              <a:rPr lang="es-EC" sz="1600" dirty="0" smtClean="0"/>
              <a:t>Días Cuentas por Cobrar = 360 / 4,010599</a:t>
            </a:r>
          </a:p>
          <a:p>
            <a:pPr>
              <a:buNone/>
            </a:pPr>
            <a:r>
              <a:rPr lang="es-EC" sz="1600" dirty="0" smtClean="0"/>
              <a:t>Días Cuentas por Cobrar = 89,7621</a:t>
            </a:r>
          </a:p>
          <a:p>
            <a:pPr lvl="0"/>
            <a:endParaRPr lang="es-EC" sz="1600" dirty="0" smtClean="0"/>
          </a:p>
          <a:p>
            <a:pPr lvl="0"/>
            <a:r>
              <a:rPr lang="es-EC" sz="1600" dirty="0" smtClean="0"/>
              <a:t>ROTACION DE CUENTAS POR PAGAR</a:t>
            </a:r>
          </a:p>
          <a:p>
            <a:pPr>
              <a:buNone/>
            </a:pPr>
            <a:r>
              <a:rPr lang="es-EC" sz="1600" dirty="0" smtClean="0"/>
              <a:t> </a:t>
            </a:r>
          </a:p>
          <a:p>
            <a:pPr>
              <a:buNone/>
            </a:pPr>
            <a:r>
              <a:rPr lang="es-EC" sz="1600" dirty="0" smtClean="0"/>
              <a:t>Rotación de Cuentas por Pagar = Compras a Crédito / Cuentas por Pagar</a:t>
            </a:r>
          </a:p>
          <a:p>
            <a:pPr>
              <a:buNone/>
            </a:pPr>
            <a:r>
              <a:rPr lang="es-EC" sz="1600" dirty="0" smtClean="0"/>
              <a:t>Rotación de Cuentas por Pagar = 1.734.493,32 / 753.851,62</a:t>
            </a:r>
          </a:p>
          <a:p>
            <a:r>
              <a:rPr lang="es-EC" sz="1600" dirty="0" smtClean="0"/>
              <a:t>Rotación de Cuentas por Pagar = 2,3008</a:t>
            </a:r>
            <a:endParaRPr lang="es-EC" dirty="0" smtClean="0"/>
          </a:p>
          <a:p>
            <a:endParaRPr lang="es-EC" dirty="0"/>
          </a:p>
        </p:txBody>
      </p:sp>
      <p:sp>
        <p:nvSpPr>
          <p:cNvPr id="3" name="Title 2"/>
          <p:cNvSpPr>
            <a:spLocks noGrp="1"/>
          </p:cNvSpPr>
          <p:nvPr>
            <p:ph type="title"/>
          </p:nvPr>
        </p:nvSpPr>
        <p:spPr/>
        <p:txBody>
          <a:bodyPr/>
          <a:lstStyle/>
          <a:p>
            <a:r>
              <a:rPr lang="es-EC" dirty="0" smtClean="0"/>
              <a:t>INDICADORES FINANCIEROS</a:t>
            </a:r>
            <a:endParaRPr lang="es-EC" dirty="0"/>
          </a:p>
        </p:txBody>
      </p:sp>
    </p:spTree>
  </p:cSld>
  <p:clrMapOvr>
    <a:masterClrMapping/>
  </p:clrMapOvr>
  <p:transition>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endParaRPr lang="es-EC" dirty="0" smtClean="0"/>
          </a:p>
          <a:p>
            <a:pPr lvl="0"/>
            <a:r>
              <a:rPr lang="es-EC" sz="2200" dirty="0" smtClean="0"/>
              <a:t>DIAS CUENTAS POR PAGAR</a:t>
            </a:r>
          </a:p>
          <a:p>
            <a:pPr>
              <a:buNone/>
            </a:pPr>
            <a:r>
              <a:rPr lang="es-EC" sz="2200" dirty="0" smtClean="0"/>
              <a:t> </a:t>
            </a:r>
          </a:p>
          <a:p>
            <a:pPr>
              <a:buNone/>
            </a:pPr>
            <a:r>
              <a:rPr lang="es-EC" sz="2200" dirty="0" smtClean="0"/>
              <a:t>Días Cuentas por Pagar = 360 / Rotación Cuentas por Pagar</a:t>
            </a:r>
          </a:p>
          <a:p>
            <a:pPr>
              <a:buNone/>
            </a:pPr>
            <a:r>
              <a:rPr lang="es-EC" sz="2200" dirty="0" smtClean="0"/>
              <a:t>Días Cuentas por Pagar = 360 / 2,3008</a:t>
            </a:r>
          </a:p>
          <a:p>
            <a:pPr>
              <a:buNone/>
            </a:pPr>
            <a:r>
              <a:rPr lang="es-EC" sz="2200" dirty="0" smtClean="0"/>
              <a:t>Días Cuentas por Pagar = 156,4673</a:t>
            </a:r>
          </a:p>
          <a:p>
            <a:endParaRPr lang="es-EC" sz="2200" dirty="0" smtClean="0"/>
          </a:p>
          <a:p>
            <a:pPr lvl="0"/>
            <a:r>
              <a:rPr lang="es-EC" sz="2200" dirty="0" smtClean="0"/>
              <a:t>ROTACION INVENTARIO</a:t>
            </a:r>
          </a:p>
          <a:p>
            <a:pPr>
              <a:buNone/>
            </a:pPr>
            <a:r>
              <a:rPr lang="es-EC" sz="2200" dirty="0" smtClean="0"/>
              <a:t> </a:t>
            </a:r>
          </a:p>
          <a:p>
            <a:pPr>
              <a:buNone/>
            </a:pPr>
            <a:r>
              <a:rPr lang="es-EC" sz="2200" dirty="0" smtClean="0"/>
              <a:t>Rotación Inventario = Costo de Venta / Inventario</a:t>
            </a:r>
          </a:p>
          <a:p>
            <a:pPr>
              <a:buNone/>
            </a:pPr>
            <a:r>
              <a:rPr lang="es-EC" sz="2200" dirty="0" smtClean="0"/>
              <a:t>Rotación Inventario =   1.434.655,53 /      603.129,32 </a:t>
            </a:r>
          </a:p>
          <a:p>
            <a:pPr>
              <a:buNone/>
            </a:pPr>
            <a:r>
              <a:rPr lang="es-EC" sz="2200" dirty="0" smtClean="0"/>
              <a:t>Rotación Inventario =   2,3786</a:t>
            </a:r>
          </a:p>
          <a:p>
            <a:pPr>
              <a:buNone/>
            </a:pPr>
            <a:r>
              <a:rPr lang="es-EC" sz="2200" dirty="0" smtClean="0"/>
              <a:t> </a:t>
            </a:r>
          </a:p>
          <a:p>
            <a:endParaRPr lang="es-EC" dirty="0"/>
          </a:p>
        </p:txBody>
      </p:sp>
      <p:sp>
        <p:nvSpPr>
          <p:cNvPr id="3" name="Title 2"/>
          <p:cNvSpPr>
            <a:spLocks noGrp="1"/>
          </p:cNvSpPr>
          <p:nvPr>
            <p:ph type="title"/>
          </p:nvPr>
        </p:nvSpPr>
        <p:spPr/>
        <p:txBody>
          <a:bodyPr/>
          <a:lstStyle/>
          <a:p>
            <a:r>
              <a:rPr lang="es-EC" dirty="0" smtClean="0"/>
              <a:t>INDICADORES FINANCIEROS</a:t>
            </a:r>
            <a:endParaRPr lang="es-EC" dirty="0"/>
          </a:p>
        </p:txBody>
      </p:sp>
    </p:spTree>
  </p:cSld>
  <p:clrMapOvr>
    <a:masterClrMapping/>
  </p:clrMapOvr>
  <p:transition>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s-EC" dirty="0" smtClean="0"/>
              <a:t>DIAS ROTACION DE INVENTARIOS</a:t>
            </a:r>
          </a:p>
          <a:p>
            <a:pPr>
              <a:buNone/>
            </a:pPr>
            <a:r>
              <a:rPr lang="es-EC" sz="2000" dirty="0" smtClean="0"/>
              <a:t> </a:t>
            </a:r>
          </a:p>
          <a:p>
            <a:pPr>
              <a:buNone/>
            </a:pPr>
            <a:r>
              <a:rPr lang="es-EC" sz="2000" dirty="0" smtClean="0"/>
              <a:t>Días Rotación de Inventarios = 360 / Rotación de Inventarios</a:t>
            </a:r>
          </a:p>
          <a:p>
            <a:pPr>
              <a:buNone/>
            </a:pPr>
            <a:r>
              <a:rPr lang="es-EC" sz="2000" dirty="0" smtClean="0"/>
              <a:t>Días Rotación de Inventarios = 360 / 2,3786</a:t>
            </a:r>
          </a:p>
          <a:p>
            <a:pPr>
              <a:buNone/>
            </a:pPr>
            <a:r>
              <a:rPr lang="es-EC" sz="2000" dirty="0" smtClean="0"/>
              <a:t>Días Rotación de Inventarios = 151,3495</a:t>
            </a:r>
          </a:p>
          <a:p>
            <a:endParaRPr lang="es-EC" dirty="0"/>
          </a:p>
        </p:txBody>
      </p:sp>
      <p:sp>
        <p:nvSpPr>
          <p:cNvPr id="3" name="Title 2"/>
          <p:cNvSpPr>
            <a:spLocks noGrp="1"/>
          </p:cNvSpPr>
          <p:nvPr>
            <p:ph type="title"/>
          </p:nvPr>
        </p:nvSpPr>
        <p:spPr/>
        <p:txBody>
          <a:bodyPr/>
          <a:lstStyle/>
          <a:p>
            <a:r>
              <a:rPr lang="es-EC" dirty="0" smtClean="0"/>
              <a:t>INDICADORES FINANCIEROS</a:t>
            </a:r>
            <a:endParaRPr lang="es-EC" dirty="0"/>
          </a:p>
        </p:txBody>
      </p:sp>
      <p:sp>
        <p:nvSpPr>
          <p:cNvPr id="4" name="Up Arrow 3">
            <a:hlinkClick r:id="rId2"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2226" name="Picture 2" descr="drex_module_2_1_2_3_image_0"/>
          <p:cNvPicPr>
            <a:picLocks noChangeAspect="1" noChangeArrowheads="1"/>
          </p:cNvPicPr>
          <p:nvPr/>
        </p:nvPicPr>
        <p:blipFill>
          <a:blip r:embed="rId2" cstate="print"/>
          <a:srcRect/>
          <a:stretch>
            <a:fillRect/>
          </a:stretch>
        </p:blipFill>
        <p:spPr bwMode="auto">
          <a:xfrm>
            <a:off x="467544" y="836712"/>
            <a:ext cx="8343912" cy="4320480"/>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s-ES" sz="3000" b="1" dirty="0" smtClean="0"/>
              <a:t>Objetivo General</a:t>
            </a:r>
            <a:endParaRPr lang="es-EC" sz="3000" dirty="0" smtClean="0"/>
          </a:p>
          <a:p>
            <a:pPr lvl="1"/>
            <a:r>
              <a:rPr lang="es-ES" sz="2400" dirty="0" smtClean="0"/>
              <a:t>Diseñar un modelo de gestión para el manejo y control adecuado de inventarios para la empresa HARO LLANTAS ubicada en la ciudad de Riobamba, Provincia de Chimborazo.</a:t>
            </a:r>
            <a:endParaRPr lang="es-EC" sz="2000" dirty="0" smtClean="0"/>
          </a:p>
          <a:p>
            <a:r>
              <a:rPr lang="es-ES" sz="3000" b="1" dirty="0" smtClean="0"/>
              <a:t>Objetivos específicos</a:t>
            </a:r>
            <a:endParaRPr lang="es-EC" sz="3000" dirty="0" smtClean="0"/>
          </a:p>
          <a:p>
            <a:pPr lvl="1"/>
            <a:r>
              <a:rPr lang="es-ES" sz="2400" dirty="0" smtClean="0"/>
              <a:t>Realizar un análisis situacional de HARO LLANTAS.</a:t>
            </a:r>
            <a:endParaRPr lang="es-EC" sz="2000" dirty="0" smtClean="0"/>
          </a:p>
          <a:p>
            <a:pPr lvl="1"/>
            <a:r>
              <a:rPr lang="es-ES" sz="2400" dirty="0" smtClean="0"/>
              <a:t>Identificar acciones y estrategias para mejorar la gestión del área de Inventarios </a:t>
            </a:r>
            <a:endParaRPr lang="es-EC" sz="2000" dirty="0" smtClean="0"/>
          </a:p>
          <a:p>
            <a:pPr lvl="1"/>
            <a:r>
              <a:rPr lang="es-ES" sz="2400" dirty="0" smtClean="0"/>
              <a:t>Analizar los procesos realizados en el área de inventarios</a:t>
            </a:r>
            <a:endParaRPr lang="es-EC" sz="2000" dirty="0" smtClean="0"/>
          </a:p>
          <a:p>
            <a:pPr lvl="1"/>
            <a:r>
              <a:rPr lang="es-ES" sz="2400" dirty="0" smtClean="0"/>
              <a:t>Efectuar muestreos periódicos de inventario para determinar su rotación periódica, sobrante o faltante.</a:t>
            </a:r>
            <a:endParaRPr lang="es-EC" sz="2000" dirty="0" smtClean="0"/>
          </a:p>
          <a:p>
            <a:pPr lvl="1"/>
            <a:r>
              <a:rPr lang="es-ES" sz="2400" dirty="0" smtClean="0"/>
              <a:t>Mejorar el proceso de gestión de los inventarios</a:t>
            </a:r>
            <a:endParaRPr lang="es-EC" sz="2000" dirty="0" smtClean="0"/>
          </a:p>
          <a:p>
            <a:pPr lvl="1"/>
            <a:r>
              <a:rPr lang="es-ES" sz="2400" dirty="0" smtClean="0"/>
              <a:t>Sugerir estrategias y políticas adecuadas para los inventarios que permitan incrementar la productividad de esta área.</a:t>
            </a:r>
            <a:endParaRPr lang="es-EC" sz="2000" dirty="0" smtClean="0"/>
          </a:p>
          <a:p>
            <a:endParaRPr lang="es-EC" dirty="0"/>
          </a:p>
        </p:txBody>
      </p:sp>
      <p:sp>
        <p:nvSpPr>
          <p:cNvPr id="3" name="Title 2"/>
          <p:cNvSpPr>
            <a:spLocks noGrp="1"/>
          </p:cNvSpPr>
          <p:nvPr>
            <p:ph type="title"/>
          </p:nvPr>
        </p:nvSpPr>
        <p:spPr/>
        <p:txBody>
          <a:bodyPr/>
          <a:lstStyle/>
          <a:p>
            <a:r>
              <a:rPr lang="es-EC" dirty="0" smtClean="0"/>
              <a:t>OBJETIVOS</a:t>
            </a:r>
            <a:endParaRPr lang="es-EC" dirty="0"/>
          </a:p>
        </p:txBody>
      </p:sp>
    </p:spTree>
  </p:cSld>
  <p:clrMapOvr>
    <a:masterClrMapping/>
  </p:clrMapOvr>
  <p:transition>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s-EC" sz="1600" dirty="0" smtClean="0"/>
              <a:t>Ciclo operativo = Días Rotación de Inventarios + Días Cuentas por Cobrar</a:t>
            </a:r>
          </a:p>
          <a:p>
            <a:pPr>
              <a:buNone/>
            </a:pPr>
            <a:r>
              <a:rPr lang="es-EC" sz="1600" dirty="0" smtClean="0"/>
              <a:t>Ciclo operativo = 151,3495 + 89,7621</a:t>
            </a:r>
          </a:p>
          <a:p>
            <a:pPr>
              <a:buNone/>
            </a:pPr>
            <a:r>
              <a:rPr lang="es-EC" sz="1600" dirty="0" smtClean="0"/>
              <a:t>Ciclo operativo = 241,1116</a:t>
            </a:r>
          </a:p>
          <a:p>
            <a:pPr>
              <a:buNone/>
            </a:pPr>
            <a:endParaRPr lang="es-EC" sz="1600" dirty="0" smtClean="0"/>
          </a:p>
          <a:p>
            <a:pPr>
              <a:buNone/>
            </a:pPr>
            <a:r>
              <a:rPr lang="es-EC" sz="1600" dirty="0" smtClean="0"/>
              <a:t>Ciclo de pagos  = Días de Cuentas por Pagar</a:t>
            </a:r>
          </a:p>
          <a:p>
            <a:pPr>
              <a:buNone/>
            </a:pPr>
            <a:r>
              <a:rPr lang="es-EC" sz="1600" dirty="0" smtClean="0"/>
              <a:t>Ciclo de pagos  = 156,4673</a:t>
            </a:r>
          </a:p>
          <a:p>
            <a:pPr>
              <a:buNone/>
            </a:pPr>
            <a:endParaRPr lang="es-EC" sz="1600" dirty="0" smtClean="0"/>
          </a:p>
          <a:p>
            <a:pPr>
              <a:buNone/>
            </a:pPr>
            <a:r>
              <a:rPr lang="es-EC" sz="1600" dirty="0" smtClean="0"/>
              <a:t>Ciclo de Caja = Ciclo Operativo – Ciclo de Pagos</a:t>
            </a:r>
          </a:p>
          <a:p>
            <a:pPr>
              <a:buNone/>
            </a:pPr>
            <a:r>
              <a:rPr lang="es-EC" sz="1600" dirty="0" smtClean="0"/>
              <a:t>Ciclo de Caja = 241,1116 – 156,4673</a:t>
            </a:r>
          </a:p>
          <a:p>
            <a:pPr>
              <a:buNone/>
            </a:pPr>
            <a:r>
              <a:rPr lang="es-EC" sz="1600" dirty="0" smtClean="0"/>
              <a:t>Ciclo de Caja = 84,6443</a:t>
            </a:r>
          </a:p>
          <a:p>
            <a:endParaRPr lang="es-EC" dirty="0"/>
          </a:p>
        </p:txBody>
      </p:sp>
      <p:sp>
        <p:nvSpPr>
          <p:cNvPr id="3" name="Title 2"/>
          <p:cNvSpPr>
            <a:spLocks noGrp="1"/>
          </p:cNvSpPr>
          <p:nvPr>
            <p:ph type="title"/>
          </p:nvPr>
        </p:nvSpPr>
        <p:spPr/>
        <p:txBody>
          <a:bodyPr/>
          <a:lstStyle/>
          <a:p>
            <a:r>
              <a:rPr lang="es-EC" dirty="0" smtClean="0"/>
              <a:t>CALCULO DEL CICLO DE CAJA</a:t>
            </a:r>
            <a:endParaRPr lang="es-EC" dirty="0"/>
          </a:p>
        </p:txBody>
      </p:sp>
      <p:sp>
        <p:nvSpPr>
          <p:cNvPr id="4" name="Up Arrow 3">
            <a:hlinkClick r:id="rId2"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57808"/>
            <a:ext cx="8229600" cy="1143000"/>
          </a:xfrm>
        </p:spPr>
        <p:txBody>
          <a:bodyPr>
            <a:normAutofit fontScale="90000"/>
          </a:bodyPr>
          <a:lstStyle/>
          <a:p>
            <a:pPr algn="ctr"/>
            <a:r>
              <a:rPr lang="es-EC" dirty="0" smtClean="0"/>
              <a:t>COMPONENTES DEL COSTO DE MANTENIMIENTO</a:t>
            </a:r>
            <a:endParaRPr lang="es-EC" dirty="0"/>
          </a:p>
        </p:txBody>
      </p:sp>
      <p:graphicFrame>
        <p:nvGraphicFramePr>
          <p:cNvPr id="4" name="Table 3"/>
          <p:cNvGraphicFramePr>
            <a:graphicFrameLocks noGrp="1"/>
          </p:cNvGraphicFramePr>
          <p:nvPr/>
        </p:nvGraphicFramePr>
        <p:xfrm>
          <a:off x="1907704" y="1844824"/>
          <a:ext cx="4989086" cy="3657600"/>
        </p:xfrm>
        <a:graphic>
          <a:graphicData uri="http://schemas.openxmlformats.org/drawingml/2006/table">
            <a:tbl>
              <a:tblPr/>
              <a:tblGrid>
                <a:gridCol w="3972563"/>
                <a:gridCol w="1016523"/>
              </a:tblGrid>
              <a:tr h="519029">
                <a:tc>
                  <a:txBody>
                    <a:bodyPr/>
                    <a:lstStyle/>
                    <a:p>
                      <a:pPr algn="ctr">
                        <a:lnSpc>
                          <a:spcPct val="200000"/>
                        </a:lnSpc>
                        <a:spcAft>
                          <a:spcPts val="0"/>
                        </a:spcAft>
                        <a:tabLst>
                          <a:tab pos="450215" algn="l"/>
                        </a:tabLst>
                      </a:pPr>
                      <a:r>
                        <a:rPr lang="es-EC" sz="2000" b="1" dirty="0">
                          <a:solidFill>
                            <a:schemeClr val="bg1"/>
                          </a:solidFill>
                          <a:latin typeface="Times New Roman"/>
                          <a:ea typeface="Times New Roman"/>
                          <a:cs typeface="Times New Roman"/>
                        </a:rPr>
                        <a:t>COMPONENTES</a:t>
                      </a:r>
                      <a:endParaRPr lang="es-EC" sz="1800" dirty="0">
                        <a:solidFill>
                          <a:schemeClr val="bg1"/>
                        </a:solidFill>
                        <a:latin typeface="Calibri"/>
                        <a:ea typeface="Calibri"/>
                        <a:cs typeface="Times New Roman"/>
                      </a:endParaRPr>
                    </a:p>
                  </a:txBody>
                  <a:tcPr marL="68580" marR="68580" marT="0" marB="0">
                    <a:lnL>
                      <a:noFill/>
                    </a:lnL>
                    <a:lnR>
                      <a:noFill/>
                    </a:lnR>
                    <a:lnT>
                      <a:noFill/>
                    </a:lnT>
                    <a:lnB w="28575" cap="flat" cmpd="sng" algn="ctr">
                      <a:solidFill>
                        <a:srgbClr val="FFFFFF"/>
                      </a:solidFill>
                      <a:prstDash val="solid"/>
                      <a:round/>
                      <a:headEnd type="none" w="med" len="med"/>
                      <a:tailEnd type="none" w="med" len="med"/>
                    </a:lnB>
                    <a:solidFill>
                      <a:srgbClr val="000000"/>
                    </a:solidFill>
                  </a:tcPr>
                </a:tc>
                <a:tc>
                  <a:txBody>
                    <a:bodyPr/>
                    <a:lstStyle/>
                    <a:p>
                      <a:pPr algn="ctr">
                        <a:lnSpc>
                          <a:spcPct val="200000"/>
                        </a:lnSpc>
                        <a:spcAft>
                          <a:spcPts val="0"/>
                        </a:spcAft>
                        <a:tabLst>
                          <a:tab pos="450215" algn="l"/>
                        </a:tabLst>
                      </a:pPr>
                      <a:r>
                        <a:rPr lang="es-EC" sz="2000" b="1" dirty="0">
                          <a:solidFill>
                            <a:schemeClr val="bg1"/>
                          </a:solidFill>
                          <a:latin typeface="Times New Roman"/>
                          <a:ea typeface="Times New Roman"/>
                          <a:cs typeface="Times New Roman"/>
                        </a:rPr>
                        <a:t>%</a:t>
                      </a:r>
                      <a:endParaRPr lang="es-EC" sz="1800" dirty="0">
                        <a:solidFill>
                          <a:schemeClr val="bg1"/>
                        </a:solidFill>
                        <a:latin typeface="Calibri"/>
                        <a:ea typeface="Calibri"/>
                        <a:cs typeface="Times New Roman"/>
                      </a:endParaRPr>
                    </a:p>
                  </a:txBody>
                  <a:tcPr marL="68580" marR="68580" marT="0" marB="0">
                    <a:lnL>
                      <a:noFill/>
                    </a:lnL>
                    <a:lnR>
                      <a:noFill/>
                    </a:lnR>
                    <a:lnT>
                      <a:noFill/>
                    </a:lnT>
                    <a:lnB w="28575" cap="flat" cmpd="sng" algn="ctr">
                      <a:solidFill>
                        <a:srgbClr val="FFFFFF"/>
                      </a:solidFill>
                      <a:prstDash val="solid"/>
                      <a:round/>
                      <a:headEnd type="none" w="med" len="med"/>
                      <a:tailEnd type="none" w="med" len="med"/>
                    </a:lnB>
                    <a:solidFill>
                      <a:srgbClr val="000000"/>
                    </a:solidFill>
                  </a:tcPr>
                </a:tc>
              </a:tr>
              <a:tr h="605305">
                <a:tc>
                  <a:txBody>
                    <a:bodyPr/>
                    <a:lstStyle/>
                    <a:p>
                      <a:pPr algn="just">
                        <a:lnSpc>
                          <a:spcPct val="200000"/>
                        </a:lnSpc>
                        <a:spcAft>
                          <a:spcPts val="0"/>
                        </a:spcAft>
                        <a:tabLst>
                          <a:tab pos="450215" algn="l"/>
                        </a:tabLst>
                      </a:pPr>
                      <a:r>
                        <a:rPr lang="es-EC" sz="2000" dirty="0">
                          <a:latin typeface="Times New Roman"/>
                          <a:ea typeface="Times New Roman"/>
                          <a:cs typeface="Times New Roman"/>
                        </a:rPr>
                        <a:t>Almacenamiento</a:t>
                      </a:r>
                      <a:endParaRPr lang="es-EC" sz="1800" dirty="0">
                        <a:latin typeface="Calibri"/>
                        <a:ea typeface="Calibri"/>
                        <a:cs typeface="Times New Roman"/>
                      </a:endParaRPr>
                    </a:p>
                  </a:txBody>
                  <a:tcPr marL="68580" marR="68580" marT="0" marB="0">
                    <a:lnL>
                      <a:noFill/>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a:noFill/>
                    </a:lnB>
                    <a:solidFill>
                      <a:srgbClr val="5F497A"/>
                    </a:solidFill>
                  </a:tcPr>
                </a:tc>
                <a:tc>
                  <a:txBody>
                    <a:bodyPr/>
                    <a:lstStyle/>
                    <a:p>
                      <a:pPr algn="ctr">
                        <a:lnSpc>
                          <a:spcPct val="200000"/>
                        </a:lnSpc>
                        <a:spcAft>
                          <a:spcPts val="0"/>
                        </a:spcAft>
                        <a:tabLst>
                          <a:tab pos="450215" algn="l"/>
                        </a:tabLst>
                      </a:pPr>
                      <a:r>
                        <a:rPr lang="es-EC" sz="2000" dirty="0">
                          <a:latin typeface="Times New Roman"/>
                          <a:ea typeface="Times New Roman"/>
                          <a:cs typeface="Times New Roman"/>
                        </a:rPr>
                        <a:t>4,30</a:t>
                      </a:r>
                      <a:endParaRPr lang="es-EC" sz="1800" dirty="0">
                        <a:latin typeface="Calibri"/>
                        <a:ea typeface="Calibri"/>
                        <a:cs typeface="Times New Roman"/>
                      </a:endParaRPr>
                    </a:p>
                  </a:txBody>
                  <a:tcPr marL="68580" marR="68580" marT="0" marB="0">
                    <a:lnL w="28575" cap="flat" cmpd="sng" algn="ctr">
                      <a:solidFill>
                        <a:srgbClr val="FFFFFF"/>
                      </a:solidFill>
                      <a:prstDash val="solid"/>
                      <a:round/>
                      <a:headEnd type="none" w="med" len="med"/>
                      <a:tailEnd type="none" w="med" len="med"/>
                    </a:lnL>
                    <a:lnR>
                      <a:noFill/>
                    </a:lnR>
                    <a:lnT w="28575" cap="flat" cmpd="sng" algn="ctr">
                      <a:solidFill>
                        <a:srgbClr val="FFFFFF"/>
                      </a:solidFill>
                      <a:prstDash val="solid"/>
                      <a:round/>
                      <a:headEnd type="none" w="med" len="med"/>
                      <a:tailEnd type="none" w="med" len="med"/>
                    </a:lnT>
                    <a:lnB>
                      <a:noFill/>
                    </a:lnB>
                    <a:solidFill>
                      <a:srgbClr val="5F497A"/>
                    </a:solidFill>
                  </a:tcPr>
                </a:tc>
              </a:tr>
              <a:tr h="605305">
                <a:tc>
                  <a:txBody>
                    <a:bodyPr/>
                    <a:lstStyle/>
                    <a:p>
                      <a:pPr algn="just">
                        <a:lnSpc>
                          <a:spcPct val="200000"/>
                        </a:lnSpc>
                        <a:spcAft>
                          <a:spcPts val="0"/>
                        </a:spcAft>
                        <a:tabLst>
                          <a:tab pos="450215" algn="l"/>
                        </a:tabLst>
                      </a:pPr>
                      <a:r>
                        <a:rPr lang="es-EC" sz="2000" dirty="0">
                          <a:latin typeface="Times New Roman"/>
                          <a:ea typeface="Times New Roman"/>
                          <a:cs typeface="Times New Roman"/>
                        </a:rPr>
                        <a:t>Seguro</a:t>
                      </a:r>
                      <a:endParaRPr lang="es-EC" sz="1800" dirty="0">
                        <a:latin typeface="Calibri"/>
                        <a:ea typeface="Calibri"/>
                        <a:cs typeface="Times New Roman"/>
                      </a:endParaRPr>
                    </a:p>
                  </a:txBody>
                  <a:tcPr marL="68580" marR="68580" marT="0" marB="0">
                    <a:lnL>
                      <a:noFill/>
                    </a:lnL>
                    <a:lnR w="28575" cap="flat" cmpd="sng" algn="ctr">
                      <a:solidFill>
                        <a:srgbClr val="FFFFFF"/>
                      </a:solidFill>
                      <a:prstDash val="solid"/>
                      <a:round/>
                      <a:headEnd type="none" w="med" len="med"/>
                      <a:tailEnd type="none" w="med" len="med"/>
                    </a:lnR>
                    <a:lnT>
                      <a:noFill/>
                    </a:lnT>
                    <a:lnB>
                      <a:noFill/>
                    </a:lnB>
                    <a:solidFill>
                      <a:srgbClr val="5F497A"/>
                    </a:solidFill>
                  </a:tcPr>
                </a:tc>
                <a:tc>
                  <a:txBody>
                    <a:bodyPr/>
                    <a:lstStyle/>
                    <a:p>
                      <a:pPr algn="ctr">
                        <a:lnSpc>
                          <a:spcPct val="200000"/>
                        </a:lnSpc>
                        <a:spcAft>
                          <a:spcPts val="0"/>
                        </a:spcAft>
                        <a:tabLst>
                          <a:tab pos="450215" algn="l"/>
                        </a:tabLst>
                      </a:pPr>
                      <a:r>
                        <a:rPr lang="es-EC" sz="2000" dirty="0">
                          <a:latin typeface="Times New Roman"/>
                          <a:ea typeface="Times New Roman"/>
                          <a:cs typeface="Times New Roman"/>
                        </a:rPr>
                        <a:t>1,60</a:t>
                      </a:r>
                      <a:endParaRPr lang="es-EC" sz="1800" dirty="0">
                        <a:latin typeface="Calibri"/>
                        <a:ea typeface="Calibri"/>
                        <a:cs typeface="Times New Roman"/>
                      </a:endParaRPr>
                    </a:p>
                  </a:txBody>
                  <a:tcPr marL="68580" marR="68580" marT="0" marB="0">
                    <a:lnL w="28575" cap="flat" cmpd="sng" algn="ctr">
                      <a:solidFill>
                        <a:srgbClr val="FFFFFF"/>
                      </a:solidFill>
                      <a:prstDash val="solid"/>
                      <a:round/>
                      <a:headEnd type="none" w="med" len="med"/>
                      <a:tailEnd type="none" w="med" len="med"/>
                    </a:lnL>
                    <a:lnR>
                      <a:noFill/>
                    </a:lnR>
                    <a:lnT>
                      <a:noFill/>
                    </a:lnT>
                    <a:lnB>
                      <a:noFill/>
                    </a:lnB>
                    <a:solidFill>
                      <a:srgbClr val="8064A2"/>
                    </a:solidFill>
                  </a:tcPr>
                </a:tc>
              </a:tr>
              <a:tr h="605305">
                <a:tc>
                  <a:txBody>
                    <a:bodyPr/>
                    <a:lstStyle/>
                    <a:p>
                      <a:pPr algn="just">
                        <a:lnSpc>
                          <a:spcPct val="200000"/>
                        </a:lnSpc>
                        <a:spcAft>
                          <a:spcPts val="0"/>
                        </a:spcAft>
                        <a:tabLst>
                          <a:tab pos="450215" algn="l"/>
                        </a:tabLst>
                      </a:pPr>
                      <a:r>
                        <a:rPr lang="es-EC" sz="2000" dirty="0">
                          <a:latin typeface="Times New Roman"/>
                          <a:ea typeface="Times New Roman"/>
                          <a:cs typeface="Times New Roman"/>
                        </a:rPr>
                        <a:t>Deterioro y Obsolescencia</a:t>
                      </a:r>
                      <a:endParaRPr lang="es-EC" sz="1800" dirty="0">
                        <a:latin typeface="Calibri"/>
                        <a:ea typeface="Calibri"/>
                        <a:cs typeface="Times New Roman"/>
                      </a:endParaRPr>
                    </a:p>
                  </a:txBody>
                  <a:tcPr marL="68580" marR="68580" marT="0" marB="0">
                    <a:lnL>
                      <a:noFill/>
                    </a:lnL>
                    <a:lnR w="28575" cap="flat" cmpd="sng" algn="ctr">
                      <a:solidFill>
                        <a:srgbClr val="FFFFFF"/>
                      </a:solidFill>
                      <a:prstDash val="solid"/>
                      <a:round/>
                      <a:headEnd type="none" w="med" len="med"/>
                      <a:tailEnd type="none" w="med" len="med"/>
                    </a:lnR>
                    <a:lnT>
                      <a:noFill/>
                    </a:lnT>
                    <a:lnB>
                      <a:noFill/>
                    </a:lnB>
                    <a:solidFill>
                      <a:srgbClr val="5F497A"/>
                    </a:solidFill>
                  </a:tcPr>
                </a:tc>
                <a:tc>
                  <a:txBody>
                    <a:bodyPr/>
                    <a:lstStyle/>
                    <a:p>
                      <a:pPr algn="ctr">
                        <a:lnSpc>
                          <a:spcPct val="200000"/>
                        </a:lnSpc>
                        <a:spcAft>
                          <a:spcPts val="0"/>
                        </a:spcAft>
                        <a:tabLst>
                          <a:tab pos="450215" algn="l"/>
                        </a:tabLst>
                      </a:pPr>
                      <a:r>
                        <a:rPr lang="es-EC" sz="2000" dirty="0">
                          <a:latin typeface="Times New Roman"/>
                          <a:ea typeface="Times New Roman"/>
                          <a:cs typeface="Times New Roman"/>
                        </a:rPr>
                        <a:t>2,45</a:t>
                      </a:r>
                      <a:endParaRPr lang="es-EC" sz="1800" dirty="0">
                        <a:latin typeface="Calibri"/>
                        <a:ea typeface="Calibri"/>
                        <a:cs typeface="Times New Roman"/>
                      </a:endParaRPr>
                    </a:p>
                  </a:txBody>
                  <a:tcPr marL="68580" marR="68580" marT="0" marB="0">
                    <a:lnL w="28575" cap="flat" cmpd="sng" algn="ctr">
                      <a:solidFill>
                        <a:srgbClr val="FFFFFF"/>
                      </a:solidFill>
                      <a:prstDash val="solid"/>
                      <a:round/>
                      <a:headEnd type="none" w="med" len="med"/>
                      <a:tailEnd type="none" w="med" len="med"/>
                    </a:lnL>
                    <a:lnR>
                      <a:noFill/>
                    </a:lnR>
                    <a:lnT>
                      <a:noFill/>
                    </a:lnT>
                    <a:lnB>
                      <a:noFill/>
                    </a:lnB>
                    <a:solidFill>
                      <a:srgbClr val="5F497A"/>
                    </a:solidFill>
                  </a:tcPr>
                </a:tc>
              </a:tr>
              <a:tr h="605305">
                <a:tc>
                  <a:txBody>
                    <a:bodyPr/>
                    <a:lstStyle/>
                    <a:p>
                      <a:pPr algn="just">
                        <a:lnSpc>
                          <a:spcPct val="200000"/>
                        </a:lnSpc>
                        <a:spcAft>
                          <a:spcPts val="0"/>
                        </a:spcAft>
                        <a:tabLst>
                          <a:tab pos="450215" algn="l"/>
                        </a:tabLst>
                      </a:pPr>
                      <a:r>
                        <a:rPr lang="es-EC" sz="2000" dirty="0">
                          <a:latin typeface="Times New Roman"/>
                          <a:ea typeface="Times New Roman"/>
                          <a:cs typeface="Times New Roman"/>
                        </a:rPr>
                        <a:t>Costo de oportunidad del dinero</a:t>
                      </a:r>
                      <a:endParaRPr lang="es-EC" sz="1800" dirty="0">
                        <a:latin typeface="Calibri"/>
                        <a:ea typeface="Calibri"/>
                        <a:cs typeface="Times New Roman"/>
                      </a:endParaRPr>
                    </a:p>
                  </a:txBody>
                  <a:tcPr marL="68580" marR="68580" marT="0" marB="0">
                    <a:lnL>
                      <a:noFill/>
                    </a:lnL>
                    <a:lnR w="28575" cap="flat" cmpd="sng" algn="ctr">
                      <a:solidFill>
                        <a:srgbClr val="FFFFFF"/>
                      </a:solidFill>
                      <a:prstDash val="solid"/>
                      <a:round/>
                      <a:headEnd type="none" w="med" len="med"/>
                      <a:tailEnd type="none" w="med" len="med"/>
                    </a:lnR>
                    <a:lnT>
                      <a:noFill/>
                    </a:lnT>
                    <a:lnB>
                      <a:noFill/>
                    </a:lnB>
                    <a:solidFill>
                      <a:srgbClr val="5F497A"/>
                    </a:solidFill>
                  </a:tcPr>
                </a:tc>
                <a:tc>
                  <a:txBody>
                    <a:bodyPr/>
                    <a:lstStyle/>
                    <a:p>
                      <a:pPr algn="ctr">
                        <a:lnSpc>
                          <a:spcPct val="200000"/>
                        </a:lnSpc>
                        <a:spcAft>
                          <a:spcPts val="0"/>
                        </a:spcAft>
                        <a:tabLst>
                          <a:tab pos="450215" algn="l"/>
                        </a:tabLst>
                      </a:pPr>
                      <a:r>
                        <a:rPr lang="es-EC" sz="2000" dirty="0">
                          <a:latin typeface="Times New Roman"/>
                          <a:ea typeface="Times New Roman"/>
                          <a:cs typeface="Times New Roman"/>
                        </a:rPr>
                        <a:t>10,30</a:t>
                      </a:r>
                      <a:endParaRPr lang="es-EC" sz="1800" dirty="0">
                        <a:latin typeface="Calibri"/>
                        <a:ea typeface="Calibri"/>
                        <a:cs typeface="Times New Roman"/>
                      </a:endParaRPr>
                    </a:p>
                  </a:txBody>
                  <a:tcPr marL="68580" marR="68580" marT="0" marB="0">
                    <a:lnL w="28575" cap="flat" cmpd="sng" algn="ctr">
                      <a:solidFill>
                        <a:srgbClr val="FFFFFF"/>
                      </a:solidFill>
                      <a:prstDash val="solid"/>
                      <a:round/>
                      <a:headEnd type="none" w="med" len="med"/>
                      <a:tailEnd type="none" w="med" len="med"/>
                    </a:lnL>
                    <a:lnR>
                      <a:noFill/>
                    </a:lnR>
                    <a:lnT>
                      <a:noFill/>
                    </a:lnT>
                    <a:lnB>
                      <a:noFill/>
                    </a:lnB>
                    <a:solidFill>
                      <a:srgbClr val="8064A2"/>
                    </a:solidFill>
                  </a:tcPr>
                </a:tc>
              </a:tr>
              <a:tr h="605305">
                <a:tc>
                  <a:txBody>
                    <a:bodyPr/>
                    <a:lstStyle/>
                    <a:p>
                      <a:pPr algn="ctr">
                        <a:lnSpc>
                          <a:spcPct val="200000"/>
                        </a:lnSpc>
                        <a:spcAft>
                          <a:spcPts val="0"/>
                        </a:spcAft>
                        <a:tabLst>
                          <a:tab pos="450215" algn="l"/>
                        </a:tabLst>
                      </a:pPr>
                      <a:r>
                        <a:rPr lang="es-EC" sz="2000" b="1" dirty="0">
                          <a:latin typeface="Times New Roman"/>
                          <a:ea typeface="Times New Roman"/>
                          <a:cs typeface="Times New Roman"/>
                        </a:rPr>
                        <a:t>TOTAL</a:t>
                      </a:r>
                      <a:endParaRPr lang="es-EC" sz="1800" dirty="0">
                        <a:latin typeface="Calibri"/>
                        <a:ea typeface="Calibri"/>
                        <a:cs typeface="Times New Roman"/>
                      </a:endParaRPr>
                    </a:p>
                  </a:txBody>
                  <a:tcPr marL="68580" marR="68580" marT="0" marB="0">
                    <a:lnL>
                      <a:noFill/>
                    </a:lnL>
                    <a:lnR w="28575" cap="flat" cmpd="sng" algn="ctr">
                      <a:solidFill>
                        <a:srgbClr val="FFFFFF"/>
                      </a:solidFill>
                      <a:prstDash val="solid"/>
                      <a:round/>
                      <a:headEnd type="none" w="med" len="med"/>
                      <a:tailEnd type="none" w="med" len="med"/>
                    </a:lnR>
                    <a:lnT>
                      <a:noFill/>
                    </a:lnT>
                    <a:lnB>
                      <a:noFill/>
                    </a:lnB>
                    <a:solidFill>
                      <a:srgbClr val="5F497A"/>
                    </a:solidFill>
                  </a:tcPr>
                </a:tc>
                <a:tc>
                  <a:txBody>
                    <a:bodyPr/>
                    <a:lstStyle/>
                    <a:p>
                      <a:pPr algn="ctr">
                        <a:lnSpc>
                          <a:spcPct val="200000"/>
                        </a:lnSpc>
                        <a:spcAft>
                          <a:spcPts val="0"/>
                        </a:spcAft>
                        <a:tabLst>
                          <a:tab pos="450215" algn="l"/>
                        </a:tabLst>
                      </a:pPr>
                      <a:r>
                        <a:rPr lang="es-EC" sz="2000" b="1" dirty="0">
                          <a:latin typeface="Times New Roman"/>
                          <a:ea typeface="Times New Roman"/>
                          <a:cs typeface="Times New Roman"/>
                        </a:rPr>
                        <a:t>18,65%</a:t>
                      </a:r>
                      <a:endParaRPr lang="es-EC" sz="1800" dirty="0">
                        <a:latin typeface="Calibri"/>
                        <a:ea typeface="Calibri"/>
                        <a:cs typeface="Times New Roman"/>
                      </a:endParaRPr>
                    </a:p>
                  </a:txBody>
                  <a:tcPr marL="68580" marR="68580" marT="0" marB="0">
                    <a:lnL w="28575" cap="flat" cmpd="sng" algn="ctr">
                      <a:solidFill>
                        <a:srgbClr val="FFFFFF"/>
                      </a:solidFill>
                      <a:prstDash val="solid"/>
                      <a:round/>
                      <a:headEnd type="none" w="med" len="med"/>
                      <a:tailEnd type="none" w="med" len="med"/>
                    </a:lnL>
                    <a:lnR>
                      <a:noFill/>
                    </a:lnR>
                    <a:lnT>
                      <a:noFill/>
                    </a:lnT>
                    <a:lnB>
                      <a:noFill/>
                    </a:lnB>
                    <a:solidFill>
                      <a:srgbClr val="5F497A"/>
                    </a:solidFill>
                  </a:tcPr>
                </a:tc>
              </a:tr>
            </a:tbl>
          </a:graphicData>
        </a:graphic>
      </p:graphicFrame>
    </p:spTree>
  </p:cSld>
  <p:clrMapOvr>
    <a:masterClrMapping/>
  </p:clrMapOvr>
  <p:transition>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s-EC" dirty="0" smtClean="0"/>
              <a:t>COSTO PROMEDIO CON RELACION A LA CANTIDAD DE PEDIDOS</a:t>
            </a:r>
            <a:endParaRPr lang="es-EC" dirty="0"/>
          </a:p>
        </p:txBody>
      </p:sp>
      <p:pic>
        <p:nvPicPr>
          <p:cNvPr id="58369" name="Chart 5"/>
          <p:cNvPicPr>
            <a:picLocks noChangeArrowheads="1"/>
          </p:cNvPicPr>
          <p:nvPr/>
        </p:nvPicPr>
        <p:blipFill>
          <a:blip r:embed="rId2" cstate="print"/>
          <a:srcRect b="-18"/>
          <a:stretch>
            <a:fillRect/>
          </a:stretch>
        </p:blipFill>
        <p:spPr bwMode="auto">
          <a:xfrm>
            <a:off x="755576" y="1703809"/>
            <a:ext cx="7704856" cy="4101455"/>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s-EC" dirty="0" smtClean="0"/>
              <a:t>CALCULO DEL LOTE ÓPTIMO DE COMPRAS DE HARO LLANTAS</a:t>
            </a:r>
            <a:endParaRPr lang="es-EC" dirty="0"/>
          </a:p>
        </p:txBody>
      </p:sp>
      <p:graphicFrame>
        <p:nvGraphicFramePr>
          <p:cNvPr id="4" name="Table 3"/>
          <p:cNvGraphicFramePr>
            <a:graphicFrameLocks noGrp="1"/>
          </p:cNvGraphicFramePr>
          <p:nvPr/>
        </p:nvGraphicFramePr>
        <p:xfrm>
          <a:off x="2195736" y="1525240"/>
          <a:ext cx="5400599" cy="4876800"/>
        </p:xfrm>
        <a:graphic>
          <a:graphicData uri="http://schemas.openxmlformats.org/drawingml/2006/table">
            <a:tbl>
              <a:tblPr/>
              <a:tblGrid>
                <a:gridCol w="869404"/>
                <a:gridCol w="766465"/>
                <a:gridCol w="935136"/>
                <a:gridCol w="1007690"/>
                <a:gridCol w="943818"/>
                <a:gridCol w="878086"/>
              </a:tblGrid>
              <a:tr h="1160014">
                <a:tc>
                  <a:txBody>
                    <a:bodyPr/>
                    <a:lstStyle/>
                    <a:p>
                      <a:pPr algn="ctr">
                        <a:lnSpc>
                          <a:spcPct val="200000"/>
                        </a:lnSpc>
                        <a:spcAft>
                          <a:spcPts val="0"/>
                        </a:spcAft>
                      </a:pPr>
                      <a:r>
                        <a:rPr lang="es-EC" sz="1000" b="1" dirty="0">
                          <a:latin typeface="Times New Roman"/>
                          <a:ea typeface="Times New Roman"/>
                          <a:cs typeface="Times New Roman"/>
                        </a:rPr>
                        <a:t>CANTIDAD</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A PEDIR</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UNIDADES</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79646"/>
                    </a:solidFill>
                  </a:tcPr>
                </a:tc>
                <a:tc>
                  <a:txBody>
                    <a:bodyPr/>
                    <a:lstStyle/>
                    <a:p>
                      <a:pPr algn="ctr">
                        <a:lnSpc>
                          <a:spcPct val="200000"/>
                        </a:lnSpc>
                        <a:spcAft>
                          <a:spcPts val="0"/>
                        </a:spcAft>
                      </a:pPr>
                      <a:r>
                        <a:rPr lang="es-EC" sz="1000" b="1" dirty="0">
                          <a:latin typeface="Times New Roman"/>
                          <a:ea typeface="Times New Roman"/>
                          <a:cs typeface="Times New Roman"/>
                        </a:rPr>
                        <a:t>NUMERO</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DE</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PEDIDOS</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DEL AÑO</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79646"/>
                    </a:solidFill>
                  </a:tcPr>
                </a:tc>
                <a:tc>
                  <a:txBody>
                    <a:bodyPr/>
                    <a:lstStyle/>
                    <a:p>
                      <a:pPr algn="ctr">
                        <a:lnSpc>
                          <a:spcPct val="200000"/>
                        </a:lnSpc>
                        <a:spcAft>
                          <a:spcPts val="0"/>
                        </a:spcAft>
                      </a:pPr>
                      <a:r>
                        <a:rPr lang="es-EC" sz="1000" b="1" dirty="0">
                          <a:latin typeface="Times New Roman"/>
                          <a:ea typeface="Times New Roman"/>
                          <a:cs typeface="Times New Roman"/>
                        </a:rPr>
                        <a:t>COSTO</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ANUAL POR</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COMPRAR</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79646"/>
                    </a:solidFill>
                  </a:tcPr>
                </a:tc>
                <a:tc>
                  <a:txBody>
                    <a:bodyPr/>
                    <a:lstStyle/>
                    <a:p>
                      <a:pPr algn="ctr">
                        <a:lnSpc>
                          <a:spcPct val="200000"/>
                        </a:lnSpc>
                        <a:spcAft>
                          <a:spcPts val="0"/>
                        </a:spcAft>
                      </a:pPr>
                      <a:r>
                        <a:rPr lang="es-EC" sz="1000" b="1" dirty="0">
                          <a:latin typeface="Times New Roman"/>
                          <a:ea typeface="Times New Roman"/>
                          <a:cs typeface="Times New Roman"/>
                        </a:rPr>
                        <a:t>INVENTARIO</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PROMEDIO</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EN EL AÑO</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UNIDADES</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79646"/>
                    </a:solidFill>
                  </a:tcPr>
                </a:tc>
                <a:tc>
                  <a:txBody>
                    <a:bodyPr/>
                    <a:lstStyle/>
                    <a:p>
                      <a:pPr algn="ctr">
                        <a:lnSpc>
                          <a:spcPct val="200000"/>
                        </a:lnSpc>
                        <a:spcAft>
                          <a:spcPts val="0"/>
                        </a:spcAft>
                      </a:pPr>
                      <a:r>
                        <a:rPr lang="es-EC" sz="1000" b="1" dirty="0">
                          <a:latin typeface="Times New Roman"/>
                          <a:ea typeface="Times New Roman"/>
                          <a:cs typeface="Times New Roman"/>
                        </a:rPr>
                        <a:t>COSTO</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ANUAL</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DE</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MANTENIM.</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79646"/>
                    </a:solidFill>
                  </a:tcPr>
                </a:tc>
                <a:tc>
                  <a:txBody>
                    <a:bodyPr/>
                    <a:lstStyle/>
                    <a:p>
                      <a:pPr algn="ctr">
                        <a:lnSpc>
                          <a:spcPct val="200000"/>
                        </a:lnSpc>
                        <a:spcAft>
                          <a:spcPts val="0"/>
                        </a:spcAft>
                      </a:pPr>
                      <a:r>
                        <a:rPr lang="es-EC" sz="1000" b="1" dirty="0">
                          <a:latin typeface="Times New Roman"/>
                          <a:ea typeface="Times New Roman"/>
                          <a:cs typeface="Times New Roman"/>
                        </a:rPr>
                        <a:t>COSTO </a:t>
                      </a:r>
                      <a:endParaRPr lang="es-EC" sz="1050" dirty="0">
                        <a:latin typeface="Calibri"/>
                        <a:ea typeface="Calibri"/>
                        <a:cs typeface="Times New Roman"/>
                      </a:endParaRPr>
                    </a:p>
                    <a:p>
                      <a:pPr algn="ctr">
                        <a:lnSpc>
                          <a:spcPct val="200000"/>
                        </a:lnSpc>
                        <a:spcAft>
                          <a:spcPts val="0"/>
                        </a:spcAft>
                      </a:pPr>
                      <a:r>
                        <a:rPr lang="es-EC" sz="1000" b="1" dirty="0">
                          <a:latin typeface="Times New Roman"/>
                          <a:ea typeface="Times New Roman"/>
                          <a:cs typeface="Times New Roman"/>
                        </a:rPr>
                        <a:t>TOTAL</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79646"/>
                    </a:solidFill>
                  </a:tcPr>
                </a:tc>
              </a:tr>
              <a:tr h="290004">
                <a:tc>
                  <a:txBody>
                    <a:bodyPr/>
                    <a:lstStyle/>
                    <a:p>
                      <a:pPr algn="r">
                        <a:lnSpc>
                          <a:spcPct val="200000"/>
                        </a:lnSpc>
                        <a:spcAft>
                          <a:spcPts val="0"/>
                        </a:spcAft>
                      </a:pPr>
                      <a:r>
                        <a:rPr lang="es-EC" sz="1000" b="1" dirty="0">
                          <a:latin typeface="Times New Roman"/>
                          <a:ea typeface="Calibri"/>
                          <a:cs typeface="Times New Roman"/>
                        </a:rPr>
                        <a:t>20500</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1</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4.818,04 </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gn="r">
                        <a:lnSpc>
                          <a:spcPct val="200000"/>
                        </a:lnSpc>
                        <a:spcAft>
                          <a:spcPts val="0"/>
                        </a:spcAft>
                      </a:pPr>
                      <a:r>
                        <a:rPr lang="es-EC" sz="1000" dirty="0">
                          <a:latin typeface="Times New Roman"/>
                          <a:ea typeface="Calibri"/>
                          <a:cs typeface="Times New Roman"/>
                        </a:rPr>
                        <a:t>10250</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101.829,00 </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106.647,04 </a:t>
                      </a:r>
                      <a:endParaRPr lang="es-EC" sz="1050" dirty="0">
                        <a:latin typeface="Calibri"/>
                        <a:ea typeface="Calibri"/>
                        <a:cs typeface="Times New Roman"/>
                      </a:endParaRPr>
                    </a:p>
                  </a:txBody>
                  <a:tcPr marL="57150" marR="57150"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290004">
                <a:tc>
                  <a:txBody>
                    <a:bodyPr/>
                    <a:lstStyle/>
                    <a:p>
                      <a:pPr algn="r">
                        <a:lnSpc>
                          <a:spcPct val="200000"/>
                        </a:lnSpc>
                        <a:spcAft>
                          <a:spcPts val="0"/>
                        </a:spcAft>
                      </a:pPr>
                      <a:r>
                        <a:rPr lang="es-EC" sz="1000" b="1" dirty="0">
                          <a:latin typeface="Times New Roman"/>
                          <a:ea typeface="Calibri"/>
                          <a:cs typeface="Times New Roman"/>
                        </a:rPr>
                        <a:t>10250</a:t>
                      </a:r>
                      <a:endParaRPr lang="es-EC" sz="1050" dirty="0">
                        <a:latin typeface="Calibri"/>
                        <a:ea typeface="Calibri"/>
                        <a:cs typeface="Times New Roman"/>
                      </a:endParaRPr>
                    </a:p>
                  </a:txBody>
                  <a:tcPr marL="57150" marR="57150" marT="0" marB="0">
                    <a:lnL>
                      <a:noFill/>
                    </a:lnL>
                    <a:lnR>
                      <a:noFill/>
                    </a:lnR>
                    <a:lnT>
                      <a:noFill/>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2</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9.636,08 </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gn="r">
                        <a:lnSpc>
                          <a:spcPct val="200000"/>
                        </a:lnSpc>
                        <a:spcAft>
                          <a:spcPts val="0"/>
                        </a:spcAft>
                      </a:pPr>
                      <a:r>
                        <a:rPr lang="es-EC" sz="1000" dirty="0">
                          <a:latin typeface="Times New Roman"/>
                          <a:ea typeface="Calibri"/>
                          <a:cs typeface="Times New Roman"/>
                        </a:rPr>
                        <a:t>5125</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50.914,50 </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60.550,58 </a:t>
                      </a:r>
                      <a:endParaRPr lang="es-EC" sz="1050" dirty="0">
                        <a:latin typeface="Calibri"/>
                        <a:ea typeface="Calibri"/>
                        <a:cs typeface="Times New Roman"/>
                      </a:endParaRPr>
                    </a:p>
                  </a:txBody>
                  <a:tcPr marL="57150" marR="57150" marT="0" marB="0">
                    <a:lnL>
                      <a:noFill/>
                    </a:lnL>
                    <a:lnR>
                      <a:noFill/>
                    </a:lnR>
                    <a:lnT>
                      <a:noFill/>
                    </a:lnT>
                    <a:lnB>
                      <a:noFill/>
                    </a:lnB>
                  </a:tcPr>
                </a:tc>
              </a:tr>
              <a:tr h="290004">
                <a:tc>
                  <a:txBody>
                    <a:bodyPr/>
                    <a:lstStyle/>
                    <a:p>
                      <a:pPr algn="r">
                        <a:lnSpc>
                          <a:spcPct val="200000"/>
                        </a:lnSpc>
                        <a:spcAft>
                          <a:spcPts val="0"/>
                        </a:spcAft>
                      </a:pPr>
                      <a:r>
                        <a:rPr lang="es-EC" sz="1000" b="1" dirty="0">
                          <a:latin typeface="Times New Roman"/>
                          <a:ea typeface="Calibri"/>
                          <a:cs typeface="Times New Roman"/>
                        </a:rPr>
                        <a:t>6833</a:t>
                      </a:r>
                      <a:endParaRPr lang="es-EC" sz="1050" dirty="0">
                        <a:latin typeface="Calibri"/>
                        <a:ea typeface="Calibri"/>
                        <a:cs typeface="Times New Roman"/>
                      </a:endParaRPr>
                    </a:p>
                  </a:txBody>
                  <a:tcPr marL="57150" marR="57150" marT="0" marB="0">
                    <a:lnL>
                      <a:noFill/>
                    </a:lnL>
                    <a:lnR>
                      <a:noFill/>
                    </a:lnR>
                    <a:lnT>
                      <a:noFill/>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3</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14.454,12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gn="r">
                        <a:lnSpc>
                          <a:spcPct val="200000"/>
                        </a:lnSpc>
                        <a:spcAft>
                          <a:spcPts val="0"/>
                        </a:spcAft>
                      </a:pPr>
                      <a:r>
                        <a:rPr lang="es-EC" sz="1000" dirty="0">
                          <a:latin typeface="Times New Roman"/>
                          <a:ea typeface="Calibri"/>
                          <a:cs typeface="Times New Roman"/>
                        </a:rPr>
                        <a:t>3417</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33.943,00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48.397,12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r>
              <a:tr h="290004">
                <a:tc>
                  <a:txBody>
                    <a:bodyPr/>
                    <a:lstStyle/>
                    <a:p>
                      <a:pPr algn="r">
                        <a:lnSpc>
                          <a:spcPct val="200000"/>
                        </a:lnSpc>
                        <a:spcAft>
                          <a:spcPts val="0"/>
                        </a:spcAft>
                      </a:pPr>
                      <a:r>
                        <a:rPr lang="es-EC" sz="1000" b="1" dirty="0">
                          <a:latin typeface="Times New Roman"/>
                          <a:ea typeface="Calibri"/>
                          <a:cs typeface="Times New Roman"/>
                        </a:rPr>
                        <a:t>5125</a:t>
                      </a:r>
                      <a:endParaRPr lang="es-EC" sz="1050" dirty="0">
                        <a:latin typeface="Calibri"/>
                        <a:ea typeface="Calibri"/>
                        <a:cs typeface="Times New Roman"/>
                      </a:endParaRPr>
                    </a:p>
                  </a:txBody>
                  <a:tcPr marL="57150" marR="57150" marT="0" marB="0">
                    <a:lnL>
                      <a:noFill/>
                    </a:lnL>
                    <a:lnR>
                      <a:noFill/>
                    </a:lnR>
                    <a:lnT>
                      <a:noFill/>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4</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19.272,16 </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gn="r">
                        <a:lnSpc>
                          <a:spcPct val="200000"/>
                        </a:lnSpc>
                        <a:spcAft>
                          <a:spcPts val="0"/>
                        </a:spcAft>
                      </a:pPr>
                      <a:r>
                        <a:rPr lang="es-EC" sz="1000" dirty="0">
                          <a:latin typeface="Times New Roman"/>
                          <a:ea typeface="Calibri"/>
                          <a:cs typeface="Times New Roman"/>
                        </a:rPr>
                        <a:t>2563</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25.457,25 </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44.729,41 </a:t>
                      </a:r>
                      <a:endParaRPr lang="es-EC" sz="1050" dirty="0">
                        <a:latin typeface="Calibri"/>
                        <a:ea typeface="Calibri"/>
                        <a:cs typeface="Times New Roman"/>
                      </a:endParaRPr>
                    </a:p>
                  </a:txBody>
                  <a:tcPr marL="57150" marR="57150" marT="0" marB="0">
                    <a:lnL>
                      <a:noFill/>
                    </a:lnL>
                    <a:lnR>
                      <a:noFill/>
                    </a:lnR>
                    <a:lnT>
                      <a:noFill/>
                    </a:lnT>
                    <a:lnB>
                      <a:noFill/>
                    </a:lnB>
                  </a:tcPr>
                </a:tc>
              </a:tr>
              <a:tr h="290004">
                <a:tc>
                  <a:txBody>
                    <a:bodyPr/>
                    <a:lstStyle/>
                    <a:p>
                      <a:pPr algn="r">
                        <a:lnSpc>
                          <a:spcPct val="200000"/>
                        </a:lnSpc>
                        <a:spcAft>
                          <a:spcPts val="0"/>
                        </a:spcAft>
                      </a:pPr>
                      <a:r>
                        <a:rPr lang="es-EC" sz="1000" b="1" dirty="0">
                          <a:latin typeface="Times New Roman"/>
                          <a:ea typeface="Calibri"/>
                          <a:cs typeface="Times New Roman"/>
                        </a:rPr>
                        <a:t>4100</a:t>
                      </a:r>
                      <a:endParaRPr lang="es-EC" sz="1050" dirty="0">
                        <a:latin typeface="Calibri"/>
                        <a:ea typeface="Calibri"/>
                        <a:cs typeface="Times New Roman"/>
                      </a:endParaRPr>
                    </a:p>
                  </a:txBody>
                  <a:tcPr marL="57150" marR="57150" marT="0" marB="0">
                    <a:lnL>
                      <a:noFill/>
                    </a:lnL>
                    <a:lnR>
                      <a:noFill/>
                    </a:lnR>
                    <a:lnT>
                      <a:noFill/>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5</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24.090,20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gn="r">
                        <a:lnSpc>
                          <a:spcPct val="200000"/>
                        </a:lnSpc>
                        <a:spcAft>
                          <a:spcPts val="0"/>
                        </a:spcAft>
                      </a:pPr>
                      <a:r>
                        <a:rPr lang="es-EC" sz="1000" dirty="0">
                          <a:latin typeface="Times New Roman"/>
                          <a:ea typeface="Calibri"/>
                          <a:cs typeface="Times New Roman"/>
                        </a:rPr>
                        <a:t>2050</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20.365,80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44.456,00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r>
              <a:tr h="290004">
                <a:tc>
                  <a:txBody>
                    <a:bodyPr/>
                    <a:lstStyle/>
                    <a:p>
                      <a:pPr algn="r">
                        <a:lnSpc>
                          <a:spcPct val="200000"/>
                        </a:lnSpc>
                        <a:spcAft>
                          <a:spcPts val="0"/>
                        </a:spcAft>
                      </a:pPr>
                      <a:r>
                        <a:rPr lang="es-EC" sz="1000" b="1" dirty="0">
                          <a:latin typeface="Times New Roman"/>
                          <a:ea typeface="Calibri"/>
                          <a:cs typeface="Times New Roman"/>
                        </a:rPr>
                        <a:t>3417</a:t>
                      </a:r>
                      <a:endParaRPr lang="es-EC" sz="1050" dirty="0">
                        <a:latin typeface="Calibri"/>
                        <a:ea typeface="Calibri"/>
                        <a:cs typeface="Times New Roman"/>
                      </a:endParaRPr>
                    </a:p>
                  </a:txBody>
                  <a:tcPr marL="57150" marR="57150" marT="0" marB="0">
                    <a:lnL>
                      <a:noFill/>
                    </a:lnL>
                    <a:lnR>
                      <a:noFill/>
                    </a:lnR>
                    <a:lnT>
                      <a:noFill/>
                    </a:lnT>
                    <a:lnB>
                      <a:noFill/>
                    </a:lnB>
                    <a:solidFill>
                      <a:srgbClr val="FFFF00"/>
                    </a:solidFill>
                  </a:tcPr>
                </a:tc>
                <a:tc>
                  <a:txBody>
                    <a:bodyPr/>
                    <a:lstStyle/>
                    <a:p>
                      <a:pPr algn="r">
                        <a:lnSpc>
                          <a:spcPct val="200000"/>
                        </a:lnSpc>
                        <a:spcAft>
                          <a:spcPts val="0"/>
                        </a:spcAft>
                      </a:pPr>
                      <a:r>
                        <a:rPr lang="es-EC" sz="1000" dirty="0">
                          <a:latin typeface="Times New Roman"/>
                          <a:ea typeface="Calibri"/>
                          <a:cs typeface="Times New Roman"/>
                        </a:rPr>
                        <a:t>6</a:t>
                      </a:r>
                      <a:endParaRPr lang="es-EC" sz="1050" dirty="0">
                        <a:latin typeface="Calibri"/>
                        <a:ea typeface="Calibri"/>
                        <a:cs typeface="Times New Roman"/>
                      </a:endParaRPr>
                    </a:p>
                  </a:txBody>
                  <a:tcPr marL="57150" marR="57150" marT="0" marB="0">
                    <a:lnL>
                      <a:noFill/>
                    </a:lnL>
                    <a:lnR>
                      <a:noFill/>
                    </a:lnR>
                    <a:lnT>
                      <a:noFill/>
                    </a:lnT>
                    <a:lnB>
                      <a:noFill/>
                    </a:lnB>
                    <a:solidFill>
                      <a:srgbClr val="FFFF00"/>
                    </a:solidFill>
                  </a:tcPr>
                </a:tc>
                <a:tc>
                  <a:txBody>
                    <a:bodyPr/>
                    <a:lstStyle/>
                    <a:p>
                      <a:pPr>
                        <a:lnSpc>
                          <a:spcPct val="200000"/>
                        </a:lnSpc>
                        <a:spcAft>
                          <a:spcPts val="0"/>
                        </a:spcAft>
                      </a:pPr>
                      <a:r>
                        <a:rPr lang="es-EC" sz="1000" dirty="0">
                          <a:latin typeface="Times New Roman"/>
                          <a:ea typeface="Calibri"/>
                          <a:cs typeface="Times New Roman"/>
                        </a:rPr>
                        <a:t>   28.908,24 </a:t>
                      </a:r>
                      <a:endParaRPr lang="es-EC" sz="1050" dirty="0">
                        <a:latin typeface="Calibri"/>
                        <a:ea typeface="Calibri"/>
                        <a:cs typeface="Times New Roman"/>
                      </a:endParaRPr>
                    </a:p>
                  </a:txBody>
                  <a:tcPr marL="57150" marR="57150" marT="0" marB="0">
                    <a:lnL>
                      <a:noFill/>
                    </a:lnL>
                    <a:lnR>
                      <a:noFill/>
                    </a:lnR>
                    <a:lnT>
                      <a:noFill/>
                    </a:lnT>
                    <a:lnB>
                      <a:noFill/>
                    </a:lnB>
                    <a:solidFill>
                      <a:srgbClr val="FFFF00"/>
                    </a:solidFill>
                  </a:tcPr>
                </a:tc>
                <a:tc>
                  <a:txBody>
                    <a:bodyPr/>
                    <a:lstStyle/>
                    <a:p>
                      <a:pPr algn="r">
                        <a:lnSpc>
                          <a:spcPct val="200000"/>
                        </a:lnSpc>
                        <a:spcAft>
                          <a:spcPts val="0"/>
                        </a:spcAft>
                      </a:pPr>
                      <a:r>
                        <a:rPr lang="es-EC" sz="1000" dirty="0">
                          <a:latin typeface="Times New Roman"/>
                          <a:ea typeface="Calibri"/>
                          <a:cs typeface="Times New Roman"/>
                        </a:rPr>
                        <a:t>1708</a:t>
                      </a:r>
                      <a:endParaRPr lang="es-EC" sz="1050" dirty="0">
                        <a:latin typeface="Calibri"/>
                        <a:ea typeface="Calibri"/>
                        <a:cs typeface="Times New Roman"/>
                      </a:endParaRPr>
                    </a:p>
                  </a:txBody>
                  <a:tcPr marL="57150" marR="57150" marT="0" marB="0">
                    <a:lnL>
                      <a:noFill/>
                    </a:lnL>
                    <a:lnR>
                      <a:noFill/>
                    </a:lnR>
                    <a:lnT>
                      <a:noFill/>
                    </a:lnT>
                    <a:lnB>
                      <a:noFill/>
                    </a:lnB>
                    <a:solidFill>
                      <a:srgbClr val="FFFF00"/>
                    </a:solidFill>
                  </a:tcPr>
                </a:tc>
                <a:tc>
                  <a:txBody>
                    <a:bodyPr/>
                    <a:lstStyle/>
                    <a:p>
                      <a:pPr>
                        <a:lnSpc>
                          <a:spcPct val="200000"/>
                        </a:lnSpc>
                        <a:spcAft>
                          <a:spcPts val="0"/>
                        </a:spcAft>
                      </a:pPr>
                      <a:r>
                        <a:rPr lang="es-EC" sz="1000" dirty="0">
                          <a:latin typeface="Times New Roman"/>
                          <a:ea typeface="Calibri"/>
                          <a:cs typeface="Times New Roman"/>
                        </a:rPr>
                        <a:t>     16.971,50 </a:t>
                      </a:r>
                      <a:endParaRPr lang="es-EC" sz="1050" dirty="0">
                        <a:latin typeface="Calibri"/>
                        <a:ea typeface="Calibri"/>
                        <a:cs typeface="Times New Roman"/>
                      </a:endParaRPr>
                    </a:p>
                  </a:txBody>
                  <a:tcPr marL="57150" marR="57150" marT="0" marB="0">
                    <a:lnL>
                      <a:noFill/>
                    </a:lnL>
                    <a:lnR>
                      <a:noFill/>
                    </a:lnR>
                    <a:lnT>
                      <a:noFill/>
                    </a:lnT>
                    <a:lnB>
                      <a:noFill/>
                    </a:lnB>
                    <a:solidFill>
                      <a:srgbClr val="FFFF00"/>
                    </a:solidFill>
                  </a:tcPr>
                </a:tc>
                <a:tc>
                  <a:txBody>
                    <a:bodyPr/>
                    <a:lstStyle/>
                    <a:p>
                      <a:pPr>
                        <a:lnSpc>
                          <a:spcPct val="200000"/>
                        </a:lnSpc>
                        <a:spcAft>
                          <a:spcPts val="0"/>
                        </a:spcAft>
                      </a:pPr>
                      <a:r>
                        <a:rPr lang="es-EC" sz="1000" dirty="0">
                          <a:latin typeface="Times New Roman"/>
                          <a:ea typeface="Calibri"/>
                          <a:cs typeface="Times New Roman"/>
                        </a:rPr>
                        <a:t>     45.879,74 </a:t>
                      </a:r>
                      <a:endParaRPr lang="es-EC" sz="1050" dirty="0">
                        <a:latin typeface="Calibri"/>
                        <a:ea typeface="Calibri"/>
                        <a:cs typeface="Times New Roman"/>
                      </a:endParaRPr>
                    </a:p>
                  </a:txBody>
                  <a:tcPr marL="57150" marR="57150" marT="0" marB="0">
                    <a:lnL>
                      <a:noFill/>
                    </a:lnL>
                    <a:lnR>
                      <a:noFill/>
                    </a:lnR>
                    <a:lnT>
                      <a:noFill/>
                    </a:lnT>
                    <a:lnB>
                      <a:noFill/>
                    </a:lnB>
                    <a:solidFill>
                      <a:srgbClr val="FFFF00"/>
                    </a:solidFill>
                  </a:tcPr>
                </a:tc>
              </a:tr>
              <a:tr h="290004">
                <a:tc>
                  <a:txBody>
                    <a:bodyPr/>
                    <a:lstStyle/>
                    <a:p>
                      <a:pPr algn="r">
                        <a:lnSpc>
                          <a:spcPct val="200000"/>
                        </a:lnSpc>
                        <a:spcAft>
                          <a:spcPts val="0"/>
                        </a:spcAft>
                      </a:pPr>
                      <a:r>
                        <a:rPr lang="es-EC" sz="1000" b="1" dirty="0">
                          <a:latin typeface="Times New Roman"/>
                          <a:ea typeface="Calibri"/>
                          <a:cs typeface="Times New Roman"/>
                        </a:rPr>
                        <a:t>2929</a:t>
                      </a:r>
                      <a:endParaRPr lang="es-EC" sz="1050" dirty="0">
                        <a:latin typeface="Calibri"/>
                        <a:ea typeface="Calibri"/>
                        <a:cs typeface="Times New Roman"/>
                      </a:endParaRPr>
                    </a:p>
                  </a:txBody>
                  <a:tcPr marL="57150" marR="57150" marT="0" marB="0">
                    <a:lnL>
                      <a:noFill/>
                    </a:lnL>
                    <a:lnR>
                      <a:noFill/>
                    </a:lnR>
                    <a:lnT>
                      <a:noFill/>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7</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33.726,28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gn="r">
                        <a:lnSpc>
                          <a:spcPct val="200000"/>
                        </a:lnSpc>
                        <a:spcAft>
                          <a:spcPts val="0"/>
                        </a:spcAft>
                      </a:pPr>
                      <a:r>
                        <a:rPr lang="es-EC" sz="1000" dirty="0">
                          <a:latin typeface="Times New Roman"/>
                          <a:ea typeface="Calibri"/>
                          <a:cs typeface="Times New Roman"/>
                        </a:rPr>
                        <a:t>1464</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14.547,00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48.273,28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r>
              <a:tr h="290004">
                <a:tc>
                  <a:txBody>
                    <a:bodyPr/>
                    <a:lstStyle/>
                    <a:p>
                      <a:pPr algn="r">
                        <a:lnSpc>
                          <a:spcPct val="200000"/>
                        </a:lnSpc>
                        <a:spcAft>
                          <a:spcPts val="0"/>
                        </a:spcAft>
                      </a:pPr>
                      <a:r>
                        <a:rPr lang="es-EC" sz="1000" b="1" dirty="0">
                          <a:latin typeface="Times New Roman"/>
                          <a:ea typeface="Calibri"/>
                          <a:cs typeface="Times New Roman"/>
                        </a:rPr>
                        <a:t>2563</a:t>
                      </a:r>
                      <a:endParaRPr lang="es-EC" sz="1050" dirty="0">
                        <a:latin typeface="Calibri"/>
                        <a:ea typeface="Calibri"/>
                        <a:cs typeface="Times New Roman"/>
                      </a:endParaRPr>
                    </a:p>
                  </a:txBody>
                  <a:tcPr marL="57150" marR="57150" marT="0" marB="0">
                    <a:lnL>
                      <a:noFill/>
                    </a:lnL>
                    <a:lnR>
                      <a:noFill/>
                    </a:lnR>
                    <a:lnT>
                      <a:noFill/>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8</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38.544,32 </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gn="r">
                        <a:lnSpc>
                          <a:spcPct val="200000"/>
                        </a:lnSpc>
                        <a:spcAft>
                          <a:spcPts val="0"/>
                        </a:spcAft>
                      </a:pPr>
                      <a:r>
                        <a:rPr lang="es-EC" sz="1000" dirty="0">
                          <a:latin typeface="Times New Roman"/>
                          <a:ea typeface="Calibri"/>
                          <a:cs typeface="Times New Roman"/>
                        </a:rPr>
                        <a:t>1281</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12.728,63 </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51.272,95 </a:t>
                      </a:r>
                      <a:endParaRPr lang="es-EC" sz="1050" dirty="0">
                        <a:latin typeface="Calibri"/>
                        <a:ea typeface="Calibri"/>
                        <a:cs typeface="Times New Roman"/>
                      </a:endParaRPr>
                    </a:p>
                  </a:txBody>
                  <a:tcPr marL="57150" marR="57150" marT="0" marB="0">
                    <a:lnL>
                      <a:noFill/>
                    </a:lnL>
                    <a:lnR>
                      <a:noFill/>
                    </a:lnR>
                    <a:lnT>
                      <a:noFill/>
                    </a:lnT>
                    <a:lnB>
                      <a:noFill/>
                    </a:lnB>
                  </a:tcPr>
                </a:tc>
              </a:tr>
              <a:tr h="290004">
                <a:tc>
                  <a:txBody>
                    <a:bodyPr/>
                    <a:lstStyle/>
                    <a:p>
                      <a:pPr algn="r">
                        <a:lnSpc>
                          <a:spcPct val="200000"/>
                        </a:lnSpc>
                        <a:spcAft>
                          <a:spcPts val="0"/>
                        </a:spcAft>
                      </a:pPr>
                      <a:r>
                        <a:rPr lang="es-EC" sz="1000" b="1" dirty="0">
                          <a:latin typeface="Times New Roman"/>
                          <a:ea typeface="Calibri"/>
                          <a:cs typeface="Times New Roman"/>
                        </a:rPr>
                        <a:t>2278</a:t>
                      </a:r>
                      <a:endParaRPr lang="es-EC" sz="1050" dirty="0">
                        <a:latin typeface="Calibri"/>
                        <a:ea typeface="Calibri"/>
                        <a:cs typeface="Times New Roman"/>
                      </a:endParaRPr>
                    </a:p>
                  </a:txBody>
                  <a:tcPr marL="57150" marR="57150" marT="0" marB="0">
                    <a:lnL>
                      <a:noFill/>
                    </a:lnL>
                    <a:lnR>
                      <a:noFill/>
                    </a:lnR>
                    <a:lnT>
                      <a:noFill/>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9</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43.362,36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gn="r">
                        <a:lnSpc>
                          <a:spcPct val="200000"/>
                        </a:lnSpc>
                        <a:spcAft>
                          <a:spcPts val="0"/>
                        </a:spcAft>
                      </a:pPr>
                      <a:r>
                        <a:rPr lang="es-EC" sz="1000" dirty="0">
                          <a:latin typeface="Times New Roman"/>
                          <a:ea typeface="Calibri"/>
                          <a:cs typeface="Times New Roman"/>
                        </a:rPr>
                        <a:t>1139</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11.314,33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54.676,69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r>
              <a:tr h="290004">
                <a:tc>
                  <a:txBody>
                    <a:bodyPr/>
                    <a:lstStyle/>
                    <a:p>
                      <a:pPr algn="r">
                        <a:lnSpc>
                          <a:spcPct val="200000"/>
                        </a:lnSpc>
                        <a:spcAft>
                          <a:spcPts val="0"/>
                        </a:spcAft>
                      </a:pPr>
                      <a:r>
                        <a:rPr lang="es-EC" sz="1000" b="1" dirty="0">
                          <a:latin typeface="Times New Roman"/>
                          <a:ea typeface="Calibri"/>
                          <a:cs typeface="Times New Roman"/>
                        </a:rPr>
                        <a:t>2050</a:t>
                      </a:r>
                      <a:endParaRPr lang="es-EC" sz="1050" dirty="0">
                        <a:latin typeface="Calibri"/>
                        <a:ea typeface="Calibri"/>
                        <a:cs typeface="Times New Roman"/>
                      </a:endParaRPr>
                    </a:p>
                  </a:txBody>
                  <a:tcPr marL="57150" marR="57150" marT="0" marB="0">
                    <a:lnL>
                      <a:noFill/>
                    </a:lnL>
                    <a:lnR>
                      <a:noFill/>
                    </a:lnR>
                    <a:lnT>
                      <a:noFill/>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10</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48.180,40 </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gn="r">
                        <a:lnSpc>
                          <a:spcPct val="200000"/>
                        </a:lnSpc>
                        <a:spcAft>
                          <a:spcPts val="0"/>
                        </a:spcAft>
                      </a:pPr>
                      <a:r>
                        <a:rPr lang="es-EC" sz="1000" dirty="0">
                          <a:latin typeface="Times New Roman"/>
                          <a:ea typeface="Calibri"/>
                          <a:cs typeface="Times New Roman"/>
                        </a:rPr>
                        <a:t>1025</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10.182,90 </a:t>
                      </a:r>
                      <a:endParaRPr lang="es-EC" sz="1050" dirty="0">
                        <a:latin typeface="Calibri"/>
                        <a:ea typeface="Calibri"/>
                        <a:cs typeface="Times New Roman"/>
                      </a:endParaRPr>
                    </a:p>
                  </a:txBody>
                  <a:tcPr marL="57150" marR="57150" marT="0" marB="0">
                    <a:lnL>
                      <a:noFill/>
                    </a:lnL>
                    <a:lnR>
                      <a:noFill/>
                    </a:lnR>
                    <a:lnT>
                      <a:noFill/>
                    </a:lnT>
                    <a:lnB>
                      <a:noFill/>
                    </a:lnB>
                  </a:tcPr>
                </a:tc>
                <a:tc>
                  <a:txBody>
                    <a:bodyPr/>
                    <a:lstStyle/>
                    <a:p>
                      <a:pPr>
                        <a:lnSpc>
                          <a:spcPct val="200000"/>
                        </a:lnSpc>
                        <a:spcAft>
                          <a:spcPts val="0"/>
                        </a:spcAft>
                      </a:pPr>
                      <a:r>
                        <a:rPr lang="es-EC" sz="1000" dirty="0">
                          <a:latin typeface="Times New Roman"/>
                          <a:ea typeface="Calibri"/>
                          <a:cs typeface="Times New Roman"/>
                        </a:rPr>
                        <a:t>     58.363,30 </a:t>
                      </a:r>
                      <a:endParaRPr lang="es-EC" sz="1050" dirty="0">
                        <a:latin typeface="Calibri"/>
                        <a:ea typeface="Calibri"/>
                        <a:cs typeface="Times New Roman"/>
                      </a:endParaRPr>
                    </a:p>
                  </a:txBody>
                  <a:tcPr marL="57150" marR="57150" marT="0" marB="0">
                    <a:lnL>
                      <a:noFill/>
                    </a:lnL>
                    <a:lnR>
                      <a:noFill/>
                    </a:lnR>
                    <a:lnT>
                      <a:noFill/>
                    </a:lnT>
                    <a:lnB>
                      <a:noFill/>
                    </a:lnB>
                  </a:tcPr>
                </a:tc>
              </a:tr>
              <a:tr h="290004">
                <a:tc>
                  <a:txBody>
                    <a:bodyPr/>
                    <a:lstStyle/>
                    <a:p>
                      <a:pPr algn="r">
                        <a:lnSpc>
                          <a:spcPct val="200000"/>
                        </a:lnSpc>
                        <a:spcAft>
                          <a:spcPts val="0"/>
                        </a:spcAft>
                      </a:pPr>
                      <a:r>
                        <a:rPr lang="es-EC" sz="1000" b="1" dirty="0">
                          <a:latin typeface="Times New Roman"/>
                          <a:ea typeface="Calibri"/>
                          <a:cs typeface="Times New Roman"/>
                        </a:rPr>
                        <a:t>1864</a:t>
                      </a:r>
                      <a:endParaRPr lang="es-EC" sz="1050" dirty="0">
                        <a:latin typeface="Calibri"/>
                        <a:ea typeface="Calibri"/>
                        <a:cs typeface="Times New Roman"/>
                      </a:endParaRPr>
                    </a:p>
                  </a:txBody>
                  <a:tcPr marL="57150" marR="57150" marT="0" marB="0">
                    <a:lnL>
                      <a:noFill/>
                    </a:lnL>
                    <a:lnR>
                      <a:noFill/>
                    </a:lnR>
                    <a:lnT>
                      <a:noFill/>
                    </a:lnT>
                    <a:lnB>
                      <a:noFill/>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11</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52.998,44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gn="r">
                        <a:lnSpc>
                          <a:spcPct val="200000"/>
                        </a:lnSpc>
                        <a:spcAft>
                          <a:spcPts val="0"/>
                        </a:spcAft>
                      </a:pPr>
                      <a:r>
                        <a:rPr lang="es-EC" sz="1000" dirty="0">
                          <a:latin typeface="Times New Roman"/>
                          <a:ea typeface="Calibri"/>
                          <a:cs typeface="Times New Roman"/>
                        </a:rPr>
                        <a:t>932</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9.257,18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c>
                  <a:txBody>
                    <a:bodyPr/>
                    <a:lstStyle/>
                    <a:p>
                      <a:pPr>
                        <a:lnSpc>
                          <a:spcPct val="200000"/>
                        </a:lnSpc>
                        <a:spcAft>
                          <a:spcPts val="0"/>
                        </a:spcAft>
                      </a:pPr>
                      <a:r>
                        <a:rPr lang="es-EC" sz="1000" dirty="0">
                          <a:latin typeface="Times New Roman"/>
                          <a:ea typeface="Calibri"/>
                          <a:cs typeface="Times New Roman"/>
                        </a:rPr>
                        <a:t>     62.255,62 </a:t>
                      </a:r>
                      <a:endParaRPr lang="es-EC" sz="1050" dirty="0">
                        <a:latin typeface="Calibri"/>
                        <a:ea typeface="Calibri"/>
                        <a:cs typeface="Times New Roman"/>
                      </a:endParaRPr>
                    </a:p>
                  </a:txBody>
                  <a:tcPr marL="57150" marR="57150" marT="0" marB="0">
                    <a:lnL>
                      <a:noFill/>
                    </a:lnL>
                    <a:lnR>
                      <a:noFill/>
                    </a:lnR>
                    <a:lnT>
                      <a:noFill/>
                    </a:lnT>
                    <a:lnB>
                      <a:noFill/>
                    </a:lnB>
                    <a:solidFill>
                      <a:srgbClr val="D8D8D8"/>
                    </a:solidFill>
                  </a:tcPr>
                </a:tc>
              </a:tr>
              <a:tr h="290004">
                <a:tc>
                  <a:txBody>
                    <a:bodyPr/>
                    <a:lstStyle/>
                    <a:p>
                      <a:pPr algn="r">
                        <a:lnSpc>
                          <a:spcPct val="200000"/>
                        </a:lnSpc>
                        <a:spcAft>
                          <a:spcPts val="0"/>
                        </a:spcAft>
                      </a:pPr>
                      <a:r>
                        <a:rPr lang="es-EC" sz="1000" b="1" dirty="0">
                          <a:latin typeface="Times New Roman"/>
                          <a:ea typeface="Calibri"/>
                          <a:cs typeface="Times New Roman"/>
                        </a:rPr>
                        <a:t>1708</a:t>
                      </a:r>
                      <a:endParaRPr lang="es-EC" sz="1050" dirty="0">
                        <a:latin typeface="Calibri"/>
                        <a:ea typeface="Calibri"/>
                        <a:cs typeface="Times New Roman"/>
                      </a:endParaRPr>
                    </a:p>
                  </a:txBody>
                  <a:tcPr marL="57150" marR="57150" marT="0" marB="0">
                    <a:lnL>
                      <a:noFill/>
                    </a:lnL>
                    <a:lnR>
                      <a:noFill/>
                    </a:lnR>
                    <a:lnT>
                      <a:noFill/>
                    </a:lnT>
                    <a:lnB w="28575" cap="flat" cmpd="sng" algn="ctr">
                      <a:solidFill>
                        <a:srgbClr val="000000"/>
                      </a:solidFill>
                      <a:prstDash val="solid"/>
                      <a:round/>
                      <a:headEnd type="none" w="med" len="med"/>
                      <a:tailEnd type="none" w="med" len="med"/>
                    </a:lnB>
                    <a:solidFill>
                      <a:srgbClr val="F79646"/>
                    </a:solidFill>
                  </a:tcPr>
                </a:tc>
                <a:tc>
                  <a:txBody>
                    <a:bodyPr/>
                    <a:lstStyle/>
                    <a:p>
                      <a:pPr algn="r">
                        <a:lnSpc>
                          <a:spcPct val="200000"/>
                        </a:lnSpc>
                        <a:spcAft>
                          <a:spcPts val="0"/>
                        </a:spcAft>
                      </a:pPr>
                      <a:r>
                        <a:rPr lang="es-EC" sz="1000" dirty="0">
                          <a:latin typeface="Times New Roman"/>
                          <a:ea typeface="Calibri"/>
                          <a:cs typeface="Times New Roman"/>
                        </a:rPr>
                        <a:t>12</a:t>
                      </a:r>
                      <a:endParaRPr lang="es-EC" sz="1050" dirty="0">
                        <a:latin typeface="Calibri"/>
                        <a:ea typeface="Calibri"/>
                        <a:cs typeface="Times New Roman"/>
                      </a:endParaRPr>
                    </a:p>
                  </a:txBody>
                  <a:tcPr marL="57150" marR="5715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s-EC" sz="1000" dirty="0">
                          <a:latin typeface="Times New Roman"/>
                          <a:ea typeface="Calibri"/>
                          <a:cs typeface="Times New Roman"/>
                        </a:rPr>
                        <a:t>   57.816,48 </a:t>
                      </a:r>
                      <a:endParaRPr lang="es-EC" sz="1050" dirty="0">
                        <a:latin typeface="Calibri"/>
                        <a:ea typeface="Calibri"/>
                        <a:cs typeface="Times New Roman"/>
                      </a:endParaRPr>
                    </a:p>
                  </a:txBody>
                  <a:tcPr marL="57150" marR="5715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gn="r">
                        <a:lnSpc>
                          <a:spcPct val="200000"/>
                        </a:lnSpc>
                        <a:spcAft>
                          <a:spcPts val="0"/>
                        </a:spcAft>
                      </a:pPr>
                      <a:r>
                        <a:rPr lang="es-EC" sz="1000" dirty="0">
                          <a:latin typeface="Times New Roman"/>
                          <a:ea typeface="Calibri"/>
                          <a:cs typeface="Times New Roman"/>
                        </a:rPr>
                        <a:t>854</a:t>
                      </a:r>
                      <a:endParaRPr lang="es-EC" sz="1050" dirty="0">
                        <a:latin typeface="Calibri"/>
                        <a:ea typeface="Calibri"/>
                        <a:cs typeface="Times New Roman"/>
                      </a:endParaRPr>
                    </a:p>
                  </a:txBody>
                  <a:tcPr marL="57150" marR="5715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s-EC" sz="1000" dirty="0">
                          <a:latin typeface="Times New Roman"/>
                          <a:ea typeface="Calibri"/>
                          <a:cs typeface="Times New Roman"/>
                        </a:rPr>
                        <a:t>       8.485,75 </a:t>
                      </a:r>
                      <a:endParaRPr lang="es-EC" sz="1050" dirty="0">
                        <a:latin typeface="Calibri"/>
                        <a:ea typeface="Calibri"/>
                        <a:cs typeface="Times New Roman"/>
                      </a:endParaRPr>
                    </a:p>
                  </a:txBody>
                  <a:tcPr marL="57150" marR="57150" marT="0" marB="0">
                    <a:lnL>
                      <a:noFill/>
                    </a:lnL>
                    <a:lnR>
                      <a:noFill/>
                    </a:lnR>
                    <a:lnT>
                      <a:noFill/>
                    </a:lnT>
                    <a:lnB w="28575" cap="flat" cmpd="sng" algn="ctr">
                      <a:solidFill>
                        <a:srgbClr val="000000"/>
                      </a:solidFill>
                      <a:prstDash val="solid"/>
                      <a:round/>
                      <a:headEnd type="none" w="med" len="med"/>
                      <a:tailEnd type="none" w="med" len="med"/>
                    </a:lnB>
                  </a:tcPr>
                </a:tc>
                <a:tc>
                  <a:txBody>
                    <a:bodyPr/>
                    <a:lstStyle/>
                    <a:p>
                      <a:pPr>
                        <a:lnSpc>
                          <a:spcPct val="200000"/>
                        </a:lnSpc>
                        <a:spcAft>
                          <a:spcPts val="0"/>
                        </a:spcAft>
                      </a:pPr>
                      <a:r>
                        <a:rPr lang="es-EC" sz="1000" dirty="0">
                          <a:latin typeface="Times New Roman"/>
                          <a:ea typeface="Calibri"/>
                          <a:cs typeface="Times New Roman"/>
                        </a:rPr>
                        <a:t>     66.302,23 </a:t>
                      </a:r>
                      <a:endParaRPr lang="es-EC" sz="1050" dirty="0">
                        <a:latin typeface="Calibri"/>
                        <a:ea typeface="Calibri"/>
                        <a:cs typeface="Times New Roman"/>
                      </a:endParaRPr>
                    </a:p>
                  </a:txBody>
                  <a:tcPr marL="57150" marR="57150" marT="0" marB="0">
                    <a:lnL>
                      <a:noFill/>
                    </a:lnL>
                    <a:lnR>
                      <a:noFill/>
                    </a:lnR>
                    <a:lnT>
                      <a:noFill/>
                    </a:lnT>
                    <a:lnB w="28575" cap="flat" cmpd="sng" algn="ctr">
                      <a:solidFill>
                        <a:srgbClr val="000000"/>
                      </a:solidFill>
                      <a:prstDash val="solid"/>
                      <a:round/>
                      <a:headEnd type="none" w="med" len="med"/>
                      <a:tailEnd type="none" w="med" len="med"/>
                    </a:lnB>
                  </a:tcPr>
                </a:tc>
              </a:tr>
            </a:tbl>
          </a:graphicData>
        </a:graphic>
      </p:graphicFrame>
    </p:spTree>
  </p:cSld>
  <p:clrMapOvr>
    <a:masterClrMapping/>
  </p:clrMapOvr>
  <p:transition>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s-EC" dirty="0" smtClean="0"/>
              <a:t>LOTE ÓPTIMO DE COMPRA</a:t>
            </a:r>
            <a:endParaRPr lang="es-EC" dirty="0"/>
          </a:p>
        </p:txBody>
      </p:sp>
      <p:pic>
        <p:nvPicPr>
          <p:cNvPr id="55297" name="Chart 4"/>
          <p:cNvPicPr>
            <a:picLocks noChangeArrowheads="1"/>
          </p:cNvPicPr>
          <p:nvPr/>
        </p:nvPicPr>
        <p:blipFill>
          <a:blip r:embed="rId2" cstate="print"/>
          <a:srcRect b="-75"/>
          <a:stretch>
            <a:fillRect/>
          </a:stretch>
        </p:blipFill>
        <p:spPr bwMode="auto">
          <a:xfrm>
            <a:off x="1331640" y="1268760"/>
            <a:ext cx="6336704" cy="4680520"/>
          </a:xfrm>
          <a:prstGeom prst="rect">
            <a:avLst/>
          </a:prstGeom>
          <a:noFill/>
          <a:ln w="9525">
            <a:noFill/>
            <a:miter lim="800000"/>
            <a:headEnd/>
            <a:tailEnd/>
          </a:ln>
        </p:spPr>
      </p:pic>
      <p:sp>
        <p:nvSpPr>
          <p:cNvPr id="5" name="Up Arrow 4">
            <a:hlinkClick r:id="rId3"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2670"/>
            <a:ext cx="8229600" cy="1426170"/>
          </a:xfrm>
        </p:spPr>
        <p:txBody>
          <a:bodyPr>
            <a:normAutofit fontScale="90000"/>
          </a:bodyPr>
          <a:lstStyle/>
          <a:p>
            <a:pPr algn="ctr"/>
            <a:r>
              <a:rPr lang="es-EC" dirty="0" smtClean="0"/>
              <a:t>COSTO TOTAL DE ACUERDO A LA SITUACION ACTUAL DE HARO LLANTAS</a:t>
            </a:r>
            <a:endParaRPr lang="es-EC" dirty="0"/>
          </a:p>
        </p:txBody>
      </p:sp>
      <p:graphicFrame>
        <p:nvGraphicFramePr>
          <p:cNvPr id="4" name="Table 3"/>
          <p:cNvGraphicFramePr>
            <a:graphicFrameLocks noGrp="1"/>
          </p:cNvGraphicFramePr>
          <p:nvPr/>
        </p:nvGraphicFramePr>
        <p:xfrm>
          <a:off x="1043608" y="2132854"/>
          <a:ext cx="7056784" cy="3816426"/>
        </p:xfrm>
        <a:graphic>
          <a:graphicData uri="http://schemas.openxmlformats.org/drawingml/2006/table">
            <a:tbl>
              <a:tblPr/>
              <a:tblGrid>
                <a:gridCol w="4236204"/>
                <a:gridCol w="2820580"/>
              </a:tblGrid>
              <a:tr h="636071">
                <a:tc>
                  <a:txBody>
                    <a:bodyPr/>
                    <a:lstStyle/>
                    <a:p>
                      <a:pPr algn="just">
                        <a:lnSpc>
                          <a:spcPct val="200000"/>
                        </a:lnSpc>
                        <a:spcAft>
                          <a:spcPts val="0"/>
                        </a:spcAft>
                        <a:tabLst>
                          <a:tab pos="450215" algn="l"/>
                        </a:tabLst>
                      </a:pPr>
                      <a:r>
                        <a:rPr lang="es-EC" sz="1600" b="1" dirty="0">
                          <a:latin typeface="Times New Roman"/>
                          <a:ea typeface="Times New Roman"/>
                          <a:cs typeface="Times New Roman"/>
                        </a:rPr>
                        <a:t>CANTIDAD A </a:t>
                      </a:r>
                      <a:r>
                        <a:rPr lang="es-EC" sz="1600" b="1" dirty="0" smtClean="0">
                          <a:latin typeface="Times New Roman"/>
                          <a:ea typeface="Times New Roman"/>
                          <a:cs typeface="Times New Roman"/>
                        </a:rPr>
                        <a:t>PEDIR</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200000"/>
                        </a:lnSpc>
                        <a:spcAft>
                          <a:spcPts val="0"/>
                        </a:spcAft>
                        <a:tabLst>
                          <a:tab pos="450215" algn="l"/>
                        </a:tabLst>
                      </a:pPr>
                      <a:r>
                        <a:rPr lang="es-EC" sz="1600" b="1" dirty="0">
                          <a:latin typeface="Times New Roman"/>
                          <a:ea typeface="Times New Roman"/>
                          <a:cs typeface="Times New Roman"/>
                        </a:rPr>
                        <a:t>4.000 unidades</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636071">
                <a:tc>
                  <a:txBody>
                    <a:bodyPr/>
                    <a:lstStyle/>
                    <a:p>
                      <a:pPr algn="just">
                        <a:lnSpc>
                          <a:spcPct val="200000"/>
                        </a:lnSpc>
                        <a:spcAft>
                          <a:spcPts val="0"/>
                        </a:spcAft>
                        <a:tabLst>
                          <a:tab pos="450215" algn="l"/>
                        </a:tabLst>
                      </a:pPr>
                      <a:r>
                        <a:rPr lang="es-EC" sz="1600" b="1" dirty="0">
                          <a:latin typeface="Times New Roman"/>
                          <a:ea typeface="Times New Roman"/>
                          <a:cs typeface="Times New Roman"/>
                        </a:rPr>
                        <a:t>NUMERO DE PEDIDOS AL AÑO</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7</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636071">
                <a:tc>
                  <a:txBody>
                    <a:bodyPr/>
                    <a:lstStyle/>
                    <a:p>
                      <a:pPr algn="just">
                        <a:lnSpc>
                          <a:spcPct val="200000"/>
                        </a:lnSpc>
                        <a:spcAft>
                          <a:spcPts val="0"/>
                        </a:spcAft>
                        <a:tabLst>
                          <a:tab pos="450215" algn="l"/>
                        </a:tabLst>
                      </a:pPr>
                      <a:r>
                        <a:rPr lang="es-EC" sz="1600" b="1" dirty="0">
                          <a:latin typeface="Times New Roman"/>
                          <a:ea typeface="Times New Roman"/>
                          <a:cs typeface="Times New Roman"/>
                        </a:rPr>
                        <a:t>COSTO ANUAL POR COMPRAR</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(7x4.818,04)= 33.726,28</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636071">
                <a:tc>
                  <a:txBody>
                    <a:bodyPr/>
                    <a:lstStyle/>
                    <a:p>
                      <a:pPr algn="just">
                        <a:lnSpc>
                          <a:spcPct val="200000"/>
                        </a:lnSpc>
                        <a:spcAft>
                          <a:spcPts val="0"/>
                        </a:spcAft>
                        <a:tabLst>
                          <a:tab pos="450215" algn="l"/>
                        </a:tabLst>
                      </a:pPr>
                      <a:r>
                        <a:rPr lang="es-EC" sz="1600" b="1" dirty="0">
                          <a:latin typeface="Times New Roman"/>
                          <a:ea typeface="Times New Roman"/>
                          <a:cs typeface="Times New Roman"/>
                        </a:rPr>
                        <a:t>INVENTARIO PROMEDIO DEL AÑO </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4.000/2=2.000</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636071">
                <a:tc>
                  <a:txBody>
                    <a:bodyPr/>
                    <a:lstStyle/>
                    <a:p>
                      <a:pPr algn="just">
                        <a:lnSpc>
                          <a:spcPct val="200000"/>
                        </a:lnSpc>
                        <a:spcAft>
                          <a:spcPts val="0"/>
                        </a:spcAft>
                        <a:tabLst>
                          <a:tab pos="450215" algn="l"/>
                        </a:tabLst>
                      </a:pPr>
                      <a:r>
                        <a:rPr lang="es-EC" sz="1600" b="1" dirty="0">
                          <a:latin typeface="Times New Roman"/>
                          <a:ea typeface="Times New Roman"/>
                          <a:cs typeface="Times New Roman"/>
                        </a:rPr>
                        <a:t>COSTO ANUAL DE MANTENIMIENTO </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2.000 x 13.06 = 26.120,00</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636071">
                <a:tc>
                  <a:txBody>
                    <a:bodyPr/>
                    <a:lstStyle/>
                    <a:p>
                      <a:pPr algn="just">
                        <a:lnSpc>
                          <a:spcPct val="200000"/>
                        </a:lnSpc>
                        <a:spcAft>
                          <a:spcPts val="0"/>
                        </a:spcAft>
                        <a:tabLst>
                          <a:tab pos="450215" algn="l"/>
                        </a:tabLst>
                      </a:pPr>
                      <a:r>
                        <a:rPr lang="es-EC" sz="1600" b="1" dirty="0">
                          <a:latin typeface="Times New Roman"/>
                          <a:ea typeface="Times New Roman"/>
                          <a:cs typeface="Times New Roman"/>
                        </a:rPr>
                        <a:t>COSTO TOTAL</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59.846,28</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bl>
          </a:graphicData>
        </a:graphic>
      </p:graphicFrame>
    </p:spTree>
  </p:cSld>
  <p:clrMapOvr>
    <a:masterClrMapping/>
  </p:clrMapOvr>
  <p:transition>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629816"/>
            <a:ext cx="8229600" cy="1143000"/>
          </a:xfrm>
        </p:spPr>
        <p:txBody>
          <a:bodyPr>
            <a:normAutofit fontScale="90000"/>
          </a:bodyPr>
          <a:lstStyle/>
          <a:p>
            <a:pPr algn="ctr"/>
            <a:r>
              <a:rPr lang="es-EC" dirty="0" smtClean="0"/>
              <a:t>COSTO TOTAL DE ACUERDO AL LOTE ÓPTIMO DE COMPRA CALCULADO</a:t>
            </a:r>
            <a:endParaRPr lang="es-EC" dirty="0"/>
          </a:p>
        </p:txBody>
      </p:sp>
      <p:graphicFrame>
        <p:nvGraphicFramePr>
          <p:cNvPr id="5" name="Table 4"/>
          <p:cNvGraphicFramePr>
            <a:graphicFrameLocks noGrp="1"/>
          </p:cNvGraphicFramePr>
          <p:nvPr/>
        </p:nvGraphicFramePr>
        <p:xfrm>
          <a:off x="971600" y="2348880"/>
          <a:ext cx="7272808" cy="3528390"/>
        </p:xfrm>
        <a:graphic>
          <a:graphicData uri="http://schemas.openxmlformats.org/drawingml/2006/table">
            <a:tbl>
              <a:tblPr/>
              <a:tblGrid>
                <a:gridCol w="4365884"/>
                <a:gridCol w="2906924"/>
              </a:tblGrid>
              <a:tr h="588065">
                <a:tc>
                  <a:txBody>
                    <a:bodyPr/>
                    <a:lstStyle/>
                    <a:p>
                      <a:pPr algn="just">
                        <a:lnSpc>
                          <a:spcPct val="200000"/>
                        </a:lnSpc>
                        <a:spcAft>
                          <a:spcPts val="0"/>
                        </a:spcAft>
                        <a:tabLst>
                          <a:tab pos="450215" algn="l"/>
                        </a:tabLst>
                      </a:pPr>
                      <a:r>
                        <a:rPr lang="es-EC" sz="1600" b="1" dirty="0">
                          <a:latin typeface="Times New Roman"/>
                          <a:ea typeface="Times New Roman"/>
                          <a:cs typeface="Times New Roman"/>
                        </a:rPr>
                        <a:t>CANTIDAD A PEDIR LOC</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200000"/>
                        </a:lnSpc>
                        <a:spcAft>
                          <a:spcPts val="0"/>
                        </a:spcAft>
                        <a:tabLst>
                          <a:tab pos="450215" algn="l"/>
                        </a:tabLst>
                      </a:pPr>
                      <a:r>
                        <a:rPr lang="es-EC" sz="1600" b="1" dirty="0">
                          <a:latin typeface="Times New Roman"/>
                          <a:ea typeface="Times New Roman"/>
                          <a:cs typeface="Times New Roman"/>
                        </a:rPr>
                        <a:t>3.889,16 unidades</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588065">
                <a:tc>
                  <a:txBody>
                    <a:bodyPr/>
                    <a:lstStyle/>
                    <a:p>
                      <a:pPr algn="just">
                        <a:lnSpc>
                          <a:spcPct val="200000"/>
                        </a:lnSpc>
                        <a:spcAft>
                          <a:spcPts val="0"/>
                        </a:spcAft>
                        <a:tabLst>
                          <a:tab pos="450215" algn="l"/>
                        </a:tabLst>
                      </a:pPr>
                      <a:r>
                        <a:rPr lang="es-EC" sz="1600" b="1" dirty="0">
                          <a:latin typeface="Times New Roman"/>
                          <a:ea typeface="Times New Roman"/>
                          <a:cs typeface="Times New Roman"/>
                        </a:rPr>
                        <a:t>NUMERO DE PEDIDOS AL AÑO</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5.27</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588065">
                <a:tc>
                  <a:txBody>
                    <a:bodyPr/>
                    <a:lstStyle/>
                    <a:p>
                      <a:pPr algn="just">
                        <a:lnSpc>
                          <a:spcPct val="200000"/>
                        </a:lnSpc>
                        <a:spcAft>
                          <a:spcPts val="0"/>
                        </a:spcAft>
                        <a:tabLst>
                          <a:tab pos="450215" algn="l"/>
                        </a:tabLst>
                      </a:pPr>
                      <a:r>
                        <a:rPr lang="es-EC" sz="1600" b="1" dirty="0">
                          <a:latin typeface="Times New Roman"/>
                          <a:ea typeface="Times New Roman"/>
                          <a:cs typeface="Times New Roman"/>
                        </a:rPr>
                        <a:t>COSTO ANUAL POR COMPRAR</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(5,27x4.818,04)= 25.391,07</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588065">
                <a:tc>
                  <a:txBody>
                    <a:bodyPr/>
                    <a:lstStyle/>
                    <a:p>
                      <a:pPr algn="just">
                        <a:lnSpc>
                          <a:spcPct val="200000"/>
                        </a:lnSpc>
                        <a:spcAft>
                          <a:spcPts val="0"/>
                        </a:spcAft>
                        <a:tabLst>
                          <a:tab pos="450215" algn="l"/>
                        </a:tabLst>
                      </a:pPr>
                      <a:r>
                        <a:rPr lang="es-EC" sz="1600" b="1" dirty="0">
                          <a:latin typeface="Times New Roman"/>
                          <a:ea typeface="Times New Roman"/>
                          <a:cs typeface="Times New Roman"/>
                        </a:rPr>
                        <a:t>INVENTARIO PROMEDIO DEL AÑO </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3.889,16/2=1944,58</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r h="588065">
                <a:tc>
                  <a:txBody>
                    <a:bodyPr/>
                    <a:lstStyle/>
                    <a:p>
                      <a:pPr algn="just">
                        <a:lnSpc>
                          <a:spcPct val="200000"/>
                        </a:lnSpc>
                        <a:spcAft>
                          <a:spcPts val="0"/>
                        </a:spcAft>
                        <a:tabLst>
                          <a:tab pos="450215" algn="l"/>
                        </a:tabLst>
                      </a:pPr>
                      <a:r>
                        <a:rPr lang="es-EC" sz="1600" b="1" dirty="0">
                          <a:latin typeface="Times New Roman"/>
                          <a:ea typeface="Times New Roman"/>
                          <a:cs typeface="Times New Roman"/>
                        </a:rPr>
                        <a:t>COSTO ANUAL DE MANTENIMIENTO </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1.944,58 x 13.06 = 25.396,21</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588065">
                <a:tc>
                  <a:txBody>
                    <a:bodyPr/>
                    <a:lstStyle/>
                    <a:p>
                      <a:pPr algn="just">
                        <a:lnSpc>
                          <a:spcPct val="200000"/>
                        </a:lnSpc>
                        <a:spcAft>
                          <a:spcPts val="0"/>
                        </a:spcAft>
                        <a:tabLst>
                          <a:tab pos="450215" algn="l"/>
                        </a:tabLst>
                      </a:pPr>
                      <a:r>
                        <a:rPr lang="es-EC" sz="1600" b="1" dirty="0">
                          <a:latin typeface="Times New Roman"/>
                          <a:ea typeface="Times New Roman"/>
                          <a:cs typeface="Times New Roman"/>
                        </a:rPr>
                        <a:t>COSTO TOTAL</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c>
                  <a:txBody>
                    <a:bodyPr/>
                    <a:lstStyle/>
                    <a:p>
                      <a:pPr algn="ctr">
                        <a:lnSpc>
                          <a:spcPct val="200000"/>
                        </a:lnSpc>
                        <a:spcAft>
                          <a:spcPts val="0"/>
                        </a:spcAft>
                        <a:tabLst>
                          <a:tab pos="450215" algn="l"/>
                        </a:tabLst>
                      </a:pPr>
                      <a:r>
                        <a:rPr lang="es-EC" sz="1600" dirty="0">
                          <a:latin typeface="Times New Roman"/>
                          <a:ea typeface="Times New Roman"/>
                          <a:cs typeface="Times New Roman"/>
                        </a:rPr>
                        <a:t>50.787,28</a:t>
                      </a:r>
                      <a:endParaRPr lang="es-EC" sz="1400" dirty="0">
                        <a:latin typeface="Calibri"/>
                        <a:ea typeface="Calibri"/>
                        <a:cs typeface="Times New Roman"/>
                      </a:endParaRPr>
                    </a:p>
                  </a:txBody>
                  <a:tcPr marL="68580" marR="68580" marT="0" marB="0">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A7BFDE"/>
                    </a:solidFill>
                  </a:tcPr>
                </a:tc>
              </a:tr>
            </a:tbl>
          </a:graphicData>
        </a:graphic>
      </p:graphicFrame>
      <p:sp>
        <p:nvSpPr>
          <p:cNvPr id="6" name="Up Arrow 5">
            <a:hlinkClick r:id="rId2"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525963"/>
          </a:xfrm>
        </p:spPr>
        <p:txBody>
          <a:bodyPr>
            <a:noAutofit/>
          </a:bodyPr>
          <a:lstStyle/>
          <a:p>
            <a:pPr lvl="0"/>
            <a:r>
              <a:rPr lang="es-EC" sz="1600" dirty="0" smtClean="0"/>
              <a:t>Revisar y evaluar el control interno.</a:t>
            </a:r>
          </a:p>
          <a:p>
            <a:pPr lvl="0"/>
            <a:r>
              <a:rPr lang="es-EC" sz="1600" dirty="0" smtClean="0"/>
              <a:t>Revisar los inventarios obsoletos y plantear estrategias para la baja de los mismos.</a:t>
            </a:r>
          </a:p>
          <a:p>
            <a:pPr lvl="0"/>
            <a:r>
              <a:rPr lang="es-EC" sz="1600" dirty="0" smtClean="0"/>
              <a:t>Revisar el plan de mercadeo evitando tiempos muertos.</a:t>
            </a:r>
          </a:p>
          <a:p>
            <a:pPr lvl="0"/>
            <a:r>
              <a:rPr lang="es-EC" sz="1600" dirty="0" smtClean="0"/>
              <a:t>Revisar el listado de proveedores y hacer nuevamente una selección de aquellos que benefician a los intereses de la empresa.</a:t>
            </a:r>
          </a:p>
          <a:p>
            <a:pPr lvl="0"/>
            <a:r>
              <a:rPr lang="es-EC" sz="1600" dirty="0" smtClean="0"/>
              <a:t>Reestructurar el ciclo de caja con nuevas políticas para las cuentas por cobrar.</a:t>
            </a:r>
          </a:p>
          <a:p>
            <a:pPr lvl="0"/>
            <a:r>
              <a:rPr lang="es-EC" sz="1600" dirty="0" smtClean="0"/>
              <a:t>Maximizar el flujo del efectivo.</a:t>
            </a:r>
          </a:p>
          <a:p>
            <a:pPr lvl="0"/>
            <a:r>
              <a:rPr lang="es-EC" sz="1600" dirty="0" smtClean="0"/>
              <a:t>Aplicar tomas físicas del inventario por lo menos 1 vez cada trimestre, emitiendo informes de lo encontrado.</a:t>
            </a:r>
          </a:p>
          <a:p>
            <a:pPr lvl="0"/>
            <a:r>
              <a:rPr lang="es-EC" sz="1600" dirty="0" smtClean="0"/>
              <a:t>Controlar los inventarios bajo el sistema integrado de contabilidad, dejando el inventario real al 31 de Diciembre del 2014 para así respaldar la información real.</a:t>
            </a:r>
          </a:p>
          <a:p>
            <a:pPr lvl="0"/>
            <a:r>
              <a:rPr lang="es-EC" sz="1600" dirty="0" smtClean="0"/>
              <a:t>Realizar las compras de inventarios por lotes.</a:t>
            </a:r>
          </a:p>
          <a:p>
            <a:pPr lvl="0"/>
            <a:r>
              <a:rPr lang="es-EC" sz="1600" dirty="0" smtClean="0"/>
              <a:t>Realizar una revisión continua acerca del sistema de inventarios, su actualización y validez para la empresa, ajustándolo a sus necesidades.</a:t>
            </a:r>
          </a:p>
        </p:txBody>
      </p:sp>
      <p:sp>
        <p:nvSpPr>
          <p:cNvPr id="3" name="Title 2"/>
          <p:cNvSpPr>
            <a:spLocks noGrp="1"/>
          </p:cNvSpPr>
          <p:nvPr>
            <p:ph type="title"/>
          </p:nvPr>
        </p:nvSpPr>
        <p:spPr/>
        <p:txBody>
          <a:bodyPr/>
          <a:lstStyle/>
          <a:p>
            <a:r>
              <a:rPr lang="es-EC" dirty="0" smtClean="0"/>
              <a:t>PROPUESTA DE POLITICAS</a:t>
            </a:r>
            <a:endParaRPr lang="es-EC" dirty="0"/>
          </a:p>
        </p:txBody>
      </p:sp>
      <p:sp>
        <p:nvSpPr>
          <p:cNvPr id="4" name="Up Arrow 3">
            <a:hlinkClick r:id="rId2"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s-EC" dirty="0" smtClean="0"/>
              <a:t>Realizar un Inventario a la fecha.</a:t>
            </a:r>
          </a:p>
          <a:p>
            <a:pPr lvl="0"/>
            <a:r>
              <a:rPr lang="es-EC" dirty="0" smtClean="0"/>
              <a:t>Verificar lo existente en libros contables y lo existente del inventario realizado.</a:t>
            </a:r>
          </a:p>
          <a:p>
            <a:pPr lvl="0"/>
            <a:r>
              <a:rPr lang="es-EC" dirty="0" smtClean="0"/>
              <a:t>Preparar un informe de los repuestos faltantes para realizar el pedido.</a:t>
            </a:r>
          </a:p>
          <a:p>
            <a:pPr lvl="0"/>
            <a:r>
              <a:rPr lang="es-EC" dirty="0" smtClean="0"/>
              <a:t>Identificar el pedido por proveedor.</a:t>
            </a:r>
          </a:p>
          <a:p>
            <a:pPr lvl="0"/>
            <a:r>
              <a:rPr lang="es-EC" dirty="0" smtClean="0"/>
              <a:t>Realizar el pedido de acuerdo a la marca.</a:t>
            </a:r>
          </a:p>
        </p:txBody>
      </p:sp>
      <p:sp>
        <p:nvSpPr>
          <p:cNvPr id="3" name="Title 2"/>
          <p:cNvSpPr>
            <a:spLocks noGrp="1"/>
          </p:cNvSpPr>
          <p:nvPr>
            <p:ph type="title"/>
          </p:nvPr>
        </p:nvSpPr>
        <p:spPr/>
        <p:txBody>
          <a:bodyPr/>
          <a:lstStyle/>
          <a:p>
            <a:r>
              <a:rPr lang="es-EC" dirty="0" smtClean="0"/>
              <a:t>POLITICAS DE PEDIDO</a:t>
            </a:r>
            <a:endParaRPr lang="es-EC" dirty="0"/>
          </a:p>
        </p:txBody>
      </p:sp>
      <p:sp>
        <p:nvSpPr>
          <p:cNvPr id="4" name="Up Arrow 3">
            <a:hlinkClick r:id="rId2"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s-EC" dirty="0" smtClean="0"/>
              <a:t>Pedir cotizaciones de los pedidos a realizar.</a:t>
            </a:r>
          </a:p>
          <a:p>
            <a:pPr lvl="0"/>
            <a:r>
              <a:rPr lang="es-EC" dirty="0" smtClean="0"/>
              <a:t>Analizar las proformas y realizar la compra en los proveedores que presenten las mejores ofertas y que beneficien al 100% a la empresa.</a:t>
            </a:r>
          </a:p>
          <a:p>
            <a:pPr lvl="0"/>
            <a:r>
              <a:rPr lang="es-EC" dirty="0" smtClean="0"/>
              <a:t>Analizar el tiempo de entrega del pedido.</a:t>
            </a:r>
          </a:p>
          <a:p>
            <a:pPr lvl="0"/>
            <a:r>
              <a:rPr lang="es-EC" dirty="0" smtClean="0"/>
              <a:t>Cerrar la compra con el proveedor que mas convenga a los intereses de la empresa.</a:t>
            </a:r>
          </a:p>
          <a:p>
            <a:endParaRPr lang="es-EC" dirty="0"/>
          </a:p>
        </p:txBody>
      </p:sp>
      <p:sp>
        <p:nvSpPr>
          <p:cNvPr id="3" name="Title 2"/>
          <p:cNvSpPr>
            <a:spLocks noGrp="1"/>
          </p:cNvSpPr>
          <p:nvPr>
            <p:ph type="title"/>
          </p:nvPr>
        </p:nvSpPr>
        <p:spPr/>
        <p:txBody>
          <a:bodyPr/>
          <a:lstStyle/>
          <a:p>
            <a:r>
              <a:rPr lang="es-EC" dirty="0" smtClean="0"/>
              <a:t>POLITICA DE COMPRAS</a:t>
            </a:r>
            <a:endParaRPr lang="es-EC" dirty="0"/>
          </a:p>
        </p:txBody>
      </p:sp>
      <p:sp>
        <p:nvSpPr>
          <p:cNvPr id="4" name="Up Arrow 3">
            <a:hlinkClick r:id="rId2"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pPr algn="ctr"/>
            <a:r>
              <a:rPr lang="es-EC" dirty="0" smtClean="0"/>
              <a:t>CAPITULO II.- SITUACION ACTUAL DE HARO LLANTAS </a:t>
            </a:r>
            <a:endParaRPr lang="es-EC" dirty="0"/>
          </a:p>
        </p:txBody>
      </p:sp>
    </p:spTree>
  </p:cSld>
  <p:clrMapOvr>
    <a:masterClrMapping/>
  </p:clrMapOvr>
  <p:transition>
    <p:split orient="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s-EC" dirty="0" smtClean="0"/>
              <a:t>Realizar una reestructuración de las cuentas por cobrar y procedimientos de cobro.</a:t>
            </a:r>
          </a:p>
          <a:p>
            <a:pPr lvl="0"/>
            <a:r>
              <a:rPr lang="es-EC" dirty="0" smtClean="0"/>
              <a:t>Sectorizar las políticas de venta a crédito de acuerdo a regiones.</a:t>
            </a:r>
          </a:p>
          <a:p>
            <a:pPr lvl="0"/>
            <a:r>
              <a:rPr lang="es-EC" dirty="0" smtClean="0"/>
              <a:t>Ofrecer al cliente un descuento del 5% por compras de contado.</a:t>
            </a:r>
          </a:p>
          <a:p>
            <a:endParaRPr lang="es-EC" dirty="0"/>
          </a:p>
        </p:txBody>
      </p:sp>
      <p:sp>
        <p:nvSpPr>
          <p:cNvPr id="3" name="Title 2"/>
          <p:cNvSpPr>
            <a:spLocks noGrp="1"/>
          </p:cNvSpPr>
          <p:nvPr>
            <p:ph type="title"/>
          </p:nvPr>
        </p:nvSpPr>
        <p:spPr/>
        <p:txBody>
          <a:bodyPr/>
          <a:lstStyle/>
          <a:p>
            <a:r>
              <a:rPr lang="es-EC" dirty="0" smtClean="0"/>
              <a:t>POLITICA DE VENTAS</a:t>
            </a:r>
            <a:endParaRPr lang="es-EC" dirty="0"/>
          </a:p>
        </p:txBody>
      </p:sp>
      <p:sp>
        <p:nvSpPr>
          <p:cNvPr id="4" name="Up Arrow 3">
            <a:hlinkClick r:id="rId2"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s-EC" dirty="0" smtClean="0"/>
              <a:t>Recibir los artículos con factura y guía de remisión.</a:t>
            </a:r>
          </a:p>
          <a:p>
            <a:pPr lvl="0"/>
            <a:r>
              <a:rPr lang="es-EC" dirty="0" smtClean="0"/>
              <a:t>Codificar los artículos de acuerdo al código de HARO LLANTAS.</a:t>
            </a:r>
          </a:p>
          <a:p>
            <a:pPr lvl="0"/>
            <a:r>
              <a:rPr lang="es-EC" dirty="0" smtClean="0"/>
              <a:t>Registrar el ingreso de los artículos en la bodega virtual o sistema de control de inventarios.</a:t>
            </a:r>
          </a:p>
          <a:p>
            <a:pPr lvl="0"/>
            <a:r>
              <a:rPr lang="es-EC" dirty="0" smtClean="0"/>
              <a:t>Ubicar los artículos de acuerdo al orden establecido en la bodega, por marcas.</a:t>
            </a:r>
          </a:p>
        </p:txBody>
      </p:sp>
      <p:sp>
        <p:nvSpPr>
          <p:cNvPr id="3" name="Title 2"/>
          <p:cNvSpPr>
            <a:spLocks noGrp="1"/>
          </p:cNvSpPr>
          <p:nvPr>
            <p:ph type="title"/>
          </p:nvPr>
        </p:nvSpPr>
        <p:spPr/>
        <p:txBody>
          <a:bodyPr/>
          <a:lstStyle/>
          <a:p>
            <a:r>
              <a:rPr lang="es-EC" dirty="0" smtClean="0"/>
              <a:t>POLITICAS DE BODEGAS</a:t>
            </a:r>
            <a:endParaRPr lang="es-EC" dirty="0"/>
          </a:p>
        </p:txBody>
      </p:sp>
      <p:sp>
        <p:nvSpPr>
          <p:cNvPr id="4" name="Up Arrow 3">
            <a:hlinkClick r:id="rId2"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s-EC" dirty="0" smtClean="0"/>
              <a:t>NECESIDADES OPERATIVAS DE FONDOS</a:t>
            </a:r>
            <a:endParaRPr lang="es-EC" dirty="0"/>
          </a:p>
        </p:txBody>
      </p:sp>
      <p:pic>
        <p:nvPicPr>
          <p:cNvPr id="69633" name="Chart 1"/>
          <p:cNvPicPr>
            <a:picLocks noChangeArrowheads="1"/>
          </p:cNvPicPr>
          <p:nvPr/>
        </p:nvPicPr>
        <p:blipFill>
          <a:blip r:embed="rId2" cstate="print"/>
          <a:srcRect/>
          <a:stretch>
            <a:fillRect/>
          </a:stretch>
        </p:blipFill>
        <p:spPr bwMode="auto">
          <a:xfrm>
            <a:off x="1059656" y="1634405"/>
            <a:ext cx="7112744" cy="4314875"/>
          </a:xfrm>
          <a:prstGeom prst="rect">
            <a:avLst/>
          </a:prstGeom>
          <a:noFill/>
          <a:ln w="9525">
            <a:noFill/>
            <a:miter lim="800000"/>
            <a:headEnd/>
            <a:tailEnd/>
          </a:ln>
        </p:spPr>
      </p:pic>
      <p:sp>
        <p:nvSpPr>
          <p:cNvPr id="5" name="Up Arrow 4">
            <a:hlinkClick r:id="rId3" action="ppaction://hlinksldjump"/>
          </p:cNvPr>
          <p:cNvSpPr/>
          <p:nvPr/>
        </p:nvSpPr>
        <p:spPr>
          <a:xfrm>
            <a:off x="8604448" y="602128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897649"/>
            <a:ext cx="8424936" cy="1323439"/>
          </a:xfrm>
          <a:prstGeom prst="rect">
            <a:avLst/>
          </a:prstGeom>
          <a:noFill/>
        </p:spPr>
        <p:txBody>
          <a:bodyPr wrap="square" lIns="91440" tIns="45720" rIns="91440" bIns="45720">
            <a:spAutoFit/>
          </a:bodyPr>
          <a:lstStyle/>
          <a:p>
            <a:pPr algn="ctr"/>
            <a:r>
              <a:rPr lang="en-US" sz="80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CONCLUSIONES</a:t>
            </a:r>
            <a:endParaRPr lang="en-US" sz="8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530619"/>
          </a:xfrm>
        </p:spPr>
        <p:txBody>
          <a:bodyPr>
            <a:normAutofit fontScale="47500" lnSpcReduction="20000"/>
          </a:bodyPr>
          <a:lstStyle/>
          <a:p>
            <a:pPr lvl="0" algn="just"/>
            <a:r>
              <a:rPr lang="es-EC" sz="3000" dirty="0" smtClean="0"/>
              <a:t>HARO LLANTAS es una de las múltiples empresas que se han visto afectadas por las restricciones de importación a nivel nacional, esta decisión macroeconómica, afecta de manera directa a las decisiones de la empresa y a su situación financiera actual, el comercio exterior, que es uno de los aspectos más importantes para la empresa detiene sus operaciones y limita su actividad. </a:t>
            </a:r>
          </a:p>
          <a:p>
            <a:pPr lvl="0" algn="just"/>
            <a:r>
              <a:rPr lang="es-EC" sz="3000" dirty="0" smtClean="0"/>
              <a:t>Tomando en cuenta el análisis a los Estados Financieros de HARO LLANTAS, el rubro más alto que se mantiene en la cuenta de Activos Corrientes son los inventarios de Mercaderías, aunque este es el giro del negocio, se detecto que la empresa no tiene una política definida acerca del stock que debe manejar durante el período anual.</a:t>
            </a:r>
          </a:p>
          <a:p>
            <a:pPr lvl="0" algn="just"/>
            <a:r>
              <a:rPr lang="es-EC" sz="3000" dirty="0" smtClean="0"/>
              <a:t>El incremento de la actividad en HARO LLANTAS se evidencia en el crecimiento de sus valores contables en el año 2013.</a:t>
            </a:r>
          </a:p>
          <a:p>
            <a:pPr lvl="0" algn="just"/>
            <a:r>
              <a:rPr lang="es-EC" sz="3000" dirty="0" smtClean="0"/>
              <a:t>Se pudo aplicar el modelo de lote óptimo de compra, diseñando un modelo de gestión financiera aplicado a los inventarios de HARO LLANTAS, motivo de este estudio, el mismo que servirá de base para cambios profundos en la empresa en esta área, y mejorar los procesos, como consecuencia tener mayor rentabilidad en las actividades diarias.</a:t>
            </a:r>
          </a:p>
          <a:p>
            <a:pPr lvl="0" algn="just"/>
            <a:r>
              <a:rPr lang="es-EC" sz="3000" dirty="0" smtClean="0"/>
              <a:t>Aunque se aplicó el modelo de lote óptimo de compra, y fue muy útil determinar en la fórmula en número de pedidos a realizar se necesita empezar aplicarlo inmediatamente en la empresa para evitar el stock obsoleto que se ha estado acumulando.</a:t>
            </a:r>
          </a:p>
          <a:p>
            <a:pPr lvl="0" algn="just"/>
            <a:r>
              <a:rPr lang="es-EC" sz="3000" dirty="0" smtClean="0"/>
              <a:t>Se han definido políticas a seguir por la empresa para mejorar sus actividades diarias.</a:t>
            </a:r>
          </a:p>
          <a:p>
            <a:pPr lvl="0" algn="just"/>
            <a:r>
              <a:rPr lang="es-EC" sz="3000" dirty="0" smtClean="0"/>
              <a:t>Una vez analizadas las Necesidades Operativas de Fondos, y aunque estas pueden llegar a ser muy excesivas e incluso descontroladas, pueden consumir muchos recursos y se agotaría el Fondo de maniobra de Liquidez si se presentara, lo que implicaría la necesidad de conseguir financiamiento externo para poder invertir, lo que reduciría la rentabilidad. Por ello es necesario el control y corrección de problemas a tiempo.</a:t>
            </a:r>
          </a:p>
          <a:p>
            <a:endParaRPr lang="es-EC" dirty="0"/>
          </a:p>
        </p:txBody>
      </p:sp>
    </p:spTree>
  </p:cSld>
  <p:clrMapOvr>
    <a:masterClrMapping/>
  </p:clrMapOvr>
  <p:transition>
    <p:split orient="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897649"/>
            <a:ext cx="8424936" cy="1107996"/>
          </a:xfrm>
          <a:prstGeom prst="rect">
            <a:avLst/>
          </a:prstGeom>
          <a:noFill/>
        </p:spPr>
        <p:txBody>
          <a:bodyPr wrap="square" lIns="91440" tIns="45720" rIns="91440" bIns="45720">
            <a:spAutoFit/>
          </a:bodyPr>
          <a:lstStyle/>
          <a:p>
            <a:pPr algn="ctr"/>
            <a:r>
              <a:rPr lang="en-US" sz="6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RECOMENDACIONES</a:t>
            </a:r>
            <a:endParaRPr lang="en-US" sz="6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48680"/>
            <a:ext cx="8229600" cy="5688632"/>
          </a:xfrm>
        </p:spPr>
        <p:txBody>
          <a:bodyPr>
            <a:normAutofit fontScale="77500" lnSpcReduction="20000"/>
          </a:bodyPr>
          <a:lstStyle/>
          <a:p>
            <a:pPr lvl="0"/>
            <a:r>
              <a:rPr lang="es-EC" dirty="0" smtClean="0"/>
              <a:t>Buscar nuevos proveedores nacionales y extranjeros con los que se mantengan convenios internacionales de importación sin pago de aranceles altos, para poder contrarrestar las actuales políticas gubernamentales.</a:t>
            </a:r>
          </a:p>
          <a:p>
            <a:pPr lvl="0"/>
            <a:r>
              <a:rPr lang="es-EC" dirty="0" smtClean="0"/>
              <a:t>Se recomienda a HARO LLANTAS aplicar el modelo de lote óptimo de compra para poder redefinir sus políticas de compras de inventarios, con ello se modificará el enfoque utilizado actualmente y se podrá contar con el nivel de inventarios adecuado para las actividades diarias, evitando inventario obsoleto, brindando a los clientes un servicio de calidad.</a:t>
            </a:r>
          </a:p>
          <a:p>
            <a:pPr lvl="0"/>
            <a:r>
              <a:rPr lang="es-EC" dirty="0" smtClean="0"/>
              <a:t>Se recomienda revisar y aplicar las políticas planteadas en el área de inventarios, ya que estas fueron determinadas con el estudio realizado proponen ayudar al mejor desempeño del departamento</a:t>
            </a:r>
          </a:p>
          <a:p>
            <a:pPr lvl="0"/>
            <a:r>
              <a:rPr lang="es-EC" dirty="0" smtClean="0"/>
              <a:t>Se recomienda analizar diferentes formas viables para modificar el fondo de maniobra, definiendo nuevas políticas para aquellos movimientos que los disminuyen, tomando en cuenta que el fondo de maniobra mejora de forma simultánea el flujo de caja.</a:t>
            </a:r>
          </a:p>
          <a:p>
            <a:endParaRPr lang="es-EC" dirty="0"/>
          </a:p>
        </p:txBody>
      </p:sp>
    </p:spTree>
  </p:cSld>
  <p:clrMapOvr>
    <a:masterClrMapping/>
  </p:clrMapOvr>
  <p:transition>
    <p:split orient="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3856" y="2564904"/>
            <a:ext cx="7396576" cy="1862048"/>
          </a:xfrm>
          <a:prstGeom prst="rect">
            <a:avLst/>
          </a:prstGeom>
          <a:noFill/>
        </p:spPr>
        <p:txBody>
          <a:bodyPr wrap="none" lIns="91440" tIns="45720" rIns="91440" bIns="45720">
            <a:spAutoFit/>
          </a:bodyPr>
          <a:lstStyle/>
          <a:p>
            <a:pPr algn="ctr"/>
            <a:r>
              <a:rPr lang="en-US" sz="115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GRACIAS!!</a:t>
            </a:r>
            <a:endParaRPr lang="en-US" sz="115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Organization Chart 1"/>
          <p:cNvGrpSpPr>
            <a:grpSpLocks/>
          </p:cNvGrpSpPr>
          <p:nvPr/>
        </p:nvGrpSpPr>
        <p:grpSpPr bwMode="auto">
          <a:xfrm>
            <a:off x="900113" y="1400175"/>
            <a:ext cx="7523162" cy="4391025"/>
            <a:chOff x="1783" y="9808"/>
            <a:chExt cx="13160" cy="7518"/>
          </a:xfrm>
        </p:grpSpPr>
        <p:cxnSp>
          <p:nvCxnSpPr>
            <p:cNvPr id="32771" name="_s32771"/>
            <p:cNvCxnSpPr>
              <a:cxnSpLocks noChangeShapeType="1"/>
              <a:stCxn id="18" idx="1"/>
              <a:endCxn id="15" idx="2"/>
            </p:cNvCxnSpPr>
            <p:nvPr/>
          </p:nvCxnSpPr>
          <p:spPr bwMode="auto">
            <a:xfrm rot="10800000">
              <a:off x="12311" y="13967"/>
              <a:ext cx="351" cy="2984"/>
            </a:xfrm>
            <a:prstGeom prst="bentConnector2">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72" name="_s32772"/>
            <p:cNvCxnSpPr>
              <a:cxnSpLocks noChangeShapeType="1"/>
              <a:stCxn id="17" idx="1"/>
              <a:endCxn id="15" idx="2"/>
            </p:cNvCxnSpPr>
            <p:nvPr/>
          </p:nvCxnSpPr>
          <p:spPr bwMode="auto">
            <a:xfrm rot="10800000">
              <a:off x="12311" y="13967"/>
              <a:ext cx="351" cy="1856"/>
            </a:xfrm>
            <a:prstGeom prst="bentConnector2">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73" name="_s32773"/>
            <p:cNvCxnSpPr>
              <a:cxnSpLocks noChangeShapeType="1"/>
              <a:stCxn id="16" idx="1"/>
              <a:endCxn id="15" idx="2"/>
            </p:cNvCxnSpPr>
            <p:nvPr/>
          </p:nvCxnSpPr>
          <p:spPr bwMode="auto">
            <a:xfrm rot="10800000">
              <a:off x="12311" y="13967"/>
              <a:ext cx="351" cy="728"/>
            </a:xfrm>
            <a:prstGeom prst="bentConnector2">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74" name="_s32774"/>
            <p:cNvCxnSpPr>
              <a:cxnSpLocks noChangeShapeType="1"/>
              <a:stCxn id="15" idx="0"/>
              <a:endCxn id="9" idx="2"/>
            </p:cNvCxnSpPr>
            <p:nvPr/>
          </p:nvCxnSpPr>
          <p:spPr bwMode="auto">
            <a:xfrm rot="16200000">
              <a:off x="12147" y="13002"/>
              <a:ext cx="328" cy="1"/>
            </a:xfrm>
            <a:prstGeom prst="straightConnector1">
              <a:avLst/>
            </a:prstGeom>
            <a:noFill/>
            <a:ln w="9525">
              <a:solidFill>
                <a:srgbClr val="666699"/>
              </a:solidFill>
              <a:round/>
              <a:headEnd/>
              <a:tailEnd/>
            </a:ln>
            <a:extLst>
              <a:ext uri="{909E8E84-426E-40DD-AFC4-6F175D3DCCD1}">
                <a14:hiddenFill xmlns:a14="http://schemas.microsoft.com/office/drawing/2010/main">
                  <a:noFill/>
                </a14:hiddenFill>
              </a:ext>
            </a:extLst>
          </p:spPr>
        </p:cxnSp>
        <p:cxnSp>
          <p:nvCxnSpPr>
            <p:cNvPr id="32775" name="_s32775"/>
            <p:cNvCxnSpPr>
              <a:cxnSpLocks noChangeShapeType="1"/>
              <a:stCxn id="14" idx="1"/>
              <a:endCxn id="6" idx="2"/>
            </p:cNvCxnSpPr>
            <p:nvPr/>
          </p:nvCxnSpPr>
          <p:spPr bwMode="auto">
            <a:xfrm rot="10800000">
              <a:off x="8175" y="12839"/>
              <a:ext cx="351" cy="1856"/>
            </a:xfrm>
            <a:prstGeom prst="bentConnector2">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76" name="_s32776"/>
            <p:cNvCxnSpPr>
              <a:cxnSpLocks noChangeShapeType="1"/>
              <a:stCxn id="13" idx="1"/>
              <a:endCxn id="6" idx="2"/>
            </p:cNvCxnSpPr>
            <p:nvPr/>
          </p:nvCxnSpPr>
          <p:spPr bwMode="auto">
            <a:xfrm rot="10800000">
              <a:off x="8175" y="12839"/>
              <a:ext cx="351" cy="729"/>
            </a:xfrm>
            <a:prstGeom prst="bentConnector2">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77" name="_s32777"/>
            <p:cNvCxnSpPr>
              <a:cxnSpLocks noChangeShapeType="1"/>
              <a:stCxn id="12" idx="1"/>
              <a:endCxn id="4" idx="2"/>
            </p:cNvCxnSpPr>
            <p:nvPr/>
          </p:nvCxnSpPr>
          <p:spPr bwMode="auto">
            <a:xfrm rot="10800000">
              <a:off x="2910" y="12839"/>
              <a:ext cx="353" cy="2984"/>
            </a:xfrm>
            <a:prstGeom prst="bentConnector2">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78" name="_s32778"/>
            <p:cNvCxnSpPr>
              <a:cxnSpLocks noChangeShapeType="1"/>
              <a:stCxn id="11" idx="1"/>
              <a:endCxn id="4" idx="2"/>
            </p:cNvCxnSpPr>
            <p:nvPr/>
          </p:nvCxnSpPr>
          <p:spPr bwMode="auto">
            <a:xfrm rot="10800000">
              <a:off x="2910" y="12839"/>
              <a:ext cx="353" cy="1856"/>
            </a:xfrm>
            <a:prstGeom prst="bentConnector2">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79" name="_s32779"/>
            <p:cNvCxnSpPr>
              <a:cxnSpLocks noChangeShapeType="1"/>
              <a:stCxn id="10" idx="1"/>
              <a:endCxn id="4" idx="2"/>
            </p:cNvCxnSpPr>
            <p:nvPr/>
          </p:nvCxnSpPr>
          <p:spPr bwMode="auto">
            <a:xfrm rot="10800000">
              <a:off x="2910" y="12839"/>
              <a:ext cx="353" cy="728"/>
            </a:xfrm>
            <a:prstGeom prst="bentConnector2">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80" name="_s32780"/>
            <p:cNvCxnSpPr>
              <a:cxnSpLocks noChangeShapeType="1"/>
              <a:stCxn id="9" idx="0"/>
              <a:endCxn id="3" idx="2"/>
            </p:cNvCxnSpPr>
            <p:nvPr/>
          </p:nvCxnSpPr>
          <p:spPr bwMode="auto">
            <a:xfrm rot="5400000" flipH="1">
              <a:off x="9233" y="8962"/>
              <a:ext cx="1455" cy="4700"/>
            </a:xfrm>
            <a:prstGeom prst="bentConnector3">
              <a:avLst>
                <a:gd name="adj1" fmla="val 12991"/>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81" name="_s32781"/>
            <p:cNvCxnSpPr>
              <a:cxnSpLocks noChangeShapeType="1"/>
              <a:stCxn id="8" idx="3"/>
              <a:endCxn id="3" idx="2"/>
            </p:cNvCxnSpPr>
            <p:nvPr/>
          </p:nvCxnSpPr>
          <p:spPr bwMode="auto">
            <a:xfrm flipV="1">
              <a:off x="7260" y="10584"/>
              <a:ext cx="351" cy="728"/>
            </a:xfrm>
            <a:prstGeom prst="bentConnector2">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82" name="_s32782"/>
            <p:cNvCxnSpPr>
              <a:cxnSpLocks noChangeShapeType="1"/>
              <a:stCxn id="6" idx="0"/>
              <a:endCxn id="3" idx="2"/>
            </p:cNvCxnSpPr>
            <p:nvPr/>
          </p:nvCxnSpPr>
          <p:spPr bwMode="auto">
            <a:xfrm rot="5400000" flipH="1">
              <a:off x="7165" y="11030"/>
              <a:ext cx="1455" cy="564"/>
            </a:xfrm>
            <a:prstGeom prst="bentConnector3">
              <a:avLst>
                <a:gd name="adj1" fmla="val 12991"/>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83" name="_s32783"/>
            <p:cNvCxnSpPr>
              <a:cxnSpLocks noChangeShapeType="1"/>
              <a:stCxn id="5" idx="0"/>
              <a:endCxn id="3" idx="2"/>
            </p:cNvCxnSpPr>
            <p:nvPr/>
          </p:nvCxnSpPr>
          <p:spPr bwMode="auto">
            <a:xfrm rot="16200000">
              <a:off x="5849" y="10278"/>
              <a:ext cx="1455" cy="2068"/>
            </a:xfrm>
            <a:prstGeom prst="bentConnector3">
              <a:avLst>
                <a:gd name="adj1" fmla="val 12991"/>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cxnSp>
          <p:nvCxnSpPr>
            <p:cNvPr id="32784" name="_s32784"/>
            <p:cNvCxnSpPr>
              <a:cxnSpLocks noChangeShapeType="1"/>
              <a:stCxn id="4" idx="0"/>
              <a:endCxn id="3" idx="2"/>
            </p:cNvCxnSpPr>
            <p:nvPr/>
          </p:nvCxnSpPr>
          <p:spPr bwMode="auto">
            <a:xfrm rot="16200000">
              <a:off x="4534" y="8961"/>
              <a:ext cx="1454" cy="4702"/>
            </a:xfrm>
            <a:prstGeom prst="bentConnector3">
              <a:avLst>
                <a:gd name="adj1" fmla="val 12991"/>
              </a:avLst>
            </a:prstGeom>
            <a:noFill/>
            <a:ln w="9525">
              <a:solidFill>
                <a:srgbClr val="666699"/>
              </a:solidFill>
              <a:miter lim="800000"/>
              <a:headEnd/>
              <a:tailEnd/>
            </a:ln>
            <a:extLst>
              <a:ext uri="{909E8E84-426E-40DD-AFC4-6F175D3DCCD1}">
                <a14:hiddenFill xmlns:a14="http://schemas.microsoft.com/office/drawing/2010/main">
                  <a:noFill/>
                </a14:hiddenFill>
              </a:ext>
            </a:extLst>
          </p:spPr>
        </p:cxnSp>
        <p:sp>
          <p:nvSpPr>
            <p:cNvPr id="3" name="_s32785"/>
            <p:cNvSpPr>
              <a:spLocks noChangeArrowheads="1"/>
            </p:cNvSpPr>
            <p:nvPr/>
          </p:nvSpPr>
          <p:spPr bwMode="auto">
            <a:xfrm>
              <a:off x="6483" y="9808"/>
              <a:ext cx="2256" cy="752"/>
            </a:xfrm>
            <a:prstGeom prst="roundRect">
              <a:avLst>
                <a:gd name="adj" fmla="val 50000"/>
              </a:avLst>
            </a:prstGeom>
            <a:noFill/>
            <a:ln w="28575">
              <a:solidFill>
                <a:srgbClr val="A50021"/>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900" b="0" i="0" u="none" strike="noStrike" cap="none" normalizeH="0" baseline="0" smtClean="0">
                  <a:ln>
                    <a:noFill/>
                  </a:ln>
                  <a:solidFill>
                    <a:schemeClr val="tx1"/>
                  </a:solidFill>
                  <a:effectLst/>
                  <a:cs typeface="Arial" charset="0"/>
                </a:rPr>
                <a:t>GERENTE - PROPIETARIO</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4" name="_s32786"/>
            <p:cNvSpPr>
              <a:spLocks noChangeArrowheads="1"/>
            </p:cNvSpPr>
            <p:nvPr/>
          </p:nvSpPr>
          <p:spPr bwMode="auto">
            <a:xfrm>
              <a:off x="1783" y="12063"/>
              <a:ext cx="2256" cy="752"/>
            </a:xfrm>
            <a:prstGeom prst="roundRect">
              <a:avLst>
                <a:gd name="adj" fmla="val 50000"/>
              </a:avLst>
            </a:prstGeom>
            <a:noFill/>
            <a:ln w="28575">
              <a:solidFill>
                <a:srgbClr val="4C6D8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cs typeface="Arial" charset="0"/>
                </a:rPr>
                <a:t>JEFE DE VENTAS</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5" name="_s32787"/>
            <p:cNvSpPr>
              <a:spLocks noChangeArrowheads="1"/>
            </p:cNvSpPr>
            <p:nvPr/>
          </p:nvSpPr>
          <p:spPr bwMode="auto">
            <a:xfrm>
              <a:off x="4415" y="12063"/>
              <a:ext cx="2256" cy="752"/>
            </a:xfrm>
            <a:prstGeom prst="roundRect">
              <a:avLst>
                <a:gd name="adj" fmla="val 50000"/>
              </a:avLst>
            </a:prstGeom>
            <a:noFill/>
            <a:ln w="28575">
              <a:solidFill>
                <a:srgbClr val="4C6D8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900" b="0" i="0" u="none" strike="noStrike" cap="none" normalizeH="0" baseline="0" smtClean="0">
                  <a:ln>
                    <a:noFill/>
                  </a:ln>
                  <a:solidFill>
                    <a:schemeClr val="tx1"/>
                  </a:solidFill>
                  <a:effectLst/>
                  <a:cs typeface="Arial" charset="0"/>
                </a:rPr>
                <a:t>JEFE  DE ADMINISTRACION</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6" name="_s32788"/>
            <p:cNvSpPr>
              <a:spLocks noChangeArrowheads="1"/>
            </p:cNvSpPr>
            <p:nvPr/>
          </p:nvSpPr>
          <p:spPr bwMode="auto">
            <a:xfrm>
              <a:off x="7047" y="12063"/>
              <a:ext cx="2256" cy="752"/>
            </a:xfrm>
            <a:prstGeom prst="roundRect">
              <a:avLst>
                <a:gd name="adj" fmla="val 50000"/>
              </a:avLst>
            </a:prstGeom>
            <a:noFill/>
            <a:ln w="28575">
              <a:solidFill>
                <a:srgbClr val="4C6D8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900" b="0" i="0" u="none" strike="noStrike" cap="none" normalizeH="0" baseline="0" smtClean="0">
                  <a:ln>
                    <a:noFill/>
                  </a:ln>
                  <a:solidFill>
                    <a:schemeClr val="tx1"/>
                  </a:solidFill>
                  <a:effectLst/>
                  <a:cs typeface="Arial" charset="0"/>
                </a:rPr>
                <a:t>JEFE DE CONTABILIDAD</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8" name="_s32789"/>
            <p:cNvSpPr>
              <a:spLocks noChangeArrowheads="1"/>
            </p:cNvSpPr>
            <p:nvPr/>
          </p:nvSpPr>
          <p:spPr bwMode="auto">
            <a:xfrm>
              <a:off x="4979" y="10936"/>
              <a:ext cx="2256" cy="751"/>
            </a:xfrm>
            <a:prstGeom prst="roundRect">
              <a:avLst>
                <a:gd name="adj" fmla="val 50000"/>
              </a:avLst>
            </a:prstGeom>
            <a:noFill/>
            <a:ln w="28575">
              <a:solidFill>
                <a:srgbClr val="B2B2B2"/>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cs typeface="Arial" charset="0"/>
                </a:rPr>
                <a:t>SECRETARIA</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9" name="_s32790"/>
            <p:cNvSpPr>
              <a:spLocks noChangeArrowheads="1"/>
            </p:cNvSpPr>
            <p:nvPr/>
          </p:nvSpPr>
          <p:spPr bwMode="auto">
            <a:xfrm>
              <a:off x="11183" y="12063"/>
              <a:ext cx="2256" cy="752"/>
            </a:xfrm>
            <a:prstGeom prst="roundRect">
              <a:avLst>
                <a:gd name="adj" fmla="val 50000"/>
              </a:avLst>
            </a:prstGeom>
            <a:noFill/>
            <a:ln w="28575">
              <a:solidFill>
                <a:srgbClr val="4C6D80"/>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cs typeface="Arial" charset="0"/>
                </a:rPr>
                <a:t>JEFE DE SERVICIOS</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10" name="_s32791"/>
            <p:cNvSpPr>
              <a:spLocks noChangeArrowheads="1"/>
            </p:cNvSpPr>
            <p:nvPr/>
          </p:nvSpPr>
          <p:spPr bwMode="auto">
            <a:xfrm>
              <a:off x="3287" y="13191"/>
              <a:ext cx="2256" cy="752"/>
            </a:xfrm>
            <a:prstGeom prst="roundRect">
              <a:avLst>
                <a:gd name="adj" fmla="val 50000"/>
              </a:avLst>
            </a:prstGeom>
            <a:noFill/>
            <a:ln w="28575">
              <a:solidFill>
                <a:srgbClr val="999933"/>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cs typeface="Arial" charset="0"/>
                </a:rPr>
                <a:t>VENDEDOR 1</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11" name="_s32792"/>
            <p:cNvSpPr>
              <a:spLocks noChangeArrowheads="1"/>
            </p:cNvSpPr>
            <p:nvPr/>
          </p:nvSpPr>
          <p:spPr bwMode="auto">
            <a:xfrm>
              <a:off x="3287" y="14319"/>
              <a:ext cx="2256" cy="751"/>
            </a:xfrm>
            <a:prstGeom prst="roundRect">
              <a:avLst>
                <a:gd name="adj" fmla="val 50000"/>
              </a:avLst>
            </a:prstGeom>
            <a:noFill/>
            <a:ln w="28575">
              <a:solidFill>
                <a:srgbClr val="999933"/>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cs typeface="Arial" charset="0"/>
                </a:rPr>
                <a:t>VENDEDOR 2</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12" name="_s32793"/>
            <p:cNvSpPr>
              <a:spLocks noChangeArrowheads="1"/>
            </p:cNvSpPr>
            <p:nvPr/>
          </p:nvSpPr>
          <p:spPr bwMode="auto">
            <a:xfrm>
              <a:off x="3287" y="15447"/>
              <a:ext cx="2256" cy="751"/>
            </a:xfrm>
            <a:prstGeom prst="roundRect">
              <a:avLst>
                <a:gd name="adj" fmla="val 50000"/>
              </a:avLst>
            </a:prstGeom>
            <a:noFill/>
            <a:ln w="28575">
              <a:solidFill>
                <a:srgbClr val="999933"/>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cs typeface="Arial" charset="0"/>
                </a:rPr>
                <a:t>BODEGUERO</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13" name="_s32794"/>
            <p:cNvSpPr>
              <a:spLocks noChangeArrowheads="1"/>
            </p:cNvSpPr>
            <p:nvPr/>
          </p:nvSpPr>
          <p:spPr bwMode="auto">
            <a:xfrm>
              <a:off x="8551" y="13191"/>
              <a:ext cx="2256" cy="752"/>
            </a:xfrm>
            <a:prstGeom prst="roundRect">
              <a:avLst>
                <a:gd name="adj" fmla="val 50000"/>
              </a:avLst>
            </a:prstGeom>
            <a:noFill/>
            <a:ln w="28575">
              <a:solidFill>
                <a:srgbClr val="999933"/>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cs typeface="Arial" charset="0"/>
                </a:rPr>
                <a:t>ASISTENTE CONTABLE</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14" name="_s32795"/>
            <p:cNvSpPr>
              <a:spLocks noChangeArrowheads="1"/>
            </p:cNvSpPr>
            <p:nvPr/>
          </p:nvSpPr>
          <p:spPr bwMode="auto">
            <a:xfrm>
              <a:off x="8551" y="14319"/>
              <a:ext cx="2256" cy="752"/>
            </a:xfrm>
            <a:prstGeom prst="roundRect">
              <a:avLst>
                <a:gd name="adj" fmla="val 50000"/>
              </a:avLst>
            </a:prstGeom>
            <a:noFill/>
            <a:ln w="28575">
              <a:solidFill>
                <a:srgbClr val="999933"/>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000" b="0" i="0" u="none" strike="noStrike" cap="none" normalizeH="0" baseline="0" smtClean="0">
                  <a:ln>
                    <a:noFill/>
                  </a:ln>
                  <a:solidFill>
                    <a:schemeClr val="tx1"/>
                  </a:solidFill>
                  <a:effectLst/>
                  <a:cs typeface="Arial" charset="0"/>
                </a:rPr>
                <a:t>AUXILIAR CONTABLE</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15" name="_s32796"/>
            <p:cNvSpPr>
              <a:spLocks noChangeArrowheads="1"/>
            </p:cNvSpPr>
            <p:nvPr/>
          </p:nvSpPr>
          <p:spPr bwMode="auto">
            <a:xfrm>
              <a:off x="11183" y="13191"/>
              <a:ext cx="2256" cy="752"/>
            </a:xfrm>
            <a:prstGeom prst="roundRect">
              <a:avLst>
                <a:gd name="adj" fmla="val 50000"/>
              </a:avLst>
            </a:prstGeom>
            <a:noFill/>
            <a:ln w="28575">
              <a:solidFill>
                <a:srgbClr val="999933"/>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900" b="0" i="0" u="none" strike="noStrike" cap="none" normalizeH="0" baseline="0" smtClean="0">
                  <a:ln>
                    <a:noFill/>
                  </a:ln>
                  <a:solidFill>
                    <a:schemeClr val="tx1"/>
                  </a:solidFill>
                  <a:effectLst/>
                  <a:cs typeface="Arial" charset="0"/>
                </a:rPr>
                <a:t>SUPERVISOR DE SERVICIOS</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16" name="_s32797"/>
            <p:cNvSpPr>
              <a:spLocks noChangeArrowheads="1"/>
            </p:cNvSpPr>
            <p:nvPr/>
          </p:nvSpPr>
          <p:spPr bwMode="auto">
            <a:xfrm>
              <a:off x="12687" y="14319"/>
              <a:ext cx="2256" cy="752"/>
            </a:xfrm>
            <a:prstGeom prst="roundRect">
              <a:avLst>
                <a:gd name="adj" fmla="val 50000"/>
              </a:avLst>
            </a:prstGeom>
            <a:noFill/>
            <a:ln w="28575">
              <a:solidFill>
                <a:srgbClr val="999933"/>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cs typeface="Arial" charset="0"/>
                </a:rPr>
                <a:t>ENLLANTAJE</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17" name="_s32798"/>
            <p:cNvSpPr>
              <a:spLocks noChangeArrowheads="1"/>
            </p:cNvSpPr>
            <p:nvPr/>
          </p:nvSpPr>
          <p:spPr bwMode="auto">
            <a:xfrm>
              <a:off x="12687" y="15447"/>
              <a:ext cx="2256" cy="752"/>
            </a:xfrm>
            <a:prstGeom prst="roundRect">
              <a:avLst>
                <a:gd name="adj" fmla="val 50000"/>
              </a:avLst>
            </a:prstGeom>
            <a:noFill/>
            <a:ln w="28575">
              <a:solidFill>
                <a:srgbClr val="999933"/>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900" b="0" i="0" u="none" strike="noStrike" cap="none" normalizeH="0" baseline="0" smtClean="0">
                  <a:ln>
                    <a:noFill/>
                  </a:ln>
                  <a:solidFill>
                    <a:schemeClr val="tx1"/>
                  </a:solidFill>
                  <a:effectLst/>
                  <a:cs typeface="Arial" charset="0"/>
                </a:rPr>
                <a:t>ALINEACION Y BALANCEO</a:t>
              </a:r>
              <a:endParaRPr kumimoji="0" lang="es-EC" sz="1800" b="0" i="0" u="none" strike="noStrike" cap="none" normalizeH="0" baseline="0" smtClean="0">
                <a:ln>
                  <a:noFill/>
                </a:ln>
                <a:solidFill>
                  <a:schemeClr val="tx1"/>
                </a:solidFill>
                <a:effectLst/>
                <a:latin typeface="Arial" charset="0"/>
                <a:cs typeface="Arial" charset="0"/>
              </a:endParaRPr>
            </a:p>
          </p:txBody>
        </p:sp>
        <p:sp>
          <p:nvSpPr>
            <p:cNvPr id="18" name="_s32799"/>
            <p:cNvSpPr>
              <a:spLocks noChangeArrowheads="1"/>
            </p:cNvSpPr>
            <p:nvPr/>
          </p:nvSpPr>
          <p:spPr bwMode="auto">
            <a:xfrm>
              <a:off x="12687" y="16575"/>
              <a:ext cx="2256" cy="751"/>
            </a:xfrm>
            <a:prstGeom prst="roundRect">
              <a:avLst>
                <a:gd name="adj" fmla="val 50000"/>
              </a:avLst>
            </a:prstGeom>
            <a:noFill/>
            <a:ln w="28575">
              <a:solidFill>
                <a:srgbClr val="999933"/>
              </a:solidFill>
              <a:round/>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900" b="0" i="0" u="none" strike="noStrike" cap="none" normalizeH="0" baseline="0" smtClean="0">
                  <a:ln>
                    <a:noFill/>
                  </a:ln>
                  <a:solidFill>
                    <a:schemeClr val="tx1"/>
                  </a:solidFill>
                  <a:effectLst/>
                  <a:cs typeface="Arial" charset="0"/>
                </a:rPr>
                <a:t>REENCAUCHE DE LLANTAS</a:t>
              </a:r>
              <a:endParaRPr kumimoji="0" lang="es-EC" sz="1800" b="0" i="0" u="none" strike="noStrike" cap="none" normalizeH="0" baseline="0" smtClean="0">
                <a:ln>
                  <a:noFill/>
                </a:ln>
                <a:solidFill>
                  <a:schemeClr val="tx1"/>
                </a:solidFill>
                <a:effectLst/>
                <a:latin typeface="Arial" charset="0"/>
                <a:cs typeface="Arial" charset="0"/>
              </a:endParaRPr>
            </a:p>
          </p:txBody>
        </p:sp>
      </p:grpSp>
      <p:sp>
        <p:nvSpPr>
          <p:cNvPr id="32800" name="Text Box 32"/>
          <p:cNvSpPr txBox="1">
            <a:spLocks noChangeArrowheads="1"/>
          </p:cNvSpPr>
          <p:nvPr/>
        </p:nvSpPr>
        <p:spPr bwMode="auto">
          <a:xfrm>
            <a:off x="0" y="949325"/>
            <a:ext cx="9143999" cy="247427"/>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cs typeface="Arial" pitchFamily="34" charset="0"/>
              </a:rPr>
              <a:t>Figura No. 1.- ORGANIGRAMA ESTRUCTURAL HARO LLANTAS</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802" name="Rectangle 34"/>
          <p:cNvSpPr>
            <a:spLocks noChangeArrowheads="1"/>
          </p:cNvSpPr>
          <p:nvPr/>
        </p:nvSpPr>
        <p:spPr bwMode="auto">
          <a:xfrm>
            <a:off x="0" y="573325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Fuente: HARO LLANTAS</a:t>
            </a:r>
            <a:r>
              <a:rPr kumimoji="0" lang="es-EC" sz="1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s-EC" sz="1000" b="1" i="0" u="none" strike="noStrike" cap="none" normalizeH="0" baseline="0" dirty="0" smtClean="0">
                <a:ln>
                  <a:noFill/>
                </a:ln>
                <a:solidFill>
                  <a:srgbClr val="FFFFFF"/>
                </a:solidFill>
                <a:effectLst/>
                <a:latin typeface="Arial" pitchFamily="34" charset="0"/>
                <a:ea typeface="Calibri" pitchFamily="34" charset="0"/>
                <a:cs typeface="Times New Roman" pitchFamily="18" charset="0"/>
              </a:rPr>
              <a:t>1</a:t>
            </a:r>
            <a:endParaRPr kumimoji="0" lang="es-EC"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Up Arrow 6">
            <a:hlinkClick r:id="rId2" action="ppaction://hlinksldjump"/>
          </p:cNvPr>
          <p:cNvSpPr/>
          <p:nvPr/>
        </p:nvSpPr>
        <p:spPr>
          <a:xfrm>
            <a:off x="7884368" y="6165304"/>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67544" y="332656"/>
          <a:ext cx="8280920" cy="5981971"/>
        </p:xfrm>
        <a:graphic>
          <a:graphicData uri="http://schemas.openxmlformats.org/drawingml/2006/table">
            <a:tbl>
              <a:tblPr/>
              <a:tblGrid>
                <a:gridCol w="2506619"/>
                <a:gridCol w="5774301"/>
              </a:tblGrid>
              <a:tr h="543333">
                <a:tc>
                  <a:txBody>
                    <a:bodyPr/>
                    <a:lstStyle/>
                    <a:p>
                      <a:pPr algn="just">
                        <a:lnSpc>
                          <a:spcPct val="200000"/>
                        </a:lnSpc>
                        <a:spcAft>
                          <a:spcPts val="0"/>
                        </a:spcAft>
                      </a:pPr>
                      <a:r>
                        <a:rPr lang="es-EC" sz="1800" b="1" dirty="0">
                          <a:latin typeface="Times New Roman"/>
                          <a:ea typeface="Calibri"/>
                          <a:cs typeface="Times New Roman"/>
                        </a:rPr>
                        <a:t>PROCESO N° 1</a:t>
                      </a:r>
                      <a:endParaRPr lang="es-EC"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200000"/>
                        </a:lnSpc>
                        <a:spcAft>
                          <a:spcPts val="0"/>
                        </a:spcAft>
                      </a:pPr>
                      <a:r>
                        <a:rPr lang="es-EC" sz="1800" dirty="0">
                          <a:latin typeface="Times New Roman"/>
                          <a:ea typeface="Calibri"/>
                          <a:cs typeface="Times New Roman"/>
                        </a:rPr>
                        <a:t>Compras de Llantas, aros, repuestos e insumos</a:t>
                      </a:r>
                      <a:endParaRPr lang="es-EC"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33331">
                <a:tc gridSpan="2">
                  <a:txBody>
                    <a:bodyPr/>
                    <a:lstStyle/>
                    <a:p>
                      <a:pPr algn="just">
                        <a:lnSpc>
                          <a:spcPct val="200000"/>
                        </a:lnSpc>
                        <a:spcAft>
                          <a:spcPts val="0"/>
                        </a:spcAft>
                      </a:pPr>
                      <a:endParaRPr lang="es-EC" sz="1800" dirty="0">
                        <a:solidFill>
                          <a:srgbClr val="000000"/>
                        </a:solidFill>
                        <a:latin typeface="Times New Roman"/>
                        <a:ea typeface="Calibri"/>
                      </a:endParaRPr>
                    </a:p>
                    <a:p>
                      <a:pPr marL="342900" lvl="0" indent="-342900" algn="just">
                        <a:lnSpc>
                          <a:spcPct val="200000"/>
                        </a:lnSpc>
                        <a:spcAft>
                          <a:spcPts val="0"/>
                        </a:spcAft>
                        <a:buFont typeface="+mj-lt"/>
                        <a:buAutoNum type="arabicPeriod"/>
                      </a:pPr>
                      <a:r>
                        <a:rPr lang="es-EC" sz="1800" dirty="0">
                          <a:solidFill>
                            <a:srgbClr val="000000"/>
                          </a:solidFill>
                          <a:latin typeface="Times New Roman"/>
                          <a:ea typeface="Calibri"/>
                          <a:cs typeface="Times New Roman"/>
                        </a:rPr>
                        <a:t>Se recibe el requerimiento de las diferentes fuentes:</a:t>
                      </a:r>
                      <a:endParaRPr lang="es-EC" sz="1800" dirty="0">
                        <a:solidFill>
                          <a:srgbClr val="000000"/>
                        </a:solidFill>
                        <a:latin typeface="Arial"/>
                        <a:ea typeface="Calibri"/>
                        <a:cs typeface="Times New Roman"/>
                      </a:endParaRPr>
                    </a:p>
                    <a:p>
                      <a:pPr marL="342900" lvl="0" indent="-342900" algn="just">
                        <a:lnSpc>
                          <a:spcPct val="200000"/>
                        </a:lnSpc>
                        <a:spcAft>
                          <a:spcPts val="0"/>
                        </a:spcAft>
                        <a:buFont typeface="Symbol"/>
                        <a:buChar char=""/>
                      </a:pPr>
                      <a:r>
                        <a:rPr lang="es-EC" sz="1800" dirty="0">
                          <a:solidFill>
                            <a:srgbClr val="000000"/>
                          </a:solidFill>
                          <a:latin typeface="Times New Roman"/>
                          <a:ea typeface="Calibri"/>
                        </a:rPr>
                        <a:t>Bodegas</a:t>
                      </a:r>
                      <a:endParaRPr lang="es-EC" sz="1800" dirty="0">
                        <a:solidFill>
                          <a:srgbClr val="000000"/>
                        </a:solidFill>
                        <a:latin typeface="Arial"/>
                        <a:ea typeface="Calibri"/>
                      </a:endParaRPr>
                    </a:p>
                    <a:p>
                      <a:pPr marL="342900" lvl="0" indent="-342900" algn="just">
                        <a:lnSpc>
                          <a:spcPct val="200000"/>
                        </a:lnSpc>
                        <a:spcAft>
                          <a:spcPts val="0"/>
                        </a:spcAft>
                        <a:buFont typeface="Symbol"/>
                        <a:buChar char=""/>
                      </a:pPr>
                      <a:r>
                        <a:rPr lang="es-EC" sz="1800" dirty="0">
                          <a:solidFill>
                            <a:srgbClr val="000000"/>
                          </a:solidFill>
                          <a:latin typeface="Times New Roman"/>
                          <a:ea typeface="Calibri"/>
                        </a:rPr>
                        <a:t>Departamento de Servicios</a:t>
                      </a:r>
                      <a:endParaRPr lang="es-EC" sz="1800" dirty="0">
                        <a:solidFill>
                          <a:srgbClr val="000000"/>
                        </a:solidFill>
                        <a:latin typeface="Arial"/>
                        <a:ea typeface="Calibri"/>
                      </a:endParaRPr>
                    </a:p>
                    <a:p>
                      <a:pPr marL="342900" lvl="0" indent="-342900" algn="just">
                        <a:lnSpc>
                          <a:spcPct val="200000"/>
                        </a:lnSpc>
                        <a:spcAft>
                          <a:spcPts val="0"/>
                        </a:spcAft>
                        <a:buFont typeface="+mj-lt"/>
                        <a:buAutoNum type="arabicPeriod"/>
                      </a:pPr>
                      <a:r>
                        <a:rPr lang="es-EC" sz="1800" dirty="0">
                          <a:solidFill>
                            <a:srgbClr val="000000"/>
                          </a:solidFill>
                          <a:latin typeface="Times New Roman"/>
                          <a:ea typeface="Calibri"/>
                          <a:cs typeface="Times New Roman"/>
                        </a:rPr>
                        <a:t>Se notifica al Jefe Administrativo del requerimiento</a:t>
                      </a:r>
                      <a:endParaRPr lang="es-EC" sz="1800" dirty="0">
                        <a:solidFill>
                          <a:srgbClr val="000000"/>
                        </a:solidFill>
                        <a:latin typeface="Arial"/>
                        <a:ea typeface="Calibri"/>
                        <a:cs typeface="Times New Roman"/>
                      </a:endParaRPr>
                    </a:p>
                    <a:p>
                      <a:pPr marL="342900" lvl="0" indent="-342900" algn="just">
                        <a:lnSpc>
                          <a:spcPct val="200000"/>
                        </a:lnSpc>
                        <a:spcAft>
                          <a:spcPts val="0"/>
                        </a:spcAft>
                        <a:buFont typeface="+mj-lt"/>
                        <a:buAutoNum type="arabicPeriod"/>
                      </a:pPr>
                      <a:r>
                        <a:rPr lang="es-EC" sz="1800" dirty="0">
                          <a:solidFill>
                            <a:srgbClr val="000000"/>
                          </a:solidFill>
                          <a:latin typeface="Times New Roman"/>
                          <a:ea typeface="Calibri"/>
                          <a:cs typeface="Times New Roman"/>
                        </a:rPr>
                        <a:t>El Jefe administrativo pide cotizaciones a proveedores</a:t>
                      </a:r>
                      <a:endParaRPr lang="es-EC" sz="1800" dirty="0">
                        <a:solidFill>
                          <a:srgbClr val="000000"/>
                        </a:solidFill>
                        <a:latin typeface="Arial"/>
                        <a:ea typeface="Calibri"/>
                        <a:cs typeface="Times New Roman"/>
                      </a:endParaRPr>
                    </a:p>
                    <a:p>
                      <a:pPr marL="342900" lvl="0" indent="-342900" algn="just">
                        <a:lnSpc>
                          <a:spcPct val="200000"/>
                        </a:lnSpc>
                        <a:spcAft>
                          <a:spcPts val="0"/>
                        </a:spcAft>
                        <a:buFont typeface="+mj-lt"/>
                        <a:buAutoNum type="arabicPeriod"/>
                      </a:pPr>
                      <a:r>
                        <a:rPr lang="es-EC" sz="1800" dirty="0">
                          <a:solidFill>
                            <a:srgbClr val="000000"/>
                          </a:solidFill>
                          <a:latin typeface="Times New Roman"/>
                          <a:ea typeface="Calibri"/>
                          <a:cs typeface="Times New Roman"/>
                        </a:rPr>
                        <a:t>Se procede a realizar la compra</a:t>
                      </a:r>
                      <a:endParaRPr lang="es-EC" sz="1800" dirty="0">
                        <a:solidFill>
                          <a:srgbClr val="000000"/>
                        </a:solidFill>
                        <a:latin typeface="Arial"/>
                        <a:ea typeface="Calibri"/>
                        <a:cs typeface="Times New Roman"/>
                      </a:endParaRPr>
                    </a:p>
                    <a:p>
                      <a:pPr marL="342900" lvl="0" indent="-342900" algn="just">
                        <a:lnSpc>
                          <a:spcPct val="200000"/>
                        </a:lnSpc>
                        <a:spcAft>
                          <a:spcPts val="0"/>
                        </a:spcAft>
                        <a:buFont typeface="+mj-lt"/>
                        <a:buAutoNum type="arabicPeriod"/>
                      </a:pPr>
                      <a:r>
                        <a:rPr lang="es-EC" sz="1800" dirty="0">
                          <a:solidFill>
                            <a:srgbClr val="000000"/>
                          </a:solidFill>
                          <a:latin typeface="Times New Roman"/>
                          <a:ea typeface="Calibri"/>
                          <a:cs typeface="Times New Roman"/>
                        </a:rPr>
                        <a:t>Se recibe el articulo y la auxiliar contable hace el ingreso a l sistema con la factura</a:t>
                      </a:r>
                      <a:endParaRPr lang="es-EC" sz="1800" dirty="0">
                        <a:solidFill>
                          <a:srgbClr val="000000"/>
                        </a:solidFill>
                        <a:latin typeface="Arial"/>
                        <a:ea typeface="Calibri"/>
                        <a:cs typeface="Times New Roman"/>
                      </a:endParaRPr>
                    </a:p>
                    <a:p>
                      <a:pPr marL="342900" lvl="0" indent="-342900" algn="just">
                        <a:lnSpc>
                          <a:spcPct val="200000"/>
                        </a:lnSpc>
                        <a:spcAft>
                          <a:spcPts val="0"/>
                        </a:spcAft>
                        <a:buFont typeface="+mj-lt"/>
                        <a:buAutoNum type="arabicPeriod"/>
                      </a:pPr>
                      <a:r>
                        <a:rPr lang="es-EC" sz="1800" dirty="0">
                          <a:solidFill>
                            <a:srgbClr val="000000"/>
                          </a:solidFill>
                          <a:latin typeface="Times New Roman"/>
                          <a:ea typeface="Calibri"/>
                          <a:cs typeface="Times New Roman"/>
                        </a:rPr>
                        <a:t>Se procede al pago de la factura</a:t>
                      </a:r>
                      <a:endParaRPr lang="es-EC" sz="1800" dirty="0">
                        <a:solidFill>
                          <a:srgbClr val="000000"/>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bl>
          </a:graphicData>
        </a:graphic>
      </p:graphicFrame>
      <p:sp>
        <p:nvSpPr>
          <p:cNvPr id="5" name="Up Arrow 4">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963896"/>
          </a:xfrm>
        </p:spPr>
        <p:txBody>
          <a:bodyPr/>
          <a:lstStyle/>
          <a:p>
            <a:r>
              <a:rPr lang="es-ES" dirty="0" smtClean="0">
                <a:hlinkClick r:id="rId2" action="ppaction://hlinksldjump"/>
              </a:rPr>
              <a:t>Factor Político</a:t>
            </a:r>
            <a:endParaRPr lang="es-EC" dirty="0" smtClean="0"/>
          </a:p>
          <a:p>
            <a:r>
              <a:rPr lang="es-ES" dirty="0" smtClean="0">
                <a:hlinkClick r:id="rId3" action="ppaction://hlinksldjump"/>
              </a:rPr>
              <a:t>Factor Económico</a:t>
            </a:r>
            <a:endParaRPr lang="es-EC" dirty="0" smtClean="0"/>
          </a:p>
          <a:p>
            <a:pPr lvl="1"/>
            <a:r>
              <a:rPr lang="es-ES" dirty="0" smtClean="0">
                <a:hlinkClick r:id="rId4" action="ppaction://hlinksldjump"/>
              </a:rPr>
              <a:t>Producto Interno Bruto</a:t>
            </a:r>
            <a:endParaRPr lang="es-EC" dirty="0" smtClean="0"/>
          </a:p>
          <a:p>
            <a:pPr lvl="1"/>
            <a:r>
              <a:rPr lang="es-ES" dirty="0" smtClean="0">
                <a:hlinkClick r:id="rId5" action="ppaction://hlinksldjump"/>
              </a:rPr>
              <a:t>Inflación</a:t>
            </a:r>
            <a:endParaRPr lang="es-EC" dirty="0" smtClean="0"/>
          </a:p>
          <a:p>
            <a:pPr lvl="1"/>
            <a:r>
              <a:rPr lang="es-ES" dirty="0" smtClean="0">
                <a:hlinkClick r:id="rId6" action="ppaction://hlinksldjump"/>
              </a:rPr>
              <a:t>Desempleo</a:t>
            </a:r>
            <a:endParaRPr lang="es-EC" dirty="0" smtClean="0"/>
          </a:p>
          <a:p>
            <a:r>
              <a:rPr lang="es-ES" dirty="0" smtClean="0">
                <a:hlinkClick r:id="rId7" action="ppaction://hlinksldjump"/>
              </a:rPr>
              <a:t>Factor Social</a:t>
            </a:r>
            <a:endParaRPr lang="es-EC" dirty="0" smtClean="0"/>
          </a:p>
          <a:p>
            <a:r>
              <a:rPr lang="es-ES" dirty="0" smtClean="0">
                <a:hlinkClick r:id="rId8" action="ppaction://hlinksldjump"/>
              </a:rPr>
              <a:t>Factor Tecnológico</a:t>
            </a:r>
            <a:endParaRPr lang="es-EC" dirty="0" smtClean="0"/>
          </a:p>
        </p:txBody>
      </p:sp>
      <p:sp>
        <p:nvSpPr>
          <p:cNvPr id="3" name="Title 2"/>
          <p:cNvSpPr>
            <a:spLocks noGrp="1"/>
          </p:cNvSpPr>
          <p:nvPr>
            <p:ph type="title"/>
          </p:nvPr>
        </p:nvSpPr>
        <p:spPr/>
        <p:txBody>
          <a:bodyPr>
            <a:normAutofit fontScale="90000"/>
          </a:bodyPr>
          <a:lstStyle/>
          <a:p>
            <a:r>
              <a:rPr lang="es-EC" dirty="0" smtClean="0"/>
              <a:t>INFLUENCIAS MACROECONOMICAS</a:t>
            </a:r>
            <a:endParaRPr lang="es-EC" dirty="0"/>
          </a:p>
        </p:txBody>
      </p:sp>
      <p:sp>
        <p:nvSpPr>
          <p:cNvPr id="4" name="Up Arrow 3">
            <a:hlinkClick r:id="rId9"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s-ES" dirty="0" smtClean="0"/>
              <a:t>Las políticas del gobierno imponen limitaciones estratégicas y proporcionan oportunidades. El gobierno puede influir en las oportunidades de negocio a través de leyes fiscales, políticas económicas y reglamentos para el comercio internacional.  (Bateman Thomas, 2000). </a:t>
            </a:r>
            <a:endParaRPr lang="es-EC" dirty="0" smtClean="0"/>
          </a:p>
          <a:p>
            <a:pPr algn="just">
              <a:buNone/>
            </a:pPr>
            <a:endParaRPr lang="es-EC" dirty="0" smtClean="0"/>
          </a:p>
          <a:p>
            <a:pPr algn="just"/>
            <a:r>
              <a:rPr lang="es-ES" dirty="0" smtClean="0"/>
              <a:t>A partir del 15 de enero de 2007, fecha en la que se eligió por primera vez el Presidente de la República actual, con el Movimiento Alianza País hemos tenido un régimen estable de políticas que se han venido implementando paulatinamente. Rafael Correa Delgado se autodefine como un humanista cristiano de izquierda economista de profesión, en su gestión podemos hacer mención a los siguientes hechos importantes que tienen connotación directa para HAROLLANTAS. </a:t>
            </a:r>
            <a:endParaRPr lang="es-EC" dirty="0" smtClean="0"/>
          </a:p>
          <a:p>
            <a:endParaRPr lang="es-EC" dirty="0"/>
          </a:p>
        </p:txBody>
      </p:sp>
      <p:sp>
        <p:nvSpPr>
          <p:cNvPr id="3" name="Title 2"/>
          <p:cNvSpPr>
            <a:spLocks noGrp="1"/>
          </p:cNvSpPr>
          <p:nvPr>
            <p:ph type="title"/>
          </p:nvPr>
        </p:nvSpPr>
        <p:spPr/>
        <p:txBody>
          <a:bodyPr/>
          <a:lstStyle/>
          <a:p>
            <a:r>
              <a:rPr lang="es-EC" dirty="0" smtClean="0"/>
              <a:t>FACTOR POLITICO</a:t>
            </a:r>
            <a:endParaRPr lang="es-EC" dirty="0"/>
          </a:p>
        </p:txBody>
      </p:sp>
      <p:sp>
        <p:nvSpPr>
          <p:cNvPr id="4" name="Up Arrow 3">
            <a:hlinkClick r:id="rId2" action="ppaction://hlinksldjump"/>
          </p:cNvPr>
          <p:cNvSpPr/>
          <p:nvPr/>
        </p:nvSpPr>
        <p:spPr>
          <a:xfrm>
            <a:off x="7596336" y="5661248"/>
            <a:ext cx="216024" cy="3600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678</TotalTime>
  <Words>3156</Words>
  <Application>Microsoft Office PowerPoint</Application>
  <PresentationFormat>Presentación en pantalla (4:3)</PresentationFormat>
  <Paragraphs>408</Paragraphs>
  <Slides>57</Slides>
  <Notes>0</Notes>
  <HiddenSlides>42</HiddenSlides>
  <MMClips>0</MMClips>
  <ScaleCrop>false</ScaleCrop>
  <HeadingPairs>
    <vt:vector size="4" baseType="variant">
      <vt:variant>
        <vt:lpstr>Tema</vt:lpstr>
      </vt:variant>
      <vt:variant>
        <vt:i4>1</vt:i4>
      </vt:variant>
      <vt:variant>
        <vt:lpstr>Títulos de diapositiva</vt:lpstr>
      </vt:variant>
      <vt:variant>
        <vt:i4>57</vt:i4>
      </vt:variant>
    </vt:vector>
  </HeadingPairs>
  <TitlesOfParts>
    <vt:vector size="58" baseType="lpstr">
      <vt:lpstr>Concourse</vt:lpstr>
      <vt:lpstr>Presentación de PowerPoint</vt:lpstr>
      <vt:lpstr>ESTRUCTURA</vt:lpstr>
      <vt:lpstr>CAPITULO I.- CAPÍTULO INTRODUCTORIO</vt:lpstr>
      <vt:lpstr>OBJETIVOS</vt:lpstr>
      <vt:lpstr>CAPITULO II.- SITUACION ACTUAL DE HARO LLANTAS </vt:lpstr>
      <vt:lpstr>Presentación de PowerPoint</vt:lpstr>
      <vt:lpstr>Presentación de PowerPoint</vt:lpstr>
      <vt:lpstr>INFLUENCIAS MACROECONOMICAS</vt:lpstr>
      <vt:lpstr>FACTOR POLITICO</vt:lpstr>
      <vt:lpstr>FACTOR ECONOMICO</vt:lpstr>
      <vt:lpstr>PRODUCTO INTERNO BRUTO</vt:lpstr>
      <vt:lpstr>INFLACION</vt:lpstr>
      <vt:lpstr>DESEMPLEO</vt:lpstr>
      <vt:lpstr>FACTOR SOCIAL</vt:lpstr>
      <vt:lpstr>FACTOR TECNOLOGICO</vt:lpstr>
      <vt:lpstr>INFLUENCIAS MICROAMBIENTALES</vt:lpstr>
      <vt:lpstr>CLIENTES</vt:lpstr>
      <vt:lpstr>PROVEEDORES</vt:lpstr>
      <vt:lpstr>COMPETENCIA</vt:lpstr>
      <vt:lpstr>PRECIOS</vt:lpstr>
      <vt:lpstr>Presentación de PowerPoint</vt:lpstr>
      <vt:lpstr>Capítulo III: Instrumentos y Técnicas que se utilizarán para la aplicación de la propuesta</vt:lpstr>
      <vt:lpstr>MÉTODO HORIZONTAL</vt:lpstr>
      <vt:lpstr>MÉTODO VERTICAL</vt:lpstr>
      <vt:lpstr>RENTABILIDAD</vt:lpstr>
      <vt:lpstr>LIQUIDEZ</vt:lpstr>
      <vt:lpstr>Presentación de PowerPoint</vt:lpstr>
      <vt:lpstr>Capítulo  IV: Modelo Aplicado al área de Inventario</vt:lpstr>
      <vt:lpstr>Presentación de PowerPoint</vt:lpstr>
      <vt:lpstr>Presentación de PowerPoint</vt:lpstr>
      <vt:lpstr>Capítulo  V: Diseño del Modelo de Gestión Financiera Aplicado al Área de Inventarios de HARO LLANTAS</vt:lpstr>
      <vt:lpstr>Presentación de PowerPoint</vt:lpstr>
      <vt:lpstr>INTERPRETACIÓN DE RESULTADOS</vt:lpstr>
      <vt:lpstr>INDICADORES FINANCIEROS</vt:lpstr>
      <vt:lpstr>INDICADORES FINANCIEROS</vt:lpstr>
      <vt:lpstr>INDICADORES FINANCIEROS</vt:lpstr>
      <vt:lpstr>INDICADORES FINANCIEROS</vt:lpstr>
      <vt:lpstr>INDICADORES FINANCIEROS</vt:lpstr>
      <vt:lpstr>Presentación de PowerPoint</vt:lpstr>
      <vt:lpstr>CALCULO DEL CICLO DE CAJA</vt:lpstr>
      <vt:lpstr>COMPONENTES DEL COSTO DE MANTENIMIENTO</vt:lpstr>
      <vt:lpstr>COSTO PROMEDIO CON RELACION A LA CANTIDAD DE PEDIDOS</vt:lpstr>
      <vt:lpstr>CALCULO DEL LOTE ÓPTIMO DE COMPRAS DE HARO LLANTAS</vt:lpstr>
      <vt:lpstr>LOTE ÓPTIMO DE COMPRA</vt:lpstr>
      <vt:lpstr>COSTO TOTAL DE ACUERDO A LA SITUACION ACTUAL DE HARO LLANTAS</vt:lpstr>
      <vt:lpstr>COSTO TOTAL DE ACUERDO AL LOTE ÓPTIMO DE COMPRA CALCULADO</vt:lpstr>
      <vt:lpstr>PROPUESTA DE POLITICAS</vt:lpstr>
      <vt:lpstr>POLITICAS DE PEDIDO</vt:lpstr>
      <vt:lpstr>POLITICA DE COMPRAS</vt:lpstr>
      <vt:lpstr>POLITICA DE VENTAS</vt:lpstr>
      <vt:lpstr>POLITICAS DE BODEGAS</vt:lpstr>
      <vt:lpstr>NECESIDADES OPERATIVAS DE FONDOS</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AMAC</dc:creator>
  <cp:lastModifiedBy>Equipo 2</cp:lastModifiedBy>
  <cp:revision>70</cp:revision>
  <dcterms:created xsi:type="dcterms:W3CDTF">2014-11-13T20:42:40Z</dcterms:created>
  <dcterms:modified xsi:type="dcterms:W3CDTF">2015-03-02T23:58:13Z</dcterms:modified>
</cp:coreProperties>
</file>