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75"/>
  </p:notesMasterIdLst>
  <p:sldIdLst>
    <p:sldId id="257" r:id="rId5"/>
    <p:sldId id="261" r:id="rId6"/>
    <p:sldId id="310" r:id="rId7"/>
    <p:sldId id="308" r:id="rId8"/>
    <p:sldId id="311" r:id="rId9"/>
    <p:sldId id="312" r:id="rId10"/>
    <p:sldId id="264" r:id="rId11"/>
    <p:sldId id="265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87" r:id="rId20"/>
    <p:sldId id="358" r:id="rId21"/>
    <p:sldId id="289" r:id="rId22"/>
    <p:sldId id="290" r:id="rId23"/>
    <p:sldId id="296" r:id="rId24"/>
    <p:sldId id="295" r:id="rId25"/>
    <p:sldId id="294" r:id="rId26"/>
    <p:sldId id="293" r:id="rId27"/>
    <p:sldId id="278" r:id="rId28"/>
    <p:sldId id="281" r:id="rId29"/>
    <p:sldId id="282" r:id="rId30"/>
    <p:sldId id="283" r:id="rId31"/>
    <p:sldId id="284" r:id="rId32"/>
    <p:sldId id="285" r:id="rId33"/>
    <p:sldId id="298" r:id="rId34"/>
    <p:sldId id="297" r:id="rId35"/>
    <p:sldId id="299" r:id="rId36"/>
    <p:sldId id="300" r:id="rId37"/>
    <p:sldId id="302" r:id="rId38"/>
    <p:sldId id="304" r:id="rId39"/>
    <p:sldId id="305" r:id="rId40"/>
    <p:sldId id="306" r:id="rId41"/>
    <p:sldId id="31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19" r:id="rId54"/>
    <p:sldId id="317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6" r:id="rId66"/>
    <p:sldId id="338" r:id="rId67"/>
    <p:sldId id="335" r:id="rId68"/>
    <p:sldId id="339" r:id="rId69"/>
    <p:sldId id="340" r:id="rId70"/>
    <p:sldId id="341" r:id="rId71"/>
    <p:sldId id="342" r:id="rId72"/>
    <p:sldId id="343" r:id="rId73"/>
    <p:sldId id="344" r:id="rId7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3" autoAdjust="0"/>
    <p:restoredTop sz="94684" autoAdjust="0"/>
  </p:normalViewPr>
  <p:slideViewPr>
    <p:cSldViewPr>
      <p:cViewPr>
        <p:scale>
          <a:sx n="60" d="100"/>
          <a:sy n="60" d="100"/>
        </p:scale>
        <p:origin x="-996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D917E2-3A1D-4107-BC42-EAFD8914CFDD}" type="doc">
      <dgm:prSet loTypeId="urn:microsoft.com/office/officeart/2005/8/layout/radial2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8DE8067-50F9-40A6-B1CF-72A75E7BBBD8}">
      <dgm:prSet phldrT="[Texto]" custT="1"/>
      <dgm:spPr>
        <a:xfrm>
          <a:off x="4041717" y="1512552"/>
          <a:ext cx="1153170" cy="895344"/>
        </a:xfrm>
        <a:prstGeom prst="ellipse">
          <a:avLst/>
        </a:prstGeom>
        <a:gradFill rotWithShape="0">
          <a:gsLst>
            <a:gs pos="0">
              <a:srgbClr val="9BBB59">
                <a:hueOff val="5625132"/>
                <a:satOff val="-8440"/>
                <a:lumOff val="-1373"/>
                <a:alphaOff val="0"/>
                <a:shade val="51000"/>
                <a:satMod val="130000"/>
              </a:srgbClr>
            </a:gs>
            <a:gs pos="80000">
              <a:srgbClr val="9BBB59">
                <a:hueOff val="5625132"/>
                <a:satOff val="-8440"/>
                <a:lumOff val="-1373"/>
                <a:alphaOff val="0"/>
                <a:shade val="93000"/>
                <a:satMod val="130000"/>
              </a:srgbClr>
            </a:gs>
            <a:gs pos="100000">
              <a:srgbClr val="9BBB59">
                <a:hueOff val="5625132"/>
                <a:satOff val="-8440"/>
                <a:lumOff val="-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Cosecha</a:t>
          </a:r>
          <a:endParaRPr lang="es-EC" sz="12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614FA41-E81F-4401-9446-C2B5E4667D76}" type="parTrans" cxnId="{01C6A916-A5DA-4135-98BC-EE3B0086C396}">
      <dgm:prSet/>
      <dgm:spPr>
        <a:xfrm rot="20291756">
          <a:off x="3347826" y="2290115"/>
          <a:ext cx="786045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86045" y="21137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34A415DF-CD5E-418C-AE26-3DC51A383255}" type="sibTrans" cxnId="{01C6A916-A5DA-4135-98BC-EE3B0086C396}">
      <dgm:prSet/>
      <dgm:spPr/>
      <dgm:t>
        <a:bodyPr/>
        <a:lstStyle/>
        <a:p>
          <a:endParaRPr lang="es-EC"/>
        </a:p>
      </dgm:t>
    </dgm:pt>
    <dgm:pt modelId="{91D29FE0-EB77-4E8C-A103-D74D2F5AAC78}">
      <dgm:prSet phldrT="[Texto]" custT="1"/>
      <dgm:spPr>
        <a:xfrm>
          <a:off x="4006838" y="2914022"/>
          <a:ext cx="1208976" cy="1208976"/>
        </a:xfrm>
        <a:prstGeom prst="ellipse">
          <a:avLst/>
        </a:prstGeom>
        <a:gradFill rotWithShape="0">
          <a:gsLst>
            <a:gs pos="0">
              <a:srgbClr val="9BBB59">
                <a:hueOff val="8437698"/>
                <a:satOff val="-12660"/>
                <a:lumOff val="-2059"/>
                <a:alphaOff val="0"/>
                <a:shade val="51000"/>
                <a:satMod val="130000"/>
              </a:srgbClr>
            </a:gs>
            <a:gs pos="80000">
              <a:srgbClr val="9BBB59">
                <a:hueOff val="8437698"/>
                <a:satOff val="-12660"/>
                <a:lumOff val="-2059"/>
                <a:alphaOff val="0"/>
                <a:shade val="93000"/>
                <a:satMod val="130000"/>
              </a:srgbClr>
            </a:gs>
            <a:gs pos="100000">
              <a:srgbClr val="9BBB59">
                <a:hueOff val="8437698"/>
                <a:satOff val="-12660"/>
                <a:lumOff val="-205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 dirty="0" smtClean="0">
              <a:solidFill>
                <a:sysClr val="window" lastClr="FFFFFF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Índice de madurez</a:t>
          </a:r>
          <a:endParaRPr lang="es-EC" sz="1200" b="1" dirty="0">
            <a:solidFill>
              <a:sysClr val="window" lastClr="FFFFFF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A6E5127-5DB3-49C0-A08F-3FC7371076F5}" type="parTrans" cxnId="{8ED9D516-1651-4BAF-A885-3F9B573B6723}">
      <dgm:prSet/>
      <dgm:spPr>
        <a:xfrm rot="1312503">
          <a:off x="3349779" y="3136763"/>
          <a:ext cx="726746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26746" y="21137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981990DD-326A-4981-B2F8-54B54B2B1252}" type="sibTrans" cxnId="{8ED9D516-1651-4BAF-A885-3F9B573B6723}">
      <dgm:prSet/>
      <dgm:spPr/>
      <dgm:t>
        <a:bodyPr/>
        <a:lstStyle/>
        <a:p>
          <a:endParaRPr lang="es-EC"/>
        </a:p>
      </dgm:t>
    </dgm:pt>
    <dgm:pt modelId="{45553580-AEBE-4C19-84D5-3EB33A5B56C8}">
      <dgm:prSet phldrT="[Texto]" custT="1"/>
      <dgm:spPr>
        <a:xfrm>
          <a:off x="5336713" y="2914022"/>
          <a:ext cx="1813465" cy="1208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s-EC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8399282-6B76-4E43-9C47-A2573F1B1D41}" type="parTrans" cxnId="{9E3144C0-D7CF-4605-AC7E-04410DAA8D30}">
      <dgm:prSet/>
      <dgm:spPr/>
      <dgm:t>
        <a:bodyPr/>
        <a:lstStyle/>
        <a:p>
          <a:endParaRPr lang="es-EC"/>
        </a:p>
      </dgm:t>
    </dgm:pt>
    <dgm:pt modelId="{66F091F6-9FD1-4330-AE8C-5E9B75387786}" type="sibTrans" cxnId="{9E3144C0-D7CF-4605-AC7E-04410DAA8D30}">
      <dgm:prSet/>
      <dgm:spPr/>
      <dgm:t>
        <a:bodyPr/>
        <a:lstStyle/>
        <a:p>
          <a:endParaRPr lang="es-EC"/>
        </a:p>
      </dgm:t>
    </dgm:pt>
    <dgm:pt modelId="{E4451CEC-EE31-475F-AD5D-95D96934BCFE}">
      <dgm:prSet phldrT="[Texto]" custT="1"/>
      <dgm:spPr>
        <a:xfrm>
          <a:off x="3080048" y="4375839"/>
          <a:ext cx="1445211" cy="984373"/>
        </a:xfrm>
        <a:prstGeom prst="ellipse">
          <a:avLst/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Cambios físico-químicos en la maduración</a:t>
          </a:r>
          <a:endParaRPr lang="es-EC" sz="12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C9AAA518-F91B-408F-B0C9-C3F258D59364}" type="parTrans" cxnId="{E84D1AE0-FA20-456E-9DB3-E25683BA647B}">
      <dgm:prSet/>
      <dgm:spPr>
        <a:xfrm rot="3719849">
          <a:off x="2757131" y="3903794"/>
          <a:ext cx="1088034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1088034" y="21137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A26AF1FB-4BEF-4BC4-B293-22DBC6666314}" type="sibTrans" cxnId="{E84D1AE0-FA20-456E-9DB3-E25683BA647B}">
      <dgm:prSet/>
      <dgm:spPr/>
      <dgm:t>
        <a:bodyPr/>
        <a:lstStyle/>
        <a:p>
          <a:endParaRPr lang="es-EC"/>
        </a:p>
      </dgm:t>
    </dgm:pt>
    <dgm:pt modelId="{0E3F0F08-5C2D-433C-B9EA-3FE15A681779}">
      <dgm:prSet custT="1"/>
      <dgm:spPr>
        <a:xfrm>
          <a:off x="3364030" y="111600"/>
          <a:ext cx="990841" cy="998216"/>
        </a:xfrm>
        <a:prstGeom prst="ellipse">
          <a:avLst/>
        </a:prstGeom>
        <a:gradFill rotWithShape="0">
          <a:gsLst>
            <a:gs pos="0">
              <a:srgbClr val="9BBB59">
                <a:hueOff val="2812566"/>
                <a:satOff val="-4220"/>
                <a:lumOff val="-686"/>
                <a:alphaOff val="0"/>
                <a:shade val="51000"/>
                <a:satMod val="130000"/>
              </a:srgbClr>
            </a:gs>
            <a:gs pos="80000">
              <a:srgbClr val="9BBB59">
                <a:hueOff val="2812566"/>
                <a:satOff val="-4220"/>
                <a:lumOff val="-686"/>
                <a:alphaOff val="0"/>
                <a:shade val="93000"/>
                <a:satMod val="130000"/>
              </a:srgbClr>
            </a:gs>
            <a:gs pos="100000">
              <a:srgbClr val="9BBB59">
                <a:hueOff val="2812566"/>
                <a:satOff val="-4220"/>
                <a:lumOff val="-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900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Morfología</a:t>
          </a:r>
          <a:endParaRPr lang="es-EC" sz="9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28A7EAB-04B6-42FB-9D64-E38A1FB913EE}" type="parTrans" cxnId="{0E37EDD4-6ADC-42B2-8E89-7FE091CF0535}">
      <dgm:prSet/>
      <dgm:spPr>
        <a:xfrm rot="17950864">
          <a:off x="2774479" y="1518777"/>
          <a:ext cx="1132115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1132115" y="21137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04EFE721-44D0-4179-9589-C776760A4F4F}" type="sibTrans" cxnId="{0E37EDD4-6ADC-42B2-8E89-7FE091CF0535}">
      <dgm:prSet/>
      <dgm:spPr/>
      <dgm:t>
        <a:bodyPr/>
        <a:lstStyle/>
        <a:p>
          <a:endParaRPr lang="es-EC"/>
        </a:p>
      </dgm:t>
    </dgm:pt>
    <dgm:pt modelId="{3D2318A8-A56C-406A-8952-9845C06AE1A2}">
      <dgm:prSet phldrT="[Texto]" custT="1"/>
      <dgm:spPr>
        <a:xfrm>
          <a:off x="5336713" y="2914022"/>
          <a:ext cx="1813465" cy="120897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s-EC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212852C-6186-44DB-B9BA-166B5759A106}" type="parTrans" cxnId="{D5B91786-8B8D-4841-988E-D43EC6D0D3B9}">
      <dgm:prSet/>
      <dgm:spPr/>
      <dgm:t>
        <a:bodyPr/>
        <a:lstStyle/>
        <a:p>
          <a:endParaRPr lang="es-EC"/>
        </a:p>
      </dgm:t>
    </dgm:pt>
    <dgm:pt modelId="{AAE7B818-45FC-4B98-9AC3-25624E000625}" type="sibTrans" cxnId="{D5B91786-8B8D-4841-988E-D43EC6D0D3B9}">
      <dgm:prSet/>
      <dgm:spPr/>
      <dgm:t>
        <a:bodyPr/>
        <a:lstStyle/>
        <a:p>
          <a:endParaRPr lang="es-EC"/>
        </a:p>
      </dgm:t>
    </dgm:pt>
    <dgm:pt modelId="{9A4DE05A-463B-4E6E-9F6E-BDDF57E251DE}" type="pres">
      <dgm:prSet presAssocID="{6DD917E2-3A1D-4107-BC42-EAFD8914CFD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FBFB913-DD5F-48B0-94B3-B8B48908F7D4}" type="pres">
      <dgm:prSet presAssocID="{6DD917E2-3A1D-4107-BC42-EAFD8914CFDD}" presName="cycle" presStyleCnt="0"/>
      <dgm:spPr/>
    </dgm:pt>
    <dgm:pt modelId="{5EB27DD0-3F35-42A0-B4E3-179755AD5CC2}" type="pres">
      <dgm:prSet presAssocID="{6DD917E2-3A1D-4107-BC42-EAFD8914CFDD}" presName="centerShape" presStyleCnt="0"/>
      <dgm:spPr/>
    </dgm:pt>
    <dgm:pt modelId="{5DC11491-D19A-481D-A8A8-26801F8B60E8}" type="pres">
      <dgm:prSet presAssocID="{6DD917E2-3A1D-4107-BC42-EAFD8914CFDD}" presName="connSite" presStyleLbl="node1" presStyleIdx="0" presStyleCnt="5"/>
      <dgm:spPr/>
    </dgm:pt>
    <dgm:pt modelId="{DCFDB003-9114-41C6-8537-AC3F6790DA8B}" type="pres">
      <dgm:prSet presAssocID="{6DD917E2-3A1D-4107-BC42-EAFD8914CFDD}" presName="visible" presStyleLbl="node1" presStyleIdx="0" presStyleCnt="5" custScaleX="123237" custScaleY="126059" custLinFactNeighborX="-1414" custLinFactNeighborY="-1547"/>
      <dgm:spPr>
        <a:xfrm>
          <a:off x="1400625" y="1438176"/>
          <a:ext cx="2483178" cy="254004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s-EC"/>
        </a:p>
      </dgm:t>
    </dgm:pt>
    <dgm:pt modelId="{9FD687E6-CBC0-499B-89D5-42F95FF13513}" type="pres">
      <dgm:prSet presAssocID="{E28A7EAB-04B6-42FB-9D64-E38A1FB913EE}" presName="Name25" presStyleLbl="parChTrans1D1" presStyleIdx="0" presStyleCnt="4"/>
      <dgm:spPr/>
      <dgm:t>
        <a:bodyPr/>
        <a:lstStyle/>
        <a:p>
          <a:endParaRPr lang="es-EC"/>
        </a:p>
      </dgm:t>
    </dgm:pt>
    <dgm:pt modelId="{3ED54D1E-A717-4221-A54F-CED0F54F9F80}" type="pres">
      <dgm:prSet presAssocID="{0E3F0F08-5C2D-433C-B9EA-3FE15A681779}" presName="node" presStyleCnt="0"/>
      <dgm:spPr/>
    </dgm:pt>
    <dgm:pt modelId="{A7AF8815-6F81-4549-A044-5514A2E4E977}" type="pres">
      <dgm:prSet presAssocID="{0E3F0F08-5C2D-433C-B9EA-3FE15A681779}" presName="parentNode" presStyleLbl="node1" presStyleIdx="1" presStyleCnt="5" custScaleX="81957" custScaleY="8256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2339FF-B713-443C-BFA4-AC0D3E511B99}" type="pres">
      <dgm:prSet presAssocID="{0E3F0F08-5C2D-433C-B9EA-3FE15A681779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636945-D618-43C6-8D82-F2CA43F151E6}" type="pres">
      <dgm:prSet presAssocID="{B614FA41-E81F-4401-9446-C2B5E4667D76}" presName="Name25" presStyleLbl="parChTrans1D1" presStyleIdx="1" presStyleCnt="4"/>
      <dgm:spPr/>
      <dgm:t>
        <a:bodyPr/>
        <a:lstStyle/>
        <a:p>
          <a:endParaRPr lang="es-EC"/>
        </a:p>
      </dgm:t>
    </dgm:pt>
    <dgm:pt modelId="{A09457CF-E491-4697-B950-675C915DCA12}" type="pres">
      <dgm:prSet presAssocID="{98DE8067-50F9-40A6-B1CF-72A75E7BBBD8}" presName="node" presStyleCnt="0"/>
      <dgm:spPr/>
    </dgm:pt>
    <dgm:pt modelId="{5BE788D2-533E-46FD-A70E-EA6C2D161252}" type="pres">
      <dgm:prSet presAssocID="{98DE8067-50F9-40A6-B1CF-72A75E7BBBD8}" presName="parentNode" presStyleLbl="node1" presStyleIdx="2" presStyleCnt="5" custScaleX="95384" custScaleY="7405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B37F9C-BB99-42AA-A497-533A5CE9FB3D}" type="pres">
      <dgm:prSet presAssocID="{98DE8067-50F9-40A6-B1CF-72A75E7BBBD8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73F1AC-812F-4C2B-A686-5E28DFFFA4BA}" type="pres">
      <dgm:prSet presAssocID="{DA6E5127-5DB3-49C0-A08F-3FC7371076F5}" presName="Name25" presStyleLbl="parChTrans1D1" presStyleIdx="2" presStyleCnt="4"/>
      <dgm:spPr/>
      <dgm:t>
        <a:bodyPr/>
        <a:lstStyle/>
        <a:p>
          <a:endParaRPr lang="es-EC"/>
        </a:p>
      </dgm:t>
    </dgm:pt>
    <dgm:pt modelId="{1472B3ED-03B7-4BBF-BEF5-603F535590BD}" type="pres">
      <dgm:prSet presAssocID="{91D29FE0-EB77-4E8C-A103-D74D2F5AAC78}" presName="node" presStyleCnt="0"/>
      <dgm:spPr/>
    </dgm:pt>
    <dgm:pt modelId="{6F8A9E30-063D-4BC4-A0AD-E51ABB86A034}" type="pres">
      <dgm:prSet presAssocID="{91D29FE0-EB77-4E8C-A103-D74D2F5AAC78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05F68C-2EE7-413F-B5F1-C0FCA4C80C1B}" type="pres">
      <dgm:prSet presAssocID="{91D29FE0-EB77-4E8C-A103-D74D2F5AAC78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7EF8B0-5147-4F40-9906-C582C6C2AB76}" type="pres">
      <dgm:prSet presAssocID="{C9AAA518-F91B-408F-B0C9-C3F258D59364}" presName="Name25" presStyleLbl="parChTrans1D1" presStyleIdx="3" presStyleCnt="4"/>
      <dgm:spPr/>
      <dgm:t>
        <a:bodyPr/>
        <a:lstStyle/>
        <a:p>
          <a:endParaRPr lang="es-EC"/>
        </a:p>
      </dgm:t>
    </dgm:pt>
    <dgm:pt modelId="{2549DECA-7E36-40FA-B8E3-841E0F5541D2}" type="pres">
      <dgm:prSet presAssocID="{E4451CEC-EE31-475F-AD5D-95D96934BCFE}" presName="node" presStyleCnt="0"/>
      <dgm:spPr/>
    </dgm:pt>
    <dgm:pt modelId="{BB02CFCE-BDE9-43E8-BD89-B2A0E6B008CC}" type="pres">
      <dgm:prSet presAssocID="{E4451CEC-EE31-475F-AD5D-95D96934BCFE}" presName="parentNode" presStyleLbl="node1" presStyleIdx="4" presStyleCnt="5" custScaleX="119540" custScaleY="8142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87F360-FE89-4600-A2DD-68A305F4CFED}" type="pres">
      <dgm:prSet presAssocID="{E4451CEC-EE31-475F-AD5D-95D96934BCFE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84D1AE0-FA20-456E-9DB3-E25683BA647B}" srcId="{6DD917E2-3A1D-4107-BC42-EAFD8914CFDD}" destId="{E4451CEC-EE31-475F-AD5D-95D96934BCFE}" srcOrd="3" destOrd="0" parTransId="{C9AAA518-F91B-408F-B0C9-C3F258D59364}" sibTransId="{A26AF1FB-4BEF-4BC4-B293-22DBC6666314}"/>
    <dgm:cxn modelId="{D6315A98-20D8-4184-BA60-3068078AE150}" type="presOf" srcId="{DA6E5127-5DB3-49C0-A08F-3FC7371076F5}" destId="{1773F1AC-812F-4C2B-A686-5E28DFFFA4BA}" srcOrd="0" destOrd="0" presId="urn:microsoft.com/office/officeart/2005/8/layout/radial2"/>
    <dgm:cxn modelId="{56FD59F7-64A8-451B-95A1-B648EC27E8D1}" type="presOf" srcId="{0E3F0F08-5C2D-433C-B9EA-3FE15A681779}" destId="{A7AF8815-6F81-4549-A044-5514A2E4E977}" srcOrd="0" destOrd="0" presId="urn:microsoft.com/office/officeart/2005/8/layout/radial2"/>
    <dgm:cxn modelId="{14ABDFBE-3D24-457E-80D9-F06F1B4B7723}" type="presOf" srcId="{E28A7EAB-04B6-42FB-9D64-E38A1FB913EE}" destId="{9FD687E6-CBC0-499B-89D5-42F95FF13513}" srcOrd="0" destOrd="0" presId="urn:microsoft.com/office/officeart/2005/8/layout/radial2"/>
    <dgm:cxn modelId="{264FCE1A-7599-436B-A2A9-FDF375ADD57C}" type="presOf" srcId="{98DE8067-50F9-40A6-B1CF-72A75E7BBBD8}" destId="{5BE788D2-533E-46FD-A70E-EA6C2D161252}" srcOrd="0" destOrd="0" presId="urn:microsoft.com/office/officeart/2005/8/layout/radial2"/>
    <dgm:cxn modelId="{65695FCD-8927-479A-AAA3-B2D78D334D1C}" type="presOf" srcId="{B614FA41-E81F-4401-9446-C2B5E4667D76}" destId="{A2636945-D618-43C6-8D82-F2CA43F151E6}" srcOrd="0" destOrd="0" presId="urn:microsoft.com/office/officeart/2005/8/layout/radial2"/>
    <dgm:cxn modelId="{E62944C0-AA9A-4862-B947-F91E97ECE534}" type="presOf" srcId="{C9AAA518-F91B-408F-B0C9-C3F258D59364}" destId="{777EF8B0-5147-4F40-9906-C582C6C2AB76}" srcOrd="0" destOrd="0" presId="urn:microsoft.com/office/officeart/2005/8/layout/radial2"/>
    <dgm:cxn modelId="{8ED9D516-1651-4BAF-A885-3F9B573B6723}" srcId="{6DD917E2-3A1D-4107-BC42-EAFD8914CFDD}" destId="{91D29FE0-EB77-4E8C-A103-D74D2F5AAC78}" srcOrd="2" destOrd="0" parTransId="{DA6E5127-5DB3-49C0-A08F-3FC7371076F5}" sibTransId="{981990DD-326A-4981-B2F8-54B54B2B1252}"/>
    <dgm:cxn modelId="{0E37EDD4-6ADC-42B2-8E89-7FE091CF0535}" srcId="{6DD917E2-3A1D-4107-BC42-EAFD8914CFDD}" destId="{0E3F0F08-5C2D-433C-B9EA-3FE15A681779}" srcOrd="0" destOrd="0" parTransId="{E28A7EAB-04B6-42FB-9D64-E38A1FB913EE}" sibTransId="{04EFE721-44D0-4179-9589-C776760A4F4F}"/>
    <dgm:cxn modelId="{9E3144C0-D7CF-4605-AC7E-04410DAA8D30}" srcId="{91D29FE0-EB77-4E8C-A103-D74D2F5AAC78}" destId="{45553580-AEBE-4C19-84D5-3EB33A5B56C8}" srcOrd="0" destOrd="0" parTransId="{B8399282-6B76-4E43-9C47-A2573F1B1D41}" sibTransId="{66F091F6-9FD1-4330-AE8C-5E9B75387786}"/>
    <dgm:cxn modelId="{CA5B43F8-D53F-4A97-A6A7-1D0B6958DF05}" type="presOf" srcId="{6DD917E2-3A1D-4107-BC42-EAFD8914CFDD}" destId="{9A4DE05A-463B-4E6E-9F6E-BDDF57E251DE}" srcOrd="0" destOrd="0" presId="urn:microsoft.com/office/officeart/2005/8/layout/radial2"/>
    <dgm:cxn modelId="{D5B91786-8B8D-4841-988E-D43EC6D0D3B9}" srcId="{91D29FE0-EB77-4E8C-A103-D74D2F5AAC78}" destId="{3D2318A8-A56C-406A-8952-9845C06AE1A2}" srcOrd="1" destOrd="0" parTransId="{E212852C-6186-44DB-B9BA-166B5759A106}" sibTransId="{AAE7B818-45FC-4B98-9AC3-25624E000625}"/>
    <dgm:cxn modelId="{8E94C8CC-81EB-4AB5-86EE-30A6CDF5ED1A}" type="presOf" srcId="{45553580-AEBE-4C19-84D5-3EB33A5B56C8}" destId="{1B05F68C-2EE7-413F-B5F1-C0FCA4C80C1B}" srcOrd="0" destOrd="0" presId="urn:microsoft.com/office/officeart/2005/8/layout/radial2"/>
    <dgm:cxn modelId="{04F8BEE4-0F28-4EA4-8F7F-177F78BB47A5}" type="presOf" srcId="{91D29FE0-EB77-4E8C-A103-D74D2F5AAC78}" destId="{6F8A9E30-063D-4BC4-A0AD-E51ABB86A034}" srcOrd="0" destOrd="0" presId="urn:microsoft.com/office/officeart/2005/8/layout/radial2"/>
    <dgm:cxn modelId="{F2A6B0C5-3B79-43D8-981A-FB3E4B1D5C9D}" type="presOf" srcId="{3D2318A8-A56C-406A-8952-9845C06AE1A2}" destId="{1B05F68C-2EE7-413F-B5F1-C0FCA4C80C1B}" srcOrd="0" destOrd="1" presId="urn:microsoft.com/office/officeart/2005/8/layout/radial2"/>
    <dgm:cxn modelId="{01C6A916-A5DA-4135-98BC-EE3B0086C396}" srcId="{6DD917E2-3A1D-4107-BC42-EAFD8914CFDD}" destId="{98DE8067-50F9-40A6-B1CF-72A75E7BBBD8}" srcOrd="1" destOrd="0" parTransId="{B614FA41-E81F-4401-9446-C2B5E4667D76}" sibTransId="{34A415DF-CD5E-418C-AE26-3DC51A383255}"/>
    <dgm:cxn modelId="{DEA8AB18-C31E-48E1-BF6A-88ECA19F266A}" type="presOf" srcId="{E4451CEC-EE31-475F-AD5D-95D96934BCFE}" destId="{BB02CFCE-BDE9-43E8-BD89-B2A0E6B008CC}" srcOrd="0" destOrd="0" presId="urn:microsoft.com/office/officeart/2005/8/layout/radial2"/>
    <dgm:cxn modelId="{A73F7175-A2D1-44D8-8AB2-D3DFECDE909A}" type="presParOf" srcId="{9A4DE05A-463B-4E6E-9F6E-BDDF57E251DE}" destId="{1FBFB913-DD5F-48B0-94B3-B8B48908F7D4}" srcOrd="0" destOrd="0" presId="urn:microsoft.com/office/officeart/2005/8/layout/radial2"/>
    <dgm:cxn modelId="{6BABCDC6-CFFF-41C0-B725-5CF67221B038}" type="presParOf" srcId="{1FBFB913-DD5F-48B0-94B3-B8B48908F7D4}" destId="{5EB27DD0-3F35-42A0-B4E3-179755AD5CC2}" srcOrd="0" destOrd="0" presId="urn:microsoft.com/office/officeart/2005/8/layout/radial2"/>
    <dgm:cxn modelId="{6592097D-0073-468E-834D-EED79F98D868}" type="presParOf" srcId="{5EB27DD0-3F35-42A0-B4E3-179755AD5CC2}" destId="{5DC11491-D19A-481D-A8A8-26801F8B60E8}" srcOrd="0" destOrd="0" presId="urn:microsoft.com/office/officeart/2005/8/layout/radial2"/>
    <dgm:cxn modelId="{24BE90A3-27C0-48F6-93AB-A054C321068D}" type="presParOf" srcId="{5EB27DD0-3F35-42A0-B4E3-179755AD5CC2}" destId="{DCFDB003-9114-41C6-8537-AC3F6790DA8B}" srcOrd="1" destOrd="0" presId="urn:microsoft.com/office/officeart/2005/8/layout/radial2"/>
    <dgm:cxn modelId="{C91810F4-687E-440F-AF61-C60EA9D31A5A}" type="presParOf" srcId="{1FBFB913-DD5F-48B0-94B3-B8B48908F7D4}" destId="{9FD687E6-CBC0-499B-89D5-42F95FF13513}" srcOrd="1" destOrd="0" presId="urn:microsoft.com/office/officeart/2005/8/layout/radial2"/>
    <dgm:cxn modelId="{B42FA9F8-A18F-4E9B-8A69-3B7C96A9EFD8}" type="presParOf" srcId="{1FBFB913-DD5F-48B0-94B3-B8B48908F7D4}" destId="{3ED54D1E-A717-4221-A54F-CED0F54F9F80}" srcOrd="2" destOrd="0" presId="urn:microsoft.com/office/officeart/2005/8/layout/radial2"/>
    <dgm:cxn modelId="{57CE4D28-00C9-4E95-9033-22F2E4A83C6E}" type="presParOf" srcId="{3ED54D1E-A717-4221-A54F-CED0F54F9F80}" destId="{A7AF8815-6F81-4549-A044-5514A2E4E977}" srcOrd="0" destOrd="0" presId="urn:microsoft.com/office/officeart/2005/8/layout/radial2"/>
    <dgm:cxn modelId="{EAFE08B6-F049-4BBD-8288-ECD0D23E0D7A}" type="presParOf" srcId="{3ED54D1E-A717-4221-A54F-CED0F54F9F80}" destId="{9A2339FF-B713-443C-BFA4-AC0D3E511B99}" srcOrd="1" destOrd="0" presId="urn:microsoft.com/office/officeart/2005/8/layout/radial2"/>
    <dgm:cxn modelId="{092DDF45-F4B6-419F-8AE8-BE51D7285388}" type="presParOf" srcId="{1FBFB913-DD5F-48B0-94B3-B8B48908F7D4}" destId="{A2636945-D618-43C6-8D82-F2CA43F151E6}" srcOrd="3" destOrd="0" presId="urn:microsoft.com/office/officeart/2005/8/layout/radial2"/>
    <dgm:cxn modelId="{A90D9D86-05C1-4BCF-A12C-585D01443110}" type="presParOf" srcId="{1FBFB913-DD5F-48B0-94B3-B8B48908F7D4}" destId="{A09457CF-E491-4697-B950-675C915DCA12}" srcOrd="4" destOrd="0" presId="urn:microsoft.com/office/officeart/2005/8/layout/radial2"/>
    <dgm:cxn modelId="{2EBA4C01-E628-40A2-9AF2-F443AAC9CA5B}" type="presParOf" srcId="{A09457CF-E491-4697-B950-675C915DCA12}" destId="{5BE788D2-533E-46FD-A70E-EA6C2D161252}" srcOrd="0" destOrd="0" presId="urn:microsoft.com/office/officeart/2005/8/layout/radial2"/>
    <dgm:cxn modelId="{DF39B967-8531-4DCC-B27F-C1F501848032}" type="presParOf" srcId="{A09457CF-E491-4697-B950-675C915DCA12}" destId="{53B37F9C-BB99-42AA-A497-533A5CE9FB3D}" srcOrd="1" destOrd="0" presId="urn:microsoft.com/office/officeart/2005/8/layout/radial2"/>
    <dgm:cxn modelId="{FB091E7F-DD5B-4983-9054-AC514C150E76}" type="presParOf" srcId="{1FBFB913-DD5F-48B0-94B3-B8B48908F7D4}" destId="{1773F1AC-812F-4C2B-A686-5E28DFFFA4BA}" srcOrd="5" destOrd="0" presId="urn:microsoft.com/office/officeart/2005/8/layout/radial2"/>
    <dgm:cxn modelId="{A605C96E-2889-436A-8885-675BC0BD496E}" type="presParOf" srcId="{1FBFB913-DD5F-48B0-94B3-B8B48908F7D4}" destId="{1472B3ED-03B7-4BBF-BEF5-603F535590BD}" srcOrd="6" destOrd="0" presId="urn:microsoft.com/office/officeart/2005/8/layout/radial2"/>
    <dgm:cxn modelId="{8C8F509D-989C-49CB-970A-071CC50AF345}" type="presParOf" srcId="{1472B3ED-03B7-4BBF-BEF5-603F535590BD}" destId="{6F8A9E30-063D-4BC4-A0AD-E51ABB86A034}" srcOrd="0" destOrd="0" presId="urn:microsoft.com/office/officeart/2005/8/layout/radial2"/>
    <dgm:cxn modelId="{99666188-6A64-45E4-9D94-7012EF75988D}" type="presParOf" srcId="{1472B3ED-03B7-4BBF-BEF5-603F535590BD}" destId="{1B05F68C-2EE7-413F-B5F1-C0FCA4C80C1B}" srcOrd="1" destOrd="0" presId="urn:microsoft.com/office/officeart/2005/8/layout/radial2"/>
    <dgm:cxn modelId="{3E10A3C1-8923-4B4F-8A51-4A4E870090D0}" type="presParOf" srcId="{1FBFB913-DD5F-48B0-94B3-B8B48908F7D4}" destId="{777EF8B0-5147-4F40-9906-C582C6C2AB76}" srcOrd="7" destOrd="0" presId="urn:microsoft.com/office/officeart/2005/8/layout/radial2"/>
    <dgm:cxn modelId="{46F26BEB-81C5-43F5-81D6-260C1A794740}" type="presParOf" srcId="{1FBFB913-DD5F-48B0-94B3-B8B48908F7D4}" destId="{2549DECA-7E36-40FA-B8E3-841E0F5541D2}" srcOrd="8" destOrd="0" presId="urn:microsoft.com/office/officeart/2005/8/layout/radial2"/>
    <dgm:cxn modelId="{A2785D86-3EB2-4657-97BF-88FC21C931CC}" type="presParOf" srcId="{2549DECA-7E36-40FA-B8E3-841E0F5541D2}" destId="{BB02CFCE-BDE9-43E8-BD89-B2A0E6B008CC}" srcOrd="0" destOrd="0" presId="urn:microsoft.com/office/officeart/2005/8/layout/radial2"/>
    <dgm:cxn modelId="{E82BD16A-0D83-4D9D-90A6-C94FF2A11E9B}" type="presParOf" srcId="{2549DECA-7E36-40FA-B8E3-841E0F5541D2}" destId="{EF87F360-FE89-4600-A2DD-68A305F4CFE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D917E2-3A1D-4107-BC42-EAFD8914CFDD}" type="doc">
      <dgm:prSet loTypeId="urn:microsoft.com/office/officeart/2005/8/layout/radial2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8DE8067-50F9-40A6-B1CF-72A75E7BBBD8}">
      <dgm:prSet phldrT="[Texto]" custT="1"/>
      <dgm:spPr>
        <a:xfrm>
          <a:off x="4108501" y="1737768"/>
          <a:ext cx="1320747" cy="1025453"/>
        </a:xfrm>
        <a:prstGeom prst="ellipse">
          <a:avLst/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shade val="51000"/>
                <a:satMod val="130000"/>
              </a:srgbClr>
            </a:gs>
            <a:gs pos="80000">
              <a:srgbClr val="4BACC6">
                <a:hueOff val="-4966938"/>
                <a:satOff val="19906"/>
                <a:lumOff val="4314"/>
                <a:alphaOff val="0"/>
                <a:shade val="93000"/>
                <a:satMod val="13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Cosecha</a:t>
          </a:r>
          <a:endParaRPr lang="es-EC" sz="12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614FA41-E81F-4401-9446-C2B5E4667D76}" type="parTrans" cxnId="{01C6A916-A5DA-4135-98BC-EE3B0086C396}">
      <dgm:prSet/>
      <dgm:spPr>
        <a:xfrm rot="20291747">
          <a:off x="3313831" y="2628884"/>
          <a:ext cx="900215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900215" y="23642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34A415DF-CD5E-418C-AE26-3DC51A383255}" type="sibTrans" cxnId="{01C6A916-A5DA-4135-98BC-EE3B0086C396}">
      <dgm:prSet/>
      <dgm:spPr/>
      <dgm:t>
        <a:bodyPr/>
        <a:lstStyle/>
        <a:p>
          <a:endParaRPr lang="es-EC"/>
        </a:p>
      </dgm:t>
    </dgm:pt>
    <dgm:pt modelId="{91D29FE0-EB77-4E8C-A103-D74D2F5AAC78}">
      <dgm:prSet phldrT="[Texto]" custT="1"/>
      <dgm:spPr>
        <a:xfrm>
          <a:off x="4068553" y="3342867"/>
          <a:ext cx="1384663" cy="1384663"/>
        </a:xfrm>
        <a:prstGeom prst="ellipse">
          <a:avLst/>
        </a:prstGeo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shade val="51000"/>
                <a:satMod val="130000"/>
              </a:srgbClr>
            </a:gs>
            <a:gs pos="80000">
              <a:srgbClr val="4BACC6">
                <a:hueOff val="-7450407"/>
                <a:satOff val="29858"/>
                <a:lumOff val="6471"/>
                <a:alphaOff val="0"/>
                <a:shade val="93000"/>
                <a:satMod val="130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 dirty="0" smtClean="0">
              <a:solidFill>
                <a:sysClr val="window" lastClr="FFFFFF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Índice de madurez</a:t>
          </a:r>
          <a:endParaRPr lang="es-EC" sz="1200" b="1" dirty="0">
            <a:solidFill>
              <a:sysClr val="window" lastClr="FFFFFF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A6E5127-5DB3-49C0-A08F-3FC7371076F5}" type="parTrans" cxnId="{8ED9D516-1651-4BAF-A885-3F9B573B6723}">
      <dgm:prSet/>
      <dgm:spPr>
        <a:xfrm rot="1312513">
          <a:off x="3316068" y="3598551"/>
          <a:ext cx="832298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832298" y="23642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981990DD-326A-4981-B2F8-54B54B2B1252}" type="sibTrans" cxnId="{8ED9D516-1651-4BAF-A885-3F9B573B6723}">
      <dgm:prSet/>
      <dgm:spPr/>
      <dgm:t>
        <a:bodyPr/>
        <a:lstStyle/>
        <a:p>
          <a:endParaRPr lang="es-EC"/>
        </a:p>
      </dgm:t>
    </dgm:pt>
    <dgm:pt modelId="{45553580-AEBE-4C19-84D5-3EB33A5B56C8}">
      <dgm:prSet phldrT="[Texto]" custT="1"/>
      <dgm:spPr>
        <a:xfrm>
          <a:off x="5591683" y="3342867"/>
          <a:ext cx="2076994" cy="138466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s-EC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8399282-6B76-4E43-9C47-A2573F1B1D41}" type="parTrans" cxnId="{9E3144C0-D7CF-4605-AC7E-04410DAA8D30}">
      <dgm:prSet/>
      <dgm:spPr/>
      <dgm:t>
        <a:bodyPr/>
        <a:lstStyle/>
        <a:p>
          <a:endParaRPr lang="es-EC"/>
        </a:p>
      </dgm:t>
    </dgm:pt>
    <dgm:pt modelId="{66F091F6-9FD1-4330-AE8C-5E9B75387786}" type="sibTrans" cxnId="{9E3144C0-D7CF-4605-AC7E-04410DAA8D30}">
      <dgm:prSet/>
      <dgm:spPr/>
      <dgm:t>
        <a:bodyPr/>
        <a:lstStyle/>
        <a:p>
          <a:endParaRPr lang="es-EC"/>
        </a:p>
      </dgm:t>
    </dgm:pt>
    <dgm:pt modelId="{E4451CEC-EE31-475F-AD5D-95D96934BCFE}">
      <dgm:prSet phldrT="[Texto]" custT="1"/>
      <dgm:spPr>
        <a:xfrm>
          <a:off x="3007099" y="5017088"/>
          <a:ext cx="1655226" cy="1127420"/>
        </a:xfrm>
        <a:prstGeom prst="ellipse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Cambios físico-químicos en la maduración</a:t>
          </a:r>
          <a:endParaRPr lang="es-EC" sz="12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C9AAA518-F91B-408F-B0C9-C3F258D59364}" type="parTrans" cxnId="{E84D1AE0-FA20-456E-9DB3-E25683BA647B}">
      <dgm:prSet/>
      <dgm:spPr>
        <a:xfrm rot="3719869">
          <a:off x="2637300" y="4477032"/>
          <a:ext cx="1246095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246095" y="23642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A26AF1FB-4BEF-4BC4-B293-22DBC6666314}" type="sibTrans" cxnId="{E84D1AE0-FA20-456E-9DB3-E25683BA647B}">
      <dgm:prSet/>
      <dgm:spPr/>
      <dgm:t>
        <a:bodyPr/>
        <a:lstStyle/>
        <a:p>
          <a:endParaRPr lang="es-EC"/>
        </a:p>
      </dgm:t>
    </dgm:pt>
    <dgm:pt modelId="{0E3F0F08-5C2D-433C-B9EA-3FE15A681779}">
      <dgm:prSet custT="1"/>
      <dgm:spPr>
        <a:xfrm>
          <a:off x="3179022" y="120187"/>
          <a:ext cx="1380149" cy="1169417"/>
        </a:xfrm>
        <a:prstGeom prst="ellipse">
          <a:avLst/>
        </a:prstGeo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shade val="51000"/>
                <a:satMod val="130000"/>
              </a:srgbClr>
            </a:gs>
            <a:gs pos="80000">
              <a:srgbClr val="4BACC6">
                <a:hueOff val="-2483469"/>
                <a:satOff val="9953"/>
                <a:lumOff val="2157"/>
                <a:alphaOff val="0"/>
                <a:shade val="93000"/>
                <a:satMod val="130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400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Morfología</a:t>
          </a:r>
          <a:endParaRPr lang="es-EC" sz="14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28A7EAB-04B6-42FB-9D64-E38A1FB913EE}" type="parTrans" cxnId="{0E37EDD4-6ADC-42B2-8E89-7FE091CF0535}">
      <dgm:prSet/>
      <dgm:spPr>
        <a:xfrm rot="17917707">
          <a:off x="2652972" y="1761715"/>
          <a:ext cx="1252683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252683" y="23642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04EFE721-44D0-4179-9589-C776760A4F4F}" type="sibTrans" cxnId="{0E37EDD4-6ADC-42B2-8E89-7FE091CF0535}">
      <dgm:prSet/>
      <dgm:spPr/>
      <dgm:t>
        <a:bodyPr/>
        <a:lstStyle/>
        <a:p>
          <a:endParaRPr lang="es-EC"/>
        </a:p>
      </dgm:t>
    </dgm:pt>
    <dgm:pt modelId="{3D2318A8-A56C-406A-8952-9845C06AE1A2}">
      <dgm:prSet phldrT="[Texto]" custT="1"/>
      <dgm:spPr>
        <a:xfrm>
          <a:off x="5591683" y="3342867"/>
          <a:ext cx="2076994" cy="138466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s-EC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212852C-6186-44DB-B9BA-166B5759A106}" type="parTrans" cxnId="{D5B91786-8B8D-4841-988E-D43EC6D0D3B9}">
      <dgm:prSet/>
      <dgm:spPr/>
      <dgm:t>
        <a:bodyPr/>
        <a:lstStyle/>
        <a:p>
          <a:endParaRPr lang="es-EC"/>
        </a:p>
      </dgm:t>
    </dgm:pt>
    <dgm:pt modelId="{AAE7B818-45FC-4B98-9AC3-25624E000625}" type="sibTrans" cxnId="{D5B91786-8B8D-4841-988E-D43EC6D0D3B9}">
      <dgm:prSet/>
      <dgm:spPr/>
      <dgm:t>
        <a:bodyPr/>
        <a:lstStyle/>
        <a:p>
          <a:endParaRPr lang="es-EC"/>
        </a:p>
      </dgm:t>
    </dgm:pt>
    <dgm:pt modelId="{9A4DE05A-463B-4E6E-9F6E-BDDF57E251DE}" type="pres">
      <dgm:prSet presAssocID="{6DD917E2-3A1D-4107-BC42-EAFD8914CFD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FBFB913-DD5F-48B0-94B3-B8B48908F7D4}" type="pres">
      <dgm:prSet presAssocID="{6DD917E2-3A1D-4107-BC42-EAFD8914CFDD}" presName="cycle" presStyleCnt="0"/>
      <dgm:spPr/>
      <dgm:t>
        <a:bodyPr/>
        <a:lstStyle/>
        <a:p>
          <a:endParaRPr lang="es-EC"/>
        </a:p>
      </dgm:t>
    </dgm:pt>
    <dgm:pt modelId="{5EB27DD0-3F35-42A0-B4E3-179755AD5CC2}" type="pres">
      <dgm:prSet presAssocID="{6DD917E2-3A1D-4107-BC42-EAFD8914CFDD}" presName="centerShape" presStyleCnt="0"/>
      <dgm:spPr/>
      <dgm:t>
        <a:bodyPr/>
        <a:lstStyle/>
        <a:p>
          <a:endParaRPr lang="es-EC"/>
        </a:p>
      </dgm:t>
    </dgm:pt>
    <dgm:pt modelId="{5DC11491-D19A-481D-A8A8-26801F8B60E8}" type="pres">
      <dgm:prSet presAssocID="{6DD917E2-3A1D-4107-BC42-EAFD8914CFDD}" presName="connSite" presStyleLbl="node1" presStyleIdx="0" presStyleCnt="5"/>
      <dgm:spPr/>
      <dgm:t>
        <a:bodyPr/>
        <a:lstStyle/>
        <a:p>
          <a:endParaRPr lang="es-EC"/>
        </a:p>
      </dgm:t>
    </dgm:pt>
    <dgm:pt modelId="{DCFDB003-9114-41C6-8537-AC3F6790DA8B}" type="pres">
      <dgm:prSet presAssocID="{6DD917E2-3A1D-4107-BC42-EAFD8914CFDD}" presName="visible" presStyleLbl="node1" presStyleIdx="0" presStyleCnt="5" custScaleX="123237" custScaleY="126059" custLinFactNeighborX="-1414" custLinFactNeighborY="-1547"/>
      <dgm:spPr>
        <a:xfrm>
          <a:off x="1083665" y="1652568"/>
          <a:ext cx="2844028" cy="290915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s-EC"/>
        </a:p>
      </dgm:t>
    </dgm:pt>
    <dgm:pt modelId="{9FD687E6-CBC0-499B-89D5-42F95FF13513}" type="pres">
      <dgm:prSet presAssocID="{E28A7EAB-04B6-42FB-9D64-E38A1FB913EE}" presName="Name25" presStyleLbl="parChTrans1D1" presStyleIdx="0" presStyleCnt="4"/>
      <dgm:spPr/>
      <dgm:t>
        <a:bodyPr/>
        <a:lstStyle/>
        <a:p>
          <a:endParaRPr lang="es-EC"/>
        </a:p>
      </dgm:t>
    </dgm:pt>
    <dgm:pt modelId="{3ED54D1E-A717-4221-A54F-CED0F54F9F80}" type="pres">
      <dgm:prSet presAssocID="{0E3F0F08-5C2D-433C-B9EA-3FE15A681779}" presName="node" presStyleCnt="0"/>
      <dgm:spPr/>
      <dgm:t>
        <a:bodyPr/>
        <a:lstStyle/>
        <a:p>
          <a:endParaRPr lang="es-EC"/>
        </a:p>
      </dgm:t>
    </dgm:pt>
    <dgm:pt modelId="{A7AF8815-6F81-4549-A044-5514A2E4E977}" type="pres">
      <dgm:prSet presAssocID="{0E3F0F08-5C2D-433C-B9EA-3FE15A681779}" presName="parentNode" presStyleLbl="node1" presStyleIdx="1" presStyleCnt="5" custScaleX="99674" custScaleY="8445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2339FF-B713-443C-BFA4-AC0D3E511B99}" type="pres">
      <dgm:prSet presAssocID="{0E3F0F08-5C2D-433C-B9EA-3FE15A681779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636945-D618-43C6-8D82-F2CA43F151E6}" type="pres">
      <dgm:prSet presAssocID="{B614FA41-E81F-4401-9446-C2B5E4667D76}" presName="Name25" presStyleLbl="parChTrans1D1" presStyleIdx="1" presStyleCnt="4"/>
      <dgm:spPr/>
      <dgm:t>
        <a:bodyPr/>
        <a:lstStyle/>
        <a:p>
          <a:endParaRPr lang="es-EC"/>
        </a:p>
      </dgm:t>
    </dgm:pt>
    <dgm:pt modelId="{A09457CF-E491-4697-B950-675C915DCA12}" type="pres">
      <dgm:prSet presAssocID="{98DE8067-50F9-40A6-B1CF-72A75E7BBBD8}" presName="node" presStyleCnt="0"/>
      <dgm:spPr/>
      <dgm:t>
        <a:bodyPr/>
        <a:lstStyle/>
        <a:p>
          <a:endParaRPr lang="es-EC"/>
        </a:p>
      </dgm:t>
    </dgm:pt>
    <dgm:pt modelId="{5BE788D2-533E-46FD-A70E-EA6C2D161252}" type="pres">
      <dgm:prSet presAssocID="{98DE8067-50F9-40A6-B1CF-72A75E7BBBD8}" presName="parentNode" presStyleLbl="node1" presStyleIdx="2" presStyleCnt="5" custScaleX="95384" custScaleY="7405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B37F9C-BB99-42AA-A497-533A5CE9FB3D}" type="pres">
      <dgm:prSet presAssocID="{98DE8067-50F9-40A6-B1CF-72A75E7BBBD8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73F1AC-812F-4C2B-A686-5E28DFFFA4BA}" type="pres">
      <dgm:prSet presAssocID="{DA6E5127-5DB3-49C0-A08F-3FC7371076F5}" presName="Name25" presStyleLbl="parChTrans1D1" presStyleIdx="2" presStyleCnt="4"/>
      <dgm:spPr/>
      <dgm:t>
        <a:bodyPr/>
        <a:lstStyle/>
        <a:p>
          <a:endParaRPr lang="es-EC"/>
        </a:p>
      </dgm:t>
    </dgm:pt>
    <dgm:pt modelId="{1472B3ED-03B7-4BBF-BEF5-603F535590BD}" type="pres">
      <dgm:prSet presAssocID="{91D29FE0-EB77-4E8C-A103-D74D2F5AAC78}" presName="node" presStyleCnt="0"/>
      <dgm:spPr/>
      <dgm:t>
        <a:bodyPr/>
        <a:lstStyle/>
        <a:p>
          <a:endParaRPr lang="es-EC"/>
        </a:p>
      </dgm:t>
    </dgm:pt>
    <dgm:pt modelId="{6F8A9E30-063D-4BC4-A0AD-E51ABB86A034}" type="pres">
      <dgm:prSet presAssocID="{91D29FE0-EB77-4E8C-A103-D74D2F5AAC78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05F68C-2EE7-413F-B5F1-C0FCA4C80C1B}" type="pres">
      <dgm:prSet presAssocID="{91D29FE0-EB77-4E8C-A103-D74D2F5AAC78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7EF8B0-5147-4F40-9906-C582C6C2AB76}" type="pres">
      <dgm:prSet presAssocID="{C9AAA518-F91B-408F-B0C9-C3F258D59364}" presName="Name25" presStyleLbl="parChTrans1D1" presStyleIdx="3" presStyleCnt="4"/>
      <dgm:spPr/>
      <dgm:t>
        <a:bodyPr/>
        <a:lstStyle/>
        <a:p>
          <a:endParaRPr lang="es-EC"/>
        </a:p>
      </dgm:t>
    </dgm:pt>
    <dgm:pt modelId="{2549DECA-7E36-40FA-B8E3-841E0F5541D2}" type="pres">
      <dgm:prSet presAssocID="{E4451CEC-EE31-475F-AD5D-95D96934BCFE}" presName="node" presStyleCnt="0"/>
      <dgm:spPr/>
      <dgm:t>
        <a:bodyPr/>
        <a:lstStyle/>
        <a:p>
          <a:endParaRPr lang="es-EC"/>
        </a:p>
      </dgm:t>
    </dgm:pt>
    <dgm:pt modelId="{BB02CFCE-BDE9-43E8-BD89-B2A0E6B008CC}" type="pres">
      <dgm:prSet presAssocID="{E4451CEC-EE31-475F-AD5D-95D96934BCFE}" presName="parentNode" presStyleLbl="node1" presStyleIdx="4" presStyleCnt="5" custScaleX="119540" custScaleY="8142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87F360-FE89-4600-A2DD-68A305F4CFED}" type="pres">
      <dgm:prSet presAssocID="{E4451CEC-EE31-475F-AD5D-95D96934BCFE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84D1AE0-FA20-456E-9DB3-E25683BA647B}" srcId="{6DD917E2-3A1D-4107-BC42-EAFD8914CFDD}" destId="{E4451CEC-EE31-475F-AD5D-95D96934BCFE}" srcOrd="3" destOrd="0" parTransId="{C9AAA518-F91B-408F-B0C9-C3F258D59364}" sibTransId="{A26AF1FB-4BEF-4BC4-B293-22DBC6666314}"/>
    <dgm:cxn modelId="{DC0C1DDF-5B2E-456B-B058-0C4AADA0498B}" type="presOf" srcId="{0E3F0F08-5C2D-433C-B9EA-3FE15A681779}" destId="{A7AF8815-6F81-4549-A044-5514A2E4E977}" srcOrd="0" destOrd="0" presId="urn:microsoft.com/office/officeart/2005/8/layout/radial2"/>
    <dgm:cxn modelId="{39F4F08F-D097-4228-A254-CBBA16798DDE}" type="presOf" srcId="{E4451CEC-EE31-475F-AD5D-95D96934BCFE}" destId="{BB02CFCE-BDE9-43E8-BD89-B2A0E6B008CC}" srcOrd="0" destOrd="0" presId="urn:microsoft.com/office/officeart/2005/8/layout/radial2"/>
    <dgm:cxn modelId="{F67F35CD-8ADD-4089-84EF-BA455DEB4FFD}" type="presOf" srcId="{91D29FE0-EB77-4E8C-A103-D74D2F5AAC78}" destId="{6F8A9E30-063D-4BC4-A0AD-E51ABB86A034}" srcOrd="0" destOrd="0" presId="urn:microsoft.com/office/officeart/2005/8/layout/radial2"/>
    <dgm:cxn modelId="{40EE42DF-E11B-4328-A0FE-5FD195EBF9C9}" type="presOf" srcId="{B614FA41-E81F-4401-9446-C2B5E4667D76}" destId="{A2636945-D618-43C6-8D82-F2CA43F151E6}" srcOrd="0" destOrd="0" presId="urn:microsoft.com/office/officeart/2005/8/layout/radial2"/>
    <dgm:cxn modelId="{8ED9D516-1651-4BAF-A885-3F9B573B6723}" srcId="{6DD917E2-3A1D-4107-BC42-EAFD8914CFDD}" destId="{91D29FE0-EB77-4E8C-A103-D74D2F5AAC78}" srcOrd="2" destOrd="0" parTransId="{DA6E5127-5DB3-49C0-A08F-3FC7371076F5}" sibTransId="{981990DD-326A-4981-B2F8-54B54B2B1252}"/>
    <dgm:cxn modelId="{0E37EDD4-6ADC-42B2-8E89-7FE091CF0535}" srcId="{6DD917E2-3A1D-4107-BC42-EAFD8914CFDD}" destId="{0E3F0F08-5C2D-433C-B9EA-3FE15A681779}" srcOrd="0" destOrd="0" parTransId="{E28A7EAB-04B6-42FB-9D64-E38A1FB913EE}" sibTransId="{04EFE721-44D0-4179-9589-C776760A4F4F}"/>
    <dgm:cxn modelId="{3ACB8BF9-0300-47C4-9C87-D22BF050F34F}" type="presOf" srcId="{3D2318A8-A56C-406A-8952-9845C06AE1A2}" destId="{1B05F68C-2EE7-413F-B5F1-C0FCA4C80C1B}" srcOrd="0" destOrd="1" presId="urn:microsoft.com/office/officeart/2005/8/layout/radial2"/>
    <dgm:cxn modelId="{9E3144C0-D7CF-4605-AC7E-04410DAA8D30}" srcId="{91D29FE0-EB77-4E8C-A103-D74D2F5AAC78}" destId="{45553580-AEBE-4C19-84D5-3EB33A5B56C8}" srcOrd="0" destOrd="0" parTransId="{B8399282-6B76-4E43-9C47-A2573F1B1D41}" sibTransId="{66F091F6-9FD1-4330-AE8C-5E9B75387786}"/>
    <dgm:cxn modelId="{A7B789D3-02BF-4F93-85D1-1079D9A7854A}" type="presOf" srcId="{98DE8067-50F9-40A6-B1CF-72A75E7BBBD8}" destId="{5BE788D2-533E-46FD-A70E-EA6C2D161252}" srcOrd="0" destOrd="0" presId="urn:microsoft.com/office/officeart/2005/8/layout/radial2"/>
    <dgm:cxn modelId="{AFA9CB23-0F92-4125-B42B-BAF43472E110}" type="presOf" srcId="{DA6E5127-5DB3-49C0-A08F-3FC7371076F5}" destId="{1773F1AC-812F-4C2B-A686-5E28DFFFA4BA}" srcOrd="0" destOrd="0" presId="urn:microsoft.com/office/officeart/2005/8/layout/radial2"/>
    <dgm:cxn modelId="{6F3028C5-3C50-4BBF-A98E-13EEF18E5C82}" type="presOf" srcId="{6DD917E2-3A1D-4107-BC42-EAFD8914CFDD}" destId="{9A4DE05A-463B-4E6E-9F6E-BDDF57E251DE}" srcOrd="0" destOrd="0" presId="urn:microsoft.com/office/officeart/2005/8/layout/radial2"/>
    <dgm:cxn modelId="{E0549FD0-1C6F-48F3-871E-8B29DE40D23C}" type="presOf" srcId="{C9AAA518-F91B-408F-B0C9-C3F258D59364}" destId="{777EF8B0-5147-4F40-9906-C582C6C2AB76}" srcOrd="0" destOrd="0" presId="urn:microsoft.com/office/officeart/2005/8/layout/radial2"/>
    <dgm:cxn modelId="{D5B91786-8B8D-4841-988E-D43EC6D0D3B9}" srcId="{91D29FE0-EB77-4E8C-A103-D74D2F5AAC78}" destId="{3D2318A8-A56C-406A-8952-9845C06AE1A2}" srcOrd="1" destOrd="0" parTransId="{E212852C-6186-44DB-B9BA-166B5759A106}" sibTransId="{AAE7B818-45FC-4B98-9AC3-25624E000625}"/>
    <dgm:cxn modelId="{A75F195B-F40C-49CC-B389-3A52E968810E}" type="presOf" srcId="{E28A7EAB-04B6-42FB-9D64-E38A1FB913EE}" destId="{9FD687E6-CBC0-499B-89D5-42F95FF13513}" srcOrd="0" destOrd="0" presId="urn:microsoft.com/office/officeart/2005/8/layout/radial2"/>
    <dgm:cxn modelId="{01C6A916-A5DA-4135-98BC-EE3B0086C396}" srcId="{6DD917E2-3A1D-4107-BC42-EAFD8914CFDD}" destId="{98DE8067-50F9-40A6-B1CF-72A75E7BBBD8}" srcOrd="1" destOrd="0" parTransId="{B614FA41-E81F-4401-9446-C2B5E4667D76}" sibTransId="{34A415DF-CD5E-418C-AE26-3DC51A383255}"/>
    <dgm:cxn modelId="{2DAAC115-A2F4-4E82-8C04-5518BB864B4C}" type="presOf" srcId="{45553580-AEBE-4C19-84D5-3EB33A5B56C8}" destId="{1B05F68C-2EE7-413F-B5F1-C0FCA4C80C1B}" srcOrd="0" destOrd="0" presId="urn:microsoft.com/office/officeart/2005/8/layout/radial2"/>
    <dgm:cxn modelId="{C6B2CB08-D03F-439E-8623-8F4B776427FB}" type="presParOf" srcId="{9A4DE05A-463B-4E6E-9F6E-BDDF57E251DE}" destId="{1FBFB913-DD5F-48B0-94B3-B8B48908F7D4}" srcOrd="0" destOrd="0" presId="urn:microsoft.com/office/officeart/2005/8/layout/radial2"/>
    <dgm:cxn modelId="{4D3D05E5-4E26-4787-A2E3-ED611A7AE3A0}" type="presParOf" srcId="{1FBFB913-DD5F-48B0-94B3-B8B48908F7D4}" destId="{5EB27DD0-3F35-42A0-B4E3-179755AD5CC2}" srcOrd="0" destOrd="0" presId="urn:microsoft.com/office/officeart/2005/8/layout/radial2"/>
    <dgm:cxn modelId="{869B905C-87FD-4C0E-A984-78215E2A0A66}" type="presParOf" srcId="{5EB27DD0-3F35-42A0-B4E3-179755AD5CC2}" destId="{5DC11491-D19A-481D-A8A8-26801F8B60E8}" srcOrd="0" destOrd="0" presId="urn:microsoft.com/office/officeart/2005/8/layout/radial2"/>
    <dgm:cxn modelId="{30C539A0-3D87-409B-ADE8-1FF7404F1AA9}" type="presParOf" srcId="{5EB27DD0-3F35-42A0-B4E3-179755AD5CC2}" destId="{DCFDB003-9114-41C6-8537-AC3F6790DA8B}" srcOrd="1" destOrd="0" presId="urn:microsoft.com/office/officeart/2005/8/layout/radial2"/>
    <dgm:cxn modelId="{7A22D0D6-6548-42BA-949D-2E714B9E400D}" type="presParOf" srcId="{1FBFB913-DD5F-48B0-94B3-B8B48908F7D4}" destId="{9FD687E6-CBC0-499B-89D5-42F95FF13513}" srcOrd="1" destOrd="0" presId="urn:microsoft.com/office/officeart/2005/8/layout/radial2"/>
    <dgm:cxn modelId="{C5DF2435-6B7A-4CBB-8EAB-116E4DB3E191}" type="presParOf" srcId="{1FBFB913-DD5F-48B0-94B3-B8B48908F7D4}" destId="{3ED54D1E-A717-4221-A54F-CED0F54F9F80}" srcOrd="2" destOrd="0" presId="urn:microsoft.com/office/officeart/2005/8/layout/radial2"/>
    <dgm:cxn modelId="{B3494B2D-43D7-4D35-9C23-906F690F4E11}" type="presParOf" srcId="{3ED54D1E-A717-4221-A54F-CED0F54F9F80}" destId="{A7AF8815-6F81-4549-A044-5514A2E4E977}" srcOrd="0" destOrd="0" presId="urn:microsoft.com/office/officeart/2005/8/layout/radial2"/>
    <dgm:cxn modelId="{7FE60F22-3918-4B13-930E-D47031F941CA}" type="presParOf" srcId="{3ED54D1E-A717-4221-A54F-CED0F54F9F80}" destId="{9A2339FF-B713-443C-BFA4-AC0D3E511B99}" srcOrd="1" destOrd="0" presId="urn:microsoft.com/office/officeart/2005/8/layout/radial2"/>
    <dgm:cxn modelId="{FFDF8909-558F-493A-B44F-2EA59B1D4CC5}" type="presParOf" srcId="{1FBFB913-DD5F-48B0-94B3-B8B48908F7D4}" destId="{A2636945-D618-43C6-8D82-F2CA43F151E6}" srcOrd="3" destOrd="0" presId="urn:microsoft.com/office/officeart/2005/8/layout/radial2"/>
    <dgm:cxn modelId="{E75F1196-212E-4E70-922F-25805FF8D682}" type="presParOf" srcId="{1FBFB913-DD5F-48B0-94B3-B8B48908F7D4}" destId="{A09457CF-E491-4697-B950-675C915DCA12}" srcOrd="4" destOrd="0" presId="urn:microsoft.com/office/officeart/2005/8/layout/radial2"/>
    <dgm:cxn modelId="{92355C99-AFB0-4CCA-A599-2BCE8D03EE4C}" type="presParOf" srcId="{A09457CF-E491-4697-B950-675C915DCA12}" destId="{5BE788D2-533E-46FD-A70E-EA6C2D161252}" srcOrd="0" destOrd="0" presId="urn:microsoft.com/office/officeart/2005/8/layout/radial2"/>
    <dgm:cxn modelId="{EDA930B0-7D42-4AB5-923C-F033C60A28FB}" type="presParOf" srcId="{A09457CF-E491-4697-B950-675C915DCA12}" destId="{53B37F9C-BB99-42AA-A497-533A5CE9FB3D}" srcOrd="1" destOrd="0" presId="urn:microsoft.com/office/officeart/2005/8/layout/radial2"/>
    <dgm:cxn modelId="{AE9CBD32-CFD8-4F2A-AA3D-622BAB45C9A6}" type="presParOf" srcId="{1FBFB913-DD5F-48B0-94B3-B8B48908F7D4}" destId="{1773F1AC-812F-4C2B-A686-5E28DFFFA4BA}" srcOrd="5" destOrd="0" presId="urn:microsoft.com/office/officeart/2005/8/layout/radial2"/>
    <dgm:cxn modelId="{8DD68C6F-F2F4-4838-9438-CB43E87D4FD8}" type="presParOf" srcId="{1FBFB913-DD5F-48B0-94B3-B8B48908F7D4}" destId="{1472B3ED-03B7-4BBF-BEF5-603F535590BD}" srcOrd="6" destOrd="0" presId="urn:microsoft.com/office/officeart/2005/8/layout/radial2"/>
    <dgm:cxn modelId="{2B9F9730-6AD8-4A62-A550-17A753EC9C7D}" type="presParOf" srcId="{1472B3ED-03B7-4BBF-BEF5-603F535590BD}" destId="{6F8A9E30-063D-4BC4-A0AD-E51ABB86A034}" srcOrd="0" destOrd="0" presId="urn:microsoft.com/office/officeart/2005/8/layout/radial2"/>
    <dgm:cxn modelId="{554B9482-F9EC-4590-AF89-E84949B4E666}" type="presParOf" srcId="{1472B3ED-03B7-4BBF-BEF5-603F535590BD}" destId="{1B05F68C-2EE7-413F-B5F1-C0FCA4C80C1B}" srcOrd="1" destOrd="0" presId="urn:microsoft.com/office/officeart/2005/8/layout/radial2"/>
    <dgm:cxn modelId="{172CB269-4724-4270-A989-6A6DF37348CC}" type="presParOf" srcId="{1FBFB913-DD5F-48B0-94B3-B8B48908F7D4}" destId="{777EF8B0-5147-4F40-9906-C582C6C2AB76}" srcOrd="7" destOrd="0" presId="urn:microsoft.com/office/officeart/2005/8/layout/radial2"/>
    <dgm:cxn modelId="{C6F1EBD9-8567-4468-8AD1-8541A3F6CECC}" type="presParOf" srcId="{1FBFB913-DD5F-48B0-94B3-B8B48908F7D4}" destId="{2549DECA-7E36-40FA-B8E3-841E0F5541D2}" srcOrd="8" destOrd="0" presId="urn:microsoft.com/office/officeart/2005/8/layout/radial2"/>
    <dgm:cxn modelId="{0235738C-4B93-4756-A258-DB2AA77E150A}" type="presParOf" srcId="{2549DECA-7E36-40FA-B8E3-841E0F5541D2}" destId="{BB02CFCE-BDE9-43E8-BD89-B2A0E6B008CC}" srcOrd="0" destOrd="0" presId="urn:microsoft.com/office/officeart/2005/8/layout/radial2"/>
    <dgm:cxn modelId="{C70EBF41-4E5B-4E44-9DAE-250D0D60CA39}" type="presParOf" srcId="{2549DECA-7E36-40FA-B8E3-841E0F5541D2}" destId="{EF87F360-FE89-4600-A2DD-68A305F4CFE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A88ED6-ABD1-4AB0-930F-7EB9322D6F4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E1B65E7-8D0B-4C86-BC08-9286BF6E7822}">
      <dgm:prSet phldrT="[Texto]" custT="1"/>
      <dgm:spPr>
        <a:xfrm>
          <a:off x="0" y="0"/>
          <a:ext cx="8229599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C" sz="2000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Ácido ascórbico (Vitamina C):</a:t>
          </a:r>
          <a:endParaRPr lang="es-EC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70E70D6-4394-444E-ACE0-4773E07F525A}" type="parTrans" cxnId="{65B88C9B-82C4-4CC8-B78E-2D19EF9F6264}">
      <dgm:prSet/>
      <dgm:spPr/>
      <dgm:t>
        <a:bodyPr/>
        <a:lstStyle/>
        <a:p>
          <a:endParaRPr lang="es-EC"/>
        </a:p>
      </dgm:t>
    </dgm:pt>
    <dgm:pt modelId="{C27957A6-1610-486C-B28A-8C518A9B88E7}" type="sibTrans" cxnId="{65B88C9B-82C4-4CC8-B78E-2D19EF9F6264}">
      <dgm:prSet/>
      <dgm:spPr/>
      <dgm:t>
        <a:bodyPr/>
        <a:lstStyle/>
        <a:p>
          <a:endParaRPr lang="es-EC"/>
        </a:p>
      </dgm:t>
    </dgm:pt>
    <dgm:pt modelId="{F9999D70-9060-4695-B78A-64BD017D6BDF}">
      <dgm:prSet phldrT="[Texto]" custT="1"/>
      <dgm:spPr>
        <a:xfrm>
          <a:off x="0" y="0"/>
          <a:ext cx="8229599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C" sz="2000" b="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Ácido orgánico y antioxidante.</a:t>
          </a:r>
          <a:endParaRPr lang="es-EC" sz="20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0697446-4BCB-4E2A-825A-4D5B694688B4}" type="parTrans" cxnId="{1496E966-ACC4-4DEA-BDAB-0CD78A58E198}">
      <dgm:prSet/>
      <dgm:spPr/>
      <dgm:t>
        <a:bodyPr/>
        <a:lstStyle/>
        <a:p>
          <a:endParaRPr lang="es-EC"/>
        </a:p>
      </dgm:t>
    </dgm:pt>
    <dgm:pt modelId="{3BFA75D5-C92C-4C37-AC41-F921E4697CC2}" type="sibTrans" cxnId="{1496E966-ACC4-4DEA-BDAB-0CD78A58E198}">
      <dgm:prSet/>
      <dgm:spPr/>
      <dgm:t>
        <a:bodyPr/>
        <a:lstStyle/>
        <a:p>
          <a:endParaRPr lang="es-EC"/>
        </a:p>
      </dgm:t>
    </dgm:pt>
    <dgm:pt modelId="{73AFE28B-44F1-4B19-9CA0-D43293A19D5D}">
      <dgm:prSet phldrT="[Texto]" custT="1"/>
      <dgm:spPr>
        <a:xfrm>
          <a:off x="0" y="0"/>
          <a:ext cx="8229599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C" sz="2000" b="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Sensible al calor, oxígeno, álcali y luz.</a:t>
          </a:r>
          <a:endParaRPr lang="es-EC" sz="20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5835D6E-BB3F-4CEC-8095-49721F1A3A5A}" type="parTrans" cxnId="{844B70F2-89F1-420B-9B20-D2EC52AF93DA}">
      <dgm:prSet/>
      <dgm:spPr/>
      <dgm:t>
        <a:bodyPr/>
        <a:lstStyle/>
        <a:p>
          <a:endParaRPr lang="es-EC"/>
        </a:p>
      </dgm:t>
    </dgm:pt>
    <dgm:pt modelId="{53218511-EDE8-47E9-9CEC-5D1E00BE5888}" type="sibTrans" cxnId="{844B70F2-89F1-420B-9B20-D2EC52AF93DA}">
      <dgm:prSet/>
      <dgm:spPr/>
      <dgm:t>
        <a:bodyPr/>
        <a:lstStyle/>
        <a:p>
          <a:endParaRPr lang="es-EC"/>
        </a:p>
      </dgm:t>
    </dgm:pt>
    <dgm:pt modelId="{AB35D668-B135-4689-84C0-968488A1CD68}">
      <dgm:prSet phldrT="[Texto]" custT="1"/>
      <dgm:spPr>
        <a:xfrm>
          <a:off x="0" y="1555799"/>
          <a:ext cx="8229599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C" sz="1800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Polifenoles</a:t>
          </a:r>
          <a:r>
            <a:rPr lang="es-EC" sz="1800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Solubles Totales y Capacidad Antioxidante:</a:t>
          </a:r>
          <a:endParaRPr lang="es-EC" sz="1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2BD9BE6-6B57-425E-9736-2D4FDE7C0379}" type="parTrans" cxnId="{5C13A33F-0365-4DC4-96E6-304F7AAF5CBD}">
      <dgm:prSet/>
      <dgm:spPr/>
      <dgm:t>
        <a:bodyPr/>
        <a:lstStyle/>
        <a:p>
          <a:endParaRPr lang="es-EC"/>
        </a:p>
      </dgm:t>
    </dgm:pt>
    <dgm:pt modelId="{4175A24E-A5EE-4FA1-AE89-029E88CF3369}" type="sibTrans" cxnId="{5C13A33F-0365-4DC4-96E6-304F7AAF5CBD}">
      <dgm:prSet/>
      <dgm:spPr/>
      <dgm:t>
        <a:bodyPr/>
        <a:lstStyle/>
        <a:p>
          <a:endParaRPr lang="es-EC"/>
        </a:p>
      </dgm:t>
    </dgm:pt>
    <dgm:pt modelId="{312350F1-F549-401E-A2FB-8F4E8FEE0898}">
      <dgm:prSet phldrT="[Texto]" custT="1"/>
      <dgm:spPr>
        <a:xfrm>
          <a:off x="0" y="1555799"/>
          <a:ext cx="8229599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C" sz="18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Son metabolismos secundarios</a:t>
          </a:r>
          <a:endParaRPr lang="es-EC" sz="1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ECE79D6-0231-4CC6-BDBF-64F4EE37EFF9}" type="parTrans" cxnId="{01B2D948-4E97-4DC5-9022-D68E1A5ED933}">
      <dgm:prSet/>
      <dgm:spPr/>
      <dgm:t>
        <a:bodyPr/>
        <a:lstStyle/>
        <a:p>
          <a:endParaRPr lang="es-EC"/>
        </a:p>
      </dgm:t>
    </dgm:pt>
    <dgm:pt modelId="{F2C51219-3AD7-4F8B-9799-42E7AA4902AD}" type="sibTrans" cxnId="{01B2D948-4E97-4DC5-9022-D68E1A5ED933}">
      <dgm:prSet/>
      <dgm:spPr/>
      <dgm:t>
        <a:bodyPr/>
        <a:lstStyle/>
        <a:p>
          <a:endParaRPr lang="es-EC"/>
        </a:p>
      </dgm:t>
    </dgm:pt>
    <dgm:pt modelId="{DD8706A7-3A3B-4279-BBDF-BB06599FE682}">
      <dgm:prSet phldrT="[Texto]" custT="1"/>
      <dgm:spPr>
        <a:xfrm>
          <a:off x="0" y="1555799"/>
          <a:ext cx="8229599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C" sz="1800" b="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Impiden la formación de radicales libres.</a:t>
          </a:r>
          <a:r>
            <a:rPr lang="es-EC" sz="1800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</a:t>
          </a:r>
          <a:endParaRPr lang="es-EC" sz="1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C7159C7-8C84-4133-899E-A5E4777D0B1D}" type="parTrans" cxnId="{83A88609-7FE0-4B68-A981-3BC3CC1F27D0}">
      <dgm:prSet/>
      <dgm:spPr/>
      <dgm:t>
        <a:bodyPr/>
        <a:lstStyle/>
        <a:p>
          <a:endParaRPr lang="es-EC"/>
        </a:p>
      </dgm:t>
    </dgm:pt>
    <dgm:pt modelId="{C65D817C-17E3-470E-A02C-25A56DEBDA4D}" type="sibTrans" cxnId="{83A88609-7FE0-4B68-A981-3BC3CC1F27D0}">
      <dgm:prSet/>
      <dgm:spPr/>
      <dgm:t>
        <a:bodyPr/>
        <a:lstStyle/>
        <a:p>
          <a:endParaRPr lang="es-EC"/>
        </a:p>
      </dgm:t>
    </dgm:pt>
    <dgm:pt modelId="{FCE675F7-845F-453E-B52B-619B4EDB255E}">
      <dgm:prSet phldrT="[Texto]" custT="1"/>
      <dgm:spPr>
        <a:xfrm>
          <a:off x="0" y="3111599"/>
          <a:ext cx="8229599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C" sz="2000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Beta carotenos:</a:t>
          </a:r>
          <a:endParaRPr lang="es-EC" sz="20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F72973A-02FA-455F-88FD-C72FCC942D34}" type="parTrans" cxnId="{8EAA8B31-1BB3-4F52-A34F-F01474140DC5}">
      <dgm:prSet/>
      <dgm:spPr/>
      <dgm:t>
        <a:bodyPr/>
        <a:lstStyle/>
        <a:p>
          <a:endParaRPr lang="es-EC"/>
        </a:p>
      </dgm:t>
    </dgm:pt>
    <dgm:pt modelId="{E1605AFC-1656-42A1-9F4A-B6D509AE124B}" type="sibTrans" cxnId="{8EAA8B31-1BB3-4F52-A34F-F01474140DC5}">
      <dgm:prSet/>
      <dgm:spPr/>
      <dgm:t>
        <a:bodyPr/>
        <a:lstStyle/>
        <a:p>
          <a:endParaRPr lang="es-EC"/>
        </a:p>
      </dgm:t>
    </dgm:pt>
    <dgm:pt modelId="{807C4D73-D06A-46E0-A36F-DE23A5D9E52C}">
      <dgm:prSet phldrT="[Texto]" custT="1"/>
      <dgm:spPr>
        <a:xfrm>
          <a:off x="0" y="3111599"/>
          <a:ext cx="8229599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C" sz="20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Pigmentos naturales</a:t>
          </a:r>
          <a:endParaRPr lang="es-EC" sz="20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426EC0F-9B7D-47DB-9715-CA2F3A05DA6F}" type="parTrans" cxnId="{16AFEA3D-3854-4F44-B3A4-91DC34D00E14}">
      <dgm:prSet/>
      <dgm:spPr/>
      <dgm:t>
        <a:bodyPr/>
        <a:lstStyle/>
        <a:p>
          <a:endParaRPr lang="es-EC"/>
        </a:p>
      </dgm:t>
    </dgm:pt>
    <dgm:pt modelId="{A0DB3816-24CC-4F30-9892-895CBDED53EE}" type="sibTrans" cxnId="{16AFEA3D-3854-4F44-B3A4-91DC34D00E14}">
      <dgm:prSet/>
      <dgm:spPr/>
      <dgm:t>
        <a:bodyPr/>
        <a:lstStyle/>
        <a:p>
          <a:endParaRPr lang="es-EC"/>
        </a:p>
      </dgm:t>
    </dgm:pt>
    <dgm:pt modelId="{7B441FDA-EF5B-44A7-9C61-85F873ED2941}">
      <dgm:prSet phldrT="[Texto]"/>
      <dgm:spPr>
        <a:xfrm>
          <a:off x="0" y="3111599"/>
          <a:ext cx="8229599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C" sz="21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Responsables del color</a:t>
          </a:r>
          <a:endParaRPr lang="es-EC" sz="21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7E65DF1-6C1A-4BD7-A51A-7C8EA637CFBF}" type="parTrans" cxnId="{43E07FD3-145D-442D-A1B2-E5B28CE50FC4}">
      <dgm:prSet/>
      <dgm:spPr/>
      <dgm:t>
        <a:bodyPr/>
        <a:lstStyle/>
        <a:p>
          <a:endParaRPr lang="es-EC"/>
        </a:p>
      </dgm:t>
    </dgm:pt>
    <dgm:pt modelId="{C69F7962-FD21-4334-9255-D58D129FF4C9}" type="sibTrans" cxnId="{43E07FD3-145D-442D-A1B2-E5B28CE50FC4}">
      <dgm:prSet/>
      <dgm:spPr/>
      <dgm:t>
        <a:bodyPr/>
        <a:lstStyle/>
        <a:p>
          <a:endParaRPr lang="es-EC"/>
        </a:p>
      </dgm:t>
    </dgm:pt>
    <dgm:pt modelId="{609774A0-C0E1-4603-9F17-6C010408CBE0}" type="pres">
      <dgm:prSet presAssocID="{76A88ED6-ABD1-4AB0-930F-7EB9322D6F4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E4FE7F5-A7DC-49F5-95FE-C071C0185E95}" type="pres">
      <dgm:prSet presAssocID="{BE1B65E7-8D0B-4C86-BC08-9286BF6E7822}" presName="comp" presStyleCnt="0"/>
      <dgm:spPr/>
    </dgm:pt>
    <dgm:pt modelId="{62D3877C-A770-4F7D-A002-6CA1EABE6F6B}" type="pres">
      <dgm:prSet presAssocID="{BE1B65E7-8D0B-4C86-BC08-9286BF6E7822}" presName="box" presStyleLbl="node1" presStyleIdx="0" presStyleCnt="3"/>
      <dgm:spPr/>
      <dgm:t>
        <a:bodyPr/>
        <a:lstStyle/>
        <a:p>
          <a:endParaRPr lang="es-EC"/>
        </a:p>
      </dgm:t>
    </dgm:pt>
    <dgm:pt modelId="{5598BB95-28EC-42F4-B07C-99A194C8A879}" type="pres">
      <dgm:prSet presAssocID="{BE1B65E7-8D0B-4C86-BC08-9286BF6E7822}" presName="img" presStyleLbl="fgImgPlace1" presStyleIdx="0" presStyleCnt="3"/>
      <dgm:spPr>
        <a:xfrm>
          <a:off x="141436" y="141436"/>
          <a:ext cx="1645919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12751563-50E9-4064-A0CC-FCE1E497AA63}" type="pres">
      <dgm:prSet presAssocID="{BE1B65E7-8D0B-4C86-BC08-9286BF6E782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C5AAE6-DDF7-4BF3-AAEF-8768BD8531C2}" type="pres">
      <dgm:prSet presAssocID="{C27957A6-1610-486C-B28A-8C518A9B88E7}" presName="spacer" presStyleCnt="0"/>
      <dgm:spPr/>
    </dgm:pt>
    <dgm:pt modelId="{6B5D18FE-E1C4-470E-AAB5-FB321E23CD7A}" type="pres">
      <dgm:prSet presAssocID="{AB35D668-B135-4689-84C0-968488A1CD68}" presName="comp" presStyleCnt="0"/>
      <dgm:spPr/>
    </dgm:pt>
    <dgm:pt modelId="{415A3E18-8480-48D5-8C36-20F09CD99310}" type="pres">
      <dgm:prSet presAssocID="{AB35D668-B135-4689-84C0-968488A1CD68}" presName="box" presStyleLbl="node1" presStyleIdx="1" presStyleCnt="3"/>
      <dgm:spPr/>
      <dgm:t>
        <a:bodyPr/>
        <a:lstStyle/>
        <a:p>
          <a:endParaRPr lang="es-EC"/>
        </a:p>
      </dgm:t>
    </dgm:pt>
    <dgm:pt modelId="{C8CC4B0B-2B4B-4154-82B7-7465B4F584AA}" type="pres">
      <dgm:prSet presAssocID="{AB35D668-B135-4689-84C0-968488A1CD68}" presName="img" presStyleLbl="fgImgPlace1" presStyleIdx="1" presStyleCnt="3"/>
      <dgm:spPr>
        <a:xfrm>
          <a:off x="141436" y="1697236"/>
          <a:ext cx="1645919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E8C6600E-ED7D-42FF-A837-FBBFDB1D8E0A}" type="pres">
      <dgm:prSet presAssocID="{AB35D668-B135-4689-84C0-968488A1CD6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EB1F58-9D18-4822-8967-EF4E7BAC3C1F}" type="pres">
      <dgm:prSet presAssocID="{4175A24E-A5EE-4FA1-AE89-029E88CF3369}" presName="spacer" presStyleCnt="0"/>
      <dgm:spPr/>
    </dgm:pt>
    <dgm:pt modelId="{AE3D0F6C-7FCC-4140-BC90-D13CF45CD1A0}" type="pres">
      <dgm:prSet presAssocID="{FCE675F7-845F-453E-B52B-619B4EDB255E}" presName="comp" presStyleCnt="0"/>
      <dgm:spPr/>
    </dgm:pt>
    <dgm:pt modelId="{B084E41F-C6B2-413D-87AB-5A20F5B4D325}" type="pres">
      <dgm:prSet presAssocID="{FCE675F7-845F-453E-B52B-619B4EDB255E}" presName="box" presStyleLbl="node1" presStyleIdx="2" presStyleCnt="3"/>
      <dgm:spPr/>
      <dgm:t>
        <a:bodyPr/>
        <a:lstStyle/>
        <a:p>
          <a:endParaRPr lang="es-EC"/>
        </a:p>
      </dgm:t>
    </dgm:pt>
    <dgm:pt modelId="{90C03CEF-FDDF-4532-ADA5-52AF0E998A8B}" type="pres">
      <dgm:prSet presAssocID="{FCE675F7-845F-453E-B52B-619B4EDB255E}" presName="img" presStyleLbl="fgImgPlace1" presStyleIdx="2" presStyleCnt="3"/>
      <dgm:spPr>
        <a:xfrm>
          <a:off x="141436" y="3253035"/>
          <a:ext cx="1645919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C"/>
        </a:p>
      </dgm:t>
    </dgm:pt>
    <dgm:pt modelId="{76C98CC7-A27A-446B-BEB2-5171C7650125}" type="pres">
      <dgm:prSet presAssocID="{FCE675F7-845F-453E-B52B-619B4EDB255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EAA8B31-1BB3-4F52-A34F-F01474140DC5}" srcId="{76A88ED6-ABD1-4AB0-930F-7EB9322D6F43}" destId="{FCE675F7-845F-453E-B52B-619B4EDB255E}" srcOrd="2" destOrd="0" parTransId="{8F72973A-02FA-455F-88FD-C72FCC942D34}" sibTransId="{E1605AFC-1656-42A1-9F4A-B6D509AE124B}"/>
    <dgm:cxn modelId="{135FA20E-30EF-467F-A8B9-AD54B1ADDCD8}" type="presOf" srcId="{FCE675F7-845F-453E-B52B-619B4EDB255E}" destId="{76C98CC7-A27A-446B-BEB2-5171C7650125}" srcOrd="1" destOrd="0" presId="urn:microsoft.com/office/officeart/2005/8/layout/vList4"/>
    <dgm:cxn modelId="{6820E93B-F65D-4132-ACDB-EE2E5233825D}" type="presOf" srcId="{73AFE28B-44F1-4B19-9CA0-D43293A19D5D}" destId="{62D3877C-A770-4F7D-A002-6CA1EABE6F6B}" srcOrd="0" destOrd="2" presId="urn:microsoft.com/office/officeart/2005/8/layout/vList4"/>
    <dgm:cxn modelId="{75073C59-00FD-4807-B961-202BEDEA9A1D}" type="presOf" srcId="{BE1B65E7-8D0B-4C86-BC08-9286BF6E7822}" destId="{62D3877C-A770-4F7D-A002-6CA1EABE6F6B}" srcOrd="0" destOrd="0" presId="urn:microsoft.com/office/officeart/2005/8/layout/vList4"/>
    <dgm:cxn modelId="{83A88609-7FE0-4B68-A981-3BC3CC1F27D0}" srcId="{AB35D668-B135-4689-84C0-968488A1CD68}" destId="{DD8706A7-3A3B-4279-BBDF-BB06599FE682}" srcOrd="1" destOrd="0" parTransId="{FC7159C7-8C84-4133-899E-A5E4777D0B1D}" sibTransId="{C65D817C-17E3-470E-A02C-25A56DEBDA4D}"/>
    <dgm:cxn modelId="{FE137E47-1847-4265-AA3D-4DDF045AF0D0}" type="presOf" srcId="{DD8706A7-3A3B-4279-BBDF-BB06599FE682}" destId="{E8C6600E-ED7D-42FF-A837-FBBFDB1D8E0A}" srcOrd="1" destOrd="2" presId="urn:microsoft.com/office/officeart/2005/8/layout/vList4"/>
    <dgm:cxn modelId="{A2D43A40-D513-4535-A3A6-6C1C831A6961}" type="presOf" srcId="{312350F1-F549-401E-A2FB-8F4E8FEE0898}" destId="{415A3E18-8480-48D5-8C36-20F09CD99310}" srcOrd="0" destOrd="1" presId="urn:microsoft.com/office/officeart/2005/8/layout/vList4"/>
    <dgm:cxn modelId="{43E07FD3-145D-442D-A1B2-E5B28CE50FC4}" srcId="{FCE675F7-845F-453E-B52B-619B4EDB255E}" destId="{7B441FDA-EF5B-44A7-9C61-85F873ED2941}" srcOrd="1" destOrd="0" parTransId="{27E65DF1-6C1A-4BD7-A51A-7C8EA637CFBF}" sibTransId="{C69F7962-FD21-4334-9255-D58D129FF4C9}"/>
    <dgm:cxn modelId="{65B88C9B-82C4-4CC8-B78E-2D19EF9F6264}" srcId="{76A88ED6-ABD1-4AB0-930F-7EB9322D6F43}" destId="{BE1B65E7-8D0B-4C86-BC08-9286BF6E7822}" srcOrd="0" destOrd="0" parTransId="{E70E70D6-4394-444E-ACE0-4773E07F525A}" sibTransId="{C27957A6-1610-486C-B28A-8C518A9B88E7}"/>
    <dgm:cxn modelId="{D4B78A0C-27EA-40F4-B7EB-00B915FE04B0}" type="presOf" srcId="{FCE675F7-845F-453E-B52B-619B4EDB255E}" destId="{B084E41F-C6B2-413D-87AB-5A20F5B4D325}" srcOrd="0" destOrd="0" presId="urn:microsoft.com/office/officeart/2005/8/layout/vList4"/>
    <dgm:cxn modelId="{0589210A-C9EE-452B-8B75-F1713E1A41BF}" type="presOf" srcId="{807C4D73-D06A-46E0-A36F-DE23A5D9E52C}" destId="{B084E41F-C6B2-413D-87AB-5A20F5B4D325}" srcOrd="0" destOrd="1" presId="urn:microsoft.com/office/officeart/2005/8/layout/vList4"/>
    <dgm:cxn modelId="{BE40A672-B819-4E68-8334-2C46F3D5D1DE}" type="presOf" srcId="{7B441FDA-EF5B-44A7-9C61-85F873ED2941}" destId="{B084E41F-C6B2-413D-87AB-5A20F5B4D325}" srcOrd="0" destOrd="2" presId="urn:microsoft.com/office/officeart/2005/8/layout/vList4"/>
    <dgm:cxn modelId="{5C13A33F-0365-4DC4-96E6-304F7AAF5CBD}" srcId="{76A88ED6-ABD1-4AB0-930F-7EB9322D6F43}" destId="{AB35D668-B135-4689-84C0-968488A1CD68}" srcOrd="1" destOrd="0" parTransId="{A2BD9BE6-6B57-425E-9736-2D4FDE7C0379}" sibTransId="{4175A24E-A5EE-4FA1-AE89-029E88CF3369}"/>
    <dgm:cxn modelId="{02FFF5F1-D7E5-486E-9EF1-D5F57B2C36BA}" type="presOf" srcId="{BE1B65E7-8D0B-4C86-BC08-9286BF6E7822}" destId="{12751563-50E9-4064-A0CC-FCE1E497AA63}" srcOrd="1" destOrd="0" presId="urn:microsoft.com/office/officeart/2005/8/layout/vList4"/>
    <dgm:cxn modelId="{2AB013A7-58CA-4786-AF7D-9DA4E3BA5809}" type="presOf" srcId="{F9999D70-9060-4695-B78A-64BD017D6BDF}" destId="{12751563-50E9-4064-A0CC-FCE1E497AA63}" srcOrd="1" destOrd="1" presId="urn:microsoft.com/office/officeart/2005/8/layout/vList4"/>
    <dgm:cxn modelId="{0B5BC917-5B70-4F5E-8DD9-A2F82AD0DC7C}" type="presOf" srcId="{7B441FDA-EF5B-44A7-9C61-85F873ED2941}" destId="{76C98CC7-A27A-446B-BEB2-5171C7650125}" srcOrd="1" destOrd="2" presId="urn:microsoft.com/office/officeart/2005/8/layout/vList4"/>
    <dgm:cxn modelId="{E2C52A37-FA80-4E0C-862E-5B36589028A2}" type="presOf" srcId="{312350F1-F549-401E-A2FB-8F4E8FEE0898}" destId="{E8C6600E-ED7D-42FF-A837-FBBFDB1D8E0A}" srcOrd="1" destOrd="1" presId="urn:microsoft.com/office/officeart/2005/8/layout/vList4"/>
    <dgm:cxn modelId="{D30920F1-8C4E-4E02-999A-D2298A68CA40}" type="presOf" srcId="{F9999D70-9060-4695-B78A-64BD017D6BDF}" destId="{62D3877C-A770-4F7D-A002-6CA1EABE6F6B}" srcOrd="0" destOrd="1" presId="urn:microsoft.com/office/officeart/2005/8/layout/vList4"/>
    <dgm:cxn modelId="{16AFEA3D-3854-4F44-B3A4-91DC34D00E14}" srcId="{FCE675F7-845F-453E-B52B-619B4EDB255E}" destId="{807C4D73-D06A-46E0-A36F-DE23A5D9E52C}" srcOrd="0" destOrd="0" parTransId="{7426EC0F-9B7D-47DB-9715-CA2F3A05DA6F}" sibTransId="{A0DB3816-24CC-4F30-9892-895CBDED53EE}"/>
    <dgm:cxn modelId="{1496E966-ACC4-4DEA-BDAB-0CD78A58E198}" srcId="{BE1B65E7-8D0B-4C86-BC08-9286BF6E7822}" destId="{F9999D70-9060-4695-B78A-64BD017D6BDF}" srcOrd="0" destOrd="0" parTransId="{F0697446-4BCB-4E2A-825A-4D5B694688B4}" sibTransId="{3BFA75D5-C92C-4C37-AC41-F921E4697CC2}"/>
    <dgm:cxn modelId="{19D428F0-A5E8-4179-BD66-5FC22B2E7D63}" type="presOf" srcId="{73AFE28B-44F1-4B19-9CA0-D43293A19D5D}" destId="{12751563-50E9-4064-A0CC-FCE1E497AA63}" srcOrd="1" destOrd="2" presId="urn:microsoft.com/office/officeart/2005/8/layout/vList4"/>
    <dgm:cxn modelId="{DD60AE85-85BD-448E-8EFA-9244AF3F1BAE}" type="presOf" srcId="{807C4D73-D06A-46E0-A36F-DE23A5D9E52C}" destId="{76C98CC7-A27A-446B-BEB2-5171C7650125}" srcOrd="1" destOrd="1" presId="urn:microsoft.com/office/officeart/2005/8/layout/vList4"/>
    <dgm:cxn modelId="{5EC74AB6-D287-439D-A7E2-8B0A6D784FA6}" type="presOf" srcId="{76A88ED6-ABD1-4AB0-930F-7EB9322D6F43}" destId="{609774A0-C0E1-4603-9F17-6C010408CBE0}" srcOrd="0" destOrd="0" presId="urn:microsoft.com/office/officeart/2005/8/layout/vList4"/>
    <dgm:cxn modelId="{844B70F2-89F1-420B-9B20-D2EC52AF93DA}" srcId="{BE1B65E7-8D0B-4C86-BC08-9286BF6E7822}" destId="{73AFE28B-44F1-4B19-9CA0-D43293A19D5D}" srcOrd="1" destOrd="0" parTransId="{45835D6E-BB3F-4CEC-8095-49721F1A3A5A}" sibTransId="{53218511-EDE8-47E9-9CEC-5D1E00BE5888}"/>
    <dgm:cxn modelId="{D503907C-58DF-4555-B34B-B4307DE6AB0F}" type="presOf" srcId="{DD8706A7-3A3B-4279-BBDF-BB06599FE682}" destId="{415A3E18-8480-48D5-8C36-20F09CD99310}" srcOrd="0" destOrd="2" presId="urn:microsoft.com/office/officeart/2005/8/layout/vList4"/>
    <dgm:cxn modelId="{9E8A60FD-5C8B-495D-AEA5-F7E67BF499BD}" type="presOf" srcId="{AB35D668-B135-4689-84C0-968488A1CD68}" destId="{415A3E18-8480-48D5-8C36-20F09CD99310}" srcOrd="0" destOrd="0" presId="urn:microsoft.com/office/officeart/2005/8/layout/vList4"/>
    <dgm:cxn modelId="{244C2B43-81C1-495E-911A-247A4772E32E}" type="presOf" srcId="{AB35D668-B135-4689-84C0-968488A1CD68}" destId="{E8C6600E-ED7D-42FF-A837-FBBFDB1D8E0A}" srcOrd="1" destOrd="0" presId="urn:microsoft.com/office/officeart/2005/8/layout/vList4"/>
    <dgm:cxn modelId="{01B2D948-4E97-4DC5-9022-D68E1A5ED933}" srcId="{AB35D668-B135-4689-84C0-968488A1CD68}" destId="{312350F1-F549-401E-A2FB-8F4E8FEE0898}" srcOrd="0" destOrd="0" parTransId="{FECE79D6-0231-4CC6-BDBF-64F4EE37EFF9}" sibTransId="{F2C51219-3AD7-4F8B-9799-42E7AA4902AD}"/>
    <dgm:cxn modelId="{5AEAB583-E180-4A22-AA02-1EBD618DCFAD}" type="presParOf" srcId="{609774A0-C0E1-4603-9F17-6C010408CBE0}" destId="{8E4FE7F5-A7DC-49F5-95FE-C071C0185E95}" srcOrd="0" destOrd="0" presId="urn:microsoft.com/office/officeart/2005/8/layout/vList4"/>
    <dgm:cxn modelId="{378DE336-94CE-4AC5-92BB-3FF7D971E47F}" type="presParOf" srcId="{8E4FE7F5-A7DC-49F5-95FE-C071C0185E95}" destId="{62D3877C-A770-4F7D-A002-6CA1EABE6F6B}" srcOrd="0" destOrd="0" presId="urn:microsoft.com/office/officeart/2005/8/layout/vList4"/>
    <dgm:cxn modelId="{6B2D0034-6B32-46D0-85D3-62B4CF243B3D}" type="presParOf" srcId="{8E4FE7F5-A7DC-49F5-95FE-C071C0185E95}" destId="{5598BB95-28EC-42F4-B07C-99A194C8A879}" srcOrd="1" destOrd="0" presId="urn:microsoft.com/office/officeart/2005/8/layout/vList4"/>
    <dgm:cxn modelId="{BC2234EE-6B2A-4609-8CE5-1CA8D5DD011B}" type="presParOf" srcId="{8E4FE7F5-A7DC-49F5-95FE-C071C0185E95}" destId="{12751563-50E9-4064-A0CC-FCE1E497AA63}" srcOrd="2" destOrd="0" presId="urn:microsoft.com/office/officeart/2005/8/layout/vList4"/>
    <dgm:cxn modelId="{93254457-E4ED-4CAA-9541-1BA6005211FA}" type="presParOf" srcId="{609774A0-C0E1-4603-9F17-6C010408CBE0}" destId="{57C5AAE6-DDF7-4BF3-AAEF-8768BD8531C2}" srcOrd="1" destOrd="0" presId="urn:microsoft.com/office/officeart/2005/8/layout/vList4"/>
    <dgm:cxn modelId="{88A9A24A-5769-4BE2-818D-7F2D0CADA680}" type="presParOf" srcId="{609774A0-C0E1-4603-9F17-6C010408CBE0}" destId="{6B5D18FE-E1C4-470E-AAB5-FB321E23CD7A}" srcOrd="2" destOrd="0" presId="urn:microsoft.com/office/officeart/2005/8/layout/vList4"/>
    <dgm:cxn modelId="{E043B7B2-2C03-4ABF-BC4F-79101E57A7CF}" type="presParOf" srcId="{6B5D18FE-E1C4-470E-AAB5-FB321E23CD7A}" destId="{415A3E18-8480-48D5-8C36-20F09CD99310}" srcOrd="0" destOrd="0" presId="urn:microsoft.com/office/officeart/2005/8/layout/vList4"/>
    <dgm:cxn modelId="{15E2547C-CD17-43BF-BCAD-7DD25558A300}" type="presParOf" srcId="{6B5D18FE-E1C4-470E-AAB5-FB321E23CD7A}" destId="{C8CC4B0B-2B4B-4154-82B7-7465B4F584AA}" srcOrd="1" destOrd="0" presId="urn:microsoft.com/office/officeart/2005/8/layout/vList4"/>
    <dgm:cxn modelId="{D4F0FE1C-A8F4-4401-90F3-6EAE70070003}" type="presParOf" srcId="{6B5D18FE-E1C4-470E-AAB5-FB321E23CD7A}" destId="{E8C6600E-ED7D-42FF-A837-FBBFDB1D8E0A}" srcOrd="2" destOrd="0" presId="urn:microsoft.com/office/officeart/2005/8/layout/vList4"/>
    <dgm:cxn modelId="{0D3080F3-99DB-4550-AC37-E35CD8552FCC}" type="presParOf" srcId="{609774A0-C0E1-4603-9F17-6C010408CBE0}" destId="{92EB1F58-9D18-4822-8967-EF4E7BAC3C1F}" srcOrd="3" destOrd="0" presId="urn:microsoft.com/office/officeart/2005/8/layout/vList4"/>
    <dgm:cxn modelId="{9F451652-2EC6-4D13-986F-215506BB1340}" type="presParOf" srcId="{609774A0-C0E1-4603-9F17-6C010408CBE0}" destId="{AE3D0F6C-7FCC-4140-BC90-D13CF45CD1A0}" srcOrd="4" destOrd="0" presId="urn:microsoft.com/office/officeart/2005/8/layout/vList4"/>
    <dgm:cxn modelId="{1EBCEBCB-4C79-4498-91D4-28EC6F342604}" type="presParOf" srcId="{AE3D0F6C-7FCC-4140-BC90-D13CF45CD1A0}" destId="{B084E41F-C6B2-413D-87AB-5A20F5B4D325}" srcOrd="0" destOrd="0" presId="urn:microsoft.com/office/officeart/2005/8/layout/vList4"/>
    <dgm:cxn modelId="{9F4FFFC4-6B13-4C5F-8CFE-2D29D7066E0A}" type="presParOf" srcId="{AE3D0F6C-7FCC-4140-BC90-D13CF45CD1A0}" destId="{90C03CEF-FDDF-4532-ADA5-52AF0E998A8B}" srcOrd="1" destOrd="0" presId="urn:microsoft.com/office/officeart/2005/8/layout/vList4"/>
    <dgm:cxn modelId="{08C4EF6B-5DFD-4D1B-BDA9-83E9B9B6D6E4}" type="presParOf" srcId="{AE3D0F6C-7FCC-4140-BC90-D13CF45CD1A0}" destId="{76C98CC7-A27A-446B-BEB2-5171C765012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A28FF2-A596-47BB-B0E2-DE42BE6EB9B5}" type="doc">
      <dgm:prSet loTypeId="urn:microsoft.com/office/officeart/2005/8/layout/hList9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BB7B3B76-0BC5-495E-8AF2-9EEDBCEB7031}">
      <dgm:prSet/>
      <dgm:spPr>
        <a:xfrm>
          <a:off x="166789" y="3207962"/>
          <a:ext cx="1849336" cy="1849336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es-EC" b="1" u="sng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Temperatura</a:t>
          </a:r>
          <a:endParaRPr lang="es-EC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047820A-C9D7-4985-907C-8B3BA677AB44}" type="parTrans" cxnId="{16D4EC17-55B4-4A56-B1EB-9ED80CCF84EF}">
      <dgm:prSet/>
      <dgm:spPr/>
      <dgm:t>
        <a:bodyPr/>
        <a:lstStyle/>
        <a:p>
          <a:endParaRPr lang="es-EC"/>
        </a:p>
      </dgm:t>
    </dgm:pt>
    <dgm:pt modelId="{5A01752E-C795-442F-849B-C5F014D1E45F}" type="sibTrans" cxnId="{16D4EC17-55B4-4A56-B1EB-9ED80CCF84EF}">
      <dgm:prSet/>
      <dgm:spPr/>
      <dgm:t>
        <a:bodyPr/>
        <a:lstStyle/>
        <a:p>
          <a:endParaRPr lang="es-EC"/>
        </a:p>
      </dgm:t>
    </dgm:pt>
    <dgm:pt modelId="{58F1C894-1E5E-404A-BFA5-559B43537287}">
      <dgm:prSet phldrT="[Texto]" custT="1"/>
      <dgm:spPr>
        <a:xfrm>
          <a:off x="3994240" y="1565751"/>
          <a:ext cx="1849336" cy="1849336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es-EC" sz="1600" b="1" u="sng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Humedad Relativa</a:t>
          </a:r>
          <a:endParaRPr lang="es-EC" sz="16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7DE23CE-DB96-4991-9989-5FD9A7B34519}" type="parTrans" cxnId="{361DA8ED-3759-4CEC-B121-EA34EE57B7C3}">
      <dgm:prSet/>
      <dgm:spPr/>
      <dgm:t>
        <a:bodyPr/>
        <a:lstStyle/>
        <a:p>
          <a:endParaRPr lang="es-EC"/>
        </a:p>
      </dgm:t>
    </dgm:pt>
    <dgm:pt modelId="{0D2722E9-4F5A-4FCE-A728-3EC4F941AA25}" type="sibTrans" cxnId="{361DA8ED-3759-4CEC-B121-EA34EE57B7C3}">
      <dgm:prSet/>
      <dgm:spPr/>
      <dgm:t>
        <a:bodyPr/>
        <a:lstStyle/>
        <a:p>
          <a:endParaRPr lang="es-EC"/>
        </a:p>
      </dgm:t>
    </dgm:pt>
    <dgm:pt modelId="{F8177C1C-E25B-4DFA-94DA-9D21846F4E7D}" type="pres">
      <dgm:prSet presAssocID="{4CA28FF2-A596-47BB-B0E2-DE42BE6EB9B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1EACC2C-94A8-44E8-8193-475495B190DA}" type="pres">
      <dgm:prSet presAssocID="{BB7B3B76-0BC5-495E-8AF2-9EEDBCEB7031}" presName="posSpace" presStyleCnt="0"/>
      <dgm:spPr/>
    </dgm:pt>
    <dgm:pt modelId="{74951D4F-037D-4FA1-8E3F-D7686771DADF}" type="pres">
      <dgm:prSet presAssocID="{BB7B3B76-0BC5-495E-8AF2-9EEDBCEB7031}" presName="vertFlow" presStyleCnt="0"/>
      <dgm:spPr/>
    </dgm:pt>
    <dgm:pt modelId="{9ADDFC64-02BF-4172-8DC3-553ED789DB42}" type="pres">
      <dgm:prSet presAssocID="{BB7B3B76-0BC5-495E-8AF2-9EEDBCEB7031}" presName="topSpace" presStyleCnt="0"/>
      <dgm:spPr/>
    </dgm:pt>
    <dgm:pt modelId="{9B0F07C0-8374-4DE0-91FB-2E39F9F7E093}" type="pres">
      <dgm:prSet presAssocID="{BB7B3B76-0BC5-495E-8AF2-9EEDBCEB7031}" presName="firstComp" presStyleCnt="0"/>
      <dgm:spPr/>
    </dgm:pt>
    <dgm:pt modelId="{5E59FA18-A6C4-459A-A23A-85280A2CA802}" type="pres">
      <dgm:prSet presAssocID="{BB7B3B76-0BC5-495E-8AF2-9EEDBCEB7031}" presName="firstChild" presStyleLbl="bgAccFollowNode1" presStyleIdx="0" presStyleCnt="2" custFlipVert="1" custFlipHor="1" custScaleX="4966" custScaleY="11500"/>
      <dgm:spPr>
        <a:xfrm flipH="1" flipV="1">
          <a:off x="3218099" y="3124226"/>
          <a:ext cx="115715" cy="212780"/>
        </a:xfrm>
        <a:prstGeom prst="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s-EC"/>
        </a:p>
      </dgm:t>
    </dgm:pt>
    <dgm:pt modelId="{CF27402D-EC7C-41C1-A677-12FB5BDDC808}" type="pres">
      <dgm:prSet presAssocID="{BB7B3B76-0BC5-495E-8AF2-9EEDBCEB7031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5BFD92-704E-433D-A9C5-E1BE999BFD8B}" type="pres">
      <dgm:prSet presAssocID="{BB7B3B76-0BC5-495E-8AF2-9EEDBCEB7031}" presName="negSpace" presStyleCnt="0"/>
      <dgm:spPr/>
    </dgm:pt>
    <dgm:pt modelId="{E1E440B8-B5B4-4355-88B0-57B5BE9F1565}" type="pres">
      <dgm:prSet presAssocID="{BB7B3B76-0BC5-495E-8AF2-9EEDBCEB7031}" presName="circle" presStyleLbl="node1" presStyleIdx="0" presStyleCnt="2" custLinFactNeighborX="-749" custLinFactNeighborY="88800"/>
      <dgm:spPr/>
      <dgm:t>
        <a:bodyPr/>
        <a:lstStyle/>
        <a:p>
          <a:endParaRPr lang="es-EC"/>
        </a:p>
      </dgm:t>
    </dgm:pt>
    <dgm:pt modelId="{9705FC39-2B57-40CB-A30C-83E3F0C0A2A6}" type="pres">
      <dgm:prSet presAssocID="{5A01752E-C795-442F-849B-C5F014D1E45F}" presName="transSpace" presStyleCnt="0"/>
      <dgm:spPr/>
    </dgm:pt>
    <dgm:pt modelId="{007BD23F-3C97-429C-AAC9-37E155B6CE31}" type="pres">
      <dgm:prSet presAssocID="{58F1C894-1E5E-404A-BFA5-559B43537287}" presName="posSpace" presStyleCnt="0"/>
      <dgm:spPr/>
    </dgm:pt>
    <dgm:pt modelId="{21C5A54D-6D53-4211-8A74-FC4DE7AC0699}" type="pres">
      <dgm:prSet presAssocID="{58F1C894-1E5E-404A-BFA5-559B43537287}" presName="vertFlow" presStyleCnt="0"/>
      <dgm:spPr/>
    </dgm:pt>
    <dgm:pt modelId="{CBAC37E2-A03A-443D-AE7B-6EAC46F3D61B}" type="pres">
      <dgm:prSet presAssocID="{58F1C894-1E5E-404A-BFA5-559B43537287}" presName="topSpace" presStyleCnt="0"/>
      <dgm:spPr/>
    </dgm:pt>
    <dgm:pt modelId="{C5B75C01-02E0-4688-9433-1A7902122AEB}" type="pres">
      <dgm:prSet presAssocID="{58F1C894-1E5E-404A-BFA5-559B43537287}" presName="firstComp" presStyleCnt="0"/>
      <dgm:spPr/>
    </dgm:pt>
    <dgm:pt modelId="{DF55598B-43CC-422C-8BEE-BD5A96A0033F}" type="pres">
      <dgm:prSet presAssocID="{58F1C894-1E5E-404A-BFA5-559B43537287}" presName="firstChild" presStyleLbl="bgAccFollowNode1" presStyleIdx="1" presStyleCnt="2" custFlipVert="1" custFlipHor="1" custScaleX="22504" custScaleY="2471"/>
      <dgm:spPr>
        <a:xfrm flipH="1" flipV="1">
          <a:off x="6820441" y="3207756"/>
          <a:ext cx="524380" cy="4571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s-EC"/>
        </a:p>
      </dgm:t>
    </dgm:pt>
    <dgm:pt modelId="{370E664D-098A-46AF-9C79-03D019896C52}" type="pres">
      <dgm:prSet presAssocID="{58F1C894-1E5E-404A-BFA5-559B43537287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40E2B6-112E-4680-A269-87A714B89A57}" type="pres">
      <dgm:prSet presAssocID="{58F1C894-1E5E-404A-BFA5-559B43537287}" presName="negSpace" presStyleCnt="0"/>
      <dgm:spPr/>
    </dgm:pt>
    <dgm:pt modelId="{169039CB-FAC9-4E3E-90C5-44DDC23C0016}" type="pres">
      <dgm:prSet presAssocID="{58F1C894-1E5E-404A-BFA5-559B43537287}" presName="circle" presStyleLbl="node1" presStyleIdx="1" presStyleCnt="2"/>
      <dgm:spPr/>
      <dgm:t>
        <a:bodyPr/>
        <a:lstStyle/>
        <a:p>
          <a:endParaRPr lang="es-EC"/>
        </a:p>
      </dgm:t>
    </dgm:pt>
  </dgm:ptLst>
  <dgm:cxnLst>
    <dgm:cxn modelId="{16D4EC17-55B4-4A56-B1EB-9ED80CCF84EF}" srcId="{4CA28FF2-A596-47BB-B0E2-DE42BE6EB9B5}" destId="{BB7B3B76-0BC5-495E-8AF2-9EEDBCEB7031}" srcOrd="0" destOrd="0" parTransId="{D047820A-C9D7-4985-907C-8B3BA677AB44}" sibTransId="{5A01752E-C795-442F-849B-C5F014D1E45F}"/>
    <dgm:cxn modelId="{361DA8ED-3759-4CEC-B121-EA34EE57B7C3}" srcId="{4CA28FF2-A596-47BB-B0E2-DE42BE6EB9B5}" destId="{58F1C894-1E5E-404A-BFA5-559B43537287}" srcOrd="1" destOrd="0" parTransId="{E7DE23CE-DB96-4991-9989-5FD9A7B34519}" sibTransId="{0D2722E9-4F5A-4FCE-A728-3EC4F941AA25}"/>
    <dgm:cxn modelId="{71EE3E5D-0E6A-468C-8C9D-6BD3C205AAE7}" type="presOf" srcId="{58F1C894-1E5E-404A-BFA5-559B43537287}" destId="{169039CB-FAC9-4E3E-90C5-44DDC23C0016}" srcOrd="0" destOrd="0" presId="urn:microsoft.com/office/officeart/2005/8/layout/hList9"/>
    <dgm:cxn modelId="{C8FAC01F-1036-4BEF-9CFE-C1784D77E080}" type="presOf" srcId="{4CA28FF2-A596-47BB-B0E2-DE42BE6EB9B5}" destId="{F8177C1C-E25B-4DFA-94DA-9D21846F4E7D}" srcOrd="0" destOrd="0" presId="urn:microsoft.com/office/officeart/2005/8/layout/hList9"/>
    <dgm:cxn modelId="{B482C3B9-91CE-46BA-913D-18E00179D193}" type="presOf" srcId="{BB7B3B76-0BC5-495E-8AF2-9EEDBCEB7031}" destId="{E1E440B8-B5B4-4355-88B0-57B5BE9F1565}" srcOrd="0" destOrd="0" presId="urn:microsoft.com/office/officeart/2005/8/layout/hList9"/>
    <dgm:cxn modelId="{8DF0B5A6-70BA-4C1C-94AD-15AAE5A382B8}" type="presParOf" srcId="{F8177C1C-E25B-4DFA-94DA-9D21846F4E7D}" destId="{D1EACC2C-94A8-44E8-8193-475495B190DA}" srcOrd="0" destOrd="0" presId="urn:microsoft.com/office/officeart/2005/8/layout/hList9"/>
    <dgm:cxn modelId="{8EEBB19A-EA47-40E6-8847-7942FFC1A246}" type="presParOf" srcId="{F8177C1C-E25B-4DFA-94DA-9D21846F4E7D}" destId="{74951D4F-037D-4FA1-8E3F-D7686771DADF}" srcOrd="1" destOrd="0" presId="urn:microsoft.com/office/officeart/2005/8/layout/hList9"/>
    <dgm:cxn modelId="{1B2F7CC7-A4D5-49D6-8393-083EFC8C9B3D}" type="presParOf" srcId="{74951D4F-037D-4FA1-8E3F-D7686771DADF}" destId="{9ADDFC64-02BF-4172-8DC3-553ED789DB42}" srcOrd="0" destOrd="0" presId="urn:microsoft.com/office/officeart/2005/8/layout/hList9"/>
    <dgm:cxn modelId="{188428EA-6119-4998-B2B9-1914F698EA42}" type="presParOf" srcId="{74951D4F-037D-4FA1-8E3F-D7686771DADF}" destId="{9B0F07C0-8374-4DE0-91FB-2E39F9F7E093}" srcOrd="1" destOrd="0" presId="urn:microsoft.com/office/officeart/2005/8/layout/hList9"/>
    <dgm:cxn modelId="{57A9F353-2E64-4F41-8E2F-F5E208C90270}" type="presParOf" srcId="{9B0F07C0-8374-4DE0-91FB-2E39F9F7E093}" destId="{5E59FA18-A6C4-459A-A23A-85280A2CA802}" srcOrd="0" destOrd="0" presId="urn:microsoft.com/office/officeart/2005/8/layout/hList9"/>
    <dgm:cxn modelId="{B3391976-D6E3-412E-90FC-9D751B21E5E4}" type="presParOf" srcId="{9B0F07C0-8374-4DE0-91FB-2E39F9F7E093}" destId="{CF27402D-EC7C-41C1-A677-12FB5BDDC808}" srcOrd="1" destOrd="0" presId="urn:microsoft.com/office/officeart/2005/8/layout/hList9"/>
    <dgm:cxn modelId="{8E422015-959A-48C3-B753-21197646C743}" type="presParOf" srcId="{F8177C1C-E25B-4DFA-94DA-9D21846F4E7D}" destId="{A05BFD92-704E-433D-A9C5-E1BE999BFD8B}" srcOrd="2" destOrd="0" presId="urn:microsoft.com/office/officeart/2005/8/layout/hList9"/>
    <dgm:cxn modelId="{3ADBA2C7-E2F3-400D-85F3-1087E8CCBC61}" type="presParOf" srcId="{F8177C1C-E25B-4DFA-94DA-9D21846F4E7D}" destId="{E1E440B8-B5B4-4355-88B0-57B5BE9F1565}" srcOrd="3" destOrd="0" presId="urn:microsoft.com/office/officeart/2005/8/layout/hList9"/>
    <dgm:cxn modelId="{498F3811-224A-409C-99E4-D6D01B59EABB}" type="presParOf" srcId="{F8177C1C-E25B-4DFA-94DA-9D21846F4E7D}" destId="{9705FC39-2B57-40CB-A30C-83E3F0C0A2A6}" srcOrd="4" destOrd="0" presId="urn:microsoft.com/office/officeart/2005/8/layout/hList9"/>
    <dgm:cxn modelId="{4CD646BF-2560-4D22-B946-24F891179A4C}" type="presParOf" srcId="{F8177C1C-E25B-4DFA-94DA-9D21846F4E7D}" destId="{007BD23F-3C97-429C-AAC9-37E155B6CE31}" srcOrd="5" destOrd="0" presId="urn:microsoft.com/office/officeart/2005/8/layout/hList9"/>
    <dgm:cxn modelId="{FF72A2CD-8756-4865-BC5F-3951D456A603}" type="presParOf" srcId="{F8177C1C-E25B-4DFA-94DA-9D21846F4E7D}" destId="{21C5A54D-6D53-4211-8A74-FC4DE7AC0699}" srcOrd="6" destOrd="0" presId="urn:microsoft.com/office/officeart/2005/8/layout/hList9"/>
    <dgm:cxn modelId="{09532D0F-7167-4D16-91F9-E3A265041339}" type="presParOf" srcId="{21C5A54D-6D53-4211-8A74-FC4DE7AC0699}" destId="{CBAC37E2-A03A-443D-AE7B-6EAC46F3D61B}" srcOrd="0" destOrd="0" presId="urn:microsoft.com/office/officeart/2005/8/layout/hList9"/>
    <dgm:cxn modelId="{764BE4A9-ACF6-4DE5-A0E3-0CAFE0E6C598}" type="presParOf" srcId="{21C5A54D-6D53-4211-8A74-FC4DE7AC0699}" destId="{C5B75C01-02E0-4688-9433-1A7902122AEB}" srcOrd="1" destOrd="0" presId="urn:microsoft.com/office/officeart/2005/8/layout/hList9"/>
    <dgm:cxn modelId="{27CC2A3D-C333-4902-8A76-ECB8191A6195}" type="presParOf" srcId="{C5B75C01-02E0-4688-9433-1A7902122AEB}" destId="{DF55598B-43CC-422C-8BEE-BD5A96A0033F}" srcOrd="0" destOrd="0" presId="urn:microsoft.com/office/officeart/2005/8/layout/hList9"/>
    <dgm:cxn modelId="{F5565DE1-1A43-4719-8925-342D2BEF6086}" type="presParOf" srcId="{C5B75C01-02E0-4688-9433-1A7902122AEB}" destId="{370E664D-098A-46AF-9C79-03D019896C52}" srcOrd="1" destOrd="0" presId="urn:microsoft.com/office/officeart/2005/8/layout/hList9"/>
    <dgm:cxn modelId="{637D0918-1F77-47C0-9936-4CDC3874D492}" type="presParOf" srcId="{F8177C1C-E25B-4DFA-94DA-9D21846F4E7D}" destId="{0D40E2B6-112E-4680-A269-87A714B89A57}" srcOrd="7" destOrd="0" presId="urn:microsoft.com/office/officeart/2005/8/layout/hList9"/>
    <dgm:cxn modelId="{012307BE-9525-4386-A4D0-403B1F2F6DA1}" type="presParOf" srcId="{F8177C1C-E25B-4DFA-94DA-9D21846F4E7D}" destId="{169039CB-FAC9-4E3E-90C5-44DDC23C001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EF8B0-5147-4F40-9906-C582C6C2AB76}">
      <dsp:nvSpPr>
        <dsp:cNvPr id="0" name=""/>
        <dsp:cNvSpPr/>
      </dsp:nvSpPr>
      <dsp:spPr>
        <a:xfrm rot="3719849">
          <a:off x="2757131" y="3903794"/>
          <a:ext cx="1088034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1088034" y="21137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3F1AC-812F-4C2B-A686-5E28DFFFA4BA}">
      <dsp:nvSpPr>
        <dsp:cNvPr id="0" name=""/>
        <dsp:cNvSpPr/>
      </dsp:nvSpPr>
      <dsp:spPr>
        <a:xfrm rot="1312503">
          <a:off x="3349779" y="3136763"/>
          <a:ext cx="726746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26746" y="21137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636945-D618-43C6-8D82-F2CA43F151E6}">
      <dsp:nvSpPr>
        <dsp:cNvPr id="0" name=""/>
        <dsp:cNvSpPr/>
      </dsp:nvSpPr>
      <dsp:spPr>
        <a:xfrm rot="20291756">
          <a:off x="3347826" y="2290115"/>
          <a:ext cx="786045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786045" y="21137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687E6-CBC0-499B-89D5-42F95FF13513}">
      <dsp:nvSpPr>
        <dsp:cNvPr id="0" name=""/>
        <dsp:cNvSpPr/>
      </dsp:nvSpPr>
      <dsp:spPr>
        <a:xfrm rot="17950864">
          <a:off x="2774479" y="1518777"/>
          <a:ext cx="1132115" cy="42275"/>
        </a:xfrm>
        <a:custGeom>
          <a:avLst/>
          <a:gdLst/>
          <a:ahLst/>
          <a:cxnLst/>
          <a:rect l="0" t="0" r="0" b="0"/>
          <a:pathLst>
            <a:path>
              <a:moveTo>
                <a:pt x="0" y="21137"/>
              </a:moveTo>
              <a:lnTo>
                <a:pt x="1132115" y="21137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DB003-9114-41C6-8537-AC3F6790DA8B}">
      <dsp:nvSpPr>
        <dsp:cNvPr id="0" name=""/>
        <dsp:cNvSpPr/>
      </dsp:nvSpPr>
      <dsp:spPr>
        <a:xfrm>
          <a:off x="1400625" y="1438176"/>
          <a:ext cx="2483178" cy="254004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AF8815-6F81-4549-A044-5514A2E4E977}">
      <dsp:nvSpPr>
        <dsp:cNvPr id="0" name=""/>
        <dsp:cNvSpPr/>
      </dsp:nvSpPr>
      <dsp:spPr>
        <a:xfrm>
          <a:off x="3364030" y="111600"/>
          <a:ext cx="990841" cy="998216"/>
        </a:xfrm>
        <a:prstGeom prst="ellipse">
          <a:avLst/>
        </a:prstGeom>
        <a:gradFill rotWithShape="0">
          <a:gsLst>
            <a:gs pos="0">
              <a:srgbClr val="9BBB59">
                <a:hueOff val="2812566"/>
                <a:satOff val="-4220"/>
                <a:lumOff val="-686"/>
                <a:alphaOff val="0"/>
                <a:shade val="51000"/>
                <a:satMod val="130000"/>
              </a:srgbClr>
            </a:gs>
            <a:gs pos="80000">
              <a:srgbClr val="9BBB59">
                <a:hueOff val="2812566"/>
                <a:satOff val="-4220"/>
                <a:lumOff val="-686"/>
                <a:alphaOff val="0"/>
                <a:shade val="93000"/>
                <a:satMod val="130000"/>
              </a:srgbClr>
            </a:gs>
            <a:gs pos="100000">
              <a:srgbClr val="9BBB59">
                <a:hueOff val="2812566"/>
                <a:satOff val="-4220"/>
                <a:lumOff val="-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Morfología</a:t>
          </a:r>
          <a:endParaRPr lang="es-EC" sz="9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509135" y="257785"/>
        <a:ext cx="700631" cy="705846"/>
      </dsp:txXfrm>
    </dsp:sp>
    <dsp:sp modelId="{5BE788D2-533E-46FD-A70E-EA6C2D161252}">
      <dsp:nvSpPr>
        <dsp:cNvPr id="0" name=""/>
        <dsp:cNvSpPr/>
      </dsp:nvSpPr>
      <dsp:spPr>
        <a:xfrm>
          <a:off x="4041717" y="1512552"/>
          <a:ext cx="1153170" cy="895344"/>
        </a:xfrm>
        <a:prstGeom prst="ellipse">
          <a:avLst/>
        </a:prstGeom>
        <a:gradFill rotWithShape="0">
          <a:gsLst>
            <a:gs pos="0">
              <a:srgbClr val="9BBB59">
                <a:hueOff val="5625132"/>
                <a:satOff val="-8440"/>
                <a:lumOff val="-1373"/>
                <a:alphaOff val="0"/>
                <a:shade val="51000"/>
                <a:satMod val="130000"/>
              </a:srgbClr>
            </a:gs>
            <a:gs pos="80000">
              <a:srgbClr val="9BBB59">
                <a:hueOff val="5625132"/>
                <a:satOff val="-8440"/>
                <a:lumOff val="-1373"/>
                <a:alphaOff val="0"/>
                <a:shade val="93000"/>
                <a:satMod val="130000"/>
              </a:srgbClr>
            </a:gs>
            <a:gs pos="100000">
              <a:srgbClr val="9BBB59">
                <a:hueOff val="5625132"/>
                <a:satOff val="-8440"/>
                <a:lumOff val="-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Cosecha</a:t>
          </a:r>
          <a:endParaRPr lang="es-EC" sz="12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210595" y="1643672"/>
        <a:ext cx="815414" cy="633104"/>
      </dsp:txXfrm>
    </dsp:sp>
    <dsp:sp modelId="{6F8A9E30-063D-4BC4-A0AD-E51ABB86A034}">
      <dsp:nvSpPr>
        <dsp:cNvPr id="0" name=""/>
        <dsp:cNvSpPr/>
      </dsp:nvSpPr>
      <dsp:spPr>
        <a:xfrm>
          <a:off x="4006838" y="2914022"/>
          <a:ext cx="1208976" cy="1208976"/>
        </a:xfrm>
        <a:prstGeom prst="ellipse">
          <a:avLst/>
        </a:prstGeom>
        <a:gradFill rotWithShape="0">
          <a:gsLst>
            <a:gs pos="0">
              <a:srgbClr val="9BBB59">
                <a:hueOff val="8437698"/>
                <a:satOff val="-12660"/>
                <a:lumOff val="-2059"/>
                <a:alphaOff val="0"/>
                <a:shade val="51000"/>
                <a:satMod val="130000"/>
              </a:srgbClr>
            </a:gs>
            <a:gs pos="80000">
              <a:srgbClr val="9BBB59">
                <a:hueOff val="8437698"/>
                <a:satOff val="-12660"/>
                <a:lumOff val="-2059"/>
                <a:alphaOff val="0"/>
                <a:shade val="93000"/>
                <a:satMod val="130000"/>
              </a:srgbClr>
            </a:gs>
            <a:gs pos="100000">
              <a:srgbClr val="9BBB59">
                <a:hueOff val="8437698"/>
                <a:satOff val="-12660"/>
                <a:lumOff val="-205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ysClr val="window" lastClr="FFFFFF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Índice de madurez</a:t>
          </a:r>
          <a:endParaRPr lang="es-EC" sz="1200" b="1" kern="1200" dirty="0">
            <a:solidFill>
              <a:sysClr val="window" lastClr="FFFFFF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183888" y="3091072"/>
        <a:ext cx="854876" cy="854876"/>
      </dsp:txXfrm>
    </dsp:sp>
    <dsp:sp modelId="{1B05F68C-2EE7-413F-B5F1-C0FCA4C80C1B}">
      <dsp:nvSpPr>
        <dsp:cNvPr id="0" name=""/>
        <dsp:cNvSpPr/>
      </dsp:nvSpPr>
      <dsp:spPr>
        <a:xfrm>
          <a:off x="5336713" y="2914022"/>
          <a:ext cx="1813465" cy="120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336713" y="2914022"/>
        <a:ext cx="1813465" cy="1208976"/>
      </dsp:txXfrm>
    </dsp:sp>
    <dsp:sp modelId="{BB02CFCE-BDE9-43E8-BD89-B2A0E6B008CC}">
      <dsp:nvSpPr>
        <dsp:cNvPr id="0" name=""/>
        <dsp:cNvSpPr/>
      </dsp:nvSpPr>
      <dsp:spPr>
        <a:xfrm>
          <a:off x="3080048" y="4375839"/>
          <a:ext cx="1445211" cy="984373"/>
        </a:xfrm>
        <a:prstGeom prst="ellipse">
          <a:avLst/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Cambios físico-químicos en la maduración</a:t>
          </a:r>
          <a:endParaRPr lang="es-EC" sz="12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3291694" y="4519997"/>
        <a:ext cx="1021919" cy="696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EF8B0-5147-4F40-9906-C582C6C2AB76}">
      <dsp:nvSpPr>
        <dsp:cNvPr id="0" name=""/>
        <dsp:cNvSpPr/>
      </dsp:nvSpPr>
      <dsp:spPr>
        <a:xfrm rot="3719869">
          <a:off x="2637300" y="4477032"/>
          <a:ext cx="1246095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246095" y="23642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3F1AC-812F-4C2B-A686-5E28DFFFA4BA}">
      <dsp:nvSpPr>
        <dsp:cNvPr id="0" name=""/>
        <dsp:cNvSpPr/>
      </dsp:nvSpPr>
      <dsp:spPr>
        <a:xfrm rot="1312513">
          <a:off x="3316068" y="3598551"/>
          <a:ext cx="832298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832298" y="23642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636945-D618-43C6-8D82-F2CA43F151E6}">
      <dsp:nvSpPr>
        <dsp:cNvPr id="0" name=""/>
        <dsp:cNvSpPr/>
      </dsp:nvSpPr>
      <dsp:spPr>
        <a:xfrm rot="20291747">
          <a:off x="3313831" y="2628884"/>
          <a:ext cx="900215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900215" y="23642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687E6-CBC0-499B-89D5-42F95FF13513}">
      <dsp:nvSpPr>
        <dsp:cNvPr id="0" name=""/>
        <dsp:cNvSpPr/>
      </dsp:nvSpPr>
      <dsp:spPr>
        <a:xfrm rot="17917707">
          <a:off x="2652972" y="1761715"/>
          <a:ext cx="1252683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252683" y="23642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DB003-9114-41C6-8537-AC3F6790DA8B}">
      <dsp:nvSpPr>
        <dsp:cNvPr id="0" name=""/>
        <dsp:cNvSpPr/>
      </dsp:nvSpPr>
      <dsp:spPr>
        <a:xfrm>
          <a:off x="1083665" y="1652568"/>
          <a:ext cx="2844028" cy="290915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AF8815-6F81-4549-A044-5514A2E4E977}">
      <dsp:nvSpPr>
        <dsp:cNvPr id="0" name=""/>
        <dsp:cNvSpPr/>
      </dsp:nvSpPr>
      <dsp:spPr>
        <a:xfrm>
          <a:off x="3179022" y="120187"/>
          <a:ext cx="1380149" cy="1169417"/>
        </a:xfrm>
        <a:prstGeom prst="ellipse">
          <a:avLst/>
        </a:prstGeo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shade val="51000"/>
                <a:satMod val="130000"/>
              </a:srgbClr>
            </a:gs>
            <a:gs pos="80000">
              <a:srgbClr val="4BACC6">
                <a:hueOff val="-2483469"/>
                <a:satOff val="9953"/>
                <a:lumOff val="2157"/>
                <a:alphaOff val="0"/>
                <a:shade val="93000"/>
                <a:satMod val="130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Morfología</a:t>
          </a:r>
          <a:endParaRPr lang="es-EC" sz="14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381140" y="291444"/>
        <a:ext cx="975913" cy="826903"/>
      </dsp:txXfrm>
    </dsp:sp>
    <dsp:sp modelId="{5BE788D2-533E-46FD-A70E-EA6C2D161252}">
      <dsp:nvSpPr>
        <dsp:cNvPr id="0" name=""/>
        <dsp:cNvSpPr/>
      </dsp:nvSpPr>
      <dsp:spPr>
        <a:xfrm>
          <a:off x="4108501" y="1737768"/>
          <a:ext cx="1320747" cy="1025453"/>
        </a:xfrm>
        <a:prstGeom prst="ellipse">
          <a:avLst/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shade val="51000"/>
                <a:satMod val="130000"/>
              </a:srgbClr>
            </a:gs>
            <a:gs pos="80000">
              <a:srgbClr val="4BACC6">
                <a:hueOff val="-4966938"/>
                <a:satOff val="19906"/>
                <a:lumOff val="4314"/>
                <a:alphaOff val="0"/>
                <a:shade val="93000"/>
                <a:satMod val="13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Cosecha</a:t>
          </a:r>
          <a:endParaRPr lang="es-EC" sz="12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301920" y="1887942"/>
        <a:ext cx="933909" cy="725105"/>
      </dsp:txXfrm>
    </dsp:sp>
    <dsp:sp modelId="{6F8A9E30-063D-4BC4-A0AD-E51ABB86A034}">
      <dsp:nvSpPr>
        <dsp:cNvPr id="0" name=""/>
        <dsp:cNvSpPr/>
      </dsp:nvSpPr>
      <dsp:spPr>
        <a:xfrm>
          <a:off x="4068553" y="3342867"/>
          <a:ext cx="1384663" cy="1384663"/>
        </a:xfrm>
        <a:prstGeom prst="ellipse">
          <a:avLst/>
        </a:prstGeo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shade val="51000"/>
                <a:satMod val="130000"/>
              </a:srgbClr>
            </a:gs>
            <a:gs pos="80000">
              <a:srgbClr val="4BACC6">
                <a:hueOff val="-7450407"/>
                <a:satOff val="29858"/>
                <a:lumOff val="6471"/>
                <a:alphaOff val="0"/>
                <a:shade val="93000"/>
                <a:satMod val="130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ysClr val="window" lastClr="FFFFFF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Índice de madurez</a:t>
          </a:r>
          <a:endParaRPr lang="es-EC" sz="1200" b="1" kern="1200" dirty="0">
            <a:solidFill>
              <a:sysClr val="window" lastClr="FFFFFF"/>
            </a:solidFill>
            <a:effectLst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271332" y="3545646"/>
        <a:ext cx="979105" cy="979105"/>
      </dsp:txXfrm>
    </dsp:sp>
    <dsp:sp modelId="{1B05F68C-2EE7-413F-B5F1-C0FCA4C80C1B}">
      <dsp:nvSpPr>
        <dsp:cNvPr id="0" name=""/>
        <dsp:cNvSpPr/>
      </dsp:nvSpPr>
      <dsp:spPr>
        <a:xfrm>
          <a:off x="5591683" y="3342867"/>
          <a:ext cx="2076994" cy="1384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591683" y="3342867"/>
        <a:ext cx="2076994" cy="1384663"/>
      </dsp:txXfrm>
    </dsp:sp>
    <dsp:sp modelId="{BB02CFCE-BDE9-43E8-BD89-B2A0E6B008CC}">
      <dsp:nvSpPr>
        <dsp:cNvPr id="0" name=""/>
        <dsp:cNvSpPr/>
      </dsp:nvSpPr>
      <dsp:spPr>
        <a:xfrm>
          <a:off x="3007099" y="5017088"/>
          <a:ext cx="1655226" cy="1127420"/>
        </a:xfrm>
        <a:prstGeom prst="ellipse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Cambios físico-químicos en la maduración</a:t>
          </a:r>
          <a:endParaRPr lang="es-EC" sz="12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sp:txBody>
      <dsp:txXfrm>
        <a:off x="3249501" y="5182195"/>
        <a:ext cx="1170422" cy="797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877C-A770-4F7D-A002-6CA1EABE6F6B}">
      <dsp:nvSpPr>
        <dsp:cNvPr id="0" name=""/>
        <dsp:cNvSpPr/>
      </dsp:nvSpPr>
      <dsp:spPr>
        <a:xfrm>
          <a:off x="0" y="0"/>
          <a:ext cx="8229600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Ácido ascórbico (Vitamina C):</a:t>
          </a:r>
          <a:endParaRPr lang="es-EC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Ácido orgánico y antioxidante.</a:t>
          </a:r>
          <a:endParaRPr lang="es-EC" sz="2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Sensible al calor, oxígeno, álcali y luz.</a:t>
          </a:r>
          <a:endParaRPr lang="es-EC" sz="2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28781" y="41425"/>
        <a:ext cx="6359393" cy="1331513"/>
      </dsp:txXfrm>
    </dsp:sp>
    <dsp:sp modelId="{5598BB95-28EC-42F4-B07C-99A194C8A879}">
      <dsp:nvSpPr>
        <dsp:cNvPr id="0" name=""/>
        <dsp:cNvSpPr/>
      </dsp:nvSpPr>
      <dsp:spPr>
        <a:xfrm>
          <a:off x="141436" y="141436"/>
          <a:ext cx="1645920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A3E18-8480-48D5-8C36-20F09CD99310}">
      <dsp:nvSpPr>
        <dsp:cNvPr id="0" name=""/>
        <dsp:cNvSpPr/>
      </dsp:nvSpPr>
      <dsp:spPr>
        <a:xfrm>
          <a:off x="0" y="1555799"/>
          <a:ext cx="8229600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Polifenoles</a:t>
          </a:r>
          <a:r>
            <a:rPr lang="es-EC" sz="18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Solubles Totales y Capacidad Antioxidante:</a:t>
          </a:r>
          <a:endParaRPr lang="es-EC" sz="1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Son metabolismos secundarios</a:t>
          </a:r>
          <a:endParaRPr lang="es-EC" sz="1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Impiden la formación de radicales libres.</a:t>
          </a:r>
          <a:r>
            <a:rPr lang="es-EC" sz="18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</a:t>
          </a:r>
          <a:endParaRPr lang="es-EC" sz="1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828781" y="1597224"/>
        <a:ext cx="6359393" cy="1331513"/>
      </dsp:txXfrm>
    </dsp:sp>
    <dsp:sp modelId="{C8CC4B0B-2B4B-4154-82B7-7465B4F584AA}">
      <dsp:nvSpPr>
        <dsp:cNvPr id="0" name=""/>
        <dsp:cNvSpPr/>
      </dsp:nvSpPr>
      <dsp:spPr>
        <a:xfrm>
          <a:off x="141436" y="1697236"/>
          <a:ext cx="1645920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4E41F-C6B2-413D-87AB-5A20F5B4D325}">
      <dsp:nvSpPr>
        <dsp:cNvPr id="0" name=""/>
        <dsp:cNvSpPr/>
      </dsp:nvSpPr>
      <dsp:spPr>
        <a:xfrm>
          <a:off x="0" y="3111599"/>
          <a:ext cx="8229600" cy="141436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Beta carotenos:</a:t>
          </a:r>
          <a:endParaRPr lang="es-EC" sz="20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Pigmentos naturales</a:t>
          </a:r>
          <a:endParaRPr lang="es-EC" sz="20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Responsables del color</a:t>
          </a:r>
          <a:endParaRPr lang="es-EC" sz="21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28781" y="3153024"/>
        <a:ext cx="6359393" cy="1331513"/>
      </dsp:txXfrm>
    </dsp:sp>
    <dsp:sp modelId="{90C03CEF-FDDF-4532-ADA5-52AF0E998A8B}">
      <dsp:nvSpPr>
        <dsp:cNvPr id="0" name=""/>
        <dsp:cNvSpPr/>
      </dsp:nvSpPr>
      <dsp:spPr>
        <a:xfrm>
          <a:off x="141436" y="3253035"/>
          <a:ext cx="1645920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9FA18-A6C4-459A-A23A-85280A2CA802}">
      <dsp:nvSpPr>
        <dsp:cNvPr id="0" name=""/>
        <dsp:cNvSpPr/>
      </dsp:nvSpPr>
      <dsp:spPr>
        <a:xfrm flipH="1" flipV="1">
          <a:off x="3218099" y="3124226"/>
          <a:ext cx="115715" cy="212780"/>
        </a:xfrm>
        <a:prstGeom prst="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E440B8-B5B4-4355-88B0-57B5BE9F1565}">
      <dsp:nvSpPr>
        <dsp:cNvPr id="0" name=""/>
        <dsp:cNvSpPr/>
      </dsp:nvSpPr>
      <dsp:spPr>
        <a:xfrm>
          <a:off x="166789" y="3207962"/>
          <a:ext cx="1849336" cy="1849336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u="sng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Temperatura</a:t>
          </a:r>
          <a:endParaRPr lang="es-EC" sz="17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37618" y="3478791"/>
        <a:ext cx="1307678" cy="1307678"/>
      </dsp:txXfrm>
    </dsp:sp>
    <dsp:sp modelId="{DF55598B-43CC-422C-8BEE-BD5A96A0033F}">
      <dsp:nvSpPr>
        <dsp:cNvPr id="0" name=""/>
        <dsp:cNvSpPr/>
      </dsp:nvSpPr>
      <dsp:spPr>
        <a:xfrm flipH="1" flipV="1">
          <a:off x="6820441" y="3207756"/>
          <a:ext cx="524380" cy="4571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9039CB-FAC9-4E3E-90C5-44DDC23C0016}">
      <dsp:nvSpPr>
        <dsp:cNvPr id="0" name=""/>
        <dsp:cNvSpPr/>
      </dsp:nvSpPr>
      <dsp:spPr>
        <a:xfrm>
          <a:off x="3994240" y="1565751"/>
          <a:ext cx="1849336" cy="1849336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u="sng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Humedad Relativa</a:t>
          </a:r>
          <a:endParaRPr lang="es-EC" sz="16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265069" y="1836580"/>
        <a:ext cx="1307678" cy="1307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D70C3-4524-422C-985C-A1ED15BF9917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51FA9-72C2-46B6-9ABB-CDCCD150D8F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9898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616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38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801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722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2386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66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82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66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637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3595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65923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3111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0555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1672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55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1336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73079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4539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686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9139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66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131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6185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20842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9149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0155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058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706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817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5578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0419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0195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0647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54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205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9818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76334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2625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417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5747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369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693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1262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32789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0481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826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99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446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435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572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727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7A2B8-F32C-480D-9394-4AA0F4BDA484}" type="datetimeFigureOut">
              <a:rPr lang="es-EC" smtClean="0"/>
              <a:t>11/05/2015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19DC0-8BB7-4638-8263-3995B5D9B78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486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6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51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1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1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1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6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43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9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9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0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4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9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2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2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68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32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eg"/><Relationship Id="rId5" Type="http://schemas.openxmlformats.org/officeDocument/2006/relationships/image" Target="../media/image70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5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5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6.emf"/><Relationship Id="rId4" Type="http://schemas.openxmlformats.org/officeDocument/2006/relationships/image" Target="../media/image13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1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4.xml"/><Relationship Id="rId11" Type="http://schemas.microsoft.com/office/2007/relationships/hdphoto" Target="../media/hdphoto1.wdp"/><Relationship Id="rId5" Type="http://schemas.openxmlformats.org/officeDocument/2006/relationships/diagramLayout" Target="../diagrams/layout4.xml"/><Relationship Id="rId10" Type="http://schemas.openxmlformats.org/officeDocument/2006/relationships/image" Target="../media/image18.png"/><Relationship Id="rId4" Type="http://schemas.openxmlformats.org/officeDocument/2006/relationships/diagramData" Target="../diagrams/data4.xml"/><Relationship Id="rId9" Type="http://schemas.openxmlformats.org/officeDocument/2006/relationships/image" Target="../media/image17.emf"/><Relationship Id="rId1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25" y="161851"/>
            <a:ext cx="23146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CuadroTexto"/>
          <p:cNvSpPr txBox="1"/>
          <p:nvPr/>
        </p:nvSpPr>
        <p:spPr>
          <a:xfrm>
            <a:off x="1898598" y="965310"/>
            <a:ext cx="6138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cs typeface="Raavi" pitchFamily="34" charset="0"/>
              </a:rPr>
              <a:t>UNIVERSIDAD DE LAS FUERZAS ARMADAS </a:t>
            </a:r>
            <a:r>
              <a:rPr lang="es-EC" b="1" dirty="0" smtClean="0">
                <a:cs typeface="Raavi" pitchFamily="34" charset="0"/>
              </a:rPr>
              <a:t>“ESPE”</a:t>
            </a:r>
            <a:endParaRPr lang="es-EC" b="1" dirty="0">
              <a:cs typeface="Raavi" pitchFamily="34" charset="0"/>
            </a:endParaRPr>
          </a:p>
          <a:p>
            <a:pPr algn="ctr"/>
            <a:r>
              <a:rPr lang="es-EC" b="1" dirty="0">
                <a:cs typeface="Raavi" pitchFamily="34" charset="0"/>
              </a:rPr>
              <a:t>DEPARTAMENTO DE CIENCIAS DE LA VIDA Y DE LA AGRICULTURA</a:t>
            </a:r>
          </a:p>
          <a:p>
            <a:pPr algn="ctr"/>
            <a:r>
              <a:rPr lang="es-EC" b="1" dirty="0">
                <a:cs typeface="Raavi" pitchFamily="34" charset="0"/>
              </a:rPr>
              <a:t>CARRERA DE INGENIERÍA </a:t>
            </a:r>
            <a:r>
              <a:rPr lang="es-EC" b="1" dirty="0" smtClean="0">
                <a:cs typeface="Raavi" pitchFamily="34" charset="0"/>
              </a:rPr>
              <a:t>AGROPECUARIA</a:t>
            </a:r>
            <a:endParaRPr lang="es-EC" b="1" dirty="0">
              <a:cs typeface="Raav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958888" y="2225395"/>
            <a:ext cx="6057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CALIDAD POSCOSECHA Y COMPONENTES BIOACTIVOS DE PITAHAYA (</a:t>
            </a:r>
            <a:r>
              <a:rPr lang="es-ES_tradnl" i="1" dirty="0" err="1"/>
              <a:t>Hylocereus</a:t>
            </a:r>
            <a:r>
              <a:rPr lang="es-ES_tradnl" i="1" dirty="0"/>
              <a:t> </a:t>
            </a:r>
            <a:r>
              <a:rPr lang="es-ES_tradnl" i="1" dirty="0" err="1"/>
              <a:t>triangularis</a:t>
            </a:r>
            <a:r>
              <a:rPr lang="es-ES_tradnl" dirty="0"/>
              <a:t>) Y GUAYABA (</a:t>
            </a:r>
            <a:r>
              <a:rPr lang="es-ES_tradnl" i="1" dirty="0" err="1"/>
              <a:t>Psidium</a:t>
            </a:r>
            <a:r>
              <a:rPr lang="es-ES_tradnl" i="1" dirty="0"/>
              <a:t> </a:t>
            </a:r>
            <a:r>
              <a:rPr lang="es-ES_tradnl" i="1" dirty="0" err="1"/>
              <a:t>guajava</a:t>
            </a:r>
            <a:r>
              <a:rPr lang="es-ES_tradnl" dirty="0"/>
              <a:t>) DEBIDO A ÍNDICES DE MADUREZ Y TEMPERATURA DE CONSERVACIÓN</a:t>
            </a:r>
            <a:endParaRPr lang="es-EC" dirty="0"/>
          </a:p>
          <a:p>
            <a:pPr algn="ctr"/>
            <a:endParaRPr lang="es-EC" b="1" dirty="0">
              <a:latin typeface="Corbel" pitchFamily="34" charset="0"/>
              <a:cs typeface="Raavi" pitchFamily="34" charset="0"/>
            </a:endParaRPr>
          </a:p>
        </p:txBody>
      </p:sp>
      <p:sp>
        <p:nvSpPr>
          <p:cNvPr id="10" name="6 CuadroTexto"/>
          <p:cNvSpPr txBox="1"/>
          <p:nvPr/>
        </p:nvSpPr>
        <p:spPr>
          <a:xfrm>
            <a:off x="1403648" y="3501008"/>
            <a:ext cx="3089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b="1" dirty="0" smtClean="0">
              <a:cs typeface="Raavi" pitchFamily="34" charset="0"/>
            </a:endParaRPr>
          </a:p>
          <a:p>
            <a:r>
              <a:rPr lang="es-EC" dirty="0" smtClean="0">
                <a:cs typeface="Raavi" pitchFamily="34" charset="0"/>
              </a:rPr>
              <a:t>Gabriela Bolaños P.</a:t>
            </a:r>
          </a:p>
          <a:p>
            <a:r>
              <a:rPr lang="es-EC" dirty="0" smtClean="0">
                <a:cs typeface="Raavi" pitchFamily="34" charset="0"/>
              </a:rPr>
              <a:t>Cristina Calero G.</a:t>
            </a:r>
            <a:endParaRPr lang="es-EC" dirty="0">
              <a:cs typeface="Raavi" pitchFamily="34" charset="0"/>
            </a:endParaRPr>
          </a:p>
        </p:txBody>
      </p:sp>
      <p:sp>
        <p:nvSpPr>
          <p:cNvPr id="12" name="6 CuadroTexto"/>
          <p:cNvSpPr txBox="1"/>
          <p:nvPr/>
        </p:nvSpPr>
        <p:spPr>
          <a:xfrm>
            <a:off x="3870812" y="4997019"/>
            <a:ext cx="161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cs typeface="Raavi" pitchFamily="34" charset="0"/>
              </a:rPr>
              <a:t>Mayo, 2015.</a:t>
            </a:r>
            <a:endParaRPr lang="es-EC" dirty="0">
              <a:cs typeface="Raavi" pitchFamily="34" charset="0"/>
            </a:endParaRPr>
          </a:p>
        </p:txBody>
      </p:sp>
      <p:sp>
        <p:nvSpPr>
          <p:cNvPr id="13" name="6 CuadroTexto"/>
          <p:cNvSpPr txBox="1"/>
          <p:nvPr/>
        </p:nvSpPr>
        <p:spPr>
          <a:xfrm>
            <a:off x="5485489" y="3461720"/>
            <a:ext cx="3089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b="1" dirty="0" smtClean="0">
              <a:cs typeface="Raavi" pitchFamily="34" charset="0"/>
            </a:endParaRPr>
          </a:p>
          <a:p>
            <a:r>
              <a:rPr lang="es-EC" b="1" dirty="0" smtClean="0">
                <a:cs typeface="Raavi" pitchFamily="34" charset="0"/>
              </a:rPr>
              <a:t>Director: </a:t>
            </a:r>
            <a:r>
              <a:rPr lang="es-ES_tradnl" dirty="0" smtClean="0"/>
              <a:t>Ing. </a:t>
            </a:r>
            <a:r>
              <a:rPr lang="es-ES_tradnl" dirty="0" err="1" smtClean="0"/>
              <a:t>M.Sc</a:t>
            </a:r>
            <a:r>
              <a:rPr lang="es-ES_tradnl" dirty="0" smtClean="0"/>
              <a:t>. Norman A. Soria.   </a:t>
            </a:r>
            <a:endParaRPr lang="es-EC" dirty="0" smtClean="0"/>
          </a:p>
          <a:p>
            <a:r>
              <a:rPr lang="es-EC" b="1" dirty="0" smtClean="0">
                <a:cs typeface="Raavi" pitchFamily="34" charset="0"/>
              </a:rPr>
              <a:t>Codirector: </a:t>
            </a:r>
            <a:r>
              <a:rPr lang="es-ES_tradnl" dirty="0" smtClean="0"/>
              <a:t>Ing. Flavio G. Padilla. </a:t>
            </a:r>
            <a:endParaRPr lang="es-EC" dirty="0" smtClean="0"/>
          </a:p>
          <a:p>
            <a:r>
              <a:rPr lang="es-ES_tradnl" b="1" dirty="0"/>
              <a:t> 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464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0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883226" y="41566"/>
            <a:ext cx="8229600" cy="63106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smtClean="0">
                <a:solidFill>
                  <a:srgbClr val="000000"/>
                </a:solidFill>
              </a:rPr>
              <a:t>MATERIALES Y MÉTODOS</a:t>
            </a:r>
            <a:endParaRPr lang="es-EC" kern="0" dirty="0">
              <a:solidFill>
                <a:srgbClr val="000000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059872" y="803632"/>
            <a:ext cx="7335982" cy="4421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ES_tradnl" sz="2000" b="1" dirty="0">
                <a:solidFill>
                  <a:srgbClr val="000000"/>
                </a:solidFill>
              </a:rPr>
              <a:t>UBICACIÓN DEL LUGAR DE LA INVESTIGACIÓN</a:t>
            </a:r>
            <a:endParaRPr lang="es-EC" sz="2000" b="1" dirty="0">
              <a:solidFill>
                <a:srgbClr val="000000"/>
              </a:solidFill>
            </a:endParaRPr>
          </a:p>
          <a:p>
            <a:endParaRPr lang="es-EC" sz="2000" b="1" dirty="0">
              <a:solidFill>
                <a:srgbClr val="000000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C" dirty="0" smtClean="0">
                <a:solidFill>
                  <a:schemeClr val="tx1"/>
                </a:solidFill>
              </a:rPr>
              <a:t>Todos los análisis físicos-químicos, fisiológicos; y compuestos bioactivos se realizaron en </a:t>
            </a:r>
            <a:r>
              <a:rPr lang="es-ES_tradnl" dirty="0">
                <a:solidFill>
                  <a:schemeClr val="tx1"/>
                </a:solidFill>
              </a:rPr>
              <a:t>Departamento de Ciencia de Alimentos y Biotecnología (DECAB) de la Escuela Politécnica </a:t>
            </a:r>
            <a:r>
              <a:rPr lang="es-ES_tradnl" dirty="0" smtClean="0">
                <a:solidFill>
                  <a:schemeClr val="tx1"/>
                </a:solidFill>
              </a:rPr>
              <a:t>Nacional.</a:t>
            </a:r>
          </a:p>
          <a:p>
            <a:pPr marL="0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124" name="Picture 4" descr="http://www.modemat.epn.edu.ec/images/proyectos/decab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5433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odemat.epn.edu.ec/images/proyectos/logo_pol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94513"/>
            <a:ext cx="18288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6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39552" y="908720"/>
            <a:ext cx="8147248" cy="5217449"/>
          </a:xfrm>
        </p:spPr>
        <p:txBody>
          <a:bodyPr/>
          <a:lstStyle/>
          <a:p>
            <a:pPr lvl="0"/>
            <a:r>
              <a:rPr lang="es-ES_tradnl" b="1" dirty="0">
                <a:solidFill>
                  <a:schemeClr val="tx1"/>
                </a:solidFill>
              </a:rPr>
              <a:t>Material vegetal</a:t>
            </a:r>
            <a:endParaRPr lang="es-EC" b="1" dirty="0">
              <a:solidFill>
                <a:schemeClr val="tx1"/>
              </a:solidFill>
            </a:endParaRPr>
          </a:p>
          <a:p>
            <a:pPr algn="ctr"/>
            <a:endParaRPr lang="es-EC" dirty="0" smtClean="0"/>
          </a:p>
          <a:p>
            <a:pPr algn="ctr"/>
            <a:endParaRPr lang="es-EC" dirty="0"/>
          </a:p>
          <a:p>
            <a:pPr algn="ctr"/>
            <a:endParaRPr lang="es-EC" dirty="0" smtClean="0"/>
          </a:p>
          <a:p>
            <a:pPr algn="ctr"/>
            <a:endParaRPr lang="es-EC" dirty="0" smtClean="0"/>
          </a:p>
          <a:p>
            <a:pPr marL="0" indent="0" algn="ctr"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Plantas de pitahaya y guayaba</a:t>
            </a:r>
            <a:endParaRPr lang="es-EC" sz="2000" dirty="0">
              <a:solidFill>
                <a:schemeClr val="tx1"/>
              </a:solidFill>
            </a:endParaRPr>
          </a:p>
          <a:p>
            <a:pPr lvl="0"/>
            <a:r>
              <a:rPr lang="es-ES_tradnl" b="1" dirty="0" smtClean="0">
                <a:solidFill>
                  <a:schemeClr val="tx1"/>
                </a:solidFill>
              </a:rPr>
              <a:t>Material </a:t>
            </a:r>
            <a:r>
              <a:rPr lang="es-ES_tradnl" b="1" dirty="0">
                <a:solidFill>
                  <a:schemeClr val="tx1"/>
                </a:solidFill>
              </a:rPr>
              <a:t>de laboratorio</a:t>
            </a:r>
            <a:endParaRPr lang="es-EC" b="1" dirty="0">
              <a:solidFill>
                <a:schemeClr val="tx1"/>
              </a:solidFill>
            </a:endParaRPr>
          </a:p>
          <a:p>
            <a:endParaRPr lang="es-EC" dirty="0" smtClean="0">
              <a:solidFill>
                <a:schemeClr val="tx1"/>
              </a:solidFill>
            </a:endParaRPr>
          </a:p>
          <a:p>
            <a:pPr algn="just"/>
            <a:endParaRPr lang="es-EC" dirty="0" smtClean="0"/>
          </a:p>
          <a:p>
            <a:pPr algn="just"/>
            <a:endParaRPr lang="es-EC" dirty="0"/>
          </a:p>
          <a:p>
            <a:pPr algn="just"/>
            <a:endParaRPr lang="es-EC" dirty="0" smtClean="0"/>
          </a:p>
          <a:p>
            <a:pPr marL="0" indent="0" algn="just">
              <a:buNone/>
            </a:pPr>
            <a:r>
              <a:rPr lang="es-EC" dirty="0" smtClean="0">
                <a:solidFill>
                  <a:schemeClr val="tx1"/>
                </a:solidFill>
              </a:rPr>
              <a:t>	         </a:t>
            </a:r>
            <a:r>
              <a:rPr lang="es-EC" sz="2000" dirty="0" smtClean="0">
                <a:solidFill>
                  <a:schemeClr val="tx1"/>
                </a:solidFill>
              </a:rPr>
              <a:t>Equipos			Reactivos</a:t>
            </a:r>
            <a:endParaRPr lang="es-EC" sz="2000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sysvdm.com/images/laborator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28" y="4005064"/>
            <a:ext cx="2244452" cy="168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uv.es/gammmm/Subsitio%20Operaciones/images/reactivos_solid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27" y="4178420"/>
            <a:ext cx="1885693" cy="15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54" y="1412776"/>
            <a:ext cx="376078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5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1099" y="107500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8147248" cy="4857409"/>
          </a:xfrm>
        </p:spPr>
        <p:txBody>
          <a:bodyPr/>
          <a:lstStyle/>
          <a:p>
            <a:r>
              <a:rPr lang="es-ES_tradnl" b="1" dirty="0" smtClean="0">
                <a:solidFill>
                  <a:schemeClr val="tx1"/>
                </a:solidFill>
              </a:rPr>
              <a:t>Cosecha</a:t>
            </a:r>
            <a:endParaRPr lang="es-EC" dirty="0">
              <a:solidFill>
                <a:schemeClr val="tx1"/>
              </a:solidFill>
            </a:endParaRPr>
          </a:p>
          <a:p>
            <a:pPr lvl="0"/>
            <a:endParaRPr lang="es-EC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pPr lvl="0"/>
            <a:endParaRPr lang="es-EC" dirty="0" smtClean="0">
              <a:solidFill>
                <a:schemeClr val="tx1"/>
              </a:solidFill>
            </a:endParaRPr>
          </a:p>
          <a:p>
            <a:pPr lvl="0"/>
            <a:r>
              <a:rPr lang="es-EC" b="1" dirty="0" smtClean="0">
                <a:solidFill>
                  <a:schemeClr val="tx1"/>
                </a:solidFill>
              </a:rPr>
              <a:t>Desinfección</a:t>
            </a:r>
          </a:p>
          <a:p>
            <a:pPr lvl="0"/>
            <a:endParaRPr lang="es-EC" b="1" dirty="0">
              <a:solidFill>
                <a:schemeClr val="tx1"/>
              </a:solidFill>
            </a:endParaRPr>
          </a:p>
          <a:p>
            <a:pPr lvl="0"/>
            <a:endParaRPr lang="es-EC" b="1" dirty="0" smtClean="0">
              <a:solidFill>
                <a:schemeClr val="tx1"/>
              </a:solidFill>
            </a:endParaRPr>
          </a:p>
          <a:p>
            <a:pPr lvl="0"/>
            <a:endParaRPr lang="es-EC" b="1" dirty="0">
              <a:solidFill>
                <a:schemeClr val="tx1"/>
              </a:solidFill>
            </a:endParaRPr>
          </a:p>
          <a:p>
            <a:pPr lvl="0"/>
            <a:r>
              <a:rPr lang="es-EC" b="1" dirty="0" smtClean="0">
                <a:solidFill>
                  <a:schemeClr val="tx1"/>
                </a:solidFill>
              </a:rPr>
              <a:t>Almacenamiento 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 descr="Descripción: C:\Users\Usuario\Desktop\Dropbox\Camera Uploads\2015-01-15 11.30.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40" y="2802192"/>
            <a:ext cx="1313295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222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4" t="37419"/>
          <a:stretch/>
        </p:blipFill>
        <p:spPr bwMode="auto">
          <a:xfrm>
            <a:off x="3635896" y="2885348"/>
            <a:ext cx="1921488" cy="1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09" y="1250500"/>
            <a:ext cx="205422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583" y="1340768"/>
            <a:ext cx="19446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622" y="4548872"/>
            <a:ext cx="338931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18 Imagen" descr="222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3" r="32502"/>
          <a:stretch/>
        </p:blipFill>
        <p:spPr bwMode="auto">
          <a:xfrm>
            <a:off x="5148064" y="1250500"/>
            <a:ext cx="1154630" cy="1389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Flecha derecha"/>
          <p:cNvSpPr/>
          <p:nvPr/>
        </p:nvSpPr>
        <p:spPr>
          <a:xfrm>
            <a:off x="4783734" y="1851162"/>
            <a:ext cx="364330" cy="187796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Flecha a la derecha con bandas"/>
          <p:cNvSpPr/>
          <p:nvPr/>
        </p:nvSpPr>
        <p:spPr>
          <a:xfrm rot="5400000">
            <a:off x="1331640" y="2038958"/>
            <a:ext cx="720080" cy="437092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Flecha a la derecha con bandas"/>
          <p:cNvSpPr/>
          <p:nvPr/>
        </p:nvSpPr>
        <p:spPr>
          <a:xfrm rot="5400000">
            <a:off x="1331641" y="3936861"/>
            <a:ext cx="720080" cy="437092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22" name="Picture 2" descr="C:\Users\Usuario\Desktop\Dropbox\Camera Uploads\2014-10-14 13.58.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10" y="2864784"/>
            <a:ext cx="1162330" cy="15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4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374" y="274638"/>
            <a:ext cx="8226425" cy="70609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6406" y="1700808"/>
            <a:ext cx="8230394" cy="4425361"/>
          </a:xfrm>
        </p:spPr>
        <p:txBody>
          <a:bodyPr/>
          <a:lstStyle/>
          <a:p>
            <a:pPr marL="0" indent="0">
              <a:buNone/>
            </a:pPr>
            <a:endParaRPr lang="es-ES_tradnl" b="1" dirty="0" smtClean="0">
              <a:solidFill>
                <a:schemeClr val="tx1"/>
              </a:solidFill>
            </a:endParaRPr>
          </a:p>
          <a:p>
            <a:r>
              <a:rPr lang="es-ES_tradnl" b="1" dirty="0" smtClean="0">
                <a:solidFill>
                  <a:schemeClr val="tx1"/>
                </a:solidFill>
              </a:rPr>
              <a:t>Peso y pérdida de Peso</a:t>
            </a:r>
            <a:endParaRPr lang="es-EC" dirty="0">
              <a:solidFill>
                <a:schemeClr val="tx1"/>
              </a:solidFill>
            </a:endParaRPr>
          </a:p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  <a:p>
            <a:r>
              <a:rPr lang="es-EC" b="1" dirty="0" smtClean="0">
                <a:solidFill>
                  <a:schemeClr val="tx1"/>
                </a:solidFill>
              </a:rPr>
              <a:t>Calibre</a:t>
            </a:r>
          </a:p>
          <a:p>
            <a:endParaRPr lang="es-EC" b="1" dirty="0">
              <a:solidFill>
                <a:schemeClr val="tx1"/>
              </a:solidFill>
            </a:endParaRPr>
          </a:p>
          <a:p>
            <a:endParaRPr lang="es-EC" b="1" dirty="0" smtClean="0">
              <a:solidFill>
                <a:schemeClr val="tx1"/>
              </a:solidFill>
            </a:endParaRPr>
          </a:p>
          <a:p>
            <a:r>
              <a:rPr lang="es-EC" b="1" dirty="0" smtClean="0">
                <a:solidFill>
                  <a:schemeClr val="tx1"/>
                </a:solidFill>
              </a:rPr>
              <a:t>Firmeza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41" y="2901074"/>
            <a:ext cx="5221287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http://www.pys.pe/es/components/com_jshopping/files/img_products/full_adc2fb54ba082d6143672ca332747d47.jpg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8" descr="http://www.pys.pe/es/components/com_jshopping/files/img_products/full_adc2fb54ba082d6143672ca332747d47.jpg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8114" b="6980"/>
          <a:stretch/>
        </p:blipFill>
        <p:spPr bwMode="auto">
          <a:xfrm>
            <a:off x="5896848" y="1700808"/>
            <a:ext cx="1641585" cy="112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2" y="3256674"/>
            <a:ext cx="1792690" cy="8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 descr="Descripción: C:\Users\Usuario\Downloads\IMG_7602 (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37726"/>
            <a:ext cx="1656184" cy="1167537"/>
          </a:xfrm>
          <a:prstGeom prst="rect">
            <a:avLst/>
          </a:prstGeom>
          <a:noFill/>
        </p:spPr>
      </p:pic>
      <p:pic>
        <p:nvPicPr>
          <p:cNvPr id="12" name="11 Imagen" descr="C:\Users\Usuario\Desktop\Dropbox\Camera Uploads\2014-11-20 11.43.3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72" y="4373217"/>
            <a:ext cx="1375410" cy="18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92956" y="903042"/>
            <a:ext cx="8964488" cy="6924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1900" b="1" dirty="0" smtClean="0">
                <a:solidFill>
                  <a:schemeClr val="bg1"/>
                </a:solidFill>
              </a:rPr>
              <a:t>DETERMINACIÓN DE PARÁMETROS FÍSICO-QUÍMICOS Y FISIOLÓGICOS</a:t>
            </a:r>
          </a:p>
          <a:p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7149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4857409"/>
          </a:xfrm>
        </p:spPr>
        <p:txBody>
          <a:bodyPr numCol="1"/>
          <a:lstStyle/>
          <a:p>
            <a:endParaRPr lang="es-EC" b="1" dirty="0">
              <a:solidFill>
                <a:schemeClr val="tx1"/>
              </a:solidFill>
            </a:endParaRPr>
          </a:p>
          <a:p>
            <a:r>
              <a:rPr lang="es-EC" b="1" dirty="0" smtClean="0">
                <a:solidFill>
                  <a:schemeClr val="tx1"/>
                </a:solidFill>
              </a:rPr>
              <a:t>Color</a:t>
            </a:r>
          </a:p>
          <a:p>
            <a:endParaRPr lang="es-EC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b="1" dirty="0" smtClean="0">
              <a:solidFill>
                <a:schemeClr val="tx1"/>
              </a:solidFill>
            </a:endParaRPr>
          </a:p>
          <a:p>
            <a:r>
              <a:rPr lang="es-EC" b="1" dirty="0" smtClean="0">
                <a:solidFill>
                  <a:schemeClr val="tx1"/>
                </a:solidFill>
              </a:rPr>
              <a:t>Acidez titulable      y    Sólidos solubles	= IM</a:t>
            </a:r>
          </a:p>
          <a:p>
            <a:pPr marL="0" indent="0">
              <a:buNone/>
            </a:pPr>
            <a:r>
              <a:rPr lang="es-EC" b="1" dirty="0" smtClean="0">
                <a:solidFill>
                  <a:schemeClr val="tx1"/>
                </a:solidFill>
              </a:rPr>
              <a:t>				</a:t>
            </a:r>
          </a:p>
          <a:p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7"/>
            <a:ext cx="1728192" cy="12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4 Imagen" descr="Descripción: Foto color (diagrama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417"/>
          <a:stretch>
            <a:fillRect/>
          </a:stretch>
        </p:blipFill>
        <p:spPr bwMode="auto">
          <a:xfrm>
            <a:off x="5292079" y="1129394"/>
            <a:ext cx="1768475" cy="17183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5292079" y="2847704"/>
            <a:ext cx="203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Diagrama de Hunter</a:t>
            </a:r>
            <a:endParaRPr lang="es-EC" sz="1400" dirty="0"/>
          </a:p>
        </p:txBody>
      </p:sp>
      <p:pic>
        <p:nvPicPr>
          <p:cNvPr id="17" name="16 Imagen" descr="C:\Users\Usuario\Desktop\Dropbox\Camera Uploads\2014-11-20 12.21.5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40" y="3933056"/>
            <a:ext cx="1872208" cy="204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117" y="4054496"/>
            <a:ext cx="286543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6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268760"/>
                <a:ext cx="8219256" cy="4857409"/>
              </a:xfrm>
            </p:spPr>
            <p:txBody>
              <a:bodyPr/>
              <a:lstStyle/>
              <a:p>
                <a:r>
                  <a:rPr lang="es-EC" b="1" dirty="0" smtClean="0">
                    <a:solidFill>
                      <a:schemeClr val="tx1"/>
                    </a:solidFill>
                  </a:rPr>
                  <a:t>Tasa respiratoria</a:t>
                </a:r>
              </a:p>
              <a:p>
                <a:endParaRPr lang="es-EC" b="1" dirty="0">
                  <a:solidFill>
                    <a:schemeClr val="tx1"/>
                  </a:solidFill>
                </a:endParaRPr>
              </a:p>
              <a:p>
                <a:endParaRPr lang="es-EC" b="1" dirty="0" smtClean="0">
                  <a:solidFill>
                    <a:schemeClr val="tx1"/>
                  </a:solidFill>
                </a:endParaRPr>
              </a:p>
              <a:p>
                <a:endParaRPr lang="es-EC" b="1" dirty="0">
                  <a:solidFill>
                    <a:schemeClr val="tx1"/>
                  </a:solidFill>
                </a:endParaRPr>
              </a:p>
              <a:p>
                <a:endParaRPr lang="es-EC" b="1" dirty="0" smtClean="0">
                  <a:solidFill>
                    <a:schemeClr val="tx1"/>
                  </a:solidFill>
                </a:endParaRPr>
              </a:p>
              <a:p>
                <a:endParaRPr lang="es-EC" b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s-ES" sz="1800" dirty="0" smtClean="0">
                    <a:solidFill>
                      <a:schemeClr val="tx1"/>
                    </a:solidFill>
                  </a:rPr>
                  <a:t>La tasa de respiración se calculó mediante la siguiente formula:</a:t>
                </a:r>
                <a:endParaRPr lang="es-EC" sz="1800" dirty="0">
                  <a:solidFill>
                    <a:schemeClr val="tx1"/>
                  </a:solidFill>
                </a:endParaRPr>
              </a:p>
              <a:p>
                <a:pPr marL="540385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_tradnl" sz="1700" smtClean="0">
                        <a:solidFill>
                          <a:schemeClr val="tx1"/>
                        </a:solidFill>
                        <a:latin typeface="Cambria Math"/>
                        <a:ea typeface="Calibri"/>
                      </a:rPr>
                      <m:t>mL</m:t>
                    </m:r>
                    <m:r>
                      <a:rPr lang="es-ES_tradnl" sz="1700" smtClean="0">
                        <a:solidFill>
                          <a:schemeClr val="tx1"/>
                        </a:solidFill>
                        <a:latin typeface="Cambria Math"/>
                        <a:ea typeface="Calibri"/>
                      </a:rPr>
                      <m:t> </m:t>
                    </m:r>
                    <m:r>
                      <m:rPr>
                        <m:sty m:val="p"/>
                      </m:rPr>
                      <a:rPr lang="es-ES_tradnl" sz="1700" smtClean="0">
                        <a:solidFill>
                          <a:schemeClr val="tx1"/>
                        </a:solidFill>
                        <a:latin typeface="Cambria Math"/>
                        <a:ea typeface="Calibri"/>
                      </a:rPr>
                      <m:t>CO</m:t>
                    </m:r>
                    <m:r>
                      <a:rPr lang="es-ES_tradnl" sz="1700" baseline="-25000">
                        <a:solidFill>
                          <a:schemeClr val="tx1"/>
                        </a:solidFill>
                        <a:effectLst/>
                        <a:latin typeface="Cambria Math"/>
                        <a:ea typeface="Calibri"/>
                      </a:rPr>
                      <m:t>2</m:t>
                    </m:r>
                    <m:r>
                      <a:rPr lang="es-ES_tradnl" sz="1700">
                        <a:solidFill>
                          <a:schemeClr val="tx1"/>
                        </a:solidFill>
                        <a:latin typeface="Cambria Math"/>
                        <a:ea typeface="Calibri"/>
                      </a:rPr>
                      <m:t>/</m:t>
                    </m:r>
                    <m:r>
                      <m:rPr>
                        <m:sty m:val="p"/>
                      </m:rPr>
                      <a:rPr lang="es-ES_tradnl" sz="1700">
                        <a:solidFill>
                          <a:schemeClr val="tx1"/>
                        </a:solidFill>
                        <a:effectLst/>
                        <a:latin typeface="Cambria Math"/>
                        <a:ea typeface="Calibri"/>
                      </a:rPr>
                      <m:t>Kg</m:t>
                    </m:r>
                    <m:r>
                      <a:rPr lang="es-ES_tradnl" sz="1700">
                        <a:solidFill>
                          <a:schemeClr val="tx1"/>
                        </a:solidFill>
                        <a:effectLst/>
                        <a:latin typeface="Cambria Math"/>
                        <a:ea typeface="Calibri"/>
                      </a:rPr>
                      <m:t>/</m:t>
                    </m:r>
                    <m:r>
                      <m:rPr>
                        <m:sty m:val="p"/>
                      </m:rPr>
                      <a:rPr lang="es-ES_tradnl" sz="1700">
                        <a:solidFill>
                          <a:schemeClr val="tx1"/>
                        </a:solidFill>
                        <a:effectLst/>
                        <a:latin typeface="Cambria Math"/>
                        <a:ea typeface="Calibri"/>
                      </a:rPr>
                      <m:t>h</m:t>
                    </m:r>
                    <m:r>
                      <a:rPr lang="es-ES_tradnl" sz="1700">
                        <a:solidFill>
                          <a:schemeClr val="tx1"/>
                        </a:solidFill>
                        <a:effectLst/>
                        <a:latin typeface="Cambria Math"/>
                        <a:ea typeface="Calibri"/>
                      </a:rPr>
                      <m:t> =</m:t>
                    </m:r>
                    <m:f>
                      <m:fPr>
                        <m:ctrlPr>
                          <a:rPr lang="es-EC" sz="17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</m:ctrlPr>
                      </m:fPr>
                      <m:num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(∆ %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CO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x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10) (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Volumen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del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espacio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libre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del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contenedor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L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)</m:t>
                        </m:r>
                      </m:num>
                      <m:den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peso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fresco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del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producto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kg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) (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tiempo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que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estuvo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cerrado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el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contenedor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h</m:t>
                        </m:r>
                        <m:r>
                          <a:rPr lang="es-ES_tradnl" sz="17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/>
                          </a:rPr>
                          <m:t>)</m:t>
                        </m:r>
                      </m:den>
                    </m:f>
                  </m:oMath>
                </a14:m>
                <a:endParaRPr lang="es-EC" sz="1700" dirty="0">
                  <a:solidFill>
                    <a:schemeClr val="tx1"/>
                  </a:solidFill>
                  <a:effectLst/>
                  <a:latin typeface="Times New Roman"/>
                  <a:ea typeface="Calibri"/>
                </a:endParaRPr>
              </a:p>
              <a:p>
                <a:endParaRPr lang="es-EC" sz="17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s-EC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1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268760"/>
                <a:ext cx="8219256" cy="4857409"/>
              </a:xfrm>
              <a:blipFill rotWithShape="1">
                <a:blip r:embed="rId3"/>
                <a:stretch>
                  <a:fillRect l="-1039" t="-87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64548" cy="198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6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55191" y="692696"/>
            <a:ext cx="6487889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DETERMINACIÓN DE COMPUESTOS BIOACTIVOS</a:t>
            </a:r>
          </a:p>
          <a:p>
            <a:endParaRPr lang="es-EC" sz="2000" dirty="0"/>
          </a:p>
        </p:txBody>
      </p:sp>
      <p:sp>
        <p:nvSpPr>
          <p:cNvPr id="23" name="22 Rectángulo"/>
          <p:cNvSpPr/>
          <p:nvPr/>
        </p:nvSpPr>
        <p:spPr>
          <a:xfrm>
            <a:off x="899592" y="2099214"/>
            <a:ext cx="3049344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rgbClr val="000000"/>
                </a:solidFill>
              </a:rPr>
              <a:t>5 mg ácido ascórbico</a:t>
            </a:r>
            <a:endParaRPr lang="es-EC" b="1" dirty="0">
              <a:solidFill>
                <a:srgbClr val="000000"/>
              </a:solidFill>
            </a:endParaRPr>
          </a:p>
        </p:txBody>
      </p:sp>
      <p:sp>
        <p:nvSpPr>
          <p:cNvPr id="24" name="23 Más"/>
          <p:cNvSpPr/>
          <p:nvPr/>
        </p:nvSpPr>
        <p:spPr>
          <a:xfrm>
            <a:off x="1896708" y="2984257"/>
            <a:ext cx="648072" cy="713495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000000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899592" y="3723740"/>
            <a:ext cx="3049344" cy="11117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rgbClr val="000000"/>
                </a:solidFill>
              </a:rPr>
              <a:t>5 mL homocisteína al 0.2%</a:t>
            </a:r>
            <a:endParaRPr lang="es-EC" b="1" dirty="0">
              <a:solidFill>
                <a:srgbClr val="000000"/>
              </a:solidFill>
            </a:endParaRPr>
          </a:p>
        </p:txBody>
      </p:sp>
      <p:sp>
        <p:nvSpPr>
          <p:cNvPr id="26" name="25 Flecha izquierda, derecha y arriba"/>
          <p:cNvSpPr/>
          <p:nvPr/>
        </p:nvSpPr>
        <p:spPr>
          <a:xfrm rot="5400000">
            <a:off x="4035211" y="2974582"/>
            <a:ext cx="1562713" cy="921184"/>
          </a:xfrm>
          <a:prstGeom prst="leftRightUpArrow">
            <a:avLst>
              <a:gd name="adj1" fmla="val 25000"/>
              <a:gd name="adj2" fmla="val 25000"/>
              <a:gd name="adj3" fmla="val 1189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000000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5076056" y="2077753"/>
            <a:ext cx="2520280" cy="8850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rgbClr val="000000"/>
                </a:solidFill>
              </a:rPr>
              <a:t>Aforar a 50 mL con ácido metafosfórico al 3%</a:t>
            </a:r>
            <a:endParaRPr lang="es-EC" sz="1600" dirty="0">
              <a:solidFill>
                <a:srgbClr val="0000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088" y="3064404"/>
            <a:ext cx="2082732" cy="23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Rectángulo"/>
          <p:cNvSpPr/>
          <p:nvPr/>
        </p:nvSpPr>
        <p:spPr>
          <a:xfrm>
            <a:off x="4748417" y="5518812"/>
            <a:ext cx="1969224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rgbClr val="000000"/>
                </a:solidFill>
              </a:rPr>
              <a:t>Diluciones:</a:t>
            </a:r>
          </a:p>
          <a:p>
            <a:pPr algn="ctr"/>
            <a:r>
              <a:rPr lang="es-EC" dirty="0" smtClean="0">
                <a:solidFill>
                  <a:srgbClr val="000000"/>
                </a:solidFill>
              </a:rPr>
              <a:t>1/3, 1/5  y 1/10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30" name="29 Rectángulo redondeado"/>
          <p:cNvSpPr/>
          <p:nvPr/>
        </p:nvSpPr>
        <p:spPr>
          <a:xfrm>
            <a:off x="611560" y="1400582"/>
            <a:ext cx="554461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b="1" dirty="0" smtClean="0">
                <a:solidFill>
                  <a:srgbClr val="000000"/>
                </a:solidFill>
              </a:rPr>
              <a:t>VITAMINA C: </a:t>
            </a:r>
            <a:r>
              <a:rPr lang="es-EC" b="1" dirty="0" smtClean="0">
                <a:solidFill>
                  <a:srgbClr val="000000"/>
                </a:solidFill>
              </a:rPr>
              <a:t> Preparación de los estándares</a:t>
            </a:r>
            <a:endParaRPr lang="es-EC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86" y="578475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39" y="1185652"/>
            <a:ext cx="1368152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3" y="3372332"/>
            <a:ext cx="1351432" cy="10027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18143" y="2562780"/>
            <a:ext cx="1368152" cy="6551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rgbClr val="000000"/>
                </a:solidFill>
              </a:rPr>
              <a:t>Pitahaya </a:t>
            </a:r>
            <a:r>
              <a:rPr lang="es-EC" sz="1600" dirty="0">
                <a:solidFill>
                  <a:srgbClr val="000000"/>
                </a:solidFill>
              </a:rPr>
              <a:t>(pulpa con semillas)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423" y="4481158"/>
            <a:ext cx="1370716" cy="1008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rgbClr val="000000"/>
                </a:solidFill>
              </a:rPr>
              <a:t>Guayaba</a:t>
            </a:r>
          </a:p>
          <a:p>
            <a:pPr algn="ctr"/>
            <a:r>
              <a:rPr lang="es-EC" sz="1600" dirty="0">
                <a:solidFill>
                  <a:srgbClr val="000000"/>
                </a:solidFill>
              </a:rPr>
              <a:t>(pulpa sin semillas) 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689799" y="3090801"/>
            <a:ext cx="792088" cy="63427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560202" y="4375066"/>
            <a:ext cx="1671067" cy="7181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rgbClr val="000000"/>
                </a:solidFill>
              </a:rPr>
              <a:t>6 g Pitahaya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/>
                </a:solidFill>
              </a:rPr>
              <a:t>3</a:t>
            </a:r>
            <a:r>
              <a:rPr lang="es-EC" sz="1600" dirty="0" smtClean="0">
                <a:solidFill>
                  <a:srgbClr val="000000"/>
                </a:solidFill>
              </a:rPr>
              <a:t> g Guayaba</a:t>
            </a:r>
            <a:endParaRPr lang="es-EC" sz="1600" dirty="0">
              <a:solidFill>
                <a:srgbClr val="000000"/>
              </a:solidFill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4381685" y="3150932"/>
            <a:ext cx="883151" cy="57414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14" name="13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401" y="2349882"/>
            <a:ext cx="1671067" cy="17275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4 Rectángulo"/>
          <p:cNvSpPr/>
          <p:nvPr/>
        </p:nvSpPr>
        <p:spPr>
          <a:xfrm>
            <a:off x="5303532" y="2680958"/>
            <a:ext cx="2016224" cy="6913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rgbClr val="000000"/>
                </a:solidFill>
              </a:rPr>
              <a:t>30 mL ácido metafosfórico al 3%</a:t>
            </a:r>
            <a:endParaRPr lang="es-EC" sz="1600" dirty="0">
              <a:solidFill>
                <a:srgbClr val="000000"/>
              </a:solidFill>
            </a:endParaRPr>
          </a:p>
        </p:txBody>
      </p:sp>
      <p:pic>
        <p:nvPicPr>
          <p:cNvPr id="16" name="15 Imagen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366" y="1249534"/>
            <a:ext cx="1821465" cy="131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2205" y="3975960"/>
            <a:ext cx="1821465" cy="12307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17 Rectángulo"/>
          <p:cNvSpPr/>
          <p:nvPr/>
        </p:nvSpPr>
        <p:spPr>
          <a:xfrm>
            <a:off x="5303532" y="5206681"/>
            <a:ext cx="2016224" cy="684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rgbClr val="000000"/>
                </a:solidFill>
              </a:rPr>
              <a:t>5</a:t>
            </a:r>
            <a:r>
              <a:rPr lang="es-EC" sz="1600" dirty="0" smtClean="0">
                <a:solidFill>
                  <a:srgbClr val="000000"/>
                </a:solidFill>
              </a:rPr>
              <a:t> mL Homocisteína al 0.2%</a:t>
            </a:r>
            <a:endParaRPr lang="es-EC" sz="1600" dirty="0">
              <a:solidFill>
                <a:srgbClr val="000000"/>
              </a:solidFill>
            </a:endParaRPr>
          </a:p>
        </p:txBody>
      </p:sp>
      <p:sp>
        <p:nvSpPr>
          <p:cNvPr id="19" name="18 Más"/>
          <p:cNvSpPr/>
          <p:nvPr/>
        </p:nvSpPr>
        <p:spPr>
          <a:xfrm>
            <a:off x="6046870" y="3433640"/>
            <a:ext cx="452137" cy="46801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FFF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3474" y="2890353"/>
            <a:ext cx="1011178" cy="175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lecha izquierda, derecha y arriba"/>
          <p:cNvSpPr/>
          <p:nvPr/>
        </p:nvSpPr>
        <p:spPr>
          <a:xfrm rot="5400000">
            <a:off x="7009799" y="3720738"/>
            <a:ext cx="966475" cy="490869"/>
          </a:xfrm>
          <a:prstGeom prst="leftRight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000000"/>
              </a:solidFill>
            </a:endParaRPr>
          </a:p>
        </p:txBody>
      </p:sp>
      <p:sp>
        <p:nvSpPr>
          <p:cNvPr id="22" name="16 Rectángulo redondeado"/>
          <p:cNvSpPr/>
          <p:nvPr/>
        </p:nvSpPr>
        <p:spPr>
          <a:xfrm>
            <a:off x="1184677" y="620688"/>
            <a:ext cx="4422116" cy="6039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rgbClr val="000000"/>
                </a:solidFill>
              </a:rPr>
              <a:t>VITAMINA C: </a:t>
            </a:r>
            <a:r>
              <a:rPr lang="es-EC" b="1" dirty="0" smtClean="0">
                <a:solidFill>
                  <a:srgbClr val="000000"/>
                </a:solidFill>
              </a:rPr>
              <a:t>Preparación de la muestra</a:t>
            </a:r>
            <a:endParaRPr lang="es-EC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6 Rectángulo redondeado"/>
          <p:cNvSpPr/>
          <p:nvPr/>
        </p:nvSpPr>
        <p:spPr>
          <a:xfrm>
            <a:off x="323528" y="1052736"/>
            <a:ext cx="4422116" cy="6039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VITAMINA C: </a:t>
            </a:r>
            <a:r>
              <a:rPr lang="es-EC" b="1" dirty="0" smtClean="0">
                <a:solidFill>
                  <a:schemeClr val="tx1"/>
                </a:solidFill>
              </a:rPr>
              <a:t>Preparación de la muestra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024844"/>
            <a:ext cx="169712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39551" y="4545124"/>
            <a:ext cx="1728191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15 min en ba</a:t>
            </a:r>
            <a:r>
              <a:rPr lang="es-ES_tradnl" sz="1600" dirty="0" smtClean="0"/>
              <a:t>ñ</a:t>
            </a:r>
            <a:r>
              <a:rPr lang="es-ES" sz="1600" dirty="0" smtClean="0"/>
              <a:t>o ultrasonido</a:t>
            </a:r>
            <a:endParaRPr lang="es-EC" sz="1600" dirty="0" smtClean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2310123" y="2780928"/>
            <a:ext cx="965732" cy="54006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919" y="2024844"/>
            <a:ext cx="128111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462251" y="4545124"/>
            <a:ext cx="1613804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Aforar a 50 </a:t>
            </a:r>
            <a:r>
              <a:rPr lang="es-EC" sz="1600" dirty="0" err="1" smtClean="0"/>
              <a:t>mL</a:t>
            </a:r>
            <a:endParaRPr lang="es-EC" sz="1600" dirty="0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076055" y="2780928"/>
            <a:ext cx="864096" cy="54006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13" name="12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5" y="2024844"/>
            <a:ext cx="1679059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3 Rectángulo"/>
          <p:cNvSpPr/>
          <p:nvPr/>
        </p:nvSpPr>
        <p:spPr>
          <a:xfrm>
            <a:off x="5868143" y="4401108"/>
            <a:ext cx="2376264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Centrifugar a 6000 rpm  10 min.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7043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87" y="2107378"/>
            <a:ext cx="1544740" cy="241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2082887" y="2611434"/>
            <a:ext cx="1152128" cy="89817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8" name="7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031" y="2107378"/>
            <a:ext cx="1944215" cy="20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 redondeado"/>
          <p:cNvSpPr/>
          <p:nvPr/>
        </p:nvSpPr>
        <p:spPr>
          <a:xfrm>
            <a:off x="723278" y="1126477"/>
            <a:ext cx="4888001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b="1" dirty="0" smtClean="0">
                <a:solidFill>
                  <a:schemeClr val="tx1"/>
                </a:solidFill>
              </a:rPr>
              <a:t>VITAMINA C </a:t>
            </a:r>
            <a:r>
              <a:rPr lang="es-EC" b="1" dirty="0" smtClean="0">
                <a:solidFill>
                  <a:schemeClr val="tx1"/>
                </a:solidFill>
              </a:rPr>
              <a:t>Preparación de los viales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0" name="1 Rectángulo"/>
          <p:cNvSpPr/>
          <p:nvPr/>
        </p:nvSpPr>
        <p:spPr>
          <a:xfrm>
            <a:off x="6763407" y="4411634"/>
            <a:ext cx="201622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L</a:t>
            </a:r>
            <a:r>
              <a:rPr lang="es-EC" sz="1600" dirty="0" smtClean="0"/>
              <a:t>ectura en HPLC</a:t>
            </a:r>
            <a:endParaRPr lang="es-EC" sz="1600" dirty="0"/>
          </a:p>
        </p:txBody>
      </p:sp>
      <p:sp>
        <p:nvSpPr>
          <p:cNvPr id="11" name="1 Rectángulo"/>
          <p:cNvSpPr/>
          <p:nvPr/>
        </p:nvSpPr>
        <p:spPr>
          <a:xfrm>
            <a:off x="3307023" y="4267618"/>
            <a:ext cx="2160240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Filtrado y recolección en viales </a:t>
            </a:r>
            <a:endParaRPr lang="es-EC" sz="1600" dirty="0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611279" y="2683442"/>
            <a:ext cx="1152128" cy="89817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13" name="Imagen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21246" y="2369278"/>
            <a:ext cx="2356527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INTRODUCCIÓN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33667"/>
            <a:ext cx="5914130" cy="434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29 Imagen" descr="Descripción: F:\Pitahaya\otras\DSC055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19722"/>
            <a:ext cx="2260600" cy="150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46 Imagen" descr="Descripción: http://www.ica.gov.co/getattachment/4519f304-8e92-4d86-8c93-35444c0e9fe3/Plan-de-choque-para-combatir-el-Picudo-de-la-Guaya.aspx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2" y="4175328"/>
            <a:ext cx="2260600" cy="149733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47 CuadroTexto"/>
          <p:cNvSpPr txBox="1"/>
          <p:nvPr/>
        </p:nvSpPr>
        <p:spPr>
          <a:xfrm>
            <a:off x="4716016" y="5445224"/>
            <a:ext cx="4185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Superficie cultivada con pitahaya :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166 ha </a:t>
            </a:r>
          </a:p>
          <a:p>
            <a:r>
              <a:rPr lang="es-EC" sz="1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Superficie cultivada con guayaba :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891 ha </a:t>
            </a:r>
          </a:p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(INEC, 2000)</a:t>
            </a:r>
          </a:p>
        </p:txBody>
      </p:sp>
    </p:spTree>
    <p:extLst>
      <p:ext uri="{BB962C8B-B14F-4D97-AF65-F5344CB8AC3E}">
        <p14:creationId xmlns:p14="http://schemas.microsoft.com/office/powerpoint/2010/main" val="17954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24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75" y="1554142"/>
            <a:ext cx="1269011" cy="98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25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16" y="3495920"/>
            <a:ext cx="1124995" cy="91799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26 Rectángulo"/>
          <p:cNvSpPr/>
          <p:nvPr/>
        </p:nvSpPr>
        <p:spPr>
          <a:xfrm>
            <a:off x="223808" y="2647397"/>
            <a:ext cx="126901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 smtClean="0"/>
          </a:p>
          <a:p>
            <a:pPr algn="ctr"/>
            <a:r>
              <a:rPr lang="es-EC" sz="1400" dirty="0" smtClean="0"/>
              <a:t> Pitahaya (pulpa con semillas) </a:t>
            </a:r>
          </a:p>
          <a:p>
            <a:pPr algn="ctr"/>
            <a:endParaRPr lang="es-EC" sz="1400" dirty="0"/>
          </a:p>
        </p:txBody>
      </p:sp>
      <p:sp>
        <p:nvSpPr>
          <p:cNvPr id="28" name="27 Rectángulo"/>
          <p:cNvSpPr/>
          <p:nvPr/>
        </p:nvSpPr>
        <p:spPr>
          <a:xfrm>
            <a:off x="295816" y="4676143"/>
            <a:ext cx="1269011" cy="684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 smtClean="0"/>
          </a:p>
          <a:p>
            <a:pPr algn="ctr"/>
            <a:r>
              <a:rPr lang="es-EC" sz="1400" dirty="0" smtClean="0"/>
              <a:t>Guayaba</a:t>
            </a:r>
          </a:p>
          <a:p>
            <a:pPr algn="ctr"/>
            <a:r>
              <a:rPr lang="es-EC" sz="1400" dirty="0"/>
              <a:t>(pulpa </a:t>
            </a:r>
            <a:r>
              <a:rPr lang="es-EC" sz="1400" dirty="0" smtClean="0"/>
              <a:t>sin </a:t>
            </a:r>
            <a:r>
              <a:rPr lang="es-EC" sz="1400" dirty="0"/>
              <a:t>semillas) </a:t>
            </a:r>
            <a:endParaRPr lang="es-EC" sz="1400" dirty="0" smtClean="0"/>
          </a:p>
          <a:p>
            <a:pPr algn="ctr"/>
            <a:endParaRPr lang="es-EC" sz="1400" dirty="0"/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1606989" y="3051608"/>
            <a:ext cx="648072" cy="61527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2255061" y="4188834"/>
            <a:ext cx="1524851" cy="5363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400" dirty="0"/>
              <a:t>2</a:t>
            </a:r>
            <a:r>
              <a:rPr lang="es-EC" sz="1400" dirty="0" smtClean="0"/>
              <a:t> g Pitahaya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400" dirty="0"/>
              <a:t>3</a:t>
            </a:r>
            <a:r>
              <a:rPr lang="es-EC" sz="1400" dirty="0" smtClean="0"/>
              <a:t> g Guayaba</a:t>
            </a:r>
            <a:endParaRPr lang="es-EC" sz="1400" dirty="0"/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>
            <a:off x="4012881" y="3084091"/>
            <a:ext cx="546436" cy="50061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" name="31 Rectángulo redondeado"/>
          <p:cNvSpPr/>
          <p:nvPr/>
        </p:nvSpPr>
        <p:spPr>
          <a:xfrm>
            <a:off x="611560" y="714557"/>
            <a:ext cx="6106081" cy="6778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ANTIOXIDANTES</a:t>
            </a:r>
            <a:r>
              <a:rPr lang="es-EC" b="1" dirty="0" smtClean="0">
                <a:solidFill>
                  <a:schemeClr val="tx1"/>
                </a:solidFill>
              </a:rPr>
              <a:t>: Preparación del extracto cetónico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3" name="32 Imagen" descr="C:\Users\Usuario\Desktop\Dropbox\Camera Uploads\2015-01-05 11.17.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061" y="2075395"/>
            <a:ext cx="1728192" cy="201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33 Imagen" descr="C:\Users\Usuario\Desktop\Dropbox\Camera Uploads\2015-01-05 10.24.5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17" y="1737838"/>
            <a:ext cx="1901836" cy="201739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34 CuadroTexto"/>
          <p:cNvSpPr txBox="1"/>
          <p:nvPr/>
        </p:nvSpPr>
        <p:spPr>
          <a:xfrm>
            <a:off x="4559317" y="3954917"/>
            <a:ext cx="1775084" cy="116955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/>
              <a:t>Añadir acetona al 70%: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13 </a:t>
            </a:r>
            <a:r>
              <a:rPr lang="es-EC" sz="1400" dirty="0" err="1" smtClean="0"/>
              <a:t>mL</a:t>
            </a:r>
            <a:r>
              <a:rPr lang="es-EC" sz="1400" dirty="0" smtClean="0"/>
              <a:t>  (pitahaya)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7 </a:t>
            </a:r>
            <a:r>
              <a:rPr lang="es-EC" sz="1400" dirty="0" err="1" smtClean="0"/>
              <a:t>mL</a:t>
            </a:r>
            <a:r>
              <a:rPr lang="es-EC" sz="1400" dirty="0" smtClean="0"/>
              <a:t> (guayaba)</a:t>
            </a:r>
            <a:endParaRPr lang="es-EC" sz="1400" dirty="0"/>
          </a:p>
        </p:txBody>
      </p:sp>
      <p:pic>
        <p:nvPicPr>
          <p:cNvPr id="36" name="35 Imagen" descr="C:\Users\Usuario\Desktop\Dropbox\Camera Uploads\2015-01-05 12.13.2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76" y="1053498"/>
            <a:ext cx="1573166" cy="94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36 Imagen" descr="C:\Users\Usuario\Desktop\Dropbox\Camera Uploads\2015-01-05 12.16.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56" y="2583473"/>
            <a:ext cx="1573166" cy="100123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AutoShape 11"/>
          <p:cNvSpPr>
            <a:spLocks noChangeArrowheads="1"/>
          </p:cNvSpPr>
          <p:nvPr/>
        </p:nvSpPr>
        <p:spPr bwMode="auto">
          <a:xfrm>
            <a:off x="6591711" y="2971433"/>
            <a:ext cx="648072" cy="47621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7239784" y="3666885"/>
            <a:ext cx="1792432" cy="7470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200" dirty="0" smtClean="0"/>
              <a:t>Homogenizar en</a:t>
            </a:r>
          </a:p>
          <a:p>
            <a:pPr algn="just"/>
            <a:r>
              <a:rPr lang="es-EC" sz="1200" dirty="0" smtClean="0"/>
              <a:t>el agitador magnético por 10 min, y baño ultrasonido por 5 min.</a:t>
            </a:r>
            <a:endParaRPr lang="es-EC" sz="1200" dirty="0"/>
          </a:p>
        </p:txBody>
      </p:sp>
      <p:sp>
        <p:nvSpPr>
          <p:cNvPr id="40" name="39 Más"/>
          <p:cNvSpPr/>
          <p:nvPr/>
        </p:nvSpPr>
        <p:spPr>
          <a:xfrm>
            <a:off x="7863603" y="2075394"/>
            <a:ext cx="483112" cy="508077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AutoShape 11"/>
          <p:cNvSpPr>
            <a:spLocks noChangeArrowheads="1"/>
          </p:cNvSpPr>
          <p:nvPr/>
        </p:nvSpPr>
        <p:spPr bwMode="auto">
          <a:xfrm rot="5400000">
            <a:off x="7839940" y="4437577"/>
            <a:ext cx="443370" cy="39604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227373" y="5193080"/>
            <a:ext cx="2012410" cy="7397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Lavar los frascos: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400" dirty="0" smtClean="0"/>
              <a:t>2 </a:t>
            </a:r>
            <a:r>
              <a:rPr lang="es-EC" sz="1400" dirty="0" err="1" smtClean="0"/>
              <a:t>mL</a:t>
            </a:r>
            <a:r>
              <a:rPr lang="es-EC" sz="1400" dirty="0" smtClean="0"/>
              <a:t> (pitahaya)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400" dirty="0" smtClean="0"/>
              <a:t>5 </a:t>
            </a:r>
            <a:r>
              <a:rPr lang="es-EC" sz="1400" dirty="0" err="1" smtClean="0"/>
              <a:t>mL</a:t>
            </a:r>
            <a:r>
              <a:rPr lang="es-EC" sz="1400" dirty="0" smtClean="0"/>
              <a:t> (guayaba)</a:t>
            </a:r>
            <a:endParaRPr lang="es-EC" sz="1400" dirty="0"/>
          </a:p>
        </p:txBody>
      </p:sp>
      <p:pic>
        <p:nvPicPr>
          <p:cNvPr id="43" name="42 Imagen" descr="C:\Users\Usuario\Desktop\Dropbox\Camera Uploads\2015-01-05 10.24.5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76" y="4857285"/>
            <a:ext cx="1573165" cy="1090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2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113454" y="2852936"/>
            <a:ext cx="648072" cy="56922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13" name="12 Imagen" descr="C:\Users\Usuario\Desktop\Dropbox\Camera Uploads\2015-01-05 12.43.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12488"/>
            <a:ext cx="1959691" cy="145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3 Rectángulo"/>
          <p:cNvSpPr/>
          <p:nvPr/>
        </p:nvSpPr>
        <p:spPr>
          <a:xfrm>
            <a:off x="1619672" y="4003449"/>
            <a:ext cx="1959691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/>
              <a:t>Centrifugar a </a:t>
            </a:r>
            <a:r>
              <a:rPr lang="pt-BR" dirty="0"/>
              <a:t>4000 rpm 10 min </a:t>
            </a:r>
            <a:r>
              <a:rPr lang="pt-BR" dirty="0" smtClean="0"/>
              <a:t>.</a:t>
            </a:r>
            <a:endParaRPr lang="es-EC" dirty="0"/>
          </a:p>
        </p:txBody>
      </p:sp>
      <p:pic>
        <p:nvPicPr>
          <p:cNvPr id="15" name="14 Imagen" descr="C:\Users\Usuario\Desktop\Dropbox\Camera Uploads\2015-01-05 13.01.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29831"/>
            <a:ext cx="1963222" cy="139256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15 Rectángulo"/>
          <p:cNvSpPr/>
          <p:nvPr/>
        </p:nvSpPr>
        <p:spPr>
          <a:xfrm>
            <a:off x="5148064" y="3999605"/>
            <a:ext cx="1963222" cy="10839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 smtClean="0"/>
          </a:p>
          <a:p>
            <a:pPr algn="ctr"/>
            <a:r>
              <a:rPr lang="es-EC" dirty="0" smtClean="0"/>
              <a:t>Filtrar </a:t>
            </a:r>
            <a:r>
              <a:rPr lang="es-EC" dirty="0"/>
              <a:t>en frascos de vidrio ámbar         </a:t>
            </a:r>
          </a:p>
          <a:p>
            <a:pPr algn="ctr"/>
            <a:endParaRPr lang="es-EC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339002" y="1339153"/>
            <a:ext cx="6772283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b="1" dirty="0" smtClean="0">
                <a:solidFill>
                  <a:schemeClr val="tx1"/>
                </a:solidFill>
              </a:rPr>
              <a:t>ANTIOXIDANTES: </a:t>
            </a:r>
            <a:r>
              <a:rPr lang="es-EC" b="1" dirty="0" smtClean="0">
                <a:solidFill>
                  <a:schemeClr val="tx1"/>
                </a:solidFill>
              </a:rPr>
              <a:t>Preparación del extracto cetónico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6 Rectángulo redondeado"/>
          <p:cNvSpPr/>
          <p:nvPr/>
        </p:nvSpPr>
        <p:spPr>
          <a:xfrm>
            <a:off x="431540" y="689498"/>
            <a:ext cx="7318941" cy="8972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000" b="1" dirty="0" smtClean="0">
                <a:solidFill>
                  <a:schemeClr val="tx1"/>
                </a:solidFill>
              </a:rPr>
              <a:t>ANTIOXIDANTES</a:t>
            </a:r>
            <a:r>
              <a:rPr lang="es-ES_tradnl" sz="1600" b="1" dirty="0" smtClean="0">
                <a:solidFill>
                  <a:schemeClr val="tx1"/>
                </a:solidFill>
              </a:rPr>
              <a:t>: </a:t>
            </a:r>
            <a:r>
              <a:rPr lang="es-ES_tradnl" b="1" dirty="0" smtClean="0">
                <a:solidFill>
                  <a:schemeClr val="tx1"/>
                </a:solidFill>
              </a:rPr>
              <a:t>Preparación </a:t>
            </a:r>
            <a:r>
              <a:rPr lang="es-ES_tradnl" b="1" dirty="0">
                <a:solidFill>
                  <a:schemeClr val="tx1"/>
                </a:solidFill>
              </a:rPr>
              <a:t>de la solución radical ABTS</a:t>
            </a:r>
            <a:r>
              <a:rPr lang="es-ES_tradnl" b="1" baseline="30000" dirty="0">
                <a:solidFill>
                  <a:schemeClr val="tx1"/>
                </a:solidFill>
              </a:rPr>
              <a:t>_+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4499"/>
            <a:ext cx="1944216" cy="195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79512" y="4149080"/>
            <a:ext cx="1944216" cy="11908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/>
              <a:t>Pesar 96 mg de </a:t>
            </a:r>
            <a:r>
              <a:rPr lang="es-ES_tradnl" sz="1600" dirty="0" smtClean="0"/>
              <a:t>ABTS  y  </a:t>
            </a:r>
            <a:r>
              <a:rPr lang="es-ES_tradnl" sz="1600" dirty="0"/>
              <a:t>16 mg </a:t>
            </a:r>
            <a:r>
              <a:rPr lang="es-ES_tradnl" sz="1600" dirty="0" smtClean="0"/>
              <a:t>de </a:t>
            </a:r>
            <a:r>
              <a:rPr lang="es-ES_tradnl" sz="1600" dirty="0"/>
              <a:t>(</a:t>
            </a:r>
            <a:r>
              <a:rPr lang="es-ES_tradnl" sz="1600" dirty="0" smtClean="0"/>
              <a:t>K</a:t>
            </a:r>
            <a:r>
              <a:rPr lang="es-ES_tradnl" sz="1600" baseline="-25000" dirty="0" smtClean="0"/>
              <a:t>2</a:t>
            </a:r>
            <a:r>
              <a:rPr lang="es-ES_tradnl" sz="1600" dirty="0" smtClean="0"/>
              <a:t>S</a:t>
            </a:r>
            <a:r>
              <a:rPr lang="es-ES_tradnl" sz="1600" baseline="-25000" dirty="0" smtClean="0"/>
              <a:t>2</a:t>
            </a:r>
            <a:r>
              <a:rPr lang="es-ES_tradnl" sz="1600" dirty="0" smtClean="0"/>
              <a:t>O</a:t>
            </a:r>
            <a:r>
              <a:rPr lang="es-ES_tradnl" sz="1600" baseline="-25000" dirty="0" smtClean="0"/>
              <a:t>8</a:t>
            </a:r>
            <a:r>
              <a:rPr lang="es-ES_tradnl" sz="1600" dirty="0" smtClean="0"/>
              <a:t>). </a:t>
            </a:r>
            <a:r>
              <a:rPr lang="es-ES_tradnl" sz="1600" dirty="0"/>
              <a:t>D</a:t>
            </a:r>
            <a:r>
              <a:rPr lang="es-ES_tradnl" sz="1600" dirty="0" smtClean="0"/>
              <a:t>isolver en agua destilada </a:t>
            </a:r>
            <a:endParaRPr lang="es-EC" sz="1600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2199846" y="2651100"/>
            <a:ext cx="504056" cy="45566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 sz="1600">
              <a:cs typeface="+mn-cs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740599"/>
            <a:ext cx="1728191" cy="19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2771801" y="4149080"/>
            <a:ext cx="1728191" cy="1008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_tradnl" sz="1600" dirty="0"/>
              <a:t>Dejar reposar el reactivo entre 12 y 16 horas.</a:t>
            </a:r>
            <a:endParaRPr lang="es-EC" sz="16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51" y="1621352"/>
            <a:ext cx="1560190" cy="20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4499992" y="2631001"/>
            <a:ext cx="648072" cy="45566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 sz="1600"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148064" y="4149080"/>
            <a:ext cx="1584177" cy="11908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/>
              <a:t>Colocar 1 </a:t>
            </a:r>
            <a:r>
              <a:rPr lang="es-ES_tradnl" sz="1600" dirty="0" err="1"/>
              <a:t>mL</a:t>
            </a:r>
            <a:r>
              <a:rPr lang="es-ES_tradnl" sz="1600" dirty="0"/>
              <a:t> del reactivo</a:t>
            </a:r>
            <a:r>
              <a:rPr lang="es-ES_tradnl" sz="1600" baseline="30000" dirty="0"/>
              <a:t> </a:t>
            </a:r>
            <a:r>
              <a:rPr lang="es-ES_tradnl" sz="1600" dirty="0"/>
              <a:t>y aforar a 100 </a:t>
            </a:r>
            <a:r>
              <a:rPr lang="es-ES_tradnl" sz="1600" dirty="0" err="1"/>
              <a:t>mL</a:t>
            </a:r>
            <a:r>
              <a:rPr lang="es-ES_tradnl" sz="1600" dirty="0"/>
              <a:t> con etanol analítico</a:t>
            </a:r>
            <a:endParaRPr lang="es-EC" sz="1600" dirty="0"/>
          </a:p>
        </p:txBody>
      </p:sp>
      <p:pic>
        <p:nvPicPr>
          <p:cNvPr id="15" name="14 Imagen" descr="C:\Users\Usuario\Desktop\Dropbox\Camera Uploads\2015-01-06 10.46.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80" y="1740599"/>
            <a:ext cx="1781924" cy="192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6808791" y="2483078"/>
            <a:ext cx="467680" cy="44119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 sz="1600">
              <a:cs typeface="+mn-cs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344680" y="4149080"/>
            <a:ext cx="1781924" cy="11908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/>
              <a:t>Dejar reposar la </a:t>
            </a:r>
            <a:r>
              <a:rPr lang="es-ES_tradnl" sz="1600" dirty="0" smtClean="0"/>
              <a:t>sol. a </a:t>
            </a:r>
            <a:r>
              <a:rPr lang="es-ES_tradnl" sz="1600" dirty="0"/>
              <a:t>30°C durante todo el tiempo de análisis.</a:t>
            </a:r>
            <a:endParaRPr lang="es-EC" sz="1600" dirty="0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 rot="16200000" flipH="1">
            <a:off x="8100218" y="5389308"/>
            <a:ext cx="388476" cy="49622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 sz="1600">
              <a:cs typeface="+mn-cs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966081" y="5831659"/>
            <a:ext cx="2160524" cy="8377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/>
              <a:t>Lectura en el espectrofotómetro.</a:t>
            </a:r>
            <a:endParaRPr lang="es-EC" sz="16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13" y="5508289"/>
            <a:ext cx="917828" cy="118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2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79720" y="764704"/>
            <a:ext cx="8712760" cy="8640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b="1" dirty="0" smtClean="0">
                <a:solidFill>
                  <a:schemeClr val="tx1"/>
                </a:solidFill>
              </a:rPr>
              <a:t>ANTIOXIDANTES: </a:t>
            </a:r>
            <a:r>
              <a:rPr lang="es-ES_tradnl" b="1" dirty="0" smtClean="0">
                <a:solidFill>
                  <a:schemeClr val="tx1"/>
                </a:solidFill>
              </a:rPr>
              <a:t>Preparación </a:t>
            </a:r>
            <a:r>
              <a:rPr lang="es-ES_tradnl" b="1" dirty="0">
                <a:solidFill>
                  <a:schemeClr val="tx1"/>
                </a:solidFill>
              </a:rPr>
              <a:t>del estándar (TROLOX) y curva de calibración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44827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51520" y="3717032"/>
            <a:ext cx="2448272" cy="1296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/>
              <a:t>Pesar 15,64 mg de </a:t>
            </a:r>
            <a:r>
              <a:rPr lang="es-ES_tradnl" sz="1600" dirty="0" err="1"/>
              <a:t>trolox</a:t>
            </a:r>
            <a:r>
              <a:rPr lang="es-ES_tradnl" sz="1600" dirty="0"/>
              <a:t> y aforar a 25 </a:t>
            </a:r>
            <a:r>
              <a:rPr lang="es-ES_tradnl" sz="1600" dirty="0" err="1"/>
              <a:t>mL</a:t>
            </a:r>
            <a:r>
              <a:rPr lang="es-ES_tradnl" sz="1600" dirty="0"/>
              <a:t> con agua </a:t>
            </a:r>
            <a:r>
              <a:rPr lang="es-ES_tradnl" sz="1600" dirty="0" smtClean="0"/>
              <a:t>destilada.</a:t>
            </a:r>
            <a:endParaRPr lang="es-EC" sz="1600" dirty="0"/>
          </a:p>
        </p:txBody>
      </p:sp>
      <p:pic>
        <p:nvPicPr>
          <p:cNvPr id="9" name="8 Imagen" descr="C:\Users\Usuario\Desktop\Dropbox\Camera Uploads\2015-01-06 10.04.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82" y="1844824"/>
            <a:ext cx="2172949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915816" y="2165806"/>
            <a:ext cx="504056" cy="7920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 sz="1600"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419872" y="3717032"/>
            <a:ext cx="2212959" cy="1296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dirty="0"/>
              <a:t>Curva de calibración: diluir la solución madre entre </a:t>
            </a:r>
            <a:r>
              <a:rPr lang="es-EC" sz="1600" dirty="0" smtClean="0"/>
              <a:t>12.5%</a:t>
            </a:r>
            <a:r>
              <a:rPr lang="es-ES_tradnl" sz="1600" dirty="0" smtClean="0"/>
              <a:t> y 100%.</a:t>
            </a:r>
            <a:endParaRPr lang="es-EC" sz="1600" dirty="0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940152" y="2318206"/>
            <a:ext cx="504056" cy="7920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 sz="1600"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804248" y="3573016"/>
            <a:ext cx="2088232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Tomar 1 </a:t>
            </a:r>
            <a:r>
              <a:rPr lang="es-ES_tradnl" sz="1600" dirty="0" err="1"/>
              <a:t>mL</a:t>
            </a:r>
            <a:r>
              <a:rPr lang="es-ES_tradnl" sz="1600" dirty="0"/>
              <a:t> del reactivo </a:t>
            </a:r>
            <a:r>
              <a:rPr lang="es-ES_tradnl" sz="1600" dirty="0" smtClean="0"/>
              <a:t> y  </a:t>
            </a:r>
            <a:r>
              <a:rPr lang="es-ES_tradnl" sz="1600" dirty="0"/>
              <a:t>Añadir 10 µl de la muestra </a:t>
            </a:r>
            <a:endParaRPr lang="es-EC" sz="16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92884"/>
            <a:ext cx="1080120" cy="173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1"/>
          <p:cNvSpPr>
            <a:spLocks noChangeArrowheads="1"/>
          </p:cNvSpPr>
          <p:nvPr/>
        </p:nvSpPr>
        <p:spPr bwMode="auto">
          <a:xfrm rot="5400000">
            <a:off x="7622900" y="4312645"/>
            <a:ext cx="504056" cy="7920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 sz="1600">
              <a:cs typeface="+mn-cs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43984" y="5091793"/>
            <a:ext cx="2088232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/>
              <a:t>Lectura en el espectrofotómetro.</a:t>
            </a:r>
            <a:endParaRPr lang="es-EC" sz="16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13" y="5013176"/>
            <a:ext cx="917828" cy="118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2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8400"/>
            <a:ext cx="8229600" cy="922114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863348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 descr="C:\Users\Usuario\Desktop\Dropbox\Camera Uploads\2015-01-05 11.17.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6" y="1410880"/>
            <a:ext cx="1401863" cy="15409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Flecha derecha"/>
          <p:cNvSpPr/>
          <p:nvPr/>
        </p:nvSpPr>
        <p:spPr>
          <a:xfrm>
            <a:off x="2060548" y="2001912"/>
            <a:ext cx="576064" cy="14343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>
              <a:solidFill>
                <a:srgbClr val="FF0000"/>
              </a:solidFill>
            </a:endParaRPr>
          </a:p>
        </p:txBody>
      </p:sp>
      <p:pic>
        <p:nvPicPr>
          <p:cNvPr id="8" name="7 Imagen" descr="C:\Users\Usuario\Desktop\Dropbox\Camera Uploads\2015-01-05 10.24.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02" y="1443319"/>
            <a:ext cx="1202433" cy="14885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Flecha derecha"/>
          <p:cNvSpPr/>
          <p:nvPr/>
        </p:nvSpPr>
        <p:spPr>
          <a:xfrm>
            <a:off x="4351970" y="1986341"/>
            <a:ext cx="576064" cy="14343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>
              <a:solidFill>
                <a:srgbClr val="FF0000"/>
              </a:solidFill>
            </a:endParaRPr>
          </a:p>
        </p:txBody>
      </p:sp>
      <p:pic>
        <p:nvPicPr>
          <p:cNvPr id="10" name="9 Imagen" descr="C:\Users\Usuario\Desktop\Dropbox\Camera Uploads\2015-01-05 12.13.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84" y="1443319"/>
            <a:ext cx="1064645" cy="1404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C:\Users\Usuario\Desktop\Dropbox\Camera Uploads\2015-01-05 12.16.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88" y="1410880"/>
            <a:ext cx="1577300" cy="122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C:\Users\Usuario\Desktop\Dropbox\Camera Uploads\2015-01-05 12.43.1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67" y="3594882"/>
            <a:ext cx="1481455" cy="19754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 Flecha curvada hacia la izquierda"/>
          <p:cNvSpPr/>
          <p:nvPr/>
        </p:nvSpPr>
        <p:spPr>
          <a:xfrm>
            <a:off x="6018994" y="3457510"/>
            <a:ext cx="504056" cy="448787"/>
          </a:xfrm>
          <a:prstGeom prst="curved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>
              <a:solidFill>
                <a:schemeClr val="tx1"/>
              </a:solidFill>
            </a:endParaRPr>
          </a:p>
        </p:txBody>
      </p:sp>
      <p:sp>
        <p:nvSpPr>
          <p:cNvPr id="14" name="13 Flecha derecha"/>
          <p:cNvSpPr/>
          <p:nvPr/>
        </p:nvSpPr>
        <p:spPr>
          <a:xfrm rot="10800000">
            <a:off x="2805572" y="4388709"/>
            <a:ext cx="576064" cy="14343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>
              <a:solidFill>
                <a:srgbClr val="FF0000"/>
              </a:solidFill>
            </a:endParaRPr>
          </a:p>
        </p:txBody>
      </p:sp>
      <p:pic>
        <p:nvPicPr>
          <p:cNvPr id="15" name="14 Imagen" descr="C:\Users\Usuario\Desktop\Dropbox\Camera Uploads\2015-01-05 13.01.3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4" y="3637849"/>
            <a:ext cx="1963222" cy="1329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15 CuadroTexto"/>
          <p:cNvSpPr txBox="1"/>
          <p:nvPr/>
        </p:nvSpPr>
        <p:spPr>
          <a:xfrm>
            <a:off x="294337" y="2951791"/>
            <a:ext cx="2304256" cy="58477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600" dirty="0" smtClean="0"/>
              <a:t>2 g de pulpa de pitahaya / guayaba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77778" y="3299295"/>
            <a:ext cx="1234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6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404955" y="4244071"/>
            <a:ext cx="11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6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91530" y="3074902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sz="16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855876" y="3033399"/>
            <a:ext cx="1728192" cy="33855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smtClean="0"/>
              <a:t>Acetona al 70%</a:t>
            </a:r>
            <a:endParaRPr lang="es-EC" sz="16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2767794" y="3074902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sz="16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512210" y="2637575"/>
            <a:ext cx="1648566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 smtClean="0"/>
              <a:t>Agitación en la plancha y baño  ultrasonido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5545559" y="4167125"/>
            <a:ext cx="1703079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smtClean="0"/>
              <a:t>Centrifugar a </a:t>
            </a:r>
            <a:r>
              <a:rPr lang="pt-BR" sz="1600" dirty="0"/>
              <a:t>4000 rpm </a:t>
            </a:r>
            <a:r>
              <a:rPr lang="pt-BR" sz="1600" dirty="0" smtClean="0"/>
              <a:t>10 min </a:t>
            </a:r>
            <a:endParaRPr lang="es-EC" sz="16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02679" y="5116811"/>
            <a:ext cx="1904608" cy="58477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 smtClean="0"/>
              <a:t>Filtrar en frascos de vidrio ámbar         </a:t>
            </a:r>
            <a:endParaRPr lang="es-EC" sz="1600" dirty="0"/>
          </a:p>
        </p:txBody>
      </p:sp>
      <p:sp>
        <p:nvSpPr>
          <p:cNvPr id="25" name="16 Rectángulo redondeado"/>
          <p:cNvSpPr/>
          <p:nvPr/>
        </p:nvSpPr>
        <p:spPr>
          <a:xfrm>
            <a:off x="331081" y="764704"/>
            <a:ext cx="7866987" cy="4324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POLIFENOLES: Preparación del extracto cetónico</a:t>
            </a:r>
            <a:endParaRPr lang="es-EC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 descr="C:\Users\Usuario\Desktop\Dropbox\Camera Uploads\2014-12-11 09.49.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43" y="1556791"/>
            <a:ext cx="1590205" cy="12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Usuario\Desktop\Dropbox\Camera Uploads\2015-01-06 10.04.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82" y="3193593"/>
            <a:ext cx="1609591" cy="122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Usuario\Desktop\Dropbox\Camera Uploads\2015-01-06 10.10.3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36" y="5009346"/>
            <a:ext cx="1609591" cy="11154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Flecha curvada hacia la derecha"/>
          <p:cNvSpPr/>
          <p:nvPr/>
        </p:nvSpPr>
        <p:spPr>
          <a:xfrm flipH="1">
            <a:off x="5812705" y="2800310"/>
            <a:ext cx="288031" cy="451431"/>
          </a:xfrm>
          <a:prstGeom prst="curv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" name="9 Flecha curvada hacia la derecha"/>
          <p:cNvSpPr/>
          <p:nvPr/>
        </p:nvSpPr>
        <p:spPr>
          <a:xfrm flipH="1">
            <a:off x="5885515" y="4783630"/>
            <a:ext cx="288033" cy="451431"/>
          </a:xfrm>
          <a:prstGeom prst="curv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115616" y="2369636"/>
            <a:ext cx="2268252" cy="98735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dirty="0" smtClean="0"/>
              <a:t>Pesar 25 mg de Ácido gálico y aforar a 50 mL con agua destilada</a:t>
            </a:r>
            <a:endParaRPr lang="es-EC" sz="1600" dirty="0"/>
          </a:p>
        </p:txBody>
      </p:sp>
      <p:sp>
        <p:nvSpPr>
          <p:cNvPr id="12" name="11 Rectángulo"/>
          <p:cNvSpPr/>
          <p:nvPr/>
        </p:nvSpPr>
        <p:spPr>
          <a:xfrm>
            <a:off x="1115616" y="3861048"/>
            <a:ext cx="2304256" cy="11737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dirty="0"/>
              <a:t>C</a:t>
            </a:r>
            <a:r>
              <a:rPr lang="es-EC" sz="1600" dirty="0" smtClean="0"/>
              <a:t>urva de calibración: diluir la solución madre entre 10 y 100 ppm</a:t>
            </a:r>
            <a:endParaRPr lang="es-EC" sz="1600" dirty="0"/>
          </a:p>
        </p:txBody>
      </p:sp>
      <p:sp>
        <p:nvSpPr>
          <p:cNvPr id="13" name="16 Rectángulo redondeado"/>
          <p:cNvSpPr/>
          <p:nvPr/>
        </p:nvSpPr>
        <p:spPr>
          <a:xfrm>
            <a:off x="827584" y="726789"/>
            <a:ext cx="6243506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POLIFENOLES: Preparación del estándar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14" name="CuadroTexto 12"/>
          <p:cNvSpPr txBox="1"/>
          <p:nvPr/>
        </p:nvSpPr>
        <p:spPr>
          <a:xfrm flipH="1">
            <a:off x="4629260" y="3356992"/>
            <a:ext cx="23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63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 descr="C:\Users\Usuario\Desktop\Dropbox\Camera Uploads\2015-01-06 11.15.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10" y="1905392"/>
            <a:ext cx="1300728" cy="144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Usuario\Desktop\Dropbox\Camera Uploads\2015-01-06 11.30.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44" y="4437112"/>
            <a:ext cx="1577939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Flecha a la derecha con bandas"/>
          <p:cNvSpPr/>
          <p:nvPr/>
        </p:nvSpPr>
        <p:spPr>
          <a:xfrm rot="5400000">
            <a:off x="3248543" y="3686342"/>
            <a:ext cx="504056" cy="360040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CuadroTexto"/>
          <p:cNvSpPr txBox="1"/>
          <p:nvPr/>
        </p:nvSpPr>
        <p:spPr>
          <a:xfrm>
            <a:off x="755576" y="227687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400" dirty="0"/>
          </a:p>
        </p:txBody>
      </p:sp>
      <p:sp>
        <p:nvSpPr>
          <p:cNvPr id="10" name="9 Rectángulo"/>
          <p:cNvSpPr/>
          <p:nvPr/>
        </p:nvSpPr>
        <p:spPr>
          <a:xfrm>
            <a:off x="755576" y="2276872"/>
            <a:ext cx="1872208" cy="72572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700" dirty="0" smtClean="0"/>
          </a:p>
          <a:p>
            <a:pPr algn="just"/>
            <a:r>
              <a:rPr lang="es-EC" sz="1700" dirty="0" smtClean="0"/>
              <a:t>Preparar alícuota total de 5 mL</a:t>
            </a:r>
          </a:p>
          <a:p>
            <a:pPr algn="ctr"/>
            <a:endParaRPr lang="es-EC" sz="1700" dirty="0"/>
          </a:p>
        </p:txBody>
      </p:sp>
      <p:sp>
        <p:nvSpPr>
          <p:cNvPr id="11" name="10 Rectángulo"/>
          <p:cNvSpPr/>
          <p:nvPr/>
        </p:nvSpPr>
        <p:spPr>
          <a:xfrm>
            <a:off x="360269" y="4770056"/>
            <a:ext cx="2376264" cy="100811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700" dirty="0" smtClean="0"/>
          </a:p>
          <a:p>
            <a:pPr lvl="0" algn="just"/>
            <a:endParaRPr lang="es-EC" sz="1700" dirty="0" smtClean="0"/>
          </a:p>
          <a:p>
            <a:pPr lvl="0" algn="just"/>
            <a:r>
              <a:rPr lang="es-EC" sz="1700" dirty="0" smtClean="0"/>
              <a:t>Utilizar como blanco acetona 70%  y seguir con el protocolo de </a:t>
            </a:r>
            <a:r>
              <a:rPr lang="es-ES_tradnl" sz="1700" dirty="0" err="1"/>
              <a:t>Folin-Ciocalteu</a:t>
            </a:r>
            <a:r>
              <a:rPr lang="es-ES_tradnl" sz="1700" dirty="0"/>
              <a:t>.</a:t>
            </a:r>
            <a:endParaRPr lang="es-EC" sz="1700" dirty="0"/>
          </a:p>
          <a:p>
            <a:pPr algn="just"/>
            <a:endParaRPr lang="es-EC" sz="1700" dirty="0" smtClean="0"/>
          </a:p>
          <a:p>
            <a:pPr algn="ctr"/>
            <a:endParaRPr lang="es-EC" sz="1700" dirty="0"/>
          </a:p>
        </p:txBody>
      </p:sp>
      <p:pic>
        <p:nvPicPr>
          <p:cNvPr id="12" name="11 Imagen" descr="C:\Users\Usuario\Desktop\Dropbox\Camera Uploads\2015-01-06 11.16.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67" y="1562437"/>
            <a:ext cx="1022125" cy="129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C:\Users\Usuario\Desktop\Dropbox\Camera Uploads\2014-12-11 13.40.4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98" y="3394410"/>
            <a:ext cx="1596754" cy="111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 descr="C:\Users\Usuario\Desktop\Dropbox\Camera Uploads\2014-12-11 14.20.0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52" y="4917445"/>
            <a:ext cx="1872208" cy="12951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4 Flecha a la derecha con bandas"/>
          <p:cNvSpPr/>
          <p:nvPr/>
        </p:nvSpPr>
        <p:spPr>
          <a:xfrm rot="5400000">
            <a:off x="5697298" y="3020279"/>
            <a:ext cx="351658" cy="316295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a la derecha con bandas"/>
          <p:cNvSpPr/>
          <p:nvPr/>
        </p:nvSpPr>
        <p:spPr>
          <a:xfrm rot="5400000">
            <a:off x="5769258" y="4529552"/>
            <a:ext cx="351658" cy="316295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"/>
          <p:cNvSpPr/>
          <p:nvPr/>
        </p:nvSpPr>
        <p:spPr>
          <a:xfrm>
            <a:off x="6717641" y="1792561"/>
            <a:ext cx="2232248" cy="79208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700" dirty="0" smtClean="0"/>
              <a:t>500 µl extracto cetónico </a:t>
            </a:r>
            <a:r>
              <a:rPr lang="en-US" sz="1700" dirty="0" smtClean="0"/>
              <a:t>+ 3500 </a:t>
            </a:r>
            <a:r>
              <a:rPr lang="es-EC" sz="1700" dirty="0" smtClean="0"/>
              <a:t>µl agua destilada</a:t>
            </a:r>
            <a:endParaRPr lang="es-EC" sz="1700" dirty="0"/>
          </a:p>
        </p:txBody>
      </p:sp>
      <p:sp>
        <p:nvSpPr>
          <p:cNvPr id="18" name="17 Rectángulo"/>
          <p:cNvSpPr/>
          <p:nvPr/>
        </p:nvSpPr>
        <p:spPr>
          <a:xfrm>
            <a:off x="6727960" y="4956965"/>
            <a:ext cx="2304256" cy="10796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s-EC" sz="1700" dirty="0" smtClean="0"/>
          </a:p>
          <a:p>
            <a:pPr lvl="0" algn="just"/>
            <a:r>
              <a:rPr lang="es-EC" sz="1700" dirty="0" smtClean="0"/>
              <a:t>Recoger la sol. filtrada y seguir con el protocolo de </a:t>
            </a:r>
            <a:r>
              <a:rPr lang="es-ES_tradnl" sz="1700" dirty="0" err="1"/>
              <a:t>Folin-Ciocalteu</a:t>
            </a:r>
            <a:r>
              <a:rPr lang="es-ES_tradnl" sz="1700" dirty="0"/>
              <a:t>.</a:t>
            </a:r>
            <a:endParaRPr lang="es-EC" sz="1700" dirty="0"/>
          </a:p>
          <a:p>
            <a:pPr algn="just"/>
            <a:endParaRPr lang="es-EC" sz="1700" dirty="0"/>
          </a:p>
        </p:txBody>
      </p:sp>
      <p:pic>
        <p:nvPicPr>
          <p:cNvPr id="19" name="18 Imagen" descr="C:\Users\Usuario\Desktop\Dropbox\Camera Uploads\2015-01-06 11.15.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18" y="1904890"/>
            <a:ext cx="1300728" cy="144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9 Imagen" descr="C:\Users\Usuario\Desktop\Dropbox\Camera Uploads\2015-01-06 11.15.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1512168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10 Rectángulo"/>
          <p:cNvSpPr/>
          <p:nvPr/>
        </p:nvSpPr>
        <p:spPr>
          <a:xfrm>
            <a:off x="267362" y="764704"/>
            <a:ext cx="4320480" cy="7257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700" b="1" dirty="0" smtClean="0">
                <a:solidFill>
                  <a:schemeClr val="tx1"/>
                </a:solidFill>
              </a:rPr>
              <a:t>PARTE A: DILUCIÓN DEL EXTRACTO CETÓNICO</a:t>
            </a:r>
            <a:endParaRPr lang="es-EC" sz="1700" b="1" dirty="0">
              <a:solidFill>
                <a:schemeClr val="tx1"/>
              </a:solidFill>
            </a:endParaRPr>
          </a:p>
        </p:txBody>
      </p:sp>
      <p:sp>
        <p:nvSpPr>
          <p:cNvPr id="22" name="10 Rectángulo"/>
          <p:cNvSpPr/>
          <p:nvPr/>
        </p:nvSpPr>
        <p:spPr>
          <a:xfrm>
            <a:off x="4894046" y="764704"/>
            <a:ext cx="3888432" cy="7257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700" b="1" dirty="0" smtClean="0">
                <a:solidFill>
                  <a:schemeClr val="tx1"/>
                </a:solidFill>
              </a:rPr>
              <a:t>PARTE B: </a:t>
            </a:r>
            <a:r>
              <a:rPr lang="es-ES_tradnl" sz="1700" b="1" dirty="0" smtClean="0">
                <a:solidFill>
                  <a:schemeClr val="tx1"/>
                </a:solidFill>
              </a:rPr>
              <a:t>ELIMINACIÓN DE VITAMINA C</a:t>
            </a:r>
            <a:endParaRPr lang="es-EC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2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 descr="C:\Users\Usuario\Desktop\Dropbox\Camera Uploads\2014-12-11 14.19.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27" y="1383950"/>
            <a:ext cx="2123650" cy="160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Usuario\Desktop\Dropbox\Camera Uploads\2015-01-06 10.43.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34" y="1409445"/>
            <a:ext cx="1586734" cy="206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Usuario\Desktop\Dropbox\Camera Uploads\2015-01-06 10.43.4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08" y="3626817"/>
            <a:ext cx="1660238" cy="19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:\Users\Usuario\Desktop\Dropbox\Camera Uploads\2015-01-06 10.46.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61" y="3738839"/>
            <a:ext cx="1656184" cy="18411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Flecha a la derecha con bandas"/>
          <p:cNvSpPr/>
          <p:nvPr/>
        </p:nvSpPr>
        <p:spPr>
          <a:xfrm>
            <a:off x="4364877" y="2184645"/>
            <a:ext cx="669817" cy="360041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a la derecha con bandas"/>
          <p:cNvSpPr/>
          <p:nvPr/>
        </p:nvSpPr>
        <p:spPr>
          <a:xfrm rot="10800000">
            <a:off x="4231180" y="4464672"/>
            <a:ext cx="792088" cy="468053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en U"/>
          <p:cNvSpPr/>
          <p:nvPr/>
        </p:nvSpPr>
        <p:spPr>
          <a:xfrm rot="5400000">
            <a:off x="7614430" y="3210887"/>
            <a:ext cx="702866" cy="1080120"/>
          </a:xfrm>
          <a:prstGeom prst="uturnArrow">
            <a:avLst>
              <a:gd name="adj1" fmla="val 25000"/>
              <a:gd name="adj2" fmla="val 25000"/>
              <a:gd name="adj3" fmla="val 51828"/>
              <a:gd name="adj4" fmla="val 43750"/>
              <a:gd name="adj5" fmla="val 726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19231" y="1460593"/>
            <a:ext cx="2016223" cy="140038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700" dirty="0" smtClean="0"/>
              <a:t>Tomar 500 µl de blancos, estándar, extractos y se colocar en  tubos de ensayo. </a:t>
            </a:r>
            <a:endParaRPr lang="es-EC" sz="17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762047" y="2002697"/>
            <a:ext cx="1963152" cy="8771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700" dirty="0" smtClean="0"/>
              <a:t>Agregar 2,5 mL de </a:t>
            </a:r>
            <a:r>
              <a:rPr lang="es-ES_tradnl" sz="1700" dirty="0" smtClean="0"/>
              <a:t>sol. </a:t>
            </a:r>
            <a:r>
              <a:rPr lang="es-ES_tradnl" sz="1700" dirty="0" err="1" smtClean="0"/>
              <a:t>Folin</a:t>
            </a:r>
            <a:r>
              <a:rPr lang="es-ES_tradnl" sz="1700" dirty="0" smtClean="0"/>
              <a:t> agitar en el </a:t>
            </a:r>
            <a:r>
              <a:rPr lang="es-ES_tradnl" sz="1700" dirty="0" err="1" smtClean="0"/>
              <a:t>vortex</a:t>
            </a:r>
            <a:endParaRPr lang="es-EC" sz="17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948264" y="4322759"/>
            <a:ext cx="1935994" cy="8771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700" dirty="0" smtClean="0"/>
              <a:t>Agreger  </a:t>
            </a:r>
            <a:r>
              <a:rPr lang="es-ES_tradnl" sz="1700" dirty="0"/>
              <a:t>2 mL de </a:t>
            </a:r>
            <a:r>
              <a:rPr lang="es-ES_tradnl" sz="1700" dirty="0" smtClean="0"/>
              <a:t>sol. carbonato </a:t>
            </a:r>
            <a:r>
              <a:rPr lang="es-ES_tradnl" sz="1700" dirty="0"/>
              <a:t>de </a:t>
            </a:r>
            <a:r>
              <a:rPr lang="es-ES_tradnl" sz="1700" dirty="0" smtClean="0"/>
              <a:t>sodio</a:t>
            </a:r>
            <a:endParaRPr lang="es-EC" sz="17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482658" y="5625038"/>
            <a:ext cx="1836790" cy="6155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_tradnl" sz="1700" dirty="0" smtClean="0"/>
              <a:t>baño </a:t>
            </a:r>
            <a:r>
              <a:rPr lang="es-ES_tradnl" sz="1700" dirty="0"/>
              <a:t>maría a 50°C por 15 </a:t>
            </a:r>
            <a:r>
              <a:rPr lang="es-ES_tradnl" sz="1700" dirty="0" smtClean="0"/>
              <a:t>min.</a:t>
            </a:r>
            <a:endParaRPr lang="es-EC" sz="17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363686" y="842662"/>
            <a:ext cx="7014565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POLIFENOLES: Protocolo </a:t>
            </a:r>
            <a:r>
              <a:rPr lang="es-EC" sz="2400" b="1" dirty="0">
                <a:solidFill>
                  <a:schemeClr val="tx1"/>
                </a:solidFill>
              </a:rPr>
              <a:t>del Folin-Ciocalteu</a:t>
            </a:r>
          </a:p>
        </p:txBody>
      </p:sp>
      <p:sp>
        <p:nvSpPr>
          <p:cNvPr id="18" name="23 CuadroTexto"/>
          <p:cNvSpPr txBox="1"/>
          <p:nvPr/>
        </p:nvSpPr>
        <p:spPr>
          <a:xfrm>
            <a:off x="323528" y="5625038"/>
            <a:ext cx="1944216" cy="6155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_tradnl" sz="1700" dirty="0" smtClean="0"/>
              <a:t>Lectura en el espectrofotómetro.</a:t>
            </a:r>
            <a:endParaRPr lang="es-EC" sz="17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89" y="3931321"/>
            <a:ext cx="1078293" cy="13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3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8363" y="59729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8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97159"/>
            <a:ext cx="1544360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9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34" y="3918464"/>
            <a:ext cx="1472352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21 Rectángulo"/>
          <p:cNvSpPr/>
          <p:nvPr/>
        </p:nvSpPr>
        <p:spPr>
          <a:xfrm>
            <a:off x="323528" y="5199317"/>
            <a:ext cx="1544360" cy="1008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 smtClean="0"/>
          </a:p>
          <a:p>
            <a:pPr algn="ctr"/>
            <a:r>
              <a:rPr lang="es-EC" sz="1600" dirty="0" smtClean="0"/>
              <a:t>Guayaba</a:t>
            </a:r>
          </a:p>
          <a:p>
            <a:pPr algn="ctr"/>
            <a:r>
              <a:rPr lang="es-EC" sz="1600" dirty="0"/>
              <a:t>(pulpa </a:t>
            </a:r>
            <a:r>
              <a:rPr lang="es-EC" sz="1600" dirty="0" smtClean="0"/>
              <a:t>sin </a:t>
            </a:r>
            <a:r>
              <a:rPr lang="es-EC" sz="1600" dirty="0"/>
              <a:t>semillas) </a:t>
            </a:r>
            <a:endParaRPr lang="es-EC" sz="1600" dirty="0" smtClean="0"/>
          </a:p>
          <a:p>
            <a:pPr algn="ctr"/>
            <a:endParaRPr lang="es-EC" sz="1600" dirty="0"/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1903892" y="3918463"/>
            <a:ext cx="792088" cy="64876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24" name="23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992" y="3310804"/>
            <a:ext cx="1728192" cy="121531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4676200" y="3918463"/>
            <a:ext cx="792088" cy="70094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27" name="26 Imagen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538" y="1705171"/>
            <a:ext cx="1772668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27 Imagen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5834" y="2841055"/>
            <a:ext cx="1772668" cy="118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28 Imagen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5150" y="4163671"/>
            <a:ext cx="1792056" cy="97892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30 Rectángulo redondeado"/>
          <p:cNvSpPr/>
          <p:nvPr/>
        </p:nvSpPr>
        <p:spPr>
          <a:xfrm>
            <a:off x="382533" y="828685"/>
            <a:ext cx="7128792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BETACAROTENOS: Preparación de la muestra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284526" y="2841055"/>
            <a:ext cx="1472352" cy="99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 smtClean="0"/>
          </a:p>
          <a:p>
            <a:pPr algn="ctr"/>
            <a:r>
              <a:rPr lang="es-EC" sz="1600" dirty="0" smtClean="0"/>
              <a:t> Pitahaya (pulpa con semillas) </a:t>
            </a:r>
          </a:p>
          <a:p>
            <a:pPr algn="ctr"/>
            <a:endParaRPr lang="es-EC" sz="1600" dirty="0"/>
          </a:p>
        </p:txBody>
      </p:sp>
      <p:sp>
        <p:nvSpPr>
          <p:cNvPr id="33" name="32 Rectángulo"/>
          <p:cNvSpPr/>
          <p:nvPr/>
        </p:nvSpPr>
        <p:spPr>
          <a:xfrm>
            <a:off x="2782802" y="4567230"/>
            <a:ext cx="1728192" cy="1101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dirty="0" smtClean="0"/>
              <a:t>8 g Pitahaya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dirty="0" smtClean="0"/>
              <a:t>6 g Guayaba</a:t>
            </a:r>
            <a:endParaRPr lang="es-EC" sz="1600" dirty="0"/>
          </a:p>
        </p:txBody>
      </p:sp>
      <p:sp>
        <p:nvSpPr>
          <p:cNvPr id="34" name="33 Rectángulo"/>
          <p:cNvSpPr/>
          <p:nvPr/>
        </p:nvSpPr>
        <p:spPr>
          <a:xfrm>
            <a:off x="5580112" y="5227544"/>
            <a:ext cx="2704112" cy="733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20 mL acetona/muestra</a:t>
            </a:r>
          </a:p>
          <a:p>
            <a:pPr algn="ctr"/>
            <a:r>
              <a:rPr lang="es-EC" sz="1600" dirty="0" smtClean="0"/>
              <a:t>5 lavados en pitahaya</a:t>
            </a:r>
          </a:p>
          <a:p>
            <a:pPr algn="ctr"/>
            <a:r>
              <a:rPr lang="es-EC" sz="1600" dirty="0" smtClean="0"/>
              <a:t>8 lavados en guayaba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4493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224" y="124695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14" y="5953769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98376" y="725367"/>
            <a:ext cx="5425752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b="1" dirty="0" smtClean="0">
                <a:solidFill>
                  <a:schemeClr val="tx1"/>
                </a:solidFill>
              </a:rPr>
              <a:t>BETA  CAROTENOS: Extracción</a:t>
            </a:r>
            <a:endParaRPr lang="es-EC" sz="2400" b="1" dirty="0">
              <a:solidFill>
                <a:schemeClr val="tx1"/>
              </a:solidFill>
            </a:endParaRPr>
          </a:p>
        </p:txBody>
      </p:sp>
      <p:pic>
        <p:nvPicPr>
          <p:cNvPr id="7" name="6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409" y="1568230"/>
            <a:ext cx="1837968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1006062" y="2935421"/>
            <a:ext cx="1837968" cy="8991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20 </a:t>
            </a:r>
            <a:r>
              <a:rPr lang="es-EC" dirty="0" err="1" smtClean="0"/>
              <a:t>mL</a:t>
            </a:r>
            <a:endParaRPr lang="es-EC" dirty="0" smtClean="0"/>
          </a:p>
          <a:p>
            <a:pPr algn="ctr"/>
            <a:r>
              <a:rPr lang="es-EC" dirty="0" smtClean="0"/>
              <a:t>Sol.  (1:1)</a:t>
            </a:r>
          </a:p>
          <a:p>
            <a:pPr algn="ctr"/>
            <a:r>
              <a:rPr lang="es-EC" dirty="0" smtClean="0"/>
              <a:t>Eter: Hexano</a:t>
            </a:r>
            <a:endParaRPr lang="es-EC" dirty="0"/>
          </a:p>
        </p:txBody>
      </p:sp>
      <p:pic>
        <p:nvPicPr>
          <p:cNvPr id="9" name="8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62" y="4591605"/>
            <a:ext cx="1800200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Rectángulo"/>
          <p:cNvSpPr/>
          <p:nvPr/>
        </p:nvSpPr>
        <p:spPr>
          <a:xfrm>
            <a:off x="1006062" y="5887749"/>
            <a:ext cx="1800200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20 mL agua destilada</a:t>
            </a:r>
            <a:endParaRPr lang="es-EC" dirty="0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238310" y="2935421"/>
            <a:ext cx="1008400" cy="93418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12" name="11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446" y="1351245"/>
            <a:ext cx="1872208" cy="158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446" y="3177230"/>
            <a:ext cx="1872208" cy="14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869161"/>
            <a:ext cx="1690646" cy="13066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4 Más"/>
          <p:cNvSpPr/>
          <p:nvPr/>
        </p:nvSpPr>
        <p:spPr>
          <a:xfrm>
            <a:off x="1582126" y="3869603"/>
            <a:ext cx="648072" cy="713495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93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es-EC" kern="1200" dirty="0">
                <a:solidFill>
                  <a:sysClr val="windowText" lastClr="000000"/>
                </a:solidFill>
                <a:effectLst/>
                <a:latin typeface="Calibri"/>
              </a:rPr>
              <a:t>REVISIÓN DE LITERATURA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406" y="5952461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1 Título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23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733720"/>
              </p:ext>
            </p:extLst>
          </p:nvPr>
        </p:nvGraphicFramePr>
        <p:xfrm>
          <a:off x="107504" y="1125538"/>
          <a:ext cx="8579296" cy="5471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23 CuadroTexto"/>
          <p:cNvSpPr txBox="1"/>
          <p:nvPr/>
        </p:nvSpPr>
        <p:spPr>
          <a:xfrm>
            <a:off x="4932040" y="1124744"/>
            <a:ext cx="2448272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148064" y="1124744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Cactácea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Perenne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Epífita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Raíces primarias y secundarias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Cladiolo</a:t>
            </a:r>
            <a:endParaRPr lang="es-EC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Baya (No climatérico)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5508104" y="2708920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Espinas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Corte en </a:t>
            </a:r>
            <a:r>
              <a:rPr lang="es-EC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V</a:t>
            </a:r>
            <a:endParaRPr lang="es-EC" sz="12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Grado  de madurez 3 y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s-EC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989449" y="5565338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Firmeza</a:t>
            </a:r>
            <a:endParaRPr lang="es-EC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SST</a:t>
            </a:r>
            <a:endParaRPr lang="es-EC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Acidez</a:t>
            </a:r>
          </a:p>
          <a:p>
            <a:endParaRPr lang="es-EC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796136" y="4221088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DDF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u="sng" dirty="0">
                <a:solidFill>
                  <a:prstClr val="black"/>
                </a:solidFill>
                <a:cs typeface="Arial" panose="020B0604020202020204" pitchFamily="34" charset="0"/>
              </a:rPr>
              <a:t>Color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Brácteas firmes</a:t>
            </a:r>
          </a:p>
          <a:p>
            <a:endParaRPr lang="es-EC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28 Conector recto de flecha"/>
          <p:cNvCxnSpPr/>
          <p:nvPr/>
        </p:nvCxnSpPr>
        <p:spPr>
          <a:xfrm>
            <a:off x="5963357" y="5586467"/>
            <a:ext cx="0" cy="241875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0" name="29 Conector recto de flecha"/>
          <p:cNvCxnSpPr/>
          <p:nvPr/>
        </p:nvCxnSpPr>
        <p:spPr>
          <a:xfrm flipV="1">
            <a:off x="5853545" y="5751840"/>
            <a:ext cx="0" cy="28803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1" name="30 Conector recto de flecha"/>
          <p:cNvCxnSpPr/>
          <p:nvPr/>
        </p:nvCxnSpPr>
        <p:spPr>
          <a:xfrm>
            <a:off x="5978040" y="5946480"/>
            <a:ext cx="0" cy="315624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2" name="31 Conector recto"/>
          <p:cNvCxnSpPr/>
          <p:nvPr/>
        </p:nvCxnSpPr>
        <p:spPr>
          <a:xfrm flipH="1">
            <a:off x="971600" y="4509120"/>
            <a:ext cx="648072" cy="635298"/>
          </a:xfrm>
          <a:prstGeom prst="line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3" name="32 Elipse"/>
          <p:cNvSpPr/>
          <p:nvPr/>
        </p:nvSpPr>
        <p:spPr>
          <a:xfrm>
            <a:off x="107504" y="4940185"/>
            <a:ext cx="1656184" cy="1354356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Conservación</a:t>
            </a:r>
            <a:endParaRPr kumimoji="0" lang="es-EC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763688" y="5301208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10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HR 90-95%</a:t>
            </a:r>
          </a:p>
          <a:p>
            <a:endParaRPr lang="es-EC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467544" y="1268760"/>
            <a:ext cx="2232248" cy="548481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Pitahaya</a:t>
            </a:r>
            <a:endParaRPr kumimoji="0" lang="es-EC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6643519" y="5621705"/>
            <a:ext cx="2019892" cy="311110"/>
          </a:xfrm>
          <a:prstGeom prst="round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Cambio de color</a:t>
            </a:r>
            <a:endParaRPr kumimoji="0" lang="es-EC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36 Image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406" y="4886375"/>
            <a:ext cx="2019892" cy="735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7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404" y="133641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924583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427301" y="448026"/>
            <a:ext cx="2880320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Saponificación</a:t>
            </a:r>
            <a:r>
              <a:rPr lang="es-EC" sz="2800" b="1" dirty="0" smtClean="0"/>
              <a:t> </a:t>
            </a:r>
            <a:endParaRPr lang="es-EC" sz="2800" b="1" dirty="0"/>
          </a:p>
        </p:txBody>
      </p:sp>
      <p:pic>
        <p:nvPicPr>
          <p:cNvPr id="7" name="6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16" y="1375820"/>
            <a:ext cx="1962825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702019" y="4967749"/>
            <a:ext cx="1674793" cy="5220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Evaporación a 40°C </a:t>
            </a:r>
            <a:endParaRPr lang="es-EC" sz="1600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rot="5400000">
            <a:off x="1204449" y="2915464"/>
            <a:ext cx="807924" cy="51809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10" name="9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19" y="3589535"/>
            <a:ext cx="1812786" cy="13203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2571741" y="3686582"/>
            <a:ext cx="1003150" cy="46057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12" name="11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456" y="772062"/>
            <a:ext cx="2016224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 Rectángulo"/>
          <p:cNvSpPr/>
          <p:nvPr/>
        </p:nvSpPr>
        <p:spPr>
          <a:xfrm>
            <a:off x="3651495" y="2073627"/>
            <a:ext cx="2016224" cy="4320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20 </a:t>
            </a:r>
            <a:r>
              <a:rPr lang="es-EC" sz="1600" dirty="0" err="1" smtClean="0"/>
              <a:t>mL</a:t>
            </a:r>
            <a:r>
              <a:rPr lang="es-EC" sz="1600" dirty="0" smtClean="0"/>
              <a:t> di </a:t>
            </a:r>
            <a:r>
              <a:rPr lang="es-EC" sz="1600" dirty="0" err="1" smtClean="0"/>
              <a:t>etil</a:t>
            </a:r>
            <a:r>
              <a:rPr lang="es-EC" sz="1600" dirty="0" smtClean="0"/>
              <a:t> </a:t>
            </a:r>
            <a:r>
              <a:rPr lang="es-EC" sz="1600" dirty="0"/>
              <a:t>é</a:t>
            </a:r>
            <a:r>
              <a:rPr lang="es-EC" sz="1600" dirty="0" smtClean="0"/>
              <a:t>ter</a:t>
            </a:r>
            <a:endParaRPr lang="es-EC" sz="1600" dirty="0"/>
          </a:p>
        </p:txBody>
      </p:sp>
      <p:pic>
        <p:nvPicPr>
          <p:cNvPr id="14" name="13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190" y="3021710"/>
            <a:ext cx="2028149" cy="1329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4 Rectángulo"/>
          <p:cNvSpPr/>
          <p:nvPr/>
        </p:nvSpPr>
        <p:spPr>
          <a:xfrm>
            <a:off x="3606261" y="4475353"/>
            <a:ext cx="1951185" cy="5220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20 </a:t>
            </a:r>
            <a:r>
              <a:rPr lang="es-EC" sz="1600" dirty="0" err="1" smtClean="0"/>
              <a:t>mL</a:t>
            </a:r>
            <a:r>
              <a:rPr lang="es-EC" sz="1600" dirty="0" smtClean="0"/>
              <a:t>  Sol. KOH  al 5% en metanol</a:t>
            </a:r>
            <a:endParaRPr lang="es-EC" sz="1600" dirty="0"/>
          </a:p>
        </p:txBody>
      </p:sp>
      <p:pic>
        <p:nvPicPr>
          <p:cNvPr id="16" name="15 Imagen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374" y="5041457"/>
            <a:ext cx="1829779" cy="9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16 Rectángulo"/>
          <p:cNvSpPr/>
          <p:nvPr/>
        </p:nvSpPr>
        <p:spPr>
          <a:xfrm>
            <a:off x="3645456" y="6093409"/>
            <a:ext cx="1977029" cy="5572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Reposo hasta el día siguiente</a:t>
            </a:r>
            <a:endParaRPr lang="es-EC" sz="1600" dirty="0"/>
          </a:p>
        </p:txBody>
      </p:sp>
      <p:sp>
        <p:nvSpPr>
          <p:cNvPr id="18" name="17 Más"/>
          <p:cNvSpPr/>
          <p:nvPr/>
        </p:nvSpPr>
        <p:spPr>
          <a:xfrm>
            <a:off x="4333455" y="2512234"/>
            <a:ext cx="496796" cy="516634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45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1728192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957205" y="3033917"/>
            <a:ext cx="807924" cy="79016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8" name="7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715" y="1124744"/>
            <a:ext cx="1512168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533" y="2546902"/>
            <a:ext cx="1512116" cy="115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767" y="4005064"/>
            <a:ext cx="1512116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767" y="5416767"/>
            <a:ext cx="151211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Rectángulo"/>
          <p:cNvSpPr/>
          <p:nvPr/>
        </p:nvSpPr>
        <p:spPr>
          <a:xfrm>
            <a:off x="4860032" y="1472206"/>
            <a:ext cx="2016224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20 </a:t>
            </a:r>
            <a:r>
              <a:rPr lang="es-EC" dirty="0" err="1" smtClean="0"/>
              <a:t>mL</a:t>
            </a:r>
            <a:r>
              <a:rPr lang="es-EC" dirty="0" smtClean="0"/>
              <a:t> di </a:t>
            </a:r>
            <a:r>
              <a:rPr lang="es-EC" dirty="0" err="1" smtClean="0"/>
              <a:t>etil</a:t>
            </a:r>
            <a:r>
              <a:rPr lang="es-EC" dirty="0" smtClean="0"/>
              <a:t> éter</a:t>
            </a:r>
            <a:endParaRPr lang="es-EC" dirty="0"/>
          </a:p>
        </p:txBody>
      </p:sp>
      <p:sp>
        <p:nvSpPr>
          <p:cNvPr id="13" name="12 Rectángulo"/>
          <p:cNvSpPr/>
          <p:nvPr/>
        </p:nvSpPr>
        <p:spPr>
          <a:xfrm>
            <a:off x="4932040" y="2984374"/>
            <a:ext cx="2664296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20 mL agua destilada para pitahaya </a:t>
            </a:r>
          </a:p>
          <a:p>
            <a:pPr algn="ctr"/>
            <a:r>
              <a:rPr lang="es-EC" dirty="0" smtClean="0"/>
              <a:t>20 mL sol. NaCL al 5% en guayaba</a:t>
            </a:r>
            <a:endParaRPr lang="es-EC" dirty="0"/>
          </a:p>
        </p:txBody>
      </p:sp>
      <p:sp>
        <p:nvSpPr>
          <p:cNvPr id="14" name="13 Rectángulo"/>
          <p:cNvSpPr/>
          <p:nvPr/>
        </p:nvSpPr>
        <p:spPr>
          <a:xfrm>
            <a:off x="4980802" y="5568082"/>
            <a:ext cx="1535414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Evaporación40°C</a:t>
            </a:r>
            <a:endParaRPr lang="es-EC" dirty="0"/>
          </a:p>
        </p:txBody>
      </p:sp>
      <p:sp>
        <p:nvSpPr>
          <p:cNvPr id="15" name="14 Cerrar llave"/>
          <p:cNvSpPr/>
          <p:nvPr/>
        </p:nvSpPr>
        <p:spPr>
          <a:xfrm>
            <a:off x="7668344" y="2954515"/>
            <a:ext cx="252028" cy="1181987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/>
          <p:cNvSpPr/>
          <p:nvPr/>
        </p:nvSpPr>
        <p:spPr>
          <a:xfrm>
            <a:off x="8028384" y="3056382"/>
            <a:ext cx="1008112" cy="6840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10 lavados</a:t>
            </a:r>
          </a:p>
        </p:txBody>
      </p:sp>
      <p:sp>
        <p:nvSpPr>
          <p:cNvPr id="17" name="16 Más"/>
          <p:cNvSpPr/>
          <p:nvPr/>
        </p:nvSpPr>
        <p:spPr>
          <a:xfrm>
            <a:off x="5760132" y="2114285"/>
            <a:ext cx="648072" cy="713495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CuadroTexto"/>
          <p:cNvSpPr txBox="1"/>
          <p:nvPr/>
        </p:nvSpPr>
        <p:spPr>
          <a:xfrm>
            <a:off x="179512" y="764704"/>
            <a:ext cx="288032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ELIMINACIÓN DEL K(OH)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959093"/>
            <a:ext cx="1872208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467544" y="3605610"/>
            <a:ext cx="187220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Fase A:B (1:1) </a:t>
            </a:r>
            <a:endParaRPr lang="es-EC" sz="1600" dirty="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2627784" y="2133817"/>
            <a:ext cx="807924" cy="79016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9" name="8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5878" y="926772"/>
            <a:ext cx="1663591" cy="16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356992"/>
            <a:ext cx="1663591" cy="155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954822"/>
            <a:ext cx="1667014" cy="163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780300" y="2305013"/>
            <a:ext cx="807924" cy="790166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876256" y="2923983"/>
            <a:ext cx="1800200" cy="577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5 </a:t>
            </a:r>
            <a:r>
              <a:rPr lang="es-EC" sz="1600" dirty="0" err="1" smtClean="0"/>
              <a:t>mL</a:t>
            </a:r>
            <a:r>
              <a:rPr lang="es-EC" sz="1600" dirty="0" smtClean="0"/>
              <a:t> de muestra</a:t>
            </a:r>
            <a:endParaRPr lang="es-EC" sz="1600" dirty="0"/>
          </a:p>
        </p:txBody>
      </p:sp>
      <p:pic>
        <p:nvPicPr>
          <p:cNvPr id="14" name="13 Imagen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861048"/>
            <a:ext cx="1667014" cy="1595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4 Rectángulo redondeado"/>
          <p:cNvSpPr/>
          <p:nvPr/>
        </p:nvSpPr>
        <p:spPr>
          <a:xfrm>
            <a:off x="179512" y="638740"/>
            <a:ext cx="3600400" cy="9180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Recuperación de la muestra</a:t>
            </a:r>
            <a:endParaRPr lang="es-EC" sz="2800" b="1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588224" y="5805264"/>
            <a:ext cx="201622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Inyección en viales  y lectura en HPLC</a:t>
            </a:r>
            <a:endParaRPr lang="es-EC" sz="1600" dirty="0"/>
          </a:p>
        </p:txBody>
      </p:sp>
      <p:sp>
        <p:nvSpPr>
          <p:cNvPr id="17" name="10 Rectángulo"/>
          <p:cNvSpPr/>
          <p:nvPr/>
        </p:nvSpPr>
        <p:spPr>
          <a:xfrm>
            <a:off x="3779912" y="2707959"/>
            <a:ext cx="1656184" cy="577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Agitación</a:t>
            </a:r>
            <a:endParaRPr lang="es-EC" sz="1600" dirty="0"/>
          </a:p>
        </p:txBody>
      </p:sp>
      <p:sp>
        <p:nvSpPr>
          <p:cNvPr id="18" name="5 Rectángulo"/>
          <p:cNvSpPr/>
          <p:nvPr/>
        </p:nvSpPr>
        <p:spPr>
          <a:xfrm>
            <a:off x="288032" y="4221088"/>
            <a:ext cx="2987824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Fase A</a:t>
            </a:r>
          </a:p>
          <a:p>
            <a:pPr algn="ctr"/>
            <a:r>
              <a:rPr lang="es-EC" sz="1600" dirty="0" smtClean="0"/>
              <a:t>750 mL metanol  +</a:t>
            </a:r>
          </a:p>
          <a:p>
            <a:pPr algn="ctr"/>
            <a:r>
              <a:rPr lang="es-EC" sz="1600" dirty="0" smtClean="0"/>
              <a:t>250 mL Metilter butil éter </a:t>
            </a:r>
            <a:endParaRPr lang="es-EC" sz="1600" dirty="0"/>
          </a:p>
        </p:txBody>
      </p:sp>
      <p:sp>
        <p:nvSpPr>
          <p:cNvPr id="19" name="7 Rectángulo"/>
          <p:cNvSpPr/>
          <p:nvPr/>
        </p:nvSpPr>
        <p:spPr>
          <a:xfrm>
            <a:off x="179512" y="5157192"/>
            <a:ext cx="3168352" cy="1152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Fase B</a:t>
            </a:r>
          </a:p>
          <a:p>
            <a:pPr algn="ctr"/>
            <a:r>
              <a:rPr lang="es-EC" sz="1600" dirty="0" smtClean="0"/>
              <a:t>900 mL metilter butil éter +</a:t>
            </a:r>
          </a:p>
          <a:p>
            <a:pPr algn="ctr"/>
            <a:r>
              <a:rPr lang="es-EC" sz="1600" dirty="0" smtClean="0"/>
              <a:t>60 mL  </a:t>
            </a:r>
            <a:r>
              <a:rPr lang="es-EC" sz="1600" dirty="0"/>
              <a:t>m</a:t>
            </a:r>
            <a:r>
              <a:rPr lang="es-EC" sz="1600" dirty="0" smtClean="0"/>
              <a:t>etanol +</a:t>
            </a:r>
          </a:p>
          <a:p>
            <a:pPr algn="ctr"/>
            <a:r>
              <a:rPr lang="es-EC" sz="1600" dirty="0" smtClean="0"/>
              <a:t>40 mL </a:t>
            </a:r>
            <a:r>
              <a:rPr lang="es-EC" sz="1600" dirty="0"/>
              <a:t>a</a:t>
            </a:r>
            <a:r>
              <a:rPr lang="es-EC" sz="1600" dirty="0" smtClean="0"/>
              <a:t>gua desionizada</a:t>
            </a:r>
            <a:endParaRPr lang="es-EC" sz="1600" dirty="0"/>
          </a:p>
        </p:txBody>
      </p:sp>
      <p:pic>
        <p:nvPicPr>
          <p:cNvPr id="20" name="Imagen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20332" y="3993036"/>
            <a:ext cx="2160242" cy="13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192148"/>
              </p:ext>
            </p:extLst>
          </p:nvPr>
        </p:nvGraphicFramePr>
        <p:xfrm>
          <a:off x="179512" y="1301664"/>
          <a:ext cx="6538128" cy="4765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7602"/>
                <a:gridCol w="1227715"/>
                <a:gridCol w="702849"/>
                <a:gridCol w="694373"/>
                <a:gridCol w="688925"/>
                <a:gridCol w="683477"/>
                <a:gridCol w="678028"/>
                <a:gridCol w="674396"/>
                <a:gridCol w="670763"/>
              </a:tblGrid>
              <a:tr h="189493">
                <a:tc gridSpan="9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Tabla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 gridSpan="9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 Factores a probar en la calidad </a:t>
                      </a:r>
                      <a:r>
                        <a:rPr lang="es-EC" sz="1000" dirty="0" smtClean="0">
                          <a:solidFill>
                            <a:schemeClr val="tx1"/>
                          </a:solidFill>
                          <a:effectLst/>
                        </a:rPr>
                        <a:t>físico-química, </a:t>
                      </a: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fisiológica; y componentes bioactivos en la pitahaya.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Factores: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</a:tr>
              <a:tr h="245040">
                <a:tc gridSpan="9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Estado de madurez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Descripción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90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s-EC" sz="10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Grado 4 (fruto de color amarillo con la puntas de las mamilas ligeramente de color verde)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s-EC" sz="1000" baseline="-25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Grado 5 (fruto totalmente de color amarillo)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5637">
                <a:tc>
                  <a:txBody>
                    <a:bodyPr/>
                    <a:lstStyle/>
                    <a:p>
                      <a:endParaRPr lang="es-EC" sz="9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gridSpan="7"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Temperatura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Descripción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s-EC" sz="1000" baseline="-250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Temperatura de almacenamiento en cámaras experimentales a 12 °C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s-EC" sz="1000" baseline="-250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Temperatura de almacenamiento en cámaras de maduración a 20 °C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5637">
                <a:tc>
                  <a:txBody>
                    <a:bodyPr/>
                    <a:lstStyle/>
                    <a:p>
                      <a:endParaRPr lang="es-EC" sz="9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gridSpan="7"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Días de conservación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Descripción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s-EC" sz="1000" baseline="-25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Día de análisis a la cosecha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s-EC" sz="10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Día de análisis al día 4 después de la cosecha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s-EC" sz="1000" baseline="-25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Día de análisis al día 7 después de la cosecha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5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s-EC" sz="1000" baseline="-25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Día de análisis al día 11 después de la cosecha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323528" y="70747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FACTORES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224107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88561"/>
              </p:ext>
            </p:extLst>
          </p:nvPr>
        </p:nvGraphicFramePr>
        <p:xfrm>
          <a:off x="392538" y="980728"/>
          <a:ext cx="6325103" cy="4525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929"/>
                <a:gridCol w="1044228"/>
                <a:gridCol w="709231"/>
                <a:gridCol w="700447"/>
                <a:gridCol w="695761"/>
                <a:gridCol w="689905"/>
                <a:gridCol w="684048"/>
                <a:gridCol w="680534"/>
                <a:gridCol w="677020"/>
              </a:tblGrid>
              <a:tr h="231920">
                <a:tc gridSpan="9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Tabla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 gridSpan="9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Factores a probar en la calidad </a:t>
                      </a:r>
                      <a:r>
                        <a:rPr lang="es-ES_tradnl" sz="1000" dirty="0" smtClean="0">
                          <a:solidFill>
                            <a:schemeClr val="tx1"/>
                          </a:solidFill>
                          <a:effectLst/>
                        </a:rPr>
                        <a:t>físico-química, </a:t>
                      </a: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fisiológica; y componentes bioactivos en la guayaba.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Factores: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</a:tr>
              <a:tr h="231920">
                <a:tc gridSpan="9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Estado de madurez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Descripción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s-ES_tradnl" sz="1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Grado 2 (fruto de color verde con leves tonos amarillos, consistencia firme)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38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s-ES_tradnl" sz="10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Grado 4 (fruto de color amarillo con leves tonos verdes, consistencia moderadamente blanda)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5697">
                <a:tc>
                  <a:txBody>
                    <a:bodyPr/>
                    <a:lstStyle/>
                    <a:p>
                      <a:endParaRPr lang="es-EC" sz="9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gridSpan="7"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Temperatura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Descripción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s-ES_tradnl" sz="1000" baseline="-25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Temperatura de almacenamiento en cámaras experimentales a 10 °C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s-ES_tradnl" sz="1000" baseline="-250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Temperatura de almacenamiento en cámaras de maduración a 20 °C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5697">
                <a:tc>
                  <a:txBody>
                    <a:bodyPr/>
                    <a:lstStyle/>
                    <a:p>
                      <a:endParaRPr lang="es-EC" sz="9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gridSpan="7"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Días de conservación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</a:endParaRPr>
                    </a:p>
                  </a:txBody>
                  <a:tcPr marL="40996" marR="40996" marT="0" marB="0" anchor="b"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Descripción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s-ES_tradnl" sz="10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Día de análisis a la cosecha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s-ES_tradnl" sz="10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Día de análisis al día 4 después de la cosecha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s-ES_tradnl" sz="1000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Día de análisis al día 7 después de la cosecha</a:t>
                      </a:r>
                      <a:endParaRPr lang="es-EC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1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s-ES_tradnl" sz="1000" baseline="-25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>Día de análisis al día 11 después de la cosecha</a:t>
                      </a:r>
                      <a:endParaRPr lang="es-EC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996" marR="4099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18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402832" cy="4525963"/>
          </a:xfrm>
        </p:spPr>
        <p:txBody>
          <a:bodyPr/>
          <a:lstStyle/>
          <a:p>
            <a:r>
              <a:rPr lang="es-ES_tradnl" sz="1800" b="1" dirty="0">
                <a:solidFill>
                  <a:schemeClr val="tx1"/>
                </a:solidFill>
              </a:rPr>
              <a:t>Calidad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</a:rPr>
              <a:t>Número total: 3 repeticiones (conformadas por 10 frutos para cada unidad experimental). </a:t>
            </a:r>
            <a:endParaRPr lang="es-EC" sz="1800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                                 </a:t>
            </a:r>
          </a:p>
          <a:p>
            <a:pPr marL="0" indent="0">
              <a:buNone/>
            </a:pPr>
            <a:r>
              <a:rPr lang="es-EC" sz="2000" dirty="0">
                <a:solidFill>
                  <a:schemeClr val="tx1"/>
                </a:solidFill>
              </a:rPr>
              <a:t> </a:t>
            </a:r>
            <a:r>
              <a:rPr lang="es-EC" sz="2000" dirty="0" smtClean="0">
                <a:solidFill>
                  <a:schemeClr val="tx1"/>
                </a:solidFill>
              </a:rPr>
              <a:t>                                                       			      </a:t>
            </a:r>
            <a:r>
              <a:rPr lang="es-EC" sz="1600" dirty="0" smtClean="0">
                <a:solidFill>
                  <a:schemeClr val="tx1"/>
                </a:solidFill>
              </a:rPr>
              <a:t>PITAHAYA</a:t>
            </a:r>
          </a:p>
          <a:p>
            <a:pPr marL="0" indent="0">
              <a:buNone/>
            </a:pPr>
            <a:endParaRPr lang="es-EC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600" dirty="0">
                <a:solidFill>
                  <a:schemeClr val="tx1"/>
                </a:solidFill>
              </a:rPr>
              <a:t>	</a:t>
            </a:r>
            <a:r>
              <a:rPr lang="es-EC" sz="1600" dirty="0" smtClean="0">
                <a:solidFill>
                  <a:schemeClr val="tx1"/>
                </a:solidFill>
              </a:rPr>
              <a:t>		        GUAYABA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_tradnl" sz="1800" b="1" dirty="0">
                <a:solidFill>
                  <a:schemeClr val="tx1"/>
                </a:solidFill>
              </a:rPr>
              <a:t>Compuestos bioactivos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</a:rPr>
              <a:t>Número total: 3 repeticiones (muestras compuestas de pulpa de alrededor de 500 - 1000 g dependiendo del fruto).</a:t>
            </a:r>
            <a:endParaRPr lang="es-EC" sz="1800" dirty="0">
              <a:solidFill>
                <a:schemeClr val="tx1"/>
              </a:solidFill>
            </a:endParaRPr>
          </a:p>
          <a:p>
            <a:endParaRPr lang="es-EC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67544" y="980728"/>
            <a:ext cx="77048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dirty="0"/>
              <a:t>Características de la unidad experimental</a:t>
            </a:r>
            <a:endParaRPr lang="es-EC" sz="2400" b="1" dirty="0"/>
          </a:p>
          <a:p>
            <a:pPr algn="ctr"/>
            <a:r>
              <a:rPr lang="es-ES_tradnl" b="1" dirty="0" smtClean="0">
                <a:effectLst/>
              </a:rPr>
              <a:t> </a:t>
            </a:r>
            <a:endParaRPr lang="es-EC" dirty="0">
              <a:effectLst/>
            </a:endParaRPr>
          </a:p>
        </p:txBody>
      </p:sp>
      <p:pic>
        <p:nvPicPr>
          <p:cNvPr id="9" name="8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8" y="3068960"/>
            <a:ext cx="2183336" cy="13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586" y="3200508"/>
            <a:ext cx="1405300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116" y="4632803"/>
            <a:ext cx="1266240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Usuario\Desktop\Dropbox\Camera Uploads\2014-11-13 11.02.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 b="11563"/>
          <a:stretch/>
        </p:blipFill>
        <p:spPr bwMode="auto">
          <a:xfrm rot="5400000">
            <a:off x="1186275" y="4551234"/>
            <a:ext cx="1604542" cy="17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1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>
              <a:solidFill>
                <a:schemeClr val="tx1"/>
              </a:solidFill>
            </a:endParaRPr>
          </a:p>
          <a:p>
            <a:endParaRPr lang="es-EC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67544" y="980728"/>
            <a:ext cx="7704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Esquema del análisis de varianza</a:t>
            </a:r>
            <a:endParaRPr lang="es-EC" sz="2400" b="1" dirty="0"/>
          </a:p>
          <a:p>
            <a:pPr lvl="0"/>
            <a:endParaRPr lang="es-EC" sz="2400" b="1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835625"/>
              </p:ext>
            </p:extLst>
          </p:nvPr>
        </p:nvGraphicFramePr>
        <p:xfrm>
          <a:off x="448573" y="1802794"/>
          <a:ext cx="3816424" cy="3887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5233"/>
                <a:gridCol w="1501191"/>
              </a:tblGrid>
              <a:tr h="190500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solidFill>
                            <a:schemeClr val="tx1"/>
                          </a:solidFill>
                          <a:effectLst/>
                        </a:rPr>
                        <a:t>Esquema 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del análisis de varianza. Se </a:t>
                      </a:r>
                      <a:r>
                        <a:rPr lang="es-ES_tradnl" sz="1100" dirty="0" smtClean="0">
                          <a:solidFill>
                            <a:schemeClr val="tx1"/>
                          </a:solidFill>
                          <a:effectLst/>
                        </a:rPr>
                        <a:t>utilizó</a:t>
                      </a:r>
                      <a:r>
                        <a:rPr lang="es-ES_tradnl" sz="11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_tradnl" sz="11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el mismo esquema para pitahaya y guayaba en los análisis físico- químicos de calidad.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98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Fuentes de variación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Grados de libertad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Cosecha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Madurez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Temperatura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Días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Madurez x Días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Madurez x Temperatura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Temperatura x Días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254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Días x Madurez x Temperatura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Error 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32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9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48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746245"/>
              </p:ext>
            </p:extLst>
          </p:nvPr>
        </p:nvGraphicFramePr>
        <p:xfrm>
          <a:off x="4989449" y="1811725"/>
          <a:ext cx="3456384" cy="3794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6816"/>
                <a:gridCol w="1359568"/>
              </a:tblGrid>
              <a:tr h="175895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solidFill>
                            <a:schemeClr val="tx1"/>
                          </a:solidFill>
                          <a:effectLst/>
                        </a:rPr>
                        <a:t>Esquema 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del análisis de varianza. Se utilizó el mismo esquema para pitahaya y guayaba en el análisis de compuestos bioactivos</a:t>
                      </a: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5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Fuentes de variación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Grados de libertad</a:t>
                      </a:r>
                      <a:endParaRPr lang="es-EC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Madurez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Temperatura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Días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Madurez x Días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Madurez x Temperatura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Días x Temperatura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Días x Madurez x Temperatura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1"/>
                          </a:solidFill>
                          <a:effectLst/>
                        </a:rPr>
                        <a:t>Error 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33</a:t>
                      </a:r>
                      <a:endParaRPr lang="es-EC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  <a:tr h="175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48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8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0784" y="14988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200" b="1" dirty="0">
                <a:solidFill>
                  <a:schemeClr val="tx1"/>
                </a:solidFill>
              </a:rPr>
              <a:t>Tabla </a:t>
            </a:r>
            <a:r>
              <a:rPr lang="es-ES_tradnl" sz="1200" b="1" dirty="0" smtClean="0">
                <a:solidFill>
                  <a:schemeClr val="tx1"/>
                </a:solidFill>
              </a:rPr>
              <a:t>1</a:t>
            </a:r>
            <a:endParaRPr lang="es-EC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200" b="1" dirty="0">
                <a:solidFill>
                  <a:schemeClr val="tx1"/>
                </a:solidFill>
              </a:rPr>
              <a:t>Parámetros físico-químicos a la cosecha en pitahaya cosechada en dos estados de madurez 4 y 5. Diferentes letras indican diferencias estadísticas entre estados de madurez (p=0.05</a:t>
            </a:r>
            <a:r>
              <a:rPr lang="es-ES_tradnl" sz="1200" b="1" dirty="0" smtClean="0">
                <a:solidFill>
                  <a:schemeClr val="tx1"/>
                </a:solidFill>
              </a:rPr>
              <a:t>).</a:t>
            </a:r>
          </a:p>
          <a:p>
            <a:pPr marL="0" indent="0">
              <a:buNone/>
            </a:pPr>
            <a:endParaRPr lang="es-EC" sz="1200" dirty="0">
              <a:solidFill>
                <a:schemeClr val="tx1"/>
              </a:solidFill>
            </a:endParaRPr>
          </a:p>
          <a:p>
            <a:endParaRPr lang="es-EC" sz="1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15616" y="980728"/>
            <a:ext cx="7056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Parámetros físico-químicos a la </a:t>
            </a:r>
            <a:r>
              <a:rPr lang="es-ES_tradnl" sz="2400" b="1" dirty="0" smtClean="0"/>
              <a:t>cosecha en pitahaya</a:t>
            </a:r>
            <a:endParaRPr lang="es-EC" sz="2400" dirty="0" smtClean="0">
              <a:effectLst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C" sz="2400" b="1" dirty="0"/>
          </a:p>
          <a:p>
            <a:pPr algn="ctr"/>
            <a:r>
              <a:rPr lang="es-ES_tradnl" b="1" dirty="0" smtClean="0">
                <a:effectLst/>
              </a:rPr>
              <a:t> </a:t>
            </a:r>
            <a:endParaRPr lang="es-EC" dirty="0">
              <a:effectLst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65644"/>
              </p:ext>
            </p:extLst>
          </p:nvPr>
        </p:nvGraphicFramePr>
        <p:xfrm>
          <a:off x="1835696" y="2924944"/>
          <a:ext cx="5112569" cy="2664298"/>
        </p:xfrm>
        <a:graphic>
          <a:graphicData uri="http://schemas.openxmlformats.org/drawingml/2006/table">
            <a:tbl>
              <a:tblPr firstRow="1" firstCol="1" bandRow="1"/>
              <a:tblGrid>
                <a:gridCol w="1715336"/>
                <a:gridCol w="1346074"/>
                <a:gridCol w="2051159"/>
              </a:tblGrid>
              <a:tr h="246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Grado 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Grado 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Peso (g)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338.40 ± 57.57</a:t>
                      </a:r>
                      <a:r>
                        <a:rPr lang="es-EC" sz="10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347.80 ± 40.53</a:t>
                      </a:r>
                      <a:r>
                        <a:rPr lang="es-EC" sz="10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Calibre (cm)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7.81 ± 0.65</a:t>
                      </a:r>
                      <a:r>
                        <a:rPr lang="es-EC" sz="10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7.98 ± 0.41</a:t>
                      </a:r>
                      <a:r>
                        <a:rPr lang="es-EC" sz="1000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Firmeza (N)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71.97 ± 15.25</a:t>
                      </a:r>
                      <a:r>
                        <a:rPr lang="es-EC" sz="10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65.12 ± 11.93</a:t>
                      </a:r>
                      <a:r>
                        <a:rPr lang="es-EC" sz="1000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Color (°H)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96.96 ± 4.23</a:t>
                      </a:r>
                      <a:r>
                        <a:rPr lang="es-EC" sz="10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94.33 ± 2.36</a:t>
                      </a:r>
                      <a:r>
                        <a:rPr lang="es-EC" sz="10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Sólidos solubles (°Brix)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18.66 ± 1.25</a:t>
                      </a:r>
                      <a:r>
                        <a:rPr lang="es-EC" sz="1000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19.63 ± 0.68</a:t>
                      </a:r>
                      <a:r>
                        <a:rPr lang="es-EC" sz="1000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4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Acidez titulable (% ácido málico)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0.15 ± 0.02</a:t>
                      </a:r>
                      <a:r>
                        <a:rPr lang="es-EC" sz="1000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0.13 ± 0.01</a:t>
                      </a:r>
                      <a:r>
                        <a:rPr lang="es-EC" sz="1000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8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Índice de madurez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127.10 ± 15.88</a:t>
                      </a:r>
                      <a:r>
                        <a:rPr lang="es-EC" sz="10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148.80 ± 17.46</a:t>
                      </a:r>
                      <a:r>
                        <a:rPr lang="es-EC" sz="10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92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b="1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s-EC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Superíndices con letra distinta, difieren significativamente (p&lt;0.05).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440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8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285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s-VE" b="1" dirty="0" smtClean="0">
                <a:solidFill>
                  <a:schemeClr val="tx1"/>
                </a:solidFill>
              </a:rPr>
              <a:t>Pérdida </a:t>
            </a:r>
            <a:r>
              <a:rPr lang="es-VE" b="1" dirty="0">
                <a:solidFill>
                  <a:schemeClr val="tx1"/>
                </a:solidFill>
              </a:rPr>
              <a:t>de </a:t>
            </a:r>
            <a:r>
              <a:rPr lang="es-VE" b="1" dirty="0" smtClean="0">
                <a:solidFill>
                  <a:schemeClr val="tx1"/>
                </a:solidFill>
              </a:rPr>
              <a:t>peso</a:t>
            </a:r>
          </a:p>
          <a:p>
            <a:pPr marL="0" indent="0">
              <a:buNone/>
            </a:pPr>
            <a:r>
              <a:rPr lang="es-VE" sz="1100" b="1" dirty="0">
                <a:solidFill>
                  <a:schemeClr val="tx1"/>
                </a:solidFill>
              </a:rPr>
              <a:t>Tabla 2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Valor </a:t>
            </a:r>
            <a:r>
              <a:rPr lang="es-VE" sz="1100" b="1" dirty="0">
                <a:solidFill>
                  <a:schemeClr val="tx1"/>
                </a:solidFill>
              </a:rPr>
              <a:t>de F y nivel de p en los resultados de ANOVA para el % de pérdida de peso durante la conservación con factores: madurez (4 y 5); temperatura (12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971600" y="1124744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_tradnl" sz="2400" b="1" dirty="0" smtClean="0">
                <a:solidFill>
                  <a:schemeClr val="tx1"/>
                </a:solidFill>
              </a:rPr>
              <a:t>Parámetros físico-químicos durante la conservación</a:t>
            </a:r>
            <a:endParaRPr lang="es-EC" sz="2400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08498206"/>
              </p:ext>
            </p:extLst>
          </p:nvPr>
        </p:nvGraphicFramePr>
        <p:xfrm>
          <a:off x="539552" y="3212976"/>
          <a:ext cx="3816424" cy="2304259"/>
        </p:xfrm>
        <a:graphic>
          <a:graphicData uri="http://schemas.openxmlformats.org/drawingml/2006/table">
            <a:tbl>
              <a:tblPr/>
              <a:tblGrid>
                <a:gridCol w="1609164"/>
                <a:gridCol w="626577"/>
                <a:gridCol w="683539"/>
                <a:gridCol w="555375"/>
                <a:gridCol w="341769"/>
              </a:tblGrid>
              <a:tr h="21797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59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59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59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323.064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59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320.693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59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59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59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57.551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59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97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591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pt-BR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0 ‘***’ 0.001 ‘**’ 0.01 ‘*’ 0.05 ‘.’ 0.1 ‘ ’ 1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11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/>
          <a:stretch/>
        </p:blipFill>
        <p:spPr bwMode="auto">
          <a:xfrm>
            <a:off x="5449658" y="2996952"/>
            <a:ext cx="2938766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097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VE" b="1" dirty="0">
                <a:solidFill>
                  <a:schemeClr val="tx1"/>
                </a:solidFill>
              </a:rPr>
              <a:t>Firmeza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3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>
                <a:solidFill>
                  <a:schemeClr val="tx1"/>
                </a:solidFill>
              </a:rPr>
              <a:t>Valor de F y nivel de p del ANOVA para la firmeza durante la conservación con factores: madurez (4 y 5); temperatura (12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94080297"/>
              </p:ext>
            </p:extLst>
          </p:nvPr>
        </p:nvGraphicFramePr>
        <p:xfrm>
          <a:off x="467544" y="2852936"/>
          <a:ext cx="4032448" cy="2114550"/>
        </p:xfrm>
        <a:graphic>
          <a:graphicData uri="http://schemas.openxmlformats.org/drawingml/2006/table">
            <a:tbl>
              <a:tblPr/>
              <a:tblGrid>
                <a:gridCol w="1696099"/>
                <a:gridCol w="643994"/>
                <a:gridCol w="688923"/>
                <a:gridCol w="629017"/>
                <a:gridCol w="374415"/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131.841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21.004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5.20e-06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0.35321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23.600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9.84e-15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0.0749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0.4482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8.838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8.82e-06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0.3949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pt-BR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0 ‘***’ 0.001 ‘**’ 0.01 ‘*’ 0.05 ‘.’ 0.1 ‘ ’ 1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/>
          <a:stretch/>
        </p:blipFill>
        <p:spPr bwMode="auto">
          <a:xfrm>
            <a:off x="5580112" y="980728"/>
            <a:ext cx="3096344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/>
          <a:stretch/>
        </p:blipFill>
        <p:spPr bwMode="auto">
          <a:xfrm>
            <a:off x="5598542" y="3372229"/>
            <a:ext cx="3077914" cy="2455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6156176" y="3501008"/>
            <a:ext cx="802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</a:rPr>
              <a:t>Grado 5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156176" y="1160748"/>
            <a:ext cx="802268" cy="1800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Grado 4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7953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kern="1200" dirty="0">
                <a:solidFill>
                  <a:sysClr val="windowText" lastClr="000000"/>
                </a:solidFill>
                <a:effectLst/>
                <a:latin typeface="Calibri"/>
              </a:rPr>
              <a:t>REVISIÓN DE LITERATURA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596755"/>
              </p:ext>
            </p:extLst>
          </p:nvPr>
        </p:nvGraphicFramePr>
        <p:xfrm>
          <a:off x="107504" y="332656"/>
          <a:ext cx="878497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4955133" y="5487615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Firmeza</a:t>
            </a:r>
            <a:endParaRPr lang="es-EC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SST</a:t>
            </a:r>
            <a:endParaRPr lang="es-EC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Acidez</a:t>
            </a:r>
          </a:p>
          <a:p>
            <a:endParaRPr lang="es-EC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5994556" y="5576622"/>
            <a:ext cx="0" cy="241875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9" name="8 Conector recto de flecha"/>
          <p:cNvCxnSpPr/>
          <p:nvPr/>
        </p:nvCxnSpPr>
        <p:spPr>
          <a:xfrm flipV="1">
            <a:off x="5819229" y="5718477"/>
            <a:ext cx="0" cy="28803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0" name="9 Conector recto de flecha"/>
          <p:cNvCxnSpPr/>
          <p:nvPr/>
        </p:nvCxnSpPr>
        <p:spPr>
          <a:xfrm>
            <a:off x="5986415" y="6136729"/>
            <a:ext cx="0" cy="315624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1" name="10 Conector recto"/>
          <p:cNvCxnSpPr/>
          <p:nvPr/>
        </p:nvCxnSpPr>
        <p:spPr>
          <a:xfrm flipH="1">
            <a:off x="971600" y="4509120"/>
            <a:ext cx="648072" cy="635298"/>
          </a:xfrm>
          <a:prstGeom prst="line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2" name="11 Elipse"/>
          <p:cNvSpPr/>
          <p:nvPr/>
        </p:nvSpPr>
        <p:spPr>
          <a:xfrm>
            <a:off x="107504" y="4940185"/>
            <a:ext cx="1656184" cy="1354356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Conservación</a:t>
            </a:r>
            <a:endParaRPr kumimoji="0" lang="es-EC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763688" y="5301208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8-10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HR 90-95%</a:t>
            </a:r>
          </a:p>
          <a:p>
            <a:endParaRPr lang="es-EC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004048" y="730905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Arbusto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Pivotante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Tallo leñoso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Baya piriforme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994556" y="2132856"/>
            <a:ext cx="2033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Pedúnculo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Mañana</a:t>
            </a:r>
            <a:endParaRPr lang="es-EC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Grado  de madurez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868144" y="4005064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Color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Madurez fisiológica  (verde maduro)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solidFill>
                  <a:prstClr val="black"/>
                </a:solidFill>
                <a:cs typeface="Arial" panose="020B0604020202020204" pitchFamily="34" charset="0"/>
              </a:rPr>
              <a:t>Madurez de consumo (blandas)</a:t>
            </a:r>
          </a:p>
          <a:p>
            <a:endParaRPr lang="es-EC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6264188" y="5592927"/>
            <a:ext cx="2016224" cy="356354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Cambio de color</a:t>
            </a:r>
            <a:endParaRPr kumimoji="0" lang="es-EC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6" y="4712214"/>
            <a:ext cx="1944216" cy="86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539552" y="908720"/>
            <a:ext cx="2232248" cy="64807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Guayaba</a:t>
            </a:r>
            <a:endParaRPr kumimoji="0" lang="es-EC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7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VE" b="1" dirty="0" smtClean="0">
                <a:solidFill>
                  <a:schemeClr val="tx1"/>
                </a:solidFill>
              </a:rPr>
              <a:t>Color</a:t>
            </a:r>
            <a:endParaRPr lang="es-EC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4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>
                <a:solidFill>
                  <a:schemeClr val="tx1"/>
                </a:solidFill>
              </a:rPr>
              <a:t>Valor de F y nivel de p del ANOVA para </a:t>
            </a:r>
            <a:r>
              <a:rPr lang="es-VE" sz="1100" b="1" dirty="0" smtClean="0">
                <a:solidFill>
                  <a:schemeClr val="tx1"/>
                </a:solidFill>
              </a:rPr>
              <a:t>el color </a:t>
            </a:r>
            <a:r>
              <a:rPr lang="es-VE" sz="1100" b="1" dirty="0">
                <a:solidFill>
                  <a:schemeClr val="tx1"/>
                </a:solidFill>
              </a:rPr>
              <a:t>durante la conservación con factores: madurez (4 y 5); temperatura (12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739813"/>
              </p:ext>
            </p:extLst>
          </p:nvPr>
        </p:nvGraphicFramePr>
        <p:xfrm>
          <a:off x="467544" y="2924942"/>
          <a:ext cx="4032448" cy="2088233"/>
        </p:xfrm>
        <a:graphic>
          <a:graphicData uri="http://schemas.openxmlformats.org/drawingml/2006/table">
            <a:tbl>
              <a:tblPr/>
              <a:tblGrid>
                <a:gridCol w="1627510"/>
                <a:gridCol w="581255"/>
                <a:gridCol w="730200"/>
                <a:gridCol w="773793"/>
                <a:gridCol w="319690"/>
              </a:tblGrid>
              <a:tr h="1777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7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47.368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1.07e-11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4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123.192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7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4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19.775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1.95e-12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7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7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7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46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7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731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s-EC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0 ‘***’ 0.001 ‘**’ 0.01 ‘*’ 0.05 ‘.’ 0.1 ‘ ’ 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6" name="15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9"/>
          <a:stretch/>
        </p:blipFill>
        <p:spPr bwMode="auto">
          <a:xfrm>
            <a:off x="5148064" y="2780928"/>
            <a:ext cx="3884152" cy="2844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089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VE" b="1" dirty="0" smtClean="0">
                <a:solidFill>
                  <a:schemeClr val="tx1"/>
                </a:solidFill>
              </a:rPr>
              <a:t>Tasa de respiración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5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>
                <a:solidFill>
                  <a:schemeClr val="tx1"/>
                </a:solidFill>
              </a:rPr>
              <a:t>Valor de F y nivel de p del ANOVA para la </a:t>
            </a:r>
            <a:r>
              <a:rPr lang="es-VE" sz="1100" b="1" dirty="0" smtClean="0">
                <a:solidFill>
                  <a:schemeClr val="tx1"/>
                </a:solidFill>
              </a:rPr>
              <a:t>respiración </a:t>
            </a:r>
            <a:r>
              <a:rPr lang="es-VE" sz="1100" b="1" dirty="0">
                <a:solidFill>
                  <a:schemeClr val="tx1"/>
                </a:solidFill>
              </a:rPr>
              <a:t>durante la conservación con factores: madurez (4 y 5); temperatura (</a:t>
            </a:r>
            <a:r>
              <a:rPr lang="es-VE" sz="1100" b="1" dirty="0" smtClean="0">
                <a:solidFill>
                  <a:schemeClr val="tx1"/>
                </a:solidFill>
              </a:rPr>
              <a:t>10 y </a:t>
            </a:r>
            <a:r>
              <a:rPr lang="es-VE" sz="1100" b="1" dirty="0">
                <a:solidFill>
                  <a:schemeClr val="tx1"/>
                </a:solidFill>
              </a:rPr>
              <a:t>20 °C) y días (0, </a:t>
            </a:r>
            <a:r>
              <a:rPr lang="es-VE" sz="1100" b="1" dirty="0" smtClean="0">
                <a:solidFill>
                  <a:schemeClr val="tx1"/>
                </a:solidFill>
              </a:rPr>
              <a:t>1, 3, 5 y 7).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038139"/>
              </p:ext>
            </p:extLst>
          </p:nvPr>
        </p:nvGraphicFramePr>
        <p:xfrm>
          <a:off x="395536" y="2852937"/>
          <a:ext cx="4392487" cy="2160236"/>
        </p:xfrm>
        <a:graphic>
          <a:graphicData uri="http://schemas.openxmlformats.org/drawingml/2006/table">
            <a:tbl>
              <a:tblPr/>
              <a:tblGrid>
                <a:gridCol w="1661386"/>
                <a:gridCol w="637854"/>
                <a:gridCol w="745399"/>
                <a:gridCol w="786192"/>
                <a:gridCol w="561656"/>
              </a:tblGrid>
              <a:tr h="2110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9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0.27992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9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29.996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1.56e-06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9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7.781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9.77e-05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9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0.04536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9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0.67756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9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5.733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0.00096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157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0.97854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0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95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s-EC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0 ‘***’ 0.001 ‘**’ 0.01 ‘*’ 0.05 ‘.’ 0.1 ‘ ’ 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11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/>
          <a:stretch/>
        </p:blipFill>
        <p:spPr bwMode="auto">
          <a:xfrm>
            <a:off x="5220072" y="2780928"/>
            <a:ext cx="3600400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41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VE" b="1" dirty="0" smtClean="0">
                <a:solidFill>
                  <a:schemeClr val="tx1"/>
                </a:solidFill>
              </a:rPr>
              <a:t>Sólidos solubles 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6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>
                <a:solidFill>
                  <a:schemeClr val="tx1"/>
                </a:solidFill>
              </a:rPr>
              <a:t>Valor de F y nivel de p del ANOVA para </a:t>
            </a:r>
            <a:r>
              <a:rPr lang="es-VE" sz="1100" b="1" dirty="0" smtClean="0">
                <a:solidFill>
                  <a:schemeClr val="tx1"/>
                </a:solidFill>
              </a:rPr>
              <a:t>los sólidos solubles  </a:t>
            </a:r>
            <a:r>
              <a:rPr lang="es-VE" sz="1100" b="1" dirty="0">
                <a:solidFill>
                  <a:schemeClr val="tx1"/>
                </a:solidFill>
              </a:rPr>
              <a:t>durante la conservación con factores: madurez (4 y 5); temperatura (12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6020734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</a:rPr>
              <a:t>Grado 5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020734" y="980728"/>
            <a:ext cx="792088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11" name="10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1640664"/>
              </p:ext>
            </p:extLst>
          </p:nvPr>
        </p:nvGraphicFramePr>
        <p:xfrm>
          <a:off x="467544" y="2720733"/>
          <a:ext cx="4176463" cy="2292440"/>
        </p:xfrm>
        <a:graphic>
          <a:graphicData uri="http://schemas.openxmlformats.org/drawingml/2006/table">
            <a:tbl>
              <a:tblPr/>
              <a:tblGrid>
                <a:gridCol w="1672065"/>
                <a:gridCol w="610377"/>
                <a:gridCol w="739852"/>
                <a:gridCol w="799040"/>
                <a:gridCol w="355129"/>
              </a:tblGrid>
              <a:tr h="2168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0.8936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50.789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7.55e-12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0.9201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12.243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1.39e-07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0.4653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0.9373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3.830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0.0102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0.9342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8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s-EC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0 ‘***’ 0.001 ‘**’ 0.01 ‘*’ 0.05 ‘.’ 0.1 ‘ ’ 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4" name="1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6"/>
          <a:stretch>
            <a:fillRect/>
          </a:stretch>
        </p:blipFill>
        <p:spPr bwMode="auto">
          <a:xfrm>
            <a:off x="5682529" y="3436300"/>
            <a:ext cx="2733052" cy="2427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/>
          <a:stretch>
            <a:fillRect/>
          </a:stretch>
        </p:blipFill>
        <p:spPr bwMode="auto">
          <a:xfrm>
            <a:off x="5682529" y="980728"/>
            <a:ext cx="2737381" cy="2367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06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Acides </a:t>
            </a:r>
            <a:r>
              <a:rPr lang="es-EC" b="1" dirty="0" err="1" smtClean="0">
                <a:solidFill>
                  <a:schemeClr val="tx1"/>
                </a:solidFill>
              </a:rPr>
              <a:t>titulable</a:t>
            </a:r>
            <a:endParaRPr lang="es-EC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</a:t>
            </a:r>
            <a:r>
              <a:rPr lang="es-VE" sz="1100" b="1" dirty="0">
                <a:solidFill>
                  <a:schemeClr val="tx1"/>
                </a:solidFill>
              </a:rPr>
              <a:t>7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>
                <a:solidFill>
                  <a:schemeClr val="tx1"/>
                </a:solidFill>
              </a:rPr>
              <a:t>Valor de F y nivel de p del ANOVA para </a:t>
            </a:r>
            <a:r>
              <a:rPr lang="es-VE" sz="1100" b="1" dirty="0" smtClean="0">
                <a:solidFill>
                  <a:schemeClr val="tx1"/>
                </a:solidFill>
              </a:rPr>
              <a:t>la acidez </a:t>
            </a:r>
            <a:r>
              <a:rPr lang="es-VE" sz="1100" b="1" dirty="0" err="1" smtClean="0">
                <a:solidFill>
                  <a:schemeClr val="tx1"/>
                </a:solidFill>
              </a:rPr>
              <a:t>titulable</a:t>
            </a:r>
            <a:r>
              <a:rPr lang="es-VE" sz="1100" b="1" dirty="0" smtClean="0">
                <a:solidFill>
                  <a:schemeClr val="tx1"/>
                </a:solidFill>
              </a:rPr>
              <a:t> durante </a:t>
            </a:r>
            <a:r>
              <a:rPr lang="es-VE" sz="1100" b="1" dirty="0">
                <a:solidFill>
                  <a:schemeClr val="tx1"/>
                </a:solidFill>
              </a:rPr>
              <a:t>la conservación con factores: madurez (4 y 5); temperatura (12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6020734" y="3501008"/>
            <a:ext cx="927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</a:rPr>
              <a:t>Grado 5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020734" y="1160748"/>
            <a:ext cx="792088" cy="1800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7655324"/>
              </p:ext>
            </p:extLst>
          </p:nvPr>
        </p:nvGraphicFramePr>
        <p:xfrm>
          <a:off x="467544" y="2720732"/>
          <a:ext cx="4176464" cy="2292440"/>
        </p:xfrm>
        <a:graphic>
          <a:graphicData uri="http://schemas.openxmlformats.org/drawingml/2006/table">
            <a:tbl>
              <a:tblPr/>
              <a:tblGrid>
                <a:gridCol w="1716866"/>
                <a:gridCol w="571045"/>
                <a:gridCol w="750196"/>
                <a:gridCol w="791251"/>
                <a:gridCol w="347106"/>
              </a:tblGrid>
              <a:tr h="2168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130.345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43.788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1.66e-10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9.286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0.00251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24.126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5.00e-14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0.87269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2.774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0.04164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0.33677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0.99442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85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526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s-EC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 0 ‘***’ 0.001 ‘**’ 0.01 ‘*’ 0.05 ‘.’ 0.1 ‘ ’ 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11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/>
          <a:stretch/>
        </p:blipFill>
        <p:spPr bwMode="auto">
          <a:xfrm>
            <a:off x="5686858" y="1057779"/>
            <a:ext cx="2773574" cy="2443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17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/>
          <a:stretch/>
        </p:blipFill>
        <p:spPr bwMode="auto">
          <a:xfrm>
            <a:off x="5686858" y="3470100"/>
            <a:ext cx="2773574" cy="2233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46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Índice de madurez</a:t>
            </a:r>
            <a:endParaRPr lang="es-EC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8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>
                <a:solidFill>
                  <a:schemeClr val="tx1"/>
                </a:solidFill>
              </a:rPr>
              <a:t>Valor de F y nivel de p del ANOVA para </a:t>
            </a:r>
            <a:r>
              <a:rPr lang="es-VE" sz="1100" b="1" dirty="0" smtClean="0">
                <a:solidFill>
                  <a:schemeClr val="tx1"/>
                </a:solidFill>
              </a:rPr>
              <a:t>la el índice de madurez durante </a:t>
            </a:r>
            <a:r>
              <a:rPr lang="es-VE" sz="1100" b="1" dirty="0">
                <a:solidFill>
                  <a:schemeClr val="tx1"/>
                </a:solidFill>
              </a:rPr>
              <a:t>la conservación con factores: </a:t>
            </a:r>
            <a:r>
              <a:rPr lang="es-VE" sz="1100" b="1" dirty="0" smtClean="0">
                <a:solidFill>
                  <a:schemeClr val="tx1"/>
                </a:solidFill>
              </a:rPr>
              <a:t> madurez </a:t>
            </a:r>
            <a:r>
              <a:rPr lang="es-VE" sz="1100" b="1" dirty="0">
                <a:solidFill>
                  <a:schemeClr val="tx1"/>
                </a:solidFill>
              </a:rPr>
              <a:t>(4 y 5); temperatura (12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6020734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</a:rPr>
              <a:t>Grado 5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020734" y="1160748"/>
            <a:ext cx="792088" cy="1800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29133282"/>
              </p:ext>
            </p:extLst>
          </p:nvPr>
        </p:nvGraphicFramePr>
        <p:xfrm>
          <a:off x="467544" y="2852936"/>
          <a:ext cx="4104456" cy="2520282"/>
        </p:xfrm>
        <a:graphic>
          <a:graphicData uri="http://schemas.openxmlformats.org/drawingml/2006/table">
            <a:tbl>
              <a:tblPr/>
              <a:tblGrid>
                <a:gridCol w="1608947"/>
                <a:gridCol w="569151"/>
                <a:gridCol w="773462"/>
                <a:gridCol w="788055"/>
                <a:gridCol w="364841"/>
              </a:tblGrid>
              <a:tr h="2252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9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148.493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9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116.768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9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10.444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0.00136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9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9.236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6.65e-06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9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0.40094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9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0.20594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9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1.792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0.14861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91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0.91663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52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9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pt-BR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 0 ‘***’ 0.001 ‘**’ 0.01 ‘*’ 0.05 ‘.’ 0.1 ‘ ’ 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3" name="12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9"/>
          <a:stretch/>
        </p:blipFill>
        <p:spPr bwMode="auto">
          <a:xfrm>
            <a:off x="5686858" y="980728"/>
            <a:ext cx="2773574" cy="2411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0"/>
          <a:stretch/>
        </p:blipFill>
        <p:spPr bwMode="auto">
          <a:xfrm>
            <a:off x="5657452" y="3391752"/>
            <a:ext cx="2802979" cy="2341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65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7992888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Vitamina C</a:t>
            </a:r>
            <a:endParaRPr lang="es-EC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</a:t>
            </a:r>
            <a:r>
              <a:rPr lang="es-VE" sz="1100" b="1" dirty="0">
                <a:solidFill>
                  <a:schemeClr val="tx1"/>
                </a:solidFill>
              </a:rPr>
              <a:t>9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100" b="1" dirty="0">
                <a:solidFill>
                  <a:schemeClr val="tx1"/>
                </a:solidFill>
              </a:rPr>
              <a:t>Vitamina C en pitahaya en frutos de estado de madurez 4 y 5. Diferentes letras indican diferencias estadísticas (p=0.05).   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55776" y="548680"/>
            <a:ext cx="416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Componentes </a:t>
            </a:r>
            <a:r>
              <a:rPr lang="es-EC" sz="2400" b="1" dirty="0" err="1" smtClean="0"/>
              <a:t>Bioactivos</a:t>
            </a:r>
            <a:endParaRPr lang="es-EC" sz="2400" b="1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05653"/>
              </p:ext>
            </p:extLst>
          </p:nvPr>
        </p:nvGraphicFramePr>
        <p:xfrm>
          <a:off x="1187624" y="2852936"/>
          <a:ext cx="6264697" cy="2592289"/>
        </p:xfrm>
        <a:graphic>
          <a:graphicData uri="http://schemas.openxmlformats.org/drawingml/2006/table">
            <a:tbl>
              <a:tblPr firstRow="1" firstCol="1" bandRow="1"/>
              <a:tblGrid>
                <a:gridCol w="1265596"/>
                <a:gridCol w="1882572"/>
                <a:gridCol w="1850933"/>
                <a:gridCol w="1265596"/>
              </a:tblGrid>
              <a:tr h="41476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Vitamina C (mg/ 100g PF)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550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 (°C)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Grado 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Grado 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50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1.46 ± 0.04</a:t>
                      </a:r>
                      <a:r>
                        <a:rPr lang="en-US" sz="1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b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1.64 ± 0.03</a:t>
                      </a:r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3550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12°C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0.96 ± 0.07</a:t>
                      </a:r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0.94 ± 0.03</a:t>
                      </a:r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5624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20°C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0.92 ± 0.02</a:t>
                      </a:r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0.78 ± 0.03</a:t>
                      </a:r>
                      <a:r>
                        <a:rPr lang="es-EC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4766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EC" sz="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s-EC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Superíndices con letra distinta, difieren significativamente (p&lt;0.05).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3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C. Antioxidante</a:t>
            </a:r>
            <a:endParaRPr lang="es-EC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10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>
                <a:solidFill>
                  <a:schemeClr val="tx1"/>
                </a:solidFill>
              </a:rPr>
              <a:t>Valor de F y nivel de p del ANOVA para </a:t>
            </a:r>
            <a:r>
              <a:rPr lang="es-VE" sz="1100" b="1" dirty="0" smtClean="0">
                <a:solidFill>
                  <a:schemeClr val="tx1"/>
                </a:solidFill>
              </a:rPr>
              <a:t>la capacidad antioxidante durante </a:t>
            </a:r>
            <a:r>
              <a:rPr lang="es-VE" sz="1100" b="1" dirty="0">
                <a:solidFill>
                  <a:schemeClr val="tx1"/>
                </a:solidFill>
              </a:rPr>
              <a:t>la conservación con factores: </a:t>
            </a:r>
            <a:r>
              <a:rPr lang="es-VE" sz="1100" b="1" dirty="0" smtClean="0">
                <a:solidFill>
                  <a:schemeClr val="tx1"/>
                </a:solidFill>
              </a:rPr>
              <a:t> madurez </a:t>
            </a:r>
            <a:r>
              <a:rPr lang="es-VE" sz="1100" b="1" dirty="0">
                <a:solidFill>
                  <a:schemeClr val="tx1"/>
                </a:solidFill>
              </a:rPr>
              <a:t>(4 y 5); temperatura (12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6020734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</a:rPr>
              <a:t>Grado 5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020734" y="1160748"/>
            <a:ext cx="792088" cy="1800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3079994"/>
              </p:ext>
            </p:extLst>
          </p:nvPr>
        </p:nvGraphicFramePr>
        <p:xfrm>
          <a:off x="467545" y="3068960"/>
          <a:ext cx="4176465" cy="2448270"/>
        </p:xfrm>
        <a:graphic>
          <a:graphicData uri="http://schemas.openxmlformats.org/drawingml/2006/table">
            <a:tbl>
              <a:tblPr/>
              <a:tblGrid>
                <a:gridCol w="1577078"/>
                <a:gridCol w="683866"/>
                <a:gridCol w="767604"/>
                <a:gridCol w="781561"/>
                <a:gridCol w="366356"/>
              </a:tblGrid>
              <a:tr h="25452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4.785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0.036135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0.083742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9.744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0.000102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11.829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0.001640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1.834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0.160805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0.776301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1.854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0.157315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2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03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s-EC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0 ‘***’ 0.001 ‘**’ 0.01 ‘*’ 0.05 ‘.’ 0.1 ‘ ’ 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11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3"/>
          <a:stretch/>
        </p:blipFill>
        <p:spPr bwMode="auto">
          <a:xfrm>
            <a:off x="5685909" y="1052736"/>
            <a:ext cx="2774522" cy="2339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4"/>
          <a:stretch/>
        </p:blipFill>
        <p:spPr bwMode="auto">
          <a:xfrm>
            <a:off x="5672262" y="3455214"/>
            <a:ext cx="2763450" cy="2206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59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err="1" smtClean="0">
                <a:solidFill>
                  <a:schemeClr val="tx1"/>
                </a:solidFill>
              </a:rPr>
              <a:t>Polifenoles</a:t>
            </a:r>
            <a:r>
              <a:rPr lang="es-EC" b="1" dirty="0" smtClean="0">
                <a:solidFill>
                  <a:schemeClr val="tx1"/>
                </a:solidFill>
              </a:rPr>
              <a:t> </a:t>
            </a:r>
            <a:endParaRPr lang="es-EC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11</a:t>
            </a:r>
          </a:p>
          <a:p>
            <a:pPr marL="0" indent="0" algn="just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Valor </a:t>
            </a:r>
            <a:r>
              <a:rPr lang="es-VE" sz="1100" b="1" dirty="0">
                <a:solidFill>
                  <a:schemeClr val="tx1"/>
                </a:solidFill>
              </a:rPr>
              <a:t>de F y nivel de p del ANOVA para </a:t>
            </a:r>
            <a:r>
              <a:rPr lang="es-VE" sz="1100" b="1" dirty="0" smtClean="0">
                <a:solidFill>
                  <a:schemeClr val="tx1"/>
                </a:solidFill>
              </a:rPr>
              <a:t>los </a:t>
            </a:r>
            <a:r>
              <a:rPr lang="es-VE" sz="1100" b="1" dirty="0" err="1" smtClean="0">
                <a:solidFill>
                  <a:schemeClr val="tx1"/>
                </a:solidFill>
              </a:rPr>
              <a:t>polifenoles</a:t>
            </a:r>
            <a:r>
              <a:rPr lang="es-VE" sz="1100" b="1" dirty="0" smtClean="0">
                <a:solidFill>
                  <a:schemeClr val="tx1"/>
                </a:solidFill>
              </a:rPr>
              <a:t> solubles totales durante </a:t>
            </a:r>
            <a:r>
              <a:rPr lang="es-VE" sz="1100" b="1" dirty="0">
                <a:solidFill>
                  <a:schemeClr val="tx1"/>
                </a:solidFill>
              </a:rPr>
              <a:t>la conservación con factores: </a:t>
            </a:r>
            <a:r>
              <a:rPr lang="es-VE" sz="1100" b="1" dirty="0" smtClean="0">
                <a:solidFill>
                  <a:schemeClr val="tx1"/>
                </a:solidFill>
              </a:rPr>
              <a:t> madurez </a:t>
            </a:r>
            <a:r>
              <a:rPr lang="es-VE" sz="1100" b="1" dirty="0">
                <a:solidFill>
                  <a:schemeClr val="tx1"/>
                </a:solidFill>
              </a:rPr>
              <a:t>(4 y 5); temperatura (12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6020734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</a:rPr>
              <a:t>Grado 5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020734" y="1160748"/>
            <a:ext cx="792088" cy="1800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57825015"/>
              </p:ext>
            </p:extLst>
          </p:nvPr>
        </p:nvGraphicFramePr>
        <p:xfrm>
          <a:off x="467544" y="2924944"/>
          <a:ext cx="4032448" cy="2376265"/>
        </p:xfrm>
        <a:graphic>
          <a:graphicData uri="http://schemas.openxmlformats.org/drawingml/2006/table">
            <a:tbl>
              <a:tblPr/>
              <a:tblGrid>
                <a:gridCol w="1588863"/>
                <a:gridCol w="638382"/>
                <a:gridCol w="709314"/>
                <a:gridCol w="766059"/>
                <a:gridCol w="329830"/>
              </a:tblGrid>
              <a:tr h="232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4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0.5624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4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0.3763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4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15.146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2.61e-06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4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4.848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0.0350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4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1.610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0.2063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4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0.5094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72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2.757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0.0584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48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s-EC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 0 ‘***’ 0.001 ‘**’ 0.01 ‘*’ 0.05 ‘.’ 0.1 ‘ ’ 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3" name="12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7"/>
          <a:stretch>
            <a:fillRect/>
          </a:stretch>
        </p:blipFill>
        <p:spPr bwMode="auto">
          <a:xfrm>
            <a:off x="5696981" y="980728"/>
            <a:ext cx="2763450" cy="22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/>
          <a:stretch>
            <a:fillRect/>
          </a:stretch>
        </p:blipFill>
        <p:spPr bwMode="auto">
          <a:xfrm>
            <a:off x="5683334" y="3394260"/>
            <a:ext cx="2763450" cy="2190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6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marL="0" lvl="0" indent="0">
              <a:buNone/>
            </a:pPr>
            <a:r>
              <a:rPr lang="es-EC" b="1" dirty="0" smtClean="0">
                <a:solidFill>
                  <a:schemeClr val="tx1"/>
                </a:solidFill>
              </a:rPr>
              <a:t> </a:t>
            </a:r>
            <a:endParaRPr lang="es-EC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95536" y="836712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2400" b="1" dirty="0"/>
              <a:t>Correlación entre el contenido de compuestos </a:t>
            </a:r>
            <a:r>
              <a:rPr lang="es-EC" sz="2400" b="1" dirty="0" err="1"/>
              <a:t>bioactivos</a:t>
            </a:r>
            <a:r>
              <a:rPr lang="es-EC" sz="2400" b="1" dirty="0"/>
              <a:t> y calidad en </a:t>
            </a:r>
            <a:r>
              <a:rPr lang="es-EC" sz="2400" b="1" dirty="0" smtClean="0"/>
              <a:t>pitahaya</a:t>
            </a:r>
          </a:p>
          <a:p>
            <a:r>
              <a:rPr lang="es-ES_tradnl" sz="1200" b="1" dirty="0" smtClean="0"/>
              <a:t>Tabla 12</a:t>
            </a:r>
            <a:endParaRPr lang="es-EC" sz="1200" dirty="0"/>
          </a:p>
          <a:p>
            <a:r>
              <a:rPr lang="es-ES_tradnl" sz="1200" b="1" dirty="0"/>
              <a:t>Correlación de la calidad físico-química y compuestos </a:t>
            </a:r>
            <a:r>
              <a:rPr lang="es-ES_tradnl" sz="1200" b="1" dirty="0" err="1"/>
              <a:t>bioactivos</a:t>
            </a:r>
            <a:r>
              <a:rPr lang="es-ES_tradnl" sz="1200" b="1" dirty="0"/>
              <a:t> a la cosecha en pitahaya cosechada en 2 estados de madurez  (4 y 5)</a:t>
            </a:r>
            <a:endParaRPr lang="es-EC" sz="1200" b="1" dirty="0" smtClean="0"/>
          </a:p>
          <a:p>
            <a:pPr lvl="0"/>
            <a:endParaRPr lang="es-EC" sz="2400" dirty="0"/>
          </a:p>
          <a:p>
            <a:endParaRPr lang="es-EC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27370"/>
              </p:ext>
            </p:extLst>
          </p:nvPr>
        </p:nvGraphicFramePr>
        <p:xfrm>
          <a:off x="179512" y="2564904"/>
          <a:ext cx="8575015" cy="3028933"/>
        </p:xfrm>
        <a:graphic>
          <a:graphicData uri="http://schemas.openxmlformats.org/drawingml/2006/table">
            <a:tbl>
              <a:tblPr firstRow="1" firstCol="1" bandRow="1"/>
              <a:tblGrid>
                <a:gridCol w="1018454"/>
                <a:gridCol w="576064"/>
                <a:gridCol w="606868"/>
                <a:gridCol w="708181"/>
                <a:gridCol w="708181"/>
                <a:gridCol w="708181"/>
                <a:gridCol w="708181"/>
                <a:gridCol w="708181"/>
                <a:gridCol w="708181"/>
                <a:gridCol w="708181"/>
                <a:gridCol w="708181"/>
                <a:gridCol w="708181"/>
              </a:tblGrid>
              <a:tr h="375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Peso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Calibre 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°Hue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Firmeza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°Brix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Vitamina C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Antiox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Polifenoles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Beta  carotenos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Peso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Calibre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Color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Firmeza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0.4|8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°Brix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0.88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-0.98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0.88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-0.98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Vitamina C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0.84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Antioxidantes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0.84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Polifenoles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-0.66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Beta carotenos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225">
                <a:tc gridSpan="1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† Nivel de significación observado de la prueba F para el tratamiento (p&lt;0.05).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98" marR="4129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0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marL="0" lvl="0" indent="0">
              <a:buNone/>
            </a:pPr>
            <a:r>
              <a:rPr lang="es-EC" b="1" dirty="0" smtClean="0">
                <a:solidFill>
                  <a:schemeClr val="tx1"/>
                </a:solidFill>
              </a:rPr>
              <a:t> </a:t>
            </a:r>
            <a:endParaRPr lang="es-EC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95536" y="836712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2400" b="1" dirty="0"/>
              <a:t>Correlación entre el contenido de compuestos </a:t>
            </a:r>
            <a:r>
              <a:rPr lang="es-EC" sz="2400" b="1" dirty="0" err="1"/>
              <a:t>bioactivos</a:t>
            </a:r>
            <a:r>
              <a:rPr lang="es-EC" sz="2400" b="1" dirty="0"/>
              <a:t> y calidad en </a:t>
            </a:r>
            <a:r>
              <a:rPr lang="es-EC" sz="2400" b="1" dirty="0" smtClean="0"/>
              <a:t>pitahaya</a:t>
            </a:r>
          </a:p>
          <a:p>
            <a:r>
              <a:rPr lang="es-ES_tradnl" sz="1200" b="1" dirty="0" smtClean="0"/>
              <a:t>Tabla 13</a:t>
            </a:r>
            <a:endParaRPr lang="es-EC" sz="1200" dirty="0"/>
          </a:p>
          <a:p>
            <a:r>
              <a:rPr lang="es-ES_tradnl" sz="1200" b="1" dirty="0"/>
              <a:t>Correlación de la calidad físico-química y compuestos </a:t>
            </a:r>
            <a:r>
              <a:rPr lang="es-ES_tradnl" sz="1200" b="1" dirty="0" err="1"/>
              <a:t>bioactivos</a:t>
            </a:r>
            <a:r>
              <a:rPr lang="es-ES_tradnl" sz="1200" b="1" dirty="0"/>
              <a:t> a los 11 días de conservación en pitahaya cosechada en 2 estados de madurez  (4 y 5) y </a:t>
            </a:r>
            <a:r>
              <a:rPr lang="es-EC" sz="1200" b="1" dirty="0"/>
              <a:t>temperatura (12 y 20 °C)</a:t>
            </a:r>
            <a:endParaRPr lang="es-EC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845344"/>
              </p:ext>
            </p:extLst>
          </p:nvPr>
        </p:nvGraphicFramePr>
        <p:xfrm>
          <a:off x="899592" y="2852936"/>
          <a:ext cx="7200803" cy="2705101"/>
        </p:xfrm>
        <a:graphic>
          <a:graphicData uri="http://schemas.openxmlformats.org/drawingml/2006/table">
            <a:tbl>
              <a:tblPr firstRow="1" firstCol="1" bandRow="1"/>
              <a:tblGrid>
                <a:gridCol w="976675"/>
                <a:gridCol w="701225"/>
                <a:gridCol w="701225"/>
                <a:gridCol w="629973"/>
                <a:gridCol w="672549"/>
                <a:gridCol w="601298"/>
                <a:gridCol w="629973"/>
                <a:gridCol w="530045"/>
                <a:gridCol w="976675"/>
                <a:gridCol w="781165"/>
              </a:tblGrid>
              <a:tr h="396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Peso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Cali- bre 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Color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Firmeza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°Brix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Antioxidantes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Polifenoles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Peso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1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Calibre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Color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Firmeza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°Brix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Antioxidantes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Polifenoles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291"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† Nivel de significación observado de la prueba F para el tratamiento (p&lt;0.05).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0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kern="1200" dirty="0">
                <a:solidFill>
                  <a:sysClr val="windowText" lastClr="000000"/>
                </a:solidFill>
                <a:effectLst/>
                <a:latin typeface="Calibri"/>
              </a:rPr>
              <a:t>REVISIÓN DE LITERATURA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251520" y="548680"/>
            <a:ext cx="7931224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Componentes Bioactivos</a:t>
            </a:r>
            <a:endParaRPr kumimoji="0" lang="es-EC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5814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4370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7234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200" b="1" dirty="0">
                <a:solidFill>
                  <a:schemeClr val="tx1"/>
                </a:solidFill>
              </a:rPr>
              <a:t>Tabla </a:t>
            </a:r>
            <a:r>
              <a:rPr lang="es-ES_tradnl" sz="1200" b="1" dirty="0" smtClean="0">
                <a:solidFill>
                  <a:schemeClr val="tx1"/>
                </a:solidFill>
              </a:rPr>
              <a:t>14</a:t>
            </a:r>
            <a:endParaRPr lang="es-EC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200" b="1" dirty="0">
                <a:solidFill>
                  <a:schemeClr val="tx1"/>
                </a:solidFill>
              </a:rPr>
              <a:t>Parámetros físico-químicos a la cosecha en </a:t>
            </a:r>
            <a:r>
              <a:rPr lang="es-ES_tradnl" sz="1200" b="1" dirty="0" smtClean="0">
                <a:solidFill>
                  <a:schemeClr val="tx1"/>
                </a:solidFill>
              </a:rPr>
              <a:t>guayaba </a:t>
            </a:r>
            <a:r>
              <a:rPr lang="es-ES_tradnl" sz="1200" b="1" dirty="0">
                <a:solidFill>
                  <a:schemeClr val="tx1"/>
                </a:solidFill>
              </a:rPr>
              <a:t>cosechada en dos estados de madurez </a:t>
            </a:r>
            <a:r>
              <a:rPr lang="es-ES_tradnl" sz="1200" b="1" dirty="0" smtClean="0">
                <a:solidFill>
                  <a:schemeClr val="tx1"/>
                </a:solidFill>
              </a:rPr>
              <a:t>2 </a:t>
            </a:r>
            <a:r>
              <a:rPr lang="es-ES_tradnl" sz="1200" b="1" dirty="0">
                <a:solidFill>
                  <a:schemeClr val="tx1"/>
                </a:solidFill>
              </a:rPr>
              <a:t>y </a:t>
            </a:r>
            <a:r>
              <a:rPr lang="es-ES_tradnl" sz="1200" b="1" dirty="0" smtClean="0">
                <a:solidFill>
                  <a:schemeClr val="tx1"/>
                </a:solidFill>
              </a:rPr>
              <a:t>4. </a:t>
            </a:r>
            <a:r>
              <a:rPr lang="es-ES_tradnl" sz="1200" b="1" dirty="0">
                <a:solidFill>
                  <a:schemeClr val="tx1"/>
                </a:solidFill>
              </a:rPr>
              <a:t>Diferentes letras indican diferencias estadísticas entre estados de madurez (p=0.05</a:t>
            </a:r>
            <a:r>
              <a:rPr lang="es-ES_tradnl" sz="1200" b="1" dirty="0" smtClean="0">
                <a:solidFill>
                  <a:schemeClr val="tx1"/>
                </a:solidFill>
              </a:rPr>
              <a:t>).</a:t>
            </a:r>
          </a:p>
          <a:p>
            <a:pPr marL="0" indent="0">
              <a:buNone/>
            </a:pPr>
            <a:endParaRPr lang="es-EC" sz="1200" dirty="0">
              <a:solidFill>
                <a:schemeClr val="tx1"/>
              </a:solidFill>
            </a:endParaRPr>
          </a:p>
          <a:p>
            <a:endParaRPr lang="es-EC" sz="1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15616" y="980728"/>
            <a:ext cx="7056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Parámetros físico-químicos a la </a:t>
            </a:r>
            <a:r>
              <a:rPr lang="es-ES_tradnl" sz="2400" b="1" dirty="0" smtClean="0"/>
              <a:t>cosecha en </a:t>
            </a:r>
            <a:r>
              <a:rPr lang="es-EC" sz="2400" b="1" dirty="0" smtClean="0"/>
              <a:t>guayaba</a:t>
            </a:r>
            <a:endParaRPr lang="es-EC" sz="2400" dirty="0" smtClean="0">
              <a:effectLst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C" sz="2400" b="1" dirty="0"/>
          </a:p>
          <a:p>
            <a:pPr algn="ctr"/>
            <a:r>
              <a:rPr lang="es-ES_tradnl" b="1" dirty="0" smtClean="0">
                <a:effectLst/>
              </a:rPr>
              <a:t> </a:t>
            </a:r>
            <a:endParaRPr lang="es-EC" dirty="0">
              <a:effectLst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317246"/>
              </p:ext>
            </p:extLst>
          </p:nvPr>
        </p:nvGraphicFramePr>
        <p:xfrm>
          <a:off x="2267744" y="2924944"/>
          <a:ext cx="4968552" cy="2448274"/>
        </p:xfrm>
        <a:graphic>
          <a:graphicData uri="http://schemas.openxmlformats.org/drawingml/2006/table">
            <a:tbl>
              <a:tblPr firstRow="1" firstCol="1" bandRow="1"/>
              <a:tblGrid>
                <a:gridCol w="1656184"/>
                <a:gridCol w="1656184"/>
                <a:gridCol w="1656184"/>
              </a:tblGrid>
              <a:tr h="2557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Grado 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Grado 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Peso (g)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128.73 ± 31.50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136.11 ± 22.95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57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Calibre (cm)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5.70± 0.40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6.0 ± 0.50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7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Firmeza (N)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66.13 ± 29.97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28.33 ± 11.14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7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Color (a*)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-0.87± 6.02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8.65±7.44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7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Sólidos solubles (Brix)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7.55 ± 0.55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7.32 ± 1.09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19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Acidez titulable (% ácido cítrico)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0.61 ± 0.04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0.50 ± 0.04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Índice de 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12.35 ± 1.09</a:t>
                      </a:r>
                      <a:r>
                        <a:rPr lang="es-EC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14.88 ± 2.55</a:t>
                      </a:r>
                      <a:r>
                        <a:rPr lang="es-EC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0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s-EC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Superíndices con letra distinta, difieren significativamente (p&lt;0.05).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0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Pérdida de peso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15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en los resultados de ANOVA para el % de pérdida de peso durante la conservación con factores: madurez (2 y 4); temperatura (10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100" b="1" dirty="0">
                <a:solidFill>
                  <a:schemeClr val="tx1"/>
                </a:solidFill>
              </a:rPr>
              <a:t> 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020734" y="111156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2</a:t>
            </a:r>
            <a:endParaRPr lang="es-EC" sz="1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020734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910223"/>
              </p:ext>
            </p:extLst>
          </p:nvPr>
        </p:nvGraphicFramePr>
        <p:xfrm>
          <a:off x="539552" y="2996952"/>
          <a:ext cx="4032448" cy="2114550"/>
        </p:xfrm>
        <a:graphic>
          <a:graphicData uri="http://schemas.openxmlformats.org/drawingml/2006/table">
            <a:tbl>
              <a:tblPr/>
              <a:tblGrid>
                <a:gridCol w="1679877"/>
                <a:gridCol w="624379"/>
                <a:gridCol w="758175"/>
                <a:gridCol w="613229"/>
                <a:gridCol w="356788"/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0.0304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5.098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0.0267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92.772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5.71e-15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184.605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0.7637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0.5423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32.281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1.01e-13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0.5307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pt-BR" sz="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 0 ‘***’ 0.001 ‘**’ 0.01 ‘*’ 0.05 ‘.’ 0.1 ‘ ’ 1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11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6"/>
          <a:stretch>
            <a:fillRect/>
          </a:stretch>
        </p:blipFill>
        <p:spPr bwMode="auto">
          <a:xfrm>
            <a:off x="5743444" y="1111567"/>
            <a:ext cx="2573020" cy="232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/>
          <a:stretch>
            <a:fillRect/>
          </a:stretch>
        </p:blipFill>
        <p:spPr bwMode="auto">
          <a:xfrm>
            <a:off x="5790963" y="3501008"/>
            <a:ext cx="2573020" cy="23069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15 CuadroTexto"/>
          <p:cNvSpPr txBox="1"/>
          <p:nvPr/>
        </p:nvSpPr>
        <p:spPr>
          <a:xfrm>
            <a:off x="827584" y="649902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sz="2400" b="1" dirty="0" smtClean="0">
                <a:solidFill>
                  <a:schemeClr val="tx1"/>
                </a:solidFill>
              </a:rPr>
              <a:t>Parámetros físico-químicos durante la conservación</a:t>
            </a:r>
            <a:endParaRPr lang="es-EC" sz="2400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324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Firmeza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16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del ANOVA para  la firmeza durante la conservación con factores: madurez (2 y 4); temperatura (10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100" b="1" dirty="0">
                <a:solidFill>
                  <a:schemeClr val="tx1"/>
                </a:solidFill>
              </a:rPr>
              <a:t> 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020734" y="111156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2</a:t>
            </a:r>
            <a:endParaRPr lang="es-EC" sz="1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020734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842552"/>
              </p:ext>
            </p:extLst>
          </p:nvPr>
        </p:nvGraphicFramePr>
        <p:xfrm>
          <a:off x="467544" y="3068960"/>
          <a:ext cx="4248472" cy="2304259"/>
        </p:xfrm>
        <a:graphic>
          <a:graphicData uri="http://schemas.openxmlformats.org/drawingml/2006/table">
            <a:tbl>
              <a:tblPr/>
              <a:tblGrid>
                <a:gridCol w="1637350"/>
                <a:gridCol w="659652"/>
                <a:gridCol w="816711"/>
                <a:gridCol w="722476"/>
                <a:gridCol w="412283"/>
              </a:tblGrid>
              <a:tr h="21699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66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53.425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5.72e-13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66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507.059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66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10.542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0.00121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66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67.101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66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0.51916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66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1.23e-06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99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2.988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0.03030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66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1.037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0.37551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99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660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pt-BR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 0 ‘***’ 0.001 ‘**’ 0.01 ‘*’ 0.05 ‘.’ 0.1 ‘ ’ 1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1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"/>
          <a:stretch/>
        </p:blipFill>
        <p:spPr bwMode="auto">
          <a:xfrm>
            <a:off x="5652120" y="1046486"/>
            <a:ext cx="2664296" cy="2433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4"/>
          <a:stretch>
            <a:fillRect/>
          </a:stretch>
        </p:blipFill>
        <p:spPr bwMode="auto">
          <a:xfrm>
            <a:off x="5683041" y="3448363"/>
            <a:ext cx="2664296" cy="2288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1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Color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17</a:t>
            </a:r>
          </a:p>
          <a:p>
            <a:pPr marL="0" indent="0" algn="just">
              <a:buNone/>
            </a:pPr>
            <a:r>
              <a:rPr lang="es-VE" sz="1100" b="1" dirty="0">
                <a:solidFill>
                  <a:schemeClr val="tx1"/>
                </a:solidFill>
              </a:rPr>
              <a:t>Valor de F y nivel de p en los resultados de ANOVA para el color a* durante la conservación con factores: madurez (2 y 4); temperatura (10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>
                <a:solidFill>
                  <a:schemeClr val="tx1"/>
                </a:solidFill>
              </a:rPr>
              <a:t> 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020734" y="111156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2</a:t>
            </a:r>
            <a:endParaRPr lang="es-EC" sz="1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020734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26913"/>
              </p:ext>
            </p:extLst>
          </p:nvPr>
        </p:nvGraphicFramePr>
        <p:xfrm>
          <a:off x="467544" y="3068960"/>
          <a:ext cx="4176463" cy="2160238"/>
        </p:xfrm>
        <a:graphic>
          <a:graphicData uri="http://schemas.openxmlformats.org/drawingml/2006/table">
            <a:tbl>
              <a:tblPr/>
              <a:tblGrid>
                <a:gridCol w="1739872"/>
                <a:gridCol w="646678"/>
                <a:gridCol w="785252"/>
                <a:gridCol w="635131"/>
                <a:gridCol w="369530"/>
              </a:tblGrid>
              <a:tr h="2245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227.610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80.681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60.713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16.922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4.87e-05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0.77932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31.852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1.98e-13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6.063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0.00258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pt-BR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 0 ‘***’ 0.001 ‘**’ 0.01 ‘*’ 0.05 ‘.’ 0.1 ‘ ’ 1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11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/>
          <a:stretch>
            <a:fillRect/>
          </a:stretch>
        </p:blipFill>
        <p:spPr bwMode="auto">
          <a:xfrm>
            <a:off x="5724511" y="992983"/>
            <a:ext cx="266429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/>
          <a:stretch>
            <a:fillRect/>
          </a:stretch>
        </p:blipFill>
        <p:spPr bwMode="auto">
          <a:xfrm>
            <a:off x="5724511" y="3501008"/>
            <a:ext cx="2664296" cy="2503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Tasa de respiración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18</a:t>
            </a: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en los resultados de ANOVA para la respiración  durante la conservación con factores: madurez (2 y 4); temperatura (10 y 20 °C) y días (0, 1, 3, 5 y 7).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020734" y="111156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2</a:t>
            </a:r>
            <a:endParaRPr lang="es-EC" sz="1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020734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221405"/>
              </p:ext>
            </p:extLst>
          </p:nvPr>
        </p:nvGraphicFramePr>
        <p:xfrm>
          <a:off x="467544" y="2996952"/>
          <a:ext cx="3960440" cy="2160238"/>
        </p:xfrm>
        <a:graphic>
          <a:graphicData uri="http://schemas.openxmlformats.org/drawingml/2006/table">
            <a:tbl>
              <a:tblPr/>
              <a:tblGrid>
                <a:gridCol w="1649879"/>
                <a:gridCol w="613229"/>
                <a:gridCol w="744636"/>
                <a:gridCol w="602279"/>
                <a:gridCol w="350417"/>
              </a:tblGrid>
              <a:tr h="2245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9.621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0.00322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121.252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9.84e-15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34.631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8.03e-15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0.67826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0.78664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9.556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2.25e-06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0.49975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5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885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pt-BR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 0 ‘***’ 0.001 ‘**’ 0.01 ‘*’ 0.05 ‘.’ 0.1 ‘ ’ 1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/>
          <a:stretch>
            <a:fillRect/>
          </a:stretch>
        </p:blipFill>
        <p:spPr bwMode="auto">
          <a:xfrm>
            <a:off x="5724128" y="1111565"/>
            <a:ext cx="2599764" cy="238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1"/>
          <a:stretch>
            <a:fillRect/>
          </a:stretch>
        </p:blipFill>
        <p:spPr bwMode="auto">
          <a:xfrm>
            <a:off x="5724128" y="3501006"/>
            <a:ext cx="2599764" cy="2431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Sólidos solubles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19</a:t>
            </a: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del ANOVA para los sólidos solubles totales  durante la conservación con factores: madurez (2 y 4); temperatura (10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649253"/>
              </p:ext>
            </p:extLst>
          </p:nvPr>
        </p:nvGraphicFramePr>
        <p:xfrm>
          <a:off x="467544" y="2996952"/>
          <a:ext cx="4032447" cy="2232250"/>
        </p:xfrm>
        <a:graphic>
          <a:graphicData uri="http://schemas.openxmlformats.org/drawingml/2006/table">
            <a:tbl>
              <a:tblPr/>
              <a:tblGrid>
                <a:gridCol w="1679877"/>
                <a:gridCol w="624379"/>
                <a:gridCol w="758174"/>
                <a:gridCol w="613230"/>
                <a:gridCol w="356787"/>
              </a:tblGrid>
              <a:tr h="23206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5.290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0.0226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9.750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0.4275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0.3193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0.9910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0.7653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0.2453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06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8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3"/>
          <a:stretch/>
        </p:blipFill>
        <p:spPr bwMode="auto">
          <a:xfrm>
            <a:off x="5097461" y="2852936"/>
            <a:ext cx="3240360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3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Acidez </a:t>
            </a:r>
            <a:r>
              <a:rPr lang="es-EC" b="1" dirty="0" err="1" smtClean="0">
                <a:solidFill>
                  <a:schemeClr val="tx1"/>
                </a:solidFill>
              </a:rPr>
              <a:t>titulable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20</a:t>
            </a: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del ANOVA para la acidez titulable  durante la conservación con factores: madurez (2 y 4); temperatura (10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718408"/>
              </p:ext>
            </p:extLst>
          </p:nvPr>
        </p:nvGraphicFramePr>
        <p:xfrm>
          <a:off x="395536" y="2852936"/>
          <a:ext cx="4248472" cy="2520278"/>
        </p:xfrm>
        <a:graphic>
          <a:graphicData uri="http://schemas.openxmlformats.org/drawingml/2006/table">
            <a:tbl>
              <a:tblPr/>
              <a:tblGrid>
                <a:gridCol w="1769870"/>
                <a:gridCol w="657828"/>
                <a:gridCol w="798791"/>
                <a:gridCol w="646081"/>
                <a:gridCol w="375902"/>
              </a:tblGrid>
              <a:tr h="23840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0.0656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0.4393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200.036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14.091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2.87e-08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1.714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0.1922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0.8125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11.809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4.41e-07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5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0.3863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40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5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pt-BR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 0 ‘***’ 0.001 ‘**’ 0.01 ‘*’ 0.05 ‘.’ 0.1 ‘ ’ 1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/>
          <a:stretch>
            <a:fillRect/>
          </a:stretch>
        </p:blipFill>
        <p:spPr bwMode="auto">
          <a:xfrm>
            <a:off x="4917441" y="2847381"/>
            <a:ext cx="3600400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Índice de madurez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21</a:t>
            </a: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del ANOVA para el índice de madurez  durante la conservación con factores: madurez (2 y 4); temperatura (10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100" b="1" dirty="0">
                <a:solidFill>
                  <a:schemeClr val="tx1"/>
                </a:solidFill>
              </a:rPr>
              <a:t> 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1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93915"/>
              </p:ext>
            </p:extLst>
          </p:nvPr>
        </p:nvGraphicFramePr>
        <p:xfrm>
          <a:off x="395536" y="2852936"/>
          <a:ext cx="4176465" cy="2376264"/>
        </p:xfrm>
        <a:graphic>
          <a:graphicData uri="http://schemas.openxmlformats.org/drawingml/2006/table">
            <a:tbl>
              <a:tblPr/>
              <a:tblGrid>
                <a:gridCol w="1739873"/>
                <a:gridCol w="646678"/>
                <a:gridCol w="785253"/>
                <a:gridCol w="635131"/>
                <a:gridCol w="369530"/>
              </a:tblGrid>
              <a:tr h="22478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07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Cosecha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0.411562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07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126.518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2e-16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07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0.544792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07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5.884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0.000754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07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0.650857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07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8.470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2.76e-05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07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0.436106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07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0.763110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78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078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pt-BR" sz="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Signif. códigos:  0 ‘***’ 0.001 ‘**’ 0.01 ‘*’ 0.05 ‘.’ 0.1 ‘ ’ 1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/>
          <a:stretch>
            <a:fillRect/>
          </a:stretch>
        </p:blipFill>
        <p:spPr bwMode="auto">
          <a:xfrm>
            <a:off x="5205473" y="2780928"/>
            <a:ext cx="3024336" cy="2700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41502" y="1273227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Vitamina C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22</a:t>
            </a: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en los resultados de ANOVA para vitamina C durante la conservación con factores: madurez (2 y 4); temperatura (10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676706"/>
              </p:ext>
            </p:extLst>
          </p:nvPr>
        </p:nvGraphicFramePr>
        <p:xfrm>
          <a:off x="517330" y="2911233"/>
          <a:ext cx="3924436" cy="2101945"/>
        </p:xfrm>
        <a:graphic>
          <a:graphicData uri="http://schemas.openxmlformats.org/drawingml/2006/table">
            <a:tbl>
              <a:tblPr/>
              <a:tblGrid>
                <a:gridCol w="1634880"/>
                <a:gridCol w="607654"/>
                <a:gridCol w="737867"/>
                <a:gridCol w="596804"/>
                <a:gridCol w="347231"/>
              </a:tblGrid>
              <a:tr h="24253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108.258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8.51e-12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2.005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0.16649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98.711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2.95e-16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3.052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0.09023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4.941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0.00624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0.31440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0.47635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53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8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/>
          <a:stretch>
            <a:fillRect/>
          </a:stretch>
        </p:blipFill>
        <p:spPr bwMode="auto">
          <a:xfrm>
            <a:off x="5156142" y="2735232"/>
            <a:ext cx="3122997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517330" y="742235"/>
            <a:ext cx="7357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2400" b="1" dirty="0" smtClean="0">
                <a:solidFill>
                  <a:schemeClr val="tx1"/>
                </a:solidFill>
              </a:rPr>
              <a:t>Componentes Bioactivos</a:t>
            </a:r>
            <a:endParaRPr lang="es-EC" sz="2400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13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8873" y="15506"/>
            <a:ext cx="8229600" cy="1124744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C. Antioxidante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23</a:t>
            </a: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en los resultados de ANOVA para antioxidantes durante la conservación con factores: madurez (2 y 4); temperatura (10 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100" b="1" dirty="0">
                <a:solidFill>
                  <a:schemeClr val="tx1"/>
                </a:solidFill>
              </a:rPr>
              <a:t> 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905948"/>
              </p:ext>
            </p:extLst>
          </p:nvPr>
        </p:nvGraphicFramePr>
        <p:xfrm>
          <a:off x="467544" y="2996952"/>
          <a:ext cx="4032448" cy="2088232"/>
        </p:xfrm>
        <a:graphic>
          <a:graphicData uri="http://schemas.openxmlformats.org/drawingml/2006/table">
            <a:tbl>
              <a:tblPr/>
              <a:tblGrid>
                <a:gridCol w="1679877"/>
                <a:gridCol w="624379"/>
                <a:gridCol w="758175"/>
                <a:gridCol w="613229"/>
                <a:gridCol w="356788"/>
              </a:tblGrid>
              <a:tr h="2409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4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0.5951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4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0.4983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4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1.1e-06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4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2.980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0.0939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4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0.4473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4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0.2713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94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0.4442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9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6"/>
          <a:stretch/>
        </p:blipFill>
        <p:spPr bwMode="auto">
          <a:xfrm>
            <a:off x="5296019" y="2734554"/>
            <a:ext cx="3164413" cy="28546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3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4548" y="100126"/>
            <a:ext cx="8229600" cy="631063"/>
          </a:xfrm>
        </p:spPr>
        <p:txBody>
          <a:bodyPr/>
          <a:lstStyle/>
          <a:p>
            <a:r>
              <a:rPr lang="es-EC" kern="1200" dirty="0">
                <a:solidFill>
                  <a:sysClr val="windowText" lastClr="000000"/>
                </a:solidFill>
                <a:effectLst/>
                <a:latin typeface="Calibri"/>
              </a:rPr>
              <a:t>REVISIÓN DE LITERATURA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221404"/>
              </p:ext>
            </p:extLst>
          </p:nvPr>
        </p:nvGraphicFramePr>
        <p:xfrm>
          <a:off x="32763" y="499717"/>
          <a:ext cx="8435280" cy="572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87" y="1810445"/>
            <a:ext cx="1845683" cy="219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79" y="4172125"/>
            <a:ext cx="1780537" cy="219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59" y="1795587"/>
            <a:ext cx="2017960" cy="222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59" y="4172126"/>
            <a:ext cx="1874941" cy="220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170449" y="764704"/>
            <a:ext cx="7706592" cy="72008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Factores que influyen en el manejo poscosecha:</a:t>
            </a:r>
            <a:endParaRPr kumimoji="0" lang="es-EC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70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Polifenoles 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24</a:t>
            </a: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en los resultados de ANOVA para polifenoles durante la conservación con factores: madurez (2 y 4); temperatura (10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375249"/>
              </p:ext>
            </p:extLst>
          </p:nvPr>
        </p:nvGraphicFramePr>
        <p:xfrm>
          <a:off x="395536" y="2815982"/>
          <a:ext cx="4176465" cy="2341210"/>
        </p:xfrm>
        <a:graphic>
          <a:graphicData uri="http://schemas.openxmlformats.org/drawingml/2006/table">
            <a:tbl>
              <a:tblPr/>
              <a:tblGrid>
                <a:gridCol w="1739873"/>
                <a:gridCol w="646678"/>
                <a:gridCol w="785253"/>
                <a:gridCol w="635131"/>
                <a:gridCol w="369530"/>
              </a:tblGrid>
              <a:tr h="24339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03"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0.45732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0.25342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5.835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0.00268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0.33441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10.479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5.88e-05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0.30879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80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0.48605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39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"/>
          <a:stretch/>
        </p:blipFill>
        <p:spPr bwMode="auto">
          <a:xfrm>
            <a:off x="5364088" y="2708920"/>
            <a:ext cx="3101503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3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001425"/>
          </a:xfrm>
        </p:spPr>
        <p:txBody>
          <a:bodyPr/>
          <a:lstStyle/>
          <a:p>
            <a:pPr lvl="0"/>
            <a:r>
              <a:rPr lang="es-EC" b="1" dirty="0" smtClean="0">
                <a:solidFill>
                  <a:schemeClr val="tx1"/>
                </a:solidFill>
              </a:rPr>
              <a:t>Beta carotenos</a:t>
            </a:r>
            <a:endParaRPr lang="es-EC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VE" sz="1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VE" sz="1100" b="1" dirty="0" smtClean="0">
                <a:solidFill>
                  <a:schemeClr val="tx1"/>
                </a:solidFill>
              </a:rPr>
              <a:t>Tabla 25</a:t>
            </a:r>
          </a:p>
          <a:p>
            <a:pPr marL="0" indent="0" algn="just">
              <a:buNone/>
            </a:pPr>
            <a:r>
              <a:rPr lang="es-EC" sz="1100" b="1" dirty="0">
                <a:solidFill>
                  <a:schemeClr val="tx1"/>
                </a:solidFill>
              </a:rPr>
              <a:t>Valor de F y nivel de p en los resultados de ANOVA para beta carotenos durante la conservación con factores: madurez (2 y 4); temperatura (10 y 20 °C) y días (0, 3, 7 y 11).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VE" sz="1100" b="1" dirty="0" smtClean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020734" y="111156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2</a:t>
            </a:r>
            <a:endParaRPr lang="es-EC" sz="1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020734" y="35010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Grado 4</a:t>
            </a:r>
            <a:endParaRPr lang="es-EC" sz="1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728682"/>
              </p:ext>
            </p:extLst>
          </p:nvPr>
        </p:nvGraphicFramePr>
        <p:xfrm>
          <a:off x="539552" y="2911232"/>
          <a:ext cx="4248472" cy="2101945"/>
        </p:xfrm>
        <a:graphic>
          <a:graphicData uri="http://schemas.openxmlformats.org/drawingml/2006/table">
            <a:tbl>
              <a:tblPr/>
              <a:tblGrid>
                <a:gridCol w="1769870"/>
                <a:gridCol w="657828"/>
                <a:gridCol w="798791"/>
                <a:gridCol w="646081"/>
                <a:gridCol w="375902"/>
              </a:tblGrid>
              <a:tr h="24253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 (&gt;F)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19.795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9.77e-05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18.874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0.000132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35.882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2.36e-10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0.237468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0.053121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9.420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0.000131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9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Madurez:Temperatura:Días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0.034619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53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/>
          <a:stretch>
            <a:fillRect/>
          </a:stretch>
        </p:blipFill>
        <p:spPr bwMode="auto">
          <a:xfrm>
            <a:off x="5724128" y="1127591"/>
            <a:ext cx="2736304" cy="220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/>
          <a:stretch>
            <a:fillRect/>
          </a:stretch>
        </p:blipFill>
        <p:spPr bwMode="auto">
          <a:xfrm>
            <a:off x="5761315" y="3472962"/>
            <a:ext cx="2661930" cy="2200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32405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s-VE" sz="9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100" b="1" dirty="0">
                <a:solidFill>
                  <a:schemeClr val="tx1"/>
                </a:solidFill>
              </a:rPr>
              <a:t>Tabla </a:t>
            </a:r>
            <a:r>
              <a:rPr lang="es-ES_tradnl" sz="1100" b="1" dirty="0" smtClean="0">
                <a:solidFill>
                  <a:schemeClr val="tx1"/>
                </a:solidFill>
              </a:rPr>
              <a:t>26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100" b="1" dirty="0">
                <a:solidFill>
                  <a:schemeClr val="tx1"/>
                </a:solidFill>
              </a:rPr>
              <a:t>Correlación de la calidad físico-química y compuestos bioactivos a la cosecha en guayaba cosechada en 2 estados de madurez  (2 y 4)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79512" y="742235"/>
            <a:ext cx="8964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2400" b="1" dirty="0"/>
              <a:t>Correlación entre el contenido de compuestos </a:t>
            </a:r>
            <a:r>
              <a:rPr lang="es-EC" sz="2400" b="1" dirty="0" smtClean="0"/>
              <a:t>bioactivos </a:t>
            </a:r>
            <a:r>
              <a:rPr lang="es-EC" sz="2400" b="1" dirty="0"/>
              <a:t>y calidad en guayaba</a:t>
            </a:r>
            <a:endParaRPr lang="es-EC" sz="2400" dirty="0" smtClean="0">
              <a:effectLst/>
            </a:endParaRPr>
          </a:p>
          <a:p>
            <a:pPr algn="ctr"/>
            <a:endParaRPr lang="es-EC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898318"/>
              </p:ext>
            </p:extLst>
          </p:nvPr>
        </p:nvGraphicFramePr>
        <p:xfrm>
          <a:off x="251520" y="2540016"/>
          <a:ext cx="8640963" cy="2532154"/>
        </p:xfrm>
        <a:graphic>
          <a:graphicData uri="http://schemas.openxmlformats.org/drawingml/2006/table">
            <a:tbl>
              <a:tblPr firstRow="1" firstCol="1" bandRow="1"/>
              <a:tblGrid>
                <a:gridCol w="928999"/>
                <a:gridCol w="763561"/>
                <a:gridCol w="763561"/>
                <a:gridCol w="763561"/>
                <a:gridCol w="763561"/>
                <a:gridCol w="763561"/>
                <a:gridCol w="763561"/>
                <a:gridCol w="763561"/>
                <a:gridCol w="854866"/>
                <a:gridCol w="684982"/>
                <a:gridCol w="827189"/>
              </a:tblGrid>
              <a:tr h="334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Peso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Calibre 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Firmeza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°Brix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Vitamina C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Antioxidantes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Polifenoles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Beta carotenos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Peso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0.85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-0.86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1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Calibre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Firmeza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-0.93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°Brix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0.85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Vitamina C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-0.93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0.90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Antioxidantes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Polifenoles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0.90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63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Beta carotenos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-0.09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03">
                <a:tc gridSpan="1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†</a:t>
                      </a:r>
                      <a:r>
                        <a:rPr lang="es-ES_tradnl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Nivel de significación observado de la prueba F para el tratamiento (p&lt;0.05).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421" marR="424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1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32405"/>
            <a:ext cx="8229600" cy="1143000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/>
                </a:solidFill>
                <a:effectLst/>
              </a:rPr>
              <a:t>RESULTADOS Y DISCUSIÓN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1196752"/>
            <a:ext cx="8219256" cy="4929417"/>
          </a:xfrm>
        </p:spPr>
        <p:txBody>
          <a:bodyPr/>
          <a:lstStyle/>
          <a:p>
            <a:pPr lvl="0"/>
            <a:endParaRPr lang="es-VE" sz="9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100" b="1" dirty="0">
                <a:solidFill>
                  <a:schemeClr val="tx1"/>
                </a:solidFill>
              </a:rPr>
              <a:t>Tabla </a:t>
            </a:r>
            <a:r>
              <a:rPr lang="es-ES_tradnl" sz="1100" b="1" dirty="0" smtClean="0">
                <a:solidFill>
                  <a:schemeClr val="tx1"/>
                </a:solidFill>
              </a:rPr>
              <a:t>27</a:t>
            </a:r>
            <a:endParaRPr lang="es-EC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100" b="1" dirty="0">
                <a:solidFill>
                  <a:schemeClr val="tx1"/>
                </a:solidFill>
              </a:rPr>
              <a:t>Correlación de la calidad físico-química y compuestos bioactivos a los 11 </a:t>
            </a:r>
            <a:r>
              <a:rPr lang="es-EC" sz="1100" b="1" dirty="0">
                <a:solidFill>
                  <a:schemeClr val="tx1"/>
                </a:solidFill>
              </a:rPr>
              <a:t>días de conservación </a:t>
            </a:r>
            <a:r>
              <a:rPr lang="es-ES_tradnl" sz="1100" b="1" dirty="0">
                <a:solidFill>
                  <a:schemeClr val="tx1"/>
                </a:solidFill>
              </a:rPr>
              <a:t> en guayaba cosechada en 2 estados de madurez  (2 y 4)</a:t>
            </a:r>
            <a:r>
              <a:rPr lang="es-EC" sz="1100" b="1" dirty="0">
                <a:solidFill>
                  <a:schemeClr val="tx1"/>
                </a:solidFill>
              </a:rPr>
              <a:t> y temperatura (10 y 20 °C).</a:t>
            </a:r>
            <a:endParaRPr lang="es-EC" sz="1100" dirty="0">
              <a:solidFill>
                <a:schemeClr val="tx1"/>
              </a:solidFill>
            </a:endParaRPr>
          </a:p>
          <a:p>
            <a:pPr lvl="0"/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746470"/>
              </p:ext>
            </p:extLst>
          </p:nvPr>
        </p:nvGraphicFramePr>
        <p:xfrm>
          <a:off x="179509" y="2492896"/>
          <a:ext cx="8712970" cy="2988225"/>
        </p:xfrm>
        <a:graphic>
          <a:graphicData uri="http://schemas.openxmlformats.org/drawingml/2006/table">
            <a:tbl>
              <a:tblPr firstRow="1" firstCol="1" bandRow="1"/>
              <a:tblGrid>
                <a:gridCol w="875501"/>
                <a:gridCol w="772865"/>
                <a:gridCol w="772865"/>
                <a:gridCol w="772865"/>
                <a:gridCol w="772865"/>
                <a:gridCol w="772865"/>
                <a:gridCol w="772865"/>
                <a:gridCol w="772865"/>
                <a:gridCol w="856334"/>
                <a:gridCol w="772865"/>
                <a:gridCol w="798215"/>
              </a:tblGrid>
              <a:tr h="380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Peso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Calibre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Firmeza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°Brix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Vitamina C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Antioxidantes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Polifenoles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Beta carotenos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Peso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0.89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-0.16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-0.38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-0.82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-0.27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Calibre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0.89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-0.18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-0.72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-0.69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-0.34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Firmeza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0.57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-0.53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0.06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-0.34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°Brix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-0.16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-0.18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0.20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0.26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0.57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0.26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-0.83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-0.44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-0.32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-0.28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IM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-0.38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0.31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-0.83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0.45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0.04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0.13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Vitamina C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-0.82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-0.72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-0.53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-0.44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0.60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0.67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0.17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0.29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9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Antioxidantes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-0.71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-0.69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0.06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-0.32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0.45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0.67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0.35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0.16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Polifenoles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-0.61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0.04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0.17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0.35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0.34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6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Beta carotenos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-0.27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-0.34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-0.34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-0.31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-0.28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0.13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0.29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0.16</a:t>
                      </a:r>
                      <a:endParaRPr lang="es-EC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0.34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906">
                <a:tc gridSpan="1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† Nivel de significación observado de la prueba F para el tratamiento (p&lt;0.05).</a:t>
                      </a:r>
                      <a:endParaRPr lang="es-EC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79" marR="4087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/>
          <a:lstStyle/>
          <a:p>
            <a:r>
              <a:rPr lang="es-ES_tradnl" dirty="0">
                <a:solidFill>
                  <a:schemeClr val="tx1"/>
                </a:solidFill>
                <a:effectLst/>
              </a:rPr>
              <a:t>CONCLUSIONES</a:t>
            </a:r>
            <a:r>
              <a:rPr lang="es-EC" dirty="0">
                <a:solidFill>
                  <a:schemeClr val="tx1"/>
                </a:solidFill>
                <a:effectLst/>
              </a:rPr>
              <a:t/>
            </a:r>
            <a:br>
              <a:rPr lang="es-EC" dirty="0">
                <a:solidFill>
                  <a:schemeClr val="tx1"/>
                </a:solidFill>
                <a:effectLst/>
              </a:rPr>
            </a:b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4929417"/>
          </a:xfrm>
        </p:spPr>
        <p:txBody>
          <a:bodyPr/>
          <a:lstStyle/>
          <a:p>
            <a:pPr lvl="0"/>
            <a:r>
              <a:rPr lang="es-ES_tradnl" sz="1800" dirty="0">
                <a:solidFill>
                  <a:schemeClr val="tx1"/>
                </a:solidFill>
              </a:rPr>
              <a:t>Debido a que el intervalo de tiempo</a:t>
            </a:r>
            <a:r>
              <a:rPr lang="es-EC" sz="1800" dirty="0">
                <a:solidFill>
                  <a:schemeClr val="tx1"/>
                </a:solidFill>
              </a:rPr>
              <a:t> entre fechas de recolección fue corto (apenas 15 días) y no se realizó un seguimiento del cultivo, no se pudo concluir si la fecha de cosecha tuvo efecto o no sobre la calidad </a:t>
            </a:r>
            <a:r>
              <a:rPr lang="es-EC" sz="1800" dirty="0" err="1">
                <a:solidFill>
                  <a:schemeClr val="tx1"/>
                </a:solidFill>
              </a:rPr>
              <a:t>poscosecha</a:t>
            </a:r>
            <a:r>
              <a:rPr lang="es-EC" sz="1800" dirty="0">
                <a:solidFill>
                  <a:schemeClr val="tx1"/>
                </a:solidFill>
              </a:rPr>
              <a:t> durante la conservación y vida útil en los frutos de pitahaya y guayaba. </a:t>
            </a:r>
            <a:endParaRPr lang="es-EC" sz="1800" dirty="0" smtClean="0">
              <a:solidFill>
                <a:schemeClr val="tx1"/>
              </a:solidFill>
            </a:endParaRPr>
          </a:p>
          <a:p>
            <a:r>
              <a:rPr lang="es-ES_tradnl" sz="1800" dirty="0">
                <a:solidFill>
                  <a:schemeClr val="tx1"/>
                </a:solidFill>
              </a:rPr>
              <a:t>Los cambios en la calidad </a:t>
            </a:r>
            <a:r>
              <a:rPr lang="es-ES_tradnl" sz="1800" dirty="0" err="1">
                <a:solidFill>
                  <a:schemeClr val="tx1"/>
                </a:solidFill>
              </a:rPr>
              <a:t>poscosecha</a:t>
            </a:r>
            <a:r>
              <a:rPr lang="es-ES_tradnl" sz="1800" dirty="0">
                <a:solidFill>
                  <a:schemeClr val="tx1"/>
                </a:solidFill>
              </a:rPr>
              <a:t> y componentes </a:t>
            </a:r>
            <a:r>
              <a:rPr lang="es-ES_tradnl" sz="1800" dirty="0" err="1">
                <a:solidFill>
                  <a:schemeClr val="tx1"/>
                </a:solidFill>
              </a:rPr>
              <a:t>bioactivos</a:t>
            </a:r>
            <a:r>
              <a:rPr lang="es-ES_tradnl" sz="1800" dirty="0">
                <a:solidFill>
                  <a:schemeClr val="tx1"/>
                </a:solidFill>
              </a:rPr>
              <a:t>  durante la conservación y vida útil de la pitahaya y guayaba fueron influenciados por el estado de madurez. En la pitahaya, los frutos de estado de madurez 4 (fruto de color amarillo con la puntas de las mamilas ligeramente de color verde) presentaron valores más altos en firmeza, color y acidez </a:t>
            </a:r>
            <a:r>
              <a:rPr lang="es-ES_tradnl" sz="1800" dirty="0" err="1">
                <a:solidFill>
                  <a:schemeClr val="tx1"/>
                </a:solidFill>
              </a:rPr>
              <a:t>titulable</a:t>
            </a:r>
            <a:r>
              <a:rPr lang="es-ES_tradnl" sz="1800" dirty="0">
                <a:solidFill>
                  <a:schemeClr val="tx1"/>
                </a:solidFill>
              </a:rPr>
              <a:t>, mientras que los frutos de estado de madurez 5 (fruto totalmente de color amarillo) presentaron valores más altos en sólidos solubles e índice de madurez. En componentes </a:t>
            </a:r>
            <a:r>
              <a:rPr lang="es-ES_tradnl" sz="1800" dirty="0" err="1">
                <a:solidFill>
                  <a:schemeClr val="tx1"/>
                </a:solidFill>
              </a:rPr>
              <a:t>bioactivos</a:t>
            </a:r>
            <a:r>
              <a:rPr lang="es-ES_tradnl" sz="1800" dirty="0">
                <a:solidFill>
                  <a:schemeClr val="tx1"/>
                </a:solidFill>
              </a:rPr>
              <a:t>, los frutos de estado 4 presentaron valores más altos en vitamina C, capacidad antioxidante y </a:t>
            </a:r>
            <a:r>
              <a:rPr lang="es-ES_tradnl" sz="1800" dirty="0" err="1">
                <a:solidFill>
                  <a:schemeClr val="tx1"/>
                </a:solidFill>
              </a:rPr>
              <a:t>polifenoles</a:t>
            </a:r>
            <a:r>
              <a:rPr lang="es-ES_tradnl" sz="1800" dirty="0">
                <a:solidFill>
                  <a:schemeClr val="tx1"/>
                </a:solidFill>
              </a:rPr>
              <a:t> totales.   </a:t>
            </a:r>
            <a:endParaRPr lang="es-EC" sz="1800" dirty="0">
              <a:solidFill>
                <a:schemeClr val="tx1"/>
              </a:solidFill>
            </a:endParaRPr>
          </a:p>
          <a:p>
            <a:pPr lvl="0"/>
            <a:endParaRPr lang="es-EC" sz="1800" dirty="0">
              <a:solidFill>
                <a:schemeClr val="tx1"/>
              </a:solidFill>
            </a:endParaRPr>
          </a:p>
          <a:p>
            <a:pPr marL="0" lvl="0" indent="0" algn="just">
              <a:buNone/>
            </a:pPr>
            <a:endParaRPr lang="es-EC" sz="1800" dirty="0">
              <a:solidFill>
                <a:schemeClr val="tx1"/>
              </a:solidFill>
            </a:endParaRPr>
          </a:p>
          <a:p>
            <a:endParaRPr lang="es-EC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/>
          <a:lstStyle/>
          <a:p>
            <a:r>
              <a:rPr lang="es-ES_tradnl" dirty="0">
                <a:solidFill>
                  <a:schemeClr val="tx1"/>
                </a:solidFill>
                <a:effectLst/>
              </a:rPr>
              <a:t>CONCLUSIONES</a:t>
            </a:r>
            <a:r>
              <a:rPr lang="es-EC" dirty="0">
                <a:solidFill>
                  <a:schemeClr val="tx1"/>
                </a:solidFill>
                <a:effectLst/>
              </a:rPr>
              <a:t/>
            </a:r>
            <a:br>
              <a:rPr lang="es-EC" dirty="0">
                <a:solidFill>
                  <a:schemeClr val="tx1"/>
                </a:solidFill>
                <a:effectLst/>
              </a:rPr>
            </a:b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764704"/>
            <a:ext cx="8147248" cy="5531145"/>
          </a:xfrm>
        </p:spPr>
        <p:txBody>
          <a:bodyPr/>
          <a:lstStyle/>
          <a:p>
            <a:pPr marL="0" lvl="0" indent="0" algn="just">
              <a:buNone/>
            </a:pPr>
            <a:endParaRPr lang="es-EC" sz="1600" dirty="0">
              <a:solidFill>
                <a:schemeClr val="tx1"/>
              </a:solidFill>
            </a:endParaRPr>
          </a:p>
          <a:p>
            <a:r>
              <a:rPr lang="es-ES_tradnl" sz="1800" dirty="0">
                <a:solidFill>
                  <a:schemeClr val="tx1"/>
                </a:solidFill>
              </a:rPr>
              <a:t>En la guayaba, los frutos de estado 2 (fruto de color verde con leves tonos amarillos, consistencia firme)  mostraron mayores valores de firmeza, acidez </a:t>
            </a:r>
            <a:r>
              <a:rPr lang="es-ES_tradnl" sz="1800" dirty="0" err="1">
                <a:solidFill>
                  <a:schemeClr val="tx1"/>
                </a:solidFill>
              </a:rPr>
              <a:t>titulable</a:t>
            </a:r>
            <a:r>
              <a:rPr lang="es-ES_tradnl" sz="1800" dirty="0">
                <a:solidFill>
                  <a:schemeClr val="tx1"/>
                </a:solidFill>
              </a:rPr>
              <a:t> y sólidos solubles y desarrollaron un menor cambio de color e índice de madurez en comparación con el estado 4 (fruto de color amarillo con leves tonos verdes, consistencia moderadamente blanda). En cuanto a los compuestos </a:t>
            </a:r>
            <a:r>
              <a:rPr lang="es-ES_tradnl" sz="1800" dirty="0" err="1">
                <a:solidFill>
                  <a:schemeClr val="tx1"/>
                </a:solidFill>
              </a:rPr>
              <a:t>bioactivos</a:t>
            </a:r>
            <a:r>
              <a:rPr lang="es-ES_tradnl" sz="1800" dirty="0">
                <a:solidFill>
                  <a:schemeClr val="tx1"/>
                </a:solidFill>
              </a:rPr>
              <a:t>, los frutos de estado 4 desarrollaron mayor contenido de vitamina C,  ß-carotenos y menor contenido de </a:t>
            </a:r>
            <a:r>
              <a:rPr lang="es-ES_tradnl" sz="1800" dirty="0" err="1">
                <a:solidFill>
                  <a:schemeClr val="tx1"/>
                </a:solidFill>
              </a:rPr>
              <a:t>polifenoles</a:t>
            </a:r>
            <a:r>
              <a:rPr lang="es-ES_tradnl" sz="1800" dirty="0">
                <a:solidFill>
                  <a:schemeClr val="tx1"/>
                </a:solidFill>
              </a:rPr>
              <a:t>. El contenido de antioxidantes no se vio afectado por los diferentes estados de madurez</a:t>
            </a:r>
            <a:r>
              <a:rPr lang="es-ES_tradnl" sz="1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S_tradnl" sz="1800" dirty="0">
                <a:solidFill>
                  <a:schemeClr val="tx1"/>
                </a:solidFill>
              </a:rPr>
              <a:t>La temperatura influenció en la calidad </a:t>
            </a:r>
            <a:r>
              <a:rPr lang="es-ES_tradnl" sz="1800" dirty="0" err="1">
                <a:solidFill>
                  <a:schemeClr val="tx1"/>
                </a:solidFill>
              </a:rPr>
              <a:t>poscosecha</a:t>
            </a:r>
            <a:r>
              <a:rPr lang="es-ES_tradnl" sz="1800" dirty="0">
                <a:solidFill>
                  <a:schemeClr val="tx1"/>
                </a:solidFill>
              </a:rPr>
              <a:t> y componentes </a:t>
            </a:r>
            <a:r>
              <a:rPr lang="es-ES_tradnl" sz="1800" dirty="0" err="1">
                <a:solidFill>
                  <a:schemeClr val="tx1"/>
                </a:solidFill>
              </a:rPr>
              <a:t>bioactivos</a:t>
            </a:r>
            <a:r>
              <a:rPr lang="es-ES_tradnl" sz="1800" dirty="0">
                <a:solidFill>
                  <a:schemeClr val="tx1"/>
                </a:solidFill>
              </a:rPr>
              <a:t> durante la conservación de la pitahaya. Los frutos almacenados a 12°C presentaron menor pérdida de peso, tasa de respiración e índice de madurez y a su vez presentaron mayor firmeza, lo que indica que frutos conservados a temperaturas  bajas alargan su vida útil.  Durante la conservación, el contenido de vitamina C fue más alto a 12 °C, mientras que el contenido de  </a:t>
            </a:r>
            <a:r>
              <a:rPr lang="es-ES_tradnl" sz="1800" dirty="0" err="1">
                <a:solidFill>
                  <a:schemeClr val="tx1"/>
                </a:solidFill>
              </a:rPr>
              <a:t>polifenoles</a:t>
            </a:r>
            <a:r>
              <a:rPr lang="es-ES_tradnl" sz="1800" dirty="0">
                <a:solidFill>
                  <a:schemeClr val="tx1"/>
                </a:solidFill>
              </a:rPr>
              <a:t> totales  y capacidad antioxidante  dependió  principalmente del estado de madurez que de la temperatura</a:t>
            </a:r>
            <a:endParaRPr lang="es-EC" sz="1800" dirty="0">
              <a:solidFill>
                <a:schemeClr val="tx1"/>
              </a:solidFill>
            </a:endParaRPr>
          </a:p>
          <a:p>
            <a:endParaRPr lang="es-EC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6021289"/>
            <a:ext cx="2314575" cy="63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5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/>
          <a:lstStyle/>
          <a:p>
            <a:r>
              <a:rPr lang="es-ES_tradnl" dirty="0">
                <a:solidFill>
                  <a:schemeClr val="tx1"/>
                </a:solidFill>
                <a:effectLst/>
              </a:rPr>
              <a:t>CONCLUSIONES</a:t>
            </a:r>
            <a:r>
              <a:rPr lang="es-EC" dirty="0">
                <a:solidFill>
                  <a:schemeClr val="tx1"/>
                </a:solidFill>
                <a:effectLst/>
              </a:rPr>
              <a:t/>
            </a:r>
            <a:br>
              <a:rPr lang="es-EC" dirty="0">
                <a:solidFill>
                  <a:schemeClr val="tx1"/>
                </a:solidFill>
                <a:effectLst/>
              </a:rPr>
            </a:b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764704"/>
            <a:ext cx="8147248" cy="5361465"/>
          </a:xfrm>
        </p:spPr>
        <p:txBody>
          <a:bodyPr/>
          <a:lstStyle/>
          <a:p>
            <a:pPr marL="0" lvl="0" indent="0">
              <a:buNone/>
            </a:pPr>
            <a:endParaRPr lang="es-EC" sz="1800" dirty="0">
              <a:solidFill>
                <a:schemeClr val="tx1"/>
              </a:solidFill>
            </a:endParaRPr>
          </a:p>
          <a:p>
            <a:pPr lvl="0" algn="just"/>
            <a:r>
              <a:rPr lang="es-EC" sz="1800" dirty="0">
                <a:solidFill>
                  <a:schemeClr val="tx1"/>
                </a:solidFill>
              </a:rPr>
              <a:t> </a:t>
            </a:r>
            <a:r>
              <a:rPr lang="es-ES_tradnl" sz="1800" dirty="0">
                <a:solidFill>
                  <a:schemeClr val="tx1"/>
                </a:solidFill>
              </a:rPr>
              <a:t>La temperatura de almacenamiento afectó directamente en las características físico-químicas y fisiológicas de la guayaba. A 20 °C, ocurrió la mayor pérdida de peso, cambio de color, aumento en la tasa de respiración y una disminución notable de la firmeza,  mientras a 10 °C, el proceso de maduración y senescencia se retrasó y la vida útil se prolongó aproximadamente 5 días. No así en los compuestos </a:t>
            </a:r>
            <a:r>
              <a:rPr lang="es-ES_tradnl" sz="1800" dirty="0" err="1">
                <a:solidFill>
                  <a:schemeClr val="tx1"/>
                </a:solidFill>
              </a:rPr>
              <a:t>bioactivos</a:t>
            </a:r>
            <a:r>
              <a:rPr lang="es-ES_tradnl" sz="1800" dirty="0">
                <a:solidFill>
                  <a:schemeClr val="tx1"/>
                </a:solidFill>
              </a:rPr>
              <a:t> donde apenas se vio afectado el contenido de ß-carotenos, que presentó un mayor contenido en </a:t>
            </a:r>
            <a:r>
              <a:rPr lang="es-ES_tradnl" sz="1800" dirty="0" smtClean="0">
                <a:solidFill>
                  <a:schemeClr val="tx1"/>
                </a:solidFill>
              </a:rPr>
              <a:t>frutos </a:t>
            </a:r>
            <a:r>
              <a:rPr lang="es-ES_tradnl" sz="1800" dirty="0">
                <a:solidFill>
                  <a:schemeClr val="tx1"/>
                </a:solidFill>
              </a:rPr>
              <a:t>almacenados a 20 °C</a:t>
            </a:r>
            <a:r>
              <a:rPr lang="es-ES_tradnl" sz="18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S_tradnl" sz="1800" dirty="0">
                <a:solidFill>
                  <a:schemeClr val="tx1"/>
                </a:solidFill>
              </a:rPr>
              <a:t>El óptimo estado de madurez en la pitahaya es el estado 4, ya que en este estado se tiene una mejor calidad de consumo y además, presenta valores más altos de componentes </a:t>
            </a:r>
            <a:r>
              <a:rPr lang="es-ES_tradnl" sz="1800" dirty="0" err="1">
                <a:solidFill>
                  <a:schemeClr val="tx1"/>
                </a:solidFill>
              </a:rPr>
              <a:t>bioactivos</a:t>
            </a:r>
            <a:r>
              <a:rPr lang="es-ES_tradnl" sz="1800" dirty="0">
                <a:solidFill>
                  <a:schemeClr val="tx1"/>
                </a:solidFill>
              </a:rPr>
              <a:t>, los cuales están relacionados directamente con beneficios para la salud en los humanos</a:t>
            </a:r>
            <a:r>
              <a:rPr lang="es-ES_tradnl" sz="1800" dirty="0" smtClean="0">
                <a:solidFill>
                  <a:schemeClr val="tx1"/>
                </a:solidFill>
              </a:rPr>
              <a:t>.</a:t>
            </a:r>
          </a:p>
          <a:p>
            <a:pPr lvl="0" algn="just"/>
            <a:r>
              <a:rPr lang="es-ES_tradnl" sz="1800" dirty="0">
                <a:solidFill>
                  <a:schemeClr val="tx1"/>
                </a:solidFill>
              </a:rPr>
              <a:t>En la guayaba, el estado 2 permite mantener una calidad aceptable para el consumo hasta máximo 11 días a 10 y 20 °C y en el estado 4, la temperatura de almacenamiento a 10°C permitió mantener notablemente la calidad comercial de la guayaba, obteniendo frutos más firmes y con un mayor contenido de vitamina C y ß-carotenos.</a:t>
            </a:r>
            <a:endParaRPr lang="es-EC" sz="1800" dirty="0">
              <a:solidFill>
                <a:schemeClr val="tx1"/>
              </a:solidFill>
            </a:endParaRP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lvl="0" algn="just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28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/>
          <a:lstStyle/>
          <a:p>
            <a:r>
              <a:rPr lang="es-ES_tradnl" dirty="0" smtClean="0">
                <a:solidFill>
                  <a:schemeClr val="tx1"/>
                </a:solidFill>
                <a:effectLst/>
              </a:rPr>
              <a:t>CONCLUSIONES</a:t>
            </a:r>
            <a:r>
              <a:rPr lang="es-EC" dirty="0" smtClean="0">
                <a:solidFill>
                  <a:schemeClr val="tx1"/>
                </a:solidFill>
                <a:effectLst/>
              </a:rPr>
              <a:t/>
            </a:r>
            <a:br>
              <a:rPr lang="es-EC" dirty="0" smtClean="0">
                <a:solidFill>
                  <a:schemeClr val="tx1"/>
                </a:solidFill>
                <a:effectLst/>
              </a:rPr>
            </a:b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980728"/>
            <a:ext cx="8147248" cy="5145441"/>
          </a:xfrm>
        </p:spPr>
        <p:txBody>
          <a:bodyPr/>
          <a:lstStyle/>
          <a:p>
            <a:pPr lvl="0"/>
            <a:r>
              <a:rPr lang="es-EC" sz="2000" dirty="0">
                <a:solidFill>
                  <a:schemeClr val="tx1"/>
                </a:solidFill>
              </a:rPr>
              <a:t>Existieron muy pocas </a:t>
            </a:r>
            <a:r>
              <a:rPr lang="es-EC" sz="2000" dirty="0" err="1">
                <a:solidFill>
                  <a:schemeClr val="tx1"/>
                </a:solidFill>
              </a:rPr>
              <a:t>correlacciones</a:t>
            </a:r>
            <a:r>
              <a:rPr lang="es-EC" sz="2000" dirty="0">
                <a:solidFill>
                  <a:schemeClr val="tx1"/>
                </a:solidFill>
              </a:rPr>
              <a:t> entre los cambios de la calidad de la fruta y  el contenido de los compuestos </a:t>
            </a:r>
            <a:r>
              <a:rPr lang="es-EC" sz="2000" dirty="0" err="1">
                <a:solidFill>
                  <a:schemeClr val="tx1"/>
                </a:solidFill>
              </a:rPr>
              <a:t>bioactivos</a:t>
            </a:r>
            <a:r>
              <a:rPr lang="es-EC" sz="2000" dirty="0">
                <a:solidFill>
                  <a:schemeClr val="tx1"/>
                </a:solidFill>
              </a:rPr>
              <a:t>. En la guayaba </a:t>
            </a:r>
            <a:r>
              <a:rPr lang="es-ES" sz="2000" dirty="0">
                <a:solidFill>
                  <a:schemeClr val="tx1"/>
                </a:solidFill>
              </a:rPr>
              <a:t>se registró una correlación positiva entre el índice de madurez y el contenido de vitamina C tanto a la cosecha como a los 11 días de conservación. </a:t>
            </a:r>
            <a:endParaRPr lang="es-EC" sz="2000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3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  <a:effectLst/>
              </a:rPr>
              <a:t>RECOMENDACIONES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980728"/>
            <a:ext cx="8147248" cy="5145441"/>
          </a:xfrm>
        </p:spPr>
        <p:txBody>
          <a:bodyPr/>
          <a:lstStyle/>
          <a:p>
            <a:pPr lvl="0"/>
            <a:endParaRPr lang="es-ES_tradnl" sz="2000" dirty="0" smtClean="0">
              <a:solidFill>
                <a:schemeClr val="tx1"/>
              </a:solidFill>
            </a:endParaRPr>
          </a:p>
          <a:p>
            <a:pPr lvl="0"/>
            <a:r>
              <a:rPr lang="es-ES_tradnl" sz="2000" dirty="0" smtClean="0">
                <a:solidFill>
                  <a:schemeClr val="tx1"/>
                </a:solidFill>
              </a:rPr>
              <a:t>Es </a:t>
            </a:r>
            <a:r>
              <a:rPr lang="es-ES_tradnl" sz="2000" dirty="0">
                <a:solidFill>
                  <a:schemeClr val="tx1"/>
                </a:solidFill>
              </a:rPr>
              <a:t>recomendable  establecer el color en la pitahaya  visualmente mediante el uso de tablas de color, ya que así la medición es integral y tiene en cuenta todo el color de la piel, contrario al colorímetro que a pesar de ser una medida subjetiva, las mamilas se excluyen por la presencia de espinas</a:t>
            </a:r>
            <a:r>
              <a:rPr lang="es-ES_tradnl" sz="2000" dirty="0" smtClean="0">
                <a:solidFill>
                  <a:schemeClr val="tx1"/>
                </a:solidFill>
              </a:rPr>
              <a:t>.</a:t>
            </a:r>
            <a:endParaRPr lang="es-EC" sz="2000" dirty="0">
              <a:solidFill>
                <a:schemeClr val="tx1"/>
              </a:solidFill>
            </a:endParaRPr>
          </a:p>
          <a:p>
            <a:pPr lvl="0"/>
            <a:r>
              <a:rPr lang="es-ES_tradnl" sz="2000" dirty="0">
                <a:solidFill>
                  <a:schemeClr val="tx1"/>
                </a:solidFill>
              </a:rPr>
              <a:t>Se observó que los resultados analizados en ciertas variables no fueron similares a lo reportado con otros autores, por lo es recomendable conocer el  manejo </a:t>
            </a:r>
            <a:r>
              <a:rPr lang="es-ES_tradnl" sz="2000" dirty="0" err="1">
                <a:solidFill>
                  <a:schemeClr val="tx1"/>
                </a:solidFill>
              </a:rPr>
              <a:t>precosecha</a:t>
            </a:r>
            <a:r>
              <a:rPr lang="es-ES_tradnl" sz="2000" dirty="0">
                <a:solidFill>
                  <a:schemeClr val="tx1"/>
                </a:solidFill>
              </a:rPr>
              <a:t> de los cultivos, con el fin de justificar el comportamiento de los frutos durante la conservación </a:t>
            </a:r>
            <a:r>
              <a:rPr lang="es-ES_tradnl" sz="2000" dirty="0" err="1">
                <a:solidFill>
                  <a:schemeClr val="tx1"/>
                </a:solidFill>
              </a:rPr>
              <a:t>poscosecha</a:t>
            </a:r>
            <a:r>
              <a:rPr lang="es-ES_tradnl" sz="2000" dirty="0">
                <a:solidFill>
                  <a:schemeClr val="tx1"/>
                </a:solidFill>
              </a:rPr>
              <a:t>.</a:t>
            </a:r>
            <a:endParaRPr lang="es-EC" sz="2000" dirty="0">
              <a:solidFill>
                <a:schemeClr val="tx1"/>
              </a:solidFill>
            </a:endParaRPr>
          </a:p>
          <a:p>
            <a:endParaRPr lang="es-EC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3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  <a:effectLst/>
              </a:rPr>
              <a:t>RECOMENDACIONES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r>
              <a:rPr lang="es-ES_tradnl" dirty="0">
                <a:effectLst/>
              </a:rPr>
              <a:t> </a:t>
            </a:r>
            <a:endParaRPr lang="es-EC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980728"/>
            <a:ext cx="8147248" cy="5145441"/>
          </a:xfrm>
        </p:spPr>
        <p:txBody>
          <a:bodyPr/>
          <a:lstStyle/>
          <a:p>
            <a:pPr marL="0" lvl="0" indent="0">
              <a:buNone/>
            </a:pPr>
            <a:endParaRPr lang="es-EC" sz="2000" dirty="0">
              <a:solidFill>
                <a:schemeClr val="tx1"/>
              </a:solidFill>
            </a:endParaRPr>
          </a:p>
          <a:p>
            <a:pPr lvl="0"/>
            <a:r>
              <a:rPr lang="es-ES_tradnl" sz="2000" dirty="0">
                <a:solidFill>
                  <a:schemeClr val="tx1"/>
                </a:solidFill>
              </a:rPr>
              <a:t>El color </a:t>
            </a:r>
            <a:r>
              <a:rPr lang="es-EC" sz="2000" dirty="0">
                <a:solidFill>
                  <a:schemeClr val="tx1"/>
                </a:solidFill>
              </a:rPr>
              <a:t>utilizado generalmente como índice de madurez </a:t>
            </a:r>
            <a:r>
              <a:rPr lang="es-ES_tradnl" sz="2000" dirty="0">
                <a:solidFill>
                  <a:schemeClr val="tx1"/>
                </a:solidFill>
              </a:rPr>
              <a:t>en la guayaba </a:t>
            </a:r>
            <a:r>
              <a:rPr lang="es-EC" sz="2000" dirty="0">
                <a:solidFill>
                  <a:schemeClr val="tx1"/>
                </a:solidFill>
              </a:rPr>
              <a:t>para determinar la fecha de cosecha por si solo no es capaz de describir de manera exacta la madurez fisiológica para </a:t>
            </a:r>
            <a:r>
              <a:rPr lang="es-ES_tradnl" sz="2000" dirty="0">
                <a:solidFill>
                  <a:schemeClr val="tx1"/>
                </a:solidFill>
              </a:rPr>
              <a:t>el grado de madurez 2, por lo que se recomienda utilizar otros </a:t>
            </a:r>
            <a:r>
              <a:rPr lang="es-ES" sz="2000" dirty="0">
                <a:solidFill>
                  <a:schemeClr val="tx1"/>
                </a:solidFill>
              </a:rPr>
              <a:t>índices de recolección </a:t>
            </a:r>
            <a:r>
              <a:rPr lang="es-ES_tradnl" sz="2000" dirty="0">
                <a:solidFill>
                  <a:schemeClr val="tx1"/>
                </a:solidFill>
              </a:rPr>
              <a:t>como la firmeza y el contenido de sólidos solubles que ayuden a determinar de forma objetiva </a:t>
            </a:r>
            <a:r>
              <a:rPr lang="es-ES" sz="2000" dirty="0">
                <a:solidFill>
                  <a:schemeClr val="tx1"/>
                </a:solidFill>
              </a:rPr>
              <a:t>el estado de madurez o el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dirty="0">
                <a:solidFill>
                  <a:schemeClr val="tx1"/>
                </a:solidFill>
              </a:rPr>
              <a:t>momento óptimo de recolección</a:t>
            </a:r>
            <a:r>
              <a:rPr lang="es-E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S_tradnl" sz="2000" dirty="0">
                <a:solidFill>
                  <a:schemeClr val="tx1"/>
                </a:solidFill>
              </a:rPr>
              <a:t>Se recomendaría realizar futuras investigaciones en nuevos sistemas de conservación (recubrimientos comestibles, inhibidores de etileno, atmósferas controladas, etc.) que permitan mantener la calidad y prolongar la vida útil de la pitahaya y guayaba sin comprometer su seguridad, apariencia o propiedades sensoriales y la preservación de los compuestos </a:t>
            </a:r>
            <a:r>
              <a:rPr lang="es-ES_tradnl" sz="2000" dirty="0" err="1">
                <a:solidFill>
                  <a:schemeClr val="tx1"/>
                </a:solidFill>
              </a:rPr>
              <a:t>bioactivos</a:t>
            </a:r>
            <a:r>
              <a:rPr lang="es-ES_tradnl" sz="2000" dirty="0">
                <a:solidFill>
                  <a:schemeClr val="tx1"/>
                </a:solidFill>
              </a:rPr>
              <a:t> y actividad antioxidante. </a:t>
            </a:r>
            <a:endParaRPr lang="es-EC" sz="2000" dirty="0">
              <a:solidFill>
                <a:schemeClr val="tx1"/>
              </a:solidFill>
            </a:endParaRPr>
          </a:p>
          <a:p>
            <a:pPr lvl="0"/>
            <a:endParaRPr lang="es-EC" sz="2000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43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087" y="1693503"/>
            <a:ext cx="8229600" cy="691278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OBJETIVO GENERAL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9087" y="2806741"/>
            <a:ext cx="8229600" cy="2082198"/>
          </a:xfrm>
          <a:ln w="28575">
            <a:solidFill>
              <a:schemeClr val="accent6"/>
            </a:solidFill>
          </a:ln>
        </p:spPr>
        <p:txBody>
          <a:bodyPr/>
          <a:lstStyle/>
          <a:p>
            <a:pPr lvl="0" algn="just">
              <a:lnSpc>
                <a:spcPct val="150000"/>
              </a:lnSpc>
            </a:pPr>
            <a:r>
              <a:rPr lang="es-ES_tradnl" sz="2000" dirty="0">
                <a:solidFill>
                  <a:schemeClr val="tx1"/>
                </a:solidFill>
              </a:rPr>
              <a:t>Evaluar la calidad poscosecha y el contenido de compuestos bioactivos en frutos de pitahaya y guayaba cosechados en 2 fechas de recolección,  </a:t>
            </a:r>
            <a:r>
              <a:rPr lang="es-ES_tradnl" sz="2000" dirty="0" smtClean="0">
                <a:solidFill>
                  <a:schemeClr val="tx1"/>
                </a:solidFill>
              </a:rPr>
              <a:t>2 </a:t>
            </a:r>
            <a:r>
              <a:rPr lang="es-ES_tradnl" sz="2000" dirty="0">
                <a:solidFill>
                  <a:schemeClr val="tx1"/>
                </a:solidFill>
              </a:rPr>
              <a:t>estados de madurez y conservados a 10 ± 2°C y 20± 2°C. </a:t>
            </a:r>
            <a:endParaRPr lang="es-EC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5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3568" y="2348880"/>
            <a:ext cx="7772400" cy="1362075"/>
          </a:xfrm>
        </p:spPr>
        <p:txBody>
          <a:bodyPr/>
          <a:lstStyle/>
          <a:p>
            <a:pPr algn="ctr"/>
            <a:r>
              <a:rPr lang="es-EC" sz="7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GRACIAS</a:t>
            </a:r>
            <a:endParaRPr lang="es-EC" sz="72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18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914400" y="120557"/>
            <a:ext cx="8229600" cy="56200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 smtClean="0">
                <a:solidFill>
                  <a:srgbClr val="000000"/>
                </a:solidFill>
              </a:rPr>
              <a:t>OBJETIVOS ESPECÍFICOS</a:t>
            </a:r>
            <a:endParaRPr lang="es-EC" kern="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9" y="1484791"/>
            <a:ext cx="8260915" cy="3416320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dirty="0"/>
              <a:t>Determinar si la fecha de cosecha tiene influencia sobre la calidad poscosecha durante la conservación y la vida útil</a:t>
            </a:r>
            <a:r>
              <a:rPr lang="es-ES_tradnl" dirty="0" smtClean="0"/>
              <a:t>.</a:t>
            </a:r>
          </a:p>
          <a:p>
            <a:pPr lvl="0"/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dirty="0"/>
              <a:t>Determinar si el estado de madurez tiene influencia sobre la calidad y los compuestos bioactivos al momento de la cosecha, durante la conservación, y la vida </a:t>
            </a:r>
            <a:r>
              <a:rPr lang="es-ES_tradnl" dirty="0" smtClean="0"/>
              <a:t>útil.</a:t>
            </a:r>
          </a:p>
          <a:p>
            <a:pPr lvl="0"/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dirty="0"/>
              <a:t>Evaluar si la T° de conservación afecta en la calidad poscosecha y en el contenido de compuestos bioactivos durante la conservación y la vida útil</a:t>
            </a:r>
            <a:r>
              <a:rPr lang="es-ES_tradnl" dirty="0" smtClean="0"/>
              <a:t>.</a:t>
            </a:r>
          </a:p>
          <a:p>
            <a:pPr lvl="0"/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dirty="0"/>
              <a:t>Determinar si existe una correlación entre el contenido de compuestos bioactivos y los cambios de la calidad de la fruta.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190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0" y="5932815"/>
            <a:ext cx="23145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883226" y="41566"/>
            <a:ext cx="8229600" cy="63106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smtClean="0">
                <a:solidFill>
                  <a:srgbClr val="000000"/>
                </a:solidFill>
              </a:rPr>
              <a:t>MATERIALES Y MÉTODOS</a:t>
            </a:r>
            <a:endParaRPr lang="es-EC" kern="0" dirty="0">
              <a:solidFill>
                <a:srgbClr val="000000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059872" y="803632"/>
            <a:ext cx="7335982" cy="4421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S_tradnl" sz="2000" b="1" dirty="0">
                <a:solidFill>
                  <a:schemeClr val="tx1"/>
                </a:solidFill>
              </a:rPr>
              <a:t>UBICACIÓN </a:t>
            </a:r>
            <a:r>
              <a:rPr lang="es-ES_tradnl" sz="2000" b="1" dirty="0" smtClean="0">
                <a:solidFill>
                  <a:schemeClr val="tx1"/>
                </a:solidFill>
              </a:rPr>
              <a:t>DE LAS PLANTACIONES</a:t>
            </a:r>
            <a:endParaRPr lang="es-EC" sz="2000" b="1" dirty="0">
              <a:solidFill>
                <a:schemeClr val="tx1"/>
              </a:solidFill>
            </a:endParaRPr>
          </a:p>
          <a:p>
            <a:pPr lvl="0"/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>
              <a:buFont typeface="Wingdings" panose="05000000000000000000" pitchFamily="2" charset="2"/>
              <a:buChar char="§"/>
            </a:pPr>
            <a:r>
              <a:rPr lang="es-EC" sz="1800" b="1" u="sng" dirty="0">
                <a:solidFill>
                  <a:schemeClr val="tx1"/>
                </a:solidFill>
              </a:rPr>
              <a:t>Ubicación Política</a:t>
            </a:r>
            <a:r>
              <a:rPr lang="es-EC" sz="1800" b="1" dirty="0">
                <a:solidFill>
                  <a:schemeClr val="tx1"/>
                </a:solidFill>
              </a:rPr>
              <a:t> 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_tradnl" sz="1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b="1" dirty="0" smtClean="0">
                <a:solidFill>
                  <a:schemeClr val="tx1"/>
                </a:solidFill>
              </a:rPr>
              <a:t>Pitahaya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dirty="0" smtClean="0">
                <a:solidFill>
                  <a:schemeClr val="tx1"/>
                </a:solidFill>
              </a:rPr>
              <a:t>Provincia:	Morona </a:t>
            </a:r>
            <a:r>
              <a:rPr lang="es-ES_tradnl" sz="1800" dirty="0">
                <a:solidFill>
                  <a:schemeClr val="tx1"/>
                </a:solidFill>
              </a:rPr>
              <a:t>Santiago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</a:rPr>
              <a:t>Cantón:	</a:t>
            </a:r>
            <a:r>
              <a:rPr lang="es-ES_tradnl" sz="1800" dirty="0" smtClean="0">
                <a:solidFill>
                  <a:schemeClr val="tx1"/>
                </a:solidFill>
              </a:rPr>
              <a:t>	Palora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</a:rPr>
              <a:t>Parroquia:	</a:t>
            </a:r>
            <a:r>
              <a:rPr lang="es-ES_tradnl" sz="1800" dirty="0" err="1">
                <a:solidFill>
                  <a:schemeClr val="tx1"/>
                </a:solidFill>
              </a:rPr>
              <a:t>Sangay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</a:rPr>
              <a:t>Sector:	</a:t>
            </a:r>
            <a:r>
              <a:rPr lang="es-ES_tradnl" sz="1800" dirty="0" smtClean="0">
                <a:solidFill>
                  <a:schemeClr val="tx1"/>
                </a:solidFill>
              </a:rPr>
              <a:t>	</a:t>
            </a:r>
            <a:r>
              <a:rPr lang="es-ES_tradnl" sz="1800" dirty="0" err="1" smtClean="0">
                <a:solidFill>
                  <a:schemeClr val="tx1"/>
                </a:solidFill>
              </a:rPr>
              <a:t>Numbayne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800" b="1" dirty="0" smtClean="0">
                <a:solidFill>
                  <a:schemeClr val="tx1"/>
                </a:solidFill>
              </a:rPr>
              <a:t>Guayaba</a:t>
            </a: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</a:rPr>
              <a:t>Provincia</a:t>
            </a:r>
            <a:r>
              <a:rPr lang="es-ES_tradnl" sz="1800" dirty="0" smtClean="0">
                <a:solidFill>
                  <a:schemeClr val="tx1"/>
                </a:solidFill>
              </a:rPr>
              <a:t>:</a:t>
            </a:r>
            <a:r>
              <a:rPr lang="es-ES_tradnl" sz="1800" dirty="0">
                <a:solidFill>
                  <a:schemeClr val="tx1"/>
                </a:solidFill>
              </a:rPr>
              <a:t>	Santa Elena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</a:rPr>
              <a:t>Cantón:	</a:t>
            </a:r>
            <a:r>
              <a:rPr lang="es-ES_tradnl" sz="1800" dirty="0" smtClean="0">
                <a:solidFill>
                  <a:schemeClr val="tx1"/>
                </a:solidFill>
              </a:rPr>
              <a:t>	Santa </a:t>
            </a:r>
            <a:r>
              <a:rPr lang="es-ES_tradnl" sz="1800" dirty="0">
                <a:solidFill>
                  <a:schemeClr val="tx1"/>
                </a:solidFill>
              </a:rPr>
              <a:t>Elena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</a:rPr>
              <a:t>Parroquia:	Julio Moreno 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</a:rPr>
              <a:t>Sector</a:t>
            </a:r>
            <a:r>
              <a:rPr lang="es-ES_tradnl" sz="1800" dirty="0" smtClean="0">
                <a:solidFill>
                  <a:schemeClr val="tx1"/>
                </a:solidFill>
              </a:rPr>
              <a:t>:</a:t>
            </a:r>
            <a:r>
              <a:rPr lang="es-ES_tradnl" sz="1800" dirty="0">
                <a:solidFill>
                  <a:schemeClr val="tx1"/>
                </a:solidFill>
              </a:rPr>
              <a:t>	</a:t>
            </a:r>
            <a:r>
              <a:rPr lang="es-ES_tradnl" sz="1800" dirty="0" smtClean="0">
                <a:solidFill>
                  <a:schemeClr val="tx1"/>
                </a:solidFill>
              </a:rPr>
              <a:t>	Limoncito</a:t>
            </a:r>
            <a:endParaRPr lang="es-EC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13" name="Picture 2" descr="C:\Users\Usuario\Downloads\map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35" y="2420888"/>
            <a:ext cx="3960019" cy="279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5897</Words>
  <Application>Microsoft Office PowerPoint</Application>
  <PresentationFormat>Presentación en pantalla (4:3)</PresentationFormat>
  <Paragraphs>2123</Paragraphs>
  <Slides>70</Slides>
  <Notes>68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5" baseType="lpstr">
      <vt:lpstr>Tema de Office</vt:lpstr>
      <vt:lpstr>Diseño predeterminado</vt:lpstr>
      <vt:lpstr>1_Diseño predeterminado</vt:lpstr>
      <vt:lpstr>2_Diseño predeterminado</vt:lpstr>
      <vt:lpstr>CorelDRAW</vt:lpstr>
      <vt:lpstr>Presentación de PowerPoint</vt:lpstr>
      <vt:lpstr>INTRODUCCIÓN</vt:lpstr>
      <vt:lpstr>REVISIÓN DE LITERATURA</vt:lpstr>
      <vt:lpstr>REVISIÓN DE LITERATURA</vt:lpstr>
      <vt:lpstr>REVISIÓN DE LITERATURA</vt:lpstr>
      <vt:lpstr>REVISIÓN DE LITERATURA</vt:lpstr>
      <vt:lpstr>OBJETIVO GENERAL </vt:lpstr>
      <vt:lpstr>Presentación de PowerPoint</vt:lpstr>
      <vt:lpstr>Presentación de PowerPoint</vt:lpstr>
      <vt:lpstr>Presentación de PowerPoint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RESULTADOS Y DISCUSIÓN  </vt:lpstr>
      <vt:lpstr>CONCLUSIONES   </vt:lpstr>
      <vt:lpstr>CONCLUSIONES   </vt:lpstr>
      <vt:lpstr>CONCLUSIONES   </vt:lpstr>
      <vt:lpstr>CONCLUSIONES   </vt:lpstr>
      <vt:lpstr>RECOMENDACIONES  </vt:lpstr>
      <vt:lpstr>RECOMENDACIONES  </vt:lpstr>
      <vt:lpstr>GRACIAS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Criss</cp:lastModifiedBy>
  <cp:revision>88</cp:revision>
  <dcterms:created xsi:type="dcterms:W3CDTF">2015-05-02T18:09:50Z</dcterms:created>
  <dcterms:modified xsi:type="dcterms:W3CDTF">2015-05-12T03:51:39Z</dcterms:modified>
</cp:coreProperties>
</file>