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1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318" r:id="rId29"/>
    <p:sldId id="322" r:id="rId30"/>
    <p:sldId id="283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15" r:id="rId57"/>
    <p:sldId id="316" r:id="rId58"/>
    <p:sldId id="317" r:id="rId59"/>
    <p:sldId id="349" r:id="rId6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99"/>
    <a:srgbClr val="B7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errBars>
            <c:errBarType val="both"/>
            <c:errValType val="stdErr"/>
            <c:noEndCap val="0"/>
          </c:errBars>
          <c:cat>
            <c:strRef>
              <c:f>Hoja1!$A$19:$A$22</c:f>
              <c:strCache>
                <c:ptCount val="4"/>
                <c:pt idx="0">
                  <c:v>1 (0.5-2.5)</c:v>
                </c:pt>
                <c:pt idx="1">
                  <c:v>2(1.0-5.0)</c:v>
                </c:pt>
                <c:pt idx="2">
                  <c:v>3(2.0-7.5)</c:v>
                </c:pt>
                <c:pt idx="3">
                  <c:v>4(2.5-10.0)</c:v>
                </c:pt>
              </c:strCache>
            </c:strRef>
          </c:cat>
          <c:val>
            <c:numRef>
              <c:f>Hoja1!$C$19:$C$22</c:f>
              <c:numCache>
                <c:formatCode>General</c:formatCode>
                <c:ptCount val="4"/>
                <c:pt idx="0">
                  <c:v>0.11700000000000001</c:v>
                </c:pt>
                <c:pt idx="1">
                  <c:v>4.2999999999999997E-2</c:v>
                </c:pt>
                <c:pt idx="2">
                  <c:v>3.3000000000000002E-2</c:v>
                </c:pt>
                <c:pt idx="3">
                  <c:v>1.4E-2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254848"/>
        <c:axId val="112304128"/>
      </c:barChart>
      <c:catAx>
        <c:axId val="12225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TRATAMIENTOS</a:t>
                </a:r>
                <a:r>
                  <a:rPr lang="es-MX" baseline="0"/>
                  <a:t> DE P y Ca (meq.L-1)</a:t>
                </a:r>
                <a:endParaRPr lang="es-MX"/>
              </a:p>
            </c:rich>
          </c:tx>
          <c:layout/>
          <c:overlay val="0"/>
        </c:title>
        <c:majorTickMark val="out"/>
        <c:minorTickMark val="none"/>
        <c:tickLblPos val="nextTo"/>
        <c:crossAx val="112304128"/>
        <c:crosses val="autoZero"/>
        <c:auto val="1"/>
        <c:lblAlgn val="ctr"/>
        <c:lblOffset val="100"/>
        <c:noMultiLvlLbl val="0"/>
      </c:catAx>
      <c:valAx>
        <c:axId val="112304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CONTENIDO</a:t>
                </a:r>
                <a:r>
                  <a:rPr lang="es-MX" baseline="0"/>
                  <a:t> DE P (%)</a:t>
                </a:r>
                <a:endParaRPr lang="es-MX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254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Hoja1!$B$34</c:f>
              <c:strCache>
                <c:ptCount val="1"/>
                <c:pt idx="0">
                  <c:v>FLOROMETRO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cat>
            <c:strRef>
              <c:f>Hoja1!$A$35:$A$38</c:f>
              <c:strCache>
                <c:ptCount val="4"/>
                <c:pt idx="0">
                  <c:v>1 (0.5-2.5)</c:v>
                </c:pt>
                <c:pt idx="1">
                  <c:v>2(1.0-5.0)</c:v>
                </c:pt>
                <c:pt idx="2">
                  <c:v>3(2.0-7.5)</c:v>
                </c:pt>
                <c:pt idx="3">
                  <c:v>4(2.5-10.0)</c:v>
                </c:pt>
              </c:strCache>
            </c:strRef>
          </c:cat>
          <c:val>
            <c:numRef>
              <c:f>Hoja1!$B$35:$B$38</c:f>
              <c:numCache>
                <c:formatCode>General</c:formatCode>
                <c:ptCount val="4"/>
                <c:pt idx="0">
                  <c:v>899.75</c:v>
                </c:pt>
                <c:pt idx="1">
                  <c:v>468.33</c:v>
                </c:pt>
                <c:pt idx="2">
                  <c:v>258.75</c:v>
                </c:pt>
                <c:pt idx="3">
                  <c:v>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219456"/>
        <c:axId val="112306432"/>
      </c:barChart>
      <c:catAx>
        <c:axId val="12321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TRATAMIENTOS</a:t>
                </a:r>
                <a:r>
                  <a:rPr lang="es-MX" baseline="0"/>
                  <a:t> DE P y Ca (meq.L-1)</a:t>
                </a:r>
                <a:endParaRPr lang="es-MX"/>
              </a:p>
            </c:rich>
          </c:tx>
          <c:layout/>
          <c:overlay val="0"/>
        </c:title>
        <c:majorTickMark val="out"/>
        <c:minorTickMark val="none"/>
        <c:tickLblPos val="nextTo"/>
        <c:crossAx val="112306432"/>
        <c:crosses val="autoZero"/>
        <c:auto val="1"/>
        <c:lblAlgn val="ctr"/>
        <c:lblOffset val="100"/>
        <c:noMultiLvlLbl val="0"/>
      </c:catAx>
      <c:valAx>
        <c:axId val="112306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FLUOROMETRIA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219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0F08C-F833-4A2C-BA2B-004B11EA2E37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0302B63-0389-4F19-9595-66D4853E56AD}">
      <dgm:prSet phldrT="[Texto]" custT="1"/>
      <dgm:spPr/>
      <dgm:t>
        <a:bodyPr/>
        <a:lstStyle/>
        <a:p>
          <a:pPr algn="just"/>
          <a:r>
            <a:rPr lang="es-EC" sz="1600" dirty="0" smtClean="0"/>
            <a:t>Estados Unidos, Canadá, México, Guatemala, Costa Rica, Ecuador, Chile y  Argentina</a:t>
          </a:r>
          <a:endParaRPr lang="es-EC" sz="1600" dirty="0"/>
        </a:p>
      </dgm:t>
    </dgm:pt>
    <dgm:pt modelId="{5BFE69D4-AB47-432F-98D7-8F6C218B0038}" type="parTrans" cxnId="{32CB8AE0-F414-4827-ABE4-D9F22ED13E82}">
      <dgm:prSet/>
      <dgm:spPr/>
      <dgm:t>
        <a:bodyPr/>
        <a:lstStyle/>
        <a:p>
          <a:endParaRPr lang="es-EC"/>
        </a:p>
      </dgm:t>
    </dgm:pt>
    <dgm:pt modelId="{706AB85A-21A9-41A1-8B1C-0E6609702EE6}" type="sibTrans" cxnId="{32CB8AE0-F414-4827-ABE4-D9F22ED13E82}">
      <dgm:prSet/>
      <dgm:spPr/>
      <dgm:t>
        <a:bodyPr/>
        <a:lstStyle/>
        <a:p>
          <a:endParaRPr lang="es-EC"/>
        </a:p>
      </dgm:t>
    </dgm:pt>
    <dgm:pt modelId="{19DCCE4F-2FDF-40AD-A542-D5D9C0DB7AA7}">
      <dgm:prSet phldrT="[Texto]" custT="1"/>
      <dgm:spPr/>
      <dgm:t>
        <a:bodyPr/>
        <a:lstStyle/>
        <a:p>
          <a:r>
            <a:rPr lang="es-EC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Calcio</a:t>
          </a:r>
        </a:p>
        <a:p>
          <a:r>
            <a:rPr lang="es-EC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fosforo</a:t>
          </a:r>
          <a:endParaRPr lang="es-EC" sz="2400" dirty="0"/>
        </a:p>
      </dgm:t>
    </dgm:pt>
    <dgm:pt modelId="{1115C5C1-28C9-4470-88B0-4B3C2DA85698}" type="parTrans" cxnId="{613FAE38-D930-466B-B600-144993187CBA}">
      <dgm:prSet/>
      <dgm:spPr/>
      <dgm:t>
        <a:bodyPr/>
        <a:lstStyle/>
        <a:p>
          <a:endParaRPr lang="es-EC"/>
        </a:p>
      </dgm:t>
    </dgm:pt>
    <dgm:pt modelId="{A2F6A681-5FA1-4B2F-926B-8B16B7574D7F}" type="sibTrans" cxnId="{613FAE38-D930-466B-B600-144993187CBA}">
      <dgm:prSet/>
      <dgm:spPr/>
      <dgm:t>
        <a:bodyPr/>
        <a:lstStyle/>
        <a:p>
          <a:endParaRPr lang="es-EC"/>
        </a:p>
      </dgm:t>
    </dgm:pt>
    <dgm:pt modelId="{6AA103BE-DF8F-42D1-959B-84554CDE245C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9C6252B6-0096-4BF8-A57E-12551F76E546}" type="sibTrans" cxnId="{B60AC769-CC09-4DC6-AA98-945342DBD664}">
      <dgm:prSet/>
      <dgm:spPr/>
      <dgm:t>
        <a:bodyPr/>
        <a:lstStyle/>
        <a:p>
          <a:endParaRPr lang="es-EC"/>
        </a:p>
      </dgm:t>
    </dgm:pt>
    <dgm:pt modelId="{D2E5CBDF-89DD-4C99-A89A-45359BEAAC10}" type="parTrans" cxnId="{B60AC769-CC09-4DC6-AA98-945342DBD664}">
      <dgm:prSet/>
      <dgm:spPr/>
      <dgm:t>
        <a:bodyPr/>
        <a:lstStyle/>
        <a:p>
          <a:endParaRPr lang="es-EC"/>
        </a:p>
      </dgm:t>
    </dgm:pt>
    <dgm:pt modelId="{ED7C46A6-BF20-4771-A093-5F65B350FBE9}" type="pres">
      <dgm:prSet presAssocID="{3A20F08C-F833-4A2C-BA2B-004B11EA2E3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17AD9A0-72CC-4BD8-BDB2-6B3D86CC3787}" type="pres">
      <dgm:prSet presAssocID="{E0302B63-0389-4F19-9595-66D4853E56AD}" presName="Accent1" presStyleCnt="0"/>
      <dgm:spPr/>
    </dgm:pt>
    <dgm:pt modelId="{723EEDB8-1F49-41C3-9327-09AF1A5AB69E}" type="pres">
      <dgm:prSet presAssocID="{E0302B63-0389-4F19-9595-66D4853E56AD}" presName="Accent" presStyleLbl="node1" presStyleIdx="0" presStyleCnt="3" custScaleX="134347"/>
      <dgm:spPr/>
    </dgm:pt>
    <dgm:pt modelId="{D01CE339-E770-472F-A8A4-2D3E988525F5}" type="pres">
      <dgm:prSet presAssocID="{E0302B63-0389-4F19-9595-66D4853E56AD}" presName="Parent1" presStyleLbl="revTx" presStyleIdx="0" presStyleCnt="3" custLinFactNeighborX="-934" custLinFactNeighborY="-217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334ADC-76B6-4621-ADCE-4637646C4EF4}" type="pres">
      <dgm:prSet presAssocID="{6AA103BE-DF8F-42D1-959B-84554CDE245C}" presName="Accent2" presStyleCnt="0"/>
      <dgm:spPr/>
    </dgm:pt>
    <dgm:pt modelId="{07DD1157-369A-4069-87F1-608B9B019F52}" type="pres">
      <dgm:prSet presAssocID="{6AA103BE-DF8F-42D1-959B-84554CDE245C}" presName="Accent" presStyleLbl="node1" presStyleIdx="1" presStyleCnt="3" custScaleX="127564"/>
      <dgm:spPr/>
    </dgm:pt>
    <dgm:pt modelId="{8DF388AD-0459-4E12-907F-FFBD51B8D14A}" type="pres">
      <dgm:prSet presAssocID="{6AA103BE-DF8F-42D1-959B-84554CDE245C}" presName="Parent2" presStyleLbl="revTx" presStyleIdx="1" presStyleCnt="3" custScaleY="1725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C219D3-A44A-4C5F-BF2B-44AB33B38CDB}" type="pres">
      <dgm:prSet presAssocID="{19DCCE4F-2FDF-40AD-A542-D5D9C0DB7AA7}" presName="Accent3" presStyleCnt="0"/>
      <dgm:spPr/>
    </dgm:pt>
    <dgm:pt modelId="{CE9F95CE-8BA9-407B-8324-E2E82B490083}" type="pres">
      <dgm:prSet presAssocID="{19DCCE4F-2FDF-40AD-A542-D5D9C0DB7AA7}" presName="Accent" presStyleLbl="node1" presStyleIdx="2" presStyleCnt="3" custScaleX="137385"/>
      <dgm:spPr/>
    </dgm:pt>
    <dgm:pt modelId="{690A6AF7-C112-480D-8A1A-BD8B59788B68}" type="pres">
      <dgm:prSet presAssocID="{19DCCE4F-2FDF-40AD-A542-D5D9C0DB7AA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3FAE38-D930-466B-B600-144993187CBA}" srcId="{3A20F08C-F833-4A2C-BA2B-004B11EA2E37}" destId="{19DCCE4F-2FDF-40AD-A542-D5D9C0DB7AA7}" srcOrd="2" destOrd="0" parTransId="{1115C5C1-28C9-4470-88B0-4B3C2DA85698}" sibTransId="{A2F6A681-5FA1-4B2F-926B-8B16B7574D7F}"/>
    <dgm:cxn modelId="{411FA5AF-D766-438D-9AC2-29975C9660F6}" type="presOf" srcId="{3A20F08C-F833-4A2C-BA2B-004B11EA2E37}" destId="{ED7C46A6-BF20-4771-A093-5F65B350FBE9}" srcOrd="0" destOrd="0" presId="urn:microsoft.com/office/officeart/2009/layout/CircleArrowProcess"/>
    <dgm:cxn modelId="{B60AC769-CC09-4DC6-AA98-945342DBD664}" srcId="{3A20F08C-F833-4A2C-BA2B-004B11EA2E37}" destId="{6AA103BE-DF8F-42D1-959B-84554CDE245C}" srcOrd="1" destOrd="0" parTransId="{D2E5CBDF-89DD-4C99-A89A-45359BEAAC10}" sibTransId="{9C6252B6-0096-4BF8-A57E-12551F76E546}"/>
    <dgm:cxn modelId="{F4162AC7-C4FF-46A2-9D30-E0261AF6D033}" type="presOf" srcId="{19DCCE4F-2FDF-40AD-A542-D5D9C0DB7AA7}" destId="{690A6AF7-C112-480D-8A1A-BD8B59788B68}" srcOrd="0" destOrd="0" presId="urn:microsoft.com/office/officeart/2009/layout/CircleArrowProcess"/>
    <dgm:cxn modelId="{32CB8AE0-F414-4827-ABE4-D9F22ED13E82}" srcId="{3A20F08C-F833-4A2C-BA2B-004B11EA2E37}" destId="{E0302B63-0389-4F19-9595-66D4853E56AD}" srcOrd="0" destOrd="0" parTransId="{5BFE69D4-AB47-432F-98D7-8F6C218B0038}" sibTransId="{706AB85A-21A9-41A1-8B1C-0E6609702EE6}"/>
    <dgm:cxn modelId="{DF26C19F-FEC2-4FE3-A16E-EE88700DECBE}" type="presOf" srcId="{6AA103BE-DF8F-42D1-959B-84554CDE245C}" destId="{8DF388AD-0459-4E12-907F-FFBD51B8D14A}" srcOrd="0" destOrd="0" presId="urn:microsoft.com/office/officeart/2009/layout/CircleArrowProcess"/>
    <dgm:cxn modelId="{2E79F062-3172-43E5-B6AE-FE0D8DBB59F7}" type="presOf" srcId="{E0302B63-0389-4F19-9595-66D4853E56AD}" destId="{D01CE339-E770-472F-A8A4-2D3E988525F5}" srcOrd="0" destOrd="0" presId="urn:microsoft.com/office/officeart/2009/layout/CircleArrowProcess"/>
    <dgm:cxn modelId="{E09EF750-FD54-4039-9C55-629EF2EF904F}" type="presParOf" srcId="{ED7C46A6-BF20-4771-A093-5F65B350FBE9}" destId="{617AD9A0-72CC-4BD8-BDB2-6B3D86CC3787}" srcOrd="0" destOrd="0" presId="urn:microsoft.com/office/officeart/2009/layout/CircleArrowProcess"/>
    <dgm:cxn modelId="{F7F1C3F7-D49A-4C98-901C-F25CC75D76C3}" type="presParOf" srcId="{617AD9A0-72CC-4BD8-BDB2-6B3D86CC3787}" destId="{723EEDB8-1F49-41C3-9327-09AF1A5AB69E}" srcOrd="0" destOrd="0" presId="urn:microsoft.com/office/officeart/2009/layout/CircleArrowProcess"/>
    <dgm:cxn modelId="{3883B6AC-70D6-46D0-B4A4-4ADBD34ABB16}" type="presParOf" srcId="{ED7C46A6-BF20-4771-A093-5F65B350FBE9}" destId="{D01CE339-E770-472F-A8A4-2D3E988525F5}" srcOrd="1" destOrd="0" presId="urn:microsoft.com/office/officeart/2009/layout/CircleArrowProcess"/>
    <dgm:cxn modelId="{3FA0D41C-148F-4ED2-AD1E-5027A32FF479}" type="presParOf" srcId="{ED7C46A6-BF20-4771-A093-5F65B350FBE9}" destId="{7C334ADC-76B6-4621-ADCE-4637646C4EF4}" srcOrd="2" destOrd="0" presId="urn:microsoft.com/office/officeart/2009/layout/CircleArrowProcess"/>
    <dgm:cxn modelId="{2F1354C5-F13B-42D8-8A08-5A106AA93DD8}" type="presParOf" srcId="{7C334ADC-76B6-4621-ADCE-4637646C4EF4}" destId="{07DD1157-369A-4069-87F1-608B9B019F52}" srcOrd="0" destOrd="0" presId="urn:microsoft.com/office/officeart/2009/layout/CircleArrowProcess"/>
    <dgm:cxn modelId="{85A7B1BF-35E5-4245-88FF-1EC6F30FB8FF}" type="presParOf" srcId="{ED7C46A6-BF20-4771-A093-5F65B350FBE9}" destId="{8DF388AD-0459-4E12-907F-FFBD51B8D14A}" srcOrd="3" destOrd="0" presId="urn:microsoft.com/office/officeart/2009/layout/CircleArrowProcess"/>
    <dgm:cxn modelId="{4ACB9255-D265-4BBF-A54D-7939ADC439FE}" type="presParOf" srcId="{ED7C46A6-BF20-4771-A093-5F65B350FBE9}" destId="{B8C219D3-A44A-4C5F-BF2B-44AB33B38CDB}" srcOrd="4" destOrd="0" presId="urn:microsoft.com/office/officeart/2009/layout/CircleArrowProcess"/>
    <dgm:cxn modelId="{34DBB462-AC32-4B69-9016-E9378EC33182}" type="presParOf" srcId="{B8C219D3-A44A-4C5F-BF2B-44AB33B38CDB}" destId="{CE9F95CE-8BA9-407B-8324-E2E82B490083}" srcOrd="0" destOrd="0" presId="urn:microsoft.com/office/officeart/2009/layout/CircleArrowProcess"/>
    <dgm:cxn modelId="{9B7785D6-CAAA-46E3-9D06-F09D44175223}" type="presParOf" srcId="{ED7C46A6-BF20-4771-A093-5F65B350FBE9}" destId="{690A6AF7-C112-480D-8A1A-BD8B59788B6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D3356-512C-4A67-A82F-48879BAE543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D558314-8615-4188-9055-EE951417D3C8}">
      <dgm:prSet phldrT="[Texto]"/>
      <dgm:spPr/>
      <dgm:t>
        <a:bodyPr/>
        <a:lstStyle/>
        <a:p>
          <a:r>
            <a:rPr lang="es-EC" dirty="0" smtClean="0"/>
            <a:t>Estructural</a:t>
          </a:r>
          <a:endParaRPr lang="es-EC" dirty="0"/>
        </a:p>
      </dgm:t>
    </dgm:pt>
    <dgm:pt modelId="{84EE1076-C352-4066-9F47-A58EDCB769AD}" type="parTrans" cxnId="{7EE8BA25-5EAF-47A8-ACC1-0A106D5546CE}">
      <dgm:prSet/>
      <dgm:spPr/>
      <dgm:t>
        <a:bodyPr/>
        <a:lstStyle/>
        <a:p>
          <a:endParaRPr lang="es-EC"/>
        </a:p>
      </dgm:t>
    </dgm:pt>
    <dgm:pt modelId="{BE9C2253-607D-4DD9-B386-9E364B306BDA}" type="sibTrans" cxnId="{7EE8BA25-5EAF-47A8-ACC1-0A106D5546CE}">
      <dgm:prSet/>
      <dgm:spPr/>
      <dgm:t>
        <a:bodyPr/>
        <a:lstStyle/>
        <a:p>
          <a:endParaRPr lang="es-EC"/>
        </a:p>
      </dgm:t>
    </dgm:pt>
    <dgm:pt modelId="{263252CF-460F-4F58-8DF2-3FA04830B3A9}">
      <dgm:prSet phldrT="[Texto]"/>
      <dgm:spPr/>
      <dgm:t>
        <a:bodyPr/>
        <a:lstStyle/>
        <a:p>
          <a:pPr algn="just"/>
          <a:r>
            <a:rPr lang="es-EC" dirty="0" smtClean="0"/>
            <a:t>Formación de membranas celulares, estructuras lipídicas y transporte de glúcidos</a:t>
          </a:r>
          <a:endParaRPr lang="es-EC" dirty="0"/>
        </a:p>
      </dgm:t>
    </dgm:pt>
    <dgm:pt modelId="{A3CC911F-B687-4F0A-8E5A-F74F1E5B8546}" type="parTrans" cxnId="{8AB8BCCB-B3D9-43B9-92A4-EC758BC09860}">
      <dgm:prSet/>
      <dgm:spPr/>
      <dgm:t>
        <a:bodyPr/>
        <a:lstStyle/>
        <a:p>
          <a:endParaRPr lang="es-EC"/>
        </a:p>
      </dgm:t>
    </dgm:pt>
    <dgm:pt modelId="{7D6A0DAC-9EDC-4B48-8224-96022488F489}" type="sibTrans" cxnId="{8AB8BCCB-B3D9-43B9-92A4-EC758BC09860}">
      <dgm:prSet/>
      <dgm:spPr/>
      <dgm:t>
        <a:bodyPr/>
        <a:lstStyle/>
        <a:p>
          <a:endParaRPr lang="es-EC"/>
        </a:p>
      </dgm:t>
    </dgm:pt>
    <dgm:pt modelId="{C7825BFC-06AB-4DCC-BCF2-4643DFA41C43}">
      <dgm:prSet/>
      <dgm:spPr/>
      <dgm:t>
        <a:bodyPr/>
        <a:lstStyle/>
        <a:p>
          <a:pPr algn="just"/>
          <a:r>
            <a:rPr lang="es-EC" dirty="0" smtClean="0"/>
            <a:t>Carbonatos, sulfatos, cloruros, fosfatos, y compuestos orgánicos </a:t>
          </a:r>
          <a:endParaRPr lang="es-EC" dirty="0"/>
        </a:p>
      </dgm:t>
    </dgm:pt>
    <dgm:pt modelId="{DA60573A-7203-49E9-ACD3-7BACB73E7D17}" type="parTrans" cxnId="{364BC973-EEF6-4501-858B-AE0673574F9F}">
      <dgm:prSet/>
      <dgm:spPr/>
      <dgm:t>
        <a:bodyPr/>
        <a:lstStyle/>
        <a:p>
          <a:endParaRPr lang="es-EC"/>
        </a:p>
      </dgm:t>
    </dgm:pt>
    <dgm:pt modelId="{0658F439-3712-436E-B95C-728526E4F0B8}" type="sibTrans" cxnId="{364BC973-EEF6-4501-858B-AE0673574F9F}">
      <dgm:prSet/>
      <dgm:spPr/>
      <dgm:t>
        <a:bodyPr/>
        <a:lstStyle/>
        <a:p>
          <a:endParaRPr lang="es-EC"/>
        </a:p>
      </dgm:t>
    </dgm:pt>
    <dgm:pt modelId="{9350244D-7AE5-4416-A507-CD7303646D25}" type="pres">
      <dgm:prSet presAssocID="{E03D3356-512C-4A67-A82F-48879BAE54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0B5BAE-FFB2-4BDE-B3BC-59FE05F005E0}" type="pres">
      <dgm:prSet presAssocID="{C7825BFC-06AB-4DCC-BCF2-4643DFA41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8D8955-8DAE-4B51-B2E9-B3D837438213}" type="pres">
      <dgm:prSet presAssocID="{0658F439-3712-436E-B95C-728526E4F0B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859DBE4-9FB2-4CF0-B7AB-47AA5B7B9D54}" type="pres">
      <dgm:prSet presAssocID="{0658F439-3712-436E-B95C-728526E4F0B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873A24D-A5B1-48B7-A926-410798F6EA0C}" type="pres">
      <dgm:prSet presAssocID="{DD558314-8615-4188-9055-EE951417D3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B87C3-9077-43C4-91B3-2CBE1E4A38EC}" type="pres">
      <dgm:prSet presAssocID="{BE9C2253-607D-4DD9-B386-9E364B306BDA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50EEF21-284A-4C77-A671-696388402AFE}" type="pres">
      <dgm:prSet presAssocID="{BE9C2253-607D-4DD9-B386-9E364B306BD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2D187F7-5B68-478D-955C-87EF9A122F8E}" type="pres">
      <dgm:prSet presAssocID="{263252CF-460F-4F58-8DF2-3FA04830B3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339190E-9832-432D-A9EC-729F86691F5C}" type="presOf" srcId="{C7825BFC-06AB-4DCC-BCF2-4643DFA41C43}" destId="{6E0B5BAE-FFB2-4BDE-B3BC-59FE05F005E0}" srcOrd="0" destOrd="0" presId="urn:microsoft.com/office/officeart/2005/8/layout/process1"/>
    <dgm:cxn modelId="{EE100B98-033A-4EB0-B0F7-303DB02B8E6D}" type="presOf" srcId="{0658F439-3712-436E-B95C-728526E4F0B8}" destId="{148D8955-8DAE-4B51-B2E9-B3D837438213}" srcOrd="0" destOrd="0" presId="urn:microsoft.com/office/officeart/2005/8/layout/process1"/>
    <dgm:cxn modelId="{364BC973-EEF6-4501-858B-AE0673574F9F}" srcId="{E03D3356-512C-4A67-A82F-48879BAE5436}" destId="{C7825BFC-06AB-4DCC-BCF2-4643DFA41C43}" srcOrd="0" destOrd="0" parTransId="{DA60573A-7203-49E9-ACD3-7BACB73E7D17}" sibTransId="{0658F439-3712-436E-B95C-728526E4F0B8}"/>
    <dgm:cxn modelId="{FD25C52D-F2FD-440E-9778-3EC754E620EB}" type="presOf" srcId="{BE9C2253-607D-4DD9-B386-9E364B306BDA}" destId="{E50EEF21-284A-4C77-A671-696388402AFE}" srcOrd="1" destOrd="0" presId="urn:microsoft.com/office/officeart/2005/8/layout/process1"/>
    <dgm:cxn modelId="{CF25871C-9F45-4980-B451-03B4974351BC}" type="presOf" srcId="{0658F439-3712-436E-B95C-728526E4F0B8}" destId="{0859DBE4-9FB2-4CF0-B7AB-47AA5B7B9D54}" srcOrd="1" destOrd="0" presId="urn:microsoft.com/office/officeart/2005/8/layout/process1"/>
    <dgm:cxn modelId="{7EE8BA25-5EAF-47A8-ACC1-0A106D5546CE}" srcId="{E03D3356-512C-4A67-A82F-48879BAE5436}" destId="{DD558314-8615-4188-9055-EE951417D3C8}" srcOrd="1" destOrd="0" parTransId="{84EE1076-C352-4066-9F47-A58EDCB769AD}" sibTransId="{BE9C2253-607D-4DD9-B386-9E364B306BDA}"/>
    <dgm:cxn modelId="{081A09A7-43B6-4CCF-9889-3DB6A9BB9E90}" type="presOf" srcId="{E03D3356-512C-4A67-A82F-48879BAE5436}" destId="{9350244D-7AE5-4416-A507-CD7303646D25}" srcOrd="0" destOrd="0" presId="urn:microsoft.com/office/officeart/2005/8/layout/process1"/>
    <dgm:cxn modelId="{8AB8BCCB-B3D9-43B9-92A4-EC758BC09860}" srcId="{E03D3356-512C-4A67-A82F-48879BAE5436}" destId="{263252CF-460F-4F58-8DF2-3FA04830B3A9}" srcOrd="2" destOrd="0" parTransId="{A3CC911F-B687-4F0A-8E5A-F74F1E5B8546}" sibTransId="{7D6A0DAC-9EDC-4B48-8224-96022488F489}"/>
    <dgm:cxn modelId="{98454265-EF58-455B-99A5-115ED465FBA8}" type="presOf" srcId="{BE9C2253-607D-4DD9-B386-9E364B306BDA}" destId="{DA0B87C3-9077-43C4-91B3-2CBE1E4A38EC}" srcOrd="0" destOrd="0" presId="urn:microsoft.com/office/officeart/2005/8/layout/process1"/>
    <dgm:cxn modelId="{F716156E-7CFF-44FC-B4FB-DD1B84B5CA62}" type="presOf" srcId="{DD558314-8615-4188-9055-EE951417D3C8}" destId="{6873A24D-A5B1-48B7-A926-410798F6EA0C}" srcOrd="0" destOrd="0" presId="urn:microsoft.com/office/officeart/2005/8/layout/process1"/>
    <dgm:cxn modelId="{BD2C94FA-28FB-419E-A284-C2E89346B957}" type="presOf" srcId="{263252CF-460F-4F58-8DF2-3FA04830B3A9}" destId="{12D187F7-5B68-478D-955C-87EF9A122F8E}" srcOrd="0" destOrd="0" presId="urn:microsoft.com/office/officeart/2005/8/layout/process1"/>
    <dgm:cxn modelId="{FCABB610-9445-4157-8B6F-2A9AB24CA98F}" type="presParOf" srcId="{9350244D-7AE5-4416-A507-CD7303646D25}" destId="{6E0B5BAE-FFB2-4BDE-B3BC-59FE05F005E0}" srcOrd="0" destOrd="0" presId="urn:microsoft.com/office/officeart/2005/8/layout/process1"/>
    <dgm:cxn modelId="{BE1DB7C2-3EEF-4D07-8AE9-0C86D29EF081}" type="presParOf" srcId="{9350244D-7AE5-4416-A507-CD7303646D25}" destId="{148D8955-8DAE-4B51-B2E9-B3D837438213}" srcOrd="1" destOrd="0" presId="urn:microsoft.com/office/officeart/2005/8/layout/process1"/>
    <dgm:cxn modelId="{373CB41F-FC1B-44F6-B5F7-FFEDC2F6095F}" type="presParOf" srcId="{148D8955-8DAE-4B51-B2E9-B3D837438213}" destId="{0859DBE4-9FB2-4CF0-B7AB-47AA5B7B9D54}" srcOrd="0" destOrd="0" presId="urn:microsoft.com/office/officeart/2005/8/layout/process1"/>
    <dgm:cxn modelId="{E185653D-C68E-4F1E-BD0B-1ED8FDDB2921}" type="presParOf" srcId="{9350244D-7AE5-4416-A507-CD7303646D25}" destId="{6873A24D-A5B1-48B7-A926-410798F6EA0C}" srcOrd="2" destOrd="0" presId="urn:microsoft.com/office/officeart/2005/8/layout/process1"/>
    <dgm:cxn modelId="{E9AF5D5D-1C79-4579-B80D-6BF947AB7EBF}" type="presParOf" srcId="{9350244D-7AE5-4416-A507-CD7303646D25}" destId="{DA0B87C3-9077-43C4-91B3-2CBE1E4A38EC}" srcOrd="3" destOrd="0" presId="urn:microsoft.com/office/officeart/2005/8/layout/process1"/>
    <dgm:cxn modelId="{EE1F347F-E1AD-4AD3-9780-05AFD5FA25AF}" type="presParOf" srcId="{DA0B87C3-9077-43C4-91B3-2CBE1E4A38EC}" destId="{E50EEF21-284A-4C77-A671-696388402AFE}" srcOrd="0" destOrd="0" presId="urn:microsoft.com/office/officeart/2005/8/layout/process1"/>
    <dgm:cxn modelId="{23185FC4-E032-4277-AC1B-BD3414670343}" type="presParOf" srcId="{9350244D-7AE5-4416-A507-CD7303646D25}" destId="{12D187F7-5B68-478D-955C-87EF9A122F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3D3356-512C-4A67-A82F-48879BAE543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D558314-8615-4188-9055-EE951417D3C8}">
      <dgm:prSet phldrT="[Texto]" custT="1"/>
      <dgm:spPr/>
      <dgm:t>
        <a:bodyPr/>
        <a:lstStyle/>
        <a:p>
          <a:r>
            <a:rPr lang="es-EC" sz="1800" dirty="0" smtClean="0"/>
            <a:t>Estructura de la protopectina</a:t>
          </a:r>
          <a:endParaRPr lang="es-EC" sz="1800" dirty="0"/>
        </a:p>
      </dgm:t>
    </dgm:pt>
    <dgm:pt modelId="{84EE1076-C352-4066-9F47-A58EDCB769AD}" type="parTrans" cxnId="{7EE8BA25-5EAF-47A8-ACC1-0A106D5546CE}">
      <dgm:prSet/>
      <dgm:spPr/>
      <dgm:t>
        <a:bodyPr/>
        <a:lstStyle/>
        <a:p>
          <a:endParaRPr lang="es-EC"/>
        </a:p>
      </dgm:t>
    </dgm:pt>
    <dgm:pt modelId="{BE9C2253-607D-4DD9-B386-9E364B306BDA}" type="sibTrans" cxnId="{7EE8BA25-5EAF-47A8-ACC1-0A106D5546CE}">
      <dgm:prSet/>
      <dgm:spPr/>
      <dgm:t>
        <a:bodyPr/>
        <a:lstStyle/>
        <a:p>
          <a:endParaRPr lang="es-EC"/>
        </a:p>
      </dgm:t>
    </dgm:pt>
    <dgm:pt modelId="{C7825BFC-06AB-4DCC-BCF2-4643DFA41C43}">
      <dgm:prSet custT="1"/>
      <dgm:spPr/>
      <dgm:t>
        <a:bodyPr/>
        <a:lstStyle/>
        <a:p>
          <a:pPr algn="just"/>
          <a:r>
            <a:rPr lang="es-EC" sz="1800" dirty="0" smtClean="0"/>
            <a:t>Activador de enzimas  y se relaciona con la nodulación y fijación de N</a:t>
          </a:r>
          <a:endParaRPr lang="es-EC" sz="1800" dirty="0"/>
        </a:p>
      </dgm:t>
    </dgm:pt>
    <dgm:pt modelId="{DA60573A-7203-49E9-ACD3-7BACB73E7D17}" type="parTrans" cxnId="{364BC973-EEF6-4501-858B-AE0673574F9F}">
      <dgm:prSet/>
      <dgm:spPr/>
      <dgm:t>
        <a:bodyPr/>
        <a:lstStyle/>
        <a:p>
          <a:endParaRPr lang="es-EC"/>
        </a:p>
      </dgm:t>
    </dgm:pt>
    <dgm:pt modelId="{0658F439-3712-436E-B95C-728526E4F0B8}" type="sibTrans" cxnId="{364BC973-EEF6-4501-858B-AE0673574F9F}">
      <dgm:prSet/>
      <dgm:spPr/>
      <dgm:t>
        <a:bodyPr/>
        <a:lstStyle/>
        <a:p>
          <a:endParaRPr lang="es-EC"/>
        </a:p>
      </dgm:t>
    </dgm:pt>
    <dgm:pt modelId="{AA5AE411-6348-41DF-A43D-F2B1DBD27E92}">
      <dgm:prSet custT="1"/>
      <dgm:spPr/>
      <dgm:t>
        <a:bodyPr/>
        <a:lstStyle/>
        <a:p>
          <a:r>
            <a:rPr lang="es-EC" sz="1800" dirty="0" smtClean="0"/>
            <a:t>Agente cementante</a:t>
          </a:r>
          <a:endParaRPr lang="es-EC" sz="1800" dirty="0"/>
        </a:p>
      </dgm:t>
    </dgm:pt>
    <dgm:pt modelId="{22BCE0E2-4BFC-4301-AAAB-3D0725378590}" type="parTrans" cxnId="{C63CCD62-3D54-4FA5-B990-6F6BFDE46738}">
      <dgm:prSet/>
      <dgm:spPr/>
      <dgm:t>
        <a:bodyPr/>
        <a:lstStyle/>
        <a:p>
          <a:endParaRPr lang="es-EC"/>
        </a:p>
      </dgm:t>
    </dgm:pt>
    <dgm:pt modelId="{0440FD70-AA45-4456-B959-7702F454AB57}" type="sibTrans" cxnId="{C63CCD62-3D54-4FA5-B990-6F6BFDE46738}">
      <dgm:prSet/>
      <dgm:spPr/>
      <dgm:t>
        <a:bodyPr/>
        <a:lstStyle/>
        <a:p>
          <a:endParaRPr lang="es-EC"/>
        </a:p>
      </dgm:t>
    </dgm:pt>
    <dgm:pt modelId="{9350244D-7AE5-4416-A507-CD7303646D25}" type="pres">
      <dgm:prSet presAssocID="{E03D3356-512C-4A67-A82F-48879BAE54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0B5BAE-FFB2-4BDE-B3BC-59FE05F005E0}" type="pres">
      <dgm:prSet presAssocID="{C7825BFC-06AB-4DCC-BCF2-4643DFA41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8D8955-8DAE-4B51-B2E9-B3D837438213}" type="pres">
      <dgm:prSet presAssocID="{0658F439-3712-436E-B95C-728526E4F0B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859DBE4-9FB2-4CF0-B7AB-47AA5B7B9D54}" type="pres">
      <dgm:prSet presAssocID="{0658F439-3712-436E-B95C-728526E4F0B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873A24D-A5B1-48B7-A926-410798F6EA0C}" type="pres">
      <dgm:prSet presAssocID="{DD558314-8615-4188-9055-EE951417D3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B87C3-9077-43C4-91B3-2CBE1E4A38EC}" type="pres">
      <dgm:prSet presAssocID="{BE9C2253-607D-4DD9-B386-9E364B306BDA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50EEF21-284A-4C77-A671-696388402AFE}" type="pres">
      <dgm:prSet presAssocID="{BE9C2253-607D-4DD9-B386-9E364B306BD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05E0CA6-21D8-4463-89A3-FDE839FDF19D}" type="pres">
      <dgm:prSet presAssocID="{AA5AE411-6348-41DF-A43D-F2B1DBD27E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028D6E-4058-4C0F-A652-48C24A22CF82}" type="presOf" srcId="{0658F439-3712-436E-B95C-728526E4F0B8}" destId="{148D8955-8DAE-4B51-B2E9-B3D837438213}" srcOrd="0" destOrd="0" presId="urn:microsoft.com/office/officeart/2005/8/layout/process1"/>
    <dgm:cxn modelId="{41B58138-FC74-4C08-AE7E-71A70995FA5F}" type="presOf" srcId="{E03D3356-512C-4A67-A82F-48879BAE5436}" destId="{9350244D-7AE5-4416-A507-CD7303646D25}" srcOrd="0" destOrd="0" presId="urn:microsoft.com/office/officeart/2005/8/layout/process1"/>
    <dgm:cxn modelId="{3848B93C-740C-4F44-86DE-0C74578866DC}" type="presOf" srcId="{AA5AE411-6348-41DF-A43D-F2B1DBD27E92}" destId="{B05E0CA6-21D8-4463-89A3-FDE839FDF19D}" srcOrd="0" destOrd="0" presId="urn:microsoft.com/office/officeart/2005/8/layout/process1"/>
    <dgm:cxn modelId="{364BC973-EEF6-4501-858B-AE0673574F9F}" srcId="{E03D3356-512C-4A67-A82F-48879BAE5436}" destId="{C7825BFC-06AB-4DCC-BCF2-4643DFA41C43}" srcOrd="0" destOrd="0" parTransId="{DA60573A-7203-49E9-ACD3-7BACB73E7D17}" sibTransId="{0658F439-3712-436E-B95C-728526E4F0B8}"/>
    <dgm:cxn modelId="{7EE8BA25-5EAF-47A8-ACC1-0A106D5546CE}" srcId="{E03D3356-512C-4A67-A82F-48879BAE5436}" destId="{DD558314-8615-4188-9055-EE951417D3C8}" srcOrd="1" destOrd="0" parTransId="{84EE1076-C352-4066-9F47-A58EDCB769AD}" sibTransId="{BE9C2253-607D-4DD9-B386-9E364B306BDA}"/>
    <dgm:cxn modelId="{291B1F29-F1A3-448A-914B-DF7F0663B697}" type="presOf" srcId="{C7825BFC-06AB-4DCC-BCF2-4643DFA41C43}" destId="{6E0B5BAE-FFB2-4BDE-B3BC-59FE05F005E0}" srcOrd="0" destOrd="0" presId="urn:microsoft.com/office/officeart/2005/8/layout/process1"/>
    <dgm:cxn modelId="{C63CCD62-3D54-4FA5-B990-6F6BFDE46738}" srcId="{E03D3356-512C-4A67-A82F-48879BAE5436}" destId="{AA5AE411-6348-41DF-A43D-F2B1DBD27E92}" srcOrd="2" destOrd="0" parTransId="{22BCE0E2-4BFC-4301-AAAB-3D0725378590}" sibTransId="{0440FD70-AA45-4456-B959-7702F454AB57}"/>
    <dgm:cxn modelId="{B2C392BB-A334-49AC-82D2-4D5DBAF08265}" type="presOf" srcId="{DD558314-8615-4188-9055-EE951417D3C8}" destId="{6873A24D-A5B1-48B7-A926-410798F6EA0C}" srcOrd="0" destOrd="0" presId="urn:microsoft.com/office/officeart/2005/8/layout/process1"/>
    <dgm:cxn modelId="{DF35F496-966A-4B5A-AA41-38379890E57D}" type="presOf" srcId="{BE9C2253-607D-4DD9-B386-9E364B306BDA}" destId="{DA0B87C3-9077-43C4-91B3-2CBE1E4A38EC}" srcOrd="0" destOrd="0" presId="urn:microsoft.com/office/officeart/2005/8/layout/process1"/>
    <dgm:cxn modelId="{970AA975-F05C-46DD-82FD-BDA1270DB948}" type="presOf" srcId="{BE9C2253-607D-4DD9-B386-9E364B306BDA}" destId="{E50EEF21-284A-4C77-A671-696388402AFE}" srcOrd="1" destOrd="0" presId="urn:microsoft.com/office/officeart/2005/8/layout/process1"/>
    <dgm:cxn modelId="{38E8541B-EAFF-4709-BF66-4E7E8B365280}" type="presOf" srcId="{0658F439-3712-436E-B95C-728526E4F0B8}" destId="{0859DBE4-9FB2-4CF0-B7AB-47AA5B7B9D54}" srcOrd="1" destOrd="0" presId="urn:microsoft.com/office/officeart/2005/8/layout/process1"/>
    <dgm:cxn modelId="{4530AD4F-773F-453B-A3BB-85AADD537E42}" type="presParOf" srcId="{9350244D-7AE5-4416-A507-CD7303646D25}" destId="{6E0B5BAE-FFB2-4BDE-B3BC-59FE05F005E0}" srcOrd="0" destOrd="0" presId="urn:microsoft.com/office/officeart/2005/8/layout/process1"/>
    <dgm:cxn modelId="{6951B374-E650-42D7-B552-543B680C4D26}" type="presParOf" srcId="{9350244D-7AE5-4416-A507-CD7303646D25}" destId="{148D8955-8DAE-4B51-B2E9-B3D837438213}" srcOrd="1" destOrd="0" presId="urn:microsoft.com/office/officeart/2005/8/layout/process1"/>
    <dgm:cxn modelId="{ED7E4E7B-4059-463A-A8FD-671BBCB4D3C1}" type="presParOf" srcId="{148D8955-8DAE-4B51-B2E9-B3D837438213}" destId="{0859DBE4-9FB2-4CF0-B7AB-47AA5B7B9D54}" srcOrd="0" destOrd="0" presId="urn:microsoft.com/office/officeart/2005/8/layout/process1"/>
    <dgm:cxn modelId="{0FF89657-1BFF-45C7-84F4-F3369A4115F6}" type="presParOf" srcId="{9350244D-7AE5-4416-A507-CD7303646D25}" destId="{6873A24D-A5B1-48B7-A926-410798F6EA0C}" srcOrd="2" destOrd="0" presId="urn:microsoft.com/office/officeart/2005/8/layout/process1"/>
    <dgm:cxn modelId="{9C091389-A8D9-4A10-BD89-66CA713183D9}" type="presParOf" srcId="{9350244D-7AE5-4416-A507-CD7303646D25}" destId="{DA0B87C3-9077-43C4-91B3-2CBE1E4A38EC}" srcOrd="3" destOrd="0" presId="urn:microsoft.com/office/officeart/2005/8/layout/process1"/>
    <dgm:cxn modelId="{E5E16D83-F85B-4AD8-8263-FF38A9D45C0C}" type="presParOf" srcId="{DA0B87C3-9077-43C4-91B3-2CBE1E4A38EC}" destId="{E50EEF21-284A-4C77-A671-696388402AFE}" srcOrd="0" destOrd="0" presId="urn:microsoft.com/office/officeart/2005/8/layout/process1"/>
    <dgm:cxn modelId="{AFEFFF93-7ABB-45A3-B8AE-325866A94952}" type="presParOf" srcId="{9350244D-7AE5-4416-A507-CD7303646D25}" destId="{B05E0CA6-21D8-4463-89A3-FDE839FDF1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D3356-512C-4A67-A82F-48879BAE543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D558314-8615-4188-9055-EE951417D3C8}">
      <dgm:prSet phldrT="[Texto]"/>
      <dgm:spPr/>
      <dgm:t>
        <a:bodyPr/>
        <a:lstStyle/>
        <a:p>
          <a:pPr algn="just"/>
          <a:r>
            <a:rPr lang="es-EC" dirty="0" smtClean="0"/>
            <a:t>el P nunca es reducido en las plantas y permanece como fosfato, ya sea libre o unido a formas orgánicas como ésteres</a:t>
          </a:r>
          <a:endParaRPr lang="es-EC" dirty="0"/>
        </a:p>
      </dgm:t>
    </dgm:pt>
    <dgm:pt modelId="{84EE1076-C352-4066-9F47-A58EDCB769AD}" type="parTrans" cxnId="{7EE8BA25-5EAF-47A8-ACC1-0A106D5546CE}">
      <dgm:prSet/>
      <dgm:spPr/>
      <dgm:t>
        <a:bodyPr/>
        <a:lstStyle/>
        <a:p>
          <a:endParaRPr lang="es-EC"/>
        </a:p>
      </dgm:t>
    </dgm:pt>
    <dgm:pt modelId="{BE9C2253-607D-4DD9-B386-9E364B306BDA}" type="sibTrans" cxnId="{7EE8BA25-5EAF-47A8-ACC1-0A106D5546CE}">
      <dgm:prSet/>
      <dgm:spPr/>
      <dgm:t>
        <a:bodyPr/>
        <a:lstStyle/>
        <a:p>
          <a:endParaRPr lang="es-EC"/>
        </a:p>
      </dgm:t>
    </dgm:pt>
    <dgm:pt modelId="{263252CF-460F-4F58-8DF2-3FA04830B3A9}">
      <dgm:prSet phldrT="[Texto]"/>
      <dgm:spPr/>
      <dgm:t>
        <a:bodyPr/>
        <a:lstStyle/>
        <a:p>
          <a:pPr algn="just"/>
          <a:r>
            <a:rPr lang="es-EC" dirty="0" smtClean="0"/>
            <a:t>ATP, ADP, AMP y Pirofosfato (PPI)</a:t>
          </a:r>
          <a:endParaRPr lang="es-EC" dirty="0"/>
        </a:p>
      </dgm:t>
    </dgm:pt>
    <dgm:pt modelId="{A3CC911F-B687-4F0A-8E5A-F74F1E5B8546}" type="parTrans" cxnId="{8AB8BCCB-B3D9-43B9-92A4-EC758BC09860}">
      <dgm:prSet/>
      <dgm:spPr/>
      <dgm:t>
        <a:bodyPr/>
        <a:lstStyle/>
        <a:p>
          <a:endParaRPr lang="es-EC"/>
        </a:p>
      </dgm:t>
    </dgm:pt>
    <dgm:pt modelId="{7D6A0DAC-9EDC-4B48-8224-96022488F489}" type="sibTrans" cxnId="{8AB8BCCB-B3D9-43B9-92A4-EC758BC09860}">
      <dgm:prSet/>
      <dgm:spPr/>
      <dgm:t>
        <a:bodyPr/>
        <a:lstStyle/>
        <a:p>
          <a:endParaRPr lang="es-EC"/>
        </a:p>
      </dgm:t>
    </dgm:pt>
    <dgm:pt modelId="{C7825BFC-06AB-4DCC-BCF2-4643DFA41C43}">
      <dgm:prSet/>
      <dgm:spPr/>
      <dgm:t>
        <a:bodyPr/>
        <a:lstStyle/>
        <a:p>
          <a:pPr algn="l"/>
          <a:r>
            <a:rPr lang="es-EC" dirty="0" smtClean="0"/>
            <a:t>Anión monovalente</a:t>
          </a:r>
        </a:p>
        <a:p>
          <a:pPr algn="l"/>
          <a:r>
            <a:rPr lang="es-EC" dirty="0" smtClean="0"/>
            <a:t> fosfato (H</a:t>
          </a:r>
          <a:r>
            <a:rPr lang="es-EC" baseline="-25000" dirty="0" smtClean="0"/>
            <a:t>2</a:t>
          </a:r>
          <a:r>
            <a:rPr lang="es-EC" dirty="0" smtClean="0"/>
            <a:t>PO</a:t>
          </a:r>
          <a:r>
            <a:rPr lang="es-EC" baseline="-25000" dirty="0" smtClean="0"/>
            <a:t>4</a:t>
          </a:r>
          <a:r>
            <a:rPr lang="es-EC" baseline="30000" dirty="0" smtClean="0"/>
            <a:t>-</a:t>
          </a:r>
          <a:r>
            <a:rPr lang="es-EC" dirty="0" smtClean="0"/>
            <a:t>)  y divalente fosfato (HPO</a:t>
          </a:r>
          <a:r>
            <a:rPr lang="es-EC" baseline="-25000" dirty="0" smtClean="0"/>
            <a:t>4</a:t>
          </a:r>
          <a:r>
            <a:rPr lang="es-EC" baseline="30000" dirty="0" smtClean="0"/>
            <a:t>=</a:t>
          </a:r>
          <a:r>
            <a:rPr lang="es-EC" dirty="0" smtClean="0"/>
            <a:t>). </a:t>
          </a:r>
          <a:endParaRPr lang="es-EC" dirty="0"/>
        </a:p>
      </dgm:t>
    </dgm:pt>
    <dgm:pt modelId="{DA60573A-7203-49E9-ACD3-7BACB73E7D17}" type="parTrans" cxnId="{364BC973-EEF6-4501-858B-AE0673574F9F}">
      <dgm:prSet/>
      <dgm:spPr/>
      <dgm:t>
        <a:bodyPr/>
        <a:lstStyle/>
        <a:p>
          <a:endParaRPr lang="es-EC"/>
        </a:p>
      </dgm:t>
    </dgm:pt>
    <dgm:pt modelId="{0658F439-3712-436E-B95C-728526E4F0B8}" type="sibTrans" cxnId="{364BC973-EEF6-4501-858B-AE0673574F9F}">
      <dgm:prSet/>
      <dgm:spPr/>
      <dgm:t>
        <a:bodyPr/>
        <a:lstStyle/>
        <a:p>
          <a:endParaRPr lang="es-EC"/>
        </a:p>
      </dgm:t>
    </dgm:pt>
    <dgm:pt modelId="{9350244D-7AE5-4416-A507-CD7303646D25}" type="pres">
      <dgm:prSet presAssocID="{E03D3356-512C-4A67-A82F-48879BAE54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0B5BAE-FFB2-4BDE-B3BC-59FE05F005E0}" type="pres">
      <dgm:prSet presAssocID="{C7825BFC-06AB-4DCC-BCF2-4643DFA41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8D8955-8DAE-4B51-B2E9-B3D837438213}" type="pres">
      <dgm:prSet presAssocID="{0658F439-3712-436E-B95C-728526E4F0B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859DBE4-9FB2-4CF0-B7AB-47AA5B7B9D54}" type="pres">
      <dgm:prSet presAssocID="{0658F439-3712-436E-B95C-728526E4F0B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873A24D-A5B1-48B7-A926-410798F6EA0C}" type="pres">
      <dgm:prSet presAssocID="{DD558314-8615-4188-9055-EE951417D3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B87C3-9077-43C4-91B3-2CBE1E4A38EC}" type="pres">
      <dgm:prSet presAssocID="{BE9C2253-607D-4DD9-B386-9E364B306BDA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50EEF21-284A-4C77-A671-696388402AFE}" type="pres">
      <dgm:prSet presAssocID="{BE9C2253-607D-4DD9-B386-9E364B306BD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12D187F7-5B68-478D-955C-87EF9A122F8E}" type="pres">
      <dgm:prSet presAssocID="{263252CF-460F-4F58-8DF2-3FA04830B3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E8BA25-5EAF-47A8-ACC1-0A106D5546CE}" srcId="{E03D3356-512C-4A67-A82F-48879BAE5436}" destId="{DD558314-8615-4188-9055-EE951417D3C8}" srcOrd="1" destOrd="0" parTransId="{84EE1076-C352-4066-9F47-A58EDCB769AD}" sibTransId="{BE9C2253-607D-4DD9-B386-9E364B306BDA}"/>
    <dgm:cxn modelId="{364BC973-EEF6-4501-858B-AE0673574F9F}" srcId="{E03D3356-512C-4A67-A82F-48879BAE5436}" destId="{C7825BFC-06AB-4DCC-BCF2-4643DFA41C43}" srcOrd="0" destOrd="0" parTransId="{DA60573A-7203-49E9-ACD3-7BACB73E7D17}" sibTransId="{0658F439-3712-436E-B95C-728526E4F0B8}"/>
    <dgm:cxn modelId="{E27219D6-F2D9-40C6-A59E-BE0051B73DA1}" type="presOf" srcId="{BE9C2253-607D-4DD9-B386-9E364B306BDA}" destId="{DA0B87C3-9077-43C4-91B3-2CBE1E4A38EC}" srcOrd="0" destOrd="0" presId="urn:microsoft.com/office/officeart/2005/8/layout/process1"/>
    <dgm:cxn modelId="{F047AB56-BDC0-4349-88D4-811E42D8AF3A}" type="presOf" srcId="{263252CF-460F-4F58-8DF2-3FA04830B3A9}" destId="{12D187F7-5B68-478D-955C-87EF9A122F8E}" srcOrd="0" destOrd="0" presId="urn:microsoft.com/office/officeart/2005/8/layout/process1"/>
    <dgm:cxn modelId="{390C37B2-D0FA-48B7-9309-DFE88ED4BC02}" type="presOf" srcId="{BE9C2253-607D-4DD9-B386-9E364B306BDA}" destId="{E50EEF21-284A-4C77-A671-696388402AFE}" srcOrd="1" destOrd="0" presId="urn:microsoft.com/office/officeart/2005/8/layout/process1"/>
    <dgm:cxn modelId="{FEA602F3-9A02-40F0-AA16-276B8A915925}" type="presOf" srcId="{0658F439-3712-436E-B95C-728526E4F0B8}" destId="{0859DBE4-9FB2-4CF0-B7AB-47AA5B7B9D54}" srcOrd="1" destOrd="0" presId="urn:microsoft.com/office/officeart/2005/8/layout/process1"/>
    <dgm:cxn modelId="{8AB8BCCB-B3D9-43B9-92A4-EC758BC09860}" srcId="{E03D3356-512C-4A67-A82F-48879BAE5436}" destId="{263252CF-460F-4F58-8DF2-3FA04830B3A9}" srcOrd="2" destOrd="0" parTransId="{A3CC911F-B687-4F0A-8E5A-F74F1E5B8546}" sibTransId="{7D6A0DAC-9EDC-4B48-8224-96022488F489}"/>
    <dgm:cxn modelId="{1CE08142-40E5-45AA-88E2-1C599D769B3D}" type="presOf" srcId="{DD558314-8615-4188-9055-EE951417D3C8}" destId="{6873A24D-A5B1-48B7-A926-410798F6EA0C}" srcOrd="0" destOrd="0" presId="urn:microsoft.com/office/officeart/2005/8/layout/process1"/>
    <dgm:cxn modelId="{144A1DE6-F3E6-4AD8-9395-FBC9B8EAE35B}" type="presOf" srcId="{0658F439-3712-436E-B95C-728526E4F0B8}" destId="{148D8955-8DAE-4B51-B2E9-B3D837438213}" srcOrd="0" destOrd="0" presId="urn:microsoft.com/office/officeart/2005/8/layout/process1"/>
    <dgm:cxn modelId="{47EE36FE-898E-4D7D-86EC-0DC1FB81DC5D}" type="presOf" srcId="{E03D3356-512C-4A67-A82F-48879BAE5436}" destId="{9350244D-7AE5-4416-A507-CD7303646D25}" srcOrd="0" destOrd="0" presId="urn:microsoft.com/office/officeart/2005/8/layout/process1"/>
    <dgm:cxn modelId="{2702B62B-48F0-4170-8C7A-18D620C9CBDB}" type="presOf" srcId="{C7825BFC-06AB-4DCC-BCF2-4643DFA41C43}" destId="{6E0B5BAE-FFB2-4BDE-B3BC-59FE05F005E0}" srcOrd="0" destOrd="0" presId="urn:microsoft.com/office/officeart/2005/8/layout/process1"/>
    <dgm:cxn modelId="{FC83912F-0856-4C0A-BAF2-923DD15FBF8F}" type="presParOf" srcId="{9350244D-7AE5-4416-A507-CD7303646D25}" destId="{6E0B5BAE-FFB2-4BDE-B3BC-59FE05F005E0}" srcOrd="0" destOrd="0" presId="urn:microsoft.com/office/officeart/2005/8/layout/process1"/>
    <dgm:cxn modelId="{11E87169-BA2A-4959-BA62-C41F1C85937B}" type="presParOf" srcId="{9350244D-7AE5-4416-A507-CD7303646D25}" destId="{148D8955-8DAE-4B51-B2E9-B3D837438213}" srcOrd="1" destOrd="0" presId="urn:microsoft.com/office/officeart/2005/8/layout/process1"/>
    <dgm:cxn modelId="{34DD2DF5-6EE2-46F8-B9DE-5A1696E7F641}" type="presParOf" srcId="{148D8955-8DAE-4B51-B2E9-B3D837438213}" destId="{0859DBE4-9FB2-4CF0-B7AB-47AA5B7B9D54}" srcOrd="0" destOrd="0" presId="urn:microsoft.com/office/officeart/2005/8/layout/process1"/>
    <dgm:cxn modelId="{8E6D860B-87F8-438D-9498-D2A478A5077F}" type="presParOf" srcId="{9350244D-7AE5-4416-A507-CD7303646D25}" destId="{6873A24D-A5B1-48B7-A926-410798F6EA0C}" srcOrd="2" destOrd="0" presId="urn:microsoft.com/office/officeart/2005/8/layout/process1"/>
    <dgm:cxn modelId="{506CA455-F251-498D-B6F8-2AE60E668F9F}" type="presParOf" srcId="{9350244D-7AE5-4416-A507-CD7303646D25}" destId="{DA0B87C3-9077-43C4-91B3-2CBE1E4A38EC}" srcOrd="3" destOrd="0" presId="urn:microsoft.com/office/officeart/2005/8/layout/process1"/>
    <dgm:cxn modelId="{7AF335BD-AE60-4207-93D1-BB688BF2156E}" type="presParOf" srcId="{DA0B87C3-9077-43C4-91B3-2CBE1E4A38EC}" destId="{E50EEF21-284A-4C77-A671-696388402AFE}" srcOrd="0" destOrd="0" presId="urn:microsoft.com/office/officeart/2005/8/layout/process1"/>
    <dgm:cxn modelId="{C1AC914B-8806-4630-98D2-964DC9CAA3A4}" type="presParOf" srcId="{9350244D-7AE5-4416-A507-CD7303646D25}" destId="{12D187F7-5B68-478D-955C-87EF9A122F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D3356-512C-4A67-A82F-48879BAE543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D558314-8615-4188-9055-EE951417D3C8}">
      <dgm:prSet phldrT="[Texto]" custT="1"/>
      <dgm:spPr/>
      <dgm:t>
        <a:bodyPr/>
        <a:lstStyle/>
        <a:p>
          <a:pPr algn="just"/>
          <a:r>
            <a:rPr lang="es-EC" sz="1800" dirty="0" smtClean="0"/>
            <a:t>fotosíntesis, la glicolisis, la respiración, la síntesis de ácidos grasos </a:t>
          </a:r>
          <a:endParaRPr lang="es-EC" sz="1800" dirty="0"/>
        </a:p>
      </dgm:t>
    </dgm:pt>
    <dgm:pt modelId="{84EE1076-C352-4066-9F47-A58EDCB769AD}" type="parTrans" cxnId="{7EE8BA25-5EAF-47A8-ACC1-0A106D5546CE}">
      <dgm:prSet/>
      <dgm:spPr/>
      <dgm:t>
        <a:bodyPr/>
        <a:lstStyle/>
        <a:p>
          <a:endParaRPr lang="es-EC"/>
        </a:p>
      </dgm:t>
    </dgm:pt>
    <dgm:pt modelId="{BE9C2253-607D-4DD9-B386-9E364B306BDA}" type="sibTrans" cxnId="{7EE8BA25-5EAF-47A8-ACC1-0A106D5546CE}">
      <dgm:prSet/>
      <dgm:spPr/>
      <dgm:t>
        <a:bodyPr/>
        <a:lstStyle/>
        <a:p>
          <a:endParaRPr lang="es-EC"/>
        </a:p>
      </dgm:t>
    </dgm:pt>
    <dgm:pt modelId="{C7825BFC-06AB-4DCC-BCF2-4643DFA41C43}">
      <dgm:prSet custT="1"/>
      <dgm:spPr/>
      <dgm:t>
        <a:bodyPr/>
        <a:lstStyle/>
        <a:p>
          <a:pPr algn="just"/>
          <a:r>
            <a:rPr lang="es-EC" sz="1800" dirty="0" smtClean="0"/>
            <a:t>*Fosfolípidos de las membranas celulares</a:t>
          </a:r>
        </a:p>
        <a:p>
          <a:pPr algn="just"/>
          <a:r>
            <a:rPr lang="es-EC" sz="1800" dirty="0" smtClean="0"/>
            <a:t/>
          </a:r>
          <a:br>
            <a:rPr lang="es-EC" sz="1800" dirty="0" smtClean="0"/>
          </a:br>
          <a:r>
            <a:rPr lang="es-EC" sz="1800" dirty="0" smtClean="0"/>
            <a:t>*Ácido nucleicos</a:t>
          </a:r>
        </a:p>
        <a:p>
          <a:pPr algn="just"/>
          <a:r>
            <a:rPr lang="es-EC" sz="1800" dirty="0" smtClean="0"/>
            <a:t>*Enzimas</a:t>
          </a:r>
        </a:p>
        <a:p>
          <a:pPr algn="just"/>
          <a:r>
            <a:rPr lang="es-EC" sz="1800" dirty="0" smtClean="0"/>
            <a:t>*Coenzimas</a:t>
          </a:r>
          <a:endParaRPr lang="es-EC" sz="1800" dirty="0"/>
        </a:p>
      </dgm:t>
    </dgm:pt>
    <dgm:pt modelId="{DA60573A-7203-49E9-ACD3-7BACB73E7D17}" type="parTrans" cxnId="{364BC973-EEF6-4501-858B-AE0673574F9F}">
      <dgm:prSet/>
      <dgm:spPr/>
      <dgm:t>
        <a:bodyPr/>
        <a:lstStyle/>
        <a:p>
          <a:endParaRPr lang="es-EC"/>
        </a:p>
      </dgm:t>
    </dgm:pt>
    <dgm:pt modelId="{0658F439-3712-436E-B95C-728526E4F0B8}" type="sibTrans" cxnId="{364BC973-EEF6-4501-858B-AE0673574F9F}">
      <dgm:prSet/>
      <dgm:spPr/>
      <dgm:t>
        <a:bodyPr/>
        <a:lstStyle/>
        <a:p>
          <a:endParaRPr lang="es-EC"/>
        </a:p>
      </dgm:t>
    </dgm:pt>
    <dgm:pt modelId="{AA5AE411-6348-41DF-A43D-F2B1DBD27E92}">
      <dgm:prSet custT="1"/>
      <dgm:spPr/>
      <dgm:t>
        <a:bodyPr/>
        <a:lstStyle/>
        <a:p>
          <a:pPr algn="just"/>
          <a:r>
            <a:rPr lang="es-EC" sz="1800" dirty="0" smtClean="0"/>
            <a:t>La síntesis de proteínas, en especial nucleoproteínas en los tejidos meristemáticos</a:t>
          </a:r>
          <a:endParaRPr lang="es-EC" sz="1800" dirty="0"/>
        </a:p>
      </dgm:t>
    </dgm:pt>
    <dgm:pt modelId="{22BCE0E2-4BFC-4301-AAAB-3D0725378590}" type="parTrans" cxnId="{C63CCD62-3D54-4FA5-B990-6F6BFDE46738}">
      <dgm:prSet/>
      <dgm:spPr/>
      <dgm:t>
        <a:bodyPr/>
        <a:lstStyle/>
        <a:p>
          <a:endParaRPr lang="es-EC"/>
        </a:p>
      </dgm:t>
    </dgm:pt>
    <dgm:pt modelId="{0440FD70-AA45-4456-B959-7702F454AB57}" type="sibTrans" cxnId="{C63CCD62-3D54-4FA5-B990-6F6BFDE46738}">
      <dgm:prSet/>
      <dgm:spPr/>
      <dgm:t>
        <a:bodyPr/>
        <a:lstStyle/>
        <a:p>
          <a:endParaRPr lang="es-EC"/>
        </a:p>
      </dgm:t>
    </dgm:pt>
    <dgm:pt modelId="{9350244D-7AE5-4416-A507-CD7303646D25}" type="pres">
      <dgm:prSet presAssocID="{E03D3356-512C-4A67-A82F-48879BAE54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E0B5BAE-FFB2-4BDE-B3BC-59FE05F005E0}" type="pres">
      <dgm:prSet presAssocID="{C7825BFC-06AB-4DCC-BCF2-4643DFA41C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8D8955-8DAE-4B51-B2E9-B3D837438213}" type="pres">
      <dgm:prSet presAssocID="{0658F439-3712-436E-B95C-728526E4F0B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859DBE4-9FB2-4CF0-B7AB-47AA5B7B9D54}" type="pres">
      <dgm:prSet presAssocID="{0658F439-3712-436E-B95C-728526E4F0B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6873A24D-A5B1-48B7-A926-410798F6EA0C}" type="pres">
      <dgm:prSet presAssocID="{DD558314-8615-4188-9055-EE951417D3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0B87C3-9077-43C4-91B3-2CBE1E4A38EC}" type="pres">
      <dgm:prSet presAssocID="{BE9C2253-607D-4DD9-B386-9E364B306BDA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50EEF21-284A-4C77-A671-696388402AFE}" type="pres">
      <dgm:prSet presAssocID="{BE9C2253-607D-4DD9-B386-9E364B306BD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05E0CA6-21D8-4463-89A3-FDE839FDF19D}" type="pres">
      <dgm:prSet presAssocID="{AA5AE411-6348-41DF-A43D-F2B1DBD27E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E8BA25-5EAF-47A8-ACC1-0A106D5546CE}" srcId="{E03D3356-512C-4A67-A82F-48879BAE5436}" destId="{DD558314-8615-4188-9055-EE951417D3C8}" srcOrd="1" destOrd="0" parTransId="{84EE1076-C352-4066-9F47-A58EDCB769AD}" sibTransId="{BE9C2253-607D-4DD9-B386-9E364B306BDA}"/>
    <dgm:cxn modelId="{364BC973-EEF6-4501-858B-AE0673574F9F}" srcId="{E03D3356-512C-4A67-A82F-48879BAE5436}" destId="{C7825BFC-06AB-4DCC-BCF2-4643DFA41C43}" srcOrd="0" destOrd="0" parTransId="{DA60573A-7203-49E9-ACD3-7BACB73E7D17}" sibTransId="{0658F439-3712-436E-B95C-728526E4F0B8}"/>
    <dgm:cxn modelId="{04E47729-3E3D-4124-80F9-59589C32B6EB}" type="presOf" srcId="{0658F439-3712-436E-B95C-728526E4F0B8}" destId="{0859DBE4-9FB2-4CF0-B7AB-47AA5B7B9D54}" srcOrd="1" destOrd="0" presId="urn:microsoft.com/office/officeart/2005/8/layout/process1"/>
    <dgm:cxn modelId="{BB4AE7F2-0E14-47BD-9B28-58CC875D3D68}" type="presOf" srcId="{DD558314-8615-4188-9055-EE951417D3C8}" destId="{6873A24D-A5B1-48B7-A926-410798F6EA0C}" srcOrd="0" destOrd="0" presId="urn:microsoft.com/office/officeart/2005/8/layout/process1"/>
    <dgm:cxn modelId="{9DE98B94-D96B-452E-86BF-49A9CBF2BF78}" type="presOf" srcId="{AA5AE411-6348-41DF-A43D-F2B1DBD27E92}" destId="{B05E0CA6-21D8-4463-89A3-FDE839FDF19D}" srcOrd="0" destOrd="0" presId="urn:microsoft.com/office/officeart/2005/8/layout/process1"/>
    <dgm:cxn modelId="{C63CCD62-3D54-4FA5-B990-6F6BFDE46738}" srcId="{E03D3356-512C-4A67-A82F-48879BAE5436}" destId="{AA5AE411-6348-41DF-A43D-F2B1DBD27E92}" srcOrd="2" destOrd="0" parTransId="{22BCE0E2-4BFC-4301-AAAB-3D0725378590}" sibTransId="{0440FD70-AA45-4456-B959-7702F454AB57}"/>
    <dgm:cxn modelId="{6CCD635C-9FC5-448F-B5C1-F3CCDB1C2CB2}" type="presOf" srcId="{E03D3356-512C-4A67-A82F-48879BAE5436}" destId="{9350244D-7AE5-4416-A507-CD7303646D25}" srcOrd="0" destOrd="0" presId="urn:microsoft.com/office/officeart/2005/8/layout/process1"/>
    <dgm:cxn modelId="{FBF430D7-82FF-4A18-94D2-E2B5DCA599A4}" type="presOf" srcId="{BE9C2253-607D-4DD9-B386-9E364B306BDA}" destId="{E50EEF21-284A-4C77-A671-696388402AFE}" srcOrd="1" destOrd="0" presId="urn:microsoft.com/office/officeart/2005/8/layout/process1"/>
    <dgm:cxn modelId="{62E5717B-BC31-4BDF-8505-93F9F12B7D07}" type="presOf" srcId="{C7825BFC-06AB-4DCC-BCF2-4643DFA41C43}" destId="{6E0B5BAE-FFB2-4BDE-B3BC-59FE05F005E0}" srcOrd="0" destOrd="0" presId="urn:microsoft.com/office/officeart/2005/8/layout/process1"/>
    <dgm:cxn modelId="{3FB19FB5-34BA-4FBF-861A-892B1AC4F888}" type="presOf" srcId="{0658F439-3712-436E-B95C-728526E4F0B8}" destId="{148D8955-8DAE-4B51-B2E9-B3D837438213}" srcOrd="0" destOrd="0" presId="urn:microsoft.com/office/officeart/2005/8/layout/process1"/>
    <dgm:cxn modelId="{E378DA0E-0FD8-4D2E-95D5-5385731ADD27}" type="presOf" srcId="{BE9C2253-607D-4DD9-B386-9E364B306BDA}" destId="{DA0B87C3-9077-43C4-91B3-2CBE1E4A38EC}" srcOrd="0" destOrd="0" presId="urn:microsoft.com/office/officeart/2005/8/layout/process1"/>
    <dgm:cxn modelId="{C0616747-2065-4E8E-9BAE-27E062CE2A18}" type="presParOf" srcId="{9350244D-7AE5-4416-A507-CD7303646D25}" destId="{6E0B5BAE-FFB2-4BDE-B3BC-59FE05F005E0}" srcOrd="0" destOrd="0" presId="urn:microsoft.com/office/officeart/2005/8/layout/process1"/>
    <dgm:cxn modelId="{8EE908A0-4B32-4F99-B576-C0579B7D515D}" type="presParOf" srcId="{9350244D-7AE5-4416-A507-CD7303646D25}" destId="{148D8955-8DAE-4B51-B2E9-B3D837438213}" srcOrd="1" destOrd="0" presId="urn:microsoft.com/office/officeart/2005/8/layout/process1"/>
    <dgm:cxn modelId="{178C4BB7-A22E-4D45-A5E8-5C1793A1BA2D}" type="presParOf" srcId="{148D8955-8DAE-4B51-B2E9-B3D837438213}" destId="{0859DBE4-9FB2-4CF0-B7AB-47AA5B7B9D54}" srcOrd="0" destOrd="0" presId="urn:microsoft.com/office/officeart/2005/8/layout/process1"/>
    <dgm:cxn modelId="{B55539E6-A457-466D-B890-A6758B800FC9}" type="presParOf" srcId="{9350244D-7AE5-4416-A507-CD7303646D25}" destId="{6873A24D-A5B1-48B7-A926-410798F6EA0C}" srcOrd="2" destOrd="0" presId="urn:microsoft.com/office/officeart/2005/8/layout/process1"/>
    <dgm:cxn modelId="{BF4AB2F2-E787-4CCB-BA01-35C96746363D}" type="presParOf" srcId="{9350244D-7AE5-4416-A507-CD7303646D25}" destId="{DA0B87C3-9077-43C4-91B3-2CBE1E4A38EC}" srcOrd="3" destOrd="0" presId="urn:microsoft.com/office/officeart/2005/8/layout/process1"/>
    <dgm:cxn modelId="{D9F76EAD-D073-4B15-8803-E05FA55E031F}" type="presParOf" srcId="{DA0B87C3-9077-43C4-91B3-2CBE1E4A38EC}" destId="{E50EEF21-284A-4C77-A671-696388402AFE}" srcOrd="0" destOrd="0" presId="urn:microsoft.com/office/officeart/2005/8/layout/process1"/>
    <dgm:cxn modelId="{7491AD8A-8081-41DB-9AFB-A3847CB03623}" type="presParOf" srcId="{9350244D-7AE5-4416-A507-CD7303646D25}" destId="{B05E0CA6-21D8-4463-89A3-FDE839FDF19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95E00F-E8A5-4474-BB07-F42DEBDC914A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21F48F8-2E7B-4AF4-B602-25761EEC94A5}">
      <dgm:prSet phldrT="[Texto]"/>
      <dgm:spPr/>
      <dgm:t>
        <a:bodyPr/>
        <a:lstStyle/>
        <a:p>
          <a:pPr algn="just"/>
          <a:r>
            <a:rPr lang="es-MX" b="0" dirty="0" smtClean="0"/>
            <a:t>Concentración de un elemento favorece la absorción de otro</a:t>
          </a:r>
          <a:endParaRPr lang="es-EC" b="0" dirty="0"/>
        </a:p>
      </dgm:t>
    </dgm:pt>
    <dgm:pt modelId="{F5FF2819-B423-47CF-892C-29A2E0EB6E29}" type="parTrans" cxnId="{BCB6DF82-29EE-4A31-B058-A74E735CDD69}">
      <dgm:prSet/>
      <dgm:spPr/>
      <dgm:t>
        <a:bodyPr/>
        <a:lstStyle/>
        <a:p>
          <a:endParaRPr lang="es-EC"/>
        </a:p>
      </dgm:t>
    </dgm:pt>
    <dgm:pt modelId="{44233DA4-3A9D-456D-9370-16438080DE9A}" type="sibTrans" cxnId="{BCB6DF82-29EE-4A31-B058-A74E735CDD69}">
      <dgm:prSet/>
      <dgm:spPr/>
      <dgm:t>
        <a:bodyPr/>
        <a:lstStyle/>
        <a:p>
          <a:endParaRPr lang="es-EC"/>
        </a:p>
      </dgm:t>
    </dgm:pt>
    <dgm:pt modelId="{B537F327-4168-498E-A4D4-F63F750EACBB}">
      <dgm:prSet phldrT="[Texto]"/>
      <dgm:spPr/>
      <dgm:t>
        <a:bodyPr/>
        <a:lstStyle/>
        <a:p>
          <a:r>
            <a:rPr lang="es-MX" b="0" dirty="0" smtClean="0"/>
            <a:t>N/Mg, P/Mg</a:t>
          </a:r>
          <a:endParaRPr lang="es-EC" b="0" dirty="0"/>
        </a:p>
      </dgm:t>
    </dgm:pt>
    <dgm:pt modelId="{B8FC107E-0A44-4866-9A06-35A80DE8BC88}" type="parTrans" cxnId="{D51B8DDC-4305-4255-8207-717A0326D301}">
      <dgm:prSet/>
      <dgm:spPr/>
      <dgm:t>
        <a:bodyPr/>
        <a:lstStyle/>
        <a:p>
          <a:endParaRPr lang="es-EC"/>
        </a:p>
      </dgm:t>
    </dgm:pt>
    <dgm:pt modelId="{81A5DDF3-12D9-4C68-B928-644BA61349C2}" type="sibTrans" cxnId="{D51B8DDC-4305-4255-8207-717A0326D301}">
      <dgm:prSet/>
      <dgm:spPr/>
      <dgm:t>
        <a:bodyPr/>
        <a:lstStyle/>
        <a:p>
          <a:endParaRPr lang="es-EC"/>
        </a:p>
      </dgm:t>
    </dgm:pt>
    <dgm:pt modelId="{0945996E-49FC-4BA0-BBF4-3CBCC564F71D}" type="pres">
      <dgm:prSet presAssocID="{D195E00F-E8A5-4474-BB07-F42DEBDC9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B343EB8-9D89-430D-AD7A-77D099DE377C}" type="pres">
      <dgm:prSet presAssocID="{421F48F8-2E7B-4AF4-B602-25761EEC94A5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F3C1DC-0999-479D-AA5F-9DB25BEED96E}" type="pres">
      <dgm:prSet presAssocID="{44233DA4-3A9D-456D-9370-16438080DE9A}" presName="space" presStyleCnt="0"/>
      <dgm:spPr/>
    </dgm:pt>
    <dgm:pt modelId="{93E19BBB-0A8C-46C3-8B08-FBF18D9758AF}" type="pres">
      <dgm:prSet presAssocID="{B537F327-4168-498E-A4D4-F63F750EACBB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1B8DDC-4305-4255-8207-717A0326D301}" srcId="{D195E00F-E8A5-4474-BB07-F42DEBDC914A}" destId="{B537F327-4168-498E-A4D4-F63F750EACBB}" srcOrd="1" destOrd="0" parTransId="{B8FC107E-0A44-4866-9A06-35A80DE8BC88}" sibTransId="{81A5DDF3-12D9-4C68-B928-644BA61349C2}"/>
    <dgm:cxn modelId="{AC4A394D-40D4-434E-9547-FE61DEBA07F6}" type="presOf" srcId="{D195E00F-E8A5-4474-BB07-F42DEBDC914A}" destId="{0945996E-49FC-4BA0-BBF4-3CBCC564F71D}" srcOrd="0" destOrd="0" presId="urn:microsoft.com/office/officeart/2005/8/layout/venn3"/>
    <dgm:cxn modelId="{21B62043-267B-4140-B6DC-38F89CD76680}" type="presOf" srcId="{421F48F8-2E7B-4AF4-B602-25761EEC94A5}" destId="{BB343EB8-9D89-430D-AD7A-77D099DE377C}" srcOrd="0" destOrd="0" presId="urn:microsoft.com/office/officeart/2005/8/layout/venn3"/>
    <dgm:cxn modelId="{BCB6DF82-29EE-4A31-B058-A74E735CDD69}" srcId="{D195E00F-E8A5-4474-BB07-F42DEBDC914A}" destId="{421F48F8-2E7B-4AF4-B602-25761EEC94A5}" srcOrd="0" destOrd="0" parTransId="{F5FF2819-B423-47CF-892C-29A2E0EB6E29}" sibTransId="{44233DA4-3A9D-456D-9370-16438080DE9A}"/>
    <dgm:cxn modelId="{53B3F84E-2591-4759-A926-7FE0FD53E4AB}" type="presOf" srcId="{B537F327-4168-498E-A4D4-F63F750EACBB}" destId="{93E19BBB-0A8C-46C3-8B08-FBF18D9758AF}" srcOrd="0" destOrd="0" presId="urn:microsoft.com/office/officeart/2005/8/layout/venn3"/>
    <dgm:cxn modelId="{E2E64B6B-CD2A-4408-9648-B74BC4AEAFD1}" type="presParOf" srcId="{0945996E-49FC-4BA0-BBF4-3CBCC564F71D}" destId="{BB343EB8-9D89-430D-AD7A-77D099DE377C}" srcOrd="0" destOrd="0" presId="urn:microsoft.com/office/officeart/2005/8/layout/venn3"/>
    <dgm:cxn modelId="{E27AF680-573F-4A85-8709-4D032FDCD253}" type="presParOf" srcId="{0945996E-49FC-4BA0-BBF4-3CBCC564F71D}" destId="{04F3C1DC-0999-479D-AA5F-9DB25BEED96E}" srcOrd="1" destOrd="0" presId="urn:microsoft.com/office/officeart/2005/8/layout/venn3"/>
    <dgm:cxn modelId="{9860BE63-E909-4711-A9A5-15275181E5BA}" type="presParOf" srcId="{0945996E-49FC-4BA0-BBF4-3CBCC564F71D}" destId="{93E19BBB-0A8C-46C3-8B08-FBF18D9758A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95E00F-E8A5-4474-BB07-F42DEBDC914A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21F48F8-2E7B-4AF4-B602-25761EEC94A5}">
      <dgm:prSet phldrT="[Texto]"/>
      <dgm:spPr/>
      <dgm:t>
        <a:bodyPr/>
        <a:lstStyle/>
        <a:p>
          <a:pPr algn="just"/>
          <a:r>
            <a:rPr lang="es-MX" dirty="0" smtClean="0"/>
            <a:t>Por encima de cierto nivel de la concentración de un elemento reduce la absorción de otro</a:t>
          </a:r>
          <a:endParaRPr lang="es-EC" dirty="0"/>
        </a:p>
      </dgm:t>
    </dgm:pt>
    <dgm:pt modelId="{F5FF2819-B423-47CF-892C-29A2E0EB6E29}" type="parTrans" cxnId="{BCB6DF82-29EE-4A31-B058-A74E735CDD69}">
      <dgm:prSet/>
      <dgm:spPr/>
      <dgm:t>
        <a:bodyPr/>
        <a:lstStyle/>
        <a:p>
          <a:endParaRPr lang="es-EC"/>
        </a:p>
      </dgm:t>
    </dgm:pt>
    <dgm:pt modelId="{44233DA4-3A9D-456D-9370-16438080DE9A}" type="sibTrans" cxnId="{BCB6DF82-29EE-4A31-B058-A74E735CDD69}">
      <dgm:prSet/>
      <dgm:spPr/>
      <dgm:t>
        <a:bodyPr/>
        <a:lstStyle/>
        <a:p>
          <a:endParaRPr lang="es-EC"/>
        </a:p>
      </dgm:t>
    </dgm:pt>
    <dgm:pt modelId="{B537F327-4168-498E-A4D4-F63F750EACBB}">
      <dgm:prSet phldrT="[Texto]"/>
      <dgm:spPr/>
      <dgm:t>
        <a:bodyPr/>
        <a:lstStyle/>
        <a:p>
          <a:r>
            <a:rPr lang="es-MX" dirty="0" err="1" smtClean="0"/>
            <a:t>Na</a:t>
          </a:r>
          <a:r>
            <a:rPr lang="es-MX" dirty="0" smtClean="0"/>
            <a:t>/Ca, K/Mg, Ca/Mg y K, Ca/Fe, Mn, Zn y B, Fe/Mn, N/K. </a:t>
          </a:r>
          <a:endParaRPr lang="es-EC" dirty="0"/>
        </a:p>
      </dgm:t>
    </dgm:pt>
    <dgm:pt modelId="{B8FC107E-0A44-4866-9A06-35A80DE8BC88}" type="parTrans" cxnId="{D51B8DDC-4305-4255-8207-717A0326D301}">
      <dgm:prSet/>
      <dgm:spPr/>
      <dgm:t>
        <a:bodyPr/>
        <a:lstStyle/>
        <a:p>
          <a:endParaRPr lang="es-EC"/>
        </a:p>
      </dgm:t>
    </dgm:pt>
    <dgm:pt modelId="{81A5DDF3-12D9-4C68-B928-644BA61349C2}" type="sibTrans" cxnId="{D51B8DDC-4305-4255-8207-717A0326D301}">
      <dgm:prSet/>
      <dgm:spPr/>
      <dgm:t>
        <a:bodyPr/>
        <a:lstStyle/>
        <a:p>
          <a:endParaRPr lang="es-EC"/>
        </a:p>
      </dgm:t>
    </dgm:pt>
    <dgm:pt modelId="{0945996E-49FC-4BA0-BBF4-3CBCC564F71D}" type="pres">
      <dgm:prSet presAssocID="{D195E00F-E8A5-4474-BB07-F42DEBDC91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B343EB8-9D89-430D-AD7A-77D099DE377C}" type="pres">
      <dgm:prSet presAssocID="{421F48F8-2E7B-4AF4-B602-25761EEC94A5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F3C1DC-0999-479D-AA5F-9DB25BEED96E}" type="pres">
      <dgm:prSet presAssocID="{44233DA4-3A9D-456D-9370-16438080DE9A}" presName="space" presStyleCnt="0"/>
      <dgm:spPr/>
    </dgm:pt>
    <dgm:pt modelId="{93E19BBB-0A8C-46C3-8B08-FBF18D9758AF}" type="pres">
      <dgm:prSet presAssocID="{B537F327-4168-498E-A4D4-F63F750EACBB}" presName="Name5" presStyleLbl="vennNode1" presStyleIdx="1" presStyleCnt="2" custLinFactNeighborX="-89" custLinFactNeighborY="14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1E2842E-DADA-4173-AD97-C651984D7494}" type="presOf" srcId="{D195E00F-E8A5-4474-BB07-F42DEBDC914A}" destId="{0945996E-49FC-4BA0-BBF4-3CBCC564F71D}" srcOrd="0" destOrd="0" presId="urn:microsoft.com/office/officeart/2005/8/layout/venn3"/>
    <dgm:cxn modelId="{D51B8DDC-4305-4255-8207-717A0326D301}" srcId="{D195E00F-E8A5-4474-BB07-F42DEBDC914A}" destId="{B537F327-4168-498E-A4D4-F63F750EACBB}" srcOrd="1" destOrd="0" parTransId="{B8FC107E-0A44-4866-9A06-35A80DE8BC88}" sibTransId="{81A5DDF3-12D9-4C68-B928-644BA61349C2}"/>
    <dgm:cxn modelId="{CCF1ADAC-2B3F-4651-B87B-A265C2DE5253}" type="presOf" srcId="{421F48F8-2E7B-4AF4-B602-25761EEC94A5}" destId="{BB343EB8-9D89-430D-AD7A-77D099DE377C}" srcOrd="0" destOrd="0" presId="urn:microsoft.com/office/officeart/2005/8/layout/venn3"/>
    <dgm:cxn modelId="{BCB6DF82-29EE-4A31-B058-A74E735CDD69}" srcId="{D195E00F-E8A5-4474-BB07-F42DEBDC914A}" destId="{421F48F8-2E7B-4AF4-B602-25761EEC94A5}" srcOrd="0" destOrd="0" parTransId="{F5FF2819-B423-47CF-892C-29A2E0EB6E29}" sibTransId="{44233DA4-3A9D-456D-9370-16438080DE9A}"/>
    <dgm:cxn modelId="{0C38C065-5F85-4435-8381-F730E699F86D}" type="presOf" srcId="{B537F327-4168-498E-A4D4-F63F750EACBB}" destId="{93E19BBB-0A8C-46C3-8B08-FBF18D9758AF}" srcOrd="0" destOrd="0" presId="urn:microsoft.com/office/officeart/2005/8/layout/venn3"/>
    <dgm:cxn modelId="{34A1F40A-48C6-403D-B425-D861ADA1C082}" type="presParOf" srcId="{0945996E-49FC-4BA0-BBF4-3CBCC564F71D}" destId="{BB343EB8-9D89-430D-AD7A-77D099DE377C}" srcOrd="0" destOrd="0" presId="urn:microsoft.com/office/officeart/2005/8/layout/venn3"/>
    <dgm:cxn modelId="{AB842C70-E942-42BB-B39B-CF85CF0B8771}" type="presParOf" srcId="{0945996E-49FC-4BA0-BBF4-3CBCC564F71D}" destId="{04F3C1DC-0999-479D-AA5F-9DB25BEED96E}" srcOrd="1" destOrd="0" presId="urn:microsoft.com/office/officeart/2005/8/layout/venn3"/>
    <dgm:cxn modelId="{CAD1F666-162D-417E-A3F9-0BEF9BCF075F}" type="presParOf" srcId="{0945996E-49FC-4BA0-BBF4-3CBCC564F71D}" destId="{93E19BBB-0A8C-46C3-8B08-FBF18D9758A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EEDB8-1F49-41C3-9327-09AF1A5AB69E}">
      <dsp:nvSpPr>
        <dsp:cNvPr id="0" name=""/>
        <dsp:cNvSpPr/>
      </dsp:nvSpPr>
      <dsp:spPr>
        <a:xfrm>
          <a:off x="1848422" y="0"/>
          <a:ext cx="3957925" cy="294649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CE339-E770-472F-A8A4-2D3E988525F5}">
      <dsp:nvSpPr>
        <dsp:cNvPr id="0" name=""/>
        <dsp:cNvSpPr/>
      </dsp:nvSpPr>
      <dsp:spPr>
        <a:xfrm>
          <a:off x="2990245" y="885712"/>
          <a:ext cx="1637061" cy="81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Estados Unidos, Canadá, México, Guatemala, Costa Rica, Ecuador, Chile y  Argentina</a:t>
          </a:r>
          <a:endParaRPr lang="es-EC" sz="1600" kern="1200" dirty="0"/>
        </a:p>
      </dsp:txBody>
      <dsp:txXfrm>
        <a:off x="2990245" y="885712"/>
        <a:ext cx="1637061" cy="818334"/>
      </dsp:txXfrm>
    </dsp:sp>
    <dsp:sp modelId="{07DD1157-369A-4069-87F1-608B9B019F52}">
      <dsp:nvSpPr>
        <dsp:cNvPr id="0" name=""/>
        <dsp:cNvSpPr/>
      </dsp:nvSpPr>
      <dsp:spPr>
        <a:xfrm>
          <a:off x="1130083" y="1692980"/>
          <a:ext cx="3758095" cy="294649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388AD-0459-4E12-907F-FFBD51B8D14A}">
      <dsp:nvSpPr>
        <dsp:cNvPr id="0" name=""/>
        <dsp:cNvSpPr/>
      </dsp:nvSpPr>
      <dsp:spPr>
        <a:xfrm>
          <a:off x="2190600" y="2469888"/>
          <a:ext cx="1637061" cy="14116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400" kern="1200" dirty="0"/>
        </a:p>
      </dsp:txBody>
      <dsp:txXfrm>
        <a:off x="2190600" y="2469888"/>
        <a:ext cx="1637061" cy="1411652"/>
      </dsp:txXfrm>
    </dsp:sp>
    <dsp:sp modelId="{CE9F95CE-8BA9-407B-8324-E2E82B490083}">
      <dsp:nvSpPr>
        <dsp:cNvPr id="0" name=""/>
        <dsp:cNvSpPr/>
      </dsp:nvSpPr>
      <dsp:spPr>
        <a:xfrm>
          <a:off x="2090915" y="3588554"/>
          <a:ext cx="3477366" cy="253212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A6AF7-C112-480D-8A1A-BD8B59788B68}">
      <dsp:nvSpPr>
        <dsp:cNvPr id="0" name=""/>
        <dsp:cNvSpPr/>
      </dsp:nvSpPr>
      <dsp:spPr>
        <a:xfrm>
          <a:off x="3009407" y="4471768"/>
          <a:ext cx="1637061" cy="818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Calcio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fosforo</a:t>
          </a:r>
          <a:endParaRPr lang="es-EC" sz="2400" kern="1200" dirty="0"/>
        </a:p>
      </dsp:txBody>
      <dsp:txXfrm>
        <a:off x="3009407" y="4471768"/>
        <a:ext cx="1637061" cy="818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5BAE-FFB2-4BDE-B3BC-59FE05F005E0}">
      <dsp:nvSpPr>
        <dsp:cNvPr id="0" name=""/>
        <dsp:cNvSpPr/>
      </dsp:nvSpPr>
      <dsp:spPr>
        <a:xfrm>
          <a:off x="7531" y="908433"/>
          <a:ext cx="2251023" cy="15405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Carbonatos, sulfatos, cloruros, fosfatos, y compuestos orgánicos </a:t>
          </a:r>
          <a:endParaRPr lang="es-EC" sz="1800" kern="1200" dirty="0"/>
        </a:p>
      </dsp:txBody>
      <dsp:txXfrm>
        <a:off x="52652" y="953554"/>
        <a:ext cx="2160781" cy="1450302"/>
      </dsp:txXfrm>
    </dsp:sp>
    <dsp:sp modelId="{148D8955-8DAE-4B51-B2E9-B3D837438213}">
      <dsp:nvSpPr>
        <dsp:cNvPr id="0" name=""/>
        <dsp:cNvSpPr/>
      </dsp:nvSpPr>
      <dsp:spPr>
        <a:xfrm>
          <a:off x="2483657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483657" y="1511229"/>
        <a:ext cx="334051" cy="334951"/>
      </dsp:txXfrm>
    </dsp:sp>
    <dsp:sp modelId="{6873A24D-A5B1-48B7-A926-410798F6EA0C}">
      <dsp:nvSpPr>
        <dsp:cNvPr id="0" name=""/>
        <dsp:cNvSpPr/>
      </dsp:nvSpPr>
      <dsp:spPr>
        <a:xfrm>
          <a:off x="3158964" y="908433"/>
          <a:ext cx="2251023" cy="15405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Estructural</a:t>
          </a:r>
          <a:endParaRPr lang="es-EC" sz="1800" kern="1200" dirty="0"/>
        </a:p>
      </dsp:txBody>
      <dsp:txXfrm>
        <a:off x="3204085" y="953554"/>
        <a:ext cx="2160781" cy="1450302"/>
      </dsp:txXfrm>
    </dsp:sp>
    <dsp:sp modelId="{DA0B87C3-9077-43C4-91B3-2CBE1E4A38EC}">
      <dsp:nvSpPr>
        <dsp:cNvPr id="0" name=""/>
        <dsp:cNvSpPr/>
      </dsp:nvSpPr>
      <dsp:spPr>
        <a:xfrm>
          <a:off x="5635090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635090" y="1511229"/>
        <a:ext cx="334051" cy="334951"/>
      </dsp:txXfrm>
    </dsp:sp>
    <dsp:sp modelId="{12D187F7-5B68-478D-955C-87EF9A122F8E}">
      <dsp:nvSpPr>
        <dsp:cNvPr id="0" name=""/>
        <dsp:cNvSpPr/>
      </dsp:nvSpPr>
      <dsp:spPr>
        <a:xfrm>
          <a:off x="6310397" y="908433"/>
          <a:ext cx="2251023" cy="15405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Formación de membranas celulares, estructuras lipídicas y transporte de glúcidos</a:t>
          </a:r>
          <a:endParaRPr lang="es-EC" sz="1800" kern="1200" dirty="0"/>
        </a:p>
      </dsp:txBody>
      <dsp:txXfrm>
        <a:off x="6355518" y="953554"/>
        <a:ext cx="2160781" cy="1450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5BAE-FFB2-4BDE-B3BC-59FE05F005E0}">
      <dsp:nvSpPr>
        <dsp:cNvPr id="0" name=""/>
        <dsp:cNvSpPr/>
      </dsp:nvSpPr>
      <dsp:spPr>
        <a:xfrm>
          <a:off x="7531" y="1003398"/>
          <a:ext cx="2251023" cy="13506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Activador de enzimas  y se relaciona con la nodulación y fijación de N</a:t>
          </a:r>
          <a:endParaRPr lang="es-EC" sz="1800" kern="1200" dirty="0"/>
        </a:p>
      </dsp:txBody>
      <dsp:txXfrm>
        <a:off x="47089" y="1042956"/>
        <a:ext cx="2171907" cy="1271498"/>
      </dsp:txXfrm>
    </dsp:sp>
    <dsp:sp modelId="{148D8955-8DAE-4B51-B2E9-B3D837438213}">
      <dsp:nvSpPr>
        <dsp:cNvPr id="0" name=""/>
        <dsp:cNvSpPr/>
      </dsp:nvSpPr>
      <dsp:spPr>
        <a:xfrm>
          <a:off x="2483657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2483657" y="1511229"/>
        <a:ext cx="334051" cy="334951"/>
      </dsp:txXfrm>
    </dsp:sp>
    <dsp:sp modelId="{6873A24D-A5B1-48B7-A926-410798F6EA0C}">
      <dsp:nvSpPr>
        <dsp:cNvPr id="0" name=""/>
        <dsp:cNvSpPr/>
      </dsp:nvSpPr>
      <dsp:spPr>
        <a:xfrm>
          <a:off x="3158964" y="1003398"/>
          <a:ext cx="2251023" cy="135061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Estructura de la protopectina</a:t>
          </a:r>
          <a:endParaRPr lang="es-EC" sz="1800" kern="1200" dirty="0"/>
        </a:p>
      </dsp:txBody>
      <dsp:txXfrm>
        <a:off x="3198522" y="1042956"/>
        <a:ext cx="2171907" cy="1271498"/>
      </dsp:txXfrm>
    </dsp:sp>
    <dsp:sp modelId="{DA0B87C3-9077-43C4-91B3-2CBE1E4A38EC}">
      <dsp:nvSpPr>
        <dsp:cNvPr id="0" name=""/>
        <dsp:cNvSpPr/>
      </dsp:nvSpPr>
      <dsp:spPr>
        <a:xfrm>
          <a:off x="5635090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5635090" y="1511229"/>
        <a:ext cx="334051" cy="334951"/>
      </dsp:txXfrm>
    </dsp:sp>
    <dsp:sp modelId="{B05E0CA6-21D8-4463-89A3-FDE839FDF19D}">
      <dsp:nvSpPr>
        <dsp:cNvPr id="0" name=""/>
        <dsp:cNvSpPr/>
      </dsp:nvSpPr>
      <dsp:spPr>
        <a:xfrm>
          <a:off x="6310397" y="1003398"/>
          <a:ext cx="2251023" cy="135061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Agente cementante</a:t>
          </a:r>
          <a:endParaRPr lang="es-EC" sz="1800" kern="1200" dirty="0"/>
        </a:p>
      </dsp:txBody>
      <dsp:txXfrm>
        <a:off x="6349955" y="1042956"/>
        <a:ext cx="2171907" cy="1271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5BAE-FFB2-4BDE-B3BC-59FE05F005E0}">
      <dsp:nvSpPr>
        <dsp:cNvPr id="0" name=""/>
        <dsp:cNvSpPr/>
      </dsp:nvSpPr>
      <dsp:spPr>
        <a:xfrm>
          <a:off x="7531" y="655193"/>
          <a:ext cx="2251023" cy="2047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Anión monovalente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fosfato (H</a:t>
          </a:r>
          <a:r>
            <a:rPr lang="es-EC" sz="1800" kern="1200" baseline="-25000" dirty="0" smtClean="0"/>
            <a:t>2</a:t>
          </a:r>
          <a:r>
            <a:rPr lang="es-EC" sz="1800" kern="1200" dirty="0" smtClean="0"/>
            <a:t>PO</a:t>
          </a:r>
          <a:r>
            <a:rPr lang="es-EC" sz="1800" kern="1200" baseline="-25000" dirty="0" smtClean="0"/>
            <a:t>4</a:t>
          </a:r>
          <a:r>
            <a:rPr lang="es-EC" sz="1800" kern="1200" baseline="30000" dirty="0" smtClean="0"/>
            <a:t>-</a:t>
          </a:r>
          <a:r>
            <a:rPr lang="es-EC" sz="1800" kern="1200" dirty="0" smtClean="0"/>
            <a:t>)  y divalente fosfato (HPO</a:t>
          </a:r>
          <a:r>
            <a:rPr lang="es-EC" sz="1800" kern="1200" baseline="-25000" dirty="0" smtClean="0"/>
            <a:t>4</a:t>
          </a:r>
          <a:r>
            <a:rPr lang="es-EC" sz="1800" kern="1200" baseline="30000" dirty="0" smtClean="0"/>
            <a:t>=</a:t>
          </a:r>
          <a:r>
            <a:rPr lang="es-EC" sz="1800" kern="1200" dirty="0" smtClean="0"/>
            <a:t>). </a:t>
          </a:r>
          <a:endParaRPr lang="es-EC" sz="1800" kern="1200" dirty="0"/>
        </a:p>
      </dsp:txBody>
      <dsp:txXfrm>
        <a:off x="67486" y="715148"/>
        <a:ext cx="2131113" cy="1927114"/>
      </dsp:txXfrm>
    </dsp:sp>
    <dsp:sp modelId="{148D8955-8DAE-4B51-B2E9-B3D837438213}">
      <dsp:nvSpPr>
        <dsp:cNvPr id="0" name=""/>
        <dsp:cNvSpPr/>
      </dsp:nvSpPr>
      <dsp:spPr>
        <a:xfrm>
          <a:off x="2483657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483657" y="1511229"/>
        <a:ext cx="334051" cy="334951"/>
      </dsp:txXfrm>
    </dsp:sp>
    <dsp:sp modelId="{6873A24D-A5B1-48B7-A926-410798F6EA0C}">
      <dsp:nvSpPr>
        <dsp:cNvPr id="0" name=""/>
        <dsp:cNvSpPr/>
      </dsp:nvSpPr>
      <dsp:spPr>
        <a:xfrm>
          <a:off x="3158964" y="655193"/>
          <a:ext cx="2251023" cy="2047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P nunca es reducido en las plantas y permanece como fosfato, ya sea libre o unido a formas orgánicas como ésteres</a:t>
          </a:r>
          <a:endParaRPr lang="es-EC" sz="1800" kern="1200" dirty="0"/>
        </a:p>
      </dsp:txBody>
      <dsp:txXfrm>
        <a:off x="3218919" y="715148"/>
        <a:ext cx="2131113" cy="1927114"/>
      </dsp:txXfrm>
    </dsp:sp>
    <dsp:sp modelId="{DA0B87C3-9077-43C4-91B3-2CBE1E4A38EC}">
      <dsp:nvSpPr>
        <dsp:cNvPr id="0" name=""/>
        <dsp:cNvSpPr/>
      </dsp:nvSpPr>
      <dsp:spPr>
        <a:xfrm>
          <a:off x="5635090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635090" y="1511229"/>
        <a:ext cx="334051" cy="334951"/>
      </dsp:txXfrm>
    </dsp:sp>
    <dsp:sp modelId="{12D187F7-5B68-478D-955C-87EF9A122F8E}">
      <dsp:nvSpPr>
        <dsp:cNvPr id="0" name=""/>
        <dsp:cNvSpPr/>
      </dsp:nvSpPr>
      <dsp:spPr>
        <a:xfrm>
          <a:off x="6310397" y="655193"/>
          <a:ext cx="2251023" cy="20470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ATP, ADP, AMP y Pirofosfato (PPI)</a:t>
          </a:r>
          <a:endParaRPr lang="es-EC" sz="1800" kern="1200" dirty="0"/>
        </a:p>
      </dsp:txBody>
      <dsp:txXfrm>
        <a:off x="6370352" y="715148"/>
        <a:ext cx="2131113" cy="19271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B5BAE-FFB2-4BDE-B3BC-59FE05F005E0}">
      <dsp:nvSpPr>
        <dsp:cNvPr id="0" name=""/>
        <dsp:cNvSpPr/>
      </dsp:nvSpPr>
      <dsp:spPr>
        <a:xfrm>
          <a:off x="7531" y="623538"/>
          <a:ext cx="2251023" cy="21103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*Fosfolípidos de las membranas celulares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/>
          </a:r>
          <a:br>
            <a:rPr lang="es-EC" sz="1800" kern="1200" dirty="0" smtClean="0"/>
          </a:br>
          <a:r>
            <a:rPr lang="es-EC" sz="1800" kern="1200" dirty="0" smtClean="0"/>
            <a:t>*Ácido nucleicos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*Enzimas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*Coenzimas</a:t>
          </a:r>
          <a:endParaRPr lang="es-EC" sz="1800" kern="1200" dirty="0"/>
        </a:p>
      </dsp:txBody>
      <dsp:txXfrm>
        <a:off x="69341" y="685348"/>
        <a:ext cx="2127403" cy="1986714"/>
      </dsp:txXfrm>
    </dsp:sp>
    <dsp:sp modelId="{148D8955-8DAE-4B51-B2E9-B3D837438213}">
      <dsp:nvSpPr>
        <dsp:cNvPr id="0" name=""/>
        <dsp:cNvSpPr/>
      </dsp:nvSpPr>
      <dsp:spPr>
        <a:xfrm>
          <a:off x="2483657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2483657" y="1511229"/>
        <a:ext cx="334051" cy="334951"/>
      </dsp:txXfrm>
    </dsp:sp>
    <dsp:sp modelId="{6873A24D-A5B1-48B7-A926-410798F6EA0C}">
      <dsp:nvSpPr>
        <dsp:cNvPr id="0" name=""/>
        <dsp:cNvSpPr/>
      </dsp:nvSpPr>
      <dsp:spPr>
        <a:xfrm>
          <a:off x="3158964" y="623538"/>
          <a:ext cx="2251023" cy="211033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fotosíntesis, la glicolisis, la respiración, la síntesis de ácidos grasos </a:t>
          </a:r>
          <a:endParaRPr lang="es-EC" sz="1800" kern="1200" dirty="0"/>
        </a:p>
      </dsp:txBody>
      <dsp:txXfrm>
        <a:off x="3220774" y="685348"/>
        <a:ext cx="2127403" cy="1986714"/>
      </dsp:txXfrm>
    </dsp:sp>
    <dsp:sp modelId="{DA0B87C3-9077-43C4-91B3-2CBE1E4A38EC}">
      <dsp:nvSpPr>
        <dsp:cNvPr id="0" name=""/>
        <dsp:cNvSpPr/>
      </dsp:nvSpPr>
      <dsp:spPr>
        <a:xfrm>
          <a:off x="5635090" y="1399578"/>
          <a:ext cx="47721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/>
        </a:p>
      </dsp:txBody>
      <dsp:txXfrm>
        <a:off x="5635090" y="1511229"/>
        <a:ext cx="334051" cy="334951"/>
      </dsp:txXfrm>
    </dsp:sp>
    <dsp:sp modelId="{B05E0CA6-21D8-4463-89A3-FDE839FDF19D}">
      <dsp:nvSpPr>
        <dsp:cNvPr id="0" name=""/>
        <dsp:cNvSpPr/>
      </dsp:nvSpPr>
      <dsp:spPr>
        <a:xfrm>
          <a:off x="6310397" y="623538"/>
          <a:ext cx="2251023" cy="211033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síntesis de proteínas, en especial nucleoproteínas en los tejidos meristemáticos</a:t>
          </a:r>
          <a:endParaRPr lang="es-EC" sz="1800" kern="1200" dirty="0"/>
        </a:p>
      </dsp:txBody>
      <dsp:txXfrm>
        <a:off x="6372207" y="685348"/>
        <a:ext cx="2127403" cy="1986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3EB8-9D89-430D-AD7A-77D099DE377C}">
      <dsp:nvSpPr>
        <dsp:cNvPr id="0" name=""/>
        <dsp:cNvSpPr/>
      </dsp:nvSpPr>
      <dsp:spPr>
        <a:xfrm>
          <a:off x="3826" y="218677"/>
          <a:ext cx="2716963" cy="27169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524" tIns="26670" rIns="149524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kern="1200" dirty="0" smtClean="0"/>
            <a:t>Concentración de un elemento favorece la absorción de otro</a:t>
          </a:r>
          <a:endParaRPr lang="es-EC" sz="2100" b="0" kern="1200" dirty="0"/>
        </a:p>
      </dsp:txBody>
      <dsp:txXfrm>
        <a:off x="401716" y="616567"/>
        <a:ext cx="1921183" cy="1921183"/>
      </dsp:txXfrm>
    </dsp:sp>
    <dsp:sp modelId="{93E19BBB-0A8C-46C3-8B08-FBF18D9758AF}">
      <dsp:nvSpPr>
        <dsp:cNvPr id="0" name=""/>
        <dsp:cNvSpPr/>
      </dsp:nvSpPr>
      <dsp:spPr>
        <a:xfrm>
          <a:off x="2177397" y="218677"/>
          <a:ext cx="2716963" cy="271696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524" tIns="26670" rIns="14952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kern="1200" dirty="0" smtClean="0"/>
            <a:t>N/Mg, P/Mg</a:t>
          </a:r>
          <a:endParaRPr lang="es-EC" sz="2100" b="0" kern="1200" dirty="0"/>
        </a:p>
      </dsp:txBody>
      <dsp:txXfrm>
        <a:off x="2575287" y="616567"/>
        <a:ext cx="1921183" cy="1921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3EB8-9D89-430D-AD7A-77D099DE377C}">
      <dsp:nvSpPr>
        <dsp:cNvPr id="0" name=""/>
        <dsp:cNvSpPr/>
      </dsp:nvSpPr>
      <dsp:spPr>
        <a:xfrm>
          <a:off x="3847" y="218191"/>
          <a:ext cx="2731969" cy="27319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349" tIns="24130" rIns="150349" bIns="2413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Por encima de cierto nivel de la concentración de un elemento reduce la absorción de otro</a:t>
          </a:r>
          <a:endParaRPr lang="es-EC" sz="1900" kern="1200" dirty="0"/>
        </a:p>
      </dsp:txBody>
      <dsp:txXfrm>
        <a:off x="403935" y="618279"/>
        <a:ext cx="1931793" cy="1931793"/>
      </dsp:txXfrm>
    </dsp:sp>
    <dsp:sp modelId="{93E19BBB-0A8C-46C3-8B08-FBF18D9758AF}">
      <dsp:nvSpPr>
        <dsp:cNvPr id="0" name=""/>
        <dsp:cNvSpPr/>
      </dsp:nvSpPr>
      <dsp:spPr>
        <a:xfrm>
          <a:off x="2188936" y="257340"/>
          <a:ext cx="2731969" cy="27319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0349" tIns="24130" rIns="15034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err="1" smtClean="0"/>
            <a:t>Na</a:t>
          </a:r>
          <a:r>
            <a:rPr lang="es-MX" sz="1900" kern="1200" dirty="0" smtClean="0"/>
            <a:t>/Ca, K/Mg, Ca/Mg y K, Ca/Fe, Mn, Zn y B, Fe/Mn, N/K. </a:t>
          </a:r>
          <a:endParaRPr lang="es-EC" sz="1900" kern="1200" dirty="0"/>
        </a:p>
      </dsp:txBody>
      <dsp:txXfrm>
        <a:off x="2589024" y="657428"/>
        <a:ext cx="1931793" cy="193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D6FD0-7CE0-45BA-A7D6-A20CF82FD775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B039-6E7D-4A58-81C3-458DCD02556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734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9B039-6E7D-4A58-81C3-458DCD025568}" type="slidenum">
              <a:rPr lang="es-EC" smtClean="0"/>
              <a:t>39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41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SEMANA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ALTURA (cm)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DIÁMETRO (cm)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FLORES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HOJAS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BROTES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FRUTO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4.76 a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7.32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0.28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1.82 a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0.50 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 ab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7.65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0.24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2.11 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0.53 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0.02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5.20 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7.92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0.21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2.32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0.15 ab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0.08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5.20 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7.67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0.16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2.52 c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0.14 ab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0.16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5.00 ab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7.49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0.05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2.52 c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0.03 a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0.21 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24F6-8B19-435F-B70D-AA6FEF8E3809}" type="slidenum">
              <a:rPr lang="es-MX" smtClean="0"/>
              <a:t>51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80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24F6-8B19-435F-B70D-AA6FEF8E3809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60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35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456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374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28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298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45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347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30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8143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57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60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A469-609D-4A58-81FB-BCDC1A731107}" type="datetimeFigureOut">
              <a:rPr lang="es-EC" smtClean="0"/>
              <a:t>03/05/2015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A4397-37CB-4A74-8B92-4E7CE95096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32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png"/><Relationship Id="rId7" Type="http://schemas.openxmlformats.org/officeDocument/2006/relationships/image" Target="../media/image4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92" y="260648"/>
            <a:ext cx="5486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115616" y="184482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DEPARTAMENTO DE CIENCIAS DE LA VIDA Y DE LA AGRICULTURA</a:t>
            </a:r>
            <a:endParaRPr lang="es-EC" dirty="0"/>
          </a:p>
          <a:p>
            <a:pPr algn="ctr"/>
            <a:r>
              <a:rPr lang="es-EC" b="1" dirty="0"/>
              <a:t>CARRERA DE INGENIERÍA AGROPECUARIA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TESIS PREVIO A LA OBTENCIÓN DEL TÍTULO DE INGENIERO </a:t>
            </a:r>
            <a:r>
              <a:rPr lang="es-EC" b="1" dirty="0" smtClean="0"/>
              <a:t>AGROPECUARIO</a:t>
            </a:r>
          </a:p>
          <a:p>
            <a:pPr algn="ctr"/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611560" y="3322152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b="1" dirty="0" smtClean="0"/>
          </a:p>
          <a:p>
            <a:pPr algn="ctr"/>
            <a:r>
              <a:rPr lang="es-EC" b="1" dirty="0" smtClean="0"/>
              <a:t>NIVELES ÓPTIMOS DE CALCIO, FÓSFORO, Y SU INTERACCIÓN EN LA PRODUCCIÓN Y CALIDAD DEL CULTIVO DE FRUTILLA (</a:t>
            </a:r>
            <a:r>
              <a:rPr lang="es-EC" b="1" i="1" dirty="0" smtClean="0"/>
              <a:t>Fragaria vesca</a:t>
            </a:r>
            <a:r>
              <a:rPr lang="es-EC" b="1" dirty="0" smtClean="0"/>
              <a:t> L.) VARIEDAD FESTIVAL</a:t>
            </a:r>
          </a:p>
          <a:p>
            <a:pPr algn="ctr"/>
            <a:endParaRPr lang="es-EC" b="1" dirty="0"/>
          </a:p>
          <a:p>
            <a:pPr algn="ctr"/>
            <a:endParaRPr lang="es-EC" dirty="0" smtClean="0"/>
          </a:p>
          <a:p>
            <a:pPr algn="ctr"/>
            <a:r>
              <a:rPr lang="es-EC" b="1" dirty="0"/>
              <a:t> </a:t>
            </a:r>
            <a:r>
              <a:rPr lang="es-EC" b="1" dirty="0" smtClean="0"/>
              <a:t>         GÓMEZ </a:t>
            </a:r>
            <a:r>
              <a:rPr lang="es-EC" b="1" dirty="0"/>
              <a:t>SÁNCHEZ, VALERIA DAYANA</a:t>
            </a:r>
            <a:endParaRPr lang="es-EC" dirty="0"/>
          </a:p>
          <a:p>
            <a:pPr algn="ctr"/>
            <a:r>
              <a:rPr lang="es-EC" b="1" dirty="0"/>
              <a:t>         VALLEJO TIPÁN CARLA MARIUXI</a:t>
            </a:r>
            <a:endParaRPr lang="es-EC" dirty="0"/>
          </a:p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DIRECTOR: ING. LANDÁZURI, PABLO </a:t>
            </a:r>
            <a:endParaRPr lang="es-EC" dirty="0"/>
          </a:p>
          <a:p>
            <a:pPr algn="ctr"/>
            <a:r>
              <a:rPr lang="es-EC" b="1" dirty="0"/>
              <a:t>CODIRECTOR: ING. M.Sc. SORIA, NORMAN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34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332656"/>
            <a:ext cx="27260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Deficiencia de Ca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51520" y="1124744"/>
            <a:ext cx="165618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Germinación</a:t>
            </a:r>
          </a:p>
          <a:p>
            <a:pPr algn="ctr"/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051720" y="141277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051720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provocando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419872" y="1700808"/>
            <a:ext cx="165618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Clorosis</a:t>
            </a:r>
          </a:p>
          <a:p>
            <a:pPr algn="ctr"/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0072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deteniendo</a:t>
            </a:r>
            <a:endParaRPr lang="es-EC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220072" y="141277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6732240" y="1124744"/>
            <a:ext cx="165618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Desarrollo Radicular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560332" y="1772816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7740352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origen</a:t>
            </a:r>
            <a:endParaRPr lang="es-EC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804248" y="2636912"/>
            <a:ext cx="1656184" cy="707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Raíces cortas o gruesas </a:t>
            </a:r>
          </a:p>
          <a:p>
            <a:pPr algn="ctr"/>
            <a:endParaRPr lang="es-EC" dirty="0" smtClean="0"/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5283696" y="3068960"/>
            <a:ext cx="13045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3419872" y="2577447"/>
            <a:ext cx="1656184" cy="707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Hojas: necrosis bordes</a:t>
            </a:r>
          </a:p>
          <a:p>
            <a:pPr algn="ctr"/>
            <a:endParaRPr lang="es-EC" dirty="0" smtClean="0"/>
          </a:p>
        </p:txBody>
      </p:sp>
      <p:sp>
        <p:nvSpPr>
          <p:cNvPr id="27" name="26 Rectángulo"/>
          <p:cNvSpPr/>
          <p:nvPr/>
        </p:nvSpPr>
        <p:spPr>
          <a:xfrm>
            <a:off x="375913" y="3553852"/>
            <a:ext cx="2477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Toxicidad de Ca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51520" y="4365104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No visible</a:t>
            </a:r>
          </a:p>
          <a:p>
            <a:pPr algn="ctr"/>
            <a:endParaRPr lang="es-EC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195736" y="42838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asociado</a:t>
            </a:r>
            <a:endParaRPr lang="es-EC" dirty="0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2051720" y="472514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3419872" y="4365104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r>
              <a:rPr lang="es-EC" dirty="0" smtClean="0"/>
              <a:t>Carbonato de Ca</a:t>
            </a:r>
          </a:p>
          <a:p>
            <a:pPr algn="ctr"/>
            <a:endParaRPr lang="es-EC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364088" y="42930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provoca</a:t>
            </a:r>
            <a:endParaRPr lang="es-EC" dirty="0"/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5220072" y="472514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6732240" y="4437112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r>
              <a:rPr lang="es-EC" dirty="0" smtClean="0"/>
              <a:t>Antagonismo</a:t>
            </a:r>
          </a:p>
          <a:p>
            <a:pPr algn="ctr"/>
            <a:r>
              <a:rPr lang="es-EC" dirty="0" smtClean="0"/>
              <a:t>Ca-K</a:t>
            </a:r>
          </a:p>
          <a:p>
            <a:pPr algn="ctr"/>
            <a:endParaRPr lang="es-EC" dirty="0"/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7596336" y="5013176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740352" y="51479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induce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6732240" y="5877272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r>
              <a:rPr lang="es-EC" dirty="0" smtClean="0"/>
              <a:t>Clorosis férrica</a:t>
            </a:r>
          </a:p>
          <a:p>
            <a:pPr algn="ctr"/>
            <a:endParaRPr lang="es-EC" dirty="0"/>
          </a:p>
        </p:txBody>
      </p:sp>
      <p:cxnSp>
        <p:nvCxnSpPr>
          <p:cNvPr id="38" name="37 Conector recto de flecha"/>
          <p:cNvCxnSpPr/>
          <p:nvPr/>
        </p:nvCxnSpPr>
        <p:spPr>
          <a:xfrm flipH="1">
            <a:off x="5292080" y="6237312"/>
            <a:ext cx="13045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5364088" y="57959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produce</a:t>
            </a:r>
            <a:endParaRPr lang="es-EC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3491880" y="5877272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  <a:p>
            <a:pPr algn="ctr"/>
            <a:r>
              <a:rPr lang="es-EC" dirty="0" smtClean="0"/>
              <a:t>Zn , Cu y P</a:t>
            </a:r>
          </a:p>
          <a:p>
            <a:pPr algn="ctr"/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80020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91" y="1883932"/>
            <a:ext cx="2141658" cy="1460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687" y="260648"/>
            <a:ext cx="2173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Función del P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4347058"/>
              </p:ext>
            </p:extLst>
          </p:nvPr>
        </p:nvGraphicFramePr>
        <p:xfrm>
          <a:off x="251520" y="476672"/>
          <a:ext cx="8568952" cy="335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27172521"/>
              </p:ext>
            </p:extLst>
          </p:nvPr>
        </p:nvGraphicFramePr>
        <p:xfrm>
          <a:off x="251520" y="3140968"/>
          <a:ext cx="8568952" cy="335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904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0486" y="332656"/>
            <a:ext cx="2548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Deficiencia de P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520" y="1124744"/>
            <a:ext cx="165618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Desarrollo anormal vegetal</a:t>
            </a:r>
          </a:p>
          <a:p>
            <a:pPr algn="ctr"/>
            <a:endParaRPr lang="es-EC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051720" y="170080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979712" y="1268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mostrándose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3491880" y="1124744"/>
            <a:ext cx="1872208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Parte aérea</a:t>
            </a:r>
          </a:p>
          <a:p>
            <a:pPr algn="ctr"/>
            <a:r>
              <a:rPr lang="es-EC" dirty="0" smtClean="0"/>
              <a:t>Sistema radicular</a:t>
            </a:r>
          </a:p>
          <a:p>
            <a:pPr algn="ctr"/>
            <a:endParaRPr lang="es-EC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5652120" y="170080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436096" y="10527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Elemento</a:t>
            </a:r>
          </a:p>
          <a:p>
            <a:pPr algn="ctr"/>
            <a:r>
              <a:rPr lang="es-EC" dirty="0" smtClean="0"/>
              <a:t>básico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7020272" y="855876"/>
            <a:ext cx="2016224" cy="1060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</a:t>
            </a:r>
            <a:r>
              <a:rPr lang="es-MX" dirty="0" smtClean="0"/>
              <a:t>rocesos </a:t>
            </a:r>
            <a:r>
              <a:rPr lang="es-MX" dirty="0"/>
              <a:t>de crecimiento y síntesis de sus </a:t>
            </a:r>
            <a:r>
              <a:rPr lang="es-MX" dirty="0" smtClean="0"/>
              <a:t>compuestos</a:t>
            </a:r>
            <a:endParaRPr lang="es-EC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668344" y="2132856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740352" y="23395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deficiencia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7164288" y="3009495"/>
            <a:ext cx="1656184" cy="707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Hojas </a:t>
            </a:r>
          </a:p>
          <a:p>
            <a:pPr algn="ctr"/>
            <a:endParaRPr lang="es-EC" dirty="0" smtClean="0"/>
          </a:p>
        </p:txBody>
      </p:sp>
      <p:sp>
        <p:nvSpPr>
          <p:cNvPr id="19" name="18 Rectángulo"/>
          <p:cNvSpPr/>
          <p:nvPr/>
        </p:nvSpPr>
        <p:spPr>
          <a:xfrm>
            <a:off x="464879" y="3553852"/>
            <a:ext cx="2299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Toxicidad de </a:t>
            </a:r>
            <a:r>
              <a:rPr lang="es-E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51520" y="4365104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dirty="0" smtClean="0"/>
              <a:t>Cultivos en medio líquido</a:t>
            </a:r>
          </a:p>
          <a:p>
            <a:pPr algn="ctr"/>
            <a:endParaRPr lang="es-EC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051720" y="47971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123728" y="41490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m</a:t>
            </a:r>
            <a:r>
              <a:rPr lang="es-EC" dirty="0" smtClean="0"/>
              <a:t>asivas y repetidas</a:t>
            </a:r>
            <a:endParaRPr lang="es-EC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3491880" y="4437112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fosforados solubles</a:t>
            </a:r>
            <a:endParaRPr lang="es-EC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5580112" y="479715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652120" y="44278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frecuentes</a:t>
            </a:r>
            <a:endParaRPr lang="es-EC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7164288" y="4365104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clorosis férricas </a:t>
            </a:r>
            <a:endParaRPr lang="es-EC" dirty="0"/>
          </a:p>
        </p:txBody>
      </p:sp>
      <p:cxnSp>
        <p:nvCxnSpPr>
          <p:cNvPr id="28" name="27 Conector recto de flecha"/>
          <p:cNvCxnSpPr/>
          <p:nvPr/>
        </p:nvCxnSpPr>
        <p:spPr>
          <a:xfrm>
            <a:off x="7668344" y="5157192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7812360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por</a:t>
            </a:r>
            <a:endParaRPr lang="es-EC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7164288" y="6093296"/>
            <a:ext cx="180020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nsolubilización </a:t>
            </a:r>
            <a:endParaRPr lang="es-EC" dirty="0"/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6228184" y="6435621"/>
            <a:ext cx="6387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372200" y="59399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que</a:t>
            </a:r>
            <a:endParaRPr lang="es-EC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716016" y="6093296"/>
            <a:ext cx="115212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Fe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098431"/>
            <a:ext cx="2484276" cy="193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2166" y="271914"/>
            <a:ext cx="8328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INTERACCIÓN ENTRE LOS ELEMENTOS NUTRICIONALES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01964" y="1052736"/>
            <a:ext cx="1825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Sinergismo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72485035"/>
              </p:ext>
            </p:extLst>
          </p:nvPr>
        </p:nvGraphicFramePr>
        <p:xfrm>
          <a:off x="2721812" y="692696"/>
          <a:ext cx="4898187" cy="315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564619" y="3697868"/>
            <a:ext cx="21571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Antagonismo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16732862"/>
              </p:ext>
            </p:extLst>
          </p:nvPr>
        </p:nvGraphicFramePr>
        <p:xfrm>
          <a:off x="2671096" y="3429000"/>
          <a:ext cx="49252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11 Conector recto de flecha"/>
          <p:cNvCxnSpPr/>
          <p:nvPr/>
        </p:nvCxnSpPr>
        <p:spPr>
          <a:xfrm flipV="1">
            <a:off x="3203848" y="14127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131840" y="40050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18" y="692696"/>
            <a:ext cx="493395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8984" y="476672"/>
            <a:ext cx="2476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Ley del Mínimo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09392" y="3841884"/>
            <a:ext cx="2536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Ley del Máximo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483768" y="4509120"/>
            <a:ext cx="4162608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Los </a:t>
            </a:r>
            <a:r>
              <a:rPr lang="es-EC" dirty="0"/>
              <a:t>rendimientos pueden ser los más altos o máximos cuando no existen o permanecen factores limitantes. Mientras menos factores limitantes existan mayor será el rendimiento del cultivo</a:t>
            </a:r>
          </a:p>
        </p:txBody>
      </p:sp>
    </p:spTree>
    <p:extLst>
      <p:ext uri="{BB962C8B-B14F-4D97-AF65-F5344CB8AC3E}">
        <p14:creationId xmlns:p14="http://schemas.microsoft.com/office/powerpoint/2010/main" val="25267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3478" y="271914"/>
            <a:ext cx="53456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HIDROPONÍA Y SEMI-HIDROPONÍA</a:t>
            </a:r>
          </a:p>
        </p:txBody>
      </p:sp>
      <p:pic>
        <p:nvPicPr>
          <p:cNvPr id="1026" name="Picture 2" descr="C:\Users\KARLA\Desktop\foto-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00400" cy="2725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13" y="3789040"/>
            <a:ext cx="4048125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841888" y="1027299"/>
            <a:ext cx="231428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Sistema de producción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6228184" y="1211965"/>
            <a:ext cx="864096" cy="2543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173645" y="1052736"/>
            <a:ext cx="78273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Raíces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8 Conector angular"/>
          <p:cNvCxnSpPr/>
          <p:nvPr/>
        </p:nvCxnSpPr>
        <p:spPr>
          <a:xfrm rot="5400000">
            <a:off x="8023038" y="1242748"/>
            <a:ext cx="627439" cy="616747"/>
          </a:xfrm>
          <a:prstGeom prst="bentConnector3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275733" y="1237402"/>
            <a:ext cx="616747" cy="0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207315" y="836712"/>
            <a:ext cx="11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</a:t>
            </a:r>
            <a:r>
              <a:rPr lang="es-EC" dirty="0" smtClean="0"/>
              <a:t>n que</a:t>
            </a:r>
            <a:endParaRPr lang="es-EC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4166"/>
            <a:ext cx="1017254" cy="8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079523" y="1484784"/>
            <a:ext cx="11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210550" y="1988840"/>
            <a:ext cx="86897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Irrigan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7645036" y="2502188"/>
            <a:ext cx="1" cy="27874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7740352" y="2339588"/>
            <a:ext cx="117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con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583347" y="2843644"/>
            <a:ext cx="23811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Mezcla de elemento nutritivos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25858"/>
            <a:ext cx="2111134" cy="1435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3851920" y="1844824"/>
            <a:ext cx="2061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Solución nutritiva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5940152" y="3166809"/>
            <a:ext cx="571187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97472" y="3861048"/>
            <a:ext cx="10214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Combina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1187624" y="3789040"/>
            <a:ext cx="795854" cy="26259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2078804" y="3573016"/>
            <a:ext cx="17086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Cultivo sin suelo</a:t>
            </a:r>
            <a:endParaRPr lang="es-EC" dirty="0">
              <a:solidFill>
                <a:srgbClr val="00B0F0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2051720" y="4211796"/>
            <a:ext cx="12309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Hidroponía</a:t>
            </a:r>
            <a:endParaRPr lang="es-EC" dirty="0">
              <a:solidFill>
                <a:srgbClr val="00B0F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1187624" y="4073647"/>
            <a:ext cx="795854" cy="32281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3707904" y="4069127"/>
            <a:ext cx="3374" cy="87204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3759043" y="4283804"/>
            <a:ext cx="117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Permite</a:t>
            </a:r>
          </a:p>
          <a:p>
            <a:r>
              <a:rPr lang="es-EC" dirty="0" smtClean="0"/>
              <a:t> acceso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3007407" y="5003884"/>
            <a:ext cx="17349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F0"/>
                </a:solidFill>
              </a:rPr>
              <a:t>Nutrientes suelo</a:t>
            </a:r>
            <a:endParaRPr lang="es-EC" dirty="0">
              <a:solidFill>
                <a:srgbClr val="00B0F0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86" y="3573016"/>
            <a:ext cx="1017254" cy="8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81" y="5400600"/>
            <a:ext cx="1548141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Cruz"/>
          <p:cNvSpPr/>
          <p:nvPr/>
        </p:nvSpPr>
        <p:spPr>
          <a:xfrm>
            <a:off x="1835696" y="5733256"/>
            <a:ext cx="694685" cy="648072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1499470" cy="1039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53 Rectángulo"/>
          <p:cNvSpPr/>
          <p:nvPr/>
        </p:nvSpPr>
        <p:spPr>
          <a:xfrm>
            <a:off x="2987824" y="6485274"/>
            <a:ext cx="612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S.N.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381652" y="6485274"/>
            <a:ext cx="10657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Sustrato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0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64" y="116632"/>
            <a:ext cx="49984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Sistemas Hidropónicos</a:t>
            </a:r>
            <a:endParaRPr lang="es-ES" sz="4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1484784"/>
            <a:ext cx="4076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dirty="0"/>
              <a:t>Sistema NFT </a:t>
            </a:r>
            <a:r>
              <a:rPr lang="en-US" sz="2000" b="1" dirty="0" smtClean="0"/>
              <a:t>(Nutrient Flow Technic) </a:t>
            </a:r>
          </a:p>
          <a:p>
            <a:pPr algn="ctr"/>
            <a:r>
              <a:rPr lang="en-US" sz="2000" b="1" dirty="0" smtClean="0"/>
              <a:t>ó Recirculante</a:t>
            </a:r>
            <a:endParaRPr lang="es-EC" sz="2000" dirty="0"/>
          </a:p>
        </p:txBody>
      </p:sp>
      <p:pic>
        <p:nvPicPr>
          <p:cNvPr id="2050" name="Picture 2" descr="C:\Users\KARLA\Desktop\nft-nutrient-film-technique-system-explain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0" y="2348880"/>
            <a:ext cx="399037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401501" y="1484784"/>
            <a:ext cx="1978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" b="1" dirty="0" smtClean="0"/>
              <a:t>Sistema flotante </a:t>
            </a:r>
          </a:p>
          <a:p>
            <a:pPr algn="ctr"/>
            <a:r>
              <a:rPr lang="en-US" sz="2000" b="1" dirty="0"/>
              <a:t>ó</a:t>
            </a:r>
            <a:r>
              <a:rPr lang="en-US" sz="2000" b="1" dirty="0" smtClean="0"/>
              <a:t> estacional</a:t>
            </a:r>
            <a:endParaRPr lang="es-EC" sz="2000" dirty="0"/>
          </a:p>
        </p:txBody>
      </p:sp>
      <p:pic>
        <p:nvPicPr>
          <p:cNvPr id="2051" name="Picture 3" descr="C:\Users\KARLA\Desktop\raiz_flotante_pelicula_nutriti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88843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421636"/>
            <a:ext cx="23972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SUSTRATO</a:t>
            </a:r>
            <a:endParaRPr lang="es-ES" sz="4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AutoShape 2" descr="Resultado de imagen para SUSTR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97" y="2060848"/>
            <a:ext cx="5394131" cy="299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331640" y="1268760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Medio sólido inerte</a:t>
            </a:r>
            <a:endParaRPr lang="es-EC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95936" y="1484784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851920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 funciones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364088" y="764704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Anclar y aferrar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364088" y="1494076"/>
            <a:ext cx="2088232" cy="5031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Contener agua y nutrientes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179512" y="5549170"/>
            <a:ext cx="17216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" b="1" dirty="0" err="1" smtClean="0"/>
              <a:t>Características</a:t>
            </a:r>
            <a:endParaRPr lang="es-EC" sz="2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036711" y="5073291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Densidad aparente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2051720" y="6021288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Porosidad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211960" y="5085184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Aireación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211960" y="5805264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Retención de agua</a:t>
            </a:r>
            <a:endParaRPr lang="es-EC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444208" y="5085184"/>
            <a:ext cx="208823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Granulometría</a:t>
            </a:r>
            <a:endParaRPr lang="es-EC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6444208" y="5805264"/>
            <a:ext cx="6480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pH</a:t>
            </a:r>
            <a:endParaRPr lang="es-EC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7884368" y="5805264"/>
            <a:ext cx="6480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CIC</a:t>
            </a:r>
            <a:endParaRPr lang="es-EC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795720" y="6381328"/>
            <a:ext cx="6480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=VT</a:t>
            </a:r>
            <a:endParaRPr lang="es-EC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741129" y="5373216"/>
            <a:ext cx="648072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=Ps U .V</a:t>
            </a:r>
            <a:endParaRPr lang="es-EC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7380312" y="4581128"/>
            <a:ext cx="151216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0,25 a 2,60 mm 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7380312" y="3933056"/>
            <a:ext cx="151216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30 a 300 µm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6404504" y="6309320"/>
            <a:ext cx="9038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6.2-6.8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21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88640"/>
            <a:ext cx="2892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Tipos de Sustratos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180307"/>
            <a:ext cx="201465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" b="1" dirty="0" err="1" smtClean="0"/>
              <a:t>Pomina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cascajo</a:t>
            </a:r>
            <a:endParaRPr lang="es-EC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2" y="1593190"/>
            <a:ext cx="1870638" cy="1669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92653" y="1804754"/>
            <a:ext cx="211545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" b="1" dirty="0" smtClean="0"/>
              <a:t>Cascarilla de arroz</a:t>
            </a:r>
            <a:endParaRPr lang="es-EC" sz="2000" dirty="0"/>
          </a:p>
        </p:txBody>
      </p:sp>
      <p:pic>
        <p:nvPicPr>
          <p:cNvPr id="4099" name="Picture 3" descr="C:\Users\KARLA\Desktop\3759495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22" y="2708920"/>
            <a:ext cx="2212912" cy="165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298869" y="2956882"/>
            <a:ext cx="158549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C" sz="2000" b="1" dirty="0" smtClean="0"/>
              <a:t>Fibra de coco</a:t>
            </a:r>
            <a:endParaRPr lang="es-EC" sz="2000" b="1" dirty="0"/>
          </a:p>
        </p:txBody>
      </p:sp>
      <p:pic>
        <p:nvPicPr>
          <p:cNvPr id="4100" name="Picture 4" descr="C:\Users\KARLA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6" y="435456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755576" y="3322205"/>
            <a:ext cx="151216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1,5-3,1 mm Diámetro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48349" y="3906653"/>
            <a:ext cx="1691403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Roca volcánica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39552" y="4437112"/>
            <a:ext cx="1944216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Fe, Ca, Mg, y </a:t>
            </a:r>
            <a:r>
              <a:rPr lang="es-EC" dirty="0" err="1"/>
              <a:t>Na</a:t>
            </a:r>
            <a:r>
              <a:rPr lang="es-EC" dirty="0"/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411760" y="4499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Forma de óxido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06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1579" y="116632"/>
            <a:ext cx="48464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SOLUCIÓN NUTRITIVA</a:t>
            </a:r>
            <a:endParaRPr lang="es-ES" sz="4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 descr="C:\Users\KARLA\Desktop\agregando_solucion_nutritiva_hortaliz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4" y="2257246"/>
            <a:ext cx="7034502" cy="3908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55576" y="1124744"/>
            <a:ext cx="208823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es-EC" dirty="0" smtClean="0"/>
          </a:p>
          <a:p>
            <a:pPr marL="0" lvl="1" algn="ctr"/>
            <a:r>
              <a:rPr lang="es-EC" dirty="0" smtClean="0"/>
              <a:t>AGUA  con O</a:t>
            </a:r>
            <a:r>
              <a:rPr lang="es-EC" baseline="-25000" dirty="0" smtClean="0"/>
              <a:t>2</a:t>
            </a:r>
            <a:endParaRPr lang="es-EC" sz="2000" dirty="0"/>
          </a:p>
          <a:p>
            <a:pPr algn="ctr"/>
            <a:endParaRPr lang="es-EC" dirty="0"/>
          </a:p>
        </p:txBody>
      </p:sp>
      <p:sp>
        <p:nvSpPr>
          <p:cNvPr id="6" name="5 Cruz"/>
          <p:cNvSpPr/>
          <p:nvPr/>
        </p:nvSpPr>
        <p:spPr>
          <a:xfrm>
            <a:off x="3203848" y="1196752"/>
            <a:ext cx="576064" cy="432048"/>
          </a:xfrm>
          <a:prstGeom prst="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3995936" y="1124744"/>
            <a:ext cx="208823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C" dirty="0" smtClean="0"/>
              <a:t>Nutrimentos</a:t>
            </a:r>
          </a:p>
          <a:p>
            <a:pPr marL="0" lvl="1" algn="ctr"/>
            <a:r>
              <a:rPr lang="es-EC" dirty="0" smtClean="0"/>
              <a:t>Forma inorgánica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228184" y="1412776"/>
            <a:ext cx="936104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228184" y="10434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algunos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7308304" y="1124744"/>
            <a:ext cx="158417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C" dirty="0" smtClean="0"/>
              <a:t>Compuestos orgánicos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8100392" y="1844824"/>
            <a:ext cx="0" cy="99972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7337671" y="2996952"/>
            <a:ext cx="158417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s-EC" dirty="0" smtClean="0"/>
              <a:t>Quelatos de Fe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100392" y="20515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Ejm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99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8804" y="332656"/>
            <a:ext cx="39045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INTRODUCCIÓN</a:t>
            </a:r>
            <a:endParaRPr lang="es-ES" sz="4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KARL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9" y="26004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LA\Desktop\jardin085.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13968"/>
            <a:ext cx="1926981" cy="15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29922049"/>
              </p:ext>
            </p:extLst>
          </p:nvPr>
        </p:nvGraphicFramePr>
        <p:xfrm>
          <a:off x="1763688" y="383047"/>
          <a:ext cx="69364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50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6270" y="2773377"/>
            <a:ext cx="82316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MATERIALES Y MÉTODOS</a:t>
            </a:r>
            <a:endParaRPr lang="es-ES" sz="6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8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72154" y="188640"/>
            <a:ext cx="3363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Materiales de Campo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6" name="Picture 2" descr="C:\Users\KARLA\Desktop\plantines-de-frutillasexelentes--19782-MLA20177902730_102014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184206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882017" y="1268760"/>
            <a:ext cx="385727" cy="2512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7" name="Picture 3" descr="C:\Users\KARLA\Desktop\15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3826233" y="1268760"/>
            <a:ext cx="385727" cy="2512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90" y="908720"/>
            <a:ext cx="1959294" cy="158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derecha"/>
          <p:cNvSpPr/>
          <p:nvPr/>
        </p:nvSpPr>
        <p:spPr>
          <a:xfrm>
            <a:off x="6202497" y="1268760"/>
            <a:ext cx="385727" cy="25128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40" y="908720"/>
            <a:ext cx="2423756" cy="158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08362"/>
              </p:ext>
            </p:extLst>
          </p:nvPr>
        </p:nvGraphicFramePr>
        <p:xfrm>
          <a:off x="1704021" y="3212976"/>
          <a:ext cx="6096000" cy="22970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/>
                <a:gridCol w="3048000"/>
              </a:tblGrid>
              <a:tr h="442848"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Flexómetro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Ph</a:t>
                      </a:r>
                      <a:r>
                        <a:rPr lang="es-EC" dirty="0" smtClean="0"/>
                        <a:t>-metro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Regaderas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Fluorómetro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Baldes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Clorómetro</a:t>
                      </a:r>
                      <a:r>
                        <a:rPr lang="es-EC" dirty="0" smtClean="0"/>
                        <a:t> 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Tanques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Probetas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Libretas</a:t>
                      </a:r>
                      <a:r>
                        <a:rPr lang="es-EC" baseline="0" dirty="0" smtClean="0"/>
                        <a:t> de campo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Solución</a:t>
                      </a:r>
                      <a:r>
                        <a:rPr lang="es-EC" baseline="0" dirty="0" smtClean="0"/>
                        <a:t> Nutritiva</a:t>
                      </a:r>
                      <a:endParaRPr lang="es-EC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Marcadores</a:t>
                      </a:r>
                      <a:endParaRPr lang="es-EC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Plástico negro</a:t>
                      </a:r>
                      <a:endParaRPr lang="es-EC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7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0851" y="188640"/>
            <a:ext cx="4051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Materiales de Laboratorio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C:\Users\KARLA\Desktop\balanza-electronica-cap-120-gr-precision-01-mg-ke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" y="722686"/>
            <a:ext cx="169575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RLA\Desktop\2109200099121_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1494860" cy="16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Vale\Documents\TESIS\20141009_124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572288" cy="144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ARLA\Desktop\descarga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1800225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ARLA\Desktop\6490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1736"/>
            <a:ext cx="1214783" cy="1623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ARLA\Desktop\pipet_g3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8" y="2378870"/>
            <a:ext cx="2060027" cy="1546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ARLA\Desktop\Funnel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05" y="2430973"/>
            <a:ext cx="2173293" cy="1441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KARLA\Desktop\descarga (5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968" y="2400980"/>
            <a:ext cx="1945812" cy="14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KARLA\Desktop\acetonapoliestireno200_27may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1320"/>
            <a:ext cx="1628164" cy="1081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KARLA\Desktop\image0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1" y="3861048"/>
            <a:ext cx="1530875" cy="1580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KARLA\Desktop\Acido corhidric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85" y="3789040"/>
            <a:ext cx="1168666" cy="1558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KARLA\Desktop\410810445_74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4883" y="4552143"/>
            <a:ext cx="1682248" cy="5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KARLA\Desktop\180px-Erlenmeyer_flask_h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49" y="2276872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C:\Users\KARLA\Desktop\morteros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9" y="3935726"/>
            <a:ext cx="1780679" cy="11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KARLA\Desktop\titulació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81" y="4227928"/>
            <a:ext cx="890285" cy="1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s://encrypted-tbn1.gstatic.com/images?q=tbn:ANd9GcSTO7RZGXne59RS5Ojx62xKAvVvear1B5kaqx4OjEU5V_omipsQ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59" y="3965909"/>
            <a:ext cx="1543729" cy="15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C:\Users\KARLA\Desktop\images (6)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6" y="564609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C:\Users\KARLA\Desktop\220px-Propipetta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29395"/>
            <a:ext cx="1181480" cy="14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Vale\Documents\TESIS\20141029_141219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0196" y="5459752"/>
            <a:ext cx="166418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://img.directindustry.es/images_di/photo-g/estufa-laboratorio-69508-355272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10" y="5800281"/>
            <a:ext cx="1539176" cy="102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C:\Users\KARLA\Desktop\descarga (6)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98" y="5301208"/>
            <a:ext cx="1168666" cy="14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C:\Users\KARLA\Desktop\Campana-extracción-de-gases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6806"/>
            <a:ext cx="1379046" cy="13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04464"/>
            <a:ext cx="15188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Métodos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500" y="116632"/>
            <a:ext cx="89009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800" dirty="0"/>
              <a:t>Toma de Muestras foliares </a:t>
            </a:r>
            <a:endParaRPr lang="es-EC" sz="2800" dirty="0" smtClean="0"/>
          </a:p>
          <a:p>
            <a:pPr algn="ctr"/>
            <a:r>
              <a:rPr lang="es-EC" sz="2800" dirty="0" smtClean="0"/>
              <a:t>para </a:t>
            </a:r>
            <a:r>
              <a:rPr lang="es-EC" sz="2800" dirty="0"/>
              <a:t>análisis de </a:t>
            </a:r>
            <a:r>
              <a:rPr lang="es-EC" sz="2800" dirty="0" smtClean="0"/>
              <a:t>P </a:t>
            </a:r>
            <a:r>
              <a:rPr lang="es-EC" sz="2800" dirty="0"/>
              <a:t>y Ca 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3" descr="C:\Users\Vale\Documents\TESIS\20141205_084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7811" y="1545417"/>
            <a:ext cx="2232136" cy="151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475656" y="1916832"/>
            <a:ext cx="648072" cy="7920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14" descr="C:\Users\Vale\Documents\TESIS\20141028_132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0765"/>
            <a:ext cx="2193277" cy="202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4139952" y="1844824"/>
            <a:ext cx="576062" cy="85571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4667829" y="1188756"/>
            <a:ext cx="192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70° C 12 horas </a:t>
            </a:r>
            <a:endParaRPr lang="es-MX" sz="2000" b="1" dirty="0"/>
          </a:p>
        </p:txBody>
      </p:sp>
      <p:pic>
        <p:nvPicPr>
          <p:cNvPr id="13" name="Picture 13" descr="C:\Users\Vale\Documents\TESIS\20141029_141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3422" y="885531"/>
            <a:ext cx="2856606" cy="1606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Flecha derecha"/>
          <p:cNvSpPr/>
          <p:nvPr/>
        </p:nvSpPr>
        <p:spPr>
          <a:xfrm rot="5400000">
            <a:off x="7844066" y="3022960"/>
            <a:ext cx="648073" cy="79208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15" descr="C:\Users\Vale\Documents\TESIS\20141029_1412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4005" y="4515774"/>
            <a:ext cx="2795438" cy="147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90" y="3908609"/>
            <a:ext cx="1619250" cy="2795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Flecha derecha"/>
          <p:cNvSpPr/>
          <p:nvPr/>
        </p:nvSpPr>
        <p:spPr>
          <a:xfrm rot="10800000">
            <a:off x="6747574" y="4725143"/>
            <a:ext cx="648073" cy="79208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81" y="3938762"/>
            <a:ext cx="1537611" cy="2765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Flecha derecha"/>
          <p:cNvSpPr/>
          <p:nvPr/>
        </p:nvSpPr>
        <p:spPr>
          <a:xfrm rot="10800000">
            <a:off x="4499993" y="4725143"/>
            <a:ext cx="648073" cy="7920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24" y="1627645"/>
            <a:ext cx="17907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6516216" y="1853208"/>
            <a:ext cx="576062" cy="8557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 rot="10800000">
            <a:off x="2339753" y="4725144"/>
            <a:ext cx="648073" cy="792088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2370"/>
            <a:ext cx="2160240" cy="2610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883853" y="3388930"/>
            <a:ext cx="192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150° C  </a:t>
            </a:r>
            <a:endParaRPr lang="es-MX" sz="20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699792" y="3532946"/>
            <a:ext cx="1920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20 ml HNO3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697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916832" y="188640"/>
            <a:ext cx="8900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800" b="1" dirty="0" smtClean="0"/>
              <a:t>Análisis de P foliar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5536" y="980728"/>
            <a:ext cx="24482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Ácido Clorhídrico al 37%, 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915816" y="12687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843808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</a:t>
            </a:r>
            <a:r>
              <a:rPr lang="es-EC" dirty="0" smtClean="0"/>
              <a:t>iluyó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635896" y="980728"/>
            <a:ext cx="24482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8,3 ml de </a:t>
            </a:r>
            <a:r>
              <a:rPr lang="es-EC" dirty="0" err="1" smtClean="0"/>
              <a:t>HCl</a:t>
            </a:r>
            <a:endParaRPr lang="es-EC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156176" y="12687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084168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aforó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804248" y="980728"/>
            <a:ext cx="201622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 agua destilada</a:t>
            </a:r>
          </a:p>
          <a:p>
            <a:pPr algn="ctr"/>
            <a:r>
              <a:rPr lang="es-EC" dirty="0" smtClean="0"/>
              <a:t>50 ml</a:t>
            </a:r>
            <a:endParaRPr lang="es-EC" dirty="0"/>
          </a:p>
        </p:txBody>
      </p:sp>
      <p:sp>
        <p:nvSpPr>
          <p:cNvPr id="19" name="18 Igual que"/>
          <p:cNvSpPr/>
          <p:nvPr/>
        </p:nvSpPr>
        <p:spPr>
          <a:xfrm>
            <a:off x="179512" y="1772816"/>
            <a:ext cx="1008112" cy="57606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115616" y="1772816"/>
            <a:ext cx="24482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Ácido Nítrico</a:t>
            </a:r>
          </a:p>
          <a:p>
            <a:pPr algn="ctr"/>
            <a:r>
              <a:rPr lang="es-EC" b="1" dirty="0" smtClean="0"/>
              <a:t>69%</a:t>
            </a:r>
            <a:endParaRPr lang="es-EC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5496" y="2636912"/>
            <a:ext cx="187220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Vanadato de Amonio</a:t>
            </a:r>
          </a:p>
          <a:p>
            <a:pPr algn="ctr"/>
            <a:r>
              <a:rPr lang="es-EC" b="1" dirty="0"/>
              <a:t>0,09 g.100ml</a:t>
            </a:r>
            <a:r>
              <a:rPr lang="es-EC" b="1" baseline="30000" dirty="0"/>
              <a:t>-1 </a:t>
            </a:r>
            <a:endParaRPr lang="es-EC" b="1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1979712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2699792" y="2636912"/>
            <a:ext cx="244827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0,09 g de NH4VO3 en </a:t>
            </a:r>
            <a:r>
              <a:rPr lang="es-EC" dirty="0" smtClean="0"/>
              <a:t>50 </a:t>
            </a:r>
            <a:r>
              <a:rPr lang="es-EC" dirty="0"/>
              <a:t>ml de agua hirviendo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835696" y="25556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disolvió</a:t>
            </a:r>
            <a:endParaRPr lang="es-EC" dirty="0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5220072" y="299695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148064" y="23488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</a:t>
            </a:r>
            <a:r>
              <a:rPr lang="es-EC" dirty="0" smtClean="0"/>
              <a:t>nfrió y </a:t>
            </a:r>
          </a:p>
          <a:p>
            <a:r>
              <a:rPr lang="es-EC" dirty="0" smtClean="0"/>
              <a:t>agregó</a:t>
            </a:r>
            <a:endParaRPr lang="es-EC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6012160" y="2636912"/>
            <a:ext cx="18722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2,4 ml de HNO3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020272" y="1846565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Aforo</a:t>
            </a:r>
          </a:p>
          <a:p>
            <a:r>
              <a:rPr lang="es-EC" dirty="0" smtClean="0"/>
              <a:t>100 ml</a:t>
            </a:r>
            <a:endParaRPr lang="es-EC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35496" y="5373216"/>
            <a:ext cx="187220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M</a:t>
            </a:r>
            <a:r>
              <a:rPr lang="es-EC" b="1" dirty="0" smtClean="0"/>
              <a:t>olibdato </a:t>
            </a:r>
            <a:r>
              <a:rPr lang="es-EC" b="1" dirty="0"/>
              <a:t>de amonio 1,9 g.100ml</a:t>
            </a:r>
            <a:r>
              <a:rPr lang="es-EC" b="1" baseline="30000" dirty="0"/>
              <a:t>-1</a:t>
            </a:r>
            <a:endParaRPr lang="es-EC" b="1" dirty="0"/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979712" y="58772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31 Rectángulo redondeado"/>
          <p:cNvSpPr/>
          <p:nvPr/>
        </p:nvSpPr>
        <p:spPr>
          <a:xfrm>
            <a:off x="2699792" y="5373216"/>
            <a:ext cx="244827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1,9 g de (NH4)6Mo7O24.4H2O en agua a 50 °C</a:t>
            </a: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5220072" y="587727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6012160" y="5589240"/>
            <a:ext cx="187220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9,7 </a:t>
            </a:r>
            <a:r>
              <a:rPr lang="es-EC" dirty="0"/>
              <a:t>ml de HNO3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835696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disolvió</a:t>
            </a:r>
            <a:endParaRPr lang="es-EC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148064" y="522920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</a:t>
            </a:r>
            <a:r>
              <a:rPr lang="es-EC" dirty="0" smtClean="0"/>
              <a:t>nfrió y </a:t>
            </a:r>
          </a:p>
          <a:p>
            <a:r>
              <a:rPr lang="es-EC" dirty="0" smtClean="0"/>
              <a:t>agregó</a:t>
            </a:r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804248" y="485566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Aforo</a:t>
            </a:r>
          </a:p>
          <a:p>
            <a:r>
              <a:rPr lang="es-EC" dirty="0" smtClean="0"/>
              <a:t>100 ml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05" y="4680199"/>
            <a:ext cx="1155612" cy="19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06" y="1705744"/>
            <a:ext cx="11556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15" y="4131112"/>
            <a:ext cx="2077065" cy="122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" y="3430496"/>
            <a:ext cx="1972771" cy="140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116632"/>
            <a:ext cx="33123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Molibdato Vanadato de Amonio</a:t>
            </a:r>
            <a:endParaRPr lang="es-EC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34" y="836712"/>
            <a:ext cx="198470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6897" y="3068960"/>
            <a:ext cx="24509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 la lectura</a:t>
            </a:r>
            <a:endParaRPr lang="es-E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79512" y="3645024"/>
            <a:ext cx="187220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/>
              <a:t>Alícuota </a:t>
            </a:r>
            <a:r>
              <a:rPr lang="es-EC" dirty="0"/>
              <a:t>de 1ml de los filtrados de las muestras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220072" y="3645024"/>
            <a:ext cx="194421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/>
              <a:t>4ml </a:t>
            </a:r>
            <a:r>
              <a:rPr lang="es-EC" dirty="0"/>
              <a:t>de la solución de nitro-</a:t>
            </a:r>
            <a:r>
              <a:rPr lang="es-EC" dirty="0" err="1"/>
              <a:t>vanadomolibdato</a:t>
            </a:r>
            <a:r>
              <a:rPr lang="es-EC" dirty="0"/>
              <a:t> 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4499992" y="40770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427984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agregó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051720" y="371703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/>
              <a:t>Y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411760" y="3645024"/>
            <a:ext cx="187220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/>
              <a:t>Del </a:t>
            </a:r>
            <a:r>
              <a:rPr lang="es-EC" dirty="0"/>
              <a:t>blanco en tubos de ensayo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70645"/>
            <a:ext cx="1066800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539552" y="5229200"/>
            <a:ext cx="93610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 smtClean="0"/>
              <a:t>1 hora</a:t>
            </a:r>
            <a:endParaRPr lang="es-EC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619672" y="55172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39552" y="47878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reposar</a:t>
            </a:r>
            <a:endParaRPr lang="es-EC" dirty="0"/>
          </a:p>
        </p:txBody>
      </p:sp>
      <p:pic>
        <p:nvPicPr>
          <p:cNvPr id="19" name="Picture 2" descr="C:\Users\Vale\Documents\TESIS\20141009_124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75" y="4999589"/>
            <a:ext cx="2672297" cy="15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 redondeado"/>
          <p:cNvSpPr/>
          <p:nvPr/>
        </p:nvSpPr>
        <p:spPr>
          <a:xfrm>
            <a:off x="5580112" y="5301208"/>
            <a:ext cx="194421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dirty="0" smtClean="0"/>
              <a:t>Longitud de onda</a:t>
            </a:r>
          </a:p>
          <a:p>
            <a:pPr lvl="0" algn="ctr"/>
            <a:r>
              <a:rPr lang="es-EC" dirty="0" smtClean="0"/>
              <a:t>400 </a:t>
            </a:r>
            <a:r>
              <a:rPr lang="es-EC" dirty="0" err="1" smtClean="0"/>
              <a:t>nm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16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916832" y="188640"/>
            <a:ext cx="8900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800" b="1" dirty="0" smtClean="0"/>
              <a:t>Análisis de Ca foliar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979548"/>
            <a:ext cx="121013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Titulación</a:t>
            </a:r>
            <a:endParaRPr lang="es-EC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19672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33662" y="1844824"/>
            <a:ext cx="87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agregó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4225962" y="2001614"/>
            <a:ext cx="17141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2,0 cm</a:t>
            </a:r>
            <a:r>
              <a:rPr lang="es-MX" baseline="30000" dirty="0"/>
              <a:t>3</a:t>
            </a:r>
            <a:r>
              <a:rPr lang="es-MX" dirty="0"/>
              <a:t> de solución de NaOH 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9992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pH 12-13</a:t>
            </a:r>
            <a:endParaRPr lang="es-EC" dirty="0"/>
          </a:p>
        </p:txBody>
      </p:sp>
      <p:sp>
        <p:nvSpPr>
          <p:cNvPr id="11" name="10 Más"/>
          <p:cNvSpPr/>
          <p:nvPr/>
        </p:nvSpPr>
        <p:spPr>
          <a:xfrm>
            <a:off x="6084168" y="2132856"/>
            <a:ext cx="576064" cy="729372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7034274" y="1988840"/>
            <a:ext cx="17141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1 </a:t>
            </a:r>
            <a:r>
              <a:rPr lang="es-MX" dirty="0"/>
              <a:t>a </a:t>
            </a:r>
            <a:r>
              <a:rPr lang="es-MX" dirty="0" smtClean="0"/>
              <a:t>2 gotas de del indicador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5928" y="980728"/>
            <a:ext cx="22238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Hidróxido de sodio </a:t>
            </a:r>
            <a:r>
              <a:rPr lang="es-MX" dirty="0" smtClean="0"/>
              <a:t>NaOH</a:t>
            </a:r>
            <a:r>
              <a:rPr lang="es-MX" dirty="0"/>
              <a:t>( 1N)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52192" y="994740"/>
            <a:ext cx="22238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EDTA( 0,01 M</a:t>
            </a:r>
            <a:r>
              <a:rPr lang="es-MX" dirty="0" smtClean="0"/>
              <a:t>) 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28456" y="980728"/>
            <a:ext cx="22238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MUREXIDA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70" y="2996952"/>
            <a:ext cx="1650690" cy="132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353754" y="1988840"/>
            <a:ext cx="121013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5 ml de la muestra</a:t>
            </a:r>
            <a:endParaRPr lang="es-EC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5353"/>
            <a:ext cx="3240360" cy="153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62" y="3391187"/>
            <a:ext cx="1999807" cy="1461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30" y="2924944"/>
            <a:ext cx="1426158" cy="1336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3" y="4324810"/>
            <a:ext cx="1732790" cy="234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22 Conector recto de flecha"/>
          <p:cNvCxnSpPr/>
          <p:nvPr/>
        </p:nvCxnSpPr>
        <p:spPr>
          <a:xfrm>
            <a:off x="2195736" y="55172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43" y="4542203"/>
            <a:ext cx="2205038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672804" y="188640"/>
            <a:ext cx="8900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800" b="1" dirty="0" smtClean="0"/>
              <a:t>Extracción de Clorofila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5928" y="980728"/>
            <a:ext cx="22238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0,25 </a:t>
            </a:r>
            <a:r>
              <a:rPr lang="es-EC" dirty="0"/>
              <a:t>g de muestra de </a:t>
            </a:r>
            <a:r>
              <a:rPr lang="es-EC" dirty="0" smtClean="0"/>
              <a:t>hoja fresca </a:t>
            </a:r>
            <a:endParaRPr lang="es-EC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771800" y="130389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563888" y="1187460"/>
            <a:ext cx="22238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Cortar finamente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6876256" y="1187460"/>
            <a:ext cx="22238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Frascos ámbar 25 ml</a:t>
            </a:r>
            <a:endParaRPr lang="es-EC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8028384" y="1843083"/>
            <a:ext cx="0" cy="5778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8100392" y="1907540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añadió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76256" y="2627620"/>
            <a:ext cx="22238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2,5 de acetona 80%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268108" y="310957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Reposar 24h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67872" y="347890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-4 °C refrigeración</a:t>
            </a:r>
            <a:endParaRPr lang="es-EC" dirty="0"/>
          </a:p>
        </p:txBody>
      </p:sp>
      <p:pic>
        <p:nvPicPr>
          <p:cNvPr id="5122" name="Picture 2" descr="C:\Users\KARLA\Desktop\am_192652_4141381_577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10" y="2062232"/>
            <a:ext cx="1532478" cy="114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1" y="1845005"/>
            <a:ext cx="1633569" cy="14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54876"/>
            <a:ext cx="1363216" cy="125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250"/>
            <a:ext cx="927720" cy="176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251520" y="3460938"/>
            <a:ext cx="23783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Después de 24 horas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48239"/>
            <a:ext cx="976300" cy="29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619672" y="4221088"/>
            <a:ext cx="22018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6,25 ml de acetona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9" descr="C:\Users\KARLA\Desktop\acetonapoliestireno200_27may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21198"/>
            <a:ext cx="2036753" cy="197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>
            <a:off x="3707904" y="558924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8" name="Picture 8" descr="F:\fotos\20140923_085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08" y="4565159"/>
            <a:ext cx="2091916" cy="1960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Vale\Documents\TESIS\20141009_124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58" y="4269894"/>
            <a:ext cx="2100560" cy="1275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6804248" y="55799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645 y 663 </a:t>
            </a:r>
            <a:r>
              <a:rPr lang="es-EC" dirty="0" err="1" smtClean="0"/>
              <a:t>nm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56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7508" y="188640"/>
            <a:ext cx="3268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Diseño Experimental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1372706"/>
            <a:ext cx="17411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Tipo de diseño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52629" y="1433682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3632" y="1713002"/>
            <a:ext cx="36561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s-EC" sz="2000" dirty="0" smtClean="0"/>
              <a:t>Bloques </a:t>
            </a:r>
            <a:r>
              <a:rPr lang="es-EC" sz="2000" dirty="0"/>
              <a:t>Completos al Azar (DBCA) con </a:t>
            </a:r>
            <a:r>
              <a:rPr lang="es-EC" sz="2000" dirty="0" smtClean="0"/>
              <a:t>los niveles  </a:t>
            </a:r>
            <a:r>
              <a:rPr lang="es-EC" sz="2000" dirty="0"/>
              <a:t>de </a:t>
            </a:r>
            <a:r>
              <a:rPr lang="es-EC" sz="2000" dirty="0" smtClean="0"/>
              <a:t>P Y Ca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73646" y="989512"/>
            <a:ext cx="8322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 Y Ca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9512" y="2718785"/>
            <a:ext cx="36561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3600" b="1" i="1" dirty="0" err="1"/>
              <a:t>Yij</a:t>
            </a:r>
            <a:r>
              <a:rPr lang="es-EC" sz="3600" b="1" dirty="0"/>
              <a:t>= μ+ </a:t>
            </a:r>
            <a:r>
              <a:rPr lang="es-EC" sz="3600" b="1" dirty="0" err="1"/>
              <a:t>τi</a:t>
            </a:r>
            <a:r>
              <a:rPr lang="es-EC" sz="3600" b="1" dirty="0"/>
              <a:t> + </a:t>
            </a:r>
            <a:r>
              <a:rPr lang="es-EC" sz="3600" b="1" i="1" dirty="0" err="1"/>
              <a:t>B</a:t>
            </a:r>
            <a:r>
              <a:rPr lang="es-EC" sz="3600" b="1" i="1" baseline="-25000" dirty="0" err="1"/>
              <a:t>j</a:t>
            </a:r>
            <a:r>
              <a:rPr lang="es-EC" sz="3600" b="1" dirty="0"/>
              <a:t>+ </a:t>
            </a:r>
            <a:r>
              <a:rPr lang="es-EC" sz="3600" b="1" i="1" dirty="0" err="1"/>
              <a:t>E</a:t>
            </a:r>
            <a:r>
              <a:rPr lang="es-EC" sz="3600" b="1" i="1" baseline="-25000" dirty="0" err="1"/>
              <a:t>ij</a:t>
            </a:r>
            <a:endParaRPr lang="es-ES" sz="36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83356" y="3532946"/>
            <a:ext cx="15497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Repeticiones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79512" y="4005064"/>
            <a:ext cx="3656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s-EC" sz="2000" dirty="0"/>
              <a:t>Cada tratamiento se conformó de cuatro repeticiones.</a:t>
            </a:r>
          </a:p>
          <a:p>
            <a:pPr algn="just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33413" y="4613066"/>
            <a:ext cx="20710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Características UE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95775" y="5173127"/>
            <a:ext cx="36561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s-EC" sz="2000" dirty="0"/>
              <a:t>Cada unidad experimental estuvo representada por cuatro plantas en un vaso plástico individual de 16 onzas, el cual se llenó de pomina</a:t>
            </a:r>
          </a:p>
          <a:p>
            <a:pPr algn="just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475856" y="1045185"/>
            <a:ext cx="369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000" b="1" dirty="0" smtClean="0"/>
              <a:t>Análisis  </a:t>
            </a:r>
            <a:r>
              <a:rPr lang="es-EC" sz="2000" b="1" dirty="0"/>
              <a:t>estadístico y esquema de análisis de </a:t>
            </a:r>
            <a:r>
              <a:rPr lang="es-EC" sz="2000" b="1" dirty="0" smtClean="0"/>
              <a:t>varianza</a:t>
            </a:r>
            <a:endParaRPr lang="es-EC" sz="2000" b="1" dirty="0"/>
          </a:p>
          <a:p>
            <a:pPr algn="ctr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49392"/>
              </p:ext>
            </p:extLst>
          </p:nvPr>
        </p:nvGraphicFramePr>
        <p:xfrm>
          <a:off x="4009235" y="1835775"/>
          <a:ext cx="4629785" cy="209728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45435"/>
                <a:gridCol w="1784350"/>
              </a:tblGrid>
              <a:tr h="419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F de V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GL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19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Tratamientos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 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Bloque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 3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45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Error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12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5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11626" y="596275"/>
            <a:ext cx="2488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Relación P-Ca</a:t>
            </a:r>
            <a:endParaRPr lang="es-ES" sz="32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124744"/>
            <a:ext cx="2361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Tipo de diseño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1702549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Debido a la estructura de la investigación, se realizó un DBCA con la relación entre </a:t>
            </a:r>
            <a:r>
              <a:rPr lang="es-EC" dirty="0" smtClean="0"/>
              <a:t>niveles </a:t>
            </a:r>
            <a:r>
              <a:rPr lang="es-EC" dirty="0"/>
              <a:t>de Ca y P.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-396552" y="2998693"/>
            <a:ext cx="5184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800" b="1" i="1" dirty="0" err="1"/>
              <a:t>Yijk</a:t>
            </a:r>
            <a:r>
              <a:rPr lang="es-EC" sz="2800" b="1" i="1" dirty="0"/>
              <a:t> </a:t>
            </a:r>
            <a:r>
              <a:rPr lang="es-EC" sz="2800" b="1" dirty="0"/>
              <a:t>= μ+ </a:t>
            </a:r>
            <a:r>
              <a:rPr lang="es-EC" sz="2800" b="1" dirty="0" err="1"/>
              <a:t>Ai</a:t>
            </a:r>
            <a:r>
              <a:rPr lang="es-EC" sz="2800" b="1" dirty="0"/>
              <a:t> + </a:t>
            </a:r>
            <a:r>
              <a:rPr lang="es-EC" sz="2800" b="1" i="1" dirty="0" err="1"/>
              <a:t>B</a:t>
            </a:r>
            <a:r>
              <a:rPr lang="es-EC" sz="2800" b="1" i="1" baseline="-25000" dirty="0" err="1"/>
              <a:t>j</a:t>
            </a:r>
            <a:r>
              <a:rPr lang="es-EC" sz="2800" b="1" dirty="0"/>
              <a:t>+ </a:t>
            </a:r>
            <a:r>
              <a:rPr lang="es-EC" sz="2800" b="1" dirty="0" err="1"/>
              <a:t>AB</a:t>
            </a:r>
            <a:r>
              <a:rPr lang="es-EC" sz="2800" b="1" i="1" baseline="-25000" dirty="0" err="1"/>
              <a:t>ij</a:t>
            </a:r>
            <a:r>
              <a:rPr lang="es-EC" sz="2800" b="1" i="1" dirty="0"/>
              <a:t> +</a:t>
            </a:r>
            <a:r>
              <a:rPr lang="es-EC" sz="2800" b="1" dirty="0"/>
              <a:t> </a:t>
            </a:r>
            <a:r>
              <a:rPr lang="es-EC" sz="2800" b="1" i="1" dirty="0" err="1"/>
              <a:t>E</a:t>
            </a:r>
            <a:r>
              <a:rPr lang="es-EC" sz="2800" b="1" i="1" baseline="-25000" dirty="0" err="1"/>
              <a:t>ijk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8024" y="3676962"/>
            <a:ext cx="15497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Repeticiones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4069521"/>
            <a:ext cx="3656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s-EC" sz="2000" dirty="0"/>
              <a:t>Cada tratamiento se conformó de cuatro repeticiones.</a:t>
            </a:r>
          </a:p>
          <a:p>
            <a:pPr algn="just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560" y="4797152"/>
            <a:ext cx="20710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Características UE</a:t>
            </a:r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95775" y="5173127"/>
            <a:ext cx="36561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es-EC" sz="2000" dirty="0"/>
              <a:t>Cada unidad experimental estuvo representada por cuatro plantas en un vaso plástico individual de 16 onzas, el cual se llenó de pomina</a:t>
            </a:r>
          </a:p>
          <a:p>
            <a:pPr algn="just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91880" y="1189201"/>
            <a:ext cx="369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C" sz="2000" b="1" dirty="0" smtClean="0"/>
              <a:t>Análisis  </a:t>
            </a:r>
            <a:r>
              <a:rPr lang="es-EC" sz="2000" b="1" dirty="0"/>
              <a:t>estadístico y esquema de análisis de </a:t>
            </a:r>
            <a:r>
              <a:rPr lang="es-EC" sz="2000" b="1" dirty="0" smtClean="0"/>
              <a:t>varianza</a:t>
            </a:r>
            <a:endParaRPr lang="es-EC" sz="2000" b="1" dirty="0"/>
          </a:p>
          <a:p>
            <a:pPr algn="ctr"/>
            <a:endParaRPr lang="es-ES" sz="2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5340"/>
              </p:ext>
            </p:extLst>
          </p:nvPr>
        </p:nvGraphicFramePr>
        <p:xfrm>
          <a:off x="4225259" y="2204864"/>
          <a:ext cx="4629785" cy="246888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45435"/>
                <a:gridCol w="1784350"/>
              </a:tblGrid>
              <a:tr h="3787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F de V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GL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15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Niveles </a:t>
                      </a:r>
                      <a:r>
                        <a:rPr lang="es-EC" sz="1800" dirty="0">
                          <a:effectLst/>
                        </a:rPr>
                        <a:t>de Ca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 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Niveles </a:t>
                      </a:r>
                      <a:r>
                        <a:rPr lang="es-EC" sz="1800" dirty="0">
                          <a:effectLst/>
                        </a:rPr>
                        <a:t>de P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 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Ca x P 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 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7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>
                          <a:effectLst/>
                        </a:rPr>
                        <a:t>Error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800" dirty="0">
                          <a:effectLst/>
                        </a:rPr>
                        <a:t> 6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6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8641" y="192246"/>
            <a:ext cx="2744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OBJETIVOS</a:t>
            </a:r>
            <a:endParaRPr lang="es-ES" sz="4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166843"/>
            <a:ext cx="77048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C" b="1" dirty="0" smtClean="0"/>
          </a:p>
          <a:p>
            <a:pPr lvl="2"/>
            <a:r>
              <a:rPr lang="es-EC" b="1" dirty="0" smtClean="0"/>
              <a:t>OBJETIVO GENERAL</a:t>
            </a:r>
          </a:p>
          <a:p>
            <a:pPr lvl="2"/>
            <a:endParaRPr lang="es-EC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EC" dirty="0"/>
              <a:t>Determinar los niveles óptimos de Ca, P, y su interacción en la producción y calidad del cultivo de frutilla, variedad </a:t>
            </a:r>
            <a:r>
              <a:rPr lang="es-EC" dirty="0" smtClean="0"/>
              <a:t>festival.</a:t>
            </a:r>
          </a:p>
          <a:p>
            <a:endParaRPr lang="es-EC" sz="2000" b="1" dirty="0"/>
          </a:p>
          <a:p>
            <a:pPr lvl="2"/>
            <a:r>
              <a:rPr lang="es-EC" b="1" dirty="0" smtClean="0"/>
              <a:t>OBJETIVOS ESPECÍFICOS</a:t>
            </a:r>
          </a:p>
          <a:p>
            <a:pPr lvl="2"/>
            <a:endParaRPr lang="es-EC" sz="20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EC" dirty="0"/>
              <a:t>Evaluar diferentes niveles de Ca en el cultivo de frutilla en un sistema </a:t>
            </a:r>
            <a:r>
              <a:rPr lang="es-EC" dirty="0" err="1"/>
              <a:t>semi</a:t>
            </a:r>
            <a:r>
              <a:rPr lang="es-EC" dirty="0"/>
              <a:t>-hidropónico para determinar el nivel óptimo de aplicación sobre la producción y calidad del fruto</a:t>
            </a:r>
            <a:r>
              <a:rPr lang="es-EC" dirty="0" smtClean="0"/>
              <a:t>.</a:t>
            </a:r>
          </a:p>
          <a:p>
            <a:endParaRPr lang="es-EC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EC" dirty="0"/>
              <a:t>Evaluar diferentes niveles de P en el cultivo de frutilla en un sistema </a:t>
            </a:r>
            <a:r>
              <a:rPr lang="es-EC" dirty="0" err="1"/>
              <a:t>semi</a:t>
            </a:r>
            <a:r>
              <a:rPr lang="es-EC" dirty="0"/>
              <a:t>-hidropónico para determinar el nivel óptimo de aplicación sobre la producción y calidad del fruto</a:t>
            </a:r>
            <a:r>
              <a:rPr lang="es-EC" dirty="0" smtClean="0"/>
              <a:t>.</a:t>
            </a:r>
          </a:p>
          <a:p>
            <a:endParaRPr lang="es-EC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EC" dirty="0"/>
              <a:t>Evaluar las interacciones de los niveles de Ca y P para determinar los problemas de correlación en la producción y calidad del fruto</a:t>
            </a:r>
          </a:p>
        </p:txBody>
      </p:sp>
    </p:spTree>
    <p:extLst>
      <p:ext uri="{BB962C8B-B14F-4D97-AF65-F5344CB8AC3E}">
        <p14:creationId xmlns:p14="http://schemas.microsoft.com/office/powerpoint/2010/main" val="32551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4576" y="188640"/>
            <a:ext cx="31142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Variables Evaluadas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182884" y="3894613"/>
            <a:ext cx="1909395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Peso Fresco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5182883" y="5085184"/>
            <a:ext cx="1909397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Peso Seco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2810921" y="3894613"/>
            <a:ext cx="2063695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Fluorescencia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596976" y="980728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Número de flores por planta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>
            <a:off x="2829224" y="980728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Número de hojas por planta</a:t>
            </a:r>
            <a:endParaRPr lang="es-EC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061472" y="980728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Número de frutos por planta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2843808" y="2564904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Altura de planta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067457" y="2564904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Diámetro de la corona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96976" y="2564904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Número de brotes por planta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66822" y="3894613"/>
            <a:ext cx="2030808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Clorofila</a:t>
            </a:r>
            <a:endParaRPr lang="es-EC" dirty="0"/>
          </a:p>
        </p:txBody>
      </p:sp>
      <p:pic>
        <p:nvPicPr>
          <p:cNvPr id="16" name="Picture 14" descr="C:\Users\Vale\Documents\TESIS\20141028_132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23" y="3645024"/>
            <a:ext cx="219327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17" y="4509120"/>
            <a:ext cx="1624990" cy="223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 descr="F:\fotos\20140923_085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4" y="4509120"/>
            <a:ext cx="1468146" cy="223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03" y="4418409"/>
            <a:ext cx="1362075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3695" y="192246"/>
            <a:ext cx="64717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RESULTADOS Y DISCUSIÓN </a:t>
            </a:r>
            <a:endParaRPr lang="es-ES" sz="4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90872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FÓSFORO</a:t>
            </a:r>
            <a:endParaRPr lang="es-MX" b="1" dirty="0"/>
          </a:p>
          <a:p>
            <a:endParaRPr lang="es-EC" b="1" dirty="0" smtClean="0"/>
          </a:p>
          <a:p>
            <a:r>
              <a:rPr lang="es-EC" b="1" dirty="0" smtClean="0"/>
              <a:t>Evaluación </a:t>
            </a:r>
            <a:r>
              <a:rPr lang="es-EC" b="1" dirty="0"/>
              <a:t>de  diferentes niveles de P en el cultivo de frutilla en un sistema </a:t>
            </a:r>
            <a:r>
              <a:rPr lang="es-EC" b="1" dirty="0" err="1"/>
              <a:t>semi</a:t>
            </a:r>
            <a:r>
              <a:rPr lang="es-EC" b="1" dirty="0"/>
              <a:t>-hidropónico para determinar el nivel óptimo de aplicación sobre la producción y calidad del fruto</a:t>
            </a:r>
            <a:r>
              <a:rPr lang="es-EC" b="1" dirty="0" smtClean="0"/>
              <a:t>.</a:t>
            </a:r>
          </a:p>
          <a:p>
            <a:endParaRPr lang="es-EC" b="1" dirty="0"/>
          </a:p>
          <a:p>
            <a:r>
              <a:rPr lang="es-MX" b="1" dirty="0"/>
              <a:t>Cuadro 1.</a:t>
            </a:r>
            <a:r>
              <a:rPr lang="es-MX" dirty="0"/>
              <a:t> </a:t>
            </a:r>
            <a:r>
              <a:rPr lang="es-MX" b="1" dirty="0"/>
              <a:t>Influencia de la concentración de fósforo en las características de crecimiento de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33084"/>
              </p:ext>
            </p:extLst>
          </p:nvPr>
        </p:nvGraphicFramePr>
        <p:xfrm>
          <a:off x="1123693" y="3284985"/>
          <a:ext cx="7264730" cy="253644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77339"/>
                <a:gridCol w="983462"/>
                <a:gridCol w="1246290"/>
                <a:gridCol w="942233"/>
                <a:gridCol w="815973"/>
                <a:gridCol w="952540"/>
                <a:gridCol w="846893"/>
              </a:tblGrid>
              <a:tr h="573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Nivel </a:t>
                      </a:r>
                      <a:r>
                        <a:rPr lang="es-EC" sz="1600" dirty="0">
                          <a:effectLst/>
                        </a:rPr>
                        <a:t>P </a:t>
                      </a:r>
                      <a:r>
                        <a:rPr lang="es-EC" sz="1600" dirty="0" smtClean="0">
                          <a:effectLst/>
                        </a:rPr>
                        <a:t>meq.L</a:t>
                      </a:r>
                      <a:r>
                        <a:rPr lang="es-EC" sz="1600" baseline="30000" dirty="0" smtClean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ALTURA (cm)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DIÁMETRO (cm)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No. FLORES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No. HOJAS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No. BROTES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No. FRUTO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0</a:t>
                      </a:r>
                      <a:r>
                        <a:rPr lang="es-EC" sz="1600">
                          <a:effectLst/>
                        </a:rPr>
                        <a:t> (0.0)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6.57 d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9.47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0.48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3.05 c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0.36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0.21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1</a:t>
                      </a:r>
                      <a:r>
                        <a:rPr lang="es-EC" sz="1600">
                          <a:effectLst/>
                        </a:rPr>
                        <a:t> (0.5)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6.40 c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9.60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0.94 d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2.80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0.33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0.58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2</a:t>
                      </a:r>
                      <a:r>
                        <a:rPr lang="es-EC" sz="1600">
                          <a:effectLst/>
                        </a:rPr>
                        <a:t> (1.0)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6.18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9.73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0.34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3.07 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0.40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0.38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3</a:t>
                      </a:r>
                      <a:r>
                        <a:rPr lang="es-EC" sz="1600">
                          <a:effectLst/>
                        </a:rPr>
                        <a:t> (2.0)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5.88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9.71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0.67 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2.79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0.40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0.33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4</a:t>
                      </a:r>
                      <a:r>
                        <a:rPr lang="es-EC" sz="1600">
                          <a:effectLst/>
                        </a:rPr>
                        <a:t> (2.5)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5.75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9.52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0.67 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2.32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0.32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0.31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LINEAL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**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CUADRÁTICA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NS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2699792" y="3789040"/>
            <a:ext cx="792088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779912" y="4104692"/>
            <a:ext cx="2016224" cy="3324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5796136" y="4365104"/>
            <a:ext cx="1584176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596336" y="4077072"/>
            <a:ext cx="792088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928435" y="6407750"/>
            <a:ext cx="3820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/>
              <a:t>(</a:t>
            </a:r>
            <a:r>
              <a:rPr lang="es-MX" sz="1100" dirty="0" err="1"/>
              <a:t>Choi</a:t>
            </a:r>
            <a:r>
              <a:rPr lang="es-MX" sz="1100" dirty="0"/>
              <a:t>, </a:t>
            </a:r>
            <a:r>
              <a:rPr lang="es-MX" sz="1100" dirty="0" err="1"/>
              <a:t>Latigui</a:t>
            </a:r>
            <a:r>
              <a:rPr lang="es-MX" sz="1100" dirty="0"/>
              <a:t>, &amp; Lee, 2012</a:t>
            </a:r>
            <a:r>
              <a:rPr lang="es-MX" sz="1100" dirty="0" smtClean="0"/>
              <a:t>) </a:t>
            </a:r>
            <a:endParaRPr lang="es-MX" sz="11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31991" y="583066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Medias con una letra común no son significativamente diferentes (p&gt;0.05)</a:t>
            </a:r>
            <a:endParaRPr lang="es-MX" sz="1100" dirty="0"/>
          </a:p>
          <a:p>
            <a:r>
              <a:rPr lang="es-EC" sz="1100" dirty="0"/>
              <a:t>NS, *,**,***; no significativo o significativo p&lt;0.05, 0.01 y 0.001 respectivamente.</a:t>
            </a:r>
            <a:endParaRPr lang="es-MX" sz="1100" dirty="0"/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19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Figura 1 </a:t>
            </a:r>
            <a:r>
              <a:rPr lang="es-MX" dirty="0"/>
              <a:t>Regresión lineal de la variable altura con diferentes </a:t>
            </a:r>
            <a:r>
              <a:rPr lang="es-MX" dirty="0" smtClean="0"/>
              <a:t>nivel </a:t>
            </a:r>
            <a:r>
              <a:rPr lang="es-MX" dirty="0"/>
              <a:t>de fósforo en frutilla </a:t>
            </a:r>
            <a:r>
              <a:rPr lang="es-MX" dirty="0" err="1"/>
              <a:t>var</a:t>
            </a:r>
            <a:r>
              <a:rPr lang="es-MX" dirty="0"/>
              <a:t>. Festival </a:t>
            </a:r>
            <a:endParaRPr lang="es-MX" b="1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 descr="C:\Users\Vale\AppData\Local\Microsoft\Windows\INetCache\Content.Word\Nueva imagen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03244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81103" y="4671493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Para el factor </a:t>
            </a:r>
            <a:r>
              <a:rPr lang="es-EC" dirty="0" smtClean="0"/>
              <a:t>nivel </a:t>
            </a:r>
            <a:r>
              <a:rPr lang="es-EC" dirty="0"/>
              <a:t>de fósforo se encontraron diferencias significativas en las variables altura (p</a:t>
            </a:r>
            <a:r>
              <a:rPr lang="es-EC" baseline="-25000" dirty="0"/>
              <a:t>(5;16)</a:t>
            </a:r>
            <a:r>
              <a:rPr lang="es-EC" dirty="0"/>
              <a:t>&lt;0.0001), número de flores (p</a:t>
            </a:r>
            <a:r>
              <a:rPr lang="es-EC" baseline="-25000" dirty="0"/>
              <a:t>(5;16)</a:t>
            </a:r>
            <a:r>
              <a:rPr lang="es-EC" dirty="0"/>
              <a:t>&lt;0.0001), de hojas (p</a:t>
            </a:r>
            <a:r>
              <a:rPr lang="es-EC" baseline="-25000" dirty="0"/>
              <a:t>(5;16)</a:t>
            </a:r>
            <a:r>
              <a:rPr lang="es-EC" dirty="0"/>
              <a:t>&lt;0.0001) y de frutos (p</a:t>
            </a:r>
            <a:r>
              <a:rPr lang="es-EC" baseline="-25000" dirty="0"/>
              <a:t>(5;16)</a:t>
            </a:r>
            <a:r>
              <a:rPr lang="es-EC" dirty="0"/>
              <a:t>=0.0157). Al realizar el ADEVA para la regresión lineal se encontraron diferencias significativas para la variable altura (Cuadro 1, Figura 1).</a:t>
            </a:r>
            <a:endParaRPr lang="es-MX" dirty="0"/>
          </a:p>
        </p:txBody>
      </p:sp>
      <p:pic>
        <p:nvPicPr>
          <p:cNvPr id="6" name="5 Imagen" descr="C:\Users\Vale\AppData\Local\Microsoft\Windows\INetCache\Content.Word\Nueva imagen (10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78" y="1425809"/>
            <a:ext cx="3924321" cy="26512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1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766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2. </a:t>
            </a:r>
            <a:r>
              <a:rPr lang="es-MX" b="1" dirty="0"/>
              <a:t>Influencia de la concentración de fósforo en las características de crecimiento de la planta de frutilla </a:t>
            </a:r>
            <a:r>
              <a:rPr lang="es-MX" b="1" dirty="0" err="1"/>
              <a:t>var</a:t>
            </a:r>
            <a:r>
              <a:rPr lang="es-MX" b="1" dirty="0"/>
              <a:t>. Festival con evaluación semanal</a:t>
            </a:r>
            <a:r>
              <a:rPr lang="es-MX" b="1" dirty="0" smtClean="0"/>
              <a:t>.</a:t>
            </a:r>
            <a:endParaRPr lang="es-MX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78806"/>
              </p:ext>
            </p:extLst>
          </p:nvPr>
        </p:nvGraphicFramePr>
        <p:xfrm>
          <a:off x="539552" y="2204866"/>
          <a:ext cx="8244916" cy="333878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25739"/>
                <a:gridCol w="1179386"/>
                <a:gridCol w="1323845"/>
                <a:gridCol w="1142731"/>
                <a:gridCol w="1094221"/>
                <a:gridCol w="1167527"/>
                <a:gridCol w="1111467"/>
              </a:tblGrid>
              <a:tr h="953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SEMANA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ALTURA (cm)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DIÁMETRO (cm)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No. FLORES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No. HOJAS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No. BROTES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No. FRUTO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5.38 a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8.71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0.81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2.08 a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0.42 bc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0.00 a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16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6.15 b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9.29 b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0.87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2.54 b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0.59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0.01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24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6.27 bc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9.72 c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0.76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2.88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0.33 b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0.28 b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32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6.40 c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10.01 d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0.44 b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3.03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0.46 </a:t>
                      </a:r>
                      <a:r>
                        <a:rPr lang="es-EC" sz="1800" dirty="0" err="1">
                          <a:effectLst/>
                        </a:rPr>
                        <a:t>bc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0.64 c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40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6.58 d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10.30 e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0.21 a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3.49 d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0.00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0.87 d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20581" y="5543654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7" name="6 Elipse"/>
          <p:cNvSpPr/>
          <p:nvPr/>
        </p:nvSpPr>
        <p:spPr>
          <a:xfrm>
            <a:off x="1835696" y="4968788"/>
            <a:ext cx="2376264" cy="4764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4301970" y="3528628"/>
            <a:ext cx="990110" cy="4764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5454098" y="4968788"/>
            <a:ext cx="990110" cy="4764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588224" y="3528628"/>
            <a:ext cx="990110" cy="4764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740352" y="4968788"/>
            <a:ext cx="990110" cy="4764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611560" y="6141204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</a:t>
            </a:r>
            <a:r>
              <a:rPr lang="es-MX" sz="1100" dirty="0" err="1" smtClean="0"/>
              <a:t>Demirsoy</a:t>
            </a:r>
            <a:r>
              <a:rPr lang="es-MX" sz="1100" dirty="0"/>
              <a:t>, </a:t>
            </a:r>
            <a:r>
              <a:rPr lang="es-MX" sz="1100" dirty="0" err="1"/>
              <a:t>Ersoy</a:t>
            </a:r>
            <a:r>
              <a:rPr lang="es-MX" sz="1100" dirty="0"/>
              <a:t>, &amp; </a:t>
            </a:r>
            <a:r>
              <a:rPr lang="es-MX" sz="1100" dirty="0" err="1"/>
              <a:t>Balci</a:t>
            </a:r>
            <a:r>
              <a:rPr lang="es-MX" sz="1100" dirty="0"/>
              <a:t>, 2010) </a:t>
            </a:r>
          </a:p>
          <a:p>
            <a:r>
              <a:rPr lang="es-MX" sz="1100" dirty="0" smtClean="0"/>
              <a:t>(Aguilar </a:t>
            </a:r>
            <a:r>
              <a:rPr lang="es-MX" sz="1100" dirty="0"/>
              <a:t>M. , 2011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</a:t>
            </a:r>
            <a:r>
              <a:rPr lang="es-MX" sz="1100" dirty="0"/>
              <a:t>Yánez, 2002</a:t>
            </a:r>
            <a:r>
              <a:rPr lang="es-MX" sz="1100" dirty="0" smtClean="0"/>
              <a:t>).</a:t>
            </a:r>
            <a:endParaRPr lang="es-MX" sz="11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5556" y="1149817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Para el factor evaluación semanal con </a:t>
            </a:r>
            <a:r>
              <a:rPr lang="es-EC" sz="1600" dirty="0" smtClean="0"/>
              <a:t>niveles </a:t>
            </a:r>
            <a:r>
              <a:rPr lang="es-EC" sz="1600" dirty="0"/>
              <a:t>de fósforo se encontraron diferencias significativas en las variables altura (p</a:t>
            </a:r>
            <a:r>
              <a:rPr lang="es-EC" sz="1600" baseline="-25000" dirty="0"/>
              <a:t>(5;16)</a:t>
            </a:r>
            <a:r>
              <a:rPr lang="es-EC" sz="1600" dirty="0"/>
              <a:t>&lt;0.0001), diámetro de la corona (p</a:t>
            </a:r>
            <a:r>
              <a:rPr lang="es-EC" sz="1600" baseline="-25000" dirty="0"/>
              <a:t>(5;16)</a:t>
            </a:r>
            <a:r>
              <a:rPr lang="es-EC" sz="1600" dirty="0"/>
              <a:t>&lt;0.0001), número de flores (p</a:t>
            </a:r>
            <a:r>
              <a:rPr lang="es-EC" sz="1600" baseline="-25000" dirty="0"/>
              <a:t>(5;16)</a:t>
            </a:r>
            <a:r>
              <a:rPr lang="es-EC" sz="1600" dirty="0"/>
              <a:t>&lt;0.0001), hojas (p</a:t>
            </a:r>
            <a:r>
              <a:rPr lang="es-EC" sz="1600" baseline="-25000" dirty="0"/>
              <a:t>(5;16)</a:t>
            </a:r>
            <a:r>
              <a:rPr lang="es-EC" sz="1600" dirty="0"/>
              <a:t>&lt;0.0001), brotes (p</a:t>
            </a:r>
            <a:r>
              <a:rPr lang="es-EC" sz="1600" baseline="-25000" dirty="0"/>
              <a:t>(5;16)</a:t>
            </a:r>
            <a:r>
              <a:rPr lang="es-EC" sz="1600" dirty="0"/>
              <a:t>=0.0001) y frutos (p</a:t>
            </a:r>
            <a:r>
              <a:rPr lang="es-EC" sz="1600" baseline="-25000" dirty="0"/>
              <a:t>(5;16)</a:t>
            </a:r>
            <a:r>
              <a:rPr lang="es-EC" sz="1600" dirty="0"/>
              <a:t>&lt;0.0001).</a:t>
            </a:r>
            <a:endParaRPr lang="es-MX" sz="16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10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3. </a:t>
            </a:r>
            <a:r>
              <a:rPr lang="es-MX" b="1" dirty="0"/>
              <a:t>Peso fresco y seco de las hojas de la planta de frutilla </a:t>
            </a:r>
            <a:r>
              <a:rPr lang="es-MX" b="1" dirty="0" err="1"/>
              <a:t>var</a:t>
            </a:r>
            <a:r>
              <a:rPr lang="es-MX" b="1" dirty="0"/>
              <a:t>. Festival con diferentes niveles de </a:t>
            </a:r>
            <a:r>
              <a:rPr lang="es-MX" b="1" dirty="0" smtClean="0"/>
              <a:t>fósforo</a:t>
            </a:r>
            <a:endParaRPr lang="es-MX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34475"/>
              </p:ext>
            </p:extLst>
          </p:nvPr>
        </p:nvGraphicFramePr>
        <p:xfrm>
          <a:off x="683567" y="1988841"/>
          <a:ext cx="7992888" cy="316835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664296"/>
                <a:gridCol w="2664296"/>
                <a:gridCol w="2664296"/>
              </a:tblGrid>
              <a:tr h="925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FÓSFORO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meq.L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PESO FRESCO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g.planta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PESO SECO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g.planta</a:t>
                      </a:r>
                      <a:r>
                        <a:rPr lang="es-EC" sz="1600" baseline="30000">
                          <a:effectLst/>
                        </a:rPr>
                        <a:t>-1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0</a:t>
                      </a:r>
                      <a:r>
                        <a:rPr lang="es-EC" sz="1600">
                          <a:effectLst/>
                        </a:rPr>
                        <a:t> (0.0)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11.963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3.766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1</a:t>
                      </a:r>
                      <a:r>
                        <a:rPr lang="es-EC" sz="1600">
                          <a:effectLst/>
                        </a:rPr>
                        <a:t> (0.5)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14.737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4.653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2</a:t>
                      </a:r>
                      <a:r>
                        <a:rPr lang="es-EC" sz="1600">
                          <a:effectLst/>
                        </a:rPr>
                        <a:t> (1.0)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11.521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3.931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3</a:t>
                      </a:r>
                      <a:r>
                        <a:rPr lang="es-EC" sz="1600">
                          <a:effectLst/>
                        </a:rPr>
                        <a:t> (2.0)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12.301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3.211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</a:t>
                      </a:r>
                      <a:r>
                        <a:rPr lang="es-EC" sz="1600" baseline="-25000" dirty="0">
                          <a:effectLst/>
                        </a:rPr>
                        <a:t>4</a:t>
                      </a:r>
                      <a:r>
                        <a:rPr lang="es-EC" sz="1600" dirty="0">
                          <a:effectLst/>
                        </a:rPr>
                        <a:t> (2.5)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12.955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4.023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5183614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7" name="6 Elipse"/>
          <p:cNvSpPr/>
          <p:nvPr/>
        </p:nvSpPr>
        <p:spPr>
          <a:xfrm>
            <a:off x="1115616" y="3212976"/>
            <a:ext cx="7344816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75556" y="92403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Para el factor  peso seco y fresco de las hojas con </a:t>
            </a:r>
            <a:r>
              <a:rPr lang="es-EC" dirty="0" smtClean="0"/>
              <a:t>niveles </a:t>
            </a:r>
            <a:r>
              <a:rPr lang="es-EC" dirty="0"/>
              <a:t>de fósforo no se encontraron diferencias significativas para los tratamientos (p</a:t>
            </a:r>
            <a:r>
              <a:rPr lang="es-EC" baseline="-25000" dirty="0"/>
              <a:t>(16;75)</a:t>
            </a:r>
            <a:r>
              <a:rPr lang="es-EC" dirty="0"/>
              <a:t>=0.5732); (p</a:t>
            </a:r>
            <a:r>
              <a:rPr lang="es-EC" baseline="-25000" dirty="0"/>
              <a:t>(16;75)</a:t>
            </a:r>
            <a:r>
              <a:rPr lang="es-EC" dirty="0"/>
              <a:t>=0.8532) respectivamente.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4808" y="623731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</a:t>
            </a:r>
            <a:r>
              <a:rPr lang="es-MX" sz="1100" dirty="0" err="1"/>
              <a:t>Choi</a:t>
            </a:r>
            <a:r>
              <a:rPr lang="es-MX" sz="1100" dirty="0"/>
              <a:t>, </a:t>
            </a:r>
            <a:r>
              <a:rPr lang="es-MX" sz="1100" dirty="0" err="1"/>
              <a:t>Latigui</a:t>
            </a:r>
            <a:r>
              <a:rPr lang="es-MX" sz="1100" dirty="0"/>
              <a:t>, &amp; Lee, 2012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</a:t>
            </a:r>
            <a:r>
              <a:rPr lang="es-MX" sz="1100" dirty="0" err="1" smtClean="0"/>
              <a:t>Durner</a:t>
            </a:r>
            <a:r>
              <a:rPr lang="es-MX" sz="1100" dirty="0"/>
              <a:t>, Barden, &amp; </a:t>
            </a:r>
            <a:r>
              <a:rPr lang="es-MX" sz="1100" dirty="0" err="1"/>
              <a:t>Poling</a:t>
            </a:r>
            <a:r>
              <a:rPr lang="es-MX" sz="1100" dirty="0"/>
              <a:t>, 1984) </a:t>
            </a:r>
            <a:r>
              <a:rPr lang="es-EC" sz="1100" dirty="0" smtClean="0"/>
              <a:t> 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347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4. </a:t>
            </a:r>
            <a:r>
              <a:rPr lang="es-MX" b="1" dirty="0"/>
              <a:t>Evaluación de clorofila en las hojas de la planta de frutilla </a:t>
            </a:r>
            <a:r>
              <a:rPr lang="es-MX" b="1" dirty="0" err="1"/>
              <a:t>var</a:t>
            </a:r>
            <a:r>
              <a:rPr lang="es-MX" b="1" dirty="0"/>
              <a:t>. Festival mediante un clorómetro (ICC) con diferentes niveles de </a:t>
            </a:r>
            <a:r>
              <a:rPr lang="es-MX" b="1" dirty="0" smtClean="0"/>
              <a:t>fósforo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9240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Para el factor evaluación de clorofila de la concentración de fósforo se encontraron diferencias significativas entre tratamientos (p</a:t>
            </a:r>
            <a:r>
              <a:rPr lang="es-EC" baseline="-25000" dirty="0"/>
              <a:t> (16;75)</a:t>
            </a:r>
            <a:r>
              <a:rPr lang="es-EC" dirty="0"/>
              <a:t>&lt;0.0001</a:t>
            </a:r>
            <a:r>
              <a:rPr lang="es-EC" dirty="0" smtClean="0"/>
              <a:t>).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92809"/>
              </p:ext>
            </p:extLst>
          </p:nvPr>
        </p:nvGraphicFramePr>
        <p:xfrm>
          <a:off x="827584" y="1772816"/>
          <a:ext cx="7704856" cy="288031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852428"/>
                <a:gridCol w="3852428"/>
              </a:tblGrid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FÓSFORO (meq.L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CLOROFILA (CCI)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0</a:t>
                      </a:r>
                      <a:r>
                        <a:rPr lang="es-EC" sz="1600">
                          <a:effectLst/>
                        </a:rPr>
                        <a:t>(0.0)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14.21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1</a:t>
                      </a:r>
                      <a:r>
                        <a:rPr lang="es-EC" sz="1600">
                          <a:effectLst/>
                        </a:rPr>
                        <a:t>(0.5)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35.06 c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2</a:t>
                      </a:r>
                      <a:r>
                        <a:rPr lang="es-EC" sz="1600">
                          <a:effectLst/>
                        </a:rPr>
                        <a:t>(1.0)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25.04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3</a:t>
                      </a:r>
                      <a:r>
                        <a:rPr lang="es-EC" sz="1600">
                          <a:effectLst/>
                        </a:rPr>
                        <a:t>(2.0)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24.93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4</a:t>
                      </a:r>
                      <a:r>
                        <a:rPr lang="es-EC" sz="1600">
                          <a:effectLst/>
                        </a:rPr>
                        <a:t>(2.5)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30.14 </a:t>
                      </a:r>
                      <a:r>
                        <a:rPr lang="es-EC" sz="1600" dirty="0" err="1">
                          <a:effectLst/>
                        </a:rPr>
                        <a:t>bc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4653136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Elipse"/>
          <p:cNvSpPr/>
          <p:nvPr/>
        </p:nvSpPr>
        <p:spPr>
          <a:xfrm>
            <a:off x="1763688" y="2636912"/>
            <a:ext cx="5688632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604808" y="6021288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</a:t>
            </a:r>
            <a:r>
              <a:rPr lang="es-MX" sz="1100" dirty="0" err="1"/>
              <a:t>Bojovic</a:t>
            </a:r>
            <a:r>
              <a:rPr lang="es-MX" sz="1100" dirty="0"/>
              <a:t> &amp; </a:t>
            </a:r>
            <a:r>
              <a:rPr lang="es-MX" sz="1100" dirty="0" err="1"/>
              <a:t>Stojanovic</a:t>
            </a:r>
            <a:r>
              <a:rPr lang="es-MX" sz="1100" dirty="0"/>
              <a:t>, 2006</a:t>
            </a:r>
            <a:r>
              <a:rPr lang="es-MX" sz="1100" dirty="0" smtClean="0"/>
              <a:t>)</a:t>
            </a:r>
          </a:p>
          <a:p>
            <a:r>
              <a:rPr lang="es-MX" sz="1100" dirty="0"/>
              <a:t>(</a:t>
            </a:r>
            <a:r>
              <a:rPr lang="es-MX" sz="1100" dirty="0" err="1"/>
              <a:t>Steele</a:t>
            </a:r>
            <a:r>
              <a:rPr lang="es-MX" sz="1100" dirty="0"/>
              <a:t>, </a:t>
            </a:r>
            <a:r>
              <a:rPr lang="es-MX" sz="1100" dirty="0" err="1"/>
              <a:t>Gitelson</a:t>
            </a:r>
            <a:r>
              <a:rPr lang="es-MX" sz="1100" dirty="0"/>
              <a:t>, &amp; </a:t>
            </a:r>
            <a:r>
              <a:rPr lang="es-MX" sz="1100" dirty="0" err="1"/>
              <a:t>Rundquist</a:t>
            </a:r>
            <a:r>
              <a:rPr lang="es-MX" sz="1100" dirty="0"/>
              <a:t>, 2008</a:t>
            </a:r>
            <a:r>
              <a:rPr lang="es-MX" sz="1100" dirty="0" smtClean="0"/>
              <a:t>).</a:t>
            </a:r>
          </a:p>
          <a:p>
            <a:r>
              <a:rPr lang="es-MX" sz="1100" dirty="0"/>
              <a:t>(</a:t>
            </a:r>
            <a:r>
              <a:rPr lang="es-MX" sz="1100" dirty="0" err="1"/>
              <a:t>Sivritepe</a:t>
            </a:r>
            <a:r>
              <a:rPr lang="es-MX" sz="1100" dirty="0"/>
              <a:t>, 1999</a:t>
            </a:r>
            <a:r>
              <a:rPr lang="es-MX" sz="1100" dirty="0" smtClean="0"/>
              <a:t>) </a:t>
            </a:r>
            <a:r>
              <a:rPr lang="es-EC" sz="1100" dirty="0" smtClean="0"/>
              <a:t> 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6479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5. </a:t>
            </a:r>
            <a:r>
              <a:rPr lang="es-MX" b="1" dirty="0"/>
              <a:t>Evaluación del contenido de clorofila con diferentes concentraciones de fósforo mediante un espectofotómetro en la hoja de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05447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En el cuadro 5 se presenta el contenido de clorofila a, b y total donde al aplicar diferentes </a:t>
            </a:r>
            <a:r>
              <a:rPr lang="es-EC" dirty="0" smtClean="0"/>
              <a:t>niveles </a:t>
            </a:r>
            <a:r>
              <a:rPr lang="es-EC" dirty="0"/>
              <a:t>de P se observó que el tratamiento T</a:t>
            </a:r>
            <a:r>
              <a:rPr lang="es-EC" baseline="-25000" dirty="0"/>
              <a:t>1</a:t>
            </a:r>
            <a:r>
              <a:rPr lang="es-EC" dirty="0"/>
              <a:t> (0.5 meq.L</a:t>
            </a:r>
            <a:r>
              <a:rPr lang="es-EC" baseline="30000" dirty="0"/>
              <a:t>-1</a:t>
            </a:r>
            <a:r>
              <a:rPr lang="es-EC" dirty="0"/>
              <a:t>) obtuvo el valor más alto de contenido de clorofila con respecto a los demás tratamientos</a:t>
            </a:r>
            <a:r>
              <a:rPr lang="es-EC" dirty="0" smtClean="0"/>
              <a:t>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09682"/>
              </p:ext>
            </p:extLst>
          </p:nvPr>
        </p:nvGraphicFramePr>
        <p:xfrm>
          <a:off x="1043607" y="2272240"/>
          <a:ext cx="6984777" cy="245290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47341"/>
                <a:gridCol w="1645812"/>
                <a:gridCol w="1645812"/>
                <a:gridCol w="1645812"/>
              </a:tblGrid>
              <a:tr h="764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meq.L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CLOROFILA A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mg.g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CLOROFILA B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mg.g</a:t>
                      </a:r>
                      <a:r>
                        <a:rPr lang="es-EC" sz="1600" baseline="30000">
                          <a:effectLst/>
                        </a:rPr>
                        <a:t>-1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CLOROFILA TOTAL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mg.g</a:t>
                      </a:r>
                      <a:r>
                        <a:rPr lang="es-EC" sz="1600" baseline="30000">
                          <a:effectLst/>
                        </a:rPr>
                        <a:t>-1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1</a:t>
                      </a:r>
                      <a:r>
                        <a:rPr lang="es-EC" sz="1600">
                          <a:effectLst/>
                        </a:rPr>
                        <a:t> (0.5)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0.29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2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2</a:t>
                      </a:r>
                      <a:r>
                        <a:rPr lang="es-EC" sz="1600">
                          <a:effectLst/>
                        </a:rPr>
                        <a:t> (1.0)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0.13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0.26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3</a:t>
                      </a:r>
                      <a:r>
                        <a:rPr lang="es-EC" sz="1600">
                          <a:effectLst/>
                        </a:rPr>
                        <a:t> (2.0)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0.17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0.07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02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4</a:t>
                      </a:r>
                      <a:r>
                        <a:rPr lang="es-EC" sz="1600">
                          <a:effectLst/>
                        </a:rPr>
                        <a:t> (2.5)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0.27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552" y="5997188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(Estrada, 2011)</a:t>
            </a:r>
          </a:p>
          <a:p>
            <a:r>
              <a:rPr lang="es-MX" sz="1100" dirty="0" smtClean="0"/>
              <a:t>(</a:t>
            </a:r>
            <a:r>
              <a:rPr lang="es-MX" sz="1100" dirty="0" err="1" smtClean="0"/>
              <a:t>Bojovic</a:t>
            </a:r>
            <a:r>
              <a:rPr lang="es-MX" sz="1100" dirty="0" smtClean="0"/>
              <a:t> </a:t>
            </a:r>
            <a:r>
              <a:rPr lang="es-MX" sz="1100" dirty="0"/>
              <a:t>&amp; </a:t>
            </a:r>
            <a:r>
              <a:rPr lang="es-MX" sz="1100" dirty="0" err="1"/>
              <a:t>Stojanovic</a:t>
            </a:r>
            <a:r>
              <a:rPr lang="es-MX" sz="1100" dirty="0"/>
              <a:t>, 2006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</a:t>
            </a:r>
            <a:r>
              <a:rPr lang="es-MX" sz="1100" dirty="0" err="1" smtClean="0"/>
              <a:t>Ticconi</a:t>
            </a:r>
            <a:r>
              <a:rPr lang="es-MX" sz="1100" dirty="0"/>
              <a:t>, </a:t>
            </a:r>
            <a:r>
              <a:rPr lang="es-MX" sz="1100" dirty="0" err="1"/>
              <a:t>Delatorre</a:t>
            </a:r>
            <a:r>
              <a:rPr lang="es-MX" sz="1100" dirty="0"/>
              <a:t>, &amp; Abel, 2001</a:t>
            </a:r>
            <a:r>
              <a:rPr lang="es-MX" sz="1100" dirty="0" smtClean="0"/>
              <a:t>).</a:t>
            </a:r>
            <a:endParaRPr lang="es-MX" sz="1100" dirty="0"/>
          </a:p>
        </p:txBody>
      </p:sp>
      <p:sp>
        <p:nvSpPr>
          <p:cNvPr id="8" name="7 Elipse"/>
          <p:cNvSpPr/>
          <p:nvPr/>
        </p:nvSpPr>
        <p:spPr>
          <a:xfrm>
            <a:off x="1259632" y="2996952"/>
            <a:ext cx="6624736" cy="576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2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6</a:t>
            </a:r>
            <a:r>
              <a:rPr lang="es-MX" b="1" dirty="0" smtClean="0"/>
              <a:t>.</a:t>
            </a:r>
            <a:r>
              <a:rPr lang="es-MX" b="1" dirty="0"/>
              <a:t> Evaluación del contenido de fósforo en la hoja de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r>
              <a:rPr lang="es-EC" dirty="0" smtClean="0"/>
              <a:t>.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99350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En el cuadro 6 se presenta el porcentaje de contenido de fósforo en los tratamientos. Donde al aplicar diferentes </a:t>
            </a:r>
            <a:r>
              <a:rPr lang="es-EC" dirty="0" smtClean="0"/>
              <a:t>niveles </a:t>
            </a:r>
            <a:r>
              <a:rPr lang="es-EC" dirty="0"/>
              <a:t>se observó que las concentraciones máximas y mínimas fueron 0,25% (T4) y 0.001% (T0)  </a:t>
            </a:r>
            <a:r>
              <a:rPr lang="es-EC" dirty="0" smtClean="0"/>
              <a:t>respectivamente.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57557"/>
              </p:ext>
            </p:extLst>
          </p:nvPr>
        </p:nvGraphicFramePr>
        <p:xfrm>
          <a:off x="1043608" y="2348876"/>
          <a:ext cx="7200800" cy="26643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712821"/>
                <a:gridCol w="2308854"/>
                <a:gridCol w="2179125"/>
              </a:tblGrid>
              <a:tr h="44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 meq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0</a:t>
                      </a:r>
                      <a:r>
                        <a:rPr lang="es-EC" sz="1600">
                          <a:effectLst/>
                        </a:rPr>
                        <a:t> (0.0)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1</a:t>
                      </a:r>
                      <a:r>
                        <a:rPr lang="es-EC" sz="1600">
                          <a:effectLst/>
                        </a:rPr>
                        <a:t> (0.5)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0.16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</a:t>
                      </a:r>
                      <a:r>
                        <a:rPr lang="es-EC" sz="1600" baseline="-25000" dirty="0">
                          <a:effectLst/>
                        </a:rPr>
                        <a:t>2</a:t>
                      </a:r>
                      <a:r>
                        <a:rPr lang="es-EC" sz="1600" dirty="0">
                          <a:effectLst/>
                        </a:rPr>
                        <a:t> (1.0)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0.25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3</a:t>
                      </a:r>
                      <a:r>
                        <a:rPr lang="es-EC" sz="1600">
                          <a:effectLst/>
                        </a:rPr>
                        <a:t> (2.0)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1.98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0.19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4</a:t>
                      </a:r>
                      <a:r>
                        <a:rPr lang="es-EC" sz="1600">
                          <a:effectLst/>
                        </a:rPr>
                        <a:t> (2.5)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2.53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0.25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1370895" y="3140968"/>
            <a:ext cx="6624736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539552" y="6166465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</a:t>
            </a:r>
            <a:r>
              <a:rPr lang="es-MX" sz="1100" dirty="0" err="1" smtClean="0"/>
              <a:t>Choi</a:t>
            </a:r>
            <a:r>
              <a:rPr lang="es-MX" sz="1100" dirty="0"/>
              <a:t>, </a:t>
            </a:r>
            <a:r>
              <a:rPr lang="es-MX" sz="1100" dirty="0" err="1"/>
              <a:t>Latigui</a:t>
            </a:r>
            <a:r>
              <a:rPr lang="es-MX" sz="1100" dirty="0"/>
              <a:t>, &amp; Lee, 2012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</a:t>
            </a:r>
            <a:r>
              <a:rPr lang="es-MX" sz="1100" dirty="0" err="1" smtClean="0"/>
              <a:t>Macarthur</a:t>
            </a:r>
            <a:r>
              <a:rPr lang="es-MX" sz="1100" dirty="0"/>
              <a:t>, 2004)</a:t>
            </a:r>
          </a:p>
        </p:txBody>
      </p:sp>
      <p:sp>
        <p:nvSpPr>
          <p:cNvPr id="9" name="8 Elipse"/>
          <p:cNvSpPr/>
          <p:nvPr/>
        </p:nvSpPr>
        <p:spPr>
          <a:xfrm>
            <a:off x="1520044" y="4509120"/>
            <a:ext cx="6624736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1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7. </a:t>
            </a:r>
            <a:r>
              <a:rPr lang="es-MX" b="1" dirty="0"/>
              <a:t>Evaluación de la concentración de fósforo mediante un </a:t>
            </a:r>
            <a:r>
              <a:rPr lang="es-MX" b="1" dirty="0" err="1"/>
              <a:t>fluorómetro</a:t>
            </a:r>
            <a:r>
              <a:rPr lang="es-MX" b="1" dirty="0"/>
              <a:t> en la hoja de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13751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En el cuadro 7 se presenta la separación de medias con la prueba de Duncan al 5%, de la variable ya descrita. Donde al aplicar diferentes </a:t>
            </a:r>
            <a:r>
              <a:rPr lang="es-EC" dirty="0" smtClean="0"/>
              <a:t>niveles </a:t>
            </a:r>
            <a:r>
              <a:rPr lang="es-EC" dirty="0"/>
              <a:t>se obtuvo que no existieron diferencias significativas en ninguno de los tratamientos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0206"/>
              </p:ext>
            </p:extLst>
          </p:nvPr>
        </p:nvGraphicFramePr>
        <p:xfrm>
          <a:off x="755575" y="2348880"/>
          <a:ext cx="7776864" cy="25202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88432"/>
                <a:gridCol w="3888432"/>
              </a:tblGrid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TRATAMIENTO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FLUOROMETRO </a:t>
                      </a:r>
                      <a:r>
                        <a:rPr lang="es-EC" sz="1800" dirty="0" err="1">
                          <a:effectLst/>
                        </a:rPr>
                        <a:t>Fv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0</a:t>
                      </a:r>
                      <a:r>
                        <a:rPr lang="es-EC" sz="1800">
                          <a:effectLst/>
                        </a:rPr>
                        <a:t> (0.0)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894.81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1</a:t>
                      </a:r>
                      <a:r>
                        <a:rPr lang="es-EC" sz="1800">
                          <a:effectLst/>
                        </a:rPr>
                        <a:t> (0.5)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894.81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2</a:t>
                      </a:r>
                      <a:r>
                        <a:rPr lang="es-EC" sz="1800">
                          <a:effectLst/>
                        </a:rPr>
                        <a:t> (1.0)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774.81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3</a:t>
                      </a:r>
                      <a:r>
                        <a:rPr lang="es-EC" sz="1800">
                          <a:effectLst/>
                        </a:rPr>
                        <a:t> (2.0)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846.81 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4</a:t>
                      </a:r>
                      <a:r>
                        <a:rPr lang="es-EC" sz="1800">
                          <a:effectLst/>
                        </a:rPr>
                        <a:t> (2.5)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853.79 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4869160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6335742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(Krause &amp; </a:t>
            </a:r>
            <a:r>
              <a:rPr lang="es-MX" sz="1100" dirty="0" err="1"/>
              <a:t>Weis</a:t>
            </a:r>
            <a:r>
              <a:rPr lang="es-MX" sz="1100" dirty="0"/>
              <a:t>, 1991).</a:t>
            </a:r>
          </a:p>
        </p:txBody>
      </p:sp>
    </p:spTree>
    <p:extLst>
      <p:ext uri="{BB962C8B-B14F-4D97-AF65-F5344CB8AC3E}">
        <p14:creationId xmlns:p14="http://schemas.microsoft.com/office/powerpoint/2010/main" val="14221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16632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CALCIO</a:t>
            </a:r>
            <a:endParaRPr lang="es-MX" b="1" dirty="0"/>
          </a:p>
          <a:p>
            <a:pPr algn="just"/>
            <a:endParaRPr lang="es-EC" b="1" dirty="0"/>
          </a:p>
          <a:p>
            <a:pPr algn="just"/>
            <a:r>
              <a:rPr lang="es-EC" sz="1600" b="1" dirty="0" smtClean="0"/>
              <a:t>Evaluación </a:t>
            </a:r>
            <a:r>
              <a:rPr lang="es-EC" sz="1600" b="1" dirty="0"/>
              <a:t>de  diferentes niveles de Ca en el cultivo de frutilla en un sistema </a:t>
            </a:r>
            <a:r>
              <a:rPr lang="es-EC" sz="1600" b="1" dirty="0" err="1"/>
              <a:t>semi</a:t>
            </a:r>
            <a:r>
              <a:rPr lang="es-EC" sz="1600" b="1" dirty="0"/>
              <a:t>-hidropónico para determinar el nivel óptimo de aplicación sobre la producción y calidad del fruto</a:t>
            </a:r>
            <a:r>
              <a:rPr lang="es-EC" sz="1600" b="1" dirty="0" smtClean="0"/>
              <a:t>.</a:t>
            </a:r>
          </a:p>
          <a:p>
            <a:endParaRPr lang="es-EC" sz="1600" b="1" dirty="0" smtClean="0"/>
          </a:p>
          <a:p>
            <a:r>
              <a:rPr lang="es-MX" sz="1600" b="1" dirty="0"/>
              <a:t>Cuadro 8. </a:t>
            </a:r>
            <a:r>
              <a:rPr lang="es-MX" sz="1600" b="1" dirty="0"/>
              <a:t>Influencia de la concentración de calcio en las características de crecimiento de la planta de frutilla </a:t>
            </a:r>
            <a:r>
              <a:rPr lang="es-MX" sz="1600" b="1" dirty="0" err="1"/>
              <a:t>var</a:t>
            </a:r>
            <a:r>
              <a:rPr lang="es-MX" sz="1600" b="1" dirty="0"/>
              <a:t>. </a:t>
            </a:r>
            <a:r>
              <a:rPr lang="es-MX" sz="1600" b="1" dirty="0" smtClean="0"/>
              <a:t>Festival</a:t>
            </a:r>
            <a:endParaRPr lang="es-MX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916832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Para el factor </a:t>
            </a:r>
            <a:r>
              <a:rPr lang="es-EC" sz="1600" dirty="0" smtClean="0"/>
              <a:t>niveles </a:t>
            </a:r>
            <a:r>
              <a:rPr lang="es-EC" sz="1600" dirty="0"/>
              <a:t>de calcio se encontraron diferencias significativas en las variables altura (p</a:t>
            </a:r>
            <a:r>
              <a:rPr lang="es-EC" sz="1600" baseline="-25000" dirty="0"/>
              <a:t>(5;16)</a:t>
            </a:r>
            <a:r>
              <a:rPr lang="es-EC" sz="1600" dirty="0"/>
              <a:t>=0.0002), diámetro de la corona (p</a:t>
            </a:r>
            <a:r>
              <a:rPr lang="es-EC" sz="1600" baseline="-25000" dirty="0"/>
              <a:t>(5;16)</a:t>
            </a:r>
            <a:r>
              <a:rPr lang="es-EC" sz="1600" dirty="0"/>
              <a:t>=0.0022), número de flores (p</a:t>
            </a:r>
            <a:r>
              <a:rPr lang="es-EC" sz="1600" baseline="-25000" dirty="0"/>
              <a:t>(5;16)</a:t>
            </a:r>
            <a:r>
              <a:rPr lang="es-EC" sz="1600" dirty="0"/>
              <a:t>=0.1617), hojas (p</a:t>
            </a:r>
            <a:r>
              <a:rPr lang="es-EC" sz="1600" baseline="-25000" dirty="0"/>
              <a:t>(5;16)</a:t>
            </a:r>
            <a:r>
              <a:rPr lang="es-EC" sz="1600" dirty="0"/>
              <a:t>=0.0005) y frutos (p</a:t>
            </a:r>
            <a:r>
              <a:rPr lang="es-EC" sz="1600" baseline="-25000" dirty="0"/>
              <a:t>(5;16)</a:t>
            </a:r>
            <a:r>
              <a:rPr lang="es-EC" sz="1600" dirty="0"/>
              <a:t>=0.0154). Se encontraron diferencias significativas en la regresión cuadrática para la variable altura (p=0.0224), regresión lineal del diámetro de la corona (p=0.0245), número de hojas (p=0.000441) y frutos (p=0.02603). (Cuadro 8, Figura 3,4,5 y 6)  </a:t>
            </a:r>
            <a:endParaRPr lang="es-MX" sz="1600" dirty="0"/>
          </a:p>
          <a:p>
            <a:pPr algn="just"/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99610"/>
              </p:ext>
            </p:extLst>
          </p:nvPr>
        </p:nvGraphicFramePr>
        <p:xfrm>
          <a:off x="827583" y="3356992"/>
          <a:ext cx="7560841" cy="252028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35114"/>
                <a:gridCol w="1063258"/>
                <a:gridCol w="1054577"/>
                <a:gridCol w="1054577"/>
                <a:gridCol w="1044162"/>
                <a:gridCol w="1061520"/>
                <a:gridCol w="1047633"/>
              </a:tblGrid>
              <a:tr h="65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meq.L</a:t>
                      </a:r>
                      <a:r>
                        <a:rPr lang="es-EC" sz="1400" baseline="30000" dirty="0">
                          <a:effectLst/>
                        </a:rPr>
                        <a:t>-1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ALTURA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(cm)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DIÁMETRO 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(cm)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 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FLORES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 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HOJAS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BROTES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 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FRUTO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0</a:t>
                      </a:r>
                      <a:r>
                        <a:rPr lang="es-EC" sz="1400">
                          <a:effectLst/>
                        </a:rPr>
                        <a:t>(0.0)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6.52 c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10.22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0.19 ab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2.89 b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0.67 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0.22 ab 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1</a:t>
                      </a:r>
                      <a:r>
                        <a:rPr lang="es-EC" sz="1400">
                          <a:effectLst/>
                        </a:rPr>
                        <a:t>(2.5)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6.49 c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10.41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0.40 b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2.88 b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0.62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0.45 ab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2</a:t>
                      </a:r>
                      <a:r>
                        <a:rPr lang="es-EC" sz="1400">
                          <a:effectLst/>
                        </a:rPr>
                        <a:t>(5.0)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5.82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8.31 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0.11 ab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2.01 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0.56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3</a:t>
                      </a:r>
                      <a:r>
                        <a:rPr lang="es-EC" sz="1400">
                          <a:effectLst/>
                        </a:rPr>
                        <a:t>(7.5)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5.03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8.09 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0.04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1.98 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0.51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4</a:t>
                      </a:r>
                      <a:r>
                        <a:rPr lang="es-EC" sz="1400">
                          <a:effectLst/>
                        </a:rPr>
                        <a:t>(10.0)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6.52 c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9.28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0.24 ab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1.95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0.34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5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LINEAL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CUADRÁTICA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*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*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***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*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5949280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Medias con una letra común no son significativamente diferentes (p&gt;0.05)</a:t>
            </a:r>
            <a:endParaRPr lang="es-MX" sz="1100" dirty="0"/>
          </a:p>
          <a:p>
            <a:r>
              <a:rPr lang="es-EC" sz="1100" dirty="0"/>
              <a:t>NS, *,**,***; no significativo o significativo p&lt;0.05, 0.01 y 0.001 respectivamente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Elipse"/>
          <p:cNvSpPr/>
          <p:nvPr/>
        </p:nvSpPr>
        <p:spPr>
          <a:xfrm>
            <a:off x="2195736" y="4237337"/>
            <a:ext cx="1944216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355976" y="4237337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364088" y="3949305"/>
            <a:ext cx="1944216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524328" y="4217841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7690" y="2341329"/>
            <a:ext cx="83687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REVISIÓN DE LITERATURA</a:t>
            </a:r>
            <a:endParaRPr lang="es-ES" sz="60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Vale\AppData\Local\Microsoft\Windows\INetCache\Content.Word\Nueva imagen (1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6" y="281218"/>
            <a:ext cx="266429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83568" y="4790182"/>
            <a:ext cx="37444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3. </a:t>
            </a:r>
            <a:r>
              <a:rPr lang="es-EC" dirty="0"/>
              <a:t>Regresión cuadrática de la variable altura con diferentes </a:t>
            </a:r>
            <a:r>
              <a:rPr lang="es-EC" dirty="0" smtClean="0"/>
              <a:t>niveles </a:t>
            </a:r>
            <a:r>
              <a:rPr lang="es-EC" dirty="0"/>
              <a:t>de </a:t>
            </a:r>
            <a:r>
              <a:rPr lang="es-EC" dirty="0" smtClean="0"/>
              <a:t>calcio</a:t>
            </a:r>
          </a:p>
          <a:p>
            <a:pPr algn="just"/>
            <a:endParaRPr lang="es-EC" sz="1000" dirty="0"/>
          </a:p>
          <a:p>
            <a:pPr algn="just"/>
            <a:r>
              <a:rPr lang="es-EC" sz="1000" dirty="0" smtClean="0"/>
              <a:t>(Meléndez y Molina,2002)</a:t>
            </a:r>
            <a:endParaRPr lang="es-MX" sz="1000" dirty="0"/>
          </a:p>
        </p:txBody>
      </p:sp>
      <p:pic>
        <p:nvPicPr>
          <p:cNvPr id="6" name="5 Imagen" descr="C:\Users\Vale\AppData\Local\Microsoft\Windows\INetCache\Content.Word\Nueva imagen (2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2808312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860032" y="473791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4. </a:t>
            </a:r>
            <a:r>
              <a:rPr lang="es-EC" dirty="0"/>
              <a:t>Regresión lineal de la variable diámetro de la corona con diferentes </a:t>
            </a:r>
            <a:r>
              <a:rPr lang="es-EC" dirty="0" smtClean="0"/>
              <a:t>niveles </a:t>
            </a:r>
            <a:r>
              <a:rPr lang="es-EC" dirty="0"/>
              <a:t>de calcio</a:t>
            </a:r>
            <a:r>
              <a:rPr lang="es-EC" dirty="0" smtClean="0"/>
              <a:t>.</a:t>
            </a:r>
            <a:endParaRPr lang="es-MX" b="1" dirty="0"/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1979712" y="404664"/>
            <a:ext cx="949960" cy="462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R</a:t>
            </a:r>
            <a:r>
              <a:rPr lang="es-MX" sz="800" i="1" baseline="30000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2</a:t>
            </a: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= 0.2716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P= 0.03065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7112843" y="229781"/>
            <a:ext cx="771525" cy="462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R</a:t>
            </a:r>
            <a:r>
              <a:rPr lang="es-MX" sz="800" i="1" baseline="30000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2</a:t>
            </a: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= 0.2013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P= 0.02448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7 Imagen" descr="C:\Users\Vale\AppData\Local\Microsoft\Windows\INetCache\Content.Word\Nueva imagen (9)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91" y="2825185"/>
            <a:ext cx="1913756" cy="18322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1" name="10 Imagen" descr="C:\Users\Vale\AppData\Local\Microsoft\Windows\INetCache\Content.Word\Nueva imagen (8)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5116" y="2540126"/>
            <a:ext cx="1832224" cy="240234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9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Vale\AppData\Local\Microsoft\Windows\INetCache\Content.Word\Nueva imagen (3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664296" cy="23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11560" y="480992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5. </a:t>
            </a:r>
            <a:r>
              <a:rPr lang="es-EC" dirty="0"/>
              <a:t>Regresión lineal de la variable número de frutos con diferentes </a:t>
            </a:r>
            <a:r>
              <a:rPr lang="es-EC" dirty="0" smtClean="0"/>
              <a:t>niveles </a:t>
            </a:r>
            <a:r>
              <a:rPr lang="es-EC" dirty="0"/>
              <a:t>de calcio</a:t>
            </a:r>
            <a:r>
              <a:rPr lang="es-EC" dirty="0" smtClean="0"/>
              <a:t>.</a:t>
            </a:r>
            <a:endParaRPr lang="es-MX" b="1" dirty="0"/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39752" y="188640"/>
            <a:ext cx="771525" cy="462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MX" sz="800" i="1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R</a:t>
            </a:r>
            <a:r>
              <a:rPr lang="es-MX" sz="800" i="1" baseline="3000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2</a:t>
            </a:r>
            <a:r>
              <a:rPr lang="es-MX" sz="800" i="1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= 0.1975</a:t>
            </a:r>
            <a:endParaRPr lang="es-MX" sz="110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MX" sz="800" i="1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P= 0.02603</a:t>
            </a:r>
            <a:endParaRPr lang="es-MX" sz="110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6 Imagen" descr="C:\Users\Vale\AppData\Local\Microsoft\Windows\INetCache\Content.Word\Nueva imagen (4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448272" cy="22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5004048" y="473791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6. </a:t>
            </a:r>
            <a:r>
              <a:rPr lang="es-EC" dirty="0"/>
              <a:t>Regresión lineal de la variable número de hojas con diferentes </a:t>
            </a:r>
            <a:r>
              <a:rPr lang="es-EC" dirty="0" smtClean="0"/>
              <a:t>niveles </a:t>
            </a:r>
            <a:r>
              <a:rPr lang="es-EC" dirty="0"/>
              <a:t>de calcio.</a:t>
            </a:r>
            <a:r>
              <a:rPr lang="es-EC" b="1" dirty="0"/>
              <a:t> </a:t>
            </a:r>
            <a:endParaRPr lang="es-MX" b="1" dirty="0"/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7544891" y="188640"/>
            <a:ext cx="771525" cy="4629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R</a:t>
            </a:r>
            <a:r>
              <a:rPr lang="es-MX" sz="800" i="1" baseline="30000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2</a:t>
            </a: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= 0.422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MX" sz="800" i="1" dirty="0">
                <a:solidFill>
                  <a:srgbClr val="404040"/>
                </a:solidFill>
                <a:effectLst/>
                <a:latin typeface="Calibri"/>
                <a:ea typeface="Calibri"/>
                <a:cs typeface="Times New Roman"/>
              </a:rPr>
              <a:t>P= 0.000441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899919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</a:t>
            </a:r>
            <a:r>
              <a:rPr lang="es-MX" sz="1100" dirty="0" err="1"/>
              <a:t>Motamedi</a:t>
            </a:r>
            <a:r>
              <a:rPr lang="es-MX" sz="1100" dirty="0"/>
              <a:t>, </a:t>
            </a:r>
            <a:r>
              <a:rPr lang="es-MX" sz="1100" dirty="0" err="1"/>
              <a:t>Jafarpour</a:t>
            </a:r>
            <a:r>
              <a:rPr lang="es-MX" sz="1100" dirty="0"/>
              <a:t>, &amp; </a:t>
            </a:r>
            <a:r>
              <a:rPr lang="es-MX" sz="1100" dirty="0" err="1"/>
              <a:t>Shams</a:t>
            </a:r>
            <a:r>
              <a:rPr lang="es-MX" sz="1100" dirty="0"/>
              <a:t>, 2013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(Bennett</a:t>
            </a:r>
            <a:r>
              <a:rPr lang="es-MX" sz="1100" dirty="0"/>
              <a:t>, 1993)</a:t>
            </a:r>
            <a:r>
              <a:rPr lang="es-EC" sz="1100" dirty="0"/>
              <a:t> </a:t>
            </a:r>
            <a:endParaRPr lang="es-EC" sz="1100" dirty="0" smtClean="0"/>
          </a:p>
          <a:p>
            <a:r>
              <a:rPr lang="es-MX" sz="1100" dirty="0"/>
              <a:t>(</a:t>
            </a:r>
            <a:r>
              <a:rPr lang="es-MX" sz="1100" dirty="0" err="1"/>
              <a:t>Marschner</a:t>
            </a:r>
            <a:r>
              <a:rPr lang="es-MX" sz="1100" dirty="0"/>
              <a:t>, 1995)</a:t>
            </a:r>
            <a:r>
              <a:rPr lang="es-EC" sz="1100" dirty="0" smtClean="0"/>
              <a:t>.</a:t>
            </a:r>
          </a:p>
          <a:p>
            <a:r>
              <a:rPr lang="es-MX" sz="1100" dirty="0" smtClean="0"/>
              <a:t>(Yánez</a:t>
            </a:r>
            <a:r>
              <a:rPr lang="es-MX" sz="1100" dirty="0"/>
              <a:t>, 2002).</a:t>
            </a:r>
            <a:endParaRPr lang="es-MX" sz="1100" dirty="0" smtClean="0"/>
          </a:p>
        </p:txBody>
      </p:sp>
      <p:pic>
        <p:nvPicPr>
          <p:cNvPr id="11" name="10 Imagen" descr="C:\Users\Vale\AppData\Local\Microsoft\Windows\INetCache\Content.Word\Nueva imagen (11)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8" y="2924942"/>
            <a:ext cx="2072630" cy="12946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2" name="11 Imagen" descr="C:\Users\Vale\Downloads\IMG-20150424-WA00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53" y="2924941"/>
            <a:ext cx="2028051" cy="129368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 descr="C:\Users\Vale\AppData\Local\Microsoft\Windows\INetCache\Content.Word\Nueva imagen (5)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24572"/>
            <a:ext cx="2584131" cy="184053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9. </a:t>
            </a:r>
            <a:r>
              <a:rPr lang="es-MX" b="1" dirty="0"/>
              <a:t>Influencia de la concentración de calcio en las características de crecimiento de la planta de frutilla </a:t>
            </a:r>
            <a:r>
              <a:rPr lang="es-MX" b="1" dirty="0" err="1"/>
              <a:t>var</a:t>
            </a:r>
            <a:r>
              <a:rPr lang="es-MX" b="1" dirty="0"/>
              <a:t>. Festival con evaluación </a:t>
            </a:r>
            <a:r>
              <a:rPr lang="es-MX" b="1" dirty="0" smtClean="0"/>
              <a:t>semanal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13751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Para el factor </a:t>
            </a:r>
            <a:r>
              <a:rPr lang="es-EC" dirty="0" smtClean="0"/>
              <a:t>niveles </a:t>
            </a:r>
            <a:r>
              <a:rPr lang="es-EC" dirty="0"/>
              <a:t>de calcio con evaluación semanal se encontraron diferencias significativas en las variables altura (p</a:t>
            </a:r>
            <a:r>
              <a:rPr lang="es-EC" baseline="-25000" dirty="0"/>
              <a:t>(5;16)</a:t>
            </a:r>
            <a:r>
              <a:rPr lang="es-EC" dirty="0"/>
              <a:t>=0.0226), número de flores (p</a:t>
            </a:r>
            <a:r>
              <a:rPr lang="es-EC" baseline="-25000" dirty="0"/>
              <a:t>(5;16)</a:t>
            </a:r>
            <a:r>
              <a:rPr lang="es-EC" dirty="0"/>
              <a:t>=0.0023), diámetro de la corona (p</a:t>
            </a:r>
            <a:r>
              <a:rPr lang="es-EC" baseline="-25000" dirty="0"/>
              <a:t>(5;16)</a:t>
            </a:r>
            <a:r>
              <a:rPr lang="es-EC" dirty="0"/>
              <a:t>=0.0001),  número de hojas (p</a:t>
            </a:r>
            <a:r>
              <a:rPr lang="es-EC" baseline="-25000" dirty="0"/>
              <a:t>(5;16)</a:t>
            </a:r>
            <a:r>
              <a:rPr lang="es-EC" dirty="0"/>
              <a:t>=0.0258) y número de brotes (p</a:t>
            </a:r>
            <a:r>
              <a:rPr lang="es-EC" baseline="-25000" dirty="0"/>
              <a:t>(5;16)</a:t>
            </a:r>
            <a:r>
              <a:rPr lang="es-EC" dirty="0"/>
              <a:t>=0.0003).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20141"/>
              </p:ext>
            </p:extLst>
          </p:nvPr>
        </p:nvGraphicFramePr>
        <p:xfrm>
          <a:off x="827584" y="2564902"/>
          <a:ext cx="7956885" cy="252028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46324"/>
                <a:gridCol w="1139950"/>
                <a:gridCol w="1135397"/>
                <a:gridCol w="1135397"/>
                <a:gridCol w="1129023"/>
                <a:gridCol w="1139039"/>
                <a:gridCol w="1131755"/>
              </a:tblGrid>
              <a:tr h="735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SEMANA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ALTURA (cm)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DIÁMETRO (cm)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FLORES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HOJAS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BROTES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FRUTO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5.53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8.29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0.59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1.87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1.08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5.92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9.48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0.31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2.56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0.44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6.17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9.81 bc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0.08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2.30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0.11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5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6.15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10.27 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2.28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1.04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0.26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6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6.62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10.55 c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0.00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2.70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0.15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0.30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55576" y="5039598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9" name="8 Elipse"/>
          <p:cNvSpPr/>
          <p:nvPr/>
        </p:nvSpPr>
        <p:spPr>
          <a:xfrm>
            <a:off x="2195736" y="4695807"/>
            <a:ext cx="1944216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4391980" y="3284984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5580112" y="4669385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6732240" y="3284983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7884368" y="4704935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6093296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(Aguilar M. , 2011</a:t>
            </a:r>
            <a:r>
              <a:rPr lang="es-MX" sz="1100" dirty="0" smtClean="0"/>
              <a:t>)</a:t>
            </a:r>
            <a:endParaRPr lang="es-EC" sz="1100" dirty="0"/>
          </a:p>
          <a:p>
            <a:r>
              <a:rPr lang="es-MX" sz="1100" dirty="0"/>
              <a:t>(</a:t>
            </a:r>
            <a:r>
              <a:rPr lang="es-MX" sz="1100" dirty="0" err="1"/>
              <a:t>Alcántar</a:t>
            </a:r>
            <a:r>
              <a:rPr lang="es-MX" sz="1100" dirty="0"/>
              <a:t> &amp; Trejo, 2007</a:t>
            </a:r>
            <a:r>
              <a:rPr lang="es-MX" sz="11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0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10. </a:t>
            </a:r>
            <a:r>
              <a:rPr lang="es-MX" b="1" dirty="0"/>
              <a:t>Peso fresco y seco de las hojas de la planta de frutilla </a:t>
            </a:r>
            <a:r>
              <a:rPr lang="es-MX" b="1" dirty="0" err="1"/>
              <a:t>var</a:t>
            </a:r>
            <a:r>
              <a:rPr lang="es-MX" b="1" dirty="0"/>
              <a:t>. Festival con diferentes niveles de </a:t>
            </a:r>
            <a:r>
              <a:rPr lang="es-MX" b="1" dirty="0" smtClean="0"/>
              <a:t>calcio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13751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Para la variable peso seco (p</a:t>
            </a:r>
            <a:r>
              <a:rPr lang="es-EC" baseline="-25000" dirty="0"/>
              <a:t>(16;75)</a:t>
            </a:r>
            <a:r>
              <a:rPr lang="es-EC" dirty="0"/>
              <a:t>=0.0530)  y fresco (p</a:t>
            </a:r>
            <a:r>
              <a:rPr lang="es-EC" baseline="-25000" dirty="0"/>
              <a:t>(16;75)</a:t>
            </a:r>
            <a:r>
              <a:rPr lang="es-EC" dirty="0"/>
              <a:t>=0.0444) de las hojas </a:t>
            </a:r>
            <a:r>
              <a:rPr lang="es-EC" dirty="0" smtClean="0"/>
              <a:t>con niveles </a:t>
            </a:r>
            <a:r>
              <a:rPr lang="es-EC" dirty="0"/>
              <a:t>de Calcio se encontraron diferencias significativas para los </a:t>
            </a:r>
            <a:r>
              <a:rPr lang="es-EC" dirty="0" smtClean="0"/>
              <a:t>tratamiento</a:t>
            </a:r>
            <a:r>
              <a:rPr lang="es-MX" dirty="0"/>
              <a:t>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63627"/>
              </p:ext>
            </p:extLst>
          </p:nvPr>
        </p:nvGraphicFramePr>
        <p:xfrm>
          <a:off x="719572" y="1988839"/>
          <a:ext cx="7668852" cy="288032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556284"/>
                <a:gridCol w="2556284"/>
                <a:gridCol w="2556284"/>
              </a:tblGrid>
              <a:tr h="71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CALCIO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(meq.L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PESO FRESCO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g.planta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PESO SECO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g.planta</a:t>
                      </a:r>
                      <a:r>
                        <a:rPr lang="es-EC" sz="1600" baseline="30000">
                          <a:effectLst/>
                        </a:rPr>
                        <a:t>-1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0</a:t>
                      </a:r>
                      <a:r>
                        <a:rPr lang="es-EC" sz="1600">
                          <a:effectLst/>
                        </a:rPr>
                        <a:t>(0.0)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13.51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5.94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3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</a:t>
                      </a:r>
                      <a:r>
                        <a:rPr lang="es-EC" sz="1600" baseline="-25000" dirty="0">
                          <a:effectLst/>
                        </a:rPr>
                        <a:t>1</a:t>
                      </a:r>
                      <a:r>
                        <a:rPr lang="es-EC" sz="1600" dirty="0">
                          <a:effectLst/>
                        </a:rPr>
                        <a:t>(2.5)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11.36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4.25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2</a:t>
                      </a:r>
                      <a:r>
                        <a:rPr lang="es-EC" sz="1600">
                          <a:effectLst/>
                        </a:rPr>
                        <a:t>(5.0)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10.68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3.72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33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3(</a:t>
                      </a:r>
                      <a:r>
                        <a:rPr lang="es-EC" sz="1600">
                          <a:effectLst/>
                        </a:rPr>
                        <a:t>7.5)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8.75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3.25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4</a:t>
                      </a:r>
                      <a:r>
                        <a:rPr lang="es-EC" sz="1600">
                          <a:effectLst/>
                        </a:rPr>
                        <a:t>(10.0)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5.23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2.47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4895582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6238473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(Delgado </a:t>
            </a:r>
            <a:r>
              <a:rPr lang="es-MX" sz="1100" dirty="0"/>
              <a:t>&amp; Sandoval, 2006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(Carpita</a:t>
            </a:r>
            <a:r>
              <a:rPr lang="es-MX" sz="1100" dirty="0"/>
              <a:t>, 1987</a:t>
            </a:r>
            <a:r>
              <a:rPr lang="es-MX" sz="1100" dirty="0" smtClean="0"/>
              <a:t>)</a:t>
            </a:r>
          </a:p>
        </p:txBody>
      </p:sp>
      <p:sp>
        <p:nvSpPr>
          <p:cNvPr id="9" name="8 Elipse"/>
          <p:cNvSpPr/>
          <p:nvPr/>
        </p:nvSpPr>
        <p:spPr>
          <a:xfrm>
            <a:off x="1115616" y="3013201"/>
            <a:ext cx="4392488" cy="487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spc="100">
              <a:ln w="18000">
                <a:solidFill>
                  <a:srgbClr val="00B050"/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516216" y="2617974"/>
            <a:ext cx="1224136" cy="487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spc="100">
              <a:ln w="18000">
                <a:solidFill>
                  <a:srgbClr val="00B050"/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0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11. </a:t>
            </a:r>
            <a:r>
              <a:rPr lang="es-MX" b="1" dirty="0"/>
              <a:t>Evaluación de clorofila en las hojas de la planta de frutilla </a:t>
            </a:r>
            <a:r>
              <a:rPr lang="es-MX" b="1" dirty="0" err="1"/>
              <a:t>var</a:t>
            </a:r>
            <a:r>
              <a:rPr lang="es-MX" b="1" dirty="0"/>
              <a:t>. Festival mediante un clorómetro (ICC) con diferentes niveles de </a:t>
            </a:r>
            <a:r>
              <a:rPr lang="es-MX" b="1" dirty="0" smtClean="0"/>
              <a:t>calcio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13751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En el cuadro 11 se presenta la separación de medias con la prueba de Duncan al 5%, de las variables ya descritas. Donde al aplicar diferentes </a:t>
            </a:r>
            <a:r>
              <a:rPr lang="es-EC" dirty="0" smtClean="0"/>
              <a:t>niveles </a:t>
            </a:r>
            <a:r>
              <a:rPr lang="es-EC" dirty="0"/>
              <a:t>de Ca se obtuvo para la clorofila el valor más alto corresponde a T1 (2.5 meq.L</a:t>
            </a:r>
            <a:r>
              <a:rPr lang="es-EC" baseline="30000" dirty="0"/>
              <a:t>-1</a:t>
            </a:r>
            <a:r>
              <a:rPr lang="es-EC" dirty="0"/>
              <a:t>) correspondiente al valor de la media de 33.80 (p</a:t>
            </a:r>
            <a:r>
              <a:rPr lang="es-EC" baseline="-25000" dirty="0"/>
              <a:t>(16;75)</a:t>
            </a:r>
            <a:r>
              <a:rPr lang="es-EC" dirty="0"/>
              <a:t>&lt;0.0001). 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1294"/>
              </p:ext>
            </p:extLst>
          </p:nvPr>
        </p:nvGraphicFramePr>
        <p:xfrm>
          <a:off x="971596" y="2492896"/>
          <a:ext cx="6840764" cy="237626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420382"/>
                <a:gridCol w="3420382"/>
              </a:tblGrid>
              <a:tr h="69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CALCIO</a:t>
                      </a:r>
                      <a:endParaRPr lang="es-MX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(meq.L</a:t>
                      </a:r>
                      <a:r>
                        <a:rPr lang="es-EC" sz="1800" baseline="30000" dirty="0">
                          <a:effectLst/>
                        </a:rPr>
                        <a:t>-1</a:t>
                      </a:r>
                      <a:r>
                        <a:rPr lang="es-EC" sz="1800" dirty="0">
                          <a:effectLst/>
                        </a:rPr>
                        <a:t>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CLOROFILA</a:t>
                      </a:r>
                      <a:endParaRPr lang="es-MX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(ICC)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0</a:t>
                      </a:r>
                      <a:r>
                        <a:rPr lang="es-EC" sz="1800">
                          <a:effectLst/>
                        </a:rPr>
                        <a:t>(0.0)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6.98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6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</a:t>
                      </a:r>
                      <a:r>
                        <a:rPr lang="es-EC" sz="1800" baseline="-25000" dirty="0">
                          <a:effectLst/>
                        </a:rPr>
                        <a:t>1</a:t>
                      </a:r>
                      <a:r>
                        <a:rPr lang="es-EC" sz="1800" dirty="0">
                          <a:effectLst/>
                        </a:rPr>
                        <a:t>(2.5)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 33.80 b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</a:t>
                      </a:r>
                      <a:r>
                        <a:rPr lang="es-EC" sz="1800" baseline="-25000" dirty="0">
                          <a:effectLst/>
                        </a:rPr>
                        <a:t>2</a:t>
                      </a:r>
                      <a:r>
                        <a:rPr lang="es-EC" sz="1800" dirty="0">
                          <a:effectLst/>
                        </a:rPr>
                        <a:t>(5.0)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13.03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6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3</a:t>
                      </a:r>
                      <a:r>
                        <a:rPr lang="es-EC" sz="1800">
                          <a:effectLst/>
                        </a:rPr>
                        <a:t>(7.5)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9.14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 T</a:t>
                      </a:r>
                      <a:r>
                        <a:rPr lang="es-EC" sz="1800" baseline="-25000">
                          <a:effectLst/>
                        </a:rPr>
                        <a:t>4</a:t>
                      </a:r>
                      <a:r>
                        <a:rPr lang="es-EC" sz="1800">
                          <a:effectLst/>
                        </a:rPr>
                        <a:t>(10.0)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8.58 a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4895582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6069196"/>
            <a:ext cx="8136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</a:t>
            </a:r>
            <a:r>
              <a:rPr lang="es-MX" sz="1100" dirty="0" err="1"/>
              <a:t>Khayyat</a:t>
            </a:r>
            <a:r>
              <a:rPr lang="es-MX" sz="1100" dirty="0"/>
              <a:t>, </a:t>
            </a:r>
            <a:r>
              <a:rPr lang="es-MX" sz="1100" dirty="0" err="1"/>
              <a:t>Rajaee</a:t>
            </a:r>
            <a:r>
              <a:rPr lang="es-MX" sz="1100" dirty="0"/>
              <a:t>, &amp; </a:t>
            </a:r>
            <a:r>
              <a:rPr lang="es-MX" sz="1100" dirty="0" err="1"/>
              <a:t>Sajjadinia</a:t>
            </a:r>
            <a:r>
              <a:rPr lang="es-MX" sz="1100" dirty="0"/>
              <a:t>, 2007</a:t>
            </a:r>
            <a:r>
              <a:rPr lang="es-MX" sz="1100" dirty="0" smtClean="0"/>
              <a:t>)</a:t>
            </a:r>
          </a:p>
          <a:p>
            <a:r>
              <a:rPr lang="es-MX" sz="1100" dirty="0" smtClean="0"/>
              <a:t>(</a:t>
            </a:r>
            <a:r>
              <a:rPr lang="es-MX" sz="1100" dirty="0" err="1" smtClean="0"/>
              <a:t>Marschner</a:t>
            </a:r>
            <a:r>
              <a:rPr lang="es-MX" sz="1100" dirty="0"/>
              <a:t>, 1995</a:t>
            </a:r>
            <a:r>
              <a:rPr lang="es-MX" sz="1100" dirty="0" smtClean="0"/>
              <a:t>).</a:t>
            </a:r>
          </a:p>
          <a:p>
            <a:r>
              <a:rPr lang="es-MX" sz="1100" dirty="0"/>
              <a:t>(</a:t>
            </a:r>
            <a:r>
              <a:rPr lang="es-MX" sz="1100" dirty="0" err="1"/>
              <a:t>Neufeld</a:t>
            </a:r>
            <a:r>
              <a:rPr lang="es-MX" sz="1100" dirty="0"/>
              <a:t>, 2006</a:t>
            </a:r>
            <a:r>
              <a:rPr lang="es-MX" sz="1100" dirty="0" smtClean="0"/>
              <a:t>).</a:t>
            </a:r>
            <a:endParaRPr lang="es-MX" sz="1100" dirty="0"/>
          </a:p>
        </p:txBody>
      </p:sp>
      <p:sp>
        <p:nvSpPr>
          <p:cNvPr id="10" name="9 Elipse"/>
          <p:cNvSpPr/>
          <p:nvPr/>
        </p:nvSpPr>
        <p:spPr>
          <a:xfrm>
            <a:off x="1835696" y="3445249"/>
            <a:ext cx="5184576" cy="4878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spc="100">
              <a:ln w="18000">
                <a:solidFill>
                  <a:srgbClr val="00B050"/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5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12. </a:t>
            </a:r>
            <a:r>
              <a:rPr lang="es-MX" b="1" dirty="0"/>
              <a:t>Evaluación del contenido de clorofila con diferentes concentraciones de calcio mediante un espectofotómetro en la hoja de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556" y="120952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presenta el contenido de clorofila a, b y total aplicando diferentes </a:t>
            </a:r>
            <a:r>
              <a:rPr lang="es-EC" dirty="0" smtClean="0"/>
              <a:t>niveles </a:t>
            </a:r>
            <a:r>
              <a:rPr lang="es-EC" dirty="0"/>
              <a:t>de calcio. Se observó que el tratamiento T2 (5.0 meq.L</a:t>
            </a:r>
            <a:r>
              <a:rPr lang="es-EC" baseline="30000" dirty="0"/>
              <a:t>-1</a:t>
            </a:r>
            <a:r>
              <a:rPr lang="es-EC" dirty="0"/>
              <a:t>) obtuvo el valor más alto de contenido de clorofila 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46669"/>
              </p:ext>
            </p:extLst>
          </p:nvPr>
        </p:nvGraphicFramePr>
        <p:xfrm>
          <a:off x="1259631" y="2348880"/>
          <a:ext cx="6840760" cy="266429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05126"/>
                <a:gridCol w="1611878"/>
                <a:gridCol w="1611878"/>
                <a:gridCol w="1611878"/>
              </a:tblGrid>
              <a:tr h="795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TRATAMIENTO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meq.L</a:t>
                      </a:r>
                      <a:r>
                        <a:rPr lang="es-EC" sz="1400" baseline="30000" dirty="0">
                          <a:effectLst/>
                        </a:rPr>
                        <a:t>-1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CLOROFILA 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       mg.g</a:t>
                      </a:r>
                      <a:r>
                        <a:rPr lang="es-EC" sz="1400" baseline="30000" dirty="0">
                          <a:effectLst/>
                        </a:rPr>
                        <a:t>-1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CLOROFILA B 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mg.g</a:t>
                      </a:r>
                      <a:r>
                        <a:rPr lang="es-EC" sz="1400" baseline="30000">
                          <a:effectLst/>
                        </a:rPr>
                        <a:t>-1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CLOROFILA  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TOTAL 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      mg.g</a:t>
                      </a:r>
                      <a:r>
                        <a:rPr lang="es-EC" sz="1400" baseline="30000">
                          <a:effectLst/>
                        </a:rPr>
                        <a:t>-1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0</a:t>
                      </a:r>
                      <a:r>
                        <a:rPr lang="es-EC" sz="1400">
                          <a:effectLst/>
                        </a:rPr>
                        <a:t>(0.0)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0.070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0.049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0.119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1</a:t>
                      </a:r>
                      <a:r>
                        <a:rPr lang="es-EC" sz="1400">
                          <a:effectLst/>
                        </a:rPr>
                        <a:t>(2.5)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0.017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0.261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0.245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2</a:t>
                      </a:r>
                      <a:r>
                        <a:rPr lang="es-EC" sz="1400">
                          <a:effectLst/>
                        </a:rPr>
                        <a:t>(5.0)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0.178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0.139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0.316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3</a:t>
                      </a:r>
                      <a:r>
                        <a:rPr lang="es-EC" sz="1400">
                          <a:effectLst/>
                        </a:rPr>
                        <a:t>(7.5)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0.080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0.064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0.143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</a:t>
                      </a:r>
                      <a:r>
                        <a:rPr lang="es-EC" sz="1400" baseline="-25000">
                          <a:effectLst/>
                        </a:rPr>
                        <a:t>4</a:t>
                      </a:r>
                      <a:r>
                        <a:rPr lang="es-EC" sz="1400">
                          <a:effectLst/>
                        </a:rPr>
                        <a:t>(10.0)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0.026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0.128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0.154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1547664" y="3789040"/>
            <a:ext cx="6408712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spc="100">
              <a:ln w="18000">
                <a:solidFill>
                  <a:srgbClr val="00B050"/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6238473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(Arce</a:t>
            </a:r>
            <a:r>
              <a:rPr lang="es-MX" sz="1100" dirty="0"/>
              <a:t>, 2012</a:t>
            </a:r>
            <a:r>
              <a:rPr lang="es-MX" sz="1100" dirty="0" smtClean="0"/>
              <a:t>)</a:t>
            </a:r>
          </a:p>
          <a:p>
            <a:r>
              <a:rPr lang="es-MX" sz="1100" dirty="0"/>
              <a:t>(Wang &amp; </a:t>
            </a:r>
            <a:r>
              <a:rPr lang="es-MX" sz="1100" dirty="0" err="1"/>
              <a:t>Galletta</a:t>
            </a:r>
            <a:r>
              <a:rPr lang="es-MX" sz="1100" dirty="0"/>
              <a:t>, 1998)</a:t>
            </a:r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24418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13. </a:t>
            </a:r>
            <a:r>
              <a:rPr lang="es-MX" b="1" dirty="0"/>
              <a:t>Evaluación del contenido de calcio mediante un proceso de </a:t>
            </a:r>
            <a:r>
              <a:rPr lang="es-MX" b="1" dirty="0" smtClean="0"/>
              <a:t>titulación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980728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observa que a mayor nivel de calcio mayor concentración del mismo, como es el caso del T3 (7,5 meq.L</a:t>
            </a:r>
            <a:r>
              <a:rPr lang="es-MX" baseline="30000" dirty="0"/>
              <a:t>-1</a:t>
            </a:r>
            <a:r>
              <a:rPr lang="es-MX" dirty="0"/>
              <a:t>) que obtuvo el valor de 10 meq.L</a:t>
            </a:r>
            <a:r>
              <a:rPr lang="es-MX" baseline="30000" dirty="0"/>
              <a:t>-1</a:t>
            </a:r>
            <a:r>
              <a:rPr lang="es-MX" dirty="0"/>
              <a:t> en el tejido vegetal y al no aplicar Ca en la solución (T0) se observó el bajo contenido de este elemento (4 meq.L</a:t>
            </a:r>
            <a:r>
              <a:rPr lang="es-MX" baseline="30000" dirty="0"/>
              <a:t>-1</a:t>
            </a:r>
            <a:r>
              <a:rPr lang="es-MX" dirty="0"/>
              <a:t>) en las hojas de frutilla </a:t>
            </a:r>
            <a:r>
              <a:rPr lang="es-MX" dirty="0" err="1"/>
              <a:t>var</a:t>
            </a:r>
            <a:r>
              <a:rPr lang="es-MX" dirty="0"/>
              <a:t>. Festival.</a:t>
            </a:r>
          </a:p>
          <a:p>
            <a:pPr algn="just"/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84710"/>
              </p:ext>
            </p:extLst>
          </p:nvPr>
        </p:nvGraphicFramePr>
        <p:xfrm>
          <a:off x="539553" y="2458055"/>
          <a:ext cx="7776862" cy="24831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88431"/>
                <a:gridCol w="3888431"/>
              </a:tblGrid>
              <a:tr h="41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TRATAMIENTO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Ca meq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0</a:t>
                      </a:r>
                      <a:r>
                        <a:rPr lang="es-EC" sz="1800">
                          <a:effectLst/>
                        </a:rPr>
                        <a:t>(0.0)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1</a:t>
                      </a:r>
                      <a:r>
                        <a:rPr lang="es-EC" sz="1800">
                          <a:effectLst/>
                        </a:rPr>
                        <a:t>(2.5)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2</a:t>
                      </a:r>
                      <a:r>
                        <a:rPr lang="es-EC" sz="1800">
                          <a:effectLst/>
                        </a:rPr>
                        <a:t>(5.0)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1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3</a:t>
                      </a:r>
                      <a:r>
                        <a:rPr lang="es-EC" sz="1800">
                          <a:effectLst/>
                        </a:rPr>
                        <a:t>(7.5)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</a:t>
                      </a:r>
                      <a:r>
                        <a:rPr lang="es-EC" sz="1800" baseline="-25000">
                          <a:effectLst/>
                        </a:rPr>
                        <a:t>4</a:t>
                      </a:r>
                      <a:r>
                        <a:rPr lang="es-EC" sz="1800">
                          <a:effectLst/>
                        </a:rPr>
                        <a:t>(10.0)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6166465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(Parra, Villareal, Sánchez, Corrales, &amp; </a:t>
            </a:r>
            <a:r>
              <a:rPr lang="es-MX" sz="1100" dirty="0" err="1"/>
              <a:t>Hernandez</a:t>
            </a:r>
            <a:r>
              <a:rPr lang="es-MX" sz="1100" dirty="0"/>
              <a:t>, 2008</a:t>
            </a:r>
            <a:r>
              <a:rPr lang="es-MX" sz="1100" dirty="0" smtClean="0"/>
              <a:t>),</a:t>
            </a:r>
          </a:p>
          <a:p>
            <a:r>
              <a:rPr lang="es-MX" sz="1100" dirty="0" smtClean="0"/>
              <a:t>(</a:t>
            </a:r>
            <a:r>
              <a:rPr lang="es-MX" sz="1100" dirty="0" err="1" smtClean="0"/>
              <a:t>Alcántar</a:t>
            </a:r>
            <a:r>
              <a:rPr lang="es-MX" sz="1100" dirty="0" smtClean="0"/>
              <a:t> </a:t>
            </a:r>
            <a:r>
              <a:rPr lang="es-MX" sz="1100" dirty="0"/>
              <a:t>&amp; Trejo, 2007). </a:t>
            </a:r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3349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953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14. </a:t>
            </a:r>
            <a:r>
              <a:rPr lang="es-MX" b="1" dirty="0"/>
              <a:t>Evaluación de la concentración de calcio mediante un </a:t>
            </a:r>
            <a:r>
              <a:rPr lang="es-MX" b="1" dirty="0" err="1"/>
              <a:t>fluorómetro</a:t>
            </a:r>
            <a:r>
              <a:rPr lang="es-MX" b="1" dirty="0"/>
              <a:t> en la hoja de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124744"/>
            <a:ext cx="838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Para el factor evaluación de clorofila de la concentración de fósforo se encontraron diferencias significativas entre tratamientos (p</a:t>
            </a:r>
            <a:r>
              <a:rPr lang="es-EC" baseline="-25000" dirty="0"/>
              <a:t> (15;54)</a:t>
            </a:r>
            <a:r>
              <a:rPr lang="es-EC" dirty="0"/>
              <a:t>&lt;0.0001). En el cuadro 14 se presenta la separación de medias con la prueba de Duncan al 5%, de las variables ya descritas.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81985"/>
              </p:ext>
            </p:extLst>
          </p:nvPr>
        </p:nvGraphicFramePr>
        <p:xfrm>
          <a:off x="899589" y="2636911"/>
          <a:ext cx="7488834" cy="237626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744417"/>
                <a:gridCol w="3744417"/>
              </a:tblGrid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FLOROMETRO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0</a:t>
                      </a:r>
                      <a:r>
                        <a:rPr lang="es-EC" sz="1600">
                          <a:effectLst/>
                        </a:rPr>
                        <a:t>(0.0)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830.38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1</a:t>
                      </a:r>
                      <a:r>
                        <a:rPr lang="es-EC" sz="1600">
                          <a:effectLst/>
                        </a:rPr>
                        <a:t>(2.5)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935.20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</a:t>
                      </a:r>
                      <a:r>
                        <a:rPr lang="es-EC" sz="1600" baseline="-25000">
                          <a:effectLst/>
                        </a:rPr>
                        <a:t>2</a:t>
                      </a:r>
                      <a:r>
                        <a:rPr lang="es-EC" sz="1600">
                          <a:effectLst/>
                        </a:rPr>
                        <a:t>(5.0)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331.08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</a:t>
                      </a:r>
                      <a:r>
                        <a:rPr lang="es-EC" sz="1600" baseline="-25000" dirty="0">
                          <a:effectLst/>
                        </a:rPr>
                        <a:t>3</a:t>
                      </a:r>
                      <a:r>
                        <a:rPr lang="es-EC" sz="1600" dirty="0">
                          <a:effectLst/>
                        </a:rPr>
                        <a:t>(7.5)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148.30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</a:t>
                      </a:r>
                      <a:r>
                        <a:rPr lang="es-EC" sz="1600" baseline="-25000" dirty="0">
                          <a:effectLst/>
                        </a:rPr>
                        <a:t>4</a:t>
                      </a:r>
                      <a:r>
                        <a:rPr lang="es-EC" sz="1600" dirty="0">
                          <a:effectLst/>
                        </a:rPr>
                        <a:t>(10.0)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186.50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5013176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Elipse"/>
          <p:cNvSpPr/>
          <p:nvPr/>
        </p:nvSpPr>
        <p:spPr>
          <a:xfrm>
            <a:off x="1547664" y="3284984"/>
            <a:ext cx="6408712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spc="100">
              <a:ln w="18000">
                <a:solidFill>
                  <a:srgbClr val="00B050"/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5899919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(Benavides, 2014</a:t>
            </a:r>
            <a:r>
              <a:rPr lang="es-MX" sz="1100" dirty="0" smtClean="0"/>
              <a:t>)</a:t>
            </a:r>
          </a:p>
          <a:p>
            <a:r>
              <a:rPr lang="es-MX" sz="1100" dirty="0"/>
              <a:t>(Baker, 2008</a:t>
            </a:r>
            <a:r>
              <a:rPr lang="es-MX" sz="1100" dirty="0" smtClean="0"/>
              <a:t>)</a:t>
            </a:r>
          </a:p>
          <a:p>
            <a:r>
              <a:rPr lang="es-MX" sz="1100" dirty="0"/>
              <a:t>(Maxwell &amp; </a:t>
            </a:r>
            <a:r>
              <a:rPr lang="es-MX" sz="1100" dirty="0" err="1"/>
              <a:t>Jhonson</a:t>
            </a:r>
            <a:r>
              <a:rPr lang="es-MX" sz="1100" dirty="0"/>
              <a:t>, 2000). </a:t>
            </a:r>
            <a:endParaRPr lang="es-MX" sz="1100" dirty="0" smtClean="0"/>
          </a:p>
          <a:p>
            <a:r>
              <a:rPr lang="es-MX" sz="1100" dirty="0" smtClean="0"/>
              <a:t>(</a:t>
            </a:r>
            <a:r>
              <a:rPr lang="es-MX" sz="1100" dirty="0" err="1"/>
              <a:t>Alegria</a:t>
            </a:r>
            <a:r>
              <a:rPr lang="es-MX" sz="1100" dirty="0"/>
              <a:t>, 2011).</a:t>
            </a:r>
            <a:endParaRPr lang="es-MX" sz="1100" dirty="0" smtClean="0"/>
          </a:p>
        </p:txBody>
      </p:sp>
      <p:sp>
        <p:nvSpPr>
          <p:cNvPr id="10" name="9 Elipse"/>
          <p:cNvSpPr/>
          <p:nvPr/>
        </p:nvSpPr>
        <p:spPr>
          <a:xfrm>
            <a:off x="1547664" y="3717032"/>
            <a:ext cx="640871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spc="100">
              <a:ln w="18000">
                <a:solidFill>
                  <a:srgbClr val="00B050"/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16632"/>
            <a:ext cx="8280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RELACIÓN Ca - P</a:t>
            </a:r>
            <a:endParaRPr lang="es-MX" b="1" dirty="0"/>
          </a:p>
          <a:p>
            <a:pPr algn="just"/>
            <a:endParaRPr lang="es-EC" b="1" dirty="0"/>
          </a:p>
          <a:p>
            <a:pPr algn="just"/>
            <a:r>
              <a:rPr lang="es-EC" sz="1600" b="1" dirty="0"/>
              <a:t>Evaluación de la relación de los niveles de Ca y P para determinar los problemas de correlación en la producción y calidad del fruto. </a:t>
            </a:r>
            <a:endParaRPr lang="es-EC" sz="1600" b="1" dirty="0" smtClean="0"/>
          </a:p>
          <a:p>
            <a:pPr algn="just"/>
            <a:endParaRPr lang="es-EC" sz="1600" b="1" dirty="0" smtClean="0"/>
          </a:p>
          <a:p>
            <a:pPr algn="just"/>
            <a:r>
              <a:rPr lang="es-MX" sz="1600" b="1" dirty="0"/>
              <a:t>Cuadro 15. </a:t>
            </a:r>
            <a:r>
              <a:rPr lang="es-MX" sz="1600" b="1" dirty="0"/>
              <a:t>Influencia de la interacción de la concentración de fósforo y calcio en las características de crecimiento de la planta de frutilla </a:t>
            </a:r>
            <a:r>
              <a:rPr lang="es-MX" sz="1600" b="1" dirty="0" err="1"/>
              <a:t>var</a:t>
            </a:r>
            <a:r>
              <a:rPr lang="es-MX" sz="1600" b="1" dirty="0"/>
              <a:t>. </a:t>
            </a:r>
            <a:r>
              <a:rPr lang="es-MX" sz="1600" b="1" dirty="0" smtClean="0"/>
              <a:t>Festival</a:t>
            </a:r>
            <a:endParaRPr lang="es-MX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97257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Para el factor de la relación de la concentración de fósforo y calcio se encontraron diferencias significativas en las variables altura (p</a:t>
            </a:r>
            <a:r>
              <a:rPr lang="es-EC" sz="1600" baseline="-25000" dirty="0"/>
              <a:t>(5;11)</a:t>
            </a:r>
            <a:r>
              <a:rPr lang="es-EC" sz="1600" dirty="0"/>
              <a:t>&lt;0.0001), diámetro de la corona (p</a:t>
            </a:r>
            <a:r>
              <a:rPr lang="es-EC" sz="1600" baseline="-25000" dirty="0"/>
              <a:t>(5;11)</a:t>
            </a:r>
            <a:r>
              <a:rPr lang="es-EC" sz="1600" dirty="0"/>
              <a:t>&lt;0.0001), número de flores (p</a:t>
            </a:r>
            <a:r>
              <a:rPr lang="es-EC" sz="1600" baseline="-25000" dirty="0"/>
              <a:t>(5;11)</a:t>
            </a:r>
            <a:r>
              <a:rPr lang="es-EC" sz="1600" dirty="0"/>
              <a:t>=0.0127), hojas (p</a:t>
            </a:r>
            <a:r>
              <a:rPr lang="es-EC" sz="1600" baseline="-25000" dirty="0"/>
              <a:t>(5;11)</a:t>
            </a:r>
            <a:r>
              <a:rPr lang="es-EC" sz="1600" dirty="0"/>
              <a:t>&lt;0.0001) y fruto (p</a:t>
            </a:r>
            <a:r>
              <a:rPr lang="es-EC" sz="1600" baseline="-25000" dirty="0"/>
              <a:t>(5;11)</a:t>
            </a:r>
            <a:r>
              <a:rPr lang="es-EC" sz="1600" dirty="0"/>
              <a:t>=0.0155). Al realizar el ADEVA para la regresión lineal se encontraron diferencias significativas en altura (p=0.00046) y regresión cuadrática en diámetro de la corona (p=0.000256); número de hojas (p=0.03674) y frutos (p=0.03674</a:t>
            </a:r>
            <a:r>
              <a:rPr lang="es-EC" sz="1600" dirty="0" smtClean="0"/>
              <a:t>).</a:t>
            </a:r>
            <a:endParaRPr lang="es-MX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74673"/>
              </p:ext>
            </p:extLst>
          </p:nvPr>
        </p:nvGraphicFramePr>
        <p:xfrm>
          <a:off x="1043609" y="3717032"/>
          <a:ext cx="7416822" cy="219725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61132"/>
                <a:gridCol w="1032765"/>
                <a:gridCol w="1046399"/>
                <a:gridCol w="1023392"/>
                <a:gridCol w="1008906"/>
                <a:gridCol w="1030209"/>
                <a:gridCol w="101401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INTERACCION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Meq.L</a:t>
                      </a:r>
                      <a:r>
                        <a:rPr lang="es-EC" sz="1400" baseline="30000" dirty="0">
                          <a:effectLst/>
                        </a:rPr>
                        <a:t>-1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ALTURA (cm)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DIÁMETRO (cm)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 FLORES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HOJAS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 BROTES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No. FRUTO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 (0.5-2.5)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5.89 c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10.16 c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0.18 ab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2.96 d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0.39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0.34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2(1.0-5.0)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5.68 c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7.87 b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0.39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2.49 c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0.19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3(2.0-7.5)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4.08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5.51 a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2.17 b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0.28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0.00 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7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4(2.5-10.0)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LINEAL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CUADRÁTICA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4.54 b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***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6.98 b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NS</a:t>
                      </a:r>
                      <a:endParaRPr lang="es-MX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***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0.19 ab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2.45 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*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0.17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0.03 a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NS</a:t>
                      </a:r>
                      <a:endParaRPr lang="es-MX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*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27584" y="5877272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Medias con una letra común no son significativamente diferentes (p&gt;0.05)</a:t>
            </a:r>
            <a:endParaRPr lang="es-MX" sz="1100" dirty="0"/>
          </a:p>
          <a:p>
            <a:r>
              <a:rPr lang="es-EC" sz="1100" dirty="0"/>
              <a:t>NS, *,**,***; no significativo o significativo p&lt;0.05, 0.01 y 0.001 respectivamente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Elipse"/>
          <p:cNvSpPr/>
          <p:nvPr/>
        </p:nvSpPr>
        <p:spPr>
          <a:xfrm>
            <a:off x="2267744" y="4237337"/>
            <a:ext cx="216024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499992" y="4509120"/>
            <a:ext cx="720080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364088" y="4237337"/>
            <a:ext cx="3096344" cy="3437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7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59390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11. </a:t>
            </a:r>
            <a:r>
              <a:rPr lang="es-EC" dirty="0"/>
              <a:t>Regresión lineal de la variable altura en la relación fósforo- calcio en frutilla </a:t>
            </a:r>
            <a:r>
              <a:rPr lang="es-EC" dirty="0" err="1"/>
              <a:t>var</a:t>
            </a:r>
            <a:r>
              <a:rPr lang="es-EC" dirty="0"/>
              <a:t>. Festival</a:t>
            </a:r>
            <a:r>
              <a:rPr lang="es-EC" dirty="0" smtClean="0"/>
              <a:t>.</a:t>
            </a:r>
            <a:endParaRPr lang="es-MX" b="1" dirty="0"/>
          </a:p>
        </p:txBody>
      </p:sp>
      <p:pic>
        <p:nvPicPr>
          <p:cNvPr id="3" name="2 Imagen" descr="C:\Users\Vale\AppData\Local\Microsoft\Windows\INetCache\Content.Word\Nueva imagen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0" y="764704"/>
            <a:ext cx="3476471" cy="34122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004048" y="459390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12. </a:t>
            </a:r>
            <a:r>
              <a:rPr lang="es-EC" dirty="0"/>
              <a:t>Regresión cuadrática de la variable diámetro de la corona en la relación fósforo- calcio en frutilla </a:t>
            </a:r>
            <a:r>
              <a:rPr lang="es-EC" dirty="0" err="1"/>
              <a:t>var</a:t>
            </a:r>
            <a:r>
              <a:rPr lang="es-EC" dirty="0"/>
              <a:t>. Festival.</a:t>
            </a:r>
            <a:r>
              <a:rPr lang="es-EC" b="1" dirty="0"/>
              <a:t> </a:t>
            </a:r>
            <a:endParaRPr lang="es-MX" b="1" dirty="0"/>
          </a:p>
        </p:txBody>
      </p:sp>
      <p:pic>
        <p:nvPicPr>
          <p:cNvPr id="6" name="5 Imagen" descr="C:\Users\Vale\AppData\Local\Microsoft\Windows\INetCache\Content.Word\Nueva imagen (1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794375"/>
            <a:ext cx="3600401" cy="338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9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3731" y="332656"/>
            <a:ext cx="3119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ORIGEN E HISTORIA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C:\Users\KARLA\Desktop\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977224" y="1556792"/>
            <a:ext cx="2602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Europeo</a:t>
            </a:r>
          </a:p>
          <a:p>
            <a:r>
              <a:rPr lang="es-EC" dirty="0"/>
              <a:t>SIGLO </a:t>
            </a:r>
            <a:r>
              <a:rPr lang="es-EC" dirty="0" smtClean="0"/>
              <a:t>XVIII, Chile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1933700" y="4005064"/>
            <a:ext cx="2087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TAXONOMÍA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93011"/>
              </p:ext>
            </p:extLst>
          </p:nvPr>
        </p:nvGraphicFramePr>
        <p:xfrm>
          <a:off x="4139952" y="2852936"/>
          <a:ext cx="4402832" cy="3657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74898"/>
                <a:gridCol w="2327934"/>
              </a:tblGrid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dirty="0" smtClean="0">
                          <a:effectLst/>
                        </a:rPr>
                        <a:t>Reino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 smtClean="0">
                          <a:effectLst/>
                        </a:rPr>
                        <a:t>Plantae</a:t>
                      </a:r>
                      <a:endParaRPr lang="es-EC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División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>
                          <a:effectLst/>
                        </a:rPr>
                        <a:t>Magnoliophyta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Clase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>
                          <a:effectLst/>
                        </a:rPr>
                        <a:t>Magnoliopsida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Orden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>
                          <a:effectLst/>
                        </a:rPr>
                        <a:t>Rosales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Familia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 smtClean="0">
                          <a:effectLst/>
                        </a:rPr>
                        <a:t>Rosaceae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dirty="0" smtClean="0">
                          <a:effectLst/>
                        </a:rPr>
                        <a:t>Subfamilia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>
                          <a:effectLst/>
                        </a:rPr>
                        <a:t>Rosoideae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Tribu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>
                          <a:effectLst/>
                        </a:rPr>
                        <a:t>Potentilleae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dirty="0" err="1" smtClean="0">
                          <a:effectLst/>
                        </a:rPr>
                        <a:t>Subtribu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 err="1">
                          <a:effectLst/>
                        </a:rPr>
                        <a:t>Fragariinae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Género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u="none" strike="noStrike" dirty="0">
                          <a:effectLst/>
                        </a:rPr>
                        <a:t>Fragaria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214332">
                <a:tc>
                  <a:txBody>
                    <a:bodyPr/>
                    <a:lstStyle/>
                    <a:p>
                      <a:pPr algn="l" fontAlgn="t"/>
                      <a:r>
                        <a:rPr lang="es-EC" b="1" u="none" strike="noStrike" dirty="0" smtClean="0">
                          <a:effectLst/>
                        </a:rPr>
                        <a:t>Especie</a:t>
                      </a:r>
                      <a:endParaRPr lang="es-EC" b="1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C" dirty="0">
                          <a:effectLst/>
                        </a:rPr>
                        <a:t>Fragaria vesca</a:t>
                      </a:r>
                      <a:endParaRPr lang="es-EC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2196" y="486916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Figura 13. </a:t>
            </a:r>
            <a:r>
              <a:rPr lang="es-EC" dirty="0"/>
              <a:t>Regresión cuadrática de la variable número de frutos en la relación fósforo- calcio en frutilla </a:t>
            </a:r>
            <a:r>
              <a:rPr lang="es-EC" dirty="0" err="1"/>
              <a:t>var</a:t>
            </a:r>
            <a:r>
              <a:rPr lang="es-EC" dirty="0"/>
              <a:t>. Festival.</a:t>
            </a:r>
            <a:r>
              <a:rPr lang="es-EC" b="1" dirty="0"/>
              <a:t> </a:t>
            </a:r>
            <a:endParaRPr lang="es-MX" b="1" dirty="0"/>
          </a:p>
        </p:txBody>
      </p:sp>
      <p:pic>
        <p:nvPicPr>
          <p:cNvPr id="6" name="5 Imagen" descr="C:\Users\Vale\AppData\Local\Microsoft\Windows\INetCache\Content.Word\Nueva imagen (2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1044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9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16. </a:t>
            </a:r>
            <a:r>
              <a:rPr lang="es-MX" dirty="0"/>
              <a:t>Influencia de la interacción de la concentración de fósforo y calcio en las características de crecimiento de la planta de frutilla </a:t>
            </a:r>
            <a:r>
              <a:rPr lang="es-MX" dirty="0" err="1"/>
              <a:t>var</a:t>
            </a:r>
            <a:r>
              <a:rPr lang="es-MX" dirty="0"/>
              <a:t>. Festival con evaluación </a:t>
            </a:r>
            <a:r>
              <a:rPr lang="es-MX" dirty="0" smtClean="0"/>
              <a:t>semanal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124744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Para el factor de la interacción de la concentración de fósforo y calcio se encontraron diferencias significativas en las variables altura (p</a:t>
            </a:r>
            <a:r>
              <a:rPr lang="es-EC" baseline="-25000" dirty="0"/>
              <a:t>(5;11)</a:t>
            </a:r>
            <a:r>
              <a:rPr lang="es-EC" dirty="0"/>
              <a:t>=0.0668), número de hojas (p</a:t>
            </a:r>
            <a:r>
              <a:rPr lang="es-EC" baseline="-25000" dirty="0"/>
              <a:t>(5;11)</a:t>
            </a:r>
            <a:r>
              <a:rPr lang="es-EC" dirty="0"/>
              <a:t>=0.0003) y brotes (p</a:t>
            </a:r>
            <a:r>
              <a:rPr lang="es-EC" baseline="-25000" dirty="0"/>
              <a:t>(5;11)</a:t>
            </a:r>
            <a:r>
              <a:rPr lang="es-EC" dirty="0"/>
              <a:t>=0.0695</a:t>
            </a:r>
            <a:r>
              <a:rPr lang="es-EC" dirty="0" smtClean="0"/>
              <a:t>).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56094"/>
              </p:ext>
            </p:extLst>
          </p:nvPr>
        </p:nvGraphicFramePr>
        <p:xfrm>
          <a:off x="755576" y="2348880"/>
          <a:ext cx="7920880" cy="280398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141137"/>
                <a:gridCol w="1134792"/>
                <a:gridCol w="1130259"/>
                <a:gridCol w="1130259"/>
                <a:gridCol w="1123915"/>
                <a:gridCol w="1133885"/>
                <a:gridCol w="112663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SEMANA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ALTURA (cm)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DIÁMETRO (cm)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FLORES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HOJAS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BROTES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FRUTO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4.76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7.32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0.28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1.82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0.50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0.00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5.08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7.65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0.24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2.11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0.53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0.02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5.20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7.92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0.21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2.32 </a:t>
                      </a:r>
                      <a:r>
                        <a:rPr lang="es-EC" sz="1600" dirty="0" err="1">
                          <a:effectLst/>
                        </a:rPr>
                        <a:t>bc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0.15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0.08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5.20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7.67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0.16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2.52 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0.14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0.16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8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5.00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7.49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0.05 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2.52 c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0.03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0.21 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5183614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6228020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</a:t>
            </a:r>
            <a:r>
              <a:rPr lang="es-MX" sz="1100" dirty="0" err="1"/>
              <a:t>Rincon</a:t>
            </a:r>
            <a:r>
              <a:rPr lang="es-MX" sz="1100" dirty="0"/>
              <a:t>, Gallardo, Leal, &amp; Rojas, 2003)</a:t>
            </a:r>
            <a:endParaRPr lang="es-MX" sz="1100" dirty="0" smtClean="0"/>
          </a:p>
        </p:txBody>
      </p:sp>
      <p:sp>
        <p:nvSpPr>
          <p:cNvPr id="9" name="8 Elipse"/>
          <p:cNvSpPr/>
          <p:nvPr/>
        </p:nvSpPr>
        <p:spPr>
          <a:xfrm>
            <a:off x="1763688" y="3789040"/>
            <a:ext cx="1368152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148064" y="4274055"/>
            <a:ext cx="1368152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300192" y="2852936"/>
            <a:ext cx="1368152" cy="9361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7740352" y="4672178"/>
            <a:ext cx="864096" cy="48501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0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255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17. </a:t>
            </a:r>
            <a:r>
              <a:rPr lang="es-MX" b="1" dirty="0"/>
              <a:t>Peso seco y fresco en la </a:t>
            </a:r>
            <a:r>
              <a:rPr lang="es-MX" b="1" dirty="0" err="1"/>
              <a:t>relacion</a:t>
            </a:r>
            <a:r>
              <a:rPr lang="es-MX" b="1" dirty="0"/>
              <a:t> P – Ca en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124744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presenta la separación de medias con la prueba de Duncan al 5%, de las variables ya descritas. Donde al aplicar </a:t>
            </a:r>
            <a:r>
              <a:rPr lang="es-EC"/>
              <a:t>diferentes </a:t>
            </a:r>
            <a:r>
              <a:rPr lang="es-EC" smtClean="0"/>
              <a:t>niveles </a:t>
            </a:r>
            <a:r>
              <a:rPr lang="es-EC" dirty="0"/>
              <a:t>de P y Ca se obtuvo que hubo diferencias significativas para peso fresco (p</a:t>
            </a:r>
            <a:r>
              <a:rPr lang="es-EC" baseline="-25000" dirty="0"/>
              <a:t>(16;60)</a:t>
            </a:r>
            <a:r>
              <a:rPr lang="es-EC" dirty="0"/>
              <a:t>&lt;0.0001) y seco (p</a:t>
            </a:r>
            <a:r>
              <a:rPr lang="es-EC" baseline="-25000" dirty="0"/>
              <a:t>(16;60)</a:t>
            </a:r>
            <a:r>
              <a:rPr lang="es-EC" dirty="0"/>
              <a:t>=0.0162) el valor más alto en la relación fósforo-calcio fue la número 1 (0,5meq.L</a:t>
            </a:r>
            <a:r>
              <a:rPr lang="es-EC" baseline="30000" dirty="0"/>
              <a:t>-1</a:t>
            </a:r>
            <a:r>
              <a:rPr lang="es-EC" dirty="0"/>
              <a:t> P + 2,5meq.L</a:t>
            </a:r>
            <a:r>
              <a:rPr lang="es-EC" baseline="30000" dirty="0"/>
              <a:t>-1</a:t>
            </a:r>
            <a:r>
              <a:rPr lang="es-EC" dirty="0"/>
              <a:t> Ca) correspondiente a 19.063 y 5.783 respectivamente</a:t>
            </a:r>
            <a:r>
              <a:rPr lang="es-EC" dirty="0" smtClean="0"/>
              <a:t>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37344"/>
              </p:ext>
            </p:extLst>
          </p:nvPr>
        </p:nvGraphicFramePr>
        <p:xfrm>
          <a:off x="899592" y="2780928"/>
          <a:ext cx="7776864" cy="213409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92288"/>
                <a:gridCol w="2592288"/>
                <a:gridCol w="2592288"/>
              </a:tblGrid>
              <a:tr h="51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RELACIÓN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meq.L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PESO FRESCO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gr.planta</a:t>
                      </a:r>
                      <a:r>
                        <a:rPr lang="es-EC" sz="1600" baseline="30000" dirty="0">
                          <a:effectLst/>
                        </a:rPr>
                        <a:t>-1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PESO SECO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gr.planta</a:t>
                      </a:r>
                      <a:r>
                        <a:rPr lang="es-EC" sz="1600" baseline="30000">
                          <a:effectLst/>
                        </a:rPr>
                        <a:t>-1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 (0.5-2.5)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19.06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5.78 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2(1.0-5.0)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16.71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4.25 ab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3(2.0-7.5)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4.70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2.59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4(2.5-10.0)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9.28 a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3.20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55576" y="4895582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8" name="7 Elipse"/>
          <p:cNvSpPr/>
          <p:nvPr/>
        </p:nvSpPr>
        <p:spPr>
          <a:xfrm>
            <a:off x="3995936" y="3284984"/>
            <a:ext cx="4320480" cy="48501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547936" y="6380420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</a:t>
            </a:r>
            <a:r>
              <a:rPr lang="es-MX" sz="1100" dirty="0" err="1"/>
              <a:t>Rincon</a:t>
            </a:r>
            <a:r>
              <a:rPr lang="es-MX" sz="1100" dirty="0"/>
              <a:t>, Gallardo, Leal, &amp; Rojas, 2003)</a:t>
            </a:r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2407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255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18. </a:t>
            </a:r>
            <a:r>
              <a:rPr lang="es-MX" b="1" dirty="0"/>
              <a:t>Evaluación del contenido de calcio en la relación P – Ca mediante un proceso de </a:t>
            </a:r>
            <a:r>
              <a:rPr lang="es-MX" b="1" dirty="0" smtClean="0"/>
              <a:t>titulación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124744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presenta el contenido de Calcio en la relación P-Ca donde al aplicar diferentes </a:t>
            </a:r>
            <a:r>
              <a:rPr lang="es-EC" dirty="0" smtClean="0"/>
              <a:t>niveles </a:t>
            </a:r>
            <a:r>
              <a:rPr lang="es-EC" dirty="0"/>
              <a:t>de P y Ca se observó que en la relación 2 y 3 obtuvieron los valores más altos en contenido de Ca (meq.L</a:t>
            </a:r>
            <a:r>
              <a:rPr lang="es-EC" baseline="30000" dirty="0"/>
              <a:t>-1</a:t>
            </a:r>
            <a:r>
              <a:rPr lang="es-EC" dirty="0"/>
              <a:t>) correspondiente a 8 meq.L</a:t>
            </a:r>
            <a:r>
              <a:rPr lang="es-EC" baseline="30000" dirty="0"/>
              <a:t>-1</a:t>
            </a:r>
            <a:r>
              <a:rPr lang="es-EC" dirty="0"/>
              <a:t> para ambos tratamientos</a:t>
            </a:r>
            <a:r>
              <a:rPr lang="es-EC" dirty="0" smtClean="0"/>
              <a:t>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90517"/>
              </p:ext>
            </p:extLst>
          </p:nvPr>
        </p:nvGraphicFramePr>
        <p:xfrm>
          <a:off x="755573" y="2348879"/>
          <a:ext cx="7632850" cy="25202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816425"/>
                <a:gridCol w="381642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RELACIÓN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Ca meq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 (0.5-2.5)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6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2(1.0-5.0)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3(2.0-7.5)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8</a:t>
                      </a:r>
                      <a:endParaRPr lang="es-MX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4(2.5-10.0)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47936" y="6380420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6402015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(</a:t>
            </a:r>
            <a:r>
              <a:rPr lang="es-MX" sz="1100" dirty="0" err="1"/>
              <a:t>Fageria</a:t>
            </a:r>
            <a:r>
              <a:rPr lang="es-MX" sz="1100" dirty="0"/>
              <a:t> V. , 2001).</a:t>
            </a:r>
            <a:endParaRPr lang="es-MX" sz="1100" dirty="0" smtClean="0"/>
          </a:p>
        </p:txBody>
      </p:sp>
      <p:sp>
        <p:nvSpPr>
          <p:cNvPr id="2" name="1 Elipse"/>
          <p:cNvSpPr/>
          <p:nvPr/>
        </p:nvSpPr>
        <p:spPr>
          <a:xfrm>
            <a:off x="1547664" y="4293096"/>
            <a:ext cx="54726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9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255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19</a:t>
            </a:r>
            <a:r>
              <a:rPr lang="es-MX" b="1" dirty="0" smtClean="0"/>
              <a:t>.</a:t>
            </a:r>
            <a:r>
              <a:rPr lang="es-MX" b="1" dirty="0"/>
              <a:t> Evaluación del contenido de fósforo en la relación </a:t>
            </a:r>
            <a:r>
              <a:rPr lang="es-MX" b="1" dirty="0" smtClean="0"/>
              <a:t>P-Ca</a:t>
            </a:r>
            <a:r>
              <a:rPr lang="es-EC" dirty="0" smtClean="0"/>
              <a:t>.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764704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presenta el porcentaje del contenido de fósforo en la relación P-Ca se observó que en la interacción 1 (0,5 meq.L</a:t>
            </a:r>
            <a:r>
              <a:rPr lang="es-EC" baseline="30000" dirty="0"/>
              <a:t>-1</a:t>
            </a:r>
            <a:r>
              <a:rPr lang="es-EC" dirty="0"/>
              <a:t> P + 2,5 meq.L</a:t>
            </a:r>
            <a:r>
              <a:rPr lang="es-EC" baseline="30000" dirty="0"/>
              <a:t>-1</a:t>
            </a:r>
            <a:r>
              <a:rPr lang="es-EC" dirty="0"/>
              <a:t> Ca) se obtuvo el valor más alto en contenido de Fósforo a comparación de las demás interacciones.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56808"/>
              </p:ext>
            </p:extLst>
          </p:nvPr>
        </p:nvGraphicFramePr>
        <p:xfrm>
          <a:off x="1331637" y="1772816"/>
          <a:ext cx="6696747" cy="157020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513762"/>
                <a:gridCol w="2170143"/>
                <a:gridCol w="2012842"/>
              </a:tblGrid>
              <a:tr h="222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RELACIÓN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 meq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 (0.5-2.5)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1.176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0.117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2(1.0-5.0)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0.433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0.043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3(2.0-7.5)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0.332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0.033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4(2.5-10.0)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0.137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0.014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6402015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(</a:t>
            </a:r>
            <a:r>
              <a:rPr lang="es-EC" sz="1100" dirty="0" err="1"/>
              <a:t>Fernandez</a:t>
            </a:r>
            <a:r>
              <a:rPr lang="es-EC" sz="1100" dirty="0"/>
              <a:t>, 2007). </a:t>
            </a:r>
            <a:endParaRPr lang="es-MX" sz="1100" dirty="0" smtClean="0"/>
          </a:p>
        </p:txBody>
      </p:sp>
      <p:sp>
        <p:nvSpPr>
          <p:cNvPr id="8" name="7 Elipse"/>
          <p:cNvSpPr/>
          <p:nvPr/>
        </p:nvSpPr>
        <p:spPr>
          <a:xfrm>
            <a:off x="3995936" y="2007882"/>
            <a:ext cx="3744416" cy="3409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596159120"/>
              </p:ext>
            </p:extLst>
          </p:nvPr>
        </p:nvGraphicFramePr>
        <p:xfrm>
          <a:off x="2394012" y="36588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88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255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Cuadro 20. </a:t>
            </a:r>
            <a:r>
              <a:rPr lang="es-MX" b="1" dirty="0"/>
              <a:t>Evaluación de la concentración de la relación fósforo y calcio mediante un </a:t>
            </a:r>
            <a:r>
              <a:rPr lang="es-MX" b="1" dirty="0" err="1"/>
              <a:t>fluorómentro</a:t>
            </a:r>
            <a:r>
              <a:rPr lang="es-MX" b="1" dirty="0"/>
              <a:t> en la planta de frutilla </a:t>
            </a:r>
            <a:r>
              <a:rPr lang="es-MX" b="1" dirty="0" err="1"/>
              <a:t>var</a:t>
            </a:r>
            <a:r>
              <a:rPr lang="es-MX" b="1" dirty="0"/>
              <a:t>. </a:t>
            </a:r>
            <a:r>
              <a:rPr lang="es-MX" b="1" dirty="0" smtClean="0"/>
              <a:t>Festival</a:t>
            </a:r>
            <a:endParaRPr lang="es-MX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1124744"/>
            <a:ext cx="838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Se </a:t>
            </a:r>
            <a:r>
              <a:rPr lang="es-EC" dirty="0"/>
              <a:t>presenta la separación de medias con la prueba de Duncan al 5%, de las variables ya descritas. Donde al aplicar diferentes </a:t>
            </a:r>
            <a:r>
              <a:rPr lang="es-EC" dirty="0" smtClean="0"/>
              <a:t>niveles </a:t>
            </a:r>
            <a:r>
              <a:rPr lang="es-EC" dirty="0"/>
              <a:t>de calcio y fósforo se obtuvo los mejores resultados en la interacción 1 correspondiente a 899.75</a:t>
            </a:r>
            <a:r>
              <a:rPr lang="es-EC" dirty="0" smtClean="0"/>
              <a:t>.</a:t>
            </a:r>
            <a:endParaRPr lang="es-MX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27906"/>
              </p:ext>
            </p:extLst>
          </p:nvPr>
        </p:nvGraphicFramePr>
        <p:xfrm>
          <a:off x="1043606" y="2132856"/>
          <a:ext cx="6480722" cy="165051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240361"/>
                <a:gridCol w="3240361"/>
              </a:tblGrid>
              <a:tr h="21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RELACIÓN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FLUOROMETRO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 (0.5-2.5)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899.75 c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2(1.0-5.0)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468.33 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3(2.0-7.5)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258.75 ab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4(2.5-10.0)</a:t>
                      </a:r>
                      <a:endParaRPr lang="es-MX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76.00 a</a:t>
                      </a:r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55576" y="3717032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i="1" dirty="0"/>
              <a:t>Medias con una letra común no son significativamente diferentes (p&gt;0.05)</a:t>
            </a:r>
            <a:r>
              <a:rPr lang="es-EC" sz="1100" dirty="0" smtClean="0"/>
              <a:t>.</a:t>
            </a:r>
            <a:endParaRPr lang="es-MX" sz="1100" dirty="0"/>
          </a:p>
        </p:txBody>
      </p:sp>
      <p:sp>
        <p:nvSpPr>
          <p:cNvPr id="9" name="8 Elipse"/>
          <p:cNvSpPr/>
          <p:nvPr/>
        </p:nvSpPr>
        <p:spPr>
          <a:xfrm>
            <a:off x="5292080" y="2367922"/>
            <a:ext cx="1080120" cy="3409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519148233"/>
              </p:ext>
            </p:extLst>
          </p:nvPr>
        </p:nvGraphicFramePr>
        <p:xfrm>
          <a:off x="2304002" y="39891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1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16070" y="192246"/>
            <a:ext cx="40870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CONCLUSIONES  </a:t>
            </a:r>
            <a:endParaRPr lang="es-ES" sz="4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397089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Al aplicar 0,5 meq.L</a:t>
            </a:r>
            <a:r>
              <a:rPr lang="es-MX" sz="2000" baseline="30000" dirty="0"/>
              <a:t>-1</a:t>
            </a:r>
            <a:r>
              <a:rPr lang="es-MX" sz="2000" dirty="0"/>
              <a:t> de P (T1), se obtuvieron los mejores valores para altura, diámetro de la corona, número de flores, hojas y frutos en la planta de frutilla </a:t>
            </a:r>
            <a:r>
              <a:rPr lang="es-MX" sz="2000" dirty="0" err="1"/>
              <a:t>var</a:t>
            </a:r>
            <a:r>
              <a:rPr lang="es-MX" sz="2000" dirty="0"/>
              <a:t>. Festival. En el peso fresco y seco en las plantas de frutilla con aplicación de diferentes </a:t>
            </a:r>
            <a:r>
              <a:rPr lang="es-MX" sz="2000" dirty="0" smtClean="0"/>
              <a:t>niveles </a:t>
            </a:r>
            <a:r>
              <a:rPr lang="es-MX" sz="2000" dirty="0"/>
              <a:t>de fósforo no  mostraron diferencias entre los tratamientos lo que quiere decir que  </a:t>
            </a:r>
            <a:r>
              <a:rPr lang="es-MX" sz="2000" dirty="0" smtClean="0"/>
              <a:t>los niveles </a:t>
            </a:r>
            <a:r>
              <a:rPr lang="es-MX" sz="2000" dirty="0"/>
              <a:t>no influyen de manera directa sobre estas variables</a:t>
            </a:r>
            <a:r>
              <a:rPr lang="es-MX" sz="2000" dirty="0" smtClean="0"/>
              <a:t>.</a:t>
            </a:r>
          </a:p>
          <a:p>
            <a:pPr lvl="0" algn="just"/>
            <a:endParaRPr lang="es-MX" sz="2000" dirty="0"/>
          </a:p>
          <a:p>
            <a:pPr algn="just"/>
            <a:r>
              <a:rPr lang="es-MX" sz="2000" dirty="0"/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El mejor tratamiento que se muestra en la investigación en cuanto a la aplicación de Ca en el sistema </a:t>
            </a:r>
            <a:r>
              <a:rPr lang="es-MX" sz="2000" dirty="0" err="1"/>
              <a:t>semi-hidroponico</a:t>
            </a:r>
            <a:r>
              <a:rPr lang="es-MX" sz="2000" dirty="0"/>
              <a:t> de frutilla fue de 2.5 meq.L</a:t>
            </a:r>
            <a:r>
              <a:rPr lang="es-MX" sz="2000" baseline="30000" dirty="0"/>
              <a:t>-1 </a:t>
            </a:r>
            <a:r>
              <a:rPr lang="es-MX" sz="2000" dirty="0"/>
              <a:t> ya que presenta los mejores valores para las variables altura, diámetro de la corona, número de flores, número de hojas, brotes y frutos. En las diferentes aplicaciones de calcio se observó que ha mayor concentración de Ca (7-10 meq.L</a:t>
            </a:r>
            <a:r>
              <a:rPr lang="es-MX" sz="2000" baseline="30000" dirty="0"/>
              <a:t>-1</a:t>
            </a:r>
            <a:r>
              <a:rPr lang="es-MX" sz="2000" dirty="0"/>
              <a:t>) menor es el peso fresco y seco de las plantas y a una concentración de 2.5 meq.L</a:t>
            </a:r>
            <a:r>
              <a:rPr lang="es-MX" sz="2000" baseline="30000" dirty="0"/>
              <a:t>-1</a:t>
            </a:r>
            <a:r>
              <a:rPr lang="es-MX" sz="2000" dirty="0"/>
              <a:t> de Ca se obtuvieron peso fresco  y seco de 11,36 y 4,25 g.planta</a:t>
            </a:r>
            <a:r>
              <a:rPr lang="es-MX" sz="2000" baseline="30000" dirty="0"/>
              <a:t>-1</a:t>
            </a:r>
            <a:r>
              <a:rPr lang="es-MX" sz="2000" dirty="0"/>
              <a:t> respectivamente.</a:t>
            </a:r>
          </a:p>
          <a:p>
            <a:r>
              <a:rPr lang="es-MX" sz="2000" dirty="0"/>
              <a:t> 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48593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MX" dirty="0"/>
              <a:t>La relación P-Ca que brindó los mejores resultados para las variables altura, diámetro de la corona, número de flores, hojas, brotes y número de frutos en las planta de frutilla fueron de 0,5 P y 2,5 Ca meq.L</a:t>
            </a:r>
            <a:r>
              <a:rPr lang="es-MX" baseline="30000" dirty="0"/>
              <a:t>-1</a:t>
            </a:r>
            <a:r>
              <a:rPr lang="es-MX" dirty="0"/>
              <a:t>.</a:t>
            </a: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lvl="0" algn="just"/>
            <a:r>
              <a:rPr lang="es-MX" dirty="0" smtClean="0"/>
              <a:t>Los niveles </a:t>
            </a:r>
            <a:r>
              <a:rPr lang="es-MX" dirty="0"/>
              <a:t>de fósforo 0,5 meq.L</a:t>
            </a:r>
            <a:r>
              <a:rPr lang="es-MX" baseline="30000" dirty="0"/>
              <a:t>-1</a:t>
            </a:r>
            <a:r>
              <a:rPr lang="es-MX" dirty="0"/>
              <a:t>  y Ca 2,5 meq.L</a:t>
            </a:r>
            <a:r>
              <a:rPr lang="es-MX" baseline="30000" dirty="0"/>
              <a:t>-1</a:t>
            </a:r>
            <a:r>
              <a:rPr lang="es-MX" dirty="0"/>
              <a:t> mostraron un alto porcentaje de clorofila 35.06% y 33,80% respectivamente. La relación P-Ca de 0,5 y 2,5 meq.L</a:t>
            </a:r>
            <a:r>
              <a:rPr lang="es-MX" baseline="30000" dirty="0"/>
              <a:t>-1</a:t>
            </a:r>
            <a:r>
              <a:rPr lang="es-MX" dirty="0"/>
              <a:t>  fueron las más adecuadas para el contenido de clorofila, peso seco y fresco, fluorescencia</a:t>
            </a:r>
            <a:r>
              <a:rPr lang="es-MX" dirty="0" smtClean="0"/>
              <a:t>.</a:t>
            </a:r>
          </a:p>
          <a:p>
            <a:pPr marL="0" lvl="0" indent="0" algn="just">
              <a:buNone/>
            </a:pPr>
            <a:endParaRPr lang="es-MX" dirty="0" smtClean="0"/>
          </a:p>
          <a:p>
            <a:pPr lvl="0" algn="just"/>
            <a:r>
              <a:rPr lang="es-MX" dirty="0"/>
              <a:t>La variable altura con diferentes niveles de calcio presentó una regresión cuadrática mostrando la relación fuente-demanda, de igual manera este efecto se presentó en la relación P-Ca para las variables diámetro de la corona y número de frutos.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6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RECOMENDACIONES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s-MX" dirty="0"/>
              <a:t>Para un desarrollo óptimo de la planta de frutilla se recomienda utilizar </a:t>
            </a:r>
            <a:r>
              <a:rPr lang="es-MX" dirty="0" smtClean="0"/>
              <a:t>niveles </a:t>
            </a:r>
            <a:r>
              <a:rPr lang="es-MX" dirty="0"/>
              <a:t>entre 0,5 y 1,0 meq.L</a:t>
            </a:r>
            <a:r>
              <a:rPr lang="es-MX" baseline="30000" dirty="0"/>
              <a:t>-1</a:t>
            </a:r>
            <a:r>
              <a:rPr lang="es-MX" dirty="0"/>
              <a:t> de P y 2,5 y 5,0 meq.L</a:t>
            </a:r>
            <a:r>
              <a:rPr lang="es-MX" baseline="30000" dirty="0"/>
              <a:t>-1</a:t>
            </a:r>
            <a:r>
              <a:rPr lang="es-MX" dirty="0"/>
              <a:t> de Ca.</a:t>
            </a: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lvl="0" algn="just"/>
            <a:r>
              <a:rPr lang="es-MX" dirty="0"/>
              <a:t>Para el cultivo de frutilla </a:t>
            </a:r>
            <a:r>
              <a:rPr lang="es-MX" dirty="0" err="1"/>
              <a:t>var</a:t>
            </a:r>
            <a:r>
              <a:rPr lang="es-MX" dirty="0"/>
              <a:t>. Festival se recomienda la aplicación de 0,5 meq.L</a:t>
            </a:r>
            <a:r>
              <a:rPr lang="es-MX" baseline="30000" dirty="0"/>
              <a:t>-1</a:t>
            </a:r>
            <a:r>
              <a:rPr lang="es-MX" dirty="0"/>
              <a:t> P y 2,5 meq.L</a:t>
            </a:r>
            <a:r>
              <a:rPr lang="es-MX" baseline="30000" dirty="0"/>
              <a:t>-1</a:t>
            </a:r>
            <a:r>
              <a:rPr lang="es-MX" dirty="0"/>
              <a:t> Ca de la relación entre los nutrientes.  </a:t>
            </a: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lvl="0" algn="just"/>
            <a:r>
              <a:rPr lang="es-MX" dirty="0"/>
              <a:t>A demás de utilizar pomina como sustrato para el sistema </a:t>
            </a:r>
            <a:r>
              <a:rPr lang="es-MX" dirty="0" err="1"/>
              <a:t>semi</a:t>
            </a:r>
            <a:r>
              <a:rPr lang="es-MX" dirty="0"/>
              <a:t> hidropónico del cultivo de frutilla, también se puede recurrir a la aplicación de otros sustratos como fibra de coco y cascarilla de arroz, ya que al igual que, la pomina son sustratos inertes que tiene buenas características para ser utilizados en este sistema.</a:t>
            </a:r>
          </a:p>
          <a:p>
            <a:pPr marL="0" indent="0" algn="just">
              <a:buNone/>
            </a:pPr>
            <a:r>
              <a:rPr lang="es-MX" dirty="0"/>
              <a:t> </a:t>
            </a:r>
          </a:p>
          <a:p>
            <a:pPr lvl="0" algn="just"/>
            <a:r>
              <a:rPr lang="es-MX" dirty="0"/>
              <a:t>Se recomienda realizar estudios similares al presente trabajo, enfocados en la interacción de otros nutrientes, debido a que no existe mucha  información acerca del tema.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08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21839" y="1988840"/>
            <a:ext cx="47003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7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71914"/>
            <a:ext cx="4669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CARACTERISTICAS BOTÁNICAS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095500" cy="140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2" y="2708920"/>
            <a:ext cx="10150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Hojas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54182" y="1115452"/>
            <a:ext cx="10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Fibroso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23728" y="1628800"/>
            <a:ext cx="119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Primarias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2132856"/>
            <a:ext cx="140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Secundarias</a:t>
            </a:r>
            <a:endParaRPr lang="es-EC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32" y="1196752"/>
            <a:ext cx="1866900" cy="146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5364088" y="692696"/>
            <a:ext cx="882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Tallo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20272" y="980728"/>
            <a:ext cx="10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Corona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06674" y="1484784"/>
            <a:ext cx="205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Roseta Comprimida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948264" y="2060848"/>
            <a:ext cx="205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Estípulas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5576" y="745540"/>
            <a:ext cx="1127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Raíces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1895475" cy="140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411760" y="3140968"/>
            <a:ext cx="20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Insertas en peciolos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411760" y="3573016"/>
            <a:ext cx="225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Pinadas o Palmeadas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61698" y="4077072"/>
            <a:ext cx="225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3 foliolos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437907" y="2708920"/>
            <a:ext cx="1078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Flores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86" y="3212976"/>
            <a:ext cx="1735262" cy="1370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6903232" y="3140968"/>
            <a:ext cx="23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Raquis altos o basales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903232" y="3501008"/>
            <a:ext cx="23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Hermafroditas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903232" y="3851756"/>
            <a:ext cx="23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Pistiladas 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903232" y="4149080"/>
            <a:ext cx="23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Estaminadas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980894" y="4622676"/>
            <a:ext cx="984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Fruto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103" name="Picture 7" descr="C:\Users\KARLA\Desktop\descarga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1317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4788024" y="51458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Verdaderos frutos, aquenios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796994" y="5507940"/>
            <a:ext cx="330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Polinización y maduración</a:t>
            </a:r>
            <a:endParaRPr lang="es-EC" dirty="0">
              <a:solidFill>
                <a:srgbClr val="7030A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788024" y="5867980"/>
            <a:ext cx="20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7030A0"/>
                </a:solidFill>
              </a:rPr>
              <a:t>50 </a:t>
            </a:r>
            <a:r>
              <a:rPr lang="es-EC" dirty="0" err="1" smtClean="0">
                <a:solidFill>
                  <a:srgbClr val="7030A0"/>
                </a:solidFill>
              </a:rPr>
              <a:t>dias</a:t>
            </a:r>
            <a:endParaRPr lang="es-EC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85500"/>
            <a:ext cx="40328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VARIEDADES DE FRUTILLA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124744"/>
            <a:ext cx="3699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Variedades de día corto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65385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21267" y="4201924"/>
            <a:ext cx="3922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Variedades de día neutro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63688" y="1700808"/>
            <a:ext cx="163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50"/>
                </a:solidFill>
              </a:rPr>
              <a:t>Inducción floral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2339588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50"/>
                </a:solidFill>
              </a:rPr>
              <a:t>Reposan en invierno y producen en primavera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63688" y="2926685"/>
            <a:ext cx="2516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50"/>
                </a:solidFill>
              </a:rPr>
              <a:t>Pájaro, Chandler, Festival</a:t>
            </a:r>
          </a:p>
          <a:p>
            <a:r>
              <a:rPr lang="es-EC" dirty="0" smtClean="0">
                <a:solidFill>
                  <a:srgbClr val="00B050"/>
                </a:solidFill>
              </a:rPr>
              <a:t>Camarosa, Oso Grande.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16088" y="4931876"/>
            <a:ext cx="163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50"/>
                </a:solidFill>
              </a:rPr>
              <a:t>Inducción floral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16088" y="5507940"/>
            <a:ext cx="4451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B050"/>
                </a:solidFill>
              </a:rPr>
              <a:t>Producción se prolonga de primavera a otoño</a:t>
            </a:r>
            <a:endParaRPr lang="es-EC" dirty="0">
              <a:solidFill>
                <a:srgbClr val="00B05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916088" y="6156012"/>
            <a:ext cx="296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>
                <a:solidFill>
                  <a:srgbClr val="00B050"/>
                </a:solidFill>
              </a:rPr>
              <a:t>Selva,Brighton</a:t>
            </a:r>
            <a:r>
              <a:rPr lang="es-EC" dirty="0" smtClean="0">
                <a:solidFill>
                  <a:srgbClr val="00B050"/>
                </a:solidFill>
              </a:rPr>
              <a:t> y </a:t>
            </a:r>
            <a:r>
              <a:rPr lang="es-EC" dirty="0" err="1" smtClean="0">
                <a:solidFill>
                  <a:srgbClr val="00B050"/>
                </a:solidFill>
              </a:rPr>
              <a:t>Sweet</a:t>
            </a:r>
            <a:r>
              <a:rPr lang="es-EC" dirty="0" smtClean="0">
                <a:solidFill>
                  <a:srgbClr val="00B050"/>
                </a:solidFill>
              </a:rPr>
              <a:t> Charly</a:t>
            </a:r>
          </a:p>
        </p:txBody>
      </p:sp>
    </p:spTree>
    <p:extLst>
      <p:ext uri="{BB962C8B-B14F-4D97-AF65-F5344CB8AC3E}">
        <p14:creationId xmlns:p14="http://schemas.microsoft.com/office/powerpoint/2010/main" val="30357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0650" y="332656"/>
            <a:ext cx="35407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Principales Variedades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27653" y="980728"/>
            <a:ext cx="13082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Festival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841108" y="349786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43" y="1719397"/>
            <a:ext cx="2790825" cy="179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987051" y="3769876"/>
            <a:ext cx="1936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Oso Grande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5" y="4414838"/>
            <a:ext cx="2790825" cy="197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5246393" y="2069232"/>
            <a:ext cx="307840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rgbClr val="0070C0"/>
                </a:solidFill>
              </a:rPr>
              <a:t>México</a:t>
            </a:r>
          </a:p>
          <a:p>
            <a:r>
              <a:rPr lang="es-EC" dirty="0" smtClean="0">
                <a:solidFill>
                  <a:srgbClr val="0070C0"/>
                </a:solidFill>
              </a:rPr>
              <a:t>60%</a:t>
            </a:r>
          </a:p>
          <a:p>
            <a:r>
              <a:rPr lang="es-EC" dirty="0" smtClean="0">
                <a:solidFill>
                  <a:srgbClr val="0070C0"/>
                </a:solidFill>
              </a:rPr>
              <a:t>Foto </a:t>
            </a:r>
            <a:r>
              <a:rPr lang="es-EC" dirty="0">
                <a:solidFill>
                  <a:srgbClr val="0070C0"/>
                </a:solidFill>
              </a:rPr>
              <a:t>periodo </a:t>
            </a:r>
            <a:r>
              <a:rPr lang="es-EC" dirty="0" smtClean="0">
                <a:solidFill>
                  <a:srgbClr val="0070C0"/>
                </a:solidFill>
              </a:rPr>
              <a:t>corto</a:t>
            </a:r>
          </a:p>
          <a:p>
            <a:r>
              <a:rPr lang="es-EC" dirty="0">
                <a:solidFill>
                  <a:srgbClr val="0070C0"/>
                </a:solidFill>
              </a:rPr>
              <a:t>Gran productora de </a:t>
            </a:r>
            <a:r>
              <a:rPr lang="es-EC" dirty="0" smtClean="0">
                <a:solidFill>
                  <a:srgbClr val="0070C0"/>
                </a:solidFill>
              </a:rPr>
              <a:t>estolones</a:t>
            </a:r>
          </a:p>
          <a:p>
            <a:r>
              <a:rPr lang="es-EC" dirty="0">
                <a:solidFill>
                  <a:srgbClr val="0070C0"/>
                </a:solidFill>
              </a:rPr>
              <a:t>Antracnosis y pudrición corona</a:t>
            </a: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198978" y="4394135"/>
            <a:ext cx="286655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C" dirty="0" smtClean="0">
              <a:solidFill>
                <a:srgbClr val="0070C0"/>
              </a:solidFill>
            </a:endParaRPr>
          </a:p>
          <a:p>
            <a:r>
              <a:rPr lang="es-EC" dirty="0">
                <a:solidFill>
                  <a:srgbClr val="0070C0"/>
                </a:solidFill>
              </a:rPr>
              <a:t>Color </a:t>
            </a:r>
            <a:r>
              <a:rPr lang="es-EC" dirty="0" smtClean="0">
                <a:solidFill>
                  <a:srgbClr val="0070C0"/>
                </a:solidFill>
              </a:rPr>
              <a:t>rojo-anaranjado</a:t>
            </a:r>
          </a:p>
          <a:p>
            <a:r>
              <a:rPr lang="es-EC" dirty="0">
                <a:solidFill>
                  <a:srgbClr val="0070C0"/>
                </a:solidFill>
              </a:rPr>
              <a:t>Rajadura del </a:t>
            </a:r>
            <a:r>
              <a:rPr lang="es-EC" dirty="0" smtClean="0">
                <a:solidFill>
                  <a:srgbClr val="0070C0"/>
                </a:solidFill>
              </a:rPr>
              <a:t>fruto</a:t>
            </a:r>
          </a:p>
          <a:p>
            <a:r>
              <a:rPr lang="es-EC" dirty="0" smtClean="0">
                <a:solidFill>
                  <a:srgbClr val="0070C0"/>
                </a:solidFill>
              </a:rPr>
              <a:t>Transporte</a:t>
            </a:r>
          </a:p>
          <a:p>
            <a:r>
              <a:rPr lang="es-EC" dirty="0">
                <a:solidFill>
                  <a:srgbClr val="0070C0"/>
                </a:solidFill>
              </a:rPr>
              <a:t>Trasplante durante el verano</a:t>
            </a: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 smtClean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  <a:p>
            <a:endParaRPr lang="es-EC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00244" y="271914"/>
            <a:ext cx="6793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FUNCIÓN DE LOS ELEMENTOS EN LA PLANTA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720" y="980728"/>
            <a:ext cx="23519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Función del Ca</a:t>
            </a:r>
            <a:endParaRPr lang="es-ES" sz="2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94119702"/>
              </p:ext>
            </p:extLst>
          </p:nvPr>
        </p:nvGraphicFramePr>
        <p:xfrm>
          <a:off x="251520" y="1295725"/>
          <a:ext cx="8568952" cy="335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2416928" y="1549241"/>
            <a:ext cx="14772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6000" dirty="0"/>
              <a:t>Ca</a:t>
            </a:r>
            <a:r>
              <a:rPr lang="es-EC" sz="6000" baseline="30000" dirty="0"/>
              <a:t>++</a:t>
            </a:r>
            <a:endParaRPr lang="es-EC" sz="60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663301235"/>
              </p:ext>
            </p:extLst>
          </p:nvPr>
        </p:nvGraphicFramePr>
        <p:xfrm>
          <a:off x="251520" y="3599981"/>
          <a:ext cx="8568952" cy="335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Rectángulo"/>
          <p:cNvSpPr/>
          <p:nvPr/>
        </p:nvSpPr>
        <p:spPr>
          <a:xfrm>
            <a:off x="5004048" y="4122009"/>
            <a:ext cx="193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/>
              <a:t>Principal función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1896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4698</Words>
  <Application>Microsoft Office PowerPoint</Application>
  <PresentationFormat>Presentación en pantalla (4:3)</PresentationFormat>
  <Paragraphs>1117</Paragraphs>
  <Slides>59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</dc:creator>
  <cp:lastModifiedBy>Vale Gomez</cp:lastModifiedBy>
  <cp:revision>142</cp:revision>
  <dcterms:created xsi:type="dcterms:W3CDTF">2015-04-18T16:01:49Z</dcterms:created>
  <dcterms:modified xsi:type="dcterms:W3CDTF">2015-05-04T04:02:01Z</dcterms:modified>
</cp:coreProperties>
</file>